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44"/>
  </p:notesMasterIdLst>
  <p:sldIdLst>
    <p:sldId id="633" r:id="rId2"/>
    <p:sldId id="805" r:id="rId3"/>
    <p:sldId id="634" r:id="rId4"/>
    <p:sldId id="841" r:id="rId5"/>
    <p:sldId id="806" r:id="rId6"/>
    <p:sldId id="393" r:id="rId7"/>
    <p:sldId id="873" r:id="rId8"/>
    <p:sldId id="436" r:id="rId9"/>
    <p:sldId id="386" r:id="rId10"/>
    <p:sldId id="845" r:id="rId11"/>
    <p:sldId id="734" r:id="rId12"/>
    <p:sldId id="843" r:id="rId13"/>
    <p:sldId id="874" r:id="rId14"/>
    <p:sldId id="750" r:id="rId15"/>
    <p:sldId id="407" r:id="rId16"/>
    <p:sldId id="730" r:id="rId17"/>
    <p:sldId id="752" r:id="rId18"/>
    <p:sldId id="409" r:id="rId19"/>
    <p:sldId id="828" r:id="rId20"/>
    <p:sldId id="397" r:id="rId21"/>
    <p:sldId id="722" r:id="rId22"/>
    <p:sldId id="400" r:id="rId23"/>
    <p:sldId id="849" r:id="rId24"/>
    <p:sldId id="531" r:id="rId25"/>
    <p:sldId id="510" r:id="rId26"/>
    <p:sldId id="764" r:id="rId27"/>
    <p:sldId id="766" r:id="rId28"/>
    <p:sldId id="767" r:id="rId29"/>
    <p:sldId id="770" r:id="rId30"/>
    <p:sldId id="846" r:id="rId31"/>
    <p:sldId id="768" r:id="rId32"/>
    <p:sldId id="769" r:id="rId33"/>
    <p:sldId id="863" r:id="rId34"/>
    <p:sldId id="855" r:id="rId35"/>
    <p:sldId id="831" r:id="rId36"/>
    <p:sldId id="850" r:id="rId37"/>
    <p:sldId id="851" r:id="rId38"/>
    <p:sldId id="859" r:id="rId39"/>
    <p:sldId id="860" r:id="rId40"/>
    <p:sldId id="852" r:id="rId41"/>
    <p:sldId id="812" r:id="rId42"/>
    <p:sldId id="640" r:id="rId43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6433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-4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6EC09-38F4-4A3D-8219-C08ADFE13D1D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C378C-C804-4628-9D0A-6EB1B95268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860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2E715-8F42-498F-9DCB-FE050470B20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026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fld id="{4DFB4512-8F4E-4345-83A7-5435599C706C}" type="slidenum">
              <a:rPr lang="it-IT" altLang="it-IT">
                <a:latin typeface="Arial" panose="020B0604020202020204" pitchFamily="34" charset="0"/>
              </a:rPr>
              <a:pPr/>
              <a:t>8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 Premio Nobel per la chimica del 1980 fu diviso, metà assegnato a Paul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Berg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"per i suoi studi fondamentali sulla biochimica degli acidi nucleici, con particolare riguardo al DNA ricombinante", l'altra metà congiuntamente a Walter Gilbert e Frederick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Sanger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"per i loro contributi relativo alla determinazione delle sequenze di basi negli acidi nucleici. </a:t>
            </a:r>
          </a:p>
          <a:p>
            <a:pPr eaLnBrk="1" hangingPunct="1"/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concomitanza con i suoi studi sul virus tumorale SV40, nel 1972, Paul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Berg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riuscì a inserire il DNA di un batterio nel DNA del virus SV40, creando la prima molecola di DNA fatta di parti di diversi organismi</a:t>
            </a:r>
            <a:r>
              <a:rPr lang="it-I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"DNA ibrido" o "DNA ricombinante«) Tra le altre cose, il metodo di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Berg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 aperto la strada alla creazione di batteri che producono sostanze utilizzate nelle medicine.</a:t>
            </a:r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663798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400D93-CA63-47A1-9FD5-245758A7F4FE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21616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288EDF-F104-4BEE-ADFF-30A60BD27746}" type="slidenum">
              <a:rPr lang="en-US" altLang="it-IT"/>
              <a:pPr/>
              <a:t>15</a:t>
            </a:fld>
            <a:endParaRPr lang="en-US" altLang="it-IT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220995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7E56FD-80E8-41FC-9399-572058B48B7C}" type="slidenum">
              <a:rPr lang="en-US" altLang="it-IT"/>
              <a:pPr/>
              <a:t>18</a:t>
            </a:fld>
            <a:endParaRPr lang="en-US" altLang="it-IT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718234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400D93-CA63-47A1-9FD5-245758A7F4FE}" type="slidenum">
              <a:rPr lang="it-IT" altLang="it-IT"/>
              <a:pPr/>
              <a:t>20</a:t>
            </a:fld>
            <a:endParaRPr lang="it-IT" altLang="it-IT"/>
          </a:p>
        </p:txBody>
      </p:sp>
      <p:sp>
        <p:nvSpPr>
          <p:cNvPr id="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85251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B51F74D-C738-48DF-80DB-4A4857C73020}" type="slidenum">
              <a:rPr lang="en-US" altLang="it-IT" sz="1200">
                <a:latin typeface="Times" panose="02020603050405020304" pitchFamily="18" charset="0"/>
              </a:rPr>
              <a:pPr/>
              <a:t>24</a:t>
            </a:fld>
            <a:endParaRPr lang="en-US" altLang="it-IT" sz="1200">
              <a:latin typeface="Times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1658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FE7016-7F9B-461C-B54B-C9D1EC552E6F}" type="slidenum">
              <a:rPr lang="it-IT" altLang="it-IT"/>
              <a:pPr/>
              <a:t>25</a:t>
            </a:fld>
            <a:endParaRPr lang="it-IT" altLang="it-IT"/>
          </a:p>
        </p:txBody>
      </p:sp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3510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554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1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5418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8367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913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36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871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02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41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9B79-BC42-4B26-A554-6DE0DAB57CD3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5C96-A290-4CA9-BA84-61466D3635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109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BE76-177C-43EA-A49A-DEAC400F7078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C061-CD2D-4E4A-B7A2-7BCFC376D8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7242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889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95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84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05900" cy="5715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28650" y="152400"/>
            <a:ext cx="7848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Ricordiamo la PCR classica (end </a:t>
            </a:r>
            <a:r>
              <a:rPr lang="it-IT" sz="3200" b="1" dirty="0" err="1" smtClean="0"/>
              <a:t>point</a:t>
            </a:r>
            <a:r>
              <a:rPr lang="it-IT" sz="3200" b="1" dirty="0" smtClean="0"/>
              <a:t>) (1985)</a:t>
            </a:r>
            <a:endParaRPr lang="it-IT" sz="3200" b="1" dirty="0"/>
          </a:p>
        </p:txBody>
      </p:sp>
      <p:sp>
        <p:nvSpPr>
          <p:cNvPr id="4" name="object 22"/>
          <p:cNvSpPr txBox="1"/>
          <p:nvPr/>
        </p:nvSpPr>
        <p:spPr>
          <a:xfrm>
            <a:off x="5943600" y="1371600"/>
            <a:ext cx="2286000" cy="8778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259715" rIns="0" bIns="0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sz="4000" b="1" dirty="0" smtClean="0">
                <a:solidFill>
                  <a:srgbClr val="FF0000"/>
                </a:solidFill>
                <a:cs typeface="Calibri"/>
              </a:rPr>
              <a:t>N </a:t>
            </a:r>
            <a:r>
              <a:rPr sz="4000" b="1" dirty="0">
                <a:solidFill>
                  <a:srgbClr val="FF0000"/>
                </a:solidFill>
                <a:cs typeface="Calibri"/>
              </a:rPr>
              <a:t>= N</a:t>
            </a:r>
            <a:r>
              <a:rPr sz="3975" b="1" baseline="-20964" dirty="0">
                <a:solidFill>
                  <a:srgbClr val="FF0000"/>
                </a:solidFill>
                <a:cs typeface="Calibri"/>
              </a:rPr>
              <a:t>0 </a:t>
            </a:r>
            <a:r>
              <a:rPr sz="4000" b="1" dirty="0">
                <a:solidFill>
                  <a:srgbClr val="FF0000"/>
                </a:solidFill>
                <a:cs typeface="Calibri"/>
              </a:rPr>
              <a:t>x</a:t>
            </a:r>
            <a:r>
              <a:rPr sz="4000" b="1" spc="-320" dirty="0">
                <a:solidFill>
                  <a:srgbClr val="FF0000"/>
                </a:solidFill>
                <a:cs typeface="Calibri"/>
              </a:rPr>
              <a:t> </a:t>
            </a:r>
            <a:r>
              <a:rPr sz="4000" b="1" dirty="0">
                <a:solidFill>
                  <a:srgbClr val="FF0000"/>
                </a:solidFill>
                <a:cs typeface="Calibri"/>
              </a:rPr>
              <a:t>2</a:t>
            </a:r>
            <a:r>
              <a:rPr sz="3975" b="1" baseline="25157" dirty="0">
                <a:solidFill>
                  <a:srgbClr val="FF0000"/>
                </a:solidFill>
                <a:cs typeface="Calibri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0902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619125"/>
            <a:ext cx="89154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5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362200"/>
            <a:ext cx="9144000" cy="329149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92102"/>
            <a:ext cx="4267200" cy="292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479664" y="3366658"/>
            <a:ext cx="6866305" cy="149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3999" y="3422332"/>
            <a:ext cx="6777990" cy="0"/>
          </a:xfrm>
          <a:custGeom>
            <a:avLst/>
            <a:gdLst/>
            <a:ahLst/>
            <a:cxnLst/>
            <a:rect l="l" t="t" r="r" b="b"/>
            <a:pathLst>
              <a:path w="6777990">
                <a:moveTo>
                  <a:pt x="0" y="0"/>
                </a:moveTo>
                <a:lnTo>
                  <a:pt x="6777785" y="1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79664" y="3125586"/>
            <a:ext cx="1080654" cy="149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3999" y="3181693"/>
            <a:ext cx="947419" cy="0"/>
          </a:xfrm>
          <a:custGeom>
            <a:avLst/>
            <a:gdLst/>
            <a:ahLst/>
            <a:cxnLst/>
            <a:rect l="l" t="t" r="r" b="b"/>
            <a:pathLst>
              <a:path w="947419">
                <a:moveTo>
                  <a:pt x="0" y="0"/>
                </a:moveTo>
                <a:lnTo>
                  <a:pt x="947318" y="0"/>
                </a:lnTo>
              </a:path>
            </a:pathLst>
          </a:custGeom>
          <a:ln w="57151">
            <a:solidFill>
              <a:srgbClr val="64A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92377" y="3046619"/>
            <a:ext cx="290945" cy="3158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39024" y="3069983"/>
            <a:ext cx="196682" cy="2234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52255" y="3125583"/>
            <a:ext cx="5893727" cy="1537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99893" y="3181691"/>
            <a:ext cx="5801995" cy="5715"/>
          </a:xfrm>
          <a:custGeom>
            <a:avLst/>
            <a:gdLst/>
            <a:ahLst/>
            <a:cxnLst/>
            <a:rect l="l" t="t" r="r" b="b"/>
            <a:pathLst>
              <a:path w="5801995" h="5714">
                <a:moveTo>
                  <a:pt x="0" y="5348"/>
                </a:moveTo>
                <a:lnTo>
                  <a:pt x="5801885" y="0"/>
                </a:lnTo>
              </a:path>
            </a:pathLst>
          </a:custGeom>
          <a:ln w="57149">
            <a:solidFill>
              <a:srgbClr val="909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90161" y="3497948"/>
            <a:ext cx="42183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DNA </a:t>
            </a:r>
            <a:r>
              <a:rPr sz="2000" spc="-5" dirty="0" err="1">
                <a:latin typeface="Calibri"/>
                <a:cs typeface="Calibri"/>
              </a:rPr>
              <a:t>stampo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lang="it-IT" sz="2000" spc="-5" dirty="0">
                <a:solidFill>
                  <a:srgbClr val="FF0000"/>
                </a:solidFill>
                <a:cs typeface="Calibri"/>
              </a:rPr>
              <a:t>(</a:t>
            </a:r>
            <a:r>
              <a:rPr lang="it-IT" sz="2000" spc="-5" dirty="0" err="1">
                <a:solidFill>
                  <a:srgbClr val="FF0000"/>
                </a:solidFill>
                <a:cs typeface="Calibri"/>
              </a:rPr>
              <a:t>stDNA</a:t>
            </a:r>
            <a:r>
              <a:rPr lang="it-IT" sz="2000" spc="-5" dirty="0" smtClean="0">
                <a:solidFill>
                  <a:srgbClr val="FF0000"/>
                </a:solidFill>
                <a:cs typeface="Calibri"/>
              </a:rPr>
              <a:t>) </a:t>
            </a:r>
            <a:r>
              <a:rPr sz="2000" dirty="0" smtClean="0">
                <a:latin typeface="Calibri"/>
                <a:cs typeface="Calibri"/>
              </a:rPr>
              <a:t>a </a:t>
            </a:r>
            <a:r>
              <a:rPr sz="2000" spc="-5" dirty="0" err="1">
                <a:latin typeface="Calibri"/>
                <a:cs typeface="Calibri"/>
              </a:rPr>
              <a:t>singolo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5" dirty="0" err="1" smtClean="0">
                <a:latin typeface="Calibri"/>
                <a:cs typeface="Calibri"/>
              </a:rPr>
              <a:t>filamento</a:t>
            </a:r>
            <a:endParaRPr sz="2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97370" y="2751810"/>
            <a:ext cx="1510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Filamento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copia</a:t>
            </a:r>
            <a:endParaRPr sz="18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6414" y="2738437"/>
            <a:ext cx="1478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48ED4"/>
                </a:solidFill>
                <a:latin typeface="Calibri"/>
                <a:cs typeface="Calibri"/>
              </a:rPr>
              <a:t>Primer</a:t>
            </a:r>
            <a:r>
              <a:rPr sz="1800" b="1" spc="-5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48ED4"/>
                </a:solidFill>
                <a:latin typeface="Calibri"/>
                <a:cs typeface="Calibri"/>
              </a:rPr>
              <a:t>marcato</a:t>
            </a:r>
            <a:endParaRPr sz="1800" b="1" dirty="0">
              <a:latin typeface="Calibri"/>
              <a:cs typeface="Calibri"/>
            </a:endParaRPr>
          </a:p>
        </p:txBody>
      </p:sp>
      <p:sp>
        <p:nvSpPr>
          <p:cNvPr id="23" name="object 8"/>
          <p:cNvSpPr txBox="1">
            <a:spLocks/>
          </p:cNvSpPr>
          <p:nvPr/>
        </p:nvSpPr>
        <p:spPr>
          <a:xfrm>
            <a:off x="990600" y="73814"/>
            <a:ext cx="7543800" cy="5386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19" rIns="0" bIns="0" rtlCol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>
              <a:spcBef>
                <a:spcPts val="359"/>
              </a:spcBef>
            </a:pPr>
            <a:r>
              <a:rPr lang="it-IT" sz="3200" b="1" kern="0" dirty="0" smtClean="0">
                <a:latin typeface="Calibri"/>
                <a:cs typeface="Calibri"/>
              </a:rPr>
              <a:t>Sequenziamento: metodo </a:t>
            </a:r>
            <a:r>
              <a:rPr lang="it-IT" sz="3200" b="1" kern="0" dirty="0" err="1" smtClean="0">
                <a:latin typeface="Calibri"/>
                <a:cs typeface="Calibri"/>
              </a:rPr>
              <a:t>Maxam</a:t>
            </a:r>
            <a:r>
              <a:rPr lang="it-IT" sz="3200" b="1" kern="0" dirty="0" smtClean="0">
                <a:latin typeface="Calibri"/>
                <a:cs typeface="Calibri"/>
              </a:rPr>
              <a:t> e Gilbert</a:t>
            </a:r>
            <a:endParaRPr lang="it-IT" sz="3200" kern="0" dirty="0">
              <a:latin typeface="Calibri"/>
              <a:cs typeface="Calibri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28600" y="4278340"/>
            <a:ext cx="8744979" cy="224676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AutoNum type="arabicParenR"/>
            </a:pPr>
            <a:r>
              <a:rPr lang="it-IT" sz="2800" dirty="0" smtClean="0">
                <a:solidFill>
                  <a:schemeClr val="tx1"/>
                </a:solidFill>
              </a:rPr>
              <a:t>Si crea un filamento a singola copia </a:t>
            </a:r>
          </a:p>
          <a:p>
            <a:pPr marL="457200" indent="-457200" algn="just">
              <a:buAutoNum type="arabicParenR"/>
            </a:pPr>
            <a:r>
              <a:rPr lang="it-IT" sz="2800" dirty="0" smtClean="0">
                <a:solidFill>
                  <a:schemeClr val="tx1"/>
                </a:solidFill>
              </a:rPr>
              <a:t>Si marca </a:t>
            </a:r>
            <a:r>
              <a:rPr lang="it-IT" sz="2800" dirty="0">
                <a:solidFill>
                  <a:schemeClr val="tx1"/>
                </a:solidFill>
              </a:rPr>
              <a:t>con </a:t>
            </a:r>
            <a:r>
              <a:rPr lang="it-IT" sz="2800" baseline="30000" dirty="0" smtClean="0">
                <a:solidFill>
                  <a:schemeClr val="tx1"/>
                </a:solidFill>
              </a:rPr>
              <a:t>32</a:t>
            </a:r>
            <a:r>
              <a:rPr lang="it-IT" sz="2800" dirty="0" smtClean="0">
                <a:solidFill>
                  <a:schemeClr val="tx1"/>
                </a:solidFill>
              </a:rPr>
              <a:t>P un </a:t>
            </a:r>
            <a:r>
              <a:rPr lang="it-IT" sz="2800" dirty="0" err="1" smtClean="0">
                <a:solidFill>
                  <a:schemeClr val="tx1"/>
                </a:solidFill>
              </a:rPr>
              <a:t>primer</a:t>
            </a:r>
            <a:r>
              <a:rPr lang="it-IT" sz="2800" dirty="0" smtClean="0">
                <a:solidFill>
                  <a:schemeClr val="tx1"/>
                </a:solidFill>
              </a:rPr>
              <a:t> complementare all’estremità </a:t>
            </a:r>
            <a:r>
              <a:rPr lang="it-IT" sz="2800" dirty="0">
                <a:solidFill>
                  <a:schemeClr val="tx1"/>
                </a:solidFill>
              </a:rPr>
              <a:t>3’ </a:t>
            </a:r>
            <a:r>
              <a:rPr lang="it-IT" sz="2800" dirty="0" smtClean="0">
                <a:solidFill>
                  <a:schemeClr val="tx1"/>
                </a:solidFill>
              </a:rPr>
              <a:t>di DNA copia</a:t>
            </a:r>
          </a:p>
          <a:p>
            <a:pPr algn="just"/>
            <a:r>
              <a:rPr lang="it-IT" sz="2800" dirty="0" smtClean="0">
                <a:solidFill>
                  <a:schemeClr val="tx1"/>
                </a:solidFill>
              </a:rPr>
              <a:t>3) +</a:t>
            </a:r>
            <a:r>
              <a:rPr lang="it-IT" sz="2800" dirty="0" err="1" smtClean="0">
                <a:solidFill>
                  <a:schemeClr val="tx1"/>
                </a:solidFill>
              </a:rPr>
              <a:t>Taq</a:t>
            </a:r>
            <a:r>
              <a:rPr lang="it-IT" sz="2800" dirty="0" smtClean="0">
                <a:solidFill>
                  <a:schemeClr val="tx1"/>
                </a:solidFill>
              </a:rPr>
              <a:t> polimerasi</a:t>
            </a:r>
            <a:r>
              <a:rPr lang="it-IT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si </a:t>
            </a:r>
            <a:r>
              <a:rPr lang="it-IT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neosintetizza</a:t>
            </a:r>
            <a:r>
              <a:rPr lang="it-IT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una molecola di DNA stampo (</a:t>
            </a:r>
            <a:r>
              <a:rPr lang="it-IT" sz="28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stDNA</a:t>
            </a:r>
            <a:r>
              <a:rPr lang="it-IT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) a singolo filamento 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588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15831" cy="550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80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8600" y="1752600"/>
            <a:ext cx="8744979" cy="36009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800" dirty="0" smtClean="0">
                <a:solidFill>
                  <a:schemeClr val="tx1"/>
                </a:solidFill>
              </a:rPr>
              <a:t>4) Si suddivide la miscela in 4 parti </a:t>
            </a:r>
          </a:p>
          <a:p>
            <a:pPr algn="just"/>
            <a:endParaRPr lang="it-IT" sz="2800" dirty="0" smtClean="0">
              <a:solidFill>
                <a:schemeClr val="tx1"/>
              </a:solidFill>
            </a:endParaRPr>
          </a:p>
          <a:p>
            <a:pPr algn="just"/>
            <a:r>
              <a:rPr lang="it-IT" sz="2800" dirty="0" smtClean="0">
                <a:solidFill>
                  <a:schemeClr val="tx1"/>
                </a:solidFill>
              </a:rPr>
              <a:t>5) Si aggiunge </a:t>
            </a:r>
            <a:r>
              <a:rPr lang="it-IT" sz="2800" u="sng" dirty="0" smtClean="0">
                <a:solidFill>
                  <a:schemeClr val="tx1"/>
                </a:solidFill>
              </a:rPr>
              <a:t>ad ogni provetta</a:t>
            </a:r>
            <a:r>
              <a:rPr lang="it-IT" sz="2800" dirty="0" smtClean="0">
                <a:solidFill>
                  <a:schemeClr val="tx1"/>
                </a:solidFill>
              </a:rPr>
              <a:t> un’agente  chimico specifico (taglio di 1 o 2 basi) </a:t>
            </a:r>
          </a:p>
          <a:p>
            <a:pPr algn="just"/>
            <a:endParaRPr lang="it-IT" sz="2800" dirty="0" smtClean="0">
              <a:solidFill>
                <a:schemeClr val="tx1"/>
              </a:solidFill>
            </a:endParaRPr>
          </a:p>
          <a:p>
            <a:pPr algn="just"/>
            <a:r>
              <a:rPr lang="it-IT" sz="2800" dirty="0">
                <a:solidFill>
                  <a:schemeClr val="tx1"/>
                </a:solidFill>
              </a:rPr>
              <a:t>6) In ogni provetta si producono frammenti marcati di dimensione determinata </a:t>
            </a:r>
            <a:r>
              <a:rPr lang="it-IT" sz="2800" dirty="0" smtClean="0">
                <a:solidFill>
                  <a:schemeClr val="tx1"/>
                </a:solidFill>
              </a:rPr>
              <a:t>(piperidina)</a:t>
            </a:r>
            <a:endParaRPr lang="it-IT" sz="2800" dirty="0" smtClean="0">
              <a:solidFill>
                <a:schemeClr val="tx1"/>
              </a:solidFill>
            </a:endParaRPr>
          </a:p>
          <a:p>
            <a:pPr algn="just"/>
            <a:endParaRPr lang="it-IT" sz="3200" dirty="0" smtClean="0">
              <a:solidFill>
                <a:schemeClr val="tx1"/>
              </a:solidFill>
            </a:endParaRPr>
          </a:p>
        </p:txBody>
      </p:sp>
      <p:sp>
        <p:nvSpPr>
          <p:cNvPr id="5" name="Rectangle 137"/>
          <p:cNvSpPr txBox="1">
            <a:spLocks noChangeArrowheads="1"/>
          </p:cNvSpPr>
          <p:nvPr/>
        </p:nvSpPr>
        <p:spPr>
          <a:xfrm>
            <a:off x="533400" y="152400"/>
            <a:ext cx="7696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it-IT" sz="3600" b="1" kern="0" dirty="0" err="1" smtClean="0"/>
              <a:t>Maxam</a:t>
            </a:r>
            <a:r>
              <a:rPr lang="en-US" altLang="it-IT" sz="3600" b="1" kern="0" dirty="0" smtClean="0"/>
              <a:t>-Gilbert Sequencing (</a:t>
            </a:r>
            <a:r>
              <a:rPr lang="en-US" altLang="it-IT" sz="3600" b="1" kern="0" dirty="0" smtClean="0">
                <a:solidFill>
                  <a:srgbClr val="FF0000"/>
                </a:solidFill>
              </a:rPr>
              <a:t>CHIMICO</a:t>
            </a:r>
            <a:r>
              <a:rPr lang="en-US" altLang="it-IT" sz="3600" b="1" kern="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49198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7"/>
          <p:cNvSpPr>
            <a:spLocks noChangeAspect="1" noChangeArrowheads="1" noTextEdit="1"/>
          </p:cNvSpPr>
          <p:nvPr/>
        </p:nvSpPr>
        <p:spPr bwMode="auto">
          <a:xfrm>
            <a:off x="1752600" y="2063750"/>
            <a:ext cx="5332413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1736725" y="3546475"/>
            <a:ext cx="512763" cy="476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246" name="Rectangle 11"/>
          <p:cNvSpPr>
            <a:spLocks noChangeArrowheads="1"/>
          </p:cNvSpPr>
          <p:nvPr/>
        </p:nvSpPr>
        <p:spPr bwMode="auto">
          <a:xfrm>
            <a:off x="1736725" y="3976688"/>
            <a:ext cx="1076325" cy="476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247" name="Rectangle 12"/>
          <p:cNvSpPr>
            <a:spLocks noChangeArrowheads="1"/>
          </p:cNvSpPr>
          <p:nvPr/>
        </p:nvSpPr>
        <p:spPr bwMode="auto">
          <a:xfrm>
            <a:off x="1736725" y="4160838"/>
            <a:ext cx="717550" cy="460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248" name="Freeform 13"/>
          <p:cNvSpPr>
            <a:spLocks/>
          </p:cNvSpPr>
          <p:nvPr/>
        </p:nvSpPr>
        <p:spPr bwMode="auto">
          <a:xfrm>
            <a:off x="1889596" y="1799646"/>
            <a:ext cx="404813" cy="1060450"/>
          </a:xfrm>
          <a:custGeom>
            <a:avLst/>
            <a:gdLst>
              <a:gd name="T0" fmla="*/ 10319 w 510"/>
              <a:gd name="T1" fmla="*/ 115974 h 1335"/>
              <a:gd name="T2" fmla="*/ 794 w 510"/>
              <a:gd name="T3" fmla="*/ 397172 h 1335"/>
              <a:gd name="T4" fmla="*/ 794 w 510"/>
              <a:gd name="T5" fmla="*/ 550481 h 1335"/>
              <a:gd name="T6" fmla="*/ 4763 w 510"/>
              <a:gd name="T7" fmla="*/ 685519 h 1335"/>
              <a:gd name="T8" fmla="*/ 16669 w 510"/>
              <a:gd name="T9" fmla="*/ 799111 h 1335"/>
              <a:gd name="T10" fmla="*/ 20638 w 510"/>
              <a:gd name="T11" fmla="*/ 827707 h 1335"/>
              <a:gd name="T12" fmla="*/ 34925 w 510"/>
              <a:gd name="T13" fmla="*/ 888077 h 1335"/>
              <a:gd name="T14" fmla="*/ 61119 w 510"/>
              <a:gd name="T15" fmla="*/ 951625 h 1335"/>
              <a:gd name="T16" fmla="*/ 84138 w 510"/>
              <a:gd name="T17" fmla="*/ 988165 h 1335"/>
              <a:gd name="T18" fmla="*/ 116681 w 510"/>
              <a:gd name="T19" fmla="*/ 1022321 h 1335"/>
              <a:gd name="T20" fmla="*/ 156369 w 510"/>
              <a:gd name="T21" fmla="*/ 1046946 h 1335"/>
              <a:gd name="T22" fmla="*/ 195263 w 510"/>
              <a:gd name="T23" fmla="*/ 1060450 h 1335"/>
              <a:gd name="T24" fmla="*/ 225425 w 510"/>
              <a:gd name="T25" fmla="*/ 1056478 h 1335"/>
              <a:gd name="T26" fmla="*/ 266700 w 510"/>
              <a:gd name="T27" fmla="*/ 1038208 h 1335"/>
              <a:gd name="T28" fmla="*/ 327025 w 510"/>
              <a:gd name="T29" fmla="*/ 993725 h 1335"/>
              <a:gd name="T30" fmla="*/ 379413 w 510"/>
              <a:gd name="T31" fmla="*/ 938915 h 1335"/>
              <a:gd name="T32" fmla="*/ 390525 w 510"/>
              <a:gd name="T33" fmla="*/ 924617 h 1335"/>
              <a:gd name="T34" fmla="*/ 400050 w 510"/>
              <a:gd name="T35" fmla="*/ 915085 h 1335"/>
              <a:gd name="T36" fmla="*/ 404813 w 510"/>
              <a:gd name="T37" fmla="*/ 903964 h 1335"/>
              <a:gd name="T38" fmla="*/ 398463 w 510"/>
              <a:gd name="T39" fmla="*/ 892049 h 1335"/>
              <a:gd name="T40" fmla="*/ 400844 w 510"/>
              <a:gd name="T41" fmla="*/ 894432 h 1335"/>
              <a:gd name="T42" fmla="*/ 396082 w 510"/>
              <a:gd name="T43" fmla="*/ 878545 h 1335"/>
              <a:gd name="T44" fmla="*/ 394494 w 510"/>
              <a:gd name="T45" fmla="*/ 874573 h 1335"/>
              <a:gd name="T46" fmla="*/ 390525 w 510"/>
              <a:gd name="T47" fmla="*/ 822941 h 1335"/>
              <a:gd name="T48" fmla="*/ 390525 w 510"/>
              <a:gd name="T49" fmla="*/ 766543 h 1335"/>
              <a:gd name="T50" fmla="*/ 390525 w 510"/>
              <a:gd name="T51" fmla="*/ 652951 h 1335"/>
              <a:gd name="T52" fmla="*/ 390525 w 510"/>
              <a:gd name="T53" fmla="*/ 513941 h 1335"/>
              <a:gd name="T54" fmla="*/ 390525 w 510"/>
              <a:gd name="T55" fmla="*/ 353483 h 1335"/>
              <a:gd name="T56" fmla="*/ 390525 w 510"/>
              <a:gd name="T57" fmla="*/ 119946 h 1335"/>
              <a:gd name="T58" fmla="*/ 359569 w 510"/>
              <a:gd name="T59" fmla="*/ 119946 h 1335"/>
              <a:gd name="T60" fmla="*/ 359569 w 510"/>
              <a:gd name="T61" fmla="*/ 353483 h 1335"/>
              <a:gd name="T62" fmla="*/ 359569 w 510"/>
              <a:gd name="T63" fmla="*/ 513941 h 1335"/>
              <a:gd name="T64" fmla="*/ 359569 w 510"/>
              <a:gd name="T65" fmla="*/ 652951 h 1335"/>
              <a:gd name="T66" fmla="*/ 359569 w 510"/>
              <a:gd name="T67" fmla="*/ 766543 h 1335"/>
              <a:gd name="T68" fmla="*/ 359569 w 510"/>
              <a:gd name="T69" fmla="*/ 822941 h 1335"/>
              <a:gd name="T70" fmla="*/ 363538 w 510"/>
              <a:gd name="T71" fmla="*/ 874573 h 1335"/>
              <a:gd name="T72" fmla="*/ 368300 w 510"/>
              <a:gd name="T73" fmla="*/ 898404 h 1335"/>
              <a:gd name="T74" fmla="*/ 376238 w 510"/>
              <a:gd name="T75" fmla="*/ 911113 h 1335"/>
              <a:gd name="T76" fmla="*/ 373857 w 510"/>
              <a:gd name="T77" fmla="*/ 903964 h 1335"/>
              <a:gd name="T78" fmla="*/ 375444 w 510"/>
              <a:gd name="T79" fmla="*/ 896815 h 1335"/>
              <a:gd name="T80" fmla="*/ 377825 w 510"/>
              <a:gd name="T81" fmla="*/ 892843 h 1335"/>
              <a:gd name="T82" fmla="*/ 368300 w 510"/>
              <a:gd name="T83" fmla="*/ 902375 h 1335"/>
              <a:gd name="T84" fmla="*/ 363538 w 510"/>
              <a:gd name="T85" fmla="*/ 910319 h 1335"/>
              <a:gd name="T86" fmla="*/ 327819 w 510"/>
              <a:gd name="T87" fmla="*/ 947653 h 1335"/>
              <a:gd name="T88" fmla="*/ 250032 w 510"/>
              <a:gd name="T89" fmla="*/ 1011995 h 1335"/>
              <a:gd name="T90" fmla="*/ 240507 w 510"/>
              <a:gd name="T91" fmla="*/ 1016761 h 1335"/>
              <a:gd name="T92" fmla="*/ 219869 w 510"/>
              <a:gd name="T93" fmla="*/ 1042180 h 1335"/>
              <a:gd name="T94" fmla="*/ 195263 w 510"/>
              <a:gd name="T95" fmla="*/ 1028676 h 1335"/>
              <a:gd name="T96" fmla="*/ 188913 w 510"/>
              <a:gd name="T97" fmla="*/ 1027882 h 1335"/>
              <a:gd name="T98" fmla="*/ 138906 w 510"/>
              <a:gd name="T99" fmla="*/ 1019938 h 1335"/>
              <a:gd name="T100" fmla="*/ 127794 w 510"/>
              <a:gd name="T101" fmla="*/ 991342 h 1335"/>
              <a:gd name="T102" fmla="*/ 96044 w 510"/>
              <a:gd name="T103" fmla="*/ 950830 h 1335"/>
              <a:gd name="T104" fmla="*/ 89694 w 510"/>
              <a:gd name="T105" fmla="*/ 940504 h 1335"/>
              <a:gd name="T106" fmla="*/ 63500 w 510"/>
              <a:gd name="T107" fmla="*/ 876162 h 1335"/>
              <a:gd name="T108" fmla="*/ 36513 w 510"/>
              <a:gd name="T109" fmla="*/ 827707 h 1335"/>
              <a:gd name="T110" fmla="*/ 46831 w 510"/>
              <a:gd name="T111" fmla="*/ 794345 h 1335"/>
              <a:gd name="T112" fmla="*/ 36513 w 510"/>
              <a:gd name="T113" fmla="*/ 685519 h 1335"/>
              <a:gd name="T114" fmla="*/ 32544 w 510"/>
              <a:gd name="T115" fmla="*/ 550481 h 1335"/>
              <a:gd name="T116" fmla="*/ 32544 w 510"/>
              <a:gd name="T117" fmla="*/ 397172 h 1335"/>
              <a:gd name="T118" fmla="*/ 41275 w 510"/>
              <a:gd name="T119" fmla="*/ 115974 h 133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10" h="1335">
                <a:moveTo>
                  <a:pt x="59" y="1"/>
                </a:moveTo>
                <a:lnTo>
                  <a:pt x="19" y="0"/>
                </a:lnTo>
                <a:lnTo>
                  <a:pt x="13" y="146"/>
                </a:lnTo>
                <a:lnTo>
                  <a:pt x="8" y="292"/>
                </a:lnTo>
                <a:lnTo>
                  <a:pt x="3" y="431"/>
                </a:lnTo>
                <a:lnTo>
                  <a:pt x="1" y="500"/>
                </a:lnTo>
                <a:lnTo>
                  <a:pt x="1" y="566"/>
                </a:lnTo>
                <a:lnTo>
                  <a:pt x="0" y="630"/>
                </a:lnTo>
                <a:lnTo>
                  <a:pt x="1" y="693"/>
                </a:lnTo>
                <a:lnTo>
                  <a:pt x="1" y="753"/>
                </a:lnTo>
                <a:lnTo>
                  <a:pt x="3" y="809"/>
                </a:lnTo>
                <a:lnTo>
                  <a:pt x="6" y="863"/>
                </a:lnTo>
                <a:lnTo>
                  <a:pt x="10" y="913"/>
                </a:lnTo>
                <a:lnTo>
                  <a:pt x="14" y="960"/>
                </a:lnTo>
                <a:lnTo>
                  <a:pt x="21" y="1006"/>
                </a:lnTo>
                <a:lnTo>
                  <a:pt x="39" y="1003"/>
                </a:lnTo>
                <a:lnTo>
                  <a:pt x="21" y="1006"/>
                </a:lnTo>
                <a:lnTo>
                  <a:pt x="26" y="1042"/>
                </a:lnTo>
                <a:lnTo>
                  <a:pt x="28" y="1049"/>
                </a:lnTo>
                <a:lnTo>
                  <a:pt x="36" y="1085"/>
                </a:lnTo>
                <a:lnTo>
                  <a:pt x="44" y="1118"/>
                </a:lnTo>
                <a:lnTo>
                  <a:pt x="54" y="1147"/>
                </a:lnTo>
                <a:lnTo>
                  <a:pt x="65" y="1174"/>
                </a:lnTo>
                <a:lnTo>
                  <a:pt x="77" y="1198"/>
                </a:lnTo>
                <a:lnTo>
                  <a:pt x="88" y="1218"/>
                </a:lnTo>
                <a:lnTo>
                  <a:pt x="93" y="1225"/>
                </a:lnTo>
                <a:lnTo>
                  <a:pt x="106" y="1244"/>
                </a:lnTo>
                <a:lnTo>
                  <a:pt x="120" y="1261"/>
                </a:lnTo>
                <a:lnTo>
                  <a:pt x="133" y="1275"/>
                </a:lnTo>
                <a:lnTo>
                  <a:pt x="147" y="1287"/>
                </a:lnTo>
                <a:lnTo>
                  <a:pt x="161" y="1298"/>
                </a:lnTo>
                <a:lnTo>
                  <a:pt x="167" y="1302"/>
                </a:lnTo>
                <a:lnTo>
                  <a:pt x="197" y="1318"/>
                </a:lnTo>
                <a:lnTo>
                  <a:pt x="225" y="1330"/>
                </a:lnTo>
                <a:lnTo>
                  <a:pt x="238" y="1333"/>
                </a:lnTo>
                <a:lnTo>
                  <a:pt x="246" y="1335"/>
                </a:lnTo>
                <a:lnTo>
                  <a:pt x="261" y="1335"/>
                </a:lnTo>
                <a:lnTo>
                  <a:pt x="277" y="1331"/>
                </a:lnTo>
                <a:lnTo>
                  <a:pt x="284" y="1330"/>
                </a:lnTo>
                <a:lnTo>
                  <a:pt x="302" y="1325"/>
                </a:lnTo>
                <a:lnTo>
                  <a:pt x="318" y="1317"/>
                </a:lnTo>
                <a:lnTo>
                  <a:pt x="336" y="1307"/>
                </a:lnTo>
                <a:lnTo>
                  <a:pt x="343" y="1302"/>
                </a:lnTo>
                <a:lnTo>
                  <a:pt x="377" y="1279"/>
                </a:lnTo>
                <a:lnTo>
                  <a:pt x="412" y="1251"/>
                </a:lnTo>
                <a:lnTo>
                  <a:pt x="441" y="1221"/>
                </a:lnTo>
                <a:lnTo>
                  <a:pt x="468" y="1193"/>
                </a:lnTo>
                <a:lnTo>
                  <a:pt x="478" y="1182"/>
                </a:lnTo>
                <a:lnTo>
                  <a:pt x="487" y="1170"/>
                </a:lnTo>
                <a:lnTo>
                  <a:pt x="489" y="1170"/>
                </a:lnTo>
                <a:lnTo>
                  <a:pt x="492" y="1164"/>
                </a:lnTo>
                <a:lnTo>
                  <a:pt x="497" y="1157"/>
                </a:lnTo>
                <a:lnTo>
                  <a:pt x="501" y="1154"/>
                </a:lnTo>
                <a:lnTo>
                  <a:pt x="504" y="1152"/>
                </a:lnTo>
                <a:lnTo>
                  <a:pt x="507" y="1146"/>
                </a:lnTo>
                <a:lnTo>
                  <a:pt x="509" y="1144"/>
                </a:lnTo>
                <a:lnTo>
                  <a:pt x="510" y="1138"/>
                </a:lnTo>
                <a:lnTo>
                  <a:pt x="509" y="1129"/>
                </a:lnTo>
                <a:lnTo>
                  <a:pt x="504" y="1123"/>
                </a:lnTo>
                <a:lnTo>
                  <a:pt x="502" y="1123"/>
                </a:lnTo>
                <a:lnTo>
                  <a:pt x="502" y="1119"/>
                </a:lnTo>
                <a:lnTo>
                  <a:pt x="487" y="1134"/>
                </a:lnTo>
                <a:lnTo>
                  <a:pt x="505" y="1126"/>
                </a:lnTo>
                <a:lnTo>
                  <a:pt x="504" y="1123"/>
                </a:lnTo>
                <a:lnTo>
                  <a:pt x="501" y="1116"/>
                </a:lnTo>
                <a:lnTo>
                  <a:pt x="499" y="1106"/>
                </a:lnTo>
                <a:lnTo>
                  <a:pt x="481" y="1115"/>
                </a:lnTo>
                <a:lnTo>
                  <a:pt x="501" y="1115"/>
                </a:lnTo>
                <a:lnTo>
                  <a:pt x="497" y="1101"/>
                </a:lnTo>
                <a:lnTo>
                  <a:pt x="496" y="1085"/>
                </a:lnTo>
                <a:lnTo>
                  <a:pt x="494" y="1064"/>
                </a:lnTo>
                <a:lnTo>
                  <a:pt x="492" y="1036"/>
                </a:lnTo>
                <a:lnTo>
                  <a:pt x="492" y="1021"/>
                </a:lnTo>
                <a:lnTo>
                  <a:pt x="492" y="1003"/>
                </a:lnTo>
                <a:lnTo>
                  <a:pt x="492" y="965"/>
                </a:lnTo>
                <a:lnTo>
                  <a:pt x="492" y="921"/>
                </a:lnTo>
                <a:lnTo>
                  <a:pt x="492" y="873"/>
                </a:lnTo>
                <a:lnTo>
                  <a:pt x="492" y="822"/>
                </a:lnTo>
                <a:lnTo>
                  <a:pt x="492" y="766"/>
                </a:lnTo>
                <a:lnTo>
                  <a:pt x="492" y="707"/>
                </a:lnTo>
                <a:lnTo>
                  <a:pt x="492" y="647"/>
                </a:lnTo>
                <a:lnTo>
                  <a:pt x="492" y="581"/>
                </a:lnTo>
                <a:lnTo>
                  <a:pt x="492" y="514"/>
                </a:lnTo>
                <a:lnTo>
                  <a:pt x="492" y="445"/>
                </a:lnTo>
                <a:lnTo>
                  <a:pt x="492" y="374"/>
                </a:lnTo>
                <a:lnTo>
                  <a:pt x="492" y="300"/>
                </a:lnTo>
                <a:lnTo>
                  <a:pt x="492" y="151"/>
                </a:lnTo>
                <a:lnTo>
                  <a:pt x="492" y="0"/>
                </a:lnTo>
                <a:lnTo>
                  <a:pt x="453" y="0"/>
                </a:lnTo>
                <a:lnTo>
                  <a:pt x="453" y="151"/>
                </a:lnTo>
                <a:lnTo>
                  <a:pt x="453" y="300"/>
                </a:lnTo>
                <a:lnTo>
                  <a:pt x="453" y="374"/>
                </a:lnTo>
                <a:lnTo>
                  <a:pt x="453" y="445"/>
                </a:lnTo>
                <a:lnTo>
                  <a:pt x="453" y="514"/>
                </a:lnTo>
                <a:lnTo>
                  <a:pt x="453" y="581"/>
                </a:lnTo>
                <a:lnTo>
                  <a:pt x="453" y="647"/>
                </a:lnTo>
                <a:lnTo>
                  <a:pt x="453" y="707"/>
                </a:lnTo>
                <a:lnTo>
                  <a:pt x="453" y="766"/>
                </a:lnTo>
                <a:lnTo>
                  <a:pt x="453" y="822"/>
                </a:lnTo>
                <a:lnTo>
                  <a:pt x="453" y="873"/>
                </a:lnTo>
                <a:lnTo>
                  <a:pt x="453" y="921"/>
                </a:lnTo>
                <a:lnTo>
                  <a:pt x="453" y="965"/>
                </a:lnTo>
                <a:lnTo>
                  <a:pt x="453" y="1003"/>
                </a:lnTo>
                <a:lnTo>
                  <a:pt x="453" y="1021"/>
                </a:lnTo>
                <a:lnTo>
                  <a:pt x="453" y="1036"/>
                </a:lnTo>
                <a:lnTo>
                  <a:pt x="455" y="1064"/>
                </a:lnTo>
                <a:lnTo>
                  <a:pt x="456" y="1085"/>
                </a:lnTo>
                <a:lnTo>
                  <a:pt x="458" y="1101"/>
                </a:lnTo>
                <a:lnTo>
                  <a:pt x="461" y="1115"/>
                </a:lnTo>
                <a:lnTo>
                  <a:pt x="463" y="1121"/>
                </a:lnTo>
                <a:lnTo>
                  <a:pt x="464" y="1131"/>
                </a:lnTo>
                <a:lnTo>
                  <a:pt x="468" y="1138"/>
                </a:lnTo>
                <a:lnTo>
                  <a:pt x="469" y="1141"/>
                </a:lnTo>
                <a:lnTo>
                  <a:pt x="474" y="1147"/>
                </a:lnTo>
                <a:lnTo>
                  <a:pt x="474" y="1151"/>
                </a:lnTo>
                <a:lnTo>
                  <a:pt x="476" y="1151"/>
                </a:lnTo>
                <a:lnTo>
                  <a:pt x="471" y="1138"/>
                </a:lnTo>
                <a:lnTo>
                  <a:pt x="473" y="1144"/>
                </a:lnTo>
                <a:lnTo>
                  <a:pt x="491" y="1138"/>
                </a:lnTo>
                <a:lnTo>
                  <a:pt x="473" y="1129"/>
                </a:lnTo>
                <a:lnTo>
                  <a:pt x="471" y="1131"/>
                </a:lnTo>
                <a:lnTo>
                  <a:pt x="489" y="1139"/>
                </a:lnTo>
                <a:lnTo>
                  <a:pt x="476" y="1124"/>
                </a:lnTo>
                <a:lnTo>
                  <a:pt x="473" y="1126"/>
                </a:lnTo>
                <a:lnTo>
                  <a:pt x="469" y="1129"/>
                </a:lnTo>
                <a:lnTo>
                  <a:pt x="464" y="1136"/>
                </a:lnTo>
                <a:lnTo>
                  <a:pt x="458" y="1146"/>
                </a:lnTo>
                <a:lnTo>
                  <a:pt x="473" y="1157"/>
                </a:lnTo>
                <a:lnTo>
                  <a:pt x="458" y="1146"/>
                </a:lnTo>
                <a:lnTo>
                  <a:pt x="450" y="1154"/>
                </a:lnTo>
                <a:lnTo>
                  <a:pt x="440" y="1165"/>
                </a:lnTo>
                <a:lnTo>
                  <a:pt x="413" y="1193"/>
                </a:lnTo>
                <a:lnTo>
                  <a:pt x="384" y="1223"/>
                </a:lnTo>
                <a:lnTo>
                  <a:pt x="349" y="1251"/>
                </a:lnTo>
                <a:lnTo>
                  <a:pt x="315" y="1274"/>
                </a:lnTo>
                <a:lnTo>
                  <a:pt x="328" y="1289"/>
                </a:lnTo>
                <a:lnTo>
                  <a:pt x="322" y="1271"/>
                </a:lnTo>
                <a:lnTo>
                  <a:pt x="303" y="1280"/>
                </a:lnTo>
                <a:lnTo>
                  <a:pt x="287" y="1289"/>
                </a:lnTo>
                <a:lnTo>
                  <a:pt x="269" y="1294"/>
                </a:lnTo>
                <a:lnTo>
                  <a:pt x="277" y="1312"/>
                </a:lnTo>
                <a:lnTo>
                  <a:pt x="277" y="1292"/>
                </a:lnTo>
                <a:lnTo>
                  <a:pt x="261" y="1295"/>
                </a:lnTo>
                <a:lnTo>
                  <a:pt x="246" y="1295"/>
                </a:lnTo>
                <a:lnTo>
                  <a:pt x="246" y="1315"/>
                </a:lnTo>
                <a:lnTo>
                  <a:pt x="253" y="1297"/>
                </a:lnTo>
                <a:lnTo>
                  <a:pt x="238" y="1294"/>
                </a:lnTo>
                <a:lnTo>
                  <a:pt x="211" y="1282"/>
                </a:lnTo>
                <a:lnTo>
                  <a:pt x="182" y="1266"/>
                </a:lnTo>
                <a:lnTo>
                  <a:pt x="175" y="1284"/>
                </a:lnTo>
                <a:lnTo>
                  <a:pt x="189" y="1271"/>
                </a:lnTo>
                <a:lnTo>
                  <a:pt x="175" y="1259"/>
                </a:lnTo>
                <a:lnTo>
                  <a:pt x="161" y="1248"/>
                </a:lnTo>
                <a:lnTo>
                  <a:pt x="147" y="1233"/>
                </a:lnTo>
                <a:lnTo>
                  <a:pt x="134" y="1216"/>
                </a:lnTo>
                <a:lnTo>
                  <a:pt x="121" y="1197"/>
                </a:lnTo>
                <a:lnTo>
                  <a:pt x="106" y="1211"/>
                </a:lnTo>
                <a:lnTo>
                  <a:pt x="124" y="1203"/>
                </a:lnTo>
                <a:lnTo>
                  <a:pt x="113" y="1184"/>
                </a:lnTo>
                <a:lnTo>
                  <a:pt x="101" y="1159"/>
                </a:lnTo>
                <a:lnTo>
                  <a:pt x="90" y="1133"/>
                </a:lnTo>
                <a:lnTo>
                  <a:pt x="80" y="1103"/>
                </a:lnTo>
                <a:lnTo>
                  <a:pt x="72" y="1070"/>
                </a:lnTo>
                <a:lnTo>
                  <a:pt x="64" y="1034"/>
                </a:lnTo>
                <a:lnTo>
                  <a:pt x="46" y="1042"/>
                </a:lnTo>
                <a:lnTo>
                  <a:pt x="65" y="1042"/>
                </a:lnTo>
                <a:lnTo>
                  <a:pt x="59" y="1001"/>
                </a:lnTo>
                <a:lnTo>
                  <a:pt x="59" y="1000"/>
                </a:lnTo>
                <a:lnTo>
                  <a:pt x="54" y="960"/>
                </a:lnTo>
                <a:lnTo>
                  <a:pt x="49" y="913"/>
                </a:lnTo>
                <a:lnTo>
                  <a:pt x="46" y="863"/>
                </a:lnTo>
                <a:lnTo>
                  <a:pt x="42" y="809"/>
                </a:lnTo>
                <a:lnTo>
                  <a:pt x="41" y="753"/>
                </a:lnTo>
                <a:lnTo>
                  <a:pt x="41" y="693"/>
                </a:lnTo>
                <a:lnTo>
                  <a:pt x="39" y="630"/>
                </a:lnTo>
                <a:lnTo>
                  <a:pt x="41" y="566"/>
                </a:lnTo>
                <a:lnTo>
                  <a:pt x="41" y="500"/>
                </a:lnTo>
                <a:lnTo>
                  <a:pt x="42" y="431"/>
                </a:lnTo>
                <a:lnTo>
                  <a:pt x="47" y="292"/>
                </a:lnTo>
                <a:lnTo>
                  <a:pt x="52" y="146"/>
                </a:lnTo>
                <a:lnTo>
                  <a:pt x="59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49" name="Rectangle 14"/>
          <p:cNvSpPr>
            <a:spLocks noChangeArrowheads="1"/>
          </p:cNvSpPr>
          <p:nvPr/>
        </p:nvSpPr>
        <p:spPr bwMode="auto">
          <a:xfrm>
            <a:off x="1943100" y="2282825"/>
            <a:ext cx="5222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250" name="Rectangle 15"/>
          <p:cNvSpPr>
            <a:spLocks noChangeArrowheads="1"/>
          </p:cNvSpPr>
          <p:nvPr/>
        </p:nvSpPr>
        <p:spPr bwMode="auto">
          <a:xfrm>
            <a:off x="1981200" y="2362200"/>
            <a:ext cx="3414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200" b="1" dirty="0" smtClean="0">
                <a:solidFill>
                  <a:srgbClr val="000000"/>
                </a:solidFill>
              </a:rPr>
              <a:t>DMS</a:t>
            </a:r>
          </a:p>
          <a:p>
            <a:pPr eaLnBrk="1" hangingPunct="1"/>
            <a:r>
              <a:rPr lang="en-US" altLang="it-IT" sz="1200" b="1" dirty="0" smtClean="0">
                <a:solidFill>
                  <a:srgbClr val="000000"/>
                </a:solidFill>
              </a:rPr>
              <a:t>pip</a:t>
            </a:r>
            <a:endParaRPr lang="en-US" altLang="it-IT" sz="1200" dirty="0"/>
          </a:p>
        </p:txBody>
      </p:sp>
      <p:sp>
        <p:nvSpPr>
          <p:cNvPr id="10251" name="Rectangle 16"/>
          <p:cNvSpPr>
            <a:spLocks noChangeArrowheads="1"/>
          </p:cNvSpPr>
          <p:nvPr/>
        </p:nvSpPr>
        <p:spPr bwMode="auto">
          <a:xfrm>
            <a:off x="2198688" y="3448050"/>
            <a:ext cx="2825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252" name="Rectangle 17"/>
          <p:cNvSpPr>
            <a:spLocks noChangeArrowheads="1"/>
          </p:cNvSpPr>
          <p:nvPr/>
        </p:nvSpPr>
        <p:spPr bwMode="auto">
          <a:xfrm>
            <a:off x="2273300" y="3492500"/>
            <a:ext cx="1285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300" b="1">
                <a:solidFill>
                  <a:srgbClr val="000000"/>
                </a:solidFill>
              </a:rPr>
              <a:t>G</a:t>
            </a:r>
            <a:endParaRPr lang="en-US" altLang="it-IT"/>
          </a:p>
        </p:txBody>
      </p:sp>
      <p:sp>
        <p:nvSpPr>
          <p:cNvPr id="10253" name="Rectangle 18"/>
          <p:cNvSpPr>
            <a:spLocks noChangeArrowheads="1"/>
          </p:cNvSpPr>
          <p:nvPr/>
        </p:nvSpPr>
        <p:spPr bwMode="auto">
          <a:xfrm>
            <a:off x="1992313" y="3630613"/>
            <a:ext cx="282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254" name="Rectangle 20"/>
          <p:cNvSpPr>
            <a:spLocks noChangeArrowheads="1"/>
          </p:cNvSpPr>
          <p:nvPr/>
        </p:nvSpPr>
        <p:spPr bwMode="auto">
          <a:xfrm>
            <a:off x="2762250" y="3876675"/>
            <a:ext cx="2825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255" name="Rectangle 21"/>
          <p:cNvSpPr>
            <a:spLocks noChangeArrowheads="1"/>
          </p:cNvSpPr>
          <p:nvPr/>
        </p:nvSpPr>
        <p:spPr bwMode="auto">
          <a:xfrm>
            <a:off x="2836863" y="3921125"/>
            <a:ext cx="1285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300" b="1">
                <a:solidFill>
                  <a:srgbClr val="000000"/>
                </a:solidFill>
              </a:rPr>
              <a:t>G</a:t>
            </a:r>
            <a:endParaRPr lang="en-US" altLang="it-IT"/>
          </a:p>
        </p:txBody>
      </p:sp>
      <p:sp>
        <p:nvSpPr>
          <p:cNvPr id="10256" name="Rectangle 22"/>
          <p:cNvSpPr>
            <a:spLocks noChangeArrowheads="1"/>
          </p:cNvSpPr>
          <p:nvPr/>
        </p:nvSpPr>
        <p:spPr bwMode="auto">
          <a:xfrm>
            <a:off x="2401888" y="4060825"/>
            <a:ext cx="2825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257" name="Rectangle 23"/>
          <p:cNvSpPr>
            <a:spLocks noChangeArrowheads="1"/>
          </p:cNvSpPr>
          <p:nvPr/>
        </p:nvSpPr>
        <p:spPr bwMode="auto">
          <a:xfrm>
            <a:off x="2478088" y="4105275"/>
            <a:ext cx="1285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300" b="1">
                <a:solidFill>
                  <a:srgbClr val="000000"/>
                </a:solidFill>
              </a:rPr>
              <a:t>G</a:t>
            </a:r>
            <a:endParaRPr lang="en-US" altLang="it-IT"/>
          </a:p>
        </p:txBody>
      </p:sp>
      <p:sp>
        <p:nvSpPr>
          <p:cNvPr id="10258" name="Freeform 24"/>
          <p:cNvSpPr>
            <a:spLocks/>
          </p:cNvSpPr>
          <p:nvPr/>
        </p:nvSpPr>
        <p:spPr bwMode="auto">
          <a:xfrm>
            <a:off x="1633538" y="3448050"/>
            <a:ext cx="153987" cy="184150"/>
          </a:xfrm>
          <a:custGeom>
            <a:avLst/>
            <a:gdLst>
              <a:gd name="T0" fmla="*/ 77392 w 193"/>
              <a:gd name="T1" fmla="*/ 49426 h 231"/>
              <a:gd name="T2" fmla="*/ 59840 w 193"/>
              <a:gd name="T3" fmla="*/ 19132 h 231"/>
              <a:gd name="T4" fmla="*/ 51861 w 193"/>
              <a:gd name="T5" fmla="*/ 53411 h 231"/>
              <a:gd name="T6" fmla="*/ 2394 w 193"/>
              <a:gd name="T7" fmla="*/ 19132 h 231"/>
              <a:gd name="T8" fmla="*/ 32712 w 193"/>
              <a:gd name="T9" fmla="*/ 65369 h 231"/>
              <a:gd name="T10" fmla="*/ 0 w 193"/>
              <a:gd name="T11" fmla="*/ 73341 h 231"/>
              <a:gd name="T12" fmla="*/ 26329 w 193"/>
              <a:gd name="T13" fmla="*/ 100445 h 231"/>
              <a:gd name="T14" fmla="*/ 798 w 193"/>
              <a:gd name="T15" fmla="*/ 124361 h 231"/>
              <a:gd name="T16" fmla="*/ 40691 w 193"/>
              <a:gd name="T17" fmla="*/ 118781 h 231"/>
              <a:gd name="T18" fmla="*/ 33510 w 193"/>
              <a:gd name="T19" fmla="*/ 149871 h 231"/>
              <a:gd name="T20" fmla="*/ 55052 w 193"/>
              <a:gd name="T21" fmla="*/ 133130 h 231"/>
              <a:gd name="T22" fmla="*/ 59840 w 193"/>
              <a:gd name="T23" fmla="*/ 184150 h 231"/>
              <a:gd name="T24" fmla="*/ 75797 w 193"/>
              <a:gd name="T25" fmla="*/ 126753 h 231"/>
              <a:gd name="T26" fmla="*/ 94147 w 193"/>
              <a:gd name="T27" fmla="*/ 168206 h 231"/>
              <a:gd name="T28" fmla="*/ 100530 w 193"/>
              <a:gd name="T29" fmla="*/ 122767 h 231"/>
              <a:gd name="T30" fmla="*/ 129253 w 193"/>
              <a:gd name="T31" fmla="*/ 153857 h 231"/>
              <a:gd name="T32" fmla="*/ 120477 w 193"/>
              <a:gd name="T33" fmla="*/ 110012 h 231"/>
              <a:gd name="T34" fmla="*/ 153987 w 193"/>
              <a:gd name="T35" fmla="*/ 113200 h 231"/>
              <a:gd name="T36" fmla="*/ 125264 w 193"/>
              <a:gd name="T37" fmla="*/ 88488 h 231"/>
              <a:gd name="T38" fmla="*/ 150796 w 193"/>
              <a:gd name="T39" fmla="*/ 69355 h 231"/>
              <a:gd name="T40" fmla="*/ 118881 w 193"/>
              <a:gd name="T41" fmla="*/ 62181 h 231"/>
              <a:gd name="T42" fmla="*/ 130849 w 193"/>
              <a:gd name="T43" fmla="*/ 37468 h 231"/>
              <a:gd name="T44" fmla="*/ 100530 w 193"/>
              <a:gd name="T45" fmla="*/ 45440 h 231"/>
              <a:gd name="T46" fmla="*/ 102924 w 193"/>
              <a:gd name="T47" fmla="*/ 0 h 231"/>
              <a:gd name="T48" fmla="*/ 77392 w 193"/>
              <a:gd name="T49" fmla="*/ 49426 h 2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3" h="231">
                <a:moveTo>
                  <a:pt x="97" y="62"/>
                </a:moveTo>
                <a:lnTo>
                  <a:pt x="75" y="24"/>
                </a:lnTo>
                <a:lnTo>
                  <a:pt x="65" y="67"/>
                </a:lnTo>
                <a:lnTo>
                  <a:pt x="3" y="24"/>
                </a:lnTo>
                <a:lnTo>
                  <a:pt x="41" y="82"/>
                </a:lnTo>
                <a:lnTo>
                  <a:pt x="0" y="92"/>
                </a:lnTo>
                <a:lnTo>
                  <a:pt x="33" y="126"/>
                </a:lnTo>
                <a:lnTo>
                  <a:pt x="1" y="156"/>
                </a:lnTo>
                <a:lnTo>
                  <a:pt x="51" y="149"/>
                </a:lnTo>
                <a:lnTo>
                  <a:pt x="42" y="188"/>
                </a:lnTo>
                <a:lnTo>
                  <a:pt x="69" y="167"/>
                </a:lnTo>
                <a:lnTo>
                  <a:pt x="75" y="231"/>
                </a:lnTo>
                <a:lnTo>
                  <a:pt x="95" y="159"/>
                </a:lnTo>
                <a:lnTo>
                  <a:pt x="118" y="211"/>
                </a:lnTo>
                <a:lnTo>
                  <a:pt x="126" y="154"/>
                </a:lnTo>
                <a:lnTo>
                  <a:pt x="162" y="193"/>
                </a:lnTo>
                <a:lnTo>
                  <a:pt x="151" y="138"/>
                </a:lnTo>
                <a:lnTo>
                  <a:pt x="193" y="142"/>
                </a:lnTo>
                <a:lnTo>
                  <a:pt x="157" y="111"/>
                </a:lnTo>
                <a:lnTo>
                  <a:pt x="189" y="87"/>
                </a:lnTo>
                <a:lnTo>
                  <a:pt x="149" y="78"/>
                </a:lnTo>
                <a:lnTo>
                  <a:pt x="164" y="47"/>
                </a:lnTo>
                <a:lnTo>
                  <a:pt x="126" y="57"/>
                </a:lnTo>
                <a:lnTo>
                  <a:pt x="129" y="0"/>
                </a:lnTo>
                <a:lnTo>
                  <a:pt x="97" y="62"/>
                </a:lnTo>
                <a:close/>
              </a:path>
            </a:pathLst>
          </a:custGeom>
          <a:solidFill>
            <a:srgbClr val="00CC99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10259" name="Group 133"/>
          <p:cNvGrpSpPr>
            <a:grpSpLocks/>
          </p:cNvGrpSpPr>
          <p:nvPr/>
        </p:nvGrpSpPr>
        <p:grpSpPr bwMode="auto">
          <a:xfrm>
            <a:off x="1633538" y="3632200"/>
            <a:ext cx="563562" cy="241300"/>
            <a:chOff x="1029" y="2198"/>
            <a:chExt cx="355" cy="152"/>
          </a:xfrm>
        </p:grpSpPr>
        <p:sp>
          <p:nvSpPr>
            <p:cNvPr id="10369" name="Rectangle 10"/>
            <p:cNvSpPr>
              <a:spLocks noChangeArrowheads="1"/>
            </p:cNvSpPr>
            <p:nvPr/>
          </p:nvSpPr>
          <p:spPr bwMode="auto">
            <a:xfrm>
              <a:off x="1094" y="2260"/>
              <a:ext cx="194" cy="3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370" name="Rectangle 19"/>
            <p:cNvSpPr>
              <a:spLocks noChangeArrowheads="1"/>
            </p:cNvSpPr>
            <p:nvPr/>
          </p:nvSpPr>
          <p:spPr bwMode="auto">
            <a:xfrm>
              <a:off x="1303" y="2225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300" b="1">
                  <a:solidFill>
                    <a:srgbClr val="000000"/>
                  </a:solidFill>
                </a:rPr>
                <a:t>G</a:t>
              </a:r>
              <a:endParaRPr lang="en-US" altLang="it-IT"/>
            </a:p>
          </p:txBody>
        </p:sp>
        <p:sp>
          <p:nvSpPr>
            <p:cNvPr id="10371" name="Freeform 25"/>
            <p:cNvSpPr>
              <a:spLocks/>
            </p:cNvSpPr>
            <p:nvPr/>
          </p:nvSpPr>
          <p:spPr bwMode="auto">
            <a:xfrm>
              <a:off x="1029" y="2198"/>
              <a:ext cx="97" cy="115"/>
            </a:xfrm>
            <a:custGeom>
              <a:avLst/>
              <a:gdLst>
                <a:gd name="T0" fmla="*/ 49 w 193"/>
                <a:gd name="T1" fmla="*/ 31 h 232"/>
                <a:gd name="T2" fmla="*/ 38 w 193"/>
                <a:gd name="T3" fmla="*/ 12 h 232"/>
                <a:gd name="T4" fmla="*/ 33 w 193"/>
                <a:gd name="T5" fmla="*/ 33 h 232"/>
                <a:gd name="T6" fmla="*/ 2 w 193"/>
                <a:gd name="T7" fmla="*/ 12 h 232"/>
                <a:gd name="T8" fmla="*/ 21 w 193"/>
                <a:gd name="T9" fmla="*/ 41 h 232"/>
                <a:gd name="T10" fmla="*/ 0 w 193"/>
                <a:gd name="T11" fmla="*/ 46 h 232"/>
                <a:gd name="T12" fmla="*/ 17 w 193"/>
                <a:gd name="T13" fmla="*/ 63 h 232"/>
                <a:gd name="T14" fmla="*/ 1 w 193"/>
                <a:gd name="T15" fmla="*/ 77 h 232"/>
                <a:gd name="T16" fmla="*/ 26 w 193"/>
                <a:gd name="T17" fmla="*/ 74 h 232"/>
                <a:gd name="T18" fmla="*/ 21 w 193"/>
                <a:gd name="T19" fmla="*/ 94 h 232"/>
                <a:gd name="T20" fmla="*/ 35 w 193"/>
                <a:gd name="T21" fmla="*/ 83 h 232"/>
                <a:gd name="T22" fmla="*/ 38 w 193"/>
                <a:gd name="T23" fmla="*/ 115 h 232"/>
                <a:gd name="T24" fmla="*/ 48 w 193"/>
                <a:gd name="T25" fmla="*/ 79 h 232"/>
                <a:gd name="T26" fmla="*/ 59 w 193"/>
                <a:gd name="T27" fmla="*/ 105 h 232"/>
                <a:gd name="T28" fmla="*/ 63 w 193"/>
                <a:gd name="T29" fmla="*/ 76 h 232"/>
                <a:gd name="T30" fmla="*/ 81 w 193"/>
                <a:gd name="T31" fmla="*/ 96 h 232"/>
                <a:gd name="T32" fmla="*/ 76 w 193"/>
                <a:gd name="T33" fmla="*/ 68 h 232"/>
                <a:gd name="T34" fmla="*/ 97 w 193"/>
                <a:gd name="T35" fmla="*/ 71 h 232"/>
                <a:gd name="T36" fmla="*/ 79 w 193"/>
                <a:gd name="T37" fmla="*/ 56 h 232"/>
                <a:gd name="T38" fmla="*/ 95 w 193"/>
                <a:gd name="T39" fmla="*/ 43 h 232"/>
                <a:gd name="T40" fmla="*/ 75 w 193"/>
                <a:gd name="T41" fmla="*/ 39 h 232"/>
                <a:gd name="T42" fmla="*/ 82 w 193"/>
                <a:gd name="T43" fmla="*/ 24 h 232"/>
                <a:gd name="T44" fmla="*/ 63 w 193"/>
                <a:gd name="T45" fmla="*/ 29 h 232"/>
                <a:gd name="T46" fmla="*/ 65 w 193"/>
                <a:gd name="T47" fmla="*/ 0 h 232"/>
                <a:gd name="T48" fmla="*/ 49 w 193"/>
                <a:gd name="T49" fmla="*/ 31 h 2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3" h="232">
                  <a:moveTo>
                    <a:pt x="97" y="63"/>
                  </a:moveTo>
                  <a:lnTo>
                    <a:pt x="75" y="25"/>
                  </a:lnTo>
                  <a:lnTo>
                    <a:pt x="65" y="67"/>
                  </a:lnTo>
                  <a:lnTo>
                    <a:pt x="3" y="25"/>
                  </a:lnTo>
                  <a:lnTo>
                    <a:pt x="41" y="82"/>
                  </a:lnTo>
                  <a:lnTo>
                    <a:pt x="0" y="92"/>
                  </a:lnTo>
                  <a:lnTo>
                    <a:pt x="33" y="127"/>
                  </a:lnTo>
                  <a:lnTo>
                    <a:pt x="1" y="156"/>
                  </a:lnTo>
                  <a:lnTo>
                    <a:pt x="51" y="150"/>
                  </a:lnTo>
                  <a:lnTo>
                    <a:pt x="42" y="189"/>
                  </a:lnTo>
                  <a:lnTo>
                    <a:pt x="69" y="168"/>
                  </a:lnTo>
                  <a:lnTo>
                    <a:pt x="75" y="232"/>
                  </a:lnTo>
                  <a:lnTo>
                    <a:pt x="95" y="159"/>
                  </a:lnTo>
                  <a:lnTo>
                    <a:pt x="118" y="212"/>
                  </a:lnTo>
                  <a:lnTo>
                    <a:pt x="126" y="154"/>
                  </a:lnTo>
                  <a:lnTo>
                    <a:pt x="162" y="194"/>
                  </a:lnTo>
                  <a:lnTo>
                    <a:pt x="151" y="138"/>
                  </a:lnTo>
                  <a:lnTo>
                    <a:pt x="193" y="143"/>
                  </a:lnTo>
                  <a:lnTo>
                    <a:pt x="157" y="112"/>
                  </a:lnTo>
                  <a:lnTo>
                    <a:pt x="189" y="87"/>
                  </a:lnTo>
                  <a:lnTo>
                    <a:pt x="149" y="79"/>
                  </a:lnTo>
                  <a:lnTo>
                    <a:pt x="164" y="48"/>
                  </a:lnTo>
                  <a:lnTo>
                    <a:pt x="126" y="58"/>
                  </a:lnTo>
                  <a:lnTo>
                    <a:pt x="129" y="0"/>
                  </a:lnTo>
                  <a:lnTo>
                    <a:pt x="97" y="63"/>
                  </a:lnTo>
                  <a:close/>
                </a:path>
              </a:pathLst>
            </a:custGeom>
            <a:solidFill>
              <a:srgbClr val="00CC99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260" name="Freeform 26"/>
          <p:cNvSpPr>
            <a:spLocks/>
          </p:cNvSpPr>
          <p:nvPr/>
        </p:nvSpPr>
        <p:spPr bwMode="auto">
          <a:xfrm>
            <a:off x="1633538" y="3876675"/>
            <a:ext cx="153987" cy="185738"/>
          </a:xfrm>
          <a:custGeom>
            <a:avLst/>
            <a:gdLst>
              <a:gd name="T0" fmla="*/ 77392 w 193"/>
              <a:gd name="T1" fmla="*/ 49424 h 233"/>
              <a:gd name="T2" fmla="*/ 59840 w 193"/>
              <a:gd name="T3" fmla="*/ 19132 h 233"/>
              <a:gd name="T4" fmla="*/ 51861 w 193"/>
              <a:gd name="T5" fmla="*/ 55004 h 233"/>
              <a:gd name="T6" fmla="*/ 2394 w 193"/>
              <a:gd name="T7" fmla="*/ 19132 h 233"/>
              <a:gd name="T8" fmla="*/ 32712 w 193"/>
              <a:gd name="T9" fmla="*/ 65367 h 233"/>
              <a:gd name="T10" fmla="*/ 0 w 193"/>
              <a:gd name="T11" fmla="*/ 74136 h 233"/>
              <a:gd name="T12" fmla="*/ 26329 w 193"/>
              <a:gd name="T13" fmla="*/ 100442 h 233"/>
              <a:gd name="T14" fmla="*/ 798 w 193"/>
              <a:gd name="T15" fmla="*/ 125154 h 233"/>
              <a:gd name="T16" fmla="*/ 40691 w 193"/>
              <a:gd name="T17" fmla="*/ 120371 h 233"/>
              <a:gd name="T18" fmla="*/ 33510 w 193"/>
              <a:gd name="T19" fmla="*/ 151460 h 233"/>
              <a:gd name="T20" fmla="*/ 55052 w 193"/>
              <a:gd name="T21" fmla="*/ 134720 h 233"/>
              <a:gd name="T22" fmla="*/ 59840 w 193"/>
              <a:gd name="T23" fmla="*/ 185738 h 233"/>
              <a:gd name="T24" fmla="*/ 75797 w 193"/>
              <a:gd name="T25" fmla="*/ 128343 h 233"/>
              <a:gd name="T26" fmla="*/ 94147 w 193"/>
              <a:gd name="T27" fmla="*/ 169795 h 233"/>
              <a:gd name="T28" fmla="*/ 100530 w 193"/>
              <a:gd name="T29" fmla="*/ 124357 h 233"/>
              <a:gd name="T30" fmla="*/ 129253 w 193"/>
              <a:gd name="T31" fmla="*/ 155446 h 233"/>
              <a:gd name="T32" fmla="*/ 120477 w 193"/>
              <a:gd name="T33" fmla="*/ 110805 h 233"/>
              <a:gd name="T34" fmla="*/ 153987 w 193"/>
              <a:gd name="T35" fmla="*/ 113994 h 233"/>
              <a:gd name="T36" fmla="*/ 125264 w 193"/>
              <a:gd name="T37" fmla="*/ 90079 h 233"/>
              <a:gd name="T38" fmla="*/ 150796 w 193"/>
              <a:gd name="T39" fmla="*/ 69353 h 233"/>
              <a:gd name="T40" fmla="*/ 118881 w 193"/>
              <a:gd name="T41" fmla="*/ 62976 h 233"/>
              <a:gd name="T42" fmla="*/ 130849 w 193"/>
              <a:gd name="T43" fmla="*/ 37466 h 233"/>
              <a:gd name="T44" fmla="*/ 100530 w 193"/>
              <a:gd name="T45" fmla="*/ 45438 h 233"/>
              <a:gd name="T46" fmla="*/ 102924 w 193"/>
              <a:gd name="T47" fmla="*/ 0 h 233"/>
              <a:gd name="T48" fmla="*/ 77392 w 193"/>
              <a:gd name="T49" fmla="*/ 49424 h 2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3" h="233">
                <a:moveTo>
                  <a:pt x="97" y="62"/>
                </a:moveTo>
                <a:lnTo>
                  <a:pt x="75" y="24"/>
                </a:lnTo>
                <a:lnTo>
                  <a:pt x="65" y="69"/>
                </a:lnTo>
                <a:lnTo>
                  <a:pt x="3" y="24"/>
                </a:lnTo>
                <a:lnTo>
                  <a:pt x="41" y="82"/>
                </a:lnTo>
                <a:lnTo>
                  <a:pt x="0" y="93"/>
                </a:lnTo>
                <a:lnTo>
                  <a:pt x="33" y="126"/>
                </a:lnTo>
                <a:lnTo>
                  <a:pt x="1" y="157"/>
                </a:lnTo>
                <a:lnTo>
                  <a:pt x="51" y="151"/>
                </a:lnTo>
                <a:lnTo>
                  <a:pt x="42" y="190"/>
                </a:lnTo>
                <a:lnTo>
                  <a:pt x="69" y="169"/>
                </a:lnTo>
                <a:lnTo>
                  <a:pt x="75" y="233"/>
                </a:lnTo>
                <a:lnTo>
                  <a:pt x="95" y="161"/>
                </a:lnTo>
                <a:lnTo>
                  <a:pt x="118" y="213"/>
                </a:lnTo>
                <a:lnTo>
                  <a:pt x="126" y="156"/>
                </a:lnTo>
                <a:lnTo>
                  <a:pt x="162" y="195"/>
                </a:lnTo>
                <a:lnTo>
                  <a:pt x="151" y="139"/>
                </a:lnTo>
                <a:lnTo>
                  <a:pt x="193" y="143"/>
                </a:lnTo>
                <a:lnTo>
                  <a:pt x="157" y="113"/>
                </a:lnTo>
                <a:lnTo>
                  <a:pt x="189" y="87"/>
                </a:lnTo>
                <a:lnTo>
                  <a:pt x="149" y="79"/>
                </a:lnTo>
                <a:lnTo>
                  <a:pt x="164" y="47"/>
                </a:lnTo>
                <a:lnTo>
                  <a:pt x="126" y="57"/>
                </a:lnTo>
                <a:lnTo>
                  <a:pt x="129" y="0"/>
                </a:lnTo>
                <a:lnTo>
                  <a:pt x="97" y="62"/>
                </a:lnTo>
                <a:close/>
              </a:path>
            </a:pathLst>
          </a:custGeom>
          <a:solidFill>
            <a:srgbClr val="00CC99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261" name="Freeform 27"/>
          <p:cNvSpPr>
            <a:spLocks/>
          </p:cNvSpPr>
          <p:nvPr/>
        </p:nvSpPr>
        <p:spPr bwMode="auto">
          <a:xfrm>
            <a:off x="1633538" y="4122738"/>
            <a:ext cx="153987" cy="184150"/>
          </a:xfrm>
          <a:custGeom>
            <a:avLst/>
            <a:gdLst>
              <a:gd name="T0" fmla="*/ 77392 w 193"/>
              <a:gd name="T1" fmla="*/ 50006 h 232"/>
              <a:gd name="T2" fmla="*/ 59840 w 193"/>
              <a:gd name="T3" fmla="*/ 19844 h 232"/>
              <a:gd name="T4" fmla="*/ 51861 w 193"/>
              <a:gd name="T5" fmla="*/ 53181 h 232"/>
              <a:gd name="T6" fmla="*/ 2394 w 193"/>
              <a:gd name="T7" fmla="*/ 19844 h 232"/>
              <a:gd name="T8" fmla="*/ 32712 w 193"/>
              <a:gd name="T9" fmla="*/ 65088 h 232"/>
              <a:gd name="T10" fmla="*/ 0 w 193"/>
              <a:gd name="T11" fmla="*/ 73025 h 232"/>
              <a:gd name="T12" fmla="*/ 26329 w 193"/>
              <a:gd name="T13" fmla="*/ 100806 h 232"/>
              <a:gd name="T14" fmla="*/ 798 w 193"/>
              <a:gd name="T15" fmla="*/ 123825 h 232"/>
              <a:gd name="T16" fmla="*/ 40691 w 193"/>
              <a:gd name="T17" fmla="*/ 119063 h 232"/>
              <a:gd name="T18" fmla="*/ 33510 w 193"/>
              <a:gd name="T19" fmla="*/ 150019 h 232"/>
              <a:gd name="T20" fmla="*/ 55052 w 193"/>
              <a:gd name="T21" fmla="*/ 133350 h 232"/>
              <a:gd name="T22" fmla="*/ 59840 w 193"/>
              <a:gd name="T23" fmla="*/ 184150 h 232"/>
              <a:gd name="T24" fmla="*/ 75797 w 193"/>
              <a:gd name="T25" fmla="*/ 126206 h 232"/>
              <a:gd name="T26" fmla="*/ 94147 w 193"/>
              <a:gd name="T27" fmla="*/ 168275 h 232"/>
              <a:gd name="T28" fmla="*/ 100530 w 193"/>
              <a:gd name="T29" fmla="*/ 123031 h 232"/>
              <a:gd name="T30" fmla="*/ 129253 w 193"/>
              <a:gd name="T31" fmla="*/ 153988 h 232"/>
              <a:gd name="T32" fmla="*/ 120477 w 193"/>
              <a:gd name="T33" fmla="*/ 109538 h 232"/>
              <a:gd name="T34" fmla="*/ 153987 w 193"/>
              <a:gd name="T35" fmla="*/ 113506 h 232"/>
              <a:gd name="T36" fmla="*/ 125264 w 193"/>
              <a:gd name="T37" fmla="*/ 88900 h 232"/>
              <a:gd name="T38" fmla="*/ 150796 w 193"/>
              <a:gd name="T39" fmla="*/ 69056 h 232"/>
              <a:gd name="T40" fmla="*/ 118881 w 193"/>
              <a:gd name="T41" fmla="*/ 62706 h 232"/>
              <a:gd name="T42" fmla="*/ 130849 w 193"/>
              <a:gd name="T43" fmla="*/ 38100 h 232"/>
              <a:gd name="T44" fmla="*/ 100530 w 193"/>
              <a:gd name="T45" fmla="*/ 46038 h 232"/>
              <a:gd name="T46" fmla="*/ 102924 w 193"/>
              <a:gd name="T47" fmla="*/ 0 h 232"/>
              <a:gd name="T48" fmla="*/ 77392 w 193"/>
              <a:gd name="T49" fmla="*/ 50006 h 2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3" h="232">
                <a:moveTo>
                  <a:pt x="97" y="63"/>
                </a:moveTo>
                <a:lnTo>
                  <a:pt x="75" y="25"/>
                </a:lnTo>
                <a:lnTo>
                  <a:pt x="65" y="67"/>
                </a:lnTo>
                <a:lnTo>
                  <a:pt x="3" y="25"/>
                </a:lnTo>
                <a:lnTo>
                  <a:pt x="41" y="82"/>
                </a:lnTo>
                <a:lnTo>
                  <a:pt x="0" y="92"/>
                </a:lnTo>
                <a:lnTo>
                  <a:pt x="33" y="127"/>
                </a:lnTo>
                <a:lnTo>
                  <a:pt x="1" y="156"/>
                </a:lnTo>
                <a:lnTo>
                  <a:pt x="51" y="150"/>
                </a:lnTo>
                <a:lnTo>
                  <a:pt x="42" y="189"/>
                </a:lnTo>
                <a:lnTo>
                  <a:pt x="69" y="168"/>
                </a:lnTo>
                <a:lnTo>
                  <a:pt x="75" y="232"/>
                </a:lnTo>
                <a:lnTo>
                  <a:pt x="95" y="159"/>
                </a:lnTo>
                <a:lnTo>
                  <a:pt x="118" y="212"/>
                </a:lnTo>
                <a:lnTo>
                  <a:pt x="126" y="155"/>
                </a:lnTo>
                <a:lnTo>
                  <a:pt x="162" y="194"/>
                </a:lnTo>
                <a:lnTo>
                  <a:pt x="151" y="138"/>
                </a:lnTo>
                <a:lnTo>
                  <a:pt x="193" y="143"/>
                </a:lnTo>
                <a:lnTo>
                  <a:pt x="157" y="112"/>
                </a:lnTo>
                <a:lnTo>
                  <a:pt x="189" y="87"/>
                </a:lnTo>
                <a:lnTo>
                  <a:pt x="149" y="79"/>
                </a:lnTo>
                <a:lnTo>
                  <a:pt x="164" y="48"/>
                </a:lnTo>
                <a:lnTo>
                  <a:pt x="126" y="58"/>
                </a:lnTo>
                <a:lnTo>
                  <a:pt x="129" y="0"/>
                </a:lnTo>
                <a:lnTo>
                  <a:pt x="97" y="63"/>
                </a:lnTo>
                <a:close/>
              </a:path>
            </a:pathLst>
          </a:custGeom>
          <a:solidFill>
            <a:srgbClr val="00CC99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262" name="Rectangle 28"/>
          <p:cNvSpPr>
            <a:spLocks noChangeArrowheads="1"/>
          </p:cNvSpPr>
          <p:nvPr/>
        </p:nvSpPr>
        <p:spPr bwMode="auto">
          <a:xfrm>
            <a:off x="3171825" y="3546475"/>
            <a:ext cx="512763" cy="476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263" name="Rectangle 29"/>
          <p:cNvSpPr>
            <a:spLocks noChangeArrowheads="1"/>
          </p:cNvSpPr>
          <p:nvPr/>
        </p:nvSpPr>
        <p:spPr bwMode="auto">
          <a:xfrm>
            <a:off x="3171825" y="3730625"/>
            <a:ext cx="153988" cy="476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264" name="Rectangle 30"/>
          <p:cNvSpPr>
            <a:spLocks noChangeArrowheads="1"/>
          </p:cNvSpPr>
          <p:nvPr/>
        </p:nvSpPr>
        <p:spPr bwMode="auto">
          <a:xfrm>
            <a:off x="3171825" y="3976688"/>
            <a:ext cx="922338" cy="476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265" name="Rectangle 31"/>
          <p:cNvSpPr>
            <a:spLocks noChangeArrowheads="1"/>
          </p:cNvSpPr>
          <p:nvPr/>
        </p:nvSpPr>
        <p:spPr bwMode="auto">
          <a:xfrm>
            <a:off x="3171825" y="4160838"/>
            <a:ext cx="719138" cy="460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266" name="Freeform 32"/>
          <p:cNvSpPr>
            <a:spLocks/>
          </p:cNvSpPr>
          <p:nvPr/>
        </p:nvSpPr>
        <p:spPr bwMode="auto">
          <a:xfrm>
            <a:off x="3371850" y="1914525"/>
            <a:ext cx="404813" cy="1060450"/>
          </a:xfrm>
          <a:custGeom>
            <a:avLst/>
            <a:gdLst>
              <a:gd name="T0" fmla="*/ 10319 w 510"/>
              <a:gd name="T1" fmla="*/ 115974 h 1335"/>
              <a:gd name="T2" fmla="*/ 794 w 510"/>
              <a:gd name="T3" fmla="*/ 397172 h 1335"/>
              <a:gd name="T4" fmla="*/ 794 w 510"/>
              <a:gd name="T5" fmla="*/ 550481 h 1335"/>
              <a:gd name="T6" fmla="*/ 4763 w 510"/>
              <a:gd name="T7" fmla="*/ 685519 h 1335"/>
              <a:gd name="T8" fmla="*/ 16669 w 510"/>
              <a:gd name="T9" fmla="*/ 799111 h 1335"/>
              <a:gd name="T10" fmla="*/ 20638 w 510"/>
              <a:gd name="T11" fmla="*/ 827707 h 1335"/>
              <a:gd name="T12" fmla="*/ 34925 w 510"/>
              <a:gd name="T13" fmla="*/ 888077 h 1335"/>
              <a:gd name="T14" fmla="*/ 61119 w 510"/>
              <a:gd name="T15" fmla="*/ 951625 h 1335"/>
              <a:gd name="T16" fmla="*/ 84138 w 510"/>
              <a:gd name="T17" fmla="*/ 988165 h 1335"/>
              <a:gd name="T18" fmla="*/ 116681 w 510"/>
              <a:gd name="T19" fmla="*/ 1022321 h 1335"/>
              <a:gd name="T20" fmla="*/ 156369 w 510"/>
              <a:gd name="T21" fmla="*/ 1046946 h 1335"/>
              <a:gd name="T22" fmla="*/ 195263 w 510"/>
              <a:gd name="T23" fmla="*/ 1060450 h 1335"/>
              <a:gd name="T24" fmla="*/ 225425 w 510"/>
              <a:gd name="T25" fmla="*/ 1056478 h 1335"/>
              <a:gd name="T26" fmla="*/ 266700 w 510"/>
              <a:gd name="T27" fmla="*/ 1038208 h 1335"/>
              <a:gd name="T28" fmla="*/ 327025 w 510"/>
              <a:gd name="T29" fmla="*/ 993725 h 1335"/>
              <a:gd name="T30" fmla="*/ 378619 w 510"/>
              <a:gd name="T31" fmla="*/ 938915 h 1335"/>
              <a:gd name="T32" fmla="*/ 390525 w 510"/>
              <a:gd name="T33" fmla="*/ 924617 h 1335"/>
              <a:gd name="T34" fmla="*/ 400050 w 510"/>
              <a:gd name="T35" fmla="*/ 915085 h 1335"/>
              <a:gd name="T36" fmla="*/ 404813 w 510"/>
              <a:gd name="T37" fmla="*/ 903964 h 1335"/>
              <a:gd name="T38" fmla="*/ 398463 w 510"/>
              <a:gd name="T39" fmla="*/ 892049 h 1335"/>
              <a:gd name="T40" fmla="*/ 400844 w 510"/>
              <a:gd name="T41" fmla="*/ 894432 h 1335"/>
              <a:gd name="T42" fmla="*/ 396082 w 510"/>
              <a:gd name="T43" fmla="*/ 878545 h 1335"/>
              <a:gd name="T44" fmla="*/ 394494 w 510"/>
              <a:gd name="T45" fmla="*/ 874573 h 1335"/>
              <a:gd name="T46" fmla="*/ 390525 w 510"/>
              <a:gd name="T47" fmla="*/ 822941 h 1335"/>
              <a:gd name="T48" fmla="*/ 390525 w 510"/>
              <a:gd name="T49" fmla="*/ 766543 h 1335"/>
              <a:gd name="T50" fmla="*/ 390525 w 510"/>
              <a:gd name="T51" fmla="*/ 652951 h 1335"/>
              <a:gd name="T52" fmla="*/ 390525 w 510"/>
              <a:gd name="T53" fmla="*/ 513941 h 1335"/>
              <a:gd name="T54" fmla="*/ 390525 w 510"/>
              <a:gd name="T55" fmla="*/ 353483 h 1335"/>
              <a:gd name="T56" fmla="*/ 390525 w 510"/>
              <a:gd name="T57" fmla="*/ 119946 h 1335"/>
              <a:gd name="T58" fmla="*/ 359569 w 510"/>
              <a:gd name="T59" fmla="*/ 119946 h 1335"/>
              <a:gd name="T60" fmla="*/ 359569 w 510"/>
              <a:gd name="T61" fmla="*/ 353483 h 1335"/>
              <a:gd name="T62" fmla="*/ 359569 w 510"/>
              <a:gd name="T63" fmla="*/ 513941 h 1335"/>
              <a:gd name="T64" fmla="*/ 359569 w 510"/>
              <a:gd name="T65" fmla="*/ 652951 h 1335"/>
              <a:gd name="T66" fmla="*/ 359569 w 510"/>
              <a:gd name="T67" fmla="*/ 766543 h 1335"/>
              <a:gd name="T68" fmla="*/ 359569 w 510"/>
              <a:gd name="T69" fmla="*/ 822941 h 1335"/>
              <a:gd name="T70" fmla="*/ 363538 w 510"/>
              <a:gd name="T71" fmla="*/ 874573 h 1335"/>
              <a:gd name="T72" fmla="*/ 368300 w 510"/>
              <a:gd name="T73" fmla="*/ 898404 h 1335"/>
              <a:gd name="T74" fmla="*/ 376238 w 510"/>
              <a:gd name="T75" fmla="*/ 911113 h 1335"/>
              <a:gd name="T76" fmla="*/ 373857 w 510"/>
              <a:gd name="T77" fmla="*/ 903964 h 1335"/>
              <a:gd name="T78" fmla="*/ 375444 w 510"/>
              <a:gd name="T79" fmla="*/ 896815 h 1335"/>
              <a:gd name="T80" fmla="*/ 377825 w 510"/>
              <a:gd name="T81" fmla="*/ 892843 h 1335"/>
              <a:gd name="T82" fmla="*/ 368300 w 510"/>
              <a:gd name="T83" fmla="*/ 902375 h 1335"/>
              <a:gd name="T84" fmla="*/ 363538 w 510"/>
              <a:gd name="T85" fmla="*/ 910319 h 1335"/>
              <a:gd name="T86" fmla="*/ 327819 w 510"/>
              <a:gd name="T87" fmla="*/ 947653 h 1335"/>
              <a:gd name="T88" fmla="*/ 250032 w 510"/>
              <a:gd name="T89" fmla="*/ 1011995 h 1335"/>
              <a:gd name="T90" fmla="*/ 240507 w 510"/>
              <a:gd name="T91" fmla="*/ 1016761 h 1335"/>
              <a:gd name="T92" fmla="*/ 219869 w 510"/>
              <a:gd name="T93" fmla="*/ 1042180 h 1335"/>
              <a:gd name="T94" fmla="*/ 195263 w 510"/>
              <a:gd name="T95" fmla="*/ 1028676 h 1335"/>
              <a:gd name="T96" fmla="*/ 188913 w 510"/>
              <a:gd name="T97" fmla="*/ 1027882 h 1335"/>
              <a:gd name="T98" fmla="*/ 138906 w 510"/>
              <a:gd name="T99" fmla="*/ 1019938 h 1335"/>
              <a:gd name="T100" fmla="*/ 127794 w 510"/>
              <a:gd name="T101" fmla="*/ 991342 h 1335"/>
              <a:gd name="T102" fmla="*/ 96044 w 510"/>
              <a:gd name="T103" fmla="*/ 950830 h 1335"/>
              <a:gd name="T104" fmla="*/ 89694 w 510"/>
              <a:gd name="T105" fmla="*/ 940504 h 1335"/>
              <a:gd name="T106" fmla="*/ 63500 w 510"/>
              <a:gd name="T107" fmla="*/ 876162 h 1335"/>
              <a:gd name="T108" fmla="*/ 36513 w 510"/>
              <a:gd name="T109" fmla="*/ 827707 h 1335"/>
              <a:gd name="T110" fmla="*/ 46831 w 510"/>
              <a:gd name="T111" fmla="*/ 794345 h 1335"/>
              <a:gd name="T112" fmla="*/ 36513 w 510"/>
              <a:gd name="T113" fmla="*/ 685519 h 1335"/>
              <a:gd name="T114" fmla="*/ 32544 w 510"/>
              <a:gd name="T115" fmla="*/ 550481 h 1335"/>
              <a:gd name="T116" fmla="*/ 32544 w 510"/>
              <a:gd name="T117" fmla="*/ 397172 h 1335"/>
              <a:gd name="T118" fmla="*/ 41275 w 510"/>
              <a:gd name="T119" fmla="*/ 115974 h 133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10" h="1335">
                <a:moveTo>
                  <a:pt x="59" y="1"/>
                </a:moveTo>
                <a:lnTo>
                  <a:pt x="19" y="0"/>
                </a:lnTo>
                <a:lnTo>
                  <a:pt x="13" y="146"/>
                </a:lnTo>
                <a:lnTo>
                  <a:pt x="8" y="292"/>
                </a:lnTo>
                <a:lnTo>
                  <a:pt x="3" y="431"/>
                </a:lnTo>
                <a:lnTo>
                  <a:pt x="1" y="500"/>
                </a:lnTo>
                <a:lnTo>
                  <a:pt x="1" y="566"/>
                </a:lnTo>
                <a:lnTo>
                  <a:pt x="0" y="630"/>
                </a:lnTo>
                <a:lnTo>
                  <a:pt x="1" y="693"/>
                </a:lnTo>
                <a:lnTo>
                  <a:pt x="1" y="753"/>
                </a:lnTo>
                <a:lnTo>
                  <a:pt x="3" y="809"/>
                </a:lnTo>
                <a:lnTo>
                  <a:pt x="6" y="863"/>
                </a:lnTo>
                <a:lnTo>
                  <a:pt x="9" y="913"/>
                </a:lnTo>
                <a:lnTo>
                  <a:pt x="14" y="960"/>
                </a:lnTo>
                <a:lnTo>
                  <a:pt x="21" y="1006"/>
                </a:lnTo>
                <a:lnTo>
                  <a:pt x="39" y="1003"/>
                </a:lnTo>
                <a:lnTo>
                  <a:pt x="21" y="1006"/>
                </a:lnTo>
                <a:lnTo>
                  <a:pt x="26" y="1042"/>
                </a:lnTo>
                <a:lnTo>
                  <a:pt x="28" y="1049"/>
                </a:lnTo>
                <a:lnTo>
                  <a:pt x="36" y="1085"/>
                </a:lnTo>
                <a:lnTo>
                  <a:pt x="44" y="1118"/>
                </a:lnTo>
                <a:lnTo>
                  <a:pt x="54" y="1147"/>
                </a:lnTo>
                <a:lnTo>
                  <a:pt x="65" y="1174"/>
                </a:lnTo>
                <a:lnTo>
                  <a:pt x="77" y="1198"/>
                </a:lnTo>
                <a:lnTo>
                  <a:pt x="88" y="1218"/>
                </a:lnTo>
                <a:lnTo>
                  <a:pt x="93" y="1225"/>
                </a:lnTo>
                <a:lnTo>
                  <a:pt x="106" y="1244"/>
                </a:lnTo>
                <a:lnTo>
                  <a:pt x="120" y="1261"/>
                </a:lnTo>
                <a:lnTo>
                  <a:pt x="133" y="1275"/>
                </a:lnTo>
                <a:lnTo>
                  <a:pt x="147" y="1287"/>
                </a:lnTo>
                <a:lnTo>
                  <a:pt x="161" y="1298"/>
                </a:lnTo>
                <a:lnTo>
                  <a:pt x="167" y="1302"/>
                </a:lnTo>
                <a:lnTo>
                  <a:pt x="197" y="1318"/>
                </a:lnTo>
                <a:lnTo>
                  <a:pt x="225" y="1330"/>
                </a:lnTo>
                <a:lnTo>
                  <a:pt x="238" y="1333"/>
                </a:lnTo>
                <a:lnTo>
                  <a:pt x="246" y="1335"/>
                </a:lnTo>
                <a:lnTo>
                  <a:pt x="261" y="1335"/>
                </a:lnTo>
                <a:lnTo>
                  <a:pt x="277" y="1331"/>
                </a:lnTo>
                <a:lnTo>
                  <a:pt x="284" y="1330"/>
                </a:lnTo>
                <a:lnTo>
                  <a:pt x="302" y="1325"/>
                </a:lnTo>
                <a:lnTo>
                  <a:pt x="318" y="1317"/>
                </a:lnTo>
                <a:lnTo>
                  <a:pt x="336" y="1307"/>
                </a:lnTo>
                <a:lnTo>
                  <a:pt x="343" y="1302"/>
                </a:lnTo>
                <a:lnTo>
                  <a:pt x="377" y="1279"/>
                </a:lnTo>
                <a:lnTo>
                  <a:pt x="412" y="1251"/>
                </a:lnTo>
                <a:lnTo>
                  <a:pt x="441" y="1221"/>
                </a:lnTo>
                <a:lnTo>
                  <a:pt x="468" y="1193"/>
                </a:lnTo>
                <a:lnTo>
                  <a:pt x="477" y="1182"/>
                </a:lnTo>
                <a:lnTo>
                  <a:pt x="487" y="1170"/>
                </a:lnTo>
                <a:lnTo>
                  <a:pt x="489" y="1170"/>
                </a:lnTo>
                <a:lnTo>
                  <a:pt x="492" y="1164"/>
                </a:lnTo>
                <a:lnTo>
                  <a:pt x="497" y="1157"/>
                </a:lnTo>
                <a:lnTo>
                  <a:pt x="500" y="1154"/>
                </a:lnTo>
                <a:lnTo>
                  <a:pt x="504" y="1152"/>
                </a:lnTo>
                <a:lnTo>
                  <a:pt x="507" y="1146"/>
                </a:lnTo>
                <a:lnTo>
                  <a:pt x="509" y="1144"/>
                </a:lnTo>
                <a:lnTo>
                  <a:pt x="510" y="1138"/>
                </a:lnTo>
                <a:lnTo>
                  <a:pt x="509" y="1129"/>
                </a:lnTo>
                <a:lnTo>
                  <a:pt x="504" y="1123"/>
                </a:lnTo>
                <a:lnTo>
                  <a:pt x="502" y="1123"/>
                </a:lnTo>
                <a:lnTo>
                  <a:pt x="502" y="1119"/>
                </a:lnTo>
                <a:lnTo>
                  <a:pt x="487" y="1134"/>
                </a:lnTo>
                <a:lnTo>
                  <a:pt x="505" y="1126"/>
                </a:lnTo>
                <a:lnTo>
                  <a:pt x="504" y="1123"/>
                </a:lnTo>
                <a:lnTo>
                  <a:pt x="500" y="1116"/>
                </a:lnTo>
                <a:lnTo>
                  <a:pt x="499" y="1106"/>
                </a:lnTo>
                <a:lnTo>
                  <a:pt x="481" y="1115"/>
                </a:lnTo>
                <a:lnTo>
                  <a:pt x="500" y="1115"/>
                </a:lnTo>
                <a:lnTo>
                  <a:pt x="497" y="1101"/>
                </a:lnTo>
                <a:lnTo>
                  <a:pt x="496" y="1085"/>
                </a:lnTo>
                <a:lnTo>
                  <a:pt x="494" y="1064"/>
                </a:lnTo>
                <a:lnTo>
                  <a:pt x="492" y="1036"/>
                </a:lnTo>
                <a:lnTo>
                  <a:pt x="492" y="1021"/>
                </a:lnTo>
                <a:lnTo>
                  <a:pt x="492" y="1003"/>
                </a:lnTo>
                <a:lnTo>
                  <a:pt x="492" y="965"/>
                </a:lnTo>
                <a:lnTo>
                  <a:pt x="492" y="921"/>
                </a:lnTo>
                <a:lnTo>
                  <a:pt x="492" y="873"/>
                </a:lnTo>
                <a:lnTo>
                  <a:pt x="492" y="822"/>
                </a:lnTo>
                <a:lnTo>
                  <a:pt x="492" y="766"/>
                </a:lnTo>
                <a:lnTo>
                  <a:pt x="492" y="707"/>
                </a:lnTo>
                <a:lnTo>
                  <a:pt x="492" y="647"/>
                </a:lnTo>
                <a:lnTo>
                  <a:pt x="492" y="581"/>
                </a:lnTo>
                <a:lnTo>
                  <a:pt x="492" y="514"/>
                </a:lnTo>
                <a:lnTo>
                  <a:pt x="492" y="445"/>
                </a:lnTo>
                <a:lnTo>
                  <a:pt x="492" y="374"/>
                </a:lnTo>
                <a:lnTo>
                  <a:pt x="492" y="300"/>
                </a:lnTo>
                <a:lnTo>
                  <a:pt x="492" y="151"/>
                </a:lnTo>
                <a:lnTo>
                  <a:pt x="492" y="0"/>
                </a:lnTo>
                <a:lnTo>
                  <a:pt x="453" y="0"/>
                </a:lnTo>
                <a:lnTo>
                  <a:pt x="453" y="151"/>
                </a:lnTo>
                <a:lnTo>
                  <a:pt x="453" y="300"/>
                </a:lnTo>
                <a:lnTo>
                  <a:pt x="453" y="374"/>
                </a:lnTo>
                <a:lnTo>
                  <a:pt x="453" y="445"/>
                </a:lnTo>
                <a:lnTo>
                  <a:pt x="453" y="514"/>
                </a:lnTo>
                <a:lnTo>
                  <a:pt x="453" y="581"/>
                </a:lnTo>
                <a:lnTo>
                  <a:pt x="453" y="647"/>
                </a:lnTo>
                <a:lnTo>
                  <a:pt x="453" y="707"/>
                </a:lnTo>
                <a:lnTo>
                  <a:pt x="453" y="766"/>
                </a:lnTo>
                <a:lnTo>
                  <a:pt x="453" y="822"/>
                </a:lnTo>
                <a:lnTo>
                  <a:pt x="453" y="873"/>
                </a:lnTo>
                <a:lnTo>
                  <a:pt x="453" y="921"/>
                </a:lnTo>
                <a:lnTo>
                  <a:pt x="453" y="965"/>
                </a:lnTo>
                <a:lnTo>
                  <a:pt x="453" y="1003"/>
                </a:lnTo>
                <a:lnTo>
                  <a:pt x="453" y="1021"/>
                </a:lnTo>
                <a:lnTo>
                  <a:pt x="453" y="1036"/>
                </a:lnTo>
                <a:lnTo>
                  <a:pt x="454" y="1064"/>
                </a:lnTo>
                <a:lnTo>
                  <a:pt x="456" y="1085"/>
                </a:lnTo>
                <a:lnTo>
                  <a:pt x="458" y="1101"/>
                </a:lnTo>
                <a:lnTo>
                  <a:pt x="461" y="1115"/>
                </a:lnTo>
                <a:lnTo>
                  <a:pt x="463" y="1121"/>
                </a:lnTo>
                <a:lnTo>
                  <a:pt x="464" y="1131"/>
                </a:lnTo>
                <a:lnTo>
                  <a:pt x="468" y="1138"/>
                </a:lnTo>
                <a:lnTo>
                  <a:pt x="469" y="1141"/>
                </a:lnTo>
                <a:lnTo>
                  <a:pt x="474" y="1147"/>
                </a:lnTo>
                <a:lnTo>
                  <a:pt x="474" y="1151"/>
                </a:lnTo>
                <a:lnTo>
                  <a:pt x="476" y="1151"/>
                </a:lnTo>
                <a:lnTo>
                  <a:pt x="471" y="1138"/>
                </a:lnTo>
                <a:lnTo>
                  <a:pt x="473" y="1144"/>
                </a:lnTo>
                <a:lnTo>
                  <a:pt x="491" y="1138"/>
                </a:lnTo>
                <a:lnTo>
                  <a:pt x="473" y="1129"/>
                </a:lnTo>
                <a:lnTo>
                  <a:pt x="471" y="1131"/>
                </a:lnTo>
                <a:lnTo>
                  <a:pt x="489" y="1139"/>
                </a:lnTo>
                <a:lnTo>
                  <a:pt x="476" y="1124"/>
                </a:lnTo>
                <a:lnTo>
                  <a:pt x="473" y="1126"/>
                </a:lnTo>
                <a:lnTo>
                  <a:pt x="469" y="1129"/>
                </a:lnTo>
                <a:lnTo>
                  <a:pt x="464" y="1136"/>
                </a:lnTo>
                <a:lnTo>
                  <a:pt x="458" y="1146"/>
                </a:lnTo>
                <a:lnTo>
                  <a:pt x="473" y="1157"/>
                </a:lnTo>
                <a:lnTo>
                  <a:pt x="458" y="1146"/>
                </a:lnTo>
                <a:lnTo>
                  <a:pt x="450" y="1154"/>
                </a:lnTo>
                <a:lnTo>
                  <a:pt x="440" y="1165"/>
                </a:lnTo>
                <a:lnTo>
                  <a:pt x="413" y="1193"/>
                </a:lnTo>
                <a:lnTo>
                  <a:pt x="384" y="1223"/>
                </a:lnTo>
                <a:lnTo>
                  <a:pt x="349" y="1251"/>
                </a:lnTo>
                <a:lnTo>
                  <a:pt x="315" y="1274"/>
                </a:lnTo>
                <a:lnTo>
                  <a:pt x="328" y="1289"/>
                </a:lnTo>
                <a:lnTo>
                  <a:pt x="321" y="1271"/>
                </a:lnTo>
                <a:lnTo>
                  <a:pt x="303" y="1280"/>
                </a:lnTo>
                <a:lnTo>
                  <a:pt x="287" y="1289"/>
                </a:lnTo>
                <a:lnTo>
                  <a:pt x="269" y="1294"/>
                </a:lnTo>
                <a:lnTo>
                  <a:pt x="277" y="1312"/>
                </a:lnTo>
                <a:lnTo>
                  <a:pt x="277" y="1292"/>
                </a:lnTo>
                <a:lnTo>
                  <a:pt x="261" y="1295"/>
                </a:lnTo>
                <a:lnTo>
                  <a:pt x="246" y="1295"/>
                </a:lnTo>
                <a:lnTo>
                  <a:pt x="246" y="1315"/>
                </a:lnTo>
                <a:lnTo>
                  <a:pt x="253" y="1297"/>
                </a:lnTo>
                <a:lnTo>
                  <a:pt x="238" y="1294"/>
                </a:lnTo>
                <a:lnTo>
                  <a:pt x="211" y="1282"/>
                </a:lnTo>
                <a:lnTo>
                  <a:pt x="182" y="1266"/>
                </a:lnTo>
                <a:lnTo>
                  <a:pt x="175" y="1284"/>
                </a:lnTo>
                <a:lnTo>
                  <a:pt x="188" y="1271"/>
                </a:lnTo>
                <a:lnTo>
                  <a:pt x="175" y="1259"/>
                </a:lnTo>
                <a:lnTo>
                  <a:pt x="161" y="1248"/>
                </a:lnTo>
                <a:lnTo>
                  <a:pt x="147" y="1233"/>
                </a:lnTo>
                <a:lnTo>
                  <a:pt x="134" y="1216"/>
                </a:lnTo>
                <a:lnTo>
                  <a:pt x="121" y="1197"/>
                </a:lnTo>
                <a:lnTo>
                  <a:pt x="106" y="1211"/>
                </a:lnTo>
                <a:lnTo>
                  <a:pt x="124" y="1203"/>
                </a:lnTo>
                <a:lnTo>
                  <a:pt x="113" y="1184"/>
                </a:lnTo>
                <a:lnTo>
                  <a:pt x="101" y="1159"/>
                </a:lnTo>
                <a:lnTo>
                  <a:pt x="90" y="1133"/>
                </a:lnTo>
                <a:lnTo>
                  <a:pt x="80" y="1103"/>
                </a:lnTo>
                <a:lnTo>
                  <a:pt x="72" y="1070"/>
                </a:lnTo>
                <a:lnTo>
                  <a:pt x="64" y="1034"/>
                </a:lnTo>
                <a:lnTo>
                  <a:pt x="46" y="1042"/>
                </a:lnTo>
                <a:lnTo>
                  <a:pt x="65" y="1042"/>
                </a:lnTo>
                <a:lnTo>
                  <a:pt x="59" y="1001"/>
                </a:lnTo>
                <a:lnTo>
                  <a:pt x="59" y="1000"/>
                </a:lnTo>
                <a:lnTo>
                  <a:pt x="54" y="960"/>
                </a:lnTo>
                <a:lnTo>
                  <a:pt x="49" y="913"/>
                </a:lnTo>
                <a:lnTo>
                  <a:pt x="46" y="863"/>
                </a:lnTo>
                <a:lnTo>
                  <a:pt x="42" y="809"/>
                </a:lnTo>
                <a:lnTo>
                  <a:pt x="41" y="753"/>
                </a:lnTo>
                <a:lnTo>
                  <a:pt x="41" y="693"/>
                </a:lnTo>
                <a:lnTo>
                  <a:pt x="39" y="630"/>
                </a:lnTo>
                <a:lnTo>
                  <a:pt x="41" y="566"/>
                </a:lnTo>
                <a:lnTo>
                  <a:pt x="41" y="500"/>
                </a:lnTo>
                <a:lnTo>
                  <a:pt x="42" y="431"/>
                </a:lnTo>
                <a:lnTo>
                  <a:pt x="47" y="292"/>
                </a:lnTo>
                <a:lnTo>
                  <a:pt x="52" y="146"/>
                </a:lnTo>
                <a:lnTo>
                  <a:pt x="59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67" name="Rectangle 33"/>
          <p:cNvSpPr>
            <a:spLocks noChangeArrowheads="1"/>
          </p:cNvSpPr>
          <p:nvPr/>
        </p:nvSpPr>
        <p:spPr bwMode="auto">
          <a:xfrm>
            <a:off x="3429000" y="2343150"/>
            <a:ext cx="3746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268" name="Rectangle 34"/>
          <p:cNvSpPr>
            <a:spLocks noChangeArrowheads="1"/>
          </p:cNvSpPr>
          <p:nvPr/>
        </p:nvSpPr>
        <p:spPr bwMode="auto">
          <a:xfrm>
            <a:off x="3429000" y="2362200"/>
            <a:ext cx="3414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200" b="1" dirty="0" smtClean="0">
                <a:solidFill>
                  <a:srgbClr val="000000"/>
                </a:solidFill>
              </a:rPr>
              <a:t>FA</a:t>
            </a:r>
          </a:p>
          <a:p>
            <a:pPr eaLnBrk="1" hangingPunct="1"/>
            <a:r>
              <a:rPr lang="en-US" altLang="it-IT" sz="1200" b="1" dirty="0" smtClean="0">
                <a:solidFill>
                  <a:srgbClr val="000000"/>
                </a:solidFill>
              </a:rPr>
              <a:t>Pip</a:t>
            </a:r>
          </a:p>
          <a:p>
            <a:pPr eaLnBrk="1" hangingPunct="1"/>
            <a:r>
              <a:rPr lang="en-US" altLang="it-IT" sz="1200" b="1" dirty="0" smtClean="0">
                <a:solidFill>
                  <a:srgbClr val="000000"/>
                </a:solidFill>
              </a:rPr>
              <a:t>DMS</a:t>
            </a:r>
            <a:endParaRPr lang="en-US" altLang="it-IT" sz="1200" dirty="0"/>
          </a:p>
        </p:txBody>
      </p:sp>
      <p:sp>
        <p:nvSpPr>
          <p:cNvPr id="10269" name="Rectangle 35"/>
          <p:cNvSpPr>
            <a:spLocks noChangeArrowheads="1"/>
          </p:cNvSpPr>
          <p:nvPr/>
        </p:nvSpPr>
        <p:spPr bwMode="auto">
          <a:xfrm>
            <a:off x="3633788" y="3448050"/>
            <a:ext cx="2825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270" name="Rectangle 36"/>
          <p:cNvSpPr>
            <a:spLocks noChangeArrowheads="1"/>
          </p:cNvSpPr>
          <p:nvPr/>
        </p:nvSpPr>
        <p:spPr bwMode="auto">
          <a:xfrm>
            <a:off x="3708400" y="3492500"/>
            <a:ext cx="1285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300" b="1">
                <a:solidFill>
                  <a:srgbClr val="000000"/>
                </a:solidFill>
              </a:rPr>
              <a:t>G</a:t>
            </a:r>
            <a:endParaRPr lang="en-US" altLang="it-IT"/>
          </a:p>
        </p:txBody>
      </p:sp>
      <p:sp>
        <p:nvSpPr>
          <p:cNvPr id="10271" name="Rectangle 37"/>
          <p:cNvSpPr>
            <a:spLocks noChangeArrowheads="1"/>
          </p:cNvSpPr>
          <p:nvPr/>
        </p:nvSpPr>
        <p:spPr bwMode="auto">
          <a:xfrm>
            <a:off x="3275013" y="3630613"/>
            <a:ext cx="2222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272" name="Rectangle 38"/>
          <p:cNvSpPr>
            <a:spLocks noChangeArrowheads="1"/>
          </p:cNvSpPr>
          <p:nvPr/>
        </p:nvSpPr>
        <p:spPr bwMode="auto">
          <a:xfrm>
            <a:off x="3351213" y="3675063"/>
            <a:ext cx="1190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300" b="1">
                <a:solidFill>
                  <a:srgbClr val="000000"/>
                </a:solidFill>
              </a:rPr>
              <a:t>A</a:t>
            </a:r>
            <a:endParaRPr lang="en-US" altLang="it-IT"/>
          </a:p>
        </p:txBody>
      </p:sp>
      <p:sp>
        <p:nvSpPr>
          <p:cNvPr id="10273" name="Rectangle 39"/>
          <p:cNvSpPr>
            <a:spLocks noChangeArrowheads="1"/>
          </p:cNvSpPr>
          <p:nvPr/>
        </p:nvSpPr>
        <p:spPr bwMode="auto">
          <a:xfrm>
            <a:off x="4043363" y="3876675"/>
            <a:ext cx="2730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274" name="Rectangle 40"/>
          <p:cNvSpPr>
            <a:spLocks noChangeArrowheads="1"/>
          </p:cNvSpPr>
          <p:nvPr/>
        </p:nvSpPr>
        <p:spPr bwMode="auto">
          <a:xfrm>
            <a:off x="4119563" y="3921125"/>
            <a:ext cx="1285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300" b="1">
                <a:solidFill>
                  <a:srgbClr val="000000"/>
                </a:solidFill>
              </a:rPr>
              <a:t>G</a:t>
            </a:r>
            <a:endParaRPr lang="en-US" altLang="it-IT"/>
          </a:p>
        </p:txBody>
      </p:sp>
      <p:sp>
        <p:nvSpPr>
          <p:cNvPr id="10275" name="Rectangle 41"/>
          <p:cNvSpPr>
            <a:spLocks noChangeArrowheads="1"/>
          </p:cNvSpPr>
          <p:nvPr/>
        </p:nvSpPr>
        <p:spPr bwMode="auto">
          <a:xfrm>
            <a:off x="3810000" y="4029075"/>
            <a:ext cx="2825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276" name="Rectangle 42"/>
          <p:cNvSpPr>
            <a:spLocks noChangeArrowheads="1"/>
          </p:cNvSpPr>
          <p:nvPr/>
        </p:nvSpPr>
        <p:spPr bwMode="auto">
          <a:xfrm>
            <a:off x="3914775" y="4105275"/>
            <a:ext cx="1285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300" b="1">
                <a:solidFill>
                  <a:srgbClr val="000000"/>
                </a:solidFill>
              </a:rPr>
              <a:t>G</a:t>
            </a:r>
            <a:endParaRPr lang="en-US" altLang="it-IT"/>
          </a:p>
        </p:txBody>
      </p:sp>
      <p:sp>
        <p:nvSpPr>
          <p:cNvPr id="10277" name="Freeform 43"/>
          <p:cNvSpPr>
            <a:spLocks/>
          </p:cNvSpPr>
          <p:nvPr/>
        </p:nvSpPr>
        <p:spPr bwMode="auto">
          <a:xfrm>
            <a:off x="3068638" y="3448050"/>
            <a:ext cx="153987" cy="184150"/>
          </a:xfrm>
          <a:custGeom>
            <a:avLst/>
            <a:gdLst>
              <a:gd name="T0" fmla="*/ 77392 w 193"/>
              <a:gd name="T1" fmla="*/ 49426 h 231"/>
              <a:gd name="T2" fmla="*/ 59840 w 193"/>
              <a:gd name="T3" fmla="*/ 19132 h 231"/>
              <a:gd name="T4" fmla="*/ 51861 w 193"/>
              <a:gd name="T5" fmla="*/ 53411 h 231"/>
              <a:gd name="T6" fmla="*/ 2394 w 193"/>
              <a:gd name="T7" fmla="*/ 19132 h 231"/>
              <a:gd name="T8" fmla="*/ 32712 w 193"/>
              <a:gd name="T9" fmla="*/ 65369 h 231"/>
              <a:gd name="T10" fmla="*/ 0 w 193"/>
              <a:gd name="T11" fmla="*/ 73341 h 231"/>
              <a:gd name="T12" fmla="*/ 26329 w 193"/>
              <a:gd name="T13" fmla="*/ 100445 h 231"/>
              <a:gd name="T14" fmla="*/ 798 w 193"/>
              <a:gd name="T15" fmla="*/ 124361 h 231"/>
              <a:gd name="T16" fmla="*/ 40691 w 193"/>
              <a:gd name="T17" fmla="*/ 118781 h 231"/>
              <a:gd name="T18" fmla="*/ 33510 w 193"/>
              <a:gd name="T19" fmla="*/ 149871 h 231"/>
              <a:gd name="T20" fmla="*/ 55052 w 193"/>
              <a:gd name="T21" fmla="*/ 133130 h 231"/>
              <a:gd name="T22" fmla="*/ 59840 w 193"/>
              <a:gd name="T23" fmla="*/ 184150 h 231"/>
              <a:gd name="T24" fmla="*/ 75797 w 193"/>
              <a:gd name="T25" fmla="*/ 126753 h 231"/>
              <a:gd name="T26" fmla="*/ 94147 w 193"/>
              <a:gd name="T27" fmla="*/ 168206 h 231"/>
              <a:gd name="T28" fmla="*/ 100530 w 193"/>
              <a:gd name="T29" fmla="*/ 122767 h 231"/>
              <a:gd name="T30" fmla="*/ 129253 w 193"/>
              <a:gd name="T31" fmla="*/ 153857 h 231"/>
              <a:gd name="T32" fmla="*/ 120477 w 193"/>
              <a:gd name="T33" fmla="*/ 110012 h 231"/>
              <a:gd name="T34" fmla="*/ 153987 w 193"/>
              <a:gd name="T35" fmla="*/ 113200 h 231"/>
              <a:gd name="T36" fmla="*/ 125264 w 193"/>
              <a:gd name="T37" fmla="*/ 88488 h 231"/>
              <a:gd name="T38" fmla="*/ 150796 w 193"/>
              <a:gd name="T39" fmla="*/ 69355 h 231"/>
              <a:gd name="T40" fmla="*/ 118881 w 193"/>
              <a:gd name="T41" fmla="*/ 62181 h 231"/>
              <a:gd name="T42" fmla="*/ 130849 w 193"/>
              <a:gd name="T43" fmla="*/ 37468 h 231"/>
              <a:gd name="T44" fmla="*/ 100530 w 193"/>
              <a:gd name="T45" fmla="*/ 45440 h 231"/>
              <a:gd name="T46" fmla="*/ 102924 w 193"/>
              <a:gd name="T47" fmla="*/ 0 h 231"/>
              <a:gd name="T48" fmla="*/ 77392 w 193"/>
              <a:gd name="T49" fmla="*/ 49426 h 2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3" h="231">
                <a:moveTo>
                  <a:pt x="97" y="62"/>
                </a:moveTo>
                <a:lnTo>
                  <a:pt x="75" y="24"/>
                </a:lnTo>
                <a:lnTo>
                  <a:pt x="65" y="67"/>
                </a:lnTo>
                <a:lnTo>
                  <a:pt x="3" y="24"/>
                </a:lnTo>
                <a:lnTo>
                  <a:pt x="41" y="82"/>
                </a:lnTo>
                <a:lnTo>
                  <a:pt x="0" y="92"/>
                </a:lnTo>
                <a:lnTo>
                  <a:pt x="33" y="126"/>
                </a:lnTo>
                <a:lnTo>
                  <a:pt x="1" y="156"/>
                </a:lnTo>
                <a:lnTo>
                  <a:pt x="51" y="149"/>
                </a:lnTo>
                <a:lnTo>
                  <a:pt x="42" y="188"/>
                </a:lnTo>
                <a:lnTo>
                  <a:pt x="69" y="167"/>
                </a:lnTo>
                <a:lnTo>
                  <a:pt x="75" y="231"/>
                </a:lnTo>
                <a:lnTo>
                  <a:pt x="95" y="159"/>
                </a:lnTo>
                <a:lnTo>
                  <a:pt x="118" y="211"/>
                </a:lnTo>
                <a:lnTo>
                  <a:pt x="126" y="154"/>
                </a:lnTo>
                <a:lnTo>
                  <a:pt x="162" y="193"/>
                </a:lnTo>
                <a:lnTo>
                  <a:pt x="151" y="138"/>
                </a:lnTo>
                <a:lnTo>
                  <a:pt x="193" y="142"/>
                </a:lnTo>
                <a:lnTo>
                  <a:pt x="157" y="111"/>
                </a:lnTo>
                <a:lnTo>
                  <a:pt x="189" y="87"/>
                </a:lnTo>
                <a:lnTo>
                  <a:pt x="149" y="78"/>
                </a:lnTo>
                <a:lnTo>
                  <a:pt x="164" y="47"/>
                </a:lnTo>
                <a:lnTo>
                  <a:pt x="126" y="57"/>
                </a:lnTo>
                <a:lnTo>
                  <a:pt x="129" y="0"/>
                </a:lnTo>
                <a:lnTo>
                  <a:pt x="97" y="62"/>
                </a:lnTo>
                <a:close/>
              </a:path>
            </a:pathLst>
          </a:custGeom>
          <a:solidFill>
            <a:srgbClr val="00CC99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278" name="Freeform 44"/>
          <p:cNvSpPr>
            <a:spLocks/>
          </p:cNvSpPr>
          <p:nvPr/>
        </p:nvSpPr>
        <p:spPr bwMode="auto">
          <a:xfrm>
            <a:off x="3068638" y="3632200"/>
            <a:ext cx="153987" cy="182563"/>
          </a:xfrm>
          <a:custGeom>
            <a:avLst/>
            <a:gdLst>
              <a:gd name="T0" fmla="*/ 77392 w 193"/>
              <a:gd name="T1" fmla="*/ 49575 h 232"/>
              <a:gd name="T2" fmla="*/ 59840 w 193"/>
              <a:gd name="T3" fmla="*/ 19673 h 232"/>
              <a:gd name="T4" fmla="*/ 51861 w 193"/>
              <a:gd name="T5" fmla="*/ 52723 h 232"/>
              <a:gd name="T6" fmla="*/ 2394 w 193"/>
              <a:gd name="T7" fmla="*/ 19673 h 232"/>
              <a:gd name="T8" fmla="*/ 32712 w 193"/>
              <a:gd name="T9" fmla="*/ 64527 h 232"/>
              <a:gd name="T10" fmla="*/ 0 w 193"/>
              <a:gd name="T11" fmla="*/ 72396 h 232"/>
              <a:gd name="T12" fmla="*/ 26329 w 193"/>
              <a:gd name="T13" fmla="*/ 99938 h 232"/>
              <a:gd name="T14" fmla="*/ 798 w 193"/>
              <a:gd name="T15" fmla="*/ 122758 h 232"/>
              <a:gd name="T16" fmla="*/ 40691 w 193"/>
              <a:gd name="T17" fmla="*/ 118036 h 232"/>
              <a:gd name="T18" fmla="*/ 33510 w 193"/>
              <a:gd name="T19" fmla="*/ 148726 h 232"/>
              <a:gd name="T20" fmla="*/ 55052 w 193"/>
              <a:gd name="T21" fmla="*/ 132201 h 232"/>
              <a:gd name="T22" fmla="*/ 59840 w 193"/>
              <a:gd name="T23" fmla="*/ 182563 h 232"/>
              <a:gd name="T24" fmla="*/ 75797 w 193"/>
              <a:gd name="T25" fmla="*/ 125119 h 232"/>
              <a:gd name="T26" fmla="*/ 94147 w 193"/>
              <a:gd name="T27" fmla="*/ 166825 h 232"/>
              <a:gd name="T28" fmla="*/ 100530 w 193"/>
              <a:gd name="T29" fmla="*/ 121184 h 232"/>
              <a:gd name="T30" fmla="*/ 129253 w 193"/>
              <a:gd name="T31" fmla="*/ 152660 h 232"/>
              <a:gd name="T32" fmla="*/ 120477 w 193"/>
              <a:gd name="T33" fmla="*/ 108594 h 232"/>
              <a:gd name="T34" fmla="*/ 153987 w 193"/>
              <a:gd name="T35" fmla="*/ 112528 h 232"/>
              <a:gd name="T36" fmla="*/ 125264 w 193"/>
              <a:gd name="T37" fmla="*/ 88134 h 232"/>
              <a:gd name="T38" fmla="*/ 150796 w 193"/>
              <a:gd name="T39" fmla="*/ 68461 h 232"/>
              <a:gd name="T40" fmla="*/ 118881 w 193"/>
              <a:gd name="T41" fmla="*/ 62166 h 232"/>
              <a:gd name="T42" fmla="*/ 130849 w 193"/>
              <a:gd name="T43" fmla="*/ 37772 h 232"/>
              <a:gd name="T44" fmla="*/ 100530 w 193"/>
              <a:gd name="T45" fmla="*/ 45641 h 232"/>
              <a:gd name="T46" fmla="*/ 102924 w 193"/>
              <a:gd name="T47" fmla="*/ 0 h 232"/>
              <a:gd name="T48" fmla="*/ 77392 w 193"/>
              <a:gd name="T49" fmla="*/ 49575 h 2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3" h="232">
                <a:moveTo>
                  <a:pt x="97" y="63"/>
                </a:moveTo>
                <a:lnTo>
                  <a:pt x="75" y="25"/>
                </a:lnTo>
                <a:lnTo>
                  <a:pt x="65" y="67"/>
                </a:lnTo>
                <a:lnTo>
                  <a:pt x="3" y="25"/>
                </a:lnTo>
                <a:lnTo>
                  <a:pt x="41" y="82"/>
                </a:lnTo>
                <a:lnTo>
                  <a:pt x="0" y="92"/>
                </a:lnTo>
                <a:lnTo>
                  <a:pt x="33" y="127"/>
                </a:lnTo>
                <a:lnTo>
                  <a:pt x="1" y="156"/>
                </a:lnTo>
                <a:lnTo>
                  <a:pt x="51" y="150"/>
                </a:lnTo>
                <a:lnTo>
                  <a:pt x="42" y="189"/>
                </a:lnTo>
                <a:lnTo>
                  <a:pt x="69" y="168"/>
                </a:lnTo>
                <a:lnTo>
                  <a:pt x="75" y="232"/>
                </a:lnTo>
                <a:lnTo>
                  <a:pt x="95" y="159"/>
                </a:lnTo>
                <a:lnTo>
                  <a:pt x="118" y="212"/>
                </a:lnTo>
                <a:lnTo>
                  <a:pt x="126" y="154"/>
                </a:lnTo>
                <a:lnTo>
                  <a:pt x="162" y="194"/>
                </a:lnTo>
                <a:lnTo>
                  <a:pt x="151" y="138"/>
                </a:lnTo>
                <a:lnTo>
                  <a:pt x="193" y="143"/>
                </a:lnTo>
                <a:lnTo>
                  <a:pt x="157" y="112"/>
                </a:lnTo>
                <a:lnTo>
                  <a:pt x="189" y="87"/>
                </a:lnTo>
                <a:lnTo>
                  <a:pt x="149" y="79"/>
                </a:lnTo>
                <a:lnTo>
                  <a:pt x="164" y="48"/>
                </a:lnTo>
                <a:lnTo>
                  <a:pt x="126" y="58"/>
                </a:lnTo>
                <a:lnTo>
                  <a:pt x="129" y="0"/>
                </a:lnTo>
                <a:lnTo>
                  <a:pt x="97" y="63"/>
                </a:lnTo>
                <a:close/>
              </a:path>
            </a:pathLst>
          </a:custGeom>
          <a:solidFill>
            <a:srgbClr val="00CC99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279" name="Freeform 45"/>
          <p:cNvSpPr>
            <a:spLocks/>
          </p:cNvSpPr>
          <p:nvPr/>
        </p:nvSpPr>
        <p:spPr bwMode="auto">
          <a:xfrm>
            <a:off x="3068638" y="3876675"/>
            <a:ext cx="153987" cy="185738"/>
          </a:xfrm>
          <a:custGeom>
            <a:avLst/>
            <a:gdLst>
              <a:gd name="T0" fmla="*/ 77392 w 193"/>
              <a:gd name="T1" fmla="*/ 49424 h 233"/>
              <a:gd name="T2" fmla="*/ 59840 w 193"/>
              <a:gd name="T3" fmla="*/ 19132 h 233"/>
              <a:gd name="T4" fmla="*/ 51861 w 193"/>
              <a:gd name="T5" fmla="*/ 55004 h 233"/>
              <a:gd name="T6" fmla="*/ 2394 w 193"/>
              <a:gd name="T7" fmla="*/ 19132 h 233"/>
              <a:gd name="T8" fmla="*/ 32712 w 193"/>
              <a:gd name="T9" fmla="*/ 65367 h 233"/>
              <a:gd name="T10" fmla="*/ 0 w 193"/>
              <a:gd name="T11" fmla="*/ 74136 h 233"/>
              <a:gd name="T12" fmla="*/ 26329 w 193"/>
              <a:gd name="T13" fmla="*/ 100442 h 233"/>
              <a:gd name="T14" fmla="*/ 798 w 193"/>
              <a:gd name="T15" fmla="*/ 125154 h 233"/>
              <a:gd name="T16" fmla="*/ 40691 w 193"/>
              <a:gd name="T17" fmla="*/ 120371 h 233"/>
              <a:gd name="T18" fmla="*/ 33510 w 193"/>
              <a:gd name="T19" fmla="*/ 151460 h 233"/>
              <a:gd name="T20" fmla="*/ 55052 w 193"/>
              <a:gd name="T21" fmla="*/ 134720 h 233"/>
              <a:gd name="T22" fmla="*/ 59840 w 193"/>
              <a:gd name="T23" fmla="*/ 185738 h 233"/>
              <a:gd name="T24" fmla="*/ 75797 w 193"/>
              <a:gd name="T25" fmla="*/ 128343 h 233"/>
              <a:gd name="T26" fmla="*/ 94147 w 193"/>
              <a:gd name="T27" fmla="*/ 169795 h 233"/>
              <a:gd name="T28" fmla="*/ 100530 w 193"/>
              <a:gd name="T29" fmla="*/ 124357 h 233"/>
              <a:gd name="T30" fmla="*/ 129253 w 193"/>
              <a:gd name="T31" fmla="*/ 155446 h 233"/>
              <a:gd name="T32" fmla="*/ 120477 w 193"/>
              <a:gd name="T33" fmla="*/ 110805 h 233"/>
              <a:gd name="T34" fmla="*/ 153987 w 193"/>
              <a:gd name="T35" fmla="*/ 113994 h 233"/>
              <a:gd name="T36" fmla="*/ 125264 w 193"/>
              <a:gd name="T37" fmla="*/ 90079 h 233"/>
              <a:gd name="T38" fmla="*/ 150796 w 193"/>
              <a:gd name="T39" fmla="*/ 69353 h 233"/>
              <a:gd name="T40" fmla="*/ 118881 w 193"/>
              <a:gd name="T41" fmla="*/ 62976 h 233"/>
              <a:gd name="T42" fmla="*/ 130849 w 193"/>
              <a:gd name="T43" fmla="*/ 37466 h 233"/>
              <a:gd name="T44" fmla="*/ 100530 w 193"/>
              <a:gd name="T45" fmla="*/ 45438 h 233"/>
              <a:gd name="T46" fmla="*/ 102924 w 193"/>
              <a:gd name="T47" fmla="*/ 0 h 233"/>
              <a:gd name="T48" fmla="*/ 77392 w 193"/>
              <a:gd name="T49" fmla="*/ 49424 h 2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3" h="233">
                <a:moveTo>
                  <a:pt x="97" y="62"/>
                </a:moveTo>
                <a:lnTo>
                  <a:pt x="75" y="24"/>
                </a:lnTo>
                <a:lnTo>
                  <a:pt x="65" y="69"/>
                </a:lnTo>
                <a:lnTo>
                  <a:pt x="3" y="24"/>
                </a:lnTo>
                <a:lnTo>
                  <a:pt x="41" y="82"/>
                </a:lnTo>
                <a:lnTo>
                  <a:pt x="0" y="93"/>
                </a:lnTo>
                <a:lnTo>
                  <a:pt x="33" y="126"/>
                </a:lnTo>
                <a:lnTo>
                  <a:pt x="1" y="157"/>
                </a:lnTo>
                <a:lnTo>
                  <a:pt x="51" y="151"/>
                </a:lnTo>
                <a:lnTo>
                  <a:pt x="42" y="190"/>
                </a:lnTo>
                <a:lnTo>
                  <a:pt x="69" y="169"/>
                </a:lnTo>
                <a:lnTo>
                  <a:pt x="75" y="233"/>
                </a:lnTo>
                <a:lnTo>
                  <a:pt x="95" y="161"/>
                </a:lnTo>
                <a:lnTo>
                  <a:pt x="118" y="213"/>
                </a:lnTo>
                <a:lnTo>
                  <a:pt x="126" y="156"/>
                </a:lnTo>
                <a:lnTo>
                  <a:pt x="162" y="195"/>
                </a:lnTo>
                <a:lnTo>
                  <a:pt x="151" y="139"/>
                </a:lnTo>
                <a:lnTo>
                  <a:pt x="193" y="143"/>
                </a:lnTo>
                <a:lnTo>
                  <a:pt x="157" y="113"/>
                </a:lnTo>
                <a:lnTo>
                  <a:pt x="189" y="87"/>
                </a:lnTo>
                <a:lnTo>
                  <a:pt x="149" y="79"/>
                </a:lnTo>
                <a:lnTo>
                  <a:pt x="164" y="47"/>
                </a:lnTo>
                <a:lnTo>
                  <a:pt x="126" y="57"/>
                </a:lnTo>
                <a:lnTo>
                  <a:pt x="129" y="0"/>
                </a:lnTo>
                <a:lnTo>
                  <a:pt x="97" y="62"/>
                </a:lnTo>
                <a:close/>
              </a:path>
            </a:pathLst>
          </a:custGeom>
          <a:solidFill>
            <a:srgbClr val="00CC99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280" name="Freeform 46"/>
          <p:cNvSpPr>
            <a:spLocks/>
          </p:cNvSpPr>
          <p:nvPr/>
        </p:nvSpPr>
        <p:spPr bwMode="auto">
          <a:xfrm>
            <a:off x="3068638" y="4122738"/>
            <a:ext cx="153987" cy="184150"/>
          </a:xfrm>
          <a:custGeom>
            <a:avLst/>
            <a:gdLst>
              <a:gd name="T0" fmla="*/ 77392 w 193"/>
              <a:gd name="T1" fmla="*/ 50006 h 232"/>
              <a:gd name="T2" fmla="*/ 59840 w 193"/>
              <a:gd name="T3" fmla="*/ 19844 h 232"/>
              <a:gd name="T4" fmla="*/ 51861 w 193"/>
              <a:gd name="T5" fmla="*/ 53181 h 232"/>
              <a:gd name="T6" fmla="*/ 2394 w 193"/>
              <a:gd name="T7" fmla="*/ 19844 h 232"/>
              <a:gd name="T8" fmla="*/ 32712 w 193"/>
              <a:gd name="T9" fmla="*/ 65088 h 232"/>
              <a:gd name="T10" fmla="*/ 0 w 193"/>
              <a:gd name="T11" fmla="*/ 73025 h 232"/>
              <a:gd name="T12" fmla="*/ 26329 w 193"/>
              <a:gd name="T13" fmla="*/ 100806 h 232"/>
              <a:gd name="T14" fmla="*/ 798 w 193"/>
              <a:gd name="T15" fmla="*/ 123825 h 232"/>
              <a:gd name="T16" fmla="*/ 40691 w 193"/>
              <a:gd name="T17" fmla="*/ 119063 h 232"/>
              <a:gd name="T18" fmla="*/ 33510 w 193"/>
              <a:gd name="T19" fmla="*/ 150019 h 232"/>
              <a:gd name="T20" fmla="*/ 55052 w 193"/>
              <a:gd name="T21" fmla="*/ 133350 h 232"/>
              <a:gd name="T22" fmla="*/ 59840 w 193"/>
              <a:gd name="T23" fmla="*/ 184150 h 232"/>
              <a:gd name="T24" fmla="*/ 75797 w 193"/>
              <a:gd name="T25" fmla="*/ 126206 h 232"/>
              <a:gd name="T26" fmla="*/ 94147 w 193"/>
              <a:gd name="T27" fmla="*/ 168275 h 232"/>
              <a:gd name="T28" fmla="*/ 100530 w 193"/>
              <a:gd name="T29" fmla="*/ 123031 h 232"/>
              <a:gd name="T30" fmla="*/ 129253 w 193"/>
              <a:gd name="T31" fmla="*/ 153988 h 232"/>
              <a:gd name="T32" fmla="*/ 120477 w 193"/>
              <a:gd name="T33" fmla="*/ 109538 h 232"/>
              <a:gd name="T34" fmla="*/ 153987 w 193"/>
              <a:gd name="T35" fmla="*/ 113506 h 232"/>
              <a:gd name="T36" fmla="*/ 125264 w 193"/>
              <a:gd name="T37" fmla="*/ 88900 h 232"/>
              <a:gd name="T38" fmla="*/ 150796 w 193"/>
              <a:gd name="T39" fmla="*/ 69056 h 232"/>
              <a:gd name="T40" fmla="*/ 118881 w 193"/>
              <a:gd name="T41" fmla="*/ 62706 h 232"/>
              <a:gd name="T42" fmla="*/ 130849 w 193"/>
              <a:gd name="T43" fmla="*/ 38100 h 232"/>
              <a:gd name="T44" fmla="*/ 100530 w 193"/>
              <a:gd name="T45" fmla="*/ 46038 h 232"/>
              <a:gd name="T46" fmla="*/ 102924 w 193"/>
              <a:gd name="T47" fmla="*/ 0 h 232"/>
              <a:gd name="T48" fmla="*/ 77392 w 193"/>
              <a:gd name="T49" fmla="*/ 50006 h 2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3" h="232">
                <a:moveTo>
                  <a:pt x="97" y="63"/>
                </a:moveTo>
                <a:lnTo>
                  <a:pt x="75" y="25"/>
                </a:lnTo>
                <a:lnTo>
                  <a:pt x="65" y="67"/>
                </a:lnTo>
                <a:lnTo>
                  <a:pt x="3" y="25"/>
                </a:lnTo>
                <a:lnTo>
                  <a:pt x="41" y="82"/>
                </a:lnTo>
                <a:lnTo>
                  <a:pt x="0" y="92"/>
                </a:lnTo>
                <a:lnTo>
                  <a:pt x="33" y="127"/>
                </a:lnTo>
                <a:lnTo>
                  <a:pt x="1" y="156"/>
                </a:lnTo>
                <a:lnTo>
                  <a:pt x="51" y="150"/>
                </a:lnTo>
                <a:lnTo>
                  <a:pt x="42" y="189"/>
                </a:lnTo>
                <a:lnTo>
                  <a:pt x="69" y="168"/>
                </a:lnTo>
                <a:lnTo>
                  <a:pt x="75" y="232"/>
                </a:lnTo>
                <a:lnTo>
                  <a:pt x="95" y="159"/>
                </a:lnTo>
                <a:lnTo>
                  <a:pt x="118" y="212"/>
                </a:lnTo>
                <a:lnTo>
                  <a:pt x="126" y="155"/>
                </a:lnTo>
                <a:lnTo>
                  <a:pt x="162" y="194"/>
                </a:lnTo>
                <a:lnTo>
                  <a:pt x="151" y="138"/>
                </a:lnTo>
                <a:lnTo>
                  <a:pt x="193" y="143"/>
                </a:lnTo>
                <a:lnTo>
                  <a:pt x="157" y="112"/>
                </a:lnTo>
                <a:lnTo>
                  <a:pt x="189" y="87"/>
                </a:lnTo>
                <a:lnTo>
                  <a:pt x="149" y="79"/>
                </a:lnTo>
                <a:lnTo>
                  <a:pt x="164" y="48"/>
                </a:lnTo>
                <a:lnTo>
                  <a:pt x="126" y="58"/>
                </a:lnTo>
                <a:lnTo>
                  <a:pt x="129" y="0"/>
                </a:lnTo>
                <a:lnTo>
                  <a:pt x="97" y="63"/>
                </a:lnTo>
                <a:close/>
              </a:path>
            </a:pathLst>
          </a:custGeom>
          <a:solidFill>
            <a:srgbClr val="00CC99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281" name="Rectangle 47"/>
          <p:cNvSpPr>
            <a:spLocks noChangeArrowheads="1"/>
          </p:cNvSpPr>
          <p:nvPr/>
        </p:nvSpPr>
        <p:spPr bwMode="auto">
          <a:xfrm>
            <a:off x="3171825" y="4467225"/>
            <a:ext cx="411163" cy="460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282" name="Freeform 48"/>
          <p:cNvSpPr>
            <a:spLocks/>
          </p:cNvSpPr>
          <p:nvPr/>
        </p:nvSpPr>
        <p:spPr bwMode="auto">
          <a:xfrm>
            <a:off x="3171825" y="4651375"/>
            <a:ext cx="307975" cy="47625"/>
          </a:xfrm>
          <a:custGeom>
            <a:avLst/>
            <a:gdLst>
              <a:gd name="T0" fmla="*/ 0 w 388"/>
              <a:gd name="T1" fmla="*/ 0 h 61"/>
              <a:gd name="T2" fmla="*/ 0 w 388"/>
              <a:gd name="T3" fmla="*/ 46064 h 61"/>
              <a:gd name="T4" fmla="*/ 307975 w 388"/>
              <a:gd name="T5" fmla="*/ 47625 h 61"/>
              <a:gd name="T6" fmla="*/ 307975 w 388"/>
              <a:gd name="T7" fmla="*/ 1561 h 61"/>
              <a:gd name="T8" fmla="*/ 0 w 388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8" h="61">
                <a:moveTo>
                  <a:pt x="0" y="0"/>
                </a:moveTo>
                <a:lnTo>
                  <a:pt x="0" y="59"/>
                </a:lnTo>
                <a:lnTo>
                  <a:pt x="388" y="61"/>
                </a:lnTo>
                <a:lnTo>
                  <a:pt x="388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83" name="Rectangle 50"/>
          <p:cNvSpPr>
            <a:spLocks noChangeArrowheads="1"/>
          </p:cNvSpPr>
          <p:nvPr/>
        </p:nvSpPr>
        <p:spPr bwMode="auto">
          <a:xfrm>
            <a:off x="3171825" y="5080000"/>
            <a:ext cx="615950" cy="460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284" name="Rectangle 51"/>
          <p:cNvSpPr>
            <a:spLocks noChangeArrowheads="1"/>
          </p:cNvSpPr>
          <p:nvPr/>
        </p:nvSpPr>
        <p:spPr bwMode="auto">
          <a:xfrm>
            <a:off x="3530600" y="4367213"/>
            <a:ext cx="2222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285" name="Rectangle 52"/>
          <p:cNvSpPr>
            <a:spLocks noChangeArrowheads="1"/>
          </p:cNvSpPr>
          <p:nvPr/>
        </p:nvSpPr>
        <p:spPr bwMode="auto">
          <a:xfrm>
            <a:off x="3606800" y="4413250"/>
            <a:ext cx="1190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300" b="1">
                <a:solidFill>
                  <a:srgbClr val="000000"/>
                </a:solidFill>
              </a:rPr>
              <a:t>A</a:t>
            </a:r>
            <a:endParaRPr lang="en-US" altLang="it-IT"/>
          </a:p>
        </p:txBody>
      </p:sp>
      <p:sp>
        <p:nvSpPr>
          <p:cNvPr id="10286" name="Rectangle 53"/>
          <p:cNvSpPr>
            <a:spLocks noChangeArrowheads="1"/>
          </p:cNvSpPr>
          <p:nvPr/>
        </p:nvSpPr>
        <p:spPr bwMode="auto">
          <a:xfrm>
            <a:off x="3429000" y="4551363"/>
            <a:ext cx="282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287" name="Rectangle 54"/>
          <p:cNvSpPr>
            <a:spLocks noChangeArrowheads="1"/>
          </p:cNvSpPr>
          <p:nvPr/>
        </p:nvSpPr>
        <p:spPr bwMode="auto">
          <a:xfrm>
            <a:off x="3505200" y="4597400"/>
            <a:ext cx="1285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300" b="1">
                <a:solidFill>
                  <a:srgbClr val="000000"/>
                </a:solidFill>
              </a:rPr>
              <a:t>G</a:t>
            </a:r>
            <a:endParaRPr lang="en-US" altLang="it-IT"/>
          </a:p>
        </p:txBody>
      </p:sp>
      <p:sp>
        <p:nvSpPr>
          <p:cNvPr id="10288" name="Rectangle 55"/>
          <p:cNvSpPr>
            <a:spLocks noChangeArrowheads="1"/>
          </p:cNvSpPr>
          <p:nvPr/>
        </p:nvSpPr>
        <p:spPr bwMode="auto">
          <a:xfrm>
            <a:off x="4198938" y="4795838"/>
            <a:ext cx="282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289" name="Rectangle 57"/>
          <p:cNvSpPr>
            <a:spLocks noChangeArrowheads="1"/>
          </p:cNvSpPr>
          <p:nvPr/>
        </p:nvSpPr>
        <p:spPr bwMode="auto">
          <a:xfrm>
            <a:off x="3736975" y="4978400"/>
            <a:ext cx="2714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290" name="Rectangle 58"/>
          <p:cNvSpPr>
            <a:spLocks noChangeArrowheads="1"/>
          </p:cNvSpPr>
          <p:nvPr/>
        </p:nvSpPr>
        <p:spPr bwMode="auto">
          <a:xfrm>
            <a:off x="3811588" y="5024438"/>
            <a:ext cx="1190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300" b="1">
                <a:solidFill>
                  <a:srgbClr val="000000"/>
                </a:solidFill>
              </a:rPr>
              <a:t>A</a:t>
            </a:r>
            <a:endParaRPr lang="en-US" altLang="it-IT"/>
          </a:p>
        </p:txBody>
      </p:sp>
      <p:sp>
        <p:nvSpPr>
          <p:cNvPr id="10291" name="Freeform 59"/>
          <p:cNvSpPr>
            <a:spLocks/>
          </p:cNvSpPr>
          <p:nvPr/>
        </p:nvSpPr>
        <p:spPr bwMode="auto">
          <a:xfrm>
            <a:off x="3068638" y="4367213"/>
            <a:ext cx="153987" cy="184150"/>
          </a:xfrm>
          <a:custGeom>
            <a:avLst/>
            <a:gdLst>
              <a:gd name="T0" fmla="*/ 77392 w 193"/>
              <a:gd name="T1" fmla="*/ 49426 h 231"/>
              <a:gd name="T2" fmla="*/ 59840 w 193"/>
              <a:gd name="T3" fmla="*/ 19930 h 231"/>
              <a:gd name="T4" fmla="*/ 51861 w 193"/>
              <a:gd name="T5" fmla="*/ 53411 h 231"/>
              <a:gd name="T6" fmla="*/ 2394 w 193"/>
              <a:gd name="T7" fmla="*/ 19930 h 231"/>
              <a:gd name="T8" fmla="*/ 32712 w 193"/>
              <a:gd name="T9" fmla="*/ 65369 h 231"/>
              <a:gd name="T10" fmla="*/ 0 w 193"/>
              <a:gd name="T11" fmla="*/ 73341 h 231"/>
              <a:gd name="T12" fmla="*/ 26329 w 193"/>
              <a:gd name="T13" fmla="*/ 100445 h 231"/>
              <a:gd name="T14" fmla="*/ 798 w 193"/>
              <a:gd name="T15" fmla="*/ 124361 h 231"/>
              <a:gd name="T16" fmla="*/ 40691 w 193"/>
              <a:gd name="T17" fmla="*/ 118781 h 231"/>
              <a:gd name="T18" fmla="*/ 33510 w 193"/>
              <a:gd name="T19" fmla="*/ 150668 h 231"/>
              <a:gd name="T20" fmla="*/ 55052 w 193"/>
              <a:gd name="T21" fmla="*/ 133130 h 231"/>
              <a:gd name="T22" fmla="*/ 59840 w 193"/>
              <a:gd name="T23" fmla="*/ 184150 h 231"/>
              <a:gd name="T24" fmla="*/ 75797 w 193"/>
              <a:gd name="T25" fmla="*/ 126753 h 231"/>
              <a:gd name="T26" fmla="*/ 94147 w 193"/>
              <a:gd name="T27" fmla="*/ 169003 h 231"/>
              <a:gd name="T28" fmla="*/ 100530 w 193"/>
              <a:gd name="T29" fmla="*/ 122767 h 231"/>
              <a:gd name="T30" fmla="*/ 129253 w 193"/>
              <a:gd name="T31" fmla="*/ 154654 h 231"/>
              <a:gd name="T32" fmla="*/ 120477 w 193"/>
              <a:gd name="T33" fmla="*/ 110012 h 231"/>
              <a:gd name="T34" fmla="*/ 153987 w 193"/>
              <a:gd name="T35" fmla="*/ 113998 h 231"/>
              <a:gd name="T36" fmla="*/ 125264 w 193"/>
              <a:gd name="T37" fmla="*/ 89285 h 231"/>
              <a:gd name="T38" fmla="*/ 150796 w 193"/>
              <a:gd name="T39" fmla="*/ 69355 h 231"/>
              <a:gd name="T40" fmla="*/ 118881 w 193"/>
              <a:gd name="T41" fmla="*/ 62978 h 231"/>
              <a:gd name="T42" fmla="*/ 130849 w 193"/>
              <a:gd name="T43" fmla="*/ 37468 h 231"/>
              <a:gd name="T44" fmla="*/ 100530 w 193"/>
              <a:gd name="T45" fmla="*/ 45440 h 231"/>
              <a:gd name="T46" fmla="*/ 102924 w 193"/>
              <a:gd name="T47" fmla="*/ 0 h 231"/>
              <a:gd name="T48" fmla="*/ 77392 w 193"/>
              <a:gd name="T49" fmla="*/ 49426 h 2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3" h="231">
                <a:moveTo>
                  <a:pt x="97" y="62"/>
                </a:moveTo>
                <a:lnTo>
                  <a:pt x="75" y="25"/>
                </a:lnTo>
                <a:lnTo>
                  <a:pt x="65" y="67"/>
                </a:lnTo>
                <a:lnTo>
                  <a:pt x="3" y="25"/>
                </a:lnTo>
                <a:lnTo>
                  <a:pt x="41" y="82"/>
                </a:lnTo>
                <a:lnTo>
                  <a:pt x="0" y="92"/>
                </a:lnTo>
                <a:lnTo>
                  <a:pt x="33" y="126"/>
                </a:lnTo>
                <a:lnTo>
                  <a:pt x="1" y="156"/>
                </a:lnTo>
                <a:lnTo>
                  <a:pt x="51" y="149"/>
                </a:lnTo>
                <a:lnTo>
                  <a:pt x="42" y="189"/>
                </a:lnTo>
                <a:lnTo>
                  <a:pt x="69" y="167"/>
                </a:lnTo>
                <a:lnTo>
                  <a:pt x="75" y="231"/>
                </a:lnTo>
                <a:lnTo>
                  <a:pt x="95" y="159"/>
                </a:lnTo>
                <a:lnTo>
                  <a:pt x="118" y="212"/>
                </a:lnTo>
                <a:lnTo>
                  <a:pt x="126" y="154"/>
                </a:lnTo>
                <a:lnTo>
                  <a:pt x="162" y="194"/>
                </a:lnTo>
                <a:lnTo>
                  <a:pt x="151" y="138"/>
                </a:lnTo>
                <a:lnTo>
                  <a:pt x="193" y="143"/>
                </a:lnTo>
                <a:lnTo>
                  <a:pt x="157" y="112"/>
                </a:lnTo>
                <a:lnTo>
                  <a:pt x="189" y="87"/>
                </a:lnTo>
                <a:lnTo>
                  <a:pt x="149" y="79"/>
                </a:lnTo>
                <a:lnTo>
                  <a:pt x="164" y="47"/>
                </a:lnTo>
                <a:lnTo>
                  <a:pt x="126" y="57"/>
                </a:lnTo>
                <a:lnTo>
                  <a:pt x="129" y="0"/>
                </a:lnTo>
                <a:lnTo>
                  <a:pt x="97" y="62"/>
                </a:lnTo>
                <a:close/>
              </a:path>
            </a:pathLst>
          </a:custGeom>
          <a:solidFill>
            <a:srgbClr val="00CC99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292" name="Freeform 60"/>
          <p:cNvSpPr>
            <a:spLocks/>
          </p:cNvSpPr>
          <p:nvPr/>
        </p:nvSpPr>
        <p:spPr bwMode="auto">
          <a:xfrm>
            <a:off x="3068638" y="4551363"/>
            <a:ext cx="153987" cy="184150"/>
          </a:xfrm>
          <a:custGeom>
            <a:avLst/>
            <a:gdLst>
              <a:gd name="T0" fmla="*/ 77392 w 193"/>
              <a:gd name="T1" fmla="*/ 50006 h 232"/>
              <a:gd name="T2" fmla="*/ 59840 w 193"/>
              <a:gd name="T3" fmla="*/ 19844 h 232"/>
              <a:gd name="T4" fmla="*/ 51861 w 193"/>
              <a:gd name="T5" fmla="*/ 53975 h 232"/>
              <a:gd name="T6" fmla="*/ 2394 w 193"/>
              <a:gd name="T7" fmla="*/ 19844 h 232"/>
              <a:gd name="T8" fmla="*/ 32712 w 193"/>
              <a:gd name="T9" fmla="*/ 65088 h 232"/>
              <a:gd name="T10" fmla="*/ 0 w 193"/>
              <a:gd name="T11" fmla="*/ 73025 h 232"/>
              <a:gd name="T12" fmla="*/ 26329 w 193"/>
              <a:gd name="T13" fmla="*/ 100806 h 232"/>
              <a:gd name="T14" fmla="*/ 798 w 193"/>
              <a:gd name="T15" fmla="*/ 123825 h 232"/>
              <a:gd name="T16" fmla="*/ 40691 w 193"/>
              <a:gd name="T17" fmla="*/ 119063 h 232"/>
              <a:gd name="T18" fmla="*/ 33510 w 193"/>
              <a:gd name="T19" fmla="*/ 150019 h 232"/>
              <a:gd name="T20" fmla="*/ 55052 w 193"/>
              <a:gd name="T21" fmla="*/ 133350 h 232"/>
              <a:gd name="T22" fmla="*/ 59840 w 193"/>
              <a:gd name="T23" fmla="*/ 184150 h 232"/>
              <a:gd name="T24" fmla="*/ 75797 w 193"/>
              <a:gd name="T25" fmla="*/ 127000 h 232"/>
              <a:gd name="T26" fmla="*/ 94147 w 193"/>
              <a:gd name="T27" fmla="*/ 168275 h 232"/>
              <a:gd name="T28" fmla="*/ 100530 w 193"/>
              <a:gd name="T29" fmla="*/ 123031 h 232"/>
              <a:gd name="T30" fmla="*/ 129253 w 193"/>
              <a:gd name="T31" fmla="*/ 153988 h 232"/>
              <a:gd name="T32" fmla="*/ 120477 w 193"/>
              <a:gd name="T33" fmla="*/ 109538 h 232"/>
              <a:gd name="T34" fmla="*/ 153987 w 193"/>
              <a:gd name="T35" fmla="*/ 113506 h 232"/>
              <a:gd name="T36" fmla="*/ 125264 w 193"/>
              <a:gd name="T37" fmla="*/ 88900 h 232"/>
              <a:gd name="T38" fmla="*/ 150796 w 193"/>
              <a:gd name="T39" fmla="*/ 69056 h 232"/>
              <a:gd name="T40" fmla="*/ 118881 w 193"/>
              <a:gd name="T41" fmla="*/ 62706 h 232"/>
              <a:gd name="T42" fmla="*/ 130849 w 193"/>
              <a:gd name="T43" fmla="*/ 38100 h 232"/>
              <a:gd name="T44" fmla="*/ 100530 w 193"/>
              <a:gd name="T45" fmla="*/ 46038 h 232"/>
              <a:gd name="T46" fmla="*/ 102924 w 193"/>
              <a:gd name="T47" fmla="*/ 0 h 232"/>
              <a:gd name="T48" fmla="*/ 77392 w 193"/>
              <a:gd name="T49" fmla="*/ 50006 h 2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3" h="232">
                <a:moveTo>
                  <a:pt x="97" y="63"/>
                </a:moveTo>
                <a:lnTo>
                  <a:pt x="75" y="25"/>
                </a:lnTo>
                <a:lnTo>
                  <a:pt x="65" y="68"/>
                </a:lnTo>
                <a:lnTo>
                  <a:pt x="3" y="25"/>
                </a:lnTo>
                <a:lnTo>
                  <a:pt x="41" y="82"/>
                </a:lnTo>
                <a:lnTo>
                  <a:pt x="0" y="92"/>
                </a:lnTo>
                <a:lnTo>
                  <a:pt x="33" y="127"/>
                </a:lnTo>
                <a:lnTo>
                  <a:pt x="1" y="156"/>
                </a:lnTo>
                <a:lnTo>
                  <a:pt x="51" y="150"/>
                </a:lnTo>
                <a:lnTo>
                  <a:pt x="42" y="189"/>
                </a:lnTo>
                <a:lnTo>
                  <a:pt x="69" y="168"/>
                </a:lnTo>
                <a:lnTo>
                  <a:pt x="75" y="232"/>
                </a:lnTo>
                <a:lnTo>
                  <a:pt x="95" y="160"/>
                </a:lnTo>
                <a:lnTo>
                  <a:pt x="118" y="212"/>
                </a:lnTo>
                <a:lnTo>
                  <a:pt x="126" y="155"/>
                </a:lnTo>
                <a:lnTo>
                  <a:pt x="162" y="194"/>
                </a:lnTo>
                <a:lnTo>
                  <a:pt x="151" y="138"/>
                </a:lnTo>
                <a:lnTo>
                  <a:pt x="193" y="143"/>
                </a:lnTo>
                <a:lnTo>
                  <a:pt x="157" y="112"/>
                </a:lnTo>
                <a:lnTo>
                  <a:pt x="189" y="87"/>
                </a:lnTo>
                <a:lnTo>
                  <a:pt x="149" y="79"/>
                </a:lnTo>
                <a:lnTo>
                  <a:pt x="164" y="48"/>
                </a:lnTo>
                <a:lnTo>
                  <a:pt x="126" y="58"/>
                </a:lnTo>
                <a:lnTo>
                  <a:pt x="129" y="0"/>
                </a:lnTo>
                <a:lnTo>
                  <a:pt x="97" y="63"/>
                </a:lnTo>
                <a:close/>
              </a:path>
            </a:pathLst>
          </a:custGeom>
          <a:solidFill>
            <a:srgbClr val="00CC99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10293" name="Group 134"/>
          <p:cNvGrpSpPr>
            <a:grpSpLocks/>
          </p:cNvGrpSpPr>
          <p:nvPr/>
        </p:nvGrpSpPr>
        <p:grpSpPr bwMode="auto">
          <a:xfrm>
            <a:off x="3068638" y="4797425"/>
            <a:ext cx="1325562" cy="241300"/>
            <a:chOff x="1933" y="2932"/>
            <a:chExt cx="835" cy="152"/>
          </a:xfrm>
        </p:grpSpPr>
        <p:sp>
          <p:nvSpPr>
            <p:cNvPr id="10366" name="Freeform 49"/>
            <p:cNvSpPr>
              <a:spLocks/>
            </p:cNvSpPr>
            <p:nvPr/>
          </p:nvSpPr>
          <p:spPr bwMode="auto">
            <a:xfrm>
              <a:off x="1998" y="2994"/>
              <a:ext cx="678" cy="30"/>
            </a:xfrm>
            <a:custGeom>
              <a:avLst/>
              <a:gdLst>
                <a:gd name="T0" fmla="*/ 0 w 1357"/>
                <a:gd name="T1" fmla="*/ 0 h 61"/>
                <a:gd name="T2" fmla="*/ 0 w 1357"/>
                <a:gd name="T3" fmla="*/ 29 h 61"/>
                <a:gd name="T4" fmla="*/ 678 w 1357"/>
                <a:gd name="T5" fmla="*/ 30 h 61"/>
                <a:gd name="T6" fmla="*/ 678 w 1357"/>
                <a:gd name="T7" fmla="*/ 1 h 61"/>
                <a:gd name="T8" fmla="*/ 0 w 1357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57" h="61">
                  <a:moveTo>
                    <a:pt x="0" y="0"/>
                  </a:moveTo>
                  <a:lnTo>
                    <a:pt x="0" y="59"/>
                  </a:lnTo>
                  <a:lnTo>
                    <a:pt x="1357" y="61"/>
                  </a:lnTo>
                  <a:lnTo>
                    <a:pt x="135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67" name="Rectangle 56"/>
            <p:cNvSpPr>
              <a:spLocks noChangeArrowheads="1"/>
            </p:cNvSpPr>
            <p:nvPr/>
          </p:nvSpPr>
          <p:spPr bwMode="auto">
            <a:xfrm>
              <a:off x="2693" y="2959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300" b="1">
                  <a:solidFill>
                    <a:srgbClr val="000000"/>
                  </a:solidFill>
                </a:rPr>
                <a:t>A</a:t>
              </a:r>
              <a:endParaRPr lang="en-US" altLang="it-IT"/>
            </a:p>
          </p:txBody>
        </p:sp>
        <p:sp>
          <p:nvSpPr>
            <p:cNvPr id="10368" name="Freeform 61"/>
            <p:cNvSpPr>
              <a:spLocks/>
            </p:cNvSpPr>
            <p:nvPr/>
          </p:nvSpPr>
          <p:spPr bwMode="auto">
            <a:xfrm>
              <a:off x="1933" y="2932"/>
              <a:ext cx="97" cy="115"/>
            </a:xfrm>
            <a:custGeom>
              <a:avLst/>
              <a:gdLst>
                <a:gd name="T0" fmla="*/ 49 w 193"/>
                <a:gd name="T1" fmla="*/ 31 h 232"/>
                <a:gd name="T2" fmla="*/ 38 w 193"/>
                <a:gd name="T3" fmla="*/ 12 h 232"/>
                <a:gd name="T4" fmla="*/ 33 w 193"/>
                <a:gd name="T5" fmla="*/ 33 h 232"/>
                <a:gd name="T6" fmla="*/ 2 w 193"/>
                <a:gd name="T7" fmla="*/ 12 h 232"/>
                <a:gd name="T8" fmla="*/ 21 w 193"/>
                <a:gd name="T9" fmla="*/ 41 h 232"/>
                <a:gd name="T10" fmla="*/ 0 w 193"/>
                <a:gd name="T11" fmla="*/ 46 h 232"/>
                <a:gd name="T12" fmla="*/ 17 w 193"/>
                <a:gd name="T13" fmla="*/ 63 h 232"/>
                <a:gd name="T14" fmla="*/ 1 w 193"/>
                <a:gd name="T15" fmla="*/ 77 h 232"/>
                <a:gd name="T16" fmla="*/ 26 w 193"/>
                <a:gd name="T17" fmla="*/ 74 h 232"/>
                <a:gd name="T18" fmla="*/ 21 w 193"/>
                <a:gd name="T19" fmla="*/ 94 h 232"/>
                <a:gd name="T20" fmla="*/ 35 w 193"/>
                <a:gd name="T21" fmla="*/ 83 h 232"/>
                <a:gd name="T22" fmla="*/ 38 w 193"/>
                <a:gd name="T23" fmla="*/ 115 h 232"/>
                <a:gd name="T24" fmla="*/ 48 w 193"/>
                <a:gd name="T25" fmla="*/ 79 h 232"/>
                <a:gd name="T26" fmla="*/ 59 w 193"/>
                <a:gd name="T27" fmla="*/ 105 h 232"/>
                <a:gd name="T28" fmla="*/ 63 w 193"/>
                <a:gd name="T29" fmla="*/ 76 h 232"/>
                <a:gd name="T30" fmla="*/ 81 w 193"/>
                <a:gd name="T31" fmla="*/ 96 h 232"/>
                <a:gd name="T32" fmla="*/ 76 w 193"/>
                <a:gd name="T33" fmla="*/ 68 h 232"/>
                <a:gd name="T34" fmla="*/ 97 w 193"/>
                <a:gd name="T35" fmla="*/ 71 h 232"/>
                <a:gd name="T36" fmla="*/ 79 w 193"/>
                <a:gd name="T37" fmla="*/ 56 h 232"/>
                <a:gd name="T38" fmla="*/ 95 w 193"/>
                <a:gd name="T39" fmla="*/ 43 h 232"/>
                <a:gd name="T40" fmla="*/ 75 w 193"/>
                <a:gd name="T41" fmla="*/ 39 h 232"/>
                <a:gd name="T42" fmla="*/ 82 w 193"/>
                <a:gd name="T43" fmla="*/ 24 h 232"/>
                <a:gd name="T44" fmla="*/ 63 w 193"/>
                <a:gd name="T45" fmla="*/ 29 h 232"/>
                <a:gd name="T46" fmla="*/ 65 w 193"/>
                <a:gd name="T47" fmla="*/ 0 h 232"/>
                <a:gd name="T48" fmla="*/ 49 w 193"/>
                <a:gd name="T49" fmla="*/ 31 h 2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3" h="232">
                  <a:moveTo>
                    <a:pt x="97" y="62"/>
                  </a:moveTo>
                  <a:lnTo>
                    <a:pt x="75" y="25"/>
                  </a:lnTo>
                  <a:lnTo>
                    <a:pt x="65" y="67"/>
                  </a:lnTo>
                  <a:lnTo>
                    <a:pt x="3" y="25"/>
                  </a:lnTo>
                  <a:lnTo>
                    <a:pt x="41" y="82"/>
                  </a:lnTo>
                  <a:lnTo>
                    <a:pt x="0" y="92"/>
                  </a:lnTo>
                  <a:lnTo>
                    <a:pt x="33" y="127"/>
                  </a:lnTo>
                  <a:lnTo>
                    <a:pt x="1" y="156"/>
                  </a:lnTo>
                  <a:lnTo>
                    <a:pt x="51" y="150"/>
                  </a:lnTo>
                  <a:lnTo>
                    <a:pt x="42" y="189"/>
                  </a:lnTo>
                  <a:lnTo>
                    <a:pt x="69" y="168"/>
                  </a:lnTo>
                  <a:lnTo>
                    <a:pt x="75" y="232"/>
                  </a:lnTo>
                  <a:lnTo>
                    <a:pt x="95" y="159"/>
                  </a:lnTo>
                  <a:lnTo>
                    <a:pt x="118" y="212"/>
                  </a:lnTo>
                  <a:lnTo>
                    <a:pt x="126" y="154"/>
                  </a:lnTo>
                  <a:lnTo>
                    <a:pt x="162" y="194"/>
                  </a:lnTo>
                  <a:lnTo>
                    <a:pt x="151" y="138"/>
                  </a:lnTo>
                  <a:lnTo>
                    <a:pt x="193" y="143"/>
                  </a:lnTo>
                  <a:lnTo>
                    <a:pt x="157" y="112"/>
                  </a:lnTo>
                  <a:lnTo>
                    <a:pt x="189" y="87"/>
                  </a:lnTo>
                  <a:lnTo>
                    <a:pt x="149" y="79"/>
                  </a:lnTo>
                  <a:lnTo>
                    <a:pt x="164" y="48"/>
                  </a:lnTo>
                  <a:lnTo>
                    <a:pt x="126" y="58"/>
                  </a:lnTo>
                  <a:lnTo>
                    <a:pt x="129" y="0"/>
                  </a:lnTo>
                  <a:lnTo>
                    <a:pt x="97" y="62"/>
                  </a:lnTo>
                  <a:close/>
                </a:path>
              </a:pathLst>
            </a:custGeom>
            <a:solidFill>
              <a:srgbClr val="00CC99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294" name="Freeform 62"/>
          <p:cNvSpPr>
            <a:spLocks/>
          </p:cNvSpPr>
          <p:nvPr/>
        </p:nvSpPr>
        <p:spPr bwMode="auto">
          <a:xfrm>
            <a:off x="3068638" y="5041900"/>
            <a:ext cx="153987" cy="184150"/>
          </a:xfrm>
          <a:custGeom>
            <a:avLst/>
            <a:gdLst>
              <a:gd name="T0" fmla="*/ 77392 w 193"/>
              <a:gd name="T1" fmla="*/ 49426 h 231"/>
              <a:gd name="T2" fmla="*/ 59840 w 193"/>
              <a:gd name="T3" fmla="*/ 19132 h 231"/>
              <a:gd name="T4" fmla="*/ 51861 w 193"/>
              <a:gd name="T5" fmla="*/ 53411 h 231"/>
              <a:gd name="T6" fmla="*/ 2394 w 193"/>
              <a:gd name="T7" fmla="*/ 19132 h 231"/>
              <a:gd name="T8" fmla="*/ 32712 w 193"/>
              <a:gd name="T9" fmla="*/ 65369 h 231"/>
              <a:gd name="T10" fmla="*/ 0 w 193"/>
              <a:gd name="T11" fmla="*/ 73341 h 231"/>
              <a:gd name="T12" fmla="*/ 26329 w 193"/>
              <a:gd name="T13" fmla="*/ 100445 h 231"/>
              <a:gd name="T14" fmla="*/ 798 w 193"/>
              <a:gd name="T15" fmla="*/ 124361 h 231"/>
              <a:gd name="T16" fmla="*/ 40691 w 193"/>
              <a:gd name="T17" fmla="*/ 118781 h 231"/>
              <a:gd name="T18" fmla="*/ 33510 w 193"/>
              <a:gd name="T19" fmla="*/ 150668 h 231"/>
              <a:gd name="T20" fmla="*/ 55052 w 193"/>
              <a:gd name="T21" fmla="*/ 133130 h 231"/>
              <a:gd name="T22" fmla="*/ 59840 w 193"/>
              <a:gd name="T23" fmla="*/ 184150 h 231"/>
              <a:gd name="T24" fmla="*/ 75797 w 193"/>
              <a:gd name="T25" fmla="*/ 126753 h 231"/>
              <a:gd name="T26" fmla="*/ 94147 w 193"/>
              <a:gd name="T27" fmla="*/ 169003 h 231"/>
              <a:gd name="T28" fmla="*/ 100530 w 193"/>
              <a:gd name="T29" fmla="*/ 122767 h 231"/>
              <a:gd name="T30" fmla="*/ 129253 w 193"/>
              <a:gd name="T31" fmla="*/ 154654 h 231"/>
              <a:gd name="T32" fmla="*/ 120477 w 193"/>
              <a:gd name="T33" fmla="*/ 110012 h 231"/>
              <a:gd name="T34" fmla="*/ 153987 w 193"/>
              <a:gd name="T35" fmla="*/ 113998 h 231"/>
              <a:gd name="T36" fmla="*/ 125264 w 193"/>
              <a:gd name="T37" fmla="*/ 88488 h 231"/>
              <a:gd name="T38" fmla="*/ 150796 w 193"/>
              <a:gd name="T39" fmla="*/ 69355 h 231"/>
              <a:gd name="T40" fmla="*/ 118881 w 193"/>
              <a:gd name="T41" fmla="*/ 62978 h 231"/>
              <a:gd name="T42" fmla="*/ 130849 w 193"/>
              <a:gd name="T43" fmla="*/ 37468 h 231"/>
              <a:gd name="T44" fmla="*/ 100530 w 193"/>
              <a:gd name="T45" fmla="*/ 45440 h 231"/>
              <a:gd name="T46" fmla="*/ 102924 w 193"/>
              <a:gd name="T47" fmla="*/ 0 h 231"/>
              <a:gd name="T48" fmla="*/ 77392 w 193"/>
              <a:gd name="T49" fmla="*/ 49426 h 2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3" h="231">
                <a:moveTo>
                  <a:pt x="97" y="62"/>
                </a:moveTo>
                <a:lnTo>
                  <a:pt x="75" y="24"/>
                </a:lnTo>
                <a:lnTo>
                  <a:pt x="65" y="67"/>
                </a:lnTo>
                <a:lnTo>
                  <a:pt x="3" y="24"/>
                </a:lnTo>
                <a:lnTo>
                  <a:pt x="41" y="82"/>
                </a:lnTo>
                <a:lnTo>
                  <a:pt x="0" y="92"/>
                </a:lnTo>
                <a:lnTo>
                  <a:pt x="33" y="126"/>
                </a:lnTo>
                <a:lnTo>
                  <a:pt x="1" y="156"/>
                </a:lnTo>
                <a:lnTo>
                  <a:pt x="51" y="149"/>
                </a:lnTo>
                <a:lnTo>
                  <a:pt x="42" y="189"/>
                </a:lnTo>
                <a:lnTo>
                  <a:pt x="69" y="167"/>
                </a:lnTo>
                <a:lnTo>
                  <a:pt x="75" y="231"/>
                </a:lnTo>
                <a:lnTo>
                  <a:pt x="95" y="159"/>
                </a:lnTo>
                <a:lnTo>
                  <a:pt x="118" y="212"/>
                </a:lnTo>
                <a:lnTo>
                  <a:pt x="126" y="154"/>
                </a:lnTo>
                <a:lnTo>
                  <a:pt x="162" y="194"/>
                </a:lnTo>
                <a:lnTo>
                  <a:pt x="151" y="138"/>
                </a:lnTo>
                <a:lnTo>
                  <a:pt x="193" y="143"/>
                </a:lnTo>
                <a:lnTo>
                  <a:pt x="157" y="111"/>
                </a:lnTo>
                <a:lnTo>
                  <a:pt x="189" y="87"/>
                </a:lnTo>
                <a:lnTo>
                  <a:pt x="149" y="79"/>
                </a:lnTo>
                <a:lnTo>
                  <a:pt x="164" y="47"/>
                </a:lnTo>
                <a:lnTo>
                  <a:pt x="126" y="57"/>
                </a:lnTo>
                <a:lnTo>
                  <a:pt x="129" y="0"/>
                </a:lnTo>
                <a:lnTo>
                  <a:pt x="97" y="62"/>
                </a:lnTo>
                <a:close/>
              </a:path>
            </a:pathLst>
          </a:custGeom>
          <a:solidFill>
            <a:srgbClr val="00CC99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295" name="Rectangle 63"/>
          <p:cNvSpPr>
            <a:spLocks noChangeArrowheads="1"/>
          </p:cNvSpPr>
          <p:nvPr/>
        </p:nvSpPr>
        <p:spPr bwMode="auto">
          <a:xfrm>
            <a:off x="4606925" y="3546475"/>
            <a:ext cx="360363" cy="476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296" name="Rectangle 64"/>
          <p:cNvSpPr>
            <a:spLocks noChangeArrowheads="1"/>
          </p:cNvSpPr>
          <p:nvPr/>
        </p:nvSpPr>
        <p:spPr bwMode="auto">
          <a:xfrm>
            <a:off x="4606925" y="3730625"/>
            <a:ext cx="871538" cy="476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297" name="Rectangle 65"/>
          <p:cNvSpPr>
            <a:spLocks noChangeArrowheads="1"/>
          </p:cNvSpPr>
          <p:nvPr/>
        </p:nvSpPr>
        <p:spPr bwMode="auto">
          <a:xfrm>
            <a:off x="4606925" y="3976688"/>
            <a:ext cx="922338" cy="476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298" name="Rectangle 66"/>
          <p:cNvSpPr>
            <a:spLocks noChangeArrowheads="1"/>
          </p:cNvSpPr>
          <p:nvPr/>
        </p:nvSpPr>
        <p:spPr bwMode="auto">
          <a:xfrm>
            <a:off x="4606925" y="4160838"/>
            <a:ext cx="565150" cy="460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299" name="Freeform 67"/>
          <p:cNvSpPr>
            <a:spLocks/>
          </p:cNvSpPr>
          <p:nvPr/>
        </p:nvSpPr>
        <p:spPr bwMode="auto">
          <a:xfrm>
            <a:off x="4808538" y="1914525"/>
            <a:ext cx="404812" cy="1060450"/>
          </a:xfrm>
          <a:custGeom>
            <a:avLst/>
            <a:gdLst>
              <a:gd name="T0" fmla="*/ 10299 w 511"/>
              <a:gd name="T1" fmla="*/ 115974 h 1335"/>
              <a:gd name="T2" fmla="*/ 1584 w 511"/>
              <a:gd name="T3" fmla="*/ 397172 h 1335"/>
              <a:gd name="T4" fmla="*/ 1584 w 511"/>
              <a:gd name="T5" fmla="*/ 550481 h 1335"/>
              <a:gd name="T6" fmla="*/ 5545 w 511"/>
              <a:gd name="T7" fmla="*/ 685519 h 1335"/>
              <a:gd name="T8" fmla="*/ 17428 w 511"/>
              <a:gd name="T9" fmla="*/ 799111 h 1335"/>
              <a:gd name="T10" fmla="*/ 21389 w 511"/>
              <a:gd name="T11" fmla="*/ 827707 h 1335"/>
              <a:gd name="T12" fmla="*/ 35649 w 511"/>
              <a:gd name="T13" fmla="*/ 888077 h 1335"/>
              <a:gd name="T14" fmla="*/ 60999 w 511"/>
              <a:gd name="T15" fmla="*/ 951625 h 1335"/>
              <a:gd name="T16" fmla="*/ 84765 w 511"/>
              <a:gd name="T17" fmla="*/ 988165 h 1335"/>
              <a:gd name="T18" fmla="*/ 117245 w 511"/>
              <a:gd name="T19" fmla="*/ 1022321 h 1335"/>
              <a:gd name="T20" fmla="*/ 156063 w 511"/>
              <a:gd name="T21" fmla="*/ 1046946 h 1335"/>
              <a:gd name="T22" fmla="*/ 195672 w 511"/>
              <a:gd name="T23" fmla="*/ 1060450 h 1335"/>
              <a:gd name="T24" fmla="*/ 224984 w 511"/>
              <a:gd name="T25" fmla="*/ 1056478 h 1335"/>
              <a:gd name="T26" fmla="*/ 266970 w 511"/>
              <a:gd name="T27" fmla="*/ 1038208 h 1335"/>
              <a:gd name="T28" fmla="*/ 326385 w 511"/>
              <a:gd name="T29" fmla="*/ 993725 h 1335"/>
              <a:gd name="T30" fmla="*/ 378670 w 511"/>
              <a:gd name="T31" fmla="*/ 938915 h 1335"/>
              <a:gd name="T32" fmla="*/ 390552 w 511"/>
              <a:gd name="T33" fmla="*/ 924617 h 1335"/>
              <a:gd name="T34" fmla="*/ 399267 w 511"/>
              <a:gd name="T35" fmla="*/ 915085 h 1335"/>
              <a:gd name="T36" fmla="*/ 404812 w 511"/>
              <a:gd name="T37" fmla="*/ 903964 h 1335"/>
              <a:gd name="T38" fmla="*/ 398474 w 511"/>
              <a:gd name="T39" fmla="*/ 892049 h 1335"/>
              <a:gd name="T40" fmla="*/ 400851 w 511"/>
              <a:gd name="T41" fmla="*/ 894432 h 1335"/>
              <a:gd name="T42" fmla="*/ 395306 w 511"/>
              <a:gd name="T43" fmla="*/ 878545 h 1335"/>
              <a:gd name="T44" fmla="*/ 394513 w 511"/>
              <a:gd name="T45" fmla="*/ 874573 h 1335"/>
              <a:gd name="T46" fmla="*/ 390552 w 511"/>
              <a:gd name="T47" fmla="*/ 822941 h 1335"/>
              <a:gd name="T48" fmla="*/ 390552 w 511"/>
              <a:gd name="T49" fmla="*/ 766543 h 1335"/>
              <a:gd name="T50" fmla="*/ 390552 w 511"/>
              <a:gd name="T51" fmla="*/ 652951 h 1335"/>
              <a:gd name="T52" fmla="*/ 390552 w 511"/>
              <a:gd name="T53" fmla="*/ 513941 h 1335"/>
              <a:gd name="T54" fmla="*/ 390552 w 511"/>
              <a:gd name="T55" fmla="*/ 353483 h 1335"/>
              <a:gd name="T56" fmla="*/ 390552 w 511"/>
              <a:gd name="T57" fmla="*/ 119946 h 1335"/>
              <a:gd name="T58" fmla="*/ 358865 w 511"/>
              <a:gd name="T59" fmla="*/ 119946 h 1335"/>
              <a:gd name="T60" fmla="*/ 358865 w 511"/>
              <a:gd name="T61" fmla="*/ 353483 h 1335"/>
              <a:gd name="T62" fmla="*/ 358865 w 511"/>
              <a:gd name="T63" fmla="*/ 513941 h 1335"/>
              <a:gd name="T64" fmla="*/ 358865 w 511"/>
              <a:gd name="T65" fmla="*/ 652951 h 1335"/>
              <a:gd name="T66" fmla="*/ 358865 w 511"/>
              <a:gd name="T67" fmla="*/ 766543 h 1335"/>
              <a:gd name="T68" fmla="*/ 358865 w 511"/>
              <a:gd name="T69" fmla="*/ 822941 h 1335"/>
              <a:gd name="T70" fmla="*/ 362826 w 511"/>
              <a:gd name="T71" fmla="*/ 874573 h 1335"/>
              <a:gd name="T72" fmla="*/ 368371 w 511"/>
              <a:gd name="T73" fmla="*/ 898404 h 1335"/>
              <a:gd name="T74" fmla="*/ 376293 w 511"/>
              <a:gd name="T75" fmla="*/ 911113 h 1335"/>
              <a:gd name="T76" fmla="*/ 373916 w 511"/>
              <a:gd name="T77" fmla="*/ 903964 h 1335"/>
              <a:gd name="T78" fmla="*/ 374709 w 511"/>
              <a:gd name="T79" fmla="*/ 896815 h 1335"/>
              <a:gd name="T80" fmla="*/ 377085 w 511"/>
              <a:gd name="T81" fmla="*/ 892843 h 1335"/>
              <a:gd name="T82" fmla="*/ 368371 w 511"/>
              <a:gd name="T83" fmla="*/ 902375 h 1335"/>
              <a:gd name="T84" fmla="*/ 362826 w 511"/>
              <a:gd name="T85" fmla="*/ 910319 h 1335"/>
              <a:gd name="T86" fmla="*/ 327969 w 511"/>
              <a:gd name="T87" fmla="*/ 947653 h 1335"/>
              <a:gd name="T88" fmla="*/ 250334 w 511"/>
              <a:gd name="T89" fmla="*/ 1011995 h 1335"/>
              <a:gd name="T90" fmla="*/ 240827 w 511"/>
              <a:gd name="T91" fmla="*/ 1016761 h 1335"/>
              <a:gd name="T92" fmla="*/ 220230 w 511"/>
              <a:gd name="T93" fmla="*/ 1042180 h 1335"/>
              <a:gd name="T94" fmla="*/ 195672 w 511"/>
              <a:gd name="T95" fmla="*/ 1028676 h 1335"/>
              <a:gd name="T96" fmla="*/ 188543 w 511"/>
              <a:gd name="T97" fmla="*/ 1027882 h 1335"/>
              <a:gd name="T98" fmla="*/ 139426 w 511"/>
              <a:gd name="T99" fmla="*/ 1019938 h 1335"/>
              <a:gd name="T100" fmla="*/ 127544 w 511"/>
              <a:gd name="T101" fmla="*/ 991342 h 1335"/>
              <a:gd name="T102" fmla="*/ 96648 w 511"/>
              <a:gd name="T103" fmla="*/ 950830 h 1335"/>
              <a:gd name="T104" fmla="*/ 90310 w 511"/>
              <a:gd name="T105" fmla="*/ 940504 h 1335"/>
              <a:gd name="T106" fmla="*/ 64168 w 511"/>
              <a:gd name="T107" fmla="*/ 876162 h 1335"/>
              <a:gd name="T108" fmla="*/ 36441 w 511"/>
              <a:gd name="T109" fmla="*/ 827707 h 1335"/>
              <a:gd name="T110" fmla="*/ 46740 w 511"/>
              <a:gd name="T111" fmla="*/ 794345 h 1335"/>
              <a:gd name="T112" fmla="*/ 36441 w 511"/>
              <a:gd name="T113" fmla="*/ 685519 h 1335"/>
              <a:gd name="T114" fmla="*/ 32480 w 511"/>
              <a:gd name="T115" fmla="*/ 550481 h 1335"/>
              <a:gd name="T116" fmla="*/ 32480 w 511"/>
              <a:gd name="T117" fmla="*/ 397172 h 1335"/>
              <a:gd name="T118" fmla="*/ 41986 w 511"/>
              <a:gd name="T119" fmla="*/ 115974 h 133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11" h="1335">
                <a:moveTo>
                  <a:pt x="59" y="1"/>
                </a:moveTo>
                <a:lnTo>
                  <a:pt x="20" y="0"/>
                </a:lnTo>
                <a:lnTo>
                  <a:pt x="13" y="146"/>
                </a:lnTo>
                <a:lnTo>
                  <a:pt x="8" y="292"/>
                </a:lnTo>
                <a:lnTo>
                  <a:pt x="4" y="431"/>
                </a:lnTo>
                <a:lnTo>
                  <a:pt x="2" y="500"/>
                </a:lnTo>
                <a:lnTo>
                  <a:pt x="2" y="566"/>
                </a:lnTo>
                <a:lnTo>
                  <a:pt x="0" y="630"/>
                </a:lnTo>
                <a:lnTo>
                  <a:pt x="2" y="693"/>
                </a:lnTo>
                <a:lnTo>
                  <a:pt x="2" y="753"/>
                </a:lnTo>
                <a:lnTo>
                  <a:pt x="4" y="809"/>
                </a:lnTo>
                <a:lnTo>
                  <a:pt x="7" y="863"/>
                </a:lnTo>
                <a:lnTo>
                  <a:pt x="10" y="913"/>
                </a:lnTo>
                <a:lnTo>
                  <a:pt x="15" y="960"/>
                </a:lnTo>
                <a:lnTo>
                  <a:pt x="22" y="1006"/>
                </a:lnTo>
                <a:lnTo>
                  <a:pt x="40" y="1003"/>
                </a:lnTo>
                <a:lnTo>
                  <a:pt x="22" y="1006"/>
                </a:lnTo>
                <a:lnTo>
                  <a:pt x="27" y="1042"/>
                </a:lnTo>
                <a:lnTo>
                  <a:pt x="28" y="1049"/>
                </a:lnTo>
                <a:lnTo>
                  <a:pt x="36" y="1085"/>
                </a:lnTo>
                <a:lnTo>
                  <a:pt x="45" y="1118"/>
                </a:lnTo>
                <a:lnTo>
                  <a:pt x="54" y="1147"/>
                </a:lnTo>
                <a:lnTo>
                  <a:pt x="66" y="1174"/>
                </a:lnTo>
                <a:lnTo>
                  <a:pt x="77" y="1198"/>
                </a:lnTo>
                <a:lnTo>
                  <a:pt x="89" y="1218"/>
                </a:lnTo>
                <a:lnTo>
                  <a:pt x="94" y="1225"/>
                </a:lnTo>
                <a:lnTo>
                  <a:pt x="107" y="1244"/>
                </a:lnTo>
                <a:lnTo>
                  <a:pt x="120" y="1261"/>
                </a:lnTo>
                <a:lnTo>
                  <a:pt x="133" y="1275"/>
                </a:lnTo>
                <a:lnTo>
                  <a:pt x="148" y="1287"/>
                </a:lnTo>
                <a:lnTo>
                  <a:pt x="161" y="1298"/>
                </a:lnTo>
                <a:lnTo>
                  <a:pt x="168" y="1302"/>
                </a:lnTo>
                <a:lnTo>
                  <a:pt x="197" y="1318"/>
                </a:lnTo>
                <a:lnTo>
                  <a:pt x="225" y="1330"/>
                </a:lnTo>
                <a:lnTo>
                  <a:pt x="238" y="1333"/>
                </a:lnTo>
                <a:lnTo>
                  <a:pt x="247" y="1335"/>
                </a:lnTo>
                <a:lnTo>
                  <a:pt x="261" y="1335"/>
                </a:lnTo>
                <a:lnTo>
                  <a:pt x="278" y="1331"/>
                </a:lnTo>
                <a:lnTo>
                  <a:pt x="284" y="1330"/>
                </a:lnTo>
                <a:lnTo>
                  <a:pt x="302" y="1325"/>
                </a:lnTo>
                <a:lnTo>
                  <a:pt x="319" y="1317"/>
                </a:lnTo>
                <a:lnTo>
                  <a:pt x="337" y="1307"/>
                </a:lnTo>
                <a:lnTo>
                  <a:pt x="343" y="1302"/>
                </a:lnTo>
                <a:lnTo>
                  <a:pt x="378" y="1279"/>
                </a:lnTo>
                <a:lnTo>
                  <a:pt x="412" y="1251"/>
                </a:lnTo>
                <a:lnTo>
                  <a:pt x="442" y="1221"/>
                </a:lnTo>
                <a:lnTo>
                  <a:pt x="468" y="1193"/>
                </a:lnTo>
                <a:lnTo>
                  <a:pt x="478" y="1182"/>
                </a:lnTo>
                <a:lnTo>
                  <a:pt x="488" y="1170"/>
                </a:lnTo>
                <a:lnTo>
                  <a:pt x="490" y="1170"/>
                </a:lnTo>
                <a:lnTo>
                  <a:pt x="493" y="1164"/>
                </a:lnTo>
                <a:lnTo>
                  <a:pt x="498" y="1157"/>
                </a:lnTo>
                <a:lnTo>
                  <a:pt x="501" y="1154"/>
                </a:lnTo>
                <a:lnTo>
                  <a:pt x="504" y="1152"/>
                </a:lnTo>
                <a:lnTo>
                  <a:pt x="508" y="1146"/>
                </a:lnTo>
                <a:lnTo>
                  <a:pt x="509" y="1144"/>
                </a:lnTo>
                <a:lnTo>
                  <a:pt x="511" y="1138"/>
                </a:lnTo>
                <a:lnTo>
                  <a:pt x="509" y="1129"/>
                </a:lnTo>
                <a:lnTo>
                  <a:pt x="504" y="1123"/>
                </a:lnTo>
                <a:lnTo>
                  <a:pt x="503" y="1123"/>
                </a:lnTo>
                <a:lnTo>
                  <a:pt x="503" y="1119"/>
                </a:lnTo>
                <a:lnTo>
                  <a:pt x="488" y="1134"/>
                </a:lnTo>
                <a:lnTo>
                  <a:pt x="506" y="1126"/>
                </a:lnTo>
                <a:lnTo>
                  <a:pt x="504" y="1123"/>
                </a:lnTo>
                <a:lnTo>
                  <a:pt x="501" y="1116"/>
                </a:lnTo>
                <a:lnTo>
                  <a:pt x="499" y="1106"/>
                </a:lnTo>
                <a:lnTo>
                  <a:pt x="481" y="1115"/>
                </a:lnTo>
                <a:lnTo>
                  <a:pt x="501" y="1115"/>
                </a:lnTo>
                <a:lnTo>
                  <a:pt x="498" y="1101"/>
                </a:lnTo>
                <a:lnTo>
                  <a:pt x="496" y="1085"/>
                </a:lnTo>
                <a:lnTo>
                  <a:pt x="495" y="1064"/>
                </a:lnTo>
                <a:lnTo>
                  <a:pt x="493" y="1036"/>
                </a:lnTo>
                <a:lnTo>
                  <a:pt x="493" y="1021"/>
                </a:lnTo>
                <a:lnTo>
                  <a:pt x="493" y="1003"/>
                </a:lnTo>
                <a:lnTo>
                  <a:pt x="493" y="965"/>
                </a:lnTo>
                <a:lnTo>
                  <a:pt x="493" y="921"/>
                </a:lnTo>
                <a:lnTo>
                  <a:pt x="493" y="873"/>
                </a:lnTo>
                <a:lnTo>
                  <a:pt x="493" y="822"/>
                </a:lnTo>
                <a:lnTo>
                  <a:pt x="493" y="766"/>
                </a:lnTo>
                <a:lnTo>
                  <a:pt x="493" y="707"/>
                </a:lnTo>
                <a:lnTo>
                  <a:pt x="493" y="647"/>
                </a:lnTo>
                <a:lnTo>
                  <a:pt x="493" y="581"/>
                </a:lnTo>
                <a:lnTo>
                  <a:pt x="493" y="514"/>
                </a:lnTo>
                <a:lnTo>
                  <a:pt x="493" y="445"/>
                </a:lnTo>
                <a:lnTo>
                  <a:pt x="493" y="374"/>
                </a:lnTo>
                <a:lnTo>
                  <a:pt x="493" y="300"/>
                </a:lnTo>
                <a:lnTo>
                  <a:pt x="493" y="151"/>
                </a:lnTo>
                <a:lnTo>
                  <a:pt x="493" y="0"/>
                </a:lnTo>
                <a:lnTo>
                  <a:pt x="453" y="0"/>
                </a:lnTo>
                <a:lnTo>
                  <a:pt x="453" y="151"/>
                </a:lnTo>
                <a:lnTo>
                  <a:pt x="453" y="300"/>
                </a:lnTo>
                <a:lnTo>
                  <a:pt x="453" y="374"/>
                </a:lnTo>
                <a:lnTo>
                  <a:pt x="453" y="445"/>
                </a:lnTo>
                <a:lnTo>
                  <a:pt x="453" y="514"/>
                </a:lnTo>
                <a:lnTo>
                  <a:pt x="453" y="581"/>
                </a:lnTo>
                <a:lnTo>
                  <a:pt x="453" y="647"/>
                </a:lnTo>
                <a:lnTo>
                  <a:pt x="453" y="707"/>
                </a:lnTo>
                <a:lnTo>
                  <a:pt x="453" y="766"/>
                </a:lnTo>
                <a:lnTo>
                  <a:pt x="453" y="822"/>
                </a:lnTo>
                <a:lnTo>
                  <a:pt x="453" y="873"/>
                </a:lnTo>
                <a:lnTo>
                  <a:pt x="453" y="921"/>
                </a:lnTo>
                <a:lnTo>
                  <a:pt x="453" y="965"/>
                </a:lnTo>
                <a:lnTo>
                  <a:pt x="453" y="1003"/>
                </a:lnTo>
                <a:lnTo>
                  <a:pt x="453" y="1021"/>
                </a:lnTo>
                <a:lnTo>
                  <a:pt x="453" y="1036"/>
                </a:lnTo>
                <a:lnTo>
                  <a:pt x="455" y="1064"/>
                </a:lnTo>
                <a:lnTo>
                  <a:pt x="457" y="1085"/>
                </a:lnTo>
                <a:lnTo>
                  <a:pt x="458" y="1101"/>
                </a:lnTo>
                <a:lnTo>
                  <a:pt x="462" y="1115"/>
                </a:lnTo>
                <a:lnTo>
                  <a:pt x="463" y="1121"/>
                </a:lnTo>
                <a:lnTo>
                  <a:pt x="465" y="1131"/>
                </a:lnTo>
                <a:lnTo>
                  <a:pt x="468" y="1138"/>
                </a:lnTo>
                <a:lnTo>
                  <a:pt x="470" y="1141"/>
                </a:lnTo>
                <a:lnTo>
                  <a:pt x="475" y="1147"/>
                </a:lnTo>
                <a:lnTo>
                  <a:pt x="475" y="1151"/>
                </a:lnTo>
                <a:lnTo>
                  <a:pt x="476" y="1151"/>
                </a:lnTo>
                <a:lnTo>
                  <a:pt x="472" y="1138"/>
                </a:lnTo>
                <a:lnTo>
                  <a:pt x="473" y="1144"/>
                </a:lnTo>
                <a:lnTo>
                  <a:pt x="491" y="1138"/>
                </a:lnTo>
                <a:lnTo>
                  <a:pt x="473" y="1129"/>
                </a:lnTo>
                <a:lnTo>
                  <a:pt x="472" y="1131"/>
                </a:lnTo>
                <a:lnTo>
                  <a:pt x="490" y="1139"/>
                </a:lnTo>
                <a:lnTo>
                  <a:pt x="476" y="1124"/>
                </a:lnTo>
                <a:lnTo>
                  <a:pt x="473" y="1126"/>
                </a:lnTo>
                <a:lnTo>
                  <a:pt x="470" y="1129"/>
                </a:lnTo>
                <a:lnTo>
                  <a:pt x="465" y="1136"/>
                </a:lnTo>
                <a:lnTo>
                  <a:pt x="458" y="1146"/>
                </a:lnTo>
                <a:lnTo>
                  <a:pt x="473" y="1157"/>
                </a:lnTo>
                <a:lnTo>
                  <a:pt x="458" y="1146"/>
                </a:lnTo>
                <a:lnTo>
                  <a:pt x="450" y="1154"/>
                </a:lnTo>
                <a:lnTo>
                  <a:pt x="440" y="1165"/>
                </a:lnTo>
                <a:lnTo>
                  <a:pt x="414" y="1193"/>
                </a:lnTo>
                <a:lnTo>
                  <a:pt x="384" y="1223"/>
                </a:lnTo>
                <a:lnTo>
                  <a:pt x="350" y="1251"/>
                </a:lnTo>
                <a:lnTo>
                  <a:pt x="316" y="1274"/>
                </a:lnTo>
                <a:lnTo>
                  <a:pt x="329" y="1289"/>
                </a:lnTo>
                <a:lnTo>
                  <a:pt x="322" y="1271"/>
                </a:lnTo>
                <a:lnTo>
                  <a:pt x="304" y="1280"/>
                </a:lnTo>
                <a:lnTo>
                  <a:pt x="288" y="1289"/>
                </a:lnTo>
                <a:lnTo>
                  <a:pt x="270" y="1294"/>
                </a:lnTo>
                <a:lnTo>
                  <a:pt x="278" y="1312"/>
                </a:lnTo>
                <a:lnTo>
                  <a:pt x="278" y="1292"/>
                </a:lnTo>
                <a:lnTo>
                  <a:pt x="261" y="1295"/>
                </a:lnTo>
                <a:lnTo>
                  <a:pt x="247" y="1295"/>
                </a:lnTo>
                <a:lnTo>
                  <a:pt x="247" y="1315"/>
                </a:lnTo>
                <a:lnTo>
                  <a:pt x="253" y="1297"/>
                </a:lnTo>
                <a:lnTo>
                  <a:pt x="238" y="1294"/>
                </a:lnTo>
                <a:lnTo>
                  <a:pt x="212" y="1282"/>
                </a:lnTo>
                <a:lnTo>
                  <a:pt x="183" y="1266"/>
                </a:lnTo>
                <a:lnTo>
                  <a:pt x="176" y="1284"/>
                </a:lnTo>
                <a:lnTo>
                  <a:pt x="189" y="1271"/>
                </a:lnTo>
                <a:lnTo>
                  <a:pt x="176" y="1259"/>
                </a:lnTo>
                <a:lnTo>
                  <a:pt x="161" y="1248"/>
                </a:lnTo>
                <a:lnTo>
                  <a:pt x="148" y="1233"/>
                </a:lnTo>
                <a:lnTo>
                  <a:pt x="135" y="1216"/>
                </a:lnTo>
                <a:lnTo>
                  <a:pt x="122" y="1197"/>
                </a:lnTo>
                <a:lnTo>
                  <a:pt x="107" y="1211"/>
                </a:lnTo>
                <a:lnTo>
                  <a:pt x="125" y="1203"/>
                </a:lnTo>
                <a:lnTo>
                  <a:pt x="114" y="1184"/>
                </a:lnTo>
                <a:lnTo>
                  <a:pt x="102" y="1159"/>
                </a:lnTo>
                <a:lnTo>
                  <a:pt x="91" y="1133"/>
                </a:lnTo>
                <a:lnTo>
                  <a:pt x="81" y="1103"/>
                </a:lnTo>
                <a:lnTo>
                  <a:pt x="72" y="1070"/>
                </a:lnTo>
                <a:lnTo>
                  <a:pt x="64" y="1034"/>
                </a:lnTo>
                <a:lnTo>
                  <a:pt x="46" y="1042"/>
                </a:lnTo>
                <a:lnTo>
                  <a:pt x="66" y="1042"/>
                </a:lnTo>
                <a:lnTo>
                  <a:pt x="59" y="1001"/>
                </a:lnTo>
                <a:lnTo>
                  <a:pt x="59" y="1000"/>
                </a:lnTo>
                <a:lnTo>
                  <a:pt x="54" y="960"/>
                </a:lnTo>
                <a:lnTo>
                  <a:pt x="49" y="913"/>
                </a:lnTo>
                <a:lnTo>
                  <a:pt x="46" y="863"/>
                </a:lnTo>
                <a:lnTo>
                  <a:pt x="43" y="809"/>
                </a:lnTo>
                <a:lnTo>
                  <a:pt x="41" y="753"/>
                </a:lnTo>
                <a:lnTo>
                  <a:pt x="41" y="693"/>
                </a:lnTo>
                <a:lnTo>
                  <a:pt x="40" y="630"/>
                </a:lnTo>
                <a:lnTo>
                  <a:pt x="41" y="566"/>
                </a:lnTo>
                <a:lnTo>
                  <a:pt x="41" y="500"/>
                </a:lnTo>
                <a:lnTo>
                  <a:pt x="43" y="431"/>
                </a:lnTo>
                <a:lnTo>
                  <a:pt x="48" y="292"/>
                </a:lnTo>
                <a:lnTo>
                  <a:pt x="53" y="146"/>
                </a:lnTo>
                <a:lnTo>
                  <a:pt x="59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00" name="Rectangle 68"/>
          <p:cNvSpPr>
            <a:spLocks noChangeArrowheads="1"/>
          </p:cNvSpPr>
          <p:nvPr/>
        </p:nvSpPr>
        <p:spPr bwMode="auto">
          <a:xfrm>
            <a:off x="4914900" y="2405063"/>
            <a:ext cx="2730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301" name="Rectangle 69"/>
          <p:cNvSpPr>
            <a:spLocks noChangeArrowheads="1"/>
          </p:cNvSpPr>
          <p:nvPr/>
        </p:nvSpPr>
        <p:spPr bwMode="auto">
          <a:xfrm>
            <a:off x="4953000" y="2362200"/>
            <a:ext cx="2324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200" b="1" dirty="0" smtClean="0">
                <a:solidFill>
                  <a:srgbClr val="000000"/>
                </a:solidFill>
              </a:rPr>
              <a:t>H</a:t>
            </a:r>
          </a:p>
          <a:p>
            <a:pPr eaLnBrk="1" hangingPunct="1"/>
            <a:r>
              <a:rPr lang="en-US" altLang="it-IT" sz="1200" b="1" dirty="0" smtClean="0">
                <a:solidFill>
                  <a:srgbClr val="000000"/>
                </a:solidFill>
              </a:rPr>
              <a:t>pip</a:t>
            </a:r>
            <a:endParaRPr lang="en-US" altLang="it-IT" sz="1200" dirty="0"/>
          </a:p>
        </p:txBody>
      </p:sp>
      <p:sp>
        <p:nvSpPr>
          <p:cNvPr id="10302" name="Rectangle 70"/>
          <p:cNvSpPr>
            <a:spLocks noChangeArrowheads="1"/>
          </p:cNvSpPr>
          <p:nvPr/>
        </p:nvSpPr>
        <p:spPr bwMode="auto">
          <a:xfrm>
            <a:off x="4914900" y="3448050"/>
            <a:ext cx="2730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303" name="Rectangle 71"/>
          <p:cNvSpPr>
            <a:spLocks noChangeArrowheads="1"/>
          </p:cNvSpPr>
          <p:nvPr/>
        </p:nvSpPr>
        <p:spPr bwMode="auto">
          <a:xfrm>
            <a:off x="4991100" y="3492500"/>
            <a:ext cx="1190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300" b="1">
                <a:solidFill>
                  <a:srgbClr val="000000"/>
                </a:solidFill>
              </a:rPr>
              <a:t>C</a:t>
            </a:r>
            <a:endParaRPr lang="en-US" altLang="it-IT"/>
          </a:p>
        </p:txBody>
      </p:sp>
      <p:sp>
        <p:nvSpPr>
          <p:cNvPr id="10304" name="Rectangle 72"/>
          <p:cNvSpPr>
            <a:spLocks noChangeArrowheads="1"/>
          </p:cNvSpPr>
          <p:nvPr/>
        </p:nvSpPr>
        <p:spPr bwMode="auto">
          <a:xfrm>
            <a:off x="5427663" y="3630613"/>
            <a:ext cx="2222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305" name="Rectangle 73"/>
          <p:cNvSpPr>
            <a:spLocks noChangeArrowheads="1"/>
          </p:cNvSpPr>
          <p:nvPr/>
        </p:nvSpPr>
        <p:spPr bwMode="auto">
          <a:xfrm>
            <a:off x="5503863" y="3675063"/>
            <a:ext cx="1016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300" b="1">
                <a:solidFill>
                  <a:srgbClr val="000000"/>
                </a:solidFill>
              </a:rPr>
              <a:t>T</a:t>
            </a:r>
            <a:endParaRPr lang="en-US" altLang="it-IT"/>
          </a:p>
        </p:txBody>
      </p:sp>
      <p:sp>
        <p:nvSpPr>
          <p:cNvPr id="10306" name="Rectangle 74"/>
          <p:cNvSpPr>
            <a:spLocks noChangeArrowheads="1"/>
          </p:cNvSpPr>
          <p:nvPr/>
        </p:nvSpPr>
        <p:spPr bwMode="auto">
          <a:xfrm>
            <a:off x="5478463" y="3876675"/>
            <a:ext cx="2555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307" name="Rectangle 75"/>
          <p:cNvSpPr>
            <a:spLocks noChangeArrowheads="1"/>
          </p:cNvSpPr>
          <p:nvPr/>
        </p:nvSpPr>
        <p:spPr bwMode="auto">
          <a:xfrm>
            <a:off x="5554663" y="3921125"/>
            <a:ext cx="1016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300" b="1">
                <a:solidFill>
                  <a:srgbClr val="000000"/>
                </a:solidFill>
              </a:rPr>
              <a:t>T</a:t>
            </a:r>
            <a:endParaRPr lang="en-US" altLang="it-IT"/>
          </a:p>
        </p:txBody>
      </p:sp>
      <p:sp>
        <p:nvSpPr>
          <p:cNvPr id="10308" name="Rectangle 76"/>
          <p:cNvSpPr>
            <a:spLocks noChangeArrowheads="1"/>
          </p:cNvSpPr>
          <p:nvPr/>
        </p:nvSpPr>
        <p:spPr bwMode="auto">
          <a:xfrm>
            <a:off x="5121275" y="4062413"/>
            <a:ext cx="222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309" name="Rectangle 77"/>
          <p:cNvSpPr>
            <a:spLocks noChangeArrowheads="1"/>
          </p:cNvSpPr>
          <p:nvPr/>
        </p:nvSpPr>
        <p:spPr bwMode="auto">
          <a:xfrm>
            <a:off x="5195888" y="4106863"/>
            <a:ext cx="1190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300" b="1">
                <a:solidFill>
                  <a:srgbClr val="000000"/>
                </a:solidFill>
              </a:rPr>
              <a:t>C</a:t>
            </a:r>
            <a:endParaRPr lang="en-US" altLang="it-IT"/>
          </a:p>
        </p:txBody>
      </p:sp>
      <p:sp>
        <p:nvSpPr>
          <p:cNvPr id="10310" name="Freeform 78"/>
          <p:cNvSpPr>
            <a:spLocks/>
          </p:cNvSpPr>
          <p:nvPr/>
        </p:nvSpPr>
        <p:spPr bwMode="auto">
          <a:xfrm>
            <a:off x="4505325" y="3448050"/>
            <a:ext cx="153988" cy="184150"/>
          </a:xfrm>
          <a:custGeom>
            <a:avLst/>
            <a:gdLst>
              <a:gd name="T0" fmla="*/ 76994 w 194"/>
              <a:gd name="T1" fmla="*/ 49426 h 231"/>
              <a:gd name="T2" fmla="*/ 60325 w 194"/>
              <a:gd name="T3" fmla="*/ 19132 h 231"/>
              <a:gd name="T4" fmla="*/ 52388 w 194"/>
              <a:gd name="T5" fmla="*/ 53411 h 231"/>
              <a:gd name="T6" fmla="*/ 3175 w 194"/>
              <a:gd name="T7" fmla="*/ 19132 h 231"/>
              <a:gd name="T8" fmla="*/ 32544 w 194"/>
              <a:gd name="T9" fmla="*/ 65369 h 231"/>
              <a:gd name="T10" fmla="*/ 0 w 194"/>
              <a:gd name="T11" fmla="*/ 73341 h 231"/>
              <a:gd name="T12" fmla="*/ 26194 w 194"/>
              <a:gd name="T13" fmla="*/ 100445 h 231"/>
              <a:gd name="T14" fmla="*/ 1588 w 194"/>
              <a:gd name="T15" fmla="*/ 124361 h 231"/>
              <a:gd name="T16" fmla="*/ 40481 w 194"/>
              <a:gd name="T17" fmla="*/ 118781 h 231"/>
              <a:gd name="T18" fmla="*/ 34131 w 194"/>
              <a:gd name="T19" fmla="*/ 149871 h 231"/>
              <a:gd name="T20" fmla="*/ 54769 w 194"/>
              <a:gd name="T21" fmla="*/ 133130 h 231"/>
              <a:gd name="T22" fmla="*/ 60325 w 194"/>
              <a:gd name="T23" fmla="*/ 184150 h 231"/>
              <a:gd name="T24" fmla="*/ 76200 w 194"/>
              <a:gd name="T25" fmla="*/ 126753 h 231"/>
              <a:gd name="T26" fmla="*/ 93663 w 194"/>
              <a:gd name="T27" fmla="*/ 168206 h 231"/>
              <a:gd name="T28" fmla="*/ 100807 w 194"/>
              <a:gd name="T29" fmla="*/ 122767 h 231"/>
              <a:gd name="T30" fmla="*/ 129382 w 194"/>
              <a:gd name="T31" fmla="*/ 153857 h 231"/>
              <a:gd name="T32" fmla="*/ 119857 w 194"/>
              <a:gd name="T33" fmla="*/ 110012 h 231"/>
              <a:gd name="T34" fmla="*/ 153988 w 194"/>
              <a:gd name="T35" fmla="*/ 113200 h 231"/>
              <a:gd name="T36" fmla="*/ 125413 w 194"/>
              <a:gd name="T37" fmla="*/ 88488 h 231"/>
              <a:gd name="T38" fmla="*/ 150019 w 194"/>
              <a:gd name="T39" fmla="*/ 69355 h 231"/>
              <a:gd name="T40" fmla="*/ 119063 w 194"/>
              <a:gd name="T41" fmla="*/ 62181 h 231"/>
              <a:gd name="T42" fmla="*/ 130175 w 194"/>
              <a:gd name="T43" fmla="*/ 37468 h 231"/>
              <a:gd name="T44" fmla="*/ 100807 w 194"/>
              <a:gd name="T45" fmla="*/ 45440 h 231"/>
              <a:gd name="T46" fmla="*/ 103188 w 194"/>
              <a:gd name="T47" fmla="*/ 0 h 231"/>
              <a:gd name="T48" fmla="*/ 76994 w 194"/>
              <a:gd name="T49" fmla="*/ 49426 h 2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4" h="231">
                <a:moveTo>
                  <a:pt x="97" y="62"/>
                </a:moveTo>
                <a:lnTo>
                  <a:pt x="76" y="24"/>
                </a:lnTo>
                <a:lnTo>
                  <a:pt x="66" y="67"/>
                </a:lnTo>
                <a:lnTo>
                  <a:pt x="4" y="24"/>
                </a:lnTo>
                <a:lnTo>
                  <a:pt x="41" y="82"/>
                </a:lnTo>
                <a:lnTo>
                  <a:pt x="0" y="92"/>
                </a:lnTo>
                <a:lnTo>
                  <a:pt x="33" y="126"/>
                </a:lnTo>
                <a:lnTo>
                  <a:pt x="2" y="156"/>
                </a:lnTo>
                <a:lnTo>
                  <a:pt x="51" y="149"/>
                </a:lnTo>
                <a:lnTo>
                  <a:pt x="43" y="188"/>
                </a:lnTo>
                <a:lnTo>
                  <a:pt x="69" y="167"/>
                </a:lnTo>
                <a:lnTo>
                  <a:pt x="76" y="231"/>
                </a:lnTo>
                <a:lnTo>
                  <a:pt x="96" y="159"/>
                </a:lnTo>
                <a:lnTo>
                  <a:pt x="118" y="211"/>
                </a:lnTo>
                <a:lnTo>
                  <a:pt x="127" y="154"/>
                </a:lnTo>
                <a:lnTo>
                  <a:pt x="163" y="193"/>
                </a:lnTo>
                <a:lnTo>
                  <a:pt x="151" y="138"/>
                </a:lnTo>
                <a:lnTo>
                  <a:pt x="194" y="142"/>
                </a:lnTo>
                <a:lnTo>
                  <a:pt x="158" y="111"/>
                </a:lnTo>
                <a:lnTo>
                  <a:pt x="189" y="87"/>
                </a:lnTo>
                <a:lnTo>
                  <a:pt x="150" y="78"/>
                </a:lnTo>
                <a:lnTo>
                  <a:pt x="164" y="47"/>
                </a:lnTo>
                <a:lnTo>
                  <a:pt x="127" y="57"/>
                </a:lnTo>
                <a:lnTo>
                  <a:pt x="130" y="0"/>
                </a:lnTo>
                <a:lnTo>
                  <a:pt x="97" y="62"/>
                </a:lnTo>
                <a:close/>
              </a:path>
            </a:pathLst>
          </a:custGeom>
          <a:solidFill>
            <a:srgbClr val="00CC99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311" name="Freeform 79"/>
          <p:cNvSpPr>
            <a:spLocks/>
          </p:cNvSpPr>
          <p:nvPr/>
        </p:nvSpPr>
        <p:spPr bwMode="auto">
          <a:xfrm>
            <a:off x="4505325" y="3632200"/>
            <a:ext cx="153988" cy="182563"/>
          </a:xfrm>
          <a:custGeom>
            <a:avLst/>
            <a:gdLst>
              <a:gd name="T0" fmla="*/ 76994 w 194"/>
              <a:gd name="T1" fmla="*/ 49575 h 232"/>
              <a:gd name="T2" fmla="*/ 60325 w 194"/>
              <a:gd name="T3" fmla="*/ 19673 h 232"/>
              <a:gd name="T4" fmla="*/ 52388 w 194"/>
              <a:gd name="T5" fmla="*/ 52723 h 232"/>
              <a:gd name="T6" fmla="*/ 3175 w 194"/>
              <a:gd name="T7" fmla="*/ 19673 h 232"/>
              <a:gd name="T8" fmla="*/ 32544 w 194"/>
              <a:gd name="T9" fmla="*/ 64527 h 232"/>
              <a:gd name="T10" fmla="*/ 0 w 194"/>
              <a:gd name="T11" fmla="*/ 72396 h 232"/>
              <a:gd name="T12" fmla="*/ 26194 w 194"/>
              <a:gd name="T13" fmla="*/ 99938 h 232"/>
              <a:gd name="T14" fmla="*/ 1588 w 194"/>
              <a:gd name="T15" fmla="*/ 122758 h 232"/>
              <a:gd name="T16" fmla="*/ 40481 w 194"/>
              <a:gd name="T17" fmla="*/ 118036 h 232"/>
              <a:gd name="T18" fmla="*/ 34131 w 194"/>
              <a:gd name="T19" fmla="*/ 148726 h 232"/>
              <a:gd name="T20" fmla="*/ 54769 w 194"/>
              <a:gd name="T21" fmla="*/ 132201 h 232"/>
              <a:gd name="T22" fmla="*/ 60325 w 194"/>
              <a:gd name="T23" fmla="*/ 182563 h 232"/>
              <a:gd name="T24" fmla="*/ 76200 w 194"/>
              <a:gd name="T25" fmla="*/ 125119 h 232"/>
              <a:gd name="T26" fmla="*/ 93663 w 194"/>
              <a:gd name="T27" fmla="*/ 166825 h 232"/>
              <a:gd name="T28" fmla="*/ 100807 w 194"/>
              <a:gd name="T29" fmla="*/ 121184 h 232"/>
              <a:gd name="T30" fmla="*/ 129382 w 194"/>
              <a:gd name="T31" fmla="*/ 152660 h 232"/>
              <a:gd name="T32" fmla="*/ 119857 w 194"/>
              <a:gd name="T33" fmla="*/ 108594 h 232"/>
              <a:gd name="T34" fmla="*/ 153988 w 194"/>
              <a:gd name="T35" fmla="*/ 112528 h 232"/>
              <a:gd name="T36" fmla="*/ 125413 w 194"/>
              <a:gd name="T37" fmla="*/ 88134 h 232"/>
              <a:gd name="T38" fmla="*/ 150019 w 194"/>
              <a:gd name="T39" fmla="*/ 68461 h 232"/>
              <a:gd name="T40" fmla="*/ 119063 w 194"/>
              <a:gd name="T41" fmla="*/ 62166 h 232"/>
              <a:gd name="T42" fmla="*/ 130175 w 194"/>
              <a:gd name="T43" fmla="*/ 37772 h 232"/>
              <a:gd name="T44" fmla="*/ 100807 w 194"/>
              <a:gd name="T45" fmla="*/ 45641 h 232"/>
              <a:gd name="T46" fmla="*/ 103188 w 194"/>
              <a:gd name="T47" fmla="*/ 0 h 232"/>
              <a:gd name="T48" fmla="*/ 76994 w 194"/>
              <a:gd name="T49" fmla="*/ 49575 h 2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4" h="232">
                <a:moveTo>
                  <a:pt x="97" y="63"/>
                </a:moveTo>
                <a:lnTo>
                  <a:pt x="76" y="25"/>
                </a:lnTo>
                <a:lnTo>
                  <a:pt x="66" y="67"/>
                </a:lnTo>
                <a:lnTo>
                  <a:pt x="4" y="25"/>
                </a:lnTo>
                <a:lnTo>
                  <a:pt x="41" y="82"/>
                </a:lnTo>
                <a:lnTo>
                  <a:pt x="0" y="92"/>
                </a:lnTo>
                <a:lnTo>
                  <a:pt x="33" y="127"/>
                </a:lnTo>
                <a:lnTo>
                  <a:pt x="2" y="156"/>
                </a:lnTo>
                <a:lnTo>
                  <a:pt x="51" y="150"/>
                </a:lnTo>
                <a:lnTo>
                  <a:pt x="43" y="189"/>
                </a:lnTo>
                <a:lnTo>
                  <a:pt x="69" y="168"/>
                </a:lnTo>
                <a:lnTo>
                  <a:pt x="76" y="232"/>
                </a:lnTo>
                <a:lnTo>
                  <a:pt x="96" y="159"/>
                </a:lnTo>
                <a:lnTo>
                  <a:pt x="118" y="212"/>
                </a:lnTo>
                <a:lnTo>
                  <a:pt x="127" y="154"/>
                </a:lnTo>
                <a:lnTo>
                  <a:pt x="163" y="194"/>
                </a:lnTo>
                <a:lnTo>
                  <a:pt x="151" y="138"/>
                </a:lnTo>
                <a:lnTo>
                  <a:pt x="194" y="143"/>
                </a:lnTo>
                <a:lnTo>
                  <a:pt x="158" y="112"/>
                </a:lnTo>
                <a:lnTo>
                  <a:pt x="189" y="87"/>
                </a:lnTo>
                <a:lnTo>
                  <a:pt x="150" y="79"/>
                </a:lnTo>
                <a:lnTo>
                  <a:pt x="164" y="48"/>
                </a:lnTo>
                <a:lnTo>
                  <a:pt x="127" y="58"/>
                </a:lnTo>
                <a:lnTo>
                  <a:pt x="130" y="0"/>
                </a:lnTo>
                <a:lnTo>
                  <a:pt x="97" y="63"/>
                </a:lnTo>
                <a:close/>
              </a:path>
            </a:pathLst>
          </a:custGeom>
          <a:solidFill>
            <a:srgbClr val="00CC99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312" name="Freeform 80"/>
          <p:cNvSpPr>
            <a:spLocks/>
          </p:cNvSpPr>
          <p:nvPr/>
        </p:nvSpPr>
        <p:spPr bwMode="auto">
          <a:xfrm>
            <a:off x="4505325" y="3876675"/>
            <a:ext cx="153988" cy="185738"/>
          </a:xfrm>
          <a:custGeom>
            <a:avLst/>
            <a:gdLst>
              <a:gd name="T0" fmla="*/ 76994 w 194"/>
              <a:gd name="T1" fmla="*/ 49424 h 233"/>
              <a:gd name="T2" fmla="*/ 60325 w 194"/>
              <a:gd name="T3" fmla="*/ 19132 h 233"/>
              <a:gd name="T4" fmla="*/ 52388 w 194"/>
              <a:gd name="T5" fmla="*/ 55004 h 233"/>
              <a:gd name="T6" fmla="*/ 3175 w 194"/>
              <a:gd name="T7" fmla="*/ 19132 h 233"/>
              <a:gd name="T8" fmla="*/ 32544 w 194"/>
              <a:gd name="T9" fmla="*/ 65367 h 233"/>
              <a:gd name="T10" fmla="*/ 0 w 194"/>
              <a:gd name="T11" fmla="*/ 74136 h 233"/>
              <a:gd name="T12" fmla="*/ 26194 w 194"/>
              <a:gd name="T13" fmla="*/ 100442 h 233"/>
              <a:gd name="T14" fmla="*/ 1588 w 194"/>
              <a:gd name="T15" fmla="*/ 125154 h 233"/>
              <a:gd name="T16" fmla="*/ 40481 w 194"/>
              <a:gd name="T17" fmla="*/ 120371 h 233"/>
              <a:gd name="T18" fmla="*/ 34131 w 194"/>
              <a:gd name="T19" fmla="*/ 151460 h 233"/>
              <a:gd name="T20" fmla="*/ 54769 w 194"/>
              <a:gd name="T21" fmla="*/ 134720 h 233"/>
              <a:gd name="T22" fmla="*/ 60325 w 194"/>
              <a:gd name="T23" fmla="*/ 185738 h 233"/>
              <a:gd name="T24" fmla="*/ 76200 w 194"/>
              <a:gd name="T25" fmla="*/ 128343 h 233"/>
              <a:gd name="T26" fmla="*/ 93663 w 194"/>
              <a:gd name="T27" fmla="*/ 169795 h 233"/>
              <a:gd name="T28" fmla="*/ 100807 w 194"/>
              <a:gd name="T29" fmla="*/ 124357 h 233"/>
              <a:gd name="T30" fmla="*/ 129382 w 194"/>
              <a:gd name="T31" fmla="*/ 155446 h 233"/>
              <a:gd name="T32" fmla="*/ 119857 w 194"/>
              <a:gd name="T33" fmla="*/ 110805 h 233"/>
              <a:gd name="T34" fmla="*/ 153988 w 194"/>
              <a:gd name="T35" fmla="*/ 113994 h 233"/>
              <a:gd name="T36" fmla="*/ 125413 w 194"/>
              <a:gd name="T37" fmla="*/ 90079 h 233"/>
              <a:gd name="T38" fmla="*/ 150019 w 194"/>
              <a:gd name="T39" fmla="*/ 69353 h 233"/>
              <a:gd name="T40" fmla="*/ 119063 w 194"/>
              <a:gd name="T41" fmla="*/ 62976 h 233"/>
              <a:gd name="T42" fmla="*/ 130175 w 194"/>
              <a:gd name="T43" fmla="*/ 37466 h 233"/>
              <a:gd name="T44" fmla="*/ 100807 w 194"/>
              <a:gd name="T45" fmla="*/ 45438 h 233"/>
              <a:gd name="T46" fmla="*/ 103188 w 194"/>
              <a:gd name="T47" fmla="*/ 0 h 233"/>
              <a:gd name="T48" fmla="*/ 76994 w 194"/>
              <a:gd name="T49" fmla="*/ 49424 h 2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4" h="233">
                <a:moveTo>
                  <a:pt x="97" y="62"/>
                </a:moveTo>
                <a:lnTo>
                  <a:pt x="76" y="24"/>
                </a:lnTo>
                <a:lnTo>
                  <a:pt x="66" y="69"/>
                </a:lnTo>
                <a:lnTo>
                  <a:pt x="4" y="24"/>
                </a:lnTo>
                <a:lnTo>
                  <a:pt x="41" y="82"/>
                </a:lnTo>
                <a:lnTo>
                  <a:pt x="0" y="93"/>
                </a:lnTo>
                <a:lnTo>
                  <a:pt x="33" y="126"/>
                </a:lnTo>
                <a:lnTo>
                  <a:pt x="2" y="157"/>
                </a:lnTo>
                <a:lnTo>
                  <a:pt x="51" y="151"/>
                </a:lnTo>
                <a:lnTo>
                  <a:pt x="43" y="190"/>
                </a:lnTo>
                <a:lnTo>
                  <a:pt x="69" y="169"/>
                </a:lnTo>
                <a:lnTo>
                  <a:pt x="76" y="233"/>
                </a:lnTo>
                <a:lnTo>
                  <a:pt x="96" y="161"/>
                </a:lnTo>
                <a:lnTo>
                  <a:pt x="118" y="213"/>
                </a:lnTo>
                <a:lnTo>
                  <a:pt x="127" y="156"/>
                </a:lnTo>
                <a:lnTo>
                  <a:pt x="163" y="195"/>
                </a:lnTo>
                <a:lnTo>
                  <a:pt x="151" y="139"/>
                </a:lnTo>
                <a:lnTo>
                  <a:pt x="194" y="143"/>
                </a:lnTo>
                <a:lnTo>
                  <a:pt x="158" y="113"/>
                </a:lnTo>
                <a:lnTo>
                  <a:pt x="189" y="87"/>
                </a:lnTo>
                <a:lnTo>
                  <a:pt x="150" y="79"/>
                </a:lnTo>
                <a:lnTo>
                  <a:pt x="164" y="47"/>
                </a:lnTo>
                <a:lnTo>
                  <a:pt x="127" y="57"/>
                </a:lnTo>
                <a:lnTo>
                  <a:pt x="130" y="0"/>
                </a:lnTo>
                <a:lnTo>
                  <a:pt x="97" y="62"/>
                </a:lnTo>
                <a:close/>
              </a:path>
            </a:pathLst>
          </a:custGeom>
          <a:solidFill>
            <a:srgbClr val="00CC99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313" name="Freeform 81"/>
          <p:cNvSpPr>
            <a:spLocks/>
          </p:cNvSpPr>
          <p:nvPr/>
        </p:nvSpPr>
        <p:spPr bwMode="auto">
          <a:xfrm>
            <a:off x="4505325" y="4122738"/>
            <a:ext cx="153988" cy="184150"/>
          </a:xfrm>
          <a:custGeom>
            <a:avLst/>
            <a:gdLst>
              <a:gd name="T0" fmla="*/ 76994 w 194"/>
              <a:gd name="T1" fmla="*/ 50006 h 232"/>
              <a:gd name="T2" fmla="*/ 60325 w 194"/>
              <a:gd name="T3" fmla="*/ 19844 h 232"/>
              <a:gd name="T4" fmla="*/ 52388 w 194"/>
              <a:gd name="T5" fmla="*/ 53181 h 232"/>
              <a:gd name="T6" fmla="*/ 3175 w 194"/>
              <a:gd name="T7" fmla="*/ 19844 h 232"/>
              <a:gd name="T8" fmla="*/ 32544 w 194"/>
              <a:gd name="T9" fmla="*/ 65088 h 232"/>
              <a:gd name="T10" fmla="*/ 0 w 194"/>
              <a:gd name="T11" fmla="*/ 73025 h 232"/>
              <a:gd name="T12" fmla="*/ 26194 w 194"/>
              <a:gd name="T13" fmla="*/ 100806 h 232"/>
              <a:gd name="T14" fmla="*/ 1588 w 194"/>
              <a:gd name="T15" fmla="*/ 123825 h 232"/>
              <a:gd name="T16" fmla="*/ 40481 w 194"/>
              <a:gd name="T17" fmla="*/ 119063 h 232"/>
              <a:gd name="T18" fmla="*/ 34131 w 194"/>
              <a:gd name="T19" fmla="*/ 150019 h 232"/>
              <a:gd name="T20" fmla="*/ 54769 w 194"/>
              <a:gd name="T21" fmla="*/ 133350 h 232"/>
              <a:gd name="T22" fmla="*/ 60325 w 194"/>
              <a:gd name="T23" fmla="*/ 184150 h 232"/>
              <a:gd name="T24" fmla="*/ 76200 w 194"/>
              <a:gd name="T25" fmla="*/ 126206 h 232"/>
              <a:gd name="T26" fmla="*/ 93663 w 194"/>
              <a:gd name="T27" fmla="*/ 168275 h 232"/>
              <a:gd name="T28" fmla="*/ 100807 w 194"/>
              <a:gd name="T29" fmla="*/ 123031 h 232"/>
              <a:gd name="T30" fmla="*/ 129382 w 194"/>
              <a:gd name="T31" fmla="*/ 153988 h 232"/>
              <a:gd name="T32" fmla="*/ 119857 w 194"/>
              <a:gd name="T33" fmla="*/ 109538 h 232"/>
              <a:gd name="T34" fmla="*/ 153988 w 194"/>
              <a:gd name="T35" fmla="*/ 113506 h 232"/>
              <a:gd name="T36" fmla="*/ 125413 w 194"/>
              <a:gd name="T37" fmla="*/ 88900 h 232"/>
              <a:gd name="T38" fmla="*/ 150019 w 194"/>
              <a:gd name="T39" fmla="*/ 69056 h 232"/>
              <a:gd name="T40" fmla="*/ 119063 w 194"/>
              <a:gd name="T41" fmla="*/ 62706 h 232"/>
              <a:gd name="T42" fmla="*/ 130175 w 194"/>
              <a:gd name="T43" fmla="*/ 38100 h 232"/>
              <a:gd name="T44" fmla="*/ 100807 w 194"/>
              <a:gd name="T45" fmla="*/ 46038 h 232"/>
              <a:gd name="T46" fmla="*/ 103188 w 194"/>
              <a:gd name="T47" fmla="*/ 0 h 232"/>
              <a:gd name="T48" fmla="*/ 76994 w 194"/>
              <a:gd name="T49" fmla="*/ 50006 h 2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4" h="232">
                <a:moveTo>
                  <a:pt x="97" y="63"/>
                </a:moveTo>
                <a:lnTo>
                  <a:pt x="76" y="25"/>
                </a:lnTo>
                <a:lnTo>
                  <a:pt x="66" y="67"/>
                </a:lnTo>
                <a:lnTo>
                  <a:pt x="4" y="25"/>
                </a:lnTo>
                <a:lnTo>
                  <a:pt x="41" y="82"/>
                </a:lnTo>
                <a:lnTo>
                  <a:pt x="0" y="92"/>
                </a:lnTo>
                <a:lnTo>
                  <a:pt x="33" y="127"/>
                </a:lnTo>
                <a:lnTo>
                  <a:pt x="2" y="156"/>
                </a:lnTo>
                <a:lnTo>
                  <a:pt x="51" y="150"/>
                </a:lnTo>
                <a:lnTo>
                  <a:pt x="43" y="189"/>
                </a:lnTo>
                <a:lnTo>
                  <a:pt x="69" y="168"/>
                </a:lnTo>
                <a:lnTo>
                  <a:pt x="76" y="232"/>
                </a:lnTo>
                <a:lnTo>
                  <a:pt x="96" y="159"/>
                </a:lnTo>
                <a:lnTo>
                  <a:pt x="118" y="212"/>
                </a:lnTo>
                <a:lnTo>
                  <a:pt x="127" y="155"/>
                </a:lnTo>
                <a:lnTo>
                  <a:pt x="163" y="194"/>
                </a:lnTo>
                <a:lnTo>
                  <a:pt x="151" y="138"/>
                </a:lnTo>
                <a:lnTo>
                  <a:pt x="194" y="143"/>
                </a:lnTo>
                <a:lnTo>
                  <a:pt x="158" y="112"/>
                </a:lnTo>
                <a:lnTo>
                  <a:pt x="189" y="87"/>
                </a:lnTo>
                <a:lnTo>
                  <a:pt x="150" y="79"/>
                </a:lnTo>
                <a:lnTo>
                  <a:pt x="164" y="48"/>
                </a:lnTo>
                <a:lnTo>
                  <a:pt x="127" y="58"/>
                </a:lnTo>
                <a:lnTo>
                  <a:pt x="130" y="0"/>
                </a:lnTo>
                <a:lnTo>
                  <a:pt x="97" y="63"/>
                </a:lnTo>
                <a:close/>
              </a:path>
            </a:pathLst>
          </a:custGeom>
          <a:solidFill>
            <a:srgbClr val="00CC99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314" name="Rectangle 82"/>
          <p:cNvSpPr>
            <a:spLocks noChangeArrowheads="1"/>
          </p:cNvSpPr>
          <p:nvPr/>
        </p:nvSpPr>
        <p:spPr bwMode="auto">
          <a:xfrm>
            <a:off x="4606925" y="4467225"/>
            <a:ext cx="411163" cy="460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315" name="Freeform 83"/>
          <p:cNvSpPr>
            <a:spLocks/>
          </p:cNvSpPr>
          <p:nvPr/>
        </p:nvSpPr>
        <p:spPr bwMode="auto">
          <a:xfrm>
            <a:off x="4606925" y="4651375"/>
            <a:ext cx="307975" cy="47625"/>
          </a:xfrm>
          <a:custGeom>
            <a:avLst/>
            <a:gdLst>
              <a:gd name="T0" fmla="*/ 0 w 388"/>
              <a:gd name="T1" fmla="*/ 0 h 61"/>
              <a:gd name="T2" fmla="*/ 0 w 388"/>
              <a:gd name="T3" fmla="*/ 46064 h 61"/>
              <a:gd name="T4" fmla="*/ 307975 w 388"/>
              <a:gd name="T5" fmla="*/ 47625 h 61"/>
              <a:gd name="T6" fmla="*/ 307975 w 388"/>
              <a:gd name="T7" fmla="*/ 1561 h 61"/>
              <a:gd name="T8" fmla="*/ 0 w 388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8" h="61">
                <a:moveTo>
                  <a:pt x="0" y="0"/>
                </a:moveTo>
                <a:lnTo>
                  <a:pt x="0" y="59"/>
                </a:lnTo>
                <a:lnTo>
                  <a:pt x="388" y="61"/>
                </a:lnTo>
                <a:lnTo>
                  <a:pt x="388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16" name="Rectangle 84"/>
          <p:cNvSpPr>
            <a:spLocks noChangeArrowheads="1"/>
          </p:cNvSpPr>
          <p:nvPr/>
        </p:nvSpPr>
        <p:spPr bwMode="auto">
          <a:xfrm>
            <a:off x="4606925" y="4895850"/>
            <a:ext cx="922338" cy="460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317" name="Rectangle 85"/>
          <p:cNvSpPr>
            <a:spLocks noChangeArrowheads="1"/>
          </p:cNvSpPr>
          <p:nvPr/>
        </p:nvSpPr>
        <p:spPr bwMode="auto">
          <a:xfrm>
            <a:off x="4606925" y="5080000"/>
            <a:ext cx="615950" cy="460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318" name="Rectangle 86"/>
          <p:cNvSpPr>
            <a:spLocks noChangeArrowheads="1"/>
          </p:cNvSpPr>
          <p:nvPr/>
        </p:nvSpPr>
        <p:spPr bwMode="auto">
          <a:xfrm>
            <a:off x="4967288" y="4367213"/>
            <a:ext cx="2222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319" name="Rectangle 87"/>
          <p:cNvSpPr>
            <a:spLocks noChangeArrowheads="1"/>
          </p:cNvSpPr>
          <p:nvPr/>
        </p:nvSpPr>
        <p:spPr bwMode="auto">
          <a:xfrm>
            <a:off x="5041900" y="4413250"/>
            <a:ext cx="1016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300" b="1">
                <a:solidFill>
                  <a:srgbClr val="000000"/>
                </a:solidFill>
              </a:rPr>
              <a:t>T</a:t>
            </a:r>
            <a:endParaRPr lang="en-US" altLang="it-IT"/>
          </a:p>
        </p:txBody>
      </p:sp>
      <p:sp>
        <p:nvSpPr>
          <p:cNvPr id="10320" name="Rectangle 88"/>
          <p:cNvSpPr>
            <a:spLocks noChangeArrowheads="1"/>
          </p:cNvSpPr>
          <p:nvPr/>
        </p:nvSpPr>
        <p:spPr bwMode="auto">
          <a:xfrm>
            <a:off x="4864100" y="4551363"/>
            <a:ext cx="2730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321" name="Rectangle 89"/>
          <p:cNvSpPr>
            <a:spLocks noChangeArrowheads="1"/>
          </p:cNvSpPr>
          <p:nvPr/>
        </p:nvSpPr>
        <p:spPr bwMode="auto">
          <a:xfrm>
            <a:off x="4940300" y="4597400"/>
            <a:ext cx="1190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300" b="1">
                <a:solidFill>
                  <a:srgbClr val="000000"/>
                </a:solidFill>
              </a:rPr>
              <a:t>C</a:t>
            </a:r>
            <a:endParaRPr lang="en-US" altLang="it-IT"/>
          </a:p>
        </p:txBody>
      </p:sp>
      <p:sp>
        <p:nvSpPr>
          <p:cNvPr id="10322" name="Rectangle 90"/>
          <p:cNvSpPr>
            <a:spLocks noChangeArrowheads="1"/>
          </p:cNvSpPr>
          <p:nvPr/>
        </p:nvSpPr>
        <p:spPr bwMode="auto">
          <a:xfrm>
            <a:off x="5478463" y="4795838"/>
            <a:ext cx="2730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323" name="Rectangle 91"/>
          <p:cNvSpPr>
            <a:spLocks noChangeArrowheads="1"/>
          </p:cNvSpPr>
          <p:nvPr/>
        </p:nvSpPr>
        <p:spPr bwMode="auto">
          <a:xfrm>
            <a:off x="5554663" y="4840288"/>
            <a:ext cx="1190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300" b="1">
                <a:solidFill>
                  <a:srgbClr val="000000"/>
                </a:solidFill>
              </a:rPr>
              <a:t>C</a:t>
            </a:r>
            <a:endParaRPr lang="en-US" altLang="it-IT"/>
          </a:p>
        </p:txBody>
      </p:sp>
      <p:sp>
        <p:nvSpPr>
          <p:cNvPr id="10324" name="Rectangle 92"/>
          <p:cNvSpPr>
            <a:spLocks noChangeArrowheads="1"/>
          </p:cNvSpPr>
          <p:nvPr/>
        </p:nvSpPr>
        <p:spPr bwMode="auto">
          <a:xfrm>
            <a:off x="5172075" y="4979988"/>
            <a:ext cx="25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325" name="Rectangle 93"/>
          <p:cNvSpPr>
            <a:spLocks noChangeArrowheads="1"/>
          </p:cNvSpPr>
          <p:nvPr/>
        </p:nvSpPr>
        <p:spPr bwMode="auto">
          <a:xfrm>
            <a:off x="5246688" y="5026025"/>
            <a:ext cx="1016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300" b="1">
                <a:solidFill>
                  <a:srgbClr val="000000"/>
                </a:solidFill>
              </a:rPr>
              <a:t>T</a:t>
            </a:r>
            <a:endParaRPr lang="en-US" altLang="it-IT"/>
          </a:p>
        </p:txBody>
      </p:sp>
      <p:sp>
        <p:nvSpPr>
          <p:cNvPr id="10326" name="Freeform 94"/>
          <p:cNvSpPr>
            <a:spLocks/>
          </p:cNvSpPr>
          <p:nvPr/>
        </p:nvSpPr>
        <p:spPr bwMode="auto">
          <a:xfrm>
            <a:off x="4505325" y="4367213"/>
            <a:ext cx="153988" cy="184150"/>
          </a:xfrm>
          <a:custGeom>
            <a:avLst/>
            <a:gdLst>
              <a:gd name="T0" fmla="*/ 76994 w 194"/>
              <a:gd name="T1" fmla="*/ 49426 h 231"/>
              <a:gd name="T2" fmla="*/ 60325 w 194"/>
              <a:gd name="T3" fmla="*/ 19930 h 231"/>
              <a:gd name="T4" fmla="*/ 52388 w 194"/>
              <a:gd name="T5" fmla="*/ 53411 h 231"/>
              <a:gd name="T6" fmla="*/ 3175 w 194"/>
              <a:gd name="T7" fmla="*/ 19930 h 231"/>
              <a:gd name="T8" fmla="*/ 32544 w 194"/>
              <a:gd name="T9" fmla="*/ 65369 h 231"/>
              <a:gd name="T10" fmla="*/ 0 w 194"/>
              <a:gd name="T11" fmla="*/ 73341 h 231"/>
              <a:gd name="T12" fmla="*/ 26194 w 194"/>
              <a:gd name="T13" fmla="*/ 100445 h 231"/>
              <a:gd name="T14" fmla="*/ 1588 w 194"/>
              <a:gd name="T15" fmla="*/ 124361 h 231"/>
              <a:gd name="T16" fmla="*/ 40481 w 194"/>
              <a:gd name="T17" fmla="*/ 118781 h 231"/>
              <a:gd name="T18" fmla="*/ 34131 w 194"/>
              <a:gd name="T19" fmla="*/ 150668 h 231"/>
              <a:gd name="T20" fmla="*/ 54769 w 194"/>
              <a:gd name="T21" fmla="*/ 133130 h 231"/>
              <a:gd name="T22" fmla="*/ 60325 w 194"/>
              <a:gd name="T23" fmla="*/ 184150 h 231"/>
              <a:gd name="T24" fmla="*/ 76200 w 194"/>
              <a:gd name="T25" fmla="*/ 126753 h 231"/>
              <a:gd name="T26" fmla="*/ 93663 w 194"/>
              <a:gd name="T27" fmla="*/ 169003 h 231"/>
              <a:gd name="T28" fmla="*/ 100807 w 194"/>
              <a:gd name="T29" fmla="*/ 122767 h 231"/>
              <a:gd name="T30" fmla="*/ 129382 w 194"/>
              <a:gd name="T31" fmla="*/ 154654 h 231"/>
              <a:gd name="T32" fmla="*/ 119857 w 194"/>
              <a:gd name="T33" fmla="*/ 110012 h 231"/>
              <a:gd name="T34" fmla="*/ 153988 w 194"/>
              <a:gd name="T35" fmla="*/ 113998 h 231"/>
              <a:gd name="T36" fmla="*/ 125413 w 194"/>
              <a:gd name="T37" fmla="*/ 89285 h 231"/>
              <a:gd name="T38" fmla="*/ 150019 w 194"/>
              <a:gd name="T39" fmla="*/ 69355 h 231"/>
              <a:gd name="T40" fmla="*/ 119063 w 194"/>
              <a:gd name="T41" fmla="*/ 62978 h 231"/>
              <a:gd name="T42" fmla="*/ 130175 w 194"/>
              <a:gd name="T43" fmla="*/ 37468 h 231"/>
              <a:gd name="T44" fmla="*/ 100807 w 194"/>
              <a:gd name="T45" fmla="*/ 45440 h 231"/>
              <a:gd name="T46" fmla="*/ 103188 w 194"/>
              <a:gd name="T47" fmla="*/ 0 h 231"/>
              <a:gd name="T48" fmla="*/ 76994 w 194"/>
              <a:gd name="T49" fmla="*/ 49426 h 2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4" h="231">
                <a:moveTo>
                  <a:pt x="97" y="62"/>
                </a:moveTo>
                <a:lnTo>
                  <a:pt x="76" y="25"/>
                </a:lnTo>
                <a:lnTo>
                  <a:pt x="66" y="67"/>
                </a:lnTo>
                <a:lnTo>
                  <a:pt x="4" y="25"/>
                </a:lnTo>
                <a:lnTo>
                  <a:pt x="41" y="82"/>
                </a:lnTo>
                <a:lnTo>
                  <a:pt x="0" y="92"/>
                </a:lnTo>
                <a:lnTo>
                  <a:pt x="33" y="126"/>
                </a:lnTo>
                <a:lnTo>
                  <a:pt x="2" y="156"/>
                </a:lnTo>
                <a:lnTo>
                  <a:pt x="51" y="149"/>
                </a:lnTo>
                <a:lnTo>
                  <a:pt x="43" y="189"/>
                </a:lnTo>
                <a:lnTo>
                  <a:pt x="69" y="167"/>
                </a:lnTo>
                <a:lnTo>
                  <a:pt x="76" y="231"/>
                </a:lnTo>
                <a:lnTo>
                  <a:pt x="96" y="159"/>
                </a:lnTo>
                <a:lnTo>
                  <a:pt x="118" y="212"/>
                </a:lnTo>
                <a:lnTo>
                  <a:pt x="127" y="154"/>
                </a:lnTo>
                <a:lnTo>
                  <a:pt x="163" y="194"/>
                </a:lnTo>
                <a:lnTo>
                  <a:pt x="151" y="138"/>
                </a:lnTo>
                <a:lnTo>
                  <a:pt x="194" y="143"/>
                </a:lnTo>
                <a:lnTo>
                  <a:pt x="158" y="112"/>
                </a:lnTo>
                <a:lnTo>
                  <a:pt x="189" y="87"/>
                </a:lnTo>
                <a:lnTo>
                  <a:pt x="150" y="79"/>
                </a:lnTo>
                <a:lnTo>
                  <a:pt x="164" y="47"/>
                </a:lnTo>
                <a:lnTo>
                  <a:pt x="127" y="57"/>
                </a:lnTo>
                <a:lnTo>
                  <a:pt x="130" y="0"/>
                </a:lnTo>
                <a:lnTo>
                  <a:pt x="97" y="62"/>
                </a:lnTo>
                <a:close/>
              </a:path>
            </a:pathLst>
          </a:custGeom>
          <a:solidFill>
            <a:srgbClr val="00CC99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327" name="Freeform 95"/>
          <p:cNvSpPr>
            <a:spLocks/>
          </p:cNvSpPr>
          <p:nvPr/>
        </p:nvSpPr>
        <p:spPr bwMode="auto">
          <a:xfrm>
            <a:off x="4505325" y="4551363"/>
            <a:ext cx="153988" cy="184150"/>
          </a:xfrm>
          <a:custGeom>
            <a:avLst/>
            <a:gdLst>
              <a:gd name="T0" fmla="*/ 76994 w 194"/>
              <a:gd name="T1" fmla="*/ 50006 h 232"/>
              <a:gd name="T2" fmla="*/ 60325 w 194"/>
              <a:gd name="T3" fmla="*/ 19844 h 232"/>
              <a:gd name="T4" fmla="*/ 52388 w 194"/>
              <a:gd name="T5" fmla="*/ 53975 h 232"/>
              <a:gd name="T6" fmla="*/ 3175 w 194"/>
              <a:gd name="T7" fmla="*/ 19844 h 232"/>
              <a:gd name="T8" fmla="*/ 32544 w 194"/>
              <a:gd name="T9" fmla="*/ 65088 h 232"/>
              <a:gd name="T10" fmla="*/ 0 w 194"/>
              <a:gd name="T11" fmla="*/ 73025 h 232"/>
              <a:gd name="T12" fmla="*/ 26194 w 194"/>
              <a:gd name="T13" fmla="*/ 100806 h 232"/>
              <a:gd name="T14" fmla="*/ 1588 w 194"/>
              <a:gd name="T15" fmla="*/ 123825 h 232"/>
              <a:gd name="T16" fmla="*/ 40481 w 194"/>
              <a:gd name="T17" fmla="*/ 119063 h 232"/>
              <a:gd name="T18" fmla="*/ 34131 w 194"/>
              <a:gd name="T19" fmla="*/ 150019 h 232"/>
              <a:gd name="T20" fmla="*/ 54769 w 194"/>
              <a:gd name="T21" fmla="*/ 133350 h 232"/>
              <a:gd name="T22" fmla="*/ 60325 w 194"/>
              <a:gd name="T23" fmla="*/ 184150 h 232"/>
              <a:gd name="T24" fmla="*/ 76200 w 194"/>
              <a:gd name="T25" fmla="*/ 127000 h 232"/>
              <a:gd name="T26" fmla="*/ 93663 w 194"/>
              <a:gd name="T27" fmla="*/ 168275 h 232"/>
              <a:gd name="T28" fmla="*/ 100807 w 194"/>
              <a:gd name="T29" fmla="*/ 123031 h 232"/>
              <a:gd name="T30" fmla="*/ 129382 w 194"/>
              <a:gd name="T31" fmla="*/ 153988 h 232"/>
              <a:gd name="T32" fmla="*/ 119857 w 194"/>
              <a:gd name="T33" fmla="*/ 109538 h 232"/>
              <a:gd name="T34" fmla="*/ 153988 w 194"/>
              <a:gd name="T35" fmla="*/ 113506 h 232"/>
              <a:gd name="T36" fmla="*/ 125413 w 194"/>
              <a:gd name="T37" fmla="*/ 88900 h 232"/>
              <a:gd name="T38" fmla="*/ 150019 w 194"/>
              <a:gd name="T39" fmla="*/ 69056 h 232"/>
              <a:gd name="T40" fmla="*/ 119063 w 194"/>
              <a:gd name="T41" fmla="*/ 62706 h 232"/>
              <a:gd name="T42" fmla="*/ 130175 w 194"/>
              <a:gd name="T43" fmla="*/ 38100 h 232"/>
              <a:gd name="T44" fmla="*/ 100807 w 194"/>
              <a:gd name="T45" fmla="*/ 46038 h 232"/>
              <a:gd name="T46" fmla="*/ 103188 w 194"/>
              <a:gd name="T47" fmla="*/ 0 h 232"/>
              <a:gd name="T48" fmla="*/ 76994 w 194"/>
              <a:gd name="T49" fmla="*/ 50006 h 2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4" h="232">
                <a:moveTo>
                  <a:pt x="97" y="63"/>
                </a:moveTo>
                <a:lnTo>
                  <a:pt x="76" y="25"/>
                </a:lnTo>
                <a:lnTo>
                  <a:pt x="66" y="68"/>
                </a:lnTo>
                <a:lnTo>
                  <a:pt x="4" y="25"/>
                </a:lnTo>
                <a:lnTo>
                  <a:pt x="41" y="82"/>
                </a:lnTo>
                <a:lnTo>
                  <a:pt x="0" y="92"/>
                </a:lnTo>
                <a:lnTo>
                  <a:pt x="33" y="127"/>
                </a:lnTo>
                <a:lnTo>
                  <a:pt x="2" y="156"/>
                </a:lnTo>
                <a:lnTo>
                  <a:pt x="51" y="150"/>
                </a:lnTo>
                <a:lnTo>
                  <a:pt x="43" y="189"/>
                </a:lnTo>
                <a:lnTo>
                  <a:pt x="69" y="168"/>
                </a:lnTo>
                <a:lnTo>
                  <a:pt x="76" y="232"/>
                </a:lnTo>
                <a:lnTo>
                  <a:pt x="96" y="160"/>
                </a:lnTo>
                <a:lnTo>
                  <a:pt x="118" y="212"/>
                </a:lnTo>
                <a:lnTo>
                  <a:pt x="127" y="155"/>
                </a:lnTo>
                <a:lnTo>
                  <a:pt x="163" y="194"/>
                </a:lnTo>
                <a:lnTo>
                  <a:pt x="151" y="138"/>
                </a:lnTo>
                <a:lnTo>
                  <a:pt x="194" y="143"/>
                </a:lnTo>
                <a:lnTo>
                  <a:pt x="158" y="112"/>
                </a:lnTo>
                <a:lnTo>
                  <a:pt x="189" y="87"/>
                </a:lnTo>
                <a:lnTo>
                  <a:pt x="150" y="79"/>
                </a:lnTo>
                <a:lnTo>
                  <a:pt x="164" y="48"/>
                </a:lnTo>
                <a:lnTo>
                  <a:pt x="127" y="58"/>
                </a:lnTo>
                <a:lnTo>
                  <a:pt x="130" y="0"/>
                </a:lnTo>
                <a:lnTo>
                  <a:pt x="97" y="63"/>
                </a:lnTo>
                <a:close/>
              </a:path>
            </a:pathLst>
          </a:custGeom>
          <a:solidFill>
            <a:srgbClr val="00CC99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328" name="Freeform 96"/>
          <p:cNvSpPr>
            <a:spLocks/>
          </p:cNvSpPr>
          <p:nvPr/>
        </p:nvSpPr>
        <p:spPr bwMode="auto">
          <a:xfrm>
            <a:off x="4505325" y="4797425"/>
            <a:ext cx="153988" cy="182563"/>
          </a:xfrm>
          <a:custGeom>
            <a:avLst/>
            <a:gdLst>
              <a:gd name="T0" fmla="*/ 76994 w 194"/>
              <a:gd name="T1" fmla="*/ 48788 h 232"/>
              <a:gd name="T2" fmla="*/ 60325 w 194"/>
              <a:gd name="T3" fmla="*/ 19673 h 232"/>
              <a:gd name="T4" fmla="*/ 52388 w 194"/>
              <a:gd name="T5" fmla="*/ 52723 h 232"/>
              <a:gd name="T6" fmla="*/ 3175 w 194"/>
              <a:gd name="T7" fmla="*/ 19673 h 232"/>
              <a:gd name="T8" fmla="*/ 32544 w 194"/>
              <a:gd name="T9" fmla="*/ 64527 h 232"/>
              <a:gd name="T10" fmla="*/ 0 w 194"/>
              <a:gd name="T11" fmla="*/ 72396 h 232"/>
              <a:gd name="T12" fmla="*/ 26194 w 194"/>
              <a:gd name="T13" fmla="*/ 99938 h 232"/>
              <a:gd name="T14" fmla="*/ 1588 w 194"/>
              <a:gd name="T15" fmla="*/ 122758 h 232"/>
              <a:gd name="T16" fmla="*/ 40481 w 194"/>
              <a:gd name="T17" fmla="*/ 118036 h 232"/>
              <a:gd name="T18" fmla="*/ 34131 w 194"/>
              <a:gd name="T19" fmla="*/ 148726 h 232"/>
              <a:gd name="T20" fmla="*/ 54769 w 194"/>
              <a:gd name="T21" fmla="*/ 132201 h 232"/>
              <a:gd name="T22" fmla="*/ 60325 w 194"/>
              <a:gd name="T23" fmla="*/ 182563 h 232"/>
              <a:gd name="T24" fmla="*/ 76200 w 194"/>
              <a:gd name="T25" fmla="*/ 125119 h 232"/>
              <a:gd name="T26" fmla="*/ 93663 w 194"/>
              <a:gd name="T27" fmla="*/ 166825 h 232"/>
              <a:gd name="T28" fmla="*/ 100807 w 194"/>
              <a:gd name="T29" fmla="*/ 121184 h 232"/>
              <a:gd name="T30" fmla="*/ 129382 w 194"/>
              <a:gd name="T31" fmla="*/ 152660 h 232"/>
              <a:gd name="T32" fmla="*/ 119857 w 194"/>
              <a:gd name="T33" fmla="*/ 108594 h 232"/>
              <a:gd name="T34" fmla="*/ 153988 w 194"/>
              <a:gd name="T35" fmla="*/ 112528 h 232"/>
              <a:gd name="T36" fmla="*/ 125413 w 194"/>
              <a:gd name="T37" fmla="*/ 88134 h 232"/>
              <a:gd name="T38" fmla="*/ 150019 w 194"/>
              <a:gd name="T39" fmla="*/ 68461 h 232"/>
              <a:gd name="T40" fmla="*/ 119063 w 194"/>
              <a:gd name="T41" fmla="*/ 62166 h 232"/>
              <a:gd name="T42" fmla="*/ 130175 w 194"/>
              <a:gd name="T43" fmla="*/ 37772 h 232"/>
              <a:gd name="T44" fmla="*/ 100807 w 194"/>
              <a:gd name="T45" fmla="*/ 45641 h 232"/>
              <a:gd name="T46" fmla="*/ 103188 w 194"/>
              <a:gd name="T47" fmla="*/ 0 h 232"/>
              <a:gd name="T48" fmla="*/ 76994 w 194"/>
              <a:gd name="T49" fmla="*/ 48788 h 2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4" h="232">
                <a:moveTo>
                  <a:pt x="97" y="62"/>
                </a:moveTo>
                <a:lnTo>
                  <a:pt x="76" y="25"/>
                </a:lnTo>
                <a:lnTo>
                  <a:pt x="66" y="67"/>
                </a:lnTo>
                <a:lnTo>
                  <a:pt x="4" y="25"/>
                </a:lnTo>
                <a:lnTo>
                  <a:pt x="41" y="82"/>
                </a:lnTo>
                <a:lnTo>
                  <a:pt x="0" y="92"/>
                </a:lnTo>
                <a:lnTo>
                  <a:pt x="33" y="127"/>
                </a:lnTo>
                <a:lnTo>
                  <a:pt x="2" y="156"/>
                </a:lnTo>
                <a:lnTo>
                  <a:pt x="51" y="150"/>
                </a:lnTo>
                <a:lnTo>
                  <a:pt x="43" y="189"/>
                </a:lnTo>
                <a:lnTo>
                  <a:pt x="69" y="168"/>
                </a:lnTo>
                <a:lnTo>
                  <a:pt x="76" y="232"/>
                </a:lnTo>
                <a:lnTo>
                  <a:pt x="96" y="159"/>
                </a:lnTo>
                <a:lnTo>
                  <a:pt x="118" y="212"/>
                </a:lnTo>
                <a:lnTo>
                  <a:pt x="127" y="154"/>
                </a:lnTo>
                <a:lnTo>
                  <a:pt x="163" y="194"/>
                </a:lnTo>
                <a:lnTo>
                  <a:pt x="151" y="138"/>
                </a:lnTo>
                <a:lnTo>
                  <a:pt x="194" y="143"/>
                </a:lnTo>
                <a:lnTo>
                  <a:pt x="158" y="112"/>
                </a:lnTo>
                <a:lnTo>
                  <a:pt x="189" y="87"/>
                </a:lnTo>
                <a:lnTo>
                  <a:pt x="150" y="79"/>
                </a:lnTo>
                <a:lnTo>
                  <a:pt x="164" y="48"/>
                </a:lnTo>
                <a:lnTo>
                  <a:pt x="127" y="58"/>
                </a:lnTo>
                <a:lnTo>
                  <a:pt x="130" y="0"/>
                </a:lnTo>
                <a:lnTo>
                  <a:pt x="97" y="62"/>
                </a:lnTo>
                <a:close/>
              </a:path>
            </a:pathLst>
          </a:custGeom>
          <a:solidFill>
            <a:srgbClr val="00CC99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329" name="Freeform 97"/>
          <p:cNvSpPr>
            <a:spLocks/>
          </p:cNvSpPr>
          <p:nvPr/>
        </p:nvSpPr>
        <p:spPr bwMode="auto">
          <a:xfrm>
            <a:off x="4505325" y="5041900"/>
            <a:ext cx="153988" cy="184150"/>
          </a:xfrm>
          <a:custGeom>
            <a:avLst/>
            <a:gdLst>
              <a:gd name="T0" fmla="*/ 76994 w 194"/>
              <a:gd name="T1" fmla="*/ 49426 h 231"/>
              <a:gd name="T2" fmla="*/ 60325 w 194"/>
              <a:gd name="T3" fmla="*/ 19132 h 231"/>
              <a:gd name="T4" fmla="*/ 52388 w 194"/>
              <a:gd name="T5" fmla="*/ 53411 h 231"/>
              <a:gd name="T6" fmla="*/ 3175 w 194"/>
              <a:gd name="T7" fmla="*/ 19132 h 231"/>
              <a:gd name="T8" fmla="*/ 32544 w 194"/>
              <a:gd name="T9" fmla="*/ 65369 h 231"/>
              <a:gd name="T10" fmla="*/ 0 w 194"/>
              <a:gd name="T11" fmla="*/ 73341 h 231"/>
              <a:gd name="T12" fmla="*/ 26194 w 194"/>
              <a:gd name="T13" fmla="*/ 100445 h 231"/>
              <a:gd name="T14" fmla="*/ 1588 w 194"/>
              <a:gd name="T15" fmla="*/ 124361 h 231"/>
              <a:gd name="T16" fmla="*/ 40481 w 194"/>
              <a:gd name="T17" fmla="*/ 118781 h 231"/>
              <a:gd name="T18" fmla="*/ 34131 w 194"/>
              <a:gd name="T19" fmla="*/ 150668 h 231"/>
              <a:gd name="T20" fmla="*/ 54769 w 194"/>
              <a:gd name="T21" fmla="*/ 133130 h 231"/>
              <a:gd name="T22" fmla="*/ 60325 w 194"/>
              <a:gd name="T23" fmla="*/ 184150 h 231"/>
              <a:gd name="T24" fmla="*/ 76200 w 194"/>
              <a:gd name="T25" fmla="*/ 126753 h 231"/>
              <a:gd name="T26" fmla="*/ 93663 w 194"/>
              <a:gd name="T27" fmla="*/ 169003 h 231"/>
              <a:gd name="T28" fmla="*/ 100807 w 194"/>
              <a:gd name="T29" fmla="*/ 122767 h 231"/>
              <a:gd name="T30" fmla="*/ 129382 w 194"/>
              <a:gd name="T31" fmla="*/ 154654 h 231"/>
              <a:gd name="T32" fmla="*/ 119857 w 194"/>
              <a:gd name="T33" fmla="*/ 110012 h 231"/>
              <a:gd name="T34" fmla="*/ 153988 w 194"/>
              <a:gd name="T35" fmla="*/ 113998 h 231"/>
              <a:gd name="T36" fmla="*/ 125413 w 194"/>
              <a:gd name="T37" fmla="*/ 88488 h 231"/>
              <a:gd name="T38" fmla="*/ 150019 w 194"/>
              <a:gd name="T39" fmla="*/ 69355 h 231"/>
              <a:gd name="T40" fmla="*/ 119063 w 194"/>
              <a:gd name="T41" fmla="*/ 62978 h 231"/>
              <a:gd name="T42" fmla="*/ 130175 w 194"/>
              <a:gd name="T43" fmla="*/ 37468 h 231"/>
              <a:gd name="T44" fmla="*/ 100807 w 194"/>
              <a:gd name="T45" fmla="*/ 45440 h 231"/>
              <a:gd name="T46" fmla="*/ 103188 w 194"/>
              <a:gd name="T47" fmla="*/ 0 h 231"/>
              <a:gd name="T48" fmla="*/ 76994 w 194"/>
              <a:gd name="T49" fmla="*/ 49426 h 2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4" h="231">
                <a:moveTo>
                  <a:pt x="97" y="62"/>
                </a:moveTo>
                <a:lnTo>
                  <a:pt x="76" y="24"/>
                </a:lnTo>
                <a:lnTo>
                  <a:pt x="66" y="67"/>
                </a:lnTo>
                <a:lnTo>
                  <a:pt x="4" y="24"/>
                </a:lnTo>
                <a:lnTo>
                  <a:pt x="41" y="82"/>
                </a:lnTo>
                <a:lnTo>
                  <a:pt x="0" y="92"/>
                </a:lnTo>
                <a:lnTo>
                  <a:pt x="33" y="126"/>
                </a:lnTo>
                <a:lnTo>
                  <a:pt x="2" y="156"/>
                </a:lnTo>
                <a:lnTo>
                  <a:pt x="51" y="149"/>
                </a:lnTo>
                <a:lnTo>
                  <a:pt x="43" y="189"/>
                </a:lnTo>
                <a:lnTo>
                  <a:pt x="69" y="167"/>
                </a:lnTo>
                <a:lnTo>
                  <a:pt x="76" y="231"/>
                </a:lnTo>
                <a:lnTo>
                  <a:pt x="96" y="159"/>
                </a:lnTo>
                <a:lnTo>
                  <a:pt x="118" y="212"/>
                </a:lnTo>
                <a:lnTo>
                  <a:pt x="127" y="154"/>
                </a:lnTo>
                <a:lnTo>
                  <a:pt x="163" y="194"/>
                </a:lnTo>
                <a:lnTo>
                  <a:pt x="151" y="138"/>
                </a:lnTo>
                <a:lnTo>
                  <a:pt x="194" y="143"/>
                </a:lnTo>
                <a:lnTo>
                  <a:pt x="158" y="111"/>
                </a:lnTo>
                <a:lnTo>
                  <a:pt x="189" y="87"/>
                </a:lnTo>
                <a:lnTo>
                  <a:pt x="150" y="79"/>
                </a:lnTo>
                <a:lnTo>
                  <a:pt x="164" y="47"/>
                </a:lnTo>
                <a:lnTo>
                  <a:pt x="127" y="57"/>
                </a:lnTo>
                <a:lnTo>
                  <a:pt x="130" y="0"/>
                </a:lnTo>
                <a:lnTo>
                  <a:pt x="97" y="62"/>
                </a:lnTo>
                <a:close/>
              </a:path>
            </a:pathLst>
          </a:custGeom>
          <a:solidFill>
            <a:srgbClr val="00CC99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330" name="Rectangle 98"/>
          <p:cNvSpPr>
            <a:spLocks noChangeArrowheads="1"/>
          </p:cNvSpPr>
          <p:nvPr/>
        </p:nvSpPr>
        <p:spPr bwMode="auto">
          <a:xfrm>
            <a:off x="5940425" y="3608388"/>
            <a:ext cx="358775" cy="460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331" name="Rectangle 99"/>
          <p:cNvSpPr>
            <a:spLocks noChangeArrowheads="1"/>
          </p:cNvSpPr>
          <p:nvPr/>
        </p:nvSpPr>
        <p:spPr bwMode="auto">
          <a:xfrm>
            <a:off x="5940425" y="3792538"/>
            <a:ext cx="565150" cy="460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332" name="Freeform 100"/>
          <p:cNvSpPr>
            <a:spLocks/>
          </p:cNvSpPr>
          <p:nvPr/>
        </p:nvSpPr>
        <p:spPr bwMode="auto">
          <a:xfrm>
            <a:off x="6140450" y="1976438"/>
            <a:ext cx="404813" cy="1060450"/>
          </a:xfrm>
          <a:custGeom>
            <a:avLst/>
            <a:gdLst>
              <a:gd name="T0" fmla="*/ 11091 w 511"/>
              <a:gd name="T1" fmla="*/ 115888 h 1336"/>
              <a:gd name="T2" fmla="*/ 1584 w 511"/>
              <a:gd name="T3" fmla="*/ 397669 h 1336"/>
              <a:gd name="T4" fmla="*/ 1584 w 511"/>
              <a:gd name="T5" fmla="*/ 550863 h 1336"/>
              <a:gd name="T6" fmla="*/ 5545 w 511"/>
              <a:gd name="T7" fmla="*/ 686594 h 1336"/>
              <a:gd name="T8" fmla="*/ 17428 w 511"/>
              <a:gd name="T9" fmla="*/ 800100 h 1336"/>
              <a:gd name="T10" fmla="*/ 21389 w 511"/>
              <a:gd name="T11" fmla="*/ 828675 h 1336"/>
              <a:gd name="T12" fmla="*/ 35649 w 511"/>
              <a:gd name="T13" fmla="*/ 889000 h 1336"/>
              <a:gd name="T14" fmla="*/ 61791 w 511"/>
              <a:gd name="T15" fmla="*/ 952500 h 1336"/>
              <a:gd name="T16" fmla="*/ 84765 w 511"/>
              <a:gd name="T17" fmla="*/ 989013 h 1336"/>
              <a:gd name="T18" fmla="*/ 117245 w 511"/>
              <a:gd name="T19" fmla="*/ 1023144 h 1336"/>
              <a:gd name="T20" fmla="*/ 156855 w 511"/>
              <a:gd name="T21" fmla="*/ 1047750 h 1336"/>
              <a:gd name="T22" fmla="*/ 195673 w 511"/>
              <a:gd name="T23" fmla="*/ 1060450 h 1336"/>
              <a:gd name="T24" fmla="*/ 225776 w 511"/>
              <a:gd name="T25" fmla="*/ 1056481 h 1336"/>
              <a:gd name="T26" fmla="*/ 266971 w 511"/>
              <a:gd name="T27" fmla="*/ 1038225 h 1336"/>
              <a:gd name="T28" fmla="*/ 327178 w 511"/>
              <a:gd name="T29" fmla="*/ 994569 h 1336"/>
              <a:gd name="T30" fmla="*/ 378670 w 511"/>
              <a:gd name="T31" fmla="*/ 939800 h 1336"/>
              <a:gd name="T32" fmla="*/ 390553 w 511"/>
              <a:gd name="T33" fmla="*/ 925513 h 1336"/>
              <a:gd name="T34" fmla="*/ 400060 w 511"/>
              <a:gd name="T35" fmla="*/ 915988 h 1336"/>
              <a:gd name="T36" fmla="*/ 404813 w 511"/>
              <a:gd name="T37" fmla="*/ 904081 h 1336"/>
              <a:gd name="T38" fmla="*/ 398475 w 511"/>
              <a:gd name="T39" fmla="*/ 892969 h 1336"/>
              <a:gd name="T40" fmla="*/ 400852 w 511"/>
              <a:gd name="T41" fmla="*/ 895350 h 1336"/>
              <a:gd name="T42" fmla="*/ 396099 w 511"/>
              <a:gd name="T43" fmla="*/ 879475 h 1336"/>
              <a:gd name="T44" fmla="*/ 394514 w 511"/>
              <a:gd name="T45" fmla="*/ 875506 h 1336"/>
              <a:gd name="T46" fmla="*/ 390553 w 511"/>
              <a:gd name="T47" fmla="*/ 823913 h 1336"/>
              <a:gd name="T48" fmla="*/ 390553 w 511"/>
              <a:gd name="T49" fmla="*/ 765969 h 1336"/>
              <a:gd name="T50" fmla="*/ 390553 w 511"/>
              <a:gd name="T51" fmla="*/ 652463 h 1336"/>
              <a:gd name="T52" fmla="*/ 390553 w 511"/>
              <a:gd name="T53" fmla="*/ 513556 h 1336"/>
              <a:gd name="T54" fmla="*/ 390553 w 511"/>
              <a:gd name="T55" fmla="*/ 353219 h 1336"/>
              <a:gd name="T56" fmla="*/ 390553 w 511"/>
              <a:gd name="T57" fmla="*/ 119856 h 1336"/>
              <a:gd name="T58" fmla="*/ 359658 w 511"/>
              <a:gd name="T59" fmla="*/ 119856 h 1336"/>
              <a:gd name="T60" fmla="*/ 359658 w 511"/>
              <a:gd name="T61" fmla="*/ 353219 h 1336"/>
              <a:gd name="T62" fmla="*/ 359658 w 511"/>
              <a:gd name="T63" fmla="*/ 513556 h 1336"/>
              <a:gd name="T64" fmla="*/ 359658 w 511"/>
              <a:gd name="T65" fmla="*/ 652463 h 1336"/>
              <a:gd name="T66" fmla="*/ 359658 w 511"/>
              <a:gd name="T67" fmla="*/ 765969 h 1336"/>
              <a:gd name="T68" fmla="*/ 359658 w 511"/>
              <a:gd name="T69" fmla="*/ 823913 h 1336"/>
              <a:gd name="T70" fmla="*/ 363619 w 511"/>
              <a:gd name="T71" fmla="*/ 875506 h 1336"/>
              <a:gd name="T72" fmla="*/ 368372 w 511"/>
              <a:gd name="T73" fmla="*/ 899319 h 1336"/>
              <a:gd name="T74" fmla="*/ 376294 w 511"/>
              <a:gd name="T75" fmla="*/ 912019 h 1336"/>
              <a:gd name="T76" fmla="*/ 373917 w 511"/>
              <a:gd name="T77" fmla="*/ 904081 h 1336"/>
              <a:gd name="T78" fmla="*/ 374709 w 511"/>
              <a:gd name="T79" fmla="*/ 897731 h 1336"/>
              <a:gd name="T80" fmla="*/ 377878 w 511"/>
              <a:gd name="T81" fmla="*/ 893763 h 1336"/>
              <a:gd name="T82" fmla="*/ 368372 w 511"/>
              <a:gd name="T83" fmla="*/ 903288 h 1336"/>
              <a:gd name="T84" fmla="*/ 363619 w 511"/>
              <a:gd name="T85" fmla="*/ 911225 h 1336"/>
              <a:gd name="T86" fmla="*/ 327970 w 511"/>
              <a:gd name="T87" fmla="*/ 948531 h 1336"/>
              <a:gd name="T88" fmla="*/ 250334 w 511"/>
              <a:gd name="T89" fmla="*/ 1012825 h 1336"/>
              <a:gd name="T90" fmla="*/ 240828 w 511"/>
              <a:gd name="T91" fmla="*/ 1017588 h 1336"/>
              <a:gd name="T92" fmla="*/ 220231 w 511"/>
              <a:gd name="T93" fmla="*/ 1042194 h 1336"/>
              <a:gd name="T94" fmla="*/ 195673 w 511"/>
              <a:gd name="T95" fmla="*/ 1029494 h 1336"/>
              <a:gd name="T96" fmla="*/ 189335 w 511"/>
              <a:gd name="T97" fmla="*/ 1027906 h 1336"/>
              <a:gd name="T98" fmla="*/ 139427 w 511"/>
              <a:gd name="T99" fmla="*/ 1019969 h 1336"/>
              <a:gd name="T100" fmla="*/ 127544 w 511"/>
              <a:gd name="T101" fmla="*/ 991394 h 1336"/>
              <a:gd name="T102" fmla="*/ 96648 w 511"/>
              <a:gd name="T103" fmla="*/ 950913 h 1336"/>
              <a:gd name="T104" fmla="*/ 90311 w 511"/>
              <a:gd name="T105" fmla="*/ 940594 h 1336"/>
              <a:gd name="T106" fmla="*/ 64168 w 511"/>
              <a:gd name="T107" fmla="*/ 877094 h 1336"/>
              <a:gd name="T108" fmla="*/ 36441 w 511"/>
              <a:gd name="T109" fmla="*/ 828675 h 1336"/>
              <a:gd name="T110" fmla="*/ 47532 w 511"/>
              <a:gd name="T111" fmla="*/ 794544 h 1336"/>
              <a:gd name="T112" fmla="*/ 36441 w 511"/>
              <a:gd name="T113" fmla="*/ 686594 h 1336"/>
              <a:gd name="T114" fmla="*/ 33272 w 511"/>
              <a:gd name="T115" fmla="*/ 550863 h 1336"/>
              <a:gd name="T116" fmla="*/ 33272 w 511"/>
              <a:gd name="T117" fmla="*/ 397669 h 1336"/>
              <a:gd name="T118" fmla="*/ 41986 w 511"/>
              <a:gd name="T119" fmla="*/ 115888 h 13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11" h="1336">
                <a:moveTo>
                  <a:pt x="60" y="1"/>
                </a:moveTo>
                <a:lnTo>
                  <a:pt x="20" y="0"/>
                </a:lnTo>
                <a:lnTo>
                  <a:pt x="14" y="146"/>
                </a:lnTo>
                <a:lnTo>
                  <a:pt x="9" y="292"/>
                </a:lnTo>
                <a:lnTo>
                  <a:pt x="4" y="433"/>
                </a:lnTo>
                <a:lnTo>
                  <a:pt x="2" y="501"/>
                </a:lnTo>
                <a:lnTo>
                  <a:pt x="2" y="568"/>
                </a:lnTo>
                <a:lnTo>
                  <a:pt x="0" y="632"/>
                </a:lnTo>
                <a:lnTo>
                  <a:pt x="2" y="694"/>
                </a:lnTo>
                <a:lnTo>
                  <a:pt x="2" y="753"/>
                </a:lnTo>
                <a:lnTo>
                  <a:pt x="4" y="811"/>
                </a:lnTo>
                <a:lnTo>
                  <a:pt x="7" y="865"/>
                </a:lnTo>
                <a:lnTo>
                  <a:pt x="10" y="914"/>
                </a:lnTo>
                <a:lnTo>
                  <a:pt x="15" y="962"/>
                </a:lnTo>
                <a:lnTo>
                  <a:pt x="22" y="1008"/>
                </a:lnTo>
                <a:lnTo>
                  <a:pt x="40" y="1005"/>
                </a:lnTo>
                <a:lnTo>
                  <a:pt x="22" y="1008"/>
                </a:lnTo>
                <a:lnTo>
                  <a:pt x="27" y="1044"/>
                </a:lnTo>
                <a:lnTo>
                  <a:pt x="28" y="1051"/>
                </a:lnTo>
                <a:lnTo>
                  <a:pt x="37" y="1087"/>
                </a:lnTo>
                <a:lnTo>
                  <a:pt x="45" y="1120"/>
                </a:lnTo>
                <a:lnTo>
                  <a:pt x="55" y="1149"/>
                </a:lnTo>
                <a:lnTo>
                  <a:pt x="66" y="1175"/>
                </a:lnTo>
                <a:lnTo>
                  <a:pt x="78" y="1200"/>
                </a:lnTo>
                <a:lnTo>
                  <a:pt x="89" y="1220"/>
                </a:lnTo>
                <a:lnTo>
                  <a:pt x="94" y="1226"/>
                </a:lnTo>
                <a:lnTo>
                  <a:pt x="107" y="1246"/>
                </a:lnTo>
                <a:lnTo>
                  <a:pt x="120" y="1263"/>
                </a:lnTo>
                <a:lnTo>
                  <a:pt x="133" y="1277"/>
                </a:lnTo>
                <a:lnTo>
                  <a:pt x="148" y="1289"/>
                </a:lnTo>
                <a:lnTo>
                  <a:pt x="161" y="1300"/>
                </a:lnTo>
                <a:lnTo>
                  <a:pt x="168" y="1304"/>
                </a:lnTo>
                <a:lnTo>
                  <a:pt x="198" y="1320"/>
                </a:lnTo>
                <a:lnTo>
                  <a:pt x="225" y="1331"/>
                </a:lnTo>
                <a:lnTo>
                  <a:pt x="239" y="1335"/>
                </a:lnTo>
                <a:lnTo>
                  <a:pt x="247" y="1336"/>
                </a:lnTo>
                <a:lnTo>
                  <a:pt x="262" y="1336"/>
                </a:lnTo>
                <a:lnTo>
                  <a:pt x="278" y="1333"/>
                </a:lnTo>
                <a:lnTo>
                  <a:pt x="285" y="1331"/>
                </a:lnTo>
                <a:lnTo>
                  <a:pt x="303" y="1327"/>
                </a:lnTo>
                <a:lnTo>
                  <a:pt x="319" y="1318"/>
                </a:lnTo>
                <a:lnTo>
                  <a:pt x="337" y="1308"/>
                </a:lnTo>
                <a:lnTo>
                  <a:pt x="344" y="1304"/>
                </a:lnTo>
                <a:lnTo>
                  <a:pt x="378" y="1281"/>
                </a:lnTo>
                <a:lnTo>
                  <a:pt x="413" y="1253"/>
                </a:lnTo>
                <a:lnTo>
                  <a:pt x="442" y="1223"/>
                </a:lnTo>
                <a:lnTo>
                  <a:pt x="468" y="1195"/>
                </a:lnTo>
                <a:lnTo>
                  <a:pt x="478" y="1184"/>
                </a:lnTo>
                <a:lnTo>
                  <a:pt x="488" y="1172"/>
                </a:lnTo>
                <a:lnTo>
                  <a:pt x="490" y="1172"/>
                </a:lnTo>
                <a:lnTo>
                  <a:pt x="493" y="1166"/>
                </a:lnTo>
                <a:lnTo>
                  <a:pt x="498" y="1159"/>
                </a:lnTo>
                <a:lnTo>
                  <a:pt x="501" y="1156"/>
                </a:lnTo>
                <a:lnTo>
                  <a:pt x="505" y="1154"/>
                </a:lnTo>
                <a:lnTo>
                  <a:pt x="508" y="1148"/>
                </a:lnTo>
                <a:lnTo>
                  <a:pt x="510" y="1146"/>
                </a:lnTo>
                <a:lnTo>
                  <a:pt x="511" y="1139"/>
                </a:lnTo>
                <a:lnTo>
                  <a:pt x="510" y="1131"/>
                </a:lnTo>
                <a:lnTo>
                  <a:pt x="505" y="1125"/>
                </a:lnTo>
                <a:lnTo>
                  <a:pt x="503" y="1125"/>
                </a:lnTo>
                <a:lnTo>
                  <a:pt x="503" y="1121"/>
                </a:lnTo>
                <a:lnTo>
                  <a:pt x="488" y="1136"/>
                </a:lnTo>
                <a:lnTo>
                  <a:pt x="506" y="1128"/>
                </a:lnTo>
                <a:lnTo>
                  <a:pt x="505" y="1125"/>
                </a:lnTo>
                <a:lnTo>
                  <a:pt x="501" y="1118"/>
                </a:lnTo>
                <a:lnTo>
                  <a:pt x="500" y="1108"/>
                </a:lnTo>
                <a:lnTo>
                  <a:pt x="482" y="1116"/>
                </a:lnTo>
                <a:lnTo>
                  <a:pt x="501" y="1116"/>
                </a:lnTo>
                <a:lnTo>
                  <a:pt x="498" y="1103"/>
                </a:lnTo>
                <a:lnTo>
                  <a:pt x="496" y="1087"/>
                </a:lnTo>
                <a:lnTo>
                  <a:pt x="495" y="1065"/>
                </a:lnTo>
                <a:lnTo>
                  <a:pt x="493" y="1038"/>
                </a:lnTo>
                <a:lnTo>
                  <a:pt x="493" y="1023"/>
                </a:lnTo>
                <a:lnTo>
                  <a:pt x="493" y="1005"/>
                </a:lnTo>
                <a:lnTo>
                  <a:pt x="493" y="965"/>
                </a:lnTo>
                <a:lnTo>
                  <a:pt x="493" y="923"/>
                </a:lnTo>
                <a:lnTo>
                  <a:pt x="493" y="875"/>
                </a:lnTo>
                <a:lnTo>
                  <a:pt x="493" y="822"/>
                </a:lnTo>
                <a:lnTo>
                  <a:pt x="493" y="768"/>
                </a:lnTo>
                <a:lnTo>
                  <a:pt x="493" y="709"/>
                </a:lnTo>
                <a:lnTo>
                  <a:pt x="493" y="647"/>
                </a:lnTo>
                <a:lnTo>
                  <a:pt x="493" y="581"/>
                </a:lnTo>
                <a:lnTo>
                  <a:pt x="493" y="514"/>
                </a:lnTo>
                <a:lnTo>
                  <a:pt x="493" y="445"/>
                </a:lnTo>
                <a:lnTo>
                  <a:pt x="493" y="374"/>
                </a:lnTo>
                <a:lnTo>
                  <a:pt x="493" y="300"/>
                </a:lnTo>
                <a:lnTo>
                  <a:pt x="493" y="151"/>
                </a:lnTo>
                <a:lnTo>
                  <a:pt x="493" y="0"/>
                </a:lnTo>
                <a:lnTo>
                  <a:pt x="454" y="0"/>
                </a:lnTo>
                <a:lnTo>
                  <a:pt x="454" y="151"/>
                </a:lnTo>
                <a:lnTo>
                  <a:pt x="454" y="300"/>
                </a:lnTo>
                <a:lnTo>
                  <a:pt x="454" y="374"/>
                </a:lnTo>
                <a:lnTo>
                  <a:pt x="454" y="445"/>
                </a:lnTo>
                <a:lnTo>
                  <a:pt x="454" y="514"/>
                </a:lnTo>
                <a:lnTo>
                  <a:pt x="454" y="581"/>
                </a:lnTo>
                <a:lnTo>
                  <a:pt x="454" y="647"/>
                </a:lnTo>
                <a:lnTo>
                  <a:pt x="454" y="709"/>
                </a:lnTo>
                <a:lnTo>
                  <a:pt x="454" y="768"/>
                </a:lnTo>
                <a:lnTo>
                  <a:pt x="454" y="822"/>
                </a:lnTo>
                <a:lnTo>
                  <a:pt x="454" y="875"/>
                </a:lnTo>
                <a:lnTo>
                  <a:pt x="454" y="923"/>
                </a:lnTo>
                <a:lnTo>
                  <a:pt x="454" y="965"/>
                </a:lnTo>
                <a:lnTo>
                  <a:pt x="454" y="1005"/>
                </a:lnTo>
                <a:lnTo>
                  <a:pt x="454" y="1023"/>
                </a:lnTo>
                <a:lnTo>
                  <a:pt x="454" y="1038"/>
                </a:lnTo>
                <a:lnTo>
                  <a:pt x="455" y="1065"/>
                </a:lnTo>
                <a:lnTo>
                  <a:pt x="457" y="1087"/>
                </a:lnTo>
                <a:lnTo>
                  <a:pt x="459" y="1103"/>
                </a:lnTo>
                <a:lnTo>
                  <a:pt x="462" y="1116"/>
                </a:lnTo>
                <a:lnTo>
                  <a:pt x="464" y="1123"/>
                </a:lnTo>
                <a:lnTo>
                  <a:pt x="465" y="1133"/>
                </a:lnTo>
                <a:lnTo>
                  <a:pt x="468" y="1139"/>
                </a:lnTo>
                <a:lnTo>
                  <a:pt x="470" y="1143"/>
                </a:lnTo>
                <a:lnTo>
                  <a:pt x="475" y="1149"/>
                </a:lnTo>
                <a:lnTo>
                  <a:pt x="475" y="1152"/>
                </a:lnTo>
                <a:lnTo>
                  <a:pt x="477" y="1152"/>
                </a:lnTo>
                <a:lnTo>
                  <a:pt x="472" y="1139"/>
                </a:lnTo>
                <a:lnTo>
                  <a:pt x="473" y="1146"/>
                </a:lnTo>
                <a:lnTo>
                  <a:pt x="491" y="1139"/>
                </a:lnTo>
                <a:lnTo>
                  <a:pt x="473" y="1131"/>
                </a:lnTo>
                <a:lnTo>
                  <a:pt x="472" y="1133"/>
                </a:lnTo>
                <a:lnTo>
                  <a:pt x="490" y="1141"/>
                </a:lnTo>
                <a:lnTo>
                  <a:pt x="477" y="1126"/>
                </a:lnTo>
                <a:lnTo>
                  <a:pt x="473" y="1128"/>
                </a:lnTo>
                <a:lnTo>
                  <a:pt x="470" y="1131"/>
                </a:lnTo>
                <a:lnTo>
                  <a:pt x="465" y="1138"/>
                </a:lnTo>
                <a:lnTo>
                  <a:pt x="459" y="1148"/>
                </a:lnTo>
                <a:lnTo>
                  <a:pt x="473" y="1159"/>
                </a:lnTo>
                <a:lnTo>
                  <a:pt x="459" y="1148"/>
                </a:lnTo>
                <a:lnTo>
                  <a:pt x="450" y="1156"/>
                </a:lnTo>
                <a:lnTo>
                  <a:pt x="441" y="1167"/>
                </a:lnTo>
                <a:lnTo>
                  <a:pt x="414" y="1195"/>
                </a:lnTo>
                <a:lnTo>
                  <a:pt x="385" y="1225"/>
                </a:lnTo>
                <a:lnTo>
                  <a:pt x="350" y="1253"/>
                </a:lnTo>
                <a:lnTo>
                  <a:pt x="316" y="1276"/>
                </a:lnTo>
                <a:lnTo>
                  <a:pt x="329" y="1290"/>
                </a:lnTo>
                <a:lnTo>
                  <a:pt x="322" y="1272"/>
                </a:lnTo>
                <a:lnTo>
                  <a:pt x="304" y="1282"/>
                </a:lnTo>
                <a:lnTo>
                  <a:pt x="288" y="1290"/>
                </a:lnTo>
                <a:lnTo>
                  <a:pt x="270" y="1295"/>
                </a:lnTo>
                <a:lnTo>
                  <a:pt x="278" y="1313"/>
                </a:lnTo>
                <a:lnTo>
                  <a:pt x="278" y="1294"/>
                </a:lnTo>
                <a:lnTo>
                  <a:pt x="262" y="1297"/>
                </a:lnTo>
                <a:lnTo>
                  <a:pt x="247" y="1297"/>
                </a:lnTo>
                <a:lnTo>
                  <a:pt x="247" y="1317"/>
                </a:lnTo>
                <a:lnTo>
                  <a:pt x="253" y="1299"/>
                </a:lnTo>
                <a:lnTo>
                  <a:pt x="239" y="1295"/>
                </a:lnTo>
                <a:lnTo>
                  <a:pt x="212" y="1284"/>
                </a:lnTo>
                <a:lnTo>
                  <a:pt x="183" y="1267"/>
                </a:lnTo>
                <a:lnTo>
                  <a:pt x="176" y="1285"/>
                </a:lnTo>
                <a:lnTo>
                  <a:pt x="189" y="1272"/>
                </a:lnTo>
                <a:lnTo>
                  <a:pt x="176" y="1261"/>
                </a:lnTo>
                <a:lnTo>
                  <a:pt x="161" y="1249"/>
                </a:lnTo>
                <a:lnTo>
                  <a:pt x="148" y="1235"/>
                </a:lnTo>
                <a:lnTo>
                  <a:pt x="135" y="1218"/>
                </a:lnTo>
                <a:lnTo>
                  <a:pt x="122" y="1198"/>
                </a:lnTo>
                <a:lnTo>
                  <a:pt x="107" y="1213"/>
                </a:lnTo>
                <a:lnTo>
                  <a:pt x="125" y="1205"/>
                </a:lnTo>
                <a:lnTo>
                  <a:pt x="114" y="1185"/>
                </a:lnTo>
                <a:lnTo>
                  <a:pt x="102" y="1161"/>
                </a:lnTo>
                <a:lnTo>
                  <a:pt x="91" y="1134"/>
                </a:lnTo>
                <a:lnTo>
                  <a:pt x="81" y="1105"/>
                </a:lnTo>
                <a:lnTo>
                  <a:pt x="73" y="1072"/>
                </a:lnTo>
                <a:lnTo>
                  <a:pt x="65" y="1036"/>
                </a:lnTo>
                <a:lnTo>
                  <a:pt x="46" y="1044"/>
                </a:lnTo>
                <a:lnTo>
                  <a:pt x="66" y="1044"/>
                </a:lnTo>
                <a:lnTo>
                  <a:pt x="60" y="1003"/>
                </a:lnTo>
                <a:lnTo>
                  <a:pt x="60" y="1001"/>
                </a:lnTo>
                <a:lnTo>
                  <a:pt x="55" y="962"/>
                </a:lnTo>
                <a:lnTo>
                  <a:pt x="50" y="914"/>
                </a:lnTo>
                <a:lnTo>
                  <a:pt x="46" y="865"/>
                </a:lnTo>
                <a:lnTo>
                  <a:pt x="43" y="811"/>
                </a:lnTo>
                <a:lnTo>
                  <a:pt x="42" y="753"/>
                </a:lnTo>
                <a:lnTo>
                  <a:pt x="42" y="694"/>
                </a:lnTo>
                <a:lnTo>
                  <a:pt x="40" y="632"/>
                </a:lnTo>
                <a:lnTo>
                  <a:pt x="42" y="568"/>
                </a:lnTo>
                <a:lnTo>
                  <a:pt x="42" y="501"/>
                </a:lnTo>
                <a:lnTo>
                  <a:pt x="43" y="433"/>
                </a:lnTo>
                <a:lnTo>
                  <a:pt x="48" y="292"/>
                </a:lnTo>
                <a:lnTo>
                  <a:pt x="53" y="146"/>
                </a:lnTo>
                <a:lnTo>
                  <a:pt x="6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33" name="Rectangle 101"/>
          <p:cNvSpPr>
            <a:spLocks noChangeArrowheads="1"/>
          </p:cNvSpPr>
          <p:nvPr/>
        </p:nvSpPr>
        <p:spPr bwMode="auto">
          <a:xfrm>
            <a:off x="6145213" y="2343150"/>
            <a:ext cx="4810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334" name="Rectangle 102"/>
          <p:cNvSpPr>
            <a:spLocks noChangeArrowheads="1"/>
          </p:cNvSpPr>
          <p:nvPr/>
        </p:nvSpPr>
        <p:spPr bwMode="auto">
          <a:xfrm>
            <a:off x="6172200" y="2362200"/>
            <a:ext cx="710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200" b="1" dirty="0" smtClean="0">
                <a:solidFill>
                  <a:srgbClr val="000000"/>
                </a:solidFill>
              </a:rPr>
              <a:t>H</a:t>
            </a:r>
          </a:p>
          <a:p>
            <a:pPr eaLnBrk="1" hangingPunct="1"/>
            <a:r>
              <a:rPr lang="en-US" altLang="it-IT" sz="1200" b="1" dirty="0" smtClean="0">
                <a:solidFill>
                  <a:srgbClr val="000000"/>
                </a:solidFill>
              </a:rPr>
              <a:t>Pip (</a:t>
            </a:r>
            <a:r>
              <a:rPr lang="en-US" altLang="it-IT" sz="1200" b="1" dirty="0" err="1" smtClean="0">
                <a:solidFill>
                  <a:srgbClr val="000000"/>
                </a:solidFill>
              </a:rPr>
              <a:t>Nacl</a:t>
            </a:r>
            <a:r>
              <a:rPr lang="en-US" altLang="it-IT" sz="1200" b="1" dirty="0" smtClean="0">
                <a:solidFill>
                  <a:srgbClr val="000000"/>
                </a:solidFill>
              </a:rPr>
              <a:t>)</a:t>
            </a:r>
            <a:endParaRPr lang="en-US" altLang="it-IT" sz="1200" b="1" dirty="0"/>
          </a:p>
        </p:txBody>
      </p:sp>
      <p:sp>
        <p:nvSpPr>
          <p:cNvPr id="10335" name="Rectangle 103"/>
          <p:cNvSpPr>
            <a:spLocks noChangeArrowheads="1"/>
          </p:cNvSpPr>
          <p:nvPr/>
        </p:nvSpPr>
        <p:spPr bwMode="auto">
          <a:xfrm>
            <a:off x="6248400" y="3511550"/>
            <a:ext cx="2714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336" name="Rectangle 104"/>
          <p:cNvSpPr>
            <a:spLocks noChangeArrowheads="1"/>
          </p:cNvSpPr>
          <p:nvPr/>
        </p:nvSpPr>
        <p:spPr bwMode="auto">
          <a:xfrm>
            <a:off x="6324600" y="3556000"/>
            <a:ext cx="1190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300" b="1">
                <a:solidFill>
                  <a:srgbClr val="000000"/>
                </a:solidFill>
              </a:rPr>
              <a:t>C</a:t>
            </a:r>
            <a:endParaRPr lang="en-US" altLang="it-IT"/>
          </a:p>
        </p:txBody>
      </p:sp>
      <p:sp>
        <p:nvSpPr>
          <p:cNvPr id="10337" name="Rectangle 105"/>
          <p:cNvSpPr>
            <a:spLocks noChangeArrowheads="1"/>
          </p:cNvSpPr>
          <p:nvPr/>
        </p:nvSpPr>
        <p:spPr bwMode="auto">
          <a:xfrm>
            <a:off x="6453188" y="3694113"/>
            <a:ext cx="2238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338" name="Rectangle 106"/>
          <p:cNvSpPr>
            <a:spLocks noChangeArrowheads="1"/>
          </p:cNvSpPr>
          <p:nvPr/>
        </p:nvSpPr>
        <p:spPr bwMode="auto">
          <a:xfrm>
            <a:off x="6527800" y="3738563"/>
            <a:ext cx="11906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300" b="1">
                <a:solidFill>
                  <a:srgbClr val="000000"/>
                </a:solidFill>
              </a:rPr>
              <a:t>C</a:t>
            </a:r>
            <a:endParaRPr lang="en-US" altLang="it-IT"/>
          </a:p>
        </p:txBody>
      </p:sp>
      <p:sp>
        <p:nvSpPr>
          <p:cNvPr id="10339" name="Freeform 107"/>
          <p:cNvSpPr>
            <a:spLocks/>
          </p:cNvSpPr>
          <p:nvPr/>
        </p:nvSpPr>
        <p:spPr bwMode="auto">
          <a:xfrm>
            <a:off x="5837238" y="3508375"/>
            <a:ext cx="153987" cy="184150"/>
          </a:xfrm>
          <a:custGeom>
            <a:avLst/>
            <a:gdLst>
              <a:gd name="T0" fmla="*/ 76595 w 193"/>
              <a:gd name="T1" fmla="*/ 49426 h 231"/>
              <a:gd name="T2" fmla="*/ 59840 w 193"/>
              <a:gd name="T3" fmla="*/ 19132 h 231"/>
              <a:gd name="T4" fmla="*/ 51861 w 193"/>
              <a:gd name="T5" fmla="*/ 53411 h 231"/>
              <a:gd name="T6" fmla="*/ 2394 w 193"/>
              <a:gd name="T7" fmla="*/ 19132 h 231"/>
              <a:gd name="T8" fmla="*/ 32712 w 193"/>
              <a:gd name="T9" fmla="*/ 65369 h 231"/>
              <a:gd name="T10" fmla="*/ 0 w 193"/>
              <a:gd name="T11" fmla="*/ 73341 h 231"/>
              <a:gd name="T12" fmla="*/ 25532 w 193"/>
              <a:gd name="T13" fmla="*/ 100445 h 231"/>
              <a:gd name="T14" fmla="*/ 798 w 193"/>
              <a:gd name="T15" fmla="*/ 124361 h 231"/>
              <a:gd name="T16" fmla="*/ 39893 w 193"/>
              <a:gd name="T17" fmla="*/ 118781 h 231"/>
              <a:gd name="T18" fmla="*/ 33510 w 193"/>
              <a:gd name="T19" fmla="*/ 150668 h 231"/>
              <a:gd name="T20" fmla="*/ 54254 w 193"/>
              <a:gd name="T21" fmla="*/ 133130 h 231"/>
              <a:gd name="T22" fmla="*/ 59840 w 193"/>
              <a:gd name="T23" fmla="*/ 184150 h 231"/>
              <a:gd name="T24" fmla="*/ 75797 w 193"/>
              <a:gd name="T25" fmla="*/ 126753 h 231"/>
              <a:gd name="T26" fmla="*/ 94147 w 193"/>
              <a:gd name="T27" fmla="*/ 169003 h 231"/>
              <a:gd name="T28" fmla="*/ 100530 w 193"/>
              <a:gd name="T29" fmla="*/ 122767 h 231"/>
              <a:gd name="T30" fmla="*/ 129253 w 193"/>
              <a:gd name="T31" fmla="*/ 154654 h 231"/>
              <a:gd name="T32" fmla="*/ 120477 w 193"/>
              <a:gd name="T33" fmla="*/ 110012 h 231"/>
              <a:gd name="T34" fmla="*/ 153987 w 193"/>
              <a:gd name="T35" fmla="*/ 113998 h 231"/>
              <a:gd name="T36" fmla="*/ 125264 w 193"/>
              <a:gd name="T37" fmla="*/ 88488 h 231"/>
              <a:gd name="T38" fmla="*/ 149998 w 193"/>
              <a:gd name="T39" fmla="*/ 69355 h 231"/>
              <a:gd name="T40" fmla="*/ 118881 w 193"/>
              <a:gd name="T41" fmla="*/ 62978 h 231"/>
              <a:gd name="T42" fmla="*/ 130849 w 193"/>
              <a:gd name="T43" fmla="*/ 37468 h 231"/>
              <a:gd name="T44" fmla="*/ 100530 w 193"/>
              <a:gd name="T45" fmla="*/ 45440 h 231"/>
              <a:gd name="T46" fmla="*/ 102924 w 193"/>
              <a:gd name="T47" fmla="*/ 0 h 231"/>
              <a:gd name="T48" fmla="*/ 76595 w 193"/>
              <a:gd name="T49" fmla="*/ 49426 h 2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3" h="231">
                <a:moveTo>
                  <a:pt x="96" y="62"/>
                </a:moveTo>
                <a:lnTo>
                  <a:pt x="75" y="24"/>
                </a:lnTo>
                <a:lnTo>
                  <a:pt x="65" y="67"/>
                </a:lnTo>
                <a:lnTo>
                  <a:pt x="3" y="24"/>
                </a:lnTo>
                <a:lnTo>
                  <a:pt x="41" y="82"/>
                </a:lnTo>
                <a:lnTo>
                  <a:pt x="0" y="92"/>
                </a:lnTo>
                <a:lnTo>
                  <a:pt x="32" y="126"/>
                </a:lnTo>
                <a:lnTo>
                  <a:pt x="1" y="156"/>
                </a:lnTo>
                <a:lnTo>
                  <a:pt x="50" y="149"/>
                </a:lnTo>
                <a:lnTo>
                  <a:pt x="42" y="189"/>
                </a:lnTo>
                <a:lnTo>
                  <a:pt x="68" y="167"/>
                </a:lnTo>
                <a:lnTo>
                  <a:pt x="75" y="231"/>
                </a:lnTo>
                <a:lnTo>
                  <a:pt x="95" y="159"/>
                </a:lnTo>
                <a:lnTo>
                  <a:pt x="118" y="212"/>
                </a:lnTo>
                <a:lnTo>
                  <a:pt x="126" y="154"/>
                </a:lnTo>
                <a:lnTo>
                  <a:pt x="162" y="194"/>
                </a:lnTo>
                <a:lnTo>
                  <a:pt x="151" y="138"/>
                </a:lnTo>
                <a:lnTo>
                  <a:pt x="193" y="143"/>
                </a:lnTo>
                <a:lnTo>
                  <a:pt x="157" y="111"/>
                </a:lnTo>
                <a:lnTo>
                  <a:pt x="188" y="87"/>
                </a:lnTo>
                <a:lnTo>
                  <a:pt x="149" y="79"/>
                </a:lnTo>
                <a:lnTo>
                  <a:pt x="164" y="47"/>
                </a:lnTo>
                <a:lnTo>
                  <a:pt x="126" y="57"/>
                </a:lnTo>
                <a:lnTo>
                  <a:pt x="129" y="0"/>
                </a:lnTo>
                <a:lnTo>
                  <a:pt x="96" y="62"/>
                </a:lnTo>
                <a:close/>
              </a:path>
            </a:pathLst>
          </a:custGeom>
          <a:solidFill>
            <a:srgbClr val="00CC99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340" name="Freeform 108"/>
          <p:cNvSpPr>
            <a:spLocks/>
          </p:cNvSpPr>
          <p:nvPr/>
        </p:nvSpPr>
        <p:spPr bwMode="auto">
          <a:xfrm>
            <a:off x="5837238" y="3754438"/>
            <a:ext cx="153987" cy="184150"/>
          </a:xfrm>
          <a:custGeom>
            <a:avLst/>
            <a:gdLst>
              <a:gd name="T0" fmla="*/ 76595 w 193"/>
              <a:gd name="T1" fmla="*/ 49579 h 234"/>
              <a:gd name="T2" fmla="*/ 59840 w 193"/>
              <a:gd name="T3" fmla="*/ 19674 h 234"/>
              <a:gd name="T4" fmla="*/ 51861 w 193"/>
              <a:gd name="T5" fmla="*/ 54301 h 234"/>
              <a:gd name="T6" fmla="*/ 2394 w 193"/>
              <a:gd name="T7" fmla="*/ 19674 h 234"/>
              <a:gd name="T8" fmla="*/ 32712 w 193"/>
              <a:gd name="T9" fmla="*/ 65318 h 234"/>
              <a:gd name="T10" fmla="*/ 0 w 193"/>
              <a:gd name="T11" fmla="*/ 73975 h 234"/>
              <a:gd name="T12" fmla="*/ 25532 w 193"/>
              <a:gd name="T13" fmla="*/ 99945 h 234"/>
              <a:gd name="T14" fmla="*/ 798 w 193"/>
              <a:gd name="T15" fmla="*/ 124341 h 234"/>
              <a:gd name="T16" fmla="*/ 39893 w 193"/>
              <a:gd name="T17" fmla="*/ 119619 h 234"/>
              <a:gd name="T18" fmla="*/ 33510 w 193"/>
              <a:gd name="T19" fmla="*/ 150310 h 234"/>
              <a:gd name="T20" fmla="*/ 54254 w 193"/>
              <a:gd name="T21" fmla="*/ 133784 h 234"/>
              <a:gd name="T22" fmla="*/ 59840 w 193"/>
              <a:gd name="T23" fmla="*/ 184150 h 234"/>
              <a:gd name="T24" fmla="*/ 75797 w 193"/>
              <a:gd name="T25" fmla="*/ 126701 h 234"/>
              <a:gd name="T26" fmla="*/ 94147 w 193"/>
              <a:gd name="T27" fmla="*/ 168411 h 234"/>
              <a:gd name="T28" fmla="*/ 100530 w 193"/>
              <a:gd name="T29" fmla="*/ 122767 h 234"/>
              <a:gd name="T30" fmla="*/ 129253 w 193"/>
              <a:gd name="T31" fmla="*/ 154245 h 234"/>
              <a:gd name="T32" fmla="*/ 120477 w 193"/>
              <a:gd name="T33" fmla="*/ 110175 h 234"/>
              <a:gd name="T34" fmla="*/ 153987 w 193"/>
              <a:gd name="T35" fmla="*/ 112536 h 234"/>
              <a:gd name="T36" fmla="*/ 125264 w 193"/>
              <a:gd name="T37" fmla="*/ 89714 h 234"/>
              <a:gd name="T38" fmla="*/ 149998 w 193"/>
              <a:gd name="T39" fmla="*/ 69253 h 234"/>
              <a:gd name="T40" fmla="*/ 118881 w 193"/>
              <a:gd name="T41" fmla="*/ 62170 h 234"/>
              <a:gd name="T42" fmla="*/ 130849 w 193"/>
              <a:gd name="T43" fmla="*/ 37774 h 234"/>
              <a:gd name="T44" fmla="*/ 100530 w 193"/>
              <a:gd name="T45" fmla="*/ 45644 h 234"/>
              <a:gd name="T46" fmla="*/ 102924 w 193"/>
              <a:gd name="T47" fmla="*/ 0 h 234"/>
              <a:gd name="T48" fmla="*/ 76595 w 193"/>
              <a:gd name="T49" fmla="*/ 49579 h 23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3" h="234">
                <a:moveTo>
                  <a:pt x="96" y="63"/>
                </a:moveTo>
                <a:lnTo>
                  <a:pt x="75" y="25"/>
                </a:lnTo>
                <a:lnTo>
                  <a:pt x="65" y="69"/>
                </a:lnTo>
                <a:lnTo>
                  <a:pt x="3" y="25"/>
                </a:lnTo>
                <a:lnTo>
                  <a:pt x="41" y="83"/>
                </a:lnTo>
                <a:lnTo>
                  <a:pt x="0" y="94"/>
                </a:lnTo>
                <a:lnTo>
                  <a:pt x="32" y="127"/>
                </a:lnTo>
                <a:lnTo>
                  <a:pt x="1" y="158"/>
                </a:lnTo>
                <a:lnTo>
                  <a:pt x="50" y="152"/>
                </a:lnTo>
                <a:lnTo>
                  <a:pt x="42" y="191"/>
                </a:lnTo>
                <a:lnTo>
                  <a:pt x="68" y="170"/>
                </a:lnTo>
                <a:lnTo>
                  <a:pt x="75" y="234"/>
                </a:lnTo>
                <a:lnTo>
                  <a:pt x="95" y="161"/>
                </a:lnTo>
                <a:lnTo>
                  <a:pt x="118" y="214"/>
                </a:lnTo>
                <a:lnTo>
                  <a:pt x="126" y="156"/>
                </a:lnTo>
                <a:lnTo>
                  <a:pt x="162" y="196"/>
                </a:lnTo>
                <a:lnTo>
                  <a:pt x="151" y="140"/>
                </a:lnTo>
                <a:lnTo>
                  <a:pt x="193" y="143"/>
                </a:lnTo>
                <a:lnTo>
                  <a:pt x="157" y="114"/>
                </a:lnTo>
                <a:lnTo>
                  <a:pt x="188" y="88"/>
                </a:lnTo>
                <a:lnTo>
                  <a:pt x="149" y="79"/>
                </a:lnTo>
                <a:lnTo>
                  <a:pt x="164" y="48"/>
                </a:lnTo>
                <a:lnTo>
                  <a:pt x="126" y="58"/>
                </a:lnTo>
                <a:lnTo>
                  <a:pt x="129" y="0"/>
                </a:lnTo>
                <a:lnTo>
                  <a:pt x="96" y="63"/>
                </a:lnTo>
                <a:close/>
              </a:path>
            </a:pathLst>
          </a:custGeom>
          <a:solidFill>
            <a:srgbClr val="00CC99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341" name="Freeform 109"/>
          <p:cNvSpPr>
            <a:spLocks/>
          </p:cNvSpPr>
          <p:nvPr/>
        </p:nvSpPr>
        <p:spPr bwMode="auto">
          <a:xfrm>
            <a:off x="5940425" y="4098925"/>
            <a:ext cx="307975" cy="49213"/>
          </a:xfrm>
          <a:custGeom>
            <a:avLst/>
            <a:gdLst>
              <a:gd name="T0" fmla="*/ 0 w 388"/>
              <a:gd name="T1" fmla="*/ 0 h 60"/>
              <a:gd name="T2" fmla="*/ 0 w 388"/>
              <a:gd name="T3" fmla="*/ 48393 h 60"/>
              <a:gd name="T4" fmla="*/ 307975 w 388"/>
              <a:gd name="T5" fmla="*/ 49213 h 60"/>
              <a:gd name="T6" fmla="*/ 307975 w 388"/>
              <a:gd name="T7" fmla="*/ 820 h 60"/>
              <a:gd name="T8" fmla="*/ 0 w 388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8" h="60">
                <a:moveTo>
                  <a:pt x="0" y="0"/>
                </a:moveTo>
                <a:lnTo>
                  <a:pt x="0" y="59"/>
                </a:lnTo>
                <a:lnTo>
                  <a:pt x="388" y="60"/>
                </a:lnTo>
                <a:lnTo>
                  <a:pt x="388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42" name="Rectangle 110"/>
          <p:cNvSpPr>
            <a:spLocks noChangeArrowheads="1"/>
          </p:cNvSpPr>
          <p:nvPr/>
        </p:nvSpPr>
        <p:spPr bwMode="auto">
          <a:xfrm>
            <a:off x="5940425" y="4344988"/>
            <a:ext cx="922338" cy="460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343" name="Rectangle 111"/>
          <p:cNvSpPr>
            <a:spLocks noChangeArrowheads="1"/>
          </p:cNvSpPr>
          <p:nvPr/>
        </p:nvSpPr>
        <p:spPr bwMode="auto">
          <a:xfrm>
            <a:off x="6196013" y="4000500"/>
            <a:ext cx="2730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344" name="Rectangle 112"/>
          <p:cNvSpPr>
            <a:spLocks noChangeArrowheads="1"/>
          </p:cNvSpPr>
          <p:nvPr/>
        </p:nvSpPr>
        <p:spPr bwMode="auto">
          <a:xfrm>
            <a:off x="6272213" y="4044950"/>
            <a:ext cx="1190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300" b="1">
                <a:solidFill>
                  <a:srgbClr val="000000"/>
                </a:solidFill>
              </a:rPr>
              <a:t>C</a:t>
            </a:r>
            <a:endParaRPr lang="en-US" altLang="it-IT"/>
          </a:p>
        </p:txBody>
      </p:sp>
      <p:sp>
        <p:nvSpPr>
          <p:cNvPr id="10345" name="Rectangle 113"/>
          <p:cNvSpPr>
            <a:spLocks noChangeArrowheads="1"/>
          </p:cNvSpPr>
          <p:nvPr/>
        </p:nvSpPr>
        <p:spPr bwMode="auto">
          <a:xfrm>
            <a:off x="6811963" y="4243388"/>
            <a:ext cx="2714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346" name="Rectangle 114"/>
          <p:cNvSpPr>
            <a:spLocks noChangeArrowheads="1"/>
          </p:cNvSpPr>
          <p:nvPr/>
        </p:nvSpPr>
        <p:spPr bwMode="auto">
          <a:xfrm>
            <a:off x="6886575" y="4289425"/>
            <a:ext cx="1190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300" b="1">
                <a:solidFill>
                  <a:srgbClr val="000000"/>
                </a:solidFill>
              </a:rPr>
              <a:t>C</a:t>
            </a:r>
            <a:endParaRPr lang="en-US" altLang="it-IT"/>
          </a:p>
        </p:txBody>
      </p:sp>
      <p:sp>
        <p:nvSpPr>
          <p:cNvPr id="10347" name="Freeform 115"/>
          <p:cNvSpPr>
            <a:spLocks/>
          </p:cNvSpPr>
          <p:nvPr/>
        </p:nvSpPr>
        <p:spPr bwMode="auto">
          <a:xfrm>
            <a:off x="5837238" y="4000500"/>
            <a:ext cx="153987" cy="184150"/>
          </a:xfrm>
          <a:custGeom>
            <a:avLst/>
            <a:gdLst>
              <a:gd name="T0" fmla="*/ 76595 w 193"/>
              <a:gd name="T1" fmla="*/ 49426 h 231"/>
              <a:gd name="T2" fmla="*/ 59840 w 193"/>
              <a:gd name="T3" fmla="*/ 19132 h 231"/>
              <a:gd name="T4" fmla="*/ 51861 w 193"/>
              <a:gd name="T5" fmla="*/ 53411 h 231"/>
              <a:gd name="T6" fmla="*/ 2394 w 193"/>
              <a:gd name="T7" fmla="*/ 19132 h 231"/>
              <a:gd name="T8" fmla="*/ 32712 w 193"/>
              <a:gd name="T9" fmla="*/ 65369 h 231"/>
              <a:gd name="T10" fmla="*/ 0 w 193"/>
              <a:gd name="T11" fmla="*/ 73341 h 231"/>
              <a:gd name="T12" fmla="*/ 25532 w 193"/>
              <a:gd name="T13" fmla="*/ 100445 h 231"/>
              <a:gd name="T14" fmla="*/ 798 w 193"/>
              <a:gd name="T15" fmla="*/ 124361 h 231"/>
              <a:gd name="T16" fmla="*/ 39893 w 193"/>
              <a:gd name="T17" fmla="*/ 118781 h 231"/>
              <a:gd name="T18" fmla="*/ 33510 w 193"/>
              <a:gd name="T19" fmla="*/ 150668 h 231"/>
              <a:gd name="T20" fmla="*/ 54254 w 193"/>
              <a:gd name="T21" fmla="*/ 133130 h 231"/>
              <a:gd name="T22" fmla="*/ 59840 w 193"/>
              <a:gd name="T23" fmla="*/ 184150 h 231"/>
              <a:gd name="T24" fmla="*/ 75797 w 193"/>
              <a:gd name="T25" fmla="*/ 126753 h 231"/>
              <a:gd name="T26" fmla="*/ 94147 w 193"/>
              <a:gd name="T27" fmla="*/ 169003 h 231"/>
              <a:gd name="T28" fmla="*/ 100530 w 193"/>
              <a:gd name="T29" fmla="*/ 122767 h 231"/>
              <a:gd name="T30" fmla="*/ 129253 w 193"/>
              <a:gd name="T31" fmla="*/ 154654 h 231"/>
              <a:gd name="T32" fmla="*/ 120477 w 193"/>
              <a:gd name="T33" fmla="*/ 110012 h 231"/>
              <a:gd name="T34" fmla="*/ 153987 w 193"/>
              <a:gd name="T35" fmla="*/ 113998 h 231"/>
              <a:gd name="T36" fmla="*/ 125264 w 193"/>
              <a:gd name="T37" fmla="*/ 88488 h 231"/>
              <a:gd name="T38" fmla="*/ 149998 w 193"/>
              <a:gd name="T39" fmla="*/ 69355 h 231"/>
              <a:gd name="T40" fmla="*/ 118881 w 193"/>
              <a:gd name="T41" fmla="*/ 62978 h 231"/>
              <a:gd name="T42" fmla="*/ 130849 w 193"/>
              <a:gd name="T43" fmla="*/ 37468 h 231"/>
              <a:gd name="T44" fmla="*/ 100530 w 193"/>
              <a:gd name="T45" fmla="*/ 45440 h 231"/>
              <a:gd name="T46" fmla="*/ 102924 w 193"/>
              <a:gd name="T47" fmla="*/ 0 h 231"/>
              <a:gd name="T48" fmla="*/ 76595 w 193"/>
              <a:gd name="T49" fmla="*/ 49426 h 2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3" h="231">
                <a:moveTo>
                  <a:pt x="96" y="62"/>
                </a:moveTo>
                <a:lnTo>
                  <a:pt x="75" y="24"/>
                </a:lnTo>
                <a:lnTo>
                  <a:pt x="65" y="67"/>
                </a:lnTo>
                <a:lnTo>
                  <a:pt x="3" y="24"/>
                </a:lnTo>
                <a:lnTo>
                  <a:pt x="41" y="82"/>
                </a:lnTo>
                <a:lnTo>
                  <a:pt x="0" y="92"/>
                </a:lnTo>
                <a:lnTo>
                  <a:pt x="32" y="126"/>
                </a:lnTo>
                <a:lnTo>
                  <a:pt x="1" y="156"/>
                </a:lnTo>
                <a:lnTo>
                  <a:pt x="50" y="149"/>
                </a:lnTo>
                <a:lnTo>
                  <a:pt x="42" y="189"/>
                </a:lnTo>
                <a:lnTo>
                  <a:pt x="68" y="167"/>
                </a:lnTo>
                <a:lnTo>
                  <a:pt x="75" y="231"/>
                </a:lnTo>
                <a:lnTo>
                  <a:pt x="95" y="159"/>
                </a:lnTo>
                <a:lnTo>
                  <a:pt x="118" y="212"/>
                </a:lnTo>
                <a:lnTo>
                  <a:pt x="126" y="154"/>
                </a:lnTo>
                <a:lnTo>
                  <a:pt x="162" y="194"/>
                </a:lnTo>
                <a:lnTo>
                  <a:pt x="151" y="138"/>
                </a:lnTo>
                <a:lnTo>
                  <a:pt x="193" y="143"/>
                </a:lnTo>
                <a:lnTo>
                  <a:pt x="157" y="111"/>
                </a:lnTo>
                <a:lnTo>
                  <a:pt x="188" y="87"/>
                </a:lnTo>
                <a:lnTo>
                  <a:pt x="149" y="79"/>
                </a:lnTo>
                <a:lnTo>
                  <a:pt x="164" y="47"/>
                </a:lnTo>
                <a:lnTo>
                  <a:pt x="126" y="57"/>
                </a:lnTo>
                <a:lnTo>
                  <a:pt x="129" y="0"/>
                </a:lnTo>
                <a:lnTo>
                  <a:pt x="96" y="62"/>
                </a:lnTo>
                <a:close/>
              </a:path>
            </a:pathLst>
          </a:custGeom>
          <a:solidFill>
            <a:srgbClr val="00CC99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348" name="Freeform 116"/>
          <p:cNvSpPr>
            <a:spLocks/>
          </p:cNvSpPr>
          <p:nvPr/>
        </p:nvSpPr>
        <p:spPr bwMode="auto">
          <a:xfrm>
            <a:off x="5837238" y="4244975"/>
            <a:ext cx="153987" cy="184150"/>
          </a:xfrm>
          <a:custGeom>
            <a:avLst/>
            <a:gdLst>
              <a:gd name="T0" fmla="*/ 76595 w 193"/>
              <a:gd name="T1" fmla="*/ 49426 h 231"/>
              <a:gd name="T2" fmla="*/ 59840 w 193"/>
              <a:gd name="T3" fmla="*/ 19132 h 231"/>
              <a:gd name="T4" fmla="*/ 51861 w 193"/>
              <a:gd name="T5" fmla="*/ 53411 h 231"/>
              <a:gd name="T6" fmla="*/ 2394 w 193"/>
              <a:gd name="T7" fmla="*/ 19132 h 231"/>
              <a:gd name="T8" fmla="*/ 32712 w 193"/>
              <a:gd name="T9" fmla="*/ 65369 h 231"/>
              <a:gd name="T10" fmla="*/ 0 w 193"/>
              <a:gd name="T11" fmla="*/ 72544 h 231"/>
              <a:gd name="T12" fmla="*/ 25532 w 193"/>
              <a:gd name="T13" fmla="*/ 100445 h 231"/>
              <a:gd name="T14" fmla="*/ 798 w 193"/>
              <a:gd name="T15" fmla="*/ 124361 h 231"/>
              <a:gd name="T16" fmla="*/ 39893 w 193"/>
              <a:gd name="T17" fmla="*/ 118781 h 231"/>
              <a:gd name="T18" fmla="*/ 33510 w 193"/>
              <a:gd name="T19" fmla="*/ 149871 h 231"/>
              <a:gd name="T20" fmla="*/ 54254 w 193"/>
              <a:gd name="T21" fmla="*/ 133130 h 231"/>
              <a:gd name="T22" fmla="*/ 59840 w 193"/>
              <a:gd name="T23" fmla="*/ 184150 h 231"/>
              <a:gd name="T24" fmla="*/ 75797 w 193"/>
              <a:gd name="T25" fmla="*/ 126753 h 231"/>
              <a:gd name="T26" fmla="*/ 94147 w 193"/>
              <a:gd name="T27" fmla="*/ 168206 h 231"/>
              <a:gd name="T28" fmla="*/ 100530 w 193"/>
              <a:gd name="T29" fmla="*/ 122767 h 231"/>
              <a:gd name="T30" fmla="*/ 129253 w 193"/>
              <a:gd name="T31" fmla="*/ 153857 h 231"/>
              <a:gd name="T32" fmla="*/ 120477 w 193"/>
              <a:gd name="T33" fmla="*/ 109215 h 231"/>
              <a:gd name="T34" fmla="*/ 153987 w 193"/>
              <a:gd name="T35" fmla="*/ 113200 h 231"/>
              <a:gd name="T36" fmla="*/ 125264 w 193"/>
              <a:gd name="T37" fmla="*/ 88488 h 231"/>
              <a:gd name="T38" fmla="*/ 149998 w 193"/>
              <a:gd name="T39" fmla="*/ 69355 h 231"/>
              <a:gd name="T40" fmla="*/ 118881 w 193"/>
              <a:gd name="T41" fmla="*/ 62181 h 231"/>
              <a:gd name="T42" fmla="*/ 130849 w 193"/>
              <a:gd name="T43" fmla="*/ 37468 h 231"/>
              <a:gd name="T44" fmla="*/ 100530 w 193"/>
              <a:gd name="T45" fmla="*/ 45440 h 231"/>
              <a:gd name="T46" fmla="*/ 102924 w 193"/>
              <a:gd name="T47" fmla="*/ 0 h 231"/>
              <a:gd name="T48" fmla="*/ 76595 w 193"/>
              <a:gd name="T49" fmla="*/ 49426 h 2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3" h="231">
                <a:moveTo>
                  <a:pt x="96" y="62"/>
                </a:moveTo>
                <a:lnTo>
                  <a:pt x="75" y="24"/>
                </a:lnTo>
                <a:lnTo>
                  <a:pt x="65" y="67"/>
                </a:lnTo>
                <a:lnTo>
                  <a:pt x="3" y="24"/>
                </a:lnTo>
                <a:lnTo>
                  <a:pt x="41" y="82"/>
                </a:lnTo>
                <a:lnTo>
                  <a:pt x="0" y="91"/>
                </a:lnTo>
                <a:lnTo>
                  <a:pt x="32" y="126"/>
                </a:lnTo>
                <a:lnTo>
                  <a:pt x="1" y="156"/>
                </a:lnTo>
                <a:lnTo>
                  <a:pt x="50" y="149"/>
                </a:lnTo>
                <a:lnTo>
                  <a:pt x="42" y="188"/>
                </a:lnTo>
                <a:lnTo>
                  <a:pt x="68" y="167"/>
                </a:lnTo>
                <a:lnTo>
                  <a:pt x="75" y="231"/>
                </a:lnTo>
                <a:lnTo>
                  <a:pt x="95" y="159"/>
                </a:lnTo>
                <a:lnTo>
                  <a:pt x="118" y="211"/>
                </a:lnTo>
                <a:lnTo>
                  <a:pt x="126" y="154"/>
                </a:lnTo>
                <a:lnTo>
                  <a:pt x="162" y="193"/>
                </a:lnTo>
                <a:lnTo>
                  <a:pt x="151" y="137"/>
                </a:lnTo>
                <a:lnTo>
                  <a:pt x="193" y="142"/>
                </a:lnTo>
                <a:lnTo>
                  <a:pt x="157" y="111"/>
                </a:lnTo>
                <a:lnTo>
                  <a:pt x="188" y="87"/>
                </a:lnTo>
                <a:lnTo>
                  <a:pt x="149" y="78"/>
                </a:lnTo>
                <a:lnTo>
                  <a:pt x="164" y="47"/>
                </a:lnTo>
                <a:lnTo>
                  <a:pt x="126" y="57"/>
                </a:lnTo>
                <a:lnTo>
                  <a:pt x="129" y="0"/>
                </a:lnTo>
                <a:lnTo>
                  <a:pt x="96" y="62"/>
                </a:lnTo>
                <a:close/>
              </a:path>
            </a:pathLst>
          </a:custGeom>
          <a:solidFill>
            <a:srgbClr val="00CC99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349" name="Freeform 117"/>
          <p:cNvSpPr>
            <a:spLocks/>
          </p:cNvSpPr>
          <p:nvPr/>
        </p:nvSpPr>
        <p:spPr bwMode="auto">
          <a:xfrm>
            <a:off x="1931988" y="2032000"/>
            <a:ext cx="379412" cy="131763"/>
          </a:xfrm>
          <a:custGeom>
            <a:avLst/>
            <a:gdLst>
              <a:gd name="T0" fmla="*/ 0 w 478"/>
              <a:gd name="T1" fmla="*/ 11906 h 166"/>
              <a:gd name="T2" fmla="*/ 20637 w 478"/>
              <a:gd name="T3" fmla="*/ 47625 h 166"/>
              <a:gd name="T4" fmla="*/ 54769 w 478"/>
              <a:gd name="T5" fmla="*/ 90488 h 166"/>
              <a:gd name="T6" fmla="*/ 73025 w 478"/>
              <a:gd name="T7" fmla="*/ 104775 h 166"/>
              <a:gd name="T8" fmla="*/ 107950 w 478"/>
              <a:gd name="T9" fmla="*/ 123032 h 166"/>
              <a:gd name="T10" fmla="*/ 128587 w 478"/>
              <a:gd name="T11" fmla="*/ 127794 h 166"/>
              <a:gd name="T12" fmla="*/ 158750 w 478"/>
              <a:gd name="T13" fmla="*/ 130969 h 166"/>
              <a:gd name="T14" fmla="*/ 217487 w 478"/>
              <a:gd name="T15" fmla="*/ 131763 h 166"/>
              <a:gd name="T16" fmla="*/ 273843 w 478"/>
              <a:gd name="T17" fmla="*/ 127794 h 166"/>
              <a:gd name="T18" fmla="*/ 307181 w 478"/>
              <a:gd name="T19" fmla="*/ 123825 h 166"/>
              <a:gd name="T20" fmla="*/ 319087 w 478"/>
              <a:gd name="T21" fmla="*/ 123032 h 166"/>
              <a:gd name="T22" fmla="*/ 346868 w 478"/>
              <a:gd name="T23" fmla="*/ 113507 h 166"/>
              <a:gd name="T24" fmla="*/ 357981 w 478"/>
              <a:gd name="T25" fmla="*/ 104775 h 166"/>
              <a:gd name="T26" fmla="*/ 367506 w 478"/>
              <a:gd name="T27" fmla="*/ 94457 h 166"/>
              <a:gd name="T28" fmla="*/ 375443 w 478"/>
              <a:gd name="T29" fmla="*/ 78582 h 166"/>
              <a:gd name="T30" fmla="*/ 379412 w 478"/>
              <a:gd name="T31" fmla="*/ 60325 h 166"/>
              <a:gd name="T32" fmla="*/ 351631 w 478"/>
              <a:gd name="T33" fmla="*/ 74613 h 166"/>
              <a:gd name="T34" fmla="*/ 353218 w 478"/>
              <a:gd name="T35" fmla="*/ 69057 h 166"/>
              <a:gd name="T36" fmla="*/ 345281 w 478"/>
              <a:gd name="T37" fmla="*/ 84932 h 166"/>
              <a:gd name="T38" fmla="*/ 347662 w 478"/>
              <a:gd name="T39" fmla="*/ 80963 h 166"/>
              <a:gd name="T40" fmla="*/ 333375 w 478"/>
              <a:gd name="T41" fmla="*/ 94457 h 166"/>
              <a:gd name="T42" fmla="*/ 337343 w 478"/>
              <a:gd name="T43" fmla="*/ 91282 h 166"/>
              <a:gd name="T44" fmla="*/ 313531 w 478"/>
              <a:gd name="T45" fmla="*/ 100807 h 166"/>
              <a:gd name="T46" fmla="*/ 315118 w 478"/>
              <a:gd name="T47" fmla="*/ 100807 h 166"/>
              <a:gd name="T48" fmla="*/ 296862 w 478"/>
              <a:gd name="T49" fmla="*/ 101600 h 166"/>
              <a:gd name="T50" fmla="*/ 246062 w 478"/>
              <a:gd name="T51" fmla="*/ 107157 h 166"/>
              <a:gd name="T52" fmla="*/ 187325 w 478"/>
              <a:gd name="T53" fmla="*/ 108744 h 166"/>
              <a:gd name="T54" fmla="*/ 134144 w 478"/>
              <a:gd name="T55" fmla="*/ 104775 h 166"/>
              <a:gd name="T56" fmla="*/ 138112 w 478"/>
              <a:gd name="T57" fmla="*/ 105569 h 166"/>
              <a:gd name="T58" fmla="*/ 115887 w 478"/>
              <a:gd name="T59" fmla="*/ 100807 h 166"/>
              <a:gd name="T60" fmla="*/ 81756 w 478"/>
              <a:gd name="T61" fmla="*/ 82550 h 166"/>
              <a:gd name="T62" fmla="*/ 85725 w 478"/>
              <a:gd name="T63" fmla="*/ 84932 h 166"/>
              <a:gd name="T64" fmla="*/ 59531 w 478"/>
              <a:gd name="T65" fmla="*/ 60325 h 166"/>
              <a:gd name="T66" fmla="*/ 28575 w 478"/>
              <a:gd name="T67" fmla="*/ 38100 h 166"/>
              <a:gd name="T68" fmla="*/ 19050 w 478"/>
              <a:gd name="T69" fmla="*/ 0 h 16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78" h="166">
                <a:moveTo>
                  <a:pt x="24" y="0"/>
                </a:moveTo>
                <a:lnTo>
                  <a:pt x="0" y="15"/>
                </a:lnTo>
                <a:lnTo>
                  <a:pt x="23" y="55"/>
                </a:lnTo>
                <a:lnTo>
                  <a:pt x="26" y="60"/>
                </a:lnTo>
                <a:lnTo>
                  <a:pt x="54" y="97"/>
                </a:lnTo>
                <a:lnTo>
                  <a:pt x="69" y="114"/>
                </a:lnTo>
                <a:lnTo>
                  <a:pt x="87" y="128"/>
                </a:lnTo>
                <a:lnTo>
                  <a:pt x="92" y="132"/>
                </a:lnTo>
                <a:lnTo>
                  <a:pt x="111" y="143"/>
                </a:lnTo>
                <a:lnTo>
                  <a:pt x="136" y="155"/>
                </a:lnTo>
                <a:lnTo>
                  <a:pt x="148" y="158"/>
                </a:lnTo>
                <a:lnTo>
                  <a:pt x="162" y="161"/>
                </a:lnTo>
                <a:lnTo>
                  <a:pt x="169" y="161"/>
                </a:lnTo>
                <a:lnTo>
                  <a:pt x="200" y="165"/>
                </a:lnTo>
                <a:lnTo>
                  <a:pt x="236" y="166"/>
                </a:lnTo>
                <a:lnTo>
                  <a:pt x="274" y="166"/>
                </a:lnTo>
                <a:lnTo>
                  <a:pt x="310" y="165"/>
                </a:lnTo>
                <a:lnTo>
                  <a:pt x="345" y="161"/>
                </a:lnTo>
                <a:lnTo>
                  <a:pt x="374" y="158"/>
                </a:lnTo>
                <a:lnTo>
                  <a:pt x="387" y="156"/>
                </a:lnTo>
                <a:lnTo>
                  <a:pt x="402" y="155"/>
                </a:lnTo>
                <a:lnTo>
                  <a:pt x="422" y="148"/>
                </a:lnTo>
                <a:lnTo>
                  <a:pt x="437" y="143"/>
                </a:lnTo>
                <a:lnTo>
                  <a:pt x="441" y="140"/>
                </a:lnTo>
                <a:lnTo>
                  <a:pt x="451" y="132"/>
                </a:lnTo>
                <a:lnTo>
                  <a:pt x="460" y="124"/>
                </a:lnTo>
                <a:lnTo>
                  <a:pt x="463" y="119"/>
                </a:lnTo>
                <a:lnTo>
                  <a:pt x="468" y="109"/>
                </a:lnTo>
                <a:lnTo>
                  <a:pt x="473" y="99"/>
                </a:lnTo>
                <a:lnTo>
                  <a:pt x="473" y="94"/>
                </a:lnTo>
                <a:lnTo>
                  <a:pt x="478" y="76"/>
                </a:lnTo>
                <a:lnTo>
                  <a:pt x="450" y="71"/>
                </a:lnTo>
                <a:lnTo>
                  <a:pt x="443" y="94"/>
                </a:lnTo>
                <a:lnTo>
                  <a:pt x="458" y="94"/>
                </a:lnTo>
                <a:lnTo>
                  <a:pt x="445" y="87"/>
                </a:lnTo>
                <a:lnTo>
                  <a:pt x="440" y="97"/>
                </a:lnTo>
                <a:lnTo>
                  <a:pt x="435" y="107"/>
                </a:lnTo>
                <a:lnTo>
                  <a:pt x="448" y="112"/>
                </a:lnTo>
                <a:lnTo>
                  <a:pt x="438" y="102"/>
                </a:lnTo>
                <a:lnTo>
                  <a:pt x="430" y="110"/>
                </a:lnTo>
                <a:lnTo>
                  <a:pt x="420" y="119"/>
                </a:lnTo>
                <a:lnTo>
                  <a:pt x="430" y="128"/>
                </a:lnTo>
                <a:lnTo>
                  <a:pt x="425" y="115"/>
                </a:lnTo>
                <a:lnTo>
                  <a:pt x="410" y="120"/>
                </a:lnTo>
                <a:lnTo>
                  <a:pt x="395" y="127"/>
                </a:lnTo>
                <a:lnTo>
                  <a:pt x="399" y="140"/>
                </a:lnTo>
                <a:lnTo>
                  <a:pt x="397" y="127"/>
                </a:lnTo>
                <a:lnTo>
                  <a:pt x="387" y="127"/>
                </a:lnTo>
                <a:lnTo>
                  <a:pt x="374" y="128"/>
                </a:lnTo>
                <a:lnTo>
                  <a:pt x="345" y="132"/>
                </a:lnTo>
                <a:lnTo>
                  <a:pt x="310" y="135"/>
                </a:lnTo>
                <a:lnTo>
                  <a:pt x="274" y="137"/>
                </a:lnTo>
                <a:lnTo>
                  <a:pt x="236" y="137"/>
                </a:lnTo>
                <a:lnTo>
                  <a:pt x="200" y="135"/>
                </a:lnTo>
                <a:lnTo>
                  <a:pt x="169" y="132"/>
                </a:lnTo>
                <a:lnTo>
                  <a:pt x="169" y="147"/>
                </a:lnTo>
                <a:lnTo>
                  <a:pt x="174" y="133"/>
                </a:lnTo>
                <a:lnTo>
                  <a:pt x="159" y="130"/>
                </a:lnTo>
                <a:lnTo>
                  <a:pt x="146" y="127"/>
                </a:lnTo>
                <a:lnTo>
                  <a:pt x="123" y="115"/>
                </a:lnTo>
                <a:lnTo>
                  <a:pt x="103" y="104"/>
                </a:lnTo>
                <a:lnTo>
                  <a:pt x="98" y="117"/>
                </a:lnTo>
                <a:lnTo>
                  <a:pt x="108" y="107"/>
                </a:lnTo>
                <a:lnTo>
                  <a:pt x="90" y="92"/>
                </a:lnTo>
                <a:lnTo>
                  <a:pt x="75" y="76"/>
                </a:lnTo>
                <a:lnTo>
                  <a:pt x="47" y="38"/>
                </a:lnTo>
                <a:lnTo>
                  <a:pt x="36" y="48"/>
                </a:lnTo>
                <a:lnTo>
                  <a:pt x="51" y="43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50" name="Freeform 118"/>
          <p:cNvSpPr>
            <a:spLocks/>
          </p:cNvSpPr>
          <p:nvPr/>
        </p:nvSpPr>
        <p:spPr bwMode="auto">
          <a:xfrm>
            <a:off x="3367088" y="2093913"/>
            <a:ext cx="381000" cy="131762"/>
          </a:xfrm>
          <a:custGeom>
            <a:avLst/>
            <a:gdLst>
              <a:gd name="T0" fmla="*/ 0 w 479"/>
              <a:gd name="T1" fmla="*/ 11180 h 165"/>
              <a:gd name="T2" fmla="*/ 20681 w 479"/>
              <a:gd name="T3" fmla="*/ 47115 h 165"/>
              <a:gd name="T4" fmla="*/ 54883 w 479"/>
              <a:gd name="T5" fmla="*/ 90237 h 165"/>
              <a:gd name="T6" fmla="*/ 73177 w 479"/>
              <a:gd name="T7" fmla="*/ 104611 h 165"/>
              <a:gd name="T8" fmla="*/ 108175 w 479"/>
              <a:gd name="T9" fmla="*/ 122978 h 165"/>
              <a:gd name="T10" fmla="*/ 128856 w 479"/>
              <a:gd name="T11" fmla="*/ 127769 h 165"/>
              <a:gd name="T12" fmla="*/ 160672 w 479"/>
              <a:gd name="T13" fmla="*/ 130963 h 165"/>
              <a:gd name="T14" fmla="*/ 217942 w 479"/>
              <a:gd name="T15" fmla="*/ 131762 h 165"/>
              <a:gd name="T16" fmla="*/ 275211 w 479"/>
              <a:gd name="T17" fmla="*/ 127769 h 165"/>
              <a:gd name="T18" fmla="*/ 309413 w 479"/>
              <a:gd name="T19" fmla="*/ 124575 h 165"/>
              <a:gd name="T20" fmla="*/ 321344 w 479"/>
              <a:gd name="T21" fmla="*/ 122978 h 165"/>
              <a:gd name="T22" fmla="*/ 348388 w 479"/>
              <a:gd name="T23" fmla="*/ 113395 h 165"/>
              <a:gd name="T24" fmla="*/ 360319 w 479"/>
              <a:gd name="T25" fmla="*/ 104611 h 165"/>
              <a:gd name="T26" fmla="*/ 369069 w 479"/>
              <a:gd name="T27" fmla="*/ 94230 h 165"/>
              <a:gd name="T28" fmla="*/ 377023 w 479"/>
              <a:gd name="T29" fmla="*/ 78259 h 165"/>
              <a:gd name="T30" fmla="*/ 381000 w 479"/>
              <a:gd name="T31" fmla="*/ 59892 h 165"/>
              <a:gd name="T32" fmla="*/ 353956 w 479"/>
              <a:gd name="T33" fmla="*/ 74266 h 165"/>
              <a:gd name="T34" fmla="*/ 354752 w 479"/>
              <a:gd name="T35" fmla="*/ 69475 h 165"/>
              <a:gd name="T36" fmla="*/ 347593 w 479"/>
              <a:gd name="T37" fmla="*/ 84647 h 165"/>
              <a:gd name="T38" fmla="*/ 349979 w 479"/>
              <a:gd name="T39" fmla="*/ 80654 h 165"/>
              <a:gd name="T40" fmla="*/ 335662 w 479"/>
              <a:gd name="T41" fmla="*/ 94230 h 165"/>
              <a:gd name="T42" fmla="*/ 339639 w 479"/>
              <a:gd name="T43" fmla="*/ 91834 h 165"/>
              <a:gd name="T44" fmla="*/ 315777 w 479"/>
              <a:gd name="T45" fmla="*/ 100618 h 165"/>
              <a:gd name="T46" fmla="*/ 317367 w 479"/>
              <a:gd name="T47" fmla="*/ 100618 h 165"/>
              <a:gd name="T48" fmla="*/ 299073 w 479"/>
              <a:gd name="T49" fmla="*/ 102215 h 165"/>
              <a:gd name="T50" fmla="*/ 248167 w 479"/>
              <a:gd name="T51" fmla="*/ 107007 h 165"/>
              <a:gd name="T52" fmla="*/ 187716 w 479"/>
              <a:gd name="T53" fmla="*/ 108604 h 165"/>
              <a:gd name="T54" fmla="*/ 134424 w 479"/>
              <a:gd name="T55" fmla="*/ 104611 h 165"/>
              <a:gd name="T56" fmla="*/ 138401 w 479"/>
              <a:gd name="T57" fmla="*/ 106208 h 165"/>
              <a:gd name="T58" fmla="*/ 116129 w 479"/>
              <a:gd name="T59" fmla="*/ 100618 h 165"/>
              <a:gd name="T60" fmla="*/ 81927 w 479"/>
              <a:gd name="T61" fmla="*/ 82251 h 165"/>
              <a:gd name="T62" fmla="*/ 85904 w 479"/>
              <a:gd name="T63" fmla="*/ 84647 h 165"/>
              <a:gd name="T64" fmla="*/ 59656 w 479"/>
              <a:gd name="T65" fmla="*/ 59892 h 165"/>
              <a:gd name="T66" fmla="*/ 28635 w 479"/>
              <a:gd name="T67" fmla="*/ 37532 h 165"/>
              <a:gd name="T68" fmla="*/ 19090 w 479"/>
              <a:gd name="T69" fmla="*/ 0 h 16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79" h="165">
                <a:moveTo>
                  <a:pt x="24" y="0"/>
                </a:moveTo>
                <a:lnTo>
                  <a:pt x="0" y="14"/>
                </a:lnTo>
                <a:lnTo>
                  <a:pt x="23" y="54"/>
                </a:lnTo>
                <a:lnTo>
                  <a:pt x="26" y="59"/>
                </a:lnTo>
                <a:lnTo>
                  <a:pt x="54" y="96"/>
                </a:lnTo>
                <a:lnTo>
                  <a:pt x="69" y="113"/>
                </a:lnTo>
                <a:lnTo>
                  <a:pt x="87" y="128"/>
                </a:lnTo>
                <a:lnTo>
                  <a:pt x="92" y="131"/>
                </a:lnTo>
                <a:lnTo>
                  <a:pt x="111" y="142"/>
                </a:lnTo>
                <a:lnTo>
                  <a:pt x="136" y="154"/>
                </a:lnTo>
                <a:lnTo>
                  <a:pt x="147" y="157"/>
                </a:lnTo>
                <a:lnTo>
                  <a:pt x="162" y="160"/>
                </a:lnTo>
                <a:lnTo>
                  <a:pt x="169" y="160"/>
                </a:lnTo>
                <a:lnTo>
                  <a:pt x="202" y="164"/>
                </a:lnTo>
                <a:lnTo>
                  <a:pt x="236" y="165"/>
                </a:lnTo>
                <a:lnTo>
                  <a:pt x="274" y="165"/>
                </a:lnTo>
                <a:lnTo>
                  <a:pt x="312" y="164"/>
                </a:lnTo>
                <a:lnTo>
                  <a:pt x="346" y="160"/>
                </a:lnTo>
                <a:lnTo>
                  <a:pt x="376" y="157"/>
                </a:lnTo>
                <a:lnTo>
                  <a:pt x="389" y="156"/>
                </a:lnTo>
                <a:lnTo>
                  <a:pt x="404" y="154"/>
                </a:lnTo>
                <a:lnTo>
                  <a:pt x="423" y="147"/>
                </a:lnTo>
                <a:lnTo>
                  <a:pt x="438" y="142"/>
                </a:lnTo>
                <a:lnTo>
                  <a:pt x="443" y="139"/>
                </a:lnTo>
                <a:lnTo>
                  <a:pt x="453" y="131"/>
                </a:lnTo>
                <a:lnTo>
                  <a:pt x="461" y="123"/>
                </a:lnTo>
                <a:lnTo>
                  <a:pt x="464" y="118"/>
                </a:lnTo>
                <a:lnTo>
                  <a:pt x="469" y="108"/>
                </a:lnTo>
                <a:lnTo>
                  <a:pt x="474" y="98"/>
                </a:lnTo>
                <a:lnTo>
                  <a:pt x="474" y="93"/>
                </a:lnTo>
                <a:lnTo>
                  <a:pt x="479" y="75"/>
                </a:lnTo>
                <a:lnTo>
                  <a:pt x="451" y="70"/>
                </a:lnTo>
                <a:lnTo>
                  <a:pt x="445" y="93"/>
                </a:lnTo>
                <a:lnTo>
                  <a:pt x="459" y="93"/>
                </a:lnTo>
                <a:lnTo>
                  <a:pt x="446" y="87"/>
                </a:lnTo>
                <a:lnTo>
                  <a:pt x="441" y="96"/>
                </a:lnTo>
                <a:lnTo>
                  <a:pt x="437" y="106"/>
                </a:lnTo>
                <a:lnTo>
                  <a:pt x="450" y="111"/>
                </a:lnTo>
                <a:lnTo>
                  <a:pt x="440" y="101"/>
                </a:lnTo>
                <a:lnTo>
                  <a:pt x="432" y="110"/>
                </a:lnTo>
                <a:lnTo>
                  <a:pt x="422" y="118"/>
                </a:lnTo>
                <a:lnTo>
                  <a:pt x="432" y="128"/>
                </a:lnTo>
                <a:lnTo>
                  <a:pt x="427" y="115"/>
                </a:lnTo>
                <a:lnTo>
                  <a:pt x="412" y="119"/>
                </a:lnTo>
                <a:lnTo>
                  <a:pt x="397" y="126"/>
                </a:lnTo>
                <a:lnTo>
                  <a:pt x="400" y="139"/>
                </a:lnTo>
                <a:lnTo>
                  <a:pt x="399" y="126"/>
                </a:lnTo>
                <a:lnTo>
                  <a:pt x="389" y="126"/>
                </a:lnTo>
                <a:lnTo>
                  <a:pt x="376" y="128"/>
                </a:lnTo>
                <a:lnTo>
                  <a:pt x="346" y="131"/>
                </a:lnTo>
                <a:lnTo>
                  <a:pt x="312" y="134"/>
                </a:lnTo>
                <a:lnTo>
                  <a:pt x="274" y="136"/>
                </a:lnTo>
                <a:lnTo>
                  <a:pt x="236" y="136"/>
                </a:lnTo>
                <a:lnTo>
                  <a:pt x="202" y="134"/>
                </a:lnTo>
                <a:lnTo>
                  <a:pt x="169" y="131"/>
                </a:lnTo>
                <a:lnTo>
                  <a:pt x="169" y="146"/>
                </a:lnTo>
                <a:lnTo>
                  <a:pt x="174" y="133"/>
                </a:lnTo>
                <a:lnTo>
                  <a:pt x="159" y="129"/>
                </a:lnTo>
                <a:lnTo>
                  <a:pt x="146" y="126"/>
                </a:lnTo>
                <a:lnTo>
                  <a:pt x="123" y="115"/>
                </a:lnTo>
                <a:lnTo>
                  <a:pt x="103" y="103"/>
                </a:lnTo>
                <a:lnTo>
                  <a:pt x="98" y="116"/>
                </a:lnTo>
                <a:lnTo>
                  <a:pt x="108" y="106"/>
                </a:lnTo>
                <a:lnTo>
                  <a:pt x="90" y="92"/>
                </a:lnTo>
                <a:lnTo>
                  <a:pt x="75" y="75"/>
                </a:lnTo>
                <a:lnTo>
                  <a:pt x="47" y="37"/>
                </a:lnTo>
                <a:lnTo>
                  <a:pt x="36" y="47"/>
                </a:lnTo>
                <a:lnTo>
                  <a:pt x="51" y="42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51" name="Freeform 119"/>
          <p:cNvSpPr>
            <a:spLocks/>
          </p:cNvSpPr>
          <p:nvPr/>
        </p:nvSpPr>
        <p:spPr bwMode="auto">
          <a:xfrm>
            <a:off x="4803775" y="2154238"/>
            <a:ext cx="379413" cy="131762"/>
          </a:xfrm>
          <a:custGeom>
            <a:avLst/>
            <a:gdLst>
              <a:gd name="T0" fmla="*/ 0 w 478"/>
              <a:gd name="T1" fmla="*/ 11906 h 166"/>
              <a:gd name="T2" fmla="*/ 21431 w 478"/>
              <a:gd name="T3" fmla="*/ 46831 h 166"/>
              <a:gd name="T4" fmla="*/ 54769 w 478"/>
              <a:gd name="T5" fmla="*/ 89693 h 166"/>
              <a:gd name="T6" fmla="*/ 73025 w 478"/>
              <a:gd name="T7" fmla="*/ 103981 h 166"/>
              <a:gd name="T8" fmla="*/ 108744 w 478"/>
              <a:gd name="T9" fmla="*/ 122237 h 166"/>
              <a:gd name="T10" fmla="*/ 129381 w 478"/>
              <a:gd name="T11" fmla="*/ 127793 h 166"/>
              <a:gd name="T12" fmla="*/ 159544 w 478"/>
              <a:gd name="T13" fmla="*/ 130175 h 166"/>
              <a:gd name="T14" fmla="*/ 218282 w 478"/>
              <a:gd name="T15" fmla="*/ 131762 h 166"/>
              <a:gd name="T16" fmla="*/ 273844 w 478"/>
              <a:gd name="T17" fmla="*/ 127793 h 166"/>
              <a:gd name="T18" fmla="*/ 307975 w 478"/>
              <a:gd name="T19" fmla="*/ 123825 h 166"/>
              <a:gd name="T20" fmla="*/ 319882 w 478"/>
              <a:gd name="T21" fmla="*/ 122237 h 166"/>
              <a:gd name="T22" fmla="*/ 346869 w 478"/>
              <a:gd name="T23" fmla="*/ 113506 h 166"/>
              <a:gd name="T24" fmla="*/ 358775 w 478"/>
              <a:gd name="T25" fmla="*/ 103981 h 166"/>
              <a:gd name="T26" fmla="*/ 367507 w 478"/>
              <a:gd name="T27" fmla="*/ 93662 h 166"/>
              <a:gd name="T28" fmla="*/ 375444 w 478"/>
              <a:gd name="T29" fmla="*/ 77787 h 166"/>
              <a:gd name="T30" fmla="*/ 379413 w 478"/>
              <a:gd name="T31" fmla="*/ 59531 h 166"/>
              <a:gd name="T32" fmla="*/ 352425 w 478"/>
              <a:gd name="T33" fmla="*/ 73818 h 166"/>
              <a:gd name="T34" fmla="*/ 353219 w 478"/>
              <a:gd name="T35" fmla="*/ 69056 h 166"/>
              <a:gd name="T36" fmla="*/ 345282 w 478"/>
              <a:gd name="T37" fmla="*/ 84137 h 166"/>
              <a:gd name="T38" fmla="*/ 348457 w 478"/>
              <a:gd name="T39" fmla="*/ 80962 h 166"/>
              <a:gd name="T40" fmla="*/ 334169 w 478"/>
              <a:gd name="T41" fmla="*/ 93662 h 166"/>
              <a:gd name="T42" fmla="*/ 338138 w 478"/>
              <a:gd name="T43" fmla="*/ 91281 h 166"/>
              <a:gd name="T44" fmla="*/ 314325 w 478"/>
              <a:gd name="T45" fmla="*/ 100012 h 166"/>
              <a:gd name="T46" fmla="*/ 315913 w 478"/>
              <a:gd name="T47" fmla="*/ 100012 h 166"/>
              <a:gd name="T48" fmla="*/ 297657 w 478"/>
              <a:gd name="T49" fmla="*/ 101600 h 166"/>
              <a:gd name="T50" fmla="*/ 246857 w 478"/>
              <a:gd name="T51" fmla="*/ 106362 h 166"/>
              <a:gd name="T52" fmla="*/ 188119 w 478"/>
              <a:gd name="T53" fmla="*/ 107950 h 166"/>
              <a:gd name="T54" fmla="*/ 134144 w 478"/>
              <a:gd name="T55" fmla="*/ 103981 h 166"/>
              <a:gd name="T56" fmla="*/ 138113 w 478"/>
              <a:gd name="T57" fmla="*/ 105568 h 166"/>
              <a:gd name="T58" fmla="*/ 115888 w 478"/>
              <a:gd name="T59" fmla="*/ 100012 h 166"/>
              <a:gd name="T60" fmla="*/ 82550 w 478"/>
              <a:gd name="T61" fmla="*/ 81756 h 166"/>
              <a:gd name="T62" fmla="*/ 86519 w 478"/>
              <a:gd name="T63" fmla="*/ 84137 h 166"/>
              <a:gd name="T64" fmla="*/ 60325 w 478"/>
              <a:gd name="T65" fmla="*/ 59531 h 166"/>
              <a:gd name="T66" fmla="*/ 28575 w 478"/>
              <a:gd name="T67" fmla="*/ 37306 h 166"/>
              <a:gd name="T68" fmla="*/ 19844 w 478"/>
              <a:gd name="T69" fmla="*/ 0 h 16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78" h="166">
                <a:moveTo>
                  <a:pt x="25" y="0"/>
                </a:moveTo>
                <a:lnTo>
                  <a:pt x="0" y="15"/>
                </a:lnTo>
                <a:lnTo>
                  <a:pt x="23" y="54"/>
                </a:lnTo>
                <a:lnTo>
                  <a:pt x="27" y="59"/>
                </a:lnTo>
                <a:lnTo>
                  <a:pt x="54" y="97"/>
                </a:lnTo>
                <a:lnTo>
                  <a:pt x="69" y="113"/>
                </a:lnTo>
                <a:lnTo>
                  <a:pt x="87" y="128"/>
                </a:lnTo>
                <a:lnTo>
                  <a:pt x="92" y="131"/>
                </a:lnTo>
                <a:lnTo>
                  <a:pt x="112" y="143"/>
                </a:lnTo>
                <a:lnTo>
                  <a:pt x="137" y="154"/>
                </a:lnTo>
                <a:lnTo>
                  <a:pt x="148" y="157"/>
                </a:lnTo>
                <a:lnTo>
                  <a:pt x="163" y="161"/>
                </a:lnTo>
                <a:lnTo>
                  <a:pt x="169" y="161"/>
                </a:lnTo>
                <a:lnTo>
                  <a:pt x="201" y="164"/>
                </a:lnTo>
                <a:lnTo>
                  <a:pt x="237" y="166"/>
                </a:lnTo>
                <a:lnTo>
                  <a:pt x="275" y="166"/>
                </a:lnTo>
                <a:lnTo>
                  <a:pt x="311" y="164"/>
                </a:lnTo>
                <a:lnTo>
                  <a:pt x="345" y="161"/>
                </a:lnTo>
                <a:lnTo>
                  <a:pt x="375" y="157"/>
                </a:lnTo>
                <a:lnTo>
                  <a:pt x="388" y="156"/>
                </a:lnTo>
                <a:lnTo>
                  <a:pt x="403" y="154"/>
                </a:lnTo>
                <a:lnTo>
                  <a:pt x="422" y="148"/>
                </a:lnTo>
                <a:lnTo>
                  <a:pt x="437" y="143"/>
                </a:lnTo>
                <a:lnTo>
                  <a:pt x="442" y="139"/>
                </a:lnTo>
                <a:lnTo>
                  <a:pt x="452" y="131"/>
                </a:lnTo>
                <a:lnTo>
                  <a:pt x="460" y="123"/>
                </a:lnTo>
                <a:lnTo>
                  <a:pt x="463" y="118"/>
                </a:lnTo>
                <a:lnTo>
                  <a:pt x="468" y="108"/>
                </a:lnTo>
                <a:lnTo>
                  <a:pt x="473" y="98"/>
                </a:lnTo>
                <a:lnTo>
                  <a:pt x="473" y="93"/>
                </a:lnTo>
                <a:lnTo>
                  <a:pt x="478" y="75"/>
                </a:lnTo>
                <a:lnTo>
                  <a:pt x="450" y="70"/>
                </a:lnTo>
                <a:lnTo>
                  <a:pt x="444" y="93"/>
                </a:lnTo>
                <a:lnTo>
                  <a:pt x="458" y="93"/>
                </a:lnTo>
                <a:lnTo>
                  <a:pt x="445" y="87"/>
                </a:lnTo>
                <a:lnTo>
                  <a:pt x="440" y="97"/>
                </a:lnTo>
                <a:lnTo>
                  <a:pt x="435" y="106"/>
                </a:lnTo>
                <a:lnTo>
                  <a:pt x="449" y="111"/>
                </a:lnTo>
                <a:lnTo>
                  <a:pt x="439" y="102"/>
                </a:lnTo>
                <a:lnTo>
                  <a:pt x="431" y="110"/>
                </a:lnTo>
                <a:lnTo>
                  <a:pt x="421" y="118"/>
                </a:lnTo>
                <a:lnTo>
                  <a:pt x="431" y="128"/>
                </a:lnTo>
                <a:lnTo>
                  <a:pt x="426" y="115"/>
                </a:lnTo>
                <a:lnTo>
                  <a:pt x="411" y="120"/>
                </a:lnTo>
                <a:lnTo>
                  <a:pt x="396" y="126"/>
                </a:lnTo>
                <a:lnTo>
                  <a:pt x="399" y="139"/>
                </a:lnTo>
                <a:lnTo>
                  <a:pt x="398" y="126"/>
                </a:lnTo>
                <a:lnTo>
                  <a:pt x="388" y="126"/>
                </a:lnTo>
                <a:lnTo>
                  <a:pt x="375" y="128"/>
                </a:lnTo>
                <a:lnTo>
                  <a:pt x="345" y="131"/>
                </a:lnTo>
                <a:lnTo>
                  <a:pt x="311" y="134"/>
                </a:lnTo>
                <a:lnTo>
                  <a:pt x="275" y="136"/>
                </a:lnTo>
                <a:lnTo>
                  <a:pt x="237" y="136"/>
                </a:lnTo>
                <a:lnTo>
                  <a:pt x="201" y="134"/>
                </a:lnTo>
                <a:lnTo>
                  <a:pt x="169" y="131"/>
                </a:lnTo>
                <a:lnTo>
                  <a:pt x="169" y="146"/>
                </a:lnTo>
                <a:lnTo>
                  <a:pt x="174" y="133"/>
                </a:lnTo>
                <a:lnTo>
                  <a:pt x="160" y="129"/>
                </a:lnTo>
                <a:lnTo>
                  <a:pt x="146" y="126"/>
                </a:lnTo>
                <a:lnTo>
                  <a:pt x="123" y="115"/>
                </a:lnTo>
                <a:lnTo>
                  <a:pt x="104" y="103"/>
                </a:lnTo>
                <a:lnTo>
                  <a:pt x="99" y="116"/>
                </a:lnTo>
                <a:lnTo>
                  <a:pt x="109" y="106"/>
                </a:lnTo>
                <a:lnTo>
                  <a:pt x="91" y="92"/>
                </a:lnTo>
                <a:lnTo>
                  <a:pt x="76" y="75"/>
                </a:lnTo>
                <a:lnTo>
                  <a:pt x="48" y="38"/>
                </a:lnTo>
                <a:lnTo>
                  <a:pt x="36" y="47"/>
                </a:lnTo>
                <a:lnTo>
                  <a:pt x="51" y="42"/>
                </a:lnTo>
                <a:lnTo>
                  <a:pt x="2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52" name="Freeform 120"/>
          <p:cNvSpPr>
            <a:spLocks/>
          </p:cNvSpPr>
          <p:nvPr/>
        </p:nvSpPr>
        <p:spPr bwMode="auto">
          <a:xfrm>
            <a:off x="6135688" y="2216150"/>
            <a:ext cx="381000" cy="131763"/>
          </a:xfrm>
          <a:custGeom>
            <a:avLst/>
            <a:gdLst>
              <a:gd name="T0" fmla="*/ 0 w 479"/>
              <a:gd name="T1" fmla="*/ 11906 h 166"/>
              <a:gd name="T2" fmla="*/ 20681 w 479"/>
              <a:gd name="T3" fmla="*/ 46831 h 166"/>
              <a:gd name="T4" fmla="*/ 54883 w 479"/>
              <a:gd name="T5" fmla="*/ 89694 h 166"/>
              <a:gd name="T6" fmla="*/ 73177 w 479"/>
              <a:gd name="T7" fmla="*/ 103982 h 166"/>
              <a:gd name="T8" fmla="*/ 108175 w 479"/>
              <a:gd name="T9" fmla="*/ 122238 h 166"/>
              <a:gd name="T10" fmla="*/ 128856 w 479"/>
              <a:gd name="T11" fmla="*/ 127794 h 166"/>
              <a:gd name="T12" fmla="*/ 160672 w 479"/>
              <a:gd name="T13" fmla="*/ 130175 h 166"/>
              <a:gd name="T14" fmla="*/ 217942 w 479"/>
              <a:gd name="T15" fmla="*/ 131763 h 166"/>
              <a:gd name="T16" fmla="*/ 275211 w 479"/>
              <a:gd name="T17" fmla="*/ 127794 h 166"/>
              <a:gd name="T18" fmla="*/ 309413 w 479"/>
              <a:gd name="T19" fmla="*/ 123825 h 166"/>
              <a:gd name="T20" fmla="*/ 321344 w 479"/>
              <a:gd name="T21" fmla="*/ 122238 h 166"/>
              <a:gd name="T22" fmla="*/ 348388 w 479"/>
              <a:gd name="T23" fmla="*/ 113507 h 166"/>
              <a:gd name="T24" fmla="*/ 360319 w 479"/>
              <a:gd name="T25" fmla="*/ 103982 h 166"/>
              <a:gd name="T26" fmla="*/ 369069 w 479"/>
              <a:gd name="T27" fmla="*/ 93663 h 166"/>
              <a:gd name="T28" fmla="*/ 377023 w 479"/>
              <a:gd name="T29" fmla="*/ 77788 h 166"/>
              <a:gd name="T30" fmla="*/ 381000 w 479"/>
              <a:gd name="T31" fmla="*/ 59531 h 166"/>
              <a:gd name="T32" fmla="*/ 353956 w 479"/>
              <a:gd name="T33" fmla="*/ 74613 h 166"/>
              <a:gd name="T34" fmla="*/ 354752 w 479"/>
              <a:gd name="T35" fmla="*/ 69057 h 166"/>
              <a:gd name="T36" fmla="*/ 346797 w 479"/>
              <a:gd name="T37" fmla="*/ 84932 h 166"/>
              <a:gd name="T38" fmla="*/ 349979 w 479"/>
              <a:gd name="T39" fmla="*/ 80963 h 166"/>
              <a:gd name="T40" fmla="*/ 335662 w 479"/>
              <a:gd name="T41" fmla="*/ 93663 h 166"/>
              <a:gd name="T42" fmla="*/ 338843 w 479"/>
              <a:gd name="T43" fmla="*/ 91282 h 166"/>
              <a:gd name="T44" fmla="*/ 315777 w 479"/>
              <a:gd name="T45" fmla="*/ 100013 h 166"/>
              <a:gd name="T46" fmla="*/ 317367 w 479"/>
              <a:gd name="T47" fmla="*/ 100013 h 166"/>
              <a:gd name="T48" fmla="*/ 299073 w 479"/>
              <a:gd name="T49" fmla="*/ 101600 h 166"/>
              <a:gd name="T50" fmla="*/ 248167 w 479"/>
              <a:gd name="T51" fmla="*/ 107157 h 166"/>
              <a:gd name="T52" fmla="*/ 187716 w 479"/>
              <a:gd name="T53" fmla="*/ 107950 h 166"/>
              <a:gd name="T54" fmla="*/ 134424 w 479"/>
              <a:gd name="T55" fmla="*/ 103982 h 166"/>
              <a:gd name="T56" fmla="*/ 138401 w 479"/>
              <a:gd name="T57" fmla="*/ 105569 h 166"/>
              <a:gd name="T58" fmla="*/ 116129 w 479"/>
              <a:gd name="T59" fmla="*/ 100013 h 166"/>
              <a:gd name="T60" fmla="*/ 81927 w 479"/>
              <a:gd name="T61" fmla="*/ 81757 h 166"/>
              <a:gd name="T62" fmla="*/ 85904 w 479"/>
              <a:gd name="T63" fmla="*/ 84932 h 166"/>
              <a:gd name="T64" fmla="*/ 59656 w 479"/>
              <a:gd name="T65" fmla="*/ 59531 h 166"/>
              <a:gd name="T66" fmla="*/ 28635 w 479"/>
              <a:gd name="T67" fmla="*/ 38100 h 166"/>
              <a:gd name="T68" fmla="*/ 19090 w 479"/>
              <a:gd name="T69" fmla="*/ 0 h 16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79" h="166">
                <a:moveTo>
                  <a:pt x="24" y="0"/>
                </a:moveTo>
                <a:lnTo>
                  <a:pt x="0" y="15"/>
                </a:lnTo>
                <a:lnTo>
                  <a:pt x="23" y="54"/>
                </a:lnTo>
                <a:lnTo>
                  <a:pt x="26" y="59"/>
                </a:lnTo>
                <a:lnTo>
                  <a:pt x="54" y="97"/>
                </a:lnTo>
                <a:lnTo>
                  <a:pt x="69" y="113"/>
                </a:lnTo>
                <a:lnTo>
                  <a:pt x="87" y="128"/>
                </a:lnTo>
                <a:lnTo>
                  <a:pt x="92" y="131"/>
                </a:lnTo>
                <a:lnTo>
                  <a:pt x="111" y="143"/>
                </a:lnTo>
                <a:lnTo>
                  <a:pt x="136" y="154"/>
                </a:lnTo>
                <a:lnTo>
                  <a:pt x="147" y="158"/>
                </a:lnTo>
                <a:lnTo>
                  <a:pt x="162" y="161"/>
                </a:lnTo>
                <a:lnTo>
                  <a:pt x="169" y="161"/>
                </a:lnTo>
                <a:lnTo>
                  <a:pt x="202" y="164"/>
                </a:lnTo>
                <a:lnTo>
                  <a:pt x="236" y="166"/>
                </a:lnTo>
                <a:lnTo>
                  <a:pt x="274" y="166"/>
                </a:lnTo>
                <a:lnTo>
                  <a:pt x="312" y="164"/>
                </a:lnTo>
                <a:lnTo>
                  <a:pt x="346" y="161"/>
                </a:lnTo>
                <a:lnTo>
                  <a:pt x="376" y="158"/>
                </a:lnTo>
                <a:lnTo>
                  <a:pt x="389" y="156"/>
                </a:lnTo>
                <a:lnTo>
                  <a:pt x="404" y="154"/>
                </a:lnTo>
                <a:lnTo>
                  <a:pt x="423" y="148"/>
                </a:lnTo>
                <a:lnTo>
                  <a:pt x="438" y="143"/>
                </a:lnTo>
                <a:lnTo>
                  <a:pt x="443" y="140"/>
                </a:lnTo>
                <a:lnTo>
                  <a:pt x="453" y="131"/>
                </a:lnTo>
                <a:lnTo>
                  <a:pt x="461" y="123"/>
                </a:lnTo>
                <a:lnTo>
                  <a:pt x="464" y="118"/>
                </a:lnTo>
                <a:lnTo>
                  <a:pt x="469" y="108"/>
                </a:lnTo>
                <a:lnTo>
                  <a:pt x="474" y="98"/>
                </a:lnTo>
                <a:lnTo>
                  <a:pt x="474" y="94"/>
                </a:lnTo>
                <a:lnTo>
                  <a:pt x="479" y="75"/>
                </a:lnTo>
                <a:lnTo>
                  <a:pt x="451" y="71"/>
                </a:lnTo>
                <a:lnTo>
                  <a:pt x="445" y="94"/>
                </a:lnTo>
                <a:lnTo>
                  <a:pt x="459" y="94"/>
                </a:lnTo>
                <a:lnTo>
                  <a:pt x="446" y="87"/>
                </a:lnTo>
                <a:lnTo>
                  <a:pt x="441" y="97"/>
                </a:lnTo>
                <a:lnTo>
                  <a:pt x="436" y="107"/>
                </a:lnTo>
                <a:lnTo>
                  <a:pt x="449" y="112"/>
                </a:lnTo>
                <a:lnTo>
                  <a:pt x="440" y="102"/>
                </a:lnTo>
                <a:lnTo>
                  <a:pt x="431" y="110"/>
                </a:lnTo>
                <a:lnTo>
                  <a:pt x="422" y="118"/>
                </a:lnTo>
                <a:lnTo>
                  <a:pt x="431" y="128"/>
                </a:lnTo>
                <a:lnTo>
                  <a:pt x="426" y="115"/>
                </a:lnTo>
                <a:lnTo>
                  <a:pt x="412" y="120"/>
                </a:lnTo>
                <a:lnTo>
                  <a:pt x="397" y="126"/>
                </a:lnTo>
                <a:lnTo>
                  <a:pt x="400" y="140"/>
                </a:lnTo>
                <a:lnTo>
                  <a:pt x="399" y="126"/>
                </a:lnTo>
                <a:lnTo>
                  <a:pt x="389" y="126"/>
                </a:lnTo>
                <a:lnTo>
                  <a:pt x="376" y="128"/>
                </a:lnTo>
                <a:lnTo>
                  <a:pt x="346" y="131"/>
                </a:lnTo>
                <a:lnTo>
                  <a:pt x="312" y="135"/>
                </a:lnTo>
                <a:lnTo>
                  <a:pt x="274" y="136"/>
                </a:lnTo>
                <a:lnTo>
                  <a:pt x="236" y="136"/>
                </a:lnTo>
                <a:lnTo>
                  <a:pt x="202" y="135"/>
                </a:lnTo>
                <a:lnTo>
                  <a:pt x="169" y="131"/>
                </a:lnTo>
                <a:lnTo>
                  <a:pt x="169" y="146"/>
                </a:lnTo>
                <a:lnTo>
                  <a:pt x="174" y="133"/>
                </a:lnTo>
                <a:lnTo>
                  <a:pt x="159" y="130"/>
                </a:lnTo>
                <a:lnTo>
                  <a:pt x="146" y="126"/>
                </a:lnTo>
                <a:lnTo>
                  <a:pt x="123" y="115"/>
                </a:lnTo>
                <a:lnTo>
                  <a:pt x="103" y="103"/>
                </a:lnTo>
                <a:lnTo>
                  <a:pt x="98" y="117"/>
                </a:lnTo>
                <a:lnTo>
                  <a:pt x="108" y="107"/>
                </a:lnTo>
                <a:lnTo>
                  <a:pt x="90" y="92"/>
                </a:lnTo>
                <a:lnTo>
                  <a:pt x="75" y="75"/>
                </a:lnTo>
                <a:lnTo>
                  <a:pt x="47" y="38"/>
                </a:lnTo>
                <a:lnTo>
                  <a:pt x="36" y="48"/>
                </a:lnTo>
                <a:lnTo>
                  <a:pt x="50" y="43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0353" name="Group 123"/>
          <p:cNvGrpSpPr>
            <a:grpSpLocks/>
          </p:cNvGrpSpPr>
          <p:nvPr/>
        </p:nvGrpSpPr>
        <p:grpSpPr bwMode="auto">
          <a:xfrm>
            <a:off x="2084388" y="3141663"/>
            <a:ext cx="122237" cy="244475"/>
            <a:chOff x="1313" y="1889"/>
            <a:chExt cx="77" cy="154"/>
          </a:xfrm>
        </p:grpSpPr>
        <p:sp>
          <p:nvSpPr>
            <p:cNvPr id="10364" name="Rectangle 121"/>
            <p:cNvSpPr>
              <a:spLocks noChangeArrowheads="1"/>
            </p:cNvSpPr>
            <p:nvPr/>
          </p:nvSpPr>
          <p:spPr bwMode="auto">
            <a:xfrm>
              <a:off x="1345" y="1889"/>
              <a:ext cx="14" cy="8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365" name="Freeform 122"/>
            <p:cNvSpPr>
              <a:spLocks/>
            </p:cNvSpPr>
            <p:nvPr/>
          </p:nvSpPr>
          <p:spPr bwMode="auto">
            <a:xfrm>
              <a:off x="1313" y="1968"/>
              <a:ext cx="77" cy="75"/>
            </a:xfrm>
            <a:custGeom>
              <a:avLst/>
              <a:gdLst>
                <a:gd name="T0" fmla="*/ 0 w 153"/>
                <a:gd name="T1" fmla="*/ 0 h 151"/>
                <a:gd name="T2" fmla="*/ 39 w 153"/>
                <a:gd name="T3" fmla="*/ 75 h 151"/>
                <a:gd name="T4" fmla="*/ 77 w 153"/>
                <a:gd name="T5" fmla="*/ 0 h 151"/>
                <a:gd name="T6" fmla="*/ 0 w 153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3" h="151">
                  <a:moveTo>
                    <a:pt x="0" y="0"/>
                  </a:moveTo>
                  <a:lnTo>
                    <a:pt x="77" y="151"/>
                  </a:lnTo>
                  <a:lnTo>
                    <a:pt x="1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354" name="Group 126"/>
          <p:cNvGrpSpPr>
            <a:grpSpLocks/>
          </p:cNvGrpSpPr>
          <p:nvPr/>
        </p:nvGrpSpPr>
        <p:grpSpPr bwMode="auto">
          <a:xfrm>
            <a:off x="3521075" y="3079750"/>
            <a:ext cx="122238" cy="246063"/>
            <a:chOff x="2218" y="1850"/>
            <a:chExt cx="77" cy="155"/>
          </a:xfrm>
        </p:grpSpPr>
        <p:sp>
          <p:nvSpPr>
            <p:cNvPr id="10362" name="Rectangle 124"/>
            <p:cNvSpPr>
              <a:spLocks noChangeArrowheads="1"/>
            </p:cNvSpPr>
            <p:nvPr/>
          </p:nvSpPr>
          <p:spPr bwMode="auto">
            <a:xfrm>
              <a:off x="2249" y="1850"/>
              <a:ext cx="15" cy="8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363" name="Freeform 125"/>
            <p:cNvSpPr>
              <a:spLocks/>
            </p:cNvSpPr>
            <p:nvPr/>
          </p:nvSpPr>
          <p:spPr bwMode="auto">
            <a:xfrm>
              <a:off x="2218" y="1929"/>
              <a:ext cx="77" cy="76"/>
            </a:xfrm>
            <a:custGeom>
              <a:avLst/>
              <a:gdLst>
                <a:gd name="T0" fmla="*/ 0 w 153"/>
                <a:gd name="T1" fmla="*/ 0 h 151"/>
                <a:gd name="T2" fmla="*/ 39 w 153"/>
                <a:gd name="T3" fmla="*/ 76 h 151"/>
                <a:gd name="T4" fmla="*/ 77 w 153"/>
                <a:gd name="T5" fmla="*/ 0 h 151"/>
                <a:gd name="T6" fmla="*/ 0 w 153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3" h="151">
                  <a:moveTo>
                    <a:pt x="0" y="0"/>
                  </a:moveTo>
                  <a:lnTo>
                    <a:pt x="78" y="151"/>
                  </a:lnTo>
                  <a:lnTo>
                    <a:pt x="1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355" name="Group 129"/>
          <p:cNvGrpSpPr>
            <a:grpSpLocks/>
          </p:cNvGrpSpPr>
          <p:nvPr/>
        </p:nvGrpSpPr>
        <p:grpSpPr bwMode="auto">
          <a:xfrm>
            <a:off x="4956175" y="3079750"/>
            <a:ext cx="122238" cy="246063"/>
            <a:chOff x="3122" y="1850"/>
            <a:chExt cx="77" cy="155"/>
          </a:xfrm>
        </p:grpSpPr>
        <p:sp>
          <p:nvSpPr>
            <p:cNvPr id="10360" name="Rectangle 127"/>
            <p:cNvSpPr>
              <a:spLocks noChangeArrowheads="1"/>
            </p:cNvSpPr>
            <p:nvPr/>
          </p:nvSpPr>
          <p:spPr bwMode="auto">
            <a:xfrm>
              <a:off x="3153" y="1850"/>
              <a:ext cx="15" cy="8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361" name="Freeform 128"/>
            <p:cNvSpPr>
              <a:spLocks/>
            </p:cNvSpPr>
            <p:nvPr/>
          </p:nvSpPr>
          <p:spPr bwMode="auto">
            <a:xfrm>
              <a:off x="3122" y="1929"/>
              <a:ext cx="77" cy="76"/>
            </a:xfrm>
            <a:custGeom>
              <a:avLst/>
              <a:gdLst>
                <a:gd name="T0" fmla="*/ 0 w 153"/>
                <a:gd name="T1" fmla="*/ 0 h 151"/>
                <a:gd name="T2" fmla="*/ 39 w 153"/>
                <a:gd name="T3" fmla="*/ 76 h 151"/>
                <a:gd name="T4" fmla="*/ 77 w 153"/>
                <a:gd name="T5" fmla="*/ 0 h 151"/>
                <a:gd name="T6" fmla="*/ 0 w 153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3" h="151">
                  <a:moveTo>
                    <a:pt x="0" y="0"/>
                  </a:moveTo>
                  <a:lnTo>
                    <a:pt x="78" y="151"/>
                  </a:lnTo>
                  <a:lnTo>
                    <a:pt x="1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356" name="Group 132"/>
          <p:cNvGrpSpPr>
            <a:grpSpLocks/>
          </p:cNvGrpSpPr>
          <p:nvPr/>
        </p:nvGrpSpPr>
        <p:grpSpPr bwMode="auto">
          <a:xfrm>
            <a:off x="6237288" y="3141663"/>
            <a:ext cx="122237" cy="244475"/>
            <a:chOff x="3929" y="1889"/>
            <a:chExt cx="77" cy="154"/>
          </a:xfrm>
        </p:grpSpPr>
        <p:sp>
          <p:nvSpPr>
            <p:cNvPr id="10358" name="Rectangle 130"/>
            <p:cNvSpPr>
              <a:spLocks noChangeArrowheads="1"/>
            </p:cNvSpPr>
            <p:nvPr/>
          </p:nvSpPr>
          <p:spPr bwMode="auto">
            <a:xfrm>
              <a:off x="3961" y="1889"/>
              <a:ext cx="14" cy="8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359" name="Freeform 131"/>
            <p:cNvSpPr>
              <a:spLocks/>
            </p:cNvSpPr>
            <p:nvPr/>
          </p:nvSpPr>
          <p:spPr bwMode="auto">
            <a:xfrm>
              <a:off x="3929" y="1968"/>
              <a:ext cx="77" cy="75"/>
            </a:xfrm>
            <a:custGeom>
              <a:avLst/>
              <a:gdLst>
                <a:gd name="T0" fmla="*/ 0 w 152"/>
                <a:gd name="T1" fmla="*/ 0 h 151"/>
                <a:gd name="T2" fmla="*/ 39 w 152"/>
                <a:gd name="T3" fmla="*/ 75 h 151"/>
                <a:gd name="T4" fmla="*/ 77 w 152"/>
                <a:gd name="T5" fmla="*/ 0 h 151"/>
                <a:gd name="T6" fmla="*/ 0 w 152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2" h="151">
                  <a:moveTo>
                    <a:pt x="0" y="0"/>
                  </a:moveTo>
                  <a:lnTo>
                    <a:pt x="77" y="151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724" y="5553204"/>
            <a:ext cx="5403850" cy="1171575"/>
          </a:xfrm>
          <a:prstGeom prst="rect">
            <a:avLst/>
          </a:prstGeom>
        </p:spPr>
      </p:pic>
      <p:sp>
        <p:nvSpPr>
          <p:cNvPr id="136" name="object 8"/>
          <p:cNvSpPr txBox="1">
            <a:spLocks/>
          </p:cNvSpPr>
          <p:nvPr/>
        </p:nvSpPr>
        <p:spPr>
          <a:xfrm>
            <a:off x="990600" y="73814"/>
            <a:ext cx="7543800" cy="5386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19" rIns="0" bIns="0" rtlCol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>
              <a:spcBef>
                <a:spcPts val="359"/>
              </a:spcBef>
            </a:pPr>
            <a:r>
              <a:rPr lang="it-IT" sz="3200" b="1" kern="0" dirty="0" smtClean="0">
                <a:latin typeface="Calibri"/>
                <a:cs typeface="Calibri"/>
              </a:rPr>
              <a:t>Sequenziamento: metodo </a:t>
            </a:r>
            <a:r>
              <a:rPr lang="it-IT" sz="3200" b="1" kern="0" dirty="0" err="1" smtClean="0">
                <a:latin typeface="Calibri"/>
                <a:cs typeface="Calibri"/>
              </a:rPr>
              <a:t>Maxam</a:t>
            </a:r>
            <a:r>
              <a:rPr lang="it-IT" sz="3200" b="1" kern="0" dirty="0" smtClean="0">
                <a:latin typeface="Calibri"/>
                <a:cs typeface="Calibri"/>
              </a:rPr>
              <a:t> e Gilbert</a:t>
            </a:r>
            <a:endParaRPr lang="it-IT" sz="3200" kern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689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/>
          <p:cNvSpPr txBox="1">
            <a:spLocks/>
          </p:cNvSpPr>
          <p:nvPr/>
        </p:nvSpPr>
        <p:spPr>
          <a:xfrm>
            <a:off x="990600" y="73814"/>
            <a:ext cx="7543800" cy="5386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19" rIns="0" bIns="0" rtlCol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>
              <a:spcBef>
                <a:spcPts val="359"/>
              </a:spcBef>
            </a:pPr>
            <a:r>
              <a:rPr lang="it-IT" sz="3200" b="1" kern="0" dirty="0" smtClean="0">
                <a:latin typeface="Calibri"/>
                <a:cs typeface="Calibri"/>
              </a:rPr>
              <a:t>Sequenziamento: metodo </a:t>
            </a:r>
            <a:r>
              <a:rPr lang="it-IT" sz="3200" b="1" kern="0" dirty="0" err="1" smtClean="0">
                <a:latin typeface="Calibri"/>
                <a:cs typeface="Calibri"/>
              </a:rPr>
              <a:t>Maxam</a:t>
            </a:r>
            <a:r>
              <a:rPr lang="it-IT" sz="3200" b="1" kern="0" dirty="0" smtClean="0">
                <a:latin typeface="Calibri"/>
                <a:cs typeface="Calibri"/>
              </a:rPr>
              <a:t> e Gilbert</a:t>
            </a:r>
            <a:endParaRPr lang="it-IT" sz="3200" kern="0" dirty="0">
              <a:latin typeface="Calibri"/>
              <a:cs typeface="Calibri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661987"/>
            <a:ext cx="889635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4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8600" y="1752600"/>
            <a:ext cx="8744979" cy="27392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800" dirty="0" smtClean="0">
                <a:solidFill>
                  <a:schemeClr val="tx1"/>
                </a:solidFill>
              </a:rPr>
              <a:t>7) Si </a:t>
            </a:r>
            <a:r>
              <a:rPr lang="it-IT" sz="2800" dirty="0" err="1" smtClean="0">
                <a:solidFill>
                  <a:schemeClr val="tx1"/>
                </a:solidFill>
              </a:rPr>
              <a:t>separara</a:t>
            </a:r>
            <a:r>
              <a:rPr lang="it-IT" sz="2800" dirty="0" smtClean="0">
                <a:solidFill>
                  <a:schemeClr val="tx1"/>
                </a:solidFill>
              </a:rPr>
              <a:t> il DNA copia marcato tramite un’elettroforesi</a:t>
            </a:r>
          </a:p>
          <a:p>
            <a:pPr algn="just"/>
            <a:endParaRPr lang="it-IT" sz="2800" dirty="0" smtClean="0">
              <a:solidFill>
                <a:schemeClr val="tx1"/>
              </a:solidFill>
            </a:endParaRPr>
          </a:p>
          <a:p>
            <a:pPr algn="just"/>
            <a:r>
              <a:rPr lang="it-IT" sz="2800" dirty="0" smtClean="0">
                <a:solidFill>
                  <a:schemeClr val="tx1"/>
                </a:solidFill>
              </a:rPr>
              <a:t>8) </a:t>
            </a:r>
            <a:r>
              <a:rPr lang="it-IT" sz="2800" dirty="0" err="1" smtClean="0">
                <a:solidFill>
                  <a:schemeClr val="tx1"/>
                </a:solidFill>
              </a:rPr>
              <a:t>Southerblotting</a:t>
            </a:r>
            <a:r>
              <a:rPr lang="it-IT" sz="2800" dirty="0" smtClean="0">
                <a:solidFill>
                  <a:schemeClr val="tx1"/>
                </a:solidFill>
              </a:rPr>
              <a:t> (</a:t>
            </a:r>
            <a:r>
              <a:rPr lang="it-IT" sz="2800" dirty="0" err="1" smtClean="0">
                <a:solidFill>
                  <a:schemeClr val="tx1"/>
                </a:solidFill>
              </a:rPr>
              <a:t>autoradiografia</a:t>
            </a:r>
            <a:r>
              <a:rPr lang="it-IT" sz="2800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endParaRPr lang="it-IT" sz="2800" dirty="0" smtClean="0">
              <a:solidFill>
                <a:schemeClr val="tx1"/>
              </a:solidFill>
            </a:endParaRPr>
          </a:p>
          <a:p>
            <a:pPr algn="just"/>
            <a:r>
              <a:rPr lang="it-IT" sz="2800" dirty="0" smtClean="0">
                <a:solidFill>
                  <a:schemeClr val="tx1"/>
                </a:solidFill>
              </a:rPr>
              <a:t>9) Lettura dell’ordine </a:t>
            </a:r>
            <a:r>
              <a:rPr lang="it-IT" sz="2800" dirty="0">
                <a:solidFill>
                  <a:schemeClr val="tx1"/>
                </a:solidFill>
              </a:rPr>
              <a:t>dei </a:t>
            </a:r>
            <a:r>
              <a:rPr lang="it-IT" sz="2800" dirty="0" smtClean="0">
                <a:solidFill>
                  <a:schemeClr val="tx1"/>
                </a:solidFill>
              </a:rPr>
              <a:t>nucleotidi </a:t>
            </a:r>
          </a:p>
          <a:p>
            <a:pPr algn="just"/>
            <a:endParaRPr lang="it-IT" sz="3200" dirty="0" smtClean="0">
              <a:solidFill>
                <a:schemeClr val="tx1"/>
              </a:solidFill>
            </a:endParaRPr>
          </a:p>
        </p:txBody>
      </p:sp>
      <p:sp>
        <p:nvSpPr>
          <p:cNvPr id="5" name="Rectangle 137"/>
          <p:cNvSpPr txBox="1">
            <a:spLocks noChangeArrowheads="1"/>
          </p:cNvSpPr>
          <p:nvPr/>
        </p:nvSpPr>
        <p:spPr>
          <a:xfrm>
            <a:off x="533400" y="152400"/>
            <a:ext cx="7696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it-IT" sz="3600" b="1" kern="0" dirty="0" err="1" smtClean="0"/>
              <a:t>Maxam</a:t>
            </a:r>
            <a:r>
              <a:rPr lang="en-US" altLang="it-IT" sz="3600" b="1" kern="0" dirty="0" smtClean="0"/>
              <a:t>-Gilbert Sequencing (</a:t>
            </a:r>
            <a:r>
              <a:rPr lang="en-US" altLang="it-IT" sz="3600" b="1" kern="0" dirty="0" smtClean="0">
                <a:solidFill>
                  <a:srgbClr val="FF0000"/>
                </a:solidFill>
              </a:rPr>
              <a:t>CHIMICO</a:t>
            </a:r>
            <a:r>
              <a:rPr lang="en-US" altLang="it-IT" sz="3600" b="1" kern="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7788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62000" y="5791200"/>
            <a:ext cx="7543800" cy="4572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t-IT" sz="2400" dirty="0"/>
              <a:t>Sequencing gels are read from </a:t>
            </a:r>
            <a:r>
              <a:rPr lang="en-US" altLang="it-IT" sz="2400" dirty="0">
                <a:solidFill>
                  <a:srgbClr val="FF0000"/>
                </a:solidFill>
              </a:rPr>
              <a:t>bottom to top </a:t>
            </a:r>
            <a:r>
              <a:rPr lang="en-US" altLang="it-IT" sz="2400" dirty="0"/>
              <a:t>(5</a:t>
            </a:r>
            <a:r>
              <a:rPr lang="en-US" altLang="it-IT" sz="2400" dirty="0">
                <a:cs typeface="Arial" panose="020B0604020202020204" pitchFamily="34" charset="0"/>
              </a:rPr>
              <a:t>′</a:t>
            </a:r>
            <a:r>
              <a:rPr lang="en-US" altLang="it-IT" sz="2400" dirty="0"/>
              <a:t> to 3</a:t>
            </a:r>
            <a:r>
              <a:rPr lang="en-US" altLang="it-IT" sz="2400" dirty="0">
                <a:cs typeface="Arial" panose="020B0604020202020204" pitchFamily="34" charset="0"/>
              </a:rPr>
              <a:t>′</a:t>
            </a:r>
            <a:r>
              <a:rPr lang="en-US" altLang="it-IT" sz="2400" dirty="0"/>
              <a:t>).</a:t>
            </a: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990600" y="1909465"/>
            <a:ext cx="6289675" cy="3759200"/>
            <a:chOff x="144" y="1008"/>
            <a:chExt cx="3962" cy="2368"/>
          </a:xfrm>
        </p:grpSpPr>
        <p:sp>
          <p:nvSpPr>
            <p:cNvPr id="12294" name="Rectangle 5"/>
            <p:cNvSpPr>
              <a:spLocks noChangeArrowheads="1"/>
            </p:cNvSpPr>
            <p:nvPr/>
          </p:nvSpPr>
          <p:spPr bwMode="auto">
            <a:xfrm>
              <a:off x="2064" y="1776"/>
              <a:ext cx="1632" cy="105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2295" name="Line 6"/>
            <p:cNvSpPr>
              <a:spLocks noChangeShapeType="1"/>
            </p:cNvSpPr>
            <p:nvPr/>
          </p:nvSpPr>
          <p:spPr bwMode="auto">
            <a:xfrm>
              <a:off x="2256" y="1962"/>
              <a:ext cx="25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296" name="Line 7"/>
            <p:cNvSpPr>
              <a:spLocks noChangeShapeType="1"/>
            </p:cNvSpPr>
            <p:nvPr/>
          </p:nvSpPr>
          <p:spPr bwMode="auto">
            <a:xfrm>
              <a:off x="2592" y="2094"/>
              <a:ext cx="25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297" name="Line 8"/>
            <p:cNvSpPr>
              <a:spLocks noChangeShapeType="1"/>
            </p:cNvSpPr>
            <p:nvPr/>
          </p:nvSpPr>
          <p:spPr bwMode="auto">
            <a:xfrm>
              <a:off x="2592" y="2160"/>
              <a:ext cx="25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298" name="Line 9"/>
            <p:cNvSpPr>
              <a:spLocks noChangeShapeType="1"/>
            </p:cNvSpPr>
            <p:nvPr/>
          </p:nvSpPr>
          <p:spPr bwMode="auto">
            <a:xfrm>
              <a:off x="2928" y="2352"/>
              <a:ext cx="25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299" name="Line 10"/>
            <p:cNvSpPr>
              <a:spLocks noChangeShapeType="1"/>
            </p:cNvSpPr>
            <p:nvPr/>
          </p:nvSpPr>
          <p:spPr bwMode="auto">
            <a:xfrm>
              <a:off x="3264" y="2496"/>
              <a:ext cx="25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00" name="Line 11"/>
            <p:cNvSpPr>
              <a:spLocks noChangeShapeType="1"/>
            </p:cNvSpPr>
            <p:nvPr/>
          </p:nvSpPr>
          <p:spPr bwMode="auto">
            <a:xfrm>
              <a:off x="2592" y="2688"/>
              <a:ext cx="25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01" name="Line 12"/>
            <p:cNvSpPr>
              <a:spLocks noChangeShapeType="1"/>
            </p:cNvSpPr>
            <p:nvPr/>
          </p:nvSpPr>
          <p:spPr bwMode="auto">
            <a:xfrm>
              <a:off x="2256" y="2688"/>
              <a:ext cx="25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02" name="Line 13"/>
            <p:cNvSpPr>
              <a:spLocks noChangeShapeType="1"/>
            </p:cNvSpPr>
            <p:nvPr/>
          </p:nvSpPr>
          <p:spPr bwMode="auto">
            <a:xfrm>
              <a:off x="2592" y="1920"/>
              <a:ext cx="25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03" name="Line 14"/>
            <p:cNvSpPr>
              <a:spLocks noChangeShapeType="1"/>
            </p:cNvSpPr>
            <p:nvPr/>
          </p:nvSpPr>
          <p:spPr bwMode="auto">
            <a:xfrm>
              <a:off x="2928" y="2208"/>
              <a:ext cx="249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04" name="Line 15"/>
            <p:cNvSpPr>
              <a:spLocks noChangeShapeType="1"/>
            </p:cNvSpPr>
            <p:nvPr/>
          </p:nvSpPr>
          <p:spPr bwMode="auto">
            <a:xfrm>
              <a:off x="2592" y="1968"/>
              <a:ext cx="25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05" name="Line 16"/>
            <p:cNvSpPr>
              <a:spLocks noChangeShapeType="1"/>
            </p:cNvSpPr>
            <p:nvPr/>
          </p:nvSpPr>
          <p:spPr bwMode="auto">
            <a:xfrm>
              <a:off x="2592" y="2592"/>
              <a:ext cx="25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06" name="Line 17"/>
            <p:cNvSpPr>
              <a:spLocks noChangeShapeType="1"/>
            </p:cNvSpPr>
            <p:nvPr/>
          </p:nvSpPr>
          <p:spPr bwMode="auto">
            <a:xfrm>
              <a:off x="2928" y="2064"/>
              <a:ext cx="25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07" name="Line 18"/>
            <p:cNvSpPr>
              <a:spLocks noChangeShapeType="1"/>
            </p:cNvSpPr>
            <p:nvPr/>
          </p:nvSpPr>
          <p:spPr bwMode="auto">
            <a:xfrm>
              <a:off x="2928" y="2496"/>
              <a:ext cx="25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08" name="Text Box 19"/>
            <p:cNvSpPr txBox="1">
              <a:spLocks noChangeArrowheads="1"/>
            </p:cNvSpPr>
            <p:nvPr/>
          </p:nvSpPr>
          <p:spPr bwMode="auto">
            <a:xfrm>
              <a:off x="2160" y="1536"/>
              <a:ext cx="13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it-IT" sz="1600" b="1"/>
                <a:t>   G    G+A    T+C    C</a:t>
              </a:r>
            </a:p>
          </p:txBody>
        </p:sp>
        <p:sp>
          <p:nvSpPr>
            <p:cNvPr id="12309" name="Line 20"/>
            <p:cNvSpPr>
              <a:spLocks noChangeShapeType="1"/>
            </p:cNvSpPr>
            <p:nvPr/>
          </p:nvSpPr>
          <p:spPr bwMode="auto">
            <a:xfrm>
              <a:off x="3264" y="2208"/>
              <a:ext cx="249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10" name="Line 21"/>
            <p:cNvSpPr>
              <a:spLocks noChangeShapeType="1"/>
            </p:cNvSpPr>
            <p:nvPr/>
          </p:nvSpPr>
          <p:spPr bwMode="auto">
            <a:xfrm>
              <a:off x="3264" y="2064"/>
              <a:ext cx="25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11" name="Line 22"/>
            <p:cNvSpPr>
              <a:spLocks noChangeShapeType="1"/>
            </p:cNvSpPr>
            <p:nvPr/>
          </p:nvSpPr>
          <p:spPr bwMode="auto">
            <a:xfrm>
              <a:off x="2256" y="2410"/>
              <a:ext cx="25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12" name="Line 23"/>
            <p:cNvSpPr>
              <a:spLocks noChangeShapeType="1"/>
            </p:cNvSpPr>
            <p:nvPr/>
          </p:nvSpPr>
          <p:spPr bwMode="auto">
            <a:xfrm>
              <a:off x="2592" y="2304"/>
              <a:ext cx="25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13" name="Line 24"/>
            <p:cNvSpPr>
              <a:spLocks noChangeShapeType="1"/>
            </p:cNvSpPr>
            <p:nvPr/>
          </p:nvSpPr>
          <p:spPr bwMode="auto">
            <a:xfrm>
              <a:off x="2256" y="2304"/>
              <a:ext cx="25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14" name="Line 25"/>
            <p:cNvSpPr>
              <a:spLocks noChangeShapeType="1"/>
            </p:cNvSpPr>
            <p:nvPr/>
          </p:nvSpPr>
          <p:spPr bwMode="auto">
            <a:xfrm>
              <a:off x="2592" y="2400"/>
              <a:ext cx="25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15" name="Line 26"/>
            <p:cNvSpPr>
              <a:spLocks noChangeShapeType="1"/>
            </p:cNvSpPr>
            <p:nvPr/>
          </p:nvSpPr>
          <p:spPr bwMode="auto">
            <a:xfrm>
              <a:off x="2592" y="1872"/>
              <a:ext cx="25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16" name="Text Box 27"/>
            <p:cNvSpPr txBox="1">
              <a:spLocks noChangeArrowheads="1"/>
            </p:cNvSpPr>
            <p:nvPr/>
          </p:nvSpPr>
          <p:spPr bwMode="auto">
            <a:xfrm>
              <a:off x="3888" y="1008"/>
              <a:ext cx="218" cy="2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600" b="1">
                  <a:solidFill>
                    <a:srgbClr val="FF3300"/>
                  </a:solidFill>
                </a:rPr>
                <a:t>3</a:t>
              </a:r>
              <a:r>
                <a:rPr lang="en-US" altLang="it-IT" sz="1600" b="1">
                  <a:solidFill>
                    <a:srgbClr val="FF3300"/>
                  </a:solidFill>
                  <a:cs typeface="Arial" panose="020B0604020202020204" pitchFamily="34" charset="0"/>
                </a:rPr>
                <a:t>′</a:t>
              </a:r>
            </a:p>
            <a:p>
              <a:pPr eaLnBrk="1" hangingPunct="1"/>
              <a:r>
                <a:rPr lang="en-US" altLang="it-IT" sz="1600" b="1"/>
                <a:t>A</a:t>
              </a:r>
            </a:p>
            <a:p>
              <a:pPr eaLnBrk="1" hangingPunct="1"/>
              <a:r>
                <a:rPr lang="en-US" altLang="it-IT" sz="1600" b="1"/>
                <a:t>A</a:t>
              </a:r>
            </a:p>
            <a:p>
              <a:pPr eaLnBrk="1" hangingPunct="1"/>
              <a:r>
                <a:rPr lang="en-US" altLang="it-IT" sz="1600" b="1"/>
                <a:t>G</a:t>
              </a:r>
            </a:p>
            <a:p>
              <a:pPr eaLnBrk="1" hangingPunct="1"/>
              <a:r>
                <a:rPr lang="en-US" altLang="it-IT" sz="1600" b="1"/>
                <a:t>C</a:t>
              </a:r>
            </a:p>
            <a:p>
              <a:pPr eaLnBrk="1" hangingPunct="1"/>
              <a:r>
                <a:rPr lang="en-US" altLang="it-IT" sz="1600" b="1"/>
                <a:t>A</a:t>
              </a:r>
            </a:p>
            <a:p>
              <a:pPr eaLnBrk="1" hangingPunct="1"/>
              <a:r>
                <a:rPr lang="en-US" altLang="it-IT" sz="1600" b="1"/>
                <a:t>A</a:t>
              </a:r>
            </a:p>
            <a:p>
              <a:pPr eaLnBrk="1" hangingPunct="1"/>
              <a:r>
                <a:rPr lang="en-US" altLang="it-IT" sz="1600" b="1"/>
                <a:t>C</a:t>
              </a:r>
            </a:p>
            <a:p>
              <a:pPr eaLnBrk="1" hangingPunct="1"/>
              <a:r>
                <a:rPr lang="en-US" altLang="it-IT" sz="1600" b="1"/>
                <a:t>G</a:t>
              </a:r>
            </a:p>
            <a:p>
              <a:pPr eaLnBrk="1" hangingPunct="1"/>
              <a:r>
                <a:rPr lang="en-US" altLang="it-IT" sz="1600" b="1"/>
                <a:t>T</a:t>
              </a:r>
            </a:p>
            <a:p>
              <a:pPr eaLnBrk="1" hangingPunct="1"/>
              <a:r>
                <a:rPr lang="en-US" altLang="it-IT" sz="1600" b="1"/>
                <a:t>G</a:t>
              </a:r>
            </a:p>
            <a:p>
              <a:pPr eaLnBrk="1" hangingPunct="1"/>
              <a:r>
                <a:rPr lang="en-US" altLang="it-IT" sz="1600" b="1"/>
                <a:t>C</a:t>
              </a:r>
            </a:p>
            <a:p>
              <a:pPr eaLnBrk="1" hangingPunct="1"/>
              <a:r>
                <a:rPr lang="en-US" altLang="it-IT" sz="1600" b="1"/>
                <a:t>A</a:t>
              </a:r>
            </a:p>
            <a:p>
              <a:pPr eaLnBrk="1" hangingPunct="1"/>
              <a:r>
                <a:rPr lang="en-US" altLang="it-IT" sz="1600" b="1"/>
                <a:t>G</a:t>
              </a:r>
            </a:p>
            <a:p>
              <a:pPr eaLnBrk="1" hangingPunct="1"/>
              <a:r>
                <a:rPr lang="en-US" altLang="it-IT" sz="1600" b="1">
                  <a:solidFill>
                    <a:srgbClr val="FF3300"/>
                  </a:solidFill>
                </a:rPr>
                <a:t>5</a:t>
              </a:r>
              <a:r>
                <a:rPr lang="en-US" altLang="it-IT" sz="1600" b="1">
                  <a:solidFill>
                    <a:srgbClr val="FF3300"/>
                  </a:solidFill>
                  <a:cs typeface="Arial" panose="020B0604020202020204" pitchFamily="34" charset="0"/>
                </a:rPr>
                <a:t>′</a:t>
              </a:r>
            </a:p>
          </p:txBody>
        </p:sp>
        <p:sp>
          <p:nvSpPr>
            <p:cNvPr id="12317" name="Text Box 28"/>
            <p:cNvSpPr txBox="1">
              <a:spLocks noChangeArrowheads="1"/>
            </p:cNvSpPr>
            <p:nvPr/>
          </p:nvSpPr>
          <p:spPr bwMode="auto">
            <a:xfrm>
              <a:off x="144" y="1632"/>
              <a:ext cx="1968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2400"/>
                <a:t>Longer fragments</a:t>
              </a:r>
            </a:p>
            <a:p>
              <a:pPr eaLnBrk="1" hangingPunct="1"/>
              <a:endParaRPr lang="en-US" altLang="it-IT" sz="2400"/>
            </a:p>
            <a:p>
              <a:pPr eaLnBrk="1" hangingPunct="1"/>
              <a:endParaRPr lang="en-US" altLang="it-IT" sz="2400"/>
            </a:p>
            <a:p>
              <a:pPr eaLnBrk="1" hangingPunct="1"/>
              <a:endParaRPr lang="en-US" altLang="it-IT" sz="2400"/>
            </a:p>
            <a:p>
              <a:pPr eaLnBrk="1" hangingPunct="1"/>
              <a:r>
                <a:rPr lang="en-US" altLang="it-IT" sz="2400"/>
                <a:t>Shortest fragments</a:t>
              </a:r>
            </a:p>
          </p:txBody>
        </p:sp>
        <p:grpSp>
          <p:nvGrpSpPr>
            <p:cNvPr id="12318" name="Group 29"/>
            <p:cNvGrpSpPr>
              <a:grpSpLocks/>
            </p:cNvGrpSpPr>
            <p:nvPr/>
          </p:nvGrpSpPr>
          <p:grpSpPr bwMode="auto">
            <a:xfrm>
              <a:off x="864" y="2784"/>
              <a:ext cx="355" cy="152"/>
              <a:chOff x="1029" y="2198"/>
              <a:chExt cx="355" cy="152"/>
            </a:xfrm>
          </p:grpSpPr>
          <p:sp>
            <p:nvSpPr>
              <p:cNvPr id="12323" name="Rectangle 30"/>
              <p:cNvSpPr>
                <a:spLocks noChangeArrowheads="1"/>
              </p:cNvSpPr>
              <p:nvPr/>
            </p:nvSpPr>
            <p:spPr bwMode="auto">
              <a:xfrm>
                <a:off x="1094" y="2260"/>
                <a:ext cx="194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2324" name="Rectangle 31"/>
              <p:cNvSpPr>
                <a:spLocks noChangeArrowheads="1"/>
              </p:cNvSpPr>
              <p:nvPr/>
            </p:nvSpPr>
            <p:spPr bwMode="auto">
              <a:xfrm>
                <a:off x="1303" y="2225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it-IT" sz="1300" b="1">
                    <a:solidFill>
                      <a:srgbClr val="000000"/>
                    </a:solidFill>
                  </a:rPr>
                  <a:t>G</a:t>
                </a:r>
                <a:endParaRPr lang="en-US" altLang="it-IT"/>
              </a:p>
            </p:txBody>
          </p:sp>
          <p:sp>
            <p:nvSpPr>
              <p:cNvPr id="12325" name="Freeform 32"/>
              <p:cNvSpPr>
                <a:spLocks/>
              </p:cNvSpPr>
              <p:nvPr/>
            </p:nvSpPr>
            <p:spPr bwMode="auto">
              <a:xfrm>
                <a:off x="1029" y="2198"/>
                <a:ext cx="97" cy="115"/>
              </a:xfrm>
              <a:custGeom>
                <a:avLst/>
                <a:gdLst>
                  <a:gd name="T0" fmla="*/ 49 w 193"/>
                  <a:gd name="T1" fmla="*/ 31 h 232"/>
                  <a:gd name="T2" fmla="*/ 38 w 193"/>
                  <a:gd name="T3" fmla="*/ 12 h 232"/>
                  <a:gd name="T4" fmla="*/ 33 w 193"/>
                  <a:gd name="T5" fmla="*/ 33 h 232"/>
                  <a:gd name="T6" fmla="*/ 2 w 193"/>
                  <a:gd name="T7" fmla="*/ 12 h 232"/>
                  <a:gd name="T8" fmla="*/ 21 w 193"/>
                  <a:gd name="T9" fmla="*/ 41 h 232"/>
                  <a:gd name="T10" fmla="*/ 0 w 193"/>
                  <a:gd name="T11" fmla="*/ 46 h 232"/>
                  <a:gd name="T12" fmla="*/ 17 w 193"/>
                  <a:gd name="T13" fmla="*/ 63 h 232"/>
                  <a:gd name="T14" fmla="*/ 1 w 193"/>
                  <a:gd name="T15" fmla="*/ 77 h 232"/>
                  <a:gd name="T16" fmla="*/ 26 w 193"/>
                  <a:gd name="T17" fmla="*/ 74 h 232"/>
                  <a:gd name="T18" fmla="*/ 21 w 193"/>
                  <a:gd name="T19" fmla="*/ 94 h 232"/>
                  <a:gd name="T20" fmla="*/ 35 w 193"/>
                  <a:gd name="T21" fmla="*/ 83 h 232"/>
                  <a:gd name="T22" fmla="*/ 38 w 193"/>
                  <a:gd name="T23" fmla="*/ 115 h 232"/>
                  <a:gd name="T24" fmla="*/ 48 w 193"/>
                  <a:gd name="T25" fmla="*/ 79 h 232"/>
                  <a:gd name="T26" fmla="*/ 59 w 193"/>
                  <a:gd name="T27" fmla="*/ 105 h 232"/>
                  <a:gd name="T28" fmla="*/ 63 w 193"/>
                  <a:gd name="T29" fmla="*/ 76 h 232"/>
                  <a:gd name="T30" fmla="*/ 81 w 193"/>
                  <a:gd name="T31" fmla="*/ 96 h 232"/>
                  <a:gd name="T32" fmla="*/ 76 w 193"/>
                  <a:gd name="T33" fmla="*/ 68 h 232"/>
                  <a:gd name="T34" fmla="*/ 97 w 193"/>
                  <a:gd name="T35" fmla="*/ 71 h 232"/>
                  <a:gd name="T36" fmla="*/ 79 w 193"/>
                  <a:gd name="T37" fmla="*/ 56 h 232"/>
                  <a:gd name="T38" fmla="*/ 95 w 193"/>
                  <a:gd name="T39" fmla="*/ 43 h 232"/>
                  <a:gd name="T40" fmla="*/ 75 w 193"/>
                  <a:gd name="T41" fmla="*/ 39 h 232"/>
                  <a:gd name="T42" fmla="*/ 82 w 193"/>
                  <a:gd name="T43" fmla="*/ 24 h 232"/>
                  <a:gd name="T44" fmla="*/ 63 w 193"/>
                  <a:gd name="T45" fmla="*/ 29 h 232"/>
                  <a:gd name="T46" fmla="*/ 65 w 193"/>
                  <a:gd name="T47" fmla="*/ 0 h 232"/>
                  <a:gd name="T48" fmla="*/ 49 w 193"/>
                  <a:gd name="T49" fmla="*/ 31 h 2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93" h="232">
                    <a:moveTo>
                      <a:pt x="97" y="63"/>
                    </a:moveTo>
                    <a:lnTo>
                      <a:pt x="75" y="25"/>
                    </a:lnTo>
                    <a:lnTo>
                      <a:pt x="65" y="67"/>
                    </a:lnTo>
                    <a:lnTo>
                      <a:pt x="3" y="25"/>
                    </a:lnTo>
                    <a:lnTo>
                      <a:pt x="41" y="82"/>
                    </a:lnTo>
                    <a:lnTo>
                      <a:pt x="0" y="92"/>
                    </a:lnTo>
                    <a:lnTo>
                      <a:pt x="33" y="127"/>
                    </a:lnTo>
                    <a:lnTo>
                      <a:pt x="1" y="156"/>
                    </a:lnTo>
                    <a:lnTo>
                      <a:pt x="51" y="150"/>
                    </a:lnTo>
                    <a:lnTo>
                      <a:pt x="42" y="189"/>
                    </a:lnTo>
                    <a:lnTo>
                      <a:pt x="69" y="168"/>
                    </a:lnTo>
                    <a:lnTo>
                      <a:pt x="75" y="232"/>
                    </a:lnTo>
                    <a:lnTo>
                      <a:pt x="95" y="159"/>
                    </a:lnTo>
                    <a:lnTo>
                      <a:pt x="118" y="212"/>
                    </a:lnTo>
                    <a:lnTo>
                      <a:pt x="126" y="154"/>
                    </a:lnTo>
                    <a:lnTo>
                      <a:pt x="162" y="194"/>
                    </a:lnTo>
                    <a:lnTo>
                      <a:pt x="151" y="138"/>
                    </a:lnTo>
                    <a:lnTo>
                      <a:pt x="193" y="143"/>
                    </a:lnTo>
                    <a:lnTo>
                      <a:pt x="157" y="112"/>
                    </a:lnTo>
                    <a:lnTo>
                      <a:pt x="189" y="87"/>
                    </a:lnTo>
                    <a:lnTo>
                      <a:pt x="149" y="79"/>
                    </a:lnTo>
                    <a:lnTo>
                      <a:pt x="164" y="48"/>
                    </a:lnTo>
                    <a:lnTo>
                      <a:pt x="126" y="58"/>
                    </a:lnTo>
                    <a:lnTo>
                      <a:pt x="129" y="0"/>
                    </a:lnTo>
                    <a:lnTo>
                      <a:pt x="97" y="63"/>
                    </a:lnTo>
                    <a:close/>
                  </a:path>
                </a:pathLst>
              </a:custGeom>
              <a:solidFill>
                <a:srgbClr val="00CC99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2319" name="Group 33"/>
            <p:cNvGrpSpPr>
              <a:grpSpLocks/>
            </p:cNvGrpSpPr>
            <p:nvPr/>
          </p:nvGrpSpPr>
          <p:grpSpPr bwMode="auto">
            <a:xfrm>
              <a:off x="672" y="1920"/>
              <a:ext cx="835" cy="152"/>
              <a:chOff x="1933" y="2932"/>
              <a:chExt cx="835" cy="152"/>
            </a:xfrm>
          </p:grpSpPr>
          <p:sp>
            <p:nvSpPr>
              <p:cNvPr id="12320" name="Freeform 34"/>
              <p:cNvSpPr>
                <a:spLocks/>
              </p:cNvSpPr>
              <p:nvPr/>
            </p:nvSpPr>
            <p:spPr bwMode="auto">
              <a:xfrm>
                <a:off x="1998" y="2994"/>
                <a:ext cx="678" cy="30"/>
              </a:xfrm>
              <a:custGeom>
                <a:avLst/>
                <a:gdLst>
                  <a:gd name="T0" fmla="*/ 0 w 1357"/>
                  <a:gd name="T1" fmla="*/ 0 h 61"/>
                  <a:gd name="T2" fmla="*/ 0 w 1357"/>
                  <a:gd name="T3" fmla="*/ 29 h 61"/>
                  <a:gd name="T4" fmla="*/ 678 w 1357"/>
                  <a:gd name="T5" fmla="*/ 30 h 61"/>
                  <a:gd name="T6" fmla="*/ 678 w 1357"/>
                  <a:gd name="T7" fmla="*/ 1 h 61"/>
                  <a:gd name="T8" fmla="*/ 0 w 1357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57" h="61">
                    <a:moveTo>
                      <a:pt x="0" y="0"/>
                    </a:moveTo>
                    <a:lnTo>
                      <a:pt x="0" y="59"/>
                    </a:lnTo>
                    <a:lnTo>
                      <a:pt x="1357" y="61"/>
                    </a:lnTo>
                    <a:lnTo>
                      <a:pt x="135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21" name="Rectangle 35"/>
              <p:cNvSpPr>
                <a:spLocks noChangeArrowheads="1"/>
              </p:cNvSpPr>
              <p:nvPr/>
            </p:nvSpPr>
            <p:spPr bwMode="auto">
              <a:xfrm>
                <a:off x="2693" y="2959"/>
                <a:ext cx="75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it-IT" sz="1300" b="1" dirty="0">
                    <a:solidFill>
                      <a:srgbClr val="000000"/>
                    </a:solidFill>
                  </a:rPr>
                  <a:t>A</a:t>
                </a:r>
                <a:endParaRPr lang="en-US" altLang="it-IT" dirty="0"/>
              </a:p>
            </p:txBody>
          </p:sp>
          <p:sp>
            <p:nvSpPr>
              <p:cNvPr id="12322" name="Freeform 36"/>
              <p:cNvSpPr>
                <a:spLocks/>
              </p:cNvSpPr>
              <p:nvPr/>
            </p:nvSpPr>
            <p:spPr bwMode="auto">
              <a:xfrm>
                <a:off x="1933" y="2932"/>
                <a:ext cx="97" cy="115"/>
              </a:xfrm>
              <a:custGeom>
                <a:avLst/>
                <a:gdLst>
                  <a:gd name="T0" fmla="*/ 49 w 193"/>
                  <a:gd name="T1" fmla="*/ 31 h 232"/>
                  <a:gd name="T2" fmla="*/ 38 w 193"/>
                  <a:gd name="T3" fmla="*/ 12 h 232"/>
                  <a:gd name="T4" fmla="*/ 33 w 193"/>
                  <a:gd name="T5" fmla="*/ 33 h 232"/>
                  <a:gd name="T6" fmla="*/ 2 w 193"/>
                  <a:gd name="T7" fmla="*/ 12 h 232"/>
                  <a:gd name="T8" fmla="*/ 21 w 193"/>
                  <a:gd name="T9" fmla="*/ 41 h 232"/>
                  <a:gd name="T10" fmla="*/ 0 w 193"/>
                  <a:gd name="T11" fmla="*/ 46 h 232"/>
                  <a:gd name="T12" fmla="*/ 17 w 193"/>
                  <a:gd name="T13" fmla="*/ 63 h 232"/>
                  <a:gd name="T14" fmla="*/ 1 w 193"/>
                  <a:gd name="T15" fmla="*/ 77 h 232"/>
                  <a:gd name="T16" fmla="*/ 26 w 193"/>
                  <a:gd name="T17" fmla="*/ 74 h 232"/>
                  <a:gd name="T18" fmla="*/ 21 w 193"/>
                  <a:gd name="T19" fmla="*/ 94 h 232"/>
                  <a:gd name="T20" fmla="*/ 35 w 193"/>
                  <a:gd name="T21" fmla="*/ 83 h 232"/>
                  <a:gd name="T22" fmla="*/ 38 w 193"/>
                  <a:gd name="T23" fmla="*/ 115 h 232"/>
                  <a:gd name="T24" fmla="*/ 48 w 193"/>
                  <a:gd name="T25" fmla="*/ 79 h 232"/>
                  <a:gd name="T26" fmla="*/ 59 w 193"/>
                  <a:gd name="T27" fmla="*/ 105 h 232"/>
                  <a:gd name="T28" fmla="*/ 63 w 193"/>
                  <a:gd name="T29" fmla="*/ 76 h 232"/>
                  <a:gd name="T30" fmla="*/ 81 w 193"/>
                  <a:gd name="T31" fmla="*/ 96 h 232"/>
                  <a:gd name="T32" fmla="*/ 76 w 193"/>
                  <a:gd name="T33" fmla="*/ 68 h 232"/>
                  <a:gd name="T34" fmla="*/ 97 w 193"/>
                  <a:gd name="T35" fmla="*/ 71 h 232"/>
                  <a:gd name="T36" fmla="*/ 79 w 193"/>
                  <a:gd name="T37" fmla="*/ 56 h 232"/>
                  <a:gd name="T38" fmla="*/ 95 w 193"/>
                  <a:gd name="T39" fmla="*/ 43 h 232"/>
                  <a:gd name="T40" fmla="*/ 75 w 193"/>
                  <a:gd name="T41" fmla="*/ 39 h 232"/>
                  <a:gd name="T42" fmla="*/ 82 w 193"/>
                  <a:gd name="T43" fmla="*/ 24 h 232"/>
                  <a:gd name="T44" fmla="*/ 63 w 193"/>
                  <a:gd name="T45" fmla="*/ 29 h 232"/>
                  <a:gd name="T46" fmla="*/ 65 w 193"/>
                  <a:gd name="T47" fmla="*/ 0 h 232"/>
                  <a:gd name="T48" fmla="*/ 49 w 193"/>
                  <a:gd name="T49" fmla="*/ 31 h 2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93" h="232">
                    <a:moveTo>
                      <a:pt x="97" y="62"/>
                    </a:moveTo>
                    <a:lnTo>
                      <a:pt x="75" y="25"/>
                    </a:lnTo>
                    <a:lnTo>
                      <a:pt x="65" y="67"/>
                    </a:lnTo>
                    <a:lnTo>
                      <a:pt x="3" y="25"/>
                    </a:lnTo>
                    <a:lnTo>
                      <a:pt x="41" y="82"/>
                    </a:lnTo>
                    <a:lnTo>
                      <a:pt x="0" y="92"/>
                    </a:lnTo>
                    <a:lnTo>
                      <a:pt x="33" y="127"/>
                    </a:lnTo>
                    <a:lnTo>
                      <a:pt x="1" y="156"/>
                    </a:lnTo>
                    <a:lnTo>
                      <a:pt x="51" y="150"/>
                    </a:lnTo>
                    <a:lnTo>
                      <a:pt x="42" y="189"/>
                    </a:lnTo>
                    <a:lnTo>
                      <a:pt x="69" y="168"/>
                    </a:lnTo>
                    <a:lnTo>
                      <a:pt x="75" y="232"/>
                    </a:lnTo>
                    <a:lnTo>
                      <a:pt x="95" y="159"/>
                    </a:lnTo>
                    <a:lnTo>
                      <a:pt x="118" y="212"/>
                    </a:lnTo>
                    <a:lnTo>
                      <a:pt x="126" y="154"/>
                    </a:lnTo>
                    <a:lnTo>
                      <a:pt x="162" y="194"/>
                    </a:lnTo>
                    <a:lnTo>
                      <a:pt x="151" y="138"/>
                    </a:lnTo>
                    <a:lnTo>
                      <a:pt x="193" y="143"/>
                    </a:lnTo>
                    <a:lnTo>
                      <a:pt x="157" y="112"/>
                    </a:lnTo>
                    <a:lnTo>
                      <a:pt x="189" y="87"/>
                    </a:lnTo>
                    <a:lnTo>
                      <a:pt x="149" y="79"/>
                    </a:lnTo>
                    <a:lnTo>
                      <a:pt x="164" y="48"/>
                    </a:lnTo>
                    <a:lnTo>
                      <a:pt x="126" y="58"/>
                    </a:lnTo>
                    <a:lnTo>
                      <a:pt x="129" y="0"/>
                    </a:lnTo>
                    <a:lnTo>
                      <a:pt x="97" y="62"/>
                    </a:lnTo>
                    <a:close/>
                  </a:path>
                </a:pathLst>
              </a:custGeom>
              <a:solidFill>
                <a:srgbClr val="00CC99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2" name="CasellaDiTesto 1"/>
          <p:cNvSpPr txBox="1"/>
          <p:nvPr/>
        </p:nvSpPr>
        <p:spPr>
          <a:xfrm>
            <a:off x="1752600" y="1447800"/>
            <a:ext cx="48006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Gel di </a:t>
            </a:r>
            <a:r>
              <a:rPr lang="it-IT" sz="2400" b="1" dirty="0" err="1" smtClean="0">
                <a:solidFill>
                  <a:srgbClr val="FF0000"/>
                </a:solidFill>
              </a:rPr>
              <a:t>poliacrilammide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42" name="object 8"/>
          <p:cNvSpPr txBox="1">
            <a:spLocks/>
          </p:cNvSpPr>
          <p:nvPr/>
        </p:nvSpPr>
        <p:spPr>
          <a:xfrm>
            <a:off x="990600" y="73814"/>
            <a:ext cx="7543800" cy="5386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19" rIns="0" bIns="0" rtlCol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>
              <a:spcBef>
                <a:spcPts val="359"/>
              </a:spcBef>
            </a:pPr>
            <a:r>
              <a:rPr lang="it-IT" sz="3200" b="1" kern="0" dirty="0" smtClean="0">
                <a:latin typeface="Calibri"/>
                <a:cs typeface="Calibri"/>
              </a:rPr>
              <a:t>Sequenziamento: metodo </a:t>
            </a:r>
            <a:r>
              <a:rPr lang="it-IT" sz="3200" b="1" kern="0" dirty="0" err="1" smtClean="0">
                <a:latin typeface="Calibri"/>
                <a:cs typeface="Calibri"/>
              </a:rPr>
              <a:t>Maxam</a:t>
            </a:r>
            <a:r>
              <a:rPr lang="it-IT" sz="3200" b="1" kern="0" dirty="0" smtClean="0">
                <a:latin typeface="Calibri"/>
                <a:cs typeface="Calibri"/>
              </a:rPr>
              <a:t> e Gilbert</a:t>
            </a:r>
            <a:endParaRPr lang="it-IT" sz="3200" kern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930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57200" y="2438400"/>
            <a:ext cx="7924800" cy="181588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La sequenza del DNA ottenuta è la </a:t>
            </a:r>
            <a:r>
              <a:rPr lang="it-IT" sz="2800" b="1" dirty="0" smtClean="0">
                <a:solidFill>
                  <a:srgbClr val="FF0000"/>
                </a:solidFill>
              </a:rPr>
              <a:t>COPIA</a:t>
            </a:r>
            <a:r>
              <a:rPr lang="it-IT" sz="2800" dirty="0" smtClean="0"/>
              <a:t> del filamento, perciò la corretta sequenza di basi nel frammento di DNA sarà complementare a quello letto nel gel 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90600" y="609600"/>
            <a:ext cx="6477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NOTA BENE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7837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2448105" y="2449829"/>
            <a:ext cx="807720" cy="723900"/>
          </a:xfrm>
          <a:custGeom>
            <a:avLst/>
            <a:gdLst/>
            <a:ahLst/>
            <a:cxnLst/>
            <a:rect l="l" t="t" r="r" b="b"/>
            <a:pathLst>
              <a:path w="807720" h="723900">
                <a:moveTo>
                  <a:pt x="0" y="723746"/>
                </a:moveTo>
                <a:lnTo>
                  <a:pt x="807523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66696" y="2446393"/>
            <a:ext cx="119037" cy="1150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78354" y="3362714"/>
            <a:ext cx="1905902" cy="87588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635" algn="ctr">
              <a:lnSpc>
                <a:spcPct val="99700"/>
              </a:lnSpc>
              <a:spcBef>
                <a:spcPts val="110"/>
              </a:spcBef>
            </a:pPr>
            <a:r>
              <a:rPr sz="2800" spc="-5" dirty="0">
                <a:latin typeface="Calibri"/>
                <a:cs typeface="Calibri"/>
              </a:rPr>
              <a:t>Numero  di    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plic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ni</a:t>
            </a:r>
          </a:p>
        </p:txBody>
      </p:sp>
      <p:sp>
        <p:nvSpPr>
          <p:cNvPr id="15" name="object 15"/>
          <p:cNvSpPr/>
          <p:nvPr/>
        </p:nvSpPr>
        <p:spPr>
          <a:xfrm flipH="1">
            <a:off x="4123588" y="2911113"/>
            <a:ext cx="111621" cy="2422887"/>
          </a:xfrm>
          <a:custGeom>
            <a:avLst/>
            <a:gdLst/>
            <a:ahLst/>
            <a:cxnLst/>
            <a:rect l="l" t="t" r="r" b="b"/>
            <a:pathLst>
              <a:path h="715645">
                <a:moveTo>
                  <a:pt x="0" y="715363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76256" y="2795201"/>
            <a:ext cx="117906" cy="115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166696" y="5480100"/>
            <a:ext cx="2645410" cy="87121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16839" marR="5080" indent="-104775">
              <a:lnSpc>
                <a:spcPts val="3300"/>
              </a:lnSpc>
              <a:spcBef>
                <a:spcPts val="259"/>
              </a:spcBef>
            </a:pPr>
            <a:r>
              <a:rPr sz="2800" spc="-5" dirty="0">
                <a:latin typeface="Calibri"/>
                <a:cs typeface="Calibri"/>
              </a:rPr>
              <a:t>Numero iniziale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  </a:t>
            </a:r>
            <a:r>
              <a:rPr sz="2800" spc="-5" dirty="0">
                <a:latin typeface="Calibri"/>
                <a:cs typeface="Calibri"/>
              </a:rPr>
              <a:t>molecole </a:t>
            </a:r>
            <a:r>
              <a:rPr sz="2800" dirty="0">
                <a:latin typeface="Calibri"/>
                <a:cs typeface="Calibri"/>
              </a:rPr>
              <a:t>di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DNA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81601" y="2503194"/>
            <a:ext cx="1566356" cy="2011414"/>
          </a:xfrm>
          <a:custGeom>
            <a:avLst/>
            <a:gdLst/>
            <a:ahLst/>
            <a:cxnLst/>
            <a:rect l="l" t="t" r="r" b="b"/>
            <a:pathLst>
              <a:path w="1012825" h="464820">
                <a:moveTo>
                  <a:pt x="1012789" y="464373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48732" y="2503194"/>
            <a:ext cx="124028" cy="1085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236048" y="4646510"/>
            <a:ext cx="2397125" cy="1303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99700"/>
              </a:lnSpc>
              <a:spcBef>
                <a:spcPts val="110"/>
              </a:spcBef>
            </a:pPr>
            <a:r>
              <a:rPr sz="2800" spc="-5" dirty="0">
                <a:latin typeface="Calibri"/>
                <a:cs typeface="Calibri"/>
              </a:rPr>
              <a:t>Numero </a:t>
            </a:r>
            <a:r>
              <a:rPr sz="2800" dirty="0">
                <a:latin typeface="Calibri"/>
                <a:cs typeface="Calibri"/>
              </a:rPr>
              <a:t>di </a:t>
            </a:r>
            <a:r>
              <a:rPr sz="2800" spc="-5" dirty="0">
                <a:latin typeface="Calibri"/>
                <a:cs typeface="Calibri"/>
              </a:rPr>
              <a:t>cicli  </a:t>
            </a:r>
            <a:r>
              <a:rPr sz="2800" dirty="0">
                <a:latin typeface="Calibri"/>
                <a:cs typeface="Calibri"/>
              </a:rPr>
              <a:t>della </a:t>
            </a:r>
            <a:r>
              <a:rPr sz="2800" spc="-5" dirty="0">
                <a:latin typeface="Calibri"/>
                <a:cs typeface="Calibri"/>
              </a:rPr>
              <a:t>reazione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  PCR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255825" y="1679669"/>
            <a:ext cx="2218933" cy="877804"/>
          </a:xfrm>
          <a:prstGeom prst="rect">
            <a:avLst/>
          </a:prstGeom>
        </p:spPr>
        <p:txBody>
          <a:bodyPr vert="horz" wrap="square" lIns="0" tIns="259715" rIns="0" bIns="0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sz="4000" b="1" dirty="0" smtClean="0">
                <a:solidFill>
                  <a:srgbClr val="FF0000"/>
                </a:solidFill>
                <a:cs typeface="Calibri"/>
              </a:rPr>
              <a:t>N </a:t>
            </a:r>
            <a:r>
              <a:rPr sz="4000" b="1" dirty="0">
                <a:solidFill>
                  <a:srgbClr val="FF0000"/>
                </a:solidFill>
                <a:cs typeface="Calibri"/>
              </a:rPr>
              <a:t>= N</a:t>
            </a:r>
            <a:r>
              <a:rPr sz="3975" b="1" baseline="-20964" dirty="0">
                <a:solidFill>
                  <a:srgbClr val="FF0000"/>
                </a:solidFill>
                <a:cs typeface="Calibri"/>
              </a:rPr>
              <a:t>0 </a:t>
            </a:r>
            <a:r>
              <a:rPr sz="4000" b="1" dirty="0">
                <a:solidFill>
                  <a:srgbClr val="FF0000"/>
                </a:solidFill>
                <a:cs typeface="Calibri"/>
              </a:rPr>
              <a:t>x</a:t>
            </a:r>
            <a:r>
              <a:rPr sz="4000" b="1" spc="-320" dirty="0">
                <a:solidFill>
                  <a:srgbClr val="FF0000"/>
                </a:solidFill>
                <a:cs typeface="Calibri"/>
              </a:rPr>
              <a:t> </a:t>
            </a:r>
            <a:r>
              <a:rPr sz="4000" b="1" dirty="0">
                <a:solidFill>
                  <a:srgbClr val="FF0000"/>
                </a:solidFill>
                <a:cs typeface="Calibri"/>
              </a:rPr>
              <a:t>2</a:t>
            </a:r>
            <a:r>
              <a:rPr sz="3975" b="1" baseline="25157" dirty="0">
                <a:solidFill>
                  <a:srgbClr val="FF0000"/>
                </a:solidFill>
                <a:cs typeface="Calibri"/>
              </a:rPr>
              <a:t>n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628650" y="152400"/>
            <a:ext cx="7848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Ricordiamo la PCR classica (end </a:t>
            </a:r>
            <a:r>
              <a:rPr lang="it-IT" sz="3200" b="1" dirty="0" err="1" smtClean="0"/>
              <a:t>point</a:t>
            </a:r>
            <a:r>
              <a:rPr lang="it-IT" sz="3200" b="1" dirty="0" smtClean="0"/>
              <a:t>)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230301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362200" y="990600"/>
            <a:ext cx="4752968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SzPct val="100000"/>
              <a:buFont typeface="Times" panose="02020603050405020304" pitchFamily="18" charset="0"/>
              <a:buNone/>
            </a:pPr>
            <a:r>
              <a:rPr lang="it-IT" altLang="it-IT" sz="3200" b="1" dirty="0"/>
              <a:t>Metodi di sequenziamento</a:t>
            </a:r>
            <a:endParaRPr lang="it-IT" altLang="it-IT" sz="3200" dirty="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342606" y="3067111"/>
            <a:ext cx="417195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19050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2103438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2293938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2484438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674938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3132138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589338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4046538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503738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SzPct val="100000"/>
              <a:buFont typeface="Times" panose="02020603050405020304" pitchFamily="18" charset="0"/>
              <a:buChar char="•"/>
            </a:pPr>
            <a:r>
              <a:rPr lang="it-IT" altLang="it-IT" sz="3200" b="1" dirty="0" err="1">
                <a:latin typeface="+mn-lt"/>
              </a:rPr>
              <a:t>Sanger</a:t>
            </a:r>
            <a:r>
              <a:rPr lang="it-IT" altLang="it-IT" sz="3200" b="1" dirty="0">
                <a:latin typeface="+mn-lt"/>
              </a:rPr>
              <a:t> (enzimatico</a:t>
            </a:r>
            <a:r>
              <a:rPr lang="it-IT" altLang="it-IT" sz="3200" b="1" dirty="0" smtClean="0">
                <a:latin typeface="+mn-lt"/>
              </a:rPr>
              <a:t>)</a:t>
            </a:r>
            <a:endParaRPr lang="it-IT" altLang="it-IT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89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8600"/>
            <a:ext cx="3886200" cy="5557775"/>
          </a:xfrm>
          <a:prstGeom prst="rect">
            <a:avLst/>
          </a:prstGeom>
        </p:spPr>
      </p:pic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209550" y="6133638"/>
            <a:ext cx="8610599" cy="707886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Sanger F, Nicklen S, Coulson AR (December 1977). "DNA sequencing with chain-terminating inhibitors". Proc. Natl. Acad. Sci. U.S.A. 74 (12): 5463–7. </a:t>
            </a:r>
          </a:p>
        </p:txBody>
      </p:sp>
    </p:spTree>
    <p:extLst>
      <p:ext uri="{BB962C8B-B14F-4D97-AF65-F5344CB8AC3E}">
        <p14:creationId xmlns:p14="http://schemas.microsoft.com/office/powerpoint/2010/main" val="363744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2400" y="381000"/>
            <a:ext cx="88392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800" b="1" dirty="0" smtClean="0"/>
              <a:t>Ribosio (RNA), Deossiribosio  (DNA) e Dideossiribosio (terminatore di catena)</a:t>
            </a:r>
            <a:endParaRPr lang="it-IT" sz="28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15" y="2188293"/>
            <a:ext cx="8202985" cy="329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285750"/>
            <a:ext cx="886777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27866" y="608882"/>
            <a:ext cx="4119472" cy="4431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3200" b="1" dirty="0" smtClean="0">
                <a:latin typeface="+mn-lt"/>
              </a:rPr>
              <a:t>Terminatore </a:t>
            </a:r>
            <a:r>
              <a:rPr lang="it-IT" sz="3200" b="1" dirty="0">
                <a:latin typeface="+mn-lt"/>
              </a:rPr>
              <a:t>di </a:t>
            </a:r>
            <a:r>
              <a:rPr lang="it-IT" sz="3200" b="1" dirty="0" smtClean="0">
                <a:latin typeface="+mn-lt"/>
              </a:rPr>
              <a:t>catena</a:t>
            </a:r>
            <a:endParaRPr lang="it-IT" sz="3200" b="1" dirty="0">
              <a:latin typeface="+mn-lt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33400" y="6103938"/>
            <a:ext cx="14478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900"/>
              <a:t>Adapted From Berg et al:  Biochemistry 5th ed.  Freeman+Co, 2002</a:t>
            </a:r>
          </a:p>
        </p:txBody>
      </p:sp>
      <p:sp>
        <p:nvSpPr>
          <p:cNvPr id="454678" name="Text Box 22"/>
          <p:cNvSpPr txBox="1">
            <a:spLocks noChangeArrowheads="1"/>
          </p:cNvSpPr>
          <p:nvPr/>
        </p:nvSpPr>
        <p:spPr bwMode="auto">
          <a:xfrm>
            <a:off x="7053263" y="3275013"/>
            <a:ext cx="981075" cy="369887"/>
          </a:xfrm>
          <a:prstGeom prst="rect">
            <a:avLst/>
          </a:prstGeom>
          <a:solidFill>
            <a:srgbClr val="FF9B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800">
                <a:solidFill>
                  <a:srgbClr val="E20D0E"/>
                </a:solidFill>
                <a:latin typeface="Helvetica" charset="0"/>
                <a:ea typeface="+mn-ea"/>
              </a:rPr>
              <a:t>di</a:t>
            </a:r>
            <a:r>
              <a:rPr lang="en-US" sz="1800">
                <a:latin typeface="Helvetica" charset="0"/>
                <a:ea typeface="+mn-ea"/>
              </a:rPr>
              <a:t>deoxy</a:t>
            </a:r>
          </a:p>
        </p:txBody>
      </p:sp>
      <p:sp>
        <p:nvSpPr>
          <p:cNvPr id="28677" name="Line 23"/>
          <p:cNvSpPr>
            <a:spLocks noChangeShapeType="1"/>
          </p:cNvSpPr>
          <p:nvPr/>
        </p:nvSpPr>
        <p:spPr bwMode="auto">
          <a:xfrm flipH="1">
            <a:off x="6402388" y="3581400"/>
            <a:ext cx="608012" cy="125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8678" name="Line 24"/>
          <p:cNvSpPr>
            <a:spLocks noChangeShapeType="1"/>
          </p:cNvSpPr>
          <p:nvPr/>
        </p:nvSpPr>
        <p:spPr bwMode="auto">
          <a:xfrm flipH="1">
            <a:off x="6319838" y="3657600"/>
            <a:ext cx="690562" cy="34607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8679" name="Rectangle 38"/>
          <p:cNvSpPr>
            <a:spLocks noChangeArrowheads="1"/>
          </p:cNvSpPr>
          <p:nvPr/>
        </p:nvSpPr>
        <p:spPr bwMode="auto">
          <a:xfrm>
            <a:off x="2209800" y="4724400"/>
            <a:ext cx="304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it-IT" altLang="it-IT"/>
          </a:p>
        </p:txBody>
      </p:sp>
      <p:grpSp>
        <p:nvGrpSpPr>
          <p:cNvPr id="28680" name="Group 61"/>
          <p:cNvGrpSpPr>
            <a:grpSpLocks/>
          </p:cNvGrpSpPr>
          <p:nvPr/>
        </p:nvGrpSpPr>
        <p:grpSpPr bwMode="auto">
          <a:xfrm>
            <a:off x="2474913" y="3236913"/>
            <a:ext cx="4899025" cy="2062162"/>
            <a:chOff x="2245591" y="3646497"/>
            <a:chExt cx="4899745" cy="2062153"/>
          </a:xfrm>
        </p:grpSpPr>
        <p:grpSp>
          <p:nvGrpSpPr>
            <p:cNvPr id="28685" name="Group 20"/>
            <p:cNvGrpSpPr>
              <a:grpSpLocks/>
            </p:cNvGrpSpPr>
            <p:nvPr/>
          </p:nvGrpSpPr>
          <p:grpSpPr bwMode="auto">
            <a:xfrm>
              <a:off x="2743200" y="3646497"/>
              <a:ext cx="3490913" cy="1033324"/>
              <a:chOff x="2743200" y="3048000"/>
              <a:chExt cx="3490913" cy="1033324"/>
            </a:xfrm>
          </p:grpSpPr>
          <p:grpSp>
            <p:nvGrpSpPr>
              <p:cNvPr id="28703" name="Group 78"/>
              <p:cNvGrpSpPr>
                <a:grpSpLocks/>
              </p:cNvGrpSpPr>
              <p:nvPr/>
            </p:nvGrpSpPr>
            <p:grpSpPr bwMode="auto">
              <a:xfrm>
                <a:off x="2743200" y="3048000"/>
                <a:ext cx="3490913" cy="995363"/>
                <a:chOff x="1728" y="1920"/>
                <a:chExt cx="2199" cy="627"/>
              </a:xfrm>
            </p:grpSpPr>
            <p:pic>
              <p:nvPicPr>
                <p:cNvPr id="28713" name="Picture 74" descr="DNA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28" y="1920"/>
                  <a:ext cx="2101" cy="6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714" name="Rectangle 13"/>
                <p:cNvSpPr>
                  <a:spLocks noChangeArrowheads="1"/>
                </p:cNvSpPr>
                <p:nvPr/>
              </p:nvSpPr>
              <p:spPr bwMode="auto">
                <a:xfrm>
                  <a:off x="3794" y="1944"/>
                  <a:ext cx="96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it-IT" altLang="it-IT"/>
                </a:p>
              </p:txBody>
            </p:sp>
            <p:sp>
              <p:nvSpPr>
                <p:cNvPr id="2871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729" y="2103"/>
                  <a:ext cx="198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it-IT">
                      <a:solidFill>
                        <a:srgbClr val="E20D0E"/>
                      </a:solidFill>
                    </a:rPr>
                    <a:t>H</a:t>
                  </a:r>
                </a:p>
              </p:txBody>
            </p:sp>
            <p:sp>
              <p:nvSpPr>
                <p:cNvPr id="2871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618" y="2072"/>
                  <a:ext cx="203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it-IT">
                      <a:solidFill>
                        <a:srgbClr val="E20D0E"/>
                      </a:solidFill>
                    </a:rPr>
                    <a:t>3’</a:t>
                  </a:r>
                </a:p>
              </p:txBody>
            </p:sp>
            <p:sp>
              <p:nvSpPr>
                <p:cNvPr id="2871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842" y="1976"/>
                  <a:ext cx="203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it-IT">
                      <a:solidFill>
                        <a:srgbClr val="E20D0E"/>
                      </a:solidFill>
                    </a:rPr>
                    <a:t>5’</a:t>
                  </a:r>
                </a:p>
              </p:txBody>
            </p:sp>
          </p:grpSp>
          <p:grpSp>
            <p:nvGrpSpPr>
              <p:cNvPr id="28704" name="Group 35"/>
              <p:cNvGrpSpPr>
                <a:grpSpLocks/>
              </p:cNvGrpSpPr>
              <p:nvPr/>
            </p:nvGrpSpPr>
            <p:grpSpPr bwMode="auto">
              <a:xfrm>
                <a:off x="2747547" y="3865880"/>
                <a:ext cx="407133" cy="215444"/>
                <a:chOff x="2390355" y="3548290"/>
                <a:chExt cx="407133" cy="215444"/>
              </a:xfrm>
            </p:grpSpPr>
            <p:sp>
              <p:nvSpPr>
                <p:cNvPr id="28711" name="Rectangle 29"/>
                <p:cNvSpPr>
                  <a:spLocks noChangeArrowheads="1"/>
                </p:cNvSpPr>
                <p:nvPr/>
              </p:nvSpPr>
              <p:spPr bwMode="auto">
                <a:xfrm>
                  <a:off x="2458984" y="3581400"/>
                  <a:ext cx="269875" cy="14922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it-IT" altLang="it-IT"/>
                </a:p>
              </p:txBody>
            </p:sp>
            <p:sp>
              <p:nvSpPr>
                <p:cNvPr id="28712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2390355" y="3548290"/>
                  <a:ext cx="407133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it-IT" sz="800"/>
                    <a:t>base</a:t>
                  </a:r>
                </a:p>
              </p:txBody>
            </p:sp>
          </p:grpSp>
          <p:grpSp>
            <p:nvGrpSpPr>
              <p:cNvPr id="28705" name="Group 36"/>
              <p:cNvGrpSpPr>
                <a:grpSpLocks/>
              </p:cNvGrpSpPr>
              <p:nvPr/>
            </p:nvGrpSpPr>
            <p:grpSpPr bwMode="auto">
              <a:xfrm>
                <a:off x="3962400" y="3865880"/>
                <a:ext cx="407133" cy="215444"/>
                <a:chOff x="2390355" y="3548290"/>
                <a:chExt cx="407133" cy="215444"/>
              </a:xfrm>
            </p:grpSpPr>
            <p:sp>
              <p:nvSpPr>
                <p:cNvPr id="28709" name="Rectangle 27"/>
                <p:cNvSpPr>
                  <a:spLocks noChangeArrowheads="1"/>
                </p:cNvSpPr>
                <p:nvPr/>
              </p:nvSpPr>
              <p:spPr bwMode="auto">
                <a:xfrm>
                  <a:off x="2458984" y="3581400"/>
                  <a:ext cx="269875" cy="14922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it-IT" altLang="it-IT"/>
                </a:p>
              </p:txBody>
            </p:sp>
            <p:sp>
              <p:nvSpPr>
                <p:cNvPr id="28710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2390355" y="3548290"/>
                  <a:ext cx="407133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it-IT" sz="800"/>
                    <a:t>base</a:t>
                  </a:r>
                </a:p>
              </p:txBody>
            </p:sp>
          </p:grpSp>
          <p:grpSp>
            <p:nvGrpSpPr>
              <p:cNvPr id="28706" name="Group 39"/>
              <p:cNvGrpSpPr>
                <a:grpSpLocks/>
              </p:cNvGrpSpPr>
              <p:nvPr/>
            </p:nvGrpSpPr>
            <p:grpSpPr bwMode="auto">
              <a:xfrm>
                <a:off x="5151120" y="3865880"/>
                <a:ext cx="407133" cy="215444"/>
                <a:chOff x="2390355" y="3548290"/>
                <a:chExt cx="407133" cy="215444"/>
              </a:xfrm>
            </p:grpSpPr>
            <p:sp>
              <p:nvSpPr>
                <p:cNvPr id="28707" name="Rectangle 25"/>
                <p:cNvSpPr>
                  <a:spLocks noChangeArrowheads="1"/>
                </p:cNvSpPr>
                <p:nvPr/>
              </p:nvSpPr>
              <p:spPr bwMode="auto">
                <a:xfrm>
                  <a:off x="2458984" y="3581400"/>
                  <a:ext cx="269875" cy="14922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it-IT" altLang="it-IT"/>
                </a:p>
              </p:txBody>
            </p:sp>
            <p:sp>
              <p:nvSpPr>
                <p:cNvPr id="28708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2390355" y="3548290"/>
                  <a:ext cx="407133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Helvetica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it-IT" sz="800"/>
                    <a:t>base</a:t>
                  </a:r>
                </a:p>
              </p:txBody>
            </p:sp>
          </p:grpSp>
        </p:grpSp>
        <p:pic>
          <p:nvPicPr>
            <p:cNvPr id="28686" name="Picture 76" descr="DNA_Cric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998" y="4713289"/>
              <a:ext cx="3335338" cy="995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7" name="Picture 77" descr="DNA_Cric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13" r="25893"/>
            <a:stretch>
              <a:fillRect/>
            </a:stretch>
          </p:blipFill>
          <p:spPr bwMode="auto">
            <a:xfrm>
              <a:off x="2245591" y="4705352"/>
              <a:ext cx="1240557" cy="995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8" name="Text Box 52"/>
            <p:cNvSpPr txBox="1">
              <a:spLocks noChangeArrowheads="1"/>
            </p:cNvSpPr>
            <p:nvPr/>
          </p:nvSpPr>
          <p:spPr bwMode="auto">
            <a:xfrm rot="10800000">
              <a:off x="6650036" y="5183189"/>
              <a:ext cx="495300" cy="304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it-IT">
                  <a:solidFill>
                    <a:srgbClr val="E20D0E"/>
                  </a:solidFill>
                  <a:latin typeface="ヒラギノ角ゴ Pro W3" charset="-128"/>
                </a:rPr>
                <a:t>PO</a:t>
              </a:r>
              <a:r>
                <a:rPr lang="en-US" altLang="it-IT" baseline="-25000">
                  <a:solidFill>
                    <a:srgbClr val="E20D0E"/>
                  </a:solidFill>
                  <a:latin typeface="ヒラギノ角ゴ Pro W3" charset="-128"/>
                </a:rPr>
                <a:t>3</a:t>
              </a:r>
              <a:endParaRPr lang="en-US" altLang="it-IT">
                <a:solidFill>
                  <a:srgbClr val="E20D0E"/>
                </a:solidFill>
              </a:endParaRPr>
            </a:p>
          </p:txBody>
        </p:sp>
        <p:sp>
          <p:nvSpPr>
            <p:cNvPr id="28689" name="Text Box 55"/>
            <p:cNvSpPr txBox="1">
              <a:spLocks noChangeArrowheads="1"/>
            </p:cNvSpPr>
            <p:nvPr/>
          </p:nvSpPr>
          <p:spPr bwMode="auto">
            <a:xfrm rot="10800000">
              <a:off x="6421436" y="5335588"/>
              <a:ext cx="322263" cy="304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it-IT">
                  <a:solidFill>
                    <a:srgbClr val="E20D0E"/>
                  </a:solidFill>
                </a:rPr>
                <a:t>5’</a:t>
              </a:r>
            </a:p>
          </p:txBody>
        </p:sp>
        <p:sp>
          <p:nvSpPr>
            <p:cNvPr id="28690" name="Text Box 54"/>
            <p:cNvSpPr txBox="1">
              <a:spLocks noChangeArrowheads="1"/>
            </p:cNvSpPr>
            <p:nvPr/>
          </p:nvSpPr>
          <p:spPr bwMode="auto">
            <a:xfrm rot="10800000">
              <a:off x="2298553" y="5170489"/>
              <a:ext cx="322263" cy="304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it-IT">
                  <a:solidFill>
                    <a:srgbClr val="E20D0E"/>
                  </a:solidFill>
                </a:rPr>
                <a:t>3’</a:t>
              </a:r>
            </a:p>
          </p:txBody>
        </p:sp>
        <p:grpSp>
          <p:nvGrpSpPr>
            <p:cNvPr id="28691" name="Group 42"/>
            <p:cNvGrpSpPr>
              <a:grpSpLocks/>
            </p:cNvGrpSpPr>
            <p:nvPr/>
          </p:nvGrpSpPr>
          <p:grpSpPr bwMode="auto">
            <a:xfrm>
              <a:off x="2747547" y="4682817"/>
              <a:ext cx="407133" cy="215444"/>
              <a:chOff x="2390355" y="3548290"/>
              <a:chExt cx="407133" cy="215444"/>
            </a:xfrm>
          </p:grpSpPr>
          <p:sp>
            <p:nvSpPr>
              <p:cNvPr id="28701" name="Rectangle 52"/>
              <p:cNvSpPr>
                <a:spLocks noChangeArrowheads="1"/>
              </p:cNvSpPr>
              <p:nvPr/>
            </p:nvSpPr>
            <p:spPr bwMode="auto">
              <a:xfrm>
                <a:off x="2458984" y="3581400"/>
                <a:ext cx="269875" cy="1492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it-IT" altLang="it-IT"/>
              </a:p>
            </p:txBody>
          </p:sp>
          <p:sp>
            <p:nvSpPr>
              <p:cNvPr id="28702" name="TextBox 53"/>
              <p:cNvSpPr txBox="1">
                <a:spLocks noChangeArrowheads="1"/>
              </p:cNvSpPr>
              <p:nvPr/>
            </p:nvSpPr>
            <p:spPr bwMode="auto">
              <a:xfrm>
                <a:off x="2390355" y="3548290"/>
                <a:ext cx="40713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it-IT" sz="800"/>
                  <a:t>base</a:t>
                </a:r>
              </a:p>
            </p:txBody>
          </p:sp>
        </p:grpSp>
        <p:grpSp>
          <p:nvGrpSpPr>
            <p:cNvPr id="28692" name="Group 45"/>
            <p:cNvGrpSpPr>
              <a:grpSpLocks/>
            </p:cNvGrpSpPr>
            <p:nvPr/>
          </p:nvGrpSpPr>
          <p:grpSpPr bwMode="auto">
            <a:xfrm>
              <a:off x="3962400" y="4682817"/>
              <a:ext cx="407133" cy="215444"/>
              <a:chOff x="2390355" y="3548290"/>
              <a:chExt cx="407133" cy="215444"/>
            </a:xfrm>
          </p:grpSpPr>
          <p:sp>
            <p:nvSpPr>
              <p:cNvPr id="28699" name="Rectangle 50"/>
              <p:cNvSpPr>
                <a:spLocks noChangeArrowheads="1"/>
              </p:cNvSpPr>
              <p:nvPr/>
            </p:nvSpPr>
            <p:spPr bwMode="auto">
              <a:xfrm>
                <a:off x="2458984" y="3581400"/>
                <a:ext cx="269875" cy="1492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it-IT" altLang="it-IT"/>
              </a:p>
            </p:txBody>
          </p:sp>
          <p:sp>
            <p:nvSpPr>
              <p:cNvPr id="28700" name="TextBox 51"/>
              <p:cNvSpPr txBox="1">
                <a:spLocks noChangeArrowheads="1"/>
              </p:cNvSpPr>
              <p:nvPr/>
            </p:nvSpPr>
            <p:spPr bwMode="auto">
              <a:xfrm>
                <a:off x="2390355" y="3548290"/>
                <a:ext cx="40713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it-IT" sz="800"/>
                  <a:t>base</a:t>
                </a:r>
              </a:p>
            </p:txBody>
          </p:sp>
        </p:grpSp>
        <p:grpSp>
          <p:nvGrpSpPr>
            <p:cNvPr id="28693" name="Group 48"/>
            <p:cNvGrpSpPr>
              <a:grpSpLocks/>
            </p:cNvGrpSpPr>
            <p:nvPr/>
          </p:nvGrpSpPr>
          <p:grpSpPr bwMode="auto">
            <a:xfrm>
              <a:off x="5151120" y="4682817"/>
              <a:ext cx="407133" cy="215444"/>
              <a:chOff x="2390355" y="3548290"/>
              <a:chExt cx="407133" cy="215444"/>
            </a:xfrm>
          </p:grpSpPr>
          <p:sp>
            <p:nvSpPr>
              <p:cNvPr id="28697" name="Rectangle 48"/>
              <p:cNvSpPr>
                <a:spLocks noChangeArrowheads="1"/>
              </p:cNvSpPr>
              <p:nvPr/>
            </p:nvSpPr>
            <p:spPr bwMode="auto">
              <a:xfrm>
                <a:off x="2458984" y="3581400"/>
                <a:ext cx="269875" cy="1492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it-IT" altLang="it-IT"/>
              </a:p>
            </p:txBody>
          </p:sp>
          <p:sp>
            <p:nvSpPr>
              <p:cNvPr id="28698" name="TextBox 49"/>
              <p:cNvSpPr txBox="1">
                <a:spLocks noChangeArrowheads="1"/>
              </p:cNvSpPr>
              <p:nvPr/>
            </p:nvSpPr>
            <p:spPr bwMode="auto">
              <a:xfrm>
                <a:off x="2390355" y="3548290"/>
                <a:ext cx="40713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it-IT" sz="800"/>
                  <a:t>base</a:t>
                </a:r>
              </a:p>
            </p:txBody>
          </p:sp>
        </p:grpSp>
        <p:grpSp>
          <p:nvGrpSpPr>
            <p:cNvPr id="28694" name="Group 54"/>
            <p:cNvGrpSpPr>
              <a:grpSpLocks/>
            </p:cNvGrpSpPr>
            <p:nvPr/>
          </p:nvGrpSpPr>
          <p:grpSpPr bwMode="auto">
            <a:xfrm>
              <a:off x="6350000" y="4677737"/>
              <a:ext cx="407133" cy="215444"/>
              <a:chOff x="2390355" y="3548290"/>
              <a:chExt cx="407133" cy="215444"/>
            </a:xfrm>
          </p:grpSpPr>
          <p:sp>
            <p:nvSpPr>
              <p:cNvPr id="28695" name="Rectangle 44"/>
              <p:cNvSpPr>
                <a:spLocks noChangeArrowheads="1"/>
              </p:cNvSpPr>
              <p:nvPr/>
            </p:nvSpPr>
            <p:spPr bwMode="auto">
              <a:xfrm>
                <a:off x="2458984" y="3581400"/>
                <a:ext cx="269875" cy="1492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it-IT" altLang="it-IT"/>
              </a:p>
            </p:txBody>
          </p:sp>
          <p:sp>
            <p:nvSpPr>
              <p:cNvPr id="28696" name="TextBox 45"/>
              <p:cNvSpPr txBox="1">
                <a:spLocks noChangeArrowheads="1"/>
              </p:cNvSpPr>
              <p:nvPr/>
            </p:nvSpPr>
            <p:spPr bwMode="auto">
              <a:xfrm>
                <a:off x="2390355" y="3548290"/>
                <a:ext cx="40713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it-IT" sz="800"/>
                  <a:t>base</a:t>
                </a:r>
              </a:p>
            </p:txBody>
          </p:sp>
        </p:grpSp>
      </p:grpSp>
      <p:cxnSp>
        <p:nvCxnSpPr>
          <p:cNvPr id="28681" name="Straight Connector 63"/>
          <p:cNvCxnSpPr>
            <a:cxnSpLocks noChangeShapeType="1"/>
          </p:cNvCxnSpPr>
          <p:nvPr/>
        </p:nvCxnSpPr>
        <p:spPr bwMode="auto">
          <a:xfrm rot="10800000">
            <a:off x="838200" y="3619500"/>
            <a:ext cx="2332038" cy="1588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2" name="Straight Connector 64"/>
          <p:cNvCxnSpPr>
            <a:cxnSpLocks noChangeShapeType="1"/>
          </p:cNvCxnSpPr>
          <p:nvPr/>
        </p:nvCxnSpPr>
        <p:spPr bwMode="auto">
          <a:xfrm rot="10800000">
            <a:off x="838200" y="4824413"/>
            <a:ext cx="1682750" cy="1587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3" name="Rectangle 65"/>
          <p:cNvSpPr>
            <a:spLocks noChangeArrowheads="1"/>
          </p:cNvSpPr>
          <p:nvPr/>
        </p:nvSpPr>
        <p:spPr bwMode="auto">
          <a:xfrm>
            <a:off x="2438400" y="4724400"/>
            <a:ext cx="87313" cy="184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it-IT" altLang="it-IT"/>
          </a:p>
        </p:txBody>
      </p:sp>
      <p:sp>
        <p:nvSpPr>
          <p:cNvPr id="28684" name="TextBox 46"/>
          <p:cNvSpPr txBox="1">
            <a:spLocks noChangeArrowheads="1"/>
          </p:cNvSpPr>
          <p:nvPr/>
        </p:nvSpPr>
        <p:spPr bwMode="auto">
          <a:xfrm>
            <a:off x="533400" y="1901825"/>
            <a:ext cx="838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indent="-225425" eaLnBrk="0" hangingPunct="0"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altLang="it-IT" sz="1800" dirty="0" err="1"/>
              <a:t>Dideoxy</a:t>
            </a:r>
            <a:r>
              <a:rPr lang="en-US" altLang="it-IT" sz="1800" dirty="0"/>
              <a:t> nucleotides cannot be further extended, and so terminate the sequence chain</a:t>
            </a:r>
          </a:p>
        </p:txBody>
      </p:sp>
    </p:spTree>
    <p:extLst>
      <p:ext uri="{BB962C8B-B14F-4D97-AF65-F5344CB8AC3E}">
        <p14:creationId xmlns:p14="http://schemas.microsoft.com/office/powerpoint/2010/main" val="195323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767763" cy="491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62200" y="381000"/>
            <a:ext cx="4119472" cy="4431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3200" b="1" smtClean="0"/>
              <a:t>Terminatore di catena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16901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2390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t-IT" sz="3200" b="1" dirty="0" smtClean="0">
                <a:latin typeface="+mn-lt"/>
              </a:rPr>
              <a:t>Il metodo </a:t>
            </a:r>
            <a:r>
              <a:rPr lang="it-IT" sz="3200" b="1" dirty="0" err="1" smtClean="0">
                <a:latin typeface="+mn-lt"/>
              </a:rPr>
              <a:t>Sanger</a:t>
            </a:r>
            <a:endParaRPr lang="it-IT" sz="32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51338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800" dirty="0" smtClean="0">
                <a:latin typeface="+mn-lt"/>
              </a:rPr>
              <a:t>E’ alla base degli attuali metodi di sequenziamento automatizzabile</a:t>
            </a:r>
          </a:p>
          <a:p>
            <a:pPr marL="0" indent="0">
              <a:buNone/>
            </a:pPr>
            <a:endParaRPr lang="it-IT" sz="2800" dirty="0">
              <a:latin typeface="+mn-lt"/>
            </a:endParaRPr>
          </a:p>
          <a:p>
            <a:pPr marL="0" indent="0" algn="just">
              <a:buNone/>
            </a:pPr>
            <a:r>
              <a:rPr lang="it-IT" sz="2800" dirty="0" smtClean="0">
                <a:latin typeface="+mn-lt"/>
              </a:rPr>
              <a:t>Si basa sulla sintesi di copie del DNA stampo (</a:t>
            </a:r>
            <a:r>
              <a:rPr lang="it-IT" sz="2800" dirty="0" err="1" smtClean="0">
                <a:latin typeface="+mn-lt"/>
              </a:rPr>
              <a:t>stDNA</a:t>
            </a:r>
            <a:r>
              <a:rPr lang="it-IT" sz="2800" dirty="0" smtClean="0">
                <a:latin typeface="+mn-lt"/>
              </a:rPr>
              <a:t>) che differiscono di lunghezza per 1 solo nucleotide</a:t>
            </a:r>
          </a:p>
          <a:p>
            <a:pPr marL="0" indent="0">
              <a:buNone/>
            </a:pPr>
            <a:endParaRPr lang="it-IT" sz="2800" dirty="0">
              <a:latin typeface="+mn-lt"/>
            </a:endParaRPr>
          </a:p>
          <a:p>
            <a:pPr marL="0" indent="0" algn="just">
              <a:buNone/>
            </a:pPr>
            <a:r>
              <a:rPr lang="it-IT" sz="2800" dirty="0" smtClean="0">
                <a:latin typeface="+mn-lt"/>
              </a:rPr>
              <a:t>I frammenti di DNA così ottenuti sono visualizzabili con elettroforesi</a:t>
            </a:r>
            <a:endParaRPr lang="it-IT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132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2390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t-IT" sz="3200" b="1" dirty="0" smtClean="0">
                <a:latin typeface="+mn-lt"/>
              </a:rPr>
              <a:t>Gli ingredienti </a:t>
            </a:r>
            <a:endParaRPr lang="it-IT" sz="32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2925" y="1676400"/>
            <a:ext cx="7886700" cy="4351338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85000" lnSpcReduction="10000"/>
          </a:bodyPr>
          <a:lstStyle/>
          <a:p>
            <a:pPr marL="514350" indent="-514350" algn="just">
              <a:lnSpc>
                <a:spcPct val="150000"/>
              </a:lnSpc>
              <a:buAutoNum type="arabicParenR"/>
            </a:pPr>
            <a:r>
              <a:rPr lang="it-IT" sz="3200" dirty="0" smtClean="0">
                <a:latin typeface="+mn-lt"/>
              </a:rPr>
              <a:t>DNA stampo (</a:t>
            </a:r>
            <a:r>
              <a:rPr lang="it-IT" sz="3200" dirty="0" err="1" smtClean="0">
                <a:latin typeface="+mn-lt"/>
              </a:rPr>
              <a:t>stDNA</a:t>
            </a:r>
            <a:r>
              <a:rPr lang="it-IT" sz="3200" dirty="0" smtClean="0">
                <a:latin typeface="+mn-lt"/>
              </a:rPr>
              <a:t>)</a:t>
            </a:r>
          </a:p>
          <a:p>
            <a:pPr marL="514350" indent="-514350" algn="just">
              <a:lnSpc>
                <a:spcPct val="150000"/>
              </a:lnSpc>
              <a:buAutoNum type="arabicParenR"/>
            </a:pPr>
            <a:r>
              <a:rPr lang="it-IT" sz="3200" dirty="0" smtClean="0">
                <a:latin typeface="+mn-lt"/>
              </a:rPr>
              <a:t>1 </a:t>
            </a:r>
            <a:r>
              <a:rPr lang="it-IT" sz="3200" dirty="0" err="1" smtClean="0">
                <a:latin typeface="+mn-lt"/>
              </a:rPr>
              <a:t>Oligonucleotide</a:t>
            </a:r>
            <a:r>
              <a:rPr lang="it-IT" sz="3200" dirty="0" smtClean="0">
                <a:latin typeface="+mn-lt"/>
              </a:rPr>
              <a:t> complementare (</a:t>
            </a:r>
            <a:r>
              <a:rPr lang="it-IT" sz="3200" dirty="0" err="1" smtClean="0">
                <a:latin typeface="+mn-lt"/>
              </a:rPr>
              <a:t>primer</a:t>
            </a:r>
            <a:r>
              <a:rPr lang="it-IT" sz="3200" dirty="0" smtClean="0">
                <a:latin typeface="+mn-lt"/>
              </a:rPr>
              <a:t> marcato)</a:t>
            </a:r>
          </a:p>
          <a:p>
            <a:pPr marL="514350" indent="-514350" algn="just">
              <a:lnSpc>
                <a:spcPct val="150000"/>
              </a:lnSpc>
              <a:buAutoNum type="arabicParenR"/>
            </a:pPr>
            <a:r>
              <a:rPr lang="it-IT" sz="3200" dirty="0" err="1" smtClean="0">
                <a:latin typeface="+mn-lt"/>
              </a:rPr>
              <a:t>Taq</a:t>
            </a:r>
            <a:r>
              <a:rPr lang="it-IT" sz="3200" dirty="0" smtClean="0">
                <a:latin typeface="+mn-lt"/>
              </a:rPr>
              <a:t> polimerasi</a:t>
            </a:r>
          </a:p>
          <a:p>
            <a:pPr marL="514350" indent="-514350" algn="just">
              <a:lnSpc>
                <a:spcPct val="150000"/>
              </a:lnSpc>
              <a:buAutoNum type="arabicParenR"/>
            </a:pPr>
            <a:r>
              <a:rPr lang="it-IT" sz="3200" dirty="0" err="1" smtClean="0">
                <a:latin typeface="+mn-lt"/>
              </a:rPr>
              <a:t>Deossinucleotidi</a:t>
            </a:r>
            <a:r>
              <a:rPr lang="it-IT" sz="3200" dirty="0" smtClean="0">
                <a:latin typeface="+mn-lt"/>
              </a:rPr>
              <a:t> (</a:t>
            </a:r>
            <a:r>
              <a:rPr lang="it-IT" sz="3200" dirty="0" err="1" smtClean="0">
                <a:latin typeface="+mn-lt"/>
              </a:rPr>
              <a:t>dNTPs</a:t>
            </a:r>
            <a:r>
              <a:rPr lang="it-IT" sz="3200" dirty="0" smtClean="0">
                <a:latin typeface="+mn-lt"/>
              </a:rPr>
              <a:t>) più numerosi</a:t>
            </a:r>
          </a:p>
          <a:p>
            <a:pPr marL="514350" indent="-514350" algn="just">
              <a:lnSpc>
                <a:spcPct val="150000"/>
              </a:lnSpc>
              <a:buAutoNum type="arabicParenR"/>
            </a:pPr>
            <a:r>
              <a:rPr lang="it-IT" sz="3200" dirty="0" err="1" smtClean="0">
                <a:solidFill>
                  <a:srgbClr val="0070C0"/>
                </a:solidFill>
                <a:latin typeface="+mn-lt"/>
              </a:rPr>
              <a:t>Didesossinucleotidi</a:t>
            </a:r>
            <a:r>
              <a:rPr lang="it-IT" sz="3200" dirty="0" smtClean="0">
                <a:solidFill>
                  <a:srgbClr val="0070C0"/>
                </a:solidFill>
                <a:latin typeface="+mn-lt"/>
              </a:rPr>
              <a:t> (</a:t>
            </a:r>
            <a:r>
              <a:rPr lang="it-IT" sz="3200" dirty="0" err="1" smtClean="0">
                <a:solidFill>
                  <a:srgbClr val="0070C0"/>
                </a:solidFill>
                <a:latin typeface="+mn-lt"/>
              </a:rPr>
              <a:t>ddNTPs</a:t>
            </a:r>
            <a:r>
              <a:rPr lang="it-IT" sz="3200" dirty="0" smtClean="0">
                <a:solidFill>
                  <a:srgbClr val="0070C0"/>
                </a:solidFill>
                <a:latin typeface="+mn-lt"/>
              </a:rPr>
              <a:t>) marcati </a:t>
            </a:r>
            <a:r>
              <a:rPr lang="it-IT" sz="3200" b="1" dirty="0">
                <a:solidFill>
                  <a:srgbClr val="FF0000"/>
                </a:solidFill>
              </a:rPr>
              <a:t>con </a:t>
            </a:r>
            <a:r>
              <a:rPr lang="it-IT" sz="3200" b="1" baseline="30000" dirty="0">
                <a:solidFill>
                  <a:srgbClr val="FF0000"/>
                </a:solidFill>
              </a:rPr>
              <a:t>32</a:t>
            </a:r>
            <a:r>
              <a:rPr lang="it-IT" sz="3200" b="1" dirty="0">
                <a:solidFill>
                  <a:srgbClr val="FF0000"/>
                </a:solidFill>
              </a:rPr>
              <a:t>P (</a:t>
            </a:r>
            <a:r>
              <a:rPr lang="it-IT" sz="3200" b="1" baseline="30000" dirty="0">
                <a:solidFill>
                  <a:srgbClr val="FF0000"/>
                </a:solidFill>
              </a:rPr>
              <a:t>35</a:t>
            </a:r>
            <a:r>
              <a:rPr lang="it-IT" sz="3200" b="1" dirty="0">
                <a:solidFill>
                  <a:srgbClr val="FF0000"/>
                </a:solidFill>
              </a:rPr>
              <a:t>S )</a:t>
            </a:r>
            <a:r>
              <a:rPr lang="it-IT" sz="32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3200" spc="-5" dirty="0" smtClean="0">
                <a:solidFill>
                  <a:srgbClr val="0070C0"/>
                </a:solidFill>
                <a:latin typeface="Calibri"/>
                <a:cs typeface="Calibri"/>
              </a:rPr>
              <a:t>in</a:t>
            </a:r>
            <a:r>
              <a:rPr lang="it-IT" sz="32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3200" dirty="0" smtClean="0">
                <a:solidFill>
                  <a:srgbClr val="0070C0"/>
                </a:solidFill>
                <a:latin typeface="+mn-lt"/>
              </a:rPr>
              <a:t>piccole quantità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it-IT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09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7482" y="228600"/>
            <a:ext cx="7600950" cy="6397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b="1" dirty="0" smtClean="0">
                <a:latin typeface="+mn-lt"/>
              </a:rPr>
              <a:t>1) DNA stampo </a:t>
            </a:r>
            <a:endParaRPr lang="it-IT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257" cy="4348163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800" dirty="0" smtClean="0">
                <a:latin typeface="+mn-lt"/>
              </a:rPr>
              <a:t>Il DNA stampo (</a:t>
            </a:r>
            <a:r>
              <a:rPr lang="it-IT" sz="2800" dirty="0" err="1" smtClean="0">
                <a:latin typeface="+mn-lt"/>
              </a:rPr>
              <a:t>stDNA</a:t>
            </a:r>
            <a:r>
              <a:rPr lang="it-IT" sz="2800" dirty="0" smtClean="0">
                <a:latin typeface="+mn-lt"/>
              </a:rPr>
              <a:t>) è presente in più copie</a:t>
            </a:r>
          </a:p>
          <a:p>
            <a:pPr marL="0" indent="0">
              <a:buNone/>
            </a:pPr>
            <a:endParaRPr lang="it-IT" sz="2800" dirty="0" smtClean="0">
              <a:latin typeface="+mn-lt"/>
            </a:endParaRPr>
          </a:p>
          <a:p>
            <a:pPr marL="0" indent="0" algn="just">
              <a:buNone/>
            </a:pPr>
            <a:r>
              <a:rPr lang="it-IT" sz="2800" dirty="0" smtClean="0">
                <a:latin typeface="+mn-lt"/>
              </a:rPr>
              <a:t>Ed è solitamente il prodotto di una PCR a partire da una piccola quantità</a:t>
            </a:r>
          </a:p>
          <a:p>
            <a:pPr marL="0" indent="0">
              <a:buNone/>
            </a:pPr>
            <a:endParaRPr lang="it-IT" sz="2800" dirty="0">
              <a:latin typeface="+mn-lt"/>
            </a:endParaRPr>
          </a:p>
          <a:p>
            <a:pPr marL="0" indent="0" algn="just">
              <a:buNone/>
            </a:pPr>
            <a:r>
              <a:rPr lang="it-IT" sz="2800" dirty="0" smtClean="0">
                <a:latin typeface="+mn-lt"/>
              </a:rPr>
              <a:t>Ha una lunghezza di circa 400-1000 </a:t>
            </a:r>
            <a:r>
              <a:rPr lang="it-IT" sz="2800" dirty="0" err="1" smtClean="0">
                <a:latin typeface="+mn-lt"/>
              </a:rPr>
              <a:t>bp</a:t>
            </a:r>
            <a:endParaRPr lang="it-IT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678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479664" y="3366658"/>
            <a:ext cx="6866305" cy="149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3999" y="3422332"/>
            <a:ext cx="6777990" cy="0"/>
          </a:xfrm>
          <a:custGeom>
            <a:avLst/>
            <a:gdLst/>
            <a:ahLst/>
            <a:cxnLst/>
            <a:rect l="l" t="t" r="r" b="b"/>
            <a:pathLst>
              <a:path w="6777990">
                <a:moveTo>
                  <a:pt x="0" y="0"/>
                </a:moveTo>
                <a:lnTo>
                  <a:pt x="6777785" y="1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79664" y="3125586"/>
            <a:ext cx="1080654" cy="149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3999" y="3181693"/>
            <a:ext cx="947419" cy="0"/>
          </a:xfrm>
          <a:custGeom>
            <a:avLst/>
            <a:gdLst/>
            <a:ahLst/>
            <a:cxnLst/>
            <a:rect l="l" t="t" r="r" b="b"/>
            <a:pathLst>
              <a:path w="947419">
                <a:moveTo>
                  <a:pt x="0" y="0"/>
                </a:moveTo>
                <a:lnTo>
                  <a:pt x="947318" y="0"/>
                </a:lnTo>
              </a:path>
            </a:pathLst>
          </a:custGeom>
          <a:ln w="57151">
            <a:solidFill>
              <a:srgbClr val="64A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52255" y="3125583"/>
            <a:ext cx="5893727" cy="1537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99893" y="3181691"/>
            <a:ext cx="5801995" cy="5715"/>
          </a:xfrm>
          <a:custGeom>
            <a:avLst/>
            <a:gdLst/>
            <a:ahLst/>
            <a:cxnLst/>
            <a:rect l="l" t="t" r="r" b="b"/>
            <a:pathLst>
              <a:path w="5801995" h="5714">
                <a:moveTo>
                  <a:pt x="0" y="5348"/>
                </a:moveTo>
                <a:lnTo>
                  <a:pt x="5801885" y="0"/>
                </a:lnTo>
              </a:path>
            </a:pathLst>
          </a:custGeom>
          <a:ln w="57149">
            <a:solidFill>
              <a:srgbClr val="909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28600" y="4696504"/>
            <a:ext cx="8686800" cy="161326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170180" rIns="0" bIns="0" rtlCol="0">
            <a:spAutoFit/>
          </a:bodyPr>
          <a:lstStyle/>
          <a:p>
            <a:pPr marL="469900" indent="-457200" algn="just">
              <a:lnSpc>
                <a:spcPct val="100000"/>
              </a:lnSpc>
              <a:spcBef>
                <a:spcPts val="1340"/>
              </a:spcBef>
              <a:buAutoNum type="arabicParenR"/>
            </a:pPr>
            <a:r>
              <a:rPr lang="it-IT" sz="2400" spc="-5" dirty="0" err="1" smtClean="0">
                <a:latin typeface="Calibri"/>
                <a:cs typeface="Calibri"/>
              </a:rPr>
              <a:t>Primer</a:t>
            </a:r>
            <a:r>
              <a:rPr lang="it-IT" sz="2400" spc="-5" dirty="0" smtClean="0">
                <a:latin typeface="Calibri"/>
                <a:cs typeface="Calibri"/>
              </a:rPr>
              <a:t> marcato</a:t>
            </a:r>
          </a:p>
          <a:p>
            <a:pPr marL="469900" indent="-457200" algn="just">
              <a:lnSpc>
                <a:spcPct val="100000"/>
              </a:lnSpc>
              <a:spcBef>
                <a:spcPts val="1340"/>
              </a:spcBef>
              <a:buAutoNum type="arabicParenR"/>
            </a:pPr>
            <a:r>
              <a:rPr lang="it-IT" sz="2400" spc="-5" dirty="0" err="1" smtClean="0">
                <a:latin typeface="Calibri"/>
                <a:cs typeface="Calibri"/>
              </a:rPr>
              <a:t>Taq</a:t>
            </a:r>
            <a:r>
              <a:rPr lang="it-IT" sz="2400" spc="-5" dirty="0" smtClean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polimerasi</a:t>
            </a:r>
            <a:r>
              <a:rPr lang="it-IT" sz="2400" spc="-5" dirty="0" smtClean="0">
                <a:latin typeface="Calibri"/>
                <a:cs typeface="Calibri"/>
              </a:rPr>
              <a:t>; </a:t>
            </a:r>
            <a:endParaRPr lang="it-IT" sz="2400" spc="-5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340"/>
              </a:spcBef>
            </a:pPr>
            <a:r>
              <a:rPr lang="it-IT" sz="2400" spc="-5" dirty="0">
                <a:latin typeface="Calibri"/>
                <a:cs typeface="Calibri"/>
              </a:rPr>
              <a:t>3</a:t>
            </a:r>
            <a:r>
              <a:rPr lang="it-IT" sz="2400" spc="-5" dirty="0" smtClean="0">
                <a:latin typeface="Calibri"/>
                <a:cs typeface="Calibri"/>
              </a:rPr>
              <a:t>) </a:t>
            </a:r>
            <a:r>
              <a:rPr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lang="it-IT" sz="2400" b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dNTPs</a:t>
            </a:r>
            <a:r>
              <a:rPr lang="it-IT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marcati </a:t>
            </a:r>
            <a:r>
              <a:rPr lang="it-IT" sz="2400" b="1" dirty="0">
                <a:solidFill>
                  <a:srgbClr val="FF0000"/>
                </a:solidFill>
              </a:rPr>
              <a:t>con </a:t>
            </a:r>
            <a:r>
              <a:rPr lang="it-IT" sz="2400" b="1" baseline="30000" dirty="0">
                <a:solidFill>
                  <a:srgbClr val="FF0000"/>
                </a:solidFill>
              </a:rPr>
              <a:t>32</a:t>
            </a:r>
            <a:r>
              <a:rPr lang="it-IT" sz="2400" b="1" dirty="0">
                <a:solidFill>
                  <a:srgbClr val="FF0000"/>
                </a:solidFill>
              </a:rPr>
              <a:t>P </a:t>
            </a:r>
            <a:r>
              <a:rPr lang="it-IT" sz="2400" b="1" dirty="0" smtClean="0">
                <a:solidFill>
                  <a:srgbClr val="FF0000"/>
                </a:solidFill>
              </a:rPr>
              <a:t>(</a:t>
            </a:r>
            <a:r>
              <a:rPr lang="it-IT" sz="2400" b="1" baseline="30000" dirty="0" smtClean="0">
                <a:solidFill>
                  <a:srgbClr val="FF0000"/>
                </a:solidFill>
              </a:rPr>
              <a:t>35</a:t>
            </a:r>
            <a:r>
              <a:rPr lang="it-IT" sz="2400" b="1" dirty="0" smtClean="0">
                <a:solidFill>
                  <a:srgbClr val="FF0000"/>
                </a:solidFill>
              </a:rPr>
              <a:t>S )</a:t>
            </a:r>
            <a:r>
              <a:rPr lang="it-IT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2400" b="1" spc="-5" dirty="0" smtClean="0">
                <a:latin typeface="Calibri"/>
                <a:cs typeface="Calibri"/>
              </a:rPr>
              <a:t> a concentrazione + bassa dei </a:t>
            </a:r>
            <a:r>
              <a:rPr lang="it-IT" sz="2400" b="1" spc="-5" dirty="0" err="1" smtClean="0">
                <a:latin typeface="Calibri"/>
                <a:cs typeface="Calibri"/>
              </a:rPr>
              <a:t>dNTPs</a:t>
            </a:r>
            <a:endParaRPr lang="it-IT" sz="2400" b="1" spc="-5" dirty="0" smtClean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0161" y="3497948"/>
            <a:ext cx="42183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DNA stampo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singolo filamento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(stDNA)</a:t>
            </a:r>
            <a:endParaRPr sz="2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97370" y="2751810"/>
            <a:ext cx="1510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Filamento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copia</a:t>
            </a:r>
            <a:endParaRPr sz="18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6414" y="2738437"/>
            <a:ext cx="1478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48ED4"/>
                </a:solidFill>
                <a:latin typeface="Calibri"/>
                <a:cs typeface="Calibri"/>
              </a:rPr>
              <a:t>Primer</a:t>
            </a:r>
            <a:r>
              <a:rPr sz="1800" b="1" spc="-5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endParaRPr sz="1800" b="1" dirty="0">
              <a:latin typeface="Calibri"/>
              <a:cs typeface="Calibri"/>
            </a:endParaRPr>
          </a:p>
        </p:txBody>
      </p:sp>
      <p:sp>
        <p:nvSpPr>
          <p:cNvPr id="16" name="Titolo 1"/>
          <p:cNvSpPr>
            <a:spLocks noGrp="1"/>
          </p:cNvSpPr>
          <p:nvPr>
            <p:ph type="title"/>
          </p:nvPr>
        </p:nvSpPr>
        <p:spPr>
          <a:xfrm>
            <a:off x="657482" y="228600"/>
            <a:ext cx="7600950" cy="6397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b="1" dirty="0" smtClean="0">
                <a:latin typeface="+mn-lt"/>
              </a:rPr>
              <a:t>2) DNA stampo e </a:t>
            </a:r>
            <a:r>
              <a:rPr lang="it-IT" b="1" dirty="0" err="1" smtClean="0">
                <a:latin typeface="+mn-lt"/>
              </a:rPr>
              <a:t>oligonucleotide</a:t>
            </a:r>
            <a:r>
              <a:rPr lang="it-IT" b="1" dirty="0" smtClean="0">
                <a:latin typeface="+mn-lt"/>
              </a:rPr>
              <a:t> marcato</a:t>
            </a:r>
            <a:endParaRPr lang="it-IT" b="1" dirty="0">
              <a:latin typeface="+mn-lt"/>
            </a:endParaRPr>
          </a:p>
        </p:txBody>
      </p:sp>
      <p:sp>
        <p:nvSpPr>
          <p:cNvPr id="2" name="Ovale 1"/>
          <p:cNvSpPr/>
          <p:nvPr/>
        </p:nvSpPr>
        <p:spPr>
          <a:xfrm>
            <a:off x="1307757" y="3070339"/>
            <a:ext cx="228599" cy="1537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48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9" y="762000"/>
            <a:ext cx="9243831" cy="58674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90600" y="152400"/>
            <a:ext cx="69342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Verifica degli amplificati da PCR</a:t>
            </a:r>
            <a:endParaRPr lang="it-IT" sz="28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657600" y="4191000"/>
            <a:ext cx="54864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54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619125"/>
            <a:ext cx="89154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2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7482" y="228600"/>
            <a:ext cx="7600950" cy="6397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b="1" dirty="0" smtClean="0">
                <a:latin typeface="+mn-lt"/>
              </a:rPr>
              <a:t>2) 1 </a:t>
            </a:r>
            <a:r>
              <a:rPr lang="it-IT" b="1" dirty="0" err="1" smtClean="0">
                <a:latin typeface="+mn-lt"/>
              </a:rPr>
              <a:t>Oligonucleotide</a:t>
            </a:r>
            <a:r>
              <a:rPr lang="it-IT" b="1" dirty="0" smtClean="0">
                <a:latin typeface="+mn-lt"/>
              </a:rPr>
              <a:t> </a:t>
            </a:r>
            <a:endParaRPr lang="it-IT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457" y="1905000"/>
            <a:ext cx="8001000" cy="4043363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 smtClean="0">
                <a:latin typeface="+mn-lt"/>
              </a:rPr>
              <a:t>1 solo </a:t>
            </a:r>
            <a:r>
              <a:rPr lang="it-IT" sz="2800" dirty="0" err="1" smtClean="0">
                <a:latin typeface="+mn-lt"/>
              </a:rPr>
              <a:t>primer</a:t>
            </a:r>
            <a:r>
              <a:rPr lang="it-IT" sz="2800" dirty="0" smtClean="0">
                <a:latin typeface="+mn-lt"/>
              </a:rPr>
              <a:t> marcato</a:t>
            </a:r>
          </a:p>
          <a:p>
            <a:pPr marL="0" indent="0">
              <a:buNone/>
            </a:pPr>
            <a:endParaRPr lang="it-IT" sz="2800" dirty="0" smtClean="0">
              <a:latin typeface="+mn-lt"/>
            </a:endParaRPr>
          </a:p>
          <a:p>
            <a:pPr marL="0" indent="0">
              <a:buNone/>
            </a:pPr>
            <a:r>
              <a:rPr lang="it-IT" sz="2800" dirty="0" smtClean="0">
                <a:latin typeface="+mn-lt"/>
              </a:rPr>
              <a:t>Per ogni reazione si ottiene 1 solo filamento del DNA </a:t>
            </a:r>
          </a:p>
          <a:p>
            <a:pPr marL="0" indent="0">
              <a:buNone/>
            </a:pPr>
            <a:endParaRPr lang="it-IT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245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7482" y="228600"/>
            <a:ext cx="7600950" cy="6397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b="1" dirty="0" smtClean="0">
                <a:latin typeface="+mn-lt"/>
              </a:rPr>
              <a:t>3) </a:t>
            </a:r>
            <a:r>
              <a:rPr lang="it-IT" b="1" dirty="0" err="1" smtClean="0">
                <a:latin typeface="+mn-lt"/>
              </a:rPr>
              <a:t>Taq</a:t>
            </a:r>
            <a:r>
              <a:rPr lang="it-IT" b="1" dirty="0" smtClean="0">
                <a:latin typeface="+mn-lt"/>
              </a:rPr>
              <a:t> polimerasi</a:t>
            </a:r>
            <a:endParaRPr lang="it-IT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3400" y="1752600"/>
            <a:ext cx="7924543" cy="31242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800" dirty="0" smtClean="0">
                <a:latin typeface="+mn-lt"/>
              </a:rPr>
              <a:t>La </a:t>
            </a:r>
            <a:r>
              <a:rPr lang="it-IT" sz="2800" dirty="0" err="1" smtClean="0">
                <a:latin typeface="+mn-lt"/>
              </a:rPr>
              <a:t>Taq</a:t>
            </a:r>
            <a:r>
              <a:rPr lang="it-IT" sz="2800" dirty="0" smtClean="0">
                <a:latin typeface="+mn-lt"/>
              </a:rPr>
              <a:t> polimerasi catalizza l’aggiunta dei </a:t>
            </a:r>
            <a:r>
              <a:rPr lang="it-IT" sz="2800" dirty="0" err="1" smtClean="0">
                <a:latin typeface="+mn-lt"/>
              </a:rPr>
              <a:t>dNTPs</a:t>
            </a:r>
            <a:r>
              <a:rPr lang="it-IT" sz="2800" dirty="0" smtClean="0">
                <a:latin typeface="+mn-lt"/>
              </a:rPr>
              <a:t> nella  sintesi della catena in formazione (PCR), 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ogni tanto può incorporare anche 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ddNTP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 marcati, e la catena termina</a:t>
            </a:r>
          </a:p>
          <a:p>
            <a:pPr marL="0" indent="0" algn="just">
              <a:buNone/>
            </a:pPr>
            <a:endParaRPr lang="it-IT" sz="2800" dirty="0">
              <a:latin typeface="+mn-lt"/>
            </a:endParaRPr>
          </a:p>
          <a:p>
            <a:pPr marL="0" indent="0" algn="just">
              <a:buNone/>
            </a:pPr>
            <a:r>
              <a:rPr lang="it-IT" sz="2800" dirty="0" smtClean="0">
                <a:latin typeface="+mn-lt"/>
              </a:rPr>
              <a:t>Si preferiscono </a:t>
            </a:r>
            <a:r>
              <a:rPr lang="it-IT" sz="2800" dirty="0" err="1" smtClean="0">
                <a:latin typeface="+mn-lt"/>
              </a:rPr>
              <a:t>Taq</a:t>
            </a:r>
            <a:r>
              <a:rPr lang="it-IT" sz="2800" dirty="0" smtClean="0">
                <a:latin typeface="+mn-lt"/>
              </a:rPr>
              <a:t> che siano più fedeli, senza produrre  errori nell’inserimento dei </a:t>
            </a:r>
            <a:r>
              <a:rPr lang="it-IT" sz="2800" dirty="0" err="1" smtClean="0">
                <a:latin typeface="+mn-lt"/>
              </a:rPr>
              <a:t>dNTPs</a:t>
            </a:r>
            <a:r>
              <a:rPr lang="it-IT" sz="2800" dirty="0" smtClean="0">
                <a:latin typeface="+mn-lt"/>
              </a:rPr>
              <a:t> </a:t>
            </a:r>
          </a:p>
          <a:p>
            <a:pPr marL="0" indent="0" algn="just">
              <a:buNone/>
            </a:pPr>
            <a:endParaRPr lang="it-IT" sz="2800" dirty="0" smtClean="0">
              <a:latin typeface="+mn-lt"/>
            </a:endParaRPr>
          </a:p>
          <a:p>
            <a:pPr marL="0" indent="0" algn="just">
              <a:buNone/>
            </a:pPr>
            <a:r>
              <a:rPr lang="it-IT" sz="2800" dirty="0" smtClean="0">
                <a:latin typeface="+mn-lt"/>
              </a:rPr>
              <a:t> </a:t>
            </a:r>
          </a:p>
          <a:p>
            <a:pPr marL="0" indent="0" algn="just">
              <a:buNone/>
            </a:pPr>
            <a:endParaRPr lang="it-IT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653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483834" cy="489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852487"/>
            <a:ext cx="882015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362200"/>
            <a:ext cx="6638925" cy="3943350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10550" cy="9302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it-IT" sz="3200" dirty="0" smtClean="0">
                <a:latin typeface="+mn-lt"/>
              </a:rPr>
              <a:t>Come si fa a preparare la reazione di sequenza</a:t>
            </a:r>
            <a:endParaRPr lang="it-IT" sz="3200" dirty="0">
              <a:latin typeface="+mn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62000" y="1371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DNA stampo a singolo filamento; </a:t>
            </a:r>
            <a:r>
              <a:rPr lang="it-IT" dirty="0" err="1" smtClean="0"/>
              <a:t>oligonucleotide</a:t>
            </a:r>
            <a:r>
              <a:rPr lang="it-IT" dirty="0" smtClean="0"/>
              <a:t> complementare (</a:t>
            </a:r>
            <a:r>
              <a:rPr lang="it-IT" dirty="0" err="1" smtClean="0"/>
              <a:t>primer</a:t>
            </a:r>
            <a:r>
              <a:rPr lang="it-IT" dirty="0" smtClean="0"/>
              <a:t>) marcato; </a:t>
            </a:r>
            <a:r>
              <a:rPr lang="it-IT" dirty="0" err="1" smtClean="0"/>
              <a:t>Taq</a:t>
            </a:r>
            <a:r>
              <a:rPr lang="it-IT" dirty="0" smtClean="0"/>
              <a:t> polimerasi; </a:t>
            </a:r>
            <a:r>
              <a:rPr lang="it-IT" dirty="0" err="1" smtClean="0"/>
              <a:t>dNTP</a:t>
            </a:r>
            <a:r>
              <a:rPr lang="it-IT" dirty="0" smtClean="0"/>
              <a:t>, </a:t>
            </a:r>
            <a:r>
              <a:rPr lang="it-IT" dirty="0" err="1" smtClean="0"/>
              <a:t>ddNTP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228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285750"/>
            <a:ext cx="860107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14300"/>
            <a:ext cx="862965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04800" y="1066800"/>
            <a:ext cx="4902433" cy="1015663"/>
          </a:xfrm>
          <a:prstGeom prst="rect">
            <a:avLst/>
          </a:prstGeom>
          <a:ln>
            <a:noFill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it-IT" sz="2400" dirty="0">
                <a:solidFill>
                  <a:schemeClr val="tx1"/>
                </a:solidFill>
              </a:rPr>
              <a:t> </a:t>
            </a:r>
            <a:r>
              <a:rPr lang="en-US" altLang="it-IT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it-IT" sz="2400" dirty="0">
                <a:solidFill>
                  <a:schemeClr val="tx1"/>
                </a:solidFill>
                <a:latin typeface="+mn-lt"/>
              </a:rPr>
              <a:t>gel di </a:t>
            </a:r>
            <a:r>
              <a:rPr lang="en-US" altLang="it-IT" sz="2400" dirty="0" smtClean="0">
                <a:solidFill>
                  <a:schemeClr val="tx1"/>
                </a:solidFill>
                <a:latin typeface="+mn-lt"/>
              </a:rPr>
              <a:t>PAG (4%-6%), </a:t>
            </a:r>
            <a:r>
              <a:rPr lang="en-US" altLang="it-IT" sz="2400" dirty="0" err="1" smtClean="0">
                <a:solidFill>
                  <a:schemeClr val="tx1"/>
                </a:solidFill>
                <a:latin typeface="+mn-lt"/>
              </a:rPr>
              <a:t>denaturante</a:t>
            </a:r>
            <a:r>
              <a:rPr lang="en-US" altLang="it-IT" sz="240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altLang="it-IT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it-IT" sz="2400" dirty="0">
                <a:solidFill>
                  <a:schemeClr val="tx1"/>
                </a:solidFill>
                <a:latin typeface="+mn-lt"/>
              </a:rPr>
              <a:t>molto </a:t>
            </a:r>
            <a:r>
              <a:rPr lang="en-US" altLang="it-IT" sz="2400" dirty="0" err="1" smtClean="0">
                <a:solidFill>
                  <a:schemeClr val="tx1"/>
                </a:solidFill>
                <a:latin typeface="+mn-lt"/>
              </a:rPr>
              <a:t>sottili</a:t>
            </a:r>
            <a:r>
              <a:rPr lang="en-US" altLang="it-IT" sz="2400" dirty="0" smtClean="0">
                <a:solidFill>
                  <a:schemeClr val="tx1"/>
                </a:solidFill>
                <a:latin typeface="+mn-lt"/>
              </a:rPr>
              <a:t>, con Urea</a:t>
            </a:r>
            <a:endParaRPr lang="en-US" altLang="it-IT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37236" y="2527013"/>
            <a:ext cx="4791964" cy="1200329"/>
          </a:xfrm>
          <a:prstGeom prst="rect">
            <a:avLst/>
          </a:prstGeom>
          <a:ln>
            <a:noFill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it-IT" sz="2400" dirty="0" err="1">
                <a:solidFill>
                  <a:schemeClr val="tx1"/>
                </a:solidFill>
                <a:latin typeface="+mn-lt"/>
              </a:rPr>
              <a:t>Apparati</a:t>
            </a:r>
            <a:r>
              <a:rPr lang="en-US" altLang="it-IT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  <a:latin typeface="+mn-lt"/>
              </a:rPr>
              <a:t>verticali</a:t>
            </a:r>
            <a:r>
              <a:rPr lang="en-US" altLang="it-IT" sz="2400" dirty="0">
                <a:solidFill>
                  <a:schemeClr val="tx1"/>
                </a:solidFill>
                <a:latin typeface="+mn-lt"/>
              </a:rPr>
              <a:t> di </a:t>
            </a:r>
            <a:r>
              <a:rPr lang="en-US" altLang="it-IT" sz="2400" dirty="0" err="1">
                <a:solidFill>
                  <a:schemeClr val="tx1"/>
                </a:solidFill>
                <a:latin typeface="+mn-lt"/>
              </a:rPr>
              <a:t>lunghezza</a:t>
            </a:r>
            <a:r>
              <a:rPr lang="en-US" altLang="it-IT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it-IT" sz="2400" dirty="0" err="1" smtClean="0">
                <a:solidFill>
                  <a:schemeClr val="tx1"/>
                </a:solidFill>
                <a:latin typeface="+mn-lt"/>
              </a:rPr>
              <a:t>tra</a:t>
            </a:r>
            <a:r>
              <a:rPr lang="en-US" altLang="it-IT" sz="2400" dirty="0" smtClean="0">
                <a:solidFill>
                  <a:schemeClr val="tx1"/>
                </a:solidFill>
                <a:latin typeface="+mn-lt"/>
              </a:rPr>
              <a:t> 22 cm e 1 m, in </a:t>
            </a:r>
            <a:r>
              <a:rPr lang="en-US" altLang="it-IT" sz="2400" dirty="0" err="1" smtClean="0">
                <a:solidFill>
                  <a:schemeClr val="tx1"/>
                </a:solidFill>
                <a:latin typeface="+mn-lt"/>
              </a:rPr>
              <a:t>relazione</a:t>
            </a:r>
            <a:r>
              <a:rPr lang="en-US" altLang="it-IT" sz="2400" dirty="0" smtClean="0">
                <a:solidFill>
                  <a:schemeClr val="tx1"/>
                </a:solidFill>
                <a:latin typeface="+mn-lt"/>
              </a:rPr>
              <a:t> al n° </a:t>
            </a:r>
            <a:r>
              <a:rPr lang="en-US" altLang="it-IT" sz="2400" dirty="0" err="1" smtClean="0">
                <a:solidFill>
                  <a:schemeClr val="tx1"/>
                </a:solidFill>
                <a:latin typeface="+mn-lt"/>
              </a:rPr>
              <a:t>bp</a:t>
            </a:r>
            <a:r>
              <a:rPr lang="en-US" altLang="it-IT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it-IT" sz="2400" dirty="0">
                <a:solidFill>
                  <a:schemeClr val="tx1"/>
                </a:solidFill>
                <a:latin typeface="+mn-lt"/>
              </a:rPr>
              <a:t>da </a:t>
            </a:r>
            <a:r>
              <a:rPr lang="en-US" altLang="it-IT" sz="2400" dirty="0" err="1" smtClean="0">
                <a:solidFill>
                  <a:schemeClr val="tx1"/>
                </a:solidFill>
                <a:latin typeface="+mn-lt"/>
              </a:rPr>
              <a:t>leggere</a:t>
            </a:r>
            <a:endParaRPr lang="en-US" altLang="it-IT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37236" y="4217171"/>
            <a:ext cx="4791964" cy="1569660"/>
          </a:xfrm>
          <a:prstGeom prst="rect">
            <a:avLst/>
          </a:prstGeom>
          <a:ln>
            <a:noFill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+mn-lt"/>
              </a:rPr>
              <a:t>Il forte campo </a:t>
            </a:r>
            <a:r>
              <a:rPr lang="en-US" altLang="it-IT" sz="2400" dirty="0" err="1" smtClean="0">
                <a:solidFill>
                  <a:schemeClr val="tx1"/>
                </a:solidFill>
                <a:latin typeface="+mn-lt"/>
              </a:rPr>
              <a:t>elettrico</a:t>
            </a:r>
            <a:r>
              <a:rPr lang="en-US" altLang="it-IT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it-IT" sz="2400" dirty="0">
                <a:solidFill>
                  <a:schemeClr val="tx1"/>
                </a:solidFill>
                <a:latin typeface="+mn-lt"/>
              </a:rPr>
              <a:t>produce </a:t>
            </a:r>
            <a:r>
              <a:rPr lang="en-US" altLang="it-IT" sz="2400" dirty="0" err="1">
                <a:solidFill>
                  <a:schemeClr val="tx1"/>
                </a:solidFill>
                <a:latin typeface="+mn-lt"/>
              </a:rPr>
              <a:t>elevato</a:t>
            </a:r>
            <a:r>
              <a:rPr lang="en-US" altLang="it-IT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  <a:latin typeface="+mn-lt"/>
              </a:rPr>
              <a:t>calore</a:t>
            </a:r>
            <a:r>
              <a:rPr lang="en-US" altLang="it-IT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  <a:latin typeface="+mn-lt"/>
              </a:rPr>
              <a:t>che</a:t>
            </a:r>
            <a:r>
              <a:rPr lang="en-US" altLang="it-IT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  <a:latin typeface="+mn-lt"/>
              </a:rPr>
              <a:t>deve</a:t>
            </a:r>
            <a:r>
              <a:rPr lang="en-US" altLang="it-IT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  <a:latin typeface="+mn-lt"/>
              </a:rPr>
              <a:t>essere</a:t>
            </a:r>
            <a:r>
              <a:rPr lang="en-US" altLang="it-IT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it-IT" sz="2400" dirty="0" smtClean="0">
                <a:solidFill>
                  <a:schemeClr val="tx1"/>
                </a:solidFill>
                <a:latin typeface="+mn-lt"/>
              </a:rPr>
              <a:t>dissipate (</a:t>
            </a:r>
            <a:r>
              <a:rPr lang="en-US" altLang="it-IT" sz="2400" dirty="0" err="1" smtClean="0">
                <a:solidFill>
                  <a:schemeClr val="tx1"/>
                </a:solidFill>
                <a:latin typeface="+mn-lt"/>
              </a:rPr>
              <a:t>piastre</a:t>
            </a:r>
            <a:r>
              <a:rPr lang="en-US" altLang="it-IT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it-IT" sz="2400" dirty="0">
                <a:solidFill>
                  <a:schemeClr val="tx1"/>
                </a:solidFill>
                <a:latin typeface="+mn-lt"/>
              </a:rPr>
              <a:t>di </a:t>
            </a:r>
            <a:r>
              <a:rPr lang="en-US" altLang="it-IT" sz="2400" dirty="0" err="1">
                <a:solidFill>
                  <a:schemeClr val="tx1"/>
                </a:solidFill>
                <a:latin typeface="+mn-lt"/>
              </a:rPr>
              <a:t>alluminio</a:t>
            </a:r>
            <a:r>
              <a:rPr lang="en-US" altLang="it-IT" sz="2400" dirty="0">
                <a:solidFill>
                  <a:schemeClr val="tx1"/>
                </a:solidFill>
                <a:latin typeface="+mn-lt"/>
              </a:rPr>
              <a:t> o </a:t>
            </a:r>
            <a:r>
              <a:rPr lang="en-US" altLang="it-IT" sz="2400" dirty="0" err="1" smtClean="0">
                <a:solidFill>
                  <a:schemeClr val="tx1"/>
                </a:solidFill>
                <a:latin typeface="+mn-lt"/>
              </a:rPr>
              <a:t>ventole</a:t>
            </a:r>
            <a:r>
              <a:rPr lang="en-US" altLang="it-IT" sz="24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altLang="it-IT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04801" y="164728"/>
            <a:ext cx="766942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it-IT" altLang="it-IT" sz="2800" b="1" dirty="0">
                <a:solidFill>
                  <a:schemeClr val="tx1"/>
                </a:solidFill>
                <a:latin typeface="+mn-lt"/>
              </a:rPr>
              <a:t>Gel per </a:t>
            </a:r>
            <a:r>
              <a:rPr lang="it-IT" altLang="it-IT" sz="2800" b="1" dirty="0" smtClean="0">
                <a:solidFill>
                  <a:schemeClr val="tx1"/>
                </a:solidFill>
                <a:latin typeface="+mn-lt"/>
              </a:rPr>
              <a:t>elettroforesi</a:t>
            </a:r>
            <a:endParaRPr lang="it-IT" altLang="it-IT" sz="2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90" y="1905000"/>
            <a:ext cx="3848210" cy="2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9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54665"/>
            <a:ext cx="3886200" cy="29337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-457200" y="1371600"/>
            <a:ext cx="5334000" cy="166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14"/>
          <p:cNvSpPr txBox="1">
            <a:spLocks noChangeArrowheads="1"/>
          </p:cNvSpPr>
          <p:nvPr/>
        </p:nvSpPr>
        <p:spPr>
          <a:xfrm>
            <a:off x="533400" y="228600"/>
            <a:ext cx="8305800" cy="558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it-IT" sz="3000" b="1" smtClean="0">
                <a:ea typeface="ＭＳ Ｐゴシック" panose="020B0600070205080204" pitchFamily="34" charset="-128"/>
              </a:rPr>
              <a:t>Original Sanger Sequencing with Radioactive Signal</a:t>
            </a:r>
            <a:endParaRPr lang="en-US" altLang="it-IT" sz="3000" b="1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t="2072" r="35689" b="38878"/>
          <a:stretch>
            <a:fillRect/>
          </a:stretch>
        </p:blipFill>
        <p:spPr bwMode="auto">
          <a:xfrm>
            <a:off x="4495800" y="1066800"/>
            <a:ext cx="4256103" cy="477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2 7"/>
          <p:cNvCxnSpPr/>
          <p:nvPr/>
        </p:nvCxnSpPr>
        <p:spPr>
          <a:xfrm flipV="1">
            <a:off x="8980503" y="2028074"/>
            <a:ext cx="0" cy="381000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78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9" y="762000"/>
            <a:ext cx="9243831" cy="58674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90600" y="152400"/>
            <a:ext cx="69342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PURIFICAZIONE DEGLI AMPLICONI (</a:t>
            </a:r>
            <a:r>
              <a:rPr lang="it-IT" sz="2800" b="1" dirty="0" err="1" smtClean="0"/>
              <a:t>ExoSAP</a:t>
            </a:r>
            <a:r>
              <a:rPr lang="it-IT" sz="2800" b="1" dirty="0" smtClean="0"/>
              <a:t>)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606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47625"/>
            <a:ext cx="887730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85800" y="2895600"/>
            <a:ext cx="7696200" cy="181588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Anche in questo caso, la sequenza del DNA ottenuta è la </a:t>
            </a:r>
            <a:r>
              <a:rPr lang="it-IT" sz="2800" b="1" dirty="0" smtClean="0">
                <a:solidFill>
                  <a:srgbClr val="FF0000"/>
                </a:solidFill>
              </a:rPr>
              <a:t>COPIA</a:t>
            </a:r>
            <a:r>
              <a:rPr lang="it-IT" sz="2800" dirty="0" smtClean="0"/>
              <a:t> del filamento, perciò la corretta sequenza di basi nel frammento di DNA sarà complementare a quello letto nel gel 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90600" y="609600"/>
            <a:ext cx="6477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NOTA BENE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2685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28600" y="2286000"/>
            <a:ext cx="8582025" cy="212365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CC"/>
                </a:solidFill>
                <a:latin typeface="Comic Sans MS" panose="030F0702030302020204" pitchFamily="66" charset="0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it-IT" altLang="it-IT" sz="2800" dirty="0" smtClean="0">
                <a:solidFill>
                  <a:srgbClr val="FF0000"/>
                </a:solidFill>
                <a:latin typeface="+mn-lt"/>
              </a:rPr>
              <a:t>Il </a:t>
            </a:r>
            <a:r>
              <a:rPr lang="it-IT" altLang="it-IT" sz="2800" dirty="0">
                <a:solidFill>
                  <a:srgbClr val="FF0000"/>
                </a:solidFill>
                <a:latin typeface="+mn-lt"/>
              </a:rPr>
              <a:t>sequenziamento a ciclo termico </a:t>
            </a:r>
            <a:r>
              <a:rPr lang="it-IT" altLang="it-IT" sz="2800" dirty="0" smtClean="0">
                <a:solidFill>
                  <a:srgbClr val="FF0000"/>
                </a:solidFill>
                <a:latin typeface="+mn-lt"/>
              </a:rPr>
              <a:t>(PCR </a:t>
            </a:r>
            <a:r>
              <a:rPr lang="it-IT" altLang="it-IT" sz="2800" dirty="0">
                <a:solidFill>
                  <a:srgbClr val="FF0000"/>
                </a:solidFill>
                <a:latin typeface="+mn-lt"/>
              </a:rPr>
              <a:t>asimmetrica)</a:t>
            </a:r>
          </a:p>
          <a:p>
            <a:pPr marL="457200" indent="-457200" algn="just">
              <a:buFont typeface="+mj-lt"/>
              <a:buAutoNum type="arabicPeriod"/>
            </a:pPr>
            <a:endParaRPr lang="it-IT" altLang="it-IT" sz="2400" dirty="0">
              <a:solidFill>
                <a:schemeClr val="tx1"/>
              </a:solidFill>
              <a:latin typeface="+mn-lt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it-IT" altLang="it-IT" sz="2800" dirty="0">
                <a:solidFill>
                  <a:schemeClr val="tx1"/>
                </a:solidFill>
                <a:latin typeface="+mn-lt"/>
              </a:rPr>
              <a:t>Il sequenziamento automatizzato con marcatori fluorescenti</a:t>
            </a:r>
            <a:endParaRPr lang="it-IT" altLang="it-IT" sz="24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it-IT" altLang="it-IT" sz="2400" dirty="0">
              <a:latin typeface="+mn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62012" y="533400"/>
            <a:ext cx="7315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altLang="it-IT" sz="3200" b="1" dirty="0" smtClean="0"/>
              <a:t>Sequenziamento DNA secondo </a:t>
            </a:r>
            <a:r>
              <a:rPr lang="it-IT" altLang="it-IT" sz="3200" b="1" dirty="0" err="1" smtClean="0"/>
              <a:t>Sanger</a:t>
            </a:r>
            <a:endParaRPr lang="it-IT" alt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24117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-152400"/>
            <a:ext cx="5432356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429000" y="5867400"/>
            <a:ext cx="1981200" cy="533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3400" y="152400"/>
            <a:ext cx="1046440" cy="6248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it-IT" sz="2800" b="1" dirty="0" smtClean="0"/>
              <a:t>PURIFICAZIONE DEGLI AMPLICONI (</a:t>
            </a:r>
            <a:r>
              <a:rPr lang="it-IT" sz="2800" b="1" dirty="0" err="1" smtClean="0"/>
              <a:t>ExoSAP</a:t>
            </a:r>
            <a:r>
              <a:rPr lang="it-IT" sz="2800" b="1" dirty="0" smtClean="0"/>
              <a:t>)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4161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81000" y="2362200"/>
            <a:ext cx="8305800" cy="9541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prstClr val="black"/>
                </a:solidFill>
                <a:cs typeface="Century Gothic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cs typeface="Century Gothic"/>
              </a:rPr>
              <a:t>N° e </a:t>
            </a:r>
            <a:r>
              <a:rPr lang="en-US" sz="2800" b="1" dirty="0" err="1" smtClean="0">
                <a:solidFill>
                  <a:srgbClr val="FF0000"/>
                </a:solidFill>
                <a:cs typeface="Century Gothic"/>
              </a:rPr>
              <a:t>l’ordine</a:t>
            </a:r>
            <a:r>
              <a:rPr lang="en-US" sz="2800" b="1" dirty="0" smtClean="0">
                <a:solidFill>
                  <a:srgbClr val="FF0000"/>
                </a:solidFill>
                <a:cs typeface="Century Gothic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Century Gothic"/>
              </a:rPr>
              <a:t>dei</a:t>
            </a:r>
            <a:r>
              <a:rPr lang="en-US" sz="2800" dirty="0" smtClean="0">
                <a:solidFill>
                  <a:prstClr val="black"/>
                </a:solidFill>
                <a:cs typeface="Century Gothic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Century Gothic"/>
              </a:rPr>
              <a:t>nucleotidi</a:t>
            </a:r>
            <a:r>
              <a:rPr lang="en-US" sz="2800" dirty="0" smtClean="0">
                <a:solidFill>
                  <a:prstClr val="black"/>
                </a:solidFill>
                <a:cs typeface="Century Gothic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Century Gothic"/>
              </a:rPr>
              <a:t>che</a:t>
            </a:r>
            <a:r>
              <a:rPr lang="en-US" sz="2800" dirty="0" smtClean="0">
                <a:solidFill>
                  <a:prstClr val="black"/>
                </a:solidFill>
                <a:cs typeface="Century Gothic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Century Gothic"/>
              </a:rPr>
              <a:t>costituiscono</a:t>
            </a:r>
            <a:r>
              <a:rPr lang="en-US" sz="2800" dirty="0" smtClean="0">
                <a:solidFill>
                  <a:prstClr val="black"/>
                </a:solidFill>
                <a:cs typeface="Century Gothic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Century Gothic"/>
              </a:rPr>
              <a:t>una</a:t>
            </a:r>
            <a:r>
              <a:rPr lang="en-US" sz="2800" dirty="0" smtClean="0">
                <a:solidFill>
                  <a:prstClr val="black"/>
                </a:solidFill>
                <a:cs typeface="Century Gothic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Century Gothic"/>
              </a:rPr>
              <a:t>molecola</a:t>
            </a:r>
            <a:r>
              <a:rPr lang="en-US" sz="2800" dirty="0" smtClean="0">
                <a:solidFill>
                  <a:prstClr val="black"/>
                </a:solidFill>
                <a:cs typeface="Century Gothic"/>
              </a:rPr>
              <a:t> di DNA</a:t>
            </a:r>
            <a:endParaRPr lang="en-US" sz="2800" b="1" dirty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551781" y="113071"/>
            <a:ext cx="54102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3200" b="1" dirty="0">
                <a:latin typeface="+mn-lt"/>
              </a:rPr>
              <a:t>SEQUENZIAMENTO DEL DNA</a:t>
            </a:r>
          </a:p>
        </p:txBody>
      </p:sp>
    </p:spTree>
    <p:extLst>
      <p:ext uri="{BB962C8B-B14F-4D97-AF65-F5344CB8AC3E}">
        <p14:creationId xmlns:p14="http://schemas.microsoft.com/office/powerpoint/2010/main" val="306383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9622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6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1551781" y="113071"/>
            <a:ext cx="54102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3200" b="1" dirty="0">
                <a:latin typeface="+mn-lt"/>
              </a:rPr>
              <a:t>SEQUENZIAMENTO DEL DNA</a:t>
            </a:r>
          </a:p>
        </p:txBody>
      </p:sp>
      <p:sp>
        <p:nvSpPr>
          <p:cNvPr id="15367" name="Text Box 13"/>
          <p:cNvSpPr txBox="1">
            <a:spLocks noChangeArrowheads="1"/>
          </p:cNvSpPr>
          <p:nvPr/>
        </p:nvSpPr>
        <p:spPr bwMode="auto">
          <a:xfrm>
            <a:off x="259149" y="1000698"/>
            <a:ext cx="8851900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 b="1" dirty="0">
                <a:solidFill>
                  <a:srgbClr val="FF0000"/>
                </a:solidFill>
                <a:latin typeface="Calibri" panose="020F0502020204030204" pitchFamily="34" charset="0"/>
              </a:rPr>
              <a:t>1977 </a:t>
            </a:r>
            <a:r>
              <a:rPr lang="it-IT" altLang="it-IT" b="1" dirty="0">
                <a:latin typeface="Calibri" panose="020F0502020204030204" pitchFamily="34" charset="0"/>
              </a:rPr>
              <a:t>– Il DNA è sequenziato per la prima volta da Fred </a:t>
            </a:r>
            <a:r>
              <a:rPr lang="it-IT" altLang="it-IT" b="1" dirty="0" err="1">
                <a:latin typeface="Calibri" panose="020F0502020204030204" pitchFamily="34" charset="0"/>
              </a:rPr>
              <a:t>Sanger</a:t>
            </a:r>
            <a:r>
              <a:rPr lang="it-IT" altLang="it-IT" b="1" dirty="0">
                <a:latin typeface="Calibri" panose="020F0502020204030204" pitchFamily="34" charset="0"/>
              </a:rPr>
              <a:t>, Walter Gilbert e Allan </a:t>
            </a:r>
            <a:r>
              <a:rPr lang="it-IT" altLang="it-IT" b="1" dirty="0" err="1">
                <a:latin typeface="Calibri" panose="020F0502020204030204" pitchFamily="34" charset="0"/>
              </a:rPr>
              <a:t>Maxam</a:t>
            </a:r>
            <a:r>
              <a:rPr lang="it-IT" altLang="it-IT" b="1" dirty="0">
                <a:latin typeface="Calibri" panose="020F0502020204030204" pitchFamily="34" charset="0"/>
              </a:rPr>
              <a:t> in maniera indipendente. </a:t>
            </a:r>
            <a:endParaRPr lang="it-IT" altLang="it-IT" b="1" dirty="0" smtClean="0">
              <a:latin typeface="Calibri" panose="020F0502020204030204" pitchFamily="34" charset="0"/>
            </a:endParaRPr>
          </a:p>
        </p:txBody>
      </p:sp>
      <p:pic>
        <p:nvPicPr>
          <p:cNvPr id="15368" name="Picture 17" descr="821ca914ac5c78b8248c113cdb6025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3429000" cy="22288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43373"/>
            <a:ext cx="4189413" cy="268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 Box 58"/>
          <p:cNvSpPr txBox="1">
            <a:spLocks noChangeArrowheads="1"/>
          </p:cNvSpPr>
          <p:nvPr/>
        </p:nvSpPr>
        <p:spPr bwMode="auto">
          <a:xfrm>
            <a:off x="0" y="5943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600" b="1">
                <a:latin typeface="Calibri" panose="020F0502020204030204" pitchFamily="34" charset="0"/>
              </a:rPr>
              <a:t>1977</a:t>
            </a:r>
          </a:p>
        </p:txBody>
      </p:sp>
      <p:grpSp>
        <p:nvGrpSpPr>
          <p:cNvPr id="15371" name="Group 68"/>
          <p:cNvGrpSpPr>
            <a:grpSpLocks/>
          </p:cNvGrpSpPr>
          <p:nvPr/>
        </p:nvGrpSpPr>
        <p:grpSpPr bwMode="auto">
          <a:xfrm>
            <a:off x="381000" y="4648200"/>
            <a:ext cx="8470900" cy="2133600"/>
            <a:chOff x="240" y="2928"/>
            <a:chExt cx="5336" cy="1344"/>
          </a:xfrm>
        </p:grpSpPr>
        <p:sp>
          <p:nvSpPr>
            <p:cNvPr id="15372" name="Line 46"/>
            <p:cNvSpPr>
              <a:spLocks noChangeShapeType="1"/>
            </p:cNvSpPr>
            <p:nvPr/>
          </p:nvSpPr>
          <p:spPr bwMode="auto">
            <a:xfrm>
              <a:off x="240" y="3648"/>
              <a:ext cx="44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pic>
          <p:nvPicPr>
            <p:cNvPr id="15373" name="Picture 16" descr="lambd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" y="2928"/>
              <a:ext cx="423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4" name="Line 59"/>
            <p:cNvSpPr>
              <a:spLocks noChangeShapeType="1"/>
            </p:cNvSpPr>
            <p:nvPr/>
          </p:nvSpPr>
          <p:spPr bwMode="auto">
            <a:xfrm>
              <a:off x="240" y="355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375" name="Line 60"/>
            <p:cNvSpPr>
              <a:spLocks noChangeShapeType="1"/>
            </p:cNvSpPr>
            <p:nvPr/>
          </p:nvSpPr>
          <p:spPr bwMode="auto">
            <a:xfrm>
              <a:off x="960" y="355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376" name="Rectangle 12"/>
            <p:cNvSpPr>
              <a:spLocks noChangeArrowheads="1"/>
            </p:cNvSpPr>
            <p:nvPr/>
          </p:nvSpPr>
          <p:spPr bwMode="auto">
            <a:xfrm>
              <a:off x="760" y="3744"/>
              <a:ext cx="149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600" b="1">
                  <a:latin typeface="Calibri" panose="020F0502020204030204" pitchFamily="34" charset="0"/>
                  <a:ea typeface="MS PGothic" panose="020B0600070205080204" pitchFamily="34" charset="-128"/>
                </a:rPr>
                <a:t>1982</a:t>
              </a:r>
              <a:r>
                <a:rPr lang="en-US" altLang="it-IT" sz="1400" b="1">
                  <a:latin typeface="Calibri" panose="020F0502020204030204" pitchFamily="34" charset="0"/>
                  <a:ea typeface="MS PGothic" panose="020B0600070205080204" pitchFamily="34" charset="-128"/>
                </a:rPr>
                <a:t>: </a:t>
              </a:r>
              <a:r>
                <a:rPr lang="en-US" altLang="it-IT" sz="1400" b="1" i="1">
                  <a:latin typeface="Calibri" panose="020F0502020204030204" pitchFamily="34" charset="0"/>
                  <a:ea typeface="MS PGothic" panose="020B0600070205080204" pitchFamily="34" charset="-128"/>
                </a:rPr>
                <a:t>lambda virus</a:t>
              </a:r>
            </a:p>
            <a:p>
              <a:pPr eaLnBrk="1" hangingPunct="1"/>
              <a:r>
                <a:rPr lang="en-US" altLang="it-IT" sz="1400">
                  <a:latin typeface="Calibri" panose="020F0502020204030204" pitchFamily="34" charset="0"/>
                  <a:ea typeface="MS PGothic" panose="020B0600070205080204" pitchFamily="34" charset="-128"/>
                </a:rPr>
                <a:t>DNA stretches up to 30-40Kbp </a:t>
              </a:r>
              <a:br>
                <a:rPr lang="en-US" altLang="it-IT" sz="1400">
                  <a:latin typeface="Calibri" panose="020F0502020204030204" pitchFamily="34" charset="0"/>
                  <a:ea typeface="MS PGothic" panose="020B0600070205080204" pitchFamily="34" charset="-128"/>
                </a:rPr>
              </a:br>
              <a:r>
                <a:rPr lang="en-US" altLang="it-IT" sz="1400">
                  <a:latin typeface="Calibri" panose="020F0502020204030204" pitchFamily="34" charset="0"/>
                  <a:ea typeface="MS PGothic" panose="020B0600070205080204" pitchFamily="34" charset="-128"/>
                </a:rPr>
                <a:t>(Sanger et al.)</a:t>
              </a:r>
            </a:p>
          </p:txBody>
        </p:sp>
        <p:sp>
          <p:nvSpPr>
            <p:cNvPr id="15377" name="Line 62"/>
            <p:cNvSpPr>
              <a:spLocks noChangeShapeType="1"/>
            </p:cNvSpPr>
            <p:nvPr/>
          </p:nvSpPr>
          <p:spPr bwMode="auto">
            <a:xfrm>
              <a:off x="2976" y="355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378" name="Rectangle 12"/>
            <p:cNvSpPr>
              <a:spLocks noChangeArrowheads="1"/>
            </p:cNvSpPr>
            <p:nvPr/>
          </p:nvSpPr>
          <p:spPr bwMode="auto">
            <a:xfrm>
              <a:off x="1840" y="3180"/>
              <a:ext cx="212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t-IT" sz="1600" b="1" dirty="0">
                  <a:latin typeface="Calibri" panose="020F0502020204030204" pitchFamily="34" charset="0"/>
                  <a:ea typeface="MS PGothic" panose="020B0600070205080204" pitchFamily="34" charset="-128"/>
                </a:rPr>
                <a:t>1994</a:t>
              </a:r>
              <a:r>
                <a:rPr lang="en-US" altLang="it-IT" sz="1400" b="1" dirty="0">
                  <a:latin typeface="Calibri" panose="020F0502020204030204" pitchFamily="34" charset="0"/>
                  <a:ea typeface="MS PGothic" panose="020B0600070205080204" pitchFamily="34" charset="-128"/>
                </a:rPr>
                <a:t>: </a:t>
              </a:r>
              <a:r>
                <a:rPr lang="en-US" altLang="it-IT" sz="1400" b="1" i="1" dirty="0">
                  <a:latin typeface="Calibri" panose="020F0502020204030204" pitchFamily="34" charset="0"/>
                </a:rPr>
                <a:t>H. </a:t>
              </a:r>
              <a:r>
                <a:rPr lang="en-US" altLang="it-IT" sz="1400" b="1" i="1" dirty="0" err="1">
                  <a:latin typeface="Calibri" panose="020F0502020204030204" pitchFamily="34" charset="0"/>
                </a:rPr>
                <a:t>Influenzae</a:t>
              </a:r>
              <a:endParaRPr lang="en-US" altLang="it-IT" sz="1400" b="1" i="1" dirty="0">
                <a:latin typeface="Calibri" panose="020F0502020204030204" pitchFamily="34" charset="0"/>
              </a:endParaRPr>
            </a:p>
            <a:p>
              <a:pPr algn="ctr" eaLnBrk="1" hangingPunct="1"/>
              <a:r>
                <a:rPr lang="en-US" altLang="it-IT" sz="1400" dirty="0">
                  <a:latin typeface="Calibri" panose="020F0502020204030204" pitchFamily="34" charset="0"/>
                </a:rPr>
                <a:t>1.8 </a:t>
              </a:r>
              <a:r>
                <a:rPr lang="en-US" altLang="it-IT" sz="1400" dirty="0" err="1">
                  <a:latin typeface="Calibri" panose="020F0502020204030204" pitchFamily="34" charset="0"/>
                </a:rPr>
                <a:t>Mbp</a:t>
              </a:r>
              <a:r>
                <a:rPr lang="en-US" altLang="it-IT" sz="1400" dirty="0">
                  <a:latin typeface="Calibri" panose="020F0502020204030204" pitchFamily="34" charset="0"/>
                </a:rPr>
                <a:t> </a:t>
              </a:r>
              <a:r>
                <a:rPr lang="en-US" altLang="it-IT" sz="1400" dirty="0" smtClean="0">
                  <a:latin typeface="Calibri" panose="020F0502020204030204" pitchFamily="34" charset="0"/>
                </a:rPr>
                <a:t>(</a:t>
              </a:r>
              <a:r>
                <a:rPr lang="en-US" altLang="it-IT" sz="1400" dirty="0">
                  <a:latin typeface="Calibri" panose="020F0502020204030204" pitchFamily="34" charset="0"/>
                </a:rPr>
                <a:t>Fleischmann et al.)</a:t>
              </a:r>
              <a:endParaRPr lang="de-DE" altLang="it-IT" sz="1400" dirty="0">
                <a:latin typeface="Calibri" panose="020F0502020204030204" pitchFamily="34" charset="0"/>
              </a:endParaRPr>
            </a:p>
          </p:txBody>
        </p:sp>
        <p:pic>
          <p:nvPicPr>
            <p:cNvPr id="15379" name="Picture 17" descr="haemophilu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771"/>
              <a:ext cx="681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0" name="Line 65"/>
            <p:cNvSpPr>
              <a:spLocks noChangeShapeType="1"/>
            </p:cNvSpPr>
            <p:nvPr/>
          </p:nvSpPr>
          <p:spPr bwMode="auto">
            <a:xfrm>
              <a:off x="4704" y="355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381" name="Rectangle 12"/>
            <p:cNvSpPr>
              <a:spLocks noChangeArrowheads="1"/>
            </p:cNvSpPr>
            <p:nvPr/>
          </p:nvSpPr>
          <p:spPr bwMode="auto">
            <a:xfrm>
              <a:off x="3696" y="3120"/>
              <a:ext cx="18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t-IT" sz="1600" b="1">
                  <a:latin typeface="Calibri" panose="020F0502020204030204" pitchFamily="34" charset="0"/>
                  <a:ea typeface="MS PGothic" panose="020B0600070205080204" pitchFamily="34" charset="-128"/>
                </a:rPr>
                <a:t>2001</a:t>
              </a:r>
              <a:r>
                <a:rPr lang="en-US" altLang="it-IT" sz="1400" b="1">
                  <a:latin typeface="Calibri" panose="020F0502020204030204" pitchFamily="34" charset="0"/>
                  <a:ea typeface="MS PGothic" panose="020B0600070205080204" pitchFamily="34" charset="-128"/>
                </a:rPr>
                <a:t>: </a:t>
              </a:r>
              <a:r>
                <a:rPr lang="en-US" altLang="it-IT" sz="1400" b="1" i="1">
                  <a:latin typeface="Calibri" panose="020F0502020204030204" pitchFamily="34" charset="0"/>
                </a:rPr>
                <a:t>Homo Sapiens</a:t>
              </a:r>
              <a:endParaRPr lang="de-DE" altLang="it-IT" sz="1400">
                <a:latin typeface="Calibri" panose="020F0502020204030204" pitchFamily="34" charset="0"/>
              </a:endParaRPr>
            </a:p>
          </p:txBody>
        </p:sp>
        <p:pic>
          <p:nvPicPr>
            <p:cNvPr id="15382" name="Picture 67" descr="nature40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3360"/>
              <a:ext cx="674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732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362200" y="990600"/>
            <a:ext cx="4752968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SzPct val="100000"/>
              <a:buFont typeface="Times" panose="02020603050405020304" pitchFamily="18" charset="0"/>
              <a:buNone/>
            </a:pPr>
            <a:r>
              <a:rPr lang="it-IT" altLang="it-IT" sz="3200" b="1" dirty="0"/>
              <a:t>Metodi di sequenziamento</a:t>
            </a:r>
            <a:endParaRPr lang="it-IT" altLang="it-IT" sz="3200" dirty="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57200" y="2425243"/>
            <a:ext cx="7977184" cy="181588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190500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2103438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2293938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2484438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674938">
              <a:tabLst>
                <a:tab pos="762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3132138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589338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4046538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503738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100000"/>
              <a:buFont typeface="Times" panose="02020603050405020304" pitchFamily="18" charset="0"/>
              <a:buChar char="•"/>
            </a:pPr>
            <a:r>
              <a:rPr lang="it-IT" altLang="it-IT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Maxam</a:t>
            </a:r>
            <a:r>
              <a:rPr lang="it-IT" altLang="it-IT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e Gilbert (chimico)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00000"/>
              <a:buFont typeface="Times" panose="02020603050405020304" pitchFamily="18" charset="0"/>
              <a:buChar char="•"/>
            </a:pPr>
            <a:r>
              <a:rPr lang="it-IT" altLang="it-IT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Sanger</a:t>
            </a:r>
            <a:r>
              <a:rPr lang="it-IT" altLang="it-IT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it-IT" altLang="it-IT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(enzimatico</a:t>
            </a:r>
            <a:r>
              <a:rPr lang="it-IT" altLang="it-IT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)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00000"/>
              <a:buFont typeface="Times" panose="02020603050405020304" pitchFamily="18" charset="0"/>
              <a:buChar char="•"/>
            </a:pPr>
            <a:r>
              <a:rPr lang="it-IT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Sequenziamento (</a:t>
            </a:r>
            <a:r>
              <a:rPr lang="it-IT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Sanger</a:t>
            </a:r>
            <a:r>
              <a:rPr lang="it-IT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) automatico (fluorescenza)</a:t>
            </a:r>
            <a:endParaRPr lang="it-IT" altLang="it-IT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669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3503</TotalTime>
  <Words>982</Words>
  <Application>Microsoft Office PowerPoint</Application>
  <PresentationFormat>Presentazione su schermo (4:3)</PresentationFormat>
  <Paragraphs>187</Paragraphs>
  <Slides>42</Slides>
  <Notes>8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55" baseType="lpstr">
      <vt:lpstr>ＭＳ Ｐゴシック</vt:lpstr>
      <vt:lpstr>ＭＳ Ｐゴシック</vt:lpstr>
      <vt:lpstr>Arial</vt:lpstr>
      <vt:lpstr>Calibri</vt:lpstr>
      <vt:lpstr>Calibri Light</vt:lpstr>
      <vt:lpstr>Century Gothic</vt:lpstr>
      <vt:lpstr>Comic Sans MS</vt:lpstr>
      <vt:lpstr>Helvetica</vt:lpstr>
      <vt:lpstr>Tahoma</vt:lpstr>
      <vt:lpstr>Times</vt:lpstr>
      <vt:lpstr>Wingdings</vt:lpstr>
      <vt:lpstr>ヒラギノ角ゴ Pro W3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Terminatore di catena</vt:lpstr>
      <vt:lpstr>Presentazione standard di PowerPoint</vt:lpstr>
      <vt:lpstr>Il metodo Sanger</vt:lpstr>
      <vt:lpstr>Gli ingredienti </vt:lpstr>
      <vt:lpstr>1) DNA stampo </vt:lpstr>
      <vt:lpstr>2) DNA stampo e oligonucleotide marcato</vt:lpstr>
      <vt:lpstr>Presentazione standard di PowerPoint</vt:lpstr>
      <vt:lpstr>2) 1 Oligonucleotide </vt:lpstr>
      <vt:lpstr>3) Taq polimerasi</vt:lpstr>
      <vt:lpstr>Presentazione standard di PowerPoint</vt:lpstr>
      <vt:lpstr>Presentazione standard di PowerPoint</vt:lpstr>
      <vt:lpstr>Come si fa a preparare la reazione di sequenza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Elisabetta</dc:creator>
  <cp:lastModifiedBy>Elisabetta</cp:lastModifiedBy>
  <cp:revision>412</cp:revision>
  <dcterms:created xsi:type="dcterms:W3CDTF">2018-10-10T11:14:08Z</dcterms:created>
  <dcterms:modified xsi:type="dcterms:W3CDTF">2020-03-18T07:24:46Z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2018-10-10T00:00:00Z</vt:filetime>
  </property>
</Properties>
</file>