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79" r:id="rId2"/>
    <p:sldId id="416" r:id="rId3"/>
    <p:sldId id="388" r:id="rId4"/>
    <p:sldId id="401" r:id="rId5"/>
    <p:sldId id="395" r:id="rId6"/>
    <p:sldId id="329" r:id="rId7"/>
    <p:sldId id="433" r:id="rId8"/>
    <p:sldId id="330" r:id="rId9"/>
    <p:sldId id="331" r:id="rId10"/>
    <p:sldId id="332" r:id="rId11"/>
    <p:sldId id="333" r:id="rId12"/>
    <p:sldId id="430" r:id="rId13"/>
    <p:sldId id="334" r:id="rId14"/>
    <p:sldId id="335" r:id="rId15"/>
    <p:sldId id="399" r:id="rId16"/>
    <p:sldId id="402" r:id="rId17"/>
    <p:sldId id="377" r:id="rId18"/>
    <p:sldId id="376" r:id="rId19"/>
    <p:sldId id="340" r:id="rId20"/>
    <p:sldId id="403" r:id="rId21"/>
    <p:sldId id="346" r:id="rId22"/>
    <p:sldId id="417" r:id="rId23"/>
    <p:sldId id="419" r:id="rId24"/>
    <p:sldId id="418" r:id="rId25"/>
    <p:sldId id="436" r:id="rId26"/>
    <p:sldId id="434" r:id="rId27"/>
    <p:sldId id="435" r:id="rId28"/>
    <p:sldId id="351" r:id="rId29"/>
    <p:sldId id="352" r:id="rId30"/>
    <p:sldId id="354" r:id="rId31"/>
    <p:sldId id="355" r:id="rId32"/>
    <p:sldId id="356" r:id="rId33"/>
    <p:sldId id="357" r:id="rId34"/>
    <p:sldId id="420" r:id="rId35"/>
    <p:sldId id="358" r:id="rId36"/>
    <p:sldId id="422" r:id="rId37"/>
    <p:sldId id="359" r:id="rId38"/>
    <p:sldId id="438" r:id="rId39"/>
    <p:sldId id="360" r:id="rId40"/>
    <p:sldId id="363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86587" autoAdjust="0"/>
  </p:normalViewPr>
  <p:slideViewPr>
    <p:cSldViewPr snapToGrid="0">
      <p:cViewPr varScale="1">
        <p:scale>
          <a:sx n="65" d="100"/>
          <a:sy n="65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28058"/>
    </p:cViewPr>
  </p:sorterViewPr>
  <p:notesViewPr>
    <p:cSldViewPr snapToGrid="0">
      <p:cViewPr varScale="1">
        <p:scale>
          <a:sx n="57" d="100"/>
          <a:sy n="57" d="100"/>
        </p:scale>
        <p:origin x="24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FE75A-7D1A-42BB-92F8-18F3E917B06A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1B234-CF90-4563-A44F-6D058D9D84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4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79B0-B024-4481-B25B-5F31E173F7A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8B167-5C7E-466D-88ED-BF0C2B9F5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056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D8487C2-86DD-4631-A4D8-BA118C4BD7BC}" type="slidenum">
              <a:rPr lang="en-US" altLang="it-IT" sz="1200" b="0"/>
              <a:pPr/>
              <a:t>11</a:t>
            </a:fld>
            <a:endParaRPr lang="en-US" altLang="it-IT" sz="1200" b="0"/>
          </a:p>
        </p:txBody>
      </p:sp>
    </p:spTree>
    <p:extLst>
      <p:ext uri="{BB962C8B-B14F-4D97-AF65-F5344CB8AC3E}">
        <p14:creationId xmlns:p14="http://schemas.microsoft.com/office/powerpoint/2010/main" val="369317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6A56F80-9CAA-40C6-B20B-B25ABCB40789}" type="slidenum">
              <a:rPr lang="en-US" altLang="it-IT" sz="1200" b="0"/>
              <a:pPr/>
              <a:t>16</a:t>
            </a:fld>
            <a:endParaRPr lang="en-US" altLang="it-IT" sz="1200" b="0"/>
          </a:p>
        </p:txBody>
      </p:sp>
    </p:spTree>
    <p:extLst>
      <p:ext uri="{BB962C8B-B14F-4D97-AF65-F5344CB8AC3E}">
        <p14:creationId xmlns:p14="http://schemas.microsoft.com/office/powerpoint/2010/main" val="311107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129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62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2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813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98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066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09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6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5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86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684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79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94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F3668-E3E2-48A9-A7A4-6A48D7AC277E}" type="datetimeFigureOut">
              <a:rPr lang="it-IT" smtClean="0"/>
              <a:t>08/04/2020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D558A-49CE-48DE-9A81-A324EB27CF6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21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01080" y="3126700"/>
            <a:ext cx="1791498" cy="60016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60960" rIns="0" bIns="0" rtlCol="0">
            <a:spAutoFit/>
          </a:bodyPr>
          <a:lstStyle/>
          <a:p>
            <a:pPr marL="299085" marR="241300" indent="-45085">
              <a:lnSpc>
                <a:spcPts val="2100"/>
              </a:lnSpc>
              <a:spcBef>
                <a:spcPts val="480"/>
              </a:spcBef>
            </a:pP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ron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o dei pro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ili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22851" y="3019107"/>
            <a:ext cx="499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Q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79652" y="3019107"/>
            <a:ext cx="4660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4800" b="1" dirty="0">
                <a:latin typeface="Arial"/>
                <a:cs typeface="Arial"/>
              </a:rPr>
              <a:t>K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715000" y="6248401"/>
            <a:ext cx="749300" cy="370205"/>
          </a:xfrm>
          <a:custGeom>
            <a:avLst/>
            <a:gdLst/>
            <a:ahLst/>
            <a:cxnLst/>
            <a:rect l="l" t="t" r="r" b="b"/>
            <a:pathLst>
              <a:path w="749300" h="370204">
                <a:moveTo>
                  <a:pt x="0" y="0"/>
                </a:moveTo>
                <a:lnTo>
                  <a:pt x="749299" y="0"/>
                </a:lnTo>
                <a:lnTo>
                  <a:pt x="749299" y="369887"/>
                </a:lnTo>
                <a:lnTo>
                  <a:pt x="0" y="36988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93741" y="6281420"/>
            <a:ext cx="584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Cor</a:t>
            </a:r>
            <a:r>
              <a:rPr spc="-5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</a:t>
            </a:r>
          </a:p>
        </p:txBody>
      </p:sp>
      <p:sp>
        <p:nvSpPr>
          <p:cNvPr id="11" name="object 11"/>
          <p:cNvSpPr/>
          <p:nvPr/>
        </p:nvSpPr>
        <p:spPr>
          <a:xfrm>
            <a:off x="6096000" y="5791200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10275" y="60769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871947" y="1270235"/>
            <a:ext cx="2438297" cy="32316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b="1" dirty="0">
                <a:latin typeface="Arial"/>
                <a:cs typeface="Arial"/>
              </a:rPr>
              <a:t>Ricerca in</a:t>
            </a:r>
            <a:r>
              <a:rPr b="1" spc="-3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database</a:t>
            </a:r>
            <a:endParaRPr b="1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6000" y="2651126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396874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81700" y="25749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79340" y="2161857"/>
            <a:ext cx="2598420" cy="330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i="1" spc="-5" dirty="0">
                <a:solidFill>
                  <a:schemeClr val="tx1"/>
                </a:solidFill>
                <a:latin typeface="Arial"/>
                <a:cs typeface="Arial"/>
              </a:rPr>
              <a:t>Esclusione </a:t>
            </a:r>
            <a:r>
              <a:rPr b="1" i="1" spc="-5" dirty="0">
                <a:solidFill>
                  <a:schemeClr val="tx1"/>
                </a:solidFill>
                <a:latin typeface="Arial"/>
                <a:cs typeface="Arial"/>
              </a:rPr>
              <a:t>(no</a:t>
            </a:r>
            <a:r>
              <a:rPr b="1" i="1" spc="-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b="1" i="1" spc="-5" dirty="0">
                <a:solidFill>
                  <a:schemeClr val="tx1"/>
                </a:solidFill>
                <a:latin typeface="Arial"/>
                <a:cs typeface="Arial"/>
              </a:rPr>
              <a:t>match)</a:t>
            </a:r>
            <a:endParaRPr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07940" y="4284345"/>
            <a:ext cx="2523490" cy="330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i="1" u="sng" spc="-5" dirty="0">
                <a:solidFill>
                  <a:srgbClr val="FF0000"/>
                </a:solidFill>
                <a:latin typeface="Arial"/>
                <a:cs typeface="Arial"/>
              </a:rPr>
              <a:t>Compatibilità</a:t>
            </a:r>
            <a:r>
              <a:rPr sz="2000" b="1" i="1" u="sng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i="1" u="sng" spc="-5" dirty="0">
                <a:solidFill>
                  <a:srgbClr val="FF0000"/>
                </a:solidFill>
                <a:latin typeface="Arial"/>
                <a:cs typeface="Arial"/>
              </a:rPr>
              <a:t>(match</a:t>
            </a:r>
            <a:r>
              <a:rPr b="1" i="1" spc="-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96000" y="3711990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874"/>
                </a:lnTo>
              </a:path>
            </a:pathLst>
          </a:custGeom>
          <a:ln w="761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4079" y="411800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1143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09345" y="729707"/>
            <a:ext cx="2983758" cy="259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600" b="1" i="1" dirty="0">
                <a:latin typeface="Arial"/>
                <a:cs typeface="Arial"/>
              </a:rPr>
              <a:t>May match</a:t>
            </a:r>
            <a:r>
              <a:rPr sz="1600" b="1" i="1" spc="-90" dirty="0">
                <a:latin typeface="Arial"/>
                <a:cs typeface="Arial"/>
              </a:rPr>
              <a:t> </a:t>
            </a:r>
            <a:r>
              <a:rPr sz="1600" b="1" i="1" dirty="0">
                <a:latin typeface="Arial"/>
                <a:cs typeface="Arial"/>
              </a:rPr>
              <a:t>another</a:t>
            </a:r>
            <a:r>
              <a:rPr lang="it-IT" sz="1600" b="1" i="1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(K’)</a:t>
            </a:r>
          </a:p>
        </p:txBody>
      </p:sp>
      <p:sp>
        <p:nvSpPr>
          <p:cNvPr id="21" name="object 21"/>
          <p:cNvSpPr/>
          <p:nvPr/>
        </p:nvSpPr>
        <p:spPr>
          <a:xfrm>
            <a:off x="6146800" y="228600"/>
            <a:ext cx="1892300" cy="381000"/>
          </a:xfrm>
          <a:custGeom>
            <a:avLst/>
            <a:gdLst/>
            <a:ahLst/>
            <a:cxnLst/>
            <a:rect l="l" t="t" r="r" b="b"/>
            <a:pathLst>
              <a:path w="1892300" h="381000">
                <a:moveTo>
                  <a:pt x="0" y="380999"/>
                </a:moveTo>
                <a:lnTo>
                  <a:pt x="0" y="0"/>
                </a:lnTo>
                <a:lnTo>
                  <a:pt x="189229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62900" y="171450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96000" y="4708526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874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81700" y="49530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1143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96000" y="1676401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396874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81700" y="16002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60587" y="1771650"/>
            <a:ext cx="1338580" cy="341630"/>
          </a:xfrm>
          <a:custGeom>
            <a:avLst/>
            <a:gdLst/>
            <a:ahLst/>
            <a:cxnLst/>
            <a:rect l="l" t="t" r="r" b="b"/>
            <a:pathLst>
              <a:path w="1338580" h="341630">
                <a:moveTo>
                  <a:pt x="1281379" y="0"/>
                </a:moveTo>
                <a:lnTo>
                  <a:pt x="56887" y="0"/>
                </a:lnTo>
                <a:lnTo>
                  <a:pt x="34744" y="4471"/>
                </a:lnTo>
                <a:lnTo>
                  <a:pt x="16662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2" y="324653"/>
                </a:lnTo>
                <a:lnTo>
                  <a:pt x="34744" y="336842"/>
                </a:lnTo>
                <a:lnTo>
                  <a:pt x="56887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60587" y="1771650"/>
            <a:ext cx="1338580" cy="341630"/>
          </a:xfrm>
          <a:custGeom>
            <a:avLst/>
            <a:gdLst/>
            <a:ahLst/>
            <a:cxnLst/>
            <a:rect l="l" t="t" r="r" b="b"/>
            <a:pathLst>
              <a:path w="1338580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6" y="0"/>
                </a:lnTo>
                <a:lnTo>
                  <a:pt x="1281369" y="0"/>
                </a:lnTo>
                <a:lnTo>
                  <a:pt x="1303513" y="4470"/>
                </a:lnTo>
                <a:lnTo>
                  <a:pt x="1321596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6" y="324650"/>
                </a:lnTo>
                <a:lnTo>
                  <a:pt x="1303513" y="336842"/>
                </a:lnTo>
                <a:lnTo>
                  <a:pt x="1281369" y="341312"/>
                </a:lnTo>
                <a:lnTo>
                  <a:pt x="56886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2176" y="2833687"/>
            <a:ext cx="1335405" cy="341630"/>
          </a:xfrm>
          <a:custGeom>
            <a:avLst/>
            <a:gdLst/>
            <a:ahLst/>
            <a:cxnLst/>
            <a:rect l="l" t="t" r="r" b="b"/>
            <a:pathLst>
              <a:path w="1335405" h="341630">
                <a:moveTo>
                  <a:pt x="1278204" y="0"/>
                </a:moveTo>
                <a:lnTo>
                  <a:pt x="56885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5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62176" y="2833687"/>
            <a:ext cx="1335405" cy="341630"/>
          </a:xfrm>
          <a:custGeom>
            <a:avLst/>
            <a:gdLst/>
            <a:ahLst/>
            <a:cxnLst/>
            <a:rect l="l" t="t" r="r" b="b"/>
            <a:pathLst>
              <a:path w="1335405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49"/>
                </a:lnTo>
                <a:lnTo>
                  <a:pt x="1300343" y="336841"/>
                </a:lnTo>
                <a:lnTo>
                  <a:pt x="127819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49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62176" y="3257550"/>
            <a:ext cx="1335405" cy="341630"/>
          </a:xfrm>
          <a:custGeom>
            <a:avLst/>
            <a:gdLst/>
            <a:ahLst/>
            <a:cxnLst/>
            <a:rect l="l" t="t" r="r" b="b"/>
            <a:pathLst>
              <a:path w="1335405" h="341629">
                <a:moveTo>
                  <a:pt x="1278204" y="0"/>
                </a:moveTo>
                <a:lnTo>
                  <a:pt x="56887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7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62176" y="3257550"/>
            <a:ext cx="1335405" cy="341630"/>
          </a:xfrm>
          <a:custGeom>
            <a:avLst/>
            <a:gdLst/>
            <a:ahLst/>
            <a:cxnLst/>
            <a:rect l="l" t="t" r="r" b="b"/>
            <a:pathLst>
              <a:path w="1335405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6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50"/>
                </a:lnTo>
                <a:lnTo>
                  <a:pt x="1300343" y="336842"/>
                </a:lnTo>
                <a:lnTo>
                  <a:pt x="1278199" y="341312"/>
                </a:lnTo>
                <a:lnTo>
                  <a:pt x="56886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60587" y="4084638"/>
            <a:ext cx="1338580" cy="579755"/>
          </a:xfrm>
          <a:custGeom>
            <a:avLst/>
            <a:gdLst/>
            <a:ahLst/>
            <a:cxnLst/>
            <a:rect l="l" t="t" r="r" b="b"/>
            <a:pathLst>
              <a:path w="1338580" h="579754">
                <a:moveTo>
                  <a:pt x="1241691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9" y="520453"/>
                </a:lnTo>
                <a:lnTo>
                  <a:pt x="28286" y="551149"/>
                </a:lnTo>
                <a:lnTo>
                  <a:pt x="58984" y="571847"/>
                </a:lnTo>
                <a:lnTo>
                  <a:pt x="96575" y="579437"/>
                </a:lnTo>
                <a:lnTo>
                  <a:pt x="1241691" y="579437"/>
                </a:lnTo>
                <a:lnTo>
                  <a:pt x="1279278" y="571847"/>
                </a:lnTo>
                <a:lnTo>
                  <a:pt x="1309974" y="551149"/>
                </a:lnTo>
                <a:lnTo>
                  <a:pt x="1330672" y="520453"/>
                </a:lnTo>
                <a:lnTo>
                  <a:pt x="1338262" y="482866"/>
                </a:lnTo>
                <a:lnTo>
                  <a:pt x="1338262" y="96570"/>
                </a:lnTo>
                <a:lnTo>
                  <a:pt x="1330672" y="58984"/>
                </a:lnTo>
                <a:lnTo>
                  <a:pt x="1309974" y="28287"/>
                </a:lnTo>
                <a:lnTo>
                  <a:pt x="1279278" y="7590"/>
                </a:lnTo>
                <a:lnTo>
                  <a:pt x="1241691" y="0"/>
                </a:lnTo>
                <a:close/>
              </a:path>
            </a:pathLst>
          </a:custGeom>
          <a:solidFill>
            <a:srgbClr val="72F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160587" y="4084638"/>
            <a:ext cx="1338580" cy="579755"/>
          </a:xfrm>
          <a:custGeom>
            <a:avLst/>
            <a:gdLst/>
            <a:ahLst/>
            <a:cxnLst/>
            <a:rect l="l" t="t" r="r" b="b"/>
            <a:pathLst>
              <a:path w="1338580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1689" y="0"/>
                </a:lnTo>
                <a:lnTo>
                  <a:pt x="1279276" y="7589"/>
                </a:lnTo>
                <a:lnTo>
                  <a:pt x="1309972" y="28286"/>
                </a:lnTo>
                <a:lnTo>
                  <a:pt x="1330669" y="58983"/>
                </a:lnTo>
                <a:lnTo>
                  <a:pt x="1338259" y="96574"/>
                </a:lnTo>
                <a:lnTo>
                  <a:pt x="1338259" y="482861"/>
                </a:lnTo>
                <a:lnTo>
                  <a:pt x="1330669" y="520452"/>
                </a:lnTo>
                <a:lnTo>
                  <a:pt x="1309972" y="551150"/>
                </a:lnTo>
                <a:lnTo>
                  <a:pt x="1279276" y="571847"/>
                </a:lnTo>
                <a:lnTo>
                  <a:pt x="124168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2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51063" y="5334001"/>
            <a:ext cx="1343025" cy="579755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2"/>
                </a:lnTo>
                <a:lnTo>
                  <a:pt x="7589" y="520454"/>
                </a:lnTo>
                <a:lnTo>
                  <a:pt x="28286" y="551151"/>
                </a:lnTo>
                <a:lnTo>
                  <a:pt x="58984" y="571848"/>
                </a:lnTo>
                <a:lnTo>
                  <a:pt x="96575" y="579437"/>
                </a:lnTo>
                <a:lnTo>
                  <a:pt x="1246454" y="579437"/>
                </a:lnTo>
                <a:lnTo>
                  <a:pt x="1284040" y="571848"/>
                </a:lnTo>
                <a:lnTo>
                  <a:pt x="1314737" y="551151"/>
                </a:lnTo>
                <a:lnTo>
                  <a:pt x="1335434" y="520454"/>
                </a:lnTo>
                <a:lnTo>
                  <a:pt x="1343025" y="482862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51063" y="5334001"/>
            <a:ext cx="1343025" cy="579755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0" y="7589"/>
                </a:lnTo>
                <a:lnTo>
                  <a:pt x="1314736" y="28286"/>
                </a:lnTo>
                <a:lnTo>
                  <a:pt x="1335430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0" y="520453"/>
                </a:lnTo>
                <a:lnTo>
                  <a:pt x="1314736" y="551151"/>
                </a:lnTo>
                <a:lnTo>
                  <a:pt x="1284040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3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63762" y="2149475"/>
            <a:ext cx="1332230" cy="273050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1286408" y="0"/>
                </a:moveTo>
                <a:lnTo>
                  <a:pt x="45509" y="0"/>
                </a:lnTo>
                <a:lnTo>
                  <a:pt x="27795" y="3575"/>
                </a:lnTo>
                <a:lnTo>
                  <a:pt x="13329" y="13327"/>
                </a:lnTo>
                <a:lnTo>
                  <a:pt x="3576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6" y="245259"/>
                </a:lnTo>
                <a:lnTo>
                  <a:pt x="13329" y="259722"/>
                </a:lnTo>
                <a:lnTo>
                  <a:pt x="27795" y="269474"/>
                </a:lnTo>
                <a:lnTo>
                  <a:pt x="45509" y="273050"/>
                </a:lnTo>
                <a:lnTo>
                  <a:pt x="1286408" y="273050"/>
                </a:lnTo>
                <a:lnTo>
                  <a:pt x="1304121" y="269474"/>
                </a:lnTo>
                <a:lnTo>
                  <a:pt x="1318585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5" y="13327"/>
                </a:lnTo>
                <a:lnTo>
                  <a:pt x="1304121" y="3575"/>
                </a:lnTo>
                <a:lnTo>
                  <a:pt x="128640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63762" y="2149475"/>
            <a:ext cx="1332230" cy="273050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5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5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60587" y="3671887"/>
            <a:ext cx="1338580" cy="341630"/>
          </a:xfrm>
          <a:custGeom>
            <a:avLst/>
            <a:gdLst/>
            <a:ahLst/>
            <a:cxnLst/>
            <a:rect l="l" t="t" r="r" b="b"/>
            <a:pathLst>
              <a:path w="1338580" h="341629">
                <a:moveTo>
                  <a:pt x="1281379" y="0"/>
                </a:moveTo>
                <a:lnTo>
                  <a:pt x="56885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5" y="341312"/>
                </a:lnTo>
                <a:lnTo>
                  <a:pt x="1281379" y="341312"/>
                </a:lnTo>
                <a:lnTo>
                  <a:pt x="1303522" y="336842"/>
                </a:lnTo>
                <a:lnTo>
                  <a:pt x="1321603" y="324653"/>
                </a:lnTo>
                <a:lnTo>
                  <a:pt x="1333792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2" y="34745"/>
                </a:lnTo>
                <a:lnTo>
                  <a:pt x="1321603" y="16663"/>
                </a:lnTo>
                <a:lnTo>
                  <a:pt x="1303522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60587" y="3671887"/>
            <a:ext cx="1338580" cy="341630"/>
          </a:xfrm>
          <a:custGeom>
            <a:avLst/>
            <a:gdLst/>
            <a:ahLst/>
            <a:cxnLst/>
            <a:rect l="l" t="t" r="r" b="b"/>
            <a:pathLst>
              <a:path w="1338580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81379" y="0"/>
                </a:lnTo>
                <a:lnTo>
                  <a:pt x="1303517" y="4470"/>
                </a:lnTo>
                <a:lnTo>
                  <a:pt x="1321597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7" y="324650"/>
                </a:lnTo>
                <a:lnTo>
                  <a:pt x="1303517" y="336841"/>
                </a:lnTo>
                <a:lnTo>
                  <a:pt x="128137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162175" y="5943601"/>
            <a:ext cx="1332230" cy="579755"/>
          </a:xfrm>
          <a:custGeom>
            <a:avLst/>
            <a:gdLst/>
            <a:ahLst/>
            <a:cxnLst/>
            <a:rect l="l" t="t" r="r" b="b"/>
            <a:pathLst>
              <a:path w="1332230" h="579754">
                <a:moveTo>
                  <a:pt x="1235341" y="0"/>
                </a:moveTo>
                <a:lnTo>
                  <a:pt x="96574" y="0"/>
                </a:lnTo>
                <a:lnTo>
                  <a:pt x="58983" y="7589"/>
                </a:lnTo>
                <a:lnTo>
                  <a:pt x="28286" y="28286"/>
                </a:lnTo>
                <a:lnTo>
                  <a:pt x="7589" y="58983"/>
                </a:lnTo>
                <a:lnTo>
                  <a:pt x="0" y="96574"/>
                </a:lnTo>
                <a:lnTo>
                  <a:pt x="0" y="482862"/>
                </a:lnTo>
                <a:lnTo>
                  <a:pt x="7589" y="520454"/>
                </a:lnTo>
                <a:lnTo>
                  <a:pt x="28286" y="551151"/>
                </a:lnTo>
                <a:lnTo>
                  <a:pt x="58983" y="571848"/>
                </a:lnTo>
                <a:lnTo>
                  <a:pt x="96574" y="579437"/>
                </a:lnTo>
                <a:lnTo>
                  <a:pt x="1235341" y="579437"/>
                </a:lnTo>
                <a:lnTo>
                  <a:pt x="1272928" y="571848"/>
                </a:lnTo>
                <a:lnTo>
                  <a:pt x="1303624" y="551151"/>
                </a:lnTo>
                <a:lnTo>
                  <a:pt x="1324322" y="520454"/>
                </a:lnTo>
                <a:lnTo>
                  <a:pt x="1331912" y="482862"/>
                </a:lnTo>
                <a:lnTo>
                  <a:pt x="1331912" y="96574"/>
                </a:lnTo>
                <a:lnTo>
                  <a:pt x="1324322" y="58983"/>
                </a:lnTo>
                <a:lnTo>
                  <a:pt x="1303624" y="28286"/>
                </a:lnTo>
                <a:lnTo>
                  <a:pt x="1272928" y="7589"/>
                </a:lnTo>
                <a:lnTo>
                  <a:pt x="123534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162175" y="5943601"/>
            <a:ext cx="1332230" cy="579755"/>
          </a:xfrm>
          <a:custGeom>
            <a:avLst/>
            <a:gdLst/>
            <a:ahLst/>
            <a:cxnLst/>
            <a:rect l="l" t="t" r="r" b="b"/>
            <a:pathLst>
              <a:path w="1332230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35339" y="0"/>
                </a:lnTo>
                <a:lnTo>
                  <a:pt x="1272930" y="7589"/>
                </a:lnTo>
                <a:lnTo>
                  <a:pt x="1303626" y="28286"/>
                </a:lnTo>
                <a:lnTo>
                  <a:pt x="1324320" y="58983"/>
                </a:lnTo>
                <a:lnTo>
                  <a:pt x="1331909" y="96574"/>
                </a:lnTo>
                <a:lnTo>
                  <a:pt x="1331909" y="482862"/>
                </a:lnTo>
                <a:lnTo>
                  <a:pt x="1324320" y="520454"/>
                </a:lnTo>
                <a:lnTo>
                  <a:pt x="1303626" y="551151"/>
                </a:lnTo>
                <a:lnTo>
                  <a:pt x="1272930" y="571848"/>
                </a:lnTo>
                <a:lnTo>
                  <a:pt x="123533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4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63762" y="2468562"/>
            <a:ext cx="1332230" cy="273050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1286408" y="0"/>
                </a:moveTo>
                <a:lnTo>
                  <a:pt x="45509" y="0"/>
                </a:lnTo>
                <a:lnTo>
                  <a:pt x="27795" y="3575"/>
                </a:lnTo>
                <a:lnTo>
                  <a:pt x="13329" y="13327"/>
                </a:lnTo>
                <a:lnTo>
                  <a:pt x="3576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6" y="245259"/>
                </a:lnTo>
                <a:lnTo>
                  <a:pt x="13329" y="259722"/>
                </a:lnTo>
                <a:lnTo>
                  <a:pt x="27795" y="269474"/>
                </a:lnTo>
                <a:lnTo>
                  <a:pt x="45509" y="273050"/>
                </a:lnTo>
                <a:lnTo>
                  <a:pt x="1286408" y="273050"/>
                </a:lnTo>
                <a:lnTo>
                  <a:pt x="1304121" y="269474"/>
                </a:lnTo>
                <a:lnTo>
                  <a:pt x="1318585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5" y="13327"/>
                </a:lnTo>
                <a:lnTo>
                  <a:pt x="1304121" y="3575"/>
                </a:lnTo>
                <a:lnTo>
                  <a:pt x="128640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63762" y="2468562"/>
            <a:ext cx="1332230" cy="273050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5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5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51063" y="4702176"/>
            <a:ext cx="1343025" cy="579755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9" y="520453"/>
                </a:lnTo>
                <a:lnTo>
                  <a:pt x="28286" y="551149"/>
                </a:lnTo>
                <a:lnTo>
                  <a:pt x="58984" y="571847"/>
                </a:lnTo>
                <a:lnTo>
                  <a:pt x="96575" y="579437"/>
                </a:lnTo>
                <a:lnTo>
                  <a:pt x="1246454" y="579437"/>
                </a:lnTo>
                <a:lnTo>
                  <a:pt x="1284040" y="571847"/>
                </a:lnTo>
                <a:lnTo>
                  <a:pt x="1314737" y="551149"/>
                </a:lnTo>
                <a:lnTo>
                  <a:pt x="1335434" y="520453"/>
                </a:lnTo>
                <a:lnTo>
                  <a:pt x="1343025" y="482866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151063" y="4702176"/>
            <a:ext cx="1343025" cy="579755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0" y="7589"/>
                </a:lnTo>
                <a:lnTo>
                  <a:pt x="1314736" y="28286"/>
                </a:lnTo>
                <a:lnTo>
                  <a:pt x="1335430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0" y="520453"/>
                </a:lnTo>
                <a:lnTo>
                  <a:pt x="1314736" y="551151"/>
                </a:lnTo>
                <a:lnTo>
                  <a:pt x="1284040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3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52600" y="704850"/>
            <a:ext cx="2133600" cy="584200"/>
          </a:xfrm>
          <a:custGeom>
            <a:avLst/>
            <a:gdLst/>
            <a:ahLst/>
            <a:cxnLst/>
            <a:rect l="l" t="t" r="r" b="b"/>
            <a:pathLst>
              <a:path w="2133600" h="584200">
                <a:moveTo>
                  <a:pt x="0" y="0"/>
                </a:moveTo>
                <a:lnTo>
                  <a:pt x="2133598" y="0"/>
                </a:lnTo>
                <a:lnTo>
                  <a:pt x="2133598" y="584199"/>
                </a:lnTo>
                <a:lnTo>
                  <a:pt x="0" y="584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318106" y="737870"/>
            <a:ext cx="100774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Campione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126068" y="972554"/>
            <a:ext cx="14594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“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b="1" spc="-5" dirty="0">
                <a:latin typeface="Arial"/>
                <a:cs typeface="Arial"/>
              </a:rPr>
              <a:t>”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Question)</a:t>
            </a:r>
            <a:endParaRPr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817518" y="3155161"/>
            <a:ext cx="179536" cy="5257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Biology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19106" y="4827085"/>
            <a:ext cx="179536" cy="796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13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echnology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819106" y="5876203"/>
            <a:ext cx="179536" cy="627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Genetics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19106" y="2135915"/>
            <a:ext cx="179536" cy="627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"/>
                <a:cs typeface="Arial"/>
              </a:rPr>
              <a:t>Serology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50391" y="6594157"/>
            <a:ext cx="27722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dirty="0">
                <a:latin typeface="Arial"/>
                <a:cs typeface="Arial"/>
              </a:rPr>
              <a:t>Profilo depositato in</a:t>
            </a:r>
            <a:r>
              <a:rPr sz="1200" b="1" i="1" spc="-9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database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084388" y="1371599"/>
            <a:ext cx="1470025" cy="5194300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104139">
              <a:spcBef>
                <a:spcPts val="819"/>
              </a:spcBef>
            </a:pPr>
            <a:r>
              <a:rPr sz="1400" i="1" spc="-5" dirty="0">
                <a:solidFill>
                  <a:srgbClr val="0000FF"/>
                </a:solidFill>
                <a:latin typeface="Arial"/>
                <a:cs typeface="Arial"/>
              </a:rPr>
              <a:t>Steps</a:t>
            </a:r>
            <a:r>
              <a:rPr sz="1400" i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00FF"/>
                </a:solidFill>
                <a:latin typeface="Arial"/>
                <a:cs typeface="Arial"/>
              </a:rPr>
              <a:t>coinvolti</a:t>
            </a:r>
            <a:endParaRPr sz="1400">
              <a:latin typeface="Arial"/>
              <a:cs typeface="Arial"/>
            </a:endParaRPr>
          </a:p>
          <a:p>
            <a:pPr marL="401955">
              <a:spcBef>
                <a:spcPts val="1140"/>
              </a:spcBef>
            </a:pPr>
            <a:r>
              <a:rPr sz="1400" dirty="0">
                <a:latin typeface="Arial"/>
                <a:cs typeface="Arial"/>
              </a:rPr>
              <a:t>Raccolta</a:t>
            </a:r>
            <a:endParaRPr sz="1400">
              <a:latin typeface="Arial"/>
              <a:cs typeface="Arial"/>
            </a:endParaRPr>
          </a:p>
          <a:p>
            <a:pPr marL="254000" marR="219075" indent="-635" algn="ctr">
              <a:lnSpc>
                <a:spcPts val="2510"/>
              </a:lnSpc>
              <a:spcBef>
                <a:spcPts val="260"/>
              </a:spcBef>
            </a:pPr>
            <a:r>
              <a:rPr sz="1000" dirty="0">
                <a:latin typeface="Arial"/>
                <a:cs typeface="Arial"/>
              </a:rPr>
              <a:t>Conservazione Caratterizzazione</a:t>
            </a:r>
            <a:endParaRPr sz="1000">
              <a:latin typeface="Arial"/>
              <a:cs typeface="Arial"/>
            </a:endParaRPr>
          </a:p>
          <a:p>
            <a:pPr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278130" indent="48895"/>
            <a:r>
              <a:rPr sz="1400" spc="-5" dirty="0">
                <a:latin typeface="Arial"/>
                <a:cs typeface="Arial"/>
              </a:rPr>
              <a:t>Estrazione</a:t>
            </a:r>
            <a:endParaRPr sz="1400">
              <a:latin typeface="Arial"/>
              <a:cs typeface="Arial"/>
            </a:endParaRPr>
          </a:p>
          <a:p>
            <a:pPr marL="278130" marR="244475" algn="ctr">
              <a:lnSpc>
                <a:spcPct val="194200"/>
              </a:lnSpc>
              <a:spcBef>
                <a:spcPts val="75"/>
              </a:spcBef>
            </a:pPr>
            <a:r>
              <a:rPr sz="1400" dirty="0">
                <a:latin typeface="Arial"/>
                <a:cs typeface="Arial"/>
              </a:rPr>
              <a:t>Quantificaz. Amplificaz.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293370" marR="259079" algn="ctr">
              <a:lnSpc>
                <a:spcPts val="1600"/>
              </a:lnSpc>
            </a:pPr>
            <a:r>
              <a:rPr sz="1400" b="1" dirty="0">
                <a:latin typeface="Arial"/>
                <a:cs typeface="Arial"/>
              </a:rPr>
              <a:t>Marcat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ri </a:t>
            </a:r>
            <a:r>
              <a:rPr sz="1400" b="1" spc="-5" dirty="0">
                <a:latin typeface="Arial"/>
                <a:cs typeface="Arial"/>
              </a:rPr>
              <a:t>po</a:t>
            </a:r>
            <a:r>
              <a:rPr sz="1400" b="1" dirty="0">
                <a:latin typeface="Arial"/>
                <a:cs typeface="Arial"/>
              </a:rPr>
              <a:t>lim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rf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ci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1400">
              <a:latin typeface="Times New Roman"/>
              <a:cs typeface="Times New Roman"/>
            </a:endParaRPr>
          </a:p>
          <a:p>
            <a:pPr marL="217170" marR="196850" algn="ctr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Separazione/ detec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192405" marR="172085" algn="ctr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Interpretaz</a:t>
            </a:r>
            <a:r>
              <a:rPr sz="1400" spc="-5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ne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i </a:t>
            </a:r>
            <a:r>
              <a:rPr sz="1400" spc="-5" dirty="0">
                <a:latin typeface="Arial"/>
                <a:cs typeface="Arial"/>
              </a:rPr>
              <a:t>dati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98120" marR="167005" algn="ctr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Interpretaz</a:t>
            </a:r>
            <a:r>
              <a:rPr sz="1400" spc="-5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ne s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atis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ica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172075" y="5181600"/>
            <a:ext cx="1778000" cy="569386"/>
          </a:xfrm>
          <a:prstGeom prst="rect">
            <a:avLst/>
          </a:prstGeom>
          <a:ln w="38099">
            <a:solidFill>
              <a:srgbClr val="000000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10160" algn="ctr">
              <a:spcBef>
                <a:spcPts val="359"/>
              </a:spcBef>
            </a:pPr>
            <a:r>
              <a:rPr sz="2000" b="1" spc="-5" dirty="0">
                <a:latin typeface="Arial"/>
                <a:cs typeface="Arial"/>
              </a:rPr>
              <a:t>Report</a:t>
            </a:r>
            <a:endParaRPr sz="2000">
              <a:latin typeface="Arial"/>
              <a:cs typeface="Arial"/>
            </a:endParaRPr>
          </a:p>
          <a:p>
            <a:pPr marL="11430" algn="ctr"/>
            <a:r>
              <a:rPr sz="1400" dirty="0">
                <a:latin typeface="Arial"/>
                <a:cs typeface="Arial"/>
              </a:rPr>
              <a:t>(con peso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statistico)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28501" y="3843655"/>
            <a:ext cx="1317229" cy="32060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2000" b="1" dirty="0" smtClean="0">
                <a:solidFill>
                  <a:srgbClr val="0000CC"/>
                </a:solidFill>
                <a:latin typeface="Arial"/>
                <a:cs typeface="Arial"/>
              </a:rPr>
              <a:t>Se </a:t>
            </a:r>
            <a:r>
              <a:rPr sz="2000" b="1" dirty="0" smtClean="0">
                <a:solidFill>
                  <a:srgbClr val="0000CC"/>
                </a:solidFill>
                <a:latin typeface="Arial"/>
                <a:cs typeface="Arial"/>
              </a:rPr>
              <a:t>Q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=</a:t>
            </a:r>
            <a:r>
              <a:rPr sz="2000" b="1" spc="-9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21113" y="2667385"/>
            <a:ext cx="1248292" cy="3206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2000" b="1" dirty="0" smtClean="0">
                <a:latin typeface="Arial"/>
                <a:cs typeface="Arial"/>
              </a:rPr>
              <a:t>Se </a:t>
            </a:r>
            <a:r>
              <a:rPr sz="2000" b="1" dirty="0" smtClean="0">
                <a:latin typeface="Arial"/>
                <a:cs typeface="Arial"/>
              </a:rPr>
              <a:t>Q </a:t>
            </a:r>
            <a:r>
              <a:rPr sz="2000" b="1" dirty="0">
                <a:latin typeface="Arial"/>
                <a:cs typeface="Arial"/>
              </a:rPr>
              <a:t>≠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386965" y="123508"/>
            <a:ext cx="29724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Crimine</a:t>
            </a:r>
            <a:endParaRPr dirty="0">
              <a:latin typeface="Arial"/>
              <a:cs typeface="Arial"/>
            </a:endParaRPr>
          </a:p>
          <a:p>
            <a:pPr marL="514984"/>
            <a:r>
              <a:rPr sz="1000" b="1" i="1" spc="-10" dirty="0">
                <a:latin typeface="Arial"/>
                <a:cs typeface="Arial"/>
              </a:rPr>
              <a:t>Trasferimento </a:t>
            </a:r>
            <a:r>
              <a:rPr sz="1000" b="1" i="1" dirty="0">
                <a:latin typeface="Arial"/>
                <a:cs typeface="Arial"/>
              </a:rPr>
              <a:t>del materiale</a:t>
            </a:r>
            <a:r>
              <a:rPr sz="1000" b="1" i="1" spc="-35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biologico</a:t>
            </a:r>
            <a:endParaRPr sz="1000" b="1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647112" y="1752600"/>
            <a:ext cx="1338580" cy="341630"/>
          </a:xfrm>
          <a:custGeom>
            <a:avLst/>
            <a:gdLst/>
            <a:ahLst/>
            <a:cxnLst/>
            <a:rect l="l" t="t" r="r" b="b"/>
            <a:pathLst>
              <a:path w="1338579" h="341630">
                <a:moveTo>
                  <a:pt x="1281379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47112" y="1752600"/>
            <a:ext cx="1338580" cy="341630"/>
          </a:xfrm>
          <a:custGeom>
            <a:avLst/>
            <a:gdLst/>
            <a:ahLst/>
            <a:cxnLst/>
            <a:rect l="l" t="t" r="r" b="b"/>
            <a:pathLst>
              <a:path w="1338579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7" y="0"/>
                </a:lnTo>
                <a:lnTo>
                  <a:pt x="1281369" y="0"/>
                </a:lnTo>
                <a:lnTo>
                  <a:pt x="1303513" y="4470"/>
                </a:lnTo>
                <a:lnTo>
                  <a:pt x="1321596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6" y="324650"/>
                </a:lnTo>
                <a:lnTo>
                  <a:pt x="1303513" y="336842"/>
                </a:lnTo>
                <a:lnTo>
                  <a:pt x="1281369" y="341312"/>
                </a:lnTo>
                <a:lnTo>
                  <a:pt x="56887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48701" y="2814637"/>
            <a:ext cx="1335405" cy="341630"/>
          </a:xfrm>
          <a:custGeom>
            <a:avLst/>
            <a:gdLst/>
            <a:ahLst/>
            <a:cxnLst/>
            <a:rect l="l" t="t" r="r" b="b"/>
            <a:pathLst>
              <a:path w="1335404" h="341630">
                <a:moveTo>
                  <a:pt x="1278204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48701" y="2814637"/>
            <a:ext cx="1335405" cy="341630"/>
          </a:xfrm>
          <a:custGeom>
            <a:avLst/>
            <a:gdLst/>
            <a:ahLst/>
            <a:cxnLst/>
            <a:rect l="l" t="t" r="r" b="b"/>
            <a:pathLst>
              <a:path w="1335404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49"/>
                </a:lnTo>
                <a:lnTo>
                  <a:pt x="1300343" y="336841"/>
                </a:lnTo>
                <a:lnTo>
                  <a:pt x="127819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49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648701" y="3238500"/>
            <a:ext cx="1335405" cy="341630"/>
          </a:xfrm>
          <a:custGeom>
            <a:avLst/>
            <a:gdLst/>
            <a:ahLst/>
            <a:cxnLst/>
            <a:rect l="l" t="t" r="r" b="b"/>
            <a:pathLst>
              <a:path w="1335404" h="341629">
                <a:moveTo>
                  <a:pt x="1278204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78204" y="341312"/>
                </a:lnTo>
                <a:lnTo>
                  <a:pt x="1300342" y="336842"/>
                </a:lnTo>
                <a:lnTo>
                  <a:pt x="1318423" y="324653"/>
                </a:lnTo>
                <a:lnTo>
                  <a:pt x="1330616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6" y="34745"/>
                </a:lnTo>
                <a:lnTo>
                  <a:pt x="1318423" y="16663"/>
                </a:lnTo>
                <a:lnTo>
                  <a:pt x="1300342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48701" y="3238500"/>
            <a:ext cx="1335405" cy="341630"/>
          </a:xfrm>
          <a:custGeom>
            <a:avLst/>
            <a:gdLst/>
            <a:ahLst/>
            <a:cxnLst/>
            <a:rect l="l" t="t" r="r" b="b"/>
            <a:pathLst>
              <a:path w="1335404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7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50"/>
                </a:lnTo>
                <a:lnTo>
                  <a:pt x="1300343" y="336842"/>
                </a:lnTo>
                <a:lnTo>
                  <a:pt x="1278199" y="341312"/>
                </a:lnTo>
                <a:lnTo>
                  <a:pt x="56887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47112" y="4065588"/>
            <a:ext cx="1338580" cy="579755"/>
          </a:xfrm>
          <a:custGeom>
            <a:avLst/>
            <a:gdLst/>
            <a:ahLst/>
            <a:cxnLst/>
            <a:rect l="l" t="t" r="r" b="b"/>
            <a:pathLst>
              <a:path w="1338579" h="579754">
                <a:moveTo>
                  <a:pt x="1241691" y="0"/>
                </a:moveTo>
                <a:lnTo>
                  <a:pt x="96570" y="0"/>
                </a:lnTo>
                <a:lnTo>
                  <a:pt x="58984" y="7590"/>
                </a:lnTo>
                <a:lnTo>
                  <a:pt x="28287" y="28287"/>
                </a:lnTo>
                <a:lnTo>
                  <a:pt x="7590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90" y="520453"/>
                </a:lnTo>
                <a:lnTo>
                  <a:pt x="28287" y="551149"/>
                </a:lnTo>
                <a:lnTo>
                  <a:pt x="58984" y="571847"/>
                </a:lnTo>
                <a:lnTo>
                  <a:pt x="96570" y="579437"/>
                </a:lnTo>
                <a:lnTo>
                  <a:pt x="1241691" y="579437"/>
                </a:lnTo>
                <a:lnTo>
                  <a:pt x="1279278" y="571847"/>
                </a:lnTo>
                <a:lnTo>
                  <a:pt x="1309974" y="551149"/>
                </a:lnTo>
                <a:lnTo>
                  <a:pt x="1330672" y="520453"/>
                </a:lnTo>
                <a:lnTo>
                  <a:pt x="1338262" y="482866"/>
                </a:lnTo>
                <a:lnTo>
                  <a:pt x="1338262" y="96570"/>
                </a:lnTo>
                <a:lnTo>
                  <a:pt x="1330672" y="58984"/>
                </a:lnTo>
                <a:lnTo>
                  <a:pt x="1309974" y="28287"/>
                </a:lnTo>
                <a:lnTo>
                  <a:pt x="1279278" y="7590"/>
                </a:lnTo>
                <a:lnTo>
                  <a:pt x="1241691" y="0"/>
                </a:lnTo>
                <a:close/>
              </a:path>
            </a:pathLst>
          </a:custGeom>
          <a:solidFill>
            <a:srgbClr val="72F9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47112" y="4065588"/>
            <a:ext cx="1338580" cy="579755"/>
          </a:xfrm>
          <a:custGeom>
            <a:avLst/>
            <a:gdLst/>
            <a:ahLst/>
            <a:cxnLst/>
            <a:rect l="l" t="t" r="r" b="b"/>
            <a:pathLst>
              <a:path w="1338579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1689" y="0"/>
                </a:lnTo>
                <a:lnTo>
                  <a:pt x="1279276" y="7589"/>
                </a:lnTo>
                <a:lnTo>
                  <a:pt x="1309972" y="28286"/>
                </a:lnTo>
                <a:lnTo>
                  <a:pt x="1330669" y="58983"/>
                </a:lnTo>
                <a:lnTo>
                  <a:pt x="1338259" y="96574"/>
                </a:lnTo>
                <a:lnTo>
                  <a:pt x="1338259" y="482861"/>
                </a:lnTo>
                <a:lnTo>
                  <a:pt x="1330669" y="520452"/>
                </a:lnTo>
                <a:lnTo>
                  <a:pt x="1309972" y="551150"/>
                </a:lnTo>
                <a:lnTo>
                  <a:pt x="1279276" y="571847"/>
                </a:lnTo>
                <a:lnTo>
                  <a:pt x="124168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2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637588" y="5487988"/>
            <a:ext cx="1343025" cy="579755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0" y="0"/>
                </a:lnTo>
                <a:lnTo>
                  <a:pt x="58978" y="7590"/>
                </a:lnTo>
                <a:lnTo>
                  <a:pt x="28282" y="28287"/>
                </a:lnTo>
                <a:lnTo>
                  <a:pt x="7588" y="58984"/>
                </a:lnTo>
                <a:lnTo>
                  <a:pt x="0" y="96570"/>
                </a:lnTo>
                <a:lnTo>
                  <a:pt x="0" y="482862"/>
                </a:lnTo>
                <a:lnTo>
                  <a:pt x="7588" y="520453"/>
                </a:lnTo>
                <a:lnTo>
                  <a:pt x="28282" y="551151"/>
                </a:lnTo>
                <a:lnTo>
                  <a:pt x="58978" y="571848"/>
                </a:lnTo>
                <a:lnTo>
                  <a:pt x="96570" y="579437"/>
                </a:lnTo>
                <a:lnTo>
                  <a:pt x="1246454" y="579437"/>
                </a:lnTo>
                <a:lnTo>
                  <a:pt x="1284040" y="571848"/>
                </a:lnTo>
                <a:lnTo>
                  <a:pt x="1314737" y="551151"/>
                </a:lnTo>
                <a:lnTo>
                  <a:pt x="1335434" y="520453"/>
                </a:lnTo>
                <a:lnTo>
                  <a:pt x="1343025" y="482862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37588" y="5487988"/>
            <a:ext cx="1343025" cy="579755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1" y="7589"/>
                </a:lnTo>
                <a:lnTo>
                  <a:pt x="1314736" y="28286"/>
                </a:lnTo>
                <a:lnTo>
                  <a:pt x="1335431" y="58983"/>
                </a:lnTo>
                <a:lnTo>
                  <a:pt x="1343019" y="96574"/>
                </a:lnTo>
                <a:lnTo>
                  <a:pt x="1343019" y="482861"/>
                </a:lnTo>
                <a:lnTo>
                  <a:pt x="1335431" y="520453"/>
                </a:lnTo>
                <a:lnTo>
                  <a:pt x="1314736" y="551150"/>
                </a:lnTo>
                <a:lnTo>
                  <a:pt x="1284041" y="571847"/>
                </a:lnTo>
                <a:lnTo>
                  <a:pt x="124644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3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50287" y="2130425"/>
            <a:ext cx="1332230" cy="273050"/>
          </a:xfrm>
          <a:custGeom>
            <a:avLst/>
            <a:gdLst/>
            <a:ahLst/>
            <a:cxnLst/>
            <a:rect l="l" t="t" r="r" b="b"/>
            <a:pathLst>
              <a:path w="1332229" h="273050">
                <a:moveTo>
                  <a:pt x="1286395" y="0"/>
                </a:moveTo>
                <a:lnTo>
                  <a:pt x="45504" y="0"/>
                </a:lnTo>
                <a:lnTo>
                  <a:pt x="27790" y="3575"/>
                </a:lnTo>
                <a:lnTo>
                  <a:pt x="13327" y="13327"/>
                </a:lnTo>
                <a:lnTo>
                  <a:pt x="3575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5" y="245259"/>
                </a:lnTo>
                <a:lnTo>
                  <a:pt x="13327" y="259722"/>
                </a:lnTo>
                <a:lnTo>
                  <a:pt x="27790" y="269474"/>
                </a:lnTo>
                <a:lnTo>
                  <a:pt x="45504" y="273050"/>
                </a:lnTo>
                <a:lnTo>
                  <a:pt x="1286395" y="273050"/>
                </a:lnTo>
                <a:lnTo>
                  <a:pt x="1304116" y="269474"/>
                </a:lnTo>
                <a:lnTo>
                  <a:pt x="1318583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3" y="13327"/>
                </a:lnTo>
                <a:lnTo>
                  <a:pt x="1304116" y="3575"/>
                </a:lnTo>
                <a:lnTo>
                  <a:pt x="128639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50287" y="2130425"/>
            <a:ext cx="1332230" cy="273050"/>
          </a:xfrm>
          <a:custGeom>
            <a:avLst/>
            <a:gdLst/>
            <a:ahLst/>
            <a:cxnLst/>
            <a:rect l="l" t="t" r="r" b="b"/>
            <a:pathLst>
              <a:path w="1332229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6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6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47112" y="3652837"/>
            <a:ext cx="1338580" cy="341630"/>
          </a:xfrm>
          <a:custGeom>
            <a:avLst/>
            <a:gdLst/>
            <a:ahLst/>
            <a:cxnLst/>
            <a:rect l="l" t="t" r="r" b="b"/>
            <a:pathLst>
              <a:path w="1338579" h="341629">
                <a:moveTo>
                  <a:pt x="1281379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647112" y="3652837"/>
            <a:ext cx="1338580" cy="341630"/>
          </a:xfrm>
          <a:custGeom>
            <a:avLst/>
            <a:gdLst/>
            <a:ahLst/>
            <a:cxnLst/>
            <a:rect l="l" t="t" r="r" b="b"/>
            <a:pathLst>
              <a:path w="1338579" h="341629">
                <a:moveTo>
                  <a:pt x="0" y="56885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81379" y="0"/>
                </a:lnTo>
                <a:lnTo>
                  <a:pt x="1303517" y="4470"/>
                </a:lnTo>
                <a:lnTo>
                  <a:pt x="1321597" y="16661"/>
                </a:lnTo>
                <a:lnTo>
                  <a:pt x="1333788" y="34743"/>
                </a:lnTo>
                <a:lnTo>
                  <a:pt x="1338259" y="56885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7" y="324650"/>
                </a:lnTo>
                <a:lnTo>
                  <a:pt x="1303517" y="336841"/>
                </a:lnTo>
                <a:lnTo>
                  <a:pt x="128137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637588" y="4800601"/>
            <a:ext cx="1343025" cy="579755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0" y="0"/>
                </a:lnTo>
                <a:lnTo>
                  <a:pt x="58978" y="7590"/>
                </a:lnTo>
                <a:lnTo>
                  <a:pt x="28282" y="28287"/>
                </a:lnTo>
                <a:lnTo>
                  <a:pt x="7588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8" y="520458"/>
                </a:lnTo>
                <a:lnTo>
                  <a:pt x="28282" y="551154"/>
                </a:lnTo>
                <a:lnTo>
                  <a:pt x="58978" y="571849"/>
                </a:lnTo>
                <a:lnTo>
                  <a:pt x="96570" y="579437"/>
                </a:lnTo>
                <a:lnTo>
                  <a:pt x="1246454" y="579437"/>
                </a:lnTo>
                <a:lnTo>
                  <a:pt x="1284040" y="571849"/>
                </a:lnTo>
                <a:lnTo>
                  <a:pt x="1314737" y="551154"/>
                </a:lnTo>
                <a:lnTo>
                  <a:pt x="1335434" y="520458"/>
                </a:lnTo>
                <a:lnTo>
                  <a:pt x="1343025" y="482866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637588" y="4800601"/>
            <a:ext cx="1343025" cy="579755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1" y="7589"/>
                </a:lnTo>
                <a:lnTo>
                  <a:pt x="1314736" y="28286"/>
                </a:lnTo>
                <a:lnTo>
                  <a:pt x="1335431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1" y="520454"/>
                </a:lnTo>
                <a:lnTo>
                  <a:pt x="1314736" y="551151"/>
                </a:lnTo>
                <a:lnTo>
                  <a:pt x="1284041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4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00999" y="685800"/>
            <a:ext cx="2438400" cy="584200"/>
          </a:xfrm>
          <a:custGeom>
            <a:avLst/>
            <a:gdLst/>
            <a:ahLst/>
            <a:cxnLst/>
            <a:rect l="l" t="t" r="r" b="b"/>
            <a:pathLst>
              <a:path w="2438400" h="584200">
                <a:moveTo>
                  <a:pt x="0" y="0"/>
                </a:moveTo>
                <a:lnTo>
                  <a:pt x="2438398" y="0"/>
                </a:lnTo>
                <a:lnTo>
                  <a:pt x="2438398" y="584199"/>
                </a:lnTo>
                <a:lnTo>
                  <a:pt x="0" y="584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126024" y="718820"/>
            <a:ext cx="2459597" cy="510396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592455" algn="just">
              <a:lnSpc>
                <a:spcPts val="1900"/>
              </a:lnSpc>
              <a:spcBef>
                <a:spcPts val="180"/>
              </a:spcBef>
            </a:pPr>
            <a:r>
              <a:rPr sz="1600" b="1" spc="-5" dirty="0">
                <a:latin typeface="Arial"/>
                <a:cs typeface="Arial"/>
              </a:rPr>
              <a:t>Reference  campione </a:t>
            </a:r>
            <a:r>
              <a:rPr b="1" dirty="0">
                <a:latin typeface="Arial"/>
                <a:cs typeface="Arial"/>
              </a:rPr>
              <a:t>“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b="1" dirty="0">
                <a:latin typeface="Arial"/>
                <a:cs typeface="Arial"/>
              </a:rPr>
              <a:t>”</a:t>
            </a:r>
            <a:r>
              <a:rPr b="1" spc="-80" dirty="0">
                <a:latin typeface="Arial"/>
                <a:cs typeface="Arial"/>
              </a:rPr>
              <a:t> </a:t>
            </a:r>
            <a:r>
              <a:rPr dirty="0" smtClean="0">
                <a:latin typeface="Arial"/>
                <a:cs typeface="Arial"/>
              </a:rPr>
              <a:t>(</a:t>
            </a:r>
            <a:r>
              <a:rPr dirty="0">
                <a:latin typeface="Arial"/>
                <a:cs typeface="Arial"/>
              </a:rPr>
              <a:t>Known)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8570913" y="1352551"/>
            <a:ext cx="1470025" cy="4719111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103505">
              <a:spcBef>
                <a:spcPts val="819"/>
              </a:spcBef>
            </a:pPr>
            <a:r>
              <a:rPr sz="1400" i="1" spc="-5" dirty="0">
                <a:solidFill>
                  <a:srgbClr val="0000FF"/>
                </a:solidFill>
                <a:latin typeface="Arial"/>
                <a:cs typeface="Arial"/>
              </a:rPr>
              <a:t>Steps</a:t>
            </a:r>
            <a:r>
              <a:rPr sz="1400" i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i="1" dirty="0">
                <a:solidFill>
                  <a:srgbClr val="0000FF"/>
                </a:solidFill>
                <a:latin typeface="Arial"/>
                <a:cs typeface="Arial"/>
              </a:rPr>
              <a:t>coinvolti</a:t>
            </a:r>
            <a:endParaRPr sz="1400">
              <a:latin typeface="Arial"/>
              <a:cs typeface="Arial"/>
            </a:endParaRPr>
          </a:p>
          <a:p>
            <a:pPr marL="401955">
              <a:spcBef>
                <a:spcPts val="1140"/>
              </a:spcBef>
            </a:pPr>
            <a:r>
              <a:rPr sz="1400" dirty="0">
                <a:latin typeface="Arial"/>
                <a:cs typeface="Arial"/>
              </a:rPr>
              <a:t>Raccolta</a:t>
            </a:r>
            <a:endParaRPr sz="1400">
              <a:latin typeface="Arial"/>
              <a:cs typeface="Arial"/>
            </a:endParaRPr>
          </a:p>
          <a:p>
            <a:pPr marL="324485">
              <a:spcBef>
                <a:spcPts val="1270"/>
              </a:spcBef>
            </a:pPr>
            <a:r>
              <a:rPr sz="1000" dirty="0">
                <a:latin typeface="Arial"/>
                <a:cs typeface="Arial"/>
              </a:rPr>
              <a:t>Conservazione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L="278130" marR="244475" indent="48895" algn="just">
              <a:lnSpc>
                <a:spcPct val="196400"/>
              </a:lnSpc>
            </a:pPr>
            <a:r>
              <a:rPr sz="1400" dirty="0">
                <a:latin typeface="Arial"/>
                <a:cs typeface="Arial"/>
              </a:rPr>
              <a:t>Es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razione Quantificaz. Amplificaz.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50">
              <a:latin typeface="Times New Roman"/>
              <a:cs typeface="Times New Roman"/>
            </a:endParaRPr>
          </a:p>
          <a:p>
            <a:pPr marL="293370" marR="259079" indent="53975">
              <a:lnSpc>
                <a:spcPts val="1600"/>
              </a:lnSpc>
            </a:pPr>
            <a:r>
              <a:rPr sz="1400" b="1" dirty="0">
                <a:latin typeface="Arial"/>
                <a:cs typeface="Arial"/>
              </a:rPr>
              <a:t>Marcat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ri </a:t>
            </a:r>
            <a:r>
              <a:rPr sz="1400" b="1" spc="-5" dirty="0">
                <a:latin typeface="Arial"/>
                <a:cs typeface="Arial"/>
              </a:rPr>
              <a:t>po</a:t>
            </a:r>
            <a:r>
              <a:rPr sz="1400" b="1" dirty="0">
                <a:latin typeface="Arial"/>
                <a:cs typeface="Arial"/>
              </a:rPr>
              <a:t>lim</a:t>
            </a:r>
            <a:r>
              <a:rPr sz="1400" b="1" spc="-5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rf</a:t>
            </a:r>
            <a:r>
              <a:rPr sz="1400" b="1" spc="-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ci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217170" marR="196850" algn="ctr">
              <a:lnSpc>
                <a:spcPts val="1600"/>
              </a:lnSpc>
              <a:spcBef>
                <a:spcPts val="860"/>
              </a:spcBef>
            </a:pPr>
            <a:r>
              <a:rPr sz="1400" dirty="0">
                <a:latin typeface="Arial"/>
                <a:cs typeface="Arial"/>
              </a:rPr>
              <a:t>Separazione/ Detec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ion</a:t>
            </a:r>
            <a:endParaRPr sz="140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900">
              <a:latin typeface="Times New Roman"/>
              <a:cs typeface="Times New Roman"/>
            </a:endParaRPr>
          </a:p>
          <a:p>
            <a:pPr marL="192405" marR="172085" algn="ctr">
              <a:lnSpc>
                <a:spcPts val="1600"/>
              </a:lnSpc>
            </a:pPr>
            <a:r>
              <a:rPr sz="1400" dirty="0">
                <a:latin typeface="Arial"/>
                <a:cs typeface="Arial"/>
              </a:rPr>
              <a:t>Interpretaz</a:t>
            </a:r>
            <a:r>
              <a:rPr sz="1400" spc="-5" dirty="0">
                <a:latin typeface="Arial"/>
                <a:cs typeface="Arial"/>
              </a:rPr>
              <a:t>.</a:t>
            </a:r>
            <a:r>
              <a:rPr sz="1400" dirty="0">
                <a:latin typeface="Arial"/>
                <a:cs typeface="Arial"/>
              </a:rPr>
              <a:t>ne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i </a:t>
            </a:r>
            <a:r>
              <a:rPr sz="1400" spc="-5" dirty="0">
                <a:latin typeface="Arial"/>
                <a:cs typeface="Arial"/>
              </a:rPr>
              <a:t>dati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074977" y="33019"/>
            <a:ext cx="2489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Sospettato</a:t>
            </a:r>
            <a:r>
              <a:rPr b="1" spc="-4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individuato</a:t>
            </a:r>
            <a:endParaRPr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9372600" y="38100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286875" y="5143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19400" y="381000"/>
            <a:ext cx="0" cy="247650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33675" y="51435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585528" y="2117407"/>
            <a:ext cx="132715" cy="1508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200"/>
              </a:lnSpc>
              <a:spcBef>
                <a:spcPts val="110"/>
              </a:spcBef>
            </a:pPr>
            <a:r>
              <a:rPr sz="1400" b="1" i="1" dirty="0">
                <a:solidFill>
                  <a:srgbClr val="808080"/>
                </a:solidFill>
                <a:latin typeface="Courier New"/>
                <a:cs typeface="Courier New"/>
              </a:rPr>
              <a:t>Q  U  A  L  I  T  Y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585528" y="3819207"/>
            <a:ext cx="132715" cy="194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400" b="1" i="1" dirty="0">
                <a:solidFill>
                  <a:srgbClr val="808080"/>
                </a:solidFill>
                <a:latin typeface="Courier New"/>
                <a:cs typeface="Courier New"/>
              </a:rPr>
              <a:t>A  S  S  U  R  A  N  C  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0089516" y="2115820"/>
            <a:ext cx="132715" cy="15087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99200"/>
              </a:lnSpc>
              <a:spcBef>
                <a:spcPts val="110"/>
              </a:spcBef>
            </a:pPr>
            <a:r>
              <a:rPr sz="1400" b="1" i="1" dirty="0">
                <a:solidFill>
                  <a:srgbClr val="808080"/>
                </a:solidFill>
                <a:latin typeface="Courier New"/>
                <a:cs typeface="Courier New"/>
              </a:rPr>
              <a:t>Q  U  A  L  I  T  Y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0089516" y="3817620"/>
            <a:ext cx="132715" cy="194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700"/>
              </a:lnSpc>
              <a:spcBef>
                <a:spcPts val="105"/>
              </a:spcBef>
            </a:pPr>
            <a:r>
              <a:rPr sz="1400" b="1" i="1" dirty="0">
                <a:solidFill>
                  <a:srgbClr val="808080"/>
                </a:solidFill>
                <a:latin typeface="Courier New"/>
                <a:cs typeface="Courier New"/>
              </a:rPr>
              <a:t>A  S  S  U  R  A  N  C  E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314691" y="6630669"/>
            <a:ext cx="224948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i="1" dirty="0">
                <a:latin typeface="Arial"/>
                <a:cs typeface="Arial"/>
              </a:rPr>
              <a:t>Profilo depositato in</a:t>
            </a:r>
            <a:r>
              <a:rPr sz="1200" b="1" i="1" spc="-9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database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753137" y="228600"/>
            <a:ext cx="445134" cy="6617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90805">
              <a:spcBef>
                <a:spcPts val="360"/>
              </a:spcBef>
            </a:pP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4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676832" y="609600"/>
            <a:ext cx="445134" cy="66172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90805">
              <a:spcBef>
                <a:spcPts val="360"/>
              </a:spcBef>
            </a:pPr>
            <a:r>
              <a:rPr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4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876125" y="3050271"/>
            <a:ext cx="445134" cy="6617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4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379596" y="4795789"/>
            <a:ext cx="3644740" cy="1856252"/>
          </a:xfrm>
          <a:custGeom>
            <a:avLst/>
            <a:gdLst/>
            <a:ahLst/>
            <a:cxnLst/>
            <a:rect l="l" t="t" r="r" b="b"/>
            <a:pathLst>
              <a:path w="3859529" h="1501775">
                <a:moveTo>
                  <a:pt x="0" y="750887"/>
                </a:moveTo>
                <a:lnTo>
                  <a:pt x="4642" y="698392"/>
                </a:lnTo>
                <a:lnTo>
                  <a:pt x="18364" y="646870"/>
                </a:lnTo>
                <a:lnTo>
                  <a:pt x="40859" y="596439"/>
                </a:lnTo>
                <a:lnTo>
                  <a:pt x="71823" y="547219"/>
                </a:lnTo>
                <a:lnTo>
                  <a:pt x="110948" y="499328"/>
                </a:lnTo>
                <a:lnTo>
                  <a:pt x="157929" y="452886"/>
                </a:lnTo>
                <a:lnTo>
                  <a:pt x="212459" y="408011"/>
                </a:lnTo>
                <a:lnTo>
                  <a:pt x="274233" y="364824"/>
                </a:lnTo>
                <a:lnTo>
                  <a:pt x="307740" y="343900"/>
                </a:lnTo>
                <a:lnTo>
                  <a:pt x="342943" y="323443"/>
                </a:lnTo>
                <a:lnTo>
                  <a:pt x="379805" y="303466"/>
                </a:lnTo>
                <a:lnTo>
                  <a:pt x="418285" y="283987"/>
                </a:lnTo>
                <a:lnTo>
                  <a:pt x="458347" y="265018"/>
                </a:lnTo>
                <a:lnTo>
                  <a:pt x="499952" y="246575"/>
                </a:lnTo>
                <a:lnTo>
                  <a:pt x="543061" y="228673"/>
                </a:lnTo>
                <a:lnTo>
                  <a:pt x="587637" y="211327"/>
                </a:lnTo>
                <a:lnTo>
                  <a:pt x="633641" y="194551"/>
                </a:lnTo>
                <a:lnTo>
                  <a:pt x="681035" y="178361"/>
                </a:lnTo>
                <a:lnTo>
                  <a:pt x="729781" y="162771"/>
                </a:lnTo>
                <a:lnTo>
                  <a:pt x="779840" y="147797"/>
                </a:lnTo>
                <a:lnTo>
                  <a:pt x="831174" y="133453"/>
                </a:lnTo>
                <a:lnTo>
                  <a:pt x="883745" y="119754"/>
                </a:lnTo>
                <a:lnTo>
                  <a:pt x="937514" y="106715"/>
                </a:lnTo>
                <a:lnTo>
                  <a:pt x="992444" y="94351"/>
                </a:lnTo>
                <a:lnTo>
                  <a:pt x="1048496" y="82676"/>
                </a:lnTo>
                <a:lnTo>
                  <a:pt x="1105631" y="71706"/>
                </a:lnTo>
                <a:lnTo>
                  <a:pt x="1163813" y="61456"/>
                </a:lnTo>
                <a:lnTo>
                  <a:pt x="1223001" y="51941"/>
                </a:lnTo>
                <a:lnTo>
                  <a:pt x="1283158" y="43174"/>
                </a:lnTo>
                <a:lnTo>
                  <a:pt x="1344246" y="35172"/>
                </a:lnTo>
                <a:lnTo>
                  <a:pt x="1406227" y="27949"/>
                </a:lnTo>
                <a:lnTo>
                  <a:pt x="1469062" y="21520"/>
                </a:lnTo>
                <a:lnTo>
                  <a:pt x="1532712" y="15900"/>
                </a:lnTo>
                <a:lnTo>
                  <a:pt x="1597141" y="11103"/>
                </a:lnTo>
                <a:lnTo>
                  <a:pt x="1662309" y="7146"/>
                </a:lnTo>
                <a:lnTo>
                  <a:pt x="1728177" y="4042"/>
                </a:lnTo>
                <a:lnTo>
                  <a:pt x="1794709" y="1806"/>
                </a:lnTo>
                <a:lnTo>
                  <a:pt x="1861866" y="454"/>
                </a:lnTo>
                <a:lnTo>
                  <a:pt x="1929608" y="0"/>
                </a:lnTo>
                <a:lnTo>
                  <a:pt x="1997351" y="454"/>
                </a:lnTo>
                <a:lnTo>
                  <a:pt x="2064506" y="1806"/>
                </a:lnTo>
                <a:lnTo>
                  <a:pt x="2131038" y="4042"/>
                </a:lnTo>
                <a:lnTo>
                  <a:pt x="2196906" y="7146"/>
                </a:lnTo>
                <a:lnTo>
                  <a:pt x="2262074" y="11103"/>
                </a:lnTo>
                <a:lnTo>
                  <a:pt x="2326502" y="15900"/>
                </a:lnTo>
                <a:lnTo>
                  <a:pt x="2390152" y="21520"/>
                </a:lnTo>
                <a:lnTo>
                  <a:pt x="2452987" y="27949"/>
                </a:lnTo>
                <a:lnTo>
                  <a:pt x="2514967" y="35172"/>
                </a:lnTo>
                <a:lnTo>
                  <a:pt x="2576055" y="43174"/>
                </a:lnTo>
                <a:lnTo>
                  <a:pt x="2636212" y="51941"/>
                </a:lnTo>
                <a:lnTo>
                  <a:pt x="2695400" y="61456"/>
                </a:lnTo>
                <a:lnTo>
                  <a:pt x="2753581" y="71706"/>
                </a:lnTo>
                <a:lnTo>
                  <a:pt x="2810716" y="82676"/>
                </a:lnTo>
                <a:lnTo>
                  <a:pt x="2866767" y="94351"/>
                </a:lnTo>
                <a:lnTo>
                  <a:pt x="2921697" y="106715"/>
                </a:lnTo>
                <a:lnTo>
                  <a:pt x="2975466" y="119754"/>
                </a:lnTo>
                <a:lnTo>
                  <a:pt x="3028037" y="133453"/>
                </a:lnTo>
                <a:lnTo>
                  <a:pt x="3079371" y="147797"/>
                </a:lnTo>
                <a:lnTo>
                  <a:pt x="3129429" y="162771"/>
                </a:lnTo>
                <a:lnTo>
                  <a:pt x="3178175" y="178361"/>
                </a:lnTo>
                <a:lnTo>
                  <a:pt x="3225568" y="194551"/>
                </a:lnTo>
                <a:lnTo>
                  <a:pt x="3271572" y="211327"/>
                </a:lnTo>
                <a:lnTo>
                  <a:pt x="3316148" y="228673"/>
                </a:lnTo>
                <a:lnTo>
                  <a:pt x="3359257" y="246575"/>
                </a:lnTo>
                <a:lnTo>
                  <a:pt x="3400862" y="265018"/>
                </a:lnTo>
                <a:lnTo>
                  <a:pt x="3440923" y="283987"/>
                </a:lnTo>
                <a:lnTo>
                  <a:pt x="3479404" y="303466"/>
                </a:lnTo>
                <a:lnTo>
                  <a:pt x="3516265" y="323443"/>
                </a:lnTo>
                <a:lnTo>
                  <a:pt x="3551468" y="343900"/>
                </a:lnTo>
                <a:lnTo>
                  <a:pt x="3584975" y="364824"/>
                </a:lnTo>
                <a:lnTo>
                  <a:pt x="3616748" y="386199"/>
                </a:lnTo>
                <a:lnTo>
                  <a:pt x="3674937" y="430245"/>
                </a:lnTo>
                <a:lnTo>
                  <a:pt x="3725731" y="475918"/>
                </a:lnTo>
                <a:lnTo>
                  <a:pt x="3768822" y="523100"/>
                </a:lnTo>
                <a:lnTo>
                  <a:pt x="3803905" y="571670"/>
                </a:lnTo>
                <a:lnTo>
                  <a:pt x="3830673" y="621511"/>
                </a:lnTo>
                <a:lnTo>
                  <a:pt x="3848820" y="672502"/>
                </a:lnTo>
                <a:lnTo>
                  <a:pt x="3858040" y="724525"/>
                </a:lnTo>
                <a:lnTo>
                  <a:pt x="3859207" y="750887"/>
                </a:lnTo>
                <a:lnTo>
                  <a:pt x="3858040" y="777248"/>
                </a:lnTo>
                <a:lnTo>
                  <a:pt x="3848820" y="829271"/>
                </a:lnTo>
                <a:lnTo>
                  <a:pt x="3830673" y="880263"/>
                </a:lnTo>
                <a:lnTo>
                  <a:pt x="3803905" y="930103"/>
                </a:lnTo>
                <a:lnTo>
                  <a:pt x="3768822" y="978674"/>
                </a:lnTo>
                <a:lnTo>
                  <a:pt x="3725731" y="1025855"/>
                </a:lnTo>
                <a:lnTo>
                  <a:pt x="3674937" y="1071529"/>
                </a:lnTo>
                <a:lnTo>
                  <a:pt x="3616748" y="1115574"/>
                </a:lnTo>
                <a:lnTo>
                  <a:pt x="3584975" y="1136950"/>
                </a:lnTo>
                <a:lnTo>
                  <a:pt x="3551468" y="1157874"/>
                </a:lnTo>
                <a:lnTo>
                  <a:pt x="3516265" y="1178331"/>
                </a:lnTo>
                <a:lnTo>
                  <a:pt x="3479404" y="1198308"/>
                </a:lnTo>
                <a:lnTo>
                  <a:pt x="3440923" y="1217788"/>
                </a:lnTo>
                <a:lnTo>
                  <a:pt x="3400862" y="1236757"/>
                </a:lnTo>
                <a:lnTo>
                  <a:pt x="3359257" y="1255200"/>
                </a:lnTo>
                <a:lnTo>
                  <a:pt x="3316148" y="1273102"/>
                </a:lnTo>
                <a:lnTo>
                  <a:pt x="3271572" y="1290448"/>
                </a:lnTo>
                <a:lnTo>
                  <a:pt x="3225568" y="1307224"/>
                </a:lnTo>
                <a:lnTo>
                  <a:pt x="3178175" y="1323414"/>
                </a:lnTo>
                <a:lnTo>
                  <a:pt x="3129429" y="1339004"/>
                </a:lnTo>
                <a:lnTo>
                  <a:pt x="3079371" y="1353979"/>
                </a:lnTo>
                <a:lnTo>
                  <a:pt x="3028037" y="1368323"/>
                </a:lnTo>
                <a:lnTo>
                  <a:pt x="2975466" y="1382022"/>
                </a:lnTo>
                <a:lnTo>
                  <a:pt x="2921697" y="1395061"/>
                </a:lnTo>
                <a:lnTo>
                  <a:pt x="2866767" y="1407426"/>
                </a:lnTo>
                <a:lnTo>
                  <a:pt x="2810716" y="1419100"/>
                </a:lnTo>
                <a:lnTo>
                  <a:pt x="2753581" y="1430070"/>
                </a:lnTo>
                <a:lnTo>
                  <a:pt x="2695400" y="1440320"/>
                </a:lnTo>
                <a:lnTo>
                  <a:pt x="2636212" y="1449836"/>
                </a:lnTo>
                <a:lnTo>
                  <a:pt x="2576055" y="1458603"/>
                </a:lnTo>
                <a:lnTo>
                  <a:pt x="2514967" y="1466605"/>
                </a:lnTo>
                <a:lnTo>
                  <a:pt x="2452987" y="1473828"/>
                </a:lnTo>
                <a:lnTo>
                  <a:pt x="2390152" y="1480257"/>
                </a:lnTo>
                <a:lnTo>
                  <a:pt x="2326502" y="1485878"/>
                </a:lnTo>
                <a:lnTo>
                  <a:pt x="2262074" y="1490674"/>
                </a:lnTo>
                <a:lnTo>
                  <a:pt x="2196906" y="1494632"/>
                </a:lnTo>
                <a:lnTo>
                  <a:pt x="2131038" y="1497736"/>
                </a:lnTo>
                <a:lnTo>
                  <a:pt x="2064506" y="1499972"/>
                </a:lnTo>
                <a:lnTo>
                  <a:pt x="1997351" y="1501324"/>
                </a:lnTo>
                <a:lnTo>
                  <a:pt x="1929608" y="1501778"/>
                </a:lnTo>
                <a:lnTo>
                  <a:pt x="1861866" y="1501324"/>
                </a:lnTo>
                <a:lnTo>
                  <a:pt x="1794709" y="1499972"/>
                </a:lnTo>
                <a:lnTo>
                  <a:pt x="1728177" y="1497736"/>
                </a:lnTo>
                <a:lnTo>
                  <a:pt x="1662309" y="1494632"/>
                </a:lnTo>
                <a:lnTo>
                  <a:pt x="1597141" y="1490674"/>
                </a:lnTo>
                <a:lnTo>
                  <a:pt x="1532712" y="1485878"/>
                </a:lnTo>
                <a:lnTo>
                  <a:pt x="1469062" y="1480257"/>
                </a:lnTo>
                <a:lnTo>
                  <a:pt x="1406227" y="1473828"/>
                </a:lnTo>
                <a:lnTo>
                  <a:pt x="1344246" y="1466605"/>
                </a:lnTo>
                <a:lnTo>
                  <a:pt x="1283158" y="1458603"/>
                </a:lnTo>
                <a:lnTo>
                  <a:pt x="1223001" y="1449836"/>
                </a:lnTo>
                <a:lnTo>
                  <a:pt x="1163813" y="1440320"/>
                </a:lnTo>
                <a:lnTo>
                  <a:pt x="1105631" y="1430070"/>
                </a:lnTo>
                <a:lnTo>
                  <a:pt x="1048496" y="1419100"/>
                </a:lnTo>
                <a:lnTo>
                  <a:pt x="992444" y="1407426"/>
                </a:lnTo>
                <a:lnTo>
                  <a:pt x="937514" y="1395061"/>
                </a:lnTo>
                <a:lnTo>
                  <a:pt x="883745" y="1382022"/>
                </a:lnTo>
                <a:lnTo>
                  <a:pt x="831174" y="1368323"/>
                </a:lnTo>
                <a:lnTo>
                  <a:pt x="779840" y="1353979"/>
                </a:lnTo>
                <a:lnTo>
                  <a:pt x="729781" y="1339004"/>
                </a:lnTo>
                <a:lnTo>
                  <a:pt x="681035" y="1323414"/>
                </a:lnTo>
                <a:lnTo>
                  <a:pt x="633641" y="1307224"/>
                </a:lnTo>
                <a:lnTo>
                  <a:pt x="587637" y="1290448"/>
                </a:lnTo>
                <a:lnTo>
                  <a:pt x="543061" y="1273102"/>
                </a:lnTo>
                <a:lnTo>
                  <a:pt x="499952" y="1255200"/>
                </a:lnTo>
                <a:lnTo>
                  <a:pt x="458347" y="1236757"/>
                </a:lnTo>
                <a:lnTo>
                  <a:pt x="418285" y="1217788"/>
                </a:lnTo>
                <a:lnTo>
                  <a:pt x="379805" y="1198308"/>
                </a:lnTo>
                <a:lnTo>
                  <a:pt x="342943" y="1178331"/>
                </a:lnTo>
                <a:lnTo>
                  <a:pt x="307740" y="1157874"/>
                </a:lnTo>
                <a:lnTo>
                  <a:pt x="274233" y="1136950"/>
                </a:lnTo>
                <a:lnTo>
                  <a:pt x="242460" y="1115574"/>
                </a:lnTo>
                <a:lnTo>
                  <a:pt x="184270" y="1071529"/>
                </a:lnTo>
                <a:lnTo>
                  <a:pt x="133476" y="1025855"/>
                </a:lnTo>
                <a:lnTo>
                  <a:pt x="90385" y="978674"/>
                </a:lnTo>
                <a:lnTo>
                  <a:pt x="55302" y="930103"/>
                </a:lnTo>
                <a:lnTo>
                  <a:pt x="28534" y="880263"/>
                </a:lnTo>
                <a:lnTo>
                  <a:pt x="10387" y="829271"/>
                </a:lnTo>
                <a:lnTo>
                  <a:pt x="1166" y="777248"/>
                </a:lnTo>
                <a:lnTo>
                  <a:pt x="0" y="750887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7084275" y="5075647"/>
            <a:ext cx="445134" cy="66171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0" tIns="45719" rIns="0" bIns="0" rtlCol="0">
            <a:spAutoFit/>
          </a:bodyPr>
          <a:lstStyle/>
          <a:p>
            <a:pPr marL="90805">
              <a:spcBef>
                <a:spcPts val="359"/>
              </a:spcBef>
            </a:pPr>
            <a:r>
              <a:rPr sz="4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4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5" name="Freccia a destra 94"/>
          <p:cNvSpPr/>
          <p:nvPr/>
        </p:nvSpPr>
        <p:spPr>
          <a:xfrm>
            <a:off x="4622595" y="3379473"/>
            <a:ext cx="467386" cy="198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Freccia a sinistra 95"/>
          <p:cNvSpPr/>
          <p:nvPr/>
        </p:nvSpPr>
        <p:spPr>
          <a:xfrm>
            <a:off x="7039630" y="3329410"/>
            <a:ext cx="350977" cy="1497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395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 animBg="1"/>
      <p:bldP spid="93" grpId="0" animBg="1"/>
      <p:bldP spid="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1" y="965776"/>
            <a:ext cx="11010900" cy="548398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133600" y="228601"/>
            <a:ext cx="73471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1) COMPATIBILITA’ DEI 2 PROFILI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480722" y="1587500"/>
            <a:ext cx="2076278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Stesso profilo nella popolazione a cui appartiene il sospettato</a:t>
            </a:r>
            <a:endParaRPr lang="it-IT" sz="2000" b="1" kern="1200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75100" y="1701801"/>
            <a:ext cx="21971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 smtClean="0"/>
              <a:t>PROFILO DEL SOSPETTATO</a:t>
            </a:r>
            <a:endParaRPr lang="it-IT" sz="24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200401" y="1159935"/>
            <a:ext cx="5806131" cy="6301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it-IT" sz="2800" b="1" dirty="0"/>
              <a:t>Random Match Probability (RMP)</a:t>
            </a:r>
          </a:p>
        </p:txBody>
      </p:sp>
      <p:sp>
        <p:nvSpPr>
          <p:cNvPr id="8765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2222500"/>
            <a:ext cx="10858500" cy="387350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just">
              <a:lnSpc>
                <a:spcPct val="80000"/>
              </a:lnSpc>
              <a:buFontTx/>
              <a:buChar char="–"/>
            </a:pPr>
            <a:r>
              <a:rPr lang="en-US" altLang="it-IT" sz="3600" b="1" dirty="0" err="1">
                <a:latin typeface="+mn-lt"/>
              </a:rPr>
              <a:t>Stima</a:t>
            </a:r>
            <a:r>
              <a:rPr lang="en-US" altLang="it-IT" sz="3600" b="1" dirty="0">
                <a:latin typeface="+mn-lt"/>
              </a:rPr>
              <a:t> </a:t>
            </a:r>
            <a:r>
              <a:rPr lang="en-US" altLang="it-IT" sz="3600" b="1" dirty="0" err="1">
                <a:latin typeface="+mn-lt"/>
              </a:rPr>
              <a:t>delle</a:t>
            </a:r>
            <a:r>
              <a:rPr lang="en-US" altLang="it-IT" sz="3600" b="1" dirty="0">
                <a:latin typeface="+mn-lt"/>
              </a:rPr>
              <a:t> </a:t>
            </a:r>
            <a:r>
              <a:rPr lang="en-US" altLang="it-IT" sz="3600" b="1" dirty="0" err="1">
                <a:latin typeface="+mn-lt"/>
              </a:rPr>
              <a:t>frequenze</a:t>
            </a:r>
            <a:r>
              <a:rPr lang="en-US" altLang="it-IT" sz="3600" b="1" dirty="0">
                <a:latin typeface="+mn-lt"/>
              </a:rPr>
              <a:t> di un </a:t>
            </a:r>
            <a:r>
              <a:rPr lang="en-US" altLang="it-IT" sz="3600" b="1" dirty="0" err="1">
                <a:latin typeface="+mn-lt"/>
              </a:rPr>
              <a:t>genotipo</a:t>
            </a:r>
            <a:r>
              <a:rPr lang="en-US" altLang="it-IT" sz="3600" b="1" dirty="0">
                <a:latin typeface="+mn-lt"/>
              </a:rPr>
              <a:t> a 1 locus</a:t>
            </a:r>
            <a:br>
              <a:rPr lang="en-US" altLang="it-IT" sz="3600" b="1" dirty="0">
                <a:latin typeface="+mn-lt"/>
              </a:rPr>
            </a:br>
            <a:endParaRPr lang="en-US" altLang="it-IT" sz="3600" b="1" dirty="0">
              <a:latin typeface="+mn-lt"/>
            </a:endParaRPr>
          </a:p>
          <a:p>
            <a:pPr algn="just">
              <a:lnSpc>
                <a:spcPct val="125000"/>
              </a:lnSpc>
              <a:buFontTx/>
              <a:buChar char="–"/>
            </a:pPr>
            <a:r>
              <a:rPr lang="en-US" altLang="it-IT" sz="3600" dirty="0" err="1">
                <a:latin typeface="+mn-lt"/>
              </a:rPr>
              <a:t>Utilizzare</a:t>
            </a:r>
            <a:r>
              <a:rPr lang="en-US" altLang="it-IT" sz="3600" dirty="0">
                <a:latin typeface="+mn-lt"/>
              </a:rPr>
              <a:t> la </a:t>
            </a:r>
            <a:r>
              <a:rPr lang="en-US" altLang="it-IT" sz="3600" dirty="0" err="1">
                <a:latin typeface="+mn-lt"/>
              </a:rPr>
              <a:t>regola</a:t>
            </a:r>
            <a:r>
              <a:rPr lang="en-US" altLang="it-IT" sz="3600" dirty="0">
                <a:latin typeface="+mn-lt"/>
              </a:rPr>
              <a:t> del </a:t>
            </a:r>
            <a:r>
              <a:rPr lang="en-US" altLang="it-IT" sz="3600" dirty="0" err="1">
                <a:latin typeface="+mn-lt"/>
              </a:rPr>
              <a:t>prodotto</a:t>
            </a:r>
            <a:r>
              <a:rPr lang="en-US" altLang="it-IT" sz="3600" dirty="0">
                <a:latin typeface="+mn-lt"/>
              </a:rPr>
              <a:t> per </a:t>
            </a:r>
            <a:r>
              <a:rPr lang="en-US" altLang="it-IT" sz="3600" dirty="0" err="1">
                <a:latin typeface="+mn-lt"/>
              </a:rPr>
              <a:t>diversi</a:t>
            </a:r>
            <a:r>
              <a:rPr lang="en-US" altLang="it-IT" sz="3600" dirty="0">
                <a:latin typeface="+mn-lt"/>
              </a:rPr>
              <a:t> </a:t>
            </a:r>
            <a:r>
              <a:rPr lang="en-US" altLang="it-IT" sz="3600" dirty="0" err="1">
                <a:latin typeface="+mn-lt"/>
              </a:rPr>
              <a:t>genotipi</a:t>
            </a:r>
            <a:r>
              <a:rPr lang="en-US" altLang="it-IT" sz="3600" dirty="0">
                <a:latin typeface="+mn-lt"/>
              </a:rPr>
              <a:t> </a:t>
            </a:r>
            <a:r>
              <a:rPr lang="en-US" altLang="it-IT" sz="3600" dirty="0" err="1">
                <a:latin typeface="+mn-lt"/>
              </a:rPr>
              <a:t>agli</a:t>
            </a:r>
            <a:r>
              <a:rPr lang="en-US" altLang="it-IT" sz="3600" dirty="0">
                <a:latin typeface="+mn-lt"/>
              </a:rPr>
              <a:t> </a:t>
            </a:r>
            <a:r>
              <a:rPr lang="en-US" altLang="it-IT" sz="3600" dirty="0" err="1">
                <a:latin typeface="+mn-lt"/>
              </a:rPr>
              <a:t>altri</a:t>
            </a:r>
            <a:r>
              <a:rPr lang="en-US" altLang="it-IT" sz="3600" dirty="0">
                <a:latin typeface="+mn-lt"/>
              </a:rPr>
              <a:t> loci, </a:t>
            </a:r>
            <a:r>
              <a:rPr lang="en-US" altLang="it-IT" sz="3600" dirty="0" err="1">
                <a:latin typeface="+mn-lt"/>
              </a:rPr>
              <a:t>asssumendo</a:t>
            </a:r>
            <a:r>
              <a:rPr lang="en-US" altLang="it-IT" sz="3600" dirty="0">
                <a:latin typeface="+mn-lt"/>
              </a:rPr>
              <a:t> </a:t>
            </a:r>
            <a:r>
              <a:rPr lang="en-US" altLang="it-IT" sz="3600" dirty="0" err="1">
                <a:latin typeface="+mn-lt"/>
              </a:rPr>
              <a:t>l’independenza</a:t>
            </a:r>
            <a:r>
              <a:rPr lang="en-US" altLang="it-IT" sz="3600" dirty="0">
                <a:latin typeface="+mn-lt"/>
              </a:rPr>
              <a:t> </a:t>
            </a:r>
            <a:r>
              <a:rPr lang="en-US" altLang="it-IT" sz="3600" dirty="0" err="1">
                <a:latin typeface="+mn-lt"/>
              </a:rPr>
              <a:t>tra</a:t>
            </a:r>
            <a:r>
              <a:rPr lang="en-US" altLang="it-IT" sz="3600" dirty="0">
                <a:latin typeface="+mn-lt"/>
              </a:rPr>
              <a:t> loci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133600" y="228601"/>
            <a:ext cx="73471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1) COMPATIBILITA’ DEI 2 PROFILI </a:t>
            </a:r>
          </a:p>
        </p:txBody>
      </p:sp>
    </p:spTree>
    <p:extLst>
      <p:ext uri="{BB962C8B-B14F-4D97-AF65-F5344CB8AC3E}">
        <p14:creationId xmlns:p14="http://schemas.microsoft.com/office/powerpoint/2010/main" val="74168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489346" y="914775"/>
            <a:ext cx="5657850" cy="484823"/>
          </a:xfrm>
          <a:custGeom>
            <a:avLst/>
            <a:gdLst/>
            <a:ahLst/>
            <a:cxnLst/>
            <a:rect l="l" t="t" r="r" b="b"/>
            <a:pathLst>
              <a:path w="6608445" h="646430">
                <a:moveTo>
                  <a:pt x="0" y="0"/>
                </a:moveTo>
                <a:lnTo>
                  <a:pt x="6608295" y="0"/>
                </a:lnTo>
                <a:lnTo>
                  <a:pt x="6608295" y="646330"/>
                </a:lnTo>
                <a:lnTo>
                  <a:pt x="0" y="64633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sz="1350">
              <a:solidFill>
                <a:schemeClr val="tx1"/>
              </a:solidFill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40200" y="875706"/>
            <a:ext cx="4984342" cy="42511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algn="just">
              <a:lnSpc>
                <a:spcPct val="100000"/>
              </a:lnSpc>
              <a:spcBef>
                <a:spcPts val="75"/>
              </a:spcBef>
            </a:pPr>
            <a:r>
              <a:rPr sz="2700" b="1" i="1" spc="-4" dirty="0">
                <a:latin typeface="Calibri"/>
                <a:cs typeface="Calibri"/>
              </a:rPr>
              <a:t>Random match probability</a:t>
            </a:r>
            <a:r>
              <a:rPr sz="2700" b="1" i="1" spc="-30" dirty="0">
                <a:latin typeface="Calibri"/>
                <a:cs typeface="Calibri"/>
              </a:rPr>
              <a:t> </a:t>
            </a:r>
            <a:r>
              <a:rPr sz="2700" b="1" spc="-4" dirty="0">
                <a:latin typeface="Calibri"/>
                <a:cs typeface="Calibri"/>
              </a:rPr>
              <a:t>(RMP)</a:t>
            </a:r>
            <a:endParaRPr sz="27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738" y="1456393"/>
            <a:ext cx="11623761" cy="46398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wrap="square" lIns="0" tIns="24765" rIns="0" bIns="0" rtlCol="0">
            <a:spAutoFit/>
          </a:bodyPr>
          <a:lstStyle/>
          <a:p>
            <a:pPr marL="9525" marR="3810" algn="just">
              <a:lnSpc>
                <a:spcPts val="2100"/>
              </a:lnSpc>
              <a:spcBef>
                <a:spcPts val="195"/>
              </a:spcBef>
            </a:pPr>
            <a:r>
              <a:rPr sz="3200" b="1" u="sng" spc="-4" dirty="0">
                <a:cs typeface="Calibri"/>
              </a:rPr>
              <a:t>Probabilità </a:t>
            </a:r>
            <a:r>
              <a:rPr sz="3200" b="1" u="sng" dirty="0">
                <a:cs typeface="Calibri"/>
              </a:rPr>
              <a:t>che un individuo NON </a:t>
            </a:r>
            <a:r>
              <a:rPr sz="3200" b="1" u="sng" spc="-4" dirty="0">
                <a:cs typeface="Calibri"/>
              </a:rPr>
              <a:t>imparentato con </a:t>
            </a:r>
            <a:r>
              <a:rPr sz="3200" b="1" u="sng" dirty="0">
                <a:cs typeface="Calibri"/>
              </a:rPr>
              <a:t>il </a:t>
            </a:r>
            <a:r>
              <a:rPr sz="3200" b="1" u="sng" spc="-4" dirty="0">
                <a:cs typeface="Calibri"/>
              </a:rPr>
              <a:t>sospettato,  preso </a:t>
            </a:r>
            <a:r>
              <a:rPr sz="3200" b="1" u="sng" dirty="0">
                <a:cs typeface="Calibri"/>
              </a:rPr>
              <a:t>a caso nella </a:t>
            </a:r>
            <a:r>
              <a:rPr sz="3200" b="1" u="sng" spc="-4" dirty="0">
                <a:cs typeface="Calibri"/>
              </a:rPr>
              <a:t>popolazione, </a:t>
            </a:r>
            <a:r>
              <a:rPr sz="3200" b="1" u="sng" dirty="0">
                <a:cs typeface="Calibri"/>
              </a:rPr>
              <a:t>abbia lo </a:t>
            </a:r>
            <a:r>
              <a:rPr sz="3200" b="1" u="sng" spc="-4" dirty="0" err="1">
                <a:cs typeface="Calibri"/>
              </a:rPr>
              <a:t>stesso</a:t>
            </a:r>
            <a:r>
              <a:rPr sz="3200" b="1" u="sng" spc="11" dirty="0">
                <a:cs typeface="Calibri"/>
              </a:rPr>
              <a:t> </a:t>
            </a:r>
            <a:r>
              <a:rPr sz="3200" b="1" u="sng" spc="-4" dirty="0" err="1">
                <a:cs typeface="Calibri"/>
              </a:rPr>
              <a:t>genotipo</a:t>
            </a:r>
            <a:endParaRPr lang="it-IT" sz="3200" b="1" u="sng" dirty="0">
              <a:cs typeface="Calibri"/>
            </a:endParaRPr>
          </a:p>
          <a:p>
            <a:pPr marL="9525" marR="3810" algn="just">
              <a:lnSpc>
                <a:spcPts val="2100"/>
              </a:lnSpc>
              <a:spcBef>
                <a:spcPts val="195"/>
              </a:spcBef>
            </a:pPr>
            <a:endParaRPr lang="it-IT" sz="3200" b="1" spc="-4" dirty="0">
              <a:solidFill>
                <a:srgbClr val="FF0000"/>
              </a:solidFill>
              <a:cs typeface="Calibri"/>
            </a:endParaRPr>
          </a:p>
          <a:p>
            <a:pPr marL="9525" marR="3810" algn="just">
              <a:lnSpc>
                <a:spcPts val="2100"/>
              </a:lnSpc>
              <a:spcBef>
                <a:spcPts val="195"/>
              </a:spcBef>
            </a:pPr>
            <a:r>
              <a:rPr sz="3200" b="1" spc="-4" dirty="0" err="1">
                <a:cs typeface="Calibri"/>
              </a:rPr>
              <a:t>Viene</a:t>
            </a:r>
            <a:r>
              <a:rPr sz="3200" b="1" spc="-4" dirty="0">
                <a:cs typeface="Calibri"/>
              </a:rPr>
              <a:t> valutata la diffusione  (</a:t>
            </a:r>
            <a:r>
              <a:rPr sz="3200" b="1" spc="-4" dirty="0" err="1">
                <a:cs typeface="Calibri"/>
              </a:rPr>
              <a:t>frequenza</a:t>
            </a:r>
            <a:r>
              <a:rPr sz="3200" b="1" spc="-4" dirty="0">
                <a:cs typeface="Calibri"/>
              </a:rPr>
              <a:t>) </a:t>
            </a:r>
            <a:r>
              <a:rPr sz="3200" b="1" dirty="0">
                <a:cs typeface="Calibri"/>
              </a:rPr>
              <a:t>di </a:t>
            </a:r>
            <a:r>
              <a:rPr sz="3200" b="1" spc="-4" dirty="0">
                <a:cs typeface="Calibri"/>
              </a:rPr>
              <a:t>quel</a:t>
            </a:r>
            <a:r>
              <a:rPr sz="3200" b="1" spc="-38" dirty="0">
                <a:cs typeface="Calibri"/>
              </a:rPr>
              <a:t> </a:t>
            </a:r>
            <a:r>
              <a:rPr sz="3200" b="1" dirty="0">
                <a:cs typeface="Calibri"/>
              </a:rPr>
              <a:t>genotipo  </a:t>
            </a:r>
            <a:r>
              <a:rPr sz="3200" b="1" spc="-4" dirty="0">
                <a:cs typeface="Calibri"/>
              </a:rPr>
              <a:t>nella</a:t>
            </a:r>
            <a:r>
              <a:rPr sz="3200" b="1" spc="-8" dirty="0">
                <a:cs typeface="Calibri"/>
              </a:rPr>
              <a:t> </a:t>
            </a:r>
            <a:r>
              <a:rPr sz="3200" b="1" spc="-4" dirty="0">
                <a:cs typeface="Calibri"/>
              </a:rPr>
              <a:t>popolazione</a:t>
            </a:r>
            <a:endParaRPr sz="3200" dirty="0">
              <a:cs typeface="Calibri"/>
            </a:endParaRPr>
          </a:p>
          <a:p>
            <a:pPr>
              <a:spcBef>
                <a:spcPts val="38"/>
              </a:spcBef>
            </a:pPr>
            <a:endParaRPr sz="3200" dirty="0">
              <a:cs typeface="Times New Roman"/>
            </a:endParaRPr>
          </a:p>
          <a:p>
            <a:pPr marL="9525">
              <a:spcBef>
                <a:spcPts val="4"/>
              </a:spcBef>
            </a:pP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Teorema </a:t>
            </a:r>
            <a:r>
              <a:rPr sz="32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della PROBABILITA’ COMP</a:t>
            </a:r>
            <a:r>
              <a:rPr lang="it-IT" sz="32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O</a:t>
            </a:r>
            <a:r>
              <a:rPr sz="32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STA </a:t>
            </a:r>
            <a:r>
              <a:rPr sz="3200" b="1" u="heavy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o </a:t>
            </a:r>
            <a:r>
              <a:rPr sz="32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del</a:t>
            </a:r>
            <a:r>
              <a:rPr sz="3200" b="1" u="heavy" spc="23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 </a:t>
            </a:r>
            <a:r>
              <a:rPr sz="3200" b="1" u="heavy" spc="-4" dirty="0">
                <a:solidFill>
                  <a:srgbClr val="FF0000"/>
                </a:solidFill>
                <a:uFill>
                  <a:solidFill>
                    <a:srgbClr val="FF2600"/>
                  </a:solidFill>
                </a:uFill>
                <a:cs typeface="Calibri"/>
              </a:rPr>
              <a:t>PRODOTTO:</a:t>
            </a:r>
            <a:endParaRPr sz="3200" dirty="0">
              <a:cs typeface="Calibri"/>
            </a:endParaRP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r>
              <a:rPr sz="3200" spc="-4" dirty="0">
                <a:cs typeface="Calibri"/>
              </a:rPr>
              <a:t>Dati </a:t>
            </a:r>
            <a:r>
              <a:rPr sz="3200" dirty="0">
                <a:cs typeface="Calibri"/>
              </a:rPr>
              <a:t>due o </a:t>
            </a:r>
            <a:r>
              <a:rPr sz="3200" dirty="0" err="1">
                <a:cs typeface="Calibri"/>
              </a:rPr>
              <a:t>più</a:t>
            </a:r>
            <a:r>
              <a:rPr sz="3200" dirty="0">
                <a:cs typeface="Calibri"/>
              </a:rPr>
              <a:t> </a:t>
            </a:r>
            <a:r>
              <a:rPr sz="3200" dirty="0" err="1">
                <a:cs typeface="Calibri"/>
              </a:rPr>
              <a:t>eventi</a:t>
            </a:r>
            <a:r>
              <a:rPr lang="it-IT" sz="3200" dirty="0">
                <a:cs typeface="Calibri"/>
              </a:rPr>
              <a:t>: </a:t>
            </a:r>
            <a:r>
              <a:rPr sz="3200" dirty="0">
                <a:cs typeface="Calibri"/>
              </a:rPr>
              <a:t>la </a:t>
            </a:r>
            <a:r>
              <a:rPr sz="3200" spc="-4" dirty="0">
                <a:cs typeface="Calibri"/>
              </a:rPr>
              <a:t>probabilità </a:t>
            </a:r>
            <a:r>
              <a:rPr sz="3200" dirty="0">
                <a:cs typeface="Calibri"/>
              </a:rPr>
              <a:t>che si </a:t>
            </a:r>
            <a:r>
              <a:rPr sz="3200" spc="-4" dirty="0" err="1">
                <a:cs typeface="Calibri"/>
              </a:rPr>
              <a:t>verifichino</a:t>
            </a:r>
            <a:r>
              <a:rPr sz="3200" spc="-4" dirty="0">
                <a:cs typeface="Calibri"/>
              </a:rPr>
              <a:t> </a:t>
            </a:r>
            <a:r>
              <a:rPr sz="3200" spc="-4" dirty="0" err="1">
                <a:cs typeface="Calibri"/>
              </a:rPr>
              <a:t>contemporaneamente</a:t>
            </a:r>
            <a:r>
              <a:rPr sz="3200" spc="-4" dirty="0">
                <a:cs typeface="Calibri"/>
              </a:rPr>
              <a:t> </a:t>
            </a:r>
            <a:r>
              <a:rPr sz="3200" dirty="0">
                <a:cs typeface="Calibri"/>
              </a:rPr>
              <a:t>è data </a:t>
            </a:r>
            <a:r>
              <a:rPr sz="3200" dirty="0" err="1">
                <a:cs typeface="Calibri"/>
              </a:rPr>
              <a:t>dalla</a:t>
            </a:r>
            <a:r>
              <a:rPr sz="3200" dirty="0">
                <a:cs typeface="Calibri"/>
              </a:rPr>
              <a:t> </a:t>
            </a:r>
            <a:r>
              <a:rPr sz="3200" spc="-4" dirty="0">
                <a:cs typeface="Calibri"/>
              </a:rPr>
              <a:t>probabilità </a:t>
            </a:r>
            <a:r>
              <a:rPr sz="3200" dirty="0">
                <a:cs typeface="Calibri"/>
              </a:rPr>
              <a:t>di  uno di </a:t>
            </a:r>
            <a:r>
              <a:rPr sz="3200" dirty="0" err="1">
                <a:cs typeface="Calibri"/>
              </a:rPr>
              <a:t>essi</a:t>
            </a:r>
            <a:r>
              <a:rPr sz="3200" dirty="0">
                <a:cs typeface="Calibri"/>
              </a:rPr>
              <a:t> </a:t>
            </a:r>
            <a:r>
              <a:rPr lang="it-IT" sz="3200" b="1" dirty="0">
                <a:cs typeface="Calibri"/>
              </a:rPr>
              <a:t>X</a:t>
            </a:r>
            <a:r>
              <a:rPr sz="3200" dirty="0">
                <a:cs typeface="Calibri"/>
              </a:rPr>
              <a:t> la </a:t>
            </a:r>
            <a:r>
              <a:rPr sz="3200" spc="-4" dirty="0" err="1">
                <a:cs typeface="Calibri"/>
              </a:rPr>
              <a:t>probabilit</a:t>
            </a:r>
            <a:r>
              <a:rPr lang="it-IT" sz="3200" spc="-4" dirty="0">
                <a:cs typeface="Calibri"/>
              </a:rPr>
              <a:t>à</a:t>
            </a:r>
            <a:r>
              <a:rPr sz="3200" spc="-4" dirty="0">
                <a:cs typeface="Calibri"/>
              </a:rPr>
              <a:t> </a:t>
            </a:r>
            <a:r>
              <a:rPr sz="3200" spc="-4" dirty="0" err="1">
                <a:cs typeface="Calibri"/>
              </a:rPr>
              <a:t>dell’altro</a:t>
            </a:r>
            <a:r>
              <a:rPr sz="3200" spc="-4" dirty="0">
                <a:cs typeface="Calibri"/>
              </a:rPr>
              <a:t>.</a:t>
            </a:r>
            <a:endParaRPr lang="it-IT" sz="3200" spc="-4" dirty="0">
              <a:cs typeface="Calibri"/>
            </a:endParaRP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endParaRPr lang="it-IT" sz="3200" spc="-4" dirty="0">
              <a:cs typeface="Calibri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862658" y="6048085"/>
            <a:ext cx="6219826" cy="562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69056" tIns="34529" rIns="69056" bIns="34529"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en-US" altLang="it-IT" dirty="0">
                <a:solidFill>
                  <a:schemeClr val="tx1"/>
                </a:solidFill>
                <a:latin typeface="+mn-lt"/>
              </a:rPr>
              <a:t>ƒ locus</a:t>
            </a:r>
            <a:r>
              <a:rPr lang="en-US" altLang="it-IT" baseline="-25000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altLang="it-IT" dirty="0">
                <a:solidFill>
                  <a:schemeClr val="tx1"/>
                </a:solidFill>
                <a:latin typeface="+mn-lt"/>
              </a:rPr>
              <a:t> x ƒ locus</a:t>
            </a:r>
            <a:r>
              <a:rPr lang="en-US" altLang="it-IT" baseline="-25000" dirty="0">
                <a:solidFill>
                  <a:schemeClr val="tx1"/>
                </a:solidFill>
                <a:latin typeface="+mn-lt"/>
              </a:rPr>
              <a:t>2 </a:t>
            </a:r>
            <a:r>
              <a:rPr lang="en-US" altLang="it-IT" dirty="0">
                <a:solidFill>
                  <a:schemeClr val="tx1"/>
                </a:solidFill>
                <a:latin typeface="+mn-lt"/>
              </a:rPr>
              <a:t> x ƒ </a:t>
            </a:r>
            <a:r>
              <a:rPr lang="en-US" altLang="it-IT" dirty="0" err="1">
                <a:solidFill>
                  <a:schemeClr val="tx1"/>
                </a:solidFill>
                <a:latin typeface="+mn-lt"/>
              </a:rPr>
              <a:t>locus</a:t>
            </a:r>
            <a:r>
              <a:rPr lang="en-US" altLang="it-IT" baseline="-25000" dirty="0" err="1">
                <a:solidFill>
                  <a:schemeClr val="tx1"/>
                </a:solidFill>
                <a:latin typeface="+mn-lt"/>
              </a:rPr>
              <a:t>n</a:t>
            </a:r>
            <a:r>
              <a:rPr lang="en-US" altLang="it-IT" dirty="0">
                <a:solidFill>
                  <a:schemeClr val="tx1"/>
                </a:solidFill>
                <a:latin typeface="+mn-lt"/>
              </a:rPr>
              <a:t> = </a:t>
            </a:r>
            <a:r>
              <a:rPr lang="en-US" altLang="it-IT" dirty="0" err="1">
                <a:solidFill>
                  <a:schemeClr val="tx1"/>
                </a:solidFill>
                <a:latin typeface="+mn-lt"/>
              </a:rPr>
              <a:t>ƒ</a:t>
            </a:r>
            <a:r>
              <a:rPr lang="en-US" altLang="it-IT" baseline="-25000" dirty="0" err="1">
                <a:solidFill>
                  <a:schemeClr val="tx1"/>
                </a:solidFill>
                <a:latin typeface="+mn-lt"/>
              </a:rPr>
              <a:t>combined</a:t>
            </a:r>
            <a:endParaRPr lang="en-US" altLang="it-IT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50739" y="229698"/>
            <a:ext cx="734712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1) COMPATIBILITA’ DEI 2 PROFILI </a:t>
            </a:r>
          </a:p>
        </p:txBody>
      </p:sp>
    </p:spTree>
    <p:extLst>
      <p:ext uri="{BB962C8B-B14F-4D97-AF65-F5344CB8AC3E}">
        <p14:creationId xmlns:p14="http://schemas.microsoft.com/office/powerpoint/2010/main" val="26126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647700"/>
            <a:ext cx="5956299" cy="594860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31800" y="965200"/>
            <a:ext cx="2324100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 smtClean="0"/>
              <a:t>ESEMPIO DI PROFILO GENETICO (4 LOCI)</a:t>
            </a:r>
            <a:endParaRPr lang="it-IT" sz="32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0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1" y="-166377"/>
            <a:ext cx="5118099" cy="608377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571500"/>
            <a:ext cx="2650712" cy="534590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83400" y="24888"/>
            <a:ext cx="26507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2800" b="1" spc="-4" dirty="0">
                <a:solidFill>
                  <a:schemeClr val="tx1"/>
                </a:solidFill>
                <a:cs typeface="Calibri"/>
              </a:rPr>
              <a:t>Frequenza</a:t>
            </a:r>
            <a:r>
              <a:rPr lang="it-IT" sz="2800" b="1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it-IT" sz="2800" b="1" spc="-4" dirty="0">
                <a:solidFill>
                  <a:schemeClr val="tx1"/>
                </a:solidFill>
                <a:cs typeface="Calibri"/>
              </a:rPr>
              <a:t>genotipica</a:t>
            </a:r>
            <a:endParaRPr lang="it-IT" sz="28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8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895350"/>
            <a:ext cx="11382375" cy="5067300"/>
          </a:xfrm>
          <a:prstGeom prst="rect">
            <a:avLst/>
          </a:prstGeom>
        </p:spPr>
      </p:pic>
      <p:sp>
        <p:nvSpPr>
          <p:cNvPr id="3" name="object 13"/>
          <p:cNvSpPr txBox="1"/>
          <p:nvPr/>
        </p:nvSpPr>
        <p:spPr>
          <a:xfrm>
            <a:off x="1073149" y="266700"/>
            <a:ext cx="10045700" cy="4405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 algn="ctr">
              <a:spcBef>
                <a:spcPts val="75"/>
              </a:spcBef>
            </a:pPr>
            <a:r>
              <a:rPr lang="it-IT" sz="2800" b="1" spc="-4" dirty="0" smtClean="0">
                <a:solidFill>
                  <a:srgbClr val="FF0000"/>
                </a:solidFill>
                <a:latin typeface="Calibri"/>
                <a:cs typeface="Calibri"/>
              </a:rPr>
              <a:t>Alcune </a:t>
            </a:r>
            <a:r>
              <a:rPr sz="2800" b="1" spc="-4" dirty="0" smtClean="0">
                <a:solidFill>
                  <a:srgbClr val="FF0000"/>
                </a:solidFill>
                <a:latin typeface="Calibri"/>
                <a:cs typeface="Calibri"/>
              </a:rPr>
              <a:t>Database </a:t>
            </a: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4" dirty="0" err="1" smtClean="0">
                <a:solidFill>
                  <a:srgbClr val="FF0000"/>
                </a:solidFill>
                <a:latin typeface="Calibri"/>
                <a:cs typeface="Calibri"/>
              </a:rPr>
              <a:t>Frequenze</a:t>
            </a:r>
            <a:r>
              <a:rPr lang="it-IT" sz="2800" b="1" spc="-4" dirty="0" smtClean="0">
                <a:solidFill>
                  <a:srgbClr val="FF0000"/>
                </a:solidFill>
                <a:latin typeface="Calibri"/>
                <a:cs typeface="Calibri"/>
              </a:rPr>
              <a:t> alleliche (pop. caucasica)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70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897" y="1351522"/>
            <a:ext cx="6612410" cy="5327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it-IT" sz="3200" b="1" dirty="0"/>
              <a:t>Database di </a:t>
            </a:r>
            <a:r>
              <a:rPr lang="en-US" altLang="it-IT" sz="3200" b="1" dirty="0" err="1"/>
              <a:t>Popolazione</a:t>
            </a:r>
            <a:endParaRPr lang="en-US" altLang="it-IT" sz="3200" b="1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2730499"/>
            <a:ext cx="10452100" cy="2895601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just"/>
            <a:r>
              <a:rPr lang="en-US" altLang="it-IT" sz="3600" b="1" dirty="0" err="1">
                <a:latin typeface="+mn-lt"/>
              </a:rPr>
              <a:t>Osservare</a:t>
            </a:r>
            <a:r>
              <a:rPr lang="en-US" altLang="it-IT" sz="3600" b="1" dirty="0">
                <a:latin typeface="+mn-lt"/>
              </a:rPr>
              <a:t> </a:t>
            </a:r>
            <a:r>
              <a:rPr lang="en-US" altLang="it-IT" sz="3600" b="1" dirty="0" err="1">
                <a:latin typeface="+mn-lt"/>
              </a:rPr>
              <a:t>quanto</a:t>
            </a:r>
            <a:r>
              <a:rPr lang="en-US" altLang="it-IT" sz="3600" b="1" dirty="0">
                <a:latin typeface="+mn-lt"/>
              </a:rPr>
              <a:t> </a:t>
            </a:r>
            <a:r>
              <a:rPr lang="en-US" altLang="it-IT" sz="3600" b="1" dirty="0" err="1">
                <a:latin typeface="+mn-lt"/>
              </a:rPr>
              <a:t>spesso</a:t>
            </a:r>
            <a:r>
              <a:rPr lang="en-US" altLang="it-IT" sz="3600" b="1" dirty="0">
                <a:latin typeface="+mn-lt"/>
              </a:rPr>
              <a:t> </a:t>
            </a:r>
            <a:r>
              <a:rPr lang="en-US" altLang="it-IT" sz="3600" b="1" dirty="0" err="1">
                <a:latin typeface="+mn-lt"/>
              </a:rPr>
              <a:t>ogni</a:t>
            </a:r>
            <a:r>
              <a:rPr lang="en-US" altLang="it-IT" sz="3600" b="1" dirty="0">
                <a:latin typeface="+mn-lt"/>
              </a:rPr>
              <a:t> allele (a un </a:t>
            </a:r>
            <a:r>
              <a:rPr lang="en-US" altLang="it-IT" sz="3600" b="1" dirty="0" err="1">
                <a:latin typeface="+mn-lt"/>
              </a:rPr>
              <a:t>determinato</a:t>
            </a:r>
            <a:r>
              <a:rPr lang="en-US" altLang="it-IT" sz="3600" b="1" dirty="0">
                <a:latin typeface="+mn-lt"/>
              </a:rPr>
              <a:t> locus), è </a:t>
            </a:r>
            <a:r>
              <a:rPr lang="en-US" altLang="it-IT" sz="3600" b="1" dirty="0" err="1">
                <a:latin typeface="+mn-lt"/>
              </a:rPr>
              <a:t>presente</a:t>
            </a:r>
            <a:r>
              <a:rPr lang="en-US" altLang="it-IT" sz="3600" b="1" dirty="0">
                <a:latin typeface="+mn-lt"/>
              </a:rPr>
              <a:t> in </a:t>
            </a:r>
            <a:r>
              <a:rPr lang="en-US" altLang="it-IT" sz="3600" b="1" dirty="0" err="1">
                <a:latin typeface="+mn-lt"/>
              </a:rPr>
              <a:t>una</a:t>
            </a:r>
            <a:r>
              <a:rPr lang="en-US" altLang="it-IT" sz="3600" b="1" dirty="0">
                <a:latin typeface="+mn-lt"/>
              </a:rPr>
              <a:t> </a:t>
            </a:r>
            <a:r>
              <a:rPr lang="en-US" altLang="it-IT" sz="3600" b="1" dirty="0" err="1">
                <a:latin typeface="+mn-lt"/>
              </a:rPr>
              <a:t>popolazione</a:t>
            </a:r>
            <a:r>
              <a:rPr lang="en-US" altLang="it-IT" sz="3600" b="1" dirty="0">
                <a:latin typeface="+mn-lt"/>
              </a:rPr>
              <a:t> (o </a:t>
            </a:r>
            <a:r>
              <a:rPr lang="en-US" altLang="it-IT" sz="3600" b="1" dirty="0" err="1">
                <a:latin typeface="+mn-lt"/>
              </a:rPr>
              <a:t>popolazioni</a:t>
            </a:r>
            <a:r>
              <a:rPr lang="en-US" altLang="it-IT" sz="3600" b="1" dirty="0">
                <a:latin typeface="+mn-lt"/>
              </a:rPr>
              <a:t>)</a:t>
            </a:r>
          </a:p>
          <a:p>
            <a:endParaRPr lang="en-US" altLang="it-IT" sz="3600" b="1" dirty="0">
              <a:latin typeface="+mn-lt"/>
            </a:endParaRPr>
          </a:p>
          <a:p>
            <a:r>
              <a:rPr lang="en-US" altLang="it-IT" sz="3600" b="1" dirty="0">
                <a:latin typeface="+mn-lt"/>
              </a:rPr>
              <a:t>Si </a:t>
            </a:r>
            <a:r>
              <a:rPr lang="en-US" altLang="it-IT" sz="3600" b="1" dirty="0" err="1">
                <a:latin typeface="+mn-lt"/>
              </a:rPr>
              <a:t>prende</a:t>
            </a:r>
            <a:r>
              <a:rPr lang="en-US" altLang="it-IT" sz="3600" b="1" dirty="0">
                <a:latin typeface="+mn-lt"/>
              </a:rPr>
              <a:t> la </a:t>
            </a:r>
            <a:r>
              <a:rPr lang="en-US" altLang="it-IT" sz="3600" b="1" dirty="0" err="1">
                <a:latin typeface="+mn-lt"/>
              </a:rPr>
              <a:t>frequenza</a:t>
            </a:r>
            <a:r>
              <a:rPr lang="en-US" altLang="it-IT" sz="3600" b="1" dirty="0">
                <a:latin typeface="+mn-lt"/>
              </a:rPr>
              <a:t> </a:t>
            </a:r>
            <a:r>
              <a:rPr lang="en-US" altLang="it-IT" sz="3600" b="1" dirty="0" err="1">
                <a:latin typeface="+mn-lt"/>
              </a:rPr>
              <a:t>dell’allele</a:t>
            </a:r>
            <a:endParaRPr lang="en-US" altLang="it-IT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618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3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1" y="-377725"/>
            <a:ext cx="5295900" cy="629512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571500"/>
            <a:ext cx="2650712" cy="534590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83400" y="24888"/>
            <a:ext cx="26507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2800" b="1" spc="-4" dirty="0">
                <a:solidFill>
                  <a:schemeClr val="tx1"/>
                </a:solidFill>
                <a:cs typeface="Calibri"/>
              </a:rPr>
              <a:t>Frequenza</a:t>
            </a:r>
            <a:r>
              <a:rPr lang="it-IT" sz="2800" b="1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it-IT" sz="2800" b="1" spc="-4" dirty="0">
                <a:solidFill>
                  <a:schemeClr val="tx1"/>
                </a:solidFill>
                <a:cs typeface="Calibri"/>
              </a:rPr>
              <a:t>genotipica</a:t>
            </a:r>
            <a:endParaRPr lang="it-IT" sz="28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012" y="0"/>
            <a:ext cx="2211303" cy="5949556"/>
          </a:xfrm>
          <a:prstGeom prst="rect">
            <a:avLst/>
          </a:prstGeom>
        </p:spPr>
      </p:pic>
      <p:sp>
        <p:nvSpPr>
          <p:cNvPr id="8" name="object 13"/>
          <p:cNvSpPr txBox="1"/>
          <p:nvPr/>
        </p:nvSpPr>
        <p:spPr>
          <a:xfrm>
            <a:off x="7366001" y="5986608"/>
            <a:ext cx="4635500" cy="871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Ottenute da Database di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Frequenze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77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1" y="-377725"/>
            <a:ext cx="5295900" cy="629512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400" y="571500"/>
            <a:ext cx="2650712" cy="534590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883400" y="24888"/>
            <a:ext cx="2650712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2800" b="1" spc="-4" dirty="0">
                <a:solidFill>
                  <a:schemeClr val="tx1"/>
                </a:solidFill>
                <a:cs typeface="Calibri"/>
              </a:rPr>
              <a:t>Frequenza</a:t>
            </a:r>
            <a:r>
              <a:rPr lang="it-IT" sz="2800" b="1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it-IT" sz="2800" b="1" spc="-4" dirty="0">
                <a:solidFill>
                  <a:schemeClr val="tx1"/>
                </a:solidFill>
                <a:cs typeface="Calibri"/>
              </a:rPr>
              <a:t>genotipica</a:t>
            </a:r>
            <a:endParaRPr lang="it-IT" sz="28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012" y="0"/>
            <a:ext cx="2211303" cy="5949556"/>
          </a:xfrm>
          <a:prstGeom prst="rect">
            <a:avLst/>
          </a:prstGeom>
        </p:spPr>
      </p:pic>
      <p:sp>
        <p:nvSpPr>
          <p:cNvPr id="8" name="object 13"/>
          <p:cNvSpPr txBox="1"/>
          <p:nvPr/>
        </p:nvSpPr>
        <p:spPr>
          <a:xfrm>
            <a:off x="7366001" y="5986608"/>
            <a:ext cx="4635500" cy="871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Ottenute da Database di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Frequenze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20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5" y="1958835"/>
            <a:ext cx="2650331" cy="315039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226" y="2330311"/>
            <a:ext cx="1343025" cy="27789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250" y="1987411"/>
            <a:ext cx="1314450" cy="3136106"/>
          </a:xfrm>
          <a:prstGeom prst="rect">
            <a:avLst/>
          </a:prstGeom>
        </p:spPr>
      </p:pic>
      <p:sp>
        <p:nvSpPr>
          <p:cNvPr id="5" name="object 13"/>
          <p:cNvSpPr txBox="1"/>
          <p:nvPr/>
        </p:nvSpPr>
        <p:spPr>
          <a:xfrm>
            <a:off x="5607656" y="1369483"/>
            <a:ext cx="3951446" cy="332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Ottenute da Database di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Frequenze</a:t>
            </a:r>
            <a:endParaRPr sz="21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18227" y="1909344"/>
            <a:ext cx="13430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Frequenza</a:t>
            </a:r>
            <a:r>
              <a:rPr lang="it-IT" sz="1350" b="1" spc="-8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genotipica</a:t>
            </a:r>
            <a:endParaRPr lang="it-IT" sz="135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548248" y="1987411"/>
            <a:ext cx="14056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518225" y="1973122"/>
            <a:ext cx="0" cy="357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861250" y="2018786"/>
            <a:ext cx="0" cy="311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867895" y="5109229"/>
            <a:ext cx="5186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700" y="2337455"/>
            <a:ext cx="1307306" cy="2771775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 flipH="1">
            <a:off x="8168556" y="1979504"/>
            <a:ext cx="13430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Frequenza</a:t>
            </a:r>
            <a:r>
              <a:rPr lang="it-IT" sz="1350" b="1" spc="-8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genotipica</a:t>
            </a:r>
            <a:endParaRPr lang="it-IT" sz="135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175700" y="1987412"/>
            <a:ext cx="1383402" cy="500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noFill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7708558" y="1708573"/>
            <a:ext cx="580767" cy="250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7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9900" y="1041400"/>
            <a:ext cx="11112500" cy="563231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3000" dirty="0" smtClean="0">
                <a:latin typeface="+mn-lt"/>
              </a:rPr>
              <a:t> </a:t>
            </a:r>
            <a:r>
              <a:rPr lang="it-IT" sz="3000" dirty="0">
                <a:latin typeface="+mn-lt"/>
              </a:rPr>
              <a:t>In </a:t>
            </a:r>
            <a:r>
              <a:rPr lang="it-IT" sz="3000" dirty="0" err="1">
                <a:latin typeface="+mn-lt"/>
              </a:rPr>
              <a:t>early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analyses</a:t>
            </a:r>
            <a:r>
              <a:rPr lang="it-IT" sz="3000" dirty="0">
                <a:latin typeface="+mn-lt"/>
              </a:rPr>
              <a:t>, the </a:t>
            </a:r>
            <a:r>
              <a:rPr lang="it-IT" sz="3000" dirty="0" err="1">
                <a:latin typeface="+mn-lt"/>
              </a:rPr>
              <a:t>populations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were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assumed</a:t>
            </a:r>
            <a:r>
              <a:rPr lang="it-IT" sz="3000" dirty="0">
                <a:latin typeface="+mn-lt"/>
              </a:rPr>
              <a:t> to be in random proportions </a:t>
            </a:r>
            <a:r>
              <a:rPr lang="it-IT" sz="3000" dirty="0" err="1">
                <a:latin typeface="+mn-lt"/>
              </a:rPr>
              <a:t>within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each</a:t>
            </a:r>
            <a:r>
              <a:rPr lang="it-IT" sz="3000" dirty="0">
                <a:latin typeface="+mn-lt"/>
              </a:rPr>
              <a:t> locus, </a:t>
            </a:r>
            <a:r>
              <a:rPr lang="it-IT" sz="3000" dirty="0" err="1">
                <a:latin typeface="+mn-lt"/>
              </a:rPr>
              <a:t>known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as</a:t>
            </a:r>
            <a:r>
              <a:rPr lang="it-IT" sz="3000" dirty="0">
                <a:latin typeface="+mn-lt"/>
              </a:rPr>
              <a:t> the </a:t>
            </a:r>
            <a:r>
              <a:rPr lang="it-IT" sz="3000" dirty="0" smtClean="0">
                <a:latin typeface="+mn-lt"/>
              </a:rPr>
              <a:t>HWE.</a:t>
            </a:r>
          </a:p>
          <a:p>
            <a:pPr algn="just"/>
            <a:endParaRPr lang="it-IT" sz="3000" dirty="0" smtClean="0">
              <a:latin typeface="+mn-lt"/>
            </a:endParaRPr>
          </a:p>
          <a:p>
            <a:pPr algn="just"/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It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was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also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assumed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that</a:t>
            </a:r>
            <a:r>
              <a:rPr lang="it-IT" sz="3000" dirty="0" smtClean="0">
                <a:latin typeface="+mn-lt"/>
              </a:rPr>
              <a:t> the </a:t>
            </a:r>
            <a:r>
              <a:rPr lang="it-IT" sz="3000" dirty="0" err="1" smtClean="0">
                <a:latin typeface="+mn-lt"/>
              </a:rPr>
              <a:t>population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was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at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equilibrium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between</a:t>
            </a:r>
            <a:r>
              <a:rPr lang="it-IT" sz="3000" dirty="0" smtClean="0">
                <a:latin typeface="+mn-lt"/>
              </a:rPr>
              <a:t> loci, </a:t>
            </a:r>
            <a:r>
              <a:rPr lang="it-IT" sz="3000" dirty="0" err="1" smtClean="0">
                <a:latin typeface="+mn-lt"/>
              </a:rPr>
              <a:t>called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linkage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equilibrium</a:t>
            </a:r>
            <a:r>
              <a:rPr lang="it-IT" sz="3000" dirty="0" smtClean="0">
                <a:latin typeface="+mn-lt"/>
              </a:rPr>
              <a:t> (LE).</a:t>
            </a:r>
          </a:p>
          <a:p>
            <a:pPr algn="just"/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 smtClean="0">
                <a:latin typeface="+mn-lt"/>
              </a:rPr>
              <a:t>These</a:t>
            </a:r>
            <a:r>
              <a:rPr lang="it-IT" sz="3000" dirty="0" smtClean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two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assumptions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form</a:t>
            </a:r>
            <a:r>
              <a:rPr lang="it-IT" sz="3000" dirty="0">
                <a:latin typeface="+mn-lt"/>
              </a:rPr>
              <a:t> the </a:t>
            </a:r>
            <a:r>
              <a:rPr lang="it-IT" sz="3000" dirty="0" err="1">
                <a:latin typeface="+mn-lt"/>
              </a:rPr>
              <a:t>basis</a:t>
            </a:r>
            <a:r>
              <a:rPr lang="it-IT" sz="3000" dirty="0">
                <a:latin typeface="+mn-lt"/>
              </a:rPr>
              <a:t> for the </a:t>
            </a:r>
            <a:r>
              <a:rPr lang="it-IT" sz="3000" dirty="0" err="1">
                <a:latin typeface="+mn-lt"/>
              </a:rPr>
              <a:t>traditional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err="1">
                <a:latin typeface="+mn-lt"/>
              </a:rPr>
              <a:t>procedures</a:t>
            </a:r>
            <a:r>
              <a:rPr lang="it-IT" sz="3000" dirty="0">
                <a:latin typeface="+mn-lt"/>
              </a:rPr>
              <a:t> for </a:t>
            </a:r>
            <a:r>
              <a:rPr lang="it-IT" sz="3000" dirty="0" err="1">
                <a:latin typeface="+mn-lt"/>
              </a:rPr>
              <a:t>calculating</a:t>
            </a:r>
            <a:r>
              <a:rPr lang="it-IT" sz="3000" dirty="0">
                <a:latin typeface="+mn-lt"/>
              </a:rPr>
              <a:t> match </a:t>
            </a:r>
            <a:r>
              <a:rPr lang="it-IT" sz="3000" dirty="0" err="1">
                <a:latin typeface="+mn-lt"/>
              </a:rPr>
              <a:t>probabilities</a:t>
            </a:r>
            <a:r>
              <a:rPr lang="it-IT" sz="3000" dirty="0">
                <a:latin typeface="+mn-lt"/>
              </a:rPr>
              <a:t>. </a:t>
            </a:r>
            <a:endParaRPr lang="it-IT" sz="3000" dirty="0" smtClean="0">
              <a:latin typeface="+mn-lt"/>
            </a:endParaRPr>
          </a:p>
          <a:p>
            <a:pPr algn="just"/>
            <a:r>
              <a:rPr lang="it-IT" sz="3000" b="1" dirty="0" smtClean="0">
                <a:solidFill>
                  <a:srgbClr val="FF0000"/>
                </a:solidFill>
                <a:latin typeface="+mn-lt"/>
              </a:rPr>
              <a:t>Single locus (HWE):  </a:t>
            </a:r>
            <a:r>
              <a:rPr lang="it-IT" sz="3000" dirty="0" err="1">
                <a:latin typeface="+mn-lt"/>
              </a:rPr>
              <a:t>Letting</a:t>
            </a:r>
            <a:r>
              <a:rPr lang="it-IT" sz="3000" dirty="0">
                <a:latin typeface="+mn-lt"/>
              </a:rPr>
              <a:t> </a:t>
            </a:r>
            <a:r>
              <a:rPr lang="it-IT" sz="3000" dirty="0" smtClean="0">
                <a:latin typeface="+mn-lt"/>
              </a:rPr>
              <a:t>A </a:t>
            </a:r>
            <a:r>
              <a:rPr lang="it-IT" sz="3000" dirty="0">
                <a:latin typeface="+mn-lt"/>
              </a:rPr>
              <a:t>and </a:t>
            </a:r>
            <a:r>
              <a:rPr lang="it-IT" sz="3000" dirty="0" smtClean="0">
                <a:latin typeface="+mn-lt"/>
              </a:rPr>
              <a:t>a designate </a:t>
            </a:r>
            <a:r>
              <a:rPr lang="it-IT" sz="3000" dirty="0" err="1">
                <a:latin typeface="+mn-lt"/>
              </a:rPr>
              <a:t>alleles</a:t>
            </a:r>
            <a:r>
              <a:rPr lang="it-IT" sz="3000" dirty="0">
                <a:latin typeface="+mn-lt"/>
              </a:rPr>
              <a:t> and </a:t>
            </a:r>
            <a:r>
              <a:rPr lang="it-IT" sz="3000" dirty="0" smtClean="0">
                <a:latin typeface="+mn-lt"/>
              </a:rPr>
              <a:t>p </a:t>
            </a:r>
            <a:r>
              <a:rPr lang="it-IT" sz="3000" dirty="0">
                <a:latin typeface="+mn-lt"/>
              </a:rPr>
              <a:t>and </a:t>
            </a:r>
            <a:r>
              <a:rPr lang="it-IT" sz="3000" dirty="0" smtClean="0">
                <a:latin typeface="+mn-lt"/>
              </a:rPr>
              <a:t>p their </a:t>
            </a:r>
            <a:r>
              <a:rPr lang="it-IT" sz="3000" dirty="0" err="1">
                <a:latin typeface="+mn-lt"/>
              </a:rPr>
              <a:t>frequencies</a:t>
            </a:r>
            <a:r>
              <a:rPr lang="it-IT" sz="3000" dirty="0">
                <a:latin typeface="+mn-lt"/>
              </a:rPr>
              <a:t> in the </a:t>
            </a:r>
            <a:r>
              <a:rPr lang="it-IT" sz="3000" dirty="0" err="1">
                <a:latin typeface="+mn-lt"/>
              </a:rPr>
              <a:t>population</a:t>
            </a:r>
            <a:r>
              <a:rPr lang="it-IT" sz="3000" dirty="0">
                <a:latin typeface="+mn-lt"/>
              </a:rPr>
              <a:t>, </a:t>
            </a:r>
            <a:r>
              <a:rPr lang="it-IT" sz="3000" dirty="0" err="1" smtClean="0">
                <a:latin typeface="+mn-lt"/>
              </a:rPr>
              <a:t>we</a:t>
            </a:r>
            <a:r>
              <a:rPr lang="it-IT" sz="3000" dirty="0" smtClean="0">
                <a:latin typeface="+mn-lt"/>
              </a:rPr>
              <a:t> predicts </a:t>
            </a:r>
            <a:r>
              <a:rPr lang="it-IT" sz="3000" dirty="0" err="1">
                <a:latin typeface="+mn-lt"/>
              </a:rPr>
              <a:t>that</a:t>
            </a:r>
            <a:r>
              <a:rPr lang="it-IT" sz="3000" dirty="0">
                <a:latin typeface="+mn-lt"/>
              </a:rPr>
              <a:t> the </a:t>
            </a:r>
            <a:r>
              <a:rPr lang="it-IT" sz="3000" dirty="0" err="1">
                <a:latin typeface="+mn-lt"/>
              </a:rPr>
              <a:t>genotype</a:t>
            </a:r>
            <a:r>
              <a:rPr lang="it-IT" sz="3000" dirty="0">
                <a:latin typeface="+mn-lt"/>
              </a:rPr>
              <a:t> proportions </a:t>
            </a:r>
            <a:r>
              <a:rPr lang="it-IT" sz="3000" dirty="0" smtClean="0">
                <a:latin typeface="+mn-lt"/>
              </a:rPr>
              <a:t>are: </a:t>
            </a:r>
          </a:p>
          <a:p>
            <a:pPr algn="just"/>
            <a:r>
              <a:rPr lang="it-IT" sz="3000" dirty="0" err="1" smtClean="0">
                <a:latin typeface="+mn-lt"/>
              </a:rPr>
              <a:t>Homozygotes</a:t>
            </a:r>
            <a:r>
              <a:rPr lang="it-IT" sz="3000" dirty="0">
                <a:latin typeface="+mn-lt"/>
              </a:rPr>
              <a:t>: </a:t>
            </a:r>
            <a:r>
              <a:rPr lang="it-IT" sz="3000" dirty="0" smtClean="0">
                <a:latin typeface="+mn-lt"/>
              </a:rPr>
              <a:t>P(AA), (aa) </a:t>
            </a:r>
            <a:r>
              <a:rPr lang="it-IT" sz="3000" dirty="0">
                <a:latin typeface="+mn-lt"/>
              </a:rPr>
              <a:t>= </a:t>
            </a:r>
            <a:r>
              <a:rPr lang="it-IT" sz="3000" dirty="0" smtClean="0">
                <a:latin typeface="+mn-lt"/>
              </a:rPr>
              <a:t>p</a:t>
            </a:r>
            <a:r>
              <a:rPr lang="it-IT" sz="2400" dirty="0" smtClean="0">
                <a:latin typeface="+mn-lt"/>
              </a:rPr>
              <a:t>2</a:t>
            </a:r>
          </a:p>
          <a:p>
            <a:pPr algn="just"/>
            <a:r>
              <a:rPr lang="it-IT" sz="3000" dirty="0" err="1" smtClean="0">
                <a:latin typeface="+mn-lt"/>
              </a:rPr>
              <a:t>Heterozygotes</a:t>
            </a:r>
            <a:r>
              <a:rPr lang="it-IT" sz="3000" dirty="0">
                <a:latin typeface="+mn-lt"/>
              </a:rPr>
              <a:t>: </a:t>
            </a:r>
            <a:r>
              <a:rPr lang="it-IT" sz="3000" dirty="0" smtClean="0">
                <a:latin typeface="+mn-lt"/>
              </a:rPr>
              <a:t>P(Aa) </a:t>
            </a:r>
            <a:r>
              <a:rPr lang="it-IT" sz="3000" dirty="0">
                <a:latin typeface="+mn-lt"/>
              </a:rPr>
              <a:t>= </a:t>
            </a:r>
            <a:r>
              <a:rPr lang="it-IT" sz="3000" dirty="0" smtClean="0">
                <a:latin typeface="+mn-lt"/>
              </a:rPr>
              <a:t>2pq</a:t>
            </a:r>
            <a:endParaRPr lang="it-IT" sz="3000" dirty="0">
              <a:latin typeface="+mn-lt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9900" y="1"/>
            <a:ext cx="11036300" cy="1041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it-IT" sz="3200" b="1" dirty="0" smtClean="0"/>
              <a:t> con gli </a:t>
            </a:r>
            <a:r>
              <a:rPr lang="it-IT" sz="3200" b="1" dirty="0" err="1" smtClean="0"/>
              <a:t>STRs</a:t>
            </a:r>
            <a:r>
              <a:rPr lang="it-IT" sz="3200" b="1" dirty="0" smtClean="0"/>
              <a:t> (</a:t>
            </a:r>
            <a:r>
              <a:rPr lang="it-IT" sz="3200" b="1" dirty="0" err="1" smtClean="0"/>
              <a:t>microsatelliti</a:t>
            </a:r>
            <a:r>
              <a:rPr lang="it-IT" sz="3200" b="1" dirty="0" smtClean="0"/>
              <a:t>) del CODIS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0706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895" y="1958835"/>
            <a:ext cx="2650331" cy="3150394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226" y="2330311"/>
            <a:ext cx="1343025" cy="27789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250" y="1987411"/>
            <a:ext cx="1314450" cy="3136106"/>
          </a:xfrm>
          <a:prstGeom prst="rect">
            <a:avLst/>
          </a:prstGeom>
        </p:spPr>
      </p:pic>
      <p:sp>
        <p:nvSpPr>
          <p:cNvPr id="5" name="object 13"/>
          <p:cNvSpPr txBox="1"/>
          <p:nvPr/>
        </p:nvSpPr>
        <p:spPr>
          <a:xfrm>
            <a:off x="5607656" y="1369483"/>
            <a:ext cx="3951446" cy="3327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Ottenute da Database di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Frequenze</a:t>
            </a:r>
            <a:endParaRPr sz="21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18227" y="1909344"/>
            <a:ext cx="134302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Frequenza</a:t>
            </a:r>
            <a:r>
              <a:rPr lang="it-IT" sz="1350" b="1" spc="-8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genotipica</a:t>
            </a:r>
            <a:endParaRPr lang="it-IT" sz="1350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5548248" y="1987411"/>
            <a:ext cx="14056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5518225" y="1973122"/>
            <a:ext cx="0" cy="3571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6861250" y="2018786"/>
            <a:ext cx="0" cy="3115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867895" y="5109229"/>
            <a:ext cx="518665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700" y="2337455"/>
            <a:ext cx="1307306" cy="2771775"/>
          </a:xfrm>
          <a:prstGeom prst="rect">
            <a:avLst/>
          </a:prstGeom>
        </p:spPr>
      </p:pic>
      <p:sp>
        <p:nvSpPr>
          <p:cNvPr id="12" name="object 9"/>
          <p:cNvSpPr txBox="1"/>
          <p:nvPr/>
        </p:nvSpPr>
        <p:spPr>
          <a:xfrm>
            <a:off x="3048001" y="5467182"/>
            <a:ext cx="6858000" cy="44050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944653" algn="l"/>
              </a:tabLst>
            </a:pP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Frequenza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del </a:t>
            </a: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profilo</a:t>
            </a:r>
            <a:r>
              <a:rPr sz="2800" b="1" spc="2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(RMP)</a:t>
            </a:r>
            <a:r>
              <a:rPr sz="2800" b="1" spc="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=	3,348 x</a:t>
            </a:r>
            <a:r>
              <a:rPr sz="2800" b="1" spc="-6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4" dirty="0">
                <a:solidFill>
                  <a:srgbClr val="FF0000"/>
                </a:solidFill>
                <a:latin typeface="Calibri"/>
                <a:cs typeface="Calibri"/>
              </a:rPr>
              <a:t>10</a:t>
            </a:r>
            <a:r>
              <a:rPr sz="2800" b="1" spc="-5" baseline="24305" dirty="0">
                <a:solidFill>
                  <a:srgbClr val="FF0000"/>
                </a:solidFill>
                <a:latin typeface="Calibri"/>
                <a:cs typeface="Calibri"/>
              </a:rPr>
              <a:t>-5</a:t>
            </a:r>
            <a:endParaRPr sz="2800" b="1" baseline="24305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6" name="Rettangolo 15"/>
          <p:cNvSpPr/>
          <p:nvPr/>
        </p:nvSpPr>
        <p:spPr>
          <a:xfrm flipH="1">
            <a:off x="8168556" y="1979504"/>
            <a:ext cx="134302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6690" algn="ctr">
              <a:spcBef>
                <a:spcPts val="270"/>
              </a:spcBef>
            </a:pP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Frequenza</a:t>
            </a:r>
            <a:r>
              <a:rPr lang="it-IT" sz="1350" b="1" spc="-8" dirty="0">
                <a:solidFill>
                  <a:srgbClr val="FF0000"/>
                </a:solidFill>
                <a:cs typeface="Calibri"/>
              </a:rPr>
              <a:t> </a:t>
            </a:r>
            <a:r>
              <a:rPr lang="it-IT" sz="1350" b="1" spc="-4" dirty="0">
                <a:solidFill>
                  <a:srgbClr val="FF0000"/>
                </a:solidFill>
                <a:cs typeface="Calibri"/>
              </a:rPr>
              <a:t>genotipica</a:t>
            </a:r>
            <a:endParaRPr lang="it-IT" sz="135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175700" y="1987412"/>
            <a:ext cx="1383402" cy="5009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>
              <a:noFill/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7708558" y="1708573"/>
            <a:ext cx="580767" cy="2502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66800" y="1206500"/>
            <a:ext cx="104648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b="1" i="1" spc="-4" dirty="0" err="1">
                <a:solidFill>
                  <a:schemeClr val="tx1"/>
                </a:solidFill>
                <a:cs typeface="Calibri"/>
              </a:rPr>
              <a:t>Likelihood</a:t>
            </a:r>
            <a:r>
              <a:rPr lang="it-IT" sz="3200" b="1" i="1" spc="-4" dirty="0">
                <a:solidFill>
                  <a:schemeClr val="tx1"/>
                </a:solidFill>
                <a:cs typeface="Calibri"/>
              </a:rPr>
              <a:t> Ratio test</a:t>
            </a:r>
            <a:r>
              <a:rPr lang="it-IT" sz="3200" b="1" i="1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it-IT" sz="3200" b="1" spc="-4" dirty="0">
                <a:solidFill>
                  <a:schemeClr val="tx1"/>
                </a:solidFill>
                <a:cs typeface="Calibri"/>
              </a:rPr>
              <a:t>(LR) o rapporto di verosimiglianza</a:t>
            </a:r>
            <a:endParaRPr lang="it-IT" sz="3200" dirty="0">
              <a:solidFill>
                <a:schemeClr val="tx1"/>
              </a:solidFill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389466" y="2538412"/>
            <a:ext cx="11142134" cy="142603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24765" rIns="0" bIns="0" rtlCol="0">
            <a:spAutoFit/>
          </a:bodyPr>
          <a:lstStyle/>
          <a:p>
            <a:pPr marL="235744" marR="461010" algn="just">
              <a:lnSpc>
                <a:spcPct val="150000"/>
              </a:lnSpc>
              <a:spcBef>
                <a:spcPts val="195"/>
              </a:spcBef>
            </a:pPr>
            <a:r>
              <a:rPr sz="3200" spc="-4" dirty="0">
                <a:latin typeface="+mn-lt"/>
                <a:cs typeface="Calibri"/>
              </a:rPr>
              <a:t>Confronto </a:t>
            </a:r>
            <a:r>
              <a:rPr sz="3200" dirty="0">
                <a:latin typeface="+mn-lt"/>
                <a:cs typeface="Calibri"/>
              </a:rPr>
              <a:t>delle </a:t>
            </a:r>
            <a:r>
              <a:rPr sz="3200" spc="-4" dirty="0">
                <a:latin typeface="+mn-lt"/>
                <a:cs typeface="Calibri"/>
              </a:rPr>
              <a:t>probabilità </a:t>
            </a:r>
            <a:r>
              <a:rPr sz="3200" dirty="0">
                <a:latin typeface="+mn-lt"/>
                <a:cs typeface="Calibri"/>
              </a:rPr>
              <a:t>di </a:t>
            </a:r>
            <a:r>
              <a:rPr sz="3200" spc="-4" dirty="0">
                <a:latin typeface="+mn-lt"/>
                <a:cs typeface="Calibri"/>
              </a:rPr>
              <a:t>osservare </a:t>
            </a:r>
            <a:r>
              <a:rPr sz="3200" dirty="0">
                <a:latin typeface="+mn-lt"/>
                <a:cs typeface="Calibri"/>
              </a:rPr>
              <a:t>un </a:t>
            </a:r>
            <a:r>
              <a:rPr sz="3200" spc="-4" dirty="0">
                <a:latin typeface="+mn-lt"/>
                <a:cs typeface="Calibri"/>
              </a:rPr>
              <a:t>particolare </a:t>
            </a:r>
            <a:r>
              <a:rPr sz="3200" dirty="0">
                <a:latin typeface="+mn-lt"/>
                <a:cs typeface="Calibri"/>
              </a:rPr>
              <a:t>evento  </a:t>
            </a:r>
            <a:r>
              <a:rPr sz="3200" spc="-4" dirty="0">
                <a:latin typeface="+mn-lt"/>
                <a:cs typeface="Calibri"/>
              </a:rPr>
              <a:t>(il profilo genetico) sotto </a:t>
            </a:r>
            <a:r>
              <a:rPr sz="3200" dirty="0">
                <a:latin typeface="+mn-lt"/>
                <a:cs typeface="Calibri"/>
              </a:rPr>
              <a:t>due </a:t>
            </a:r>
            <a:r>
              <a:rPr sz="3200" spc="-4" dirty="0">
                <a:latin typeface="+mn-lt"/>
                <a:cs typeface="Calibri"/>
              </a:rPr>
              <a:t>ipotesi </a:t>
            </a:r>
            <a:r>
              <a:rPr sz="3200" spc="-4" dirty="0" err="1">
                <a:latin typeface="+mn-lt"/>
                <a:cs typeface="Calibri"/>
              </a:rPr>
              <a:t>mutuamente</a:t>
            </a:r>
            <a:r>
              <a:rPr sz="3200" spc="45" dirty="0">
                <a:latin typeface="+mn-lt"/>
                <a:cs typeface="Calibri"/>
              </a:rPr>
              <a:t> </a:t>
            </a:r>
            <a:r>
              <a:rPr sz="3200" dirty="0" err="1" smtClean="0">
                <a:latin typeface="+mn-lt"/>
                <a:cs typeface="Calibri"/>
              </a:rPr>
              <a:t>esclusiv</a:t>
            </a:r>
            <a:r>
              <a:rPr lang="it-IT" sz="3200" dirty="0" smtClean="0">
                <a:latin typeface="+mn-lt"/>
                <a:cs typeface="Calibri"/>
              </a:rPr>
              <a:t>e</a:t>
            </a:r>
            <a:endParaRPr sz="32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7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3617" y="987403"/>
            <a:ext cx="11688414" cy="20925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35744" marR="461010" algn="just">
              <a:lnSpc>
                <a:spcPts val="2100"/>
              </a:lnSpc>
              <a:spcBef>
                <a:spcPts val="195"/>
              </a:spcBef>
            </a:pPr>
            <a:endParaRPr sz="2800" dirty="0">
              <a:cs typeface="Calibri"/>
            </a:endParaRPr>
          </a:p>
          <a:p>
            <a:pPr algn="just">
              <a:spcBef>
                <a:spcPts val="34"/>
              </a:spcBef>
            </a:pPr>
            <a:endParaRPr sz="2800" dirty="0">
              <a:cs typeface="Times New Roman"/>
            </a:endParaRPr>
          </a:p>
          <a:p>
            <a:pPr marL="9525" algn="just"/>
            <a:r>
              <a:rPr sz="2800" b="1" spc="-4" dirty="0">
                <a:solidFill>
                  <a:srgbClr val="FF0000"/>
                </a:solidFill>
                <a:cs typeface="Calibri"/>
              </a:rPr>
              <a:t>Hp: </a:t>
            </a:r>
            <a:r>
              <a:rPr sz="2800" b="1" dirty="0">
                <a:cs typeface="Calibri"/>
              </a:rPr>
              <a:t>il DNA </a:t>
            </a:r>
            <a:r>
              <a:rPr sz="2800" b="1" spc="-4" dirty="0">
                <a:cs typeface="Calibri"/>
              </a:rPr>
              <a:t>sulla scena </a:t>
            </a:r>
            <a:r>
              <a:rPr sz="2800" b="1" dirty="0">
                <a:cs typeface="Calibri"/>
              </a:rPr>
              <a:t>del crimine è del</a:t>
            </a:r>
            <a:r>
              <a:rPr sz="2800" b="1" spc="8" dirty="0">
                <a:cs typeface="Calibri"/>
              </a:rPr>
              <a:t> </a:t>
            </a:r>
            <a:r>
              <a:rPr sz="2800" b="1" spc="-4" dirty="0" err="1">
                <a:cs typeface="Calibri"/>
              </a:rPr>
              <a:t>sospettato</a:t>
            </a:r>
            <a:r>
              <a:rPr lang="it-IT" sz="2800" b="1" spc="-4" dirty="0">
                <a:cs typeface="Calibri"/>
              </a:rPr>
              <a:t> S</a:t>
            </a:r>
            <a:endParaRPr sz="2800" b="1" dirty="0">
              <a:cs typeface="Calibri"/>
            </a:endParaRPr>
          </a:p>
          <a:p>
            <a:pPr marL="9525" algn="just">
              <a:spcBef>
                <a:spcPts val="300"/>
              </a:spcBef>
            </a:pPr>
            <a:r>
              <a:rPr sz="2800" b="1" spc="-4" dirty="0">
                <a:solidFill>
                  <a:srgbClr val="FF0000"/>
                </a:solidFill>
                <a:cs typeface="Calibri"/>
              </a:rPr>
              <a:t>Hd: </a:t>
            </a:r>
            <a:r>
              <a:rPr sz="2800" b="1" dirty="0">
                <a:cs typeface="Calibri"/>
              </a:rPr>
              <a:t>il DNA </a:t>
            </a:r>
            <a:r>
              <a:rPr sz="2800" b="1" spc="-4" dirty="0">
                <a:cs typeface="Calibri"/>
              </a:rPr>
              <a:t>sulla scena </a:t>
            </a:r>
            <a:r>
              <a:rPr sz="2800" b="1" dirty="0">
                <a:cs typeface="Calibri"/>
              </a:rPr>
              <a:t>del crimine appartiene a </a:t>
            </a:r>
            <a:r>
              <a:rPr sz="2800" b="1" dirty="0" err="1">
                <a:cs typeface="Calibri"/>
              </a:rPr>
              <a:t>terzi</a:t>
            </a:r>
            <a:r>
              <a:rPr sz="2800" b="1" dirty="0">
                <a:cs typeface="Calibri"/>
              </a:rPr>
              <a:t> </a:t>
            </a:r>
            <a:r>
              <a:rPr lang="it-IT" sz="2800" b="1" dirty="0">
                <a:cs typeface="Calibri"/>
              </a:rPr>
              <a:t> (popolazione) </a:t>
            </a:r>
            <a:r>
              <a:rPr sz="2800" b="1" dirty="0">
                <a:cs typeface="Calibri"/>
              </a:rPr>
              <a:t>con lo </a:t>
            </a:r>
            <a:r>
              <a:rPr sz="2800" b="1" spc="-4" dirty="0">
                <a:cs typeface="Calibri"/>
              </a:rPr>
              <a:t>stesso </a:t>
            </a:r>
            <a:r>
              <a:rPr sz="2800" b="1" dirty="0">
                <a:cs typeface="Calibri"/>
              </a:rPr>
              <a:t>profilo</a:t>
            </a:r>
            <a:r>
              <a:rPr sz="2800" b="1" spc="-11" dirty="0">
                <a:cs typeface="Calibri"/>
              </a:rPr>
              <a:t> </a:t>
            </a:r>
            <a:r>
              <a:rPr sz="2800" b="1" dirty="0">
                <a:cs typeface="Calibri"/>
              </a:rPr>
              <a:t>genetico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63122" y="3427409"/>
            <a:ext cx="598170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dirty="0">
                <a:latin typeface="Calibri"/>
                <a:cs typeface="Calibri"/>
              </a:rPr>
              <a:t>LR</a:t>
            </a:r>
            <a:r>
              <a:rPr sz="2700" spc="-68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=</a:t>
            </a:r>
          </a:p>
        </p:txBody>
      </p:sp>
      <p:sp>
        <p:nvSpPr>
          <p:cNvPr id="10" name="object 10"/>
          <p:cNvSpPr/>
          <p:nvPr/>
        </p:nvSpPr>
        <p:spPr>
          <a:xfrm>
            <a:off x="4107180" y="3653441"/>
            <a:ext cx="966359" cy="9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4142472" y="3683736"/>
            <a:ext cx="897731" cy="8573"/>
          </a:xfrm>
          <a:custGeom>
            <a:avLst/>
            <a:gdLst/>
            <a:ahLst/>
            <a:cxnLst/>
            <a:rect l="l" t="t" r="r" b="b"/>
            <a:pathLst>
              <a:path w="1196975" h="11429">
                <a:moveTo>
                  <a:pt x="0" y="10847"/>
                </a:moveTo>
                <a:lnTo>
                  <a:pt x="119692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5231451" y="3433057"/>
            <a:ext cx="19002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dirty="0">
                <a:latin typeface="Calibri"/>
                <a:cs typeface="Calibri"/>
              </a:rPr>
              <a:t>=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88882" y="3146326"/>
            <a:ext cx="166973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485900" algn="l"/>
              </a:tabLst>
            </a:pPr>
            <a:r>
              <a:rPr sz="2700" spc="-4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p	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73271" y="3707396"/>
            <a:ext cx="198072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314450" algn="l"/>
              </a:tabLst>
            </a:pPr>
            <a:r>
              <a:rPr sz="2700" spc="-4" dirty="0">
                <a:latin typeface="Calibri"/>
                <a:cs typeface="Calibri"/>
              </a:rPr>
              <a:t>H</a:t>
            </a:r>
            <a:r>
              <a:rPr sz="2700" dirty="0">
                <a:latin typeface="Calibri"/>
                <a:cs typeface="Calibri"/>
              </a:rPr>
              <a:t>d	RMP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75665" y="3647212"/>
            <a:ext cx="966359" cy="99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5510053" y="3677354"/>
            <a:ext cx="897731" cy="8573"/>
          </a:xfrm>
          <a:custGeom>
            <a:avLst/>
            <a:gdLst/>
            <a:ahLst/>
            <a:cxnLst/>
            <a:rect l="l" t="t" r="r" b="b"/>
            <a:pathLst>
              <a:path w="1196975" h="11429">
                <a:moveTo>
                  <a:pt x="0" y="10846"/>
                </a:moveTo>
                <a:lnTo>
                  <a:pt x="1196929" y="0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7512813" y="3723105"/>
            <a:ext cx="2716493" cy="666208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9525" marR="3810" indent="394335">
              <a:lnSpc>
                <a:spcPts val="2475"/>
              </a:lnSpc>
              <a:spcBef>
                <a:spcPts val="195"/>
              </a:spcBef>
            </a:pP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Rapporto di  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VEROSI</a:t>
            </a: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2100" b="1" dirty="0">
                <a:solidFill>
                  <a:srgbClr val="FF0000"/>
                </a:solidFill>
                <a:latin typeface="Calibri"/>
                <a:cs typeface="Calibri"/>
              </a:rPr>
              <a:t>GLIA</a:t>
            </a:r>
            <a:r>
              <a:rPr sz="2100" b="1" spc="-4" dirty="0">
                <a:solidFill>
                  <a:srgbClr val="FF0000"/>
                </a:solidFill>
                <a:latin typeface="Calibri"/>
                <a:cs typeface="Calibri"/>
              </a:rPr>
              <a:t>NZA</a:t>
            </a:r>
            <a:r>
              <a:rPr lang="it-IT" sz="2100" b="1" spc="-4" dirty="0">
                <a:solidFill>
                  <a:srgbClr val="FF0000"/>
                </a:solidFill>
                <a:latin typeface="Calibri"/>
                <a:cs typeface="Calibri"/>
              </a:rPr>
              <a:t> (LR) </a:t>
            </a:r>
            <a:endParaRPr sz="21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66407" y="3703318"/>
            <a:ext cx="785552" cy="551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4204926" y="3723105"/>
            <a:ext cx="708183" cy="475774"/>
          </a:xfrm>
          <a:custGeom>
            <a:avLst/>
            <a:gdLst/>
            <a:ahLst/>
            <a:cxnLst/>
            <a:rect l="l" t="t" r="r" b="b"/>
            <a:pathLst>
              <a:path w="944244" h="634364">
                <a:moveTo>
                  <a:pt x="0" y="317006"/>
                </a:moveTo>
                <a:lnTo>
                  <a:pt x="12463" y="244319"/>
                </a:lnTo>
                <a:lnTo>
                  <a:pt x="47966" y="177595"/>
                </a:lnTo>
                <a:lnTo>
                  <a:pt x="73472" y="147063"/>
                </a:lnTo>
                <a:lnTo>
                  <a:pt x="103676" y="118735"/>
                </a:lnTo>
                <a:lnTo>
                  <a:pt x="138222" y="92849"/>
                </a:lnTo>
                <a:lnTo>
                  <a:pt x="176759" y="69642"/>
                </a:lnTo>
                <a:lnTo>
                  <a:pt x="218930" y="49354"/>
                </a:lnTo>
                <a:lnTo>
                  <a:pt x="264382" y="32220"/>
                </a:lnTo>
                <a:lnTo>
                  <a:pt x="312762" y="18481"/>
                </a:lnTo>
                <a:lnTo>
                  <a:pt x="363715" y="8372"/>
                </a:lnTo>
                <a:lnTo>
                  <a:pt x="416886" y="2132"/>
                </a:lnTo>
                <a:lnTo>
                  <a:pt x="471922" y="0"/>
                </a:lnTo>
                <a:lnTo>
                  <a:pt x="526958" y="2132"/>
                </a:lnTo>
                <a:lnTo>
                  <a:pt x="580130" y="8372"/>
                </a:lnTo>
                <a:lnTo>
                  <a:pt x="631082" y="18481"/>
                </a:lnTo>
                <a:lnTo>
                  <a:pt x="679462" y="32220"/>
                </a:lnTo>
                <a:lnTo>
                  <a:pt x="724914" y="49354"/>
                </a:lnTo>
                <a:lnTo>
                  <a:pt x="767086" y="69642"/>
                </a:lnTo>
                <a:lnTo>
                  <a:pt x="805622" y="92849"/>
                </a:lnTo>
                <a:lnTo>
                  <a:pt x="840169" y="118735"/>
                </a:lnTo>
                <a:lnTo>
                  <a:pt x="870372" y="147063"/>
                </a:lnTo>
                <a:lnTo>
                  <a:pt x="895878" y="177595"/>
                </a:lnTo>
                <a:lnTo>
                  <a:pt x="916332" y="210093"/>
                </a:lnTo>
                <a:lnTo>
                  <a:pt x="940670" y="280036"/>
                </a:lnTo>
                <a:lnTo>
                  <a:pt x="943845" y="317006"/>
                </a:lnTo>
                <a:lnTo>
                  <a:pt x="940670" y="353976"/>
                </a:lnTo>
                <a:lnTo>
                  <a:pt x="916332" y="423919"/>
                </a:lnTo>
                <a:lnTo>
                  <a:pt x="895878" y="456418"/>
                </a:lnTo>
                <a:lnTo>
                  <a:pt x="870372" y="486950"/>
                </a:lnTo>
                <a:lnTo>
                  <a:pt x="840169" y="515278"/>
                </a:lnTo>
                <a:lnTo>
                  <a:pt x="805622" y="541164"/>
                </a:lnTo>
                <a:lnTo>
                  <a:pt x="767086" y="564370"/>
                </a:lnTo>
                <a:lnTo>
                  <a:pt x="724914" y="584659"/>
                </a:lnTo>
                <a:lnTo>
                  <a:pt x="679462" y="601792"/>
                </a:lnTo>
                <a:lnTo>
                  <a:pt x="631082" y="615532"/>
                </a:lnTo>
                <a:lnTo>
                  <a:pt x="580130" y="625641"/>
                </a:lnTo>
                <a:lnTo>
                  <a:pt x="526958" y="631880"/>
                </a:lnTo>
                <a:lnTo>
                  <a:pt x="471922" y="634013"/>
                </a:lnTo>
                <a:lnTo>
                  <a:pt x="416886" y="631880"/>
                </a:lnTo>
                <a:lnTo>
                  <a:pt x="363715" y="625641"/>
                </a:lnTo>
                <a:lnTo>
                  <a:pt x="312762" y="615532"/>
                </a:lnTo>
                <a:lnTo>
                  <a:pt x="264382" y="601792"/>
                </a:lnTo>
                <a:lnTo>
                  <a:pt x="218930" y="584659"/>
                </a:lnTo>
                <a:lnTo>
                  <a:pt x="176759" y="564370"/>
                </a:lnTo>
                <a:lnTo>
                  <a:pt x="138222" y="541164"/>
                </a:lnTo>
                <a:lnTo>
                  <a:pt x="103676" y="515278"/>
                </a:lnTo>
                <a:lnTo>
                  <a:pt x="73472" y="486950"/>
                </a:lnTo>
                <a:lnTo>
                  <a:pt x="47966" y="456418"/>
                </a:lnTo>
                <a:lnTo>
                  <a:pt x="27512" y="423919"/>
                </a:lnTo>
                <a:lnTo>
                  <a:pt x="3174" y="353976"/>
                </a:lnTo>
                <a:lnTo>
                  <a:pt x="0" y="317006"/>
                </a:lnTo>
                <a:close/>
              </a:path>
            </a:pathLst>
          </a:custGeom>
          <a:ln w="9524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3733105" y="3993224"/>
            <a:ext cx="511232" cy="433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3857508" y="4020237"/>
            <a:ext cx="347663" cy="270034"/>
          </a:xfrm>
          <a:custGeom>
            <a:avLst/>
            <a:gdLst/>
            <a:ahLst/>
            <a:cxnLst/>
            <a:rect l="l" t="t" r="r" b="b"/>
            <a:pathLst>
              <a:path w="463550" h="360045">
                <a:moveTo>
                  <a:pt x="463223" y="0"/>
                </a:moveTo>
                <a:lnTo>
                  <a:pt x="0" y="359916"/>
                </a:lnTo>
              </a:path>
            </a:pathLst>
          </a:custGeom>
          <a:ln w="253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3842586" y="4217985"/>
            <a:ext cx="90640" cy="837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 txBox="1"/>
          <p:nvPr/>
        </p:nvSpPr>
        <p:spPr>
          <a:xfrm>
            <a:off x="1520674" y="4648718"/>
            <a:ext cx="5841418" cy="37895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9525" rIns="0" bIns="0" rtlCol="0">
            <a:spAutoFit/>
          </a:bodyPr>
          <a:lstStyle/>
          <a:p>
            <a:pPr marL="9525" algn="just">
              <a:spcBef>
                <a:spcPts val="75"/>
              </a:spcBef>
            </a:pPr>
            <a:r>
              <a:rPr sz="2400" b="1" spc="-4" dirty="0">
                <a:latin typeface="Calibri"/>
                <a:cs typeface="Calibri"/>
              </a:rPr>
              <a:t>Frequenza </a:t>
            </a:r>
            <a:r>
              <a:rPr sz="2400" b="1" dirty="0">
                <a:latin typeface="Calibri"/>
                <a:cs typeface="Calibri"/>
              </a:rPr>
              <a:t>del </a:t>
            </a:r>
            <a:r>
              <a:rPr sz="2400" b="1" spc="-4" dirty="0">
                <a:latin typeface="Calibri"/>
                <a:cs typeface="Calibri"/>
              </a:rPr>
              <a:t>profilo </a:t>
            </a:r>
            <a:r>
              <a:rPr sz="2400" b="1" dirty="0">
                <a:latin typeface="Calibri"/>
                <a:cs typeface="Calibri"/>
              </a:rPr>
              <a:t>nella</a:t>
            </a:r>
            <a:r>
              <a:rPr sz="2400" b="1" spc="8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popolazione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1140179" y="377699"/>
            <a:ext cx="983262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3200" b="1" i="1" spc="-4" dirty="0" err="1">
                <a:solidFill>
                  <a:schemeClr val="tx1"/>
                </a:solidFill>
                <a:cs typeface="Calibri"/>
              </a:rPr>
              <a:t>Likelihood</a:t>
            </a:r>
            <a:r>
              <a:rPr lang="it-IT" sz="3200" b="1" i="1" spc="-4" dirty="0">
                <a:solidFill>
                  <a:schemeClr val="tx1"/>
                </a:solidFill>
                <a:cs typeface="Calibri"/>
              </a:rPr>
              <a:t> Ratio test</a:t>
            </a:r>
            <a:r>
              <a:rPr lang="it-IT" sz="3200" b="1" i="1" spc="-8" dirty="0">
                <a:solidFill>
                  <a:schemeClr val="tx1"/>
                </a:solidFill>
                <a:cs typeface="Calibri"/>
              </a:rPr>
              <a:t> </a:t>
            </a:r>
            <a:r>
              <a:rPr lang="it-IT" sz="3200" b="1" spc="-4" dirty="0">
                <a:solidFill>
                  <a:schemeClr val="tx1"/>
                </a:solidFill>
                <a:cs typeface="Calibri"/>
              </a:rPr>
              <a:t>(LR) o rapporto di verosimiglianza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6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3430" y="867508"/>
            <a:ext cx="11347939" cy="55092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3200" b="1" u="sng" dirty="0">
                <a:solidFill>
                  <a:srgbClr val="FF0000"/>
                </a:solidFill>
                <a:latin typeface="+mn-lt"/>
              </a:rPr>
              <a:t>DOMANDA: chi è la fonte del DNA in questo profilo?</a:t>
            </a:r>
          </a:p>
          <a:p>
            <a:pPr algn="just"/>
            <a:endParaRPr lang="it-IT" sz="3200" dirty="0" smtClean="0">
              <a:latin typeface="+mn-lt"/>
            </a:endParaRPr>
          </a:p>
          <a:p>
            <a:pPr algn="just"/>
            <a:r>
              <a:rPr lang="it-IT" sz="3200" b="1" u="sng" dirty="0" smtClean="0">
                <a:solidFill>
                  <a:srgbClr val="FF0000"/>
                </a:solidFill>
                <a:latin typeface="+mn-lt"/>
              </a:rPr>
              <a:t>RISPOSTA: </a:t>
            </a:r>
            <a:endParaRPr lang="it-IT" sz="3200" b="1" u="sng" dirty="0">
              <a:solidFill>
                <a:srgbClr val="FF0000"/>
              </a:solidFill>
              <a:latin typeface="+mn-lt"/>
            </a:endParaRPr>
          </a:p>
          <a:p>
            <a:pPr marL="385763" indent="-385763" algn="just">
              <a:buAutoNum type="arabicParenR"/>
            </a:pPr>
            <a:r>
              <a:rPr lang="it-IT" sz="3200" dirty="0">
                <a:latin typeface="+mn-lt"/>
              </a:rPr>
              <a:t>Se si ha una singola fonte originata </a:t>
            </a:r>
            <a:r>
              <a:rPr lang="it-IT" sz="3200" u="sng" dirty="0">
                <a:latin typeface="+mn-lt"/>
              </a:rPr>
              <a:t>da un solo individuo </a:t>
            </a:r>
            <a:r>
              <a:rPr lang="it-IT" sz="3200" dirty="0">
                <a:latin typeface="+mn-lt"/>
              </a:rPr>
              <a:t>assegnare un peso all'evidenza è relativamente semplice. </a:t>
            </a:r>
          </a:p>
          <a:p>
            <a:pPr algn="just"/>
            <a:endParaRPr lang="it-IT" sz="3200" dirty="0">
              <a:latin typeface="+mn-lt"/>
            </a:endParaRPr>
          </a:p>
          <a:p>
            <a:pPr algn="just"/>
            <a:r>
              <a:rPr lang="it-IT" sz="3200" dirty="0">
                <a:latin typeface="+mn-lt"/>
              </a:rPr>
              <a:t>2) </a:t>
            </a:r>
            <a:r>
              <a:rPr lang="it-IT" sz="3200" u="sng" dirty="0">
                <a:solidFill>
                  <a:srgbClr val="FF0000"/>
                </a:solidFill>
                <a:latin typeface="+mn-lt"/>
              </a:rPr>
              <a:t>Se si hanno più individui (tracce miste</a:t>
            </a:r>
            <a:r>
              <a:rPr lang="it-IT" sz="3200" dirty="0">
                <a:solidFill>
                  <a:srgbClr val="FF0000"/>
                </a:solidFill>
                <a:latin typeface="+mn-lt"/>
              </a:rPr>
              <a:t>)</a:t>
            </a:r>
            <a:r>
              <a:rPr lang="it-IT" sz="3200" dirty="0">
                <a:latin typeface="+mn-lt"/>
              </a:rPr>
              <a:t> l’interpretazione del profilo è complicato e il profilo presenta </a:t>
            </a:r>
            <a:r>
              <a:rPr lang="it-IT" sz="3200" dirty="0" err="1">
                <a:latin typeface="+mn-lt"/>
              </a:rPr>
              <a:t>drop</a:t>
            </a:r>
            <a:r>
              <a:rPr lang="it-IT" sz="3200" dirty="0">
                <a:latin typeface="+mn-lt"/>
              </a:rPr>
              <a:t>-in e </a:t>
            </a:r>
            <a:r>
              <a:rPr lang="it-IT" sz="3200" dirty="0" err="1">
                <a:latin typeface="+mn-lt"/>
              </a:rPr>
              <a:t>dropout</a:t>
            </a:r>
            <a:r>
              <a:rPr lang="it-IT" sz="3200" dirty="0">
                <a:latin typeface="+mn-lt"/>
              </a:rPr>
              <a:t> allelico ed è conseguenza di un DNA degradato o inibito e produce profili di DNA parziali. Il DNA di uno o più individui non è presente in tutti i loci analizzati. 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3962400" y="304801"/>
            <a:ext cx="38100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224314" marR="180975" indent="-33814" algn="just">
              <a:spcBef>
                <a:spcPts val="360"/>
              </a:spcBef>
            </a:pPr>
            <a:r>
              <a:rPr sz="2700" b="1" dirty="0">
                <a:solidFill>
                  <a:srgbClr val="FF0000"/>
                </a:solidFill>
                <a:cs typeface="Arial"/>
              </a:rPr>
              <a:t>Con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f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ron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t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o dei pro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f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ili</a:t>
            </a:r>
          </a:p>
        </p:txBody>
      </p:sp>
    </p:spTree>
    <p:extLst>
      <p:ext uri="{BB962C8B-B14F-4D97-AF65-F5344CB8AC3E}">
        <p14:creationId xmlns:p14="http://schemas.microsoft.com/office/powerpoint/2010/main" val="11372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703385" y="1600202"/>
            <a:ext cx="10808677" cy="9788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it-IT" sz="3200" b="1" dirty="0"/>
              <a:t>2) La fonte è stata lasciata da più  individui (tracce miste)</a:t>
            </a:r>
          </a:p>
        </p:txBody>
      </p:sp>
      <p:sp>
        <p:nvSpPr>
          <p:cNvPr id="3" name="object 2"/>
          <p:cNvSpPr/>
          <p:nvPr/>
        </p:nvSpPr>
        <p:spPr>
          <a:xfrm>
            <a:off x="4038599" y="3429000"/>
            <a:ext cx="4202724" cy="23387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3655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988" y="914400"/>
            <a:ext cx="7696200" cy="5142012"/>
          </a:xfrm>
          <a:prstGeom prst="rect">
            <a:avLst/>
          </a:prstGeom>
        </p:spPr>
      </p:pic>
      <p:sp>
        <p:nvSpPr>
          <p:cNvPr id="3" name="Rectangle 1"/>
          <p:cNvSpPr>
            <a:spLocks/>
          </p:cNvSpPr>
          <p:nvPr/>
        </p:nvSpPr>
        <p:spPr bwMode="auto">
          <a:xfrm>
            <a:off x="3276600" y="97538"/>
            <a:ext cx="6172200" cy="48859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8575" tIns="28575" rIns="28575" bIns="28575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it-IT" sz="2800" b="1" dirty="0"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RICERCA DELLE TRACCE BIOLOGICHE </a:t>
            </a:r>
            <a:endParaRPr lang="en-US" altLang="it-IT" sz="2800" dirty="0">
              <a:latin typeface="+mn-lt"/>
              <a:ea typeface="Times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267200"/>
            <a:ext cx="2667000" cy="201299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471" y="2590800"/>
            <a:ext cx="1956173" cy="15084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015" y="1309688"/>
            <a:ext cx="2179629" cy="128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420"/>
            <a:ext cx="11812250" cy="526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9" y="457200"/>
            <a:ext cx="1079291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752601" y="2266518"/>
            <a:ext cx="3276599" cy="1120820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2700" rIns="0" bIns="0" rtlCol="0">
            <a:spAutoFit/>
          </a:bodyPr>
          <a:lstStyle/>
          <a:p>
            <a:pPr algn="just"/>
            <a:r>
              <a:rPr lang="it-IT" sz="24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it-IT" sz="2400" b="1" dirty="0">
                <a:solidFill>
                  <a:srgbClr val="FF0000"/>
                </a:solidFill>
                <a:cs typeface="Calibri"/>
              </a:rPr>
              <a:t>) </a:t>
            </a:r>
            <a:r>
              <a:rPr sz="2400" b="1" u="sng" dirty="0">
                <a:solidFill>
                  <a:srgbClr val="FF0000"/>
                </a:solidFill>
                <a:cs typeface="Calibri"/>
              </a:rPr>
              <a:t>DNA</a:t>
            </a:r>
            <a:r>
              <a:rPr sz="2400" b="1" u="sng" spc="-70" dirty="0">
                <a:solidFill>
                  <a:srgbClr val="FF0000"/>
                </a:solidFill>
                <a:cs typeface="Calibri"/>
              </a:rPr>
              <a:t> </a:t>
            </a:r>
            <a:r>
              <a:rPr sz="2400" b="1" u="sng" spc="-5" dirty="0" err="1">
                <a:solidFill>
                  <a:srgbClr val="FF0000"/>
                </a:solidFill>
                <a:cs typeface="Calibri"/>
              </a:rPr>
              <a:t>degradato</a:t>
            </a:r>
            <a:r>
              <a:rPr lang="it-IT" sz="2400" b="1" spc="-5" dirty="0">
                <a:solidFill>
                  <a:srgbClr val="FF0000"/>
                </a:solidFill>
                <a:cs typeface="Calibri"/>
              </a:rPr>
              <a:t>: </a:t>
            </a:r>
            <a:r>
              <a:rPr lang="it-IT" sz="2400" b="1" spc="-10" dirty="0">
                <a:cs typeface="Tahoma"/>
              </a:rPr>
              <a:t>Progressiva </a:t>
            </a:r>
            <a:r>
              <a:rPr lang="it-IT" sz="2400" b="1" spc="-5" dirty="0">
                <a:cs typeface="Tahoma"/>
              </a:rPr>
              <a:t>diminuzione</a:t>
            </a:r>
            <a:r>
              <a:rPr lang="it-IT" sz="2400" b="1" spc="30" dirty="0">
                <a:cs typeface="Tahoma"/>
              </a:rPr>
              <a:t> </a:t>
            </a:r>
            <a:r>
              <a:rPr lang="it-IT" sz="2400" b="1" spc="-5" dirty="0">
                <a:cs typeface="Tahoma"/>
              </a:rPr>
              <a:t>dell’amplificato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52896" y="1067985"/>
            <a:ext cx="4903092" cy="2814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01895" y="403860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0" y="0"/>
                </a:moveTo>
                <a:lnTo>
                  <a:pt x="4227506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116172" y="3986905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38100" y="57150"/>
                </a:ln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90748" y="5616573"/>
            <a:ext cx="5462770" cy="83612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87960" rIns="0" bIns="0" rtlCol="0">
            <a:spAutoFit/>
          </a:bodyPr>
          <a:lstStyle/>
          <a:p>
            <a:pPr marL="12700" algn="just">
              <a:spcBef>
                <a:spcPts val="1480"/>
              </a:spcBef>
            </a:pPr>
            <a:r>
              <a:rPr lang="it-IT" sz="2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u="sng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2400" b="1" u="sng" spc="-5" dirty="0" err="1">
                <a:solidFill>
                  <a:srgbClr val="FF0000"/>
                </a:solidFill>
                <a:latin typeface="Calibri"/>
                <a:cs typeface="Calibri"/>
              </a:rPr>
              <a:t>Campioni</a:t>
            </a:r>
            <a:r>
              <a:rPr sz="2400" b="1" u="sng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u="sng" spc="-5" dirty="0" err="1">
                <a:solidFill>
                  <a:srgbClr val="FF0000"/>
                </a:solidFill>
                <a:latin typeface="Calibri"/>
                <a:cs typeface="Calibri"/>
              </a:rPr>
              <a:t>misti</a:t>
            </a:r>
            <a:r>
              <a:rPr lang="it-IT" sz="2400" b="1" u="sng" spc="-5" dirty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b="1" spc="-5" dirty="0" err="1">
                <a:latin typeface="Calibri"/>
                <a:cs typeface="Calibri"/>
              </a:rPr>
              <a:t>Possibilità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di n. di alleli per individuo &gt;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617521" y="4686051"/>
            <a:ext cx="8288479" cy="70314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square" lIns="0" tIns="100965" rIns="0" bIns="0" rtlCol="0" anchor="ctr" anchorCtr="0">
            <a:noAutofit/>
          </a:bodyPr>
          <a:lstStyle/>
          <a:p>
            <a:pPr marR="3110865" algn="just" defTabSz="0"/>
            <a:r>
              <a:rPr lang="it-IT" sz="2400" b="1" spc="-5" dirty="0">
                <a:solidFill>
                  <a:srgbClr val="FF0000"/>
                </a:solidFill>
                <a:latin typeface="Calibri"/>
                <a:cs typeface="Calibri"/>
              </a:rPr>
              <a:t>2) </a:t>
            </a:r>
            <a:r>
              <a:rPr sz="2400" b="1" u="sng" dirty="0">
                <a:solidFill>
                  <a:srgbClr val="FF0000"/>
                </a:solidFill>
                <a:latin typeface="Calibri"/>
                <a:cs typeface="Calibri"/>
              </a:rPr>
              <a:t>DNA </a:t>
            </a:r>
            <a:r>
              <a:rPr sz="2400" b="1" u="sng" spc="-5" dirty="0" err="1">
                <a:solidFill>
                  <a:srgbClr val="FF0000"/>
                </a:solidFill>
                <a:latin typeface="Calibri"/>
                <a:cs typeface="Calibri"/>
              </a:rPr>
              <a:t>scarso</a:t>
            </a:r>
            <a:r>
              <a:rPr lang="it-IT" sz="2400" b="1" u="sng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u="sng" dirty="0">
                <a:latin typeface="Calibri"/>
                <a:cs typeface="Calibri"/>
              </a:rPr>
              <a:t>low </a:t>
            </a:r>
            <a:r>
              <a:rPr b="1" u="sng" spc="-5" dirty="0">
                <a:latin typeface="Calibri"/>
                <a:cs typeface="Calibri"/>
              </a:rPr>
              <a:t>concentration</a:t>
            </a:r>
            <a:r>
              <a:rPr b="1" u="sng" spc="-40" dirty="0">
                <a:latin typeface="Calibri"/>
                <a:cs typeface="Calibri"/>
              </a:rPr>
              <a:t> </a:t>
            </a:r>
            <a:r>
              <a:rPr lang="it-IT" b="1" u="sng" spc="-40" dirty="0">
                <a:latin typeface="Calibri"/>
                <a:cs typeface="Calibri"/>
              </a:rPr>
              <a:t> </a:t>
            </a:r>
            <a:r>
              <a:rPr b="1" u="sng" dirty="0">
                <a:latin typeface="Calibri"/>
                <a:cs typeface="Calibri"/>
              </a:rPr>
              <a:t>DNA)</a:t>
            </a:r>
            <a:r>
              <a:rPr lang="it-IT" b="1" u="sng" dirty="0">
                <a:latin typeface="Calibri"/>
                <a:cs typeface="Calibri"/>
              </a:rPr>
              <a:t>  </a:t>
            </a:r>
            <a:r>
              <a:rPr b="1" spc="-5" dirty="0" err="1">
                <a:latin typeface="Calibri"/>
                <a:cs typeface="Calibri"/>
              </a:rPr>
              <a:t>Alternativa</a:t>
            </a:r>
            <a:r>
              <a:rPr b="1" spc="-5" dirty="0">
                <a:latin typeface="Calibri"/>
                <a:cs typeface="Calibri"/>
              </a:rPr>
              <a:t> basarsi </a:t>
            </a:r>
            <a:r>
              <a:rPr b="1" dirty="0">
                <a:latin typeface="Calibri"/>
                <a:cs typeface="Calibri"/>
              </a:rPr>
              <a:t>anche </a:t>
            </a:r>
            <a:r>
              <a:rPr b="1" dirty="0" err="1">
                <a:latin typeface="Calibri"/>
                <a:cs typeface="Calibri"/>
              </a:rPr>
              <a:t>su</a:t>
            </a:r>
            <a:r>
              <a:rPr b="1" dirty="0">
                <a:latin typeface="Calibri"/>
                <a:cs typeface="Calibri"/>
              </a:rPr>
              <a:t> </a:t>
            </a:r>
            <a:r>
              <a:rPr b="1" spc="-5" dirty="0" err="1">
                <a:latin typeface="Calibri"/>
                <a:cs typeface="Calibri"/>
              </a:rPr>
              <a:t>mtDNA</a:t>
            </a:r>
            <a:endParaRPr b="1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44522" y="5712028"/>
            <a:ext cx="1828800" cy="28982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sng" spc="-5" dirty="0">
                <a:solidFill>
                  <a:srgbClr val="FF0000"/>
                </a:solidFill>
                <a:latin typeface="Calibri"/>
                <a:cs typeface="Calibri"/>
              </a:rPr>
              <a:t>Replicati</a:t>
            </a:r>
            <a:endParaRPr b="1" u="sng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9" name="object 5"/>
          <p:cNvSpPr txBox="1">
            <a:spLocks noGrp="1"/>
          </p:cNvSpPr>
          <p:nvPr>
            <p:ph type="title"/>
          </p:nvPr>
        </p:nvSpPr>
        <p:spPr>
          <a:xfrm>
            <a:off x="1676401" y="348825"/>
            <a:ext cx="8694883" cy="4462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19" rIns="0" bIns="0" rtlCol="0" anchor="ctr">
            <a:spAutoFit/>
          </a:bodyPr>
          <a:lstStyle/>
          <a:p>
            <a:pPr marL="91440" algn="just">
              <a:lnSpc>
                <a:spcPct val="100000"/>
              </a:lnSpc>
              <a:spcBef>
                <a:spcPts val="359"/>
              </a:spcBef>
            </a:pPr>
            <a:r>
              <a:rPr sz="2600" b="1" spc="-5" dirty="0" err="1">
                <a:latin typeface="Calibri"/>
                <a:cs typeface="Calibri"/>
              </a:rPr>
              <a:t>Problemi</a:t>
            </a:r>
            <a:r>
              <a:rPr sz="2600" b="1" spc="-5" dirty="0">
                <a:latin typeface="Calibri"/>
                <a:cs typeface="Calibri"/>
              </a:rPr>
              <a:t> </a:t>
            </a:r>
            <a:r>
              <a:rPr sz="2600" b="1" spc="-5" dirty="0" err="1">
                <a:latin typeface="Calibri"/>
                <a:cs typeface="Calibri"/>
              </a:rPr>
              <a:t>interpretativi</a:t>
            </a:r>
            <a:r>
              <a:rPr sz="2600" b="1" spc="-5" dirty="0">
                <a:latin typeface="Calibri"/>
                <a:cs typeface="Calibri"/>
              </a:rPr>
              <a:t> del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5" dirty="0" err="1">
                <a:latin typeface="Calibri"/>
                <a:cs typeface="Calibri"/>
              </a:rPr>
              <a:t>sequenziamento</a:t>
            </a:r>
            <a:r>
              <a:rPr lang="it-IT" sz="2600" b="1" spc="-5" dirty="0">
                <a:latin typeface="Calibri"/>
                <a:cs typeface="Calibri"/>
              </a:rPr>
              <a:t>: </a:t>
            </a:r>
            <a:r>
              <a:rPr lang="it-IT" sz="2600" b="1" u="sng" spc="-5" dirty="0">
                <a:latin typeface="Calibri"/>
                <a:cs typeface="Calibri"/>
              </a:rPr>
              <a:t>campioni difficili</a:t>
            </a:r>
            <a:endParaRPr sz="2600" b="1" u="sng" spc="-5" dirty="0">
              <a:latin typeface="Calibri"/>
              <a:cs typeface="Calibri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8229601" y="5008886"/>
            <a:ext cx="1582187" cy="57964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R="5080" algn="just">
              <a:lnSpc>
                <a:spcPts val="1860"/>
              </a:lnSpc>
            </a:pPr>
            <a:r>
              <a:rPr lang="it-IT" u="sng" spc="-5" dirty="0">
                <a:latin typeface="+mn-lt"/>
                <a:cs typeface="Calibri"/>
              </a:rPr>
              <a:t>Campioni </a:t>
            </a:r>
            <a:r>
              <a:rPr lang="it-IT" u="sng" dirty="0">
                <a:latin typeface="+mn-lt"/>
                <a:cs typeface="Calibri"/>
              </a:rPr>
              <a:t>di</a:t>
            </a:r>
            <a:r>
              <a:rPr lang="it-IT" u="sng" spc="-25" dirty="0">
                <a:latin typeface="+mn-lt"/>
                <a:cs typeface="Calibri"/>
              </a:rPr>
              <a:t> </a:t>
            </a:r>
            <a:r>
              <a:rPr lang="it-IT" u="sng" spc="-5" dirty="0">
                <a:latin typeface="+mn-lt"/>
                <a:cs typeface="Calibri"/>
              </a:rPr>
              <a:t>riferimento</a:t>
            </a:r>
            <a:endParaRPr lang="it-IT" u="sng" dirty="0">
              <a:latin typeface="+mn-lt"/>
              <a:cs typeface="Calibri"/>
            </a:endParaRPr>
          </a:p>
        </p:txBody>
      </p:sp>
      <p:sp>
        <p:nvSpPr>
          <p:cNvPr id="3" name="Parentesi graffa chiusa 2"/>
          <p:cNvSpPr/>
          <p:nvPr/>
        </p:nvSpPr>
        <p:spPr>
          <a:xfrm>
            <a:off x="7543800" y="4495800"/>
            <a:ext cx="533400" cy="2057400"/>
          </a:xfrm>
          <a:prstGeom prst="rightBrac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8" grpId="0" animBg="1"/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38643" y="174142"/>
            <a:ext cx="3894454" cy="3911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/>
              <a:t>Esempio </a:t>
            </a:r>
            <a:r>
              <a:rPr sz="2400" b="1" dirty="0"/>
              <a:t>di analisi di</a:t>
            </a:r>
            <a:r>
              <a:rPr sz="2400" b="1" spc="-75" dirty="0"/>
              <a:t> </a:t>
            </a:r>
            <a:r>
              <a:rPr sz="2400" b="1" spc="-5" dirty="0"/>
              <a:t>replicati</a:t>
            </a:r>
            <a:endParaRPr sz="2400" b="1" dirty="0"/>
          </a:p>
        </p:txBody>
      </p:sp>
      <p:sp>
        <p:nvSpPr>
          <p:cNvPr id="6" name="object 6"/>
          <p:cNvSpPr/>
          <p:nvPr/>
        </p:nvSpPr>
        <p:spPr>
          <a:xfrm>
            <a:off x="2960453" y="776864"/>
            <a:ext cx="7453001" cy="4978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38277" y="883145"/>
            <a:ext cx="977900" cy="632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1600" b="1" spc="-5" dirty="0">
                <a:solidFill>
                  <a:srgbClr val="90CF4F"/>
                </a:solidFill>
                <a:latin typeface="Tahoma"/>
                <a:cs typeface="Tahoma"/>
              </a:rPr>
              <a:t>Replicate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ts val="2870"/>
              </a:lnSpc>
            </a:pPr>
            <a:r>
              <a:rPr sz="2400" b="1" dirty="0">
                <a:solidFill>
                  <a:srgbClr val="90CF4F"/>
                </a:solidFill>
                <a:latin typeface="Tahoma"/>
                <a:cs typeface="Tahoma"/>
              </a:rPr>
              <a:t>#1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9782" y="3110726"/>
            <a:ext cx="131445" cy="197485"/>
          </a:xfrm>
          <a:custGeom>
            <a:avLst/>
            <a:gdLst/>
            <a:ahLst/>
            <a:cxnLst/>
            <a:rect l="l" t="t" r="r" b="b"/>
            <a:pathLst>
              <a:path w="131445" h="197485">
                <a:moveTo>
                  <a:pt x="0" y="0"/>
                </a:moveTo>
                <a:lnTo>
                  <a:pt x="131265" y="196898"/>
                </a:lnTo>
              </a:path>
            </a:pathLst>
          </a:custGeom>
          <a:ln w="38099">
            <a:solidFill>
              <a:srgbClr val="932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71222" y="3212515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95110" y="0"/>
                </a:moveTo>
                <a:lnTo>
                  <a:pt x="0" y="63398"/>
                </a:lnTo>
                <a:lnTo>
                  <a:pt x="110959" y="126809"/>
                </a:lnTo>
                <a:lnTo>
                  <a:pt x="95110" y="0"/>
                </a:lnTo>
                <a:close/>
              </a:path>
            </a:pathLst>
          </a:custGeom>
          <a:solidFill>
            <a:srgbClr val="932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03291" y="2626221"/>
            <a:ext cx="635635" cy="44195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97155">
              <a:lnSpc>
                <a:spcPts val="1600"/>
              </a:lnSpc>
              <a:spcBef>
                <a:spcPts val="219"/>
              </a:spcBef>
            </a:pPr>
            <a:r>
              <a:rPr sz="1400" b="1" spc="-5" dirty="0">
                <a:solidFill>
                  <a:srgbClr val="800080"/>
                </a:solidFill>
                <a:latin typeface="Tahoma"/>
                <a:cs typeface="Tahoma"/>
              </a:rPr>
              <a:t>High  st</a:t>
            </a:r>
            <a:r>
              <a:rPr sz="1400" b="1" dirty="0">
                <a:solidFill>
                  <a:srgbClr val="800080"/>
                </a:solidFill>
                <a:latin typeface="Tahoma"/>
                <a:cs typeface="Tahoma"/>
              </a:rPr>
              <a:t>utter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04233" y="1281925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49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8508" y="14914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1001" y="1281925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49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25277" y="14914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31871" y="3110725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49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46146" y="33202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63228" y="4939525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849"/>
                </a:lnTo>
              </a:path>
            </a:pathLst>
          </a:custGeom>
          <a:ln w="5714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77503" y="5149075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729990" y="6049729"/>
          <a:ext cx="6351905" cy="6726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4575"/>
                <a:gridCol w="1372870"/>
                <a:gridCol w="1374140"/>
                <a:gridCol w="1407160"/>
                <a:gridCol w="1153160"/>
              </a:tblGrid>
              <a:tr h="332087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14,19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7,9.3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1780" algn="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12,13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11,13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307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24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</a:tr>
              <a:tr h="340580">
                <a:tc>
                  <a:txBody>
                    <a:bodyPr/>
                    <a:lstStyle/>
                    <a:p>
                      <a:pPr marL="31750">
                        <a:lnSpc>
                          <a:spcPts val="2135"/>
                        </a:lnSpc>
                        <a:spcBef>
                          <a:spcPts val="445"/>
                        </a:spcBef>
                      </a:pPr>
                      <a:r>
                        <a:rPr sz="1850" b="1" i="1" spc="-30" dirty="0">
                          <a:latin typeface="Tahoma"/>
                          <a:cs typeface="Tahoma"/>
                        </a:rPr>
                        <a:t>14,19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ts val="2135"/>
                        </a:lnSpc>
                        <a:spcBef>
                          <a:spcPts val="445"/>
                        </a:spcBef>
                      </a:pPr>
                      <a:r>
                        <a:rPr sz="1850" b="1" i="1" spc="-30" dirty="0">
                          <a:latin typeface="Tahoma"/>
                          <a:cs typeface="Tahoma"/>
                        </a:rPr>
                        <a:t>7,9.3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278130" algn="r">
                        <a:lnSpc>
                          <a:spcPts val="2135"/>
                        </a:lnSpc>
                        <a:spcBef>
                          <a:spcPts val="445"/>
                        </a:spcBef>
                      </a:pPr>
                      <a:r>
                        <a:rPr sz="1850" b="1" i="1" dirty="0">
                          <a:latin typeface="Tahoma"/>
                          <a:cs typeface="Tahoma"/>
                        </a:rPr>
                        <a:t>12,13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279400">
                        <a:lnSpc>
                          <a:spcPts val="2135"/>
                        </a:lnSpc>
                        <a:spcBef>
                          <a:spcPts val="445"/>
                        </a:spcBef>
                      </a:pPr>
                      <a:r>
                        <a:rPr sz="1850" b="1" i="1" spc="-30" dirty="0">
                          <a:latin typeface="Tahoma"/>
                          <a:cs typeface="Tahoma"/>
                        </a:rPr>
                        <a:t>11,13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ts val="2135"/>
                        </a:lnSpc>
                        <a:spcBef>
                          <a:spcPts val="445"/>
                        </a:spcBef>
                      </a:pPr>
                      <a:r>
                        <a:rPr sz="1850" b="1" i="1" spc="-30" dirty="0">
                          <a:latin typeface="Tahoma"/>
                          <a:cs typeface="Tahoma"/>
                        </a:rPr>
                        <a:t>18,24</a:t>
                      </a:r>
                      <a:endParaRPr sz="1850">
                        <a:latin typeface="Tahoma"/>
                        <a:cs typeface="Tahoma"/>
                      </a:endParaRPr>
                    </a:p>
                  </a:txBody>
                  <a:tcPr marL="0" marR="0" marT="56515" marB="0"/>
                </a:tc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5259806" y="3175635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304799"/>
                </a:moveTo>
                <a:lnTo>
                  <a:pt x="380999" y="0"/>
                </a:lnTo>
              </a:path>
            </a:pathLst>
          </a:custGeom>
          <a:ln w="38099">
            <a:solidFill>
              <a:srgbClr val="425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32737" y="1225804"/>
            <a:ext cx="304800" cy="533400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0" y="533399"/>
                </a:moveTo>
                <a:lnTo>
                  <a:pt x="304799" y="0"/>
                </a:lnTo>
              </a:path>
            </a:pathLst>
          </a:custGeom>
          <a:ln w="38099">
            <a:solidFill>
              <a:srgbClr val="425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46224" y="5017922"/>
            <a:ext cx="304800" cy="152400"/>
          </a:xfrm>
          <a:custGeom>
            <a:avLst/>
            <a:gdLst/>
            <a:ahLst/>
            <a:cxnLst/>
            <a:rect l="l" t="t" r="r" b="b"/>
            <a:pathLst>
              <a:path w="304800" h="152400">
                <a:moveTo>
                  <a:pt x="0" y="0"/>
                </a:moveTo>
                <a:lnTo>
                  <a:pt x="304800" y="152399"/>
                </a:lnTo>
              </a:path>
            </a:pathLst>
          </a:custGeom>
          <a:ln w="38099">
            <a:solidFill>
              <a:srgbClr val="4252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38277" y="2686545"/>
            <a:ext cx="977900" cy="6324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1600" b="1" spc="-5" dirty="0">
                <a:solidFill>
                  <a:srgbClr val="90CF4F"/>
                </a:solidFill>
                <a:latin typeface="Tahoma"/>
                <a:cs typeface="Tahoma"/>
              </a:rPr>
              <a:t>Replicate</a:t>
            </a:r>
            <a:endParaRPr sz="1600" dirty="0">
              <a:latin typeface="Tahoma"/>
              <a:cs typeface="Tahoma"/>
            </a:endParaRPr>
          </a:p>
          <a:p>
            <a:pPr algn="ctr">
              <a:lnSpc>
                <a:spcPts val="2870"/>
              </a:lnSpc>
            </a:pPr>
            <a:r>
              <a:rPr sz="2400" b="1" dirty="0">
                <a:solidFill>
                  <a:srgbClr val="90CF4F"/>
                </a:solidFill>
                <a:latin typeface="Tahoma"/>
                <a:cs typeface="Tahoma"/>
              </a:rPr>
              <a:t>#2</a:t>
            </a:r>
            <a:endParaRPr sz="24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67361" y="4419601"/>
            <a:ext cx="1618615" cy="22031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5" dirty="0">
                <a:solidFill>
                  <a:srgbClr val="90CF4F"/>
                </a:solidFill>
                <a:latin typeface="Tahoma"/>
                <a:cs typeface="Tahoma"/>
              </a:rPr>
              <a:t>Replicate</a:t>
            </a:r>
            <a:endParaRPr sz="1600" dirty="0">
              <a:latin typeface="Tahoma"/>
              <a:cs typeface="Tahoma"/>
            </a:endParaRPr>
          </a:p>
          <a:p>
            <a:pPr marL="266700">
              <a:lnSpc>
                <a:spcPts val="2870"/>
              </a:lnSpc>
            </a:pPr>
            <a:r>
              <a:rPr sz="2400" b="1" dirty="0">
                <a:solidFill>
                  <a:srgbClr val="90CF4F"/>
                </a:solidFill>
                <a:latin typeface="Tahoma"/>
                <a:cs typeface="Tahoma"/>
              </a:rPr>
              <a:t>#3</a:t>
            </a:r>
            <a:endParaRPr sz="2400" dirty="0">
              <a:latin typeface="Tahoma"/>
              <a:cs typeface="Tahoma"/>
            </a:endParaRPr>
          </a:p>
          <a:p>
            <a:pPr>
              <a:spcBef>
                <a:spcPts val="35"/>
              </a:spcBef>
            </a:pPr>
            <a:endParaRPr sz="4250" dirty="0">
              <a:latin typeface="Times New Roman"/>
              <a:cs typeface="Times New Roman"/>
            </a:endParaRPr>
          </a:p>
          <a:p>
            <a:pPr marL="318135" marR="71120">
              <a:lnSpc>
                <a:spcPts val="2100"/>
              </a:lnSpc>
            </a:pPr>
            <a:r>
              <a:rPr b="1" dirty="0">
                <a:solidFill>
                  <a:srgbClr val="FF0000"/>
                </a:solidFill>
                <a:latin typeface="Tahoma"/>
                <a:cs typeface="Tahoma"/>
              </a:rPr>
              <a:t>Con</a:t>
            </a: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se</a:t>
            </a:r>
            <a:r>
              <a:rPr b="1" dirty="0">
                <a:solidFill>
                  <a:srgbClr val="FF0000"/>
                </a:solidFill>
                <a:latin typeface="Tahoma"/>
                <a:cs typeface="Tahoma"/>
              </a:rPr>
              <a:t>n</a:t>
            </a: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s</a:t>
            </a:r>
            <a:r>
              <a:rPr b="1" dirty="0">
                <a:solidFill>
                  <a:srgbClr val="FF0000"/>
                </a:solidFill>
                <a:latin typeface="Tahoma"/>
                <a:cs typeface="Tahoma"/>
              </a:rPr>
              <a:t>us  </a:t>
            </a: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Profile:</a:t>
            </a:r>
            <a:endParaRPr dirty="0">
              <a:latin typeface="Tahoma"/>
              <a:cs typeface="Tahoma"/>
            </a:endParaRPr>
          </a:p>
          <a:p>
            <a:pPr marL="54610">
              <a:spcBef>
                <a:spcPts val="1030"/>
              </a:spcBef>
            </a:pPr>
            <a:r>
              <a:rPr sz="1650" b="1" i="1" spc="-30" dirty="0">
                <a:latin typeface="Tahoma"/>
                <a:cs typeface="Tahoma"/>
              </a:rPr>
              <a:t>Correct</a:t>
            </a:r>
            <a:r>
              <a:rPr sz="1650" b="1" i="1" spc="-70" dirty="0">
                <a:latin typeface="Tahoma"/>
                <a:cs typeface="Tahoma"/>
              </a:rPr>
              <a:t> </a:t>
            </a:r>
            <a:r>
              <a:rPr sz="1650" b="1" i="1" spc="-25" dirty="0">
                <a:latin typeface="Tahoma"/>
                <a:cs typeface="Tahoma"/>
              </a:rPr>
              <a:t>Profile:</a:t>
            </a:r>
            <a:endParaRPr sz="16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54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/>
          </p:cNvSpPr>
          <p:nvPr/>
        </p:nvSpPr>
        <p:spPr bwMode="auto">
          <a:xfrm>
            <a:off x="2999656" y="1239306"/>
            <a:ext cx="6912768" cy="56938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" tIns="38100" rIns="38100" bIns="3810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altLang="it-IT" sz="3200" b="1" dirty="0">
                <a:solidFill>
                  <a:srgbClr val="FFFFFF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RICERCA DELLE TRACCE </a:t>
            </a:r>
            <a:endParaRPr lang="en-US" altLang="it-IT" sz="3200" dirty="0">
              <a:latin typeface="+mn-lt"/>
              <a:ea typeface="Times" panose="02020603050405020304" pitchFamily="18" charset="0"/>
              <a:cs typeface="Times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/>
          </p:cNvSpPr>
          <p:nvPr/>
        </p:nvSpPr>
        <p:spPr bwMode="auto">
          <a:xfrm>
            <a:off x="2133600" y="3197225"/>
            <a:ext cx="2374900" cy="508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it-IT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VITTIMA 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6600056" y="3198813"/>
            <a:ext cx="4824536" cy="59022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it-IT" sz="280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L’INDAGATO/SOSPETTATO</a:t>
            </a:r>
            <a:endParaRPr lang="en-US" altLang="it-IT" sz="28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6400800" y="2057400"/>
            <a:ext cx="2362200" cy="1066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it-IT"/>
          </a:p>
        </p:txBody>
      </p:sp>
      <p:cxnSp>
        <p:nvCxnSpPr>
          <p:cNvPr id="3" name="Connettore 1 2"/>
          <p:cNvCxnSpPr/>
          <p:nvPr/>
        </p:nvCxnSpPr>
        <p:spPr>
          <a:xfrm flipH="1">
            <a:off x="3287688" y="1988840"/>
            <a:ext cx="1080120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bloodb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MCj01537300000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18977" y="3851304"/>
            <a:ext cx="2281875" cy="2389443"/>
          </a:xfrm>
          <a:noFill/>
        </p:spPr>
      </p:pic>
      <p:pic>
        <p:nvPicPr>
          <p:cNvPr id="14" name="Picture 9" descr="C:\Users\Tracy\AppData\Local\Microsoft\Windows\Temporary Internet Files\Content.IE5\80O0PNB0\MC900360664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567181">
            <a:off x="6793084" y="4279082"/>
            <a:ext cx="1325898" cy="175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425025"/>
            <a:ext cx="2567464" cy="102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11822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3865" y="149876"/>
            <a:ext cx="7301925" cy="6912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3957" rIns="0" bIns="0" rtlCol="0" anchor="ctr">
            <a:spAutoFit/>
          </a:bodyPr>
          <a:lstStyle/>
          <a:p>
            <a:pPr marL="12689" algn="ctr">
              <a:lnSpc>
                <a:spcPct val="100000"/>
              </a:lnSpc>
              <a:spcBef>
                <a:spcPts val="110"/>
              </a:spcBef>
            </a:pPr>
            <a:r>
              <a:rPr b="1" dirty="0"/>
              <a:t>Esempio: </a:t>
            </a:r>
            <a:r>
              <a:rPr b="1" spc="-10" dirty="0"/>
              <a:t>mistura, </a:t>
            </a:r>
            <a:r>
              <a:rPr b="1" spc="5" dirty="0"/>
              <a:t>1</a:t>
            </a:r>
            <a:r>
              <a:rPr b="1" spc="-225" dirty="0"/>
              <a:t> </a:t>
            </a:r>
            <a:r>
              <a:rPr b="1" spc="5" dirty="0"/>
              <a:t>locus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11568" y="1560731"/>
            <a:ext cx="1018867" cy="45297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2797" spc="-35" dirty="0">
                <a:solidFill>
                  <a:srgbClr val="001F5F"/>
                </a:solidFill>
                <a:latin typeface="Calibri"/>
                <a:cs typeface="Calibri"/>
              </a:rPr>
              <a:t>Traccia</a:t>
            </a:r>
            <a:endParaRPr sz="279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1567" y="3355991"/>
            <a:ext cx="4431249" cy="443892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 marR="5075">
              <a:spcBef>
                <a:spcPts val="105"/>
              </a:spcBef>
            </a:pPr>
            <a:r>
              <a:rPr sz="2797" spc="-10" dirty="0">
                <a:solidFill>
                  <a:srgbClr val="001F5F"/>
                </a:solidFill>
                <a:latin typeface="Calibri"/>
                <a:cs typeface="Calibri"/>
              </a:rPr>
              <a:t>Vittima  (contributore</a:t>
            </a:r>
            <a:r>
              <a:rPr sz="2797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797" spc="-10" dirty="0">
                <a:solidFill>
                  <a:srgbClr val="001F5F"/>
                </a:solidFill>
                <a:latin typeface="Calibri"/>
                <a:cs typeface="Calibri"/>
              </a:rPr>
              <a:t>noto)</a:t>
            </a:r>
            <a:endParaRPr sz="279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19143" y="2303513"/>
            <a:ext cx="3257418" cy="75699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0785" rIns="0" bIns="0" rtlCol="0">
            <a:spAutoFit/>
          </a:bodyPr>
          <a:lstStyle/>
          <a:p>
            <a:pPr marL="12689" marR="5075">
              <a:lnSpc>
                <a:spcPct val="100600"/>
              </a:lnSpc>
              <a:spcBef>
                <a:spcPts val="85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Non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consideriamo 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le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altezze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dei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picchi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1163" y="2562518"/>
            <a:ext cx="3956831" cy="0"/>
          </a:xfrm>
          <a:custGeom>
            <a:avLst/>
            <a:gdLst/>
            <a:ahLst/>
            <a:cxnLst/>
            <a:rect l="l" t="t" r="r" b="b"/>
            <a:pathLst>
              <a:path w="3960495">
                <a:moveTo>
                  <a:pt x="0" y="0"/>
                </a:moveTo>
                <a:lnTo>
                  <a:pt x="3960444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2570873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180022" y="0"/>
                </a:moveTo>
                <a:lnTo>
                  <a:pt x="0" y="1512189"/>
                </a:lnTo>
                <a:lnTo>
                  <a:pt x="359994" y="1512189"/>
                </a:lnTo>
                <a:lnTo>
                  <a:pt x="18002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/>
          <p:nvPr/>
        </p:nvSpPr>
        <p:spPr>
          <a:xfrm>
            <a:off x="2570873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0" y="1512189"/>
                </a:moveTo>
                <a:lnTo>
                  <a:pt x="180022" y="0"/>
                </a:lnTo>
                <a:lnTo>
                  <a:pt x="359994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 txBox="1"/>
          <p:nvPr/>
        </p:nvSpPr>
        <p:spPr>
          <a:xfrm>
            <a:off x="2683026" y="2222157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49959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180086" y="0"/>
                </a:moveTo>
                <a:lnTo>
                  <a:pt x="0" y="1512189"/>
                </a:lnTo>
                <a:lnTo>
                  <a:pt x="360044" y="1512189"/>
                </a:lnTo>
                <a:lnTo>
                  <a:pt x="18008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3649959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0" y="1512189"/>
                </a:moveTo>
                <a:lnTo>
                  <a:pt x="180086" y="0"/>
                </a:lnTo>
                <a:lnTo>
                  <a:pt x="360044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 txBox="1"/>
          <p:nvPr/>
        </p:nvSpPr>
        <p:spPr>
          <a:xfrm>
            <a:off x="3752987" y="2222157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01038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5" h="1512570">
                <a:moveTo>
                  <a:pt x="180086" y="0"/>
                </a:moveTo>
                <a:lnTo>
                  <a:pt x="0" y="1512189"/>
                </a:lnTo>
                <a:lnTo>
                  <a:pt x="360045" y="1512189"/>
                </a:lnTo>
                <a:lnTo>
                  <a:pt x="18008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/>
          <p:nvPr/>
        </p:nvSpPr>
        <p:spPr>
          <a:xfrm>
            <a:off x="4801038" y="1051729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5" h="1512570">
                <a:moveTo>
                  <a:pt x="0" y="1512189"/>
                </a:moveTo>
                <a:lnTo>
                  <a:pt x="180086" y="0"/>
                </a:lnTo>
                <a:lnTo>
                  <a:pt x="360045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 txBox="1"/>
          <p:nvPr/>
        </p:nvSpPr>
        <p:spPr>
          <a:xfrm>
            <a:off x="4904446" y="2222157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11162" y="4572211"/>
            <a:ext cx="3381419" cy="9516"/>
          </a:xfrm>
          <a:custGeom>
            <a:avLst/>
            <a:gdLst/>
            <a:ahLst/>
            <a:cxnLst/>
            <a:rect l="l" t="t" r="r" b="b"/>
            <a:pathLst>
              <a:path w="3384550" h="9525">
                <a:moveTo>
                  <a:pt x="0" y="0"/>
                </a:moveTo>
                <a:lnTo>
                  <a:pt x="3384372" y="927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/>
          <p:nvPr/>
        </p:nvSpPr>
        <p:spPr>
          <a:xfrm>
            <a:off x="2570873" y="3061421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180022" y="0"/>
                </a:moveTo>
                <a:lnTo>
                  <a:pt x="0" y="1512189"/>
                </a:lnTo>
                <a:lnTo>
                  <a:pt x="359994" y="1512189"/>
                </a:lnTo>
                <a:lnTo>
                  <a:pt x="18002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object 18"/>
          <p:cNvSpPr/>
          <p:nvPr/>
        </p:nvSpPr>
        <p:spPr>
          <a:xfrm>
            <a:off x="2570873" y="3061421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0" y="1512189"/>
                </a:moveTo>
                <a:lnTo>
                  <a:pt x="180022" y="0"/>
                </a:lnTo>
                <a:lnTo>
                  <a:pt x="359994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9" name="object 19"/>
          <p:cNvSpPr txBox="1"/>
          <p:nvPr/>
        </p:nvSpPr>
        <p:spPr>
          <a:xfrm>
            <a:off x="2683025" y="4232775"/>
            <a:ext cx="140840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649959" y="3061421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180086" y="0"/>
                </a:moveTo>
                <a:lnTo>
                  <a:pt x="0" y="1512189"/>
                </a:lnTo>
                <a:lnTo>
                  <a:pt x="360044" y="1512189"/>
                </a:lnTo>
                <a:lnTo>
                  <a:pt x="18008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object 21"/>
          <p:cNvSpPr/>
          <p:nvPr/>
        </p:nvSpPr>
        <p:spPr>
          <a:xfrm>
            <a:off x="3649959" y="3061421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4" h="1512570">
                <a:moveTo>
                  <a:pt x="0" y="1512189"/>
                </a:moveTo>
                <a:lnTo>
                  <a:pt x="180086" y="0"/>
                </a:lnTo>
                <a:lnTo>
                  <a:pt x="360044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object 22"/>
          <p:cNvSpPr txBox="1"/>
          <p:nvPr/>
        </p:nvSpPr>
        <p:spPr>
          <a:xfrm>
            <a:off x="3752986" y="4232775"/>
            <a:ext cx="140840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11162" y="6581903"/>
            <a:ext cx="4029154" cy="9516"/>
          </a:xfrm>
          <a:custGeom>
            <a:avLst/>
            <a:gdLst/>
            <a:ahLst/>
            <a:cxnLst/>
            <a:rect l="l" t="t" r="r" b="b"/>
            <a:pathLst>
              <a:path w="4032885" h="9525">
                <a:moveTo>
                  <a:pt x="0" y="0"/>
                </a:moveTo>
                <a:lnTo>
                  <a:pt x="4032453" y="929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object 24"/>
          <p:cNvSpPr/>
          <p:nvPr/>
        </p:nvSpPr>
        <p:spPr>
          <a:xfrm>
            <a:off x="4944921" y="5071113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5" h="1512570">
                <a:moveTo>
                  <a:pt x="180086" y="0"/>
                </a:moveTo>
                <a:lnTo>
                  <a:pt x="0" y="1512189"/>
                </a:lnTo>
                <a:lnTo>
                  <a:pt x="360045" y="1512189"/>
                </a:lnTo>
                <a:lnTo>
                  <a:pt x="18008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5" name="object 25"/>
          <p:cNvSpPr/>
          <p:nvPr/>
        </p:nvSpPr>
        <p:spPr>
          <a:xfrm>
            <a:off x="4944921" y="5071113"/>
            <a:ext cx="359712" cy="1511171"/>
          </a:xfrm>
          <a:custGeom>
            <a:avLst/>
            <a:gdLst/>
            <a:ahLst/>
            <a:cxnLst/>
            <a:rect l="l" t="t" r="r" b="b"/>
            <a:pathLst>
              <a:path w="360045" h="1512570">
                <a:moveTo>
                  <a:pt x="0" y="1512189"/>
                </a:moveTo>
                <a:lnTo>
                  <a:pt x="180086" y="0"/>
                </a:lnTo>
                <a:lnTo>
                  <a:pt x="360045" y="1512189"/>
                </a:lnTo>
                <a:lnTo>
                  <a:pt x="0" y="151218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6" name="object 26"/>
          <p:cNvSpPr txBox="1"/>
          <p:nvPr/>
        </p:nvSpPr>
        <p:spPr>
          <a:xfrm>
            <a:off x="5057974" y="6243495"/>
            <a:ext cx="140840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99598" y="3497644"/>
            <a:ext cx="288023" cy="2806007"/>
          </a:xfrm>
          <a:custGeom>
            <a:avLst/>
            <a:gdLst/>
            <a:ahLst/>
            <a:cxnLst/>
            <a:rect l="l" t="t" r="r" b="b"/>
            <a:pathLst>
              <a:path w="288289" h="2808604">
                <a:moveTo>
                  <a:pt x="288036" y="2808376"/>
                </a:moveTo>
                <a:lnTo>
                  <a:pt x="231993" y="2806490"/>
                </a:lnTo>
                <a:lnTo>
                  <a:pt x="186213" y="2801346"/>
                </a:lnTo>
                <a:lnTo>
                  <a:pt x="155340" y="2793717"/>
                </a:lnTo>
                <a:lnTo>
                  <a:pt x="144017" y="2784373"/>
                </a:lnTo>
                <a:lnTo>
                  <a:pt x="144017" y="1428241"/>
                </a:lnTo>
                <a:lnTo>
                  <a:pt x="132695" y="1418865"/>
                </a:lnTo>
                <a:lnTo>
                  <a:pt x="101822" y="1411239"/>
                </a:lnTo>
                <a:lnTo>
                  <a:pt x="56042" y="1406114"/>
                </a:lnTo>
                <a:lnTo>
                  <a:pt x="0" y="1404239"/>
                </a:lnTo>
                <a:lnTo>
                  <a:pt x="56042" y="1402345"/>
                </a:lnTo>
                <a:lnTo>
                  <a:pt x="101822" y="1397190"/>
                </a:lnTo>
                <a:lnTo>
                  <a:pt x="132695" y="1389558"/>
                </a:lnTo>
                <a:lnTo>
                  <a:pt x="144017" y="1380235"/>
                </a:lnTo>
                <a:lnTo>
                  <a:pt x="144017" y="24002"/>
                </a:lnTo>
                <a:lnTo>
                  <a:pt x="155340" y="14680"/>
                </a:lnTo>
                <a:lnTo>
                  <a:pt x="186213" y="7048"/>
                </a:lnTo>
                <a:lnTo>
                  <a:pt x="231993" y="1893"/>
                </a:lnTo>
                <a:lnTo>
                  <a:pt x="288036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8" name="object 28"/>
          <p:cNvSpPr txBox="1"/>
          <p:nvPr/>
        </p:nvSpPr>
        <p:spPr>
          <a:xfrm>
            <a:off x="7111568" y="4732413"/>
            <a:ext cx="3014222" cy="1318949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84379">
              <a:spcBef>
                <a:spcPts val="105"/>
              </a:spcBef>
            </a:pPr>
            <a:r>
              <a:rPr sz="2797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797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797" spc="-5" dirty="0">
                <a:solidFill>
                  <a:srgbClr val="FF0000"/>
                </a:solidFill>
                <a:latin typeface="Calibri"/>
                <a:cs typeface="Calibri"/>
              </a:rPr>
              <a:t>contributori</a:t>
            </a:r>
            <a:endParaRPr sz="2797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97">
              <a:latin typeface="Times New Roman"/>
              <a:cs typeface="Times New Roman"/>
            </a:endParaRPr>
          </a:p>
          <a:p>
            <a:pPr marL="12689"/>
            <a:r>
              <a:rPr sz="2797" spc="-15" dirty="0">
                <a:solidFill>
                  <a:srgbClr val="001F5F"/>
                </a:solidFill>
                <a:latin typeface="Calibri"/>
                <a:cs typeface="Calibri"/>
              </a:rPr>
              <a:t>Sospettato</a:t>
            </a:r>
            <a:endParaRPr sz="279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2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4447" y="467710"/>
            <a:ext cx="8372104" cy="5636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sz="3600" b="1" spc="-4" dirty="0"/>
              <a:t>Statistical </a:t>
            </a:r>
            <a:r>
              <a:rPr sz="3600" b="1" dirty="0"/>
              <a:t>Approaches with</a:t>
            </a:r>
            <a:r>
              <a:rPr sz="3600" b="1" spc="-41" dirty="0"/>
              <a:t> </a:t>
            </a:r>
            <a:r>
              <a:rPr sz="3600" b="1" dirty="0"/>
              <a:t>Mixtures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8400" y="1574800"/>
            <a:ext cx="10477500" cy="87187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11430" algn="ctr">
              <a:spcBef>
                <a:spcPts val="79"/>
              </a:spcBef>
            </a:pPr>
            <a:r>
              <a:rPr sz="2800" dirty="0">
                <a:latin typeface="Arial"/>
                <a:cs typeface="Arial"/>
              </a:rPr>
              <a:t>See Ladd </a:t>
            </a:r>
            <a:r>
              <a:rPr sz="2800" i="1" dirty="0">
                <a:latin typeface="Arial"/>
                <a:cs typeface="Arial"/>
              </a:rPr>
              <a:t>et al. </a:t>
            </a:r>
            <a:r>
              <a:rPr sz="2800" dirty="0">
                <a:latin typeface="Arial"/>
                <a:cs typeface="Arial"/>
              </a:rPr>
              <a:t>(2001) </a:t>
            </a:r>
            <a:r>
              <a:rPr sz="2800" i="1" spc="-4" dirty="0">
                <a:latin typeface="Arial"/>
                <a:cs typeface="Arial"/>
              </a:rPr>
              <a:t>Croat Med </a:t>
            </a:r>
            <a:r>
              <a:rPr sz="2800" i="1" dirty="0">
                <a:latin typeface="Arial"/>
                <a:cs typeface="Arial"/>
              </a:rPr>
              <a:t>J.</a:t>
            </a:r>
            <a:r>
              <a:rPr sz="2800" i="1" spc="-94" dirty="0">
                <a:latin typeface="Arial"/>
                <a:cs typeface="Arial"/>
              </a:rPr>
              <a:t> </a:t>
            </a:r>
            <a:r>
              <a:rPr sz="2800" spc="-4" dirty="0" smtClean="0">
                <a:latin typeface="Arial"/>
                <a:cs typeface="Arial"/>
              </a:rPr>
              <a:t>42:244-246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tabLst>
                <a:tab pos="3218498" algn="l"/>
              </a:tabLst>
            </a:pPr>
            <a:r>
              <a:rPr sz="2800" b="1" spc="-8" dirty="0">
                <a:solidFill>
                  <a:srgbClr val="0000FF"/>
                </a:solidFill>
                <a:latin typeface="Arial"/>
                <a:cs typeface="Arial"/>
              </a:rPr>
              <a:t>“Exclusionary”</a:t>
            </a:r>
            <a:r>
              <a:rPr sz="2800" b="1" spc="-2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00FF"/>
                </a:solidFill>
                <a:latin typeface="Arial"/>
                <a:cs typeface="Arial"/>
              </a:rPr>
              <a:t>Approach	“Inferred Genotype”</a:t>
            </a:r>
            <a:r>
              <a:rPr sz="2800" b="1" spc="-8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00FF"/>
                </a:solidFill>
                <a:latin typeface="Arial"/>
                <a:cs typeface="Arial"/>
              </a:rPr>
              <a:t>Approach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100" y="2964748"/>
            <a:ext cx="5372101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74420" marR="3810" indent="-1065371" algn="just">
              <a:spcBef>
                <a:spcPts val="75"/>
              </a:spcBef>
            </a:pPr>
            <a:r>
              <a:rPr sz="2000" b="1" spc="-4" dirty="0">
                <a:latin typeface="Arial"/>
                <a:cs typeface="Arial"/>
              </a:rPr>
              <a:t>Random Man </a:t>
            </a:r>
            <a:r>
              <a:rPr sz="2000" b="1" spc="-8" dirty="0">
                <a:latin typeface="Arial"/>
                <a:cs typeface="Arial"/>
              </a:rPr>
              <a:t>Not </a:t>
            </a:r>
            <a:r>
              <a:rPr sz="2000" b="1" spc="-4" dirty="0">
                <a:latin typeface="Arial"/>
                <a:cs typeface="Arial"/>
              </a:rPr>
              <a:t>Excluded  (RMNE)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3788983"/>
            <a:ext cx="5147223" cy="3178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just">
              <a:spcBef>
                <a:spcPts val="79"/>
              </a:spcBef>
            </a:pPr>
            <a:r>
              <a:rPr sz="2000" i="1" dirty="0">
                <a:latin typeface="Arial"/>
                <a:cs typeface="Arial"/>
              </a:rPr>
              <a:t>Combined Prob. of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Inclusion</a:t>
            </a:r>
            <a:r>
              <a:rPr lang="it-IT" sz="2000" i="1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(CPI)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100" y="4483609"/>
            <a:ext cx="4711699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just">
              <a:spcBef>
                <a:spcPts val="75"/>
              </a:spcBef>
            </a:pPr>
            <a:r>
              <a:rPr sz="2000" i="1" dirty="0">
                <a:latin typeface="Arial"/>
                <a:cs typeface="Arial"/>
              </a:rPr>
              <a:t>Combined Prob. of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Exclusion</a:t>
            </a:r>
            <a:r>
              <a:rPr lang="it-IT" sz="2000" i="1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(CPE)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8513" y="3048668"/>
            <a:ext cx="4701287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20140" marR="3810" indent="-1111091">
              <a:spcBef>
                <a:spcPts val="75"/>
              </a:spcBef>
            </a:pPr>
            <a:r>
              <a:rPr sz="2000" b="1" spc="-4" dirty="0">
                <a:latin typeface="Arial"/>
                <a:cs typeface="Arial"/>
              </a:rPr>
              <a:t>Random Match Probability (RMP)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9588" y="4483609"/>
            <a:ext cx="3905312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9611" marR="3810" indent="-690563">
              <a:spcBef>
                <a:spcPts val="75"/>
              </a:spcBef>
            </a:pPr>
            <a:r>
              <a:rPr sz="2000" b="1" dirty="0">
                <a:latin typeface="Arial"/>
                <a:cs typeface="Arial"/>
              </a:rPr>
              <a:t>Likelihood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Ratio </a:t>
            </a:r>
            <a:r>
              <a:rPr sz="2000" b="1" dirty="0">
                <a:latin typeface="Arial"/>
                <a:cs typeface="Arial"/>
              </a:rPr>
              <a:t>(LR)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53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0901" y="2765525"/>
            <a:ext cx="6007099" cy="5636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lang="it-IT" sz="3600" spc="-4" dirty="0">
                <a:solidFill>
                  <a:srgbClr val="0070C0"/>
                </a:solidFill>
                <a:latin typeface="+mn-lt"/>
              </a:rPr>
              <a:t>"</a:t>
            </a:r>
            <a:r>
              <a:rPr sz="3600" dirty="0" smtClean="0">
                <a:solidFill>
                  <a:srgbClr val="0070C0"/>
                </a:solidFill>
                <a:latin typeface="+mn-lt"/>
              </a:rPr>
              <a:t>Exclusionary</a:t>
            </a:r>
            <a:r>
              <a:rPr lang="it-IT" sz="3600" dirty="0" smtClean="0">
                <a:solidFill>
                  <a:srgbClr val="0070C0"/>
                </a:solidFill>
                <a:latin typeface="+mn-lt"/>
              </a:rPr>
              <a:t>"</a:t>
            </a:r>
            <a:r>
              <a:rPr sz="3600" spc="-60" dirty="0">
                <a:solidFill>
                  <a:srgbClr val="0070C0"/>
                </a:solidFill>
                <a:latin typeface="+mn-lt"/>
              </a:rPr>
              <a:t> </a:t>
            </a:r>
            <a:r>
              <a:rPr sz="3600" spc="-4" dirty="0">
                <a:solidFill>
                  <a:srgbClr val="0070C0"/>
                </a:solidFill>
                <a:latin typeface="+mn-lt"/>
              </a:rPr>
              <a:t>Approach</a:t>
            </a:r>
          </a:p>
        </p:txBody>
      </p:sp>
    </p:spTree>
    <p:extLst>
      <p:ext uri="{BB962C8B-B14F-4D97-AF65-F5344CB8AC3E}">
        <p14:creationId xmlns:p14="http://schemas.microsoft.com/office/powerpoint/2010/main" val="37910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6503" y="2588656"/>
            <a:ext cx="2332101" cy="0"/>
          </a:xfrm>
          <a:custGeom>
            <a:avLst/>
            <a:gdLst/>
            <a:ahLst/>
            <a:cxnLst/>
            <a:rect l="l" t="t" r="r" b="b"/>
            <a:pathLst>
              <a:path w="2334259">
                <a:moveTo>
                  <a:pt x="0" y="0"/>
                </a:moveTo>
                <a:lnTo>
                  <a:pt x="2333751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8178395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9"/>
                </a:lnTo>
                <a:lnTo>
                  <a:pt x="212217" y="962279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4"/>
          <p:cNvSpPr/>
          <p:nvPr/>
        </p:nvSpPr>
        <p:spPr>
          <a:xfrm>
            <a:off x="8178395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172" y="0"/>
                </a:lnTo>
                <a:lnTo>
                  <a:pt x="212217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8814331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9"/>
                </a:lnTo>
                <a:lnTo>
                  <a:pt x="212217" y="962279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8814331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172" y="0"/>
                </a:lnTo>
                <a:lnTo>
                  <a:pt x="212217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9492646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044" y="0"/>
                </a:moveTo>
                <a:lnTo>
                  <a:pt x="0" y="962279"/>
                </a:lnTo>
                <a:lnTo>
                  <a:pt x="212216" y="962279"/>
                </a:lnTo>
                <a:lnTo>
                  <a:pt x="1060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/>
          <p:nvPr/>
        </p:nvSpPr>
        <p:spPr>
          <a:xfrm>
            <a:off x="9492646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044" y="0"/>
                </a:lnTo>
                <a:lnTo>
                  <a:pt x="212216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/>
          <p:nvPr/>
        </p:nvSpPr>
        <p:spPr>
          <a:xfrm>
            <a:off x="8178395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8178395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8814331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/>
          <p:nvPr/>
        </p:nvSpPr>
        <p:spPr>
          <a:xfrm>
            <a:off x="8814331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object 13"/>
          <p:cNvSpPr txBox="1"/>
          <p:nvPr/>
        </p:nvSpPr>
        <p:spPr>
          <a:xfrm>
            <a:off x="7989157" y="3595508"/>
            <a:ext cx="2027583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281686" algn="l"/>
                <a:tab pos="912943" algn="l"/>
                <a:tab pos="2014310" algn="l"/>
              </a:tabLst>
            </a:pPr>
            <a:r>
              <a:rPr sz="1798" b="1" strike="sngStrike" spc="-5" dirty="0">
                <a:solidFill>
                  <a:srgbClr val="FFFFFF"/>
                </a:solidFill>
                <a:latin typeface="Calibri"/>
                <a:cs typeface="Calibri"/>
              </a:rPr>
              <a:t> 	1	2	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77403" y="418509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/>
          <p:nvPr/>
        </p:nvSpPr>
        <p:spPr>
          <a:xfrm>
            <a:off x="9577403" y="418509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object 16"/>
          <p:cNvSpPr txBox="1"/>
          <p:nvPr/>
        </p:nvSpPr>
        <p:spPr>
          <a:xfrm>
            <a:off x="7949056" y="4938242"/>
            <a:ext cx="2409499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1681236" algn="l"/>
                <a:tab pos="2396236" algn="l"/>
              </a:tabLst>
            </a:pPr>
            <a:r>
              <a:rPr sz="1798" b="1" strike="sngStrike" spc="-5" dirty="0">
                <a:solidFill>
                  <a:srgbClr val="FFFFFF"/>
                </a:solidFill>
                <a:latin typeface="Calibri"/>
                <a:cs typeface="Calibri"/>
              </a:rPr>
              <a:t> 	3	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55600" y="753207"/>
            <a:ext cx="11518900" cy="4443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9516" rIns="0" bIns="0" rtlCol="0" anchor="ctr">
            <a:spAutoFit/>
          </a:bodyPr>
          <a:lstStyle/>
          <a:p>
            <a:pPr marL="12689" marR="5075" algn="just">
              <a:lnSpc>
                <a:spcPct val="100899"/>
              </a:lnSpc>
              <a:spcBef>
                <a:spcPts val="75"/>
              </a:spcBef>
            </a:pPr>
            <a:r>
              <a:rPr sz="2797" b="1" spc="5" dirty="0" smtClean="0">
                <a:latin typeface="Calibri"/>
                <a:cs typeface="Calibri"/>
              </a:rPr>
              <a:t> </a:t>
            </a:r>
            <a:r>
              <a:rPr lang="it-IT" sz="2797" b="1" spc="5" dirty="0" smtClean="0">
                <a:latin typeface="Calibri"/>
                <a:cs typeface="Calibri"/>
              </a:rPr>
              <a:t>P</a:t>
            </a:r>
            <a:r>
              <a:rPr sz="2398" b="1" spc="-10" dirty="0" err="1" smtClean="0">
                <a:latin typeface="Calibri"/>
                <a:cs typeface="Calibri"/>
              </a:rPr>
              <a:t>robabilità</a:t>
            </a:r>
            <a:r>
              <a:rPr sz="2398" b="1" spc="-10" dirty="0" smtClean="0">
                <a:latin typeface="Calibri"/>
                <a:cs typeface="Calibri"/>
              </a:rPr>
              <a:t> </a:t>
            </a:r>
            <a:r>
              <a:rPr sz="2398" b="1" spc="-5" dirty="0">
                <a:latin typeface="Calibri"/>
                <a:cs typeface="Calibri"/>
              </a:rPr>
              <a:t>che un </a:t>
            </a:r>
            <a:r>
              <a:rPr sz="2398" b="1" spc="-10" dirty="0">
                <a:latin typeface="Calibri"/>
                <a:cs typeface="Calibri"/>
              </a:rPr>
              <a:t>uomo </a:t>
            </a:r>
            <a:r>
              <a:rPr sz="2398" b="1" spc="-5" dirty="0">
                <a:latin typeface="Calibri"/>
                <a:cs typeface="Calibri"/>
              </a:rPr>
              <a:t>a </a:t>
            </a:r>
            <a:r>
              <a:rPr sz="2398" b="1" spc="-10" dirty="0" err="1">
                <a:latin typeface="Calibri"/>
                <a:cs typeface="Calibri"/>
              </a:rPr>
              <a:t>caso</a:t>
            </a:r>
            <a:r>
              <a:rPr sz="2398" b="1" spc="-10" dirty="0">
                <a:latin typeface="Calibri"/>
                <a:cs typeface="Calibri"/>
              </a:rPr>
              <a:t> </a:t>
            </a:r>
            <a:r>
              <a:rPr lang="it-IT" sz="2398" b="1" spc="-5" dirty="0" smtClean="0">
                <a:latin typeface="Calibri"/>
                <a:cs typeface="Calibri"/>
              </a:rPr>
              <a:t>NON</a:t>
            </a:r>
            <a:r>
              <a:rPr sz="2398" b="1" spc="-5" dirty="0" smtClean="0">
                <a:latin typeface="Calibri"/>
                <a:cs typeface="Calibri"/>
              </a:rPr>
              <a:t> </a:t>
            </a:r>
            <a:r>
              <a:rPr sz="2398" b="1" spc="-5" dirty="0">
                <a:latin typeface="Calibri"/>
                <a:cs typeface="Calibri"/>
              </a:rPr>
              <a:t>possa </a:t>
            </a:r>
            <a:r>
              <a:rPr sz="2398" b="1" spc="-10" dirty="0">
                <a:latin typeface="Calibri"/>
                <a:cs typeface="Calibri"/>
              </a:rPr>
              <a:t>essere</a:t>
            </a:r>
            <a:r>
              <a:rPr sz="2398" b="1" spc="-170" dirty="0">
                <a:latin typeface="Calibri"/>
                <a:cs typeface="Calibri"/>
              </a:rPr>
              <a:t> </a:t>
            </a:r>
            <a:r>
              <a:rPr sz="2398" b="1" spc="-5" dirty="0">
                <a:latin typeface="Calibri"/>
                <a:cs typeface="Calibri"/>
              </a:rPr>
              <a:t>escluso  </a:t>
            </a:r>
            <a:r>
              <a:rPr sz="2398" b="1" spc="-15" dirty="0">
                <a:latin typeface="Calibri"/>
                <a:cs typeface="Calibri"/>
              </a:rPr>
              <a:t>come contributore </a:t>
            </a:r>
            <a:r>
              <a:rPr sz="2398" b="1" spc="-5" dirty="0">
                <a:latin typeface="Calibri"/>
                <a:cs typeface="Calibri"/>
              </a:rPr>
              <a:t>della </a:t>
            </a:r>
            <a:r>
              <a:rPr sz="2398" b="1" spc="-15" dirty="0">
                <a:latin typeface="Calibri"/>
                <a:cs typeface="Calibri"/>
              </a:rPr>
              <a:t>mistura</a:t>
            </a:r>
            <a:endParaRPr sz="2398" b="1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36114" y="3490421"/>
            <a:ext cx="5030892" cy="390164"/>
          </a:xfrm>
          <a:prstGeom prst="rect">
            <a:avLst/>
          </a:prstGeom>
        </p:spPr>
        <p:txBody>
          <a:bodyPr vert="horz" wrap="square" lIns="0" tIns="22839" rIns="0" bIns="0" rtlCol="0">
            <a:spAutoFit/>
          </a:bodyPr>
          <a:lstStyle/>
          <a:p>
            <a:pPr marL="519597">
              <a:lnSpc>
                <a:spcPts val="914"/>
              </a:lnSpc>
              <a:spcBef>
                <a:spcPts val="180"/>
              </a:spcBef>
              <a:tabLst>
                <a:tab pos="1036022" algn="l"/>
                <a:tab pos="1553081" algn="l"/>
              </a:tabLst>
            </a:pPr>
            <a:r>
              <a:rPr sz="1599" spc="5" dirty="0">
                <a:solidFill>
                  <a:srgbClr val="001F5F"/>
                </a:solidFill>
                <a:latin typeface="Calibri"/>
                <a:cs typeface="Calibri"/>
              </a:rPr>
              <a:t>2	2	2</a:t>
            </a:r>
            <a:endParaRPr sz="1599" dirty="0">
              <a:latin typeface="Calibri"/>
              <a:cs typeface="Calibri"/>
            </a:endParaRPr>
          </a:p>
          <a:p>
            <a:pPr marL="38066">
              <a:lnSpc>
                <a:spcPts val="1873"/>
              </a:lnSpc>
            </a:pP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baseline="-20833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+p</a:t>
            </a:r>
            <a:r>
              <a:rPr sz="2398" baseline="-20833" dirty="0">
                <a:solidFill>
                  <a:srgbClr val="001F5F"/>
                </a:solidFill>
                <a:latin typeface="Calibri"/>
                <a:cs typeface="Calibri"/>
              </a:rPr>
              <a:t>2 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+p</a:t>
            </a:r>
            <a:r>
              <a:rPr sz="2398" baseline="-20833" dirty="0">
                <a:solidFill>
                  <a:srgbClr val="001F5F"/>
                </a:solidFill>
                <a:latin typeface="Calibri"/>
                <a:cs typeface="Calibri"/>
              </a:rPr>
              <a:t>3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+ 2p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398" spc="2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b="1" dirty="0">
                <a:solidFill>
                  <a:srgbClr val="001F5F"/>
                </a:solidFill>
                <a:latin typeface="Calibri"/>
                <a:cs typeface="Calibri"/>
              </a:rPr>
              <a:t>0.36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5200" y="1797257"/>
            <a:ext cx="6859250" cy="1619022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1419" rIns="0" bIns="0" rtlCol="0">
            <a:spAutoFit/>
          </a:bodyPr>
          <a:lstStyle/>
          <a:p>
            <a:pPr marL="671225" algn="ctr">
              <a:lnSpc>
                <a:spcPts val="2638"/>
              </a:lnSpc>
              <a:spcBef>
                <a:spcPts val="90"/>
              </a:spcBef>
            </a:pPr>
            <a:r>
              <a:rPr lang="nn-NO" sz="2398" spc="-5" dirty="0">
                <a:solidFill>
                  <a:srgbClr val="001F5F"/>
                </a:solidFill>
                <a:cs typeface="Calibri"/>
              </a:rPr>
              <a:t>p</a:t>
            </a:r>
            <a:r>
              <a:rPr lang="nn-NO" sz="2398" spc="-7" baseline="-20833" dirty="0">
                <a:solidFill>
                  <a:srgbClr val="001F5F"/>
                </a:solidFill>
                <a:cs typeface="Calibri"/>
              </a:rPr>
              <a:t>1</a:t>
            </a:r>
            <a:r>
              <a:rPr lang="nn-NO" sz="2398" spc="-5" dirty="0">
                <a:solidFill>
                  <a:srgbClr val="001F5F"/>
                </a:solidFill>
                <a:cs typeface="Calibri"/>
              </a:rPr>
              <a:t>= 0.3; p</a:t>
            </a:r>
            <a:r>
              <a:rPr lang="nn-NO" sz="2398" spc="-7" baseline="-20833" dirty="0">
                <a:solidFill>
                  <a:srgbClr val="001F5F"/>
                </a:solidFill>
                <a:cs typeface="Calibri"/>
              </a:rPr>
              <a:t>2</a:t>
            </a:r>
            <a:r>
              <a:rPr lang="nn-NO" sz="2398" spc="-5" dirty="0">
                <a:solidFill>
                  <a:srgbClr val="001F5F"/>
                </a:solidFill>
                <a:cs typeface="Calibri"/>
              </a:rPr>
              <a:t>= 0.25; p</a:t>
            </a:r>
            <a:r>
              <a:rPr lang="nn-NO" sz="2398" spc="-7" baseline="-20833" dirty="0">
                <a:solidFill>
                  <a:srgbClr val="001F5F"/>
                </a:solidFill>
                <a:cs typeface="Calibri"/>
              </a:rPr>
              <a:t>3</a:t>
            </a:r>
            <a:r>
              <a:rPr lang="nn-NO" sz="2398" spc="-5" dirty="0">
                <a:solidFill>
                  <a:srgbClr val="001F5F"/>
                </a:solidFill>
                <a:cs typeface="Calibri"/>
              </a:rPr>
              <a:t>=</a:t>
            </a:r>
            <a:r>
              <a:rPr lang="nn-NO" sz="2398" spc="-45" dirty="0">
                <a:solidFill>
                  <a:srgbClr val="001F5F"/>
                </a:solidFill>
                <a:cs typeface="Calibri"/>
              </a:rPr>
              <a:t> </a:t>
            </a:r>
            <a:r>
              <a:rPr lang="nn-NO" sz="2398" spc="-5" dirty="0">
                <a:solidFill>
                  <a:srgbClr val="001F5F"/>
                </a:solidFill>
                <a:cs typeface="Calibri"/>
              </a:rPr>
              <a:t>0.05</a:t>
            </a:r>
            <a:endParaRPr lang="nn-NO" sz="2398" dirty="0">
              <a:cs typeface="Calibri"/>
            </a:endParaRPr>
          </a:p>
          <a:p>
            <a:pPr marL="671225" algn="ctr">
              <a:lnSpc>
                <a:spcPts val="2638"/>
              </a:lnSpc>
              <a:spcBef>
                <a:spcPts val="90"/>
              </a:spcBef>
            </a:pPr>
            <a:endParaRPr sz="2398" dirty="0">
              <a:latin typeface="Calibri"/>
              <a:cs typeface="Calibri"/>
            </a:endParaRPr>
          </a:p>
          <a:p>
            <a:pPr marR="30453" algn="ctr">
              <a:lnSpc>
                <a:spcPts val="1918"/>
              </a:lnSpc>
              <a:tabLst>
                <a:tab pos="630622" algn="l"/>
                <a:tab pos="1308826" algn="l"/>
              </a:tabLst>
            </a:pPr>
            <a:r>
              <a:rPr sz="1798" b="1" spc="-5" dirty="0">
                <a:latin typeface="Calibri"/>
                <a:cs typeface="Calibri"/>
              </a:rPr>
              <a:t>1	2	3</a:t>
            </a:r>
            <a:endParaRPr sz="1798" dirty="0">
              <a:latin typeface="Calibri"/>
              <a:cs typeface="Calibri"/>
            </a:endParaRPr>
          </a:p>
          <a:p>
            <a:pPr algn="ctr">
              <a:spcBef>
                <a:spcPts val="35"/>
              </a:spcBef>
            </a:pPr>
            <a:endParaRPr sz="1798" dirty="0">
              <a:latin typeface="Times New Roman"/>
              <a:cs typeface="Times New Roman"/>
            </a:endParaRPr>
          </a:p>
          <a:p>
            <a:pPr marL="50754" algn="ctr"/>
            <a:r>
              <a:rPr sz="2398" b="1" spc="-5" dirty="0">
                <a:solidFill>
                  <a:srgbClr val="001F5F"/>
                </a:solidFill>
                <a:latin typeface="Calibri"/>
                <a:cs typeface="Calibri"/>
              </a:rPr>
              <a:t>RMNE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 (p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sz="2398" spc="-7" baseline="2430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225" baseline="24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46273" y="4536900"/>
            <a:ext cx="4722877" cy="1119738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1419" rIns="0" bIns="0" rtlCol="0">
            <a:spAutoFit/>
          </a:bodyPr>
          <a:lstStyle/>
          <a:p>
            <a:pPr marL="12689">
              <a:lnSpc>
                <a:spcPts val="2877"/>
              </a:lnSpc>
              <a:spcBef>
                <a:spcPts val="90"/>
              </a:spcBef>
            </a:pPr>
            <a:r>
              <a:rPr sz="2398" spc="-5" dirty="0">
                <a:latin typeface="Calibri"/>
                <a:cs typeface="Calibri"/>
              </a:rPr>
              <a:t>Nessuna</a:t>
            </a:r>
            <a:r>
              <a:rPr sz="2398" spc="-40" dirty="0">
                <a:latin typeface="Calibri"/>
                <a:cs typeface="Calibri"/>
              </a:rPr>
              <a:t> </a:t>
            </a:r>
            <a:r>
              <a:rPr sz="2398" spc="-5" dirty="0">
                <a:latin typeface="Calibri"/>
                <a:cs typeface="Calibri"/>
              </a:rPr>
              <a:t>ipotesi</a:t>
            </a:r>
            <a:endParaRPr sz="2398">
              <a:latin typeface="Calibri"/>
              <a:cs typeface="Calibri"/>
            </a:endParaRPr>
          </a:p>
          <a:p>
            <a:pPr marL="12689">
              <a:lnSpc>
                <a:spcPts val="2872"/>
              </a:lnSpc>
            </a:pPr>
            <a:r>
              <a:rPr sz="2398" spc="-5" dirty="0">
                <a:latin typeface="Calibri"/>
                <a:cs typeface="Calibri"/>
              </a:rPr>
              <a:t>No </a:t>
            </a:r>
            <a:r>
              <a:rPr sz="2398" spc="-15" dirty="0">
                <a:latin typeface="Calibri"/>
                <a:cs typeface="Calibri"/>
              </a:rPr>
              <a:t>numero </a:t>
            </a:r>
            <a:r>
              <a:rPr sz="2398" spc="-5" dirty="0">
                <a:latin typeface="Calibri"/>
                <a:cs typeface="Calibri"/>
              </a:rPr>
              <a:t>di</a:t>
            </a:r>
            <a:r>
              <a:rPr sz="2398" spc="-20" dirty="0">
                <a:latin typeface="Calibri"/>
                <a:cs typeface="Calibri"/>
              </a:rPr>
              <a:t> </a:t>
            </a:r>
            <a:r>
              <a:rPr sz="2398" spc="-10" dirty="0">
                <a:latin typeface="Calibri"/>
                <a:cs typeface="Calibri"/>
              </a:rPr>
              <a:t>contributori</a:t>
            </a:r>
            <a:endParaRPr sz="2398">
              <a:latin typeface="Calibri"/>
              <a:cs typeface="Calibri"/>
            </a:endParaRPr>
          </a:p>
          <a:p>
            <a:pPr marL="12689">
              <a:lnSpc>
                <a:spcPts val="2872"/>
              </a:lnSpc>
            </a:pPr>
            <a:r>
              <a:rPr sz="2398" spc="-5" dirty="0">
                <a:latin typeface="Calibri"/>
                <a:cs typeface="Calibri"/>
              </a:rPr>
              <a:t>No </a:t>
            </a:r>
            <a:r>
              <a:rPr sz="2398" spc="-10" dirty="0">
                <a:latin typeface="Calibri"/>
                <a:cs typeface="Calibri"/>
              </a:rPr>
              <a:t>correlazione </a:t>
            </a:r>
            <a:r>
              <a:rPr sz="2398" spc="-25" dirty="0">
                <a:latin typeface="Calibri"/>
                <a:cs typeface="Calibri"/>
              </a:rPr>
              <a:t>tra</a:t>
            </a:r>
            <a:r>
              <a:rPr sz="2398" spc="-45" dirty="0">
                <a:latin typeface="Calibri"/>
                <a:cs typeface="Calibri"/>
              </a:rPr>
              <a:t> </a:t>
            </a:r>
            <a:r>
              <a:rPr sz="2398" spc="-10" dirty="0">
                <a:latin typeface="Calibri"/>
                <a:cs typeface="Calibri"/>
              </a:rPr>
              <a:t>contributori</a:t>
            </a:r>
            <a:endParaRPr sz="2398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46275" y="5632023"/>
            <a:ext cx="6380287" cy="390164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1419" rIns="0" bIns="0" rtlCol="0">
            <a:spAutoFit/>
          </a:bodyPr>
          <a:lstStyle/>
          <a:p>
            <a:pPr marL="12689">
              <a:spcBef>
                <a:spcPts val="90"/>
              </a:spcBef>
            </a:pPr>
            <a:r>
              <a:rPr sz="2398" spc="-5" dirty="0">
                <a:latin typeface="Calibri"/>
                <a:cs typeface="Calibri"/>
              </a:rPr>
              <a:t>No </a:t>
            </a:r>
            <a:r>
              <a:rPr sz="2398" spc="-25" dirty="0">
                <a:latin typeface="Calibri"/>
                <a:cs typeface="Calibri"/>
              </a:rPr>
              <a:t>effetti </a:t>
            </a:r>
            <a:r>
              <a:rPr sz="2398" spc="-15" dirty="0">
                <a:latin typeface="Calibri"/>
                <a:cs typeface="Calibri"/>
              </a:rPr>
              <a:t>stocastici </a:t>
            </a:r>
            <a:r>
              <a:rPr sz="2398" dirty="0">
                <a:latin typeface="Calibri"/>
                <a:cs typeface="Calibri"/>
              </a:rPr>
              <a:t>(</a:t>
            </a:r>
            <a:r>
              <a:rPr sz="1998" dirty="0">
                <a:latin typeface="Calibri"/>
                <a:cs typeface="Calibri"/>
              </a:rPr>
              <a:t>se </a:t>
            </a:r>
            <a:r>
              <a:rPr sz="1998" spc="-15" dirty="0">
                <a:latin typeface="Calibri"/>
                <a:cs typeface="Calibri"/>
              </a:rPr>
              <a:t>sotto ST </a:t>
            </a:r>
            <a:r>
              <a:rPr sz="1998" dirty="0">
                <a:latin typeface="Calibri"/>
                <a:cs typeface="Calibri"/>
              </a:rPr>
              <a:t>il locus non </a:t>
            </a:r>
            <a:r>
              <a:rPr sz="1998" spc="-5" dirty="0">
                <a:latin typeface="Calibri"/>
                <a:cs typeface="Calibri"/>
              </a:rPr>
              <a:t>viene</a:t>
            </a:r>
            <a:r>
              <a:rPr sz="1998" spc="-10" dirty="0">
                <a:latin typeface="Calibri"/>
                <a:cs typeface="Calibri"/>
              </a:rPr>
              <a:t> </a:t>
            </a:r>
            <a:r>
              <a:rPr sz="1998" spc="5" dirty="0">
                <a:latin typeface="Calibri"/>
                <a:cs typeface="Calibri"/>
              </a:rPr>
              <a:t>incluso</a:t>
            </a:r>
            <a:r>
              <a:rPr sz="2398" spc="5" dirty="0">
                <a:latin typeface="Calibri"/>
                <a:cs typeface="Calibri"/>
              </a:rPr>
              <a:t>)</a:t>
            </a:r>
            <a:endParaRPr sz="2398">
              <a:latin typeface="Calibri"/>
              <a:cs typeface="Calibri"/>
            </a:endParaRPr>
          </a:p>
        </p:txBody>
      </p:sp>
      <p:sp>
        <p:nvSpPr>
          <p:cNvPr id="22" name="object 4"/>
          <p:cNvSpPr txBox="1"/>
          <p:nvPr/>
        </p:nvSpPr>
        <p:spPr>
          <a:xfrm>
            <a:off x="2146274" y="33118"/>
            <a:ext cx="7226326" cy="3173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1074420" marR="3810" indent="-1065371" algn="ctr">
              <a:spcBef>
                <a:spcPts val="75"/>
              </a:spcBef>
            </a:pPr>
            <a:r>
              <a:rPr sz="2000" b="1" spc="-4" dirty="0">
                <a:latin typeface="Arial"/>
                <a:cs typeface="Arial"/>
              </a:rPr>
              <a:t>Random Man </a:t>
            </a:r>
            <a:r>
              <a:rPr sz="2000" b="1" spc="-8" dirty="0">
                <a:latin typeface="Arial"/>
                <a:cs typeface="Arial"/>
              </a:rPr>
              <a:t>Not </a:t>
            </a:r>
            <a:r>
              <a:rPr sz="2000" b="1" spc="-4" dirty="0">
                <a:latin typeface="Arial"/>
                <a:cs typeface="Arial"/>
              </a:rPr>
              <a:t>Excluded  (RMNE)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612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4447" y="467710"/>
            <a:ext cx="8372104" cy="5636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sz="3600" b="1" spc="-4" dirty="0"/>
              <a:t>Statistical </a:t>
            </a:r>
            <a:r>
              <a:rPr sz="3600" b="1" dirty="0"/>
              <a:t>Approaches with</a:t>
            </a:r>
            <a:r>
              <a:rPr sz="3600" b="1" spc="-41" dirty="0"/>
              <a:t> </a:t>
            </a:r>
            <a:r>
              <a:rPr sz="3600" b="1" dirty="0"/>
              <a:t>Mixtures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8400" y="1574800"/>
            <a:ext cx="10477500" cy="87187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11430" algn="ctr">
              <a:spcBef>
                <a:spcPts val="79"/>
              </a:spcBef>
            </a:pPr>
            <a:r>
              <a:rPr sz="2800" dirty="0">
                <a:latin typeface="Arial"/>
                <a:cs typeface="Arial"/>
              </a:rPr>
              <a:t>See Ladd </a:t>
            </a:r>
            <a:r>
              <a:rPr sz="2800" i="1" dirty="0">
                <a:latin typeface="Arial"/>
                <a:cs typeface="Arial"/>
              </a:rPr>
              <a:t>et al. </a:t>
            </a:r>
            <a:r>
              <a:rPr sz="2800" dirty="0">
                <a:latin typeface="Arial"/>
                <a:cs typeface="Arial"/>
              </a:rPr>
              <a:t>(2001) </a:t>
            </a:r>
            <a:r>
              <a:rPr sz="2800" i="1" spc="-4" dirty="0">
                <a:latin typeface="Arial"/>
                <a:cs typeface="Arial"/>
              </a:rPr>
              <a:t>Croat Med </a:t>
            </a:r>
            <a:r>
              <a:rPr sz="2800" i="1" dirty="0">
                <a:latin typeface="Arial"/>
                <a:cs typeface="Arial"/>
              </a:rPr>
              <a:t>J.</a:t>
            </a:r>
            <a:r>
              <a:rPr sz="2800" i="1" spc="-94" dirty="0">
                <a:latin typeface="Arial"/>
                <a:cs typeface="Arial"/>
              </a:rPr>
              <a:t> </a:t>
            </a:r>
            <a:r>
              <a:rPr sz="2800" spc="-4" dirty="0" smtClean="0">
                <a:latin typeface="Arial"/>
                <a:cs typeface="Arial"/>
              </a:rPr>
              <a:t>42:244-246</a:t>
            </a:r>
            <a:endParaRPr sz="2800" dirty="0">
              <a:latin typeface="Times New Roman"/>
              <a:cs typeface="Times New Roman"/>
            </a:endParaRPr>
          </a:p>
          <a:p>
            <a:pPr algn="ctr">
              <a:tabLst>
                <a:tab pos="3218498" algn="l"/>
              </a:tabLst>
            </a:pPr>
            <a:r>
              <a:rPr sz="2800" b="1" spc="-8" dirty="0">
                <a:solidFill>
                  <a:srgbClr val="0000FF"/>
                </a:solidFill>
                <a:latin typeface="Arial"/>
                <a:cs typeface="Arial"/>
              </a:rPr>
              <a:t>“Exclusionary”</a:t>
            </a:r>
            <a:r>
              <a:rPr sz="2800" b="1" spc="-2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00FF"/>
                </a:solidFill>
                <a:latin typeface="Arial"/>
                <a:cs typeface="Arial"/>
              </a:rPr>
              <a:t>Approach	“Inferred Genotype”</a:t>
            </a:r>
            <a:r>
              <a:rPr sz="2800" b="1" spc="-8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4" dirty="0">
                <a:solidFill>
                  <a:srgbClr val="0000FF"/>
                </a:solidFill>
                <a:latin typeface="Arial"/>
                <a:cs typeface="Arial"/>
              </a:rPr>
              <a:t>Approach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100" y="2964748"/>
            <a:ext cx="5372101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074420" marR="3810" indent="-1065371" algn="just">
              <a:spcBef>
                <a:spcPts val="75"/>
              </a:spcBef>
            </a:pPr>
            <a:r>
              <a:rPr sz="2000" b="1" spc="-4" dirty="0">
                <a:latin typeface="Arial"/>
                <a:cs typeface="Arial"/>
              </a:rPr>
              <a:t>Random Man </a:t>
            </a:r>
            <a:r>
              <a:rPr sz="2000" b="1" spc="-8" dirty="0">
                <a:latin typeface="Arial"/>
                <a:cs typeface="Arial"/>
              </a:rPr>
              <a:t>Not </a:t>
            </a:r>
            <a:r>
              <a:rPr sz="2000" b="1" spc="-4" dirty="0">
                <a:latin typeface="Arial"/>
                <a:cs typeface="Arial"/>
              </a:rPr>
              <a:t>Excluded  (RMNE)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300" y="3788983"/>
            <a:ext cx="5147223" cy="3178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just">
              <a:spcBef>
                <a:spcPts val="79"/>
              </a:spcBef>
            </a:pPr>
            <a:r>
              <a:rPr sz="2000" i="1" dirty="0">
                <a:latin typeface="Arial"/>
                <a:cs typeface="Arial"/>
              </a:rPr>
              <a:t>Combined Prob. of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Inclusion</a:t>
            </a:r>
            <a:r>
              <a:rPr lang="it-IT" sz="2000" i="1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(CPI)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0100" y="4483609"/>
            <a:ext cx="4711699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just">
              <a:spcBef>
                <a:spcPts val="75"/>
              </a:spcBef>
            </a:pPr>
            <a:r>
              <a:rPr sz="2000" i="1" dirty="0">
                <a:latin typeface="Arial"/>
                <a:cs typeface="Arial"/>
              </a:rPr>
              <a:t>Combined Prob. of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Exclusion</a:t>
            </a:r>
            <a:r>
              <a:rPr lang="it-IT" sz="2000" i="1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(CPE)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98513" y="3048668"/>
            <a:ext cx="4701287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20140" marR="3810" indent="-1111091">
              <a:spcBef>
                <a:spcPts val="75"/>
              </a:spcBef>
            </a:pPr>
            <a:r>
              <a:rPr sz="2000" b="1" spc="-4" dirty="0">
                <a:latin typeface="Arial"/>
                <a:cs typeface="Arial"/>
              </a:rPr>
              <a:t>Random Match Probability (RMP)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9588" y="4483609"/>
            <a:ext cx="3905312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699611" marR="3810" indent="-690563">
              <a:spcBef>
                <a:spcPts val="75"/>
              </a:spcBef>
            </a:pPr>
            <a:r>
              <a:rPr sz="2000" b="1" dirty="0">
                <a:latin typeface="Arial"/>
                <a:cs typeface="Arial"/>
              </a:rPr>
              <a:t>Likelihood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4" dirty="0">
                <a:latin typeface="Arial"/>
                <a:cs typeface="Arial"/>
              </a:rPr>
              <a:t>Ratio </a:t>
            </a:r>
            <a:r>
              <a:rPr sz="2000" b="1" dirty="0">
                <a:latin typeface="Arial"/>
                <a:cs typeface="Arial"/>
              </a:rPr>
              <a:t>(LR)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8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1" y="2775466"/>
            <a:ext cx="6335363" cy="502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9525" rIns="0" bIns="0" rtlCol="0" anchor="ctr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75"/>
              </a:spcBef>
            </a:pPr>
            <a:r>
              <a:rPr lang="it-IT" sz="3200" spc="-4" dirty="0">
                <a:solidFill>
                  <a:srgbClr val="0070C0"/>
                </a:solidFill>
                <a:latin typeface="+mn-lt"/>
              </a:rPr>
              <a:t>"</a:t>
            </a:r>
            <a:r>
              <a:rPr lang="it-IT" sz="3200" spc="-4" dirty="0">
                <a:solidFill>
                  <a:srgbClr val="0070C0"/>
                </a:solidFill>
                <a:latin typeface="+mn-lt"/>
                <a:cs typeface="Arial"/>
              </a:rPr>
              <a:t> </a:t>
            </a:r>
            <a:r>
              <a:rPr lang="it-IT" sz="3200" spc="-4" dirty="0" err="1">
                <a:solidFill>
                  <a:srgbClr val="0070C0"/>
                </a:solidFill>
                <a:latin typeface="+mn-lt"/>
                <a:cs typeface="Arial"/>
              </a:rPr>
              <a:t>Inferred</a:t>
            </a:r>
            <a:r>
              <a:rPr lang="it-IT" sz="3200" spc="-4" dirty="0">
                <a:solidFill>
                  <a:srgbClr val="0070C0"/>
                </a:solidFill>
                <a:latin typeface="+mn-lt"/>
                <a:cs typeface="Arial"/>
              </a:rPr>
              <a:t> Genotype”</a:t>
            </a:r>
            <a:r>
              <a:rPr lang="it-IT" sz="3200" spc="-86" dirty="0">
                <a:solidFill>
                  <a:srgbClr val="0070C0"/>
                </a:solidFill>
                <a:latin typeface="+mn-lt"/>
                <a:cs typeface="Arial"/>
              </a:rPr>
              <a:t> </a:t>
            </a:r>
            <a:r>
              <a:rPr lang="it-IT" sz="3200" spc="-4" dirty="0" err="1">
                <a:solidFill>
                  <a:srgbClr val="0070C0"/>
                </a:solidFill>
                <a:latin typeface="+mn-lt"/>
                <a:cs typeface="Arial"/>
              </a:rPr>
              <a:t>Approach</a:t>
            </a:r>
            <a:endParaRPr sz="3200" spc="-4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24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8297" y="474325"/>
            <a:ext cx="5539056" cy="5126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688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00"/>
              </a:spcBef>
            </a:pPr>
            <a:r>
              <a:rPr sz="3197" b="1" spc="-10" dirty="0"/>
              <a:t>RMP: </a:t>
            </a:r>
            <a:r>
              <a:rPr sz="3197" b="1" dirty="0"/>
              <a:t>Random </a:t>
            </a:r>
            <a:r>
              <a:rPr sz="3197" b="1" spc="-20" dirty="0"/>
              <a:t>Match </a:t>
            </a:r>
            <a:r>
              <a:rPr sz="3197" b="1" spc="-10" dirty="0"/>
              <a:t>Probability</a:t>
            </a:r>
            <a:endParaRPr sz="3197" b="1" dirty="0"/>
          </a:p>
        </p:txBody>
      </p:sp>
      <p:sp>
        <p:nvSpPr>
          <p:cNvPr id="3" name="object 3"/>
          <p:cNvSpPr txBox="1"/>
          <p:nvPr/>
        </p:nvSpPr>
        <p:spPr>
          <a:xfrm>
            <a:off x="2545810" y="4345637"/>
            <a:ext cx="2991890" cy="390164"/>
          </a:xfrm>
          <a:prstGeom prst="rect">
            <a:avLst/>
          </a:prstGeom>
        </p:spPr>
        <p:txBody>
          <a:bodyPr vert="horz" wrap="square" lIns="0" tIns="22839" rIns="0" bIns="0" rtlCol="0">
            <a:spAutoFit/>
          </a:bodyPr>
          <a:lstStyle/>
          <a:p>
            <a:pPr marR="508176" algn="ctr">
              <a:lnSpc>
                <a:spcPts val="914"/>
              </a:lnSpc>
              <a:spcBef>
                <a:spcPts val="180"/>
              </a:spcBef>
            </a:pPr>
            <a:r>
              <a:rPr sz="1599" spc="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599" dirty="0">
              <a:latin typeface="Calibri"/>
              <a:cs typeface="Calibri"/>
            </a:endParaRPr>
          </a:p>
          <a:p>
            <a:pPr marL="38066">
              <a:lnSpc>
                <a:spcPts val="1873"/>
              </a:lnSpc>
            </a:pPr>
            <a:r>
              <a:rPr sz="2398" b="1" spc="-10" dirty="0">
                <a:solidFill>
                  <a:srgbClr val="001F5F"/>
                </a:solidFill>
                <a:latin typeface="Calibri"/>
                <a:cs typeface="Calibri"/>
              </a:rPr>
              <a:t>RMP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30" baseline="-208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2398" baseline="-20833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182329" y="2610989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90043" y="0"/>
                </a:moveTo>
                <a:lnTo>
                  <a:pt x="0" y="756157"/>
                </a:lnTo>
                <a:lnTo>
                  <a:pt x="179959" y="756157"/>
                </a:lnTo>
                <a:lnTo>
                  <a:pt x="900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8182329" y="2610989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0" y="756157"/>
                </a:moveTo>
                <a:lnTo>
                  <a:pt x="90043" y="0"/>
                </a:lnTo>
                <a:lnTo>
                  <a:pt x="179959" y="756157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8777662" y="2610989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90043" y="0"/>
                </a:moveTo>
                <a:lnTo>
                  <a:pt x="0" y="756157"/>
                </a:lnTo>
                <a:lnTo>
                  <a:pt x="180085" y="756157"/>
                </a:lnTo>
                <a:lnTo>
                  <a:pt x="900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8777662" y="2610989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0" y="756157"/>
                </a:moveTo>
                <a:lnTo>
                  <a:pt x="90043" y="0"/>
                </a:lnTo>
                <a:lnTo>
                  <a:pt x="180085" y="756157"/>
                </a:lnTo>
                <a:lnTo>
                  <a:pt x="0" y="756157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/>
          <p:nvPr/>
        </p:nvSpPr>
        <p:spPr>
          <a:xfrm>
            <a:off x="9261465" y="3066115"/>
            <a:ext cx="288023" cy="300712"/>
          </a:xfrm>
          <a:custGeom>
            <a:avLst/>
            <a:gdLst/>
            <a:ahLst/>
            <a:cxnLst/>
            <a:rect l="l" t="t" r="r" b="b"/>
            <a:pathLst>
              <a:path w="288290" h="300989">
                <a:moveTo>
                  <a:pt x="144018" y="0"/>
                </a:moveTo>
                <a:lnTo>
                  <a:pt x="0" y="300608"/>
                </a:lnTo>
                <a:lnTo>
                  <a:pt x="288035" y="300608"/>
                </a:lnTo>
                <a:lnTo>
                  <a:pt x="14401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9" name="object 9"/>
          <p:cNvSpPr/>
          <p:nvPr/>
        </p:nvSpPr>
        <p:spPr>
          <a:xfrm>
            <a:off x="9261465" y="3066115"/>
            <a:ext cx="288023" cy="300712"/>
          </a:xfrm>
          <a:custGeom>
            <a:avLst/>
            <a:gdLst/>
            <a:ahLst/>
            <a:cxnLst/>
            <a:rect l="l" t="t" r="r" b="b"/>
            <a:pathLst>
              <a:path w="288290" h="300989">
                <a:moveTo>
                  <a:pt x="0" y="300608"/>
                </a:moveTo>
                <a:lnTo>
                  <a:pt x="144018" y="0"/>
                </a:lnTo>
                <a:lnTo>
                  <a:pt x="288035" y="300608"/>
                </a:lnTo>
                <a:lnTo>
                  <a:pt x="0" y="300608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8182329" y="3692536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90043" y="0"/>
                </a:moveTo>
                <a:lnTo>
                  <a:pt x="0" y="756031"/>
                </a:lnTo>
                <a:lnTo>
                  <a:pt x="179959" y="756031"/>
                </a:lnTo>
                <a:lnTo>
                  <a:pt x="900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8182329" y="3692536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0" y="756031"/>
                </a:moveTo>
                <a:lnTo>
                  <a:pt x="90043" y="0"/>
                </a:lnTo>
                <a:lnTo>
                  <a:pt x="179959" y="756031"/>
                </a:lnTo>
                <a:lnTo>
                  <a:pt x="0" y="75603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/>
          <p:nvPr/>
        </p:nvSpPr>
        <p:spPr>
          <a:xfrm>
            <a:off x="8777662" y="3692536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90043" y="0"/>
                </a:moveTo>
                <a:lnTo>
                  <a:pt x="0" y="756031"/>
                </a:lnTo>
                <a:lnTo>
                  <a:pt x="180085" y="756031"/>
                </a:lnTo>
                <a:lnTo>
                  <a:pt x="9004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3" name="object 13"/>
          <p:cNvSpPr/>
          <p:nvPr/>
        </p:nvSpPr>
        <p:spPr>
          <a:xfrm>
            <a:off x="8777662" y="3692536"/>
            <a:ext cx="180173" cy="755585"/>
          </a:xfrm>
          <a:custGeom>
            <a:avLst/>
            <a:gdLst/>
            <a:ahLst/>
            <a:cxnLst/>
            <a:rect l="l" t="t" r="r" b="b"/>
            <a:pathLst>
              <a:path w="180340" h="756285">
                <a:moveTo>
                  <a:pt x="0" y="756031"/>
                </a:moveTo>
                <a:lnTo>
                  <a:pt x="90043" y="0"/>
                </a:lnTo>
                <a:lnTo>
                  <a:pt x="180085" y="756031"/>
                </a:lnTo>
                <a:lnTo>
                  <a:pt x="0" y="756031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 txBox="1"/>
          <p:nvPr/>
        </p:nvSpPr>
        <p:spPr>
          <a:xfrm>
            <a:off x="7984963" y="4241911"/>
            <a:ext cx="2340982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233469" algn="l"/>
                <a:tab pos="820950" algn="l"/>
                <a:tab pos="1712322" algn="l"/>
              </a:tabLst>
            </a:pPr>
            <a:r>
              <a:rPr sz="2698" b="1" u="heavy" spc="-7" baseline="4629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1	2	</a:t>
            </a:r>
            <a:r>
              <a:rPr sz="2698" b="1" spc="-7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98" b="1" spc="-172" baseline="46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99" spc="5" dirty="0">
                <a:solidFill>
                  <a:srgbClr val="001F5F"/>
                </a:solidFill>
                <a:latin typeface="Calibri"/>
                <a:cs typeface="Calibri"/>
              </a:rPr>
              <a:t>V</a:t>
            </a:r>
            <a:r>
              <a:rPr sz="1399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1399" spc="-3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399" spc="-1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1399" dirty="0">
                <a:solidFill>
                  <a:srgbClr val="001F5F"/>
                </a:solidFill>
                <a:latin typeface="Calibri"/>
                <a:cs typeface="Calibri"/>
              </a:rPr>
              <a:t>ima</a:t>
            </a:r>
            <a:endParaRPr sz="1399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369188" y="4774082"/>
            <a:ext cx="180173" cy="754317"/>
          </a:xfrm>
          <a:custGeom>
            <a:avLst/>
            <a:gdLst/>
            <a:ahLst/>
            <a:cxnLst/>
            <a:rect l="l" t="t" r="r" b="b"/>
            <a:pathLst>
              <a:path w="180340" h="755014">
                <a:moveTo>
                  <a:pt x="90042" y="0"/>
                </a:moveTo>
                <a:lnTo>
                  <a:pt x="0" y="754888"/>
                </a:lnTo>
                <a:lnTo>
                  <a:pt x="179958" y="754888"/>
                </a:lnTo>
                <a:lnTo>
                  <a:pt x="9004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6" name="object 16"/>
          <p:cNvSpPr/>
          <p:nvPr/>
        </p:nvSpPr>
        <p:spPr>
          <a:xfrm>
            <a:off x="9369188" y="4774082"/>
            <a:ext cx="180173" cy="754317"/>
          </a:xfrm>
          <a:custGeom>
            <a:avLst/>
            <a:gdLst/>
            <a:ahLst/>
            <a:cxnLst/>
            <a:rect l="l" t="t" r="r" b="b"/>
            <a:pathLst>
              <a:path w="180340" h="755014">
                <a:moveTo>
                  <a:pt x="0" y="754888"/>
                </a:moveTo>
                <a:lnTo>
                  <a:pt x="90042" y="0"/>
                </a:lnTo>
                <a:lnTo>
                  <a:pt x="179958" y="754888"/>
                </a:lnTo>
                <a:lnTo>
                  <a:pt x="0" y="75488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 txBox="1"/>
          <p:nvPr/>
        </p:nvSpPr>
        <p:spPr>
          <a:xfrm>
            <a:off x="7959588" y="5322696"/>
            <a:ext cx="2633447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38066">
              <a:spcBef>
                <a:spcPts val="95"/>
              </a:spcBef>
              <a:tabLst>
                <a:tab pos="1446497" algn="l"/>
                <a:tab pos="1737699" algn="l"/>
              </a:tabLst>
            </a:pPr>
            <a:r>
              <a:rPr sz="2698" b="1" u="heavy" spc="-7" baseline="6172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3	</a:t>
            </a:r>
            <a:r>
              <a:rPr sz="1399" spc="-20" dirty="0">
                <a:solidFill>
                  <a:srgbClr val="001F5F"/>
                </a:solidFill>
                <a:latin typeface="Calibri"/>
                <a:cs typeface="Calibri"/>
              </a:rPr>
              <a:t>Sospettato</a:t>
            </a:r>
            <a:endParaRPr sz="1399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59587" y="3159857"/>
            <a:ext cx="2420918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38066">
              <a:spcBef>
                <a:spcPts val="95"/>
              </a:spcBef>
              <a:tabLst>
                <a:tab pos="258846" algn="l"/>
                <a:tab pos="846328" algn="l"/>
                <a:tab pos="1405894" algn="l"/>
                <a:tab pos="1737699" algn="l"/>
              </a:tabLst>
            </a:pPr>
            <a:r>
              <a:rPr sz="2698" b="1" u="heavy" spc="-7" baseline="6172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	1	2	</a:t>
            </a:r>
            <a:r>
              <a:rPr sz="2698" b="1" u="heavy" spc="-7" baseline="10802" dirty="0">
                <a:solidFill>
                  <a:srgbClr val="FFFFFF"/>
                </a:solidFill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3	</a:t>
            </a:r>
            <a:r>
              <a:rPr sz="1399" spc="-15" dirty="0">
                <a:solidFill>
                  <a:srgbClr val="001F5F"/>
                </a:solidFill>
                <a:latin typeface="Calibri"/>
                <a:cs typeface="Calibri"/>
              </a:rPr>
              <a:t>Mistura</a:t>
            </a:r>
            <a:endParaRPr sz="1399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89389" y="2447032"/>
            <a:ext cx="2126441" cy="390164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482166" algn="l"/>
              </a:tabLst>
            </a:pP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la	vi</a:t>
            </a:r>
            <a:r>
              <a:rPr sz="2398" spc="-5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tima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5472" y="3183825"/>
            <a:ext cx="7552566" cy="1131389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12689" marR="5075" algn="just">
              <a:spcBef>
                <a:spcPts val="90"/>
              </a:spcBef>
            </a:pPr>
            <a:r>
              <a:rPr sz="2398" spc="-10" dirty="0">
                <a:solidFill>
                  <a:srgbClr val="001F5F"/>
                </a:solidFill>
                <a:latin typeface="Calibri"/>
                <a:cs typeface="Calibri"/>
              </a:rPr>
              <a:t>spiega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gli alleli 1 e 2, </a:t>
            </a:r>
            <a:endParaRPr lang="it-IT" sz="2398" spc="-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2689" marR="5075" algn="just">
              <a:spcBef>
                <a:spcPts val="90"/>
              </a:spcBef>
            </a:pPr>
            <a:r>
              <a:rPr sz="2398" spc="-5" dirty="0" err="1" smtClean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398" spc="-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10" dirty="0">
                <a:solidFill>
                  <a:srgbClr val="001F5F"/>
                </a:solidFill>
                <a:latin typeface="Calibri"/>
                <a:cs typeface="Calibri"/>
              </a:rPr>
              <a:t>secondo </a:t>
            </a:r>
            <a:r>
              <a:rPr sz="2398" spc="-15" dirty="0">
                <a:solidFill>
                  <a:srgbClr val="001F5F"/>
                </a:solidFill>
                <a:latin typeface="Calibri"/>
                <a:cs typeface="Calibri"/>
              </a:rPr>
              <a:t>contributore  </a:t>
            </a:r>
            <a:r>
              <a:rPr sz="2398" spc="-10" dirty="0">
                <a:solidFill>
                  <a:srgbClr val="001F5F"/>
                </a:solidFill>
                <a:latin typeface="Calibri"/>
                <a:cs typeface="Calibri"/>
              </a:rPr>
              <a:t>deve </a:t>
            </a:r>
            <a:r>
              <a:rPr sz="2398" spc="-15" dirty="0">
                <a:solidFill>
                  <a:srgbClr val="001F5F"/>
                </a:solidFill>
                <a:latin typeface="Calibri"/>
                <a:cs typeface="Calibri"/>
              </a:rPr>
              <a:t>spiegare </a:t>
            </a:r>
            <a:r>
              <a:rPr sz="2398" spc="-5" dirty="0" err="1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5" dirty="0" smtClean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lang="it-IT" sz="2398" spc="-5" dirty="0" smtClean="0">
                <a:solidFill>
                  <a:srgbClr val="001F5F"/>
                </a:solidFill>
                <a:latin typeface="Calibri"/>
                <a:cs typeface="Calibri"/>
              </a:rPr>
              <a:t> (con minore altezza)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50036" y="4937721"/>
            <a:ext cx="1463590" cy="39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1419" rIns="0" bIns="0" rtlCol="0">
            <a:spAutoFit/>
          </a:bodyPr>
          <a:lstStyle/>
          <a:p>
            <a:pPr marL="12689">
              <a:spcBef>
                <a:spcPts val="90"/>
              </a:spcBef>
            </a:pPr>
            <a:r>
              <a:rPr sz="2398" b="1" spc="-5" dirty="0" smtClean="0">
                <a:solidFill>
                  <a:srgbClr val="001F5F"/>
                </a:solidFill>
                <a:latin typeface="Calibri"/>
                <a:cs typeface="Calibri"/>
              </a:rPr>
              <a:t>LR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398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10" dirty="0">
                <a:solidFill>
                  <a:srgbClr val="001F5F"/>
                </a:solidFill>
                <a:latin typeface="Calibri"/>
                <a:cs typeface="Calibri"/>
              </a:rPr>
              <a:t>1/RMP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5472" y="1600200"/>
            <a:ext cx="9283889" cy="162658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 marR="224588">
              <a:spcBef>
                <a:spcPts val="95"/>
              </a:spcBef>
            </a:pPr>
            <a:r>
              <a:rPr sz="2398" b="1" spc="-5" dirty="0">
                <a:solidFill>
                  <a:srgbClr val="FF0000"/>
                </a:solidFill>
                <a:latin typeface="Calibri"/>
                <a:cs typeface="Calibri"/>
              </a:rPr>
              <a:t>Maggiore e </a:t>
            </a:r>
            <a:r>
              <a:rPr sz="2398" b="1" spc="-10" dirty="0">
                <a:solidFill>
                  <a:srgbClr val="FF0000"/>
                </a:solidFill>
                <a:latin typeface="Calibri"/>
                <a:cs typeface="Calibri"/>
              </a:rPr>
              <a:t>minore contributore  </a:t>
            </a:r>
            <a:r>
              <a:rPr sz="2398" b="1" spc="-5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2398" b="1" spc="-20" dirty="0">
                <a:solidFill>
                  <a:srgbClr val="FF0000"/>
                </a:solidFill>
                <a:latin typeface="Calibri"/>
                <a:cs typeface="Calibri"/>
              </a:rPr>
              <a:t>altezze </a:t>
            </a:r>
            <a:r>
              <a:rPr sz="2398" b="1" spc="-5" dirty="0">
                <a:solidFill>
                  <a:srgbClr val="FF0000"/>
                </a:solidFill>
                <a:latin typeface="Calibri"/>
                <a:cs typeface="Calibri"/>
              </a:rPr>
              <a:t>dei picchi</a:t>
            </a:r>
            <a:r>
              <a:rPr sz="2398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98" b="1" spc="-15" dirty="0">
                <a:solidFill>
                  <a:srgbClr val="FF0000"/>
                </a:solidFill>
                <a:latin typeface="Calibri"/>
                <a:cs typeface="Calibri"/>
              </a:rPr>
              <a:t>diverse</a:t>
            </a:r>
            <a:endParaRPr sz="2398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spcBef>
                <a:spcPts val="10"/>
              </a:spcBef>
            </a:pPr>
            <a:endParaRPr sz="3297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28394">
              <a:spcBef>
                <a:spcPts val="5"/>
              </a:spcBef>
              <a:tabLst>
                <a:tab pos="1936276" algn="l"/>
                <a:tab pos="2663331" algn="l"/>
              </a:tabLst>
            </a:pPr>
            <a:r>
              <a:rPr sz="2398" spc="-5" dirty="0">
                <a:solidFill>
                  <a:srgbClr val="002060"/>
                </a:solidFill>
                <a:latin typeface="Calibri"/>
                <a:cs typeface="Calibri"/>
              </a:rPr>
              <a:t>Assumendo	</a:t>
            </a:r>
            <a:r>
              <a:rPr sz="2398" dirty="0">
                <a:solidFill>
                  <a:srgbClr val="002060"/>
                </a:solidFill>
                <a:latin typeface="Calibri"/>
                <a:cs typeface="Calibri"/>
              </a:rPr>
              <a:t>due	</a:t>
            </a:r>
            <a:r>
              <a:rPr sz="2398" spc="-15" dirty="0" err="1" smtClean="0">
                <a:solidFill>
                  <a:srgbClr val="002060"/>
                </a:solidFill>
                <a:latin typeface="Calibri"/>
                <a:cs typeface="Calibri"/>
              </a:rPr>
              <a:t>contributori</a:t>
            </a:r>
            <a:r>
              <a:rPr lang="it-IT" sz="2398" spc="-15" dirty="0" smtClean="0">
                <a:solidFill>
                  <a:srgbClr val="002060"/>
                </a:solidFill>
                <a:latin typeface="Calibri"/>
                <a:cs typeface="Calibri"/>
              </a:rPr>
              <a:t>:</a:t>
            </a:r>
            <a:endParaRPr lang="it-IT" sz="2398" spc="-15" dirty="0" smtClean="0">
              <a:latin typeface="Calibri"/>
              <a:cs typeface="Calibri"/>
            </a:endParaRPr>
          </a:p>
          <a:p>
            <a:pPr marL="228394">
              <a:spcBef>
                <a:spcPts val="5"/>
              </a:spcBef>
              <a:tabLst>
                <a:tab pos="1936276" algn="l"/>
                <a:tab pos="2663331" algn="l"/>
              </a:tabLst>
            </a:pPr>
            <a:endParaRPr sz="2398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28901" y="5621504"/>
            <a:ext cx="2390582" cy="9120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688" rIns="0" bIns="0" rtlCol="0">
            <a:spAutoFit/>
          </a:bodyPr>
          <a:lstStyle/>
          <a:p>
            <a:pPr marL="12689" marR="5075" algn="ctr">
              <a:lnSpc>
                <a:spcPct val="1203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Hp= </a:t>
            </a:r>
            <a:r>
              <a:rPr sz="2400" b="1" spc="-10" dirty="0">
                <a:latin typeface="Calibri"/>
                <a:cs typeface="Calibri"/>
              </a:rPr>
              <a:t>V+S  </a:t>
            </a:r>
            <a:endParaRPr lang="it-IT" sz="2400" b="1" spc="-10" dirty="0" smtClean="0">
              <a:latin typeface="Calibri"/>
              <a:cs typeface="Calibri"/>
            </a:endParaRPr>
          </a:p>
          <a:p>
            <a:pPr marL="12689" marR="5075" algn="ctr">
              <a:lnSpc>
                <a:spcPct val="120300"/>
              </a:lnSpc>
              <a:spcBef>
                <a:spcPts val="100"/>
              </a:spcBef>
            </a:pPr>
            <a:r>
              <a:rPr sz="2400" b="1" spc="-5" dirty="0" err="1" smtClean="0">
                <a:latin typeface="Calibri"/>
                <a:cs typeface="Calibri"/>
              </a:rPr>
              <a:t>Hd</a:t>
            </a:r>
            <a:r>
              <a:rPr sz="2400" b="1" spc="-5" dirty="0">
                <a:latin typeface="Calibri"/>
                <a:cs typeface="Calibri"/>
              </a:rPr>
              <a:t>=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V+U</a:t>
            </a:r>
            <a:endParaRPr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1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7937" y="1017525"/>
            <a:ext cx="4233461" cy="13319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75495" rIns="0" bIns="0" rtlCol="0">
            <a:spAutoFit/>
          </a:bodyPr>
          <a:lstStyle/>
          <a:p>
            <a:pPr marL="12689">
              <a:spcBef>
                <a:spcPts val="594"/>
              </a:spcBef>
            </a:pPr>
            <a:r>
              <a:rPr sz="2400" spc="-5" dirty="0">
                <a:latin typeface="Calibri"/>
                <a:cs typeface="Calibri"/>
              </a:rPr>
              <a:t>Si formulano </a:t>
            </a:r>
            <a:r>
              <a:rPr sz="2400" dirty="0">
                <a:latin typeface="Calibri"/>
                <a:cs typeface="Calibri"/>
              </a:rPr>
              <a:t>le </a:t>
            </a:r>
            <a:r>
              <a:rPr sz="2400" spc="-5" dirty="0">
                <a:latin typeface="Calibri"/>
                <a:cs typeface="Calibri"/>
              </a:rPr>
              <a:t>ipotesi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:</a:t>
            </a:r>
          </a:p>
          <a:p>
            <a:pPr marL="12689" marR="5075">
              <a:lnSpc>
                <a:spcPct val="119900"/>
              </a:lnSpc>
              <a:spcBef>
                <a:spcPts val="20"/>
              </a:spcBef>
            </a:pPr>
            <a:r>
              <a:rPr sz="2400" b="1" dirty="0">
                <a:latin typeface="Calibri"/>
                <a:cs typeface="Calibri"/>
              </a:rPr>
              <a:t>Hp= </a:t>
            </a:r>
            <a:r>
              <a:rPr sz="2400" b="1" spc="-5" dirty="0">
                <a:latin typeface="Calibri"/>
                <a:cs typeface="Calibri"/>
              </a:rPr>
              <a:t>Vittima </a:t>
            </a:r>
            <a:r>
              <a:rPr sz="2400" b="1" spc="-10" dirty="0">
                <a:latin typeface="Calibri"/>
                <a:cs typeface="Calibri"/>
              </a:rPr>
              <a:t>(V)+Sospettato(S)  </a:t>
            </a:r>
            <a:endParaRPr lang="it-IT" sz="2400" b="1" spc="-10" dirty="0">
              <a:latin typeface="Calibri"/>
              <a:cs typeface="Calibri"/>
            </a:endParaRPr>
          </a:p>
          <a:p>
            <a:pPr marL="12689" marR="5075">
              <a:lnSpc>
                <a:spcPct val="119900"/>
              </a:lnSpc>
              <a:spcBef>
                <a:spcPts val="20"/>
              </a:spcBef>
            </a:pPr>
            <a:r>
              <a:rPr sz="2400" b="1" dirty="0" err="1">
                <a:latin typeface="Calibri"/>
                <a:cs typeface="Calibri"/>
              </a:rPr>
              <a:t>Hd</a:t>
            </a:r>
            <a:r>
              <a:rPr sz="2400" b="1" dirty="0">
                <a:latin typeface="Calibri"/>
                <a:cs typeface="Calibri"/>
              </a:rPr>
              <a:t>= </a:t>
            </a:r>
            <a:r>
              <a:rPr sz="2400" b="1" spc="-5" dirty="0">
                <a:latin typeface="Calibri"/>
                <a:cs typeface="Calibri"/>
              </a:rPr>
              <a:t>Vittima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(V)+sconosciuto(U)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64782" y="2667489"/>
            <a:ext cx="2230595" cy="512605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38066">
              <a:spcBef>
                <a:spcPts val="100"/>
              </a:spcBef>
              <a:tabLst>
                <a:tab pos="929438" algn="l"/>
              </a:tabLst>
            </a:pPr>
            <a:r>
              <a:rPr sz="4796" b="1" baseline="-34722" dirty="0">
                <a:solidFill>
                  <a:srgbClr val="001F5F"/>
                </a:solidFill>
                <a:latin typeface="Calibri"/>
                <a:cs typeface="Calibri"/>
              </a:rPr>
              <a:t>LR</a:t>
            </a:r>
            <a:r>
              <a:rPr sz="4796" b="1" spc="-67" baseline="-34722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796" baseline="-34722" dirty="0">
                <a:solidFill>
                  <a:srgbClr val="001F5F"/>
                </a:solidFill>
                <a:latin typeface="Calibri"/>
                <a:cs typeface="Calibri"/>
              </a:rPr>
              <a:t>=	</a:t>
            </a:r>
            <a:r>
              <a:rPr sz="3197" b="1" dirty="0">
                <a:solidFill>
                  <a:srgbClr val="001F5F"/>
                </a:solidFill>
                <a:latin typeface="Calibri"/>
                <a:cs typeface="Calibri"/>
              </a:rPr>
              <a:t>P(E|H</a:t>
            </a:r>
            <a:r>
              <a:rPr sz="3147" b="1" baseline="-21164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3197" b="1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3197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1407" y="3143372"/>
            <a:ext cx="1459403" cy="113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3075688" y="3179802"/>
            <a:ext cx="1372234" cy="0"/>
          </a:xfrm>
          <a:custGeom>
            <a:avLst/>
            <a:gdLst/>
            <a:ahLst/>
            <a:cxnLst/>
            <a:rect l="l" t="t" r="r" b="b"/>
            <a:pathLst>
              <a:path w="1373505">
                <a:moveTo>
                  <a:pt x="0" y="0"/>
                </a:moveTo>
                <a:lnTo>
                  <a:pt x="1372997" y="0"/>
                </a:lnTo>
              </a:path>
            </a:pathLst>
          </a:custGeom>
          <a:ln w="25400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1904917" y="3235161"/>
            <a:ext cx="3416229" cy="1109588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89793">
              <a:spcBef>
                <a:spcPts val="100"/>
              </a:spcBef>
            </a:pPr>
            <a:r>
              <a:rPr sz="3197" b="1" spc="-5" dirty="0">
                <a:solidFill>
                  <a:srgbClr val="001F5F"/>
                </a:solidFill>
                <a:latin typeface="Calibri"/>
                <a:cs typeface="Calibri"/>
              </a:rPr>
              <a:t>P(E|H</a:t>
            </a:r>
            <a:r>
              <a:rPr sz="3222" b="1" spc="-7" baseline="-20671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3197" b="1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3197" dirty="0">
              <a:latin typeface="Calibri"/>
              <a:cs typeface="Calibri"/>
            </a:endParaRPr>
          </a:p>
          <a:p>
            <a:pPr marL="38066">
              <a:spcBef>
                <a:spcPts val="2543"/>
              </a:spcBef>
            </a:pPr>
            <a:r>
              <a:rPr sz="1798" spc="-15" dirty="0">
                <a:latin typeface="Calibri"/>
                <a:cs typeface="Calibri"/>
              </a:rPr>
              <a:t>Rapporto </a:t>
            </a:r>
            <a:r>
              <a:rPr sz="1798" spc="-25" dirty="0">
                <a:latin typeface="Calibri"/>
                <a:cs typeface="Calibri"/>
              </a:rPr>
              <a:t>tra </a:t>
            </a:r>
            <a:r>
              <a:rPr sz="1798" spc="-10" dirty="0">
                <a:latin typeface="Calibri"/>
                <a:cs typeface="Calibri"/>
              </a:rPr>
              <a:t>due</a:t>
            </a:r>
            <a:r>
              <a:rPr sz="1798" spc="130" dirty="0">
                <a:latin typeface="Calibri"/>
                <a:cs typeface="Calibri"/>
              </a:rPr>
              <a:t> </a:t>
            </a:r>
            <a:r>
              <a:rPr sz="1798" spc="-15" dirty="0">
                <a:latin typeface="Calibri"/>
                <a:cs typeface="Calibri"/>
              </a:rPr>
              <a:t>probabilità:</a:t>
            </a:r>
            <a:endParaRPr sz="1798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046" y="4264585"/>
            <a:ext cx="6657774" cy="90844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0" tIns="150356" rIns="0" bIns="0" rtlCol="0">
            <a:spAutoFit/>
          </a:bodyPr>
          <a:lstStyle/>
          <a:p>
            <a:pPr marL="392077" indent="-341957">
              <a:spcBef>
                <a:spcPts val="1184"/>
              </a:spcBef>
              <a:buFont typeface="Wingdings"/>
              <a:buChar char=""/>
              <a:tabLst>
                <a:tab pos="392077" algn="l"/>
                <a:tab pos="392711" algn="l"/>
              </a:tabLst>
            </a:pPr>
            <a:r>
              <a:rPr sz="2000" b="1" spc="-15" dirty="0" err="1" smtClean="0">
                <a:latin typeface="Calibri"/>
                <a:cs typeface="Calibri"/>
              </a:rPr>
              <a:t>probabilità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-20" dirty="0" err="1" smtClean="0">
                <a:latin typeface="Calibri"/>
                <a:cs typeface="Calibri"/>
              </a:rPr>
              <a:t>dell’evidenza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-5" dirty="0" smtClean="0">
                <a:latin typeface="Calibri"/>
                <a:cs typeface="Calibri"/>
              </a:rPr>
              <a:t>(E) </a:t>
            </a:r>
            <a:r>
              <a:rPr sz="2000" b="1" spc="-20" dirty="0" smtClean="0">
                <a:latin typeface="Calibri"/>
                <a:cs typeface="Calibri"/>
              </a:rPr>
              <a:t>data </a:t>
            </a:r>
            <a:r>
              <a:rPr sz="2000" b="1" spc="-5" dirty="0" err="1" smtClean="0">
                <a:latin typeface="Calibri"/>
                <a:cs typeface="Calibri"/>
              </a:rPr>
              <a:t>l’ipotesi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-20" dirty="0" err="1" smtClean="0">
                <a:latin typeface="Calibri"/>
                <a:cs typeface="Calibri"/>
              </a:rPr>
              <a:t>dell’accusa</a:t>
            </a:r>
            <a:r>
              <a:rPr sz="2000" b="1" spc="320" dirty="0" smtClean="0">
                <a:latin typeface="Calibri"/>
                <a:cs typeface="Calibri"/>
              </a:rPr>
              <a:t> </a:t>
            </a:r>
            <a:r>
              <a:rPr sz="2000" b="1" dirty="0" smtClean="0">
                <a:latin typeface="Calibri"/>
                <a:cs typeface="Calibri"/>
              </a:rPr>
              <a:t>(</a:t>
            </a:r>
            <a:r>
              <a:rPr sz="2000" b="1" dirty="0" err="1" smtClean="0">
                <a:latin typeface="Calibri"/>
                <a:cs typeface="Calibri"/>
              </a:rPr>
              <a:t>H</a:t>
            </a:r>
            <a:r>
              <a:rPr sz="2000" b="1" baseline="-20833" dirty="0" err="1" smtClean="0">
                <a:latin typeface="Calibri"/>
                <a:cs typeface="Calibri"/>
              </a:rPr>
              <a:t>p</a:t>
            </a:r>
            <a:r>
              <a:rPr sz="2000" b="1" dirty="0" smtClean="0">
                <a:latin typeface="Calibri"/>
                <a:cs typeface="Calibri"/>
              </a:rPr>
              <a:t>)</a:t>
            </a:r>
          </a:p>
          <a:p>
            <a:pPr marL="392077" indent="-341957">
              <a:spcBef>
                <a:spcPts val="1079"/>
              </a:spcBef>
              <a:buFont typeface="Wingdings"/>
              <a:buChar char=""/>
              <a:tabLst>
                <a:tab pos="392077" algn="l"/>
                <a:tab pos="392711" algn="l"/>
              </a:tabLst>
            </a:pPr>
            <a:r>
              <a:rPr sz="2000" b="1" spc="-15" dirty="0" err="1" smtClean="0">
                <a:latin typeface="Calibri"/>
                <a:cs typeface="Calibri"/>
              </a:rPr>
              <a:t>probabilità</a:t>
            </a:r>
            <a:r>
              <a:rPr sz="2000" b="1" spc="-15" dirty="0" smtClean="0">
                <a:latin typeface="Calibri"/>
                <a:cs typeface="Calibri"/>
              </a:rPr>
              <a:t> </a:t>
            </a:r>
            <a:r>
              <a:rPr sz="2000" b="1" spc="-20" dirty="0" err="1" smtClean="0">
                <a:latin typeface="Calibri"/>
                <a:cs typeface="Calibri"/>
              </a:rPr>
              <a:t>dell’evidenza</a:t>
            </a:r>
            <a:r>
              <a:rPr sz="2000" b="1" spc="-20" dirty="0" smtClean="0">
                <a:latin typeface="Calibri"/>
                <a:cs typeface="Calibri"/>
              </a:rPr>
              <a:t> </a:t>
            </a:r>
            <a:r>
              <a:rPr sz="2000" b="1" spc="-5" dirty="0" smtClean="0">
                <a:latin typeface="Calibri"/>
                <a:cs typeface="Calibri"/>
              </a:rPr>
              <a:t>(E) </a:t>
            </a:r>
            <a:r>
              <a:rPr sz="2000" b="1" spc="-20" dirty="0" smtClean="0">
                <a:latin typeface="Calibri"/>
                <a:cs typeface="Calibri"/>
              </a:rPr>
              <a:t>data </a:t>
            </a:r>
            <a:r>
              <a:rPr sz="2000" b="1" spc="-5" dirty="0" err="1" smtClean="0">
                <a:latin typeface="Calibri"/>
                <a:cs typeface="Calibri"/>
              </a:rPr>
              <a:t>l’ipotesi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-5" dirty="0" err="1" smtClean="0">
                <a:latin typeface="Calibri"/>
                <a:cs typeface="Calibri"/>
              </a:rPr>
              <a:t>della</a:t>
            </a:r>
            <a:r>
              <a:rPr sz="2000" b="1" spc="-5" dirty="0" smtClean="0">
                <a:latin typeface="Calibri"/>
                <a:cs typeface="Calibri"/>
              </a:rPr>
              <a:t> </a:t>
            </a:r>
            <a:r>
              <a:rPr sz="2000" b="1" spc="-10" dirty="0" err="1" smtClean="0">
                <a:latin typeface="Calibri"/>
                <a:cs typeface="Calibri"/>
              </a:rPr>
              <a:t>difesa</a:t>
            </a:r>
            <a:r>
              <a:rPr sz="2000" b="1" spc="250" dirty="0" smtClean="0">
                <a:latin typeface="Calibri"/>
                <a:cs typeface="Calibri"/>
              </a:rPr>
              <a:t> </a:t>
            </a:r>
            <a:r>
              <a:rPr sz="2000" b="1" dirty="0" smtClean="0">
                <a:latin typeface="Calibri"/>
                <a:cs typeface="Calibri"/>
              </a:rPr>
              <a:t>(</a:t>
            </a:r>
            <a:r>
              <a:rPr sz="2000" b="1" dirty="0" err="1" smtClean="0">
                <a:latin typeface="Calibri"/>
                <a:cs typeface="Calibri"/>
              </a:rPr>
              <a:t>H</a:t>
            </a:r>
            <a:r>
              <a:rPr sz="2000" b="1" baseline="-20833" dirty="0" err="1" smtClean="0">
                <a:latin typeface="Calibri"/>
                <a:cs typeface="Calibri"/>
              </a:rPr>
              <a:t>d</a:t>
            </a:r>
            <a:r>
              <a:rPr sz="2000" b="1" dirty="0" smtClean="0">
                <a:latin typeface="Calibri"/>
                <a:cs typeface="Calibri"/>
              </a:rPr>
              <a:t>)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75688" y="257279"/>
            <a:ext cx="7282867" cy="691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957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solidFill>
                  <a:srgbClr val="000000"/>
                </a:solidFill>
                <a:latin typeface="Calibri"/>
                <a:cs typeface="Calibri"/>
              </a:rPr>
              <a:t>LIKELIHOOD</a:t>
            </a:r>
            <a:r>
              <a:rPr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9" name="object 9"/>
          <p:cNvSpPr/>
          <p:nvPr/>
        </p:nvSpPr>
        <p:spPr>
          <a:xfrm>
            <a:off x="7966503" y="2588656"/>
            <a:ext cx="2332101" cy="0"/>
          </a:xfrm>
          <a:custGeom>
            <a:avLst/>
            <a:gdLst/>
            <a:ahLst/>
            <a:cxnLst/>
            <a:rect l="l" t="t" r="r" b="b"/>
            <a:pathLst>
              <a:path w="2334259">
                <a:moveTo>
                  <a:pt x="0" y="0"/>
                </a:moveTo>
                <a:lnTo>
                  <a:pt x="2333751" y="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8178395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9"/>
                </a:lnTo>
                <a:lnTo>
                  <a:pt x="212217" y="962279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8178395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172" y="0"/>
                </a:lnTo>
                <a:lnTo>
                  <a:pt x="212217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 txBox="1"/>
          <p:nvPr/>
        </p:nvSpPr>
        <p:spPr>
          <a:xfrm>
            <a:off x="8218617" y="2379111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14331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9"/>
                </a:lnTo>
                <a:lnTo>
                  <a:pt x="212217" y="962279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/>
          <p:nvPr/>
        </p:nvSpPr>
        <p:spPr>
          <a:xfrm>
            <a:off x="8814331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172" y="0"/>
                </a:lnTo>
                <a:lnTo>
                  <a:pt x="212217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 txBox="1"/>
          <p:nvPr/>
        </p:nvSpPr>
        <p:spPr>
          <a:xfrm>
            <a:off x="8849351" y="2379111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492646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044" y="0"/>
                </a:moveTo>
                <a:lnTo>
                  <a:pt x="0" y="962279"/>
                </a:lnTo>
                <a:lnTo>
                  <a:pt x="212216" y="962279"/>
                </a:lnTo>
                <a:lnTo>
                  <a:pt x="1060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/>
          <p:nvPr/>
        </p:nvSpPr>
        <p:spPr>
          <a:xfrm>
            <a:off x="9492646" y="162726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9"/>
                </a:moveTo>
                <a:lnTo>
                  <a:pt x="106044" y="0"/>
                </a:lnTo>
                <a:lnTo>
                  <a:pt x="212216" y="962279"/>
                </a:lnTo>
                <a:lnTo>
                  <a:pt x="0" y="962279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object 18"/>
          <p:cNvSpPr txBox="1"/>
          <p:nvPr/>
        </p:nvSpPr>
        <p:spPr>
          <a:xfrm>
            <a:off x="9527665" y="2379111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66503" y="3867505"/>
            <a:ext cx="1992690" cy="6344"/>
          </a:xfrm>
          <a:custGeom>
            <a:avLst/>
            <a:gdLst/>
            <a:ahLst/>
            <a:cxnLst/>
            <a:rect l="l" t="t" r="r" b="b"/>
            <a:pathLst>
              <a:path w="1994534" h="6350">
                <a:moveTo>
                  <a:pt x="0" y="0"/>
                </a:moveTo>
                <a:lnTo>
                  <a:pt x="1994281" y="596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0" name="object 20"/>
          <p:cNvSpPr/>
          <p:nvPr/>
        </p:nvSpPr>
        <p:spPr>
          <a:xfrm>
            <a:off x="8178395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1" name="object 21"/>
          <p:cNvSpPr/>
          <p:nvPr/>
        </p:nvSpPr>
        <p:spPr>
          <a:xfrm>
            <a:off x="8178395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2" name="object 22"/>
          <p:cNvSpPr txBox="1"/>
          <p:nvPr/>
        </p:nvSpPr>
        <p:spPr>
          <a:xfrm>
            <a:off x="8218616" y="3658632"/>
            <a:ext cx="140840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14331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object 24"/>
          <p:cNvSpPr/>
          <p:nvPr/>
        </p:nvSpPr>
        <p:spPr>
          <a:xfrm>
            <a:off x="8814331" y="2906117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5" name="object 25"/>
          <p:cNvSpPr txBox="1"/>
          <p:nvPr/>
        </p:nvSpPr>
        <p:spPr>
          <a:xfrm>
            <a:off x="8849350" y="3658632"/>
            <a:ext cx="140840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77403" y="418509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7" name="object 27"/>
          <p:cNvSpPr/>
          <p:nvPr/>
        </p:nvSpPr>
        <p:spPr>
          <a:xfrm>
            <a:off x="9577403" y="418509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8" name="object 28"/>
          <p:cNvSpPr txBox="1"/>
          <p:nvPr/>
        </p:nvSpPr>
        <p:spPr>
          <a:xfrm>
            <a:off x="7949056" y="4938242"/>
            <a:ext cx="2409499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1681236" algn="l"/>
                <a:tab pos="2396236" algn="l"/>
              </a:tabLst>
            </a:pPr>
            <a:r>
              <a:rPr sz="1798" b="1" strike="sngStrike" spc="-5" dirty="0">
                <a:solidFill>
                  <a:srgbClr val="FFFFFF"/>
                </a:solidFill>
                <a:latin typeface="Calibri"/>
                <a:cs typeface="Calibri"/>
              </a:rPr>
              <a:t> 	3	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501446" y="5342834"/>
            <a:ext cx="11223522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689" marR="5075" algn="just">
              <a:spcBef>
                <a:spcPts val="35"/>
              </a:spcBef>
            </a:pPr>
            <a:r>
              <a:rPr lang="it-IT" sz="2800" b="1" spc="-5" dirty="0" smtClean="0">
                <a:cs typeface="Calibri"/>
              </a:rPr>
              <a:t>Qu</a:t>
            </a:r>
            <a:r>
              <a:rPr lang="it-IT" sz="2800" b="1" u="sng" spc="-5" dirty="0" smtClean="0">
                <a:cs typeface="Calibri"/>
              </a:rPr>
              <a:t>ale ipotesi è più p</a:t>
            </a:r>
            <a:r>
              <a:rPr lang="it-IT" sz="2800" b="1" u="sng" spc="-10" dirty="0" smtClean="0">
                <a:cs typeface="Calibri"/>
              </a:rPr>
              <a:t>robabile</a:t>
            </a:r>
            <a:r>
              <a:rPr lang="it-IT" sz="2800" b="1" spc="-10" dirty="0" smtClean="0">
                <a:cs typeface="Calibri"/>
              </a:rPr>
              <a:t>:</a:t>
            </a:r>
          </a:p>
          <a:p>
            <a:pPr marL="12689" marR="5075" algn="just">
              <a:spcBef>
                <a:spcPts val="35"/>
              </a:spcBef>
            </a:pPr>
            <a:r>
              <a:rPr lang="it-IT" sz="2800" b="1" spc="-5" dirty="0" smtClean="0">
                <a:cs typeface="Calibri"/>
              </a:rPr>
              <a:t> </a:t>
            </a:r>
            <a:r>
              <a:rPr lang="it-IT" sz="2800" b="1" spc="-5" dirty="0">
                <a:cs typeface="Calibri"/>
              </a:rPr>
              <a:t>i  </a:t>
            </a:r>
            <a:r>
              <a:rPr lang="it-IT" sz="2800" b="1" spc="-10" dirty="0">
                <a:cs typeface="Calibri"/>
              </a:rPr>
              <a:t>contributori </a:t>
            </a:r>
            <a:r>
              <a:rPr lang="it-IT" sz="2800" b="1" spc="-5" dirty="0">
                <a:cs typeface="Calibri"/>
              </a:rPr>
              <a:t>sono </a:t>
            </a:r>
            <a:r>
              <a:rPr lang="it-IT" sz="2800" b="1" spc="-5" dirty="0" smtClean="0">
                <a:cs typeface="Calibri"/>
              </a:rPr>
              <a:t>(</a:t>
            </a:r>
            <a:r>
              <a:rPr lang="it-IT" sz="2800" b="1" spc="-10" dirty="0" smtClean="0">
                <a:cs typeface="Calibri"/>
              </a:rPr>
              <a:t>V+S) oppure (V+U), </a:t>
            </a:r>
            <a:r>
              <a:rPr lang="it-IT" sz="2800" b="1" spc="-10" dirty="0">
                <a:cs typeface="Calibri"/>
              </a:rPr>
              <a:t>non  </a:t>
            </a:r>
            <a:r>
              <a:rPr lang="it-IT" sz="2800" b="1" spc="-15" dirty="0">
                <a:cs typeface="Calibri"/>
              </a:rPr>
              <a:t>correlato con </a:t>
            </a:r>
            <a:r>
              <a:rPr lang="it-IT" sz="2800" b="1" spc="-5" dirty="0">
                <a:cs typeface="Calibri"/>
              </a:rPr>
              <a:t>il </a:t>
            </a:r>
            <a:r>
              <a:rPr lang="it-IT" sz="2800" b="1" spc="-15" dirty="0" smtClean="0">
                <a:cs typeface="Calibri"/>
              </a:rPr>
              <a:t>sospettato?</a:t>
            </a:r>
            <a:endParaRPr lang="it-IT" sz="28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87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8395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8178395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4" name="object 4"/>
          <p:cNvSpPr/>
          <p:nvPr/>
        </p:nvSpPr>
        <p:spPr>
          <a:xfrm>
            <a:off x="8814331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8814331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/>
          <p:nvPr/>
        </p:nvSpPr>
        <p:spPr>
          <a:xfrm>
            <a:off x="9492646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044" y="0"/>
                </a:moveTo>
                <a:lnTo>
                  <a:pt x="0" y="962278"/>
                </a:lnTo>
                <a:lnTo>
                  <a:pt x="212216" y="962278"/>
                </a:lnTo>
                <a:lnTo>
                  <a:pt x="1060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7" name="object 7"/>
          <p:cNvSpPr/>
          <p:nvPr/>
        </p:nvSpPr>
        <p:spPr>
          <a:xfrm>
            <a:off x="9492646" y="1195614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044" y="0"/>
                </a:lnTo>
                <a:lnTo>
                  <a:pt x="212216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8" name="object 8"/>
          <p:cNvSpPr txBox="1"/>
          <p:nvPr/>
        </p:nvSpPr>
        <p:spPr>
          <a:xfrm>
            <a:off x="7953815" y="1947494"/>
            <a:ext cx="2357477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277245" algn="l"/>
                <a:tab pos="907867" algn="l"/>
                <a:tab pos="1586071" algn="l"/>
                <a:tab pos="2344213" algn="l"/>
              </a:tabLst>
            </a:pPr>
            <a:r>
              <a:rPr sz="1798" b="1" strike="sngStrike" spc="-5" dirty="0">
                <a:solidFill>
                  <a:srgbClr val="FFFFFF"/>
                </a:solidFill>
                <a:latin typeface="Calibri"/>
                <a:cs typeface="Calibri"/>
              </a:rPr>
              <a:t> 	1	2	3	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66503" y="3435851"/>
            <a:ext cx="1992690" cy="6344"/>
          </a:xfrm>
          <a:custGeom>
            <a:avLst/>
            <a:gdLst/>
            <a:ahLst/>
            <a:cxnLst/>
            <a:rect l="l" t="t" r="r" b="b"/>
            <a:pathLst>
              <a:path w="1994534" h="6350">
                <a:moveTo>
                  <a:pt x="0" y="0"/>
                </a:moveTo>
                <a:lnTo>
                  <a:pt x="1994281" y="5968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0" name="object 10"/>
          <p:cNvSpPr/>
          <p:nvPr/>
        </p:nvSpPr>
        <p:spPr>
          <a:xfrm>
            <a:off x="8178395" y="247446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1" name="object 11"/>
          <p:cNvSpPr/>
          <p:nvPr/>
        </p:nvSpPr>
        <p:spPr>
          <a:xfrm>
            <a:off x="8178395" y="247446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2" name="object 12"/>
          <p:cNvSpPr txBox="1"/>
          <p:nvPr/>
        </p:nvSpPr>
        <p:spPr>
          <a:xfrm>
            <a:off x="8218617" y="3226686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814331" y="247446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4" name="object 14"/>
          <p:cNvSpPr/>
          <p:nvPr/>
        </p:nvSpPr>
        <p:spPr>
          <a:xfrm>
            <a:off x="8814331" y="2474463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5" name="object 15"/>
          <p:cNvSpPr txBox="1"/>
          <p:nvPr/>
        </p:nvSpPr>
        <p:spPr>
          <a:xfrm>
            <a:off x="8849351" y="3226686"/>
            <a:ext cx="141474" cy="299443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</a:pPr>
            <a:r>
              <a:rPr sz="1798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577403" y="375343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106172" y="0"/>
                </a:moveTo>
                <a:lnTo>
                  <a:pt x="0" y="962278"/>
                </a:lnTo>
                <a:lnTo>
                  <a:pt x="212217" y="962278"/>
                </a:lnTo>
                <a:lnTo>
                  <a:pt x="1061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7" name="object 17"/>
          <p:cNvSpPr/>
          <p:nvPr/>
        </p:nvSpPr>
        <p:spPr>
          <a:xfrm>
            <a:off x="9577403" y="3753439"/>
            <a:ext cx="212528" cy="961769"/>
          </a:xfrm>
          <a:custGeom>
            <a:avLst/>
            <a:gdLst/>
            <a:ahLst/>
            <a:cxnLst/>
            <a:rect l="l" t="t" r="r" b="b"/>
            <a:pathLst>
              <a:path w="212725" h="962660">
                <a:moveTo>
                  <a:pt x="0" y="962278"/>
                </a:moveTo>
                <a:lnTo>
                  <a:pt x="106172" y="0"/>
                </a:lnTo>
                <a:lnTo>
                  <a:pt x="212217" y="962278"/>
                </a:lnTo>
                <a:lnTo>
                  <a:pt x="0" y="962278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18" name="object 18"/>
          <p:cNvSpPr txBox="1"/>
          <p:nvPr/>
        </p:nvSpPr>
        <p:spPr>
          <a:xfrm>
            <a:off x="7949056" y="4506334"/>
            <a:ext cx="2409499" cy="298808"/>
          </a:xfrm>
          <a:prstGeom prst="rect">
            <a:avLst/>
          </a:prstGeom>
        </p:spPr>
        <p:txBody>
          <a:bodyPr vert="horz" wrap="square" lIns="0" tIns="12054" rIns="0" bIns="0" rtlCol="0">
            <a:spAutoFit/>
          </a:bodyPr>
          <a:lstStyle/>
          <a:p>
            <a:pPr marL="12689">
              <a:spcBef>
                <a:spcPts val="95"/>
              </a:spcBef>
              <a:tabLst>
                <a:tab pos="1681236" algn="l"/>
                <a:tab pos="2396236" algn="l"/>
              </a:tabLst>
            </a:pPr>
            <a:r>
              <a:rPr sz="1798" b="1" strike="sngStrike" spc="-5" dirty="0">
                <a:solidFill>
                  <a:srgbClr val="FFFFFF"/>
                </a:solidFill>
                <a:latin typeface="Calibri"/>
                <a:cs typeface="Calibri"/>
              </a:rPr>
              <a:t> 	3	</a:t>
            </a:r>
            <a:endParaRPr sz="1798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20687" y="864282"/>
            <a:ext cx="960777" cy="390164"/>
          </a:xfrm>
          <a:prstGeom prst="rect">
            <a:avLst/>
          </a:prstGeom>
        </p:spPr>
        <p:txBody>
          <a:bodyPr vert="horz" wrap="square" lIns="0" tIns="11419" rIns="0" bIns="0" rtlCol="0">
            <a:spAutoFit/>
          </a:bodyPr>
          <a:lstStyle/>
          <a:p>
            <a:pPr marL="25377">
              <a:spcBef>
                <a:spcPts val="90"/>
              </a:spcBef>
            </a:pP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=0.2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92635" y="4805142"/>
            <a:ext cx="10091675" cy="14907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Espressione</a:t>
            </a:r>
            <a:r>
              <a:rPr sz="3200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corretta</a:t>
            </a:r>
            <a:r>
              <a:rPr sz="3200" spc="-15" dirty="0"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12689" marR="5075">
              <a:spcBef>
                <a:spcPts val="35"/>
              </a:spcBef>
            </a:pPr>
            <a:r>
              <a:rPr sz="3200" spc="-15" dirty="0">
                <a:latin typeface="Calibri"/>
                <a:cs typeface="Calibri"/>
              </a:rPr>
              <a:t>data </a:t>
            </a:r>
            <a:r>
              <a:rPr sz="3200" spc="-20" dirty="0">
                <a:latin typeface="Calibri"/>
                <a:cs typeface="Calibri"/>
              </a:rPr>
              <a:t>l’evidenza, </a:t>
            </a:r>
            <a:r>
              <a:rPr sz="3200" spc="-5" dirty="0">
                <a:latin typeface="Calibri"/>
                <a:cs typeface="Calibri"/>
              </a:rPr>
              <a:t>è 5 </a:t>
            </a:r>
            <a:r>
              <a:rPr sz="3200" spc="-20" dirty="0">
                <a:latin typeface="Calibri"/>
                <a:cs typeface="Calibri"/>
              </a:rPr>
              <a:t>volte </a:t>
            </a:r>
            <a:r>
              <a:rPr sz="3200" spc="-5" dirty="0">
                <a:latin typeface="Calibri"/>
                <a:cs typeface="Calibri"/>
              </a:rPr>
              <a:t>più </a:t>
            </a:r>
            <a:r>
              <a:rPr sz="3200" spc="-10" dirty="0">
                <a:latin typeface="Calibri"/>
                <a:cs typeface="Calibri"/>
              </a:rPr>
              <a:t>probabile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</a:t>
            </a:r>
            <a:r>
              <a:rPr sz="3200" spc="-5" dirty="0">
                <a:latin typeface="Calibri"/>
                <a:cs typeface="Calibri"/>
              </a:rPr>
              <a:t> i  </a:t>
            </a:r>
            <a:r>
              <a:rPr sz="3200" spc="-10" dirty="0">
                <a:latin typeface="Calibri"/>
                <a:cs typeface="Calibri"/>
              </a:rPr>
              <a:t>contributori </a:t>
            </a:r>
            <a:r>
              <a:rPr sz="3200" spc="-5" dirty="0">
                <a:latin typeface="Calibri"/>
                <a:cs typeface="Calibri"/>
              </a:rPr>
              <a:t>sono </a:t>
            </a:r>
            <a:r>
              <a:rPr sz="3200" spc="-10" dirty="0">
                <a:latin typeface="Calibri"/>
                <a:cs typeface="Calibri"/>
              </a:rPr>
              <a:t>V+S </a:t>
            </a:r>
            <a:r>
              <a:rPr sz="3200" spc="-15" dirty="0">
                <a:latin typeface="Calibri"/>
                <a:cs typeface="Calibri"/>
              </a:rPr>
              <a:t>piuttosto </a:t>
            </a:r>
            <a:r>
              <a:rPr sz="3200" spc="-5" dirty="0">
                <a:latin typeface="Calibri"/>
                <a:cs typeface="Calibri"/>
              </a:rPr>
              <a:t>che </a:t>
            </a:r>
            <a:r>
              <a:rPr sz="3200" spc="-10" dirty="0">
                <a:latin typeface="Calibri"/>
                <a:cs typeface="Calibri"/>
              </a:rPr>
              <a:t>V+U, non  </a:t>
            </a:r>
            <a:r>
              <a:rPr sz="3200" spc="-15" dirty="0">
                <a:latin typeface="Calibri"/>
                <a:cs typeface="Calibri"/>
              </a:rPr>
              <a:t>correlato con </a:t>
            </a:r>
            <a:r>
              <a:rPr sz="3200" spc="-5" dirty="0">
                <a:latin typeface="Calibri"/>
                <a:cs typeface="Calibri"/>
              </a:rPr>
              <a:t>il </a:t>
            </a:r>
            <a:r>
              <a:rPr sz="3200" spc="-15" dirty="0">
                <a:latin typeface="Calibri"/>
                <a:cs typeface="Calibri"/>
              </a:rPr>
              <a:t>sospettato.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04918" y="1905446"/>
            <a:ext cx="1421084" cy="711177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613492">
              <a:lnSpc>
                <a:spcPts val="2218"/>
              </a:lnSpc>
              <a:spcBef>
                <a:spcPts val="100"/>
              </a:spcBef>
            </a:pP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P(E|H</a:t>
            </a:r>
            <a:r>
              <a:rPr sz="1948" spc="-7" baseline="-21367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998">
              <a:latin typeface="Calibri"/>
              <a:cs typeface="Calibri"/>
            </a:endParaRPr>
          </a:p>
          <a:p>
            <a:pPr marL="38066">
              <a:lnSpc>
                <a:spcPts val="3177"/>
              </a:lnSpc>
            </a:pPr>
            <a:r>
              <a:rPr sz="4196" b="1" spc="7" baseline="4960" dirty="0">
                <a:solidFill>
                  <a:srgbClr val="001F5F"/>
                </a:solidFill>
                <a:latin typeface="Calibri"/>
                <a:cs typeface="Calibri"/>
              </a:rPr>
              <a:t>LR</a:t>
            </a:r>
            <a:r>
              <a:rPr sz="4196" b="1" spc="-636" baseline="49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997" baseline="6944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P(E|H</a:t>
            </a:r>
            <a:r>
              <a:rPr sz="1948" spc="-7" baseline="-21367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98931" y="2287691"/>
            <a:ext cx="1079136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7995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4" name="object 24"/>
          <p:cNvSpPr/>
          <p:nvPr/>
        </p:nvSpPr>
        <p:spPr>
          <a:xfrm>
            <a:off x="3865913" y="2287691"/>
            <a:ext cx="2086582" cy="0"/>
          </a:xfrm>
          <a:custGeom>
            <a:avLst/>
            <a:gdLst/>
            <a:ahLst/>
            <a:cxnLst/>
            <a:rect l="l" t="t" r="r" b="b"/>
            <a:pathLst>
              <a:path w="2088514">
                <a:moveTo>
                  <a:pt x="0" y="0"/>
                </a:moveTo>
                <a:lnTo>
                  <a:pt x="208800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25" name="object 25"/>
          <p:cNvSpPr txBox="1"/>
          <p:nvPr/>
        </p:nvSpPr>
        <p:spPr>
          <a:xfrm>
            <a:off x="3647929" y="2095770"/>
            <a:ext cx="152259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latin typeface="Calibri"/>
                <a:cs typeface="Calibri"/>
              </a:rPr>
              <a:t>=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7142" y="1892542"/>
            <a:ext cx="154162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73145" y="2274294"/>
            <a:ext cx="1778258" cy="358741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50754">
              <a:lnSpc>
                <a:spcPts val="1787"/>
              </a:lnSpc>
              <a:spcBef>
                <a:spcPts val="100"/>
              </a:spcBef>
            </a:pP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1948" spc="-7" baseline="2564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+2p </a:t>
            </a: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p </a:t>
            </a:r>
            <a:r>
              <a:rPr sz="19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1998" spc="3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endParaRPr sz="1998">
              <a:latin typeface="Calibri"/>
              <a:cs typeface="Calibri"/>
            </a:endParaRPr>
          </a:p>
          <a:p>
            <a:pPr marL="184619">
              <a:lnSpc>
                <a:spcPts val="949"/>
              </a:lnSpc>
              <a:tabLst>
                <a:tab pos="742281" algn="l"/>
                <a:tab pos="961159" algn="l"/>
                <a:tab pos="1434443" algn="l"/>
                <a:tab pos="1653321" algn="l"/>
              </a:tabLst>
            </a:pPr>
            <a:r>
              <a:rPr sz="1299" spc="15" dirty="0">
                <a:solidFill>
                  <a:srgbClr val="001F5F"/>
                </a:solidFill>
                <a:latin typeface="Calibri"/>
                <a:cs typeface="Calibri"/>
              </a:rPr>
              <a:t>3	1	3	2	3</a:t>
            </a:r>
            <a:endParaRPr sz="1299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20251" y="2102406"/>
            <a:ext cx="152259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latin typeface="Calibri"/>
                <a:cs typeface="Calibri"/>
              </a:rPr>
              <a:t>=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40013" y="2287691"/>
            <a:ext cx="647735" cy="0"/>
          </a:xfrm>
          <a:custGeom>
            <a:avLst/>
            <a:gdLst/>
            <a:ahLst/>
            <a:cxnLst/>
            <a:rect l="l" t="t" r="r" b="b"/>
            <a:pathLst>
              <a:path w="648335">
                <a:moveTo>
                  <a:pt x="0" y="0"/>
                </a:moveTo>
                <a:lnTo>
                  <a:pt x="64795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0" name="object 30"/>
          <p:cNvSpPr txBox="1"/>
          <p:nvPr/>
        </p:nvSpPr>
        <p:spPr>
          <a:xfrm>
            <a:off x="6450257" y="1905446"/>
            <a:ext cx="154797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391002" y="2337392"/>
            <a:ext cx="347024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solidFill>
                  <a:srgbClr val="001F5F"/>
                </a:solidFill>
                <a:latin typeface="Calibri"/>
                <a:cs typeface="Calibri"/>
              </a:rPr>
              <a:t>0.2</a:t>
            </a:r>
            <a:endParaRPr sz="1998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22386" y="2100338"/>
            <a:ext cx="359078" cy="33052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1998" dirty="0">
                <a:latin typeface="Calibri"/>
                <a:cs typeface="Calibri"/>
              </a:rPr>
              <a:t>=</a:t>
            </a:r>
            <a:r>
              <a:rPr sz="1998" spc="75" dirty="0">
                <a:latin typeface="Calibri"/>
                <a:cs typeface="Calibri"/>
              </a:rPr>
              <a:t> </a:t>
            </a:r>
            <a:r>
              <a:rPr sz="2997" b="1" baseline="1388" dirty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endParaRPr sz="2997" baseline="1388">
              <a:latin typeface="Calibri"/>
              <a:cs typeface="Calibri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326003" y="-66440"/>
            <a:ext cx="6633190" cy="691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3957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10"/>
              </a:spcBef>
            </a:pPr>
            <a:r>
              <a:rPr spc="5" dirty="0">
                <a:solidFill>
                  <a:srgbClr val="000000"/>
                </a:solidFill>
                <a:latin typeface="Calibri"/>
                <a:cs typeface="Calibri"/>
              </a:rPr>
              <a:t>LIKELIHOOD</a:t>
            </a:r>
            <a:r>
              <a:rPr spc="-1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pc="-50" dirty="0">
                <a:solidFill>
                  <a:srgbClr val="000000"/>
                </a:solidFill>
                <a:latin typeface="Calibri"/>
                <a:cs typeface="Calibri"/>
              </a:rPr>
              <a:t>RATIO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90838" y="941575"/>
            <a:ext cx="3286890" cy="6086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688" rIns="0" bIns="0" rtlCol="0">
            <a:spAutoFit/>
          </a:bodyPr>
          <a:lstStyle/>
          <a:p>
            <a:pPr marL="12689" marR="5075">
              <a:lnSpc>
                <a:spcPct val="1205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Hp= </a:t>
            </a:r>
            <a:r>
              <a:rPr sz="3200" spc="-10" dirty="0">
                <a:latin typeface="Calibri"/>
                <a:cs typeface="Calibri"/>
              </a:rPr>
              <a:t>V+S  </a:t>
            </a:r>
            <a:r>
              <a:rPr sz="3200" spc="-5" dirty="0">
                <a:latin typeface="Calibri"/>
                <a:cs typeface="Calibri"/>
              </a:rPr>
              <a:t>Hd=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V+U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5" name="object 21"/>
          <p:cNvSpPr txBox="1"/>
          <p:nvPr/>
        </p:nvSpPr>
        <p:spPr>
          <a:xfrm>
            <a:off x="4169598" y="2789690"/>
            <a:ext cx="1895270" cy="39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1419" rIns="0" bIns="0" rtlCol="0">
            <a:spAutoFit/>
          </a:bodyPr>
          <a:lstStyle/>
          <a:p>
            <a:pPr marL="12689">
              <a:spcBef>
                <a:spcPts val="90"/>
              </a:spcBef>
            </a:pPr>
            <a:r>
              <a:rPr sz="2398" b="1" spc="-5" dirty="0" smtClean="0">
                <a:solidFill>
                  <a:srgbClr val="001F5F"/>
                </a:solidFill>
                <a:latin typeface="Calibri"/>
                <a:cs typeface="Calibri"/>
              </a:rPr>
              <a:t>LR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</a:t>
            </a:r>
            <a:r>
              <a:rPr sz="2398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10" dirty="0">
                <a:solidFill>
                  <a:srgbClr val="001F5F"/>
                </a:solidFill>
                <a:latin typeface="Calibri"/>
                <a:cs typeface="Calibri"/>
              </a:rPr>
              <a:t>1/RMP</a:t>
            </a:r>
            <a:endParaRPr sz="2398" dirty="0">
              <a:latin typeface="Calibri"/>
              <a:cs typeface="Calibri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754300" y="2740555"/>
            <a:ext cx="2991890" cy="39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22839" rIns="0" bIns="0" rtlCol="0">
            <a:spAutoFit/>
          </a:bodyPr>
          <a:lstStyle/>
          <a:p>
            <a:pPr marR="508176" algn="ctr">
              <a:lnSpc>
                <a:spcPts val="914"/>
              </a:lnSpc>
              <a:spcBef>
                <a:spcPts val="180"/>
              </a:spcBef>
            </a:pPr>
            <a:r>
              <a:rPr sz="1599" spc="5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endParaRPr sz="1599" dirty="0">
              <a:latin typeface="Calibri"/>
              <a:cs typeface="Calibri"/>
            </a:endParaRPr>
          </a:p>
          <a:p>
            <a:pPr marL="38066">
              <a:lnSpc>
                <a:spcPts val="1873"/>
              </a:lnSpc>
            </a:pPr>
            <a:r>
              <a:rPr sz="2398" b="1" spc="-10" dirty="0">
                <a:solidFill>
                  <a:srgbClr val="001F5F"/>
                </a:solidFill>
                <a:latin typeface="Calibri"/>
                <a:cs typeface="Calibri"/>
              </a:rPr>
              <a:t>RMP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= </a:t>
            </a:r>
            <a:r>
              <a:rPr sz="2398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30" baseline="-2083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+2p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2398" spc="-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398" spc="-7" baseline="-20833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endParaRPr sz="2398" baseline="-2083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15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44542"/>
            <a:ext cx="11765253" cy="4513458"/>
          </a:xfrm>
          <a:prstGeom prst="rect">
            <a:avLst/>
          </a:prstGeom>
        </p:spPr>
      </p:pic>
      <p:sp>
        <p:nvSpPr>
          <p:cNvPr id="8" name="object 29"/>
          <p:cNvSpPr txBox="1"/>
          <p:nvPr/>
        </p:nvSpPr>
        <p:spPr>
          <a:xfrm>
            <a:off x="669847" y="611958"/>
            <a:ext cx="11095406" cy="13048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054" rIns="0" bIns="0" rtlCol="0">
            <a:spAutoFit/>
          </a:bodyPr>
          <a:lstStyle/>
          <a:p>
            <a:pPr marL="12689" algn="just">
              <a:spcBef>
                <a:spcPts val="95"/>
              </a:spcBef>
            </a:pPr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LR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unrestricted</a:t>
            </a:r>
            <a:r>
              <a:rPr sz="2800" spc="-10" dirty="0">
                <a:latin typeface="Calibri"/>
                <a:cs typeface="Calibri"/>
              </a:rPr>
              <a:t>: </a:t>
            </a:r>
            <a:r>
              <a:rPr sz="2800" spc="-15" dirty="0">
                <a:latin typeface="Calibri"/>
                <a:cs typeface="Calibri"/>
              </a:rPr>
              <a:t>considera </a:t>
            </a:r>
            <a:r>
              <a:rPr sz="2800" spc="-5" dirty="0">
                <a:latin typeface="Calibri"/>
                <a:cs typeface="Calibri"/>
              </a:rPr>
              <a:t>solo gli alleli </a:t>
            </a:r>
            <a:r>
              <a:rPr sz="2800" dirty="0">
                <a:latin typeface="Calibri"/>
                <a:cs typeface="Calibri"/>
              </a:rPr>
              <a:t>(1, 2,</a:t>
            </a:r>
            <a:r>
              <a:rPr sz="2800" spc="105" dirty="0">
                <a:latin typeface="Calibri"/>
                <a:cs typeface="Calibri"/>
              </a:rPr>
              <a:t> </a:t>
            </a:r>
            <a:r>
              <a:rPr sz="2800" dirty="0" smtClean="0">
                <a:latin typeface="Calibri"/>
                <a:cs typeface="Calibri"/>
              </a:rPr>
              <a:t>3</a:t>
            </a:r>
            <a:r>
              <a:rPr lang="it-IT" sz="2800" dirty="0" smtClean="0">
                <a:latin typeface="Calibri"/>
                <a:cs typeface="Calibri"/>
              </a:rPr>
              <a:t>, </a:t>
            </a:r>
            <a:r>
              <a:rPr lang="it-IT" sz="2800" dirty="0" err="1" smtClean="0">
                <a:latin typeface="Calibri"/>
                <a:cs typeface="Calibri"/>
              </a:rPr>
              <a:t>ecc</a:t>
            </a:r>
            <a:r>
              <a:rPr sz="2800" dirty="0" smtClean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12689" marR="5075" algn="just"/>
            <a:r>
              <a:rPr sz="2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LR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restricted</a:t>
            </a:r>
            <a:r>
              <a:rPr sz="2800" spc="-10" dirty="0">
                <a:latin typeface="Calibri"/>
                <a:cs typeface="Calibri"/>
              </a:rPr>
              <a:t>: utilizza anche </a:t>
            </a:r>
            <a:r>
              <a:rPr sz="2800" spc="-30" dirty="0">
                <a:latin typeface="Calibri"/>
                <a:cs typeface="Calibri"/>
              </a:rPr>
              <a:t>l’altezza </a:t>
            </a:r>
            <a:r>
              <a:rPr sz="2800" spc="-10" dirty="0">
                <a:latin typeface="Calibri"/>
                <a:cs typeface="Calibri"/>
              </a:rPr>
              <a:t>dei picchi per determinare </a:t>
            </a:r>
            <a:r>
              <a:rPr sz="2800" spc="-5" dirty="0">
                <a:latin typeface="Calibri"/>
                <a:cs typeface="Calibri"/>
              </a:rPr>
              <a:t>le </a:t>
            </a:r>
            <a:r>
              <a:rPr sz="2800" spc="-10" dirty="0">
                <a:latin typeface="Calibri"/>
                <a:cs typeface="Calibri"/>
              </a:rPr>
              <a:t>combinazioni  </a:t>
            </a:r>
            <a:r>
              <a:rPr sz="2800" spc="-5" dirty="0" err="1">
                <a:latin typeface="Calibri"/>
                <a:cs typeface="Calibri"/>
              </a:rPr>
              <a:t>possibili</a:t>
            </a:r>
            <a:r>
              <a:rPr sz="2800" spc="-5" dirty="0">
                <a:latin typeface="Calibri"/>
                <a:cs typeface="Calibri"/>
              </a:rPr>
              <a:t> 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4811" y="3202275"/>
            <a:ext cx="1336288" cy="45653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224314" marR="180975" indent="-33814">
              <a:lnSpc>
                <a:spcPts val="1575"/>
              </a:lnSpc>
              <a:spcBef>
                <a:spcPts val="360"/>
              </a:spcBef>
            </a:pP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Con</a:t>
            </a:r>
            <a:r>
              <a:rPr sz="1350" b="1" spc="-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ron</a:t>
            </a:r>
            <a:r>
              <a:rPr sz="1350" b="1" spc="-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o dei pro</a:t>
            </a:r>
            <a:r>
              <a:rPr sz="1350" b="1" spc="-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ili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16140" y="3121580"/>
            <a:ext cx="374809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b="1" dirty="0">
                <a:latin typeface="Arial"/>
                <a:cs typeface="Arial"/>
              </a:rPr>
              <a:t>Q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8739" y="3121580"/>
            <a:ext cx="349568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600" b="1" dirty="0">
                <a:latin typeface="Arial"/>
                <a:cs typeface="Arial"/>
              </a:rPr>
              <a:t>K</a:t>
            </a:r>
            <a:endParaRPr sz="3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10251" y="5543551"/>
            <a:ext cx="561975" cy="277654"/>
          </a:xfrm>
          <a:custGeom>
            <a:avLst/>
            <a:gdLst/>
            <a:ahLst/>
            <a:cxnLst/>
            <a:rect l="l" t="t" r="r" b="b"/>
            <a:pathLst>
              <a:path w="749300" h="370204">
                <a:moveTo>
                  <a:pt x="0" y="0"/>
                </a:moveTo>
                <a:lnTo>
                  <a:pt x="749299" y="0"/>
                </a:lnTo>
                <a:lnTo>
                  <a:pt x="749299" y="369887"/>
                </a:lnTo>
                <a:lnTo>
                  <a:pt x="0" y="369887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869306" y="5568316"/>
            <a:ext cx="43862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Arial"/>
                <a:cs typeface="Arial"/>
              </a:rPr>
              <a:t>Cor</a:t>
            </a:r>
            <a:r>
              <a:rPr sz="1350" spc="-4" dirty="0">
                <a:latin typeface="Arial"/>
                <a:cs typeface="Arial"/>
              </a:rPr>
              <a:t>t</a:t>
            </a:r>
            <a:r>
              <a:rPr sz="1350" dirty="0">
                <a:latin typeface="Arial"/>
                <a:cs typeface="Arial"/>
              </a:rPr>
              <a:t>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6000" y="5200650"/>
            <a:ext cx="0" cy="300038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4000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6031706" y="5414962"/>
            <a:ext cx="128588" cy="12858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5177962" y="1809928"/>
            <a:ext cx="1828723" cy="24237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34289" rIns="0" bIns="0" rtlCol="0">
            <a:spAutoFit/>
          </a:bodyPr>
          <a:lstStyle/>
          <a:p>
            <a:pPr marL="68104">
              <a:spcBef>
                <a:spcPts val="269"/>
              </a:spcBef>
            </a:pPr>
            <a:r>
              <a:rPr sz="1350" b="1" dirty="0">
                <a:latin typeface="Arial"/>
                <a:cs typeface="Arial"/>
              </a:rPr>
              <a:t>Ricerca in</a:t>
            </a:r>
            <a:r>
              <a:rPr sz="1350" b="1" spc="-26" dirty="0">
                <a:latin typeface="Arial"/>
                <a:cs typeface="Arial"/>
              </a:rPr>
              <a:t> </a:t>
            </a:r>
            <a:r>
              <a:rPr sz="1350" b="1" spc="-4" dirty="0">
                <a:latin typeface="Arial"/>
                <a:cs typeface="Arial"/>
              </a:rPr>
              <a:t>database</a:t>
            </a:r>
            <a:endParaRPr sz="1350" b="1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96000" y="2845595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396874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6010275" y="2788444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5183506" y="2478643"/>
            <a:ext cx="1948815" cy="240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i="1" spc="-4" dirty="0">
                <a:solidFill>
                  <a:srgbClr val="FF0000"/>
                </a:solidFill>
                <a:latin typeface="Arial"/>
                <a:cs typeface="Arial"/>
              </a:rPr>
              <a:t>Esclusione </a:t>
            </a:r>
            <a:r>
              <a:rPr sz="1350" b="1" i="1" spc="-4" dirty="0">
                <a:solidFill>
                  <a:srgbClr val="FF2600"/>
                </a:solidFill>
                <a:latin typeface="Arial"/>
                <a:cs typeface="Arial"/>
              </a:rPr>
              <a:t>(no</a:t>
            </a:r>
            <a:r>
              <a:rPr sz="1350" b="1" i="1" spc="-71" dirty="0">
                <a:solidFill>
                  <a:srgbClr val="FF2600"/>
                </a:solidFill>
                <a:latin typeface="Arial"/>
                <a:cs typeface="Arial"/>
              </a:rPr>
              <a:t> </a:t>
            </a:r>
            <a:r>
              <a:rPr sz="1350" b="1" i="1" spc="-4" dirty="0">
                <a:solidFill>
                  <a:srgbClr val="FF2600"/>
                </a:solidFill>
                <a:latin typeface="Arial"/>
                <a:cs typeface="Arial"/>
              </a:rPr>
              <a:t>match)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4955" y="4070509"/>
            <a:ext cx="1892618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b="1" i="1" spc="-4" dirty="0">
                <a:solidFill>
                  <a:srgbClr val="0000CC"/>
                </a:solidFill>
                <a:latin typeface="Arial"/>
                <a:cs typeface="Arial"/>
              </a:rPr>
              <a:t>Compatibilità</a:t>
            </a:r>
            <a:r>
              <a:rPr sz="1500" b="1" i="1" spc="-68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350" b="1" i="1" spc="-4" dirty="0">
                <a:solidFill>
                  <a:srgbClr val="0228D6"/>
                </a:solidFill>
                <a:latin typeface="Arial"/>
                <a:cs typeface="Arial"/>
              </a:rPr>
              <a:t>(match)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96000" y="3657601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874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/>
          <p:nvPr/>
        </p:nvSpPr>
        <p:spPr>
          <a:xfrm>
            <a:off x="6010275" y="3840956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1143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4981010" y="1404530"/>
            <a:ext cx="2237819" cy="1942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200" b="1" i="1" dirty="0">
                <a:latin typeface="Arial"/>
                <a:cs typeface="Arial"/>
              </a:rPr>
              <a:t>May match</a:t>
            </a:r>
            <a:r>
              <a:rPr sz="1200" b="1" i="1" spc="-68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another</a:t>
            </a:r>
            <a:r>
              <a:rPr lang="it-IT" sz="1200" b="1" i="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(K’)</a:t>
            </a:r>
          </a:p>
        </p:txBody>
      </p:sp>
      <p:sp>
        <p:nvSpPr>
          <p:cNvPr id="21" name="object 21"/>
          <p:cNvSpPr/>
          <p:nvPr/>
        </p:nvSpPr>
        <p:spPr>
          <a:xfrm>
            <a:off x="6134101" y="1028700"/>
            <a:ext cx="1419225" cy="285750"/>
          </a:xfrm>
          <a:custGeom>
            <a:avLst/>
            <a:gdLst/>
            <a:ahLst/>
            <a:cxnLst/>
            <a:rect l="l" t="t" r="r" b="b"/>
            <a:pathLst>
              <a:path w="1892300" h="381000">
                <a:moveTo>
                  <a:pt x="0" y="380999"/>
                </a:moveTo>
                <a:lnTo>
                  <a:pt x="0" y="0"/>
                </a:lnTo>
                <a:lnTo>
                  <a:pt x="1892298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7496176" y="985839"/>
            <a:ext cx="85725" cy="85725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6096000" y="4388645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0"/>
                </a:moveTo>
                <a:lnTo>
                  <a:pt x="0" y="396874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6010275" y="45720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0"/>
                </a:moveTo>
                <a:lnTo>
                  <a:pt x="0" y="0"/>
                </a:lnTo>
                <a:lnTo>
                  <a:pt x="114300" y="228600"/>
                </a:lnTo>
                <a:lnTo>
                  <a:pt x="2286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6096000" y="2114551"/>
            <a:ext cx="0" cy="297656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396874"/>
                </a:moveTo>
                <a:lnTo>
                  <a:pt x="0" y="0"/>
                </a:lnTo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/>
          <p:nvPr/>
        </p:nvSpPr>
        <p:spPr>
          <a:xfrm>
            <a:off x="6010275" y="2057400"/>
            <a:ext cx="171450" cy="17145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/>
          <p:nvPr/>
        </p:nvSpPr>
        <p:spPr>
          <a:xfrm>
            <a:off x="3144441" y="2185988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30">
                <a:moveTo>
                  <a:pt x="1281379" y="0"/>
                </a:moveTo>
                <a:lnTo>
                  <a:pt x="56887" y="0"/>
                </a:lnTo>
                <a:lnTo>
                  <a:pt x="34744" y="4471"/>
                </a:lnTo>
                <a:lnTo>
                  <a:pt x="16662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2" y="324653"/>
                </a:lnTo>
                <a:lnTo>
                  <a:pt x="34744" y="336842"/>
                </a:lnTo>
                <a:lnTo>
                  <a:pt x="56887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/>
          <p:nvPr/>
        </p:nvSpPr>
        <p:spPr>
          <a:xfrm>
            <a:off x="3144441" y="2185988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6" y="0"/>
                </a:lnTo>
                <a:lnTo>
                  <a:pt x="1281369" y="0"/>
                </a:lnTo>
                <a:lnTo>
                  <a:pt x="1303513" y="4470"/>
                </a:lnTo>
                <a:lnTo>
                  <a:pt x="1321596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6" y="324650"/>
                </a:lnTo>
                <a:lnTo>
                  <a:pt x="1303513" y="336842"/>
                </a:lnTo>
                <a:lnTo>
                  <a:pt x="1281369" y="341312"/>
                </a:lnTo>
                <a:lnTo>
                  <a:pt x="56886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/>
          <p:nvPr/>
        </p:nvSpPr>
        <p:spPr>
          <a:xfrm>
            <a:off x="3145632" y="298251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30">
                <a:moveTo>
                  <a:pt x="1278204" y="0"/>
                </a:moveTo>
                <a:lnTo>
                  <a:pt x="56885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5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3145632" y="298251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49"/>
                </a:lnTo>
                <a:lnTo>
                  <a:pt x="1300343" y="336841"/>
                </a:lnTo>
                <a:lnTo>
                  <a:pt x="127819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49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3145632" y="3300413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29">
                <a:moveTo>
                  <a:pt x="1278204" y="0"/>
                </a:moveTo>
                <a:lnTo>
                  <a:pt x="56887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7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3145632" y="3300413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5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6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50"/>
                </a:lnTo>
                <a:lnTo>
                  <a:pt x="1300343" y="336842"/>
                </a:lnTo>
                <a:lnTo>
                  <a:pt x="1278199" y="341312"/>
                </a:lnTo>
                <a:lnTo>
                  <a:pt x="56886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/>
          <p:nvPr/>
        </p:nvSpPr>
        <p:spPr>
          <a:xfrm>
            <a:off x="3144441" y="3920729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80" h="579754">
                <a:moveTo>
                  <a:pt x="1241691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9" y="520453"/>
                </a:lnTo>
                <a:lnTo>
                  <a:pt x="28286" y="551149"/>
                </a:lnTo>
                <a:lnTo>
                  <a:pt x="58984" y="571847"/>
                </a:lnTo>
                <a:lnTo>
                  <a:pt x="96575" y="579437"/>
                </a:lnTo>
                <a:lnTo>
                  <a:pt x="1241691" y="579437"/>
                </a:lnTo>
                <a:lnTo>
                  <a:pt x="1279278" y="571847"/>
                </a:lnTo>
                <a:lnTo>
                  <a:pt x="1309974" y="551149"/>
                </a:lnTo>
                <a:lnTo>
                  <a:pt x="1330672" y="520453"/>
                </a:lnTo>
                <a:lnTo>
                  <a:pt x="1338262" y="482866"/>
                </a:lnTo>
                <a:lnTo>
                  <a:pt x="1338262" y="96570"/>
                </a:lnTo>
                <a:lnTo>
                  <a:pt x="1330672" y="58984"/>
                </a:lnTo>
                <a:lnTo>
                  <a:pt x="1309974" y="28287"/>
                </a:lnTo>
                <a:lnTo>
                  <a:pt x="1279278" y="7590"/>
                </a:lnTo>
                <a:lnTo>
                  <a:pt x="1241691" y="0"/>
                </a:lnTo>
                <a:close/>
              </a:path>
            </a:pathLst>
          </a:custGeom>
          <a:solidFill>
            <a:srgbClr val="72F94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/>
          <p:nvPr/>
        </p:nvSpPr>
        <p:spPr>
          <a:xfrm>
            <a:off x="3144441" y="3920729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80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1689" y="0"/>
                </a:lnTo>
                <a:lnTo>
                  <a:pt x="1279276" y="7589"/>
                </a:lnTo>
                <a:lnTo>
                  <a:pt x="1309972" y="28286"/>
                </a:lnTo>
                <a:lnTo>
                  <a:pt x="1330669" y="58983"/>
                </a:lnTo>
                <a:lnTo>
                  <a:pt x="1338259" y="96574"/>
                </a:lnTo>
                <a:lnTo>
                  <a:pt x="1338259" y="482861"/>
                </a:lnTo>
                <a:lnTo>
                  <a:pt x="1330669" y="520452"/>
                </a:lnTo>
                <a:lnTo>
                  <a:pt x="1309972" y="551150"/>
                </a:lnTo>
                <a:lnTo>
                  <a:pt x="1279276" y="571847"/>
                </a:lnTo>
                <a:lnTo>
                  <a:pt x="124168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2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35"/>
          <p:cNvSpPr/>
          <p:nvPr/>
        </p:nvSpPr>
        <p:spPr>
          <a:xfrm>
            <a:off x="3137299" y="485775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2"/>
                </a:lnTo>
                <a:lnTo>
                  <a:pt x="7589" y="520454"/>
                </a:lnTo>
                <a:lnTo>
                  <a:pt x="28286" y="551151"/>
                </a:lnTo>
                <a:lnTo>
                  <a:pt x="58984" y="571848"/>
                </a:lnTo>
                <a:lnTo>
                  <a:pt x="96575" y="579437"/>
                </a:lnTo>
                <a:lnTo>
                  <a:pt x="1246454" y="579437"/>
                </a:lnTo>
                <a:lnTo>
                  <a:pt x="1284040" y="571848"/>
                </a:lnTo>
                <a:lnTo>
                  <a:pt x="1314737" y="551151"/>
                </a:lnTo>
                <a:lnTo>
                  <a:pt x="1335434" y="520454"/>
                </a:lnTo>
                <a:lnTo>
                  <a:pt x="1343025" y="482862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36"/>
          <p:cNvSpPr/>
          <p:nvPr/>
        </p:nvSpPr>
        <p:spPr>
          <a:xfrm>
            <a:off x="3137299" y="485775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0" y="7589"/>
                </a:lnTo>
                <a:lnTo>
                  <a:pt x="1314736" y="28286"/>
                </a:lnTo>
                <a:lnTo>
                  <a:pt x="1335430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0" y="520453"/>
                </a:lnTo>
                <a:lnTo>
                  <a:pt x="1314736" y="551151"/>
                </a:lnTo>
                <a:lnTo>
                  <a:pt x="1284040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3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37"/>
          <p:cNvSpPr/>
          <p:nvPr/>
        </p:nvSpPr>
        <p:spPr>
          <a:xfrm>
            <a:off x="3146822" y="2469356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1286408" y="0"/>
                </a:moveTo>
                <a:lnTo>
                  <a:pt x="45509" y="0"/>
                </a:lnTo>
                <a:lnTo>
                  <a:pt x="27795" y="3575"/>
                </a:lnTo>
                <a:lnTo>
                  <a:pt x="13329" y="13327"/>
                </a:lnTo>
                <a:lnTo>
                  <a:pt x="3576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6" y="245259"/>
                </a:lnTo>
                <a:lnTo>
                  <a:pt x="13329" y="259722"/>
                </a:lnTo>
                <a:lnTo>
                  <a:pt x="27795" y="269474"/>
                </a:lnTo>
                <a:lnTo>
                  <a:pt x="45509" y="273050"/>
                </a:lnTo>
                <a:lnTo>
                  <a:pt x="1286408" y="273050"/>
                </a:lnTo>
                <a:lnTo>
                  <a:pt x="1304121" y="269474"/>
                </a:lnTo>
                <a:lnTo>
                  <a:pt x="1318585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5" y="13327"/>
                </a:lnTo>
                <a:lnTo>
                  <a:pt x="1304121" y="3575"/>
                </a:lnTo>
                <a:lnTo>
                  <a:pt x="128640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/>
          <p:nvPr/>
        </p:nvSpPr>
        <p:spPr>
          <a:xfrm>
            <a:off x="3146822" y="2469356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5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5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/>
          <p:nvPr/>
        </p:nvSpPr>
        <p:spPr>
          <a:xfrm>
            <a:off x="3144441" y="3611166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29">
                <a:moveTo>
                  <a:pt x="1281379" y="0"/>
                </a:moveTo>
                <a:lnTo>
                  <a:pt x="56885" y="0"/>
                </a:lnTo>
                <a:lnTo>
                  <a:pt x="34743" y="4471"/>
                </a:lnTo>
                <a:lnTo>
                  <a:pt x="16661" y="16663"/>
                </a:lnTo>
                <a:lnTo>
                  <a:pt x="4470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70" y="306572"/>
                </a:lnTo>
                <a:lnTo>
                  <a:pt x="16661" y="324653"/>
                </a:lnTo>
                <a:lnTo>
                  <a:pt x="34743" y="336842"/>
                </a:lnTo>
                <a:lnTo>
                  <a:pt x="56885" y="341312"/>
                </a:lnTo>
                <a:lnTo>
                  <a:pt x="1281379" y="341312"/>
                </a:lnTo>
                <a:lnTo>
                  <a:pt x="1303522" y="336842"/>
                </a:lnTo>
                <a:lnTo>
                  <a:pt x="1321603" y="324653"/>
                </a:lnTo>
                <a:lnTo>
                  <a:pt x="1333792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2" y="34745"/>
                </a:lnTo>
                <a:lnTo>
                  <a:pt x="1321603" y="16663"/>
                </a:lnTo>
                <a:lnTo>
                  <a:pt x="1303522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40"/>
          <p:cNvSpPr/>
          <p:nvPr/>
        </p:nvSpPr>
        <p:spPr>
          <a:xfrm>
            <a:off x="3144441" y="3611166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80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81379" y="0"/>
                </a:lnTo>
                <a:lnTo>
                  <a:pt x="1303517" y="4470"/>
                </a:lnTo>
                <a:lnTo>
                  <a:pt x="1321597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7" y="324650"/>
                </a:lnTo>
                <a:lnTo>
                  <a:pt x="1303517" y="336841"/>
                </a:lnTo>
                <a:lnTo>
                  <a:pt x="128137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/>
          <p:nvPr/>
        </p:nvSpPr>
        <p:spPr>
          <a:xfrm>
            <a:off x="3145632" y="5314951"/>
            <a:ext cx="999173" cy="434816"/>
          </a:xfrm>
          <a:custGeom>
            <a:avLst/>
            <a:gdLst/>
            <a:ahLst/>
            <a:cxnLst/>
            <a:rect l="l" t="t" r="r" b="b"/>
            <a:pathLst>
              <a:path w="1332230" h="579754">
                <a:moveTo>
                  <a:pt x="1235341" y="0"/>
                </a:moveTo>
                <a:lnTo>
                  <a:pt x="96574" y="0"/>
                </a:lnTo>
                <a:lnTo>
                  <a:pt x="58983" y="7589"/>
                </a:lnTo>
                <a:lnTo>
                  <a:pt x="28286" y="28286"/>
                </a:lnTo>
                <a:lnTo>
                  <a:pt x="7589" y="58983"/>
                </a:lnTo>
                <a:lnTo>
                  <a:pt x="0" y="96574"/>
                </a:lnTo>
                <a:lnTo>
                  <a:pt x="0" y="482862"/>
                </a:lnTo>
                <a:lnTo>
                  <a:pt x="7589" y="520454"/>
                </a:lnTo>
                <a:lnTo>
                  <a:pt x="28286" y="551151"/>
                </a:lnTo>
                <a:lnTo>
                  <a:pt x="58983" y="571848"/>
                </a:lnTo>
                <a:lnTo>
                  <a:pt x="96574" y="579437"/>
                </a:lnTo>
                <a:lnTo>
                  <a:pt x="1235341" y="579437"/>
                </a:lnTo>
                <a:lnTo>
                  <a:pt x="1272928" y="571848"/>
                </a:lnTo>
                <a:lnTo>
                  <a:pt x="1303624" y="551151"/>
                </a:lnTo>
                <a:lnTo>
                  <a:pt x="1324322" y="520454"/>
                </a:lnTo>
                <a:lnTo>
                  <a:pt x="1331912" y="482862"/>
                </a:lnTo>
                <a:lnTo>
                  <a:pt x="1331912" y="96574"/>
                </a:lnTo>
                <a:lnTo>
                  <a:pt x="1324322" y="58983"/>
                </a:lnTo>
                <a:lnTo>
                  <a:pt x="1303624" y="28286"/>
                </a:lnTo>
                <a:lnTo>
                  <a:pt x="1272928" y="7589"/>
                </a:lnTo>
                <a:lnTo>
                  <a:pt x="1235341" y="0"/>
                </a:lnTo>
                <a:close/>
              </a:path>
            </a:pathLst>
          </a:custGeom>
          <a:solidFill>
            <a:srgbClr val="FF26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3145632" y="5314951"/>
            <a:ext cx="999173" cy="434816"/>
          </a:xfrm>
          <a:custGeom>
            <a:avLst/>
            <a:gdLst/>
            <a:ahLst/>
            <a:cxnLst/>
            <a:rect l="l" t="t" r="r" b="b"/>
            <a:pathLst>
              <a:path w="1332230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35339" y="0"/>
                </a:lnTo>
                <a:lnTo>
                  <a:pt x="1272930" y="7589"/>
                </a:lnTo>
                <a:lnTo>
                  <a:pt x="1303626" y="28286"/>
                </a:lnTo>
                <a:lnTo>
                  <a:pt x="1324320" y="58983"/>
                </a:lnTo>
                <a:lnTo>
                  <a:pt x="1331909" y="96574"/>
                </a:lnTo>
                <a:lnTo>
                  <a:pt x="1331909" y="482862"/>
                </a:lnTo>
                <a:lnTo>
                  <a:pt x="1324320" y="520454"/>
                </a:lnTo>
                <a:lnTo>
                  <a:pt x="1303626" y="551151"/>
                </a:lnTo>
                <a:lnTo>
                  <a:pt x="1272930" y="571848"/>
                </a:lnTo>
                <a:lnTo>
                  <a:pt x="123533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4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3146822" y="2708671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1286408" y="0"/>
                </a:moveTo>
                <a:lnTo>
                  <a:pt x="45509" y="0"/>
                </a:lnTo>
                <a:lnTo>
                  <a:pt x="27795" y="3575"/>
                </a:lnTo>
                <a:lnTo>
                  <a:pt x="13329" y="13327"/>
                </a:lnTo>
                <a:lnTo>
                  <a:pt x="3576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6" y="245259"/>
                </a:lnTo>
                <a:lnTo>
                  <a:pt x="13329" y="259722"/>
                </a:lnTo>
                <a:lnTo>
                  <a:pt x="27795" y="269474"/>
                </a:lnTo>
                <a:lnTo>
                  <a:pt x="45509" y="273050"/>
                </a:lnTo>
                <a:lnTo>
                  <a:pt x="1286408" y="273050"/>
                </a:lnTo>
                <a:lnTo>
                  <a:pt x="1304121" y="269474"/>
                </a:lnTo>
                <a:lnTo>
                  <a:pt x="1318585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5" y="13327"/>
                </a:lnTo>
                <a:lnTo>
                  <a:pt x="1304121" y="3575"/>
                </a:lnTo>
                <a:lnTo>
                  <a:pt x="1286408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3146822" y="2708671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30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5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5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3137299" y="4383883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5" y="0"/>
                </a:lnTo>
                <a:lnTo>
                  <a:pt x="58984" y="7590"/>
                </a:lnTo>
                <a:lnTo>
                  <a:pt x="28286" y="28287"/>
                </a:lnTo>
                <a:lnTo>
                  <a:pt x="7589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9" y="520453"/>
                </a:lnTo>
                <a:lnTo>
                  <a:pt x="28286" y="551149"/>
                </a:lnTo>
                <a:lnTo>
                  <a:pt x="58984" y="571847"/>
                </a:lnTo>
                <a:lnTo>
                  <a:pt x="96575" y="579437"/>
                </a:lnTo>
                <a:lnTo>
                  <a:pt x="1246454" y="579437"/>
                </a:lnTo>
                <a:lnTo>
                  <a:pt x="1284040" y="571847"/>
                </a:lnTo>
                <a:lnTo>
                  <a:pt x="1314737" y="551149"/>
                </a:lnTo>
                <a:lnTo>
                  <a:pt x="1335434" y="520453"/>
                </a:lnTo>
                <a:lnTo>
                  <a:pt x="1343025" y="482866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3137299" y="4383883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0" y="7589"/>
                </a:lnTo>
                <a:lnTo>
                  <a:pt x="1314736" y="28286"/>
                </a:lnTo>
                <a:lnTo>
                  <a:pt x="1335430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0" y="520453"/>
                </a:lnTo>
                <a:lnTo>
                  <a:pt x="1314736" y="551151"/>
                </a:lnTo>
                <a:lnTo>
                  <a:pt x="1284040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3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2838450" y="1385888"/>
            <a:ext cx="1600200" cy="438150"/>
          </a:xfrm>
          <a:custGeom>
            <a:avLst/>
            <a:gdLst/>
            <a:ahLst/>
            <a:cxnLst/>
            <a:rect l="l" t="t" r="r" b="b"/>
            <a:pathLst>
              <a:path w="2133600" h="584200">
                <a:moveTo>
                  <a:pt x="0" y="0"/>
                </a:moveTo>
                <a:lnTo>
                  <a:pt x="2133598" y="0"/>
                </a:lnTo>
                <a:lnTo>
                  <a:pt x="2133598" y="584199"/>
                </a:lnTo>
                <a:lnTo>
                  <a:pt x="0" y="584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 txBox="1"/>
          <p:nvPr/>
        </p:nvSpPr>
        <p:spPr>
          <a:xfrm>
            <a:off x="3262580" y="1410652"/>
            <a:ext cx="755808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latin typeface="Arial"/>
                <a:cs typeface="Arial"/>
              </a:rPr>
              <a:t>Campione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18552" y="1586667"/>
            <a:ext cx="109459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spc="-4" dirty="0">
                <a:latin typeface="Arial"/>
                <a:cs typeface="Arial"/>
              </a:rPr>
              <a:t>“</a:t>
            </a:r>
            <a:r>
              <a:rPr sz="1350" b="1" spc="-4" dirty="0">
                <a:solidFill>
                  <a:srgbClr val="FF0000"/>
                </a:solidFill>
                <a:latin typeface="Arial"/>
                <a:cs typeface="Arial"/>
              </a:rPr>
              <a:t>Q</a:t>
            </a:r>
            <a:r>
              <a:rPr sz="1350" b="1" spc="-4" dirty="0">
                <a:latin typeface="Arial"/>
                <a:cs typeface="Arial"/>
              </a:rPr>
              <a:t>”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spc="-4" dirty="0">
                <a:latin typeface="Arial"/>
                <a:cs typeface="Arial"/>
              </a:rPr>
              <a:t>Question)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887139" y="3223622"/>
            <a:ext cx="141064" cy="3943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dirty="0">
                <a:latin typeface="Arial"/>
                <a:cs typeface="Arial"/>
              </a:rPr>
              <a:t>Biology</a:t>
            </a:r>
            <a:endParaRPr sz="9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888330" y="4477564"/>
            <a:ext cx="141064" cy="5976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spc="-101" dirty="0">
                <a:latin typeface="Arial"/>
                <a:cs typeface="Arial"/>
              </a:rPr>
              <a:t>T</a:t>
            </a:r>
            <a:r>
              <a:rPr sz="900" dirty="0">
                <a:latin typeface="Arial"/>
                <a:cs typeface="Arial"/>
              </a:rPr>
              <a:t>echnology</a:t>
            </a:r>
            <a:endParaRPr sz="9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88330" y="5264403"/>
            <a:ext cx="141064" cy="470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dirty="0">
                <a:latin typeface="Arial"/>
                <a:cs typeface="Arial"/>
              </a:rPr>
              <a:t>Genetics</a:t>
            </a:r>
            <a:endParaRPr sz="9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888330" y="2459187"/>
            <a:ext cx="141064" cy="4705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069"/>
              </a:lnSpc>
            </a:pPr>
            <a:r>
              <a:rPr sz="900" dirty="0">
                <a:latin typeface="Arial"/>
                <a:cs typeface="Arial"/>
              </a:rPr>
              <a:t>Serology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11795" y="5802869"/>
            <a:ext cx="1525429" cy="1481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dirty="0">
                <a:latin typeface="Arial"/>
                <a:cs typeface="Arial"/>
              </a:rPr>
              <a:t>Profilo depositato in</a:t>
            </a:r>
            <a:r>
              <a:rPr sz="900" i="1" spc="-71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database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87292" y="1885949"/>
            <a:ext cx="1102519" cy="3870930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78104" rIns="0" bIns="0" rtlCol="0">
            <a:spAutoFit/>
          </a:bodyPr>
          <a:lstStyle/>
          <a:p>
            <a:pPr marL="78104">
              <a:spcBef>
                <a:spcPts val="614"/>
              </a:spcBef>
            </a:pPr>
            <a:r>
              <a:rPr sz="1050" i="1" spc="-4" dirty="0">
                <a:solidFill>
                  <a:srgbClr val="0000FF"/>
                </a:solidFill>
                <a:latin typeface="Arial"/>
                <a:cs typeface="Arial"/>
              </a:rPr>
              <a:t>Steps</a:t>
            </a:r>
            <a:r>
              <a:rPr sz="105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coinvolti</a:t>
            </a:r>
            <a:endParaRPr sz="1050">
              <a:latin typeface="Arial"/>
              <a:cs typeface="Arial"/>
            </a:endParaRPr>
          </a:p>
          <a:p>
            <a:pPr marL="301466">
              <a:spcBef>
                <a:spcPts val="855"/>
              </a:spcBef>
            </a:pPr>
            <a:r>
              <a:rPr sz="1050" dirty="0">
                <a:latin typeface="Arial"/>
                <a:cs typeface="Arial"/>
              </a:rPr>
              <a:t>Raccolta</a:t>
            </a:r>
            <a:endParaRPr sz="1050">
              <a:latin typeface="Arial"/>
              <a:cs typeface="Arial"/>
            </a:endParaRPr>
          </a:p>
          <a:p>
            <a:pPr marL="190500" marR="164306" indent="-476" algn="ctr">
              <a:lnSpc>
                <a:spcPts val="1883"/>
              </a:lnSpc>
              <a:spcBef>
                <a:spcPts val="195"/>
              </a:spcBef>
            </a:pPr>
            <a:r>
              <a:rPr sz="750" dirty="0">
                <a:latin typeface="Arial"/>
                <a:cs typeface="Arial"/>
              </a:rPr>
              <a:t>Conservazione Caratterizzazione</a:t>
            </a:r>
            <a:endParaRPr sz="750">
              <a:latin typeface="Arial"/>
              <a:cs typeface="Arial"/>
            </a:endParaRPr>
          </a:p>
          <a:p>
            <a:pPr>
              <a:spcBef>
                <a:spcPts val="15"/>
              </a:spcBef>
            </a:pPr>
            <a:endParaRPr sz="900">
              <a:latin typeface="Times New Roman"/>
              <a:cs typeface="Times New Roman"/>
            </a:endParaRPr>
          </a:p>
          <a:p>
            <a:pPr marL="208598" indent="36671"/>
            <a:r>
              <a:rPr sz="1050" spc="-4" dirty="0">
                <a:latin typeface="Arial"/>
                <a:cs typeface="Arial"/>
              </a:rPr>
              <a:t>Estrazione</a:t>
            </a:r>
            <a:endParaRPr sz="1050">
              <a:latin typeface="Arial"/>
              <a:cs typeface="Arial"/>
            </a:endParaRPr>
          </a:p>
          <a:p>
            <a:pPr marL="208598" marR="183356" algn="ctr">
              <a:lnSpc>
                <a:spcPct val="194200"/>
              </a:lnSpc>
              <a:spcBef>
                <a:spcPts val="56"/>
              </a:spcBef>
            </a:pPr>
            <a:r>
              <a:rPr sz="1050" dirty="0">
                <a:latin typeface="Arial"/>
                <a:cs typeface="Arial"/>
              </a:rPr>
              <a:t>Quantificaz. Amplificaz.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63">
              <a:latin typeface="Times New Roman"/>
              <a:cs typeface="Times New Roman"/>
            </a:endParaRPr>
          </a:p>
          <a:p>
            <a:pPr marL="220028" marR="194309" algn="ctr">
              <a:lnSpc>
                <a:spcPts val="1200"/>
              </a:lnSpc>
            </a:pPr>
            <a:r>
              <a:rPr sz="1050" b="1" dirty="0">
                <a:latin typeface="Arial"/>
                <a:cs typeface="Arial"/>
              </a:rPr>
              <a:t>Marcat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ri </a:t>
            </a:r>
            <a:r>
              <a:rPr sz="1050" b="1" spc="-4" dirty="0">
                <a:latin typeface="Arial"/>
                <a:cs typeface="Arial"/>
              </a:rPr>
              <a:t>po</a:t>
            </a:r>
            <a:r>
              <a:rPr sz="1050" b="1" dirty="0">
                <a:latin typeface="Arial"/>
                <a:cs typeface="Arial"/>
              </a:rPr>
              <a:t>lim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rf</a:t>
            </a:r>
            <a:r>
              <a:rPr sz="1050" b="1" spc="-4" dirty="0">
                <a:latin typeface="Arial"/>
                <a:cs typeface="Arial"/>
              </a:rPr>
              <a:t>i</a:t>
            </a:r>
            <a:r>
              <a:rPr sz="1050" b="1" dirty="0">
                <a:latin typeface="Arial"/>
                <a:cs typeface="Arial"/>
              </a:rPr>
              <a:t>ci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41"/>
              </a:spcBef>
            </a:pPr>
            <a:endParaRPr sz="1050">
              <a:latin typeface="Times New Roman"/>
              <a:cs typeface="Times New Roman"/>
            </a:endParaRPr>
          </a:p>
          <a:p>
            <a:pPr marL="162878" marR="147638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Separazione/ detec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ion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38"/>
              </a:spcBef>
            </a:pPr>
            <a:endParaRPr sz="1125">
              <a:latin typeface="Times New Roman"/>
              <a:cs typeface="Times New Roman"/>
            </a:endParaRPr>
          </a:p>
          <a:p>
            <a:pPr marL="144304" marR="129064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Interpretaz</a:t>
            </a:r>
            <a:r>
              <a:rPr sz="1050" spc="-4" dirty="0">
                <a:latin typeface="Arial"/>
                <a:cs typeface="Arial"/>
              </a:rPr>
              <a:t>.</a:t>
            </a:r>
            <a:r>
              <a:rPr sz="1050" dirty="0">
                <a:latin typeface="Arial"/>
                <a:cs typeface="Arial"/>
              </a:rPr>
              <a:t>ne </a:t>
            </a:r>
            <a:r>
              <a:rPr sz="1050" spc="-4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i </a:t>
            </a:r>
            <a:r>
              <a:rPr sz="1050" spc="-4" dirty="0">
                <a:latin typeface="Arial"/>
                <a:cs typeface="Arial"/>
              </a:rPr>
              <a:t>dati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34"/>
              </a:spcBef>
            </a:pPr>
            <a:endParaRPr sz="1013">
              <a:latin typeface="Times New Roman"/>
              <a:cs typeface="Times New Roman"/>
            </a:endParaRPr>
          </a:p>
          <a:p>
            <a:pPr marL="148590" marR="125254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Interpretaz</a:t>
            </a:r>
            <a:r>
              <a:rPr sz="1050" spc="-4" dirty="0">
                <a:latin typeface="Arial"/>
                <a:cs typeface="Arial"/>
              </a:rPr>
              <a:t>.</a:t>
            </a:r>
            <a:r>
              <a:rPr sz="1050" dirty="0">
                <a:latin typeface="Arial"/>
                <a:cs typeface="Arial"/>
              </a:rPr>
              <a:t>ne s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atis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ica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03056" y="4743451"/>
            <a:ext cx="1333500" cy="427039"/>
          </a:xfrm>
          <a:prstGeom prst="rect">
            <a:avLst/>
          </a:prstGeom>
          <a:ln w="38099">
            <a:solidFill>
              <a:srgbClr val="000000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7620" algn="ctr">
              <a:spcBef>
                <a:spcPts val="269"/>
              </a:spcBef>
            </a:pPr>
            <a:r>
              <a:rPr sz="1500" b="1" spc="-4" dirty="0">
                <a:latin typeface="Arial"/>
                <a:cs typeface="Arial"/>
              </a:rPr>
              <a:t>Report</a:t>
            </a:r>
            <a:endParaRPr sz="1500">
              <a:latin typeface="Arial"/>
              <a:cs typeface="Arial"/>
            </a:endParaRPr>
          </a:p>
          <a:p>
            <a:pPr marL="8573" algn="ctr"/>
            <a:r>
              <a:rPr sz="1050" dirty="0">
                <a:latin typeface="Arial"/>
                <a:cs typeface="Arial"/>
              </a:rPr>
              <a:t>(con peso</a:t>
            </a:r>
            <a:r>
              <a:rPr sz="1050" spc="-26" dirty="0">
                <a:latin typeface="Arial"/>
                <a:cs typeface="Arial"/>
              </a:rPr>
              <a:t> </a:t>
            </a:r>
            <a:r>
              <a:rPr sz="1050" spc="-4" dirty="0">
                <a:latin typeface="Arial"/>
                <a:cs typeface="Arial"/>
              </a:rPr>
              <a:t>statistico)</a:t>
            </a:r>
            <a:endParaRPr sz="10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250307" y="3715702"/>
            <a:ext cx="421481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Q =</a:t>
            </a:r>
            <a:r>
              <a:rPr sz="1200" b="1" spc="-71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CC"/>
                </a:solidFill>
                <a:latin typeface="Arial"/>
                <a:cs typeface="Arial"/>
              </a:rPr>
              <a:t>K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208634" y="2915602"/>
            <a:ext cx="416243" cy="1942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00" b="1" dirty="0">
                <a:latin typeface="Arial"/>
                <a:cs typeface="Arial"/>
              </a:rPr>
              <a:t>Q ≠</a:t>
            </a:r>
            <a:r>
              <a:rPr sz="1200" b="1" spc="-7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14224" y="949882"/>
            <a:ext cx="1951196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Arial"/>
                <a:cs typeface="Arial"/>
              </a:rPr>
              <a:t>Crimine</a:t>
            </a:r>
            <a:endParaRPr sz="1350">
              <a:latin typeface="Arial"/>
              <a:cs typeface="Arial"/>
            </a:endParaRPr>
          </a:p>
          <a:p>
            <a:pPr marL="386238"/>
            <a:r>
              <a:rPr sz="750" i="1" spc="-8" dirty="0">
                <a:latin typeface="Arial"/>
                <a:cs typeface="Arial"/>
              </a:rPr>
              <a:t>Trasferimento </a:t>
            </a:r>
            <a:r>
              <a:rPr sz="750" i="1" dirty="0">
                <a:latin typeface="Arial"/>
                <a:cs typeface="Arial"/>
              </a:rPr>
              <a:t>del materiale</a:t>
            </a:r>
            <a:r>
              <a:rPr sz="750" i="1" spc="-26" dirty="0">
                <a:latin typeface="Arial"/>
                <a:cs typeface="Arial"/>
              </a:rPr>
              <a:t> </a:t>
            </a:r>
            <a:r>
              <a:rPr sz="750" i="1" dirty="0">
                <a:latin typeface="Arial"/>
                <a:cs typeface="Arial"/>
              </a:rPr>
              <a:t>biologico</a:t>
            </a:r>
            <a:endParaRPr sz="75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009335" y="2171701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30">
                <a:moveTo>
                  <a:pt x="1281379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8009335" y="2171701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7" y="0"/>
                </a:lnTo>
                <a:lnTo>
                  <a:pt x="1281369" y="0"/>
                </a:lnTo>
                <a:lnTo>
                  <a:pt x="1303513" y="4470"/>
                </a:lnTo>
                <a:lnTo>
                  <a:pt x="1321596" y="16661"/>
                </a:lnTo>
                <a:lnTo>
                  <a:pt x="1333788" y="34743"/>
                </a:lnTo>
                <a:lnTo>
                  <a:pt x="1338259" y="56886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6" y="324650"/>
                </a:lnTo>
                <a:lnTo>
                  <a:pt x="1303513" y="336842"/>
                </a:lnTo>
                <a:lnTo>
                  <a:pt x="1281369" y="341312"/>
                </a:lnTo>
                <a:lnTo>
                  <a:pt x="56887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8010526" y="2968229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30">
                <a:moveTo>
                  <a:pt x="1278204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78204" y="341312"/>
                </a:lnTo>
                <a:lnTo>
                  <a:pt x="1300347" y="336842"/>
                </a:lnTo>
                <a:lnTo>
                  <a:pt x="1318428" y="324653"/>
                </a:lnTo>
                <a:lnTo>
                  <a:pt x="1330617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7" y="34745"/>
                </a:lnTo>
                <a:lnTo>
                  <a:pt x="1318428" y="16663"/>
                </a:lnTo>
                <a:lnTo>
                  <a:pt x="1300347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8010526" y="2968229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30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49"/>
                </a:lnTo>
                <a:lnTo>
                  <a:pt x="1300343" y="336841"/>
                </a:lnTo>
                <a:lnTo>
                  <a:pt x="127819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49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8010526" y="328612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29">
                <a:moveTo>
                  <a:pt x="1278204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78204" y="341312"/>
                </a:lnTo>
                <a:lnTo>
                  <a:pt x="1300342" y="336842"/>
                </a:lnTo>
                <a:lnTo>
                  <a:pt x="1318423" y="324653"/>
                </a:lnTo>
                <a:lnTo>
                  <a:pt x="1330616" y="306572"/>
                </a:lnTo>
                <a:lnTo>
                  <a:pt x="1335087" y="284429"/>
                </a:lnTo>
                <a:lnTo>
                  <a:pt x="1335087" y="56883"/>
                </a:lnTo>
                <a:lnTo>
                  <a:pt x="1330616" y="34745"/>
                </a:lnTo>
                <a:lnTo>
                  <a:pt x="1318423" y="16663"/>
                </a:lnTo>
                <a:lnTo>
                  <a:pt x="1300342" y="4471"/>
                </a:lnTo>
                <a:lnTo>
                  <a:pt x="1278204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8010526" y="3286126"/>
            <a:ext cx="1001554" cy="256223"/>
          </a:xfrm>
          <a:custGeom>
            <a:avLst/>
            <a:gdLst/>
            <a:ahLst/>
            <a:cxnLst/>
            <a:rect l="l" t="t" r="r" b="b"/>
            <a:pathLst>
              <a:path w="1335404" h="341629">
                <a:moveTo>
                  <a:pt x="0" y="56886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4" y="4470"/>
                </a:lnTo>
                <a:lnTo>
                  <a:pt x="56887" y="0"/>
                </a:lnTo>
                <a:lnTo>
                  <a:pt x="1278199" y="0"/>
                </a:lnTo>
                <a:lnTo>
                  <a:pt x="1300343" y="4470"/>
                </a:lnTo>
                <a:lnTo>
                  <a:pt x="1318426" y="16661"/>
                </a:lnTo>
                <a:lnTo>
                  <a:pt x="1330618" y="34743"/>
                </a:lnTo>
                <a:lnTo>
                  <a:pt x="1335089" y="56886"/>
                </a:lnTo>
                <a:lnTo>
                  <a:pt x="1335089" y="284425"/>
                </a:lnTo>
                <a:lnTo>
                  <a:pt x="1330618" y="306568"/>
                </a:lnTo>
                <a:lnTo>
                  <a:pt x="1318426" y="324650"/>
                </a:lnTo>
                <a:lnTo>
                  <a:pt x="1300343" y="336842"/>
                </a:lnTo>
                <a:lnTo>
                  <a:pt x="1278199" y="341312"/>
                </a:lnTo>
                <a:lnTo>
                  <a:pt x="56887" y="341312"/>
                </a:lnTo>
                <a:lnTo>
                  <a:pt x="34744" y="336842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/>
          <p:nvPr/>
        </p:nvSpPr>
        <p:spPr>
          <a:xfrm>
            <a:off x="8009335" y="3906442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79" h="579754">
                <a:moveTo>
                  <a:pt x="1241691" y="0"/>
                </a:moveTo>
                <a:lnTo>
                  <a:pt x="96570" y="0"/>
                </a:lnTo>
                <a:lnTo>
                  <a:pt x="58984" y="7590"/>
                </a:lnTo>
                <a:lnTo>
                  <a:pt x="28287" y="28287"/>
                </a:lnTo>
                <a:lnTo>
                  <a:pt x="7590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90" y="520453"/>
                </a:lnTo>
                <a:lnTo>
                  <a:pt x="28287" y="551149"/>
                </a:lnTo>
                <a:lnTo>
                  <a:pt x="58984" y="571847"/>
                </a:lnTo>
                <a:lnTo>
                  <a:pt x="96570" y="579437"/>
                </a:lnTo>
                <a:lnTo>
                  <a:pt x="1241691" y="579437"/>
                </a:lnTo>
                <a:lnTo>
                  <a:pt x="1279278" y="571847"/>
                </a:lnTo>
                <a:lnTo>
                  <a:pt x="1309974" y="551149"/>
                </a:lnTo>
                <a:lnTo>
                  <a:pt x="1330672" y="520453"/>
                </a:lnTo>
                <a:lnTo>
                  <a:pt x="1338262" y="482866"/>
                </a:lnTo>
                <a:lnTo>
                  <a:pt x="1338262" y="96570"/>
                </a:lnTo>
                <a:lnTo>
                  <a:pt x="1330672" y="58984"/>
                </a:lnTo>
                <a:lnTo>
                  <a:pt x="1309974" y="28287"/>
                </a:lnTo>
                <a:lnTo>
                  <a:pt x="1279278" y="7590"/>
                </a:lnTo>
                <a:lnTo>
                  <a:pt x="1241691" y="0"/>
                </a:lnTo>
                <a:close/>
              </a:path>
            </a:pathLst>
          </a:custGeom>
          <a:solidFill>
            <a:srgbClr val="72F94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7" name="object 67"/>
          <p:cNvSpPr/>
          <p:nvPr/>
        </p:nvSpPr>
        <p:spPr>
          <a:xfrm>
            <a:off x="8009335" y="3906442"/>
            <a:ext cx="1003935" cy="434816"/>
          </a:xfrm>
          <a:custGeom>
            <a:avLst/>
            <a:gdLst/>
            <a:ahLst/>
            <a:cxnLst/>
            <a:rect l="l" t="t" r="r" b="b"/>
            <a:pathLst>
              <a:path w="1338579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1689" y="0"/>
                </a:lnTo>
                <a:lnTo>
                  <a:pt x="1279276" y="7589"/>
                </a:lnTo>
                <a:lnTo>
                  <a:pt x="1309972" y="28286"/>
                </a:lnTo>
                <a:lnTo>
                  <a:pt x="1330669" y="58983"/>
                </a:lnTo>
                <a:lnTo>
                  <a:pt x="1338259" y="96574"/>
                </a:lnTo>
                <a:lnTo>
                  <a:pt x="1338259" y="482861"/>
                </a:lnTo>
                <a:lnTo>
                  <a:pt x="1330669" y="520452"/>
                </a:lnTo>
                <a:lnTo>
                  <a:pt x="1309972" y="551150"/>
                </a:lnTo>
                <a:lnTo>
                  <a:pt x="1279276" y="571847"/>
                </a:lnTo>
                <a:lnTo>
                  <a:pt x="124168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2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8" name="object 68"/>
          <p:cNvSpPr/>
          <p:nvPr/>
        </p:nvSpPr>
        <p:spPr>
          <a:xfrm>
            <a:off x="8002192" y="4973242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0" y="0"/>
                </a:lnTo>
                <a:lnTo>
                  <a:pt x="58978" y="7590"/>
                </a:lnTo>
                <a:lnTo>
                  <a:pt x="28282" y="28287"/>
                </a:lnTo>
                <a:lnTo>
                  <a:pt x="7588" y="58984"/>
                </a:lnTo>
                <a:lnTo>
                  <a:pt x="0" y="96570"/>
                </a:lnTo>
                <a:lnTo>
                  <a:pt x="0" y="482862"/>
                </a:lnTo>
                <a:lnTo>
                  <a:pt x="7588" y="520453"/>
                </a:lnTo>
                <a:lnTo>
                  <a:pt x="28282" y="551151"/>
                </a:lnTo>
                <a:lnTo>
                  <a:pt x="58978" y="571848"/>
                </a:lnTo>
                <a:lnTo>
                  <a:pt x="96570" y="579437"/>
                </a:lnTo>
                <a:lnTo>
                  <a:pt x="1246454" y="579437"/>
                </a:lnTo>
                <a:lnTo>
                  <a:pt x="1284040" y="571848"/>
                </a:lnTo>
                <a:lnTo>
                  <a:pt x="1314737" y="551151"/>
                </a:lnTo>
                <a:lnTo>
                  <a:pt x="1335434" y="520453"/>
                </a:lnTo>
                <a:lnTo>
                  <a:pt x="1343025" y="482862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9" name="object 69"/>
          <p:cNvSpPr/>
          <p:nvPr/>
        </p:nvSpPr>
        <p:spPr>
          <a:xfrm>
            <a:off x="8002192" y="4973242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1" y="7589"/>
                </a:lnTo>
                <a:lnTo>
                  <a:pt x="1314736" y="28286"/>
                </a:lnTo>
                <a:lnTo>
                  <a:pt x="1335431" y="58983"/>
                </a:lnTo>
                <a:lnTo>
                  <a:pt x="1343019" y="96574"/>
                </a:lnTo>
                <a:lnTo>
                  <a:pt x="1343019" y="482861"/>
                </a:lnTo>
                <a:lnTo>
                  <a:pt x="1335431" y="520453"/>
                </a:lnTo>
                <a:lnTo>
                  <a:pt x="1314736" y="551150"/>
                </a:lnTo>
                <a:lnTo>
                  <a:pt x="1284041" y="571847"/>
                </a:lnTo>
                <a:lnTo>
                  <a:pt x="1246449" y="579436"/>
                </a:lnTo>
                <a:lnTo>
                  <a:pt x="96574" y="579436"/>
                </a:lnTo>
                <a:lnTo>
                  <a:pt x="58983" y="571847"/>
                </a:lnTo>
                <a:lnTo>
                  <a:pt x="28286" y="551150"/>
                </a:lnTo>
                <a:lnTo>
                  <a:pt x="7589" y="520453"/>
                </a:lnTo>
                <a:lnTo>
                  <a:pt x="0" y="482861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0" name="object 70"/>
          <p:cNvSpPr/>
          <p:nvPr/>
        </p:nvSpPr>
        <p:spPr>
          <a:xfrm>
            <a:off x="8011716" y="2455069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29" h="273050">
                <a:moveTo>
                  <a:pt x="1286395" y="0"/>
                </a:moveTo>
                <a:lnTo>
                  <a:pt x="45504" y="0"/>
                </a:lnTo>
                <a:lnTo>
                  <a:pt x="27790" y="3575"/>
                </a:lnTo>
                <a:lnTo>
                  <a:pt x="13327" y="13327"/>
                </a:lnTo>
                <a:lnTo>
                  <a:pt x="3575" y="27790"/>
                </a:lnTo>
                <a:lnTo>
                  <a:pt x="0" y="45504"/>
                </a:lnTo>
                <a:lnTo>
                  <a:pt x="0" y="227545"/>
                </a:lnTo>
                <a:lnTo>
                  <a:pt x="3575" y="245259"/>
                </a:lnTo>
                <a:lnTo>
                  <a:pt x="13327" y="259722"/>
                </a:lnTo>
                <a:lnTo>
                  <a:pt x="27790" y="269474"/>
                </a:lnTo>
                <a:lnTo>
                  <a:pt x="45504" y="273050"/>
                </a:lnTo>
                <a:lnTo>
                  <a:pt x="1286395" y="273050"/>
                </a:lnTo>
                <a:lnTo>
                  <a:pt x="1304116" y="269474"/>
                </a:lnTo>
                <a:lnTo>
                  <a:pt x="1318583" y="259722"/>
                </a:lnTo>
                <a:lnTo>
                  <a:pt x="1328336" y="245259"/>
                </a:lnTo>
                <a:lnTo>
                  <a:pt x="1331912" y="227545"/>
                </a:lnTo>
                <a:lnTo>
                  <a:pt x="1331912" y="45504"/>
                </a:lnTo>
                <a:lnTo>
                  <a:pt x="1328336" y="27790"/>
                </a:lnTo>
                <a:lnTo>
                  <a:pt x="1318583" y="13327"/>
                </a:lnTo>
                <a:lnTo>
                  <a:pt x="1304116" y="3575"/>
                </a:lnTo>
                <a:lnTo>
                  <a:pt x="1286395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1" name="object 71"/>
          <p:cNvSpPr/>
          <p:nvPr/>
        </p:nvSpPr>
        <p:spPr>
          <a:xfrm>
            <a:off x="8011716" y="2455069"/>
            <a:ext cx="999173" cy="204788"/>
          </a:xfrm>
          <a:custGeom>
            <a:avLst/>
            <a:gdLst/>
            <a:ahLst/>
            <a:cxnLst/>
            <a:rect l="l" t="t" r="r" b="b"/>
            <a:pathLst>
              <a:path w="1332229" h="273050">
                <a:moveTo>
                  <a:pt x="0" y="45508"/>
                </a:moveTo>
                <a:lnTo>
                  <a:pt x="3576" y="27794"/>
                </a:lnTo>
                <a:lnTo>
                  <a:pt x="13329" y="13329"/>
                </a:lnTo>
                <a:lnTo>
                  <a:pt x="27794" y="3576"/>
                </a:lnTo>
                <a:lnTo>
                  <a:pt x="45508" y="0"/>
                </a:lnTo>
                <a:lnTo>
                  <a:pt x="1286399" y="0"/>
                </a:lnTo>
                <a:lnTo>
                  <a:pt x="1304116" y="3576"/>
                </a:lnTo>
                <a:lnTo>
                  <a:pt x="1318581" y="13329"/>
                </a:lnTo>
                <a:lnTo>
                  <a:pt x="1328333" y="27794"/>
                </a:lnTo>
                <a:lnTo>
                  <a:pt x="1331909" y="45508"/>
                </a:lnTo>
                <a:lnTo>
                  <a:pt x="1331909" y="227540"/>
                </a:lnTo>
                <a:lnTo>
                  <a:pt x="1328333" y="245254"/>
                </a:lnTo>
                <a:lnTo>
                  <a:pt x="1318581" y="259720"/>
                </a:lnTo>
                <a:lnTo>
                  <a:pt x="1304116" y="269473"/>
                </a:lnTo>
                <a:lnTo>
                  <a:pt x="1286399" y="273049"/>
                </a:lnTo>
                <a:lnTo>
                  <a:pt x="45508" y="273049"/>
                </a:lnTo>
                <a:lnTo>
                  <a:pt x="27794" y="269473"/>
                </a:lnTo>
                <a:lnTo>
                  <a:pt x="13329" y="259720"/>
                </a:lnTo>
                <a:lnTo>
                  <a:pt x="3576" y="245254"/>
                </a:lnTo>
                <a:lnTo>
                  <a:pt x="0" y="227540"/>
                </a:lnTo>
                <a:lnTo>
                  <a:pt x="0" y="45508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2" name="object 72"/>
          <p:cNvSpPr/>
          <p:nvPr/>
        </p:nvSpPr>
        <p:spPr>
          <a:xfrm>
            <a:off x="8009335" y="3596879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29">
                <a:moveTo>
                  <a:pt x="1281379" y="0"/>
                </a:moveTo>
                <a:lnTo>
                  <a:pt x="56883" y="0"/>
                </a:lnTo>
                <a:lnTo>
                  <a:pt x="34740" y="4471"/>
                </a:lnTo>
                <a:lnTo>
                  <a:pt x="16659" y="16663"/>
                </a:lnTo>
                <a:lnTo>
                  <a:pt x="4469" y="34745"/>
                </a:lnTo>
                <a:lnTo>
                  <a:pt x="0" y="56883"/>
                </a:lnTo>
                <a:lnTo>
                  <a:pt x="0" y="284429"/>
                </a:lnTo>
                <a:lnTo>
                  <a:pt x="4469" y="306572"/>
                </a:lnTo>
                <a:lnTo>
                  <a:pt x="16659" y="324653"/>
                </a:lnTo>
                <a:lnTo>
                  <a:pt x="34740" y="336842"/>
                </a:lnTo>
                <a:lnTo>
                  <a:pt x="56883" y="341312"/>
                </a:lnTo>
                <a:lnTo>
                  <a:pt x="1281379" y="341312"/>
                </a:lnTo>
                <a:lnTo>
                  <a:pt x="1303517" y="336842"/>
                </a:lnTo>
                <a:lnTo>
                  <a:pt x="1321598" y="324653"/>
                </a:lnTo>
                <a:lnTo>
                  <a:pt x="1333791" y="306572"/>
                </a:lnTo>
                <a:lnTo>
                  <a:pt x="1338262" y="284429"/>
                </a:lnTo>
                <a:lnTo>
                  <a:pt x="1338262" y="56883"/>
                </a:lnTo>
                <a:lnTo>
                  <a:pt x="1333791" y="34745"/>
                </a:lnTo>
                <a:lnTo>
                  <a:pt x="1321598" y="16663"/>
                </a:lnTo>
                <a:lnTo>
                  <a:pt x="1303517" y="4471"/>
                </a:lnTo>
                <a:lnTo>
                  <a:pt x="1281379" y="0"/>
                </a:lnTo>
                <a:close/>
              </a:path>
            </a:pathLst>
          </a:custGeom>
          <a:solidFill>
            <a:srgbClr val="00F9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3" name="object 73"/>
          <p:cNvSpPr/>
          <p:nvPr/>
        </p:nvSpPr>
        <p:spPr>
          <a:xfrm>
            <a:off x="8009335" y="3596879"/>
            <a:ext cx="1003935" cy="256223"/>
          </a:xfrm>
          <a:custGeom>
            <a:avLst/>
            <a:gdLst/>
            <a:ahLst/>
            <a:cxnLst/>
            <a:rect l="l" t="t" r="r" b="b"/>
            <a:pathLst>
              <a:path w="1338579" h="341629">
                <a:moveTo>
                  <a:pt x="0" y="56885"/>
                </a:moveTo>
                <a:lnTo>
                  <a:pt x="4470" y="34743"/>
                </a:lnTo>
                <a:lnTo>
                  <a:pt x="16661" y="16661"/>
                </a:lnTo>
                <a:lnTo>
                  <a:pt x="34743" y="4470"/>
                </a:lnTo>
                <a:lnTo>
                  <a:pt x="56885" y="0"/>
                </a:lnTo>
                <a:lnTo>
                  <a:pt x="1281379" y="0"/>
                </a:lnTo>
                <a:lnTo>
                  <a:pt x="1303517" y="4470"/>
                </a:lnTo>
                <a:lnTo>
                  <a:pt x="1321597" y="16661"/>
                </a:lnTo>
                <a:lnTo>
                  <a:pt x="1333788" y="34743"/>
                </a:lnTo>
                <a:lnTo>
                  <a:pt x="1338259" y="56885"/>
                </a:lnTo>
                <a:lnTo>
                  <a:pt x="1338259" y="284425"/>
                </a:lnTo>
                <a:lnTo>
                  <a:pt x="1333788" y="306568"/>
                </a:lnTo>
                <a:lnTo>
                  <a:pt x="1321597" y="324650"/>
                </a:lnTo>
                <a:lnTo>
                  <a:pt x="1303517" y="336841"/>
                </a:lnTo>
                <a:lnTo>
                  <a:pt x="1281379" y="341311"/>
                </a:lnTo>
                <a:lnTo>
                  <a:pt x="56885" y="341311"/>
                </a:lnTo>
                <a:lnTo>
                  <a:pt x="34743" y="336841"/>
                </a:lnTo>
                <a:lnTo>
                  <a:pt x="16661" y="324650"/>
                </a:lnTo>
                <a:lnTo>
                  <a:pt x="4470" y="306568"/>
                </a:lnTo>
                <a:lnTo>
                  <a:pt x="0" y="284425"/>
                </a:lnTo>
                <a:lnTo>
                  <a:pt x="0" y="56885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4" name="object 74"/>
          <p:cNvSpPr/>
          <p:nvPr/>
        </p:nvSpPr>
        <p:spPr>
          <a:xfrm>
            <a:off x="8002192" y="445770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1246454" y="0"/>
                </a:moveTo>
                <a:lnTo>
                  <a:pt x="96570" y="0"/>
                </a:lnTo>
                <a:lnTo>
                  <a:pt x="58978" y="7590"/>
                </a:lnTo>
                <a:lnTo>
                  <a:pt x="28282" y="28287"/>
                </a:lnTo>
                <a:lnTo>
                  <a:pt x="7588" y="58984"/>
                </a:lnTo>
                <a:lnTo>
                  <a:pt x="0" y="96570"/>
                </a:lnTo>
                <a:lnTo>
                  <a:pt x="0" y="482866"/>
                </a:lnTo>
                <a:lnTo>
                  <a:pt x="7588" y="520458"/>
                </a:lnTo>
                <a:lnTo>
                  <a:pt x="28282" y="551154"/>
                </a:lnTo>
                <a:lnTo>
                  <a:pt x="58978" y="571849"/>
                </a:lnTo>
                <a:lnTo>
                  <a:pt x="96570" y="579437"/>
                </a:lnTo>
                <a:lnTo>
                  <a:pt x="1246454" y="579437"/>
                </a:lnTo>
                <a:lnTo>
                  <a:pt x="1284040" y="571849"/>
                </a:lnTo>
                <a:lnTo>
                  <a:pt x="1314737" y="551154"/>
                </a:lnTo>
                <a:lnTo>
                  <a:pt x="1335434" y="520458"/>
                </a:lnTo>
                <a:lnTo>
                  <a:pt x="1343025" y="482866"/>
                </a:lnTo>
                <a:lnTo>
                  <a:pt x="1343025" y="96570"/>
                </a:lnTo>
                <a:lnTo>
                  <a:pt x="1335434" y="58984"/>
                </a:lnTo>
                <a:lnTo>
                  <a:pt x="1314737" y="28287"/>
                </a:lnTo>
                <a:lnTo>
                  <a:pt x="1284040" y="7590"/>
                </a:lnTo>
                <a:lnTo>
                  <a:pt x="1246454" y="0"/>
                </a:lnTo>
                <a:close/>
              </a:path>
            </a:pathLst>
          </a:custGeom>
          <a:solidFill>
            <a:srgbClr val="FFFB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5" name="object 75"/>
          <p:cNvSpPr/>
          <p:nvPr/>
        </p:nvSpPr>
        <p:spPr>
          <a:xfrm>
            <a:off x="8002192" y="4457701"/>
            <a:ext cx="1007269" cy="434816"/>
          </a:xfrm>
          <a:custGeom>
            <a:avLst/>
            <a:gdLst/>
            <a:ahLst/>
            <a:cxnLst/>
            <a:rect l="l" t="t" r="r" b="b"/>
            <a:pathLst>
              <a:path w="1343025" h="579754">
                <a:moveTo>
                  <a:pt x="0" y="96574"/>
                </a:moveTo>
                <a:lnTo>
                  <a:pt x="7589" y="58983"/>
                </a:lnTo>
                <a:lnTo>
                  <a:pt x="28286" y="28286"/>
                </a:lnTo>
                <a:lnTo>
                  <a:pt x="58983" y="7589"/>
                </a:lnTo>
                <a:lnTo>
                  <a:pt x="96574" y="0"/>
                </a:lnTo>
                <a:lnTo>
                  <a:pt x="1246449" y="0"/>
                </a:lnTo>
                <a:lnTo>
                  <a:pt x="1284041" y="7589"/>
                </a:lnTo>
                <a:lnTo>
                  <a:pt x="1314736" y="28286"/>
                </a:lnTo>
                <a:lnTo>
                  <a:pt x="1335431" y="58983"/>
                </a:lnTo>
                <a:lnTo>
                  <a:pt x="1343019" y="96574"/>
                </a:lnTo>
                <a:lnTo>
                  <a:pt x="1343019" y="482862"/>
                </a:lnTo>
                <a:lnTo>
                  <a:pt x="1335431" y="520454"/>
                </a:lnTo>
                <a:lnTo>
                  <a:pt x="1314736" y="551151"/>
                </a:lnTo>
                <a:lnTo>
                  <a:pt x="1284041" y="571848"/>
                </a:lnTo>
                <a:lnTo>
                  <a:pt x="1246449" y="579437"/>
                </a:lnTo>
                <a:lnTo>
                  <a:pt x="96574" y="579437"/>
                </a:lnTo>
                <a:lnTo>
                  <a:pt x="58983" y="571848"/>
                </a:lnTo>
                <a:lnTo>
                  <a:pt x="28286" y="551151"/>
                </a:lnTo>
                <a:lnTo>
                  <a:pt x="7589" y="520454"/>
                </a:lnTo>
                <a:lnTo>
                  <a:pt x="0" y="482862"/>
                </a:lnTo>
                <a:lnTo>
                  <a:pt x="0" y="9657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6" name="object 76"/>
          <p:cNvSpPr/>
          <p:nvPr/>
        </p:nvSpPr>
        <p:spPr>
          <a:xfrm>
            <a:off x="7524749" y="1371600"/>
            <a:ext cx="1828800" cy="438150"/>
          </a:xfrm>
          <a:custGeom>
            <a:avLst/>
            <a:gdLst/>
            <a:ahLst/>
            <a:cxnLst/>
            <a:rect l="l" t="t" r="r" b="b"/>
            <a:pathLst>
              <a:path w="2438400" h="584200">
                <a:moveTo>
                  <a:pt x="0" y="0"/>
                </a:moveTo>
                <a:lnTo>
                  <a:pt x="2438398" y="0"/>
                </a:lnTo>
                <a:lnTo>
                  <a:pt x="2438398" y="584199"/>
                </a:lnTo>
                <a:lnTo>
                  <a:pt x="0" y="5841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7" name="object 77"/>
          <p:cNvSpPr txBox="1"/>
          <p:nvPr/>
        </p:nvSpPr>
        <p:spPr>
          <a:xfrm>
            <a:off x="7618519" y="1396366"/>
            <a:ext cx="1828614" cy="3763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 indent="444341">
              <a:lnSpc>
                <a:spcPts val="1425"/>
              </a:lnSpc>
              <a:spcBef>
                <a:spcPts val="135"/>
              </a:spcBef>
            </a:pPr>
            <a:r>
              <a:rPr sz="1200" b="1" spc="-4" dirty="0">
                <a:latin typeface="Arial"/>
                <a:cs typeface="Arial"/>
              </a:rPr>
              <a:t>Reference  campione </a:t>
            </a:r>
            <a:r>
              <a:rPr sz="1350" b="1" dirty="0">
                <a:latin typeface="Arial"/>
                <a:cs typeface="Arial"/>
              </a:rPr>
              <a:t>“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350" b="1" dirty="0">
                <a:latin typeface="Arial"/>
                <a:cs typeface="Arial"/>
              </a:rPr>
              <a:t>”</a:t>
            </a:r>
            <a:r>
              <a:rPr sz="1350" b="1" spc="-60" dirty="0">
                <a:latin typeface="Arial"/>
                <a:cs typeface="Arial"/>
              </a:rPr>
              <a:t> </a:t>
            </a:r>
            <a:r>
              <a:rPr sz="1350" dirty="0">
                <a:latin typeface="Arial"/>
                <a:cs typeface="Arial"/>
              </a:rPr>
              <a:t>(Known)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7952186" y="1871664"/>
            <a:ext cx="1102519" cy="3542572"/>
          </a:xfrm>
          <a:prstGeom prst="rect">
            <a:avLst/>
          </a:prstGeom>
          <a:ln w="28574">
            <a:solidFill>
              <a:srgbClr val="000000"/>
            </a:solidFill>
          </a:ln>
        </p:spPr>
        <p:txBody>
          <a:bodyPr vert="horz" wrap="square" lIns="0" tIns="78104" rIns="0" bIns="0" rtlCol="0">
            <a:spAutoFit/>
          </a:bodyPr>
          <a:lstStyle/>
          <a:p>
            <a:pPr marL="77629">
              <a:spcBef>
                <a:spcPts val="614"/>
              </a:spcBef>
            </a:pPr>
            <a:r>
              <a:rPr sz="1050" i="1" spc="-4" dirty="0">
                <a:solidFill>
                  <a:srgbClr val="0000FF"/>
                </a:solidFill>
                <a:latin typeface="Arial"/>
                <a:cs typeface="Arial"/>
              </a:rPr>
              <a:t>Steps</a:t>
            </a:r>
            <a:r>
              <a:rPr sz="1050" i="1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0000FF"/>
                </a:solidFill>
                <a:latin typeface="Arial"/>
                <a:cs typeface="Arial"/>
              </a:rPr>
              <a:t>coinvolti</a:t>
            </a:r>
            <a:endParaRPr sz="1050">
              <a:latin typeface="Arial"/>
              <a:cs typeface="Arial"/>
            </a:endParaRPr>
          </a:p>
          <a:p>
            <a:pPr marL="301466">
              <a:spcBef>
                <a:spcPts val="855"/>
              </a:spcBef>
            </a:pPr>
            <a:r>
              <a:rPr sz="1050" dirty="0">
                <a:latin typeface="Arial"/>
                <a:cs typeface="Arial"/>
              </a:rPr>
              <a:t>Raccolta</a:t>
            </a:r>
            <a:endParaRPr sz="1050">
              <a:latin typeface="Arial"/>
              <a:cs typeface="Arial"/>
            </a:endParaRPr>
          </a:p>
          <a:p>
            <a:pPr marL="243364">
              <a:spcBef>
                <a:spcPts val="953"/>
              </a:spcBef>
            </a:pPr>
            <a:r>
              <a:rPr sz="750" dirty="0">
                <a:latin typeface="Arial"/>
                <a:cs typeface="Arial"/>
              </a:rPr>
              <a:t>Conservazione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25">
              <a:latin typeface="Times New Roman"/>
              <a:cs typeface="Times New Roman"/>
            </a:endParaRPr>
          </a:p>
          <a:p>
            <a:pPr>
              <a:spcBef>
                <a:spcPts val="4"/>
              </a:spcBef>
            </a:pPr>
            <a:endParaRPr sz="863">
              <a:latin typeface="Times New Roman"/>
              <a:cs typeface="Times New Roman"/>
            </a:endParaRPr>
          </a:p>
          <a:p>
            <a:pPr marL="208598" marR="183356" indent="36671" algn="just">
              <a:lnSpc>
                <a:spcPct val="196400"/>
              </a:lnSpc>
            </a:pPr>
            <a:r>
              <a:rPr sz="1050" dirty="0">
                <a:latin typeface="Arial"/>
                <a:cs typeface="Arial"/>
              </a:rPr>
              <a:t>Es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razione Quantificaz. Amplificaz.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63">
              <a:latin typeface="Times New Roman"/>
              <a:cs typeface="Times New Roman"/>
            </a:endParaRPr>
          </a:p>
          <a:p>
            <a:pPr marL="220028" marR="194309" indent="40481">
              <a:lnSpc>
                <a:spcPts val="1200"/>
              </a:lnSpc>
            </a:pPr>
            <a:r>
              <a:rPr sz="1050" b="1" dirty="0">
                <a:latin typeface="Arial"/>
                <a:cs typeface="Arial"/>
              </a:rPr>
              <a:t>Marcat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ri </a:t>
            </a:r>
            <a:r>
              <a:rPr sz="1050" b="1" spc="-4" dirty="0">
                <a:latin typeface="Arial"/>
                <a:cs typeface="Arial"/>
              </a:rPr>
              <a:t>po</a:t>
            </a:r>
            <a:r>
              <a:rPr sz="1050" b="1" dirty="0">
                <a:latin typeface="Arial"/>
                <a:cs typeface="Arial"/>
              </a:rPr>
              <a:t>lim</a:t>
            </a:r>
            <a:r>
              <a:rPr sz="1050" b="1" spc="-4" dirty="0">
                <a:latin typeface="Arial"/>
                <a:cs typeface="Arial"/>
              </a:rPr>
              <a:t>o</a:t>
            </a:r>
            <a:r>
              <a:rPr sz="1050" b="1" dirty="0">
                <a:latin typeface="Arial"/>
                <a:cs typeface="Arial"/>
              </a:rPr>
              <a:t>rf</a:t>
            </a:r>
            <a:r>
              <a:rPr sz="1050" b="1" spc="-4" dirty="0">
                <a:latin typeface="Arial"/>
                <a:cs typeface="Arial"/>
              </a:rPr>
              <a:t>i</a:t>
            </a:r>
            <a:r>
              <a:rPr sz="1050" b="1" dirty="0">
                <a:latin typeface="Arial"/>
                <a:cs typeface="Arial"/>
              </a:rPr>
              <a:t>ci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25">
              <a:latin typeface="Times New Roman"/>
              <a:cs typeface="Times New Roman"/>
            </a:endParaRPr>
          </a:p>
          <a:p>
            <a:pPr marL="162878" marR="147638" algn="ctr">
              <a:lnSpc>
                <a:spcPts val="1200"/>
              </a:lnSpc>
              <a:spcBef>
                <a:spcPts val="645"/>
              </a:spcBef>
            </a:pPr>
            <a:r>
              <a:rPr sz="1050" dirty="0">
                <a:latin typeface="Arial"/>
                <a:cs typeface="Arial"/>
              </a:rPr>
              <a:t>Separazione/ Detec</a:t>
            </a:r>
            <a:r>
              <a:rPr sz="1050" spc="-4" dirty="0">
                <a:latin typeface="Arial"/>
                <a:cs typeface="Arial"/>
              </a:rPr>
              <a:t>t</a:t>
            </a:r>
            <a:r>
              <a:rPr sz="1050" dirty="0">
                <a:latin typeface="Arial"/>
                <a:cs typeface="Arial"/>
              </a:rPr>
              <a:t>ion</a:t>
            </a:r>
            <a:endParaRPr sz="1050">
              <a:latin typeface="Arial"/>
              <a:cs typeface="Arial"/>
            </a:endParaRPr>
          </a:p>
          <a:p>
            <a:pPr>
              <a:spcBef>
                <a:spcPts val="23"/>
              </a:spcBef>
            </a:pPr>
            <a:endParaRPr sz="1425">
              <a:latin typeface="Times New Roman"/>
              <a:cs typeface="Times New Roman"/>
            </a:endParaRPr>
          </a:p>
          <a:p>
            <a:pPr marL="144304" marR="129064" algn="ctr">
              <a:lnSpc>
                <a:spcPts val="1200"/>
              </a:lnSpc>
            </a:pPr>
            <a:r>
              <a:rPr sz="1050" dirty="0">
                <a:latin typeface="Arial"/>
                <a:cs typeface="Arial"/>
              </a:rPr>
              <a:t>Interpretaz</a:t>
            </a:r>
            <a:r>
              <a:rPr sz="1050" spc="-4" dirty="0">
                <a:latin typeface="Arial"/>
                <a:cs typeface="Arial"/>
              </a:rPr>
              <a:t>.</a:t>
            </a:r>
            <a:r>
              <a:rPr sz="1050" dirty="0">
                <a:latin typeface="Arial"/>
                <a:cs typeface="Arial"/>
              </a:rPr>
              <a:t>ne </a:t>
            </a:r>
            <a:r>
              <a:rPr sz="1050" spc="-4" dirty="0">
                <a:latin typeface="Arial"/>
                <a:cs typeface="Arial"/>
              </a:rPr>
              <a:t>de</a:t>
            </a:r>
            <a:r>
              <a:rPr sz="1050" dirty="0">
                <a:latin typeface="Arial"/>
                <a:cs typeface="Arial"/>
              </a:rPr>
              <a:t>i </a:t>
            </a:r>
            <a:r>
              <a:rPr sz="1050" spc="-4" dirty="0">
                <a:latin typeface="Arial"/>
                <a:cs typeface="Arial"/>
              </a:rPr>
              <a:t>dati</a:t>
            </a:r>
            <a:endParaRPr sz="10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580233" y="882016"/>
            <a:ext cx="186690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latin typeface="Arial"/>
                <a:cs typeface="Arial"/>
              </a:rPr>
              <a:t>Sospettato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spc="-4" dirty="0">
                <a:latin typeface="Arial"/>
                <a:cs typeface="Arial"/>
              </a:rPr>
              <a:t>individuato</a:t>
            </a:r>
            <a:endParaRPr sz="135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8553450" y="1143000"/>
            <a:ext cx="0" cy="185738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1" name="object 81"/>
          <p:cNvSpPr/>
          <p:nvPr/>
        </p:nvSpPr>
        <p:spPr>
          <a:xfrm>
            <a:off x="8489156" y="1243012"/>
            <a:ext cx="128588" cy="12858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2" name="object 82"/>
          <p:cNvSpPr/>
          <p:nvPr/>
        </p:nvSpPr>
        <p:spPr>
          <a:xfrm>
            <a:off x="3638550" y="1143000"/>
            <a:ext cx="0" cy="185738"/>
          </a:xfrm>
          <a:custGeom>
            <a:avLst/>
            <a:gdLst/>
            <a:ahLst/>
            <a:cxnLst/>
            <a:rect l="l" t="t" r="r" b="b"/>
            <a:pathLst>
              <a:path h="247650">
                <a:moveTo>
                  <a:pt x="0" y="0"/>
                </a:moveTo>
                <a:lnTo>
                  <a:pt x="0" y="247649"/>
                </a:lnTo>
              </a:path>
            </a:pathLst>
          </a:custGeom>
          <a:ln w="571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3" name="object 83"/>
          <p:cNvSpPr/>
          <p:nvPr/>
        </p:nvSpPr>
        <p:spPr>
          <a:xfrm>
            <a:off x="3574256" y="1243012"/>
            <a:ext cx="128588" cy="128588"/>
          </a:xfrm>
          <a:custGeom>
            <a:avLst/>
            <a:gdLst/>
            <a:ahLst/>
            <a:cxnLst/>
            <a:rect l="l" t="t" r="r" b="b"/>
            <a:pathLst>
              <a:path w="171450" h="171450">
                <a:moveTo>
                  <a:pt x="171450" y="0"/>
                </a:moveTo>
                <a:lnTo>
                  <a:pt x="0" y="0"/>
                </a:lnTo>
                <a:lnTo>
                  <a:pt x="85725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4" name="object 84"/>
          <p:cNvSpPr txBox="1"/>
          <p:nvPr/>
        </p:nvSpPr>
        <p:spPr>
          <a:xfrm>
            <a:off x="4213147" y="2445307"/>
            <a:ext cx="99536" cy="113043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just">
              <a:lnSpc>
                <a:spcPct val="99200"/>
              </a:lnSpc>
              <a:spcBef>
                <a:spcPts val="83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Q  U  A  L  I  T  Y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213147" y="3721657"/>
            <a:ext cx="99536" cy="146434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lnSpc>
                <a:spcPct val="99700"/>
              </a:lnSpc>
              <a:spcBef>
                <a:spcPts val="79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A  S  S  U  R  A  N  C  E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091138" y="2444116"/>
            <a:ext cx="99536" cy="1130439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just">
              <a:lnSpc>
                <a:spcPct val="99200"/>
              </a:lnSpc>
              <a:spcBef>
                <a:spcPts val="83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Q  U  A  L  I  T  Y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091138" y="3720466"/>
            <a:ext cx="99536" cy="146434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lnSpc>
                <a:spcPct val="99700"/>
              </a:lnSpc>
              <a:spcBef>
                <a:spcPts val="79"/>
              </a:spcBef>
            </a:pPr>
            <a:r>
              <a:rPr sz="1050" b="1" i="1" dirty="0">
                <a:solidFill>
                  <a:srgbClr val="808080"/>
                </a:solidFill>
                <a:latin typeface="Courier New"/>
                <a:cs typeface="Courier New"/>
              </a:rPr>
              <a:t>A  S  S  U  R  A  N  C  E</a:t>
            </a:r>
            <a:endParaRPr sz="1050">
              <a:latin typeface="Courier New"/>
              <a:cs typeface="Courier New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855030" y="5605210"/>
            <a:ext cx="1525429" cy="1481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dirty="0">
                <a:latin typeface="Arial"/>
                <a:cs typeface="Arial"/>
              </a:rPr>
              <a:t>Profilo depositato in</a:t>
            </a:r>
            <a:r>
              <a:rPr sz="900" i="1" spc="-71" dirty="0">
                <a:latin typeface="Arial"/>
                <a:cs typeface="Arial"/>
              </a:rPr>
              <a:t> </a:t>
            </a:r>
            <a:r>
              <a:rPr sz="900" i="1" dirty="0">
                <a:latin typeface="Arial"/>
                <a:cs typeface="Arial"/>
              </a:rPr>
              <a:t>database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838854" y="1028701"/>
            <a:ext cx="333851" cy="49629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8104">
              <a:spcBef>
                <a:spcPts val="270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281625" y="1314451"/>
            <a:ext cx="333851" cy="49629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68104">
              <a:spcBef>
                <a:spcPts val="270"/>
              </a:spcBef>
            </a:pPr>
            <a:r>
              <a:rPr sz="3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30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7431095" y="3144954"/>
            <a:ext cx="333851" cy="496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4289" rIns="0" bIns="0" rtlCol="0">
            <a:spAutoFit/>
          </a:bodyPr>
          <a:lstStyle/>
          <a:p>
            <a:pPr marL="68104">
              <a:spcBef>
                <a:spcPts val="269"/>
              </a:spcBef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3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609064" y="4354832"/>
            <a:ext cx="2992583" cy="1225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3" name="object 93"/>
          <p:cNvSpPr/>
          <p:nvPr/>
        </p:nvSpPr>
        <p:spPr>
          <a:xfrm>
            <a:off x="4657726" y="4387455"/>
            <a:ext cx="2894647" cy="1126331"/>
          </a:xfrm>
          <a:custGeom>
            <a:avLst/>
            <a:gdLst/>
            <a:ahLst/>
            <a:cxnLst/>
            <a:rect l="l" t="t" r="r" b="b"/>
            <a:pathLst>
              <a:path w="3859529" h="1501775">
                <a:moveTo>
                  <a:pt x="0" y="750887"/>
                </a:moveTo>
                <a:lnTo>
                  <a:pt x="4642" y="698392"/>
                </a:lnTo>
                <a:lnTo>
                  <a:pt x="18364" y="646870"/>
                </a:lnTo>
                <a:lnTo>
                  <a:pt x="40859" y="596439"/>
                </a:lnTo>
                <a:lnTo>
                  <a:pt x="71823" y="547219"/>
                </a:lnTo>
                <a:lnTo>
                  <a:pt x="110948" y="499328"/>
                </a:lnTo>
                <a:lnTo>
                  <a:pt x="157929" y="452886"/>
                </a:lnTo>
                <a:lnTo>
                  <a:pt x="212459" y="408011"/>
                </a:lnTo>
                <a:lnTo>
                  <a:pt x="274233" y="364824"/>
                </a:lnTo>
                <a:lnTo>
                  <a:pt x="307740" y="343900"/>
                </a:lnTo>
                <a:lnTo>
                  <a:pt x="342943" y="323443"/>
                </a:lnTo>
                <a:lnTo>
                  <a:pt x="379805" y="303466"/>
                </a:lnTo>
                <a:lnTo>
                  <a:pt x="418285" y="283987"/>
                </a:lnTo>
                <a:lnTo>
                  <a:pt x="458347" y="265018"/>
                </a:lnTo>
                <a:lnTo>
                  <a:pt x="499952" y="246575"/>
                </a:lnTo>
                <a:lnTo>
                  <a:pt x="543061" y="228673"/>
                </a:lnTo>
                <a:lnTo>
                  <a:pt x="587637" y="211327"/>
                </a:lnTo>
                <a:lnTo>
                  <a:pt x="633641" y="194551"/>
                </a:lnTo>
                <a:lnTo>
                  <a:pt x="681035" y="178361"/>
                </a:lnTo>
                <a:lnTo>
                  <a:pt x="729781" y="162771"/>
                </a:lnTo>
                <a:lnTo>
                  <a:pt x="779840" y="147797"/>
                </a:lnTo>
                <a:lnTo>
                  <a:pt x="831174" y="133453"/>
                </a:lnTo>
                <a:lnTo>
                  <a:pt x="883745" y="119754"/>
                </a:lnTo>
                <a:lnTo>
                  <a:pt x="937514" y="106715"/>
                </a:lnTo>
                <a:lnTo>
                  <a:pt x="992444" y="94351"/>
                </a:lnTo>
                <a:lnTo>
                  <a:pt x="1048496" y="82676"/>
                </a:lnTo>
                <a:lnTo>
                  <a:pt x="1105631" y="71706"/>
                </a:lnTo>
                <a:lnTo>
                  <a:pt x="1163813" y="61456"/>
                </a:lnTo>
                <a:lnTo>
                  <a:pt x="1223001" y="51941"/>
                </a:lnTo>
                <a:lnTo>
                  <a:pt x="1283158" y="43174"/>
                </a:lnTo>
                <a:lnTo>
                  <a:pt x="1344246" y="35172"/>
                </a:lnTo>
                <a:lnTo>
                  <a:pt x="1406227" y="27949"/>
                </a:lnTo>
                <a:lnTo>
                  <a:pt x="1469062" y="21520"/>
                </a:lnTo>
                <a:lnTo>
                  <a:pt x="1532712" y="15900"/>
                </a:lnTo>
                <a:lnTo>
                  <a:pt x="1597141" y="11103"/>
                </a:lnTo>
                <a:lnTo>
                  <a:pt x="1662309" y="7146"/>
                </a:lnTo>
                <a:lnTo>
                  <a:pt x="1728177" y="4042"/>
                </a:lnTo>
                <a:lnTo>
                  <a:pt x="1794709" y="1806"/>
                </a:lnTo>
                <a:lnTo>
                  <a:pt x="1861866" y="454"/>
                </a:lnTo>
                <a:lnTo>
                  <a:pt x="1929608" y="0"/>
                </a:lnTo>
                <a:lnTo>
                  <a:pt x="1997351" y="454"/>
                </a:lnTo>
                <a:lnTo>
                  <a:pt x="2064506" y="1806"/>
                </a:lnTo>
                <a:lnTo>
                  <a:pt x="2131038" y="4042"/>
                </a:lnTo>
                <a:lnTo>
                  <a:pt x="2196906" y="7146"/>
                </a:lnTo>
                <a:lnTo>
                  <a:pt x="2262074" y="11103"/>
                </a:lnTo>
                <a:lnTo>
                  <a:pt x="2326502" y="15900"/>
                </a:lnTo>
                <a:lnTo>
                  <a:pt x="2390152" y="21520"/>
                </a:lnTo>
                <a:lnTo>
                  <a:pt x="2452987" y="27949"/>
                </a:lnTo>
                <a:lnTo>
                  <a:pt x="2514967" y="35172"/>
                </a:lnTo>
                <a:lnTo>
                  <a:pt x="2576055" y="43174"/>
                </a:lnTo>
                <a:lnTo>
                  <a:pt x="2636212" y="51941"/>
                </a:lnTo>
                <a:lnTo>
                  <a:pt x="2695400" y="61456"/>
                </a:lnTo>
                <a:lnTo>
                  <a:pt x="2753581" y="71706"/>
                </a:lnTo>
                <a:lnTo>
                  <a:pt x="2810716" y="82676"/>
                </a:lnTo>
                <a:lnTo>
                  <a:pt x="2866767" y="94351"/>
                </a:lnTo>
                <a:lnTo>
                  <a:pt x="2921697" y="106715"/>
                </a:lnTo>
                <a:lnTo>
                  <a:pt x="2975466" y="119754"/>
                </a:lnTo>
                <a:lnTo>
                  <a:pt x="3028037" y="133453"/>
                </a:lnTo>
                <a:lnTo>
                  <a:pt x="3079371" y="147797"/>
                </a:lnTo>
                <a:lnTo>
                  <a:pt x="3129429" y="162771"/>
                </a:lnTo>
                <a:lnTo>
                  <a:pt x="3178175" y="178361"/>
                </a:lnTo>
                <a:lnTo>
                  <a:pt x="3225568" y="194551"/>
                </a:lnTo>
                <a:lnTo>
                  <a:pt x="3271572" y="211327"/>
                </a:lnTo>
                <a:lnTo>
                  <a:pt x="3316148" y="228673"/>
                </a:lnTo>
                <a:lnTo>
                  <a:pt x="3359257" y="246575"/>
                </a:lnTo>
                <a:lnTo>
                  <a:pt x="3400862" y="265018"/>
                </a:lnTo>
                <a:lnTo>
                  <a:pt x="3440923" y="283987"/>
                </a:lnTo>
                <a:lnTo>
                  <a:pt x="3479404" y="303466"/>
                </a:lnTo>
                <a:lnTo>
                  <a:pt x="3516265" y="323443"/>
                </a:lnTo>
                <a:lnTo>
                  <a:pt x="3551468" y="343900"/>
                </a:lnTo>
                <a:lnTo>
                  <a:pt x="3584975" y="364824"/>
                </a:lnTo>
                <a:lnTo>
                  <a:pt x="3616748" y="386199"/>
                </a:lnTo>
                <a:lnTo>
                  <a:pt x="3674937" y="430245"/>
                </a:lnTo>
                <a:lnTo>
                  <a:pt x="3725731" y="475918"/>
                </a:lnTo>
                <a:lnTo>
                  <a:pt x="3768822" y="523100"/>
                </a:lnTo>
                <a:lnTo>
                  <a:pt x="3803905" y="571670"/>
                </a:lnTo>
                <a:lnTo>
                  <a:pt x="3830673" y="621511"/>
                </a:lnTo>
                <a:lnTo>
                  <a:pt x="3848820" y="672502"/>
                </a:lnTo>
                <a:lnTo>
                  <a:pt x="3858040" y="724525"/>
                </a:lnTo>
                <a:lnTo>
                  <a:pt x="3859207" y="750887"/>
                </a:lnTo>
                <a:lnTo>
                  <a:pt x="3858040" y="777248"/>
                </a:lnTo>
                <a:lnTo>
                  <a:pt x="3848820" y="829271"/>
                </a:lnTo>
                <a:lnTo>
                  <a:pt x="3830673" y="880263"/>
                </a:lnTo>
                <a:lnTo>
                  <a:pt x="3803905" y="930103"/>
                </a:lnTo>
                <a:lnTo>
                  <a:pt x="3768822" y="978674"/>
                </a:lnTo>
                <a:lnTo>
                  <a:pt x="3725731" y="1025855"/>
                </a:lnTo>
                <a:lnTo>
                  <a:pt x="3674937" y="1071529"/>
                </a:lnTo>
                <a:lnTo>
                  <a:pt x="3616748" y="1115574"/>
                </a:lnTo>
                <a:lnTo>
                  <a:pt x="3584975" y="1136950"/>
                </a:lnTo>
                <a:lnTo>
                  <a:pt x="3551468" y="1157874"/>
                </a:lnTo>
                <a:lnTo>
                  <a:pt x="3516265" y="1178331"/>
                </a:lnTo>
                <a:lnTo>
                  <a:pt x="3479404" y="1198308"/>
                </a:lnTo>
                <a:lnTo>
                  <a:pt x="3440923" y="1217788"/>
                </a:lnTo>
                <a:lnTo>
                  <a:pt x="3400862" y="1236757"/>
                </a:lnTo>
                <a:lnTo>
                  <a:pt x="3359257" y="1255200"/>
                </a:lnTo>
                <a:lnTo>
                  <a:pt x="3316148" y="1273102"/>
                </a:lnTo>
                <a:lnTo>
                  <a:pt x="3271572" y="1290448"/>
                </a:lnTo>
                <a:lnTo>
                  <a:pt x="3225568" y="1307224"/>
                </a:lnTo>
                <a:lnTo>
                  <a:pt x="3178175" y="1323414"/>
                </a:lnTo>
                <a:lnTo>
                  <a:pt x="3129429" y="1339004"/>
                </a:lnTo>
                <a:lnTo>
                  <a:pt x="3079371" y="1353979"/>
                </a:lnTo>
                <a:lnTo>
                  <a:pt x="3028037" y="1368323"/>
                </a:lnTo>
                <a:lnTo>
                  <a:pt x="2975466" y="1382022"/>
                </a:lnTo>
                <a:lnTo>
                  <a:pt x="2921697" y="1395061"/>
                </a:lnTo>
                <a:lnTo>
                  <a:pt x="2866767" y="1407426"/>
                </a:lnTo>
                <a:lnTo>
                  <a:pt x="2810716" y="1419100"/>
                </a:lnTo>
                <a:lnTo>
                  <a:pt x="2753581" y="1430070"/>
                </a:lnTo>
                <a:lnTo>
                  <a:pt x="2695400" y="1440320"/>
                </a:lnTo>
                <a:lnTo>
                  <a:pt x="2636212" y="1449836"/>
                </a:lnTo>
                <a:lnTo>
                  <a:pt x="2576055" y="1458603"/>
                </a:lnTo>
                <a:lnTo>
                  <a:pt x="2514967" y="1466605"/>
                </a:lnTo>
                <a:lnTo>
                  <a:pt x="2452987" y="1473828"/>
                </a:lnTo>
                <a:lnTo>
                  <a:pt x="2390152" y="1480257"/>
                </a:lnTo>
                <a:lnTo>
                  <a:pt x="2326502" y="1485878"/>
                </a:lnTo>
                <a:lnTo>
                  <a:pt x="2262074" y="1490674"/>
                </a:lnTo>
                <a:lnTo>
                  <a:pt x="2196906" y="1494632"/>
                </a:lnTo>
                <a:lnTo>
                  <a:pt x="2131038" y="1497736"/>
                </a:lnTo>
                <a:lnTo>
                  <a:pt x="2064506" y="1499972"/>
                </a:lnTo>
                <a:lnTo>
                  <a:pt x="1997351" y="1501324"/>
                </a:lnTo>
                <a:lnTo>
                  <a:pt x="1929608" y="1501778"/>
                </a:lnTo>
                <a:lnTo>
                  <a:pt x="1861866" y="1501324"/>
                </a:lnTo>
                <a:lnTo>
                  <a:pt x="1794709" y="1499972"/>
                </a:lnTo>
                <a:lnTo>
                  <a:pt x="1728177" y="1497736"/>
                </a:lnTo>
                <a:lnTo>
                  <a:pt x="1662309" y="1494632"/>
                </a:lnTo>
                <a:lnTo>
                  <a:pt x="1597141" y="1490674"/>
                </a:lnTo>
                <a:lnTo>
                  <a:pt x="1532712" y="1485878"/>
                </a:lnTo>
                <a:lnTo>
                  <a:pt x="1469062" y="1480257"/>
                </a:lnTo>
                <a:lnTo>
                  <a:pt x="1406227" y="1473828"/>
                </a:lnTo>
                <a:lnTo>
                  <a:pt x="1344246" y="1466605"/>
                </a:lnTo>
                <a:lnTo>
                  <a:pt x="1283158" y="1458603"/>
                </a:lnTo>
                <a:lnTo>
                  <a:pt x="1223001" y="1449836"/>
                </a:lnTo>
                <a:lnTo>
                  <a:pt x="1163813" y="1440320"/>
                </a:lnTo>
                <a:lnTo>
                  <a:pt x="1105631" y="1430070"/>
                </a:lnTo>
                <a:lnTo>
                  <a:pt x="1048496" y="1419100"/>
                </a:lnTo>
                <a:lnTo>
                  <a:pt x="992444" y="1407426"/>
                </a:lnTo>
                <a:lnTo>
                  <a:pt x="937514" y="1395061"/>
                </a:lnTo>
                <a:lnTo>
                  <a:pt x="883745" y="1382022"/>
                </a:lnTo>
                <a:lnTo>
                  <a:pt x="831174" y="1368323"/>
                </a:lnTo>
                <a:lnTo>
                  <a:pt x="779840" y="1353979"/>
                </a:lnTo>
                <a:lnTo>
                  <a:pt x="729781" y="1339004"/>
                </a:lnTo>
                <a:lnTo>
                  <a:pt x="681035" y="1323414"/>
                </a:lnTo>
                <a:lnTo>
                  <a:pt x="633641" y="1307224"/>
                </a:lnTo>
                <a:lnTo>
                  <a:pt x="587637" y="1290448"/>
                </a:lnTo>
                <a:lnTo>
                  <a:pt x="543061" y="1273102"/>
                </a:lnTo>
                <a:lnTo>
                  <a:pt x="499952" y="1255200"/>
                </a:lnTo>
                <a:lnTo>
                  <a:pt x="458347" y="1236757"/>
                </a:lnTo>
                <a:lnTo>
                  <a:pt x="418285" y="1217788"/>
                </a:lnTo>
                <a:lnTo>
                  <a:pt x="379805" y="1198308"/>
                </a:lnTo>
                <a:lnTo>
                  <a:pt x="342943" y="1178331"/>
                </a:lnTo>
                <a:lnTo>
                  <a:pt x="307740" y="1157874"/>
                </a:lnTo>
                <a:lnTo>
                  <a:pt x="274233" y="1136950"/>
                </a:lnTo>
                <a:lnTo>
                  <a:pt x="242460" y="1115574"/>
                </a:lnTo>
                <a:lnTo>
                  <a:pt x="184270" y="1071529"/>
                </a:lnTo>
                <a:lnTo>
                  <a:pt x="133476" y="1025855"/>
                </a:lnTo>
                <a:lnTo>
                  <a:pt x="90385" y="978674"/>
                </a:lnTo>
                <a:lnTo>
                  <a:pt x="55302" y="930103"/>
                </a:lnTo>
                <a:lnTo>
                  <a:pt x="28534" y="880263"/>
                </a:lnTo>
                <a:lnTo>
                  <a:pt x="10387" y="829271"/>
                </a:lnTo>
                <a:lnTo>
                  <a:pt x="1166" y="777248"/>
                </a:lnTo>
                <a:lnTo>
                  <a:pt x="0" y="750887"/>
                </a:lnTo>
                <a:close/>
              </a:path>
            </a:pathLst>
          </a:custGeom>
          <a:ln w="38099">
            <a:solidFill>
              <a:srgbClr val="FF26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4" name="object 94"/>
          <p:cNvSpPr txBox="1"/>
          <p:nvPr/>
        </p:nvSpPr>
        <p:spPr>
          <a:xfrm>
            <a:off x="6837207" y="4663986"/>
            <a:ext cx="333851" cy="49628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vert="horz" wrap="square" lIns="0" tIns="34289" rIns="0" bIns="0" rtlCol="0">
            <a:spAutoFit/>
          </a:bodyPr>
          <a:lstStyle/>
          <a:p>
            <a:pPr marL="68104">
              <a:spcBef>
                <a:spcPts val="269"/>
              </a:spcBef>
            </a:pPr>
            <a:r>
              <a:rPr sz="3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30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5" name="Freccia a destra 94"/>
          <p:cNvSpPr/>
          <p:nvPr/>
        </p:nvSpPr>
        <p:spPr>
          <a:xfrm>
            <a:off x="4990946" y="3391855"/>
            <a:ext cx="350540" cy="148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96" name="Freccia a sinistra 95"/>
          <p:cNvSpPr/>
          <p:nvPr/>
        </p:nvSpPr>
        <p:spPr>
          <a:xfrm>
            <a:off x="6803724" y="3354307"/>
            <a:ext cx="263233" cy="1123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</p:spTree>
    <p:extLst>
      <p:ext uri="{BB962C8B-B14F-4D97-AF65-F5344CB8AC3E}">
        <p14:creationId xmlns:p14="http://schemas.microsoft.com/office/powerpoint/2010/main" val="8540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0352" y="123241"/>
            <a:ext cx="4124316" cy="5126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688" rIns="0" bIns="0" rtlCol="0" anchor="ctr">
            <a:spAutoFit/>
          </a:bodyPr>
          <a:lstStyle/>
          <a:p>
            <a:pPr marL="12689">
              <a:lnSpc>
                <a:spcPct val="100000"/>
              </a:lnSpc>
              <a:spcBef>
                <a:spcPts val="100"/>
              </a:spcBef>
            </a:pPr>
            <a:r>
              <a:rPr sz="3197" spc="-5" dirty="0"/>
              <a:t>RMNE </a:t>
            </a:r>
            <a:r>
              <a:rPr sz="3197" dirty="0"/>
              <a:t>e LR: </a:t>
            </a:r>
            <a:r>
              <a:rPr sz="3197" spc="-20" dirty="0"/>
              <a:t>pro </a:t>
            </a:r>
            <a:r>
              <a:rPr sz="3197" dirty="0"/>
              <a:t>e</a:t>
            </a:r>
            <a:r>
              <a:rPr sz="3197" spc="-55" dirty="0"/>
              <a:t> </a:t>
            </a:r>
            <a:r>
              <a:rPr sz="3197" spc="-20" dirty="0"/>
              <a:t>contro</a:t>
            </a:r>
            <a:endParaRPr sz="3197" dirty="0"/>
          </a:p>
        </p:txBody>
      </p:sp>
      <p:sp>
        <p:nvSpPr>
          <p:cNvPr id="3" name="object 3"/>
          <p:cNvSpPr txBox="1"/>
          <p:nvPr/>
        </p:nvSpPr>
        <p:spPr>
          <a:xfrm>
            <a:off x="1858201" y="922982"/>
            <a:ext cx="948447" cy="453605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2797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R</a:t>
            </a:r>
            <a:r>
              <a:rPr sz="2797" b="1" u="heavy" spc="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</a:t>
            </a:r>
            <a:r>
              <a:rPr sz="2797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NE</a:t>
            </a:r>
            <a:endParaRPr sz="279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148" y="1749531"/>
            <a:ext cx="4800238" cy="1605236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lnSpc>
                <a:spcPts val="3112"/>
              </a:lnSpc>
              <a:spcBef>
                <a:spcPts val="100"/>
              </a:spcBef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Facile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 calcolare</a:t>
            </a:r>
            <a:endParaRPr sz="2598" dirty="0">
              <a:latin typeface="Calibri"/>
              <a:cs typeface="Calibri"/>
            </a:endParaRPr>
          </a:p>
          <a:p>
            <a:pPr marL="12689" marR="5075">
              <a:lnSpc>
                <a:spcPts val="3127"/>
              </a:lnSpc>
              <a:spcBef>
                <a:spcPts val="90"/>
              </a:spcBef>
              <a:tabLst>
                <a:tab pos="304526" algn="l"/>
                <a:tab pos="850134" algn="l"/>
                <a:tab pos="1685042" algn="l"/>
                <a:tab pos="3390386" algn="l"/>
              </a:tabLst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	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iù	</a:t>
            </a:r>
            <a:r>
              <a:rPr sz="2598" spc="-60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acile	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2598" spc="-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ie</a:t>
            </a:r>
            <a:r>
              <a:rPr sz="2598" spc="-60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598" spc="-4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e	alla 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corte</a:t>
            </a:r>
            <a:endParaRPr sz="2598" dirty="0">
              <a:latin typeface="Calibri"/>
              <a:cs typeface="Calibri"/>
            </a:endParaRPr>
          </a:p>
          <a:p>
            <a:pPr marL="12689">
              <a:lnSpc>
                <a:spcPts val="2997"/>
              </a:lnSpc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2598" spc="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Non</a:t>
            </a:r>
            <a:r>
              <a:rPr sz="2598" spc="3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richiede</a:t>
            </a:r>
            <a:r>
              <a:rPr sz="2598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598" spc="2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stabilire</a:t>
            </a:r>
            <a:r>
              <a:rPr sz="2598" spc="3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il</a:t>
            </a:r>
            <a:endParaRPr sz="2598" dirty="0">
              <a:latin typeface="Calibri"/>
              <a:cs typeface="Calibri"/>
            </a:endParaRPr>
          </a:p>
          <a:p>
            <a:pPr marL="12689">
              <a:spcBef>
                <a:spcPts val="10"/>
              </a:spcBef>
            </a:pP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numero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598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contributori</a:t>
            </a:r>
            <a:endParaRPr sz="2598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148" y="3394685"/>
            <a:ext cx="4359690" cy="1216169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 marR="5075">
              <a:spcBef>
                <a:spcPts val="100"/>
              </a:spcBef>
              <a:tabLst>
                <a:tab pos="820950" algn="l"/>
                <a:tab pos="1662203" algn="l"/>
                <a:tab pos="2572608" algn="l"/>
                <a:tab pos="2967222" algn="l"/>
                <a:tab pos="3778656" algn="l"/>
              </a:tabLst>
            </a:pPr>
            <a:r>
              <a:rPr sz="2598" spc="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598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on	tie</a:t>
            </a:r>
            <a:r>
              <a:rPr sz="2598" b="1" spc="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e	</a:t>
            </a:r>
            <a:r>
              <a:rPr sz="2598" b="1" spc="-30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598" b="1" spc="-1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598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o	</a:t>
            </a:r>
            <a:r>
              <a:rPr sz="2598" b="1" spc="5" dirty="0">
                <a:solidFill>
                  <a:srgbClr val="001F5F"/>
                </a:solidFill>
                <a:latin typeface="Calibri"/>
                <a:cs typeface="Calibri"/>
              </a:rPr>
              <a:t>d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i	</a:t>
            </a:r>
            <a:r>
              <a:rPr sz="2598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598" b="1" spc="5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598" b="1" spc="-30" dirty="0">
                <a:solidFill>
                  <a:srgbClr val="001F5F"/>
                </a:solidFill>
                <a:latin typeface="Calibri"/>
                <a:cs typeface="Calibri"/>
              </a:rPr>
              <a:t>tt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e	i  </a:t>
            </a:r>
            <a:r>
              <a:rPr sz="2598" b="1" spc="-5" dirty="0">
                <a:solidFill>
                  <a:srgbClr val="001F5F"/>
                </a:solidFill>
                <a:latin typeface="Calibri"/>
                <a:cs typeface="Calibri"/>
              </a:rPr>
              <a:t>dati</a:t>
            </a:r>
            <a:r>
              <a:rPr sz="2598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disponibili</a:t>
            </a:r>
            <a:endParaRPr sz="2598" dirty="0">
              <a:latin typeface="Calibri"/>
              <a:cs typeface="Calibri"/>
            </a:endParaRPr>
          </a:p>
          <a:p>
            <a:pPr marL="12689">
              <a:spcBef>
                <a:spcPts val="20"/>
              </a:spcBef>
            </a:pPr>
            <a:endParaRPr sz="2598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6191" y="927424"/>
            <a:ext cx="379379" cy="453605"/>
          </a:xfrm>
          <a:prstGeom prst="rect">
            <a:avLst/>
          </a:prstGeom>
        </p:spPr>
        <p:txBody>
          <a:bodyPr vert="horz" wrap="square" lIns="0" tIns="13323" rIns="0" bIns="0" rtlCol="0">
            <a:spAutoFit/>
          </a:bodyPr>
          <a:lstStyle/>
          <a:p>
            <a:pPr marL="12689">
              <a:spcBef>
                <a:spcPts val="105"/>
              </a:spcBef>
            </a:pPr>
            <a:r>
              <a:rPr sz="2797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LR</a:t>
            </a:r>
            <a:endParaRPr sz="279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6191" y="1753681"/>
            <a:ext cx="5239061" cy="2013360"/>
          </a:xfrm>
          <a:prstGeom prst="rect">
            <a:avLst/>
          </a:prstGeom>
        </p:spPr>
        <p:txBody>
          <a:bodyPr vert="horz" wrap="square" lIns="0" tIns="12688" rIns="0" bIns="0" rtlCol="0">
            <a:spAutoFit/>
          </a:bodyPr>
          <a:lstStyle/>
          <a:p>
            <a:pPr marL="12689">
              <a:lnSpc>
                <a:spcPts val="3112"/>
              </a:lnSpc>
              <a:spcBef>
                <a:spcPts val="100"/>
              </a:spcBef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Utilizza </a:t>
            </a: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tutte 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le</a:t>
            </a:r>
            <a:r>
              <a:rPr sz="2598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informazioni</a:t>
            </a:r>
            <a:endParaRPr sz="2598" dirty="0">
              <a:latin typeface="Calibri"/>
              <a:cs typeface="Calibri"/>
            </a:endParaRPr>
          </a:p>
          <a:p>
            <a:pPr marL="12689" marR="638869">
              <a:lnSpc>
                <a:spcPts val="3127"/>
              </a:lnSpc>
              <a:spcBef>
                <a:spcPts val="90"/>
              </a:spcBef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Stima migliore del</a:t>
            </a:r>
            <a:r>
              <a:rPr sz="2598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peso  </a:t>
            </a:r>
            <a:r>
              <a:rPr sz="2598" spc="-25" dirty="0">
                <a:solidFill>
                  <a:srgbClr val="001F5F"/>
                </a:solidFill>
                <a:latin typeface="Calibri"/>
                <a:cs typeface="Calibri"/>
              </a:rPr>
              <a:t>dell’evidenza</a:t>
            </a:r>
            <a:endParaRPr sz="2598" dirty="0">
              <a:latin typeface="Calibri"/>
              <a:cs typeface="Calibri"/>
            </a:endParaRPr>
          </a:p>
          <a:p>
            <a:pPr marL="12689">
              <a:lnSpc>
                <a:spcPts val="3002"/>
              </a:lnSpc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+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Possibilità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di</a:t>
            </a:r>
            <a:r>
              <a:rPr sz="2598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modellare</a:t>
            </a:r>
            <a:endParaRPr sz="2598" dirty="0">
              <a:latin typeface="Calibri"/>
              <a:cs typeface="Calibri"/>
            </a:endParaRPr>
          </a:p>
          <a:p>
            <a:pPr marL="12689" marR="497392">
              <a:lnSpc>
                <a:spcPts val="3127"/>
              </a:lnSpc>
              <a:spcBef>
                <a:spcPts val="105"/>
              </a:spcBef>
            </a:pPr>
            <a:r>
              <a:rPr sz="2598" spc="-15" dirty="0">
                <a:solidFill>
                  <a:srgbClr val="001F5F"/>
                </a:solidFill>
                <a:latin typeface="Calibri"/>
                <a:cs typeface="Calibri"/>
              </a:rPr>
              <a:t>fenomeni </a:t>
            </a:r>
            <a:r>
              <a:rPr sz="2598" spc="-5" dirty="0">
                <a:solidFill>
                  <a:srgbClr val="001F5F"/>
                </a:solidFill>
                <a:latin typeface="Calibri"/>
                <a:cs typeface="Calibri"/>
              </a:rPr>
              <a:t>quali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drop-out </a:t>
            </a: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e  </a:t>
            </a:r>
            <a:r>
              <a:rPr sz="2598" spc="-10" dirty="0">
                <a:solidFill>
                  <a:srgbClr val="001F5F"/>
                </a:solidFill>
                <a:latin typeface="Calibri"/>
                <a:cs typeface="Calibri"/>
              </a:rPr>
              <a:t>drop-in</a:t>
            </a:r>
            <a:endParaRPr sz="2598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2510" y="4002769"/>
            <a:ext cx="4855604" cy="410680"/>
          </a:xfrm>
          <a:prstGeom prst="rect">
            <a:avLst/>
          </a:prstGeom>
        </p:spPr>
        <p:txBody>
          <a:bodyPr vert="horz" wrap="square" lIns="0" tIns="10785" rIns="0" bIns="0" rtlCol="0">
            <a:spAutoFit/>
          </a:bodyPr>
          <a:lstStyle/>
          <a:p>
            <a:pPr marL="12689" marR="5075">
              <a:lnSpc>
                <a:spcPct val="100400"/>
              </a:lnSpc>
              <a:spcBef>
                <a:spcPts val="85"/>
              </a:spcBef>
            </a:pPr>
            <a:r>
              <a:rPr sz="2598" dirty="0">
                <a:solidFill>
                  <a:srgbClr val="001F5F"/>
                </a:solidFill>
                <a:latin typeface="Calibri"/>
                <a:cs typeface="Calibri"/>
              </a:rPr>
              <a:t>- </a:t>
            </a:r>
            <a:r>
              <a:rPr sz="2598" b="1" spc="-5" dirty="0">
                <a:solidFill>
                  <a:srgbClr val="001F5F"/>
                </a:solidFill>
                <a:latin typeface="Calibri"/>
                <a:cs typeface="Calibri"/>
              </a:rPr>
              <a:t>Più 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difficile da </a:t>
            </a:r>
            <a:r>
              <a:rPr sz="2598" b="1" spc="-10" dirty="0">
                <a:solidFill>
                  <a:srgbClr val="001F5F"/>
                </a:solidFill>
                <a:latin typeface="Calibri"/>
                <a:cs typeface="Calibri"/>
              </a:rPr>
              <a:t>spiegare</a:t>
            </a:r>
            <a:r>
              <a:rPr sz="2598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598" b="1" dirty="0">
                <a:solidFill>
                  <a:srgbClr val="001F5F"/>
                </a:solidFill>
                <a:latin typeface="Calibri"/>
                <a:cs typeface="Calibri"/>
              </a:rPr>
              <a:t>alla  </a:t>
            </a:r>
            <a:r>
              <a:rPr sz="2598" b="1" spc="-15" dirty="0">
                <a:solidFill>
                  <a:srgbClr val="001F5F"/>
                </a:solidFill>
                <a:latin typeface="Calibri"/>
                <a:cs typeface="Calibri"/>
              </a:rPr>
              <a:t>corte</a:t>
            </a:r>
            <a:endParaRPr sz="2598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2606" y="5184457"/>
            <a:ext cx="9513015" cy="382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2688" rIns="0" bIns="0" rtlCol="0">
            <a:spAutoFit/>
          </a:bodyPr>
          <a:lstStyle/>
          <a:p>
            <a:pPr marL="12689">
              <a:spcBef>
                <a:spcPts val="100"/>
              </a:spcBef>
            </a:pPr>
            <a:r>
              <a:rPr sz="24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ISFG </a:t>
            </a:r>
            <a:r>
              <a:rPr sz="2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DNA 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commission </a:t>
            </a:r>
            <a:r>
              <a:rPr sz="2400"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raccomanda l’uso 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della </a:t>
            </a:r>
            <a:r>
              <a:rPr sz="2400" b="1" u="heavy" spc="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LR </a:t>
            </a:r>
            <a:r>
              <a:rPr sz="2400"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per </a:t>
            </a:r>
            <a:r>
              <a:rPr sz="2400" b="1" u="heavy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le </a:t>
            </a:r>
            <a:r>
              <a:rPr sz="2400"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misture</a:t>
            </a:r>
            <a:endParaRPr sz="2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8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2218" y="1143001"/>
            <a:ext cx="5192968" cy="3519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160784"/>
            <a:ext cx="9867900" cy="5095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10860" rIns="0" bIns="0" rtlCol="0" anchor="ctr">
            <a:spAutoFit/>
          </a:bodyPr>
          <a:lstStyle/>
          <a:p>
            <a:pPr marL="10860" algn="ctr">
              <a:spcBef>
                <a:spcPts val="86"/>
              </a:spcBef>
            </a:pPr>
            <a:r>
              <a:rPr sz="3600" b="1" dirty="0">
                <a:solidFill>
                  <a:schemeClr val="tx1"/>
                </a:solidFill>
                <a:cs typeface="Arial"/>
              </a:rPr>
              <a:t>13 </a:t>
            </a:r>
            <a:r>
              <a:rPr sz="3600" b="1" spc="-9" dirty="0">
                <a:solidFill>
                  <a:schemeClr val="tx1"/>
                </a:solidFill>
                <a:cs typeface="Arial"/>
              </a:rPr>
              <a:t>loci </a:t>
            </a:r>
            <a:r>
              <a:rPr lang="it-IT" sz="3600" b="1" spc="-9" dirty="0" err="1">
                <a:solidFill>
                  <a:schemeClr val="tx1"/>
                </a:solidFill>
                <a:cs typeface="Arial"/>
              </a:rPr>
              <a:t>STRs</a:t>
            </a:r>
            <a:r>
              <a:rPr lang="it-IT" sz="3600" b="1" spc="-9" dirty="0">
                <a:solidFill>
                  <a:schemeClr val="tx1"/>
                </a:solidFill>
                <a:cs typeface="Arial"/>
              </a:rPr>
              <a:t> (CODIS) </a:t>
            </a:r>
            <a:r>
              <a:rPr sz="3600" b="1" spc="-4" dirty="0" err="1">
                <a:solidFill>
                  <a:schemeClr val="tx1"/>
                </a:solidFill>
                <a:cs typeface="Arial"/>
              </a:rPr>
              <a:t>comunemente</a:t>
            </a:r>
            <a:r>
              <a:rPr sz="3600" b="1" spc="-47" dirty="0">
                <a:solidFill>
                  <a:schemeClr val="tx1"/>
                </a:solidFill>
                <a:cs typeface="Arial"/>
              </a:rPr>
              <a:t> </a:t>
            </a:r>
            <a:r>
              <a:rPr sz="3600" b="1" spc="-4" dirty="0">
                <a:solidFill>
                  <a:schemeClr val="tx1"/>
                </a:solidFill>
                <a:cs typeface="Arial"/>
              </a:rPr>
              <a:t>indagati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61556" y="1238133"/>
            <a:ext cx="324710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ST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R</a:t>
            </a:r>
            <a:endParaRPr sz="1197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9845" y="1238133"/>
            <a:ext cx="499010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Pr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o</a:t>
            </a:r>
            <a:r>
              <a:rPr sz="1197" spc="4" dirty="0">
                <a:solidFill>
                  <a:srgbClr val="009999"/>
                </a:solidFill>
                <a:latin typeface="Verdana"/>
                <a:cs typeface="Verdana"/>
              </a:rPr>
              <a:t>f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ilo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61556" y="1678609"/>
            <a:ext cx="724352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D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1179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83942" y="1678609"/>
            <a:ext cx="378466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9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14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61558" y="1939245"/>
            <a:ext cx="628243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D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21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11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3943" y="1939245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28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30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35927" y="2171647"/>
            <a:ext cx="1222820" cy="258465"/>
          </a:xfrm>
          <a:custGeom>
            <a:avLst/>
            <a:gdLst/>
            <a:ahLst/>
            <a:cxnLst/>
            <a:rect l="l" t="t" r="r" b="b"/>
            <a:pathLst>
              <a:path w="1430020" h="302260">
                <a:moveTo>
                  <a:pt x="0" y="301751"/>
                </a:moveTo>
                <a:lnTo>
                  <a:pt x="1429511" y="301751"/>
                </a:lnTo>
                <a:lnTo>
                  <a:pt x="1429511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12" name="object 12"/>
          <p:cNvSpPr txBox="1"/>
          <p:nvPr/>
        </p:nvSpPr>
        <p:spPr>
          <a:xfrm>
            <a:off x="7661558" y="2197276"/>
            <a:ext cx="628243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D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7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820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83943" y="2197276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12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12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1558" y="2457913"/>
            <a:ext cx="624985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dirty="0">
                <a:solidFill>
                  <a:srgbClr val="009999"/>
                </a:solidFill>
                <a:latin typeface="Verdana"/>
                <a:cs typeface="Verdana"/>
              </a:rPr>
              <a:t>C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F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1PO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83943" y="2457913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12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12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1556" y="2715943"/>
            <a:ext cx="724352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D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3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1358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83943" y="2715943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15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17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61556" y="2973972"/>
            <a:ext cx="422448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TH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01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58314" y="2948344"/>
            <a:ext cx="964355" cy="258465"/>
          </a:xfrm>
          <a:custGeom>
            <a:avLst/>
            <a:gdLst/>
            <a:ahLst/>
            <a:cxnLst/>
            <a:rect l="l" t="t" r="r" b="b"/>
            <a:pathLst>
              <a:path w="1127759" h="302260">
                <a:moveTo>
                  <a:pt x="0" y="301751"/>
                </a:moveTo>
                <a:lnTo>
                  <a:pt x="1127759" y="301751"/>
                </a:lnTo>
                <a:lnTo>
                  <a:pt x="1127759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0" name="object 20"/>
          <p:cNvSpPr txBox="1"/>
          <p:nvPr/>
        </p:nvSpPr>
        <p:spPr>
          <a:xfrm>
            <a:off x="8883942" y="2973972"/>
            <a:ext cx="282356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6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7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61556" y="3232003"/>
            <a:ext cx="724352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D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13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317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58314" y="3206374"/>
            <a:ext cx="964355" cy="260637"/>
          </a:xfrm>
          <a:custGeom>
            <a:avLst/>
            <a:gdLst/>
            <a:ahLst/>
            <a:cxnLst/>
            <a:rect l="l" t="t" r="r" b="b"/>
            <a:pathLst>
              <a:path w="1127759" h="304800">
                <a:moveTo>
                  <a:pt x="0" y="304800"/>
                </a:moveTo>
                <a:lnTo>
                  <a:pt x="1127759" y="304800"/>
                </a:lnTo>
                <a:lnTo>
                  <a:pt x="112775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3" name="object 23"/>
          <p:cNvSpPr txBox="1"/>
          <p:nvPr/>
        </p:nvSpPr>
        <p:spPr>
          <a:xfrm>
            <a:off x="8883942" y="3232003"/>
            <a:ext cx="378466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9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12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61556" y="3492639"/>
            <a:ext cx="724352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D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16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539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858314" y="3467010"/>
            <a:ext cx="964355" cy="258465"/>
          </a:xfrm>
          <a:custGeom>
            <a:avLst/>
            <a:gdLst/>
            <a:ahLst/>
            <a:cxnLst/>
            <a:rect l="l" t="t" r="r" b="b"/>
            <a:pathLst>
              <a:path w="1127759" h="302260">
                <a:moveTo>
                  <a:pt x="0" y="301751"/>
                </a:moveTo>
                <a:lnTo>
                  <a:pt x="1127759" y="301751"/>
                </a:lnTo>
                <a:lnTo>
                  <a:pt x="1127759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6" name="object 26"/>
          <p:cNvSpPr txBox="1"/>
          <p:nvPr/>
        </p:nvSpPr>
        <p:spPr>
          <a:xfrm>
            <a:off x="8883943" y="3492639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12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12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61556" y="3750669"/>
            <a:ext cx="724352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D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2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1338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858314" y="3725041"/>
            <a:ext cx="964355" cy="260637"/>
          </a:xfrm>
          <a:custGeom>
            <a:avLst/>
            <a:gdLst/>
            <a:ahLst/>
            <a:cxnLst/>
            <a:rect l="l" t="t" r="r" b="b"/>
            <a:pathLst>
              <a:path w="1127759" h="304800">
                <a:moveTo>
                  <a:pt x="0" y="304800"/>
                </a:moveTo>
                <a:lnTo>
                  <a:pt x="1127759" y="304800"/>
                </a:lnTo>
                <a:lnTo>
                  <a:pt x="112775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9" name="object 29"/>
          <p:cNvSpPr txBox="1"/>
          <p:nvPr/>
        </p:nvSpPr>
        <p:spPr>
          <a:xfrm>
            <a:off x="8883943" y="3750669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23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24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35927" y="3985677"/>
            <a:ext cx="1222820" cy="258465"/>
          </a:xfrm>
          <a:custGeom>
            <a:avLst/>
            <a:gdLst/>
            <a:ahLst/>
            <a:cxnLst/>
            <a:rect l="l" t="t" r="r" b="b"/>
            <a:pathLst>
              <a:path w="1430020" h="302260">
                <a:moveTo>
                  <a:pt x="0" y="301752"/>
                </a:moveTo>
                <a:lnTo>
                  <a:pt x="1429511" y="301752"/>
                </a:lnTo>
                <a:lnTo>
                  <a:pt x="1429511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1" name="object 31"/>
          <p:cNvSpPr txBox="1"/>
          <p:nvPr/>
        </p:nvSpPr>
        <p:spPr>
          <a:xfrm>
            <a:off x="7661556" y="4011306"/>
            <a:ext cx="724352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D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19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433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858314" y="3985677"/>
            <a:ext cx="964355" cy="258465"/>
          </a:xfrm>
          <a:custGeom>
            <a:avLst/>
            <a:gdLst/>
            <a:ahLst/>
            <a:cxnLst/>
            <a:rect l="l" t="t" r="r" b="b"/>
            <a:pathLst>
              <a:path w="1127759" h="302260">
                <a:moveTo>
                  <a:pt x="0" y="301752"/>
                </a:moveTo>
                <a:lnTo>
                  <a:pt x="1127759" y="301752"/>
                </a:lnTo>
                <a:lnTo>
                  <a:pt x="1127759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3" name="object 33"/>
          <p:cNvSpPr txBox="1"/>
          <p:nvPr/>
        </p:nvSpPr>
        <p:spPr>
          <a:xfrm>
            <a:off x="8883943" y="4011306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14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14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635927" y="4243706"/>
            <a:ext cx="1222820" cy="258465"/>
          </a:xfrm>
          <a:custGeom>
            <a:avLst/>
            <a:gdLst/>
            <a:ahLst/>
            <a:cxnLst/>
            <a:rect l="l" t="t" r="r" b="b"/>
            <a:pathLst>
              <a:path w="1430020" h="302260">
                <a:moveTo>
                  <a:pt x="0" y="301752"/>
                </a:moveTo>
                <a:lnTo>
                  <a:pt x="1429511" y="301752"/>
                </a:lnTo>
                <a:lnTo>
                  <a:pt x="1429511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5" name="object 35"/>
          <p:cNvSpPr txBox="1"/>
          <p:nvPr/>
        </p:nvSpPr>
        <p:spPr>
          <a:xfrm>
            <a:off x="7661557" y="4269337"/>
            <a:ext cx="377922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V</a:t>
            </a:r>
            <a:r>
              <a:rPr sz="1197" spc="-17" dirty="0">
                <a:solidFill>
                  <a:srgbClr val="009999"/>
                </a:solidFill>
                <a:latin typeface="Verdana"/>
                <a:cs typeface="Verdana"/>
              </a:rPr>
              <a:t>W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A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883943" y="4269337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17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19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61556" y="4529974"/>
            <a:ext cx="430050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TPO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X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858314" y="4501737"/>
            <a:ext cx="964355" cy="260637"/>
          </a:xfrm>
          <a:custGeom>
            <a:avLst/>
            <a:gdLst/>
            <a:ahLst/>
            <a:cxnLst/>
            <a:rect l="l" t="t" r="r" b="b"/>
            <a:pathLst>
              <a:path w="1127759" h="304800">
                <a:moveTo>
                  <a:pt x="0" y="304800"/>
                </a:moveTo>
                <a:lnTo>
                  <a:pt x="1127759" y="304800"/>
                </a:lnTo>
                <a:lnTo>
                  <a:pt x="112775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39" name="object 39"/>
          <p:cNvSpPr txBox="1"/>
          <p:nvPr/>
        </p:nvSpPr>
        <p:spPr>
          <a:xfrm>
            <a:off x="8883942" y="4529974"/>
            <a:ext cx="282356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8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635927" y="4762373"/>
            <a:ext cx="1222820" cy="258465"/>
          </a:xfrm>
          <a:custGeom>
            <a:avLst/>
            <a:gdLst/>
            <a:ahLst/>
            <a:cxnLst/>
            <a:rect l="l" t="t" r="r" b="b"/>
            <a:pathLst>
              <a:path w="1430020" h="302260">
                <a:moveTo>
                  <a:pt x="0" y="301752"/>
                </a:moveTo>
                <a:lnTo>
                  <a:pt x="1429511" y="301752"/>
                </a:lnTo>
                <a:lnTo>
                  <a:pt x="1429511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1" name="object 41"/>
          <p:cNvSpPr txBox="1"/>
          <p:nvPr/>
        </p:nvSpPr>
        <p:spPr>
          <a:xfrm>
            <a:off x="7661558" y="4788003"/>
            <a:ext cx="628243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D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18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51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858314" y="4762373"/>
            <a:ext cx="964355" cy="258465"/>
          </a:xfrm>
          <a:custGeom>
            <a:avLst/>
            <a:gdLst/>
            <a:ahLst/>
            <a:cxnLst/>
            <a:rect l="l" t="t" r="r" b="b"/>
            <a:pathLst>
              <a:path w="1127759" h="302260">
                <a:moveTo>
                  <a:pt x="0" y="301752"/>
                </a:moveTo>
                <a:lnTo>
                  <a:pt x="1127759" y="301752"/>
                </a:lnTo>
                <a:lnTo>
                  <a:pt x="1127759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3" name="object 43"/>
          <p:cNvSpPr txBox="1"/>
          <p:nvPr/>
        </p:nvSpPr>
        <p:spPr>
          <a:xfrm>
            <a:off x="8883943" y="4788003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16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16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35927" y="5020404"/>
            <a:ext cx="1222820" cy="258465"/>
          </a:xfrm>
          <a:custGeom>
            <a:avLst/>
            <a:gdLst/>
            <a:ahLst/>
            <a:cxnLst/>
            <a:rect l="l" t="t" r="r" b="b"/>
            <a:pathLst>
              <a:path w="1430020" h="302260">
                <a:moveTo>
                  <a:pt x="0" y="301752"/>
                </a:moveTo>
                <a:lnTo>
                  <a:pt x="1429511" y="301752"/>
                </a:lnTo>
                <a:lnTo>
                  <a:pt x="1429511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5" name="object 45"/>
          <p:cNvSpPr txBox="1"/>
          <p:nvPr/>
        </p:nvSpPr>
        <p:spPr>
          <a:xfrm>
            <a:off x="7661557" y="5046033"/>
            <a:ext cx="349144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a</a:t>
            </a:r>
            <a:r>
              <a:rPr sz="1197" spc="-17" dirty="0">
                <a:solidFill>
                  <a:srgbClr val="009999"/>
                </a:solidFill>
                <a:latin typeface="Verdana"/>
                <a:cs typeface="Verdana"/>
              </a:rPr>
              <a:t>m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e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858314" y="5020404"/>
            <a:ext cx="964355" cy="258465"/>
          </a:xfrm>
          <a:custGeom>
            <a:avLst/>
            <a:gdLst/>
            <a:ahLst/>
            <a:cxnLst/>
            <a:rect l="l" t="t" r="r" b="b"/>
            <a:pathLst>
              <a:path w="1127759" h="302260">
                <a:moveTo>
                  <a:pt x="0" y="301752"/>
                </a:moveTo>
                <a:lnTo>
                  <a:pt x="1127759" y="301752"/>
                </a:lnTo>
                <a:lnTo>
                  <a:pt x="1127759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7" name="object 47"/>
          <p:cNvSpPr txBox="1"/>
          <p:nvPr/>
        </p:nvSpPr>
        <p:spPr>
          <a:xfrm>
            <a:off x="8883943" y="5046033"/>
            <a:ext cx="21936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X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Y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635927" y="5278434"/>
            <a:ext cx="1222820" cy="260637"/>
          </a:xfrm>
          <a:custGeom>
            <a:avLst/>
            <a:gdLst/>
            <a:ahLst/>
            <a:cxnLst/>
            <a:rect l="l" t="t" r="r" b="b"/>
            <a:pathLst>
              <a:path w="1430020" h="304800">
                <a:moveTo>
                  <a:pt x="0" y="304799"/>
                </a:moveTo>
                <a:lnTo>
                  <a:pt x="1429511" y="304799"/>
                </a:lnTo>
                <a:lnTo>
                  <a:pt x="1429511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49" name="object 49"/>
          <p:cNvSpPr txBox="1"/>
          <p:nvPr/>
        </p:nvSpPr>
        <p:spPr>
          <a:xfrm>
            <a:off x="7661558" y="5306670"/>
            <a:ext cx="628243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D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5</a:t>
            </a:r>
            <a:r>
              <a:rPr sz="1197" spc="-4" dirty="0">
                <a:solidFill>
                  <a:srgbClr val="009999"/>
                </a:solidFill>
                <a:latin typeface="Verdana"/>
                <a:cs typeface="Verdana"/>
              </a:rPr>
              <a:t>S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818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858314" y="5278434"/>
            <a:ext cx="964355" cy="260637"/>
          </a:xfrm>
          <a:custGeom>
            <a:avLst/>
            <a:gdLst/>
            <a:ahLst/>
            <a:cxnLst/>
            <a:rect l="l" t="t" r="r" b="b"/>
            <a:pathLst>
              <a:path w="1127759" h="304800">
                <a:moveTo>
                  <a:pt x="0" y="304799"/>
                </a:moveTo>
                <a:lnTo>
                  <a:pt x="1127759" y="304799"/>
                </a:lnTo>
                <a:lnTo>
                  <a:pt x="1127759" y="0"/>
                </a:lnTo>
                <a:lnTo>
                  <a:pt x="0" y="0"/>
                </a:lnTo>
                <a:lnTo>
                  <a:pt x="0" y="304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1" name="object 51"/>
          <p:cNvSpPr txBox="1"/>
          <p:nvPr/>
        </p:nvSpPr>
        <p:spPr>
          <a:xfrm>
            <a:off x="8883943" y="5306670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11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12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635927" y="5539070"/>
            <a:ext cx="1222820" cy="258465"/>
          </a:xfrm>
          <a:custGeom>
            <a:avLst/>
            <a:gdLst/>
            <a:ahLst/>
            <a:cxnLst/>
            <a:rect l="l" t="t" r="r" b="b"/>
            <a:pathLst>
              <a:path w="1430020" h="302259">
                <a:moveTo>
                  <a:pt x="0" y="301751"/>
                </a:moveTo>
                <a:lnTo>
                  <a:pt x="1429511" y="301751"/>
                </a:lnTo>
                <a:lnTo>
                  <a:pt x="1429511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3" name="object 53"/>
          <p:cNvSpPr txBox="1"/>
          <p:nvPr/>
        </p:nvSpPr>
        <p:spPr>
          <a:xfrm>
            <a:off x="7661557" y="5564701"/>
            <a:ext cx="328511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F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GA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858314" y="5539070"/>
            <a:ext cx="964355" cy="258465"/>
          </a:xfrm>
          <a:custGeom>
            <a:avLst/>
            <a:gdLst/>
            <a:ahLst/>
            <a:cxnLst/>
            <a:rect l="l" t="t" r="r" b="b"/>
            <a:pathLst>
              <a:path w="1127759" h="302259">
                <a:moveTo>
                  <a:pt x="0" y="301751"/>
                </a:moveTo>
                <a:lnTo>
                  <a:pt x="1127759" y="301751"/>
                </a:lnTo>
                <a:lnTo>
                  <a:pt x="1127759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5" name="object 55"/>
          <p:cNvSpPr txBox="1"/>
          <p:nvPr/>
        </p:nvSpPr>
        <p:spPr>
          <a:xfrm>
            <a:off x="8883943" y="5564701"/>
            <a:ext cx="475119" cy="194087"/>
          </a:xfrm>
          <a:prstGeom prst="rect">
            <a:avLst/>
          </a:prstGeom>
        </p:spPr>
        <p:txBody>
          <a:bodyPr vert="horz" wrap="square" lIns="0" tIns="9774" rIns="0" bIns="0" rtlCol="0">
            <a:spAutoFit/>
          </a:bodyPr>
          <a:lstStyle/>
          <a:p>
            <a:pPr marL="10860">
              <a:spcBef>
                <a:spcPts val="77"/>
              </a:spcBef>
            </a:pP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20</a:t>
            </a:r>
            <a:r>
              <a:rPr sz="1197" spc="-13" dirty="0">
                <a:solidFill>
                  <a:srgbClr val="009999"/>
                </a:solidFill>
                <a:latin typeface="Verdana"/>
                <a:cs typeface="Verdana"/>
              </a:rPr>
              <a:t>-</a:t>
            </a:r>
            <a:r>
              <a:rPr sz="1197" spc="-9" dirty="0">
                <a:solidFill>
                  <a:srgbClr val="009999"/>
                </a:solidFill>
                <a:latin typeface="Verdana"/>
                <a:cs typeface="Verdana"/>
              </a:rPr>
              <a:t>22</a:t>
            </a:r>
            <a:endParaRPr sz="1197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858312" y="1209897"/>
            <a:ext cx="0" cy="4587204"/>
          </a:xfrm>
          <a:custGeom>
            <a:avLst/>
            <a:gdLst/>
            <a:ahLst/>
            <a:cxnLst/>
            <a:rect l="l" t="t" r="r" b="b"/>
            <a:pathLst>
              <a:path h="5364480">
                <a:moveTo>
                  <a:pt x="0" y="0"/>
                </a:moveTo>
                <a:lnTo>
                  <a:pt x="0" y="536448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7" name="object 57"/>
          <p:cNvSpPr/>
          <p:nvPr/>
        </p:nvSpPr>
        <p:spPr>
          <a:xfrm>
            <a:off x="7635928" y="1652979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8" name="object 58"/>
          <p:cNvSpPr/>
          <p:nvPr/>
        </p:nvSpPr>
        <p:spPr>
          <a:xfrm>
            <a:off x="7635928" y="1911009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59" name="object 59"/>
          <p:cNvSpPr/>
          <p:nvPr/>
        </p:nvSpPr>
        <p:spPr>
          <a:xfrm>
            <a:off x="7635928" y="2171646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0" name="object 60"/>
          <p:cNvSpPr/>
          <p:nvPr/>
        </p:nvSpPr>
        <p:spPr>
          <a:xfrm>
            <a:off x="7635928" y="2429675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1" name="object 61"/>
          <p:cNvSpPr/>
          <p:nvPr/>
        </p:nvSpPr>
        <p:spPr>
          <a:xfrm>
            <a:off x="7635928" y="2690312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2" name="object 62"/>
          <p:cNvSpPr/>
          <p:nvPr/>
        </p:nvSpPr>
        <p:spPr>
          <a:xfrm>
            <a:off x="7635928" y="2948343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3" name="object 63"/>
          <p:cNvSpPr/>
          <p:nvPr/>
        </p:nvSpPr>
        <p:spPr>
          <a:xfrm>
            <a:off x="7635928" y="3206373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4" name="object 64"/>
          <p:cNvSpPr/>
          <p:nvPr/>
        </p:nvSpPr>
        <p:spPr>
          <a:xfrm>
            <a:off x="7635928" y="3467010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5" name="object 65"/>
          <p:cNvSpPr/>
          <p:nvPr/>
        </p:nvSpPr>
        <p:spPr>
          <a:xfrm>
            <a:off x="7635928" y="3725040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6" name="object 66"/>
          <p:cNvSpPr/>
          <p:nvPr/>
        </p:nvSpPr>
        <p:spPr>
          <a:xfrm>
            <a:off x="7635928" y="3985676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7" name="object 67"/>
          <p:cNvSpPr/>
          <p:nvPr/>
        </p:nvSpPr>
        <p:spPr>
          <a:xfrm>
            <a:off x="7635928" y="4243706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8" name="object 68"/>
          <p:cNvSpPr/>
          <p:nvPr/>
        </p:nvSpPr>
        <p:spPr>
          <a:xfrm>
            <a:off x="7635928" y="4501736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69" name="object 69"/>
          <p:cNvSpPr/>
          <p:nvPr/>
        </p:nvSpPr>
        <p:spPr>
          <a:xfrm>
            <a:off x="7635928" y="4762372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0" name="object 70"/>
          <p:cNvSpPr/>
          <p:nvPr/>
        </p:nvSpPr>
        <p:spPr>
          <a:xfrm>
            <a:off x="7635928" y="5020404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1" name="object 71"/>
          <p:cNvSpPr/>
          <p:nvPr/>
        </p:nvSpPr>
        <p:spPr>
          <a:xfrm>
            <a:off x="7635928" y="5278433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2" name="object 72"/>
          <p:cNvSpPr/>
          <p:nvPr/>
        </p:nvSpPr>
        <p:spPr>
          <a:xfrm>
            <a:off x="7635928" y="5539069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3" name="object 73"/>
          <p:cNvSpPr/>
          <p:nvPr/>
        </p:nvSpPr>
        <p:spPr>
          <a:xfrm>
            <a:off x="7635927" y="1209897"/>
            <a:ext cx="0" cy="4587204"/>
          </a:xfrm>
          <a:custGeom>
            <a:avLst/>
            <a:gdLst/>
            <a:ahLst/>
            <a:cxnLst/>
            <a:rect l="l" t="t" r="r" b="b"/>
            <a:pathLst>
              <a:path h="5364480">
                <a:moveTo>
                  <a:pt x="0" y="0"/>
                </a:moveTo>
                <a:lnTo>
                  <a:pt x="0" y="536448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4" name="object 74"/>
          <p:cNvSpPr/>
          <p:nvPr/>
        </p:nvSpPr>
        <p:spPr>
          <a:xfrm>
            <a:off x="9822668" y="1209897"/>
            <a:ext cx="0" cy="4587204"/>
          </a:xfrm>
          <a:custGeom>
            <a:avLst/>
            <a:gdLst/>
            <a:ahLst/>
            <a:cxnLst/>
            <a:rect l="l" t="t" r="r" b="b"/>
            <a:pathLst>
              <a:path h="5364480">
                <a:moveTo>
                  <a:pt x="0" y="0"/>
                </a:moveTo>
                <a:lnTo>
                  <a:pt x="0" y="536448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5" name="object 75"/>
          <p:cNvSpPr/>
          <p:nvPr/>
        </p:nvSpPr>
        <p:spPr>
          <a:xfrm>
            <a:off x="7635928" y="1209897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6" name="object 76"/>
          <p:cNvSpPr/>
          <p:nvPr/>
        </p:nvSpPr>
        <p:spPr>
          <a:xfrm>
            <a:off x="7635928" y="5797100"/>
            <a:ext cx="2187175" cy="0"/>
          </a:xfrm>
          <a:custGeom>
            <a:avLst/>
            <a:gdLst/>
            <a:ahLst/>
            <a:cxnLst/>
            <a:rect l="l" t="t" r="r" b="b"/>
            <a:pathLst>
              <a:path w="2557779">
                <a:moveTo>
                  <a:pt x="0" y="0"/>
                </a:moveTo>
                <a:lnTo>
                  <a:pt x="2557272" y="0"/>
                </a:lnTo>
              </a:path>
            </a:pathLst>
          </a:custGeom>
          <a:ln w="1828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7" name="object 77"/>
          <p:cNvSpPr/>
          <p:nvPr/>
        </p:nvSpPr>
        <p:spPr>
          <a:xfrm>
            <a:off x="6697637" y="2891004"/>
            <a:ext cx="841855" cy="437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8" name="object 78"/>
          <p:cNvSpPr/>
          <p:nvPr/>
        </p:nvSpPr>
        <p:spPr>
          <a:xfrm>
            <a:off x="6741945" y="2935311"/>
            <a:ext cx="818833" cy="414847"/>
          </a:xfrm>
          <a:custGeom>
            <a:avLst/>
            <a:gdLst/>
            <a:ahLst/>
            <a:cxnLst/>
            <a:rect l="l" t="t" r="r" b="b"/>
            <a:pathLst>
              <a:path w="957579" h="485139">
                <a:moveTo>
                  <a:pt x="716279" y="0"/>
                </a:moveTo>
                <a:lnTo>
                  <a:pt x="716279" y="121919"/>
                </a:lnTo>
                <a:lnTo>
                  <a:pt x="0" y="121919"/>
                </a:lnTo>
                <a:lnTo>
                  <a:pt x="0" y="362712"/>
                </a:lnTo>
                <a:lnTo>
                  <a:pt x="716279" y="362712"/>
                </a:lnTo>
                <a:lnTo>
                  <a:pt x="716279" y="484631"/>
                </a:lnTo>
                <a:lnTo>
                  <a:pt x="957072" y="243839"/>
                </a:lnTo>
                <a:lnTo>
                  <a:pt x="716279" y="0"/>
                </a:lnTo>
                <a:close/>
              </a:path>
            </a:pathLst>
          </a:custGeom>
          <a:solidFill>
            <a:srgbClr val="336600"/>
          </a:solid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79" name="object 79"/>
          <p:cNvSpPr/>
          <p:nvPr/>
        </p:nvSpPr>
        <p:spPr>
          <a:xfrm>
            <a:off x="6741945" y="2935311"/>
            <a:ext cx="818833" cy="414847"/>
          </a:xfrm>
          <a:custGeom>
            <a:avLst/>
            <a:gdLst/>
            <a:ahLst/>
            <a:cxnLst/>
            <a:rect l="l" t="t" r="r" b="b"/>
            <a:pathLst>
              <a:path w="957579" h="485139">
                <a:moveTo>
                  <a:pt x="716279" y="0"/>
                </a:moveTo>
                <a:lnTo>
                  <a:pt x="716279" y="121919"/>
                </a:lnTo>
                <a:lnTo>
                  <a:pt x="0" y="121919"/>
                </a:lnTo>
                <a:lnTo>
                  <a:pt x="0" y="362712"/>
                </a:lnTo>
                <a:lnTo>
                  <a:pt x="716279" y="362712"/>
                </a:lnTo>
                <a:lnTo>
                  <a:pt x="716279" y="484631"/>
                </a:lnTo>
                <a:lnTo>
                  <a:pt x="957072" y="243839"/>
                </a:lnTo>
                <a:lnTo>
                  <a:pt x="716279" y="0"/>
                </a:lnTo>
                <a:close/>
              </a:path>
            </a:pathLst>
          </a:custGeom>
          <a:ln w="24382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0" name="object 80"/>
          <p:cNvSpPr txBox="1"/>
          <p:nvPr/>
        </p:nvSpPr>
        <p:spPr>
          <a:xfrm>
            <a:off x="1658119" y="4998423"/>
            <a:ext cx="5754385" cy="1197368"/>
          </a:xfrm>
          <a:prstGeom prst="rect">
            <a:avLst/>
          </a:prstGeom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88508" rIns="0" bIns="0" rtlCol="0">
            <a:spAutoFit/>
          </a:bodyPr>
          <a:lstStyle/>
          <a:p>
            <a:pPr marR="45611" algn="just">
              <a:spcBef>
                <a:spcPts val="697"/>
              </a:spcBef>
            </a:pPr>
            <a:r>
              <a:rPr sz="2400" b="1" dirty="0">
                <a:solidFill>
                  <a:schemeClr val="tx1"/>
                </a:solidFill>
                <a:cs typeface="Arial"/>
              </a:rPr>
              <a:t>PROFILO </a:t>
            </a:r>
            <a:r>
              <a:rPr sz="2400" b="1" spc="-4" dirty="0">
                <a:solidFill>
                  <a:schemeClr val="tx1"/>
                </a:solidFill>
                <a:cs typeface="Arial"/>
              </a:rPr>
              <a:t>STR COMPLETO DI </a:t>
            </a:r>
            <a:r>
              <a:rPr sz="2400" b="1" dirty="0">
                <a:solidFill>
                  <a:schemeClr val="tx1"/>
                </a:solidFill>
                <a:cs typeface="Arial"/>
              </a:rPr>
              <a:t>UN</a:t>
            </a:r>
            <a:r>
              <a:rPr sz="2400" b="1" spc="-21" dirty="0">
                <a:solidFill>
                  <a:schemeClr val="tx1"/>
                </a:solidFill>
                <a:cs typeface="Arial"/>
              </a:rPr>
              <a:t> </a:t>
            </a:r>
            <a:r>
              <a:rPr sz="2400" b="1" spc="-4" dirty="0">
                <a:solidFill>
                  <a:schemeClr val="tx1"/>
                </a:solidFill>
                <a:cs typeface="Arial"/>
              </a:rPr>
              <a:t>SOGGETTO</a:t>
            </a:r>
            <a:r>
              <a:rPr lang="it-IT" sz="2400" b="1" spc="-4" dirty="0">
                <a:solidFill>
                  <a:schemeClr val="tx1"/>
                </a:solidFill>
                <a:cs typeface="Arial"/>
              </a:rPr>
              <a:t>, </a:t>
            </a:r>
            <a:r>
              <a:rPr sz="2400" b="1" dirty="0" err="1">
                <a:solidFill>
                  <a:schemeClr val="tx1"/>
                </a:solidFill>
                <a:cs typeface="Arial"/>
              </a:rPr>
              <a:t>che</a:t>
            </a:r>
            <a:r>
              <a:rPr sz="2400" b="1" dirty="0">
                <a:solidFill>
                  <a:schemeClr val="tx1"/>
                </a:solidFill>
                <a:cs typeface="Arial"/>
              </a:rPr>
              <a:t> si </a:t>
            </a:r>
            <a:r>
              <a:rPr sz="2400" b="1" spc="-4" dirty="0">
                <a:solidFill>
                  <a:schemeClr val="tx1"/>
                </a:solidFill>
                <a:cs typeface="Arial"/>
              </a:rPr>
              <a:t>traduce </a:t>
            </a:r>
            <a:r>
              <a:rPr sz="2400" b="1" spc="4" dirty="0">
                <a:solidFill>
                  <a:schemeClr val="tx1"/>
                </a:solidFill>
                <a:cs typeface="Arial"/>
              </a:rPr>
              <a:t>in </a:t>
            </a:r>
            <a:r>
              <a:rPr sz="2400" b="1" dirty="0">
                <a:solidFill>
                  <a:schemeClr val="tx1"/>
                </a:solidFill>
                <a:cs typeface="Arial"/>
              </a:rPr>
              <a:t>una coppia di numeri </a:t>
            </a:r>
            <a:r>
              <a:rPr lang="it-IT" sz="2400" b="1" dirty="0">
                <a:solidFill>
                  <a:schemeClr val="tx1"/>
                </a:solidFill>
                <a:cs typeface="Arial"/>
              </a:rPr>
              <a:t>(n°=</a:t>
            </a:r>
            <a:r>
              <a:rPr lang="it-IT" sz="2400" b="1" dirty="0" err="1">
                <a:solidFill>
                  <a:schemeClr val="tx1"/>
                </a:solidFill>
                <a:cs typeface="Arial"/>
              </a:rPr>
              <a:t>repeats</a:t>
            </a:r>
            <a:r>
              <a:rPr lang="it-IT" sz="2400" b="1" dirty="0">
                <a:solidFill>
                  <a:schemeClr val="tx1"/>
                </a:solidFill>
                <a:cs typeface="Arial"/>
              </a:rPr>
              <a:t>=allele) </a:t>
            </a:r>
            <a:r>
              <a:rPr sz="2400" b="1" dirty="0">
                <a:solidFill>
                  <a:schemeClr val="tx1"/>
                </a:solidFill>
                <a:cs typeface="Arial"/>
              </a:rPr>
              <a:t>per </a:t>
            </a:r>
            <a:r>
              <a:rPr sz="2400" b="1" spc="-9" dirty="0" err="1">
                <a:solidFill>
                  <a:schemeClr val="tx1"/>
                </a:solidFill>
                <a:cs typeface="Arial"/>
              </a:rPr>
              <a:t>ciascun</a:t>
            </a:r>
            <a:r>
              <a:rPr sz="2400" b="1" spc="-4" dirty="0">
                <a:solidFill>
                  <a:schemeClr val="tx1"/>
                </a:solidFill>
                <a:cs typeface="Arial"/>
              </a:rPr>
              <a:t> </a:t>
            </a:r>
            <a:r>
              <a:rPr lang="it-IT" sz="2400" b="1" dirty="0" err="1">
                <a:solidFill>
                  <a:schemeClr val="tx1"/>
                </a:solidFill>
                <a:cs typeface="Arial"/>
              </a:rPr>
              <a:t>STRs</a:t>
            </a:r>
            <a:endParaRPr sz="2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8636773" y="2891003"/>
            <a:ext cx="1131162" cy="331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83" name="object 83"/>
          <p:cNvSpPr/>
          <p:nvPr/>
        </p:nvSpPr>
        <p:spPr>
          <a:xfrm>
            <a:off x="8681080" y="2935311"/>
            <a:ext cx="1110420" cy="307877"/>
          </a:xfrm>
          <a:custGeom>
            <a:avLst/>
            <a:gdLst/>
            <a:ahLst/>
            <a:cxnLst/>
            <a:rect l="l" t="t" r="r" b="b"/>
            <a:pathLst>
              <a:path w="1298575" h="360045">
                <a:moveTo>
                  <a:pt x="649224" y="0"/>
                </a:moveTo>
                <a:lnTo>
                  <a:pt x="578290" y="1039"/>
                </a:lnTo>
                <a:lnTo>
                  <a:pt x="509617" y="4089"/>
                </a:lnTo>
                <a:lnTo>
                  <a:pt x="443593" y="9046"/>
                </a:lnTo>
                <a:lnTo>
                  <a:pt x="380609" y="15808"/>
                </a:lnTo>
                <a:lnTo>
                  <a:pt x="321055" y="24271"/>
                </a:lnTo>
                <a:lnTo>
                  <a:pt x="265322" y="34332"/>
                </a:lnTo>
                <a:lnTo>
                  <a:pt x="213798" y="45889"/>
                </a:lnTo>
                <a:lnTo>
                  <a:pt x="166875" y="58839"/>
                </a:lnTo>
                <a:lnTo>
                  <a:pt x="124943" y="73078"/>
                </a:lnTo>
                <a:lnTo>
                  <a:pt x="88392" y="88504"/>
                </a:lnTo>
                <a:lnTo>
                  <a:pt x="32991" y="122505"/>
                </a:lnTo>
                <a:lnTo>
                  <a:pt x="3795" y="160016"/>
                </a:lnTo>
                <a:lnTo>
                  <a:pt x="0" y="179831"/>
                </a:lnTo>
                <a:lnTo>
                  <a:pt x="3795" y="199647"/>
                </a:lnTo>
                <a:lnTo>
                  <a:pt x="32991" y="237158"/>
                </a:lnTo>
                <a:lnTo>
                  <a:pt x="88392" y="271159"/>
                </a:lnTo>
                <a:lnTo>
                  <a:pt x="124943" y="286585"/>
                </a:lnTo>
                <a:lnTo>
                  <a:pt x="166875" y="300824"/>
                </a:lnTo>
                <a:lnTo>
                  <a:pt x="213798" y="313774"/>
                </a:lnTo>
                <a:lnTo>
                  <a:pt x="265322" y="325331"/>
                </a:lnTo>
                <a:lnTo>
                  <a:pt x="321056" y="335392"/>
                </a:lnTo>
                <a:lnTo>
                  <a:pt x="380609" y="343855"/>
                </a:lnTo>
                <a:lnTo>
                  <a:pt x="443593" y="350617"/>
                </a:lnTo>
                <a:lnTo>
                  <a:pt x="509617" y="355574"/>
                </a:lnTo>
                <a:lnTo>
                  <a:pt x="578290" y="358624"/>
                </a:lnTo>
                <a:lnTo>
                  <a:pt x="649224" y="359663"/>
                </a:lnTo>
                <a:lnTo>
                  <a:pt x="719626" y="358624"/>
                </a:lnTo>
                <a:lnTo>
                  <a:pt x="787914" y="355574"/>
                </a:lnTo>
                <a:lnTo>
                  <a:pt x="853683" y="350617"/>
                </a:lnTo>
                <a:lnTo>
                  <a:pt x="916526" y="343855"/>
                </a:lnTo>
                <a:lnTo>
                  <a:pt x="976037" y="335392"/>
                </a:lnTo>
                <a:lnTo>
                  <a:pt x="1031808" y="325331"/>
                </a:lnTo>
                <a:lnTo>
                  <a:pt x="1083435" y="313774"/>
                </a:lnTo>
                <a:lnTo>
                  <a:pt x="1130509" y="300824"/>
                </a:lnTo>
                <a:lnTo>
                  <a:pt x="1172626" y="286585"/>
                </a:lnTo>
                <a:lnTo>
                  <a:pt x="1209378" y="271159"/>
                </a:lnTo>
                <a:lnTo>
                  <a:pt x="1265163" y="237158"/>
                </a:lnTo>
                <a:lnTo>
                  <a:pt x="1294614" y="199647"/>
                </a:lnTo>
                <a:lnTo>
                  <a:pt x="1298448" y="179831"/>
                </a:lnTo>
                <a:lnTo>
                  <a:pt x="1294614" y="160016"/>
                </a:lnTo>
                <a:lnTo>
                  <a:pt x="1265163" y="122505"/>
                </a:lnTo>
                <a:lnTo>
                  <a:pt x="1209378" y="88504"/>
                </a:lnTo>
                <a:lnTo>
                  <a:pt x="1172626" y="73078"/>
                </a:lnTo>
                <a:lnTo>
                  <a:pt x="1130509" y="58839"/>
                </a:lnTo>
                <a:lnTo>
                  <a:pt x="1083435" y="45889"/>
                </a:lnTo>
                <a:lnTo>
                  <a:pt x="1031808" y="34332"/>
                </a:lnTo>
                <a:lnTo>
                  <a:pt x="976037" y="24271"/>
                </a:lnTo>
                <a:lnTo>
                  <a:pt x="916526" y="15808"/>
                </a:lnTo>
                <a:lnTo>
                  <a:pt x="853683" y="9046"/>
                </a:lnTo>
                <a:lnTo>
                  <a:pt x="787914" y="4089"/>
                </a:lnTo>
                <a:lnTo>
                  <a:pt x="719626" y="1039"/>
                </a:lnTo>
                <a:lnTo>
                  <a:pt x="649224" y="0"/>
                </a:lnTo>
              </a:path>
            </a:pathLst>
          </a:custGeom>
          <a:ln w="24382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4248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2738" y="914400"/>
            <a:ext cx="11347939" cy="550920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it-IT" sz="3200" b="1" u="sng" dirty="0">
                <a:solidFill>
                  <a:srgbClr val="FF0000"/>
                </a:solidFill>
                <a:latin typeface="+mn-lt"/>
              </a:rPr>
              <a:t>DOMANDA: chi è la fonte del DNA in questo profilo?</a:t>
            </a:r>
          </a:p>
          <a:p>
            <a:pPr algn="just"/>
            <a:endParaRPr lang="it-IT" sz="3200" dirty="0" smtClean="0">
              <a:latin typeface="+mn-lt"/>
            </a:endParaRPr>
          </a:p>
          <a:p>
            <a:pPr algn="just"/>
            <a:r>
              <a:rPr lang="it-IT" sz="3200" b="1" u="sng" dirty="0" smtClean="0">
                <a:solidFill>
                  <a:srgbClr val="FF0000"/>
                </a:solidFill>
                <a:latin typeface="+mn-lt"/>
              </a:rPr>
              <a:t>RISPOSTA: </a:t>
            </a:r>
            <a:endParaRPr lang="it-IT" sz="3200" b="1" u="sng" dirty="0">
              <a:solidFill>
                <a:srgbClr val="FF0000"/>
              </a:solidFill>
              <a:latin typeface="+mn-lt"/>
            </a:endParaRPr>
          </a:p>
          <a:p>
            <a:pPr marL="385763" indent="-385763" algn="just">
              <a:buAutoNum type="arabicParenR"/>
            </a:pPr>
            <a:r>
              <a:rPr lang="it-IT" sz="3200" dirty="0">
                <a:latin typeface="+mn-lt"/>
              </a:rPr>
              <a:t>Se si ha una singola fonte originata </a:t>
            </a:r>
            <a:r>
              <a:rPr lang="it-IT" sz="3200" u="sng" dirty="0">
                <a:latin typeface="+mn-lt"/>
              </a:rPr>
              <a:t>da un solo individuo </a:t>
            </a:r>
            <a:r>
              <a:rPr lang="it-IT" sz="3200" dirty="0">
                <a:latin typeface="+mn-lt"/>
              </a:rPr>
              <a:t>assegnare un peso all'evidenza è relativamente semplice. </a:t>
            </a:r>
          </a:p>
          <a:p>
            <a:pPr algn="just"/>
            <a:endParaRPr lang="it-IT" sz="3200" dirty="0">
              <a:latin typeface="+mn-lt"/>
            </a:endParaRPr>
          </a:p>
          <a:p>
            <a:pPr algn="just"/>
            <a:r>
              <a:rPr lang="it-IT" sz="3200" dirty="0">
                <a:latin typeface="+mn-lt"/>
              </a:rPr>
              <a:t>2) </a:t>
            </a:r>
            <a:r>
              <a:rPr lang="it-IT" sz="3200" u="sng" dirty="0">
                <a:latin typeface="+mn-lt"/>
              </a:rPr>
              <a:t>Se si hanno più individui (tracce miste</a:t>
            </a:r>
            <a:r>
              <a:rPr lang="it-IT" sz="3200" dirty="0">
                <a:latin typeface="+mn-lt"/>
              </a:rPr>
              <a:t>) l’interpretazione del profilo è complicato e il profilo presenta </a:t>
            </a:r>
            <a:r>
              <a:rPr lang="it-IT" sz="3200" dirty="0" err="1">
                <a:latin typeface="+mn-lt"/>
              </a:rPr>
              <a:t>drop</a:t>
            </a:r>
            <a:r>
              <a:rPr lang="it-IT" sz="3200" dirty="0">
                <a:latin typeface="+mn-lt"/>
              </a:rPr>
              <a:t>-in e </a:t>
            </a:r>
            <a:r>
              <a:rPr lang="it-IT" sz="3200" dirty="0" err="1">
                <a:latin typeface="+mn-lt"/>
              </a:rPr>
              <a:t>dropout</a:t>
            </a:r>
            <a:r>
              <a:rPr lang="it-IT" sz="3200" dirty="0">
                <a:latin typeface="+mn-lt"/>
              </a:rPr>
              <a:t> allelico ed è conseguenza di un DNA degradato o inibito e produce profili di DNA parziali. Il DNA di uno o più individui non è presente in tutti i loci analizzati. </a:t>
            </a:r>
          </a:p>
        </p:txBody>
      </p:sp>
      <p:sp>
        <p:nvSpPr>
          <p:cNvPr id="3" name="object 2"/>
          <p:cNvSpPr txBox="1"/>
          <p:nvPr/>
        </p:nvSpPr>
        <p:spPr>
          <a:xfrm>
            <a:off x="3962400" y="304801"/>
            <a:ext cx="38100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45720" rIns="0" bIns="0" rtlCol="0">
            <a:spAutoFit/>
          </a:bodyPr>
          <a:lstStyle/>
          <a:p>
            <a:pPr marL="224314" marR="180975" indent="-33814" algn="just">
              <a:spcBef>
                <a:spcPts val="360"/>
              </a:spcBef>
            </a:pPr>
            <a:r>
              <a:rPr sz="2700" b="1" dirty="0">
                <a:solidFill>
                  <a:srgbClr val="FF0000"/>
                </a:solidFill>
                <a:cs typeface="Arial"/>
              </a:rPr>
              <a:t>Con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f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ron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t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o dei pro</a:t>
            </a:r>
            <a:r>
              <a:rPr sz="2700" b="1" spc="-4" dirty="0">
                <a:solidFill>
                  <a:srgbClr val="FF0000"/>
                </a:solidFill>
                <a:cs typeface="Arial"/>
              </a:rPr>
              <a:t>f</a:t>
            </a:r>
            <a:r>
              <a:rPr sz="2700" b="1" dirty="0">
                <a:solidFill>
                  <a:srgbClr val="FF0000"/>
                </a:solidFill>
                <a:cs typeface="Arial"/>
              </a:rPr>
              <a:t>ili</a:t>
            </a:r>
          </a:p>
        </p:txBody>
      </p:sp>
    </p:spTree>
    <p:extLst>
      <p:ext uri="{BB962C8B-B14F-4D97-AF65-F5344CB8AC3E}">
        <p14:creationId xmlns:p14="http://schemas.microsoft.com/office/powerpoint/2010/main" val="5072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3" y="1049310"/>
            <a:ext cx="11899283" cy="494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9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409701" y="914401"/>
            <a:ext cx="9385300" cy="6603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85763" indent="-385763" algn="just">
              <a:buAutoNum type="arabicParenR"/>
            </a:pPr>
            <a:r>
              <a:rPr lang="it-IT" sz="3600" b="1" u="sng" dirty="0"/>
              <a:t>Singola fonte originata da un solo individuo</a:t>
            </a:r>
          </a:p>
        </p:txBody>
      </p:sp>
      <p:sp>
        <p:nvSpPr>
          <p:cNvPr id="3" name="Rectangle 2"/>
          <p:cNvSpPr>
            <a:spLocks/>
          </p:cNvSpPr>
          <p:nvPr/>
        </p:nvSpPr>
        <p:spPr bwMode="auto">
          <a:xfrm>
            <a:off x="2133600" y="3197225"/>
            <a:ext cx="2374900" cy="50800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altLang="it-IT" sz="28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LA VITTIMA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425025"/>
            <a:ext cx="2567464" cy="102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/>
          </p:cNvSpPr>
          <p:nvPr/>
        </p:nvSpPr>
        <p:spPr bwMode="auto">
          <a:xfrm>
            <a:off x="7353300" y="3197225"/>
            <a:ext cx="3594100" cy="68897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38100" tIns="38100" rIns="38100" bIns="38100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just"/>
            <a:r>
              <a:rPr lang="en-US" altLang="it-IT" sz="2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Verdana" panose="020B0604030504040204" pitchFamily="34" charset="0"/>
              </a:rPr>
              <a:t>SOSPETTATO</a:t>
            </a:r>
            <a:endParaRPr lang="en-US" altLang="it-IT" sz="2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anose="020B0604030504040204" pitchFamily="34" charset="0"/>
            </a:endParaRPr>
          </a:p>
        </p:txBody>
      </p:sp>
      <p:pic>
        <p:nvPicPr>
          <p:cNvPr id="6" name="Picture 9" descr="C:\Users\Tracy\AppData\Local\Microsoft\Windows\Temporary Internet Files\Content.IE5\80O0PNB0\MC900360664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67181">
            <a:off x="6877803" y="4752317"/>
            <a:ext cx="1325898" cy="175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MCj01537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1968" y="4259114"/>
            <a:ext cx="2281875" cy="2389443"/>
          </a:xfrm>
          <a:prstGeom prst="rect">
            <a:avLst/>
          </a:prstGeom>
          <a:noFill/>
        </p:spPr>
      </p:pic>
      <p:cxnSp>
        <p:nvCxnSpPr>
          <p:cNvPr id="9" name="Connettore 1 8"/>
          <p:cNvCxnSpPr/>
          <p:nvPr/>
        </p:nvCxnSpPr>
        <p:spPr>
          <a:xfrm flipH="1">
            <a:off x="3287688" y="1988840"/>
            <a:ext cx="1080120" cy="10801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6400800" y="2057400"/>
            <a:ext cx="2362200" cy="1066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0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001" y="2013038"/>
            <a:ext cx="9143999" cy="445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altLang="it-IT" sz="2400" u="sng" dirty="0"/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endParaRPr lang="it-IT" sz="2400" u="sng" spc="-4" dirty="0">
              <a:cs typeface="Calibri"/>
            </a:endParaRP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b="1" i="1" spc="-4" dirty="0">
                <a:solidFill>
                  <a:srgbClr val="FF0000"/>
                </a:solidFill>
                <a:cs typeface="Calibri"/>
              </a:rPr>
              <a:t>1-Incompatibilità dei 2 profili  </a:t>
            </a:r>
          </a:p>
          <a:p>
            <a:pPr marL="56198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spc="-4" dirty="0">
                <a:solidFill>
                  <a:srgbClr val="FF0000"/>
                </a:solidFill>
                <a:cs typeface="Calibri"/>
              </a:rPr>
              <a:t> (esclusione, No match)</a:t>
            </a:r>
          </a:p>
          <a:p>
            <a:pPr marL="441960" marR="181928" indent="-385763" algn="just">
              <a:lnSpc>
                <a:spcPct val="99000"/>
              </a:lnSpc>
              <a:spcBef>
                <a:spcPts val="1058"/>
              </a:spcBef>
              <a:buFont typeface="+mj-lt"/>
              <a:buAutoNum type="arabicPeriod"/>
            </a:pPr>
            <a:endParaRPr lang="it-IT" sz="2000" b="1" i="1" spc="-4" dirty="0">
              <a:solidFill>
                <a:srgbClr val="FF0000"/>
              </a:solidFill>
              <a:cs typeface="Calibri"/>
            </a:endParaRPr>
          </a:p>
          <a:p>
            <a:pPr marL="56197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b="1" i="1" spc="-4" dirty="0" smtClean="0">
                <a:solidFill>
                  <a:srgbClr val="FF0000"/>
                </a:solidFill>
                <a:cs typeface="Calibri"/>
              </a:rPr>
              <a:t>2- </a:t>
            </a:r>
            <a:r>
              <a:rPr lang="en-US" altLang="it-IT" sz="2000" b="1" dirty="0" smtClean="0">
                <a:solidFill>
                  <a:srgbClr val="FF0000"/>
                </a:solidFill>
              </a:rPr>
              <a:t>Match</a:t>
            </a:r>
            <a:r>
              <a:rPr lang="en-US" altLang="it-IT" sz="2000" b="1" dirty="0">
                <a:solidFill>
                  <a:srgbClr val="FF0000"/>
                </a:solidFill>
              </a:rPr>
              <a:t>” or “inclusion”</a:t>
            </a:r>
          </a:p>
          <a:p>
            <a:pPr marL="441960" marR="181928" indent="-385763" algn="just">
              <a:lnSpc>
                <a:spcPct val="99000"/>
              </a:lnSpc>
              <a:spcBef>
                <a:spcPts val="1058"/>
              </a:spcBef>
              <a:buFont typeface="+mj-lt"/>
              <a:buAutoNum type="arabicPeriod"/>
            </a:pPr>
            <a:endParaRPr lang="it-IT" sz="2400" b="1" i="1" spc="-4" dirty="0">
              <a:solidFill>
                <a:srgbClr val="FF0000"/>
              </a:solidFill>
              <a:cs typeface="Calibri"/>
            </a:endParaRPr>
          </a:p>
          <a:p>
            <a:pPr marL="441960" marR="181928" indent="-385763" algn="just">
              <a:lnSpc>
                <a:spcPct val="99000"/>
              </a:lnSpc>
              <a:spcBef>
                <a:spcPts val="1058"/>
              </a:spcBef>
              <a:buFont typeface="+mj-lt"/>
              <a:buAutoNum type="arabicPeriod"/>
            </a:pPr>
            <a:endParaRPr lang="it-IT" sz="2400" b="1" i="1" spc="-4" dirty="0">
              <a:solidFill>
                <a:srgbClr val="FF0000"/>
              </a:solidFill>
              <a:cs typeface="Calibri"/>
            </a:endParaRPr>
          </a:p>
          <a:p>
            <a:pPr marL="56197" marR="181928" algn="just">
              <a:lnSpc>
                <a:spcPct val="99000"/>
              </a:lnSpc>
              <a:spcBef>
                <a:spcPts val="1058"/>
              </a:spcBef>
            </a:pPr>
            <a:r>
              <a:rPr lang="it-IT" sz="2400" b="1" i="1" spc="-4" dirty="0">
                <a:solidFill>
                  <a:srgbClr val="FF0000"/>
                </a:solidFill>
                <a:cs typeface="Calibri"/>
              </a:rPr>
              <a:t>3-Risultato Inconclusivo </a:t>
            </a:r>
            <a:endParaRPr lang="it-IT" sz="2400" b="1" i="1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1524001" y="200793"/>
            <a:ext cx="9334499" cy="1346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85763" indent="-385763" algn="just">
              <a:buAutoNum type="arabicParenR"/>
            </a:pPr>
            <a:r>
              <a:rPr lang="it-IT" sz="3600" u="sng" dirty="0"/>
              <a:t>Singola fonte originata da un solo individuo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332787" y="1568022"/>
            <a:ext cx="2640013" cy="1200329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400" b="1" dirty="0">
                <a:solidFill>
                  <a:srgbClr val="FF0000"/>
                </a:solidFill>
              </a:rPr>
              <a:t>“Evidence”</a:t>
            </a:r>
          </a:p>
          <a:p>
            <a:pPr algn="ctr" eaLnBrk="1" hangingPunct="1"/>
            <a:r>
              <a:rPr lang="en-US" altLang="it-IT" sz="2400" u="sng" dirty="0"/>
              <a:t>Question (Q) Sample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94300" y="1568022"/>
            <a:ext cx="2526366" cy="120032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it-IT" sz="2400" b="1" dirty="0">
                <a:solidFill>
                  <a:srgbClr val="0000FF"/>
                </a:solidFill>
              </a:rPr>
              <a:t>“Suspect”</a:t>
            </a:r>
          </a:p>
          <a:p>
            <a:pPr algn="ctr" eaLnBrk="1" hangingPunct="1"/>
            <a:r>
              <a:rPr lang="en-US" altLang="it-IT" sz="2400" u="sng" dirty="0"/>
              <a:t>Known (K) Sample</a:t>
            </a:r>
          </a:p>
        </p:txBody>
      </p: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468762" y="5645154"/>
            <a:ext cx="838200" cy="1042987"/>
            <a:chOff x="3120" y="3183"/>
            <a:chExt cx="528" cy="647"/>
          </a:xfrm>
        </p:grpSpPr>
        <p:sp>
          <p:nvSpPr>
            <p:cNvPr id="10" name="Freeform 15"/>
            <p:cNvSpPr>
              <a:spLocks/>
            </p:cNvSpPr>
            <p:nvPr/>
          </p:nvSpPr>
          <p:spPr bwMode="auto">
            <a:xfrm>
              <a:off x="3120" y="3408"/>
              <a:ext cx="528" cy="422"/>
            </a:xfrm>
            <a:custGeom>
              <a:avLst/>
              <a:gdLst>
                <a:gd name="T0" fmla="*/ 0 w 528"/>
                <a:gd name="T1" fmla="*/ 422 h 864"/>
                <a:gd name="T2" fmla="*/ 119 w 528"/>
                <a:gd name="T3" fmla="*/ 422 h 864"/>
                <a:gd name="T4" fmla="*/ 159 w 528"/>
                <a:gd name="T5" fmla="*/ 0 h 864"/>
                <a:gd name="T6" fmla="*/ 185 w 528"/>
                <a:gd name="T7" fmla="*/ 422 h 864"/>
                <a:gd name="T8" fmla="*/ 303 w 528"/>
                <a:gd name="T9" fmla="*/ 422 h 864"/>
                <a:gd name="T10" fmla="*/ 327 w 528"/>
                <a:gd name="T11" fmla="*/ 29 h 864"/>
                <a:gd name="T12" fmla="*/ 369 w 528"/>
                <a:gd name="T13" fmla="*/ 422 h 864"/>
                <a:gd name="T14" fmla="*/ 528 w 528"/>
                <a:gd name="T15" fmla="*/ 42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132" y="3183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 dirty="0"/>
                <a:t>11</a:t>
              </a: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3312" y="3231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8143869" y="5495724"/>
            <a:ext cx="2228864" cy="982362"/>
            <a:chOff x="4123" y="3264"/>
            <a:chExt cx="1403" cy="515"/>
          </a:xfrm>
        </p:grpSpPr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4435" y="3721"/>
              <a:ext cx="528" cy="58"/>
            </a:xfrm>
            <a:custGeom>
              <a:avLst/>
              <a:gdLst>
                <a:gd name="T0" fmla="*/ 0 w 528"/>
                <a:gd name="T1" fmla="*/ 58 h 864"/>
                <a:gd name="T2" fmla="*/ 119 w 528"/>
                <a:gd name="T3" fmla="*/ 58 h 864"/>
                <a:gd name="T4" fmla="*/ 159 w 528"/>
                <a:gd name="T5" fmla="*/ 0 h 864"/>
                <a:gd name="T6" fmla="*/ 185 w 528"/>
                <a:gd name="T7" fmla="*/ 58 h 864"/>
                <a:gd name="T8" fmla="*/ 303 w 528"/>
                <a:gd name="T9" fmla="*/ 58 h 864"/>
                <a:gd name="T10" fmla="*/ 327 w 528"/>
                <a:gd name="T11" fmla="*/ 4 h 864"/>
                <a:gd name="T12" fmla="*/ 369 w 528"/>
                <a:gd name="T13" fmla="*/ 58 h 864"/>
                <a:gd name="T14" fmla="*/ 528 w 528"/>
                <a:gd name="T15" fmla="*/ 58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4867" y="3721"/>
              <a:ext cx="528" cy="48"/>
            </a:xfrm>
            <a:custGeom>
              <a:avLst/>
              <a:gdLst>
                <a:gd name="T0" fmla="*/ 0 w 528"/>
                <a:gd name="T1" fmla="*/ 48 h 864"/>
                <a:gd name="T2" fmla="*/ 119 w 528"/>
                <a:gd name="T3" fmla="*/ 48 h 864"/>
                <a:gd name="T4" fmla="*/ 159 w 528"/>
                <a:gd name="T5" fmla="*/ 0 h 864"/>
                <a:gd name="T6" fmla="*/ 185 w 528"/>
                <a:gd name="T7" fmla="*/ 48 h 864"/>
                <a:gd name="T8" fmla="*/ 303 w 528"/>
                <a:gd name="T9" fmla="*/ 48 h 864"/>
                <a:gd name="T10" fmla="*/ 327 w 528"/>
                <a:gd name="T11" fmla="*/ 3 h 864"/>
                <a:gd name="T12" fmla="*/ 369 w 528"/>
                <a:gd name="T13" fmla="*/ 48 h 864"/>
                <a:gd name="T14" fmla="*/ 528 w 528"/>
                <a:gd name="T15" fmla="*/ 48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4123" y="3264"/>
              <a:ext cx="1403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it-IT" dirty="0"/>
                <a:t>No result</a:t>
              </a:r>
            </a:p>
            <a:p>
              <a:pPr algn="ctr" eaLnBrk="1" hangingPunct="1"/>
              <a:r>
                <a:rPr lang="en-US" altLang="it-IT" sz="1600" dirty="0"/>
                <a:t>(or a complex mixture)</a:t>
              </a:r>
            </a:p>
          </p:txBody>
        </p:sp>
      </p:grp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6478287" y="4072864"/>
            <a:ext cx="838200" cy="1027112"/>
            <a:chOff x="3120" y="2175"/>
            <a:chExt cx="528" cy="647"/>
          </a:xfrm>
        </p:grpSpPr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120" y="2400"/>
              <a:ext cx="528" cy="422"/>
            </a:xfrm>
            <a:custGeom>
              <a:avLst/>
              <a:gdLst>
                <a:gd name="T0" fmla="*/ 0 w 528"/>
                <a:gd name="T1" fmla="*/ 422 h 864"/>
                <a:gd name="T2" fmla="*/ 119 w 528"/>
                <a:gd name="T3" fmla="*/ 422 h 864"/>
                <a:gd name="T4" fmla="*/ 159 w 528"/>
                <a:gd name="T5" fmla="*/ 0 h 864"/>
                <a:gd name="T6" fmla="*/ 185 w 528"/>
                <a:gd name="T7" fmla="*/ 422 h 864"/>
                <a:gd name="T8" fmla="*/ 303 w 528"/>
                <a:gd name="T9" fmla="*/ 422 h 864"/>
                <a:gd name="T10" fmla="*/ 327 w 528"/>
                <a:gd name="T11" fmla="*/ 29 h 864"/>
                <a:gd name="T12" fmla="*/ 369 w 528"/>
                <a:gd name="T13" fmla="*/ 422 h 864"/>
                <a:gd name="T14" fmla="*/ 528 w 528"/>
                <a:gd name="T15" fmla="*/ 42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132" y="2175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 dirty="0"/>
                <a:t>11</a:t>
              </a: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3312" y="2223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8775233" y="4305123"/>
            <a:ext cx="838200" cy="701675"/>
            <a:chOff x="4368" y="2380"/>
            <a:chExt cx="528" cy="442"/>
          </a:xfrm>
        </p:grpSpPr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4368" y="2640"/>
              <a:ext cx="528" cy="182"/>
            </a:xfrm>
            <a:custGeom>
              <a:avLst/>
              <a:gdLst>
                <a:gd name="T0" fmla="*/ 0 w 528"/>
                <a:gd name="T1" fmla="*/ 182 h 864"/>
                <a:gd name="T2" fmla="*/ 119 w 528"/>
                <a:gd name="T3" fmla="*/ 182 h 864"/>
                <a:gd name="T4" fmla="*/ 159 w 528"/>
                <a:gd name="T5" fmla="*/ 0 h 864"/>
                <a:gd name="T6" fmla="*/ 185 w 528"/>
                <a:gd name="T7" fmla="*/ 182 h 864"/>
                <a:gd name="T8" fmla="*/ 303 w 528"/>
                <a:gd name="T9" fmla="*/ 182 h 864"/>
                <a:gd name="T10" fmla="*/ 327 w 528"/>
                <a:gd name="T11" fmla="*/ 13 h 864"/>
                <a:gd name="T12" fmla="*/ 369 w 528"/>
                <a:gd name="T13" fmla="*/ 182 h 864"/>
                <a:gd name="T14" fmla="*/ 528 w 528"/>
                <a:gd name="T15" fmla="*/ 18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4380" y="2380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11</a:t>
              </a: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560" y="2428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6362700" y="2656298"/>
            <a:ext cx="838200" cy="1027112"/>
            <a:chOff x="3072" y="1273"/>
            <a:chExt cx="528" cy="647"/>
          </a:xfrm>
        </p:grpSpPr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072" y="1498"/>
              <a:ext cx="528" cy="422"/>
            </a:xfrm>
            <a:custGeom>
              <a:avLst/>
              <a:gdLst>
                <a:gd name="T0" fmla="*/ 0 w 528"/>
                <a:gd name="T1" fmla="*/ 422 h 864"/>
                <a:gd name="T2" fmla="*/ 119 w 528"/>
                <a:gd name="T3" fmla="*/ 422 h 864"/>
                <a:gd name="T4" fmla="*/ 159 w 528"/>
                <a:gd name="T5" fmla="*/ 0 h 864"/>
                <a:gd name="T6" fmla="*/ 185 w 528"/>
                <a:gd name="T7" fmla="*/ 422 h 864"/>
                <a:gd name="T8" fmla="*/ 303 w 528"/>
                <a:gd name="T9" fmla="*/ 422 h 864"/>
                <a:gd name="T10" fmla="*/ 327 w 528"/>
                <a:gd name="T11" fmla="*/ 29 h 864"/>
                <a:gd name="T12" fmla="*/ 369 w 528"/>
                <a:gd name="T13" fmla="*/ 422 h 864"/>
                <a:gd name="T14" fmla="*/ 528 w 528"/>
                <a:gd name="T15" fmla="*/ 422 h 8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864">
                  <a:moveTo>
                    <a:pt x="0" y="864"/>
                  </a:moveTo>
                  <a:lnTo>
                    <a:pt x="119" y="864"/>
                  </a:lnTo>
                  <a:lnTo>
                    <a:pt x="159" y="0"/>
                  </a:lnTo>
                  <a:lnTo>
                    <a:pt x="185" y="864"/>
                  </a:lnTo>
                  <a:lnTo>
                    <a:pt x="303" y="864"/>
                  </a:lnTo>
                  <a:lnTo>
                    <a:pt x="327" y="60"/>
                  </a:lnTo>
                  <a:lnTo>
                    <a:pt x="369" y="864"/>
                  </a:lnTo>
                  <a:lnTo>
                    <a:pt x="528" y="864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Text Box 8"/>
            <p:cNvSpPr txBox="1">
              <a:spLocks noChangeArrowheads="1"/>
            </p:cNvSpPr>
            <p:nvPr/>
          </p:nvSpPr>
          <p:spPr bwMode="auto">
            <a:xfrm>
              <a:off x="3084" y="1273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11</a:t>
              </a: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3264" y="1321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12</a:t>
              </a:r>
            </a:p>
          </p:txBody>
        </p:sp>
      </p:grpSp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8775233" y="2834333"/>
            <a:ext cx="838200" cy="1050925"/>
            <a:chOff x="4704" y="1248"/>
            <a:chExt cx="528" cy="662"/>
          </a:xfrm>
        </p:grpSpPr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4704" y="1488"/>
              <a:ext cx="528" cy="422"/>
            </a:xfrm>
            <a:custGeom>
              <a:avLst/>
              <a:gdLst>
                <a:gd name="T0" fmla="*/ 0 w 528"/>
                <a:gd name="T1" fmla="*/ 422 h 422"/>
                <a:gd name="T2" fmla="*/ 119 w 528"/>
                <a:gd name="T3" fmla="*/ 422 h 422"/>
                <a:gd name="T4" fmla="*/ 159 w 528"/>
                <a:gd name="T5" fmla="*/ 0 h 422"/>
                <a:gd name="T6" fmla="*/ 185 w 528"/>
                <a:gd name="T7" fmla="*/ 422 h 422"/>
                <a:gd name="T8" fmla="*/ 303 w 528"/>
                <a:gd name="T9" fmla="*/ 422 h 422"/>
                <a:gd name="T10" fmla="*/ 329 w 528"/>
                <a:gd name="T11" fmla="*/ 414 h 422"/>
                <a:gd name="T12" fmla="*/ 369 w 528"/>
                <a:gd name="T13" fmla="*/ 422 h 422"/>
                <a:gd name="T14" fmla="*/ 528 w 528"/>
                <a:gd name="T15" fmla="*/ 422 h 4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8" h="422">
                  <a:moveTo>
                    <a:pt x="0" y="422"/>
                  </a:moveTo>
                  <a:lnTo>
                    <a:pt x="119" y="422"/>
                  </a:lnTo>
                  <a:lnTo>
                    <a:pt x="159" y="0"/>
                  </a:lnTo>
                  <a:lnTo>
                    <a:pt x="185" y="422"/>
                  </a:lnTo>
                  <a:lnTo>
                    <a:pt x="303" y="422"/>
                  </a:lnTo>
                  <a:lnTo>
                    <a:pt x="329" y="414"/>
                  </a:lnTo>
                  <a:lnTo>
                    <a:pt x="369" y="422"/>
                  </a:lnTo>
                  <a:lnTo>
                    <a:pt x="528" y="422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4752" y="1248"/>
              <a:ext cx="2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it-IT" sz="1600"/>
                <a:t>13</a:t>
              </a:r>
            </a:p>
          </p:txBody>
        </p:sp>
      </p:grpSp>
      <p:pic>
        <p:nvPicPr>
          <p:cNvPr id="32" name="Picture 3" descr="MCj0153730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1079" y="1676400"/>
            <a:ext cx="1008554" cy="1056098"/>
          </a:xfrm>
          <a:prstGeom prst="rect">
            <a:avLst/>
          </a:prstGeom>
          <a:noFill/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266" y="2709921"/>
            <a:ext cx="2479267" cy="60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1624</Words>
  <Application>Microsoft Office PowerPoint</Application>
  <PresentationFormat>Widescreen</PresentationFormat>
  <Paragraphs>399</Paragraphs>
  <Slides>40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Tahoma</vt:lpstr>
      <vt:lpstr>Times</vt:lpstr>
      <vt:lpstr>Times New Roman</vt:lpstr>
      <vt:lpstr>Verdana</vt:lpstr>
      <vt:lpstr>Wingdings</vt:lpstr>
      <vt:lpstr>Tema di Office</vt:lpstr>
      <vt:lpstr>Presentazione standard di PowerPoint</vt:lpstr>
      <vt:lpstr> con gli STRs (microsatelliti) del CODIS</vt:lpstr>
      <vt:lpstr>Presentazione standard di PowerPoint</vt:lpstr>
      <vt:lpstr>Presentazione standard di PowerPoint</vt:lpstr>
      <vt:lpstr>13 loci STRs (CODIS) comunemente indagati</vt:lpstr>
      <vt:lpstr>Presentazione standard di PowerPoint</vt:lpstr>
      <vt:lpstr>Presentazione standard di PowerPoint</vt:lpstr>
      <vt:lpstr>Singola fonte originata da un solo individuo</vt:lpstr>
      <vt:lpstr>Singola fonte originata da un solo individuo</vt:lpstr>
      <vt:lpstr>Presentazione standard di PowerPoint</vt:lpstr>
      <vt:lpstr>Random Match Probability (RMP)</vt:lpstr>
      <vt:lpstr>Random match probability (RMP)</vt:lpstr>
      <vt:lpstr>Presentazione standard di PowerPoint</vt:lpstr>
      <vt:lpstr>Presentazione standard di PowerPoint</vt:lpstr>
      <vt:lpstr>Presentazione standard di PowerPoint</vt:lpstr>
      <vt:lpstr>Database di Popolazione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2) La fonte è stata lasciata da più  individui (tracce miste)</vt:lpstr>
      <vt:lpstr>Presentazione standard di PowerPoint</vt:lpstr>
      <vt:lpstr>Presentazione standard di PowerPoint</vt:lpstr>
      <vt:lpstr>Presentazione standard di PowerPoint</vt:lpstr>
      <vt:lpstr>Problemi interpretativi del sequenziamento: campioni difficili</vt:lpstr>
      <vt:lpstr>Esempio di analisi di replicati</vt:lpstr>
      <vt:lpstr>Esempio: mistura, 1 locus</vt:lpstr>
      <vt:lpstr>Statistical Approaches with Mixtures</vt:lpstr>
      <vt:lpstr>"Exclusionary" Approach</vt:lpstr>
      <vt:lpstr> Probabilità che un uomo a caso NON possa essere escluso  come contributore della mistura</vt:lpstr>
      <vt:lpstr>Statistical Approaches with Mixtures</vt:lpstr>
      <vt:lpstr>" Inferred Genotype” Approach</vt:lpstr>
      <vt:lpstr>RMP: Random Match Probability</vt:lpstr>
      <vt:lpstr>LIKELIHOOD RATIO</vt:lpstr>
      <vt:lpstr>LIKELIHOOD RATIO</vt:lpstr>
      <vt:lpstr>Presentazione standard di PowerPoint</vt:lpstr>
      <vt:lpstr>RMNE e LR: pro e contro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Elisabetta</dc:creator>
  <cp:lastModifiedBy>Elisabetta</cp:lastModifiedBy>
  <cp:revision>103</cp:revision>
  <dcterms:created xsi:type="dcterms:W3CDTF">2020-03-18T07:22:53Z</dcterms:created>
  <dcterms:modified xsi:type="dcterms:W3CDTF">2020-04-08T06:24:26Z</dcterms:modified>
</cp:coreProperties>
</file>