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3"/>
  </p:notesMasterIdLst>
  <p:handoutMasterIdLst>
    <p:handoutMasterId r:id="rId94"/>
  </p:handoutMasterIdLst>
  <p:sldIdLst>
    <p:sldId id="257" r:id="rId2"/>
    <p:sldId id="445" r:id="rId3"/>
    <p:sldId id="256" r:id="rId4"/>
    <p:sldId id="472" r:id="rId5"/>
    <p:sldId id="446" r:id="rId6"/>
    <p:sldId id="392" r:id="rId7"/>
    <p:sldId id="490" r:id="rId8"/>
    <p:sldId id="492" r:id="rId9"/>
    <p:sldId id="493" r:id="rId10"/>
    <p:sldId id="439" r:id="rId11"/>
    <p:sldId id="522" r:id="rId12"/>
    <p:sldId id="485" r:id="rId13"/>
    <p:sldId id="266" r:id="rId14"/>
    <p:sldId id="402" r:id="rId15"/>
    <p:sldId id="499" r:id="rId16"/>
    <p:sldId id="408" r:id="rId17"/>
    <p:sldId id="500" r:id="rId18"/>
    <p:sldId id="409" r:id="rId19"/>
    <p:sldId id="410" r:id="rId20"/>
    <p:sldId id="457" r:id="rId21"/>
    <p:sldId id="459" r:id="rId22"/>
    <p:sldId id="357" r:id="rId23"/>
    <p:sldId id="506" r:id="rId24"/>
    <p:sldId id="507" r:id="rId25"/>
    <p:sldId id="523" r:id="rId26"/>
    <p:sldId id="474" r:id="rId27"/>
    <p:sldId id="463" r:id="rId28"/>
    <p:sldId id="464" r:id="rId29"/>
    <p:sldId id="465" r:id="rId30"/>
    <p:sldId id="467" r:id="rId31"/>
    <p:sldId id="469" r:id="rId32"/>
    <p:sldId id="503" r:id="rId33"/>
    <p:sldId id="494" r:id="rId34"/>
    <p:sldId id="502" r:id="rId35"/>
    <p:sldId id="404" r:id="rId36"/>
    <p:sldId id="501" r:id="rId37"/>
    <p:sldId id="406" r:id="rId38"/>
    <p:sldId id="407" r:id="rId39"/>
    <p:sldId id="411" r:id="rId40"/>
    <p:sldId id="396" r:id="rId41"/>
    <p:sldId id="471" r:id="rId42"/>
    <p:sldId id="514" r:id="rId43"/>
    <p:sldId id="524" r:id="rId44"/>
    <p:sldId id="513" r:id="rId45"/>
    <p:sldId id="510" r:id="rId46"/>
    <p:sldId id="512" r:id="rId47"/>
    <p:sldId id="511" r:id="rId48"/>
    <p:sldId id="417" r:id="rId49"/>
    <p:sldId id="483" r:id="rId50"/>
    <p:sldId id="368" r:id="rId51"/>
    <p:sldId id="370" r:id="rId52"/>
    <p:sldId id="371" r:id="rId53"/>
    <p:sldId id="384" r:id="rId54"/>
    <p:sldId id="517" r:id="rId55"/>
    <p:sldId id="375" r:id="rId56"/>
    <p:sldId id="516" r:id="rId57"/>
    <p:sldId id="385" r:id="rId58"/>
    <p:sldId id="373" r:id="rId59"/>
    <p:sldId id="386" r:id="rId60"/>
    <p:sldId id="412" r:id="rId61"/>
    <p:sldId id="377" r:id="rId62"/>
    <p:sldId id="505" r:id="rId63"/>
    <p:sldId id="379" r:id="rId64"/>
    <p:sldId id="382" r:id="rId65"/>
    <p:sldId id="527" r:id="rId66"/>
    <p:sldId id="526" r:id="rId67"/>
    <p:sldId id="378" r:id="rId68"/>
    <p:sldId id="487" r:id="rId69"/>
    <p:sldId id="489" r:id="rId70"/>
    <p:sldId id="498" r:id="rId71"/>
    <p:sldId id="535" r:id="rId72"/>
    <p:sldId id="534" r:id="rId73"/>
    <p:sldId id="273" r:id="rId74"/>
    <p:sldId id="421" r:id="rId75"/>
    <p:sldId id="520" r:id="rId76"/>
    <p:sldId id="496" r:id="rId77"/>
    <p:sldId id="519" r:id="rId78"/>
    <p:sldId id="422" r:id="rId79"/>
    <p:sldId id="424" r:id="rId80"/>
    <p:sldId id="521" r:id="rId81"/>
    <p:sldId id="275" r:id="rId82"/>
    <p:sldId id="276" r:id="rId83"/>
    <p:sldId id="277" r:id="rId84"/>
    <p:sldId id="278" r:id="rId85"/>
    <p:sldId id="425" r:id="rId86"/>
    <p:sldId id="426" r:id="rId87"/>
    <p:sldId id="528" r:id="rId88"/>
    <p:sldId id="530" r:id="rId89"/>
    <p:sldId id="533" r:id="rId90"/>
    <p:sldId id="531" r:id="rId91"/>
    <p:sldId id="532" r:id="rId9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9630" autoAdjust="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888"/>
    </p:cViewPr>
  </p:sorterViewPr>
  <p:notesViewPr>
    <p:cSldViewPr>
      <p:cViewPr varScale="1">
        <p:scale>
          <a:sx n="76" d="100"/>
          <a:sy n="76" d="100"/>
        </p:scale>
        <p:origin x="15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D70F-D2F4-4ECA-B2B3-9A572EAE2E11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D669-01F8-4365-BF3C-49B0D3430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45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CFF0-138D-41F9-A981-388BA544F66D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8BD7-B96A-47FA-97EA-31B59FA3A0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D8D9D-1667-4E07-B373-C824A30C1B70}" type="slidenum">
              <a:rPr lang="en-US" altLang="it-IT"/>
              <a:pPr/>
              <a:t>12</a:t>
            </a:fld>
            <a:endParaRPr lang="en-US" altLang="it-IT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146930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4349711" y="8992447"/>
            <a:ext cx="3326249" cy="4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BB35D2-2E38-4DF1-BB66-9B39FEE44EE2}" type="slidenum">
              <a:rPr lang="en-US" altLang="it-IT"/>
              <a:pPr algn="r" eaLnBrk="1" hangingPunct="1">
                <a:spcBef>
                  <a:spcPct val="0"/>
                </a:spcBef>
              </a:pPr>
              <a:t>60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9619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it-IT" sz="1300" dirty="0"/>
              <a:t>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B231-EE93-45F3-9733-AE4C8401EE51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63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B231-EE93-45F3-9733-AE4C8401EE51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37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B231-EE93-45F3-9733-AE4C8401EE51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69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B97-8A6D-4521-A62F-04BA1B9F44B4}" type="slidenum">
              <a:rPr lang="en-US" altLang="it-IT"/>
              <a:pPr/>
              <a:t>65</a:t>
            </a:fld>
            <a:endParaRPr lang="en-US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it-IT" dirty="0"/>
          </a:p>
          <a:p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8382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8068" name="Segnaposto intestazione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mtClean="0"/>
              <a:t>ghgfhdfghdghd</a:t>
            </a:r>
          </a:p>
        </p:txBody>
      </p:sp>
    </p:spTree>
    <p:extLst>
      <p:ext uri="{BB962C8B-B14F-4D97-AF65-F5344CB8AC3E}">
        <p14:creationId xmlns:p14="http://schemas.microsoft.com/office/powerpoint/2010/main" val="288239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2164" name="Segnaposto intestazione 4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mtClean="0"/>
              <a:t>ghgfhdfghdghd</a:t>
            </a:r>
          </a:p>
        </p:txBody>
      </p:sp>
    </p:spTree>
    <p:extLst>
      <p:ext uri="{BB962C8B-B14F-4D97-AF65-F5344CB8AC3E}">
        <p14:creationId xmlns:p14="http://schemas.microsoft.com/office/powerpoint/2010/main" val="151586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96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B231-EE93-45F3-9733-AE4C8401EE5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87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B97-8A6D-4521-A62F-04BA1B9F44B4}" type="slidenum">
              <a:rPr lang="en-US" altLang="it-IT"/>
              <a:pPr/>
              <a:t>32</a:t>
            </a:fld>
            <a:endParaRPr lang="en-US" altLang="it-IT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it-IT" dirty="0"/>
          </a:p>
          <a:p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414306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8BD7-B96A-47FA-97EA-31B59FA3A0A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26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200F90-9F04-4B97-8D0F-E3F64E4B43BC}" type="slidenum">
              <a:rPr lang="it-IT" altLang="it-IT" sz="1200"/>
              <a:pPr/>
              <a:t>35</a:t>
            </a:fld>
            <a:endParaRPr lang="it-IT" altLang="it-IT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13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4349711" y="8992447"/>
            <a:ext cx="3326249" cy="4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BB35D2-2E38-4DF1-BB66-9B39FEE44EE2}" type="slidenum">
              <a:rPr lang="en-US" altLang="it-IT"/>
              <a:pPr algn="r" eaLnBrk="1" hangingPunct="1">
                <a:spcBef>
                  <a:spcPct val="0"/>
                </a:spcBef>
              </a:pPr>
              <a:t>48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338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7CBAA-2A74-4D7C-97E8-2D7EDE319089}" type="slidenum">
              <a:rPr lang="en-US" altLang="it-IT"/>
              <a:pPr/>
              <a:t>49</a:t>
            </a:fld>
            <a:endParaRPr lang="en-US" altLang="it-IT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dirty="0" smtClean="0"/>
              <a:t>  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412037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4B231-EE93-45F3-9733-AE4C8401EE51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89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8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9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23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89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3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7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7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0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8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57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74F8-25D4-405B-A6DF-3858C06DC7CE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5309-7C9E-4CE6-9D4E-17E7DDE22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8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04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622611"/>
            <a:ext cx="8489134" cy="1194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19800"/>
              </a:lnSpc>
              <a:spcBef>
                <a:spcPts val="100"/>
              </a:spcBef>
            </a:pPr>
            <a:r>
              <a:rPr lang="it-IT" sz="3200" dirty="0" smtClean="0"/>
              <a:t>I</a:t>
            </a:r>
            <a:r>
              <a:rPr sz="3200" dirty="0" smtClean="0"/>
              <a:t> </a:t>
            </a:r>
            <a:r>
              <a:rPr sz="3200" spc="-5" dirty="0"/>
              <a:t>marcatori </a:t>
            </a:r>
            <a:r>
              <a:rPr sz="3200" dirty="0"/>
              <a:t>più  </a:t>
            </a:r>
            <a:r>
              <a:rPr sz="3200" spc="-5" dirty="0"/>
              <a:t>utilizzati </a:t>
            </a:r>
            <a:r>
              <a:rPr sz="3200" dirty="0"/>
              <a:t>in genetica </a:t>
            </a:r>
            <a:r>
              <a:rPr sz="3200" spc="-5" dirty="0"/>
              <a:t>forense sono </a:t>
            </a:r>
            <a:r>
              <a:rPr sz="3200" dirty="0"/>
              <a:t>i </a:t>
            </a:r>
            <a:r>
              <a:rPr sz="3200" spc="-5" dirty="0"/>
              <a:t>loci  </a:t>
            </a:r>
            <a:r>
              <a:rPr lang="it-IT" sz="3200" spc="-5" dirty="0" err="1" smtClean="0"/>
              <a:t>STRs</a:t>
            </a:r>
            <a:r>
              <a:rPr lang="it-IT" sz="3200" spc="-5" dirty="0" smtClean="0"/>
              <a:t> (</a:t>
            </a:r>
            <a:r>
              <a:rPr lang="it-IT" sz="3200" spc="-5" dirty="0" err="1" smtClean="0"/>
              <a:t>codominanti</a:t>
            </a:r>
            <a:r>
              <a:rPr lang="it-IT" sz="3200" spc="-5" dirty="0" smtClean="0"/>
              <a:t>)…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752600" y="2643025"/>
            <a:ext cx="4521931" cy="1194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indent="238760" algn="just">
              <a:lnSpc>
                <a:spcPct val="119800"/>
              </a:lnSpc>
              <a:spcBef>
                <a:spcPts val="100"/>
              </a:spcBef>
            </a:pPr>
            <a:r>
              <a:rPr lang="it-IT" sz="3200" b="1" dirty="0" smtClean="0">
                <a:latin typeface="Calibri"/>
                <a:cs typeface="Calibri"/>
              </a:rPr>
              <a:t>….</a:t>
            </a:r>
            <a:r>
              <a:rPr sz="3200" b="1" dirty="0" err="1" smtClean="0">
                <a:latin typeface="Calibri"/>
                <a:cs typeface="Calibri"/>
              </a:rPr>
              <a:t>sottoposti</a:t>
            </a:r>
            <a:r>
              <a:rPr sz="3200" b="1" dirty="0" smtClean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alle </a:t>
            </a:r>
            <a:r>
              <a:rPr sz="3200" b="1" spc="-5" dirty="0">
                <a:latin typeface="Calibri"/>
                <a:cs typeface="Calibri"/>
              </a:rPr>
              <a:t>regole  dell’eredità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Mendeliana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3800" y="4021926"/>
            <a:ext cx="725805" cy="965835"/>
          </a:xfrm>
          <a:custGeom>
            <a:avLst/>
            <a:gdLst/>
            <a:ahLst/>
            <a:cxnLst/>
            <a:rect l="l" t="t" r="r" b="b"/>
            <a:pathLst>
              <a:path w="725804" h="965835">
                <a:moveTo>
                  <a:pt x="0" y="602994"/>
                </a:moveTo>
                <a:lnTo>
                  <a:pt x="181405" y="602994"/>
                </a:lnTo>
                <a:lnTo>
                  <a:pt x="181405" y="0"/>
                </a:lnTo>
                <a:lnTo>
                  <a:pt x="544217" y="0"/>
                </a:lnTo>
                <a:lnTo>
                  <a:pt x="544217" y="602994"/>
                </a:lnTo>
                <a:lnTo>
                  <a:pt x="725623" y="602994"/>
                </a:lnTo>
                <a:lnTo>
                  <a:pt x="362811" y="965806"/>
                </a:lnTo>
                <a:lnTo>
                  <a:pt x="0" y="602994"/>
                </a:lnTo>
                <a:close/>
              </a:path>
            </a:pathLst>
          </a:custGeom>
          <a:ln w="38099">
            <a:solidFill>
              <a:srgbClr val="AA5B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02527" y="5171976"/>
            <a:ext cx="5169130" cy="11458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37465" rIns="0" bIns="0" rtlCol="0">
            <a:spAutoFit/>
          </a:bodyPr>
          <a:lstStyle/>
          <a:p>
            <a:pPr marR="116205" algn="just"/>
            <a:r>
              <a:rPr sz="3600" b="1" dirty="0">
                <a:latin typeface="Calibri"/>
                <a:cs typeface="Calibri"/>
              </a:rPr>
              <a:t>Localizzati </a:t>
            </a:r>
            <a:r>
              <a:rPr sz="3600" b="1" dirty="0" err="1">
                <a:latin typeface="Calibri"/>
                <a:cs typeface="Calibri"/>
              </a:rPr>
              <a:t>su</a:t>
            </a:r>
            <a:r>
              <a:rPr sz="3600" b="1" dirty="0">
                <a:latin typeface="Calibri"/>
                <a:cs typeface="Calibri"/>
              </a:rPr>
              <a:t>  </a:t>
            </a:r>
            <a:r>
              <a:rPr lang="it-IT" sz="3600" b="1" dirty="0" smtClean="0">
                <a:latin typeface="Calibri"/>
                <a:cs typeface="Calibri"/>
              </a:rPr>
              <a:t>C</a:t>
            </a:r>
            <a:r>
              <a:rPr sz="3600" b="1" dirty="0" err="1" smtClean="0">
                <a:latin typeface="Calibri"/>
                <a:cs typeface="Calibri"/>
              </a:rPr>
              <a:t>romosomi</a:t>
            </a:r>
            <a:r>
              <a:rPr sz="3600" b="1" dirty="0" smtClean="0">
                <a:latin typeface="Calibri"/>
                <a:cs typeface="Calibri"/>
              </a:rPr>
              <a:t>  </a:t>
            </a:r>
            <a:r>
              <a:rPr sz="3600" b="1" spc="-5" dirty="0">
                <a:latin typeface="Calibri"/>
                <a:cs typeface="Calibri"/>
              </a:rPr>
              <a:t>AUTOSOMICI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1" t="25956" r="-3797"/>
          <a:stretch/>
        </p:blipFill>
        <p:spPr>
          <a:xfrm>
            <a:off x="1600200" y="2209800"/>
            <a:ext cx="6248400" cy="22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399"/>
            <a:ext cx="8229600" cy="54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666" name="Group 2"/>
          <p:cNvGrpSpPr>
            <a:grpSpLocks/>
          </p:cNvGrpSpPr>
          <p:nvPr/>
        </p:nvGrpSpPr>
        <p:grpSpPr bwMode="auto">
          <a:xfrm rot="5400000">
            <a:off x="2765425" y="1403350"/>
            <a:ext cx="1588" cy="1036638"/>
            <a:chOff x="2087" y="2438"/>
            <a:chExt cx="1" cy="881"/>
          </a:xfrm>
        </p:grpSpPr>
        <p:sp>
          <p:nvSpPr>
            <p:cNvPr id="497667" name="Freeform 3"/>
            <p:cNvSpPr>
              <a:spLocks/>
            </p:cNvSpPr>
            <p:nvPr/>
          </p:nvSpPr>
          <p:spPr bwMode="auto">
            <a:xfrm>
              <a:off x="2087" y="243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68" name="Freeform 4"/>
            <p:cNvSpPr>
              <a:spLocks/>
            </p:cNvSpPr>
            <p:nvPr/>
          </p:nvSpPr>
          <p:spPr bwMode="auto">
            <a:xfrm>
              <a:off x="2087" y="248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69" name="Freeform 5"/>
            <p:cNvSpPr>
              <a:spLocks/>
            </p:cNvSpPr>
            <p:nvPr/>
          </p:nvSpPr>
          <p:spPr bwMode="auto">
            <a:xfrm>
              <a:off x="2087" y="253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0" name="Freeform 6"/>
            <p:cNvSpPr>
              <a:spLocks/>
            </p:cNvSpPr>
            <p:nvPr/>
          </p:nvSpPr>
          <p:spPr bwMode="auto">
            <a:xfrm>
              <a:off x="2087" y="258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1" name="Freeform 7"/>
            <p:cNvSpPr>
              <a:spLocks/>
            </p:cNvSpPr>
            <p:nvPr/>
          </p:nvSpPr>
          <p:spPr bwMode="auto">
            <a:xfrm>
              <a:off x="2087" y="263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2" name="Freeform 8"/>
            <p:cNvSpPr>
              <a:spLocks/>
            </p:cNvSpPr>
            <p:nvPr/>
          </p:nvSpPr>
          <p:spPr bwMode="auto">
            <a:xfrm>
              <a:off x="2087" y="267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3" name="Freeform 9"/>
            <p:cNvSpPr>
              <a:spLocks/>
            </p:cNvSpPr>
            <p:nvPr/>
          </p:nvSpPr>
          <p:spPr bwMode="auto">
            <a:xfrm>
              <a:off x="2087" y="272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4" name="Freeform 10"/>
            <p:cNvSpPr>
              <a:spLocks/>
            </p:cNvSpPr>
            <p:nvPr/>
          </p:nvSpPr>
          <p:spPr bwMode="auto">
            <a:xfrm>
              <a:off x="2087" y="277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5" name="Freeform 11"/>
            <p:cNvSpPr>
              <a:spLocks/>
            </p:cNvSpPr>
            <p:nvPr/>
          </p:nvSpPr>
          <p:spPr bwMode="auto">
            <a:xfrm>
              <a:off x="2087" y="282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6" name="Freeform 12"/>
            <p:cNvSpPr>
              <a:spLocks/>
            </p:cNvSpPr>
            <p:nvPr/>
          </p:nvSpPr>
          <p:spPr bwMode="auto">
            <a:xfrm>
              <a:off x="2087" y="28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7" name="Freeform 13"/>
            <p:cNvSpPr>
              <a:spLocks/>
            </p:cNvSpPr>
            <p:nvPr/>
          </p:nvSpPr>
          <p:spPr bwMode="auto">
            <a:xfrm>
              <a:off x="2087" y="29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8" name="Freeform 14"/>
            <p:cNvSpPr>
              <a:spLocks/>
            </p:cNvSpPr>
            <p:nvPr/>
          </p:nvSpPr>
          <p:spPr bwMode="auto">
            <a:xfrm>
              <a:off x="2087" y="296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79" name="Freeform 15"/>
            <p:cNvSpPr>
              <a:spLocks/>
            </p:cNvSpPr>
            <p:nvPr/>
          </p:nvSpPr>
          <p:spPr bwMode="auto">
            <a:xfrm>
              <a:off x="2087" y="30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0" name="Freeform 16"/>
            <p:cNvSpPr>
              <a:spLocks/>
            </p:cNvSpPr>
            <p:nvPr/>
          </p:nvSpPr>
          <p:spPr bwMode="auto">
            <a:xfrm>
              <a:off x="2087" y="306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1" name="Freeform 17"/>
            <p:cNvSpPr>
              <a:spLocks/>
            </p:cNvSpPr>
            <p:nvPr/>
          </p:nvSpPr>
          <p:spPr bwMode="auto">
            <a:xfrm>
              <a:off x="2087" y="311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2" name="Freeform 18"/>
            <p:cNvSpPr>
              <a:spLocks/>
            </p:cNvSpPr>
            <p:nvPr/>
          </p:nvSpPr>
          <p:spPr bwMode="auto">
            <a:xfrm>
              <a:off x="2087" y="315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3" name="Freeform 19"/>
            <p:cNvSpPr>
              <a:spLocks/>
            </p:cNvSpPr>
            <p:nvPr/>
          </p:nvSpPr>
          <p:spPr bwMode="auto">
            <a:xfrm>
              <a:off x="2087" y="320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4" name="Freeform 20"/>
            <p:cNvSpPr>
              <a:spLocks/>
            </p:cNvSpPr>
            <p:nvPr/>
          </p:nvSpPr>
          <p:spPr bwMode="auto">
            <a:xfrm>
              <a:off x="2087" y="325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5" name="Freeform 21"/>
            <p:cNvSpPr>
              <a:spLocks/>
            </p:cNvSpPr>
            <p:nvPr/>
          </p:nvSpPr>
          <p:spPr bwMode="auto">
            <a:xfrm>
              <a:off x="2087" y="33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97686" name="Group 22"/>
          <p:cNvGrpSpPr>
            <a:grpSpLocks/>
          </p:cNvGrpSpPr>
          <p:nvPr/>
        </p:nvGrpSpPr>
        <p:grpSpPr bwMode="auto">
          <a:xfrm rot="5400000">
            <a:off x="2746375" y="1317625"/>
            <a:ext cx="1588" cy="1093788"/>
            <a:chOff x="2039" y="2430"/>
            <a:chExt cx="1" cy="929"/>
          </a:xfrm>
        </p:grpSpPr>
        <p:sp>
          <p:nvSpPr>
            <p:cNvPr id="497687" name="Freeform 23"/>
            <p:cNvSpPr>
              <a:spLocks/>
            </p:cNvSpPr>
            <p:nvPr/>
          </p:nvSpPr>
          <p:spPr bwMode="auto">
            <a:xfrm>
              <a:off x="2039" y="243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8" name="Freeform 24"/>
            <p:cNvSpPr>
              <a:spLocks/>
            </p:cNvSpPr>
            <p:nvPr/>
          </p:nvSpPr>
          <p:spPr bwMode="auto">
            <a:xfrm>
              <a:off x="2039" y="247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89" name="Freeform 25"/>
            <p:cNvSpPr>
              <a:spLocks/>
            </p:cNvSpPr>
            <p:nvPr/>
          </p:nvSpPr>
          <p:spPr bwMode="auto">
            <a:xfrm>
              <a:off x="2039" y="252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0" name="Freeform 26"/>
            <p:cNvSpPr>
              <a:spLocks/>
            </p:cNvSpPr>
            <p:nvPr/>
          </p:nvSpPr>
          <p:spPr bwMode="auto">
            <a:xfrm>
              <a:off x="2039" y="257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1" name="Freeform 27"/>
            <p:cNvSpPr>
              <a:spLocks/>
            </p:cNvSpPr>
            <p:nvPr/>
          </p:nvSpPr>
          <p:spPr bwMode="auto">
            <a:xfrm>
              <a:off x="2039" y="262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2" name="Freeform 28"/>
            <p:cNvSpPr>
              <a:spLocks/>
            </p:cNvSpPr>
            <p:nvPr/>
          </p:nvSpPr>
          <p:spPr bwMode="auto">
            <a:xfrm>
              <a:off x="2039" y="267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3" name="Freeform 29"/>
            <p:cNvSpPr>
              <a:spLocks/>
            </p:cNvSpPr>
            <p:nvPr/>
          </p:nvSpPr>
          <p:spPr bwMode="auto">
            <a:xfrm>
              <a:off x="2039" y="271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4" name="Freeform 30"/>
            <p:cNvSpPr>
              <a:spLocks/>
            </p:cNvSpPr>
            <p:nvPr/>
          </p:nvSpPr>
          <p:spPr bwMode="auto">
            <a:xfrm>
              <a:off x="2039" y="276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5" name="Freeform 31"/>
            <p:cNvSpPr>
              <a:spLocks/>
            </p:cNvSpPr>
            <p:nvPr/>
          </p:nvSpPr>
          <p:spPr bwMode="auto">
            <a:xfrm>
              <a:off x="2039" y="28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6" name="Freeform 32"/>
            <p:cNvSpPr>
              <a:spLocks/>
            </p:cNvSpPr>
            <p:nvPr/>
          </p:nvSpPr>
          <p:spPr bwMode="auto">
            <a:xfrm>
              <a:off x="2039" y="286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7" name="Freeform 33"/>
            <p:cNvSpPr>
              <a:spLocks/>
            </p:cNvSpPr>
            <p:nvPr/>
          </p:nvSpPr>
          <p:spPr bwMode="auto">
            <a:xfrm>
              <a:off x="2039" y="291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8" name="Freeform 34"/>
            <p:cNvSpPr>
              <a:spLocks/>
            </p:cNvSpPr>
            <p:nvPr/>
          </p:nvSpPr>
          <p:spPr bwMode="auto">
            <a:xfrm>
              <a:off x="2039" y="295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699" name="Freeform 35"/>
            <p:cNvSpPr>
              <a:spLocks/>
            </p:cNvSpPr>
            <p:nvPr/>
          </p:nvSpPr>
          <p:spPr bwMode="auto">
            <a:xfrm>
              <a:off x="2039" y="300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0" name="Freeform 36"/>
            <p:cNvSpPr>
              <a:spLocks/>
            </p:cNvSpPr>
            <p:nvPr/>
          </p:nvSpPr>
          <p:spPr bwMode="auto">
            <a:xfrm>
              <a:off x="2039" y="305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1" name="Freeform 37"/>
            <p:cNvSpPr>
              <a:spLocks/>
            </p:cNvSpPr>
            <p:nvPr/>
          </p:nvSpPr>
          <p:spPr bwMode="auto">
            <a:xfrm>
              <a:off x="2039" y="31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2" name="Freeform 38"/>
            <p:cNvSpPr>
              <a:spLocks/>
            </p:cNvSpPr>
            <p:nvPr/>
          </p:nvSpPr>
          <p:spPr bwMode="auto">
            <a:xfrm>
              <a:off x="2039" y="315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3" name="Freeform 39"/>
            <p:cNvSpPr>
              <a:spLocks/>
            </p:cNvSpPr>
            <p:nvPr/>
          </p:nvSpPr>
          <p:spPr bwMode="auto">
            <a:xfrm>
              <a:off x="2039" y="3198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4" name="Freeform 40"/>
            <p:cNvSpPr>
              <a:spLocks/>
            </p:cNvSpPr>
            <p:nvPr/>
          </p:nvSpPr>
          <p:spPr bwMode="auto">
            <a:xfrm>
              <a:off x="2039" y="3246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5" name="Freeform 41"/>
            <p:cNvSpPr>
              <a:spLocks/>
            </p:cNvSpPr>
            <p:nvPr/>
          </p:nvSpPr>
          <p:spPr bwMode="auto">
            <a:xfrm>
              <a:off x="2039" y="329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06" name="Freeform 42"/>
            <p:cNvSpPr>
              <a:spLocks/>
            </p:cNvSpPr>
            <p:nvPr/>
          </p:nvSpPr>
          <p:spPr bwMode="auto">
            <a:xfrm>
              <a:off x="2039" y="334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0 h 17"/>
                <a:gd name="T8" fmla="*/ 0 w 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97707" name="Group 43"/>
          <p:cNvGrpSpPr>
            <a:grpSpLocks/>
          </p:cNvGrpSpPr>
          <p:nvPr/>
        </p:nvGrpSpPr>
        <p:grpSpPr bwMode="auto">
          <a:xfrm>
            <a:off x="304800" y="381000"/>
            <a:ext cx="8566150" cy="5562600"/>
            <a:chOff x="192" y="240"/>
            <a:chExt cx="5396" cy="3504"/>
          </a:xfrm>
          <a:noFill/>
        </p:grpSpPr>
        <p:sp>
          <p:nvSpPr>
            <p:cNvPr id="497708" name="Text Box 44"/>
            <p:cNvSpPr txBox="1">
              <a:spLocks noChangeArrowheads="1"/>
            </p:cNvSpPr>
            <p:nvPr/>
          </p:nvSpPr>
          <p:spPr bwMode="auto">
            <a:xfrm>
              <a:off x="192" y="240"/>
              <a:ext cx="38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/>
                <a:t>(A)</a:t>
              </a:r>
            </a:p>
          </p:txBody>
        </p:sp>
        <p:sp>
          <p:nvSpPr>
            <p:cNvPr id="497709" name="Text Box 45"/>
            <p:cNvSpPr txBox="1">
              <a:spLocks noChangeArrowheads="1"/>
            </p:cNvSpPr>
            <p:nvPr/>
          </p:nvSpPr>
          <p:spPr bwMode="auto">
            <a:xfrm>
              <a:off x="192" y="2496"/>
              <a:ext cx="38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2400" b="1"/>
                <a:t>(B)</a:t>
              </a:r>
            </a:p>
          </p:txBody>
        </p:sp>
        <p:sp>
          <p:nvSpPr>
            <p:cNvPr id="497710" name="Rectangle 46"/>
            <p:cNvSpPr>
              <a:spLocks noChangeArrowheads="1"/>
            </p:cNvSpPr>
            <p:nvPr/>
          </p:nvSpPr>
          <p:spPr bwMode="auto">
            <a:xfrm>
              <a:off x="816" y="1594"/>
              <a:ext cx="1296" cy="3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1600" b="1" dirty="0" err="1">
                  <a:solidFill>
                    <a:srgbClr val="FF0000"/>
                  </a:solidFill>
                </a:rPr>
                <a:t>Pseudoautosomal</a:t>
              </a:r>
              <a:r>
                <a:rPr lang="en-US" altLang="en-US" sz="1600" b="1" dirty="0">
                  <a:solidFill>
                    <a:srgbClr val="FF0000"/>
                  </a:solidFill>
                </a:rPr>
                <a:t> Region 1 (PAR1)</a:t>
              </a:r>
            </a:p>
          </p:txBody>
        </p:sp>
        <p:sp>
          <p:nvSpPr>
            <p:cNvPr id="497711" name="Rectangle 47"/>
            <p:cNvSpPr>
              <a:spLocks noChangeArrowheads="1"/>
            </p:cNvSpPr>
            <p:nvPr/>
          </p:nvSpPr>
          <p:spPr bwMode="auto">
            <a:xfrm>
              <a:off x="3552" y="1594"/>
              <a:ext cx="1250" cy="3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1600" b="1" dirty="0" err="1"/>
                <a:t>Pseudoautosomal</a:t>
              </a:r>
              <a:r>
                <a:rPr lang="en-US" altLang="en-US" sz="1600" b="1" dirty="0"/>
                <a:t> Region 2 (PAR2)</a:t>
              </a:r>
            </a:p>
          </p:txBody>
        </p:sp>
        <p:sp>
          <p:nvSpPr>
            <p:cNvPr id="497712" name="Rectangle 48"/>
            <p:cNvSpPr>
              <a:spLocks noChangeArrowheads="1"/>
            </p:cNvSpPr>
            <p:nvPr/>
          </p:nvSpPr>
          <p:spPr bwMode="auto">
            <a:xfrm>
              <a:off x="2064" y="1546"/>
              <a:ext cx="1536" cy="4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1400" b="1" dirty="0">
                  <a:solidFill>
                    <a:srgbClr val="0070C0"/>
                  </a:solidFill>
                </a:rPr>
                <a:t>Non-Recombining </a:t>
              </a:r>
            </a:p>
            <a:p>
              <a:pPr algn="ctr" eaLnBrk="0" hangingPunct="0"/>
              <a:r>
                <a:rPr lang="en-US" altLang="en-US" sz="1400" b="1" dirty="0">
                  <a:solidFill>
                    <a:srgbClr val="0070C0"/>
                  </a:solidFill>
                </a:rPr>
                <a:t>Portion of Y Chromosome</a:t>
              </a:r>
            </a:p>
            <a:p>
              <a:pPr algn="ctr" eaLnBrk="0" hangingPunct="0"/>
              <a:r>
                <a:rPr lang="en-US" altLang="en-US" sz="1400" b="1" u="sng" dirty="0">
                  <a:solidFill>
                    <a:srgbClr val="FF0000"/>
                  </a:solidFill>
                </a:rPr>
                <a:t>(NRY)</a:t>
              </a:r>
            </a:p>
          </p:txBody>
        </p:sp>
        <p:sp>
          <p:nvSpPr>
            <p:cNvPr id="497713" name="Text Box 49"/>
            <p:cNvSpPr txBox="1">
              <a:spLocks noChangeArrowheads="1"/>
            </p:cNvSpPr>
            <p:nvPr/>
          </p:nvSpPr>
          <p:spPr bwMode="auto">
            <a:xfrm>
              <a:off x="1968" y="2026"/>
              <a:ext cx="2064" cy="19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400" b="1" dirty="0"/>
                <a:t>Male-specific region of the Y (MSY)</a:t>
              </a:r>
            </a:p>
          </p:txBody>
        </p:sp>
        <p:grpSp>
          <p:nvGrpSpPr>
            <p:cNvPr id="497714" name="Group 50"/>
            <p:cNvGrpSpPr>
              <a:grpSpLocks/>
            </p:cNvGrpSpPr>
            <p:nvPr/>
          </p:nvGrpSpPr>
          <p:grpSpPr bwMode="auto">
            <a:xfrm>
              <a:off x="2035" y="1277"/>
              <a:ext cx="1565" cy="125"/>
              <a:chOff x="2035" y="2242"/>
              <a:chExt cx="2104" cy="168"/>
            </a:xfrm>
            <a:grpFill/>
          </p:grpSpPr>
          <p:sp>
            <p:nvSpPr>
              <p:cNvPr id="497715" name="AutoShape 51"/>
              <p:cNvSpPr>
                <a:spLocks noChangeArrowheads="1"/>
              </p:cNvSpPr>
              <p:nvPr/>
            </p:nvSpPr>
            <p:spPr bwMode="auto">
              <a:xfrm>
                <a:off x="2035" y="2242"/>
                <a:ext cx="512" cy="168"/>
              </a:xfrm>
              <a:prstGeom prst="roundRect">
                <a:avLst>
                  <a:gd name="adj" fmla="val 39125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16" name="Oval 52" descr="Light horizontal"/>
              <p:cNvSpPr>
                <a:spLocks noChangeArrowheads="1"/>
              </p:cNvSpPr>
              <p:nvPr/>
            </p:nvSpPr>
            <p:spPr bwMode="auto">
              <a:xfrm>
                <a:off x="2563" y="2242"/>
                <a:ext cx="80" cy="160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17" name="AutoShape 53"/>
              <p:cNvSpPr>
                <a:spLocks noChangeArrowheads="1"/>
              </p:cNvSpPr>
              <p:nvPr/>
            </p:nvSpPr>
            <p:spPr bwMode="auto">
              <a:xfrm>
                <a:off x="2891" y="2242"/>
                <a:ext cx="1248" cy="168"/>
              </a:xfrm>
              <a:prstGeom prst="roundRect">
                <a:avLst>
                  <a:gd name="adj" fmla="val 39125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18" name="AutoShape 54"/>
              <p:cNvSpPr>
                <a:spLocks noChangeArrowheads="1"/>
              </p:cNvSpPr>
              <p:nvPr/>
            </p:nvSpPr>
            <p:spPr bwMode="auto">
              <a:xfrm>
                <a:off x="2659" y="2242"/>
                <a:ext cx="656" cy="168"/>
              </a:xfrm>
              <a:prstGeom prst="roundRect">
                <a:avLst>
                  <a:gd name="adj" fmla="val 39125"/>
                </a:avLst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19" name="Rectangle 55"/>
              <p:cNvSpPr>
                <a:spLocks noChangeArrowheads="1"/>
              </p:cNvSpPr>
              <p:nvPr/>
            </p:nvSpPr>
            <p:spPr bwMode="auto">
              <a:xfrm>
                <a:off x="3195" y="2242"/>
                <a:ext cx="224" cy="168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0" name="Rectangle 56"/>
              <p:cNvSpPr>
                <a:spLocks noChangeArrowheads="1"/>
              </p:cNvSpPr>
              <p:nvPr/>
            </p:nvSpPr>
            <p:spPr bwMode="auto">
              <a:xfrm>
                <a:off x="2883" y="2242"/>
                <a:ext cx="304" cy="168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1" name="Rectangle 57"/>
              <p:cNvSpPr>
                <a:spLocks noChangeArrowheads="1"/>
              </p:cNvSpPr>
              <p:nvPr/>
            </p:nvSpPr>
            <p:spPr bwMode="auto">
              <a:xfrm>
                <a:off x="2203" y="2250"/>
                <a:ext cx="192" cy="152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97722" name="Group 58"/>
            <p:cNvGrpSpPr>
              <a:grpSpLocks/>
            </p:cNvGrpSpPr>
            <p:nvPr/>
          </p:nvGrpSpPr>
          <p:grpSpPr bwMode="auto">
            <a:xfrm flipV="1">
              <a:off x="2031" y="1450"/>
              <a:ext cx="1569" cy="58"/>
              <a:chOff x="724" y="1958"/>
              <a:chExt cx="1569" cy="58"/>
            </a:xfrm>
            <a:grpFill/>
          </p:grpSpPr>
          <p:sp>
            <p:nvSpPr>
              <p:cNvPr id="497723" name="Line 59"/>
              <p:cNvSpPr>
                <a:spLocks noChangeShapeType="1"/>
              </p:cNvSpPr>
              <p:nvPr/>
            </p:nvSpPr>
            <p:spPr bwMode="auto">
              <a:xfrm flipV="1">
                <a:off x="760" y="1960"/>
                <a:ext cx="0" cy="5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4" name="Line 60"/>
              <p:cNvSpPr>
                <a:spLocks noChangeShapeType="1"/>
              </p:cNvSpPr>
              <p:nvPr/>
            </p:nvSpPr>
            <p:spPr bwMode="auto">
              <a:xfrm>
                <a:off x="725" y="1958"/>
                <a:ext cx="1566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5" name="Line 61"/>
              <p:cNvSpPr>
                <a:spLocks noChangeShapeType="1"/>
              </p:cNvSpPr>
              <p:nvPr/>
            </p:nvSpPr>
            <p:spPr bwMode="auto">
              <a:xfrm>
                <a:off x="2261" y="1961"/>
                <a:ext cx="0" cy="5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6" name="Line 62"/>
              <p:cNvSpPr>
                <a:spLocks noChangeShapeType="1"/>
              </p:cNvSpPr>
              <p:nvPr/>
            </p:nvSpPr>
            <p:spPr bwMode="auto">
              <a:xfrm>
                <a:off x="724" y="1960"/>
                <a:ext cx="0" cy="5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7727" name="Line 63"/>
              <p:cNvSpPr>
                <a:spLocks noChangeShapeType="1"/>
              </p:cNvSpPr>
              <p:nvPr/>
            </p:nvSpPr>
            <p:spPr bwMode="auto">
              <a:xfrm>
                <a:off x="2293" y="1963"/>
                <a:ext cx="0" cy="5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97728" name="AutoShape 64"/>
            <p:cNvSpPr>
              <a:spLocks noChangeArrowheads="1"/>
            </p:cNvSpPr>
            <p:nvPr/>
          </p:nvSpPr>
          <p:spPr bwMode="auto">
            <a:xfrm>
              <a:off x="2381" y="624"/>
              <a:ext cx="2563" cy="144"/>
            </a:xfrm>
            <a:prstGeom prst="roundRect">
              <a:avLst>
                <a:gd name="adj" fmla="val 39125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29" name="AutoShape 65"/>
            <p:cNvSpPr>
              <a:spLocks noChangeArrowheads="1"/>
            </p:cNvSpPr>
            <p:nvPr/>
          </p:nvSpPr>
          <p:spPr bwMode="auto">
            <a:xfrm>
              <a:off x="1200" y="624"/>
              <a:ext cx="1064" cy="144"/>
            </a:xfrm>
            <a:prstGeom prst="roundRect">
              <a:avLst>
                <a:gd name="adj" fmla="val 39125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0" name="Oval 66" descr="Light horizontal"/>
            <p:cNvSpPr>
              <a:spLocks noChangeArrowheads="1"/>
            </p:cNvSpPr>
            <p:nvPr/>
          </p:nvSpPr>
          <p:spPr bwMode="auto">
            <a:xfrm>
              <a:off x="2280" y="624"/>
              <a:ext cx="84" cy="137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1" name="Rectangle 67"/>
            <p:cNvSpPr>
              <a:spLocks noChangeArrowheads="1"/>
            </p:cNvSpPr>
            <p:nvPr/>
          </p:nvSpPr>
          <p:spPr bwMode="auto">
            <a:xfrm>
              <a:off x="3072" y="624"/>
              <a:ext cx="511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2" name="Rectangle 68"/>
            <p:cNvSpPr>
              <a:spLocks noChangeArrowheads="1"/>
            </p:cNvSpPr>
            <p:nvPr/>
          </p:nvSpPr>
          <p:spPr bwMode="auto">
            <a:xfrm>
              <a:off x="2473" y="624"/>
              <a:ext cx="13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3" name="Rectangle 69"/>
            <p:cNvSpPr>
              <a:spLocks noChangeArrowheads="1"/>
            </p:cNvSpPr>
            <p:nvPr/>
          </p:nvSpPr>
          <p:spPr bwMode="auto">
            <a:xfrm>
              <a:off x="1594" y="631"/>
              <a:ext cx="301" cy="13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4" name="Rectangle 70"/>
            <p:cNvSpPr>
              <a:spLocks noChangeArrowheads="1"/>
            </p:cNvSpPr>
            <p:nvPr/>
          </p:nvSpPr>
          <p:spPr bwMode="auto">
            <a:xfrm>
              <a:off x="4065" y="624"/>
              <a:ext cx="13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5" name="Rectangle 71"/>
            <p:cNvSpPr>
              <a:spLocks noChangeArrowheads="1"/>
            </p:cNvSpPr>
            <p:nvPr/>
          </p:nvSpPr>
          <p:spPr bwMode="auto">
            <a:xfrm>
              <a:off x="4307" y="624"/>
              <a:ext cx="13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6" name="Rectangle 72"/>
            <p:cNvSpPr>
              <a:spLocks noChangeArrowheads="1"/>
            </p:cNvSpPr>
            <p:nvPr/>
          </p:nvSpPr>
          <p:spPr bwMode="auto">
            <a:xfrm>
              <a:off x="4668" y="624"/>
              <a:ext cx="13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7" name="Text Box 73"/>
            <p:cNvSpPr txBox="1">
              <a:spLocks noChangeArrowheads="1"/>
            </p:cNvSpPr>
            <p:nvPr/>
          </p:nvSpPr>
          <p:spPr bwMode="auto">
            <a:xfrm>
              <a:off x="3782" y="1281"/>
              <a:ext cx="51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50 Mb</a:t>
              </a:r>
            </a:p>
          </p:txBody>
        </p:sp>
        <p:sp>
          <p:nvSpPr>
            <p:cNvPr id="497738" name="AutoShape 74"/>
            <p:cNvSpPr>
              <a:spLocks noChangeArrowheads="1"/>
            </p:cNvSpPr>
            <p:nvPr/>
          </p:nvSpPr>
          <p:spPr bwMode="auto">
            <a:xfrm>
              <a:off x="816" y="3000"/>
              <a:ext cx="1056" cy="144"/>
            </a:xfrm>
            <a:prstGeom prst="roundRect">
              <a:avLst>
                <a:gd name="adj" fmla="val 39125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39" name="Oval 75"/>
            <p:cNvSpPr>
              <a:spLocks noChangeArrowheads="1"/>
            </p:cNvSpPr>
            <p:nvPr/>
          </p:nvSpPr>
          <p:spPr bwMode="auto">
            <a:xfrm>
              <a:off x="1892" y="3000"/>
              <a:ext cx="162" cy="137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40" name="AutoShape 76"/>
            <p:cNvSpPr>
              <a:spLocks noChangeArrowheads="1"/>
            </p:cNvSpPr>
            <p:nvPr/>
          </p:nvSpPr>
          <p:spPr bwMode="auto">
            <a:xfrm>
              <a:off x="2064" y="3000"/>
              <a:ext cx="3037" cy="144"/>
            </a:xfrm>
            <a:prstGeom prst="roundRect">
              <a:avLst>
                <a:gd name="adj" fmla="val 39125"/>
              </a:avLst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41" name="Rectangle 77"/>
            <p:cNvSpPr>
              <a:spLocks noChangeArrowheads="1"/>
            </p:cNvSpPr>
            <p:nvPr/>
          </p:nvSpPr>
          <p:spPr bwMode="auto">
            <a:xfrm>
              <a:off x="3072" y="3000"/>
              <a:ext cx="1920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42" name="Line 78"/>
            <p:cNvSpPr>
              <a:spLocks noChangeShapeType="1"/>
            </p:cNvSpPr>
            <p:nvPr/>
          </p:nvSpPr>
          <p:spPr bwMode="auto">
            <a:xfrm flipH="1">
              <a:off x="3600" y="816"/>
              <a:ext cx="1248" cy="442"/>
            </a:xfrm>
            <a:prstGeom prst="lin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43" name="Line 79"/>
            <p:cNvSpPr>
              <a:spLocks noChangeShapeType="1"/>
            </p:cNvSpPr>
            <p:nvPr/>
          </p:nvSpPr>
          <p:spPr bwMode="auto">
            <a:xfrm>
              <a:off x="1296" y="816"/>
              <a:ext cx="720" cy="442"/>
            </a:xfrm>
            <a:prstGeom prst="line">
              <a:avLst/>
            </a:prstGeom>
            <a:grp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7744" name="Text Box 80"/>
            <p:cNvSpPr txBox="1">
              <a:spLocks noChangeArrowheads="1"/>
            </p:cNvSpPr>
            <p:nvPr/>
          </p:nvSpPr>
          <p:spPr bwMode="auto">
            <a:xfrm>
              <a:off x="768" y="480"/>
              <a:ext cx="267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3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7745" name="Text Box 81"/>
            <p:cNvSpPr txBox="1">
              <a:spLocks noChangeArrowheads="1"/>
            </p:cNvSpPr>
            <p:nvPr/>
          </p:nvSpPr>
          <p:spPr bwMode="auto">
            <a:xfrm>
              <a:off x="1536" y="1162"/>
              <a:ext cx="258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sz="3600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497746" name="Text Box 82"/>
            <p:cNvSpPr txBox="1">
              <a:spLocks noChangeArrowheads="1"/>
            </p:cNvSpPr>
            <p:nvPr/>
          </p:nvSpPr>
          <p:spPr bwMode="auto">
            <a:xfrm>
              <a:off x="4992" y="576"/>
              <a:ext cx="5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154 Mb</a:t>
              </a:r>
            </a:p>
          </p:txBody>
        </p:sp>
        <p:sp>
          <p:nvSpPr>
            <p:cNvPr id="497747" name="Text Box 83"/>
            <p:cNvSpPr txBox="1">
              <a:spLocks noChangeArrowheads="1"/>
            </p:cNvSpPr>
            <p:nvPr/>
          </p:nvSpPr>
          <p:spPr bwMode="auto">
            <a:xfrm>
              <a:off x="912" y="2664"/>
              <a:ext cx="29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Yp</a:t>
              </a:r>
            </a:p>
          </p:txBody>
        </p:sp>
        <p:sp>
          <p:nvSpPr>
            <p:cNvPr id="497748" name="Text Box 84"/>
            <p:cNvSpPr txBox="1">
              <a:spLocks noChangeArrowheads="1"/>
            </p:cNvSpPr>
            <p:nvPr/>
          </p:nvSpPr>
          <p:spPr bwMode="auto">
            <a:xfrm>
              <a:off x="4700" y="2687"/>
              <a:ext cx="29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Yq</a:t>
              </a:r>
            </a:p>
          </p:txBody>
        </p:sp>
        <p:sp>
          <p:nvSpPr>
            <p:cNvPr id="497749" name="Text Box 85"/>
            <p:cNvSpPr txBox="1">
              <a:spLocks noChangeArrowheads="1"/>
            </p:cNvSpPr>
            <p:nvPr/>
          </p:nvSpPr>
          <p:spPr bwMode="auto">
            <a:xfrm>
              <a:off x="3216" y="3167"/>
              <a:ext cx="1690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/>
                <a:t>Heterochromatic region (not sequenced)</a:t>
              </a:r>
            </a:p>
            <a:p>
              <a:pPr algn="ctr"/>
              <a:r>
                <a:rPr lang="en-US" altLang="it-IT"/>
                <a:t>~30 Mb</a:t>
              </a:r>
            </a:p>
          </p:txBody>
        </p:sp>
        <p:sp>
          <p:nvSpPr>
            <p:cNvPr id="497750" name="Text Box 86"/>
            <p:cNvSpPr txBox="1">
              <a:spLocks noChangeArrowheads="1"/>
            </p:cNvSpPr>
            <p:nvPr/>
          </p:nvSpPr>
          <p:spPr bwMode="auto">
            <a:xfrm>
              <a:off x="1322" y="3215"/>
              <a:ext cx="128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it-IT" b="1" dirty="0" err="1">
                  <a:solidFill>
                    <a:srgbClr val="FF0000"/>
                  </a:solidFill>
                </a:rPr>
                <a:t>Euchromatic</a:t>
              </a:r>
              <a:r>
                <a:rPr lang="en-US" altLang="it-IT" b="1" dirty="0">
                  <a:solidFill>
                    <a:srgbClr val="FF0000"/>
                  </a:solidFill>
                </a:rPr>
                <a:t> region</a:t>
              </a:r>
            </a:p>
            <a:p>
              <a:pPr algn="ctr"/>
              <a:r>
                <a:rPr lang="en-US" altLang="it-IT" b="1" dirty="0">
                  <a:solidFill>
                    <a:srgbClr val="FF0000"/>
                  </a:solidFill>
                </a:rPr>
                <a:t>(23 Mb)</a:t>
              </a:r>
            </a:p>
          </p:txBody>
        </p:sp>
        <p:sp>
          <p:nvSpPr>
            <p:cNvPr id="497751" name="Text Box 87"/>
            <p:cNvSpPr txBox="1">
              <a:spLocks noChangeArrowheads="1"/>
            </p:cNvSpPr>
            <p:nvPr/>
          </p:nvSpPr>
          <p:spPr bwMode="auto">
            <a:xfrm>
              <a:off x="1632" y="2767"/>
              <a:ext cx="680" cy="1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it-IT" sz="1400"/>
                <a:t>centromere</a:t>
              </a:r>
            </a:p>
          </p:txBody>
        </p:sp>
        <p:sp>
          <p:nvSpPr>
            <p:cNvPr id="497752" name="Rectangle 88"/>
            <p:cNvSpPr>
              <a:spLocks noChangeArrowheads="1"/>
            </p:cNvSpPr>
            <p:nvPr/>
          </p:nvSpPr>
          <p:spPr bwMode="auto">
            <a:xfrm>
              <a:off x="2832" y="624"/>
              <a:ext cx="14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53" name="Rectangle 89"/>
            <p:cNvSpPr>
              <a:spLocks noChangeArrowheads="1"/>
            </p:cNvSpPr>
            <p:nvPr/>
          </p:nvSpPr>
          <p:spPr bwMode="auto">
            <a:xfrm>
              <a:off x="1344" y="624"/>
              <a:ext cx="144" cy="14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7754" name="Text Box 90"/>
            <p:cNvSpPr txBox="1">
              <a:spLocks noChangeArrowheads="1"/>
            </p:cNvSpPr>
            <p:nvPr/>
          </p:nvSpPr>
          <p:spPr bwMode="auto">
            <a:xfrm rot="1856017">
              <a:off x="1397" y="913"/>
              <a:ext cx="874" cy="17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recombination</a:t>
              </a:r>
            </a:p>
          </p:txBody>
        </p:sp>
        <p:sp>
          <p:nvSpPr>
            <p:cNvPr id="497755" name="Text Box 91"/>
            <p:cNvSpPr txBox="1">
              <a:spLocks noChangeArrowheads="1"/>
            </p:cNvSpPr>
            <p:nvPr/>
          </p:nvSpPr>
          <p:spPr bwMode="auto">
            <a:xfrm rot="-1049874">
              <a:off x="3587" y="864"/>
              <a:ext cx="874" cy="17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1200" dirty="0">
                  <a:solidFill>
                    <a:srgbClr val="FF0000"/>
                  </a:solidFill>
                </a:rPr>
                <a:t>recombination</a:t>
              </a:r>
            </a:p>
          </p:txBody>
        </p:sp>
      </p:grpSp>
      <p:sp>
        <p:nvSpPr>
          <p:cNvPr id="497756" name="Text Box 92"/>
          <p:cNvSpPr txBox="1">
            <a:spLocks noChangeArrowheads="1"/>
          </p:cNvSpPr>
          <p:nvPr/>
        </p:nvSpPr>
        <p:spPr bwMode="auto">
          <a:xfrm>
            <a:off x="1265238" y="6564313"/>
            <a:ext cx="5380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 dirty="0" smtClean="0"/>
              <a:t>J.M</a:t>
            </a:r>
            <a:r>
              <a:rPr lang="en-US" altLang="it-IT" sz="1200" dirty="0"/>
              <a:t>. Butler (2005) </a:t>
            </a:r>
            <a:r>
              <a:rPr lang="en-US" altLang="it-IT" sz="1200" i="1" dirty="0"/>
              <a:t>Forensic DNA Typing</a:t>
            </a:r>
            <a:r>
              <a:rPr lang="en-US" altLang="it-IT" sz="1200" dirty="0"/>
              <a:t>, 2</a:t>
            </a:r>
            <a:r>
              <a:rPr lang="en-US" altLang="it-IT" sz="1200" baseline="30000" dirty="0"/>
              <a:t>nd</a:t>
            </a:r>
            <a:r>
              <a:rPr lang="en-US" altLang="it-IT" sz="1200" dirty="0"/>
              <a:t> Edition © 2005 Elsevier Academic Press</a:t>
            </a:r>
          </a:p>
        </p:txBody>
      </p:sp>
    </p:spTree>
    <p:extLst>
      <p:ext uri="{BB962C8B-B14F-4D97-AF65-F5344CB8AC3E}">
        <p14:creationId xmlns:p14="http://schemas.microsoft.com/office/powerpoint/2010/main" val="601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6201" y="946382"/>
            <a:ext cx="5735822" cy="4565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700405" indent="-279400" algn="just">
              <a:lnSpc>
                <a:spcPct val="128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  <a:tab pos="2270760" algn="l"/>
              </a:tabLst>
            </a:pPr>
            <a:r>
              <a:rPr lang="it-IT" sz="2800" spc="-5" dirty="0" smtClean="0">
                <a:latin typeface="Calibri"/>
                <a:cs typeface="Calibri"/>
              </a:rPr>
              <a:t>95% (NRY): di cui il gene più noto è  </a:t>
            </a:r>
            <a:r>
              <a:rPr lang="it-IT" sz="2800" dirty="0" smtClean="0">
                <a:cs typeface="Calibri"/>
              </a:rPr>
              <a:t>SRY (</a:t>
            </a:r>
            <a:r>
              <a:rPr lang="it-IT" sz="2800" i="1" spc="-5" dirty="0" smtClean="0">
                <a:cs typeface="Calibri"/>
              </a:rPr>
              <a:t>Sex-  </a:t>
            </a:r>
            <a:r>
              <a:rPr lang="it-IT" sz="2800" i="1" spc="-5" dirty="0" err="1">
                <a:cs typeface="Calibri"/>
              </a:rPr>
              <a:t>determi</a:t>
            </a:r>
            <a:r>
              <a:rPr lang="it-IT" sz="2800" i="1" dirty="0" err="1">
                <a:cs typeface="Calibri"/>
              </a:rPr>
              <a:t>nining</a:t>
            </a:r>
            <a:r>
              <a:rPr lang="it-IT" sz="2800" i="1" dirty="0">
                <a:cs typeface="Calibri"/>
              </a:rPr>
              <a:t>  </a:t>
            </a:r>
            <a:r>
              <a:rPr lang="it-IT" sz="2800" i="1" dirty="0" err="1" smtClean="0">
                <a:cs typeface="Calibri"/>
              </a:rPr>
              <a:t>R</a:t>
            </a:r>
            <a:r>
              <a:rPr lang="it-IT" sz="2800" i="1" spc="-5" dirty="0" err="1" smtClean="0">
                <a:cs typeface="Calibri"/>
              </a:rPr>
              <a:t>egion</a:t>
            </a:r>
            <a:r>
              <a:rPr lang="it-IT" sz="2800" i="1" spc="-10" dirty="0" smtClean="0">
                <a:cs typeface="Calibri"/>
              </a:rPr>
              <a:t> </a:t>
            </a:r>
            <a:r>
              <a:rPr lang="it-IT" sz="2800" i="1" spc="-5" dirty="0" smtClean="0">
                <a:cs typeface="Calibri"/>
              </a:rPr>
              <a:t>Y)</a:t>
            </a:r>
            <a:r>
              <a:rPr lang="it-IT" sz="2800" spc="-5" dirty="0" smtClean="0">
                <a:cs typeface="Calibri"/>
              </a:rPr>
              <a:t> </a:t>
            </a:r>
          </a:p>
          <a:p>
            <a:pPr marL="292100" marR="700405" indent="-279400" algn="just">
              <a:lnSpc>
                <a:spcPct val="128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  <a:tab pos="2270760" algn="l"/>
              </a:tabLst>
            </a:pPr>
            <a:endParaRPr lang="it-IT" sz="2800" b="1" spc="-5" dirty="0">
              <a:cs typeface="Calibri"/>
            </a:endParaRPr>
          </a:p>
          <a:p>
            <a:pPr marL="292100" marR="700405" indent="-279400" algn="just">
              <a:lnSpc>
                <a:spcPct val="128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  <a:tab pos="2270760" algn="l"/>
              </a:tabLst>
            </a:pPr>
            <a:r>
              <a:rPr lang="it-IT" sz="2800" spc="-5" dirty="0" smtClean="0">
                <a:cs typeface="Calibri"/>
              </a:rPr>
              <a:t>142 </a:t>
            </a:r>
            <a:r>
              <a:rPr lang="it-IT" sz="2800" dirty="0">
                <a:cs typeface="Calibri"/>
              </a:rPr>
              <a:t>geni (</a:t>
            </a:r>
            <a:r>
              <a:rPr lang="it-IT" sz="2800" spc="-5" dirty="0">
                <a:cs typeface="Calibri"/>
              </a:rPr>
              <a:t>113</a:t>
            </a:r>
            <a:r>
              <a:rPr lang="it-IT" sz="2800" dirty="0">
                <a:cs typeface="Calibri"/>
              </a:rPr>
              <a:t> </a:t>
            </a:r>
            <a:r>
              <a:rPr lang="it-IT" sz="2800" spc="-5" dirty="0">
                <a:cs typeface="Calibri"/>
              </a:rPr>
              <a:t>codificanti)</a:t>
            </a:r>
            <a:endParaRPr lang="it-IT" sz="2800" dirty="0">
              <a:cs typeface="Calibri"/>
            </a:endParaRPr>
          </a:p>
          <a:p>
            <a:pPr marL="292100" marR="5080" indent="-279400">
              <a:lnSpc>
                <a:spcPts val="4400"/>
              </a:lnSpc>
              <a:spcBef>
                <a:spcPts val="3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it-IT" sz="2800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92100" marR="5080" indent="-279400">
              <a:lnSpc>
                <a:spcPts val="4400"/>
              </a:lnSpc>
              <a:spcBef>
                <a:spcPts val="3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&gt;&gt;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700 </a:t>
            </a:r>
            <a:r>
              <a:rPr sz="2800" spc="-5" dirty="0" err="1">
                <a:solidFill>
                  <a:srgbClr val="FF0000"/>
                </a:solidFill>
                <a:latin typeface="Calibri"/>
                <a:cs typeface="Calibri"/>
              </a:rPr>
              <a:t>marcatori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it-IT" sz="28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STRs</a:t>
            </a:r>
            <a:r>
              <a:rPr lang="it-IT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it-IT" sz="28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VNTRs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SNPS</a:t>
            </a:r>
            <a:r>
              <a:rPr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endParaRPr lang="it-IT" sz="2800" spc="-5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1447800" y="182786"/>
            <a:ext cx="5391785" cy="584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cromosoma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1066800"/>
            <a:ext cx="386262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174591"/>
            <a:ext cx="5391785" cy="5848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3200" b="1" spc="-5" dirty="0">
                <a:latin typeface="Calibri"/>
                <a:cs typeface="Calibri"/>
              </a:rPr>
              <a:t>Polimorfismi del cromosoma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528" y="947667"/>
            <a:ext cx="5701665" cy="391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Caratteristiche chiave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per la genetica</a:t>
            </a: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forense: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0" y="1924442"/>
            <a:ext cx="990600" cy="4154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359"/>
              </a:spcBef>
            </a:pPr>
            <a:r>
              <a:rPr sz="2400" b="1" dirty="0">
                <a:latin typeface="Calibri"/>
                <a:cs typeface="Calibri"/>
              </a:rPr>
              <a:t>SNPs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528" y="2743200"/>
            <a:ext cx="8235672" cy="77008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2800"/>
              </a:lnSpc>
              <a:spcBef>
                <a:spcPts val="260"/>
              </a:spcBef>
            </a:pPr>
            <a:r>
              <a:rPr sz="3200" dirty="0">
                <a:latin typeface="Calibri"/>
                <a:cs typeface="Calibri"/>
              </a:rPr>
              <a:t>Analisi di </a:t>
            </a:r>
            <a:r>
              <a:rPr sz="3200" spc="-5" dirty="0">
                <a:latin typeface="Calibri"/>
                <a:cs typeface="Calibri"/>
              </a:rPr>
              <a:t>reperti con materiale cellulare ridotto 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 err="1" smtClean="0">
                <a:latin typeface="Calibri"/>
                <a:cs typeface="Calibri"/>
              </a:rPr>
              <a:t>degradato</a:t>
            </a:r>
            <a:r>
              <a:rPr lang="it-IT" sz="3200" spc="-5" dirty="0" smtClean="0">
                <a:latin typeface="Calibri"/>
                <a:cs typeface="Calibri"/>
              </a:rPr>
              <a:t> (</a:t>
            </a:r>
            <a:r>
              <a:rPr sz="3200" spc="-5" dirty="0" err="1" smtClean="0">
                <a:latin typeface="Calibri"/>
                <a:cs typeface="Calibri"/>
              </a:rPr>
              <a:t>Bastano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poche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lang="it-IT" sz="3200" spc="-5" dirty="0" err="1" smtClean="0">
                <a:latin typeface="Calibri"/>
                <a:cs typeface="Calibri"/>
              </a:rPr>
              <a:t>bp</a:t>
            </a:r>
            <a:r>
              <a:rPr lang="it-IT" sz="3200" dirty="0" smtClean="0">
                <a:latin typeface="Calibri"/>
                <a:cs typeface="Calibri"/>
              </a:rPr>
              <a:t>!!)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806" y="4495800"/>
            <a:ext cx="8096794" cy="9079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Aploidia 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+ 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eredità </a:t>
            </a:r>
            <a:r>
              <a:rPr sz="2800" b="1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maschile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=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&gt;</a:t>
            </a:r>
            <a:r>
              <a:rPr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minore frequenza nella</a:t>
            </a:r>
            <a:r>
              <a:rPr sz="2800" b="1" spc="9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popolazione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4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57200" y="1524000"/>
            <a:ext cx="80772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77247" y="381000"/>
            <a:ext cx="8027027" cy="397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774" rIns="0" bIns="0" rtlCol="0">
            <a:spAutoFit/>
          </a:bodyPr>
          <a:lstStyle/>
          <a:p>
            <a:pPr marL="10860" algn="ctr">
              <a:spcBef>
                <a:spcPts val="77"/>
              </a:spcBef>
            </a:pPr>
            <a:r>
              <a:rPr sz="2800" b="1" spc="-4" dirty="0">
                <a:solidFill>
                  <a:srgbClr val="000000"/>
                </a:solidFill>
                <a:cs typeface="Arial"/>
              </a:rPr>
              <a:t>MARCATORI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STR 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DI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Y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:</a:t>
            </a:r>
            <a:r>
              <a:rPr sz="2800" b="1" spc="-56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cs typeface="Arial"/>
              </a:rPr>
              <a:t>YSTR</a:t>
            </a:r>
            <a:endParaRPr sz="2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8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" y="1295400"/>
            <a:ext cx="8763000" cy="48879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970" rIns="0" bIns="0" rtlCol="0">
            <a:spAutoFit/>
          </a:bodyPr>
          <a:lstStyle/>
          <a:p>
            <a:pPr marL="549275" marR="168275" indent="-514350" algn="just">
              <a:lnSpc>
                <a:spcPct val="99700"/>
              </a:lnSpc>
              <a:spcBef>
                <a:spcPts val="110"/>
              </a:spcBef>
              <a:buFont typeface="+mj-lt"/>
              <a:buAutoNum type="arabicPeriod"/>
              <a:tabLst>
                <a:tab pos="492125" algn="l"/>
                <a:tab pos="492759" algn="l"/>
              </a:tabLst>
            </a:pPr>
            <a:r>
              <a:rPr sz="2800" dirty="0">
                <a:latin typeface="Calibri"/>
                <a:cs typeface="Calibri"/>
              </a:rPr>
              <a:t>E’ stato </a:t>
            </a:r>
            <a:r>
              <a:rPr sz="2800" spc="-5" dirty="0">
                <a:latin typeface="Calibri"/>
                <a:cs typeface="Calibri"/>
              </a:rPr>
              <a:t>approvato </a:t>
            </a:r>
            <a:r>
              <a:rPr sz="2800" dirty="0">
                <a:latin typeface="Calibri"/>
                <a:cs typeface="Calibri"/>
              </a:rPr>
              <a:t>un set di </a:t>
            </a:r>
            <a:r>
              <a:rPr lang="it-IT" sz="2800" dirty="0" smtClean="0">
                <a:latin typeface="Calibri"/>
                <a:cs typeface="Calibri"/>
              </a:rPr>
              <a:t>STR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lang="it-IT" sz="2800" spc="-5" dirty="0" smtClean="0">
                <a:latin typeface="Calibri"/>
                <a:cs typeface="Calibri"/>
              </a:rPr>
              <a:t>(</a:t>
            </a:r>
            <a:r>
              <a:rPr lang="it-IT"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17-23 Y-STR</a:t>
            </a:r>
            <a:r>
              <a:rPr lang="it-IT" sz="2800" spc="-5" dirty="0" smtClean="0">
                <a:latin typeface="Calibri"/>
                <a:cs typeface="Calibri"/>
              </a:rPr>
              <a:t>) 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conosciuti come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minimal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haplotype 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(minHt)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49275" marR="5080" indent="-514350" algn="just">
              <a:lnSpc>
                <a:spcPct val="99200"/>
              </a:lnSpc>
              <a:spcBef>
                <a:spcPts val="2014"/>
              </a:spcBef>
              <a:buFont typeface="+mj-lt"/>
              <a:buAutoNum type="arabicPeriod"/>
              <a:tabLst>
                <a:tab pos="492125" algn="l"/>
                <a:tab pos="492759" algn="l"/>
              </a:tabLst>
            </a:pPr>
            <a:endParaRPr lang="it-IT" sz="2800" dirty="0" smtClean="0">
              <a:latin typeface="Calibri"/>
              <a:cs typeface="Calibri"/>
            </a:endParaRPr>
          </a:p>
          <a:p>
            <a:pPr marL="549275" marR="5080" indent="-514350" algn="just">
              <a:lnSpc>
                <a:spcPct val="99200"/>
              </a:lnSpc>
              <a:spcBef>
                <a:spcPts val="2014"/>
              </a:spcBef>
              <a:buFont typeface="+mj-lt"/>
              <a:buAutoNum type="arabicPeriod"/>
              <a:tabLst>
                <a:tab pos="492125" algn="l"/>
                <a:tab pos="492759" algn="l"/>
              </a:tabLst>
            </a:pPr>
            <a:r>
              <a:rPr sz="2800" dirty="0" smtClean="0">
                <a:latin typeface="Calibri"/>
                <a:cs typeface="Calibri"/>
              </a:rPr>
              <a:t>Per </a:t>
            </a:r>
            <a:r>
              <a:rPr sz="2800" spc="-5" dirty="0">
                <a:latin typeface="Calibri"/>
                <a:cs typeface="Calibri"/>
              </a:rPr>
              <a:t>standardizzare </a:t>
            </a:r>
            <a:r>
              <a:rPr sz="2800" dirty="0">
                <a:latin typeface="Calibri"/>
                <a:cs typeface="Calibri"/>
              </a:rPr>
              <a:t>il </a:t>
            </a:r>
            <a:r>
              <a:rPr sz="2800" spc="-5" dirty="0">
                <a:latin typeface="Calibri"/>
                <a:cs typeface="Calibri"/>
              </a:rPr>
              <a:t>loro utilizzo, </a:t>
            </a:r>
            <a:r>
              <a:rPr lang="it-IT" sz="2800" spc="-5" dirty="0" smtClean="0">
                <a:latin typeface="Calibri"/>
                <a:cs typeface="Calibri"/>
              </a:rPr>
              <a:t>questi </a:t>
            </a:r>
            <a:r>
              <a:rPr sz="2800" spc="-5" dirty="0" smtClean="0">
                <a:latin typeface="Calibri"/>
                <a:cs typeface="Calibri"/>
              </a:rPr>
              <a:t>loci  </a:t>
            </a:r>
            <a:r>
              <a:rPr sz="2800" spc="-5" dirty="0" err="1" smtClean="0">
                <a:latin typeface="Calibri"/>
                <a:cs typeface="Calibri"/>
              </a:rPr>
              <a:t>sono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stati </a:t>
            </a:r>
            <a:r>
              <a:rPr sz="2800" spc="-5" dirty="0">
                <a:latin typeface="Calibri"/>
                <a:cs typeface="Calibri"/>
              </a:rPr>
              <a:t>tipizzati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diverse </a:t>
            </a:r>
            <a:r>
              <a:rPr sz="2800" spc="-5" dirty="0" err="1" smtClean="0">
                <a:latin typeface="Calibri"/>
                <a:cs typeface="Calibri"/>
              </a:rPr>
              <a:t>popolazioni</a:t>
            </a:r>
            <a:r>
              <a:rPr lang="it-IT" sz="2800" spc="-5" dirty="0" smtClean="0">
                <a:latin typeface="Calibri"/>
                <a:cs typeface="Calibri"/>
              </a:rPr>
              <a:t>;</a:t>
            </a:r>
          </a:p>
          <a:p>
            <a:pPr marL="549275" marR="5080" indent="-514350" algn="just">
              <a:lnSpc>
                <a:spcPct val="99200"/>
              </a:lnSpc>
              <a:spcBef>
                <a:spcPts val="2014"/>
              </a:spcBef>
              <a:buFont typeface="+mj-lt"/>
              <a:buAutoNum type="arabicPeriod"/>
              <a:tabLst>
                <a:tab pos="492125" algn="l"/>
                <a:tab pos="492759" algn="l"/>
              </a:tabLst>
            </a:pPr>
            <a:endParaRPr lang="it-IT" sz="2800" spc="-5" dirty="0" smtClean="0">
              <a:latin typeface="Calibri"/>
              <a:cs typeface="Calibri"/>
            </a:endParaRPr>
          </a:p>
          <a:p>
            <a:pPr marL="549275" marR="5080" indent="-514350" algn="just">
              <a:lnSpc>
                <a:spcPct val="99200"/>
              </a:lnSpc>
              <a:spcBef>
                <a:spcPts val="2014"/>
              </a:spcBef>
              <a:buFont typeface="+mj-lt"/>
              <a:buAutoNum type="arabicPeriod"/>
              <a:tabLst>
                <a:tab pos="492125" algn="l"/>
                <a:tab pos="492759" algn="l"/>
              </a:tabLst>
            </a:pPr>
            <a:r>
              <a:rPr lang="it-IT" sz="2800" dirty="0" smtClean="0">
                <a:latin typeface="Calibri"/>
                <a:cs typeface="Calibri"/>
              </a:rPr>
              <a:t>L</a:t>
            </a:r>
            <a:r>
              <a:rPr sz="2800" dirty="0" smtClean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distribuzione </a:t>
            </a:r>
            <a:r>
              <a:rPr sz="2800" dirty="0">
                <a:latin typeface="Calibri"/>
                <a:cs typeface="Calibri"/>
              </a:rPr>
              <a:t>delle </a:t>
            </a:r>
            <a:r>
              <a:rPr sz="2800" spc="-5" dirty="0">
                <a:latin typeface="Calibri"/>
                <a:cs typeface="Calibri"/>
              </a:rPr>
              <a:t>frequenza </a:t>
            </a:r>
            <a:r>
              <a:rPr sz="2800" dirty="0">
                <a:latin typeface="Calibri"/>
                <a:cs typeface="Calibri"/>
              </a:rPr>
              <a:t>alleliche è  </a:t>
            </a:r>
            <a:r>
              <a:rPr sz="2800" spc="-5" dirty="0">
                <a:latin typeface="Calibri"/>
                <a:cs typeface="Calibri"/>
              </a:rPr>
              <a:t>raccolta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 err="1">
                <a:latin typeface="Calibri"/>
                <a:cs typeface="Calibri"/>
              </a:rPr>
              <a:t>appositi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database</a:t>
            </a:r>
            <a:r>
              <a:rPr lang="it-IT" sz="2800" dirty="0" smtClean="0">
                <a:latin typeface="Calibri"/>
                <a:cs typeface="Calibri"/>
              </a:rPr>
              <a:t> (</a:t>
            </a:r>
            <a:r>
              <a:rPr sz="2800" b="1" i="1" u="sng" spc="-5" dirty="0" smtClean="0">
                <a:solidFill>
                  <a:srgbClr val="FF0000"/>
                </a:solidFill>
                <a:latin typeface="Calibri"/>
                <a:cs typeface="Calibri"/>
              </a:rPr>
              <a:t>Y-STR </a:t>
            </a:r>
            <a:r>
              <a:rPr sz="2800" b="1" i="1" u="sng" dirty="0">
                <a:solidFill>
                  <a:srgbClr val="FF0000"/>
                </a:solidFill>
                <a:latin typeface="Calibri"/>
                <a:cs typeface="Calibri"/>
              </a:rPr>
              <a:t>Haplotype </a:t>
            </a:r>
            <a:r>
              <a:rPr sz="28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Reference</a:t>
            </a:r>
            <a:r>
              <a:rPr sz="2800" b="1" i="1" u="sng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u="sng" spc="-5" dirty="0" smtClean="0">
                <a:solidFill>
                  <a:srgbClr val="FF0000"/>
                </a:solidFill>
                <a:latin typeface="Calibri"/>
                <a:cs typeface="Calibri"/>
              </a:rPr>
              <a:t>Database</a:t>
            </a:r>
            <a:r>
              <a:rPr lang="it-IT" sz="2800" b="1" i="1" u="sng" spc="-5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7200" y="201789"/>
            <a:ext cx="8027027" cy="397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774" rIns="0" bIns="0" rtlCol="0">
            <a:spAutoFit/>
          </a:bodyPr>
          <a:lstStyle/>
          <a:p>
            <a:pPr marL="10860" algn="ctr">
              <a:spcBef>
                <a:spcPts val="77"/>
              </a:spcBef>
            </a:pPr>
            <a:r>
              <a:rPr sz="2800" b="1" spc="-4" dirty="0">
                <a:solidFill>
                  <a:srgbClr val="000000"/>
                </a:solidFill>
                <a:cs typeface="Arial"/>
              </a:rPr>
              <a:t>MARCATORI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STR 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DI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Y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:</a:t>
            </a:r>
            <a:r>
              <a:rPr sz="2800" b="1" spc="-56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cs typeface="Arial"/>
              </a:rPr>
              <a:t>YSTR</a:t>
            </a:r>
            <a:endParaRPr sz="2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8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340"/>
            <a:ext cx="9144000" cy="33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21" y="1981200"/>
            <a:ext cx="7886700" cy="2469758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7200" y="180524"/>
            <a:ext cx="8027027" cy="397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774" rIns="0" bIns="0" rtlCol="0">
            <a:spAutoFit/>
          </a:bodyPr>
          <a:lstStyle/>
          <a:p>
            <a:pPr marL="10860" algn="ctr">
              <a:spcBef>
                <a:spcPts val="77"/>
              </a:spcBef>
            </a:pPr>
            <a:r>
              <a:rPr sz="2800" b="1" spc="-4" dirty="0">
                <a:solidFill>
                  <a:srgbClr val="000000"/>
                </a:solidFill>
                <a:cs typeface="Arial"/>
              </a:rPr>
              <a:t>MARCATORI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STR 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DI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Y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:</a:t>
            </a:r>
            <a:r>
              <a:rPr sz="2800" b="1" spc="-56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cs typeface="Arial"/>
              </a:rPr>
              <a:t>YSTR</a:t>
            </a:r>
            <a:endParaRPr sz="2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0373" y="1142796"/>
            <a:ext cx="8192770" cy="5379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835">
              <a:lnSpc>
                <a:spcPct val="100000"/>
              </a:lnSpc>
              <a:spcBef>
                <a:spcPts val="100"/>
              </a:spcBef>
            </a:pPr>
            <a:r>
              <a:rPr sz="28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Y-STR </a:t>
            </a:r>
            <a:r>
              <a:rPr sz="2800" b="1" i="1" u="sng" dirty="0">
                <a:solidFill>
                  <a:srgbClr val="FF0000"/>
                </a:solidFill>
                <a:latin typeface="Calibri"/>
                <a:cs typeface="Calibri"/>
              </a:rPr>
              <a:t>Haplotype </a:t>
            </a:r>
            <a:r>
              <a:rPr sz="28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Reference</a:t>
            </a:r>
            <a:r>
              <a:rPr sz="2800" b="1" i="1" u="sng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u="sng" spc="-5" dirty="0">
                <a:solidFill>
                  <a:srgbClr val="FF0000"/>
                </a:solidFill>
                <a:latin typeface="Calibri"/>
                <a:cs typeface="Calibri"/>
              </a:rPr>
              <a:t>Database</a:t>
            </a:r>
            <a:endParaRPr sz="2800" u="sng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292100" indent="-27940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5" dirty="0">
                <a:latin typeface="Calibri"/>
                <a:cs typeface="Calibri"/>
              </a:rPr>
              <a:t>Raccoglie interi profili </a:t>
            </a:r>
            <a:r>
              <a:rPr sz="2800" dirty="0">
                <a:latin typeface="Calibri"/>
                <a:cs typeface="Calibri"/>
              </a:rPr>
              <a:t>genetici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b="1" spc="-5" dirty="0">
                <a:latin typeface="Calibri"/>
                <a:cs typeface="Calibri"/>
              </a:rPr>
              <a:t>frequenze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5" dirty="0" err="1">
                <a:latin typeface="Calibri"/>
                <a:cs typeface="Calibri"/>
              </a:rPr>
              <a:t>aplotipiche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endParaRPr lang="it-IT" sz="2800" spc="-5" dirty="0" smtClean="0">
              <a:latin typeface="Calibri"/>
              <a:cs typeface="Calibri"/>
            </a:endParaRPr>
          </a:p>
          <a:p>
            <a:pPr marL="292100" indent="-27940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92100" marR="589915" indent="-279400">
              <a:lnSpc>
                <a:spcPct val="119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b="1" spc="-5" dirty="0">
                <a:latin typeface="Calibri"/>
                <a:cs typeface="Calibri"/>
              </a:rPr>
              <a:t>Database popolazionistico </a:t>
            </a:r>
            <a:r>
              <a:rPr sz="2800" spc="-5" dirty="0">
                <a:latin typeface="Calibri"/>
                <a:cs typeface="Calibri"/>
              </a:rPr>
              <a:t>(ottenuto </a:t>
            </a:r>
            <a:r>
              <a:rPr sz="2800" dirty="0">
                <a:latin typeface="Calibri"/>
                <a:cs typeface="Calibri"/>
              </a:rPr>
              <a:t>da </a:t>
            </a:r>
            <a:r>
              <a:rPr sz="2800" spc="-5" dirty="0">
                <a:latin typeface="Calibri"/>
                <a:cs typeface="Calibri"/>
              </a:rPr>
              <a:t>contributi  volontari </a:t>
            </a:r>
            <a:r>
              <a:rPr sz="2800" spc="-5" dirty="0" err="1">
                <a:latin typeface="Calibri"/>
                <a:cs typeface="Calibri"/>
              </a:rPr>
              <a:t>anonimi</a:t>
            </a:r>
            <a:r>
              <a:rPr sz="2800" spc="-5" dirty="0" smtClean="0">
                <a:latin typeface="Calibri"/>
                <a:cs typeface="Calibri"/>
              </a:rPr>
              <a:t>)</a:t>
            </a:r>
            <a:endParaRPr lang="it-IT" sz="2800" spc="-5" dirty="0" smtClean="0">
              <a:latin typeface="Calibri"/>
              <a:cs typeface="Calibri"/>
            </a:endParaRPr>
          </a:p>
          <a:p>
            <a:pPr marL="292100" marR="589915" indent="-279400">
              <a:lnSpc>
                <a:spcPct val="119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endParaRPr lang="it-IT" sz="2800" spc="-5" dirty="0" smtClean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b="1" u="heavy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Utilizzato</a:t>
            </a:r>
            <a:r>
              <a:rPr sz="28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stimare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rarità di un profilo in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endParaRPr sz="2800" dirty="0">
              <a:latin typeface="Calibri"/>
              <a:cs typeface="Calibri"/>
            </a:endParaRPr>
          </a:p>
          <a:p>
            <a:pPr marL="292100" marR="349885">
              <a:lnSpc>
                <a:spcPct val="119000"/>
              </a:lnSpc>
              <a:spcBef>
                <a:spcPts val="105"/>
              </a:spcBef>
            </a:pPr>
            <a:r>
              <a:rPr sz="2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popolazione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it-IT" sz="28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it-IT" sz="28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sz="2800" b="1" u="heavy" spc="-5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tribunale</a:t>
            </a:r>
            <a:r>
              <a:rPr lang="it-IT" sz="2800" b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</a:p>
          <a:p>
            <a:pPr marL="292100" marR="349885">
              <a:lnSpc>
                <a:spcPct val="119000"/>
              </a:lnSpc>
              <a:spcBef>
                <a:spcPts val="105"/>
              </a:spcBef>
            </a:pPr>
            <a:endParaRPr sz="2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2800" spc="-5" dirty="0" smtClean="0">
                <a:latin typeface="Calibri"/>
                <a:cs typeface="Calibri"/>
                <a:sym typeface="SymbolPS" panose="05050102010607020607" pitchFamily="18" charset="2"/>
              </a:rPr>
              <a:t>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database </a:t>
            </a:r>
            <a:r>
              <a:rPr sz="2800" spc="-5" dirty="0">
                <a:latin typeface="Calibri"/>
                <a:cs typeface="Calibri"/>
              </a:rPr>
              <a:t>criminali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027027" cy="397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774" rIns="0" bIns="0" rtlCol="0">
            <a:spAutoFit/>
          </a:bodyPr>
          <a:lstStyle/>
          <a:p>
            <a:pPr marL="10860" algn="ctr">
              <a:spcBef>
                <a:spcPts val="77"/>
              </a:spcBef>
            </a:pPr>
            <a:r>
              <a:rPr sz="2800" b="1" spc="-4" dirty="0">
                <a:solidFill>
                  <a:srgbClr val="000000"/>
                </a:solidFill>
                <a:cs typeface="Arial"/>
              </a:rPr>
              <a:t>MARCATORI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STR 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DI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Y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:</a:t>
            </a:r>
            <a:r>
              <a:rPr sz="2800" b="1" spc="-56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cs typeface="Arial"/>
              </a:rPr>
              <a:t>YSTR</a:t>
            </a:r>
            <a:endParaRPr sz="2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0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5801"/>
            <a:ext cx="73152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+mn-lt"/>
              </a:rPr>
              <a:t>GENOTIPO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825625"/>
            <a:ext cx="7981950" cy="4351338"/>
          </a:xfrm>
        </p:spPr>
        <p:txBody>
          <a:bodyPr numCol="1"/>
          <a:lstStyle/>
          <a:p>
            <a:pPr marL="0" indent="0" algn="just">
              <a:buNone/>
            </a:pPr>
            <a:r>
              <a:rPr lang="it-IT" sz="2400" b="1" dirty="0" err="1" smtClean="0"/>
              <a:t>STRs</a:t>
            </a:r>
            <a:r>
              <a:rPr lang="it-IT" sz="2400" b="1" dirty="0" smtClean="0"/>
              <a:t> nucleari </a:t>
            </a:r>
            <a:r>
              <a:rPr lang="it-IT" sz="2400" dirty="0" smtClean="0"/>
              <a:t>vengono ereditati al 50% dalla madre e dal padre	</a:t>
            </a:r>
            <a:r>
              <a:rPr lang="it-IT" dirty="0" smtClean="0"/>
              <a:t>			</a:t>
            </a:r>
            <a:endParaRPr lang="it-IT" sz="2400" dirty="0" smtClean="0"/>
          </a:p>
        </p:txBody>
      </p:sp>
      <p:sp>
        <p:nvSpPr>
          <p:cNvPr id="6" name="Freccia in giù 5"/>
          <p:cNvSpPr/>
          <p:nvPr/>
        </p:nvSpPr>
        <p:spPr>
          <a:xfrm>
            <a:off x="4191000" y="2498121"/>
            <a:ext cx="76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048000" y="4247545"/>
            <a:ext cx="2286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GENOTIPO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Si RMP!!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" y="1981200"/>
            <a:ext cx="9144000" cy="45014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" y="1461335"/>
            <a:ext cx="9144000" cy="10397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19200" y="533400"/>
            <a:ext cx="7086600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1346835">
              <a:lnSpc>
                <a:spcPct val="100000"/>
              </a:lnSpc>
              <a:spcBef>
                <a:spcPts val="100"/>
              </a:spcBef>
            </a:pPr>
            <a:r>
              <a:rPr lang="it-IT" sz="2800" b="1" i="1" u="sng" spc="-5" dirty="0" smtClean="0">
                <a:solidFill>
                  <a:srgbClr val="FF0000"/>
                </a:solidFill>
                <a:latin typeface="+mn-lt"/>
                <a:cs typeface="Calibri"/>
              </a:rPr>
              <a:t>YHDR </a:t>
            </a:r>
            <a:r>
              <a:rPr lang="it-IT" sz="2800" b="1" i="1" u="sng" dirty="0" err="1" smtClean="0">
                <a:solidFill>
                  <a:srgbClr val="FF0000"/>
                </a:solidFill>
                <a:latin typeface="+mn-lt"/>
                <a:cs typeface="Calibri"/>
              </a:rPr>
              <a:t>Haplotype</a:t>
            </a:r>
            <a:r>
              <a:rPr lang="it-IT" sz="2800" b="1" i="1" u="sng" dirty="0" smtClean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it-IT" sz="2800" b="1" i="1" u="sng" spc="-5" dirty="0">
                <a:solidFill>
                  <a:srgbClr val="FF0000"/>
                </a:solidFill>
                <a:latin typeface="+mn-lt"/>
                <a:cs typeface="Calibri"/>
              </a:rPr>
              <a:t>Reference</a:t>
            </a:r>
            <a:r>
              <a:rPr lang="it-IT" sz="2800" b="1" i="1" u="sng" spc="-1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it-IT" sz="2800" b="1" i="1" u="sng" spc="-5" dirty="0">
                <a:solidFill>
                  <a:srgbClr val="FF0000"/>
                </a:solidFill>
                <a:latin typeface="+mn-lt"/>
                <a:cs typeface="Calibri"/>
              </a:rPr>
              <a:t>Database</a:t>
            </a:r>
            <a:endParaRPr lang="it-IT" sz="2800" u="sng" dirty="0">
              <a:solidFill>
                <a:srgbClr val="FF0000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1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100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46" y="1371600"/>
            <a:ext cx="8629654" cy="5181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it-IT" sz="2800" dirty="0">
                <a:ea typeface="Calibri"/>
                <a:cs typeface="Times New Roman"/>
              </a:rPr>
              <a:t>Per </a:t>
            </a:r>
            <a:r>
              <a:rPr lang="it-IT" sz="2800" dirty="0" smtClean="0">
                <a:ea typeface="Calibri"/>
                <a:cs typeface="Times New Roman"/>
              </a:rPr>
              <a:t>la PCR specifica degli </a:t>
            </a:r>
            <a:r>
              <a:rPr lang="it-IT" sz="2800" dirty="0" err="1" smtClean="0">
                <a:ea typeface="Calibri"/>
                <a:cs typeface="Times New Roman"/>
              </a:rPr>
              <a:t>STRs</a:t>
            </a:r>
            <a:r>
              <a:rPr lang="it-IT" sz="2800" dirty="0" smtClean="0">
                <a:ea typeface="Calibri"/>
                <a:cs typeface="Times New Roman"/>
              </a:rPr>
              <a:t> sul  </a:t>
            </a:r>
            <a:r>
              <a:rPr lang="it-IT" sz="2800" dirty="0">
                <a:ea typeface="Calibri"/>
                <a:cs typeface="Times New Roman"/>
              </a:rPr>
              <a:t>cromosoma </a:t>
            </a:r>
            <a:r>
              <a:rPr lang="it-IT" sz="2800" dirty="0" smtClean="0">
                <a:ea typeface="Calibri"/>
                <a:cs typeface="Times New Roman"/>
              </a:rPr>
              <a:t>Y (Y-STR) </a:t>
            </a:r>
            <a:r>
              <a:rPr lang="it-IT" sz="2800" dirty="0">
                <a:ea typeface="Calibri"/>
                <a:cs typeface="Times New Roman"/>
              </a:rPr>
              <a:t>si utilizzano fondamentalmente 2 kit</a:t>
            </a:r>
            <a:r>
              <a:rPr lang="it-IT" sz="2800" dirty="0" smtClean="0">
                <a:ea typeface="Calibri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endParaRPr lang="it-IT" sz="2800" dirty="0" smtClean="0">
              <a:ea typeface="Calibri"/>
              <a:cs typeface="Times New Roman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it-IT" sz="2800" b="1" dirty="0" smtClean="0">
                <a:solidFill>
                  <a:srgbClr val="FF0000"/>
                </a:solidFill>
              </a:rPr>
              <a:t> (2004) </a:t>
            </a:r>
            <a:r>
              <a:rPr lang="it-IT" sz="2800" b="1" dirty="0" err="1">
                <a:solidFill>
                  <a:srgbClr val="FF0000"/>
                </a:solidFill>
              </a:rPr>
              <a:t>AmpF</a:t>
            </a:r>
            <a:r>
              <a:rPr lang="it-IT" sz="2800" b="1" dirty="0">
                <a:solidFill>
                  <a:srgbClr val="FF0000"/>
                </a:solidFill>
              </a:rPr>
              <a:t>ℓSTR </a:t>
            </a:r>
            <a:r>
              <a:rPr lang="it-IT" sz="2800" b="1" baseline="30000" dirty="0">
                <a:solidFill>
                  <a:srgbClr val="FF0000"/>
                </a:solidFill>
              </a:rPr>
              <a:t>®</a:t>
            </a:r>
            <a:r>
              <a:rPr lang="it-IT" sz="2800" b="1" dirty="0">
                <a:solidFill>
                  <a:srgbClr val="FF0000"/>
                </a:solidFill>
              </a:rPr>
              <a:t> Yfiler ™</a:t>
            </a:r>
            <a:r>
              <a:rPr lang="it-IT" sz="2800" b="1" dirty="0">
                <a:solidFill>
                  <a:srgbClr val="FF0000"/>
                </a:solidFill>
                <a:ea typeface="Calibri"/>
              </a:rPr>
              <a:t>,</a:t>
            </a:r>
            <a:r>
              <a:rPr lang="it-IT" sz="2800" dirty="0">
                <a:solidFill>
                  <a:srgbClr val="FF0000"/>
                </a:solidFill>
                <a:ea typeface="Calibri"/>
              </a:rPr>
              <a:t> prodotto dalla Applied Biosystem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it-IT" sz="2800" b="1" dirty="0" smtClean="0">
                <a:solidFill>
                  <a:srgbClr val="FF0000"/>
                </a:solidFill>
              </a:rPr>
              <a:t>(2012) </a:t>
            </a:r>
            <a:r>
              <a:rPr lang="it-IT" sz="2800" b="1" dirty="0" err="1" smtClean="0">
                <a:solidFill>
                  <a:srgbClr val="FF0000"/>
                </a:solidFill>
              </a:rPr>
              <a:t>PowerPlex</a:t>
            </a:r>
            <a:r>
              <a:rPr lang="it-IT" sz="2800" b="1" dirty="0" smtClean="0">
                <a:solidFill>
                  <a:srgbClr val="FF0000"/>
                </a:solidFill>
              </a:rPr>
              <a:t> Y23 (PP23) </a:t>
            </a:r>
            <a:r>
              <a:rPr lang="it-IT" sz="2800" b="1" dirty="0" err="1" smtClean="0">
                <a:solidFill>
                  <a:srgbClr val="FF0000"/>
                </a:solidFill>
              </a:rPr>
              <a:t>system</a:t>
            </a:r>
            <a:r>
              <a:rPr lang="it-IT" sz="2800" dirty="0">
                <a:solidFill>
                  <a:srgbClr val="FF0000"/>
                </a:solidFill>
                <a:ea typeface="Calibri"/>
              </a:rPr>
              <a:t>, prodotto dalla società </a:t>
            </a:r>
            <a:r>
              <a:rPr lang="it-IT" sz="2800" dirty="0" err="1">
                <a:solidFill>
                  <a:srgbClr val="FF0000"/>
                </a:solidFill>
                <a:ea typeface="Calibri"/>
              </a:rPr>
              <a:t>Promega</a:t>
            </a:r>
            <a:r>
              <a:rPr lang="it-IT" sz="2800" dirty="0">
                <a:solidFill>
                  <a:srgbClr val="FF0000"/>
                </a:solidFill>
                <a:ea typeface="Calibri"/>
              </a:rPr>
              <a:t>;</a:t>
            </a:r>
            <a:endParaRPr lang="it-IT" sz="2800" dirty="0">
              <a:solidFill>
                <a:srgbClr val="FF00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it-IT" sz="2800" b="1" dirty="0" smtClean="0">
                <a:solidFill>
                  <a:srgbClr val="FF0000"/>
                </a:solidFill>
                <a:ea typeface="Calibri"/>
              </a:rPr>
              <a:t>(2014) </a:t>
            </a:r>
            <a:r>
              <a:rPr lang="it-IT" sz="2800" b="1" dirty="0" err="1" smtClean="0">
                <a:solidFill>
                  <a:srgbClr val="FF0000"/>
                </a:solidFill>
                <a:ea typeface="Calibri"/>
              </a:rPr>
              <a:t>Yfiller</a:t>
            </a:r>
            <a:r>
              <a:rPr lang="it-IT" sz="2800" b="1" dirty="0" smtClean="0">
                <a:solidFill>
                  <a:srgbClr val="FF0000"/>
                </a:solidFill>
                <a:ea typeface="Calibri"/>
              </a:rPr>
              <a:t> plus kit </a:t>
            </a:r>
            <a:r>
              <a:rPr lang="it-IT" sz="2800" b="1" dirty="0" err="1" smtClean="0">
                <a:solidFill>
                  <a:srgbClr val="FF0000"/>
                </a:solidFill>
                <a:ea typeface="Calibri"/>
              </a:rPr>
              <a:t>configuration</a:t>
            </a:r>
            <a:r>
              <a:rPr lang="it-IT" sz="2800" b="1" dirty="0">
                <a:solidFill>
                  <a:srgbClr val="FF0000"/>
                </a:solidFill>
                <a:ea typeface="Calibri"/>
              </a:rPr>
              <a:t> </a:t>
            </a:r>
            <a:endParaRPr lang="it-IT" sz="2800" b="1" dirty="0" smtClean="0">
              <a:solidFill>
                <a:srgbClr val="FF0000"/>
              </a:solidFill>
              <a:ea typeface="Calibri"/>
            </a:endParaRPr>
          </a:p>
          <a:p>
            <a:pPr lvl="0" algn="just">
              <a:spcAft>
                <a:spcPts val="0"/>
              </a:spcAft>
            </a:pPr>
            <a:endParaRPr lang="it-IT" sz="2800" dirty="0">
              <a:effectLst/>
            </a:endParaRPr>
          </a:p>
          <a:p>
            <a:pPr lvl="0" algn="just">
              <a:spcAft>
                <a:spcPts val="0"/>
              </a:spcAft>
            </a:pPr>
            <a:r>
              <a:rPr lang="it-IT" sz="2800" dirty="0">
                <a:ea typeface="Calibri"/>
              </a:rPr>
              <a:t>Normalmente, l’utilizzo del </a:t>
            </a:r>
            <a:r>
              <a:rPr lang="it-IT" sz="2800" b="1" dirty="0" err="1">
                <a:ea typeface="Calibri"/>
              </a:rPr>
              <a:t>PowerPlex</a:t>
            </a:r>
            <a:r>
              <a:rPr lang="it-IT" sz="2800" b="1" dirty="0">
                <a:ea typeface="Calibri"/>
              </a:rPr>
              <a:t> Y23 </a:t>
            </a:r>
            <a:r>
              <a:rPr lang="it-IT" sz="2800" dirty="0">
                <a:ea typeface="Calibri"/>
              </a:rPr>
              <a:t>avviene unitamente al sistema di amplificazione </a:t>
            </a:r>
            <a:r>
              <a:rPr lang="it-IT" sz="2800" dirty="0" err="1">
                <a:ea typeface="Calibri"/>
              </a:rPr>
              <a:t>GeneAmp</a:t>
            </a:r>
            <a:r>
              <a:rPr lang="it-IT" sz="2800" dirty="0">
                <a:ea typeface="Calibri"/>
              </a:rPr>
              <a:t> PCR System 9700, al </a:t>
            </a:r>
            <a:r>
              <a:rPr lang="it-IT" sz="2800" dirty="0" err="1">
                <a:ea typeface="Calibri"/>
              </a:rPr>
              <a:t>Veriti</a:t>
            </a:r>
            <a:r>
              <a:rPr lang="it-IT" sz="2800" dirty="0">
                <a:ea typeface="Calibri"/>
              </a:rPr>
              <a:t> 96-Well Thermal </a:t>
            </a:r>
            <a:r>
              <a:rPr lang="it-IT" sz="2800" dirty="0" err="1" smtClean="0">
                <a:ea typeface="Calibri"/>
              </a:rPr>
              <a:t>Cycler</a:t>
            </a:r>
            <a:r>
              <a:rPr lang="it-IT" sz="2800" dirty="0" smtClean="0">
                <a:ea typeface="Calibri"/>
              </a:rPr>
              <a:t>.</a:t>
            </a:r>
            <a:endParaRPr lang="it-IT" sz="2800" dirty="0">
              <a:effectLst/>
            </a:endParaRPr>
          </a:p>
        </p:txBody>
      </p:sp>
      <p:sp>
        <p:nvSpPr>
          <p:cNvPr id="3" name="Titolo 2"/>
          <p:cNvSpPr txBox="1">
            <a:spLocks/>
          </p:cNvSpPr>
          <p:nvPr/>
        </p:nvSpPr>
        <p:spPr>
          <a:xfrm>
            <a:off x="524787" y="457200"/>
            <a:ext cx="8094421" cy="5848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kern="0" dirty="0" smtClean="0">
                <a:solidFill>
                  <a:sysClr val="windowText" lastClr="000000"/>
                </a:solidFill>
                <a:latin typeface="+mn-lt"/>
                <a:ea typeface="Calibri"/>
                <a:cs typeface="Times New Roman"/>
              </a:rPr>
              <a:t>Y-STR – </a:t>
            </a:r>
            <a:r>
              <a:rPr lang="it-IT" sz="3200" b="1" kern="0" dirty="0" err="1" smtClean="0">
                <a:solidFill>
                  <a:sysClr val="windowText" lastClr="000000"/>
                </a:solidFill>
                <a:latin typeface="+mn-lt"/>
                <a:ea typeface="Calibri"/>
                <a:cs typeface="Times New Roman"/>
              </a:rPr>
              <a:t>Kits</a:t>
            </a:r>
            <a:r>
              <a:rPr lang="it-IT" sz="3200" b="1" kern="0" dirty="0" smtClean="0">
                <a:solidFill>
                  <a:sysClr val="windowText" lastClr="000000"/>
                </a:solidFill>
                <a:latin typeface="+mn-lt"/>
                <a:ea typeface="Calibri"/>
                <a:cs typeface="Times New Roman"/>
              </a:rPr>
              <a:t> Commerciali</a:t>
            </a:r>
            <a:endParaRPr lang="it-IT" sz="3200" b="1" kern="0" dirty="0">
              <a:solidFill>
                <a:sysClr val="windowText" lastClr="000000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7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14300"/>
            <a:ext cx="9086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" y="-210649"/>
            <a:ext cx="9503735" cy="70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63" y="1752600"/>
            <a:ext cx="7886700" cy="3588794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57200" y="201789"/>
            <a:ext cx="8027027" cy="397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774" rIns="0" bIns="0" rtlCol="0">
            <a:spAutoFit/>
          </a:bodyPr>
          <a:lstStyle/>
          <a:p>
            <a:pPr marL="10860" algn="ctr">
              <a:spcBef>
                <a:spcPts val="77"/>
              </a:spcBef>
            </a:pPr>
            <a:r>
              <a:rPr sz="2800" b="1" spc="-4" dirty="0">
                <a:solidFill>
                  <a:srgbClr val="000000"/>
                </a:solidFill>
                <a:cs typeface="Arial"/>
              </a:rPr>
              <a:t>MARCATORI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STR 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DI </a:t>
            </a:r>
            <a:r>
              <a:rPr lang="it-IT" sz="2800" b="1" spc="-4" dirty="0" smtClean="0">
                <a:solidFill>
                  <a:srgbClr val="000000"/>
                </a:solidFill>
                <a:cs typeface="Arial"/>
              </a:rPr>
              <a:t>Y</a:t>
            </a:r>
            <a:r>
              <a:rPr sz="2800" b="1" spc="-4" dirty="0" smtClean="0">
                <a:solidFill>
                  <a:srgbClr val="000000"/>
                </a:solidFill>
                <a:cs typeface="Arial"/>
              </a:rPr>
              <a:t>:</a:t>
            </a:r>
            <a:r>
              <a:rPr sz="2800" b="1" spc="-56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sz="2800" b="1" dirty="0" smtClean="0">
                <a:solidFill>
                  <a:srgbClr val="000000"/>
                </a:solidFill>
                <a:cs typeface="Arial"/>
              </a:rPr>
              <a:t>YSTR</a:t>
            </a:r>
            <a:r>
              <a:rPr lang="it-IT" sz="2800" b="1" dirty="0" smtClean="0">
                <a:solidFill>
                  <a:srgbClr val="000000"/>
                </a:solidFill>
                <a:cs typeface="Arial"/>
              </a:rPr>
              <a:t> sequenza </a:t>
            </a:r>
            <a:endParaRPr sz="2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6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3812"/>
            <a:ext cx="91249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52437"/>
            <a:ext cx="88773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85750"/>
            <a:ext cx="88201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00012"/>
            <a:ext cx="9020175" cy="66579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57599" y="609600"/>
            <a:ext cx="54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28170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393" y="914400"/>
            <a:ext cx="7665015" cy="560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0936" y="782854"/>
            <a:ext cx="1406525" cy="702310"/>
          </a:xfrm>
          <a:custGeom>
            <a:avLst/>
            <a:gdLst/>
            <a:ahLst/>
            <a:cxnLst/>
            <a:rect l="l" t="t" r="r" b="b"/>
            <a:pathLst>
              <a:path w="1406525" h="702310">
                <a:moveTo>
                  <a:pt x="0" y="702068"/>
                </a:moveTo>
                <a:lnTo>
                  <a:pt x="1406293" y="702068"/>
                </a:lnTo>
                <a:lnTo>
                  <a:pt x="1406293" y="0"/>
                </a:lnTo>
                <a:lnTo>
                  <a:pt x="0" y="0"/>
                </a:lnTo>
                <a:lnTo>
                  <a:pt x="0" y="702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5999" y="6235188"/>
            <a:ext cx="6721461" cy="412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600" b="1" spc="-5" dirty="0" smtClean="0">
                <a:solidFill>
                  <a:schemeClr val="tx1"/>
                </a:solidFill>
                <a:latin typeface="Calibri"/>
                <a:cs typeface="Calibri"/>
              </a:rPr>
              <a:t>MARCATORI EREDITATI SESSO SPECIFICI o di linea</a:t>
            </a:r>
            <a:endParaRPr sz="2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228601" y="809213"/>
            <a:ext cx="8610600" cy="13067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70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just">
              <a:lnSpc>
                <a:spcPct val="100000"/>
              </a:lnSpc>
              <a:spcBef>
                <a:spcPts val="0"/>
              </a:spcBef>
            </a:pPr>
            <a:r>
              <a:rPr lang="it-IT" sz="2800" dirty="0"/>
              <a:t>V</a:t>
            </a:r>
            <a:r>
              <a:rPr lang="it-IT" sz="2800" dirty="0" smtClean="0"/>
              <a:t>i </a:t>
            </a:r>
            <a:r>
              <a:rPr lang="it-IT" sz="2800" spc="-5" dirty="0" smtClean="0"/>
              <a:t>sono numerosi altri </a:t>
            </a:r>
            <a:r>
              <a:rPr lang="it-IT" sz="2800" spc="-5" dirty="0" err="1" smtClean="0"/>
              <a:t>altri</a:t>
            </a:r>
            <a:r>
              <a:rPr lang="it-IT" sz="2800" spc="-5" dirty="0" smtClean="0"/>
              <a:t>  marcatori molecolari localizzati </a:t>
            </a:r>
            <a:r>
              <a:rPr lang="it-IT" sz="2800" dirty="0" smtClean="0"/>
              <a:t>anche in </a:t>
            </a:r>
            <a:r>
              <a:rPr lang="it-IT" sz="2800" spc="-5" dirty="0" smtClean="0"/>
              <a:t>porzioni </a:t>
            </a:r>
            <a:r>
              <a:rPr lang="it-IT" sz="2800" dirty="0" smtClean="0"/>
              <a:t>del </a:t>
            </a:r>
            <a:r>
              <a:rPr lang="it-IT" sz="2800" spc="-5" dirty="0" smtClean="0"/>
              <a:t>genoma </a:t>
            </a:r>
            <a:r>
              <a:rPr lang="it-IT" sz="2800" dirty="0" smtClean="0"/>
              <a:t>che  </a:t>
            </a:r>
            <a:r>
              <a:rPr lang="it-IT" sz="2800" spc="-5" dirty="0" smtClean="0"/>
              <a:t>presentano </a:t>
            </a:r>
            <a:r>
              <a:rPr lang="it-IT" sz="2800" b="1" spc="-5" dirty="0" smtClean="0">
                <a:solidFill>
                  <a:srgbClr val="FF0000"/>
                </a:solidFill>
                <a:cs typeface="Calibri"/>
              </a:rPr>
              <a:t>EREDITA’ UNIPARENTALE</a:t>
            </a:r>
            <a:r>
              <a:rPr lang="it-IT" sz="2800" spc="-5" dirty="0" smtClean="0"/>
              <a:t>:</a:t>
            </a:r>
            <a:endParaRPr lang="it-IT" sz="2800" spc="-5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95800" y="2133600"/>
            <a:ext cx="3105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46" y="1371600"/>
            <a:ext cx="5753100" cy="40576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5000" y="304800"/>
            <a:ext cx="541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Ideal </a:t>
            </a:r>
            <a:r>
              <a:rPr lang="en-US" sz="3600" dirty="0" smtClean="0"/>
              <a:t>Y-STR </a:t>
            </a:r>
            <a:r>
              <a:rPr lang="en-US" sz="3600" dirty="0"/>
              <a:t>forensic cases </a:t>
            </a:r>
          </a:p>
        </p:txBody>
      </p:sp>
    </p:spTree>
    <p:extLst>
      <p:ext uri="{BB962C8B-B14F-4D97-AF65-F5344CB8AC3E}">
        <p14:creationId xmlns:p14="http://schemas.microsoft.com/office/powerpoint/2010/main" val="25751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0"/>
            <a:ext cx="9227622" cy="69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3200400" y="5768975"/>
            <a:ext cx="2743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with database to determine haplotype frequency</a:t>
            </a:r>
            <a:endParaRPr lang="en-US" altLang="it-IT"/>
          </a:p>
        </p:txBody>
      </p:sp>
      <p:grpSp>
        <p:nvGrpSpPr>
          <p:cNvPr id="519171" name="Group 3"/>
          <p:cNvGrpSpPr>
            <a:grpSpLocks/>
          </p:cNvGrpSpPr>
          <p:nvPr/>
        </p:nvGrpSpPr>
        <p:grpSpPr bwMode="auto">
          <a:xfrm>
            <a:off x="2133600" y="784225"/>
            <a:ext cx="2103437" cy="3292475"/>
            <a:chOff x="1315" y="466"/>
            <a:chExt cx="1325" cy="207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9172" name="Text Box 4"/>
            <p:cNvSpPr txBox="1">
              <a:spLocks noChangeArrowheads="1"/>
            </p:cNvSpPr>
            <p:nvPr/>
          </p:nvSpPr>
          <p:spPr bwMode="auto">
            <a:xfrm>
              <a:off x="1603" y="466"/>
              <a:ext cx="807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 smtClean="0"/>
                <a:t>Extract DNA </a:t>
              </a:r>
              <a:r>
                <a:rPr lang="en-US" altLang="it-IT" sz="1200" dirty="0"/>
                <a:t>from evidence (Q) sample</a:t>
              </a:r>
              <a:endParaRPr lang="en-US" altLang="it-IT" dirty="0"/>
            </a:p>
          </p:txBody>
        </p:sp>
        <p:sp>
          <p:nvSpPr>
            <p:cNvPr id="519173" name="Line 5"/>
            <p:cNvSpPr>
              <a:spLocks noChangeShapeType="1"/>
            </p:cNvSpPr>
            <p:nvPr/>
          </p:nvSpPr>
          <p:spPr bwMode="auto">
            <a:xfrm>
              <a:off x="2006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4" name="Text Box 6"/>
            <p:cNvSpPr txBox="1">
              <a:spLocks noChangeArrowheads="1"/>
            </p:cNvSpPr>
            <p:nvPr/>
          </p:nvSpPr>
          <p:spPr bwMode="auto">
            <a:xfrm>
              <a:off x="1430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PCR Amplify </a:t>
              </a:r>
              <a:r>
                <a:rPr lang="en-US" altLang="it-IT" sz="1200" dirty="0" smtClean="0"/>
                <a:t> STR, SNP (</a:t>
              </a:r>
              <a:r>
                <a:rPr lang="en-US" altLang="it-IT" sz="1200" dirty="0" err="1" smtClean="0"/>
                <a:t>cromosoma</a:t>
              </a:r>
              <a:r>
                <a:rPr lang="en-US" altLang="it-IT" sz="1200" dirty="0" smtClean="0"/>
                <a:t> Y)</a:t>
              </a:r>
              <a:endParaRPr lang="en-US" altLang="it-IT" dirty="0"/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>
              <a:off x="2006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6" name="Text Box 8"/>
            <p:cNvSpPr txBox="1">
              <a:spLocks noChangeArrowheads="1"/>
            </p:cNvSpPr>
            <p:nvPr/>
          </p:nvSpPr>
          <p:spPr bwMode="auto">
            <a:xfrm>
              <a:off x="1430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Sequence </a:t>
              </a:r>
              <a:r>
                <a:rPr lang="en-US" altLang="it-IT" sz="1200" dirty="0" smtClean="0"/>
                <a:t>Amplicons </a:t>
              </a:r>
              <a:endParaRPr lang="en-US" altLang="it-IT" sz="1200" dirty="0"/>
            </a:p>
            <a:p>
              <a:pPr algn="ctr"/>
              <a:r>
                <a:rPr lang="en-US" altLang="it-IT" sz="1100" dirty="0"/>
                <a:t>(both </a:t>
              </a:r>
              <a:r>
                <a:rPr lang="en-US" altLang="it-IT" sz="1100" dirty="0" smtClean="0"/>
                <a:t>strands)</a:t>
              </a:r>
              <a:endParaRPr lang="en-US" altLang="it-IT" dirty="0"/>
            </a:p>
          </p:txBody>
        </p:sp>
        <p:sp>
          <p:nvSpPr>
            <p:cNvPr id="519177" name="Text Box 9"/>
            <p:cNvSpPr txBox="1">
              <a:spLocks noChangeArrowheads="1"/>
            </p:cNvSpPr>
            <p:nvPr/>
          </p:nvSpPr>
          <p:spPr bwMode="auto">
            <a:xfrm>
              <a:off x="1315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78" name="Line 10"/>
            <p:cNvSpPr>
              <a:spLocks noChangeShapeType="1"/>
            </p:cNvSpPr>
            <p:nvPr/>
          </p:nvSpPr>
          <p:spPr bwMode="auto">
            <a:xfrm>
              <a:off x="2006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2006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641725" y="4986338"/>
            <a:ext cx="1738313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Q and K sequences</a:t>
            </a:r>
            <a:endParaRPr lang="en-US" altLang="it-IT"/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3200400" y="4122737"/>
            <a:ext cx="1355725" cy="8636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H="1">
            <a:off x="4556124" y="4076701"/>
            <a:ext cx="1646237" cy="909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>
            <a:off x="4556125" y="5534025"/>
            <a:ext cx="15875" cy="2349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5105400" y="784225"/>
            <a:ext cx="2103437" cy="3292475"/>
            <a:chOff x="3216" y="466"/>
            <a:chExt cx="1325" cy="20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19187" name="Text Box 19"/>
            <p:cNvSpPr txBox="1">
              <a:spLocks noChangeArrowheads="1"/>
            </p:cNvSpPr>
            <p:nvPr/>
          </p:nvSpPr>
          <p:spPr bwMode="auto">
            <a:xfrm>
              <a:off x="3504" y="466"/>
              <a:ext cx="806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Extract </a:t>
              </a:r>
              <a:r>
                <a:rPr lang="en-US" altLang="it-IT" sz="1200" dirty="0" smtClean="0"/>
                <a:t>DNA </a:t>
              </a:r>
              <a:r>
                <a:rPr lang="en-US" altLang="it-IT" sz="1200" dirty="0"/>
                <a:t>from reference (K) sample</a:t>
              </a:r>
              <a:endParaRPr lang="en-US" altLang="it-IT" dirty="0"/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>
              <a:off x="3907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9" name="Text Box 21"/>
            <p:cNvSpPr txBox="1">
              <a:spLocks noChangeArrowheads="1"/>
            </p:cNvSpPr>
            <p:nvPr/>
          </p:nvSpPr>
          <p:spPr bwMode="auto">
            <a:xfrm>
              <a:off x="3331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PCR </a:t>
              </a:r>
              <a:r>
                <a:rPr lang="en-US" altLang="it-IT" sz="1200" dirty="0" err="1" smtClean="0"/>
                <a:t>Ampflify</a:t>
              </a:r>
              <a:r>
                <a:rPr lang="en-US" altLang="it-IT" sz="1200" dirty="0" smtClean="0"/>
                <a:t> STR, SNP (</a:t>
              </a:r>
              <a:r>
                <a:rPr lang="en-US" altLang="it-IT" sz="1200" dirty="0" err="1" smtClean="0"/>
                <a:t>cromosoma</a:t>
              </a:r>
              <a:r>
                <a:rPr lang="en-US" altLang="it-IT" sz="1200" dirty="0" smtClean="0"/>
                <a:t> Y)</a:t>
              </a:r>
              <a:endParaRPr lang="en-US" altLang="it-IT" dirty="0"/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>
              <a:off x="3907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1" name="Text Box 23"/>
            <p:cNvSpPr txBox="1">
              <a:spLocks noChangeArrowheads="1"/>
            </p:cNvSpPr>
            <p:nvPr/>
          </p:nvSpPr>
          <p:spPr bwMode="auto">
            <a:xfrm>
              <a:off x="3331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 err="1" smtClean="0"/>
                <a:t>Sequencce</a:t>
              </a:r>
              <a:r>
                <a:rPr lang="en-US" altLang="it-IT" sz="1200" dirty="0" smtClean="0"/>
                <a:t> Amplicons </a:t>
              </a:r>
              <a:endParaRPr lang="en-US" altLang="it-IT" sz="1200" dirty="0"/>
            </a:p>
            <a:p>
              <a:pPr algn="ctr"/>
              <a:r>
                <a:rPr lang="en-US" altLang="it-IT" sz="1100" dirty="0"/>
                <a:t>(both strands)</a:t>
              </a:r>
              <a:endParaRPr lang="en-US" altLang="it-IT" dirty="0"/>
            </a:p>
          </p:txBody>
        </p:sp>
        <p:sp>
          <p:nvSpPr>
            <p:cNvPr id="519192" name="Text Box 24"/>
            <p:cNvSpPr txBox="1">
              <a:spLocks noChangeArrowheads="1"/>
            </p:cNvSpPr>
            <p:nvPr/>
          </p:nvSpPr>
          <p:spPr bwMode="auto">
            <a:xfrm>
              <a:off x="3216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3907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>
              <a:off x="3907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1265238" y="6564313"/>
            <a:ext cx="678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10.4,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1676402" y="492125"/>
            <a:ext cx="63976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43799" y="609600"/>
            <a:ext cx="76200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K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900" b="1" dirty="0" smtClean="0">
                <a:latin typeface="+mn-lt"/>
              </a:rPr>
              <a:t>PROCEDURA d’estrazione di DNA; analisi di Y con PCR  </a:t>
            </a:r>
            <a:endParaRPr lang="it-IT" sz="29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447800"/>
            <a:ext cx="8763000" cy="52578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dirty="0" smtClean="0">
                <a:latin typeface="+mn-lt"/>
              </a:rPr>
              <a:t>Pulizia e decontaminazione dell’ambiente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>
                <a:latin typeface="+mn-lt"/>
              </a:rPr>
              <a:t>Decontaminazione del reperto </a:t>
            </a:r>
            <a:r>
              <a:rPr lang="it-IT" sz="2800" dirty="0">
                <a:latin typeface="+mn-lt"/>
              </a:rPr>
              <a:t>(no DNA esogeno)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800" b="1" dirty="0" smtClean="0">
                <a:latin typeface="+mn-lt"/>
              </a:rPr>
              <a:t>Analisi microscopica del reperto </a:t>
            </a:r>
            <a:r>
              <a:rPr lang="it-IT" sz="2800" dirty="0" smtClean="0">
                <a:latin typeface="+mn-lt"/>
              </a:rPr>
              <a:t>ed eventuale </a:t>
            </a:r>
            <a:r>
              <a:rPr lang="it-IT" sz="2800" b="1" dirty="0" smtClean="0">
                <a:latin typeface="+mn-lt"/>
              </a:rPr>
              <a:t>confronto con il campione di riferimento (es. </a:t>
            </a:r>
            <a:r>
              <a:rPr lang="it-IT" sz="2800" dirty="0" smtClean="0">
                <a:latin typeface="+mn-lt"/>
              </a:rPr>
              <a:t>ossa, </a:t>
            </a:r>
            <a:r>
              <a:rPr lang="it-IT" sz="2800" dirty="0">
                <a:latin typeface="+mn-lt"/>
              </a:rPr>
              <a:t>denti)</a:t>
            </a:r>
            <a:endParaRPr lang="it-IT" sz="2800" b="1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Estrazione dei DNA (Y)  (reperto Q e campione K) e PCR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Purificazione e quantificazione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Sequenziamento automatico :</a:t>
            </a:r>
            <a:r>
              <a:rPr lang="it-IT" sz="2800" dirty="0" smtClean="0">
                <a:latin typeface="+mn-lt"/>
              </a:rPr>
              <a:t> SNP, STR,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analisi dei dati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u="sng" dirty="0" smtClean="0">
                <a:latin typeface="+mn-lt"/>
              </a:rPr>
              <a:t>Confronto col database</a:t>
            </a:r>
            <a:endParaRPr lang="it-IT" sz="28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6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8867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Un esempio…</a:t>
            </a:r>
            <a:endParaRPr 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it-IT" sz="3200" b="1" smtClean="0">
                <a:solidFill>
                  <a:schemeClr val="tx1"/>
                </a:solidFill>
                <a:latin typeface="Comic Sans MS" charset="0"/>
              </a:rPr>
              <a:t>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8303" y="4728100"/>
            <a:ext cx="8887097" cy="1938992"/>
          </a:xfrm>
          <a:prstGeom prst="rect">
            <a:avLst/>
          </a:prstGeom>
          <a:gradFill rotWithShape="0">
            <a:gsLst>
              <a:gs pos="0">
                <a:srgbClr val="5FA2B9"/>
              </a:gs>
              <a:gs pos="50000">
                <a:srgbClr val="FFFFFF"/>
              </a:gs>
              <a:gs pos="100000">
                <a:srgbClr val="5FA2B9"/>
              </a:gs>
            </a:gsLst>
            <a:lin ang="5400000" scaled="1"/>
          </a:gradFill>
          <a:ln w="9525">
            <a:solidFill>
              <a:srgbClr val="E30E2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altLang="ja-JP" sz="2000" dirty="0" smtClean="0">
                <a:latin typeface="+mn-lt"/>
              </a:rPr>
              <a:t>Gli </a:t>
            </a:r>
            <a:r>
              <a:rPr lang="it-IT" altLang="ja-JP" sz="2000" dirty="0" err="1" smtClean="0">
                <a:latin typeface="+mn-lt"/>
              </a:rPr>
              <a:t>STRs</a:t>
            </a:r>
            <a:r>
              <a:rPr lang="it-IT" altLang="ja-JP" sz="2000" dirty="0" smtClean="0">
                <a:latin typeface="+mn-lt"/>
              </a:rPr>
              <a:t> hanno </a:t>
            </a:r>
            <a:r>
              <a:rPr lang="it-IT" altLang="ja-JP" sz="2000" dirty="0">
                <a:latin typeface="+mn-lt"/>
              </a:rPr>
              <a:t>dimostrato che  i resti scheletrici </a:t>
            </a:r>
            <a:r>
              <a:rPr lang="it-IT" altLang="ja-JP" sz="2000" dirty="0" smtClean="0">
                <a:latin typeface="+mn-lt"/>
              </a:rPr>
              <a:t>(zar</a:t>
            </a:r>
            <a:r>
              <a:rPr lang="it-IT" altLang="ja-JP" sz="2000" dirty="0">
                <a:latin typeface="+mn-lt"/>
              </a:rPr>
              <a:t>, zarina, tre figlie, 3 servitori e un diplomatico) rinvenuti a Ekaterinburg (Siberia) appartenevano allo zar Nicola II </a:t>
            </a:r>
            <a:r>
              <a:rPr lang="it-IT" altLang="ja-JP" sz="2000" dirty="0" smtClean="0">
                <a:latin typeface="+mn-lt"/>
              </a:rPr>
              <a:t>e </a:t>
            </a:r>
            <a:r>
              <a:rPr lang="it-IT" altLang="ja-JP" sz="2000" dirty="0">
                <a:latin typeface="+mn-lt"/>
              </a:rPr>
              <a:t>alla sua famiglia, che furono uccisi nel 1918</a:t>
            </a:r>
            <a:r>
              <a:rPr lang="it-IT" altLang="ja-JP" sz="2000" dirty="0" smtClean="0">
                <a:latin typeface="+mn-lt"/>
              </a:rPr>
              <a:t>.</a:t>
            </a:r>
          </a:p>
          <a:p>
            <a:pPr algn="just"/>
            <a:r>
              <a:rPr lang="it-IT" altLang="ja-JP" sz="2000" dirty="0" smtClean="0">
                <a:latin typeface="+mn-lt"/>
              </a:rPr>
              <a:t> </a:t>
            </a:r>
            <a:r>
              <a:rPr lang="it-IT" altLang="ja-JP" sz="2000" b="1" dirty="0">
                <a:latin typeface="+mn-lt"/>
              </a:rPr>
              <a:t>Questa relazione è stata stabilita confrontando  il DNA delle ossa dissotterrate con dei campioni ottenuti da parenti da parte della zarina </a:t>
            </a:r>
            <a:r>
              <a:rPr lang="it-IT" altLang="ja-JP" sz="2000" b="1" dirty="0" smtClean="0">
                <a:latin typeface="+mn-lt"/>
              </a:rPr>
              <a:t>(il </a:t>
            </a:r>
            <a:r>
              <a:rPr lang="it-IT" altLang="ja-JP" sz="2000" b="1" dirty="0">
                <a:latin typeface="+mn-lt"/>
              </a:rPr>
              <a:t>principe Filippo di Edimburgo</a:t>
            </a:r>
            <a:r>
              <a:rPr lang="it-IT" altLang="ja-JP" sz="2000" b="1" dirty="0" smtClean="0">
                <a:latin typeface="+mn-lt"/>
              </a:rPr>
              <a:t>)</a:t>
            </a:r>
            <a:endParaRPr lang="it-IT" altLang="ja-JP" sz="2000" b="1" dirty="0">
              <a:latin typeface="+mn-lt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64958" y="150128"/>
            <a:ext cx="8345641" cy="49244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 smtClean="0">
                <a:ea typeface="ＭＳ Ｐゴシック" charset="0"/>
              </a:rPr>
              <a:t>GLI </a:t>
            </a:r>
            <a:r>
              <a:rPr lang="it-IT" sz="2600" b="1" dirty="0" err="1" smtClean="0">
                <a:ea typeface="ＭＳ Ｐゴシック" charset="0"/>
              </a:rPr>
              <a:t>STRs</a:t>
            </a:r>
            <a:r>
              <a:rPr lang="it-IT" sz="2600" b="1" dirty="0" smtClean="0">
                <a:ea typeface="ＭＳ Ｐゴシック" charset="0"/>
              </a:rPr>
              <a:t>  (CODIS E Y-STR) e </a:t>
            </a:r>
            <a:r>
              <a:rPr lang="it-IT" sz="2600" b="1" dirty="0">
                <a:ea typeface="ＭＳ Ｐゴシック" charset="0"/>
              </a:rPr>
              <a:t>la famiglia </a:t>
            </a:r>
            <a:r>
              <a:rPr lang="it-IT" sz="2600" b="1" dirty="0" smtClean="0">
                <a:ea typeface="ＭＳ Ｐゴシック" charset="0"/>
              </a:rPr>
              <a:t>Romanov </a:t>
            </a:r>
            <a:endParaRPr lang="it-IT" sz="2600" b="1" dirty="0">
              <a:ea typeface="ＭＳ Ｐゴシック" charset="0"/>
            </a:endParaRP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52400" y="903506"/>
            <a:ext cx="4419600" cy="3466882"/>
            <a:chOff x="1192" y="240"/>
            <a:chExt cx="3456" cy="2801"/>
          </a:xfrm>
        </p:grpSpPr>
        <p:pic>
          <p:nvPicPr>
            <p:cNvPr id="512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240"/>
              <a:ext cx="3456" cy="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E30E2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192" y="3032"/>
              <a:ext cx="345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1200" y="240"/>
              <a:ext cx="343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200" y="240"/>
              <a:ext cx="0" cy="278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4640" y="240"/>
              <a:ext cx="0" cy="2784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26" y="779572"/>
            <a:ext cx="43434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665517"/>
            <a:ext cx="1582223" cy="1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2233" y="5381343"/>
            <a:ext cx="7945395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Helvetica Neue Light"/>
              </a:rPr>
              <a:t>Dal punto di vista del sito di campionamento e del metodo di recupero, le costole potrebbero essere la prima scelta perché le loro preparazione prima dell'estrazione del DNA è la più facile. 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27" y="2362200"/>
            <a:ext cx="3784508" cy="1555277"/>
          </a:xfrm>
          <a:prstGeom prst="rect">
            <a:avLst/>
          </a:prstGeom>
        </p:spPr>
      </p:pic>
      <p:pic>
        <p:nvPicPr>
          <p:cNvPr id="1028" name="Picture 4" descr="https://ars.els-cdn.com/content/image/1-s2.0-S134462231530002X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3" y="1447800"/>
            <a:ext cx="4434230" cy="32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4958" y="150128"/>
            <a:ext cx="8345641" cy="49244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 smtClean="0">
                <a:ea typeface="ＭＳ Ｐゴシック" charset="0"/>
              </a:rPr>
              <a:t>GLI </a:t>
            </a:r>
            <a:r>
              <a:rPr lang="it-IT" sz="2600" b="1" dirty="0" err="1" smtClean="0">
                <a:ea typeface="ＭＳ Ｐゴシック" charset="0"/>
              </a:rPr>
              <a:t>STRs</a:t>
            </a:r>
            <a:r>
              <a:rPr lang="it-IT" sz="2600" b="1" dirty="0" smtClean="0">
                <a:ea typeface="ＭＳ Ｐゴシック" charset="0"/>
              </a:rPr>
              <a:t>  (CODIS E Y-STR) e </a:t>
            </a:r>
            <a:r>
              <a:rPr lang="it-IT" sz="2600" b="1" dirty="0">
                <a:ea typeface="ＭＳ Ｐゴシック" charset="0"/>
              </a:rPr>
              <a:t>la famiglia </a:t>
            </a:r>
            <a:r>
              <a:rPr lang="it-IT" sz="2600" b="1" dirty="0" smtClean="0">
                <a:ea typeface="ＭＳ Ｐゴシック" charset="0"/>
              </a:rPr>
              <a:t>Romanov </a:t>
            </a:r>
            <a:endParaRPr lang="it-IT" sz="26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9144000" cy="55626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4959" y="381000"/>
            <a:ext cx="8269442" cy="49244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 err="1" smtClean="0">
                <a:ea typeface="ＭＳ Ｐゴシック" charset="0"/>
              </a:rPr>
              <a:t>STRs</a:t>
            </a:r>
            <a:r>
              <a:rPr lang="it-IT" sz="2600" b="1" dirty="0" smtClean="0">
                <a:ea typeface="ＭＳ Ｐゴシック" charset="0"/>
              </a:rPr>
              <a:t> (CODIS) e </a:t>
            </a:r>
            <a:r>
              <a:rPr lang="it-IT" sz="2600" b="1" dirty="0">
                <a:ea typeface="ＭＳ Ｐゴシック" charset="0"/>
              </a:rPr>
              <a:t>la famiglia </a:t>
            </a:r>
            <a:r>
              <a:rPr lang="it-IT" sz="2600" b="1" dirty="0" smtClean="0">
                <a:ea typeface="ＭＳ Ｐゴシック" charset="0"/>
              </a:rPr>
              <a:t>Romanov </a:t>
            </a:r>
            <a:endParaRPr lang="it-IT" sz="26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229600" cy="565785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4958" y="150128"/>
            <a:ext cx="8345641" cy="49244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600" b="1" dirty="0" smtClean="0">
                <a:ea typeface="ＭＳ Ｐゴシック" charset="0"/>
              </a:rPr>
              <a:t> Y-STR e </a:t>
            </a:r>
            <a:r>
              <a:rPr lang="it-IT" sz="2600" b="1" dirty="0">
                <a:ea typeface="ＭＳ Ｐゴシック" charset="0"/>
              </a:rPr>
              <a:t>la famiglia </a:t>
            </a:r>
            <a:r>
              <a:rPr lang="it-IT" sz="2600" b="1" dirty="0" smtClean="0">
                <a:ea typeface="ＭＳ Ｐゴシック" charset="0"/>
              </a:rPr>
              <a:t>Romanov </a:t>
            </a:r>
            <a:endParaRPr lang="it-IT" sz="26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46" y="1371600"/>
            <a:ext cx="5753100" cy="40576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05000" y="304800"/>
            <a:ext cx="5410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Ideal </a:t>
            </a:r>
            <a:r>
              <a:rPr lang="en-US" sz="3600" dirty="0" smtClean="0"/>
              <a:t>Y-STR </a:t>
            </a:r>
            <a:r>
              <a:rPr lang="en-US" sz="3600" dirty="0"/>
              <a:t>forensic cases </a:t>
            </a:r>
          </a:p>
        </p:txBody>
      </p:sp>
    </p:spTree>
    <p:extLst>
      <p:ext uri="{BB962C8B-B14F-4D97-AF65-F5344CB8AC3E}">
        <p14:creationId xmlns:p14="http://schemas.microsoft.com/office/powerpoint/2010/main" val="1744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5801"/>
            <a:ext cx="73152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 smtClean="0">
                <a:latin typeface="+mn-lt"/>
              </a:rPr>
              <a:t>APLOTIPO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825625"/>
            <a:ext cx="7696200" cy="4351338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Marcatori sesso 	specifici si 	trasmettono di 	generazione in generazione 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297681" y="2532435"/>
            <a:ext cx="45719" cy="1092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00400" y="4001294"/>
            <a:ext cx="24384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APLOTIPO</a:t>
            </a:r>
          </a:p>
          <a:p>
            <a:pPr algn="ctr"/>
            <a:endParaRPr lang="it-IT" sz="2800" b="1" dirty="0" smtClean="0"/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No RMP!!!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1600200"/>
            <a:ext cx="8382000" cy="440120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endParaRPr lang="en-U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Sexual assault, </a:t>
            </a:r>
            <a:r>
              <a:rPr lang="en-US" sz="2800" dirty="0">
                <a:latin typeface="+mn-lt"/>
              </a:rPr>
              <a:t>with foreign pubic hairs </a:t>
            </a:r>
            <a:endParaRPr lang="en-US" sz="2800" dirty="0" smtClean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Hairs </a:t>
            </a:r>
            <a:r>
              <a:rPr lang="en-US" sz="2800" dirty="0">
                <a:latin typeface="+mn-lt"/>
              </a:rPr>
              <a:t>in the </a:t>
            </a:r>
            <a:r>
              <a:rPr lang="en-US" sz="2800" dirty="0" smtClean="0">
                <a:latin typeface="+mn-lt"/>
              </a:rPr>
              <a:t>hand, </a:t>
            </a:r>
            <a:r>
              <a:rPr lang="en-US" sz="2800" dirty="0">
                <a:latin typeface="+mn-lt"/>
              </a:rPr>
              <a:t>of a homicide victim </a:t>
            </a:r>
            <a:endParaRPr lang="en-US" sz="2800" dirty="0" smtClean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Missing </a:t>
            </a:r>
            <a:r>
              <a:rPr lang="en-US" sz="2800" dirty="0">
                <a:latin typeface="+mn-lt"/>
              </a:rPr>
              <a:t>persons </a:t>
            </a:r>
            <a:r>
              <a:rPr lang="en-US" sz="2800" dirty="0" smtClean="0">
                <a:latin typeface="+mn-lt"/>
              </a:rPr>
              <a:t>cases, </a:t>
            </a:r>
            <a:r>
              <a:rPr lang="en-US" sz="2800" dirty="0">
                <a:latin typeface="+mn-lt"/>
              </a:rPr>
              <a:t>with skeletal remains </a:t>
            </a:r>
            <a:endParaRPr lang="en-US" sz="2800" dirty="0" smtClean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Hairs </a:t>
            </a:r>
            <a:r>
              <a:rPr lang="en-US" sz="2800" dirty="0">
                <a:latin typeface="+mn-lt"/>
              </a:rPr>
              <a:t>left at the scene of a violent crime </a:t>
            </a:r>
            <a:endParaRPr lang="en-US" sz="2800" dirty="0" smtClean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Hairs </a:t>
            </a:r>
            <a:r>
              <a:rPr lang="en-US" sz="2800" dirty="0">
                <a:latin typeface="+mn-lt"/>
              </a:rPr>
              <a:t>in car windshield: who was driving?</a:t>
            </a:r>
            <a:endParaRPr lang="it-IT" sz="2800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38244" y="533400"/>
            <a:ext cx="31322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In </a:t>
            </a:r>
            <a:r>
              <a:rPr lang="en-US" sz="3600" dirty="0" err="1" smtClean="0"/>
              <a:t>particolare</a:t>
            </a:r>
            <a:r>
              <a:rPr lang="en-US" sz="3600" dirty="0" smtClean="0"/>
              <a:t>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8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371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+mn-lt"/>
              </a:rPr>
              <a:t>Un esempio…</a:t>
            </a:r>
            <a:endParaRPr lang="it-IT" sz="3600" b="1" dirty="0"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8" y="2743200"/>
            <a:ext cx="9331859" cy="37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62225"/>
            <a:ext cx="203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2030413" y="5105400"/>
            <a:ext cx="5835650" cy="685800"/>
            <a:chOff x="0" y="0"/>
            <a:chExt cx="3675" cy="432"/>
          </a:xfrm>
        </p:grpSpPr>
        <p:sp>
          <p:nvSpPr>
            <p:cNvPr id="26637" name="AutoShape 3"/>
            <p:cNvSpPr>
              <a:spLocks/>
            </p:cNvSpPr>
            <p:nvPr/>
          </p:nvSpPr>
          <p:spPr bwMode="auto">
            <a:xfrm>
              <a:off x="0" y="0"/>
              <a:ext cx="3675" cy="432"/>
            </a:xfrm>
            <a:custGeom>
              <a:avLst/>
              <a:gdLst>
                <a:gd name="T0" fmla="*/ 17655 w 21600"/>
                <a:gd name="T1" fmla="*/ 0 h 20330"/>
                <a:gd name="T2" fmla="*/ 21600 w 21600"/>
                <a:gd name="T3" fmla="*/ 6776 h 20330"/>
                <a:gd name="T4" fmla="*/ 18456 w 21600"/>
                <a:gd name="T5" fmla="*/ 6776 h 20330"/>
                <a:gd name="T6" fmla="*/ 9462 w 21600"/>
                <a:gd name="T7" fmla="*/ 20083 h 20330"/>
                <a:gd name="T8" fmla="*/ 15917 w 21600"/>
                <a:gd name="T9" fmla="*/ 6776 h 20330"/>
                <a:gd name="T10" fmla="*/ 12773 w 21600"/>
                <a:gd name="T11" fmla="*/ 6776 h 20330"/>
                <a:gd name="T12" fmla="*/ 17655 w 21600"/>
                <a:gd name="T13" fmla="*/ 0 h 20330"/>
                <a:gd name="T14" fmla="*/ 8193 w 21600"/>
                <a:gd name="T15" fmla="*/ 20328 h 20330"/>
                <a:gd name="T16" fmla="*/ 0 w 21600"/>
                <a:gd name="T17" fmla="*/ 0 h 20330"/>
                <a:gd name="T18" fmla="*/ 2539 w 21600"/>
                <a:gd name="T19" fmla="*/ 0 h 20330"/>
                <a:gd name="T20" fmla="*/ 10732 w 21600"/>
                <a:gd name="T21" fmla="*/ 20328 h 20330"/>
                <a:gd name="T22" fmla="*/ 8193 w 21600"/>
                <a:gd name="T23" fmla="*/ 20328 h 20330"/>
                <a:gd name="T24" fmla="*/ 8193 w 21600"/>
                <a:gd name="T25" fmla="*/ 20328 h 20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00" h="20330">
                  <a:moveTo>
                    <a:pt x="17655" y="0"/>
                  </a:moveTo>
                  <a:lnTo>
                    <a:pt x="21600" y="6776"/>
                  </a:lnTo>
                  <a:lnTo>
                    <a:pt x="18456" y="6776"/>
                  </a:lnTo>
                  <a:cubicBezTo>
                    <a:pt x="17140" y="16007"/>
                    <a:pt x="13360" y="21600"/>
                    <a:pt x="9462" y="20083"/>
                  </a:cubicBezTo>
                  <a:cubicBezTo>
                    <a:pt x="12435" y="18926"/>
                    <a:pt x="14914" y="13817"/>
                    <a:pt x="15917" y="6776"/>
                  </a:cubicBezTo>
                  <a:lnTo>
                    <a:pt x="12773" y="6776"/>
                  </a:lnTo>
                  <a:lnTo>
                    <a:pt x="17655" y="0"/>
                  </a:lnTo>
                  <a:close/>
                  <a:moveTo>
                    <a:pt x="8193" y="20328"/>
                  </a:moveTo>
                  <a:cubicBezTo>
                    <a:pt x="3668" y="20328"/>
                    <a:pt x="0" y="11227"/>
                    <a:pt x="0" y="0"/>
                  </a:cubicBezTo>
                  <a:lnTo>
                    <a:pt x="2539" y="0"/>
                  </a:lnTo>
                  <a:cubicBezTo>
                    <a:pt x="2539" y="11227"/>
                    <a:pt x="6207" y="20328"/>
                    <a:pt x="10732" y="20328"/>
                  </a:cubicBezTo>
                  <a:lnTo>
                    <a:pt x="8193" y="20328"/>
                  </a:lnTo>
                  <a:close/>
                  <a:moveTo>
                    <a:pt x="8193" y="20328"/>
                  </a:moveTo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8" name="AutoShape 4"/>
            <p:cNvSpPr>
              <a:spLocks/>
            </p:cNvSpPr>
            <p:nvPr/>
          </p:nvSpPr>
          <p:spPr bwMode="auto">
            <a:xfrm>
              <a:off x="0" y="0"/>
              <a:ext cx="1826" cy="432"/>
            </a:xfrm>
            <a:custGeom>
              <a:avLst/>
              <a:gdLst>
                <a:gd name="T0" fmla="*/ 16490 w 21600"/>
                <a:gd name="T1" fmla="*/ 21600 h 21600"/>
                <a:gd name="T2" fmla="*/ 0 w 21600"/>
                <a:gd name="T3" fmla="*/ 0 h 21600"/>
                <a:gd name="T4" fmla="*/ 5110 w 21600"/>
                <a:gd name="T5" fmla="*/ 0 h 21600"/>
                <a:gd name="T6" fmla="*/ 21600 w 21600"/>
                <a:gd name="T7" fmla="*/ 21600 h 21600"/>
                <a:gd name="T8" fmla="*/ 16490 w 21600"/>
                <a:gd name="T9" fmla="*/ 21600 h 21600"/>
                <a:gd name="T10" fmla="*/ 16490 w 21600"/>
                <a:gd name="T1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6490" y="21600"/>
                  </a:moveTo>
                  <a:cubicBezTo>
                    <a:pt x="7383" y="21600"/>
                    <a:pt x="0" y="11929"/>
                    <a:pt x="0" y="0"/>
                  </a:cubicBezTo>
                  <a:lnTo>
                    <a:pt x="5110" y="0"/>
                  </a:lnTo>
                  <a:cubicBezTo>
                    <a:pt x="5110" y="11929"/>
                    <a:pt x="12493" y="21600"/>
                    <a:pt x="21600" y="21600"/>
                  </a:cubicBezTo>
                  <a:lnTo>
                    <a:pt x="16490" y="21600"/>
                  </a:lnTo>
                  <a:close/>
                  <a:moveTo>
                    <a:pt x="16490" y="21600"/>
                  </a:move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9" name="AutoShape 5"/>
            <p:cNvSpPr>
              <a:spLocks/>
            </p:cNvSpPr>
            <p:nvPr/>
          </p:nvSpPr>
          <p:spPr bwMode="auto">
            <a:xfrm>
              <a:off x="0" y="0"/>
              <a:ext cx="3675" cy="432"/>
            </a:xfrm>
            <a:custGeom>
              <a:avLst/>
              <a:gdLst>
                <a:gd name="T0" fmla="*/ 9462 w 21600"/>
                <a:gd name="T1" fmla="*/ 21339 h 21600"/>
                <a:gd name="T2" fmla="*/ 15917 w 21600"/>
                <a:gd name="T3" fmla="*/ 7200 h 21600"/>
                <a:gd name="T4" fmla="*/ 12773 w 21600"/>
                <a:gd name="T5" fmla="*/ 7200 h 21600"/>
                <a:gd name="T6" fmla="*/ 17655 w 21600"/>
                <a:gd name="T7" fmla="*/ 0 h 21600"/>
                <a:gd name="T8" fmla="*/ 21600 w 21600"/>
                <a:gd name="T9" fmla="*/ 7200 h 21600"/>
                <a:gd name="T10" fmla="*/ 18456 w 21600"/>
                <a:gd name="T11" fmla="*/ 7200 h 21600"/>
                <a:gd name="T12" fmla="*/ 10732 w 21600"/>
                <a:gd name="T13" fmla="*/ 21600 h 21600"/>
                <a:gd name="T14" fmla="*/ 8193 w 21600"/>
                <a:gd name="T15" fmla="*/ 21600 h 21600"/>
                <a:gd name="T16" fmla="*/ 0 w 21600"/>
                <a:gd name="T17" fmla="*/ 0 h 21600"/>
                <a:gd name="T18" fmla="*/ 2539 w 21600"/>
                <a:gd name="T19" fmla="*/ 0 h 21600"/>
                <a:gd name="T20" fmla="*/ 10732 w 21600"/>
                <a:gd name="T2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9462" y="21339"/>
                  </a:moveTo>
                  <a:cubicBezTo>
                    <a:pt x="12435" y="20110"/>
                    <a:pt x="14914" y="14681"/>
                    <a:pt x="15917" y="7200"/>
                  </a:cubicBezTo>
                  <a:lnTo>
                    <a:pt x="12773" y="7200"/>
                  </a:lnTo>
                  <a:lnTo>
                    <a:pt x="17655" y="0"/>
                  </a:lnTo>
                  <a:lnTo>
                    <a:pt x="21600" y="7200"/>
                  </a:lnTo>
                  <a:lnTo>
                    <a:pt x="18456" y="7200"/>
                  </a:lnTo>
                  <a:cubicBezTo>
                    <a:pt x="17298" y="15830"/>
                    <a:pt x="14204" y="21600"/>
                    <a:pt x="10732" y="21600"/>
                  </a:cubicBezTo>
                  <a:lnTo>
                    <a:pt x="8193" y="21600"/>
                  </a:lnTo>
                  <a:cubicBezTo>
                    <a:pt x="3668" y="21600"/>
                    <a:pt x="0" y="11929"/>
                    <a:pt x="0" y="0"/>
                  </a:cubicBezTo>
                  <a:lnTo>
                    <a:pt x="2539" y="0"/>
                  </a:lnTo>
                  <a:cubicBezTo>
                    <a:pt x="2539" y="11929"/>
                    <a:pt x="6207" y="21600"/>
                    <a:pt x="10732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26629" name="Group 10"/>
          <p:cNvGrpSpPr>
            <a:grpSpLocks/>
          </p:cNvGrpSpPr>
          <p:nvPr/>
        </p:nvGrpSpPr>
        <p:grpSpPr bwMode="auto">
          <a:xfrm flipH="1">
            <a:off x="1943100" y="1752600"/>
            <a:ext cx="5303838" cy="609600"/>
            <a:chOff x="0" y="0"/>
            <a:chExt cx="3340" cy="384"/>
          </a:xfrm>
        </p:grpSpPr>
        <p:sp>
          <p:nvSpPr>
            <p:cNvPr id="26634" name="AutoShape 7"/>
            <p:cNvSpPr>
              <a:spLocks/>
            </p:cNvSpPr>
            <p:nvPr/>
          </p:nvSpPr>
          <p:spPr bwMode="auto">
            <a:xfrm>
              <a:off x="0" y="0"/>
              <a:ext cx="3340" cy="384"/>
            </a:xfrm>
            <a:custGeom>
              <a:avLst/>
              <a:gdLst>
                <a:gd name="T0" fmla="*/ 17655 w 21600"/>
                <a:gd name="T1" fmla="*/ 21600 h 21600"/>
                <a:gd name="T2" fmla="*/ 12772 w 21600"/>
                <a:gd name="T3" fmla="*/ 14400 h 21600"/>
                <a:gd name="T4" fmla="*/ 15945 w 21600"/>
                <a:gd name="T5" fmla="*/ 14400 h 21600"/>
                <a:gd name="T6" fmla="*/ 8207 w 21600"/>
                <a:gd name="T7" fmla="*/ 0 h 21600"/>
                <a:gd name="T8" fmla="*/ 10690 w 21600"/>
                <a:gd name="T9" fmla="*/ 0 h 21600"/>
                <a:gd name="T10" fmla="*/ 18428 w 21600"/>
                <a:gd name="T11" fmla="*/ 14400 h 21600"/>
                <a:gd name="T12" fmla="*/ 21600 w 21600"/>
                <a:gd name="T13" fmla="*/ 14400 h 21600"/>
                <a:gd name="T14" fmla="*/ 17655 w 21600"/>
                <a:gd name="T15" fmla="*/ 21600 h 21600"/>
                <a:gd name="T16" fmla="*/ 9449 w 21600"/>
                <a:gd name="T17" fmla="*/ 249 h 21600"/>
                <a:gd name="T18" fmla="*/ 2483 w 21600"/>
                <a:gd name="T19" fmla="*/ 21600 h 21600"/>
                <a:gd name="T20" fmla="*/ 0 w 21600"/>
                <a:gd name="T21" fmla="*/ 21600 h 21600"/>
                <a:gd name="T22" fmla="*/ 8207 w 21600"/>
                <a:gd name="T23" fmla="*/ 0 h 21600"/>
                <a:gd name="T24" fmla="*/ 9449 w 21600"/>
                <a:gd name="T25" fmla="*/ 249 h 21600"/>
                <a:gd name="T26" fmla="*/ 9449 w 21600"/>
                <a:gd name="T27" fmla="*/ 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00" h="21600">
                  <a:moveTo>
                    <a:pt x="17655" y="21600"/>
                  </a:moveTo>
                  <a:lnTo>
                    <a:pt x="12772" y="14400"/>
                  </a:lnTo>
                  <a:lnTo>
                    <a:pt x="15945" y="14400"/>
                  </a:lnTo>
                  <a:cubicBezTo>
                    <a:pt x="14785" y="5770"/>
                    <a:pt x="11685" y="0"/>
                    <a:pt x="8207" y="0"/>
                  </a:cubicBezTo>
                  <a:lnTo>
                    <a:pt x="10690" y="0"/>
                  </a:lnTo>
                  <a:cubicBezTo>
                    <a:pt x="14168" y="0"/>
                    <a:pt x="17268" y="5770"/>
                    <a:pt x="18428" y="14400"/>
                  </a:cubicBezTo>
                  <a:lnTo>
                    <a:pt x="21600" y="14400"/>
                  </a:lnTo>
                  <a:lnTo>
                    <a:pt x="17655" y="21600"/>
                  </a:lnTo>
                  <a:close/>
                  <a:moveTo>
                    <a:pt x="9449" y="249"/>
                  </a:moveTo>
                  <a:cubicBezTo>
                    <a:pt x="5442" y="1862"/>
                    <a:pt x="2483" y="10932"/>
                    <a:pt x="2483" y="21600"/>
                  </a:cubicBezTo>
                  <a:lnTo>
                    <a:pt x="0" y="21600"/>
                  </a:lnTo>
                  <a:cubicBezTo>
                    <a:pt x="0" y="9671"/>
                    <a:pt x="3674" y="0"/>
                    <a:pt x="8207" y="0"/>
                  </a:cubicBezTo>
                  <a:cubicBezTo>
                    <a:pt x="8623" y="0"/>
                    <a:pt x="9038" y="83"/>
                    <a:pt x="9449" y="249"/>
                  </a:cubicBezTo>
                  <a:close/>
                  <a:moveTo>
                    <a:pt x="9449" y="249"/>
                  </a:moveTo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5" name="AutoShape 8"/>
            <p:cNvSpPr>
              <a:spLocks/>
            </p:cNvSpPr>
            <p:nvPr/>
          </p:nvSpPr>
          <p:spPr bwMode="auto">
            <a:xfrm>
              <a:off x="0" y="0"/>
              <a:ext cx="1461" cy="384"/>
            </a:xfrm>
            <a:custGeom>
              <a:avLst/>
              <a:gdLst>
                <a:gd name="T0" fmla="*/ 21600 w 21600"/>
                <a:gd name="T1" fmla="*/ 249 h 21600"/>
                <a:gd name="T2" fmla="*/ 5676 w 21600"/>
                <a:gd name="T3" fmla="*/ 21600 h 21600"/>
                <a:gd name="T4" fmla="*/ 0 w 21600"/>
                <a:gd name="T5" fmla="*/ 21600 h 21600"/>
                <a:gd name="T6" fmla="*/ 18762 w 21600"/>
                <a:gd name="T7" fmla="*/ 0 h 21600"/>
                <a:gd name="T8" fmla="*/ 21600 w 21600"/>
                <a:gd name="T9" fmla="*/ 249 h 21600"/>
                <a:gd name="T10" fmla="*/ 21600 w 21600"/>
                <a:gd name="T11" fmla="*/ 2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49"/>
                  </a:moveTo>
                  <a:cubicBezTo>
                    <a:pt x="12441" y="1862"/>
                    <a:pt x="5676" y="10932"/>
                    <a:pt x="5676" y="21600"/>
                  </a:cubicBezTo>
                  <a:lnTo>
                    <a:pt x="0" y="21600"/>
                  </a:lnTo>
                  <a:cubicBezTo>
                    <a:pt x="0" y="9671"/>
                    <a:pt x="8400" y="0"/>
                    <a:pt x="18762" y="0"/>
                  </a:cubicBezTo>
                  <a:cubicBezTo>
                    <a:pt x="19712" y="0"/>
                    <a:pt x="20661" y="83"/>
                    <a:pt x="21600" y="249"/>
                  </a:cubicBezTo>
                  <a:close/>
                  <a:moveTo>
                    <a:pt x="21600" y="249"/>
                  </a:move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6636" name="AutoShape 9"/>
            <p:cNvSpPr>
              <a:spLocks/>
            </p:cNvSpPr>
            <p:nvPr/>
          </p:nvSpPr>
          <p:spPr bwMode="auto">
            <a:xfrm>
              <a:off x="0" y="0"/>
              <a:ext cx="3340" cy="384"/>
            </a:xfrm>
            <a:custGeom>
              <a:avLst/>
              <a:gdLst>
                <a:gd name="T0" fmla="*/ 9449 w 21600"/>
                <a:gd name="T1" fmla="*/ 249 h 21600"/>
                <a:gd name="T2" fmla="*/ 2483 w 21600"/>
                <a:gd name="T3" fmla="*/ 21600 h 21600"/>
                <a:gd name="T4" fmla="*/ 0 w 21600"/>
                <a:gd name="T5" fmla="*/ 21600 h 21600"/>
                <a:gd name="T6" fmla="*/ 8207 w 21600"/>
                <a:gd name="T7" fmla="*/ 0 h 21600"/>
                <a:gd name="T8" fmla="*/ 10690 w 21600"/>
                <a:gd name="T9" fmla="*/ 0 h 21600"/>
                <a:gd name="T10" fmla="*/ 18428 w 21600"/>
                <a:gd name="T11" fmla="*/ 14400 h 21600"/>
                <a:gd name="T12" fmla="*/ 21600 w 21600"/>
                <a:gd name="T13" fmla="*/ 14400 h 21600"/>
                <a:gd name="T14" fmla="*/ 17655 w 21600"/>
                <a:gd name="T15" fmla="*/ 21600 h 21600"/>
                <a:gd name="T16" fmla="*/ 12772 w 21600"/>
                <a:gd name="T17" fmla="*/ 14400 h 21600"/>
                <a:gd name="T18" fmla="*/ 15945 w 21600"/>
                <a:gd name="T19" fmla="*/ 14400 h 21600"/>
                <a:gd name="T20" fmla="*/ 8207 w 21600"/>
                <a:gd name="T2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9449" y="249"/>
                  </a:moveTo>
                  <a:cubicBezTo>
                    <a:pt x="5442" y="1862"/>
                    <a:pt x="2483" y="10932"/>
                    <a:pt x="2483" y="21600"/>
                  </a:cubicBezTo>
                  <a:lnTo>
                    <a:pt x="0" y="21600"/>
                  </a:lnTo>
                  <a:cubicBezTo>
                    <a:pt x="0" y="9671"/>
                    <a:pt x="3674" y="0"/>
                    <a:pt x="8207" y="0"/>
                  </a:cubicBezTo>
                  <a:lnTo>
                    <a:pt x="10690" y="0"/>
                  </a:lnTo>
                  <a:cubicBezTo>
                    <a:pt x="14168" y="0"/>
                    <a:pt x="17268" y="5770"/>
                    <a:pt x="18428" y="14400"/>
                  </a:cubicBezTo>
                  <a:lnTo>
                    <a:pt x="21600" y="14400"/>
                  </a:lnTo>
                  <a:lnTo>
                    <a:pt x="17655" y="21600"/>
                  </a:lnTo>
                  <a:lnTo>
                    <a:pt x="12772" y="14400"/>
                  </a:lnTo>
                  <a:lnTo>
                    <a:pt x="15945" y="14400"/>
                  </a:lnTo>
                  <a:cubicBezTo>
                    <a:pt x="14785" y="5770"/>
                    <a:pt x="11685" y="0"/>
                    <a:pt x="8207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6630" name="Rectangle 11"/>
          <p:cNvSpPr>
            <a:spLocks/>
          </p:cNvSpPr>
          <p:nvPr/>
        </p:nvSpPr>
        <p:spPr bwMode="auto">
          <a:xfrm>
            <a:off x="228600" y="704850"/>
            <a:ext cx="8642494" cy="538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38100" tIns="38100" rIns="38100" bIns="3810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it-IT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VIOLENZA SESSUALE E TRACCE BIOLOGICHE</a:t>
            </a:r>
          </a:p>
        </p:txBody>
      </p:sp>
      <p:sp>
        <p:nvSpPr>
          <p:cNvPr id="26631" name="AutoShape 12"/>
          <p:cNvSpPr>
            <a:spLocks/>
          </p:cNvSpPr>
          <p:nvPr/>
        </p:nvSpPr>
        <p:spPr bwMode="auto">
          <a:xfrm>
            <a:off x="2438400" y="35052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6632" name="AutoShape 13"/>
          <p:cNvSpPr>
            <a:spLocks/>
          </p:cNvSpPr>
          <p:nvPr/>
        </p:nvSpPr>
        <p:spPr bwMode="auto">
          <a:xfrm>
            <a:off x="6164263" y="3505200"/>
            <a:ext cx="676275" cy="533400"/>
          </a:xfrm>
          <a:prstGeom prst="leftArrow">
            <a:avLst>
              <a:gd name="adj1" fmla="val 50000"/>
              <a:gd name="adj2" fmla="val 31691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2663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590800"/>
            <a:ext cx="2997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226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" y="304800"/>
            <a:ext cx="90011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533400" y="1524000"/>
            <a:ext cx="8229600" cy="4752529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rmAutofit fontScale="70000" lnSpcReduction="20000"/>
          </a:bodyPr>
          <a:lstStyle>
            <a:lvl1pPr marL="0">
              <a:defRPr sz="36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kern="0" dirty="0" smtClean="0"/>
          </a:p>
          <a:p>
            <a:r>
              <a:rPr lang="it-IT" b="1" kern="0" dirty="0" smtClean="0"/>
              <a:t>Analizzare una serie di campioni con l’obiettivo di identificare il responsabile di uno stupro a Milano ai danni di una donna. </a:t>
            </a:r>
          </a:p>
          <a:p>
            <a:endParaRPr lang="it-IT" kern="0" dirty="0" smtClean="0"/>
          </a:p>
          <a:p>
            <a:pPr algn="ctr"/>
            <a:r>
              <a:rPr lang="it-IT" b="1" u="sng" kern="0" dirty="0" smtClean="0">
                <a:solidFill>
                  <a:srgbClr val="FF0000"/>
                </a:solidFill>
              </a:rPr>
              <a:t>Campioni riconducibili alla vittima:</a:t>
            </a:r>
          </a:p>
          <a:p>
            <a:pPr algn="ctr"/>
            <a:endParaRPr lang="it-IT" b="1" kern="0" dirty="0" smtClean="0">
              <a:solidFill>
                <a:srgbClr val="FF0000"/>
              </a:solidFill>
            </a:endParaRPr>
          </a:p>
          <a:p>
            <a:pPr marL="357188" indent="-357188" algn="just">
              <a:spcAft>
                <a:spcPts val="1000"/>
              </a:spcAft>
              <a:buFont typeface="+mj-lt"/>
              <a:buAutoNum type="arabicParenR"/>
              <a:tabLst>
                <a:tab pos="270510" algn="l"/>
              </a:tabLst>
            </a:pPr>
            <a:r>
              <a:rPr lang="it-IT" kern="0" dirty="0" smtClean="0"/>
              <a:t>10 tamponi: </a:t>
            </a:r>
            <a:r>
              <a:rPr lang="it-IT" kern="0" dirty="0" smtClean="0">
                <a:sym typeface="Wingdings" panose="05000000000000000000" pitchFamily="2" charset="2"/>
              </a:rPr>
              <a:t> </a:t>
            </a:r>
            <a:r>
              <a:rPr lang="it-IT" kern="0" dirty="0" smtClean="0"/>
              <a:t>tracce di sangue, sperma, saliva (cavità orale, organi genitali esterni e interni)</a:t>
            </a:r>
          </a:p>
          <a:p>
            <a:pPr algn="just">
              <a:spcAft>
                <a:spcPts val="1000"/>
              </a:spcAft>
              <a:buFont typeface="+mj-lt"/>
              <a:buAutoNum type="arabicParenR"/>
              <a:tabLst>
                <a:tab pos="270510" algn="l"/>
              </a:tabLst>
            </a:pPr>
            <a:r>
              <a:rPr lang="it-IT" kern="0" dirty="0" smtClean="0"/>
              <a:t> 1 slip</a:t>
            </a:r>
          </a:p>
          <a:p>
            <a:pPr algn="ctr">
              <a:spcAft>
                <a:spcPts val="1000"/>
              </a:spcAft>
              <a:tabLst>
                <a:tab pos="270510" algn="l"/>
              </a:tabLst>
            </a:pPr>
            <a:r>
              <a:rPr lang="it-IT" b="1" u="sng" kern="0" dirty="0" smtClean="0">
                <a:solidFill>
                  <a:srgbClr val="FF0000"/>
                </a:solidFill>
              </a:rPr>
              <a:t>Campioni riconducibili al sospettato:</a:t>
            </a:r>
          </a:p>
          <a:p>
            <a:pPr marL="357188" indent="-357188">
              <a:spcAft>
                <a:spcPts val="1000"/>
              </a:spcAft>
              <a:buFontTx/>
              <a:buAutoNum type="arabicParenR"/>
              <a:tabLst>
                <a:tab pos="270510" algn="l"/>
              </a:tabLst>
            </a:pPr>
            <a:r>
              <a:rPr lang="it-IT" kern="0" dirty="0" smtClean="0"/>
              <a:t>1 Bicchierino da caffè usato</a:t>
            </a:r>
          </a:p>
          <a:p>
            <a:pPr marL="357188" indent="-357188">
              <a:spcAft>
                <a:spcPts val="1000"/>
              </a:spcAft>
              <a:buFontTx/>
              <a:buAutoNum type="arabicParenR"/>
              <a:tabLst>
                <a:tab pos="270510" algn="l"/>
              </a:tabLst>
            </a:pPr>
            <a:r>
              <a:rPr lang="it-IT" kern="0" dirty="0" smtClean="0"/>
              <a:t>1 mozzicone di sigaretta </a:t>
            </a:r>
          </a:p>
          <a:p>
            <a:pPr algn="just"/>
            <a:r>
              <a:rPr lang="it-IT" kern="0" dirty="0" smtClean="0"/>
              <a:t> </a:t>
            </a:r>
          </a:p>
          <a:p>
            <a:endParaRPr lang="it-IT" kern="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9600" y="457200"/>
            <a:ext cx="807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Caso di violenza sessuale (RIS Parma) 2016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7211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/>
          </p:cNvSpPr>
          <p:nvPr/>
        </p:nvSpPr>
        <p:spPr bwMode="auto">
          <a:xfrm>
            <a:off x="6324600" y="1143000"/>
            <a:ext cx="1524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2" name="Oval 6"/>
          <p:cNvSpPr>
            <a:spLocks/>
          </p:cNvSpPr>
          <p:nvPr/>
        </p:nvSpPr>
        <p:spPr bwMode="auto">
          <a:xfrm rot="960000">
            <a:off x="5792788" y="4502150"/>
            <a:ext cx="2209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464" name="Rectangle 7"/>
          <p:cNvSpPr>
            <a:spLocks/>
          </p:cNvSpPr>
          <p:nvPr/>
        </p:nvSpPr>
        <p:spPr bwMode="auto">
          <a:xfrm rot="-5400000">
            <a:off x="-2232025" y="3117851"/>
            <a:ext cx="5159375" cy="647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it-IT" sz="3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rPr>
              <a:t>La ricerca delle tracce</a:t>
            </a:r>
          </a:p>
        </p:txBody>
      </p:sp>
    </p:spTree>
    <p:extLst>
      <p:ext uri="{BB962C8B-B14F-4D97-AF65-F5344CB8AC3E}">
        <p14:creationId xmlns:p14="http://schemas.microsoft.com/office/powerpoint/2010/main" val="1917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21150"/>
            <a:ext cx="4191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8862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191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/>
          </p:cNvSpPr>
          <p:nvPr/>
        </p:nvSpPr>
        <p:spPr bwMode="auto">
          <a:xfrm>
            <a:off x="5257800" y="5029200"/>
            <a:ext cx="3586163" cy="1282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38100" tIns="38100" rIns="38100" bIns="3810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it-IT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RICERCA DELLE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TRACCE: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METODI FISICI</a:t>
            </a:r>
          </a:p>
        </p:txBody>
      </p:sp>
    </p:spTree>
    <p:extLst>
      <p:ext uri="{BB962C8B-B14F-4D97-AF65-F5344CB8AC3E}">
        <p14:creationId xmlns:p14="http://schemas.microsoft.com/office/powerpoint/2010/main" val="40735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343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538"/>
            <a:ext cx="4495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/>
          </p:cNvSpPr>
          <p:nvPr/>
        </p:nvSpPr>
        <p:spPr bwMode="auto">
          <a:xfrm>
            <a:off x="2819400" y="1752600"/>
            <a:ext cx="1384300" cy="1371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819400" y="381000"/>
            <a:ext cx="1905000" cy="2895600"/>
            <a:chOff x="0" y="0"/>
            <a:chExt cx="1200" cy="1824"/>
          </a:xfrm>
        </p:grpSpPr>
        <p:sp>
          <p:nvSpPr>
            <p:cNvPr id="21525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0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21526" name="Line 6"/>
            <p:cNvSpPr>
              <a:spLocks noChangeShapeType="1"/>
            </p:cNvSpPr>
            <p:nvPr/>
          </p:nvSpPr>
          <p:spPr bwMode="auto">
            <a:xfrm>
              <a:off x="864" y="1728"/>
              <a:ext cx="336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1752600" y="2743200"/>
            <a:ext cx="2971800" cy="3810000"/>
            <a:chOff x="0" y="0"/>
            <a:chExt cx="1872" cy="2400"/>
          </a:xfrm>
        </p:grpSpPr>
        <p:sp>
          <p:nvSpPr>
            <p:cNvPr id="3" name="Rectangle 8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0" y="864"/>
              <a:ext cx="1872" cy="15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864" y="0"/>
              <a:ext cx="960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21516" name="Freeform 12"/>
          <p:cNvSpPr>
            <a:spLocks/>
          </p:cNvSpPr>
          <p:nvPr/>
        </p:nvSpPr>
        <p:spPr bwMode="auto">
          <a:xfrm>
            <a:off x="7345363" y="1268413"/>
            <a:ext cx="579437" cy="641350"/>
          </a:xfrm>
          <a:custGeom>
            <a:avLst/>
            <a:gdLst>
              <a:gd name="T0" fmla="*/ 0 w 21600"/>
              <a:gd name="T1" fmla="*/ 0 h 21600"/>
              <a:gd name="T2" fmla="*/ 101589 w 21600"/>
              <a:gd name="T3" fmla="*/ 152766 h 21600"/>
              <a:gd name="T4" fmla="*/ 163503 w 21600"/>
              <a:gd name="T5" fmla="*/ 284866 h 21600"/>
              <a:gd name="T6" fmla="*/ 334974 w 21600"/>
              <a:gd name="T7" fmla="*/ 397875 h 21600"/>
              <a:gd name="T8" fmla="*/ 396888 w 21600"/>
              <a:gd name="T9" fmla="*/ 479023 h 21600"/>
              <a:gd name="T10" fmla="*/ 498477 w 21600"/>
              <a:gd name="T11" fmla="*/ 518811 h 21600"/>
              <a:gd name="T12" fmla="*/ 519106 w 21600"/>
              <a:gd name="T13" fmla="*/ 601563 h 21600"/>
              <a:gd name="T14" fmla="*/ 549285 w 21600"/>
              <a:gd name="T15" fmla="*/ 631789 h 21600"/>
              <a:gd name="T16" fmla="*/ 579437 w 21600"/>
              <a:gd name="T17" fmla="*/ 64135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33" y="3216"/>
                  <a:pt x="296" y="4127"/>
                  <a:pt x="3787" y="5145"/>
                </a:cubicBezTo>
                <a:cubicBezTo>
                  <a:pt x="4853" y="6593"/>
                  <a:pt x="5030" y="8147"/>
                  <a:pt x="6095" y="9594"/>
                </a:cubicBezTo>
                <a:cubicBezTo>
                  <a:pt x="7101" y="12435"/>
                  <a:pt x="9528" y="12810"/>
                  <a:pt x="12487" y="13400"/>
                </a:cubicBezTo>
                <a:cubicBezTo>
                  <a:pt x="14380" y="14418"/>
                  <a:pt x="13374" y="14847"/>
                  <a:pt x="14795" y="16133"/>
                </a:cubicBezTo>
                <a:cubicBezTo>
                  <a:pt x="15801" y="17044"/>
                  <a:pt x="17280" y="17205"/>
                  <a:pt x="18582" y="17473"/>
                </a:cubicBezTo>
                <a:cubicBezTo>
                  <a:pt x="18700" y="17902"/>
                  <a:pt x="18937" y="19724"/>
                  <a:pt x="19351" y="20260"/>
                </a:cubicBezTo>
                <a:cubicBezTo>
                  <a:pt x="19647" y="20635"/>
                  <a:pt x="20061" y="21010"/>
                  <a:pt x="20476" y="21278"/>
                </a:cubicBezTo>
                <a:cubicBezTo>
                  <a:pt x="20831" y="21493"/>
                  <a:pt x="21600" y="21600"/>
                  <a:pt x="21600" y="21600"/>
                </a:cubicBez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1517" name="Oval 13"/>
          <p:cNvSpPr>
            <a:spLocks/>
          </p:cNvSpPr>
          <p:nvPr/>
        </p:nvSpPr>
        <p:spPr bwMode="auto">
          <a:xfrm rot="839999">
            <a:off x="6781800" y="1579563"/>
            <a:ext cx="228600" cy="7620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18" name="Oval 14"/>
          <p:cNvSpPr>
            <a:spLocks/>
          </p:cNvSpPr>
          <p:nvPr/>
        </p:nvSpPr>
        <p:spPr bwMode="auto">
          <a:xfrm rot="839999">
            <a:off x="6175375" y="1817688"/>
            <a:ext cx="152400" cy="2381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19" name="Oval 15"/>
          <p:cNvSpPr>
            <a:spLocks/>
          </p:cNvSpPr>
          <p:nvPr/>
        </p:nvSpPr>
        <p:spPr bwMode="auto">
          <a:xfrm rot="839999">
            <a:off x="6313488" y="2384425"/>
            <a:ext cx="152400" cy="1619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0" name="Oval 16"/>
          <p:cNvSpPr>
            <a:spLocks/>
          </p:cNvSpPr>
          <p:nvPr/>
        </p:nvSpPr>
        <p:spPr bwMode="auto">
          <a:xfrm rot="1739999">
            <a:off x="7107238" y="4800600"/>
            <a:ext cx="152400" cy="2381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1" name="Oval 17"/>
          <p:cNvSpPr>
            <a:spLocks/>
          </p:cNvSpPr>
          <p:nvPr/>
        </p:nvSpPr>
        <p:spPr bwMode="auto">
          <a:xfrm rot="1739999">
            <a:off x="6829425" y="5111750"/>
            <a:ext cx="152400" cy="2381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2" name="Oval 18"/>
          <p:cNvSpPr>
            <a:spLocks/>
          </p:cNvSpPr>
          <p:nvPr/>
        </p:nvSpPr>
        <p:spPr bwMode="auto">
          <a:xfrm rot="1739999">
            <a:off x="6526213" y="4972050"/>
            <a:ext cx="76200" cy="2381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3" name="Oval 19"/>
          <p:cNvSpPr>
            <a:spLocks/>
          </p:cNvSpPr>
          <p:nvPr/>
        </p:nvSpPr>
        <p:spPr bwMode="auto">
          <a:xfrm rot="-3660000">
            <a:off x="7161213" y="5334000"/>
            <a:ext cx="76200" cy="238125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4" name="Oval 20"/>
          <p:cNvSpPr>
            <a:spLocks/>
          </p:cNvSpPr>
          <p:nvPr/>
        </p:nvSpPr>
        <p:spPr bwMode="auto">
          <a:xfrm rot="1739999">
            <a:off x="6905625" y="5770563"/>
            <a:ext cx="152400" cy="331787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Rectangle 21"/>
          <p:cNvSpPr>
            <a:spLocks/>
          </p:cNvSpPr>
          <p:nvPr/>
        </p:nvSpPr>
        <p:spPr bwMode="auto">
          <a:xfrm>
            <a:off x="517525" y="5387975"/>
            <a:ext cx="3730625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sz="2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RICERCA DI TRACCE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t-IT" sz="2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 LIQ. SEMINALE</a:t>
            </a:r>
          </a:p>
        </p:txBody>
      </p:sp>
    </p:spTree>
    <p:extLst>
      <p:ext uri="{BB962C8B-B14F-4D97-AF65-F5344CB8AC3E}">
        <p14:creationId xmlns:p14="http://schemas.microsoft.com/office/powerpoint/2010/main" val="15099206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8" presetClass="entr" presetSubtype="9620485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8" presetClass="entr" presetSubtype="96204859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914400" y="4267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1905000" y="5029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1905000" y="4191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1676400" y="3429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990600" y="3352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6781800" y="3200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1524000" y="5257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1066800" y="5257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9" name="Freeform 13"/>
          <p:cNvSpPr>
            <a:spLocks/>
          </p:cNvSpPr>
          <p:nvPr/>
        </p:nvSpPr>
        <p:spPr bwMode="auto">
          <a:xfrm>
            <a:off x="785813" y="3143250"/>
            <a:ext cx="319087" cy="209550"/>
          </a:xfrm>
          <a:custGeom>
            <a:avLst/>
            <a:gdLst>
              <a:gd name="T0" fmla="*/ 319087 w 201"/>
              <a:gd name="T1" fmla="*/ 209550 h 132"/>
              <a:gd name="T2" fmla="*/ 33337 w 201"/>
              <a:gd name="T3" fmla="*/ 152400 h 132"/>
              <a:gd name="T4" fmla="*/ 33337 w 201"/>
              <a:gd name="T5" fmla="*/ 19050 h 132"/>
              <a:gd name="T6" fmla="*/ 90487 w 201"/>
              <a:gd name="T7" fmla="*/ 0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201"/>
              <a:gd name="T13" fmla="*/ 0 h 132"/>
              <a:gd name="T14" fmla="*/ 201 w 201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" h="132">
                <a:moveTo>
                  <a:pt x="201" y="132"/>
                </a:moveTo>
                <a:cubicBezTo>
                  <a:pt x="141" y="120"/>
                  <a:pt x="77" y="121"/>
                  <a:pt x="21" y="96"/>
                </a:cubicBezTo>
                <a:cubicBezTo>
                  <a:pt x="0" y="87"/>
                  <a:pt x="8" y="25"/>
                  <a:pt x="21" y="12"/>
                </a:cubicBezTo>
                <a:cubicBezTo>
                  <a:pt x="30" y="3"/>
                  <a:pt x="57" y="0"/>
                  <a:pt x="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0" name="Freeform 14"/>
          <p:cNvSpPr>
            <a:spLocks/>
          </p:cNvSpPr>
          <p:nvPr/>
        </p:nvSpPr>
        <p:spPr bwMode="auto">
          <a:xfrm>
            <a:off x="1436688" y="3124200"/>
            <a:ext cx="468312" cy="304800"/>
          </a:xfrm>
          <a:custGeom>
            <a:avLst/>
            <a:gdLst>
              <a:gd name="T0" fmla="*/ 468312 w 295"/>
              <a:gd name="T1" fmla="*/ 304800 h 192"/>
              <a:gd name="T2" fmla="*/ 277812 w 295"/>
              <a:gd name="T3" fmla="*/ 152400 h 192"/>
              <a:gd name="T4" fmla="*/ 49212 w 295"/>
              <a:gd name="T5" fmla="*/ 114300 h 192"/>
              <a:gd name="T6" fmla="*/ 11112 w 295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192"/>
              <a:gd name="T14" fmla="*/ 295 w 295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192">
                <a:moveTo>
                  <a:pt x="295" y="192"/>
                </a:moveTo>
                <a:cubicBezTo>
                  <a:pt x="240" y="137"/>
                  <a:pt x="236" y="108"/>
                  <a:pt x="175" y="96"/>
                </a:cubicBezTo>
                <a:cubicBezTo>
                  <a:pt x="127" y="86"/>
                  <a:pt x="31" y="72"/>
                  <a:pt x="31" y="72"/>
                </a:cubicBezTo>
                <a:cubicBezTo>
                  <a:pt x="0" y="26"/>
                  <a:pt x="7" y="50"/>
                  <a:pt x="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1" name="Freeform 15"/>
          <p:cNvSpPr>
            <a:spLocks/>
          </p:cNvSpPr>
          <p:nvPr/>
        </p:nvSpPr>
        <p:spPr bwMode="auto">
          <a:xfrm>
            <a:off x="2133600" y="3937000"/>
            <a:ext cx="228600" cy="254000"/>
          </a:xfrm>
          <a:custGeom>
            <a:avLst/>
            <a:gdLst>
              <a:gd name="T0" fmla="*/ 0 w 144"/>
              <a:gd name="T1" fmla="*/ 254000 h 160"/>
              <a:gd name="T2" fmla="*/ 76200 w 144"/>
              <a:gd name="T3" fmla="*/ 25400 h 160"/>
              <a:gd name="T4" fmla="*/ 228600 w 144"/>
              <a:gd name="T5" fmla="*/ 101600 h 160"/>
              <a:gd name="T6" fmla="*/ 0 60000 65536"/>
              <a:gd name="T7" fmla="*/ 0 60000 65536"/>
              <a:gd name="T8" fmla="*/ 0 60000 65536"/>
              <a:gd name="T9" fmla="*/ 0 w 144"/>
              <a:gd name="T10" fmla="*/ 0 h 160"/>
              <a:gd name="T11" fmla="*/ 144 w 144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0">
                <a:moveTo>
                  <a:pt x="0" y="160"/>
                </a:moveTo>
                <a:cubicBezTo>
                  <a:pt x="12" y="96"/>
                  <a:pt x="24" y="32"/>
                  <a:pt x="48" y="16"/>
                </a:cubicBezTo>
                <a:cubicBezTo>
                  <a:pt x="72" y="0"/>
                  <a:pt x="108" y="32"/>
                  <a:pt x="144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2" name="Freeform 16"/>
          <p:cNvSpPr>
            <a:spLocks/>
          </p:cNvSpPr>
          <p:nvPr/>
        </p:nvSpPr>
        <p:spPr bwMode="auto">
          <a:xfrm>
            <a:off x="1474788" y="4133850"/>
            <a:ext cx="220662" cy="438150"/>
          </a:xfrm>
          <a:custGeom>
            <a:avLst/>
            <a:gdLst>
              <a:gd name="T0" fmla="*/ 220662 w 139"/>
              <a:gd name="T1" fmla="*/ 438150 h 276"/>
              <a:gd name="T2" fmla="*/ 49212 w 139"/>
              <a:gd name="T3" fmla="*/ 114300 h 276"/>
              <a:gd name="T4" fmla="*/ 11112 w 139"/>
              <a:gd name="T5" fmla="*/ 0 h 276"/>
              <a:gd name="T6" fmla="*/ 0 60000 65536"/>
              <a:gd name="T7" fmla="*/ 0 60000 65536"/>
              <a:gd name="T8" fmla="*/ 0 60000 65536"/>
              <a:gd name="T9" fmla="*/ 0 w 139"/>
              <a:gd name="T10" fmla="*/ 0 h 276"/>
              <a:gd name="T11" fmla="*/ 139 w 139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276">
                <a:moveTo>
                  <a:pt x="139" y="276"/>
                </a:moveTo>
                <a:cubicBezTo>
                  <a:pt x="119" y="198"/>
                  <a:pt x="101" y="119"/>
                  <a:pt x="31" y="72"/>
                </a:cubicBezTo>
                <a:cubicBezTo>
                  <a:pt x="0" y="26"/>
                  <a:pt x="7" y="50"/>
                  <a:pt x="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3" name="Freeform 17"/>
          <p:cNvSpPr>
            <a:spLocks/>
          </p:cNvSpPr>
          <p:nvPr/>
        </p:nvSpPr>
        <p:spPr bwMode="auto">
          <a:xfrm>
            <a:off x="2114550" y="4800600"/>
            <a:ext cx="95250" cy="266700"/>
          </a:xfrm>
          <a:custGeom>
            <a:avLst/>
            <a:gdLst>
              <a:gd name="T0" fmla="*/ 0 w 60"/>
              <a:gd name="T1" fmla="*/ 266700 h 168"/>
              <a:gd name="T2" fmla="*/ 38100 w 60"/>
              <a:gd name="T3" fmla="*/ 57150 h 168"/>
              <a:gd name="T4" fmla="*/ 95250 w 60"/>
              <a:gd name="T5" fmla="*/ 0 h 168"/>
              <a:gd name="T6" fmla="*/ 0 60000 65536"/>
              <a:gd name="T7" fmla="*/ 0 60000 65536"/>
              <a:gd name="T8" fmla="*/ 0 60000 65536"/>
              <a:gd name="T9" fmla="*/ 0 w 60"/>
              <a:gd name="T10" fmla="*/ 0 h 168"/>
              <a:gd name="T11" fmla="*/ 60 w 6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68">
                <a:moveTo>
                  <a:pt x="0" y="168"/>
                </a:moveTo>
                <a:cubicBezTo>
                  <a:pt x="14" y="126"/>
                  <a:pt x="9" y="78"/>
                  <a:pt x="24" y="36"/>
                </a:cubicBezTo>
                <a:cubicBezTo>
                  <a:pt x="30" y="20"/>
                  <a:pt x="60" y="0"/>
                  <a:pt x="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4" name="Freeform 18"/>
          <p:cNvSpPr>
            <a:spLocks/>
          </p:cNvSpPr>
          <p:nvPr/>
        </p:nvSpPr>
        <p:spPr bwMode="auto">
          <a:xfrm>
            <a:off x="1320800" y="5048250"/>
            <a:ext cx="374650" cy="192088"/>
          </a:xfrm>
          <a:custGeom>
            <a:avLst/>
            <a:gdLst>
              <a:gd name="T0" fmla="*/ 374650 w 236"/>
              <a:gd name="T1" fmla="*/ 190500 h 121"/>
              <a:gd name="T2" fmla="*/ 241300 w 236"/>
              <a:gd name="T3" fmla="*/ 171450 h 121"/>
              <a:gd name="T4" fmla="*/ 31750 w 236"/>
              <a:gd name="T5" fmla="*/ 152400 h 121"/>
              <a:gd name="T6" fmla="*/ 50800 w 236"/>
              <a:gd name="T7" fmla="*/ 38100 h 121"/>
              <a:gd name="T8" fmla="*/ 165100 w 236"/>
              <a:gd name="T9" fmla="*/ 0 h 121"/>
              <a:gd name="T10" fmla="*/ 241300 w 236"/>
              <a:gd name="T11" fmla="*/ 19050 h 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"/>
              <a:gd name="T19" fmla="*/ 0 h 121"/>
              <a:gd name="T20" fmla="*/ 236 w 236"/>
              <a:gd name="T21" fmla="*/ 121 h 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" h="121">
                <a:moveTo>
                  <a:pt x="236" y="120"/>
                </a:moveTo>
                <a:cubicBezTo>
                  <a:pt x="208" y="116"/>
                  <a:pt x="180" y="111"/>
                  <a:pt x="152" y="108"/>
                </a:cubicBezTo>
                <a:cubicBezTo>
                  <a:pt x="108" y="103"/>
                  <a:pt x="56" y="121"/>
                  <a:pt x="20" y="96"/>
                </a:cubicBezTo>
                <a:cubicBezTo>
                  <a:pt x="0" y="82"/>
                  <a:pt x="16" y="42"/>
                  <a:pt x="32" y="24"/>
                </a:cubicBezTo>
                <a:cubicBezTo>
                  <a:pt x="49" y="5"/>
                  <a:pt x="104" y="0"/>
                  <a:pt x="104" y="0"/>
                </a:cubicBezTo>
                <a:cubicBezTo>
                  <a:pt x="144" y="13"/>
                  <a:pt x="127" y="12"/>
                  <a:pt x="152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5" name="Freeform 19"/>
          <p:cNvSpPr>
            <a:spLocks/>
          </p:cNvSpPr>
          <p:nvPr/>
        </p:nvSpPr>
        <p:spPr bwMode="auto">
          <a:xfrm>
            <a:off x="1066800" y="3924300"/>
            <a:ext cx="190500" cy="342900"/>
          </a:xfrm>
          <a:custGeom>
            <a:avLst/>
            <a:gdLst>
              <a:gd name="T0" fmla="*/ 0 w 120"/>
              <a:gd name="T1" fmla="*/ 342900 h 216"/>
              <a:gd name="T2" fmla="*/ 152400 w 120"/>
              <a:gd name="T3" fmla="*/ 171450 h 216"/>
              <a:gd name="T4" fmla="*/ 190500 w 120"/>
              <a:gd name="T5" fmla="*/ 0 h 216"/>
              <a:gd name="T6" fmla="*/ 0 60000 65536"/>
              <a:gd name="T7" fmla="*/ 0 60000 65536"/>
              <a:gd name="T8" fmla="*/ 0 60000 65536"/>
              <a:gd name="T9" fmla="*/ 0 w 120"/>
              <a:gd name="T10" fmla="*/ 0 h 216"/>
              <a:gd name="T11" fmla="*/ 120 w 12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216">
                <a:moveTo>
                  <a:pt x="0" y="216"/>
                </a:moveTo>
                <a:cubicBezTo>
                  <a:pt x="16" y="136"/>
                  <a:pt x="17" y="128"/>
                  <a:pt x="96" y="108"/>
                </a:cubicBezTo>
                <a:cubicBezTo>
                  <a:pt x="108" y="73"/>
                  <a:pt x="120" y="38"/>
                  <a:pt x="1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6" name="Freeform 20"/>
          <p:cNvSpPr>
            <a:spLocks/>
          </p:cNvSpPr>
          <p:nvPr/>
        </p:nvSpPr>
        <p:spPr bwMode="auto">
          <a:xfrm>
            <a:off x="1066800" y="4784725"/>
            <a:ext cx="133350" cy="454025"/>
          </a:xfrm>
          <a:custGeom>
            <a:avLst/>
            <a:gdLst>
              <a:gd name="T0" fmla="*/ 133350 w 84"/>
              <a:gd name="T1" fmla="*/ 454025 h 286"/>
              <a:gd name="T2" fmla="*/ 0 w 84"/>
              <a:gd name="T3" fmla="*/ 206375 h 286"/>
              <a:gd name="T4" fmla="*/ 114300 w 84"/>
              <a:gd name="T5" fmla="*/ 53975 h 286"/>
              <a:gd name="T6" fmla="*/ 0 60000 65536"/>
              <a:gd name="T7" fmla="*/ 0 60000 65536"/>
              <a:gd name="T8" fmla="*/ 0 60000 65536"/>
              <a:gd name="T9" fmla="*/ 0 w 84"/>
              <a:gd name="T10" fmla="*/ 0 h 286"/>
              <a:gd name="T11" fmla="*/ 84 w 8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286">
                <a:moveTo>
                  <a:pt x="84" y="286"/>
                </a:moveTo>
                <a:cubicBezTo>
                  <a:pt x="70" y="215"/>
                  <a:pt x="62" y="171"/>
                  <a:pt x="0" y="130"/>
                </a:cubicBezTo>
                <a:cubicBezTo>
                  <a:pt x="7" y="89"/>
                  <a:pt x="3" y="0"/>
                  <a:pt x="72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7" name="Freeform 21"/>
          <p:cNvSpPr>
            <a:spLocks/>
          </p:cNvSpPr>
          <p:nvPr/>
        </p:nvSpPr>
        <p:spPr bwMode="auto">
          <a:xfrm>
            <a:off x="7048500" y="2990850"/>
            <a:ext cx="247650" cy="228600"/>
          </a:xfrm>
          <a:custGeom>
            <a:avLst/>
            <a:gdLst>
              <a:gd name="T0" fmla="*/ 0 w 156"/>
              <a:gd name="T1" fmla="*/ 228600 h 144"/>
              <a:gd name="T2" fmla="*/ 38100 w 156"/>
              <a:gd name="T3" fmla="*/ 95250 h 144"/>
              <a:gd name="T4" fmla="*/ 228600 w 156"/>
              <a:gd name="T5" fmla="*/ 57150 h 144"/>
              <a:gd name="T6" fmla="*/ 247650 w 156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144"/>
              <a:gd name="T14" fmla="*/ 156 w 15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144">
                <a:moveTo>
                  <a:pt x="0" y="144"/>
                </a:moveTo>
                <a:cubicBezTo>
                  <a:pt x="7" y="116"/>
                  <a:pt x="1" y="78"/>
                  <a:pt x="24" y="60"/>
                </a:cubicBezTo>
                <a:cubicBezTo>
                  <a:pt x="56" y="35"/>
                  <a:pt x="104" y="43"/>
                  <a:pt x="144" y="36"/>
                </a:cubicBezTo>
                <a:cubicBezTo>
                  <a:pt x="148" y="24"/>
                  <a:pt x="156" y="0"/>
                  <a:pt x="1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8" name="AutoShape 22"/>
          <p:cNvSpPr>
            <a:spLocks noChangeArrowheads="1"/>
          </p:cNvSpPr>
          <p:nvPr/>
        </p:nvSpPr>
        <p:spPr bwMode="auto">
          <a:xfrm>
            <a:off x="7620000" y="3276600"/>
            <a:ext cx="762000" cy="7620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7467600" y="46482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0" name="AutoShape 24"/>
          <p:cNvSpPr>
            <a:spLocks noChangeArrowheads="1"/>
          </p:cNvSpPr>
          <p:nvPr/>
        </p:nvSpPr>
        <p:spPr bwMode="auto">
          <a:xfrm>
            <a:off x="6096000" y="4724400"/>
            <a:ext cx="990600" cy="7620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1" name="AutoShape 25"/>
          <p:cNvSpPr>
            <a:spLocks noChangeArrowheads="1"/>
          </p:cNvSpPr>
          <p:nvPr/>
        </p:nvSpPr>
        <p:spPr bwMode="auto">
          <a:xfrm>
            <a:off x="5943600" y="37338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2" name="AutoShape 26"/>
          <p:cNvSpPr>
            <a:spLocks noChangeArrowheads="1"/>
          </p:cNvSpPr>
          <p:nvPr/>
        </p:nvSpPr>
        <p:spPr bwMode="auto">
          <a:xfrm>
            <a:off x="2438400" y="44958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381000" y="2169468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5018088" y="2131368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2362200" y="2590800"/>
            <a:ext cx="13356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SCENARIO </a:t>
            </a:r>
            <a:r>
              <a:rPr lang="en-US" altLang="it-IT" sz="1800" b="1" dirty="0" smtClean="0">
                <a:latin typeface="+mn-lt"/>
              </a:rPr>
              <a:t>1</a:t>
            </a:r>
            <a:endParaRPr lang="en-US" altLang="it-IT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6972300" y="2455902"/>
            <a:ext cx="13356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SCENARIO </a:t>
            </a:r>
            <a:r>
              <a:rPr lang="en-US" altLang="it-IT" sz="1800" b="1" dirty="0" smtClean="0">
                <a:latin typeface="+mn-lt"/>
              </a:rPr>
              <a:t>2</a:t>
            </a:r>
            <a:endParaRPr lang="en-US" altLang="it-IT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020842" y="504825"/>
            <a:ext cx="5827758" cy="8118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it-IT" sz="3200" b="1" dirty="0" smtClean="0"/>
              <a:t>DNA </a:t>
            </a:r>
            <a:r>
              <a:rPr lang="en-US" altLang="it-IT" sz="3200" b="1" dirty="0" err="1" smtClean="0"/>
              <a:t>misto</a:t>
            </a:r>
            <a:r>
              <a:rPr lang="en-US" altLang="it-IT" sz="3200" b="1" dirty="0"/>
              <a:t> </a:t>
            </a:r>
            <a:r>
              <a:rPr lang="en-US" altLang="it-IT" sz="3200" b="1" dirty="0" err="1" smtClean="0"/>
              <a:t>nel</a:t>
            </a:r>
            <a:r>
              <a:rPr lang="en-US" altLang="it-IT" sz="3200" b="1" dirty="0" smtClean="0"/>
              <a:t> </a:t>
            </a:r>
            <a:r>
              <a:rPr lang="en-US" altLang="it-IT" sz="3200" b="1" dirty="0" err="1" smtClean="0"/>
              <a:t>reperto</a:t>
            </a:r>
            <a:r>
              <a:rPr lang="en-US" altLang="it-IT" sz="3200" b="1" dirty="0" smtClean="0"/>
              <a:t> da </a:t>
            </a:r>
            <a:r>
              <a:rPr lang="en-US" altLang="it-IT" sz="3200" b="1" dirty="0" err="1" smtClean="0"/>
              <a:t>violenza</a:t>
            </a:r>
            <a:r>
              <a:rPr lang="en-US" altLang="it-IT" sz="3200" b="1" dirty="0" smtClean="0"/>
              <a:t> </a:t>
            </a:r>
            <a:r>
              <a:rPr lang="en-US" altLang="it-IT" sz="3200" b="1" dirty="0" err="1" smtClean="0"/>
              <a:t>sessuale</a:t>
            </a:r>
            <a:endParaRPr lang="en-US" alt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815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2"/>
          <p:cNvSpPr txBox="1">
            <a:spLocks noChangeArrowheads="1"/>
          </p:cNvSpPr>
          <p:nvPr/>
        </p:nvSpPr>
        <p:spPr bwMode="auto">
          <a:xfrm>
            <a:off x="122238" y="169863"/>
            <a:ext cx="8888412" cy="40011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it-IT" sz="2000" b="1" dirty="0"/>
              <a:t>Female-Male Mixture </a:t>
            </a:r>
            <a:r>
              <a:rPr lang="en-US" altLang="it-IT" sz="2000" b="1" dirty="0" smtClean="0"/>
              <a:t>: Autosomal </a:t>
            </a:r>
            <a:r>
              <a:rPr lang="en-US" altLang="it-IT" sz="2000" b="1" dirty="0"/>
              <a:t>vs. Y-Chromosome DNA Markers</a:t>
            </a:r>
          </a:p>
        </p:txBody>
      </p:sp>
      <p:grpSp>
        <p:nvGrpSpPr>
          <p:cNvPr id="493571" name="Group 3"/>
          <p:cNvGrpSpPr>
            <a:grpSpLocks/>
          </p:cNvGrpSpPr>
          <p:nvPr/>
        </p:nvGrpSpPr>
        <p:grpSpPr bwMode="auto">
          <a:xfrm>
            <a:off x="438150" y="838200"/>
            <a:ext cx="8077200" cy="5357813"/>
            <a:chOff x="276" y="528"/>
            <a:chExt cx="5088" cy="3375"/>
          </a:xfrm>
        </p:grpSpPr>
        <p:grpSp>
          <p:nvGrpSpPr>
            <p:cNvPr id="493572" name="Group 4"/>
            <p:cNvGrpSpPr>
              <a:grpSpLocks/>
            </p:cNvGrpSpPr>
            <p:nvPr/>
          </p:nvGrpSpPr>
          <p:grpSpPr bwMode="auto">
            <a:xfrm>
              <a:off x="1676" y="528"/>
              <a:ext cx="1463" cy="679"/>
              <a:chOff x="680" y="899"/>
              <a:chExt cx="1463" cy="679"/>
            </a:xfrm>
          </p:grpSpPr>
          <p:sp>
            <p:nvSpPr>
              <p:cNvPr id="493573" name="AutoShape 5"/>
              <p:cNvSpPr>
                <a:spLocks noChangeArrowheads="1"/>
              </p:cNvSpPr>
              <p:nvPr/>
            </p:nvSpPr>
            <p:spPr bwMode="auto">
              <a:xfrm>
                <a:off x="1187" y="899"/>
                <a:ext cx="92" cy="66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000"/>
              </a:p>
            </p:txBody>
          </p:sp>
          <p:sp>
            <p:nvSpPr>
              <p:cNvPr id="493574" name="AutoShape 6"/>
              <p:cNvSpPr>
                <a:spLocks noChangeArrowheads="1"/>
              </p:cNvSpPr>
              <p:nvPr/>
            </p:nvSpPr>
            <p:spPr bwMode="auto">
              <a:xfrm>
                <a:off x="1631" y="899"/>
                <a:ext cx="92" cy="66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000"/>
              </a:p>
            </p:txBody>
          </p:sp>
          <p:sp>
            <p:nvSpPr>
              <p:cNvPr id="493575" name="Line 7"/>
              <p:cNvSpPr>
                <a:spLocks noChangeShapeType="1"/>
              </p:cNvSpPr>
              <p:nvPr/>
            </p:nvSpPr>
            <p:spPr bwMode="auto">
              <a:xfrm>
                <a:off x="680" y="1578"/>
                <a:ext cx="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000"/>
              </a:p>
            </p:txBody>
          </p:sp>
        </p:grpSp>
        <p:grpSp>
          <p:nvGrpSpPr>
            <p:cNvPr id="493576" name="Group 8"/>
            <p:cNvGrpSpPr>
              <a:grpSpLocks/>
            </p:cNvGrpSpPr>
            <p:nvPr/>
          </p:nvGrpSpPr>
          <p:grpSpPr bwMode="auto">
            <a:xfrm>
              <a:off x="1676" y="1850"/>
              <a:ext cx="1463" cy="150"/>
              <a:chOff x="680" y="1837"/>
              <a:chExt cx="1463" cy="150"/>
            </a:xfrm>
          </p:grpSpPr>
          <p:sp>
            <p:nvSpPr>
              <p:cNvPr id="493577" name="AutoShape 9"/>
              <p:cNvSpPr>
                <a:spLocks noChangeArrowheads="1"/>
              </p:cNvSpPr>
              <p:nvPr/>
            </p:nvSpPr>
            <p:spPr bwMode="auto">
              <a:xfrm>
                <a:off x="1415" y="1837"/>
                <a:ext cx="92" cy="15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000"/>
              </a:p>
            </p:txBody>
          </p:sp>
          <p:sp>
            <p:nvSpPr>
              <p:cNvPr id="493578" name="AutoShape 10"/>
              <p:cNvSpPr>
                <a:spLocks noChangeArrowheads="1"/>
              </p:cNvSpPr>
              <p:nvPr/>
            </p:nvSpPr>
            <p:spPr bwMode="auto">
              <a:xfrm>
                <a:off x="1631" y="1837"/>
                <a:ext cx="92" cy="15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000"/>
              </a:p>
            </p:txBody>
          </p:sp>
          <p:sp>
            <p:nvSpPr>
              <p:cNvPr id="493579" name="Line 11"/>
              <p:cNvSpPr>
                <a:spLocks noChangeShapeType="1"/>
              </p:cNvSpPr>
              <p:nvPr/>
            </p:nvSpPr>
            <p:spPr bwMode="auto">
              <a:xfrm>
                <a:off x="680" y="1987"/>
                <a:ext cx="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2000"/>
              </a:p>
            </p:txBody>
          </p:sp>
        </p:grpSp>
        <p:sp>
          <p:nvSpPr>
            <p:cNvPr id="493580" name="AutoShape 12"/>
            <p:cNvSpPr>
              <a:spLocks noChangeArrowheads="1"/>
            </p:cNvSpPr>
            <p:nvPr/>
          </p:nvSpPr>
          <p:spPr bwMode="auto">
            <a:xfrm>
              <a:off x="2183" y="2460"/>
              <a:ext cx="92" cy="6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81" name="AutoShape 13"/>
            <p:cNvSpPr>
              <a:spLocks noChangeArrowheads="1"/>
            </p:cNvSpPr>
            <p:nvPr/>
          </p:nvSpPr>
          <p:spPr bwMode="auto">
            <a:xfrm>
              <a:off x="2627" y="2460"/>
              <a:ext cx="92" cy="6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82" name="Line 14"/>
            <p:cNvSpPr>
              <a:spLocks noChangeShapeType="1"/>
            </p:cNvSpPr>
            <p:nvPr/>
          </p:nvSpPr>
          <p:spPr bwMode="auto">
            <a:xfrm>
              <a:off x="1676" y="3139"/>
              <a:ext cx="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493583" name="AutoShape 15"/>
            <p:cNvSpPr>
              <a:spLocks noChangeArrowheads="1"/>
            </p:cNvSpPr>
            <p:nvPr/>
          </p:nvSpPr>
          <p:spPr bwMode="auto">
            <a:xfrm>
              <a:off x="2411" y="2978"/>
              <a:ext cx="92" cy="1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84" name="AutoShape 16"/>
            <p:cNvSpPr>
              <a:spLocks noChangeArrowheads="1"/>
            </p:cNvSpPr>
            <p:nvPr/>
          </p:nvSpPr>
          <p:spPr bwMode="auto">
            <a:xfrm>
              <a:off x="2627" y="2978"/>
              <a:ext cx="92" cy="15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85" name="Text Box 17"/>
            <p:cNvSpPr txBox="1">
              <a:spLocks noChangeArrowheads="1"/>
            </p:cNvSpPr>
            <p:nvPr/>
          </p:nvSpPr>
          <p:spPr bwMode="auto">
            <a:xfrm>
              <a:off x="276" y="750"/>
              <a:ext cx="116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 b="1" dirty="0">
                  <a:solidFill>
                    <a:srgbClr val="FF0000"/>
                  </a:solidFill>
                </a:rPr>
                <a:t>Female Victim DNA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Profile (Q)</a:t>
              </a:r>
              <a:endParaRPr lang="en-US" alt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3586" name="Text Box 18"/>
            <p:cNvSpPr txBox="1">
              <a:spLocks noChangeArrowheads="1"/>
            </p:cNvSpPr>
            <p:nvPr/>
          </p:nvSpPr>
          <p:spPr bwMode="auto">
            <a:xfrm>
              <a:off x="276" y="1638"/>
              <a:ext cx="124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 b="1" dirty="0">
                  <a:solidFill>
                    <a:srgbClr val="FF0000"/>
                  </a:solidFill>
                </a:rPr>
                <a:t>Male Perpetrator DNA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Profile (K)</a:t>
              </a:r>
              <a:endParaRPr lang="en-US" alt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3587" name="Text Box 19"/>
            <p:cNvSpPr txBox="1">
              <a:spLocks noChangeArrowheads="1"/>
            </p:cNvSpPr>
            <p:nvPr/>
          </p:nvSpPr>
          <p:spPr bwMode="auto">
            <a:xfrm>
              <a:off x="276" y="2694"/>
              <a:ext cx="126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sz="2000" b="1" dirty="0">
                  <a:solidFill>
                    <a:srgbClr val="FF0000"/>
                  </a:solidFill>
                </a:rPr>
                <a:t>DNA Profile from Crime </a:t>
              </a:r>
              <a:r>
                <a:rPr lang="en-US" altLang="it-IT" sz="2000" b="1" dirty="0" smtClean="0">
                  <a:solidFill>
                    <a:srgbClr val="FF0000"/>
                  </a:solidFill>
                </a:rPr>
                <a:t>Scene (Q)</a:t>
              </a:r>
              <a:endParaRPr lang="en-US" alt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93588" name="Text Box 20"/>
            <p:cNvSpPr txBox="1">
              <a:spLocks noChangeArrowheads="1"/>
            </p:cNvSpPr>
            <p:nvPr/>
          </p:nvSpPr>
          <p:spPr bwMode="auto">
            <a:xfrm>
              <a:off x="1619" y="3457"/>
              <a:ext cx="1699" cy="446"/>
            </a:xfrm>
            <a:prstGeom prst="rect">
              <a:avLst/>
            </a:prstGeom>
            <a:ln>
              <a:noFill/>
            </a:ln>
            <a:effectLst/>
            <a:extLst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/>
              <a:r>
                <a:rPr lang="en-US" altLang="it-IT" sz="2000" b="1"/>
                <a:t>Autosomal STR </a:t>
              </a:r>
            </a:p>
            <a:p>
              <a:pPr algn="ctr"/>
              <a:r>
                <a:rPr lang="en-US" altLang="it-IT" sz="2000" b="1"/>
                <a:t>Profile</a:t>
              </a:r>
            </a:p>
          </p:txBody>
        </p:sp>
        <p:sp>
          <p:nvSpPr>
            <p:cNvPr id="493589" name="Text Box 21"/>
            <p:cNvSpPr txBox="1">
              <a:spLocks noChangeArrowheads="1"/>
            </p:cNvSpPr>
            <p:nvPr/>
          </p:nvSpPr>
          <p:spPr bwMode="auto">
            <a:xfrm>
              <a:off x="3389" y="3435"/>
              <a:ext cx="1975" cy="446"/>
            </a:xfrm>
            <a:prstGeom prst="rect">
              <a:avLst/>
            </a:prstGeom>
            <a:ln>
              <a:noFill/>
            </a:ln>
            <a:effectLst/>
            <a:extLst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/>
              <a:r>
                <a:rPr lang="en-US" altLang="it-IT" sz="2000" b="1" dirty="0" smtClean="0"/>
                <a:t>Y-Chromosome</a:t>
              </a:r>
            </a:p>
            <a:p>
              <a:pPr algn="ctr"/>
              <a:r>
                <a:rPr lang="en-US" altLang="it-IT" sz="2000" b="1" dirty="0" smtClean="0"/>
                <a:t>STR profile</a:t>
              </a:r>
              <a:endParaRPr lang="en-US" altLang="it-IT" sz="2000" b="1" dirty="0"/>
            </a:p>
          </p:txBody>
        </p:sp>
        <p:sp>
          <p:nvSpPr>
            <p:cNvPr id="493590" name="AutoShape 22"/>
            <p:cNvSpPr>
              <a:spLocks noChangeArrowheads="1"/>
            </p:cNvSpPr>
            <p:nvPr/>
          </p:nvSpPr>
          <p:spPr bwMode="auto">
            <a:xfrm>
              <a:off x="4397" y="2448"/>
              <a:ext cx="92" cy="66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91" name="Line 23"/>
            <p:cNvSpPr>
              <a:spLocks noChangeShapeType="1"/>
            </p:cNvSpPr>
            <p:nvPr/>
          </p:nvSpPr>
          <p:spPr bwMode="auto">
            <a:xfrm>
              <a:off x="3638" y="3127"/>
              <a:ext cx="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493592" name="AutoShape 24"/>
            <p:cNvSpPr>
              <a:spLocks noChangeArrowheads="1"/>
            </p:cNvSpPr>
            <p:nvPr/>
          </p:nvSpPr>
          <p:spPr bwMode="auto">
            <a:xfrm>
              <a:off x="4397" y="1320"/>
              <a:ext cx="92" cy="66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/>
            </a:p>
          </p:txBody>
        </p:sp>
        <p:sp>
          <p:nvSpPr>
            <p:cNvPr id="493593" name="Line 25"/>
            <p:cNvSpPr>
              <a:spLocks noChangeShapeType="1"/>
            </p:cNvSpPr>
            <p:nvPr/>
          </p:nvSpPr>
          <p:spPr bwMode="auto">
            <a:xfrm>
              <a:off x="3638" y="1999"/>
              <a:ext cx="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493594" name="Line 26"/>
            <p:cNvSpPr>
              <a:spLocks noChangeShapeType="1"/>
            </p:cNvSpPr>
            <p:nvPr/>
          </p:nvSpPr>
          <p:spPr bwMode="auto">
            <a:xfrm>
              <a:off x="3638" y="1195"/>
              <a:ext cx="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000"/>
            </a:p>
          </p:txBody>
        </p:sp>
        <p:sp>
          <p:nvSpPr>
            <p:cNvPr id="493595" name="Text Box 27"/>
            <p:cNvSpPr txBox="1">
              <a:spLocks noChangeArrowheads="1"/>
            </p:cNvSpPr>
            <p:nvPr/>
          </p:nvSpPr>
          <p:spPr bwMode="auto">
            <a:xfrm>
              <a:off x="3590" y="750"/>
              <a:ext cx="14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2000" i="1"/>
                <a:t>No signal observed</a:t>
              </a:r>
            </a:p>
          </p:txBody>
        </p:sp>
      </p:grpSp>
      <p:sp>
        <p:nvSpPr>
          <p:cNvPr id="493596" name="Text Box 28"/>
          <p:cNvSpPr txBox="1">
            <a:spLocks noChangeArrowheads="1"/>
          </p:cNvSpPr>
          <p:nvPr/>
        </p:nvSpPr>
        <p:spPr bwMode="auto">
          <a:xfrm>
            <a:off x="1265238" y="6564313"/>
            <a:ext cx="67008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9.2,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</p:spTree>
    <p:extLst>
      <p:ext uri="{BB962C8B-B14F-4D97-AF65-F5344CB8AC3E}">
        <p14:creationId xmlns:p14="http://schemas.microsoft.com/office/powerpoint/2010/main" val="14753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3400" y="1600200"/>
            <a:ext cx="7924800" cy="267765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+mn-lt"/>
              </a:rPr>
              <a:t>Combinazione </a:t>
            </a:r>
            <a:r>
              <a:rPr lang="it-IT" sz="2800" dirty="0">
                <a:latin typeface="+mn-lt"/>
              </a:rPr>
              <a:t>di diversi stati allelici di un set di marcatori </a:t>
            </a:r>
            <a:r>
              <a:rPr lang="it-IT" sz="2800" b="1" i="1" dirty="0">
                <a:latin typeface="+mn-lt"/>
              </a:rPr>
              <a:t>polimorfic</a:t>
            </a:r>
            <a:r>
              <a:rPr lang="it-IT" sz="2800" b="1" dirty="0">
                <a:latin typeface="+mn-lt"/>
              </a:rPr>
              <a:t>i </a:t>
            </a:r>
            <a:r>
              <a:rPr lang="it-IT" sz="2800" dirty="0" smtClean="0">
                <a:latin typeface="+mn-lt"/>
              </a:rPr>
              <a:t>(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STR, SNP) </a:t>
            </a:r>
            <a:r>
              <a:rPr lang="it-IT" sz="2800" dirty="0" smtClean="0">
                <a:latin typeface="+mn-lt"/>
              </a:rPr>
              <a:t>che </a:t>
            </a:r>
            <a:r>
              <a:rPr lang="it-IT" sz="2800" dirty="0">
                <a:latin typeface="+mn-lt"/>
              </a:rPr>
              <a:t>si trovano fisicamente associati sulla stessa molecola di </a:t>
            </a:r>
            <a:r>
              <a:rPr lang="it-IT" sz="2800" dirty="0" smtClean="0">
                <a:latin typeface="+mn-lt"/>
              </a:rPr>
              <a:t>DNA (es. cromosoma, regione cromosomica) </a:t>
            </a:r>
          </a:p>
          <a:p>
            <a:pPr algn="just"/>
            <a:r>
              <a:rPr lang="it-IT" sz="2800" dirty="0" smtClean="0">
                <a:latin typeface="+mn-lt"/>
              </a:rPr>
              <a:t>Tale combinazione sono in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linkage</a:t>
            </a: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+mn-lt"/>
              </a:rPr>
              <a:t>disequilibrium</a:t>
            </a:r>
            <a:r>
              <a:rPr lang="it-IT" sz="2800" b="1" dirty="0" smtClean="0">
                <a:solidFill>
                  <a:srgbClr val="FF0000"/>
                </a:solidFill>
                <a:latin typeface="+mn-lt"/>
              </a:rPr>
              <a:t> (LD)</a:t>
            </a:r>
            <a:endParaRPr lang="it-IT" sz="28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57400" y="444528"/>
            <a:ext cx="510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Aplotipo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764160"/>
            <a:ext cx="80772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+mn-lt"/>
              </a:rPr>
              <a:t>Gli alleli </a:t>
            </a:r>
            <a:r>
              <a:rPr lang="it-IT" sz="2800" dirty="0" smtClean="0">
                <a:latin typeface="+mn-lt"/>
              </a:rPr>
              <a:t>dell'Y sono </a:t>
            </a:r>
            <a:r>
              <a:rPr lang="it-IT" sz="2800" dirty="0">
                <a:latin typeface="+mn-lt"/>
              </a:rPr>
              <a:t>sempre associati a formare </a:t>
            </a:r>
            <a:r>
              <a:rPr lang="it-IT" sz="2800" dirty="0" err="1">
                <a:latin typeface="+mn-lt"/>
              </a:rPr>
              <a:t>aplotipi</a:t>
            </a:r>
            <a:r>
              <a:rPr lang="it-IT" sz="2800" dirty="0">
                <a:latin typeface="+mn-lt"/>
              </a:rPr>
              <a:t>, così come gli alleli del </a:t>
            </a:r>
            <a:r>
              <a:rPr lang="it-IT" sz="2800" dirty="0" smtClean="0">
                <a:latin typeface="+mn-lt"/>
              </a:rPr>
              <a:t>mtDNA (es. insieme </a:t>
            </a:r>
            <a:r>
              <a:rPr lang="it-IT" sz="2800" dirty="0">
                <a:latin typeface="+mn-lt"/>
              </a:rPr>
              <a:t>delle </a:t>
            </a:r>
            <a:r>
              <a:rPr lang="it-IT" sz="2800" dirty="0" smtClean="0">
                <a:latin typeface="+mn-lt"/>
              </a:rPr>
              <a:t>mutazioni)</a:t>
            </a:r>
          </a:p>
          <a:p>
            <a:pPr algn="just"/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59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[spermatozoi%255B8%255D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123" name="CasellaDiTesto 3"/>
          <p:cNvSpPr txBox="1">
            <a:spLocks noChangeArrowheads="1"/>
          </p:cNvSpPr>
          <p:nvPr/>
        </p:nvSpPr>
        <p:spPr bwMode="auto">
          <a:xfrm>
            <a:off x="3429000" y="214313"/>
            <a:ext cx="1905000" cy="584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3200" b="1" dirty="0" smtClean="0">
                <a:latin typeface="Calibri" pitchFamily="34" charset="0"/>
                <a:ea typeface="+mn-ea"/>
                <a:cs typeface="Times New Roman" pitchFamily="18" charset="0"/>
              </a:rPr>
              <a:t>PROSTATA</a:t>
            </a:r>
            <a:endParaRPr lang="it-IT" sz="3200" b="1" dirty="0" smtClean="0">
              <a:latin typeface="Calibri" pitchFamily="34" charset="0"/>
              <a:ea typeface="+mn-ea"/>
            </a:endParaRPr>
          </a:p>
        </p:txBody>
      </p:sp>
      <p:sp>
        <p:nvSpPr>
          <p:cNvPr id="5124" name="Segnaposto contenuto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t-IT" altLang="it-IT" sz="2800" u="sng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Presenti: </a:t>
            </a:r>
            <a:r>
              <a:rPr lang="it-IT" altLang="it-IT" sz="28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toro, ariete, stallone, verro, cane, uomo</a:t>
            </a:r>
          </a:p>
          <a:p>
            <a:pPr marL="0" indent="0" algn="just" eaLnBrk="1" hangingPunct="1"/>
            <a:endParaRPr lang="it-IT" altLang="it-IT" sz="28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it-IT" altLang="it-IT" sz="28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Il secreto è più acido rispetto a quello vescicolare;</a:t>
            </a:r>
          </a:p>
          <a:p>
            <a:pPr marL="0" indent="0" algn="just" eaLnBrk="1" hangingPunct="1"/>
            <a:endParaRPr lang="it-IT" altLang="it-IT" sz="28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it-IT" altLang="it-IT" sz="28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secerne enzimi (</a:t>
            </a:r>
            <a:r>
              <a:rPr lang="it-IT" altLang="it-IT" sz="2800" dirty="0" smtClean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fosfatasi acida prostatica-PAP</a:t>
            </a:r>
            <a:r>
              <a:rPr lang="it-IT" altLang="it-IT" sz="28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e sostanze proteiche;</a:t>
            </a:r>
          </a:p>
          <a:p>
            <a:pPr marL="0" indent="0" algn="just" eaLnBrk="1" hangingPunct="1">
              <a:buNone/>
            </a:pPr>
            <a:endParaRPr lang="it-IT" altLang="it-IT" sz="28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it-IT" altLang="it-IT" sz="28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sostanze coinvolte nel determinismo del movimento flagellare</a:t>
            </a:r>
          </a:p>
          <a:p>
            <a:pPr marL="0" indent="0" eaLnBrk="1" hangingPunct="1"/>
            <a:endParaRPr lang="it-IT" altLang="it-IT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50196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6200" y="304800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Casi di violenza sessuale: 1) identificazione generica di PAP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381000" y="1219200"/>
            <a:ext cx="8305800" cy="137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7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560682"/>
            <a:ext cx="8991600" cy="605154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432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825" y="6214318"/>
            <a:ext cx="8991600" cy="5539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b="1" dirty="0">
                <a:solidFill>
                  <a:srgbClr val="000066"/>
                </a:solidFill>
                <a:latin typeface="Arial Unicode MS" panose="020B0604020202020204" pitchFamily="34" charset="-128"/>
              </a:rPr>
              <a:t>D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Unicode MS" panose="020B0604020202020204" pitchFamily="34" charset="-128"/>
              </a:rPr>
              <a:t>osabile nel sangue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 Unicode MS" panose="020B0604020202020204" pitchFamily="34" charset="-128"/>
              </a:rPr>
              <a:t>: prodotta dalla prostata, midollo osseo, fegato, milza, globuli rossi e dalle piastrine.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19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-POOH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9600" y="4331732"/>
            <a:ext cx="2514600" cy="16880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3825" y="142981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Casi di violenza sessuale: 1) identificazione generica di PAP</a:t>
            </a:r>
            <a:endParaRPr lang="it-IT" sz="2800" b="1" dirty="0"/>
          </a:p>
        </p:txBody>
      </p:sp>
      <p:pic>
        <p:nvPicPr>
          <p:cNvPr id="9" name="Picture 2" descr="https://player.slideplayer.com/13/4107633/data/images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6" y="3810000"/>
            <a:ext cx="1916922" cy="19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10200" y="3124200"/>
            <a:ext cx="3581400" cy="309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29200" y="4331732"/>
            <a:ext cx="838200" cy="1154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44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50196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2400" y="533400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Casi di violenza sessuale: 2) identificazione spermatozoi 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533400" y="2590800"/>
            <a:ext cx="8305800" cy="137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1210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6113"/>
            <a:ext cx="38528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2400" y="533400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Casi di violenza sessuale: 4) identificazione spermatozoi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9917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3733800" cy="481418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2" y="2389826"/>
            <a:ext cx="4274916" cy="18042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" y="176204"/>
            <a:ext cx="838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333333"/>
                </a:solidFill>
              </a:rPr>
              <a:t>Due </a:t>
            </a:r>
            <a:r>
              <a:rPr lang="en-US" sz="2800" dirty="0" err="1" smtClean="0">
                <a:solidFill>
                  <a:srgbClr val="333333"/>
                </a:solidFill>
              </a:rPr>
              <a:t>reagenti</a:t>
            </a:r>
            <a:r>
              <a:rPr lang="en-US" sz="2800" dirty="0">
                <a:solidFill>
                  <a:srgbClr val="333333"/>
                </a:solidFill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</a:rPr>
              <a:t>utilizzati</a:t>
            </a:r>
            <a:r>
              <a:rPr lang="en-US" sz="2800" dirty="0" smtClean="0">
                <a:solidFill>
                  <a:srgbClr val="333333"/>
                </a:solidFill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</a:rPr>
              <a:t>consecutivamente</a:t>
            </a:r>
            <a:r>
              <a:rPr lang="en-US" sz="2800" dirty="0" smtClean="0">
                <a:solidFill>
                  <a:srgbClr val="333333"/>
                </a:solidFill>
              </a:rPr>
              <a:t> (KPIC):</a:t>
            </a:r>
          </a:p>
          <a:p>
            <a:pPr algn="just"/>
            <a:endParaRPr lang="en-US" sz="2800" dirty="0" smtClean="0">
              <a:solidFill>
                <a:srgbClr val="333333"/>
              </a:solidFill>
            </a:endParaRPr>
          </a:p>
          <a:p>
            <a:pPr algn="just"/>
            <a:r>
              <a:rPr lang="en-US" sz="2800" dirty="0" smtClean="0">
                <a:solidFill>
                  <a:srgbClr val="333333"/>
                </a:solidFill>
              </a:rPr>
              <a:t> 1) </a:t>
            </a:r>
            <a:r>
              <a:rPr lang="en-US" sz="2800" b="1" dirty="0" err="1" smtClean="0">
                <a:solidFill>
                  <a:srgbClr val="333333"/>
                </a:solidFill>
              </a:rPr>
              <a:t>Picro</a:t>
            </a:r>
            <a:r>
              <a:rPr lang="en-US" sz="2800" b="1" dirty="0" smtClean="0">
                <a:solidFill>
                  <a:srgbClr val="333333"/>
                </a:solidFill>
              </a:rPr>
              <a:t> indigo carmine </a:t>
            </a:r>
            <a:r>
              <a:rPr lang="en-US" sz="2800" dirty="0" smtClean="0">
                <a:solidFill>
                  <a:srgbClr val="333333"/>
                </a:solidFill>
              </a:rPr>
              <a:t>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coda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diventa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verde</a:t>
            </a:r>
            <a:r>
              <a:rPr lang="en-US" sz="2800" dirty="0" smtClean="0">
                <a:solidFill>
                  <a:srgbClr val="333333"/>
                </a:solidFill>
              </a:rPr>
              <a:t>) 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</a:rPr>
              <a:t>2) </a:t>
            </a:r>
            <a:r>
              <a:rPr lang="en-US" sz="2800" b="1" dirty="0">
                <a:solidFill>
                  <a:srgbClr val="333333"/>
                </a:solidFill>
              </a:rPr>
              <a:t>Nuclear Fast </a:t>
            </a:r>
            <a:r>
              <a:rPr lang="en-US" sz="2800" b="1" dirty="0" smtClean="0">
                <a:solidFill>
                  <a:srgbClr val="333333"/>
                </a:solidFill>
              </a:rPr>
              <a:t>Red</a:t>
            </a:r>
            <a:r>
              <a:rPr lang="en-US" sz="2800" dirty="0" smtClean="0">
                <a:solidFill>
                  <a:srgbClr val="333333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testa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diventa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rossa</a:t>
            </a:r>
            <a:r>
              <a:rPr lang="en-US" sz="2800" dirty="0" smtClean="0">
                <a:solidFill>
                  <a:srgbClr val="333333"/>
                </a:solidFill>
              </a:rPr>
              <a:t>). 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230626"/>
            <a:ext cx="4115565" cy="21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882650"/>
            <a:ext cx="752633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50196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2400" y="533400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Casi di violenza sessuale: 4) identificazione spermatozoi 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381000" y="3886200"/>
            <a:ext cx="8305800" cy="137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9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6984492" cy="41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50196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2400" y="533400"/>
            <a:ext cx="906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Casi di violenza sessuale: 5) estrazione differenziale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381000" y="5029855"/>
            <a:ext cx="8305800" cy="137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0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52" y="1371600"/>
            <a:ext cx="7591432" cy="5091080"/>
          </a:xfrm>
          <a:prstGeom prst="rect">
            <a:avLst/>
          </a:prstGeom>
        </p:spPr>
      </p:pic>
      <p:sp>
        <p:nvSpPr>
          <p:cNvPr id="5" name="object 9"/>
          <p:cNvSpPr txBox="1">
            <a:spLocks/>
          </p:cNvSpPr>
          <p:nvPr/>
        </p:nvSpPr>
        <p:spPr>
          <a:xfrm>
            <a:off x="1752600" y="533400"/>
            <a:ext cx="5848336" cy="6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985">
              <a:lnSpc>
                <a:spcPct val="100000"/>
              </a:lnSpc>
              <a:spcBef>
                <a:spcPts val="359"/>
              </a:spcBef>
            </a:pPr>
            <a:r>
              <a:rPr lang="it-IT" sz="3600" b="1" i="1" dirty="0" err="1" smtClean="0">
                <a:latin typeface="Calibri"/>
                <a:cs typeface="Calibri"/>
              </a:rPr>
              <a:t>Lineage</a:t>
            </a:r>
            <a:r>
              <a:rPr lang="it-IT" sz="3600" b="1" i="1" spc="-15" dirty="0" smtClean="0">
                <a:latin typeface="Calibri"/>
                <a:cs typeface="Calibri"/>
              </a:rPr>
              <a:t> </a:t>
            </a:r>
            <a:r>
              <a:rPr lang="it-IT" sz="3600" b="1" i="1" spc="-5" dirty="0" err="1" smtClean="0">
                <a:latin typeface="Calibri"/>
                <a:cs typeface="Calibri"/>
              </a:rPr>
              <a:t>markers</a:t>
            </a:r>
            <a:endParaRPr lang="it-IT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914400" y="4267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1905000" y="5029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1905000" y="4191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1676400" y="3429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990600" y="3352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6781800" y="3200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1524000" y="4572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1524000" y="5257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1066800" y="5257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69" name="Freeform 13"/>
          <p:cNvSpPr>
            <a:spLocks/>
          </p:cNvSpPr>
          <p:nvPr/>
        </p:nvSpPr>
        <p:spPr bwMode="auto">
          <a:xfrm>
            <a:off x="785813" y="3143250"/>
            <a:ext cx="319087" cy="209550"/>
          </a:xfrm>
          <a:custGeom>
            <a:avLst/>
            <a:gdLst>
              <a:gd name="T0" fmla="*/ 319087 w 201"/>
              <a:gd name="T1" fmla="*/ 209550 h 132"/>
              <a:gd name="T2" fmla="*/ 33337 w 201"/>
              <a:gd name="T3" fmla="*/ 152400 h 132"/>
              <a:gd name="T4" fmla="*/ 33337 w 201"/>
              <a:gd name="T5" fmla="*/ 19050 h 132"/>
              <a:gd name="T6" fmla="*/ 90487 w 201"/>
              <a:gd name="T7" fmla="*/ 0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201"/>
              <a:gd name="T13" fmla="*/ 0 h 132"/>
              <a:gd name="T14" fmla="*/ 201 w 201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" h="132">
                <a:moveTo>
                  <a:pt x="201" y="132"/>
                </a:moveTo>
                <a:cubicBezTo>
                  <a:pt x="141" y="120"/>
                  <a:pt x="77" y="121"/>
                  <a:pt x="21" y="96"/>
                </a:cubicBezTo>
                <a:cubicBezTo>
                  <a:pt x="0" y="87"/>
                  <a:pt x="8" y="25"/>
                  <a:pt x="21" y="12"/>
                </a:cubicBezTo>
                <a:cubicBezTo>
                  <a:pt x="30" y="3"/>
                  <a:pt x="57" y="0"/>
                  <a:pt x="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0" name="Freeform 14"/>
          <p:cNvSpPr>
            <a:spLocks/>
          </p:cNvSpPr>
          <p:nvPr/>
        </p:nvSpPr>
        <p:spPr bwMode="auto">
          <a:xfrm>
            <a:off x="1436688" y="3124200"/>
            <a:ext cx="468312" cy="304800"/>
          </a:xfrm>
          <a:custGeom>
            <a:avLst/>
            <a:gdLst>
              <a:gd name="T0" fmla="*/ 468312 w 295"/>
              <a:gd name="T1" fmla="*/ 304800 h 192"/>
              <a:gd name="T2" fmla="*/ 277812 w 295"/>
              <a:gd name="T3" fmla="*/ 152400 h 192"/>
              <a:gd name="T4" fmla="*/ 49212 w 295"/>
              <a:gd name="T5" fmla="*/ 114300 h 192"/>
              <a:gd name="T6" fmla="*/ 11112 w 295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192"/>
              <a:gd name="T14" fmla="*/ 295 w 295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192">
                <a:moveTo>
                  <a:pt x="295" y="192"/>
                </a:moveTo>
                <a:cubicBezTo>
                  <a:pt x="240" y="137"/>
                  <a:pt x="236" y="108"/>
                  <a:pt x="175" y="96"/>
                </a:cubicBezTo>
                <a:cubicBezTo>
                  <a:pt x="127" y="86"/>
                  <a:pt x="31" y="72"/>
                  <a:pt x="31" y="72"/>
                </a:cubicBezTo>
                <a:cubicBezTo>
                  <a:pt x="0" y="26"/>
                  <a:pt x="7" y="50"/>
                  <a:pt x="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1" name="Freeform 15"/>
          <p:cNvSpPr>
            <a:spLocks/>
          </p:cNvSpPr>
          <p:nvPr/>
        </p:nvSpPr>
        <p:spPr bwMode="auto">
          <a:xfrm>
            <a:off x="2133600" y="3937000"/>
            <a:ext cx="228600" cy="254000"/>
          </a:xfrm>
          <a:custGeom>
            <a:avLst/>
            <a:gdLst>
              <a:gd name="T0" fmla="*/ 0 w 144"/>
              <a:gd name="T1" fmla="*/ 254000 h 160"/>
              <a:gd name="T2" fmla="*/ 76200 w 144"/>
              <a:gd name="T3" fmla="*/ 25400 h 160"/>
              <a:gd name="T4" fmla="*/ 228600 w 144"/>
              <a:gd name="T5" fmla="*/ 101600 h 160"/>
              <a:gd name="T6" fmla="*/ 0 60000 65536"/>
              <a:gd name="T7" fmla="*/ 0 60000 65536"/>
              <a:gd name="T8" fmla="*/ 0 60000 65536"/>
              <a:gd name="T9" fmla="*/ 0 w 144"/>
              <a:gd name="T10" fmla="*/ 0 h 160"/>
              <a:gd name="T11" fmla="*/ 144 w 144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0">
                <a:moveTo>
                  <a:pt x="0" y="160"/>
                </a:moveTo>
                <a:cubicBezTo>
                  <a:pt x="12" y="96"/>
                  <a:pt x="24" y="32"/>
                  <a:pt x="48" y="16"/>
                </a:cubicBezTo>
                <a:cubicBezTo>
                  <a:pt x="72" y="0"/>
                  <a:pt x="108" y="32"/>
                  <a:pt x="144" y="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2" name="Freeform 16"/>
          <p:cNvSpPr>
            <a:spLocks/>
          </p:cNvSpPr>
          <p:nvPr/>
        </p:nvSpPr>
        <p:spPr bwMode="auto">
          <a:xfrm>
            <a:off x="1474788" y="4133850"/>
            <a:ext cx="220662" cy="438150"/>
          </a:xfrm>
          <a:custGeom>
            <a:avLst/>
            <a:gdLst>
              <a:gd name="T0" fmla="*/ 220662 w 139"/>
              <a:gd name="T1" fmla="*/ 438150 h 276"/>
              <a:gd name="T2" fmla="*/ 49212 w 139"/>
              <a:gd name="T3" fmla="*/ 114300 h 276"/>
              <a:gd name="T4" fmla="*/ 11112 w 139"/>
              <a:gd name="T5" fmla="*/ 0 h 276"/>
              <a:gd name="T6" fmla="*/ 0 60000 65536"/>
              <a:gd name="T7" fmla="*/ 0 60000 65536"/>
              <a:gd name="T8" fmla="*/ 0 60000 65536"/>
              <a:gd name="T9" fmla="*/ 0 w 139"/>
              <a:gd name="T10" fmla="*/ 0 h 276"/>
              <a:gd name="T11" fmla="*/ 139 w 139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276">
                <a:moveTo>
                  <a:pt x="139" y="276"/>
                </a:moveTo>
                <a:cubicBezTo>
                  <a:pt x="119" y="198"/>
                  <a:pt x="101" y="119"/>
                  <a:pt x="31" y="72"/>
                </a:cubicBezTo>
                <a:cubicBezTo>
                  <a:pt x="0" y="26"/>
                  <a:pt x="7" y="50"/>
                  <a:pt x="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3" name="Freeform 17"/>
          <p:cNvSpPr>
            <a:spLocks/>
          </p:cNvSpPr>
          <p:nvPr/>
        </p:nvSpPr>
        <p:spPr bwMode="auto">
          <a:xfrm>
            <a:off x="2114550" y="4800600"/>
            <a:ext cx="95250" cy="266700"/>
          </a:xfrm>
          <a:custGeom>
            <a:avLst/>
            <a:gdLst>
              <a:gd name="T0" fmla="*/ 0 w 60"/>
              <a:gd name="T1" fmla="*/ 266700 h 168"/>
              <a:gd name="T2" fmla="*/ 38100 w 60"/>
              <a:gd name="T3" fmla="*/ 57150 h 168"/>
              <a:gd name="T4" fmla="*/ 95250 w 60"/>
              <a:gd name="T5" fmla="*/ 0 h 168"/>
              <a:gd name="T6" fmla="*/ 0 60000 65536"/>
              <a:gd name="T7" fmla="*/ 0 60000 65536"/>
              <a:gd name="T8" fmla="*/ 0 60000 65536"/>
              <a:gd name="T9" fmla="*/ 0 w 60"/>
              <a:gd name="T10" fmla="*/ 0 h 168"/>
              <a:gd name="T11" fmla="*/ 60 w 6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68">
                <a:moveTo>
                  <a:pt x="0" y="168"/>
                </a:moveTo>
                <a:cubicBezTo>
                  <a:pt x="14" y="126"/>
                  <a:pt x="9" y="78"/>
                  <a:pt x="24" y="36"/>
                </a:cubicBezTo>
                <a:cubicBezTo>
                  <a:pt x="30" y="20"/>
                  <a:pt x="60" y="0"/>
                  <a:pt x="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4" name="Freeform 18"/>
          <p:cNvSpPr>
            <a:spLocks/>
          </p:cNvSpPr>
          <p:nvPr/>
        </p:nvSpPr>
        <p:spPr bwMode="auto">
          <a:xfrm>
            <a:off x="1320800" y="5048250"/>
            <a:ext cx="374650" cy="192088"/>
          </a:xfrm>
          <a:custGeom>
            <a:avLst/>
            <a:gdLst>
              <a:gd name="T0" fmla="*/ 374650 w 236"/>
              <a:gd name="T1" fmla="*/ 190500 h 121"/>
              <a:gd name="T2" fmla="*/ 241300 w 236"/>
              <a:gd name="T3" fmla="*/ 171450 h 121"/>
              <a:gd name="T4" fmla="*/ 31750 w 236"/>
              <a:gd name="T5" fmla="*/ 152400 h 121"/>
              <a:gd name="T6" fmla="*/ 50800 w 236"/>
              <a:gd name="T7" fmla="*/ 38100 h 121"/>
              <a:gd name="T8" fmla="*/ 165100 w 236"/>
              <a:gd name="T9" fmla="*/ 0 h 121"/>
              <a:gd name="T10" fmla="*/ 241300 w 236"/>
              <a:gd name="T11" fmla="*/ 19050 h 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"/>
              <a:gd name="T19" fmla="*/ 0 h 121"/>
              <a:gd name="T20" fmla="*/ 236 w 236"/>
              <a:gd name="T21" fmla="*/ 121 h 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" h="121">
                <a:moveTo>
                  <a:pt x="236" y="120"/>
                </a:moveTo>
                <a:cubicBezTo>
                  <a:pt x="208" y="116"/>
                  <a:pt x="180" y="111"/>
                  <a:pt x="152" y="108"/>
                </a:cubicBezTo>
                <a:cubicBezTo>
                  <a:pt x="108" y="103"/>
                  <a:pt x="56" y="121"/>
                  <a:pt x="20" y="96"/>
                </a:cubicBezTo>
                <a:cubicBezTo>
                  <a:pt x="0" y="82"/>
                  <a:pt x="16" y="42"/>
                  <a:pt x="32" y="24"/>
                </a:cubicBezTo>
                <a:cubicBezTo>
                  <a:pt x="49" y="5"/>
                  <a:pt x="104" y="0"/>
                  <a:pt x="104" y="0"/>
                </a:cubicBezTo>
                <a:cubicBezTo>
                  <a:pt x="144" y="13"/>
                  <a:pt x="127" y="12"/>
                  <a:pt x="152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5" name="Freeform 19"/>
          <p:cNvSpPr>
            <a:spLocks/>
          </p:cNvSpPr>
          <p:nvPr/>
        </p:nvSpPr>
        <p:spPr bwMode="auto">
          <a:xfrm>
            <a:off x="1066800" y="3924300"/>
            <a:ext cx="190500" cy="342900"/>
          </a:xfrm>
          <a:custGeom>
            <a:avLst/>
            <a:gdLst>
              <a:gd name="T0" fmla="*/ 0 w 120"/>
              <a:gd name="T1" fmla="*/ 342900 h 216"/>
              <a:gd name="T2" fmla="*/ 152400 w 120"/>
              <a:gd name="T3" fmla="*/ 171450 h 216"/>
              <a:gd name="T4" fmla="*/ 190500 w 120"/>
              <a:gd name="T5" fmla="*/ 0 h 216"/>
              <a:gd name="T6" fmla="*/ 0 60000 65536"/>
              <a:gd name="T7" fmla="*/ 0 60000 65536"/>
              <a:gd name="T8" fmla="*/ 0 60000 65536"/>
              <a:gd name="T9" fmla="*/ 0 w 120"/>
              <a:gd name="T10" fmla="*/ 0 h 216"/>
              <a:gd name="T11" fmla="*/ 120 w 12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216">
                <a:moveTo>
                  <a:pt x="0" y="216"/>
                </a:moveTo>
                <a:cubicBezTo>
                  <a:pt x="16" y="136"/>
                  <a:pt x="17" y="128"/>
                  <a:pt x="96" y="108"/>
                </a:cubicBezTo>
                <a:cubicBezTo>
                  <a:pt x="108" y="73"/>
                  <a:pt x="120" y="38"/>
                  <a:pt x="12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6" name="Freeform 20"/>
          <p:cNvSpPr>
            <a:spLocks/>
          </p:cNvSpPr>
          <p:nvPr/>
        </p:nvSpPr>
        <p:spPr bwMode="auto">
          <a:xfrm>
            <a:off x="1066800" y="4784725"/>
            <a:ext cx="133350" cy="454025"/>
          </a:xfrm>
          <a:custGeom>
            <a:avLst/>
            <a:gdLst>
              <a:gd name="T0" fmla="*/ 133350 w 84"/>
              <a:gd name="T1" fmla="*/ 454025 h 286"/>
              <a:gd name="T2" fmla="*/ 0 w 84"/>
              <a:gd name="T3" fmla="*/ 206375 h 286"/>
              <a:gd name="T4" fmla="*/ 114300 w 84"/>
              <a:gd name="T5" fmla="*/ 53975 h 286"/>
              <a:gd name="T6" fmla="*/ 0 60000 65536"/>
              <a:gd name="T7" fmla="*/ 0 60000 65536"/>
              <a:gd name="T8" fmla="*/ 0 60000 65536"/>
              <a:gd name="T9" fmla="*/ 0 w 84"/>
              <a:gd name="T10" fmla="*/ 0 h 286"/>
              <a:gd name="T11" fmla="*/ 84 w 84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286">
                <a:moveTo>
                  <a:pt x="84" y="286"/>
                </a:moveTo>
                <a:cubicBezTo>
                  <a:pt x="70" y="215"/>
                  <a:pt x="62" y="171"/>
                  <a:pt x="0" y="130"/>
                </a:cubicBezTo>
                <a:cubicBezTo>
                  <a:pt x="7" y="89"/>
                  <a:pt x="3" y="0"/>
                  <a:pt x="72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7" name="Freeform 21"/>
          <p:cNvSpPr>
            <a:spLocks/>
          </p:cNvSpPr>
          <p:nvPr/>
        </p:nvSpPr>
        <p:spPr bwMode="auto">
          <a:xfrm>
            <a:off x="7048500" y="2990850"/>
            <a:ext cx="247650" cy="228600"/>
          </a:xfrm>
          <a:custGeom>
            <a:avLst/>
            <a:gdLst>
              <a:gd name="T0" fmla="*/ 0 w 156"/>
              <a:gd name="T1" fmla="*/ 228600 h 144"/>
              <a:gd name="T2" fmla="*/ 38100 w 156"/>
              <a:gd name="T3" fmla="*/ 95250 h 144"/>
              <a:gd name="T4" fmla="*/ 228600 w 156"/>
              <a:gd name="T5" fmla="*/ 57150 h 144"/>
              <a:gd name="T6" fmla="*/ 247650 w 156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144"/>
              <a:gd name="T14" fmla="*/ 156 w 15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144">
                <a:moveTo>
                  <a:pt x="0" y="144"/>
                </a:moveTo>
                <a:cubicBezTo>
                  <a:pt x="7" y="116"/>
                  <a:pt x="1" y="78"/>
                  <a:pt x="24" y="60"/>
                </a:cubicBezTo>
                <a:cubicBezTo>
                  <a:pt x="56" y="35"/>
                  <a:pt x="104" y="43"/>
                  <a:pt x="144" y="36"/>
                </a:cubicBezTo>
                <a:cubicBezTo>
                  <a:pt x="148" y="24"/>
                  <a:pt x="156" y="0"/>
                  <a:pt x="1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1878" name="AutoShape 22"/>
          <p:cNvSpPr>
            <a:spLocks noChangeArrowheads="1"/>
          </p:cNvSpPr>
          <p:nvPr/>
        </p:nvSpPr>
        <p:spPr bwMode="auto">
          <a:xfrm>
            <a:off x="7620000" y="3276600"/>
            <a:ext cx="762000" cy="7620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7467600" y="46482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0" name="AutoShape 24"/>
          <p:cNvSpPr>
            <a:spLocks noChangeArrowheads="1"/>
          </p:cNvSpPr>
          <p:nvPr/>
        </p:nvSpPr>
        <p:spPr bwMode="auto">
          <a:xfrm>
            <a:off x="6096000" y="4724400"/>
            <a:ext cx="990600" cy="7620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1" name="AutoShape 25"/>
          <p:cNvSpPr>
            <a:spLocks noChangeArrowheads="1"/>
          </p:cNvSpPr>
          <p:nvPr/>
        </p:nvSpPr>
        <p:spPr bwMode="auto">
          <a:xfrm>
            <a:off x="5943600" y="37338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2" name="AutoShape 26"/>
          <p:cNvSpPr>
            <a:spLocks noChangeArrowheads="1"/>
          </p:cNvSpPr>
          <p:nvPr/>
        </p:nvSpPr>
        <p:spPr bwMode="auto">
          <a:xfrm>
            <a:off x="2438400" y="4495800"/>
            <a:ext cx="762000" cy="6096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419100" y="2273300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5105400" y="2263775"/>
            <a:ext cx="3581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2362200" y="2590800"/>
            <a:ext cx="13356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SCENARIO </a:t>
            </a:r>
            <a:r>
              <a:rPr lang="en-US" altLang="it-IT" sz="1800" b="1" dirty="0" smtClean="0">
                <a:latin typeface="+mn-lt"/>
              </a:rPr>
              <a:t>1</a:t>
            </a:r>
            <a:endParaRPr lang="en-US" altLang="it-IT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6972300" y="2455902"/>
            <a:ext cx="133562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+mn-lt"/>
              </a:rPr>
              <a:t>SCENARIO </a:t>
            </a:r>
            <a:r>
              <a:rPr lang="en-US" altLang="it-IT" sz="1800" b="1" dirty="0" smtClean="0">
                <a:latin typeface="+mn-lt"/>
              </a:rPr>
              <a:t>2</a:t>
            </a:r>
            <a:endParaRPr lang="en-US" altLang="it-IT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152400"/>
            <a:ext cx="8686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sz="3200" b="1" dirty="0"/>
              <a:t>I legami disolfuro </a:t>
            </a:r>
            <a:r>
              <a:rPr lang="it-IT" sz="3200" b="1" dirty="0" smtClean="0"/>
              <a:t>delle proteine nella </a:t>
            </a:r>
            <a:r>
              <a:rPr lang="it-IT" sz="3200" b="1" dirty="0"/>
              <a:t>membrana esterna degli </a:t>
            </a:r>
            <a:r>
              <a:rPr lang="it-IT" sz="3200" b="1" dirty="0" smtClean="0"/>
              <a:t>spermatozoi sono + </a:t>
            </a:r>
            <a:r>
              <a:rPr lang="it-IT" sz="3200" b="1" dirty="0"/>
              <a:t>resistenti alla </a:t>
            </a:r>
            <a:r>
              <a:rPr lang="it-IT" sz="3200" b="1" dirty="0" smtClean="0"/>
              <a:t>lisi, rispetto </a:t>
            </a:r>
            <a:r>
              <a:rPr lang="it-IT" sz="3200" b="1" dirty="0"/>
              <a:t>alle cellule </a:t>
            </a:r>
            <a:r>
              <a:rPr lang="it-IT" sz="3200" b="1" dirty="0" smtClean="0"/>
              <a:t>epiteliali (F)</a:t>
            </a:r>
            <a:endParaRPr lang="en-US" alt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5793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91916"/>
            <a:ext cx="8841259" cy="6254587"/>
          </a:xfrm>
          <a:prstGeom prst="rect">
            <a:avLst/>
          </a:prstGeom>
        </p:spPr>
      </p:pic>
      <p:sp>
        <p:nvSpPr>
          <p:cNvPr id="5" name="Text Box 169"/>
          <p:cNvSpPr txBox="1">
            <a:spLocks noChangeArrowheads="1"/>
          </p:cNvSpPr>
          <p:nvPr/>
        </p:nvSpPr>
        <p:spPr bwMode="auto">
          <a:xfrm>
            <a:off x="3884141" y="9525"/>
            <a:ext cx="5259859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it-IT" sz="2400" b="1" u="sng" dirty="0" smtClean="0">
                <a:latin typeface="+mn-lt"/>
              </a:rPr>
              <a:t>5) </a:t>
            </a:r>
            <a:r>
              <a:rPr lang="en-US" altLang="it-IT" sz="2400" b="1" u="sng" dirty="0" err="1" smtClean="0">
                <a:latin typeface="+mn-lt"/>
              </a:rPr>
              <a:t>Estrazione</a:t>
            </a:r>
            <a:r>
              <a:rPr lang="en-US" altLang="it-IT" sz="2400" b="1" u="sng" dirty="0" smtClean="0">
                <a:latin typeface="+mn-lt"/>
              </a:rPr>
              <a:t> </a:t>
            </a:r>
            <a:r>
              <a:rPr lang="en-US" altLang="it-IT" sz="2400" b="1" u="sng" dirty="0" err="1" smtClean="0">
                <a:latin typeface="+mn-lt"/>
              </a:rPr>
              <a:t>differenziale</a:t>
            </a:r>
            <a:r>
              <a:rPr lang="en-US" altLang="it-IT" sz="2400" b="1" u="sng" dirty="0" smtClean="0">
                <a:latin typeface="+mn-lt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it-IT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1985 Peter Gill and coworkers)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 FBI</a:t>
            </a:r>
            <a:endParaRPr lang="en-US" altLang="it-IT" sz="2400" b="1" dirty="0"/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689570" y="4343400"/>
            <a:ext cx="1829830" cy="7620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i="1" dirty="0"/>
              <a:t>SDS, EDTA </a:t>
            </a:r>
            <a:r>
              <a:rPr lang="en-US" altLang="it-IT" sz="1600" i="1" dirty="0" smtClean="0"/>
              <a:t>e </a:t>
            </a:r>
            <a:endParaRPr lang="en-US" altLang="it-IT" sz="1600" i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/>
              <a:t>proteinase K </a:t>
            </a:r>
            <a:endParaRPr lang="en-US" altLang="it-IT" sz="1600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 smtClean="0"/>
              <a:t>+ </a:t>
            </a:r>
            <a:r>
              <a:rPr lang="en-US" altLang="it-IT" sz="1600" b="1" dirty="0"/>
              <a:t>DTT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1508125" y="76200"/>
            <a:ext cx="2225675" cy="825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/>
              <a:t>Perpetrator’s sperm mixed with victim’s epithelial cells</a:t>
            </a:r>
          </a:p>
        </p:txBody>
      </p:sp>
      <p:sp>
        <p:nvSpPr>
          <p:cNvPr id="9" name="Text Box 167"/>
          <p:cNvSpPr txBox="1">
            <a:spLocks noChangeArrowheads="1"/>
          </p:cNvSpPr>
          <p:nvPr/>
        </p:nvSpPr>
        <p:spPr bwMode="auto">
          <a:xfrm>
            <a:off x="4800600" y="6173510"/>
            <a:ext cx="973138" cy="5175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sperm pellet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4519400" y="1182260"/>
            <a:ext cx="1931406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i="1" dirty="0"/>
              <a:t>SDS, EDTA </a:t>
            </a:r>
            <a:r>
              <a:rPr lang="en-US" altLang="it-IT" sz="1600" i="1" dirty="0" smtClean="0"/>
              <a:t>e</a:t>
            </a:r>
            <a:endParaRPr lang="en-US" altLang="it-IT" sz="16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/>
              <a:t>proteinase 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/>
              <a:t>(cell lysis buffer)</a:t>
            </a:r>
          </a:p>
        </p:txBody>
      </p:sp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6043613" y="3657600"/>
            <a:ext cx="81438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sperm pellet</a:t>
            </a:r>
          </a:p>
        </p:txBody>
      </p:sp>
    </p:spTree>
    <p:extLst>
      <p:ext uri="{BB962C8B-B14F-4D97-AF65-F5344CB8AC3E}">
        <p14:creationId xmlns:p14="http://schemas.microsoft.com/office/powerpoint/2010/main" val="31926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2209800"/>
            <a:ext cx="80772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RISULTATI DELLE ANALISI PER GLI Y-STR TROVATI SULLA VITTIMA E PROFILO DEL SOSPETTATO</a:t>
            </a:r>
            <a:endParaRPr lang="it-IT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532533"/>
              </p:ext>
            </p:extLst>
          </p:nvPr>
        </p:nvGraphicFramePr>
        <p:xfrm>
          <a:off x="152401" y="192025"/>
          <a:ext cx="8839201" cy="6825996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1549979"/>
                <a:gridCol w="1389677"/>
                <a:gridCol w="1106434"/>
                <a:gridCol w="1062971"/>
                <a:gridCol w="1725643"/>
                <a:gridCol w="126506"/>
                <a:gridCol w="1877991"/>
              </a:tblGrid>
              <a:tr h="180099"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Y-STR</a:t>
                      </a:r>
                      <a:endParaRPr lang="it-IT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397" marR="42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308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</a:t>
                      </a:r>
                      <a:endParaRPr lang="it-IT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Tampone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Gen. interno: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DNA vittima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</a:t>
                      </a: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Tampone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Gen. esterno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Profilo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Campione 3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Salva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slip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Profilo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Tampone 1/2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(gen. esterno):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Soggetto Ignoto, estrapolato da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SOSPETTO: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Campione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e 2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(Bicchiere e mozzicone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DNA sospetto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DYS19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DYS385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DYS389 I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DYS389 II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DYS390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DYS391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DYS392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DYS393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DYS437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DYS438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DYS439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DYS448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DYS456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DYS458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DYS481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DYS533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DYS549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DYS570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DYS576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DYS635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DYS643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095052"/>
              </p:ext>
            </p:extLst>
          </p:nvPr>
        </p:nvGraphicFramePr>
        <p:xfrm>
          <a:off x="152399" y="1"/>
          <a:ext cx="8991603" cy="6825996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1578011"/>
                <a:gridCol w="1414809"/>
                <a:gridCol w="1126443"/>
                <a:gridCol w="1082195"/>
                <a:gridCol w="1756851"/>
                <a:gridCol w="121340"/>
                <a:gridCol w="1911954"/>
              </a:tblGrid>
              <a:tr h="187820"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Y-STR</a:t>
                      </a:r>
                      <a:endParaRPr lang="it-IT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397" marR="423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65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</a:t>
                      </a:r>
                      <a:endParaRPr lang="it-IT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Tampone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Gen. interno: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DNA vittima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</a:t>
                      </a: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Tampone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1/2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Gen. esterno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Profilo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Campione 3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Salva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slip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Profilo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VITTIMA: Tampone 1/2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(gen. esterno): 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Soggetto Ignoto, estrapolato da misto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SOSPETTO: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Campione </a:t>
                      </a: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e 2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(Bicchiere e mozzicone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DNA sospetto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DYS19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DYS385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11 - 14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11-14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DYS389 I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DYS389 II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DYS390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DYS391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DYS392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DYS393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DYS437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DYS438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DYS439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DYS448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DYS456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DYS458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DYS481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DYS533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DYS549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DYS570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DYS576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DYS635</a:t>
                      </a:r>
                      <a:endParaRPr lang="it-IT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DYS643</a:t>
                      </a:r>
                      <a:endParaRPr lang="it-IT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97" marR="42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7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3200400" y="5768975"/>
            <a:ext cx="2743200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/>
              <a:t>Compare with database to determine haplotype frequency</a:t>
            </a:r>
            <a:endParaRPr lang="en-US" altLang="it-IT"/>
          </a:p>
        </p:txBody>
      </p:sp>
      <p:grpSp>
        <p:nvGrpSpPr>
          <p:cNvPr id="519171" name="Group 3"/>
          <p:cNvGrpSpPr>
            <a:grpSpLocks/>
          </p:cNvGrpSpPr>
          <p:nvPr/>
        </p:nvGrpSpPr>
        <p:grpSpPr bwMode="auto">
          <a:xfrm>
            <a:off x="2133600" y="784225"/>
            <a:ext cx="2103437" cy="3292475"/>
            <a:chOff x="1315" y="466"/>
            <a:chExt cx="1325" cy="207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9172" name="Text Box 4"/>
            <p:cNvSpPr txBox="1">
              <a:spLocks noChangeArrowheads="1"/>
            </p:cNvSpPr>
            <p:nvPr/>
          </p:nvSpPr>
          <p:spPr bwMode="auto">
            <a:xfrm>
              <a:off x="1603" y="466"/>
              <a:ext cx="807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 smtClean="0"/>
                <a:t>Extract DNA </a:t>
              </a:r>
              <a:r>
                <a:rPr lang="en-US" altLang="it-IT" sz="1200" dirty="0"/>
                <a:t>from evidence (Q) sample</a:t>
              </a:r>
              <a:endParaRPr lang="en-US" altLang="it-IT" dirty="0"/>
            </a:p>
          </p:txBody>
        </p:sp>
        <p:sp>
          <p:nvSpPr>
            <p:cNvPr id="519173" name="Line 5"/>
            <p:cNvSpPr>
              <a:spLocks noChangeShapeType="1"/>
            </p:cNvSpPr>
            <p:nvPr/>
          </p:nvSpPr>
          <p:spPr bwMode="auto">
            <a:xfrm>
              <a:off x="2006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4" name="Text Box 6"/>
            <p:cNvSpPr txBox="1">
              <a:spLocks noChangeArrowheads="1"/>
            </p:cNvSpPr>
            <p:nvPr/>
          </p:nvSpPr>
          <p:spPr bwMode="auto">
            <a:xfrm>
              <a:off x="1430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PCR Amplify </a:t>
              </a:r>
              <a:r>
                <a:rPr lang="en-US" altLang="it-IT" sz="1200" dirty="0" smtClean="0"/>
                <a:t> STR, SNP (</a:t>
              </a:r>
              <a:r>
                <a:rPr lang="en-US" altLang="it-IT" sz="1200" dirty="0" err="1" smtClean="0"/>
                <a:t>cromosoma</a:t>
              </a:r>
              <a:r>
                <a:rPr lang="en-US" altLang="it-IT" sz="1200" dirty="0" smtClean="0"/>
                <a:t> Y)</a:t>
              </a:r>
              <a:endParaRPr lang="en-US" altLang="it-IT" dirty="0"/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>
              <a:off x="2006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76" name="Text Box 8"/>
            <p:cNvSpPr txBox="1">
              <a:spLocks noChangeArrowheads="1"/>
            </p:cNvSpPr>
            <p:nvPr/>
          </p:nvSpPr>
          <p:spPr bwMode="auto">
            <a:xfrm>
              <a:off x="1430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Sequence </a:t>
              </a:r>
              <a:r>
                <a:rPr lang="en-US" altLang="it-IT" sz="1200" dirty="0" smtClean="0"/>
                <a:t>Amplicons </a:t>
              </a:r>
              <a:endParaRPr lang="en-US" altLang="it-IT" sz="1200" dirty="0"/>
            </a:p>
            <a:p>
              <a:pPr algn="ctr"/>
              <a:r>
                <a:rPr lang="en-US" altLang="it-IT" sz="1100" dirty="0"/>
                <a:t>(both </a:t>
              </a:r>
              <a:r>
                <a:rPr lang="en-US" altLang="it-IT" sz="1100" dirty="0" smtClean="0"/>
                <a:t>strands)</a:t>
              </a:r>
              <a:endParaRPr lang="en-US" altLang="it-IT" dirty="0"/>
            </a:p>
          </p:txBody>
        </p:sp>
        <p:sp>
          <p:nvSpPr>
            <p:cNvPr id="519177" name="Text Box 9"/>
            <p:cNvSpPr txBox="1">
              <a:spLocks noChangeArrowheads="1"/>
            </p:cNvSpPr>
            <p:nvPr/>
          </p:nvSpPr>
          <p:spPr bwMode="auto">
            <a:xfrm>
              <a:off x="1315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78" name="Line 10"/>
            <p:cNvSpPr>
              <a:spLocks noChangeShapeType="1"/>
            </p:cNvSpPr>
            <p:nvPr/>
          </p:nvSpPr>
          <p:spPr bwMode="auto">
            <a:xfrm>
              <a:off x="2006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2006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641725" y="4986338"/>
            <a:ext cx="1738313" cy="547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it-IT" sz="1400">
                <a:solidFill>
                  <a:srgbClr val="FF0000"/>
                </a:solidFill>
              </a:rPr>
              <a:t>Compare Q and K sequences</a:t>
            </a:r>
            <a:endParaRPr lang="en-US" altLang="it-IT">
              <a:solidFill>
                <a:srgbClr val="FF0000"/>
              </a:solidFill>
            </a:endParaRPr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3200400" y="4122737"/>
            <a:ext cx="1355725" cy="86360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H="1">
            <a:off x="4556124" y="4076701"/>
            <a:ext cx="1646237" cy="909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>
            <a:off x="4556125" y="5534025"/>
            <a:ext cx="15875" cy="2349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5105400" y="784225"/>
            <a:ext cx="2103437" cy="3292475"/>
            <a:chOff x="3216" y="466"/>
            <a:chExt cx="1325" cy="20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19187" name="Text Box 19"/>
            <p:cNvSpPr txBox="1">
              <a:spLocks noChangeArrowheads="1"/>
            </p:cNvSpPr>
            <p:nvPr/>
          </p:nvSpPr>
          <p:spPr bwMode="auto">
            <a:xfrm>
              <a:off x="3504" y="466"/>
              <a:ext cx="806" cy="40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Extract </a:t>
              </a:r>
              <a:r>
                <a:rPr lang="en-US" altLang="it-IT" sz="1200" dirty="0" smtClean="0"/>
                <a:t>DNA </a:t>
              </a:r>
              <a:r>
                <a:rPr lang="en-US" altLang="it-IT" sz="1200" dirty="0"/>
                <a:t>from reference (K) sample</a:t>
              </a:r>
              <a:endParaRPr lang="en-US" altLang="it-IT" dirty="0"/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>
              <a:off x="3907" y="865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89" name="Text Box 21"/>
            <p:cNvSpPr txBox="1">
              <a:spLocks noChangeArrowheads="1"/>
            </p:cNvSpPr>
            <p:nvPr/>
          </p:nvSpPr>
          <p:spPr bwMode="auto">
            <a:xfrm>
              <a:off x="3331" y="1038"/>
              <a:ext cx="1095" cy="29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/>
                <a:t>PCR </a:t>
              </a:r>
              <a:r>
                <a:rPr lang="en-US" altLang="it-IT" sz="1200" dirty="0" err="1" smtClean="0"/>
                <a:t>Ampflify</a:t>
              </a:r>
              <a:r>
                <a:rPr lang="en-US" altLang="it-IT" sz="1200" dirty="0" smtClean="0"/>
                <a:t> STR, SNP (</a:t>
              </a:r>
              <a:r>
                <a:rPr lang="en-US" altLang="it-IT" sz="1200" dirty="0" err="1" smtClean="0"/>
                <a:t>cromosoma</a:t>
              </a:r>
              <a:r>
                <a:rPr lang="en-US" altLang="it-IT" sz="1200" dirty="0" smtClean="0"/>
                <a:t> Y)</a:t>
              </a:r>
              <a:endParaRPr lang="en-US" altLang="it-IT" dirty="0"/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>
              <a:off x="3907" y="1331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1" name="Text Box 23"/>
            <p:cNvSpPr txBox="1">
              <a:spLocks noChangeArrowheads="1"/>
            </p:cNvSpPr>
            <p:nvPr/>
          </p:nvSpPr>
          <p:spPr bwMode="auto">
            <a:xfrm>
              <a:off x="3331" y="1503"/>
              <a:ext cx="1095" cy="4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 dirty="0" err="1" smtClean="0"/>
                <a:t>Sequencce</a:t>
              </a:r>
              <a:r>
                <a:rPr lang="en-US" altLang="it-IT" sz="1200" dirty="0" smtClean="0"/>
                <a:t> Amplicons </a:t>
              </a:r>
              <a:endParaRPr lang="en-US" altLang="it-IT" sz="1200" dirty="0"/>
            </a:p>
            <a:p>
              <a:pPr algn="ctr"/>
              <a:r>
                <a:rPr lang="en-US" altLang="it-IT" sz="1100" dirty="0"/>
                <a:t>(both strands)</a:t>
              </a:r>
              <a:endParaRPr lang="en-US" altLang="it-IT" dirty="0"/>
            </a:p>
          </p:txBody>
        </p:sp>
        <p:sp>
          <p:nvSpPr>
            <p:cNvPr id="519192" name="Text Box 24"/>
            <p:cNvSpPr txBox="1">
              <a:spLocks noChangeArrowheads="1"/>
            </p:cNvSpPr>
            <p:nvPr/>
          </p:nvSpPr>
          <p:spPr bwMode="auto">
            <a:xfrm>
              <a:off x="3216" y="2079"/>
              <a:ext cx="1325" cy="28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it-IT" sz="1200"/>
                <a:t>Confirm sequence with forward and reverse strands</a:t>
              </a:r>
              <a:endParaRPr lang="en-US" altLang="it-IT"/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3907" y="1907"/>
              <a:ext cx="0" cy="172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>
              <a:off x="3907" y="2367"/>
              <a:ext cx="0" cy="17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1265238" y="6564313"/>
            <a:ext cx="6784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/>
              <a:t>Figure 10.4, J.M. Butler (2005) </a:t>
            </a:r>
            <a:r>
              <a:rPr lang="en-US" altLang="it-IT" sz="1200" i="1"/>
              <a:t>Forensic DNA Typing</a:t>
            </a:r>
            <a:r>
              <a:rPr lang="en-US" altLang="it-IT" sz="1200"/>
              <a:t>, 2</a:t>
            </a:r>
            <a:r>
              <a:rPr lang="en-US" altLang="it-IT" sz="1200" baseline="30000"/>
              <a:t>nd</a:t>
            </a:r>
            <a:r>
              <a:rPr lang="en-US" altLang="it-IT" sz="1200"/>
              <a:t> Edition © 2005 Elsevier Academic Press</a:t>
            </a:r>
          </a:p>
        </p:txBody>
      </p:sp>
      <p:sp>
        <p:nvSpPr>
          <p:cNvPr id="2" name="CasellaDiTesto 1"/>
          <p:cNvSpPr txBox="1"/>
          <p:nvPr/>
        </p:nvSpPr>
        <p:spPr>
          <a:xfrm flipH="1">
            <a:off x="1676402" y="492125"/>
            <a:ext cx="63976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543799" y="609600"/>
            <a:ext cx="762001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K</a:t>
            </a:r>
            <a:endParaRPr lang="it-IT" sz="36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4800" y="133263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ESCLUSIONE</a:t>
            </a:r>
            <a:r>
              <a:rPr lang="it-IT" sz="2400" dirty="0" smtClean="0"/>
              <a:t>: I 2 campioni differiscono nella sequenze per più posizioni nucleotidiche </a:t>
            </a:r>
            <a:r>
              <a:rPr lang="it-IT" sz="2400" dirty="0" smtClean="0">
                <a:sym typeface="Wingdings" panose="05000000000000000000" pitchFamily="2" charset="2"/>
              </a:rPr>
              <a:t> si può escludere che derivino dalla stessa sorgente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4800" y="2743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INCONCLUSIVO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smtClean="0"/>
              <a:t>se differiscono per 1 sola posizione nucleotidica, il dato è inconclusivo, mutazione??? Conviene analizzare altri tessuti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" y="3753117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u="sng" dirty="0" smtClean="0">
                <a:solidFill>
                  <a:srgbClr val="FF0000"/>
                </a:solidFill>
              </a:rPr>
              <a:t>NON ESCLUSIONE</a:t>
            </a:r>
            <a:r>
              <a:rPr lang="it-IT" sz="2400" dirty="0" smtClean="0"/>
              <a:t>: se sono identici, nelle posizioni nucleotidiche non si esclude che derivino dalla stessa sorgente. </a:t>
            </a:r>
          </a:p>
          <a:p>
            <a:pPr algn="just"/>
            <a:endParaRPr lang="it-IT" sz="2400" dirty="0" smtClean="0"/>
          </a:p>
          <a:p>
            <a:pPr algn="just"/>
            <a:endParaRPr lang="it-IT" sz="2400" dirty="0"/>
          </a:p>
        </p:txBody>
      </p:sp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457200" y="365127"/>
            <a:ext cx="8305800" cy="6254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3200" b="1" dirty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Valutazione statistica dei confronti </a:t>
            </a:r>
            <a:r>
              <a:rPr lang="it-IT" sz="3200" b="1" dirty="0" smtClean="0">
                <a:solidFill>
                  <a:srgbClr val="293438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(Q vs K)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304800" y="304800"/>
            <a:ext cx="8686800" cy="594360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>
            <a:lvl1pPr marL="0">
              <a:defRPr sz="36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it-IT" sz="2800" b="1" u="sng" kern="0" dirty="0" smtClean="0">
                <a:latin typeface="+mn-lt"/>
                <a:ea typeface="Calibri"/>
              </a:rPr>
              <a:t>Al termine delle analisi di laboratorio</a:t>
            </a:r>
            <a:r>
              <a:rPr lang="it-IT" sz="2800" b="1" kern="0" dirty="0" smtClean="0">
                <a:latin typeface="+mn-lt"/>
                <a:ea typeface="Calibri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it-IT" sz="2800" kern="0" dirty="0" smtClean="0">
                <a:latin typeface="+mn-lt"/>
                <a:ea typeface="Calibri"/>
              </a:rPr>
              <a:t>i dati ottenuti inseriti su </a:t>
            </a:r>
            <a:r>
              <a:rPr lang="it-IT" sz="2800" b="1" u="sng" kern="0" dirty="0" smtClean="0">
                <a:latin typeface="+mn-lt"/>
                <a:ea typeface="Calibri"/>
              </a:rPr>
              <a:t>YHRD</a:t>
            </a:r>
            <a:r>
              <a:rPr lang="it-IT" sz="2800" b="1" u="sng" kern="0" dirty="0" smtClean="0">
                <a:latin typeface="+mn-lt"/>
                <a:ea typeface="Calibri"/>
                <a:sym typeface="Wingdings" panose="05000000000000000000" pitchFamily="2" charset="2"/>
              </a:rPr>
              <a:t> </a:t>
            </a:r>
            <a:r>
              <a:rPr lang="it-IT" sz="2800" u="sng" kern="0" dirty="0" smtClean="0">
                <a:latin typeface="+mn-lt"/>
                <a:ea typeface="Calibri"/>
              </a:rPr>
              <a:t>comparazione dell’</a:t>
            </a:r>
            <a:r>
              <a:rPr lang="it-IT" sz="2800" u="sng" kern="0" dirty="0" err="1" smtClean="0">
                <a:latin typeface="+mn-lt"/>
                <a:ea typeface="Calibri"/>
              </a:rPr>
              <a:t>aplotipo</a:t>
            </a:r>
            <a:r>
              <a:rPr lang="it-IT" sz="2800" u="sng" kern="0" dirty="0" smtClean="0">
                <a:latin typeface="+mn-lt"/>
                <a:ea typeface="Calibri"/>
              </a:rPr>
              <a:t> inserito con quello dei soggetti presenti in database per la popolazione specifica del sospetto.</a:t>
            </a:r>
          </a:p>
          <a:p>
            <a:pPr algn="just">
              <a:lnSpc>
                <a:spcPct val="115000"/>
              </a:lnSpc>
            </a:pPr>
            <a:endParaRPr lang="it-IT" sz="2800" u="sng" kern="0" dirty="0" smtClean="0">
              <a:latin typeface="+mn-lt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it-IT" sz="2800" u="sng" kern="0" dirty="0" smtClean="0">
                <a:latin typeface="+mn-lt"/>
                <a:ea typeface="Calibri"/>
              </a:rPr>
              <a:t>-&gt;il profilo maschile ottenuto</a:t>
            </a:r>
            <a:r>
              <a:rPr lang="it-IT" sz="2800" kern="0" dirty="0" smtClean="0">
                <a:latin typeface="+mn-lt"/>
                <a:ea typeface="Calibri"/>
              </a:rPr>
              <a:t> </a:t>
            </a:r>
            <a:r>
              <a:rPr lang="it-IT" sz="2800" b="1" kern="0" dirty="0" smtClean="0">
                <a:solidFill>
                  <a:srgbClr val="FF0000"/>
                </a:solidFill>
                <a:latin typeface="+mn-lt"/>
                <a:ea typeface="Calibri"/>
              </a:rPr>
              <a:t>ha un profilo unico, che è non riscontrato su 39,414 soggetti tipizzati</a:t>
            </a:r>
            <a:endParaRPr lang="it-IT" sz="2800" kern="0" dirty="0" smtClean="0">
              <a:latin typeface="+mn-lt"/>
              <a:ea typeface="Calibri"/>
            </a:endParaRPr>
          </a:p>
          <a:p>
            <a:pPr algn="just">
              <a:lnSpc>
                <a:spcPct val="115000"/>
              </a:lnSpc>
            </a:pPr>
            <a:r>
              <a:rPr lang="it-IT" sz="2800" kern="0" dirty="0" smtClean="0">
                <a:latin typeface="+mn-lt"/>
                <a:ea typeface="Calibri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it-IT" sz="2800" kern="0" dirty="0" smtClean="0">
                <a:latin typeface="+mn-lt"/>
                <a:ea typeface="Calibri"/>
              </a:rPr>
              <a:t>Questo risultato ha consentito di dare una svolta decisiva alle indagini del caso, che si sono conclusi nel 2016 (Milano), con un giudizio di colpevolezza a carico dell’indagato</a:t>
            </a:r>
            <a:r>
              <a:rPr lang="it-IT" sz="2800" kern="0" dirty="0" smtClean="0">
                <a:latin typeface="+mn-lt"/>
                <a:ea typeface="Calibri"/>
                <a:cs typeface="Times New Roman"/>
              </a:rPr>
              <a:t>.</a:t>
            </a:r>
            <a:endParaRPr lang="it-IT" sz="2800" kern="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6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30" y="1676400"/>
            <a:ext cx="8686800" cy="47194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"/>
            <a:ext cx="7848600" cy="1562100"/>
          </a:xfrm>
          <a:prstGeom prst="rect">
            <a:avLst/>
          </a:prstGeom>
        </p:spPr>
      </p:pic>
      <p:sp>
        <p:nvSpPr>
          <p:cNvPr id="5" name="Rettangolo con angoli arrotondati in diagonale 4"/>
          <p:cNvSpPr/>
          <p:nvPr/>
        </p:nvSpPr>
        <p:spPr>
          <a:xfrm>
            <a:off x="4953000" y="4267200"/>
            <a:ext cx="1066800" cy="762000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8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3385"/>
            <a:ext cx="2895600" cy="492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666"/>
            <a:ext cx="5638800" cy="10817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42121"/>
            <a:ext cx="3810000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9537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57150"/>
            <a:ext cx="9086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88" y="1676401"/>
            <a:ext cx="8175211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7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52" y="762000"/>
            <a:ext cx="9144000" cy="39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36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590583"/>
            <a:ext cx="4965740" cy="11469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9530" rIns="0" bIns="0" rtlCol="0">
            <a:spAutoFit/>
          </a:bodyPr>
          <a:lstStyle/>
          <a:p>
            <a:pPr marL="400685" marR="383540" indent="-3175" algn="ctr">
              <a:lnSpc>
                <a:spcPct val="99400"/>
              </a:lnSpc>
              <a:spcBef>
                <a:spcPts val="390"/>
              </a:spcBef>
            </a:pPr>
            <a:r>
              <a:rPr lang="it-IT" sz="3600" b="1" dirty="0" smtClean="0"/>
              <a:t>Cenni di legislazione  (trattato di </a:t>
            </a:r>
            <a:r>
              <a:rPr lang="it-IT" sz="3600" b="1" dirty="0" err="1" smtClean="0"/>
              <a:t>Prunn</a:t>
            </a:r>
            <a:r>
              <a:rPr lang="it-IT" sz="3600" b="1" dirty="0" smtClean="0"/>
              <a:t>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200" y="685800"/>
            <a:ext cx="88392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3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1735138" y="304800"/>
            <a:ext cx="5722937" cy="1003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it-IT" sz="32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NORMATIVA IN TEMA DI 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en-US" altLang="it-IT" sz="32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PRELIEVO COATTIVO</a:t>
            </a:r>
          </a:p>
        </p:txBody>
      </p:sp>
      <p:sp>
        <p:nvSpPr>
          <p:cNvPr id="52227" name="Rectangle 2"/>
          <p:cNvSpPr>
            <a:spLocks/>
          </p:cNvSpPr>
          <p:nvPr/>
        </p:nvSpPr>
        <p:spPr bwMode="auto">
          <a:xfrm>
            <a:off x="533400" y="1330325"/>
            <a:ext cx="8089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Art. 2 Cost: </a:t>
            </a:r>
            <a:endParaRPr lang="en-US" altLang="it-IT" sz="2800" dirty="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endParaRPr lang="en-US" altLang="it-IT" sz="1000" b="1" dirty="0"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Repubblica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riconosce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garantisce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diritti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inviolabili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dell’uomo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sia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come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singolo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sia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nelle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formazioni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sociali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ove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svolge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la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sua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personalità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…</a:t>
            </a:r>
          </a:p>
        </p:txBody>
      </p:sp>
      <p:sp>
        <p:nvSpPr>
          <p:cNvPr id="52228" name="Rectangle 3"/>
          <p:cNvSpPr>
            <a:spLocks/>
          </p:cNvSpPr>
          <p:nvPr/>
        </p:nvSpPr>
        <p:spPr bwMode="auto">
          <a:xfrm>
            <a:off x="533400" y="3311525"/>
            <a:ext cx="83947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it-IT" sz="24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Art. 13 Cost: 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endParaRPr lang="en-US" altLang="it-IT" sz="1000" b="1"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La libertà personale è inviolabile. Non è ammessa alcuna forma di detenzione, di ispezione o perquisizione personale né qualsiasi altra restrizione della libertà personale se non per atto motivato dell’autorità giudiziaria e nei soli casi e modi previsti dalla legge. 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[…] </a:t>
            </a:r>
            <a:endParaRPr lang="en-US" altLang="it-IT" sz="2800">
              <a:solidFill>
                <a:schemeClr val="tx1"/>
              </a:solidFill>
              <a:latin typeface="Times New Roman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  <a:p>
            <a:pPr algn="l" eaLnBrk="1" hangingPunct="1"/>
            <a:r>
              <a:rPr lang="en-US" altLang="it-IT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È punita ogni violenza fisica e morale sulle persone comunque sottoposte a restrizioni di libertà.</a:t>
            </a:r>
          </a:p>
        </p:txBody>
      </p:sp>
    </p:spTree>
    <p:extLst>
      <p:ext uri="{BB962C8B-B14F-4D97-AF65-F5344CB8AC3E}">
        <p14:creationId xmlns:p14="http://schemas.microsoft.com/office/powerpoint/2010/main" val="5161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43050" y="1160780"/>
            <a:ext cx="8000365" cy="5363776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Es. di </a:t>
            </a:r>
            <a:r>
              <a:rPr sz="2400" dirty="0" err="1">
                <a:solidFill>
                  <a:srgbClr val="FF0000"/>
                </a:solidFill>
                <a:latin typeface="Calibri"/>
                <a:cs typeface="Calibri"/>
              </a:rPr>
              <a:t>linee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it-IT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uida</a:t>
            </a:r>
            <a:endParaRPr sz="2400" dirty="0">
              <a:latin typeface="Calibri"/>
              <a:cs typeface="Calibri"/>
            </a:endParaRPr>
          </a:p>
          <a:p>
            <a:pPr marL="469900" indent="-457200" algn="just">
              <a:lnSpc>
                <a:spcPts val="2840"/>
              </a:lnSpc>
              <a:spcBef>
                <a:spcPts val="815"/>
              </a:spcBef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spc="-5" dirty="0">
                <a:latin typeface="Calibri"/>
                <a:cs typeface="Calibri"/>
              </a:rPr>
              <a:t>Prelievo </a:t>
            </a:r>
            <a:r>
              <a:rPr sz="2400" dirty="0">
                <a:latin typeface="Calibri"/>
                <a:cs typeface="Calibri"/>
              </a:rPr>
              <a:t>del </a:t>
            </a:r>
            <a:r>
              <a:rPr sz="2400" spc="-5" dirty="0">
                <a:latin typeface="Calibri"/>
                <a:cs typeface="Calibri"/>
              </a:rPr>
              <a:t>campione predisposto </a:t>
            </a:r>
            <a:r>
              <a:rPr sz="2400" dirty="0">
                <a:latin typeface="Calibri"/>
                <a:cs typeface="Calibri"/>
              </a:rPr>
              <a:t>dal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magistrato</a:t>
            </a:r>
            <a:endParaRPr sz="2400" dirty="0">
              <a:latin typeface="Calibri"/>
              <a:cs typeface="Calibri"/>
            </a:endParaRPr>
          </a:p>
          <a:p>
            <a:pPr marL="469900" marR="887094" indent="-457200" algn="just">
              <a:lnSpc>
                <a:spcPts val="2900"/>
              </a:lnSpc>
              <a:spcBef>
                <a:spcPts val="40"/>
              </a:spcBef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Se la </a:t>
            </a:r>
            <a:r>
              <a:rPr sz="2400" spc="-5" dirty="0">
                <a:latin typeface="Calibri"/>
                <a:cs typeface="Calibri"/>
              </a:rPr>
              <a:t>persona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sospettata </a:t>
            </a:r>
            <a:r>
              <a:rPr sz="2400" dirty="0">
                <a:latin typeface="Calibri"/>
                <a:cs typeface="Calibri"/>
              </a:rPr>
              <a:t>deve </a:t>
            </a:r>
            <a:r>
              <a:rPr sz="2400" spc="-5" dirty="0">
                <a:latin typeface="Calibri"/>
                <a:cs typeface="Calibri"/>
              </a:rPr>
              <a:t>essere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consenziente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  </a:t>
            </a:r>
            <a:r>
              <a:rPr sz="2400" spc="-5" dirty="0">
                <a:latin typeface="Calibri"/>
                <a:cs typeface="Calibri"/>
              </a:rPr>
              <a:t>prelievo</a:t>
            </a:r>
            <a:endParaRPr sz="2400" dirty="0">
              <a:latin typeface="Calibri"/>
              <a:cs typeface="Calibri"/>
            </a:endParaRPr>
          </a:p>
          <a:p>
            <a:pPr marL="469900" marR="179705" indent="-457200" algn="just">
              <a:lnSpc>
                <a:spcPts val="2900"/>
              </a:lnSpc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b="1" spc="-5" dirty="0">
                <a:solidFill>
                  <a:srgbClr val="604979"/>
                </a:solidFill>
                <a:latin typeface="Calibri"/>
                <a:cs typeface="Calibri"/>
              </a:rPr>
              <a:t>Per identificazione delle persone nei confronti delle quali  vengono svolte delle indagini penali </a:t>
            </a:r>
            <a:r>
              <a:rPr sz="2400" b="1" dirty="0">
                <a:solidFill>
                  <a:srgbClr val="604979"/>
                </a:solidFill>
                <a:latin typeface="Calibri"/>
                <a:cs typeface="Calibri"/>
              </a:rPr>
              <a:t>è </a:t>
            </a:r>
            <a:r>
              <a:rPr sz="2400" b="1" spc="-5" dirty="0">
                <a:solidFill>
                  <a:srgbClr val="604979"/>
                </a:solidFill>
                <a:latin typeface="Calibri"/>
                <a:cs typeface="Calibri"/>
              </a:rPr>
              <a:t>possibile effettuare il  </a:t>
            </a:r>
            <a:r>
              <a:rPr sz="2400" b="1" spc="-5" dirty="0" err="1">
                <a:solidFill>
                  <a:srgbClr val="604979"/>
                </a:solidFill>
                <a:latin typeface="Calibri"/>
                <a:cs typeface="Calibri"/>
              </a:rPr>
              <a:t>prelievo</a:t>
            </a:r>
            <a:r>
              <a:rPr sz="2400" b="1" spc="-5" dirty="0">
                <a:solidFill>
                  <a:srgbClr val="604979"/>
                </a:solidFill>
                <a:latin typeface="Calibri"/>
                <a:cs typeface="Calibri"/>
              </a:rPr>
              <a:t> </a:t>
            </a:r>
            <a:r>
              <a:rPr lang="it-IT" sz="2400" b="1" spc="-5" dirty="0" smtClean="0">
                <a:solidFill>
                  <a:srgbClr val="604979"/>
                </a:solidFill>
                <a:latin typeface="Calibri"/>
                <a:cs typeface="Calibri"/>
              </a:rPr>
              <a:t>SENZA </a:t>
            </a:r>
            <a:r>
              <a:rPr sz="2400" b="1" spc="-5" dirty="0" smtClean="0">
                <a:solidFill>
                  <a:srgbClr val="60497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04979"/>
                </a:solidFill>
                <a:latin typeface="Calibri"/>
                <a:cs typeface="Calibri"/>
              </a:rPr>
              <a:t>il consenso</a:t>
            </a:r>
            <a:r>
              <a:rPr sz="2400" b="1" spc="10" dirty="0">
                <a:solidFill>
                  <a:srgbClr val="60497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04979"/>
                </a:solidFill>
                <a:latin typeface="Calibri"/>
                <a:cs typeface="Calibri"/>
              </a:rPr>
              <a:t>dell’interessato</a:t>
            </a:r>
            <a:endParaRPr sz="2400" dirty="0">
              <a:latin typeface="Calibri"/>
              <a:cs typeface="Calibri"/>
            </a:endParaRPr>
          </a:p>
          <a:p>
            <a:pPr marL="469900" indent="-457200" algn="just">
              <a:lnSpc>
                <a:spcPts val="2700"/>
              </a:lnSpc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Gli </a:t>
            </a:r>
            <a:r>
              <a:rPr sz="2400" b="1" spc="-5" dirty="0">
                <a:latin typeface="Calibri"/>
                <a:cs typeface="Calibri"/>
              </a:rPr>
              <a:t>ufficiali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5" dirty="0">
                <a:latin typeface="Calibri"/>
                <a:cs typeface="Calibri"/>
              </a:rPr>
              <a:t>polizia </a:t>
            </a:r>
            <a:r>
              <a:rPr sz="2400" spc="-5" dirty="0">
                <a:latin typeface="Calibri"/>
                <a:cs typeface="Calibri"/>
              </a:rPr>
              <a:t>possono effettuare </a:t>
            </a:r>
            <a:r>
              <a:rPr sz="2400" dirty="0">
                <a:latin typeface="Calibri"/>
                <a:cs typeface="Calibri"/>
              </a:rPr>
              <a:t>il </a:t>
            </a:r>
            <a:r>
              <a:rPr sz="2400" spc="-5" dirty="0">
                <a:latin typeface="Calibri"/>
                <a:cs typeface="Calibri"/>
              </a:rPr>
              <a:t>prelievo solo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</a:p>
          <a:p>
            <a:pPr marL="292100" marR="10160" algn="just">
              <a:lnSpc>
                <a:spcPct val="100699"/>
              </a:lnSpc>
            </a:pPr>
            <a:r>
              <a:rPr sz="2400" dirty="0">
                <a:latin typeface="Calibri"/>
                <a:cs typeface="Calibri"/>
              </a:rPr>
              <a:t>pubblico </a:t>
            </a:r>
            <a:r>
              <a:rPr sz="2400" spc="-5" dirty="0">
                <a:latin typeface="Calibri"/>
                <a:cs typeface="Calibri"/>
              </a:rPr>
              <a:t>ministero non </a:t>
            </a:r>
            <a:r>
              <a:rPr sz="2400" dirty="0">
                <a:latin typeface="Calibri"/>
                <a:cs typeface="Calibri"/>
              </a:rPr>
              <a:t>può </a:t>
            </a:r>
            <a:r>
              <a:rPr sz="2400" spc="-5" dirty="0">
                <a:latin typeface="Calibri"/>
                <a:cs typeface="Calibri"/>
              </a:rPr>
              <a:t>intervenire tempestivamente </a:t>
            </a:r>
            <a:r>
              <a:rPr sz="2400" dirty="0">
                <a:latin typeface="Calibri"/>
                <a:cs typeface="Calibri"/>
              </a:rPr>
              <a:t>o se  c’è </a:t>
            </a:r>
            <a:r>
              <a:rPr sz="2400" spc="-5" dirty="0">
                <a:latin typeface="Calibri"/>
                <a:cs typeface="Calibri"/>
              </a:rPr>
              <a:t>pericolo </a:t>
            </a:r>
            <a:r>
              <a:rPr sz="2400" dirty="0">
                <a:latin typeface="Calibri"/>
                <a:cs typeface="Calibri"/>
              </a:rPr>
              <a:t>di </a:t>
            </a:r>
            <a:r>
              <a:rPr sz="2400" spc="-5" dirty="0">
                <a:latin typeface="Calibri"/>
                <a:cs typeface="Calibri"/>
              </a:rPr>
              <a:t>degradazione </a:t>
            </a:r>
            <a:r>
              <a:rPr sz="2400" dirty="0">
                <a:latin typeface="Calibri"/>
                <a:cs typeface="Calibri"/>
              </a:rPr>
              <a:t>del </a:t>
            </a:r>
            <a:r>
              <a:rPr sz="2400" spc="-5" dirty="0">
                <a:latin typeface="Calibri"/>
                <a:cs typeface="Calibri"/>
              </a:rPr>
              <a:t>materiale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biologico</a:t>
            </a:r>
            <a:endParaRPr sz="2400" dirty="0">
              <a:latin typeface="Calibri"/>
              <a:cs typeface="Calibri"/>
            </a:endParaRPr>
          </a:p>
          <a:p>
            <a:pPr marL="12700" marR="24765" algn="just">
              <a:lnSpc>
                <a:spcPct val="100699"/>
              </a:lnSpc>
              <a:tabLst>
                <a:tab pos="297815" algn="l"/>
                <a:tab pos="298450" algn="l"/>
              </a:tabLst>
            </a:pPr>
            <a:r>
              <a:rPr lang="it-IT" sz="2400" dirty="0" smtClean="0">
                <a:solidFill>
                  <a:srgbClr val="604979"/>
                </a:solidFill>
                <a:latin typeface="Calibri"/>
                <a:cs typeface="Calibri"/>
              </a:rPr>
              <a:t>5.  </a:t>
            </a:r>
            <a:r>
              <a:rPr sz="2400" dirty="0" smtClean="0">
                <a:solidFill>
                  <a:srgbClr val="604979"/>
                </a:solidFill>
                <a:latin typeface="Calibri"/>
                <a:cs typeface="Calibri"/>
              </a:rPr>
              <a:t>Le </a:t>
            </a:r>
            <a:r>
              <a:rPr sz="2400" b="1" dirty="0">
                <a:solidFill>
                  <a:srgbClr val="604979"/>
                </a:solidFill>
                <a:latin typeface="Calibri"/>
                <a:cs typeface="Calibri"/>
              </a:rPr>
              <a:t>indagini </a:t>
            </a:r>
            <a:r>
              <a:rPr sz="2400" b="1" spc="-5" dirty="0">
                <a:solidFill>
                  <a:srgbClr val="604979"/>
                </a:solidFill>
                <a:latin typeface="Calibri"/>
                <a:cs typeface="Calibri"/>
              </a:rPr>
              <a:t>su </a:t>
            </a:r>
            <a:r>
              <a:rPr sz="2400" b="1" i="1" dirty="0">
                <a:solidFill>
                  <a:srgbClr val="745E8C"/>
                </a:solidFill>
                <a:latin typeface="Calibri"/>
                <a:cs typeface="Calibri"/>
              </a:rPr>
              <a:t>res </a:t>
            </a:r>
            <a:r>
              <a:rPr sz="2400" b="1" i="1" spc="-5" dirty="0">
                <a:solidFill>
                  <a:srgbClr val="604979"/>
                </a:solidFill>
                <a:latin typeface="Calibri"/>
                <a:cs typeface="Calibri"/>
              </a:rPr>
              <a:t>derelicta </a:t>
            </a:r>
            <a:r>
              <a:rPr sz="2400" spc="-5" dirty="0">
                <a:solidFill>
                  <a:srgbClr val="604979"/>
                </a:solidFill>
                <a:latin typeface="Calibri"/>
                <a:cs typeface="Calibri"/>
              </a:rPr>
              <a:t>non entrano </a:t>
            </a:r>
            <a:r>
              <a:rPr sz="2400" dirty="0">
                <a:solidFill>
                  <a:srgbClr val="604979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604979"/>
                </a:solidFill>
                <a:latin typeface="Calibri"/>
                <a:cs typeface="Calibri"/>
              </a:rPr>
              <a:t>conflitto </a:t>
            </a:r>
            <a:r>
              <a:rPr sz="2400" dirty="0">
                <a:solidFill>
                  <a:srgbClr val="604979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604979"/>
                </a:solidFill>
                <a:latin typeface="Calibri"/>
                <a:cs typeface="Calibri"/>
              </a:rPr>
              <a:t>tema </a:t>
            </a:r>
            <a:r>
              <a:rPr sz="2400" dirty="0">
                <a:solidFill>
                  <a:srgbClr val="604979"/>
                </a:solidFill>
                <a:latin typeface="Calibri"/>
                <a:cs typeface="Calibri"/>
              </a:rPr>
              <a:t>di  </a:t>
            </a:r>
            <a:r>
              <a:rPr sz="2400" spc="-5" dirty="0">
                <a:solidFill>
                  <a:srgbClr val="604979"/>
                </a:solidFill>
                <a:latin typeface="Calibri"/>
                <a:cs typeface="Calibri"/>
              </a:rPr>
              <a:t>inviolabilità personale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800"/>
              </a:lnSpc>
              <a:tabLst>
                <a:tab pos="297815" algn="l"/>
                <a:tab pos="298450" algn="l"/>
              </a:tabLst>
            </a:pPr>
            <a:r>
              <a:rPr lang="it-IT" sz="2400" spc="-5" dirty="0" smtClean="0">
                <a:latin typeface="Calibri"/>
                <a:cs typeface="Calibri"/>
              </a:rPr>
              <a:t>6. </a:t>
            </a:r>
            <a:r>
              <a:rPr sz="2400" spc="-5" dirty="0" err="1" smtClean="0">
                <a:latin typeface="Calibri"/>
                <a:cs typeface="Calibri"/>
              </a:rPr>
              <a:t>Indagini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 </a:t>
            </a:r>
            <a:r>
              <a:rPr sz="2400" spc="-5" dirty="0">
                <a:latin typeface="Calibri"/>
                <a:cs typeface="Calibri"/>
              </a:rPr>
              <a:t>DNA possono essere </a:t>
            </a:r>
            <a:r>
              <a:rPr sz="2400" dirty="0">
                <a:latin typeface="Calibri"/>
                <a:cs typeface="Calibri"/>
              </a:rPr>
              <a:t>effettuate anche da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dirty="0" err="1" smtClean="0">
                <a:latin typeface="Calibri"/>
                <a:cs typeface="Calibri"/>
              </a:rPr>
              <a:t>avvocati</a:t>
            </a:r>
            <a:r>
              <a:rPr lang="it-IT" sz="240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ambito </a:t>
            </a:r>
            <a:r>
              <a:rPr sz="2400" dirty="0">
                <a:latin typeface="Calibri"/>
                <a:cs typeface="Calibri"/>
              </a:rPr>
              <a:t>di </a:t>
            </a:r>
            <a:r>
              <a:rPr sz="2400" spc="-5" dirty="0">
                <a:latin typeface="Calibri"/>
                <a:cs typeface="Calibri"/>
              </a:rPr>
              <a:t>investigazioni</a:t>
            </a:r>
            <a:r>
              <a:rPr sz="2400" dirty="0">
                <a:latin typeface="Calibri"/>
                <a:cs typeface="Calibri"/>
              </a:rPr>
              <a:t> difensive</a:t>
            </a:r>
          </a:p>
        </p:txBody>
      </p:sp>
      <p:sp>
        <p:nvSpPr>
          <p:cNvPr id="7" name="Rettangolo 1"/>
          <p:cNvSpPr>
            <a:spLocks noChangeArrowheads="1"/>
          </p:cNvSpPr>
          <p:nvPr/>
        </p:nvSpPr>
        <p:spPr bwMode="auto">
          <a:xfrm>
            <a:off x="2209800" y="457200"/>
            <a:ext cx="52761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j-lt"/>
              </a:rPr>
              <a:t>Trattato di </a:t>
            </a:r>
            <a:r>
              <a:rPr lang="it-IT" altLang="it-IT" sz="2800" b="1" dirty="0" err="1">
                <a:latin typeface="+mj-lt"/>
              </a:rPr>
              <a:t>Prüm</a:t>
            </a:r>
            <a:r>
              <a:rPr lang="it-IT" altLang="it-IT" sz="2800" b="1" dirty="0">
                <a:latin typeface="+mj-lt"/>
              </a:rPr>
              <a:t> (27 maggio 2005)</a:t>
            </a:r>
          </a:p>
        </p:txBody>
      </p:sp>
    </p:spTree>
    <p:extLst>
      <p:ext uri="{BB962C8B-B14F-4D97-AF65-F5344CB8AC3E}">
        <p14:creationId xmlns:p14="http://schemas.microsoft.com/office/powerpoint/2010/main" val="27267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20574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 eaLnBrk="1" hangingPunct="1">
              <a:lnSpc>
                <a:spcPct val="70000"/>
              </a:lnSpc>
            </a:pPr>
            <a:r>
              <a:rPr lang="en-US" altLang="it-IT" sz="3600" b="1" dirty="0" err="1" smtClean="0"/>
              <a:t>Legge</a:t>
            </a:r>
            <a:r>
              <a:rPr lang="en-US" altLang="it-IT" sz="3600" b="1" dirty="0" smtClean="0"/>
              <a:t> </a:t>
            </a:r>
            <a:r>
              <a:rPr lang="en-US" altLang="it-IT" sz="3600" b="1" dirty="0" err="1" smtClean="0"/>
              <a:t>istitutiva</a:t>
            </a:r>
            <a:r>
              <a:rPr lang="en-US" altLang="it-IT" sz="3600" b="1" dirty="0" smtClean="0"/>
              <a:t> </a:t>
            </a:r>
            <a:r>
              <a:rPr lang="en-US" altLang="it-IT" sz="3600" b="1" dirty="0" err="1" smtClean="0"/>
              <a:t>il</a:t>
            </a:r>
            <a:r>
              <a:rPr lang="en-US" altLang="it-IT" sz="3600" b="1" dirty="0" smtClean="0"/>
              <a:t> DNA database </a:t>
            </a:r>
            <a:r>
              <a:rPr lang="en-US" altLang="it-IT" sz="3600" b="1" dirty="0" err="1" smtClean="0"/>
              <a:t>nazionale</a:t>
            </a:r>
            <a:r>
              <a:rPr lang="en-US" altLang="it-IT" sz="3600" b="1" dirty="0" smtClean="0"/>
              <a:t> e </a:t>
            </a:r>
            <a:r>
              <a:rPr lang="en-US" altLang="it-IT" sz="3600" b="1" dirty="0" err="1" smtClean="0"/>
              <a:t>disciplina</a:t>
            </a:r>
            <a:r>
              <a:rPr lang="en-US" altLang="it-IT" sz="3600" b="1" dirty="0" smtClean="0"/>
              <a:t> </a:t>
            </a:r>
            <a:r>
              <a:rPr lang="en-US" altLang="it-IT" sz="3600" b="1" dirty="0" smtClean="0">
                <a:ea typeface="ヒラギノ明朝 ProN W6" charset="0"/>
                <a:cs typeface="ヒラギノ明朝 ProN W6" charset="0"/>
              </a:rPr>
              <a:t/>
            </a:r>
            <a:br>
              <a:rPr lang="en-US" altLang="it-IT" sz="3600" b="1" dirty="0" smtClean="0">
                <a:ea typeface="ヒラギノ明朝 ProN W6" charset="0"/>
                <a:cs typeface="ヒラギノ明朝 ProN W6" charset="0"/>
              </a:rPr>
            </a:br>
            <a:r>
              <a:rPr lang="en-US" altLang="it-IT" sz="3600" b="1" dirty="0" smtClean="0"/>
              <a:t>del </a:t>
            </a:r>
            <a:r>
              <a:rPr lang="en-US" altLang="it-IT" sz="3600" b="1" dirty="0" err="1" smtClean="0"/>
              <a:t>prelievo</a:t>
            </a:r>
            <a:r>
              <a:rPr lang="en-US" altLang="it-IT" sz="3600" b="1" dirty="0" smtClean="0"/>
              <a:t> </a:t>
            </a:r>
            <a:r>
              <a:rPr lang="en-US" altLang="it-IT" sz="3600" b="1" dirty="0" err="1" smtClean="0"/>
              <a:t>coattivo</a:t>
            </a:r>
            <a:r>
              <a:rPr lang="en-US" altLang="it-IT" sz="3600" b="1" dirty="0" smtClean="0">
                <a:ea typeface="ヒラギノ明朝 ProN W6" charset="0"/>
                <a:cs typeface="ヒラギノ明朝 ProN W6" charset="0"/>
              </a:rPr>
              <a:t/>
            </a:r>
            <a:br>
              <a:rPr lang="en-US" altLang="it-IT" sz="3600" b="1" dirty="0" smtClean="0">
                <a:ea typeface="ヒラギノ明朝 ProN W6" charset="0"/>
                <a:cs typeface="ヒラギノ明朝 ProN W6" charset="0"/>
              </a:rPr>
            </a:br>
            <a:r>
              <a:rPr lang="en-US" altLang="it-IT" sz="3600" b="1" dirty="0" smtClean="0"/>
              <a:t>(L. 30 </a:t>
            </a:r>
            <a:r>
              <a:rPr lang="en-US" altLang="it-IT" sz="3600" b="1" dirty="0" err="1" smtClean="0"/>
              <a:t>giugno</a:t>
            </a:r>
            <a:r>
              <a:rPr lang="en-US" altLang="it-IT" sz="3600" b="1" dirty="0" smtClean="0"/>
              <a:t> 2009, n. 85)</a:t>
            </a:r>
            <a:endParaRPr lang="en-US" altLang="it-IT" sz="3600" b="1" dirty="0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534400" cy="3733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it-IT" sz="2600" dirty="0" smtClean="0"/>
              <a:t>"</a:t>
            </a:r>
            <a:r>
              <a:rPr lang="en-US" altLang="it-IT" sz="2600" dirty="0" err="1" smtClean="0"/>
              <a:t>Adesione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della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Repubblica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italiana</a:t>
            </a:r>
            <a:r>
              <a:rPr lang="en-US" altLang="it-IT" sz="2600" dirty="0" smtClean="0"/>
              <a:t> al </a:t>
            </a:r>
            <a:r>
              <a:rPr lang="en-US" altLang="it-IT" sz="2600" dirty="0" err="1" smtClean="0"/>
              <a:t>Trattato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concluso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il</a:t>
            </a:r>
            <a:r>
              <a:rPr lang="en-US" altLang="it-IT" sz="2600" dirty="0" smtClean="0"/>
              <a:t> 27 </a:t>
            </a:r>
            <a:r>
              <a:rPr lang="en-US" altLang="it-IT" sz="2600" dirty="0" err="1" smtClean="0"/>
              <a:t>maggio</a:t>
            </a:r>
            <a:r>
              <a:rPr lang="en-US" altLang="it-IT" sz="2600" dirty="0" smtClean="0"/>
              <a:t> 2005 […], </a:t>
            </a:r>
            <a:r>
              <a:rPr lang="en-US" altLang="it-IT" sz="2600" dirty="0" err="1" smtClean="0"/>
              <a:t>relativo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all'approfondimento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della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cooperazione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transfrontaliera</a:t>
            </a:r>
            <a:r>
              <a:rPr lang="en-US" altLang="it-IT" sz="2600" dirty="0" smtClean="0"/>
              <a:t>, in </a:t>
            </a:r>
            <a:r>
              <a:rPr lang="en-US" altLang="it-IT" sz="2600" dirty="0" err="1" smtClean="0"/>
              <a:t>particolare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allo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scopo</a:t>
            </a:r>
            <a:r>
              <a:rPr lang="en-US" altLang="it-IT" sz="2600" dirty="0" smtClean="0"/>
              <a:t> di </a:t>
            </a:r>
            <a:r>
              <a:rPr lang="en-US" altLang="it-IT" sz="2600" dirty="0" err="1" smtClean="0"/>
              <a:t>contrastare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il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terrorismo</a:t>
            </a:r>
            <a:r>
              <a:rPr lang="en-US" altLang="it-IT" sz="2600" dirty="0" smtClean="0"/>
              <a:t>, la </a:t>
            </a:r>
            <a:r>
              <a:rPr lang="en-US" altLang="it-IT" sz="2600" dirty="0" err="1" smtClean="0"/>
              <a:t>criminalità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transfrontaliera</a:t>
            </a:r>
            <a:r>
              <a:rPr lang="en-US" altLang="it-IT" sz="2600" dirty="0" smtClean="0"/>
              <a:t> e la </a:t>
            </a:r>
            <a:r>
              <a:rPr lang="en-US" altLang="it-IT" sz="2600" dirty="0" err="1" smtClean="0"/>
              <a:t>migrazione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illegale</a:t>
            </a:r>
            <a:r>
              <a:rPr lang="en-US" altLang="it-IT" sz="2600" dirty="0" smtClean="0"/>
              <a:t> (</a:t>
            </a:r>
            <a:r>
              <a:rPr lang="en-US" altLang="it-IT" sz="2600" dirty="0" err="1" smtClean="0"/>
              <a:t>Trattato</a:t>
            </a:r>
            <a:r>
              <a:rPr lang="en-US" altLang="it-IT" sz="2600" dirty="0" smtClean="0"/>
              <a:t> di </a:t>
            </a:r>
            <a:r>
              <a:rPr lang="en-US" altLang="it-IT" sz="2600" dirty="0" err="1" smtClean="0"/>
              <a:t>Prüm</a:t>
            </a:r>
            <a:r>
              <a:rPr lang="en-US" altLang="it-IT" sz="2600" dirty="0" smtClean="0"/>
              <a:t>).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2600" dirty="0" smtClean="0"/>
              <a:t> </a:t>
            </a:r>
            <a:r>
              <a:rPr lang="en-US" altLang="it-IT" sz="2600" b="1" dirty="0" err="1" smtClean="0"/>
              <a:t>Istituzione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della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banca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dati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nazionale</a:t>
            </a:r>
            <a:r>
              <a:rPr lang="en-US" altLang="it-IT" sz="2600" b="1" dirty="0" smtClean="0"/>
              <a:t> del DNA</a:t>
            </a:r>
            <a:r>
              <a:rPr lang="en-US" altLang="it-IT" sz="2600" dirty="0" smtClean="0"/>
              <a:t> e del </a:t>
            </a:r>
            <a:r>
              <a:rPr lang="en-US" altLang="it-IT" sz="2600" dirty="0" err="1" smtClean="0"/>
              <a:t>laboratorio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centrale</a:t>
            </a:r>
            <a:r>
              <a:rPr lang="en-US" altLang="it-IT" sz="2600" dirty="0" smtClean="0"/>
              <a:t> per la </a:t>
            </a:r>
            <a:r>
              <a:rPr lang="en-US" altLang="it-IT" sz="2600" dirty="0" err="1" smtClean="0"/>
              <a:t>banca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dati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nazionale</a:t>
            </a:r>
            <a:r>
              <a:rPr lang="en-US" altLang="it-IT" sz="2600" dirty="0" smtClean="0"/>
              <a:t> del DNA. </a:t>
            </a:r>
            <a:r>
              <a:rPr lang="en-US" altLang="it-IT" sz="2600" dirty="0" err="1" smtClean="0"/>
              <a:t>Delega</a:t>
            </a:r>
            <a:r>
              <a:rPr lang="en-US" altLang="it-IT" sz="2600" dirty="0" smtClean="0"/>
              <a:t> al </a:t>
            </a:r>
            <a:r>
              <a:rPr lang="en-US" altLang="it-IT" sz="2600" dirty="0" err="1" smtClean="0"/>
              <a:t>Governo</a:t>
            </a:r>
            <a:r>
              <a:rPr lang="en-US" altLang="it-IT" sz="2600" dirty="0" smtClean="0"/>
              <a:t> per </a:t>
            </a:r>
            <a:r>
              <a:rPr lang="en-US" altLang="it-IT" sz="2600" dirty="0" err="1" smtClean="0"/>
              <a:t>l'istituzione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dei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ruoli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tecnici</a:t>
            </a:r>
            <a:r>
              <a:rPr lang="en-US" altLang="it-IT" sz="2600" dirty="0" smtClean="0"/>
              <a:t> del </a:t>
            </a:r>
            <a:r>
              <a:rPr lang="en-US" altLang="it-IT" sz="2600" dirty="0" err="1" smtClean="0"/>
              <a:t>Corpo</a:t>
            </a:r>
            <a:r>
              <a:rPr lang="en-US" altLang="it-IT" sz="2600" dirty="0" smtClean="0"/>
              <a:t> di </a:t>
            </a:r>
            <a:r>
              <a:rPr lang="en-US" altLang="it-IT" sz="2600" dirty="0" err="1" smtClean="0"/>
              <a:t>polizia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penitenziaria</a:t>
            </a:r>
            <a:r>
              <a:rPr lang="en-US" altLang="it-IT" sz="2600" dirty="0" smtClean="0"/>
              <a:t>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it-IT" sz="2600" dirty="0" err="1" smtClean="0"/>
              <a:t>Modifiche</a:t>
            </a:r>
            <a:r>
              <a:rPr lang="en-US" altLang="it-IT" sz="2600" dirty="0" smtClean="0"/>
              <a:t> al </a:t>
            </a:r>
            <a:r>
              <a:rPr lang="en-US" altLang="it-IT" sz="2600" dirty="0" err="1" smtClean="0"/>
              <a:t>codice</a:t>
            </a:r>
            <a:r>
              <a:rPr lang="en-US" altLang="it-IT" sz="2600" dirty="0" smtClean="0"/>
              <a:t> di </a:t>
            </a:r>
            <a:r>
              <a:rPr lang="en-US" altLang="it-IT" sz="2600" dirty="0" err="1" smtClean="0"/>
              <a:t>procedura</a:t>
            </a:r>
            <a:r>
              <a:rPr lang="en-US" altLang="it-IT" sz="2600" dirty="0" smtClean="0"/>
              <a:t> </a:t>
            </a:r>
            <a:r>
              <a:rPr lang="en-US" altLang="it-IT" sz="2600" dirty="0" err="1" smtClean="0"/>
              <a:t>penale</a:t>
            </a:r>
            <a:r>
              <a:rPr lang="en-US" altLang="it-IT" sz="2600" dirty="0" smtClean="0"/>
              <a:t> in </a:t>
            </a:r>
            <a:r>
              <a:rPr lang="en-US" altLang="it-IT" sz="2600" dirty="0" err="1" smtClean="0"/>
              <a:t>materia</a:t>
            </a:r>
            <a:r>
              <a:rPr lang="en-US" altLang="it-IT" sz="2600" dirty="0" smtClean="0"/>
              <a:t> di </a:t>
            </a:r>
            <a:r>
              <a:rPr lang="en-US" altLang="it-IT" sz="2600" b="1" dirty="0" err="1" smtClean="0"/>
              <a:t>accertamenti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tecnici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idonei</a:t>
            </a:r>
            <a:r>
              <a:rPr lang="en-US" altLang="it-IT" sz="2600" b="1" dirty="0" smtClean="0"/>
              <a:t> ad </a:t>
            </a:r>
            <a:r>
              <a:rPr lang="en-US" altLang="it-IT" sz="2600" b="1" dirty="0" err="1" smtClean="0"/>
              <a:t>incidere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sulla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libertà</a:t>
            </a:r>
            <a:r>
              <a:rPr lang="en-US" altLang="it-IT" sz="2600" b="1" dirty="0" smtClean="0"/>
              <a:t> </a:t>
            </a:r>
            <a:r>
              <a:rPr lang="en-US" altLang="it-IT" sz="2600" b="1" dirty="0" err="1" smtClean="0"/>
              <a:t>personale</a:t>
            </a:r>
            <a:r>
              <a:rPr lang="en-US" altLang="it-IT" sz="2600" dirty="0" smtClean="0"/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16248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tangolo 1"/>
          <p:cNvSpPr>
            <a:spLocks noChangeArrowheads="1"/>
          </p:cNvSpPr>
          <p:nvPr/>
        </p:nvSpPr>
        <p:spPr bwMode="auto">
          <a:xfrm>
            <a:off x="2133600" y="722640"/>
            <a:ext cx="599491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+mn-lt"/>
              </a:rPr>
              <a:t>Trattato di </a:t>
            </a:r>
            <a:r>
              <a:rPr lang="it-IT" altLang="it-IT" b="1" dirty="0" err="1">
                <a:latin typeface="+mn-lt"/>
              </a:rPr>
              <a:t>Prüm</a:t>
            </a:r>
            <a:r>
              <a:rPr lang="it-IT" altLang="it-IT" b="1" dirty="0">
                <a:latin typeface="+mn-lt"/>
              </a:rPr>
              <a:t> (27 maggio 2005)</a:t>
            </a:r>
          </a:p>
        </p:txBody>
      </p:sp>
      <p:sp>
        <p:nvSpPr>
          <p:cNvPr id="37892" name="Rettangolo 1"/>
          <p:cNvSpPr>
            <a:spLocks noChangeArrowheads="1"/>
          </p:cNvSpPr>
          <p:nvPr/>
        </p:nvSpPr>
        <p:spPr bwMode="auto">
          <a:xfrm>
            <a:off x="354012" y="2713191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+mn-lt"/>
              </a:rPr>
              <a:t>Paesi membri dell'Unione europea: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smtClean="0">
                <a:latin typeface="+mn-lt"/>
              </a:rPr>
              <a:t>Austria</a:t>
            </a:r>
            <a:r>
              <a:rPr lang="it-IT" altLang="it-IT" sz="2400" dirty="0">
                <a:latin typeface="+mn-lt"/>
              </a:rPr>
              <a:t>, Belgio, Francia, Germania, Lussemburgo, Spagna e Paesi Bassi</a:t>
            </a:r>
          </a:p>
        </p:txBody>
      </p:sp>
      <p:sp>
        <p:nvSpPr>
          <p:cNvPr id="37893" name="Rettangolo 3"/>
          <p:cNvSpPr>
            <a:spLocks noChangeArrowheads="1"/>
          </p:cNvSpPr>
          <p:nvPr/>
        </p:nvSpPr>
        <p:spPr bwMode="auto">
          <a:xfrm>
            <a:off x="405605" y="1670340"/>
            <a:ext cx="8353425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+mn-lt"/>
              </a:rPr>
              <a:t>Finalità: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smtClean="0">
                <a:latin typeface="+mn-lt"/>
              </a:rPr>
              <a:t> aumentare </a:t>
            </a:r>
            <a:r>
              <a:rPr lang="it-IT" altLang="it-IT" sz="2400" dirty="0">
                <a:latin typeface="+mn-lt"/>
              </a:rPr>
              <a:t>le misure di coordinamento in materia di indagini giudiziarie e prevenzione dei reati</a:t>
            </a:r>
          </a:p>
        </p:txBody>
      </p:sp>
      <p:sp>
        <p:nvSpPr>
          <p:cNvPr id="37894" name="Rettangolo 6"/>
          <p:cNvSpPr>
            <a:spLocks noChangeArrowheads="1"/>
          </p:cNvSpPr>
          <p:nvPr/>
        </p:nvSpPr>
        <p:spPr bwMode="auto">
          <a:xfrm>
            <a:off x="457200" y="3652369"/>
            <a:ext cx="82502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u="sng" dirty="0">
                <a:latin typeface="+mn-lt"/>
              </a:rPr>
              <a:t>Settore: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smtClean="0">
                <a:latin typeface="+mn-lt"/>
              </a:rPr>
              <a:t>scambio </a:t>
            </a:r>
            <a:r>
              <a:rPr lang="it-IT" altLang="it-IT" sz="2400" dirty="0">
                <a:latin typeface="+mn-lt"/>
              </a:rPr>
              <a:t>dei dati relativi al DNA dei condannati per reati sul territorio dei paesi aderenti. Ampliamento della quantità e della tipologia di informazioni che possono essere scambiate tra le forze di polizia (</a:t>
            </a:r>
            <a:r>
              <a:rPr lang="it-IT" altLang="it-IT" sz="2400" u="sng" dirty="0">
                <a:latin typeface="+mn-lt"/>
              </a:rPr>
              <a:t>terrorismo</a:t>
            </a:r>
            <a:r>
              <a:rPr lang="it-IT" altLang="it-IT" sz="2400" dirty="0">
                <a:latin typeface="+mn-lt"/>
              </a:rPr>
              <a:t>)</a:t>
            </a:r>
          </a:p>
        </p:txBody>
      </p:sp>
      <p:sp>
        <p:nvSpPr>
          <p:cNvPr id="37895" name="Rettangolo 7"/>
          <p:cNvSpPr>
            <a:spLocks noChangeArrowheads="1"/>
          </p:cNvSpPr>
          <p:nvPr/>
        </p:nvSpPr>
        <p:spPr bwMode="auto">
          <a:xfrm>
            <a:off x="676275" y="5480050"/>
            <a:ext cx="792797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u="sng" dirty="0">
                <a:latin typeface="+mn-lt"/>
              </a:rPr>
              <a:t>Italia:</a:t>
            </a:r>
            <a:r>
              <a:rPr lang="it-IT" altLang="it-IT" sz="2400" dirty="0">
                <a:latin typeface="+mn-lt"/>
              </a:rPr>
              <a:t> la legge 30 giugno 2009, n. 85 (Gazzetta Ufficiale 13 luglio 2009, n. 160) ha recepito il trattato</a:t>
            </a:r>
          </a:p>
        </p:txBody>
      </p:sp>
    </p:spTree>
    <p:extLst>
      <p:ext uri="{BB962C8B-B14F-4D97-AF65-F5344CB8AC3E}">
        <p14:creationId xmlns:p14="http://schemas.microsoft.com/office/powerpoint/2010/main" val="8617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30982" y="332511"/>
            <a:ext cx="405245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991" y="1051979"/>
            <a:ext cx="8378825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16700"/>
              </a:lnSpc>
              <a:spcBef>
                <a:spcPts val="100"/>
              </a:spcBef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Metodologia </a:t>
            </a:r>
            <a:r>
              <a:rPr sz="2000" dirty="0">
                <a:latin typeface="Calibri"/>
                <a:cs typeface="Calibri"/>
              </a:rPr>
              <a:t>di analisi del </a:t>
            </a:r>
            <a:r>
              <a:rPr sz="2000" spc="-5" dirty="0">
                <a:latin typeface="Calibri"/>
                <a:cs typeface="Calibri"/>
              </a:rPr>
              <a:t>campione </a:t>
            </a:r>
            <a:r>
              <a:rPr sz="2000" dirty="0">
                <a:latin typeface="Calibri"/>
                <a:cs typeface="Calibri"/>
              </a:rPr>
              <a:t>in linea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parametri </a:t>
            </a:r>
            <a:r>
              <a:rPr sz="2000" dirty="0" err="1">
                <a:latin typeface="Calibri"/>
                <a:cs typeface="Calibri"/>
              </a:rPr>
              <a:t>indicati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dall’</a:t>
            </a:r>
            <a:r>
              <a:rPr sz="2000" i="1" spc="-5" dirty="0" err="1" smtClean="0">
                <a:latin typeface="Calibri"/>
                <a:cs typeface="Calibri"/>
              </a:rPr>
              <a:t>European</a:t>
            </a:r>
            <a:r>
              <a:rPr sz="2000" i="1" spc="-5" dirty="0" smtClean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Network </a:t>
            </a:r>
            <a:r>
              <a:rPr sz="2000" i="1" dirty="0">
                <a:latin typeface="Calibri"/>
                <a:cs typeface="Calibri"/>
              </a:rPr>
              <a:t>of </a:t>
            </a:r>
            <a:r>
              <a:rPr sz="2000" i="1" spc="-5" dirty="0">
                <a:latin typeface="Calibri"/>
                <a:cs typeface="Calibri"/>
              </a:rPr>
              <a:t>Forensic Science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 smtClean="0">
                <a:latin typeface="Calibri"/>
                <a:cs typeface="Calibri"/>
              </a:rPr>
              <a:t>Institutes</a:t>
            </a:r>
            <a:r>
              <a:rPr lang="it-IT" sz="2000" i="1" spc="-5" dirty="0" smtClean="0">
                <a:latin typeface="Calibri"/>
                <a:cs typeface="Calibri"/>
              </a:rPr>
              <a:t> (</a:t>
            </a:r>
            <a:r>
              <a:rPr lang="it-IT" sz="2000" b="1" spc="-5" dirty="0" smtClean="0">
                <a:cs typeface="Calibri"/>
              </a:rPr>
              <a:t>ENFSI) </a:t>
            </a:r>
            <a:endParaRPr sz="2000" dirty="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Laboratori </a:t>
            </a:r>
            <a:r>
              <a:rPr sz="2000" dirty="0">
                <a:latin typeface="Calibri"/>
                <a:cs typeface="Calibri"/>
              </a:rPr>
              <a:t>abilitati per la </a:t>
            </a:r>
            <a:r>
              <a:rPr sz="2000" spc="-5" dirty="0">
                <a:latin typeface="Calibri"/>
                <a:cs typeface="Calibri"/>
              </a:rPr>
              <a:t>tipizzazione devono essere </a:t>
            </a:r>
            <a:r>
              <a:rPr sz="2000" b="1" spc="-5" dirty="0">
                <a:latin typeface="Calibri"/>
                <a:cs typeface="Calibri"/>
              </a:rPr>
              <a:t>certificati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ISO/IEC</a:t>
            </a:r>
            <a:endParaRPr sz="2000" dirty="0">
              <a:latin typeface="Calibri"/>
              <a:cs typeface="Calibri"/>
            </a:endParaRPr>
          </a:p>
          <a:p>
            <a:pPr marL="469900" marR="625475" indent="-457200" algn="just">
              <a:lnSpc>
                <a:spcPct val="120800"/>
              </a:lnSpc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gestione </a:t>
            </a:r>
            <a:r>
              <a:rPr sz="2000" dirty="0" err="1">
                <a:latin typeface="Calibri"/>
                <a:cs typeface="Calibri"/>
              </a:rPr>
              <a:t>dei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it-IT" sz="2000" dirty="0" smtClean="0">
                <a:latin typeface="Calibri"/>
                <a:cs typeface="Calibri"/>
              </a:rPr>
              <a:t>Database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l’accesso </a:t>
            </a:r>
            <a:r>
              <a:rPr sz="2000" dirty="0">
                <a:latin typeface="Calibri"/>
                <a:cs typeface="Calibri"/>
              </a:rPr>
              <a:t>ai dati </a:t>
            </a:r>
            <a:r>
              <a:rPr sz="2000" spc="-5" dirty="0">
                <a:latin typeface="Calibri"/>
                <a:cs typeface="Calibri"/>
              </a:rPr>
              <a:t>sono consentite </a:t>
            </a:r>
            <a:r>
              <a:rPr sz="2000" dirty="0">
                <a:latin typeface="Calibri"/>
                <a:cs typeface="Calibri"/>
              </a:rPr>
              <a:t>alla </a:t>
            </a:r>
            <a:r>
              <a:rPr sz="2000" b="1" dirty="0">
                <a:latin typeface="Calibri"/>
                <a:cs typeface="Calibri"/>
              </a:rPr>
              <a:t>polizia e  autorità</a:t>
            </a:r>
            <a:r>
              <a:rPr sz="2000" b="1" spc="-5" dirty="0">
                <a:latin typeface="Calibri"/>
                <a:cs typeface="Calibri"/>
              </a:rPr>
              <a:t> giudiziarie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991" y="2931579"/>
            <a:ext cx="2716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sz="2000" b="1" u="sng" spc="-5" dirty="0" err="1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Conservazione</a:t>
            </a:r>
            <a:r>
              <a:rPr sz="2000" b="1" u="sng" spc="-5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dei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Calibri"/>
                <a:cs typeface="Calibri"/>
              </a:rPr>
              <a:t>dati</a:t>
            </a:r>
            <a:r>
              <a:rPr sz="2000" b="1" spc="-5" dirty="0">
                <a:latin typeface="Calibri"/>
                <a:cs typeface="Calibri"/>
              </a:rPr>
              <a:t>: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991" y="3591979"/>
            <a:ext cx="8194040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8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Controllo </a:t>
            </a:r>
            <a:r>
              <a:rPr sz="2000" dirty="0">
                <a:latin typeface="Calibri"/>
                <a:cs typeface="Calibri"/>
              </a:rPr>
              <a:t>per la </a:t>
            </a:r>
            <a:r>
              <a:rPr sz="2000" b="1" dirty="0">
                <a:latin typeface="Calibri"/>
                <a:cs typeface="Calibri"/>
              </a:rPr>
              <a:t>protezione dei dati </a:t>
            </a:r>
            <a:r>
              <a:rPr sz="2000" b="1" spc="-5" dirty="0">
                <a:latin typeface="Calibri"/>
                <a:cs typeface="Calibri"/>
              </a:rPr>
              <a:t>personali </a:t>
            </a:r>
            <a:r>
              <a:rPr sz="2000" dirty="0" err="1">
                <a:latin typeface="Calibri"/>
                <a:cs typeface="Calibri"/>
              </a:rPr>
              <a:t>stabilito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it-IT" sz="2000" dirty="0" smtClean="0">
                <a:latin typeface="Calibri"/>
                <a:cs typeface="Calibri"/>
              </a:rPr>
              <a:t>dal </a:t>
            </a:r>
            <a:r>
              <a:rPr sz="2000" spc="-5" dirty="0" err="1" smtClean="0">
                <a:latin typeface="Calibri"/>
                <a:cs typeface="Calibri"/>
              </a:rPr>
              <a:t>Comitato</a:t>
            </a:r>
            <a:r>
              <a:rPr sz="2000" spc="-5" dirty="0" smtClean="0">
                <a:latin typeface="Calibri"/>
                <a:cs typeface="Calibri"/>
              </a:rPr>
              <a:t>  </a:t>
            </a:r>
            <a:r>
              <a:rPr sz="2000" spc="-5" dirty="0">
                <a:latin typeface="Calibri"/>
                <a:cs typeface="Calibri"/>
              </a:rPr>
              <a:t>Nazionale </a:t>
            </a:r>
            <a:r>
              <a:rPr sz="2000" dirty="0">
                <a:latin typeface="Calibri"/>
                <a:cs typeface="Calibri"/>
              </a:rPr>
              <a:t>per la </a:t>
            </a:r>
            <a:r>
              <a:rPr sz="2000" spc="-5" dirty="0">
                <a:latin typeface="Calibri"/>
                <a:cs typeface="Calibri"/>
              </a:rPr>
              <a:t>Biosicurezza,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5" dirty="0">
                <a:latin typeface="Calibri"/>
                <a:cs typeface="Calibri"/>
              </a:rPr>
              <a:t>Biotecnologie </a:t>
            </a:r>
            <a:r>
              <a:rPr sz="2000" dirty="0">
                <a:latin typeface="Calibri"/>
                <a:cs typeface="Calibri"/>
              </a:rPr>
              <a:t>e le Scienze </a:t>
            </a:r>
            <a:r>
              <a:rPr sz="2000" dirty="0" err="1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Vita</a:t>
            </a:r>
            <a:r>
              <a:rPr lang="it-IT" sz="2000" dirty="0" smtClean="0">
                <a:latin typeface="Calibri"/>
                <a:cs typeface="Calibri"/>
              </a:rPr>
              <a:t> (</a:t>
            </a:r>
            <a:r>
              <a:rPr lang="it-IT" sz="2000" spc="-5" dirty="0" smtClean="0">
                <a:cs typeface="Calibri"/>
              </a:rPr>
              <a:t>CNBBSV)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45" y="4572000"/>
            <a:ext cx="3503815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247" y="4594860"/>
            <a:ext cx="2809697" cy="1097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690" y="4609630"/>
            <a:ext cx="3380740" cy="1016000"/>
          </a:xfrm>
          <a:custGeom>
            <a:avLst/>
            <a:gdLst/>
            <a:ahLst/>
            <a:cxnLst/>
            <a:rect l="l" t="t" r="r" b="b"/>
            <a:pathLst>
              <a:path w="3380740" h="1016000">
                <a:moveTo>
                  <a:pt x="0" y="0"/>
                </a:moveTo>
                <a:lnTo>
                  <a:pt x="3380157" y="0"/>
                </a:lnTo>
                <a:lnTo>
                  <a:pt x="3380157" y="1015659"/>
                </a:lnTo>
                <a:lnTo>
                  <a:pt x="0" y="101565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7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0035" y="4642649"/>
            <a:ext cx="26638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Cancellazione dei dati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  distruzione del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materiale 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biologico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02595" y="4646586"/>
            <a:ext cx="5063221" cy="124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b="1" dirty="0">
                <a:solidFill>
                  <a:srgbClr val="604979"/>
                </a:solidFill>
                <a:latin typeface="Calibri"/>
                <a:cs typeface="Calibri"/>
              </a:rPr>
              <a:t>Sentenza definitiva di</a:t>
            </a:r>
            <a:r>
              <a:rPr sz="2000" b="1" spc="-25" dirty="0">
                <a:solidFill>
                  <a:srgbClr val="6049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04979"/>
                </a:solidFill>
                <a:latin typeface="Calibri"/>
                <a:cs typeface="Calibri"/>
              </a:rPr>
              <a:t>assoluzione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b="1" spc="-5" dirty="0">
                <a:solidFill>
                  <a:srgbClr val="604979"/>
                </a:solidFill>
                <a:latin typeface="Calibri"/>
                <a:cs typeface="Calibri"/>
              </a:rPr>
              <a:t>Cadavere identificato</a:t>
            </a:r>
            <a:endParaRPr sz="20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000" b="1" spc="-5" dirty="0">
                <a:solidFill>
                  <a:srgbClr val="604979"/>
                </a:solidFill>
                <a:latin typeface="Calibri"/>
                <a:cs typeface="Calibri"/>
              </a:rPr>
              <a:t>Operazioni effettuate in violazione delle  normative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5697" y="2975951"/>
            <a:ext cx="989214" cy="290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0362" y="3101149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00" y="0"/>
                </a:lnTo>
              </a:path>
            </a:pathLst>
          </a:custGeom>
          <a:ln w="25399">
            <a:solidFill>
              <a:srgbClr val="5E9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3749" y="3042196"/>
            <a:ext cx="115912" cy="11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03521" y="2951886"/>
            <a:ext cx="47109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9055" algn="l"/>
              </a:tabLst>
            </a:pPr>
            <a:r>
              <a:rPr sz="1800" b="1" dirty="0">
                <a:latin typeface="Calibri"/>
                <a:cs typeface="Calibri"/>
              </a:rPr>
              <a:t>Profilo di DNA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lang="it-IT" sz="1800" dirty="0" smtClean="0">
                <a:latin typeface="Calibri"/>
                <a:cs typeface="Calibri"/>
              </a:rPr>
              <a:t>      </a:t>
            </a:r>
            <a:r>
              <a:rPr sz="1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Non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oltre 40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anni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1177" y="3285832"/>
            <a:ext cx="21591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Materiale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biologico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2954" y="3448384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00" y="0"/>
                </a:lnTo>
              </a:path>
            </a:pathLst>
          </a:custGeom>
          <a:ln w="25399">
            <a:solidFill>
              <a:srgbClr val="5E9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7154" y="3393252"/>
            <a:ext cx="115912" cy="1179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84670" y="3303473"/>
            <a:ext cx="20497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Non oltre 20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anni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6990" y="5891186"/>
            <a:ext cx="8378825" cy="88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95"/>
              </a:spcBef>
              <a:tabLst>
                <a:tab pos="297815" algn="l"/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genotipi prodotti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devono riguardare/evidenziare  patologie personali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Rettangolo 1"/>
          <p:cNvSpPr>
            <a:spLocks noChangeArrowheads="1"/>
          </p:cNvSpPr>
          <p:nvPr/>
        </p:nvSpPr>
        <p:spPr bwMode="auto">
          <a:xfrm>
            <a:off x="2209800" y="326084"/>
            <a:ext cx="52761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j-lt"/>
              </a:rPr>
              <a:t>Trattato di </a:t>
            </a:r>
            <a:r>
              <a:rPr lang="it-IT" altLang="it-IT" sz="2800" b="1" dirty="0" err="1">
                <a:latin typeface="+mj-lt"/>
              </a:rPr>
              <a:t>Prüm</a:t>
            </a:r>
            <a:r>
              <a:rPr lang="it-IT" altLang="it-IT" sz="2800" b="1" dirty="0">
                <a:latin typeface="+mj-lt"/>
              </a:rPr>
              <a:t> (27 maggio 2005)</a:t>
            </a:r>
          </a:p>
        </p:txBody>
      </p:sp>
      <p:sp>
        <p:nvSpPr>
          <p:cNvPr id="25" name="Parentesi graffa aperta 24"/>
          <p:cNvSpPr/>
          <p:nvPr/>
        </p:nvSpPr>
        <p:spPr>
          <a:xfrm>
            <a:off x="3123860" y="3010555"/>
            <a:ext cx="97317" cy="47243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4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+mn-lt"/>
              </a:rPr>
              <a:t>Progenitore / Adamo Y </a:t>
            </a:r>
            <a:r>
              <a:rPr lang="it-IT" b="1" dirty="0" smtClean="0">
                <a:latin typeface="+mn-lt"/>
              </a:rPr>
              <a:t>cromosomale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172200"/>
          </a:xfr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000" dirty="0" smtClean="0"/>
              <a:t>Quest’uomo è </a:t>
            </a:r>
            <a:r>
              <a:rPr lang="it-IT" sz="3000" dirty="0"/>
              <a:t>storicamente l’ultimo uomo imparentato con tutti gli esseri umani di sesso </a:t>
            </a:r>
            <a:r>
              <a:rPr lang="it-IT" sz="3000" dirty="0" smtClean="0"/>
              <a:t>maschile viventi </a:t>
            </a:r>
            <a:r>
              <a:rPr lang="it-IT" sz="3000" dirty="0"/>
              <a:t>in un preciso momento, in una linea </a:t>
            </a:r>
            <a:r>
              <a:rPr lang="it-IT" sz="3000" dirty="0" smtClean="0"/>
              <a:t>ininterrotta</a:t>
            </a:r>
            <a:r>
              <a:rPr lang="it-IT" sz="3000" b="1" dirty="0" smtClean="0">
                <a:solidFill>
                  <a:srgbClr val="FF0000"/>
                </a:solidFill>
              </a:rPr>
              <a:t> (PROGENITORE UNICO</a:t>
            </a:r>
            <a:r>
              <a:rPr lang="it-IT" sz="3000" dirty="0" smtClean="0"/>
              <a:t>). </a:t>
            </a:r>
            <a:endParaRPr lang="it-IT" sz="3000" dirty="0"/>
          </a:p>
          <a:p>
            <a:pPr marL="0" indent="0" algn="just">
              <a:buNone/>
            </a:pPr>
            <a:r>
              <a:rPr lang="it-IT" sz="3000" dirty="0" smtClean="0"/>
              <a:t>Visse in </a:t>
            </a:r>
            <a:r>
              <a:rPr lang="it-IT" sz="3000" dirty="0"/>
              <a:t>Africa circa 60.000 - 90.000 anni fa</a:t>
            </a:r>
            <a:r>
              <a:rPr lang="it-IT" sz="3000" dirty="0" smtClean="0"/>
              <a:t>.</a:t>
            </a:r>
          </a:p>
          <a:p>
            <a:pPr marL="0" indent="0" algn="just">
              <a:buNone/>
            </a:pPr>
            <a:r>
              <a:rPr lang="it-IT" sz="3000" dirty="0" smtClean="0"/>
              <a:t> </a:t>
            </a:r>
            <a:r>
              <a:rPr lang="it-IT" sz="3000" u="sng" dirty="0" smtClean="0"/>
              <a:t>Nel </a:t>
            </a:r>
            <a:r>
              <a:rPr lang="it-IT" sz="3000" u="sng" dirty="0"/>
              <a:t>corso delle </a:t>
            </a:r>
            <a:r>
              <a:rPr lang="it-IT" sz="3000" u="sng" dirty="0" smtClean="0"/>
              <a:t>generazioni: </a:t>
            </a:r>
            <a:r>
              <a:rPr lang="it-IT" sz="3000" dirty="0"/>
              <a:t> </a:t>
            </a:r>
            <a:r>
              <a:rPr lang="it-IT" sz="3000" dirty="0" smtClean="0"/>
              <a:t>sul cromosoma Y si accumularono </a:t>
            </a:r>
            <a:r>
              <a:rPr lang="it-IT" sz="3000" dirty="0"/>
              <a:t>sempre più mutazioni in modo tale che il suo profilo </a:t>
            </a:r>
            <a:r>
              <a:rPr lang="it-IT" sz="3000" dirty="0" err="1" smtClean="0"/>
              <a:t>aplotipico</a:t>
            </a:r>
            <a:r>
              <a:rPr lang="it-IT" sz="3000" dirty="0" smtClean="0"/>
              <a:t> subì </a:t>
            </a:r>
            <a:r>
              <a:rPr lang="it-IT" sz="3000" dirty="0"/>
              <a:t>dei cambiamenti. </a:t>
            </a: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>
                <a:sym typeface="Wingdings" panose="05000000000000000000" pitchFamily="2" charset="2"/>
              </a:rPr>
              <a:t>ebbero </a:t>
            </a:r>
            <a:r>
              <a:rPr lang="it-IT" sz="3000" dirty="0" smtClean="0"/>
              <a:t>vita </a:t>
            </a:r>
            <a:r>
              <a:rPr lang="it-IT" sz="3000" dirty="0"/>
              <a:t>gli </a:t>
            </a:r>
            <a:r>
              <a:rPr lang="it-IT" sz="3000" b="1" dirty="0" smtClean="0">
                <a:solidFill>
                  <a:srgbClr val="FF0000"/>
                </a:solidFill>
              </a:rPr>
              <a:t>APLOGRUPPI</a:t>
            </a:r>
          </a:p>
          <a:p>
            <a:pPr marL="0" indent="0" algn="just">
              <a:buNone/>
            </a:pPr>
            <a:r>
              <a:rPr lang="it-IT" sz="3000" dirty="0" smtClean="0"/>
              <a:t> </a:t>
            </a:r>
            <a:r>
              <a:rPr lang="it-IT" sz="3000" dirty="0"/>
              <a:t>Con il passare del tempo l’albero genealogico diventa sempre più imponente e complesso. </a:t>
            </a:r>
            <a:endParaRPr lang="it-IT" sz="3000" dirty="0" smtClean="0"/>
          </a:p>
          <a:p>
            <a:pPr marL="0" indent="0" algn="just">
              <a:buNone/>
            </a:pPr>
            <a:r>
              <a:rPr lang="it-IT" sz="3000" dirty="0" smtClean="0"/>
              <a:t>Si </a:t>
            </a:r>
            <a:r>
              <a:rPr lang="it-IT" sz="3000" dirty="0"/>
              <a:t>aggiungono </a:t>
            </a:r>
            <a:r>
              <a:rPr lang="it-IT" sz="3000" dirty="0" smtClean="0"/>
              <a:t>ora sempre </a:t>
            </a:r>
            <a:r>
              <a:rPr lang="it-IT" sz="3000" dirty="0"/>
              <a:t>nuovi </a:t>
            </a:r>
            <a:r>
              <a:rPr lang="it-IT" sz="3000" dirty="0" err="1" smtClean="0"/>
              <a:t>SNP</a:t>
            </a:r>
            <a:r>
              <a:rPr lang="it-IT" sz="3000" dirty="0" err="1" smtClean="0">
                <a:sym typeface="Wingdings" panose="05000000000000000000" pitchFamily="2" charset="2"/>
              </a:rPr>
              <a:t></a:t>
            </a:r>
            <a:r>
              <a:rPr lang="it-IT" sz="3000" dirty="0" err="1" smtClean="0"/>
              <a:t>nuovi</a:t>
            </a:r>
            <a:r>
              <a:rPr lang="it-IT" sz="3000" dirty="0" smtClean="0"/>
              <a:t> </a:t>
            </a:r>
            <a:r>
              <a:rPr lang="it-IT" sz="3000" dirty="0"/>
              <a:t>sottogruppi. </a:t>
            </a:r>
          </a:p>
        </p:txBody>
      </p:sp>
    </p:spTree>
    <p:extLst>
      <p:ext uri="{BB962C8B-B14F-4D97-AF65-F5344CB8AC3E}">
        <p14:creationId xmlns:p14="http://schemas.microsoft.com/office/powerpoint/2010/main" val="17246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316342"/>
            <a:ext cx="4965740" cy="16954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9530" rIns="0" bIns="0" rtlCol="0">
            <a:spAutoFit/>
          </a:bodyPr>
          <a:lstStyle/>
          <a:p>
            <a:pPr marL="400685" marR="383540" indent="-3175" algn="ctr">
              <a:lnSpc>
                <a:spcPct val="99400"/>
              </a:lnSpc>
              <a:spcBef>
                <a:spcPts val="390"/>
              </a:spcBef>
            </a:pPr>
            <a:r>
              <a:rPr lang="it-IT" sz="3600" b="1" dirty="0" smtClean="0">
                <a:latin typeface="Calibri"/>
                <a:cs typeface="Calibri"/>
              </a:rPr>
              <a:t>Cenni di d</a:t>
            </a:r>
            <a:r>
              <a:rPr sz="3600" b="1" spc="-5" dirty="0" err="1" smtClean="0">
                <a:latin typeface="Calibri"/>
                <a:cs typeface="Calibri"/>
              </a:rPr>
              <a:t>atabase</a:t>
            </a:r>
            <a:r>
              <a:rPr sz="3600" b="1" spc="-5" dirty="0" smtClean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di  </a:t>
            </a:r>
            <a:r>
              <a:rPr sz="3600" b="1" spc="-5" dirty="0">
                <a:latin typeface="Calibri"/>
                <a:cs typeface="Calibri"/>
              </a:rPr>
              <a:t>profili genetici  </a:t>
            </a:r>
            <a:r>
              <a:rPr sz="3600" b="1" dirty="0">
                <a:latin typeface="Calibri"/>
                <a:cs typeface="Calibri"/>
              </a:rPr>
              <a:t>in </a:t>
            </a:r>
            <a:r>
              <a:rPr sz="3600" b="1" spc="-5" dirty="0">
                <a:latin typeface="Calibri"/>
                <a:cs typeface="Calibri"/>
              </a:rPr>
              <a:t>genetica  forense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66893"/>
            <a:ext cx="8610599" cy="9977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200" b="1" dirty="0">
                <a:latin typeface="Calibri"/>
                <a:cs typeface="Calibri"/>
              </a:rPr>
              <a:t>I </a:t>
            </a:r>
            <a:r>
              <a:rPr lang="it-IT" sz="3200" b="1" spc="-5" dirty="0">
                <a:latin typeface="Calibri"/>
                <a:cs typeface="Calibri"/>
              </a:rPr>
              <a:t>Database </a:t>
            </a:r>
            <a:r>
              <a:rPr lang="it-IT" sz="3200" b="1" dirty="0">
                <a:latin typeface="Calibri"/>
                <a:cs typeface="Calibri"/>
              </a:rPr>
              <a:t>di  </a:t>
            </a:r>
            <a:r>
              <a:rPr lang="it-IT" sz="3200" b="1" spc="-5" dirty="0">
                <a:latin typeface="Calibri"/>
                <a:cs typeface="Calibri"/>
              </a:rPr>
              <a:t>profili genetici  </a:t>
            </a:r>
            <a:r>
              <a:rPr lang="it-IT" sz="3200" b="1" dirty="0">
                <a:latin typeface="Calibri"/>
                <a:cs typeface="Calibri"/>
              </a:rPr>
              <a:t>in </a:t>
            </a:r>
            <a:r>
              <a:rPr lang="it-IT" sz="3200" b="1" spc="-5" dirty="0">
                <a:latin typeface="Calibri"/>
                <a:cs typeface="Calibri"/>
              </a:rPr>
              <a:t>genetica  </a:t>
            </a:r>
            <a:r>
              <a:rPr lang="it-IT" sz="3200" b="1" spc="-5" dirty="0" smtClean="0">
                <a:latin typeface="Calibri"/>
                <a:cs typeface="Calibri"/>
              </a:rPr>
              <a:t>forense (cenni)</a:t>
            </a:r>
            <a:endParaRPr b="1" spc="-5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8503" y="1168377"/>
            <a:ext cx="899627" cy="121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2384864"/>
            <a:ext cx="8610599" cy="127791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68275" rIns="0" bIns="0" rtlCol="0">
            <a:spAutoFit/>
          </a:bodyPr>
          <a:lstStyle/>
          <a:p>
            <a:pPr algn="just"/>
            <a:r>
              <a:rPr lang="it-IT" sz="2400" spc="-5" dirty="0" smtClean="0">
                <a:latin typeface="Calibri"/>
                <a:cs typeface="Calibri"/>
              </a:rPr>
              <a:t>C</a:t>
            </a:r>
            <a:r>
              <a:rPr sz="2400" spc="-5" dirty="0" err="1" smtClean="0">
                <a:latin typeface="Calibri"/>
                <a:cs typeface="Calibri"/>
              </a:rPr>
              <a:t>ollezione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«fisica» di </a:t>
            </a:r>
            <a:r>
              <a:rPr sz="2400" b="1" spc="-5" dirty="0">
                <a:solidFill>
                  <a:srgbClr val="604A7B"/>
                </a:solidFill>
                <a:latin typeface="Calibri"/>
                <a:cs typeface="Calibri"/>
              </a:rPr>
              <a:t>materiale biologico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 err="1">
                <a:latin typeface="Calibri"/>
                <a:cs typeface="Calibri"/>
              </a:rPr>
              <a:t>reperti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forensi</a:t>
            </a:r>
            <a:r>
              <a:rPr lang="it-IT" sz="2400" spc="-5" dirty="0" smtClean="0">
                <a:latin typeface="Calibri"/>
                <a:cs typeface="Calibri"/>
              </a:rPr>
              <a:t>,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  </a:t>
            </a:r>
            <a:r>
              <a:rPr sz="2400" spc="-5" dirty="0">
                <a:latin typeface="Calibri"/>
                <a:cs typeface="Calibri"/>
              </a:rPr>
              <a:t>prelievi </a:t>
            </a:r>
            <a:r>
              <a:rPr sz="2400" dirty="0">
                <a:latin typeface="Calibri"/>
                <a:cs typeface="Calibri"/>
              </a:rPr>
              <a:t>di saliva) dai </a:t>
            </a:r>
            <a:r>
              <a:rPr sz="2400" dirty="0" err="1">
                <a:latin typeface="Calibri"/>
                <a:cs typeface="Calibri"/>
              </a:rPr>
              <a:t>quali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it-IT" sz="2400" dirty="0" smtClean="0">
                <a:latin typeface="Calibri"/>
                <a:cs typeface="Calibri"/>
              </a:rPr>
              <a:t>si </a:t>
            </a:r>
            <a:r>
              <a:rPr sz="2400" dirty="0" err="1" smtClean="0">
                <a:latin typeface="Calibri"/>
                <a:cs typeface="Calibri"/>
              </a:rPr>
              <a:t>può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estr</a:t>
            </a:r>
            <a:r>
              <a:rPr lang="it-IT" sz="2400" spc="-5" dirty="0" smtClean="0">
                <a:latin typeface="Calibri"/>
                <a:cs typeface="Calibri"/>
              </a:rPr>
              <a:t>arre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 </a:t>
            </a:r>
            <a:r>
              <a:rPr sz="2400" spc="-5" dirty="0">
                <a:latin typeface="Calibri"/>
                <a:cs typeface="Calibri"/>
              </a:rPr>
              <a:t>DNA  </a:t>
            </a:r>
            <a:r>
              <a:rPr sz="2400" dirty="0">
                <a:latin typeface="Calibri"/>
                <a:cs typeface="Calibri"/>
              </a:rPr>
              <a:t>per </a:t>
            </a:r>
            <a:r>
              <a:rPr sz="2400" spc="-5" dirty="0">
                <a:latin typeface="Calibri"/>
                <a:cs typeface="Calibri"/>
              </a:rPr>
              <a:t>ottenerne </a:t>
            </a:r>
            <a:r>
              <a:rPr sz="2400" dirty="0">
                <a:latin typeface="Calibri"/>
                <a:cs typeface="Calibri"/>
              </a:rPr>
              <a:t>un </a:t>
            </a:r>
            <a:r>
              <a:rPr lang="it-IT" sz="2400" dirty="0" smtClean="0">
                <a:latin typeface="Calibri"/>
                <a:cs typeface="Calibri"/>
              </a:rPr>
              <a:t>profilo genetico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9466" y="3845473"/>
            <a:ext cx="1342975" cy="103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600" y="5061961"/>
            <a:ext cx="3001354" cy="1136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59"/>
              </a:spcBef>
            </a:pPr>
            <a:r>
              <a:rPr lang="it-IT" sz="3600" b="1" spc="-5" dirty="0" smtClean="0">
                <a:latin typeface="Calibri"/>
                <a:cs typeface="Calibri"/>
              </a:rPr>
              <a:t>1- </a:t>
            </a:r>
            <a:r>
              <a:rPr sz="3600" b="1" spc="-5" dirty="0" smtClean="0">
                <a:latin typeface="Calibri"/>
                <a:cs typeface="Calibri"/>
              </a:rPr>
              <a:t>Database </a:t>
            </a:r>
            <a:r>
              <a:rPr sz="3600" b="1" spc="-5" dirty="0">
                <a:latin typeface="Calibri"/>
                <a:cs typeface="Calibri"/>
              </a:rPr>
              <a:t>di  </a:t>
            </a:r>
            <a:r>
              <a:rPr sz="3600" b="1" dirty="0">
                <a:latin typeface="Calibri"/>
                <a:cs typeface="Calibri"/>
              </a:rPr>
              <a:t>FR</a:t>
            </a:r>
            <a:r>
              <a:rPr sz="3600" b="1" spc="-5" dirty="0">
                <a:latin typeface="Calibri"/>
                <a:cs typeface="Calibri"/>
              </a:rPr>
              <a:t>EQU</a:t>
            </a:r>
            <a:r>
              <a:rPr sz="3600" b="1" dirty="0">
                <a:latin typeface="Calibri"/>
                <a:cs typeface="Calibri"/>
              </a:rPr>
              <a:t>EN</a:t>
            </a:r>
            <a:r>
              <a:rPr sz="3600" b="1" spc="-5" dirty="0">
                <a:latin typeface="Calibri"/>
                <a:cs typeface="Calibri"/>
              </a:rPr>
              <a:t>ZA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4758" y="3834083"/>
            <a:ext cx="1312224" cy="1064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19800" y="5181600"/>
            <a:ext cx="2506289" cy="10797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019" rIns="0" bIns="0" rtlCol="0">
            <a:spAutoFit/>
          </a:bodyPr>
          <a:lstStyle/>
          <a:p>
            <a:pPr marL="405130" marR="5080" indent="-393065" algn="just"/>
            <a:r>
              <a:rPr lang="it-IT" sz="3200" b="1" spc="-5" dirty="0" smtClean="0">
                <a:latin typeface="Calibri"/>
                <a:cs typeface="Calibri"/>
              </a:rPr>
              <a:t>2-</a:t>
            </a:r>
            <a:r>
              <a:rPr sz="3200" b="1" spc="-5" dirty="0" smtClean="0">
                <a:latin typeface="Calibri"/>
                <a:cs typeface="Calibri"/>
              </a:rPr>
              <a:t>Database</a:t>
            </a:r>
            <a:r>
              <a:rPr lang="it-IT" sz="3200" b="1" spc="-90" dirty="0">
                <a:latin typeface="Calibri"/>
                <a:cs typeface="Calibri"/>
              </a:rPr>
              <a:t> </a:t>
            </a:r>
            <a:r>
              <a:rPr sz="3200" b="1" spc="-5" dirty="0" smtClean="0">
                <a:latin typeface="Calibri"/>
                <a:cs typeface="Calibri"/>
              </a:rPr>
              <a:t>di </a:t>
            </a:r>
            <a:r>
              <a:rPr sz="3600" b="1" spc="-5" dirty="0" smtClean="0">
                <a:latin typeface="Calibri"/>
                <a:cs typeface="Calibri"/>
              </a:rPr>
              <a:t>PROFILI</a:t>
            </a:r>
            <a:r>
              <a:rPr lang="it-IT" sz="3600" b="1" spc="-5" dirty="0" smtClean="0"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33600" y="685800"/>
            <a:ext cx="5410200" cy="600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9"/>
              </a:spcBef>
            </a:pPr>
            <a:r>
              <a:rPr lang="it-IT" sz="3600" b="1" spc="-5" dirty="0" smtClean="0">
                <a:latin typeface="Calibri"/>
                <a:cs typeface="Calibri"/>
              </a:rPr>
              <a:t>1- </a:t>
            </a:r>
            <a:r>
              <a:rPr sz="3600" b="1" spc="-5" dirty="0" smtClean="0">
                <a:latin typeface="Calibri"/>
                <a:cs typeface="Calibri"/>
              </a:rPr>
              <a:t>Database </a:t>
            </a:r>
            <a:r>
              <a:rPr sz="3600" b="1" spc="-5" dirty="0">
                <a:latin typeface="Calibri"/>
                <a:cs typeface="Calibri"/>
              </a:rPr>
              <a:t>di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FREQUENZA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676400"/>
            <a:ext cx="8001000" cy="410048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4605" rIns="0" bIns="0" rtlCol="0">
            <a:spAutoFit/>
          </a:bodyPr>
          <a:lstStyle/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600" b="1" spc="-5" dirty="0">
                <a:solidFill>
                  <a:srgbClr val="604A7B"/>
                </a:solidFill>
                <a:latin typeface="Calibri"/>
                <a:cs typeface="Calibri"/>
              </a:rPr>
              <a:t>C</a:t>
            </a:r>
            <a:r>
              <a:rPr sz="2600" b="1" spc="-5" dirty="0" err="1" smtClean="0">
                <a:solidFill>
                  <a:srgbClr val="604A7B"/>
                </a:solidFill>
                <a:latin typeface="Calibri"/>
                <a:cs typeface="Calibri"/>
              </a:rPr>
              <a:t>ollezione</a:t>
            </a:r>
            <a:r>
              <a:rPr sz="2600" b="1" spc="-5" dirty="0" smtClean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604A7B"/>
                </a:solidFill>
                <a:latin typeface="Calibri"/>
                <a:cs typeface="Calibri"/>
              </a:rPr>
              <a:t>«informatica» di dati relativi alle frequenze di  </a:t>
            </a:r>
            <a:r>
              <a:rPr sz="2600" b="1" dirty="0">
                <a:solidFill>
                  <a:srgbClr val="604A7B"/>
                </a:solidFill>
                <a:latin typeface="Calibri"/>
                <a:cs typeface="Calibri"/>
              </a:rPr>
              <a:t>alleli o </a:t>
            </a:r>
            <a:r>
              <a:rPr sz="2600" b="1" dirty="0" err="1">
                <a:solidFill>
                  <a:srgbClr val="604A7B"/>
                </a:solidFill>
                <a:latin typeface="Calibri"/>
                <a:cs typeface="Calibri"/>
              </a:rPr>
              <a:t>aplotipi</a:t>
            </a:r>
            <a:r>
              <a:rPr sz="2600" b="1" dirty="0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lang="it-IT" sz="2600" b="1" dirty="0">
                <a:solidFill>
                  <a:srgbClr val="604A7B"/>
                </a:solidFill>
                <a:cs typeface="Calibri"/>
              </a:rPr>
              <a:t>in </a:t>
            </a:r>
            <a:r>
              <a:rPr lang="it-IT" sz="2600" b="1" spc="-5" dirty="0">
                <a:solidFill>
                  <a:srgbClr val="604A7B"/>
                </a:solidFill>
                <a:cs typeface="Calibri"/>
              </a:rPr>
              <a:t>diverse</a:t>
            </a:r>
            <a:r>
              <a:rPr lang="it-IT" sz="2600" b="1" spc="15" dirty="0">
                <a:solidFill>
                  <a:srgbClr val="604A7B"/>
                </a:solidFill>
                <a:cs typeface="Calibri"/>
              </a:rPr>
              <a:t> </a:t>
            </a:r>
            <a:r>
              <a:rPr lang="it-IT" sz="2600" b="1" spc="-5" dirty="0" smtClean="0">
                <a:solidFill>
                  <a:srgbClr val="604A7B"/>
                </a:solidFill>
                <a:cs typeface="Calibri"/>
              </a:rPr>
              <a:t>popolazioni</a:t>
            </a:r>
            <a:r>
              <a:rPr lang="it-IT" sz="2600" spc="-5" dirty="0" smtClean="0"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(</a:t>
            </a:r>
            <a:r>
              <a:rPr sz="2600" dirty="0" smtClean="0">
                <a:latin typeface="Calibri"/>
                <a:cs typeface="Calibri"/>
              </a:rPr>
              <a:t>SNP</a:t>
            </a:r>
            <a:r>
              <a:rPr lang="it-IT" sz="2600" dirty="0" smtClean="0">
                <a:latin typeface="Calibri"/>
                <a:cs typeface="Calibri"/>
              </a:rPr>
              <a:t>s/</a:t>
            </a:r>
            <a:r>
              <a:rPr sz="2600" dirty="0" smtClean="0">
                <a:latin typeface="Calibri"/>
                <a:cs typeface="Calibri"/>
              </a:rPr>
              <a:t>STR</a:t>
            </a:r>
            <a:r>
              <a:rPr lang="it-IT" sz="2600" dirty="0" smtClean="0">
                <a:latin typeface="Calibri"/>
                <a:cs typeface="Calibri"/>
              </a:rPr>
              <a:t>s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autosomici</a:t>
            </a:r>
            <a:r>
              <a:rPr sz="2600" spc="-5" dirty="0">
                <a:latin typeface="Calibri"/>
                <a:cs typeface="Calibri"/>
              </a:rPr>
              <a:t>;  aplotipi di </a:t>
            </a:r>
            <a:r>
              <a:rPr sz="2600" spc="-5" dirty="0" smtClean="0">
                <a:latin typeface="Calibri"/>
                <a:cs typeface="Calibri"/>
              </a:rPr>
              <a:t>SNP</a:t>
            </a:r>
            <a:r>
              <a:rPr lang="it-IT" sz="2600" spc="-5" dirty="0" smtClean="0">
                <a:latin typeface="Calibri"/>
                <a:cs typeface="Calibri"/>
              </a:rPr>
              <a:t>s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 </a:t>
            </a:r>
            <a:r>
              <a:rPr lang="it-IT" sz="2600" dirty="0" err="1" smtClean="0">
                <a:latin typeface="Calibri"/>
                <a:cs typeface="Calibri"/>
              </a:rPr>
              <a:t>STRs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non  </a:t>
            </a:r>
            <a:r>
              <a:rPr sz="2600" spc="-5" dirty="0" err="1" smtClean="0">
                <a:latin typeface="Calibri"/>
                <a:cs typeface="Calibri"/>
              </a:rPr>
              <a:t>ricombinanti</a:t>
            </a:r>
            <a:r>
              <a:rPr lang="it-IT" sz="2600" spc="-5" dirty="0" smtClean="0">
                <a:latin typeface="Calibri"/>
                <a:cs typeface="Calibri"/>
              </a:rPr>
              <a:t>-</a:t>
            </a:r>
            <a:r>
              <a:rPr sz="2600" dirty="0" smtClean="0">
                <a:latin typeface="Calibri"/>
                <a:cs typeface="Calibri"/>
              </a:rPr>
              <a:t>MSY</a:t>
            </a:r>
            <a:r>
              <a:rPr lang="it-IT" sz="2600" dirty="0" smtClean="0">
                <a:latin typeface="Calibri"/>
                <a:cs typeface="Calibri"/>
              </a:rPr>
              <a:t>;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mtDNA</a:t>
            </a:r>
            <a:r>
              <a:rPr lang="it-IT" sz="2600" spc="-5" dirty="0" smtClean="0">
                <a:latin typeface="Calibri"/>
                <a:cs typeface="Calibri"/>
              </a:rPr>
              <a:t>)</a:t>
            </a:r>
          </a:p>
          <a:p>
            <a:pPr marL="355600" marR="508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sz="2600" dirty="0">
              <a:latin typeface="Calibri"/>
              <a:cs typeface="Calibri"/>
            </a:endParaRPr>
          </a:p>
          <a:p>
            <a:pPr marL="355600" marR="356870" indent="-342900" algn="just">
              <a:lnSpc>
                <a:spcPts val="2820"/>
              </a:lnSpc>
              <a:spcBef>
                <a:spcPts val="740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I dati </a:t>
            </a:r>
            <a:r>
              <a:rPr sz="2600" spc="-5" dirty="0" err="1">
                <a:latin typeface="Calibri"/>
                <a:cs typeface="Calibri"/>
              </a:rPr>
              <a:t>generalmente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lang="it-IT" sz="2600" spc="-5" dirty="0" smtClean="0">
                <a:latin typeface="Calibri"/>
                <a:cs typeface="Calibri"/>
              </a:rPr>
              <a:t>da </a:t>
            </a:r>
            <a:r>
              <a:rPr sz="26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donatori</a:t>
            </a:r>
            <a:r>
              <a:rPr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anonimi</a:t>
            </a:r>
            <a:r>
              <a:rPr lang="it-IT"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6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non  imparentati tra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loro.</a:t>
            </a:r>
            <a:endParaRPr sz="2600" dirty="0">
              <a:latin typeface="Calibri"/>
              <a:cs typeface="Calibri"/>
            </a:endParaRPr>
          </a:p>
          <a:p>
            <a:pPr marL="355600" marR="66675" indent="-342900" algn="just">
              <a:lnSpc>
                <a:spcPct val="100000"/>
              </a:lnSpc>
              <a:spcBef>
                <a:spcPts val="5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600" spc="-5" dirty="0" smtClean="0">
                <a:latin typeface="Calibri"/>
                <a:cs typeface="Calibri"/>
              </a:rPr>
              <a:t>DB </a:t>
            </a:r>
            <a:r>
              <a:rPr sz="2600" spc="-5" dirty="0" err="1" smtClean="0">
                <a:latin typeface="Calibri"/>
                <a:cs typeface="Calibri"/>
              </a:rPr>
              <a:t>insostituibile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dirty="0" smtClean="0">
                <a:latin typeface="Calibri"/>
                <a:cs typeface="Calibri"/>
              </a:rPr>
              <a:t>per </a:t>
            </a:r>
            <a:r>
              <a:rPr sz="2600" spc="-5" dirty="0">
                <a:latin typeface="Calibri"/>
                <a:cs typeface="Calibri"/>
              </a:rPr>
              <a:t>poter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attribuire una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significatività statistica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ai match </a:t>
            </a:r>
            <a:r>
              <a:rPr sz="2600" spc="-5" dirty="0" smtClean="0">
                <a:latin typeface="Calibri"/>
                <a:cs typeface="Calibri"/>
              </a:rPr>
              <a:t>(</a:t>
            </a:r>
            <a:r>
              <a:rPr sz="2600" spc="-5" dirty="0">
                <a:latin typeface="Calibri"/>
                <a:cs typeface="Calibri"/>
              </a:rPr>
              <a:t>dai test </a:t>
            </a:r>
            <a:r>
              <a:rPr sz="2600" dirty="0">
                <a:latin typeface="Calibri"/>
                <a:cs typeface="Calibri"/>
              </a:rPr>
              <a:t>di  </a:t>
            </a:r>
            <a:r>
              <a:rPr sz="2600" spc="-5" dirty="0">
                <a:latin typeface="Calibri"/>
                <a:cs typeface="Calibri"/>
              </a:rPr>
              <a:t>paternità 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-5" dirty="0">
                <a:latin typeface="Calibri"/>
                <a:cs typeface="Calibri"/>
              </a:rPr>
              <a:t>parentela </a:t>
            </a:r>
            <a:r>
              <a:rPr sz="2600" dirty="0">
                <a:latin typeface="Calibri"/>
                <a:cs typeface="Calibri"/>
              </a:rPr>
              <a:t>alla </a:t>
            </a:r>
            <a:r>
              <a:rPr sz="2600" spc="-5" dirty="0">
                <a:latin typeface="Calibri"/>
                <a:cs typeface="Calibri"/>
              </a:rPr>
              <a:t>identificazione </a:t>
            </a:r>
            <a:r>
              <a:rPr sz="2600" dirty="0">
                <a:latin typeface="Calibri"/>
                <a:cs typeface="Calibri"/>
              </a:rPr>
              <a:t>di </a:t>
            </a:r>
            <a:r>
              <a:rPr sz="2600" spc="-5" dirty="0">
                <a:latin typeface="Calibri"/>
                <a:cs typeface="Calibri"/>
              </a:rPr>
              <a:t>persone  scomparse)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304800" y="1447800"/>
            <a:ext cx="8610600" cy="507677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4605" rIns="0" bIns="0" rtlCol="0">
            <a:spAutoFit/>
          </a:bodyPr>
          <a:lstStyle/>
          <a:p>
            <a:pPr marL="438784" marR="66040" indent="-342900" algn="just">
              <a:lnSpc>
                <a:spcPct val="99500"/>
              </a:lnSpc>
              <a:spcBef>
                <a:spcPts val="115"/>
              </a:spcBef>
              <a:buClr>
                <a:srgbClr val="0000FF"/>
              </a:buClr>
              <a:buSzPct val="68750"/>
              <a:buFont typeface="Wingdings"/>
              <a:buChar char=""/>
              <a:tabLst>
                <a:tab pos="438784" algn="l"/>
                <a:tab pos="439420" algn="l"/>
                <a:tab pos="4285615" algn="l"/>
              </a:tabLst>
            </a:pPr>
            <a:r>
              <a:rPr lang="it-IT" sz="2600" b="1" u="sng" spc="-5" dirty="0" smtClean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2600" b="1" u="sng" spc="-5" dirty="0" err="1" smtClean="0">
                <a:solidFill>
                  <a:srgbClr val="7030A0"/>
                </a:solidFill>
                <a:latin typeface="Calibri"/>
                <a:cs typeface="Calibri"/>
              </a:rPr>
              <a:t>ollezione</a:t>
            </a:r>
            <a:r>
              <a:rPr sz="2600" b="1" u="sng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600" b="1" u="sng" spc="-5" dirty="0">
                <a:solidFill>
                  <a:srgbClr val="7030A0"/>
                </a:solidFill>
                <a:latin typeface="Calibri"/>
                <a:cs typeface="Calibri"/>
              </a:rPr>
              <a:t>«informatica» di </a:t>
            </a:r>
            <a:r>
              <a:rPr sz="2600" b="1" u="sng" spc="-5" dirty="0" err="1">
                <a:solidFill>
                  <a:srgbClr val="7030A0"/>
                </a:solidFill>
                <a:latin typeface="Calibri"/>
                <a:cs typeface="Calibri"/>
              </a:rPr>
              <a:t>singoli</a:t>
            </a:r>
            <a:r>
              <a:rPr sz="2600" b="1" u="sng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600" b="1" u="sng" spc="-5" dirty="0" err="1" smtClean="0">
                <a:solidFill>
                  <a:srgbClr val="7030A0"/>
                </a:solidFill>
                <a:latin typeface="Calibri"/>
                <a:cs typeface="Calibri"/>
              </a:rPr>
              <a:t>genotipi</a:t>
            </a:r>
            <a:r>
              <a:rPr sz="2600" b="1" u="sng" spc="-5" dirty="0" smtClean="0">
                <a:solidFill>
                  <a:srgbClr val="7030A0"/>
                </a:solidFill>
              </a:rPr>
              <a:t> </a:t>
            </a:r>
            <a:r>
              <a:rPr lang="it-IT" sz="2600" b="1" u="sng" spc="-5" dirty="0" smtClean="0">
                <a:solidFill>
                  <a:srgbClr val="7030A0"/>
                </a:solidFill>
              </a:rPr>
              <a:t>(DNA </a:t>
            </a:r>
            <a:r>
              <a:rPr lang="it-IT" sz="2600" b="1" u="sng" spc="-5" dirty="0" err="1" smtClean="0">
                <a:solidFill>
                  <a:srgbClr val="7030A0"/>
                </a:solidFill>
              </a:rPr>
              <a:t>profiling</a:t>
            </a:r>
            <a:r>
              <a:rPr lang="it-IT" sz="2600" b="1" u="sng" spc="-5" dirty="0" smtClean="0">
                <a:solidFill>
                  <a:srgbClr val="7030A0"/>
                </a:solidFill>
              </a:rPr>
              <a:t>) </a:t>
            </a:r>
            <a:r>
              <a:rPr sz="2600" b="1" spc="-5" dirty="0" err="1" smtClean="0">
                <a:solidFill>
                  <a:srgbClr val="7030A0"/>
                </a:solidFill>
              </a:rPr>
              <a:t>relativi</a:t>
            </a:r>
            <a:r>
              <a:rPr sz="2600" b="1" spc="-5" dirty="0" smtClean="0">
                <a:solidFill>
                  <a:srgbClr val="7030A0"/>
                </a:solidFill>
              </a:rPr>
              <a:t> </a:t>
            </a:r>
            <a:r>
              <a:rPr sz="2600" b="1" dirty="0">
                <a:solidFill>
                  <a:srgbClr val="7030A0"/>
                </a:solidFill>
              </a:rPr>
              <a:t>a  più</a:t>
            </a:r>
            <a:r>
              <a:rPr sz="2600" b="1" spc="10" dirty="0">
                <a:solidFill>
                  <a:srgbClr val="7030A0"/>
                </a:solidFill>
              </a:rPr>
              <a:t> </a:t>
            </a:r>
            <a:r>
              <a:rPr sz="2600" b="1" spc="-5" dirty="0">
                <a:solidFill>
                  <a:srgbClr val="7030A0"/>
                </a:solidFill>
              </a:rPr>
              <a:t>marcatori/sistemi</a:t>
            </a:r>
            <a:r>
              <a:rPr sz="2600" b="1" spc="15" dirty="0">
                <a:solidFill>
                  <a:srgbClr val="7030A0"/>
                </a:solidFill>
              </a:rPr>
              <a:t> </a:t>
            </a:r>
            <a:r>
              <a:rPr sz="2600" b="1" dirty="0">
                <a:solidFill>
                  <a:srgbClr val="7030A0"/>
                </a:solidFill>
              </a:rPr>
              <a:t>genetici	dello </a:t>
            </a:r>
            <a:r>
              <a:rPr sz="2600" b="1" spc="-5" dirty="0">
                <a:solidFill>
                  <a:srgbClr val="7030A0"/>
                </a:solidFill>
              </a:rPr>
              <a:t>stesso </a:t>
            </a:r>
            <a:r>
              <a:rPr sz="2600" b="1" dirty="0">
                <a:solidFill>
                  <a:srgbClr val="7030A0"/>
                </a:solidFill>
              </a:rPr>
              <a:t>tipo </a:t>
            </a:r>
            <a:r>
              <a:rPr sz="2600" spc="-5" dirty="0"/>
              <a:t>(ad </a:t>
            </a:r>
            <a:r>
              <a:rPr sz="2600" spc="-5" dirty="0" err="1"/>
              <a:t>esempio</a:t>
            </a:r>
            <a:r>
              <a:rPr sz="2600" spc="-5" dirty="0"/>
              <a:t> </a:t>
            </a:r>
            <a:r>
              <a:rPr sz="2600" spc="-5" dirty="0" smtClean="0"/>
              <a:t>di </a:t>
            </a:r>
            <a:r>
              <a:rPr sz="2600" spc="-5" dirty="0"/>
              <a:t>microsatelliti Y, </a:t>
            </a:r>
            <a:r>
              <a:rPr sz="2600" spc="-5" dirty="0" smtClean="0"/>
              <a:t> </a:t>
            </a:r>
            <a:r>
              <a:rPr sz="2600" spc="-5" dirty="0"/>
              <a:t>di microsatelliti autosomici,  </a:t>
            </a:r>
            <a:r>
              <a:rPr sz="2600" dirty="0"/>
              <a:t>sequenze di</a:t>
            </a:r>
            <a:r>
              <a:rPr sz="2600" spc="-10" dirty="0"/>
              <a:t> </a:t>
            </a:r>
            <a:r>
              <a:rPr sz="2600" spc="-5" dirty="0"/>
              <a:t>mtDNA).</a:t>
            </a:r>
          </a:p>
          <a:p>
            <a:pPr marL="83185" algn="just">
              <a:lnSpc>
                <a:spcPct val="100000"/>
              </a:lnSpc>
              <a:spcBef>
                <a:spcPts val="25"/>
              </a:spcBef>
              <a:buClr>
                <a:srgbClr val="0000FF"/>
              </a:buClr>
              <a:buFont typeface="Wingdings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95885" algn="just">
              <a:lnSpc>
                <a:spcPct val="100000"/>
              </a:lnSpc>
            </a:pPr>
            <a:r>
              <a:rPr sz="2600" b="1" u="sng" dirty="0">
                <a:latin typeface="Calibri"/>
                <a:cs typeface="Calibri"/>
              </a:rPr>
              <a:t>In </a:t>
            </a:r>
            <a:r>
              <a:rPr sz="2600" b="1" u="sng" spc="-5" dirty="0">
                <a:latin typeface="Calibri"/>
                <a:cs typeface="Calibri"/>
              </a:rPr>
              <a:t>base </a:t>
            </a:r>
            <a:r>
              <a:rPr sz="2600" b="1" u="sng" dirty="0">
                <a:latin typeface="Calibri"/>
                <a:cs typeface="Calibri"/>
              </a:rPr>
              <a:t>al tipo di </a:t>
            </a:r>
            <a:r>
              <a:rPr sz="2600" b="1" u="sng" spc="-5" dirty="0" err="1" smtClean="0">
                <a:latin typeface="Calibri"/>
                <a:cs typeface="Calibri"/>
              </a:rPr>
              <a:t>profilo</a:t>
            </a:r>
            <a:r>
              <a:rPr sz="2600" b="1" u="sng" spc="-5" dirty="0" smtClean="0">
                <a:latin typeface="Calibri"/>
                <a:cs typeface="Calibri"/>
              </a:rPr>
              <a:t> </a:t>
            </a:r>
            <a:r>
              <a:rPr lang="it-IT" sz="2600" b="1" u="sng" spc="-5" dirty="0" smtClean="0">
                <a:latin typeface="Calibri"/>
                <a:cs typeface="Calibri"/>
              </a:rPr>
              <a:t>del DNA </a:t>
            </a:r>
            <a:r>
              <a:rPr sz="2600" b="1" u="sng" dirty="0" smtClean="0">
                <a:latin typeface="Calibri"/>
                <a:cs typeface="Calibri"/>
              </a:rPr>
              <a:t>(“</a:t>
            </a:r>
            <a:r>
              <a:rPr sz="2600" b="1" u="sng" dirty="0">
                <a:latin typeface="Calibri"/>
                <a:cs typeface="Calibri"/>
              </a:rPr>
              <a:t>individuo da cui</a:t>
            </a:r>
            <a:r>
              <a:rPr sz="2600" b="1" u="sng" spc="-20" dirty="0">
                <a:latin typeface="Calibri"/>
                <a:cs typeface="Calibri"/>
              </a:rPr>
              <a:t> </a:t>
            </a:r>
            <a:r>
              <a:rPr sz="2600" b="1" u="sng" spc="-5" dirty="0">
                <a:latin typeface="Calibri"/>
                <a:cs typeface="Calibri"/>
              </a:rPr>
              <a:t>deriva”):</a:t>
            </a:r>
          </a:p>
          <a:p>
            <a:pPr marL="553084" marR="579755" indent="-457200" algn="just">
              <a:lnSpc>
                <a:spcPts val="2820"/>
              </a:lnSpc>
              <a:spcBef>
                <a:spcPts val="765"/>
              </a:spcBef>
              <a:buClr>
                <a:srgbClr val="0000FF"/>
              </a:buClr>
              <a:buSzPct val="68750"/>
              <a:buFont typeface="+mj-lt"/>
              <a:buAutoNum type="arabicPeriod"/>
              <a:tabLst>
                <a:tab pos="438784" algn="l"/>
                <a:tab pos="439420" algn="l"/>
              </a:tabLst>
            </a:pPr>
            <a:r>
              <a:rPr sz="2600" u="sng" spc="-5" dirty="0"/>
              <a:t>Durata </a:t>
            </a:r>
            <a:r>
              <a:rPr sz="2600" u="sng" dirty="0"/>
              <a:t>della </a:t>
            </a:r>
            <a:r>
              <a:rPr sz="2600" u="sng" spc="-5" dirty="0"/>
              <a:t>permanenza </a:t>
            </a:r>
            <a:r>
              <a:rPr sz="2600" dirty="0"/>
              <a:t>di un </a:t>
            </a:r>
            <a:r>
              <a:rPr sz="2600" spc="-5" dirty="0"/>
              <a:t>certo profilo </a:t>
            </a:r>
            <a:r>
              <a:rPr sz="2600" dirty="0" err="1"/>
              <a:t>nel</a:t>
            </a:r>
            <a:r>
              <a:rPr sz="2600" dirty="0"/>
              <a:t> </a:t>
            </a:r>
            <a:r>
              <a:rPr sz="2600" dirty="0" smtClean="0"/>
              <a:t>database</a:t>
            </a:r>
            <a:r>
              <a:rPr lang="it-IT" sz="2600" dirty="0" smtClean="0"/>
              <a:t>, </a:t>
            </a:r>
            <a:r>
              <a:rPr sz="2600" spc="-5" dirty="0" smtClean="0"/>
              <a:t> </a:t>
            </a:r>
            <a:r>
              <a:rPr sz="2600" spc="-5" dirty="0"/>
              <a:t>secondo </a:t>
            </a:r>
            <a:r>
              <a:rPr sz="2600" dirty="0"/>
              <a:t>la </a:t>
            </a:r>
            <a:r>
              <a:rPr sz="2600" spc="-5" dirty="0" err="1"/>
              <a:t>legislazione</a:t>
            </a:r>
            <a:r>
              <a:rPr sz="2600" spc="10" dirty="0"/>
              <a:t> </a:t>
            </a:r>
            <a:r>
              <a:rPr sz="2600" dirty="0" err="1" smtClean="0"/>
              <a:t>vigente</a:t>
            </a:r>
            <a:endParaRPr lang="it-IT" sz="2600" dirty="0" smtClean="0"/>
          </a:p>
          <a:p>
            <a:pPr marL="95884" marR="579755" indent="0" algn="just">
              <a:lnSpc>
                <a:spcPts val="2820"/>
              </a:lnSpc>
              <a:spcBef>
                <a:spcPts val="765"/>
              </a:spcBef>
              <a:buClr>
                <a:srgbClr val="0000FF"/>
              </a:buClr>
              <a:buSzPct val="68750"/>
              <a:buNone/>
              <a:tabLst>
                <a:tab pos="438784" algn="l"/>
                <a:tab pos="439420" algn="l"/>
              </a:tabLst>
            </a:pPr>
            <a:endParaRPr sz="2600" dirty="0"/>
          </a:p>
          <a:p>
            <a:pPr marL="553084" marR="5080" indent="-457200" algn="just">
              <a:lnSpc>
                <a:spcPct val="101499"/>
              </a:lnSpc>
              <a:spcBef>
                <a:spcPts val="475"/>
              </a:spcBef>
              <a:buClr>
                <a:srgbClr val="0000FF"/>
              </a:buClr>
              <a:buSzPct val="68750"/>
              <a:buFont typeface="+mj-lt"/>
              <a:buAutoNum type="arabicPeriod"/>
              <a:tabLst>
                <a:tab pos="438784" algn="l"/>
                <a:tab pos="439420" algn="l"/>
              </a:tabLst>
            </a:pPr>
            <a:r>
              <a:rPr sz="2600" u="sng" spc="-5" dirty="0"/>
              <a:t>Possibilità </a:t>
            </a:r>
            <a:r>
              <a:rPr sz="2600" u="sng" dirty="0"/>
              <a:t>di utilizzo </a:t>
            </a:r>
            <a:r>
              <a:rPr sz="2600" u="sng" dirty="0" err="1"/>
              <a:t>dei</a:t>
            </a:r>
            <a:r>
              <a:rPr sz="2600" u="sng" dirty="0"/>
              <a:t> </a:t>
            </a:r>
            <a:r>
              <a:rPr sz="2600" u="sng" spc="-5" dirty="0" err="1" smtClean="0"/>
              <a:t>profili</a:t>
            </a:r>
            <a:r>
              <a:rPr lang="it-IT" sz="2600" spc="-5" dirty="0" smtClean="0"/>
              <a:t>,</a:t>
            </a:r>
            <a:r>
              <a:rPr sz="2600" spc="-5" dirty="0" smtClean="0"/>
              <a:t> </a:t>
            </a:r>
            <a:r>
              <a:rPr sz="2600" dirty="0"/>
              <a:t>legata all’aspetto </a:t>
            </a:r>
            <a:r>
              <a:rPr sz="2600" spc="-5" dirty="0"/>
              <a:t>criminalistico  </a:t>
            </a:r>
            <a:r>
              <a:rPr sz="2600" dirty="0"/>
              <a:t>e al tipo di </a:t>
            </a:r>
            <a:r>
              <a:rPr sz="2600" spc="-5" dirty="0"/>
              <a:t>condanna </a:t>
            </a:r>
            <a:r>
              <a:rPr sz="2600" dirty="0"/>
              <a:t>del </a:t>
            </a:r>
            <a:r>
              <a:rPr sz="2600" spc="-5" dirty="0" err="1" smtClean="0"/>
              <a:t>soggetto</a:t>
            </a:r>
            <a:r>
              <a:rPr lang="it-IT" sz="2600" spc="-5" dirty="0" smtClean="0"/>
              <a:t>,</a:t>
            </a:r>
            <a:r>
              <a:rPr sz="2600" spc="-5" dirty="0" smtClean="0"/>
              <a:t> </a:t>
            </a:r>
            <a:r>
              <a:rPr sz="2600" dirty="0"/>
              <a:t>che ha </a:t>
            </a:r>
            <a:r>
              <a:rPr sz="2600" spc="-5" dirty="0"/>
              <a:t>fornito </a:t>
            </a:r>
            <a:r>
              <a:rPr sz="2600" dirty="0"/>
              <a:t>il</a:t>
            </a:r>
            <a:r>
              <a:rPr sz="2600" spc="25" dirty="0"/>
              <a:t> </a:t>
            </a:r>
            <a:r>
              <a:rPr sz="2600" spc="-5" dirty="0"/>
              <a:t>profilo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9800" y="533400"/>
            <a:ext cx="5105400" cy="600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59"/>
              </a:spcBef>
            </a:pPr>
            <a:r>
              <a:rPr lang="it-IT" sz="3600" b="1" spc="-5" dirty="0" smtClean="0">
                <a:latin typeface="Calibri"/>
                <a:cs typeface="Calibri"/>
              </a:rPr>
              <a:t>2-</a:t>
            </a:r>
            <a:r>
              <a:rPr sz="3600" b="1" spc="-5" dirty="0" smtClean="0">
                <a:latin typeface="Calibri"/>
                <a:cs typeface="Calibri"/>
              </a:rPr>
              <a:t>Database </a:t>
            </a:r>
            <a:r>
              <a:rPr sz="3600" b="1" spc="-5" dirty="0">
                <a:latin typeface="Calibri"/>
                <a:cs typeface="Calibri"/>
              </a:rPr>
              <a:t>di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PROFILI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219200"/>
            <a:ext cx="8915400" cy="52077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51435" rIns="0" bIns="0" rtlCol="0">
            <a:spAutoFit/>
          </a:bodyPr>
          <a:lstStyle/>
          <a:p>
            <a:pPr marL="469900" marR="201930" indent="-457200" algn="just">
              <a:lnSpc>
                <a:spcPct val="98800"/>
              </a:lnSpc>
              <a:buClr>
                <a:srgbClr val="FF0000"/>
              </a:buClr>
              <a:buSzPct val="69444"/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b="1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Database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«offenders» </a:t>
            </a:r>
            <a:r>
              <a:rPr sz="24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ovvero </a:t>
            </a:r>
            <a:r>
              <a:rPr sz="2400" i="1" spc="-15" dirty="0" err="1">
                <a:latin typeface="Times New Roman"/>
                <a:cs typeface="Times New Roman"/>
              </a:rPr>
              <a:t>profili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lang="it-IT" sz="2400" i="1" spc="-15" dirty="0" smtClean="0">
                <a:latin typeface="Times New Roman"/>
                <a:cs typeface="Times New Roman"/>
              </a:rPr>
              <a:t>del DNA </a:t>
            </a:r>
            <a:r>
              <a:rPr sz="2400" i="1" spc="-5" dirty="0" err="1" smtClean="0">
                <a:latin typeface="Times New Roman"/>
                <a:cs typeface="Times New Roman"/>
              </a:rPr>
              <a:t>ottenuti</a:t>
            </a:r>
            <a:r>
              <a:rPr sz="2400" i="1" spc="-5" dirty="0" smtClean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 </a:t>
            </a:r>
            <a:r>
              <a:rPr sz="2400" i="1" spc="-15" dirty="0">
                <a:latin typeface="Times New Roman"/>
                <a:cs typeface="Times New Roman"/>
              </a:rPr>
              <a:t>partire </a:t>
            </a:r>
            <a:r>
              <a:rPr sz="2400" i="1" dirty="0">
                <a:latin typeface="Times New Roman"/>
                <a:cs typeface="Times New Roman"/>
              </a:rPr>
              <a:t>da </a:t>
            </a:r>
            <a:r>
              <a:rPr sz="2400" i="1" spc="-15" dirty="0">
                <a:latin typeface="Times New Roman"/>
                <a:cs typeface="Times New Roman"/>
              </a:rPr>
              <a:t>prelievo </a:t>
            </a:r>
            <a:r>
              <a:rPr sz="2400" i="1" dirty="0">
                <a:latin typeface="Times New Roman"/>
                <a:cs typeface="Times New Roman"/>
              </a:rPr>
              <a:t>di  </a:t>
            </a:r>
            <a:r>
              <a:rPr sz="2400" i="1" spc="-5" dirty="0">
                <a:latin typeface="Times New Roman"/>
                <a:cs typeface="Times New Roman"/>
              </a:rPr>
              <a:t>materiale biologico </a:t>
            </a:r>
            <a:r>
              <a:rPr sz="2400" i="1" dirty="0">
                <a:latin typeface="Times New Roman"/>
                <a:cs typeface="Times New Roman"/>
              </a:rPr>
              <a:t>di </a:t>
            </a:r>
            <a:r>
              <a:rPr sz="2400" b="1" i="1" spc="-25" dirty="0">
                <a:latin typeface="Times New Roman"/>
                <a:cs typeface="Times New Roman"/>
              </a:rPr>
              <a:t>rei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(o </a:t>
            </a:r>
            <a:r>
              <a:rPr sz="2400" i="1" spc="-5" dirty="0">
                <a:latin typeface="Times New Roman"/>
                <a:cs typeface="Times New Roman"/>
              </a:rPr>
              <a:t>indagati, imputati, sospettati… </a:t>
            </a:r>
            <a:r>
              <a:rPr sz="2400" i="1" dirty="0">
                <a:latin typeface="Times New Roman"/>
                <a:cs typeface="Times New Roman"/>
              </a:rPr>
              <a:t>a </a:t>
            </a:r>
            <a:r>
              <a:rPr sz="2400" i="1" spc="-5" dirty="0">
                <a:latin typeface="Times New Roman"/>
                <a:cs typeface="Times New Roman"/>
              </a:rPr>
              <a:t>seconda delle </a:t>
            </a:r>
            <a:r>
              <a:rPr sz="2400" i="1" dirty="0">
                <a:latin typeface="Times New Roman"/>
                <a:cs typeface="Times New Roman"/>
              </a:rPr>
              <a:t>norme  </a:t>
            </a:r>
            <a:r>
              <a:rPr sz="2400" i="1" spc="-5" dirty="0">
                <a:latin typeface="Times New Roman"/>
                <a:cs typeface="Times New Roman"/>
              </a:rPr>
              <a:t>vigenti nei paesi cui il database fa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riferimento)</a:t>
            </a:r>
            <a:endParaRPr sz="24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FF0000"/>
              </a:buClr>
              <a:buSzPct val="69444"/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lang="it-IT" sz="2400" b="1" i="1" u="sng" spc="-10" dirty="0" err="1" smtClean="0">
                <a:latin typeface="Times New Roman"/>
                <a:cs typeface="Times New Roman"/>
              </a:rPr>
              <a:t>Forensic</a:t>
            </a:r>
            <a:r>
              <a:rPr lang="it-IT" sz="2400" b="1" i="1" u="sng" spc="-10" dirty="0" smtClean="0">
                <a:latin typeface="Times New Roman"/>
                <a:cs typeface="Times New Roman"/>
              </a:rPr>
              <a:t> </a:t>
            </a:r>
            <a:r>
              <a:rPr lang="it-IT" sz="2400" b="1" i="1" u="sng" spc="-5" dirty="0" smtClean="0">
                <a:latin typeface="Times New Roman"/>
                <a:cs typeface="Times New Roman"/>
              </a:rPr>
              <a:t>database</a:t>
            </a:r>
            <a:r>
              <a:rPr lang="it-IT" sz="2400" b="1" i="1" spc="-5" dirty="0" smtClean="0">
                <a:latin typeface="Times New Roman"/>
                <a:cs typeface="Times New Roman"/>
              </a:rPr>
              <a:t>: </a:t>
            </a:r>
            <a:r>
              <a:rPr lang="it-IT" sz="2400" spc="-5" dirty="0" smtClean="0">
                <a:latin typeface="Times New Roman"/>
                <a:cs typeface="Times New Roman"/>
              </a:rPr>
              <a:t>DNA p</a:t>
            </a:r>
            <a:r>
              <a:rPr sz="2400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rofil</a:t>
            </a:r>
            <a:r>
              <a:rPr lang="it-IT" sz="2400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ottenuti </a:t>
            </a:r>
            <a:r>
              <a:rPr sz="2400" i="1" dirty="0">
                <a:latin typeface="Times New Roman"/>
                <a:cs typeface="Times New Roman"/>
              </a:rPr>
              <a:t>dal DNA di </a:t>
            </a:r>
            <a:r>
              <a:rPr sz="2400" i="1" spc="-15" dirty="0">
                <a:latin typeface="Times New Roman"/>
                <a:cs typeface="Times New Roman"/>
              </a:rPr>
              <a:t>reperti  </a:t>
            </a:r>
            <a:r>
              <a:rPr sz="2400" i="1" spc="-5" dirty="0">
                <a:latin typeface="Times New Roman"/>
                <a:cs typeface="Times New Roman"/>
              </a:rPr>
              <a:t>lasciati sulla </a:t>
            </a:r>
            <a:r>
              <a:rPr sz="2400" b="1" i="1" spc="-5" dirty="0">
                <a:latin typeface="Times New Roman"/>
                <a:cs typeface="Times New Roman"/>
              </a:rPr>
              <a:t>scena </a:t>
            </a:r>
            <a:r>
              <a:rPr sz="2400" b="1" i="1" dirty="0">
                <a:latin typeface="Times New Roman"/>
                <a:cs typeface="Times New Roman"/>
              </a:rPr>
              <a:t>di un </a:t>
            </a:r>
            <a:r>
              <a:rPr sz="2400" b="1" i="1" spc="-20" dirty="0">
                <a:latin typeface="Times New Roman"/>
                <a:cs typeface="Times New Roman"/>
              </a:rPr>
              <a:t>reato</a:t>
            </a:r>
            <a:endParaRPr sz="2400" b="1" dirty="0">
              <a:latin typeface="Times New Roman"/>
              <a:cs typeface="Times New Roman"/>
            </a:endParaRPr>
          </a:p>
          <a:p>
            <a:pPr marL="469900" marR="10160" indent="-457200" algn="just">
              <a:lnSpc>
                <a:spcPct val="100000"/>
              </a:lnSpc>
              <a:buClr>
                <a:srgbClr val="FF0000"/>
              </a:buClr>
              <a:buSzPct val="69444"/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b="1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Database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DNA di </a:t>
            </a:r>
            <a:r>
              <a:rPr sz="2400" b="1" i="1" u="sng" spc="-5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persone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-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scomparse</a:t>
            </a:r>
            <a:r>
              <a:rPr lang="it-IT" sz="2400" b="1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(MP)</a:t>
            </a:r>
            <a:r>
              <a:rPr sz="2400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i="1" spc="-5" dirty="0" smtClean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spesso ottenuti </a:t>
            </a:r>
            <a:r>
              <a:rPr sz="2400" i="1" dirty="0">
                <a:latin typeface="Times New Roman"/>
                <a:cs typeface="Times New Roman"/>
              </a:rPr>
              <a:t>a </a:t>
            </a:r>
            <a:r>
              <a:rPr sz="2400" i="1" spc="-15" dirty="0">
                <a:latin typeface="Times New Roman"/>
                <a:cs typeface="Times New Roman"/>
              </a:rPr>
              <a:t>partire </a:t>
            </a:r>
            <a:r>
              <a:rPr sz="2400" i="1" dirty="0">
                <a:latin typeface="Times New Roman"/>
                <a:cs typeface="Times New Roman"/>
              </a:rPr>
              <a:t>dal DNA  </a:t>
            </a:r>
            <a:r>
              <a:rPr sz="2400" i="1" spc="-5" dirty="0">
                <a:latin typeface="Times New Roman"/>
                <a:cs typeface="Times New Roman"/>
              </a:rPr>
              <a:t>dei </a:t>
            </a:r>
            <a:r>
              <a:rPr sz="2400" i="1" spc="-20" dirty="0">
                <a:latin typeface="Times New Roman"/>
                <a:cs typeface="Times New Roman"/>
              </a:rPr>
              <a:t>loro </a:t>
            </a:r>
            <a:r>
              <a:rPr sz="2400" b="1" i="1" spc="-5" dirty="0">
                <a:latin typeface="Times New Roman"/>
                <a:cs typeface="Times New Roman"/>
              </a:rPr>
              <a:t>effetti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personali</a:t>
            </a:r>
            <a:endParaRPr sz="2400" b="1" dirty="0">
              <a:latin typeface="Times New Roman"/>
              <a:cs typeface="Times New Roman"/>
            </a:endParaRPr>
          </a:p>
          <a:p>
            <a:pPr marL="469900" marR="52705" indent="-457200" algn="just">
              <a:lnSpc>
                <a:spcPct val="100000"/>
              </a:lnSpc>
              <a:buClr>
                <a:srgbClr val="FF0000"/>
              </a:buClr>
              <a:buSzPct val="69444"/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b="1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Database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DNA 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parenti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MP</a:t>
            </a:r>
            <a:r>
              <a:rPr sz="2400" i="1" dirty="0" smtClean="0">
                <a:latin typeface="Times New Roman"/>
                <a:cs typeface="Times New Roman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richiesti nei casi  in cui </a:t>
            </a:r>
            <a:r>
              <a:rPr sz="2400" i="1" dirty="0">
                <a:latin typeface="Times New Roman"/>
                <a:cs typeface="Times New Roman"/>
              </a:rPr>
              <a:t>non </a:t>
            </a:r>
            <a:r>
              <a:rPr sz="2400" i="1" spc="-5" dirty="0">
                <a:latin typeface="Times New Roman"/>
                <a:cs typeface="Times New Roman"/>
              </a:rPr>
              <a:t>fosse possibile </a:t>
            </a:r>
            <a:r>
              <a:rPr sz="2400" i="1" spc="-15" dirty="0">
                <a:latin typeface="Times New Roman"/>
                <a:cs typeface="Times New Roman"/>
              </a:rPr>
              <a:t>ottenere </a:t>
            </a:r>
            <a:r>
              <a:rPr sz="2400" i="1" spc="-10" dirty="0">
                <a:latin typeface="Times New Roman"/>
                <a:cs typeface="Times New Roman"/>
              </a:rPr>
              <a:t>direttamente </a:t>
            </a:r>
            <a:r>
              <a:rPr sz="2400" i="1" spc="-5" dirty="0">
                <a:latin typeface="Times New Roman"/>
                <a:cs typeface="Times New Roman"/>
              </a:rPr>
              <a:t>il </a:t>
            </a:r>
            <a:r>
              <a:rPr sz="2400" i="1" spc="-15" dirty="0">
                <a:latin typeface="Times New Roman"/>
                <a:cs typeface="Times New Roman"/>
              </a:rPr>
              <a:t>profilo </a:t>
            </a:r>
            <a:r>
              <a:rPr sz="2400" i="1" spc="-5" dirty="0">
                <a:latin typeface="Times New Roman"/>
                <a:cs typeface="Times New Roman"/>
              </a:rPr>
              <a:t>della persona</a:t>
            </a:r>
            <a:r>
              <a:rPr sz="2400" i="1" spc="1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scomparsa</a:t>
            </a:r>
            <a:endParaRPr sz="2400" dirty="0">
              <a:latin typeface="Times New Roman"/>
              <a:cs typeface="Times New Roman"/>
            </a:endParaRPr>
          </a:p>
          <a:p>
            <a:pPr marL="469900" marR="389255" indent="-457200" algn="just">
              <a:lnSpc>
                <a:spcPct val="100000"/>
              </a:lnSpc>
              <a:buClr>
                <a:srgbClr val="FF0000"/>
              </a:buClr>
              <a:buSzPct val="69444"/>
              <a:buFont typeface="+mj-lt"/>
              <a:buAutoNum type="arabicPeriod"/>
              <a:tabLst>
                <a:tab pos="297815" algn="l"/>
                <a:tab pos="298450" algn="l"/>
              </a:tabLst>
            </a:pPr>
            <a:r>
              <a:rPr sz="2400" b="1" i="1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Database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 DNA di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resti umani 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 </a:t>
            </a:r>
            <a:r>
              <a:rPr sz="24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identificati (UHR)</a:t>
            </a:r>
            <a:r>
              <a:rPr sz="24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</a:t>
            </a:r>
            <a:r>
              <a:rPr sz="2400" i="1" spc="-5" dirty="0">
                <a:latin typeface="Times New Roman"/>
                <a:cs typeface="Times New Roman"/>
              </a:rPr>
              <a:t> con il quale </a:t>
            </a:r>
            <a:r>
              <a:rPr sz="2400" i="1" dirty="0">
                <a:latin typeface="Times New Roman"/>
                <a:cs typeface="Times New Roman"/>
              </a:rPr>
              <a:t>i  </a:t>
            </a:r>
            <a:r>
              <a:rPr sz="2400" i="1" spc="-15" dirty="0">
                <a:latin typeface="Times New Roman"/>
                <a:cs typeface="Times New Roman"/>
              </a:rPr>
              <a:t>profili </a:t>
            </a:r>
            <a:r>
              <a:rPr sz="2400" i="1" spc="-5" dirty="0">
                <a:latin typeface="Times New Roman"/>
                <a:cs typeface="Times New Roman"/>
              </a:rPr>
              <a:t>dei </a:t>
            </a:r>
            <a:r>
              <a:rPr sz="2400" i="1" dirty="0">
                <a:latin typeface="Times New Roman"/>
                <a:cs typeface="Times New Roman"/>
              </a:rPr>
              <a:t>due </a:t>
            </a:r>
            <a:r>
              <a:rPr sz="2400" i="1" spc="-5" dirty="0">
                <a:latin typeface="Times New Roman"/>
                <a:cs typeface="Times New Roman"/>
              </a:rPr>
              <a:t>database </a:t>
            </a:r>
            <a:r>
              <a:rPr sz="2400" i="1" spc="-10" dirty="0">
                <a:latin typeface="Times New Roman"/>
                <a:cs typeface="Times New Roman"/>
              </a:rPr>
              <a:t>precedenti </a:t>
            </a:r>
            <a:r>
              <a:rPr sz="2400" i="1" dirty="0">
                <a:latin typeface="Times New Roman"/>
                <a:cs typeface="Times New Roman"/>
              </a:rPr>
              <a:t>possono </a:t>
            </a:r>
            <a:r>
              <a:rPr sz="2400" i="1" spc="-15" dirty="0">
                <a:latin typeface="Times New Roman"/>
                <a:cs typeface="Times New Roman"/>
              </a:rPr>
              <a:t>essere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confrontati.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981200" y="304800"/>
            <a:ext cx="5105400" cy="6001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59"/>
              </a:spcBef>
            </a:pPr>
            <a:r>
              <a:rPr lang="it-IT" sz="3600" b="1" spc="-5" dirty="0" smtClean="0">
                <a:latin typeface="Calibri"/>
                <a:cs typeface="Calibri"/>
              </a:rPr>
              <a:t>2-</a:t>
            </a:r>
            <a:r>
              <a:rPr sz="3600" b="1" spc="-5" dirty="0" smtClean="0">
                <a:latin typeface="Calibri"/>
                <a:cs typeface="Calibri"/>
              </a:rPr>
              <a:t>Database </a:t>
            </a:r>
            <a:r>
              <a:rPr sz="3600" b="1" spc="-5" dirty="0">
                <a:latin typeface="Calibri"/>
                <a:cs typeface="Calibri"/>
              </a:rPr>
              <a:t>di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PROFILI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12875"/>
            <a:ext cx="23764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ttangolo 8"/>
          <p:cNvSpPr>
            <a:spLocks noChangeArrowheads="1"/>
          </p:cNvSpPr>
          <p:nvPr/>
        </p:nvSpPr>
        <p:spPr bwMode="auto">
          <a:xfrm>
            <a:off x="3314700" y="381000"/>
            <a:ext cx="2681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+mn-lt"/>
              </a:rPr>
              <a:t>STATO DELL’ARTE</a:t>
            </a:r>
          </a:p>
        </p:txBody>
      </p:sp>
      <p:pic>
        <p:nvPicPr>
          <p:cNvPr id="419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6700"/>
            <a:ext cx="54768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ttangolo 1"/>
          <p:cNvSpPr>
            <a:spLocks noChangeArrowheads="1"/>
          </p:cNvSpPr>
          <p:nvPr/>
        </p:nvSpPr>
        <p:spPr bwMode="auto">
          <a:xfrm>
            <a:off x="6026150" y="4221163"/>
            <a:ext cx="300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35.000 in BDN-DNA</a:t>
            </a:r>
          </a:p>
        </p:txBody>
      </p:sp>
      <p:sp>
        <p:nvSpPr>
          <p:cNvPr id="3" name="Freccia angolare in su 2"/>
          <p:cNvSpPr/>
          <p:nvPr/>
        </p:nvSpPr>
        <p:spPr>
          <a:xfrm>
            <a:off x="6035675" y="4868863"/>
            <a:ext cx="1784350" cy="887412"/>
          </a:xfrm>
          <a:prstGeom prst="bent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8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54800"/>
            <a:ext cx="8763000" cy="5730928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Incremento </a:t>
            </a:r>
            <a:r>
              <a:rPr sz="2800" dirty="0">
                <a:latin typeface="Calibri"/>
                <a:cs typeface="Calibri"/>
              </a:rPr>
              <a:t>dell’uso dell’analisi del </a:t>
            </a:r>
            <a:r>
              <a:rPr sz="2800" spc="-5" dirty="0">
                <a:latin typeface="Calibri"/>
                <a:cs typeface="Calibri"/>
              </a:rPr>
              <a:t>DNA </a:t>
            </a:r>
            <a:r>
              <a:rPr sz="2800" dirty="0">
                <a:latin typeface="Calibri"/>
                <a:cs typeface="Calibri"/>
              </a:rPr>
              <a:t>nella  </a:t>
            </a:r>
            <a:r>
              <a:rPr sz="2800" spc="-5" dirty="0">
                <a:latin typeface="Calibri"/>
                <a:cs typeface="Calibri"/>
              </a:rPr>
              <a:t>risoluzione </a:t>
            </a:r>
            <a:r>
              <a:rPr sz="2800" dirty="0">
                <a:latin typeface="Calibri"/>
                <a:cs typeface="Calibri"/>
              </a:rPr>
              <a:t>di casi </a:t>
            </a:r>
            <a:r>
              <a:rPr sz="2800" spc="-5" dirty="0">
                <a:latin typeface="Calibri"/>
                <a:cs typeface="Calibri"/>
              </a:rPr>
              <a:t>criminali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continuo miglioramento  </a:t>
            </a:r>
            <a:r>
              <a:rPr sz="2800" dirty="0">
                <a:latin typeface="Calibri"/>
                <a:cs typeface="Calibri"/>
              </a:rPr>
              <a:t>sia delle </a:t>
            </a:r>
            <a:r>
              <a:rPr sz="2800" spc="-5" dirty="0">
                <a:latin typeface="Calibri"/>
                <a:cs typeface="Calibri"/>
              </a:rPr>
              <a:t>tecniche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repertazione </a:t>
            </a:r>
            <a:r>
              <a:rPr sz="2800" dirty="0">
                <a:latin typeface="Calibri"/>
                <a:cs typeface="Calibri"/>
              </a:rPr>
              <a:t>che delle analisi  </a:t>
            </a:r>
            <a:r>
              <a:rPr sz="2800" spc="-5" dirty="0">
                <a:latin typeface="Calibri"/>
                <a:cs typeface="Calibri"/>
              </a:rPr>
              <a:t>utilizzate.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469900" marR="94615" indent="-457200" algn="just">
              <a:lnSpc>
                <a:spcPct val="119000"/>
              </a:lnSpc>
              <a:buChar char="-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Richiesta di </a:t>
            </a:r>
            <a:r>
              <a:rPr sz="2800" spc="-5" dirty="0">
                <a:latin typeface="Calibri"/>
                <a:cs typeface="Calibri"/>
              </a:rPr>
              <a:t>sempre meno materiale biologico </a:t>
            </a:r>
            <a:r>
              <a:rPr sz="2800" dirty="0">
                <a:latin typeface="Calibri"/>
                <a:cs typeface="Calibri"/>
              </a:rPr>
              <a:t>per  l’analisi</a:t>
            </a:r>
          </a:p>
          <a:p>
            <a:pPr marL="469900" indent="-457200" algn="just">
              <a:lnSpc>
                <a:spcPct val="100000"/>
              </a:lnSpc>
              <a:spcBef>
                <a:spcPts val="740"/>
              </a:spcBef>
              <a:buChar char="-"/>
              <a:tabLst>
                <a:tab pos="469265" algn="l"/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marcatori sempre </a:t>
            </a:r>
            <a:r>
              <a:rPr sz="2800" dirty="0">
                <a:latin typeface="Calibri"/>
                <a:cs typeface="Calibri"/>
              </a:rPr>
              <a:t>più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precisi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111760" algn="just">
              <a:lnSpc>
                <a:spcPct val="120500"/>
              </a:lnSpc>
            </a:pPr>
            <a:r>
              <a:rPr sz="2800" spc="-5" dirty="0">
                <a:latin typeface="Calibri"/>
                <a:cs typeface="Calibri"/>
              </a:rPr>
              <a:t>Hanno permesso risvolti </a:t>
            </a:r>
            <a:r>
              <a:rPr sz="2800" dirty="0">
                <a:latin typeface="Calibri"/>
                <a:cs typeface="Calibri"/>
              </a:rPr>
              <a:t>inaspettati e elevato </a:t>
            </a:r>
            <a:r>
              <a:rPr sz="2800" spc="-5" dirty="0">
                <a:latin typeface="Calibri"/>
                <a:cs typeface="Calibri"/>
              </a:rPr>
              <a:t>potere  probatorio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molti </a:t>
            </a:r>
            <a:r>
              <a:rPr sz="2800" dirty="0">
                <a:latin typeface="Calibri"/>
                <a:cs typeface="Calibri"/>
              </a:rPr>
              <a:t>casi </a:t>
            </a:r>
            <a:r>
              <a:rPr sz="2800" spc="-5" dirty="0">
                <a:latin typeface="Calibri"/>
                <a:cs typeface="Calibri"/>
              </a:rPr>
              <a:t>criminali noti </a:t>
            </a:r>
            <a:r>
              <a:rPr sz="2800" dirty="0">
                <a:latin typeface="Calibri"/>
                <a:cs typeface="Calibri"/>
              </a:rPr>
              <a:t>anche per </a:t>
            </a:r>
            <a:r>
              <a:rPr sz="2800" spc="-5" dirty="0">
                <a:latin typeface="Calibri"/>
                <a:cs typeface="Calibri"/>
              </a:rPr>
              <a:t>aver  riscosso grande </a:t>
            </a:r>
            <a:r>
              <a:rPr sz="2800" dirty="0">
                <a:latin typeface="Calibri"/>
                <a:cs typeface="Calibri"/>
              </a:rPr>
              <a:t>successo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mediatico.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9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4" y="457200"/>
            <a:ext cx="9039225" cy="2924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2" y="3657600"/>
            <a:ext cx="8098338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02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5543550" cy="39814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5333"/>
            <a:ext cx="7696200" cy="17682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14724"/>
            <a:ext cx="39147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79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0" y="457200"/>
            <a:ext cx="8667750" cy="22764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6" y="2971800"/>
            <a:ext cx="85344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6743700" cy="20502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3303985"/>
            <a:ext cx="5386388" cy="25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17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60910"/>
            <a:ext cx="5486400" cy="37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92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2800</Words>
  <Application>Microsoft Office PowerPoint</Application>
  <PresentationFormat>Presentazione su schermo (4:3)</PresentationFormat>
  <Paragraphs>608</Paragraphs>
  <Slides>91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91</vt:i4>
      </vt:variant>
    </vt:vector>
  </HeadingPairs>
  <TitlesOfParts>
    <vt:vector size="107" baseType="lpstr">
      <vt:lpstr>Arial Unicode MS</vt:lpstr>
      <vt:lpstr>ＭＳ Ｐゴシック</vt:lpstr>
      <vt:lpstr>Arial</vt:lpstr>
      <vt:lpstr>Arial Black</vt:lpstr>
      <vt:lpstr>Calibri</vt:lpstr>
      <vt:lpstr>Calibri Light</vt:lpstr>
      <vt:lpstr>Comic Sans MS</vt:lpstr>
      <vt:lpstr>Gill Sans</vt:lpstr>
      <vt:lpstr>Helvetica Neue Light</vt:lpstr>
      <vt:lpstr>SymbolPS</vt:lpstr>
      <vt:lpstr>Times</vt:lpstr>
      <vt:lpstr>Times New Roman</vt:lpstr>
      <vt:lpstr>Wingdings</vt:lpstr>
      <vt:lpstr>ヒラギノ明朝 ProN W6</vt:lpstr>
      <vt:lpstr>ヒラギノ角ゴ ProN W3</vt:lpstr>
      <vt:lpstr>Tema di Office</vt:lpstr>
      <vt:lpstr>I marcatori più  utilizzati in genetica forense sono i loci  STRs (codominanti)…</vt:lpstr>
      <vt:lpstr>GENOTIPO</vt:lpstr>
      <vt:lpstr>Presentazione standard di PowerPoint</vt:lpstr>
      <vt:lpstr>APLOTIPO</vt:lpstr>
      <vt:lpstr>Presentazione standard di PowerPoint</vt:lpstr>
      <vt:lpstr>Presentazione standard di PowerPoint</vt:lpstr>
      <vt:lpstr>Presentazione standard di PowerPoint</vt:lpstr>
      <vt:lpstr>Progenitore / Adamo Y cromosomale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Polimorfismi del cromosoma Y</vt:lpstr>
      <vt:lpstr>Polimorfismi del cromosoma Y</vt:lpstr>
      <vt:lpstr>MARCATORI STR DI Y: YSTR</vt:lpstr>
      <vt:lpstr>MARCATORI STR DI Y: YSTR</vt:lpstr>
      <vt:lpstr>Presentazione standard di PowerPoint</vt:lpstr>
      <vt:lpstr>MARCATORI STR DI Y: YSTR</vt:lpstr>
      <vt:lpstr>MARCATORI STR DI Y: YSTR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MARCATORI STR DI Y: YSTR sequenza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PROCEDURA d’estrazione di DNA; analisi di Y con PCR  </vt:lpstr>
      <vt:lpstr>Un esempio…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esempio…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Valutazione statistica dei confronti (Q vs K)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Cenni di legislazione  (trattato di Prunn)</vt:lpstr>
      <vt:lpstr>Presentazione standard di PowerPoint</vt:lpstr>
      <vt:lpstr>Presentazione standard di PowerPoint</vt:lpstr>
      <vt:lpstr>Presentazione standard di PowerPoint</vt:lpstr>
      <vt:lpstr>Legge istitutiva il DNA database nazionale e disciplina  del prelievo coattivo (L. 30 giugno 2009, n. 85)</vt:lpstr>
      <vt:lpstr>Presentazione standard di PowerPoint</vt:lpstr>
      <vt:lpstr>Presentazione standard di PowerPoint</vt:lpstr>
      <vt:lpstr>Cenni di database di  profili genetici  in genetica  forense</vt:lpstr>
      <vt:lpstr>I Database di  profili genetici  in genetica  forense (cenni)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Lineage markers</dc:title>
  <dc:creator>Elisabetta</dc:creator>
  <cp:lastModifiedBy>Elisabetta</cp:lastModifiedBy>
  <cp:revision>257</cp:revision>
  <dcterms:created xsi:type="dcterms:W3CDTF">2018-10-10T11:16:22Z</dcterms:created>
  <dcterms:modified xsi:type="dcterms:W3CDTF">2020-04-22T06:00:07Z</dcterms:modified>
</cp:coreProperties>
</file>