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68"/>
  </p:notesMasterIdLst>
  <p:handoutMasterIdLst>
    <p:handoutMasterId r:id="rId69"/>
  </p:handoutMasterIdLst>
  <p:sldIdLst>
    <p:sldId id="506" r:id="rId2"/>
    <p:sldId id="503" r:id="rId3"/>
    <p:sldId id="521" r:id="rId4"/>
    <p:sldId id="522" r:id="rId5"/>
    <p:sldId id="535" r:id="rId6"/>
    <p:sldId id="523" r:id="rId7"/>
    <p:sldId id="511" r:id="rId8"/>
    <p:sldId id="507" r:id="rId9"/>
    <p:sldId id="508" r:id="rId10"/>
    <p:sldId id="509" r:id="rId11"/>
    <p:sldId id="510" r:id="rId12"/>
    <p:sldId id="533" r:id="rId13"/>
    <p:sldId id="512" r:id="rId14"/>
    <p:sldId id="534" r:id="rId15"/>
    <p:sldId id="513" r:id="rId16"/>
    <p:sldId id="524" r:id="rId17"/>
    <p:sldId id="480" r:id="rId18"/>
    <p:sldId id="514" r:id="rId19"/>
    <p:sldId id="515" r:id="rId20"/>
    <p:sldId id="516" r:id="rId21"/>
    <p:sldId id="476" r:id="rId22"/>
    <p:sldId id="517" r:id="rId23"/>
    <p:sldId id="518" r:id="rId24"/>
    <p:sldId id="519" r:id="rId25"/>
    <p:sldId id="391" r:id="rId26"/>
    <p:sldId id="525" r:id="rId27"/>
    <p:sldId id="346" r:id="rId28"/>
    <p:sldId id="530" r:id="rId29"/>
    <p:sldId id="526" r:id="rId30"/>
    <p:sldId id="436" r:id="rId31"/>
    <p:sldId id="281" r:id="rId32"/>
    <p:sldId id="296" r:id="rId33"/>
    <p:sldId id="435" r:id="rId34"/>
    <p:sldId id="527" r:id="rId35"/>
    <p:sldId id="413" r:id="rId36"/>
    <p:sldId id="418" r:id="rId37"/>
    <p:sldId id="520" r:id="rId38"/>
    <p:sldId id="481" r:id="rId39"/>
    <p:sldId id="299" r:id="rId40"/>
    <p:sldId id="261" r:id="rId41"/>
    <p:sldId id="419" r:id="rId42"/>
    <p:sldId id="262" r:id="rId43"/>
    <p:sldId id="499" r:id="rId44"/>
    <p:sldId id="263" r:id="rId45"/>
    <p:sldId id="443" r:id="rId46"/>
    <p:sldId id="310" r:id="rId47"/>
    <p:sldId id="536" r:id="rId48"/>
    <p:sldId id="537" r:id="rId49"/>
    <p:sldId id="540" r:id="rId50"/>
    <p:sldId id="538" r:id="rId51"/>
    <p:sldId id="486" r:id="rId52"/>
    <p:sldId id="312" r:id="rId53"/>
    <p:sldId id="304" r:id="rId54"/>
    <p:sldId id="455" r:id="rId55"/>
    <p:sldId id="528" r:id="rId56"/>
    <p:sldId id="444" r:id="rId57"/>
    <p:sldId id="440" r:id="rId58"/>
    <p:sldId id="441" r:id="rId59"/>
    <p:sldId id="529" r:id="rId60"/>
    <p:sldId id="531" r:id="rId61"/>
    <p:sldId id="432" r:id="rId62"/>
    <p:sldId id="264" r:id="rId63"/>
    <p:sldId id="453" r:id="rId64"/>
    <p:sldId id="452" r:id="rId65"/>
    <p:sldId id="456" r:id="rId66"/>
    <p:sldId id="450" r:id="rId67"/>
  </p:sldIdLst>
  <p:sldSz cx="9144000" cy="6858000" type="screen4x3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75407" autoAdjust="0"/>
  </p:normalViewPr>
  <p:slideViewPr>
    <p:cSldViewPr>
      <p:cViewPr varScale="1">
        <p:scale>
          <a:sx n="64" d="100"/>
          <a:sy n="64" d="100"/>
        </p:scale>
        <p:origin x="1266" y="7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5720"/>
    </p:cViewPr>
  </p:sorterViewPr>
  <p:notesViewPr>
    <p:cSldViewPr>
      <p:cViewPr varScale="1">
        <p:scale>
          <a:sx n="76" d="100"/>
          <a:sy n="76" d="100"/>
        </p:scale>
        <p:origin x="154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9DD70F-D2F4-4ECA-B2B3-9A572EAE2E11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8D669-01F8-4365-BF3C-49B0D3430E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59452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FCFF0-138D-41F9-A981-388BA544F66D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A8BD7-B96A-47FA-97EA-31B59FA3A0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9336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A8BD7-B96A-47FA-97EA-31B59FA3A0A7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66831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A60C69C-F751-4468-9646-74C887328EAE}" type="slidenum">
              <a:rPr lang="en-US" altLang="it-IT" sz="1200"/>
              <a:pPr/>
              <a:t>35</a:t>
            </a:fld>
            <a:endParaRPr lang="en-US" altLang="it-IT" sz="120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01405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EC865777-E33E-4F70-8321-D34E6F495459}" type="slidenum">
              <a:rPr lang="en-US" altLang="it-IT" sz="1200"/>
              <a:pPr algn="r"/>
              <a:t>36</a:t>
            </a:fld>
            <a:endParaRPr lang="en-US" altLang="it-IT" sz="120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046195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ED82F2DB-42E4-442A-A55C-B9328C3B156D}" type="slidenum">
              <a:rPr lang="en-US" altLang="it-IT" sz="1200"/>
              <a:pPr algn="r"/>
              <a:t>41</a:t>
            </a:fld>
            <a:endParaRPr lang="en-US" altLang="it-IT" sz="120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3452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candidati per le analisi di tipizzazione del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mtDNA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sarebbero molto probabilmente: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1) capelli sparsi senza follicolo, tessuto o bulbo radicolare attaccati, I fasci di capelli o i frammenti sono adatti possono contenere meno di 100 copie di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mtDNA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praticamente nessun DNA nucleare. </a:t>
            </a:r>
          </a:p>
          <a:p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 ossa o denti che sono stati sottoposti a lunghi periodi di alta acidità, alta temperatura, o alta umidità,</a:t>
            </a:r>
          </a:p>
          <a:p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3) tessuto (pelle, muscolo, organo) che è stato precedentemente analizzato senza successo per marcatori nucleari </a:t>
            </a:r>
          </a:p>
          <a:p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4)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macchia o tamponamento di materiali che è stato precedentemente analizzato senza successo per marcatori nucleari.</a:t>
            </a:r>
          </a:p>
          <a:p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 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A8BD7-B96A-47FA-97EA-31B59FA3A0A7}" type="slidenum">
              <a:rPr lang="it-IT" smtClean="0"/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39935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4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 notato che le analisi del </a:t>
            </a:r>
            <a:r>
              <a:rPr lang="it-IT" sz="14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mtDNA</a:t>
            </a:r>
            <a:r>
              <a:rPr lang="it-IT" sz="14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sono le analisi forensi più rigorose e dispendiose in termini di tempo. Sulla base delle statistiche informali disponibili da tutti i laboratori che eseguono queste tipizzazioni, il tasso di produttività è di circa 3-4 casi / analista / mese.</a:t>
            </a:r>
          </a:p>
          <a:p>
            <a:r>
              <a:rPr lang="it-IT" sz="14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it-IT" sz="14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ragioni di ciò includono:</a:t>
            </a:r>
          </a:p>
          <a:p>
            <a:r>
              <a:rPr lang="it-IT" sz="14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1) campioni piccoli / degradati che richiedono numerose reazioni PCR per ottenere un modello di DNA sufficiente per il sequenziamento, </a:t>
            </a:r>
          </a:p>
          <a:p>
            <a:r>
              <a:rPr lang="it-IT" sz="14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 procedure esaustive per controllare la contaminazione e </a:t>
            </a:r>
          </a:p>
          <a:p>
            <a:r>
              <a:rPr lang="it-IT" sz="14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3) analisi di sequenziamento di entrambi i filamenti di DNA in entrambe le regioni </a:t>
            </a:r>
            <a:r>
              <a:rPr lang="it-IT" sz="14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ipervariabili</a:t>
            </a:r>
            <a:r>
              <a:rPr lang="it-IT" sz="14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it-IT" sz="14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it-IT" sz="14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Inoltre, per alcuni tipi di campioni, in particolare i capelli, l'analisi del </a:t>
            </a:r>
            <a:r>
              <a:rPr lang="it-IT" sz="14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mtDNA</a:t>
            </a:r>
            <a:r>
              <a:rPr lang="it-IT" sz="14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 maggiori probabilità di consumare l'intero campione rispetto alla tipizzazione del DNA nucleare. </a:t>
            </a:r>
            <a:endParaRPr lang="it-IT" sz="140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A8BD7-B96A-47FA-97EA-31B59FA3A0A7}" type="slidenum">
              <a:rPr lang="it-IT" smtClean="0"/>
              <a:t>46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30618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A8BD7-B96A-47FA-97EA-31B59FA3A0A7}" type="slidenum">
              <a:rPr lang="it-IT" smtClean="0"/>
              <a:t>50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26345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117B97-8A6D-4521-A62F-04BA1B9F44B4}" type="slidenum">
              <a:rPr lang="en-US" altLang="it-IT"/>
              <a:pPr/>
              <a:t>51</a:t>
            </a:fld>
            <a:endParaRPr lang="en-US" altLang="it-IT"/>
          </a:p>
        </p:txBody>
      </p:sp>
      <p:sp>
        <p:nvSpPr>
          <p:cNvPr id="520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520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altLang="it-IT"/>
              <a:t>Figure 10.4 Process for evaluation of mtDNA samples.  The evidence or question (Q) sample may come from a crime scene or a mass disaster.  The reference or known (K) sample may be a maternal relative or the suspect in a criminal investigation. In a criminal investigation, the victim may also be tested and compared to the Q and K results.</a:t>
            </a:r>
          </a:p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8994329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A8BD7-B96A-47FA-97EA-31B59FA3A0A7}" type="slidenum">
              <a:rPr lang="it-IT" smtClean="0"/>
              <a:t>53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68278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117B97-8A6D-4521-A62F-04BA1B9F44B4}" type="slidenum">
              <a:rPr lang="en-US" altLang="it-IT"/>
              <a:pPr/>
              <a:t>55</a:t>
            </a:fld>
            <a:endParaRPr lang="en-US" altLang="it-IT"/>
          </a:p>
        </p:txBody>
      </p:sp>
      <p:sp>
        <p:nvSpPr>
          <p:cNvPr id="520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520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altLang="it-IT"/>
              <a:t>Figure 10.4 Process for evaluation of mtDNA samples.  The evidence or question (Q) sample may come from a crime scene or a mass disaster.  The reference or known (K) sample may be a maternal relative or the suspect in a criminal investigation. In a criminal investigation, the victim may also be tested and compared to the Q and K results.</a:t>
            </a:r>
          </a:p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4746198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A8BD7-B96A-47FA-97EA-31B59FA3A0A7}" type="slidenum">
              <a:rPr lang="it-IT" smtClean="0"/>
              <a:t>58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2832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A8BD7-B96A-47FA-97EA-31B59FA3A0A7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01979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A8BD7-B96A-47FA-97EA-31B59FA3A0A7}" type="slidenum">
              <a:rPr lang="it-IT" smtClean="0"/>
              <a:t>60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46256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A8BD7-B96A-47FA-97EA-31B59FA3A0A7}" type="slidenum">
              <a:rPr lang="it-IT" smtClean="0"/>
              <a:t>62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3537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A8BD7-B96A-47FA-97EA-31B59FA3A0A7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477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A8BD7-B96A-47FA-97EA-31B59FA3A0A7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9476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A8BD7-B96A-47FA-97EA-31B59FA3A0A7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63672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0CBFBB8-09FF-4FED-A13E-7DD6F808D106}" type="slidenum">
              <a:rPr lang="en-US" altLang="it-IT" sz="1200"/>
              <a:pPr/>
              <a:t>29</a:t>
            </a:fld>
            <a:endParaRPr lang="en-US" altLang="it-IT" sz="12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00100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73A4FD-85FB-4462-88BA-B33A82C46A50}" type="slidenum">
              <a:rPr lang="it-IT" altLang="it-IT"/>
              <a:pPr/>
              <a:t>30</a:t>
            </a:fld>
            <a:endParaRPr lang="it-IT" altLang="it-IT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519952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A60C69C-F751-4468-9646-74C887328EAE}" type="slidenum">
              <a:rPr lang="en-US" altLang="it-IT" sz="1200"/>
              <a:pPr/>
              <a:t>32</a:t>
            </a:fld>
            <a:endParaRPr lang="en-US" altLang="it-IT" sz="120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51569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 txBox="1">
            <a:spLocks noGrp="1" noChangeArrowheads="1"/>
          </p:cNvSpPr>
          <p:nvPr/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88D4A09A-74C2-4642-B237-A61FF9A0F896}" type="slidenum">
              <a:rPr lang="en-US" altLang="it-IT" sz="1200"/>
              <a:pPr algn="r"/>
              <a:t>34</a:t>
            </a:fld>
            <a:endParaRPr lang="en-US" altLang="it-IT" sz="120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3759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2853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2997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8235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5372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9970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1731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7022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2883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4575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474F8-25D4-405B-A6DF-3858C06DC7CE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A5309-7C9E-4CE6-9D4E-17E7DDE22F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4060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9180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7047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790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8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2514600"/>
            <a:ext cx="7010400" cy="190499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it-IT" sz="3600" b="1" u="sng" dirty="0" smtClean="0"/>
              <a:t>ESEMPIO DI ESERCITAZIONE: </a:t>
            </a:r>
            <a:r>
              <a:rPr lang="it-IT" sz="3600" b="1" dirty="0" smtClean="0"/>
              <a:t/>
            </a:r>
            <a:br>
              <a:rPr lang="it-IT" sz="3600" b="1" dirty="0" smtClean="0"/>
            </a:br>
            <a:r>
              <a:rPr lang="it-IT" sz="3600" b="1" dirty="0"/>
              <a:t>E</a:t>
            </a:r>
            <a:r>
              <a:rPr lang="it-IT" sz="3600" b="1" dirty="0" smtClean="0"/>
              <a:t>STRAZIONE DEL DNA col metodo organico (PCI) </a:t>
            </a:r>
            <a:endParaRPr lang="it-IT" sz="3600" b="1" dirty="0"/>
          </a:p>
        </p:txBody>
      </p:sp>
    </p:spTree>
    <p:extLst>
      <p:ext uri="{BB962C8B-B14F-4D97-AF65-F5344CB8AC3E}">
        <p14:creationId xmlns:p14="http://schemas.microsoft.com/office/powerpoint/2010/main" val="108440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874"/>
            <a:ext cx="9143999" cy="673944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828800"/>
            <a:ext cx="6858000" cy="263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66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67" y="228600"/>
            <a:ext cx="8988209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36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9144000" cy="2177533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3810000"/>
            <a:ext cx="563880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502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7975756" cy="3457575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114800"/>
            <a:ext cx="2949213" cy="23622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4093564"/>
            <a:ext cx="4162943" cy="232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22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144000" cy="271716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4038600"/>
            <a:ext cx="8686800" cy="221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251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457200"/>
            <a:ext cx="4371975" cy="32480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04800"/>
            <a:ext cx="4272073" cy="31242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3962400"/>
            <a:ext cx="4419600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3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599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33400"/>
            <a:ext cx="7620000" cy="583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75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1" y="622611"/>
            <a:ext cx="8489134" cy="11946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065" marR="5080" algn="just">
              <a:lnSpc>
                <a:spcPct val="119800"/>
              </a:lnSpc>
              <a:spcBef>
                <a:spcPts val="100"/>
              </a:spcBef>
            </a:pPr>
            <a:r>
              <a:rPr lang="it-IT" sz="3200" dirty="0" smtClean="0"/>
              <a:t>I</a:t>
            </a:r>
            <a:r>
              <a:rPr sz="3200" dirty="0" smtClean="0"/>
              <a:t> </a:t>
            </a:r>
            <a:r>
              <a:rPr sz="3200" spc="-5" dirty="0"/>
              <a:t>marcatori </a:t>
            </a:r>
            <a:r>
              <a:rPr sz="3200" dirty="0"/>
              <a:t>più  </a:t>
            </a:r>
            <a:r>
              <a:rPr sz="3200" spc="-5" dirty="0"/>
              <a:t>utilizzati </a:t>
            </a:r>
            <a:r>
              <a:rPr sz="3200" dirty="0"/>
              <a:t>in genetica </a:t>
            </a:r>
            <a:r>
              <a:rPr sz="3200" spc="-5" dirty="0"/>
              <a:t>forense sono </a:t>
            </a:r>
            <a:r>
              <a:rPr sz="3200" dirty="0"/>
              <a:t>i </a:t>
            </a:r>
            <a:r>
              <a:rPr sz="3200" spc="-5" dirty="0"/>
              <a:t>loci  </a:t>
            </a:r>
            <a:r>
              <a:rPr lang="it-IT" sz="3200" spc="-5" dirty="0" err="1" smtClean="0"/>
              <a:t>STRs</a:t>
            </a:r>
            <a:r>
              <a:rPr lang="it-IT" sz="3200" spc="-5" dirty="0" smtClean="0"/>
              <a:t> (</a:t>
            </a:r>
            <a:r>
              <a:rPr lang="it-IT" sz="3200" spc="-5" dirty="0" err="1" smtClean="0"/>
              <a:t>codominanti</a:t>
            </a:r>
            <a:r>
              <a:rPr lang="it-IT" sz="3200" spc="-5" dirty="0" smtClean="0"/>
              <a:t>)…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457199" y="2643025"/>
            <a:ext cx="8336735" cy="11946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 marR="5080" indent="238760" algn="just">
              <a:lnSpc>
                <a:spcPct val="119800"/>
              </a:lnSpc>
              <a:spcBef>
                <a:spcPts val="100"/>
              </a:spcBef>
            </a:pPr>
            <a:r>
              <a:rPr lang="it-IT" sz="3200" b="1" dirty="0" smtClean="0">
                <a:latin typeface="Calibri"/>
                <a:cs typeface="Calibri"/>
              </a:rPr>
              <a:t>….</a:t>
            </a:r>
            <a:r>
              <a:rPr sz="3200" b="1" dirty="0" err="1" smtClean="0">
                <a:latin typeface="Calibri"/>
                <a:cs typeface="Calibri"/>
              </a:rPr>
              <a:t>sottoposti</a:t>
            </a:r>
            <a:r>
              <a:rPr sz="3200" b="1" dirty="0" smtClean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alle </a:t>
            </a:r>
            <a:r>
              <a:rPr sz="3200" b="1" spc="-5" dirty="0">
                <a:latin typeface="Calibri"/>
                <a:cs typeface="Calibri"/>
              </a:rPr>
              <a:t>regole  dell’eredità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Mendeliana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733800" y="4021926"/>
            <a:ext cx="725805" cy="965835"/>
          </a:xfrm>
          <a:custGeom>
            <a:avLst/>
            <a:gdLst/>
            <a:ahLst/>
            <a:cxnLst/>
            <a:rect l="l" t="t" r="r" b="b"/>
            <a:pathLst>
              <a:path w="725804" h="965835">
                <a:moveTo>
                  <a:pt x="0" y="602994"/>
                </a:moveTo>
                <a:lnTo>
                  <a:pt x="181405" y="602994"/>
                </a:lnTo>
                <a:lnTo>
                  <a:pt x="181405" y="0"/>
                </a:lnTo>
                <a:lnTo>
                  <a:pt x="544217" y="0"/>
                </a:lnTo>
                <a:lnTo>
                  <a:pt x="544217" y="602994"/>
                </a:lnTo>
                <a:lnTo>
                  <a:pt x="725623" y="602994"/>
                </a:lnTo>
                <a:lnTo>
                  <a:pt x="362811" y="965806"/>
                </a:lnTo>
                <a:lnTo>
                  <a:pt x="0" y="602994"/>
                </a:lnTo>
                <a:close/>
              </a:path>
            </a:pathLst>
          </a:custGeom>
          <a:ln w="38099">
            <a:solidFill>
              <a:srgbClr val="AA5B0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04566" y="4987760"/>
            <a:ext cx="7777434" cy="600573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37465" rIns="0" bIns="0" rtlCol="0">
            <a:spAutoFit/>
          </a:bodyPr>
          <a:lstStyle/>
          <a:p>
            <a:pPr marR="116205" algn="just"/>
            <a:r>
              <a:rPr sz="3600" b="1" dirty="0">
                <a:latin typeface="Calibri"/>
                <a:cs typeface="Calibri"/>
              </a:rPr>
              <a:t>Localizzati </a:t>
            </a:r>
            <a:r>
              <a:rPr sz="3600" b="1" dirty="0" err="1">
                <a:latin typeface="Calibri"/>
                <a:cs typeface="Calibri"/>
              </a:rPr>
              <a:t>su</a:t>
            </a:r>
            <a:r>
              <a:rPr sz="3600" b="1" dirty="0">
                <a:latin typeface="Calibri"/>
                <a:cs typeface="Calibri"/>
              </a:rPr>
              <a:t>  </a:t>
            </a:r>
            <a:r>
              <a:rPr lang="it-IT" sz="3600" b="1" dirty="0" smtClean="0">
                <a:latin typeface="Calibri"/>
                <a:cs typeface="Calibri"/>
              </a:rPr>
              <a:t>C</a:t>
            </a:r>
            <a:r>
              <a:rPr sz="3600" b="1" dirty="0" err="1" smtClean="0">
                <a:latin typeface="Calibri"/>
                <a:cs typeface="Calibri"/>
              </a:rPr>
              <a:t>romosomi</a:t>
            </a:r>
            <a:r>
              <a:rPr sz="3600" b="1" dirty="0" smtClean="0">
                <a:latin typeface="Calibri"/>
                <a:cs typeface="Calibri"/>
              </a:rPr>
              <a:t>  </a:t>
            </a:r>
            <a:r>
              <a:rPr sz="3600" b="1" spc="-5" dirty="0">
                <a:latin typeface="Calibri"/>
                <a:cs typeface="Calibri"/>
              </a:rPr>
              <a:t>AUTOSOMICI</a:t>
            </a:r>
            <a:endParaRPr sz="3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596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685801"/>
            <a:ext cx="7315200" cy="609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sz="2800" b="1" dirty="0" smtClean="0">
                <a:latin typeface="+mn-lt"/>
              </a:rPr>
              <a:t>GENOTIPO</a:t>
            </a:r>
            <a:endParaRPr lang="it-IT" sz="2800" b="1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3400" y="1825625"/>
            <a:ext cx="7981950" cy="4351338"/>
          </a:xfrm>
        </p:spPr>
        <p:txBody>
          <a:bodyPr numCol="1">
            <a:normAutofit/>
          </a:bodyPr>
          <a:lstStyle/>
          <a:p>
            <a:pPr marL="0" indent="0" algn="just">
              <a:buNone/>
            </a:pPr>
            <a:r>
              <a:rPr lang="it-IT" sz="3200" b="1" dirty="0" err="1" smtClean="0"/>
              <a:t>STRs</a:t>
            </a:r>
            <a:r>
              <a:rPr lang="it-IT" sz="3200" b="1" dirty="0" smtClean="0"/>
              <a:t> nucleari </a:t>
            </a:r>
            <a:r>
              <a:rPr lang="it-IT" sz="3200" dirty="0" smtClean="0"/>
              <a:t>vengono ereditati al 50% dalla </a:t>
            </a:r>
            <a:r>
              <a:rPr lang="it-IT" sz="3600" dirty="0" smtClean="0"/>
              <a:t>madre</a:t>
            </a:r>
            <a:r>
              <a:rPr lang="it-IT" sz="3200" dirty="0" smtClean="0"/>
              <a:t> e dal padre	</a:t>
            </a:r>
            <a:r>
              <a:rPr lang="it-IT" sz="2800" dirty="0" smtClean="0"/>
              <a:t>			</a:t>
            </a:r>
            <a:endParaRPr lang="it-IT" sz="3200" dirty="0" smtClean="0"/>
          </a:p>
        </p:txBody>
      </p:sp>
      <p:sp>
        <p:nvSpPr>
          <p:cNvPr id="6" name="Freccia in giù 5"/>
          <p:cNvSpPr/>
          <p:nvPr/>
        </p:nvSpPr>
        <p:spPr>
          <a:xfrm>
            <a:off x="4191000" y="2498121"/>
            <a:ext cx="76200" cy="1219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3048000" y="4247545"/>
            <a:ext cx="2286000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GENOTIPO</a:t>
            </a:r>
          </a:p>
          <a:p>
            <a:pPr algn="ctr"/>
            <a:endParaRPr lang="it-IT" sz="2800" b="1" dirty="0" smtClean="0"/>
          </a:p>
          <a:p>
            <a:pPr algn="ctr"/>
            <a:r>
              <a:rPr lang="it-IT" sz="2800" b="1" dirty="0" smtClean="0">
                <a:solidFill>
                  <a:srgbClr val="FF0000"/>
                </a:solidFill>
              </a:rPr>
              <a:t>Si RMP!!</a:t>
            </a:r>
            <a:endParaRPr lang="it-IT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533400"/>
            <a:ext cx="83058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77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1393" y="914400"/>
            <a:ext cx="7665015" cy="56088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00936" y="782854"/>
            <a:ext cx="1406525" cy="702310"/>
          </a:xfrm>
          <a:custGeom>
            <a:avLst/>
            <a:gdLst/>
            <a:ahLst/>
            <a:cxnLst/>
            <a:rect l="l" t="t" r="r" b="b"/>
            <a:pathLst>
              <a:path w="1406525" h="702310">
                <a:moveTo>
                  <a:pt x="0" y="702068"/>
                </a:moveTo>
                <a:lnTo>
                  <a:pt x="1406293" y="702068"/>
                </a:lnTo>
                <a:lnTo>
                  <a:pt x="1406293" y="0"/>
                </a:lnTo>
                <a:lnTo>
                  <a:pt x="0" y="0"/>
                </a:lnTo>
                <a:lnTo>
                  <a:pt x="0" y="7020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85999" y="6235188"/>
            <a:ext cx="6721461" cy="41293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it-IT" sz="2600" b="1" spc="-5" dirty="0" smtClean="0">
                <a:solidFill>
                  <a:schemeClr val="tx1"/>
                </a:solidFill>
                <a:latin typeface="Calibri"/>
                <a:cs typeface="Calibri"/>
              </a:rPr>
              <a:t>MARCATORI EREDITATI SESSO SPECIFICI o di linea</a:t>
            </a:r>
            <a:endParaRPr sz="26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" name="object 4"/>
          <p:cNvSpPr txBox="1">
            <a:spLocks/>
          </p:cNvSpPr>
          <p:nvPr/>
        </p:nvSpPr>
        <p:spPr>
          <a:xfrm>
            <a:off x="228601" y="809213"/>
            <a:ext cx="8610600" cy="130676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3970" rIns="0" bIns="0" rtlCol="0" anchor="ctr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080" algn="just">
              <a:lnSpc>
                <a:spcPct val="100000"/>
              </a:lnSpc>
              <a:spcBef>
                <a:spcPts val="0"/>
              </a:spcBef>
            </a:pPr>
            <a:r>
              <a:rPr lang="it-IT" sz="2800" dirty="0"/>
              <a:t>V</a:t>
            </a:r>
            <a:r>
              <a:rPr lang="it-IT" sz="2800" dirty="0" smtClean="0"/>
              <a:t>i </a:t>
            </a:r>
            <a:r>
              <a:rPr lang="it-IT" sz="2800" spc="-5" dirty="0" smtClean="0"/>
              <a:t>sono numerosi altri </a:t>
            </a:r>
            <a:r>
              <a:rPr lang="it-IT" sz="2800" spc="-5" dirty="0" err="1" smtClean="0"/>
              <a:t>altri</a:t>
            </a:r>
            <a:r>
              <a:rPr lang="it-IT" sz="2800" spc="-5" dirty="0" smtClean="0"/>
              <a:t>  marcatori molecolari localizzati </a:t>
            </a:r>
            <a:r>
              <a:rPr lang="it-IT" sz="2800" dirty="0" smtClean="0"/>
              <a:t>anche in </a:t>
            </a:r>
            <a:r>
              <a:rPr lang="it-IT" sz="2800" spc="-5" dirty="0" smtClean="0"/>
              <a:t>porzioni </a:t>
            </a:r>
            <a:r>
              <a:rPr lang="it-IT" sz="2800" dirty="0" smtClean="0"/>
              <a:t>del </a:t>
            </a:r>
            <a:r>
              <a:rPr lang="it-IT" sz="2800" spc="-5" dirty="0" smtClean="0"/>
              <a:t>genoma </a:t>
            </a:r>
            <a:r>
              <a:rPr lang="it-IT" sz="2800" dirty="0" smtClean="0"/>
              <a:t>che  </a:t>
            </a:r>
            <a:r>
              <a:rPr lang="it-IT" sz="2800" spc="-5" dirty="0" smtClean="0"/>
              <a:t>presentano </a:t>
            </a:r>
            <a:r>
              <a:rPr lang="it-IT" sz="2800" b="1" spc="-5" dirty="0" smtClean="0">
                <a:solidFill>
                  <a:srgbClr val="FF0000"/>
                </a:solidFill>
                <a:cs typeface="Calibri"/>
              </a:rPr>
              <a:t>EREDITA’ UNIPARENTALE</a:t>
            </a:r>
            <a:r>
              <a:rPr lang="it-IT" sz="2800" spc="-5" dirty="0" smtClean="0"/>
              <a:t>:</a:t>
            </a:r>
            <a:endParaRPr lang="it-IT" sz="2800" spc="-5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495800" y="2133600"/>
            <a:ext cx="31051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7" name="Elaborazione 6"/>
          <p:cNvSpPr/>
          <p:nvPr/>
        </p:nvSpPr>
        <p:spPr>
          <a:xfrm>
            <a:off x="5638800" y="2502933"/>
            <a:ext cx="2727608" cy="3387768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7967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2590800"/>
            <a:ext cx="7391400" cy="391477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0"/>
            <a:ext cx="7391400" cy="269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30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2000" y="609600"/>
            <a:ext cx="7848600" cy="5567363"/>
          </a:xfrm>
        </p:spPr>
        <p:txBody>
          <a:bodyPr numCol="1">
            <a:normAutofit/>
          </a:bodyPr>
          <a:lstStyle/>
          <a:p>
            <a:pPr marL="0" indent="0" algn="just">
              <a:buNone/>
            </a:pPr>
            <a:r>
              <a:rPr lang="it-IT" sz="3200" dirty="0" smtClean="0"/>
              <a:t>Marcatori sesso 	specifici si trasmettono di 	generazione in generazione </a:t>
            </a:r>
          </a:p>
        </p:txBody>
      </p:sp>
      <p:sp>
        <p:nvSpPr>
          <p:cNvPr id="7" name="Freccia in giù 6"/>
          <p:cNvSpPr/>
          <p:nvPr/>
        </p:nvSpPr>
        <p:spPr>
          <a:xfrm>
            <a:off x="4297681" y="2532435"/>
            <a:ext cx="45719" cy="10921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3200400" y="4001294"/>
            <a:ext cx="2438400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APLOTIPO</a:t>
            </a:r>
          </a:p>
          <a:p>
            <a:pPr algn="ctr"/>
            <a:endParaRPr lang="it-IT" sz="2800" b="1" dirty="0" smtClean="0"/>
          </a:p>
          <a:p>
            <a:pPr algn="ctr"/>
            <a:r>
              <a:rPr lang="it-IT" sz="2800" b="1" dirty="0" smtClean="0">
                <a:solidFill>
                  <a:srgbClr val="FF0000"/>
                </a:solidFill>
              </a:rPr>
              <a:t>No RMP!!!</a:t>
            </a:r>
            <a:endParaRPr lang="it-IT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67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3400" y="1600200"/>
            <a:ext cx="7924800" cy="2677656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just"/>
            <a:r>
              <a:rPr lang="it-IT" sz="2800" dirty="0" smtClean="0">
                <a:latin typeface="+mn-lt"/>
              </a:rPr>
              <a:t>Combinazione </a:t>
            </a:r>
            <a:r>
              <a:rPr lang="it-IT" sz="2800" dirty="0">
                <a:latin typeface="+mn-lt"/>
              </a:rPr>
              <a:t>di diversi stati allelici di un set di marcatori </a:t>
            </a:r>
            <a:r>
              <a:rPr lang="it-IT" sz="2800" b="1" i="1" dirty="0">
                <a:latin typeface="+mn-lt"/>
              </a:rPr>
              <a:t>polimorfic</a:t>
            </a:r>
            <a:r>
              <a:rPr lang="it-IT" sz="2800" b="1" dirty="0">
                <a:latin typeface="+mn-lt"/>
              </a:rPr>
              <a:t>i </a:t>
            </a:r>
            <a:r>
              <a:rPr lang="it-IT" sz="2800" dirty="0" smtClean="0">
                <a:latin typeface="+mn-lt"/>
              </a:rPr>
              <a:t>che </a:t>
            </a:r>
            <a:r>
              <a:rPr lang="it-IT" sz="2800" dirty="0">
                <a:latin typeface="+mn-lt"/>
              </a:rPr>
              <a:t>si trovano fisicamente associati sulla stessa molecola di </a:t>
            </a:r>
            <a:r>
              <a:rPr lang="it-IT" sz="2800" dirty="0" smtClean="0">
                <a:latin typeface="+mn-lt"/>
              </a:rPr>
              <a:t>DNA (es. cromosoma, regione cromosomica) </a:t>
            </a:r>
          </a:p>
          <a:p>
            <a:pPr algn="just"/>
            <a:r>
              <a:rPr lang="it-IT" sz="2800" dirty="0" smtClean="0">
                <a:latin typeface="+mn-lt"/>
              </a:rPr>
              <a:t>Tale combinazione sono in </a:t>
            </a:r>
            <a:r>
              <a:rPr lang="it-IT" sz="2800" b="1" dirty="0" err="1" smtClean="0">
                <a:solidFill>
                  <a:srgbClr val="FF0000"/>
                </a:solidFill>
                <a:latin typeface="+mn-lt"/>
              </a:rPr>
              <a:t>linkage</a:t>
            </a:r>
            <a:r>
              <a:rPr lang="it-IT" sz="28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it-IT" sz="2800" b="1" dirty="0" err="1" smtClean="0">
                <a:solidFill>
                  <a:srgbClr val="FF0000"/>
                </a:solidFill>
                <a:latin typeface="+mn-lt"/>
              </a:rPr>
              <a:t>disequilibrium</a:t>
            </a:r>
            <a:r>
              <a:rPr lang="it-IT" sz="2800" b="1" dirty="0" smtClean="0">
                <a:solidFill>
                  <a:srgbClr val="FF0000"/>
                </a:solidFill>
                <a:latin typeface="+mn-lt"/>
              </a:rPr>
              <a:t> (LD)</a:t>
            </a:r>
            <a:endParaRPr lang="it-IT" sz="2800" dirty="0">
              <a:latin typeface="+mn-lt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057400" y="444528"/>
            <a:ext cx="51054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3600" dirty="0" err="1" smtClean="0"/>
              <a:t>Aplotipo</a:t>
            </a:r>
            <a:r>
              <a:rPr lang="it-IT" sz="3600" dirty="0" smtClean="0"/>
              <a:t> </a:t>
            </a:r>
            <a:endParaRPr lang="it-IT" sz="36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57200" y="4764160"/>
            <a:ext cx="8077200" cy="15081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3200" dirty="0">
                <a:latin typeface="+mn-lt"/>
              </a:rPr>
              <a:t>Gli alleli </a:t>
            </a:r>
            <a:r>
              <a:rPr lang="it-IT" sz="3200" dirty="0" smtClean="0">
                <a:latin typeface="+mn-lt"/>
              </a:rPr>
              <a:t>dell'Y sono </a:t>
            </a:r>
            <a:r>
              <a:rPr lang="it-IT" sz="3200" dirty="0">
                <a:latin typeface="+mn-lt"/>
              </a:rPr>
              <a:t>sempre associati a formare </a:t>
            </a:r>
            <a:r>
              <a:rPr lang="it-IT" sz="3200" dirty="0" err="1">
                <a:latin typeface="+mn-lt"/>
              </a:rPr>
              <a:t>aplotipi</a:t>
            </a:r>
            <a:r>
              <a:rPr lang="it-IT" sz="3200" dirty="0">
                <a:latin typeface="+mn-lt"/>
              </a:rPr>
              <a:t>, così come gli alleli del </a:t>
            </a:r>
            <a:r>
              <a:rPr lang="it-IT" sz="3200" dirty="0" err="1" smtClean="0">
                <a:latin typeface="+mn-lt"/>
              </a:rPr>
              <a:t>mtDNA</a:t>
            </a:r>
            <a:r>
              <a:rPr lang="it-IT" sz="3200" dirty="0" smtClean="0">
                <a:latin typeface="+mn-lt"/>
              </a:rPr>
              <a:t> </a:t>
            </a:r>
          </a:p>
          <a:p>
            <a:pPr algn="just"/>
            <a:endParaRPr lang="it-IT" sz="2800" dirty="0" smtClean="0"/>
          </a:p>
        </p:txBody>
      </p:sp>
    </p:spTree>
    <p:extLst>
      <p:ext uri="{BB962C8B-B14F-4D97-AF65-F5344CB8AC3E}">
        <p14:creationId xmlns:p14="http://schemas.microsoft.com/office/powerpoint/2010/main" val="81901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2532321"/>
            <a:ext cx="4800600" cy="321945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60" y="2514600"/>
            <a:ext cx="4524375" cy="3219450"/>
          </a:xfrm>
          <a:prstGeom prst="rect">
            <a:avLst/>
          </a:prstGeom>
        </p:spPr>
      </p:pic>
      <p:sp>
        <p:nvSpPr>
          <p:cNvPr id="5" name="object 9"/>
          <p:cNvSpPr txBox="1">
            <a:spLocks/>
          </p:cNvSpPr>
          <p:nvPr/>
        </p:nvSpPr>
        <p:spPr>
          <a:xfrm>
            <a:off x="1752600" y="533400"/>
            <a:ext cx="5848336" cy="6001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19" rIns="0" bIns="0" rtlCol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5985">
              <a:lnSpc>
                <a:spcPct val="100000"/>
              </a:lnSpc>
              <a:spcBef>
                <a:spcPts val="359"/>
              </a:spcBef>
            </a:pPr>
            <a:r>
              <a:rPr lang="it-IT" sz="3600" b="1" i="1" dirty="0" err="1" smtClean="0">
                <a:latin typeface="Calibri"/>
                <a:cs typeface="Calibri"/>
              </a:rPr>
              <a:t>Lineage</a:t>
            </a:r>
            <a:r>
              <a:rPr lang="it-IT" sz="3600" b="1" i="1" spc="-15" dirty="0" smtClean="0">
                <a:latin typeface="Calibri"/>
                <a:cs typeface="Calibri"/>
              </a:rPr>
              <a:t> </a:t>
            </a:r>
            <a:r>
              <a:rPr lang="it-IT" sz="3600" b="1" i="1" spc="-5" dirty="0" err="1" smtClean="0">
                <a:latin typeface="Calibri"/>
                <a:cs typeface="Calibri"/>
              </a:rPr>
              <a:t>markers</a:t>
            </a:r>
            <a:endParaRPr lang="it-IT" sz="3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610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865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70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462" y="450274"/>
            <a:ext cx="8909538" cy="526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04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00200" y="457200"/>
            <a:ext cx="6096000" cy="60960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it-IT" b="1" dirty="0" smtClean="0">
                <a:latin typeface="+mn-lt"/>
              </a:rPr>
              <a:t>DNA mitocondriale (</a:t>
            </a:r>
            <a:r>
              <a:rPr lang="it-IT" b="1" dirty="0" err="1" smtClean="0">
                <a:latin typeface="+mn-lt"/>
              </a:rPr>
              <a:t>mtDNA</a:t>
            </a:r>
            <a:r>
              <a:rPr lang="it-IT" b="1" dirty="0" smtClean="0">
                <a:latin typeface="+mn-lt"/>
              </a:rPr>
              <a:t>)</a:t>
            </a:r>
            <a:endParaRPr lang="it-IT" b="1" dirty="0">
              <a:latin typeface="+mn-lt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676400" y="1295400"/>
            <a:ext cx="5732298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mt-EVE</a:t>
            </a:r>
            <a:endParaRPr lang="it-IT" sz="3200" b="1" dirty="0"/>
          </a:p>
        </p:txBody>
      </p:sp>
      <p:sp>
        <p:nvSpPr>
          <p:cNvPr id="4" name="Rettangolo 3"/>
          <p:cNvSpPr/>
          <p:nvPr/>
        </p:nvSpPr>
        <p:spPr>
          <a:xfrm>
            <a:off x="457200" y="1981200"/>
            <a:ext cx="8153400" cy="4524315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just"/>
            <a:r>
              <a:rPr lang="it-IT" sz="3200" dirty="0" smtClean="0">
                <a:latin typeface="Trebuchet MS" panose="020B0603020202020204" pitchFamily="34" charset="0"/>
              </a:rPr>
              <a:t>Eva mitocondriale (</a:t>
            </a:r>
            <a:r>
              <a:rPr lang="it-IT" sz="3200" dirty="0" err="1" smtClean="0">
                <a:latin typeface="Trebuchet MS" panose="020B0603020202020204" pitchFamily="34" charset="0"/>
              </a:rPr>
              <a:t>mtEVE</a:t>
            </a:r>
            <a:r>
              <a:rPr lang="it-IT" sz="3200" dirty="0" smtClean="0">
                <a:latin typeface="Trebuchet MS" panose="020B0603020202020204" pitchFamily="34" charset="0"/>
              </a:rPr>
              <a:t>) è una donna dal cui mtDNA è scaturito il mtDNA di tutti gli esseri umani viventi. </a:t>
            </a:r>
          </a:p>
          <a:p>
            <a:pPr algn="just"/>
            <a:endParaRPr lang="it-IT" sz="3200" dirty="0" smtClean="0">
              <a:latin typeface="Trebuchet MS" panose="020B0603020202020204" pitchFamily="34" charset="0"/>
            </a:endParaRPr>
          </a:p>
          <a:p>
            <a:pPr algn="just"/>
            <a:r>
              <a:rPr lang="it-IT" sz="3200" dirty="0" smtClean="0">
                <a:latin typeface="Trebuchet MS" panose="020B0603020202020204" pitchFamily="34" charset="0"/>
              </a:rPr>
              <a:t>L’</a:t>
            </a:r>
            <a:r>
              <a:rPr lang="it-IT" sz="3200" dirty="0" err="1" smtClean="0">
                <a:latin typeface="Trebuchet MS" panose="020B0603020202020204" pitchFamily="34" charset="0"/>
              </a:rPr>
              <a:t>mtEVE</a:t>
            </a:r>
            <a:r>
              <a:rPr lang="it-IT" sz="3200" dirty="0" smtClean="0">
                <a:latin typeface="Trebuchet MS" panose="020B0603020202020204" pitchFamily="34" charset="0"/>
              </a:rPr>
              <a:t> è, per così dire, la </a:t>
            </a:r>
            <a:r>
              <a:rPr lang="it-IT" sz="3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PROGENITRICE </a:t>
            </a:r>
            <a:r>
              <a:rPr lang="it-IT" sz="3200" dirty="0" smtClean="0">
                <a:latin typeface="Trebuchet MS" panose="020B0603020202020204" pitchFamily="34" charset="0"/>
              </a:rPr>
              <a:t>di tutti gli esseri umani in pura linea </a:t>
            </a:r>
            <a:r>
              <a:rPr lang="it-IT" sz="3200" dirty="0" smtClean="0">
                <a:latin typeface="Trebuchet MS" panose="020B0603020202020204" pitchFamily="34" charset="0"/>
              </a:rPr>
              <a:t>materna</a:t>
            </a:r>
          </a:p>
          <a:p>
            <a:pPr algn="just"/>
            <a:endParaRPr lang="it-IT" sz="3200" b="1" i="1" dirty="0">
              <a:latin typeface="Trebuchet MS" panose="020B0603020202020204" pitchFamily="34" charset="0"/>
            </a:endParaRPr>
          </a:p>
          <a:p>
            <a:pPr algn="just"/>
            <a:r>
              <a:rPr lang="it-IT" sz="3200" b="1" i="1" dirty="0" smtClean="0">
                <a:latin typeface="Trebuchet MS" panose="020B0603020202020204" pitchFamily="34" charset="0"/>
              </a:rPr>
              <a:t>Visse </a:t>
            </a:r>
            <a:r>
              <a:rPr lang="it-IT" sz="3200" b="1" i="1" dirty="0" smtClean="0">
                <a:latin typeface="Trebuchet MS" panose="020B0603020202020204" pitchFamily="34" charset="0"/>
              </a:rPr>
              <a:t>in Africa, circa 175.000 </a:t>
            </a:r>
            <a:r>
              <a:rPr lang="it-IT" sz="3200" b="1" i="1" dirty="0" err="1" smtClean="0">
                <a:latin typeface="Trebuchet MS" panose="020B0603020202020204" pitchFamily="34" charset="0"/>
              </a:rPr>
              <a:t>annni</a:t>
            </a:r>
            <a:r>
              <a:rPr lang="it-IT" sz="3200" b="1" i="1" dirty="0" smtClean="0">
                <a:latin typeface="Trebuchet MS" panose="020B0603020202020204" pitchFamily="34" charset="0"/>
              </a:rPr>
              <a:t> fa</a:t>
            </a:r>
            <a:endParaRPr lang="it-IT" sz="3200" b="1" i="1" dirty="0" smtClean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87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304800" y="304800"/>
            <a:ext cx="8229600" cy="6001643"/>
          </a:xfrm>
          <a:prstGeom prst="rect">
            <a:avLst/>
          </a:prstGeom>
        </p:spPr>
        <p:style>
          <a:lnRef idx="1">
            <a:schemeClr val="accent1"/>
          </a:lnRef>
          <a:fillRef idx="1001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t-IT" sz="3200" dirty="0" smtClean="0"/>
              <a:t>Nel </a:t>
            </a:r>
            <a:r>
              <a:rPr lang="it-IT" sz="3200" dirty="0"/>
              <a:t>corso delle generazioni, </a:t>
            </a:r>
            <a:r>
              <a:rPr lang="it-IT" sz="3200" dirty="0" smtClean="0"/>
              <a:t>dalle progenitrici sopraggiunsero </a:t>
            </a:r>
            <a:r>
              <a:rPr lang="it-IT" sz="3200" dirty="0"/>
              <a:t>sempre più mutazioni in modo tale che il suo profilo </a:t>
            </a:r>
            <a:r>
              <a:rPr lang="it-IT" sz="3200" dirty="0" smtClean="0"/>
              <a:t>mitocondriale subì </a:t>
            </a:r>
            <a:r>
              <a:rPr lang="it-IT" sz="3200" dirty="0"/>
              <a:t>dei cambiamenti. </a:t>
            </a:r>
            <a:endParaRPr lang="it-IT" sz="3200" dirty="0" smtClean="0"/>
          </a:p>
          <a:p>
            <a:pPr algn="just"/>
            <a:endParaRPr lang="it-IT" sz="3200" dirty="0"/>
          </a:p>
          <a:p>
            <a:pPr algn="just"/>
            <a:r>
              <a:rPr lang="it-IT" sz="3200" dirty="0">
                <a:sym typeface="Wingdings" panose="05000000000000000000" pitchFamily="2" charset="2"/>
              </a:rPr>
              <a:t>ebbero </a:t>
            </a:r>
            <a:r>
              <a:rPr lang="it-IT" sz="3200" dirty="0"/>
              <a:t>vita gli </a:t>
            </a:r>
            <a:r>
              <a:rPr lang="it-IT" sz="3200" b="1" dirty="0" smtClean="0">
                <a:solidFill>
                  <a:srgbClr val="FF0000"/>
                </a:solidFill>
              </a:rPr>
              <a:t>APLOGRUPPI</a:t>
            </a:r>
            <a:endParaRPr lang="it-IT" sz="3200" b="1" dirty="0" smtClean="0">
              <a:solidFill>
                <a:srgbClr val="FF0000"/>
              </a:solidFill>
            </a:endParaRPr>
          </a:p>
          <a:p>
            <a:pPr algn="just"/>
            <a:endParaRPr lang="it-IT" sz="3200" dirty="0"/>
          </a:p>
          <a:p>
            <a:pPr algn="just"/>
            <a:r>
              <a:rPr lang="it-IT" sz="3200" dirty="0"/>
              <a:t> Con il passare del tempo l’albero genealogico diventa sempre più imponente e complesso. </a:t>
            </a:r>
            <a:endParaRPr lang="it-IT" sz="3200" dirty="0" smtClean="0"/>
          </a:p>
          <a:p>
            <a:pPr algn="just"/>
            <a:endParaRPr lang="it-IT" sz="3200" dirty="0"/>
          </a:p>
          <a:p>
            <a:pPr algn="just"/>
            <a:r>
              <a:rPr lang="it-IT" sz="3200" dirty="0"/>
              <a:t>Si aggiungono sempre nuovi SNP </a:t>
            </a:r>
            <a:r>
              <a:rPr lang="it-IT" sz="3200" dirty="0">
                <a:sym typeface="Wingdings" panose="05000000000000000000" pitchFamily="2" charset="2"/>
              </a:rPr>
              <a:t></a:t>
            </a:r>
            <a:r>
              <a:rPr lang="it-IT" sz="3200" dirty="0"/>
              <a:t>nuovi sottogruppi. </a:t>
            </a:r>
          </a:p>
        </p:txBody>
      </p:sp>
    </p:spTree>
    <p:extLst>
      <p:ext uri="{BB962C8B-B14F-4D97-AF65-F5344CB8AC3E}">
        <p14:creationId xmlns:p14="http://schemas.microsoft.com/office/powerpoint/2010/main" val="424479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ChangeArrowheads="1"/>
          </p:cNvSpPr>
          <p:nvPr/>
        </p:nvSpPr>
        <p:spPr bwMode="auto">
          <a:xfrm>
            <a:off x="2476500" y="75592"/>
            <a:ext cx="3823162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it-IT" sz="2800" b="1" dirty="0" err="1" smtClean="0">
                <a:latin typeface="+mj-lt"/>
              </a:rPr>
              <a:t>Organizzazione</a:t>
            </a:r>
            <a:r>
              <a:rPr lang="en-US" altLang="it-IT" sz="2800" b="1" dirty="0" smtClean="0">
                <a:latin typeface="+mj-lt"/>
              </a:rPr>
              <a:t> di </a:t>
            </a:r>
            <a:r>
              <a:rPr lang="en-US" altLang="it-IT" sz="2800" b="1" dirty="0" err="1" smtClean="0">
                <a:latin typeface="+mj-lt"/>
              </a:rPr>
              <a:t>mtDNA</a:t>
            </a:r>
            <a:endParaRPr lang="en-US" altLang="it-IT" sz="2800" b="1" dirty="0">
              <a:latin typeface="+mj-lt"/>
            </a:endParaRPr>
          </a:p>
        </p:txBody>
      </p:sp>
      <p:sp>
        <p:nvSpPr>
          <p:cNvPr id="6147" name="Rectangle 5"/>
          <p:cNvSpPr>
            <a:spLocks noChangeArrowheads="1"/>
          </p:cNvSpPr>
          <p:nvPr/>
        </p:nvSpPr>
        <p:spPr bwMode="auto">
          <a:xfrm>
            <a:off x="133350" y="5765800"/>
            <a:ext cx="8324850" cy="1015663"/>
          </a:xfrm>
          <a:prstGeom prst="rect">
            <a:avLst/>
          </a:prstGeom>
          <a:ln>
            <a:noFill/>
          </a:ln>
          <a:extLst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it-IT" sz="2000" b="1" dirty="0">
                <a:solidFill>
                  <a:srgbClr val="FF0000"/>
                </a:solidFill>
                <a:latin typeface="Helvetica" panose="020B0604020202020204" pitchFamily="34" charset="0"/>
              </a:rPr>
              <a:t>D-loop</a:t>
            </a:r>
            <a:r>
              <a:rPr lang="en-US" altLang="it-IT" sz="2000" b="1" dirty="0">
                <a:latin typeface="Helvetica" panose="020B0604020202020204" pitchFamily="34" charset="0"/>
              </a:rPr>
              <a:t>: displacement loop</a:t>
            </a:r>
          </a:p>
          <a:p>
            <a:r>
              <a:rPr lang="en-US" altLang="it-IT" sz="2000" b="1" dirty="0" smtClean="0">
                <a:solidFill>
                  <a:srgbClr val="FF0000"/>
                </a:solidFill>
                <a:latin typeface="Helvetica" panose="020B0604020202020204" pitchFamily="34" charset="0"/>
              </a:rPr>
              <a:t>H</a:t>
            </a:r>
            <a:r>
              <a:rPr lang="en-US" altLang="it-IT" sz="2000" b="1" dirty="0" smtClean="0">
                <a:latin typeface="Helvetica" panose="020B0604020202020204" pitchFamily="34" charset="0"/>
              </a:rPr>
              <a:t>SP heavy-</a:t>
            </a:r>
            <a:r>
              <a:rPr lang="en-US" altLang="it-IT" sz="2000" b="1" dirty="0">
                <a:latin typeface="Helvetica" panose="020B0604020202020204" pitchFamily="34" charset="0"/>
              </a:rPr>
              <a:t>strand </a:t>
            </a:r>
            <a:r>
              <a:rPr lang="en-US" altLang="it-IT" sz="2000" b="1" dirty="0">
                <a:solidFill>
                  <a:srgbClr val="FF0000"/>
                </a:solidFill>
                <a:latin typeface="Helvetica" panose="020B0604020202020204" pitchFamily="34" charset="0"/>
              </a:rPr>
              <a:t>promoters</a:t>
            </a:r>
            <a:r>
              <a:rPr lang="en-US" altLang="it-IT" sz="2000" b="1" dirty="0">
                <a:latin typeface="Helvetica" panose="020B0604020202020204" pitchFamily="34" charset="0"/>
              </a:rPr>
              <a:t> for transcription</a:t>
            </a:r>
          </a:p>
          <a:p>
            <a:pPr algn="just"/>
            <a:r>
              <a:rPr lang="en-US" altLang="it-IT" sz="2000" b="1" dirty="0" smtClean="0">
                <a:solidFill>
                  <a:srgbClr val="FF0000"/>
                </a:solidFill>
                <a:latin typeface="Helvetica" panose="020B0604020202020204" pitchFamily="34" charset="0"/>
              </a:rPr>
              <a:t>L</a:t>
            </a:r>
            <a:r>
              <a:rPr lang="en-US" altLang="it-IT" sz="2000" b="1" dirty="0" smtClean="0">
                <a:latin typeface="Helvetica" panose="020B0604020202020204" pitchFamily="34" charset="0"/>
              </a:rPr>
              <a:t>SP</a:t>
            </a:r>
            <a:r>
              <a:rPr lang="en-US" altLang="it-IT" sz="2000" b="1" dirty="0">
                <a:latin typeface="Helvetica" panose="020B0604020202020204" pitchFamily="34" charset="0"/>
              </a:rPr>
              <a:t>: </a:t>
            </a:r>
            <a:r>
              <a:rPr lang="en-US" altLang="it-IT" sz="2000" b="1" dirty="0" smtClean="0">
                <a:latin typeface="Helvetica" panose="020B0604020202020204" pitchFamily="34" charset="0"/>
              </a:rPr>
              <a:t>light- </a:t>
            </a:r>
            <a:r>
              <a:rPr lang="en-US" altLang="it-IT" sz="2000" b="1" dirty="0">
                <a:latin typeface="Helvetica" panose="020B0604020202020204" pitchFamily="34" charset="0"/>
              </a:rPr>
              <a:t>strand </a:t>
            </a:r>
            <a:r>
              <a:rPr lang="en-US" altLang="it-IT" sz="2000" b="1" dirty="0">
                <a:solidFill>
                  <a:srgbClr val="FF0000"/>
                </a:solidFill>
                <a:latin typeface="Helvetica" panose="020B0604020202020204" pitchFamily="34" charset="0"/>
              </a:rPr>
              <a:t>promoters</a:t>
            </a:r>
            <a:r>
              <a:rPr lang="en-US" altLang="it-IT" sz="2000" b="1" dirty="0">
                <a:latin typeface="Helvetica" panose="020B0604020202020204" pitchFamily="34" charset="0"/>
              </a:rPr>
              <a:t> for </a:t>
            </a:r>
            <a:r>
              <a:rPr lang="en-US" altLang="it-IT" sz="2000" b="1" dirty="0" smtClean="0">
                <a:latin typeface="Helvetica" panose="020B0604020202020204" pitchFamily="34" charset="0"/>
              </a:rPr>
              <a:t>transcription</a:t>
            </a:r>
            <a:endParaRPr lang="en-US" altLang="it-IT" sz="2000" b="1" dirty="0">
              <a:latin typeface="Helvetica" panose="020B0604020202020204" pitchFamily="34" charset="0"/>
            </a:endParaRPr>
          </a:p>
        </p:txBody>
      </p:sp>
      <p:grpSp>
        <p:nvGrpSpPr>
          <p:cNvPr id="6148" name="Group 16"/>
          <p:cNvGrpSpPr>
            <a:grpSpLocks/>
          </p:cNvGrpSpPr>
          <p:nvPr/>
        </p:nvGrpSpPr>
        <p:grpSpPr bwMode="auto">
          <a:xfrm>
            <a:off x="7000081" y="1233706"/>
            <a:ext cx="1174750" cy="396875"/>
            <a:chOff x="285750" y="5219700"/>
            <a:chExt cx="1174750" cy="396875"/>
          </a:xfrm>
        </p:grpSpPr>
        <p:sp>
          <p:nvSpPr>
            <p:cNvPr id="6157" name="Oval 3"/>
            <p:cNvSpPr>
              <a:spLocks noChangeArrowheads="1"/>
            </p:cNvSpPr>
            <p:nvPr/>
          </p:nvSpPr>
          <p:spPr bwMode="auto">
            <a:xfrm>
              <a:off x="285750" y="5341937"/>
              <a:ext cx="152606" cy="152400"/>
            </a:xfrm>
            <a:prstGeom prst="ellipse">
              <a:avLst/>
            </a:prstGeom>
            <a:solidFill>
              <a:srgbClr val="33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6158" name="Text Box 4"/>
            <p:cNvSpPr txBox="1">
              <a:spLocks noChangeArrowheads="1"/>
            </p:cNvSpPr>
            <p:nvPr/>
          </p:nvSpPr>
          <p:spPr bwMode="auto">
            <a:xfrm>
              <a:off x="500353" y="5219700"/>
              <a:ext cx="960147" cy="396875"/>
            </a:xfrm>
            <a:prstGeom prst="rect">
              <a:avLst/>
            </a:prstGeom>
            <a:ln>
              <a:noFill/>
            </a:ln>
            <a:extLst/>
          </p:spPr>
          <p:style>
            <a:lnRef idx="0">
              <a:scrgbClr r="0" g="0" b="0"/>
            </a:lnRef>
            <a:fillRef idx="1003">
              <a:schemeClr val="lt2"/>
            </a:fillRef>
            <a:effectRef idx="0">
              <a:scrgbClr r="0" g="0" b="0"/>
            </a:effectRef>
            <a:fontRef idx="major"/>
          </p:style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it-IT" sz="2000" b="1" dirty="0" err="1">
                  <a:latin typeface="Helvetica" panose="020B0604020202020204" pitchFamily="34" charset="0"/>
                </a:rPr>
                <a:t>tRNAs</a:t>
              </a:r>
              <a:endParaRPr lang="en-US" altLang="it-IT" sz="2800" dirty="0">
                <a:latin typeface="Times" panose="02020603050405020304" pitchFamily="18" charset="0"/>
              </a:endParaRPr>
            </a:p>
          </p:txBody>
        </p:sp>
      </p:grpSp>
      <p:sp>
        <p:nvSpPr>
          <p:cNvPr id="6149" name="Rectangle 8"/>
          <p:cNvSpPr>
            <a:spLocks noChangeArrowheads="1"/>
          </p:cNvSpPr>
          <p:nvPr/>
        </p:nvSpPr>
        <p:spPr bwMode="auto">
          <a:xfrm>
            <a:off x="3657600" y="685800"/>
            <a:ext cx="19812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it-IT" altLang="it-IT"/>
          </a:p>
        </p:txBody>
      </p:sp>
      <p:sp>
        <p:nvSpPr>
          <p:cNvPr id="6150" name="Rectangle 13"/>
          <p:cNvSpPr>
            <a:spLocks noChangeArrowheads="1"/>
          </p:cNvSpPr>
          <p:nvPr/>
        </p:nvSpPr>
        <p:spPr bwMode="auto">
          <a:xfrm>
            <a:off x="1752600" y="4324350"/>
            <a:ext cx="1447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it-IT" altLang="it-IT"/>
          </a:p>
        </p:txBody>
      </p:sp>
      <p:grpSp>
        <p:nvGrpSpPr>
          <p:cNvPr id="6151" name="Group 4"/>
          <p:cNvGrpSpPr>
            <a:grpSpLocks/>
          </p:cNvGrpSpPr>
          <p:nvPr/>
        </p:nvGrpSpPr>
        <p:grpSpPr bwMode="auto">
          <a:xfrm>
            <a:off x="1924388" y="598812"/>
            <a:ext cx="4662488" cy="5286375"/>
            <a:chOff x="2133600" y="533400"/>
            <a:chExt cx="4662487" cy="5286375"/>
          </a:xfrm>
        </p:grpSpPr>
        <p:grpSp>
          <p:nvGrpSpPr>
            <p:cNvPr id="6152" name="Group 3"/>
            <p:cNvGrpSpPr>
              <a:grpSpLocks/>
            </p:cNvGrpSpPr>
            <p:nvPr/>
          </p:nvGrpSpPr>
          <p:grpSpPr bwMode="auto">
            <a:xfrm>
              <a:off x="2133600" y="990600"/>
              <a:ext cx="4662487" cy="4829175"/>
              <a:chOff x="2133600" y="990600"/>
              <a:chExt cx="4662487" cy="4829175"/>
            </a:xfrm>
          </p:grpSpPr>
          <p:pic>
            <p:nvPicPr>
              <p:cNvPr id="6155" name="Picture 9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8735"/>
              <a:stretch>
                <a:fillRect/>
              </a:stretch>
            </p:blipFill>
            <p:spPr bwMode="auto">
              <a:xfrm>
                <a:off x="2133600" y="990600"/>
                <a:ext cx="4662487" cy="4829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156" name="Rectangle 1"/>
              <p:cNvSpPr>
                <a:spLocks noChangeArrowheads="1"/>
              </p:cNvSpPr>
              <p:nvPr/>
            </p:nvSpPr>
            <p:spPr bwMode="auto">
              <a:xfrm>
                <a:off x="3886200" y="3898900"/>
                <a:ext cx="1371600" cy="38100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it-IT" altLang="it-IT"/>
              </a:p>
            </p:txBody>
          </p:sp>
        </p:grpSp>
        <p:sp>
          <p:nvSpPr>
            <p:cNvPr id="6153" name="TextBox 14"/>
            <p:cNvSpPr txBox="1">
              <a:spLocks noChangeArrowheads="1"/>
            </p:cNvSpPr>
            <p:nvPr/>
          </p:nvSpPr>
          <p:spPr bwMode="auto">
            <a:xfrm>
              <a:off x="3848100" y="3835400"/>
              <a:ext cx="135373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it-IT" sz="2000" b="1"/>
                <a:t>16,659 bp</a:t>
              </a:r>
            </a:p>
          </p:txBody>
        </p:sp>
        <p:sp>
          <p:nvSpPr>
            <p:cNvPr id="6154" name="Text Box 14"/>
            <p:cNvSpPr txBox="1">
              <a:spLocks noChangeArrowheads="1"/>
            </p:cNvSpPr>
            <p:nvPr/>
          </p:nvSpPr>
          <p:spPr bwMode="auto">
            <a:xfrm>
              <a:off x="3420695" y="533400"/>
              <a:ext cx="2210536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it-IT" sz="1800" b="1" dirty="0">
                  <a:solidFill>
                    <a:srgbClr val="FF0000"/>
                  </a:solidFill>
                  <a:latin typeface="Helvetica" panose="020B0604020202020204" pitchFamily="34" charset="0"/>
                </a:rPr>
                <a:t>D-loop</a:t>
              </a:r>
            </a:p>
            <a:p>
              <a:pPr algn="ctr"/>
              <a:r>
                <a:rPr lang="en-US" altLang="it-IT" sz="1800" b="1" dirty="0">
                  <a:solidFill>
                    <a:srgbClr val="FF0000"/>
                  </a:solidFill>
                  <a:latin typeface="Helvetica" panose="020B0604020202020204" pitchFamily="34" charset="0"/>
                </a:rPr>
                <a:t>non-coding region</a:t>
              </a:r>
            </a:p>
          </p:txBody>
        </p:sp>
      </p:grpSp>
      <p:sp>
        <p:nvSpPr>
          <p:cNvPr id="2" name="Rettangolo 1"/>
          <p:cNvSpPr/>
          <p:nvPr/>
        </p:nvSpPr>
        <p:spPr>
          <a:xfrm>
            <a:off x="6105323" y="1898149"/>
            <a:ext cx="2834430" cy="369332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/>
          <a:p>
            <a:r>
              <a:rPr lang="en-US" altLang="it-IT" b="1" dirty="0">
                <a:solidFill>
                  <a:srgbClr val="FF0000"/>
                </a:solidFill>
                <a:latin typeface="Helvetica" panose="020B0604020202020204" pitchFamily="34" charset="0"/>
              </a:rPr>
              <a:t>O</a:t>
            </a:r>
            <a:r>
              <a:rPr lang="en-US" altLang="it-IT" b="1" baseline="-25000" dirty="0">
                <a:solidFill>
                  <a:srgbClr val="FF0000"/>
                </a:solidFill>
                <a:latin typeface="Helvetica" panose="020B0604020202020204" pitchFamily="34" charset="0"/>
              </a:rPr>
              <a:t>H</a:t>
            </a:r>
            <a:r>
              <a:rPr lang="en-US" altLang="it-IT" b="1" dirty="0">
                <a:latin typeface="Helvetica" panose="020B0604020202020204" pitchFamily="34" charset="0"/>
              </a:rPr>
              <a:t>: origin of replication </a:t>
            </a:r>
            <a:endParaRPr lang="en-US" altLang="it-IT" b="1" dirty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02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514600"/>
            <a:ext cx="8915400" cy="3907971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304800"/>
            <a:ext cx="2833253" cy="237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5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1027"/>
          <p:cNvSpPr>
            <a:spLocks noGrp="1" noChangeArrowheads="1"/>
          </p:cNvSpPr>
          <p:nvPr>
            <p:ph idx="1"/>
          </p:nvPr>
        </p:nvSpPr>
        <p:spPr>
          <a:xfrm>
            <a:off x="228600" y="990600"/>
            <a:ext cx="8686800" cy="152452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003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it-IT" altLang="it-IT" sz="3200" dirty="0" smtClean="0">
                <a:solidFill>
                  <a:schemeClr val="tx1"/>
                </a:solidFill>
              </a:rPr>
              <a:t>Mitocondri (</a:t>
            </a:r>
            <a:r>
              <a:rPr lang="it-IT" altLang="it-IT" sz="3200" dirty="0">
                <a:cs typeface="Courier New" panose="02070309020205020404" pitchFamily="49" charset="0"/>
              </a:rPr>
              <a:t>cellule animali e vegetali</a:t>
            </a:r>
            <a:r>
              <a:rPr lang="it-IT" altLang="it-IT" sz="3200" dirty="0" smtClean="0">
                <a:cs typeface="Courier New" panose="02070309020205020404" pitchFamily="49" charset="0"/>
              </a:rPr>
              <a:t>): </a:t>
            </a:r>
            <a:endParaRPr lang="it-IT" altLang="it-IT" sz="3200" dirty="0">
              <a:cs typeface="Courier New" panose="02070309020205020404" pitchFamily="49" charset="0"/>
            </a:endParaRPr>
          </a:p>
          <a:p>
            <a:pPr marL="0" indent="0" algn="just">
              <a:buNone/>
            </a:pPr>
            <a:r>
              <a:rPr lang="it-IT" altLang="it-IT" sz="3200" dirty="0" err="1" smtClean="0">
                <a:solidFill>
                  <a:schemeClr val="tx1"/>
                </a:solidFill>
              </a:rPr>
              <a:t>bastoncellari</a:t>
            </a:r>
            <a:r>
              <a:rPr lang="it-IT" altLang="it-IT" sz="3200" dirty="0" smtClean="0">
                <a:solidFill>
                  <a:schemeClr val="tx1"/>
                </a:solidFill>
              </a:rPr>
              <a:t> (O.5 </a:t>
            </a:r>
            <a:r>
              <a:rPr lang="it-IT" altLang="it-IT" sz="3200" dirty="0">
                <a:solidFill>
                  <a:schemeClr val="tx1"/>
                </a:solidFill>
              </a:rPr>
              <a:t>- 1 µm di </a:t>
            </a:r>
            <a:r>
              <a:rPr lang="it-IT" altLang="it-IT" sz="3200" dirty="0" smtClean="0">
                <a:solidFill>
                  <a:schemeClr val="tx1"/>
                </a:solidFill>
              </a:rPr>
              <a:t>spessore), fino </a:t>
            </a:r>
            <a:r>
              <a:rPr lang="it-IT" altLang="it-IT" sz="3200" dirty="0">
                <a:solidFill>
                  <a:schemeClr val="tx1"/>
                </a:solidFill>
              </a:rPr>
              <a:t>a 10 µm di </a:t>
            </a:r>
            <a:r>
              <a:rPr lang="it-IT" altLang="it-IT" sz="3200" dirty="0" smtClean="0">
                <a:solidFill>
                  <a:schemeClr val="tx1"/>
                </a:solidFill>
              </a:rPr>
              <a:t>lunghezza</a:t>
            </a:r>
            <a:endParaRPr lang="it-IT" altLang="it-IT" sz="3200" dirty="0">
              <a:cs typeface="Courier New" panose="02070309020205020404" pitchFamily="49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8600" y="2819400"/>
            <a:ext cx="8686800" cy="348018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003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292100" marR="785495" indent="-279400" algn="just">
              <a:lnSpc>
                <a:spcPct val="119000"/>
              </a:lnSpc>
              <a:spcBef>
                <a:spcPts val="10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it-IT" sz="3200" spc="-5" dirty="0" err="1" smtClean="0">
                <a:cs typeface="Calibri"/>
              </a:rPr>
              <a:t>mtDNA</a:t>
            </a:r>
            <a:r>
              <a:rPr lang="it-IT" sz="3200" spc="-5" dirty="0" smtClean="0">
                <a:cs typeface="Calibri"/>
              </a:rPr>
              <a:t> è </a:t>
            </a:r>
            <a:r>
              <a:rPr sz="3200" dirty="0" err="1" smtClean="0">
                <a:cs typeface="Calibri"/>
              </a:rPr>
              <a:t>nei</a:t>
            </a:r>
            <a:r>
              <a:rPr sz="3200" dirty="0" smtClean="0">
                <a:cs typeface="Calibri"/>
              </a:rPr>
              <a:t> </a:t>
            </a:r>
            <a:r>
              <a:rPr sz="3200" spc="-5" dirty="0" err="1">
                <a:cs typeface="Calibri"/>
              </a:rPr>
              <a:t>mitocondri</a:t>
            </a:r>
            <a:r>
              <a:rPr sz="3200" spc="-5" dirty="0">
                <a:cs typeface="Calibri"/>
              </a:rPr>
              <a:t> </a:t>
            </a:r>
            <a:r>
              <a:rPr lang="it-IT" sz="3200" spc="-5" dirty="0" smtClean="0">
                <a:cs typeface="Calibri"/>
                <a:sym typeface="Wingdings" panose="05000000000000000000" pitchFamily="2" charset="2"/>
              </a:rPr>
              <a:t></a:t>
            </a:r>
            <a:r>
              <a:rPr lang="it-IT" sz="3200" b="1" dirty="0" smtClean="0">
                <a:solidFill>
                  <a:srgbClr val="604A7B"/>
                </a:solidFill>
                <a:cs typeface="Calibri"/>
              </a:rPr>
              <a:t>ELEVATO </a:t>
            </a:r>
            <a:r>
              <a:rPr lang="it-IT" sz="3200" b="1" spc="-5" dirty="0">
                <a:solidFill>
                  <a:srgbClr val="604A7B"/>
                </a:solidFill>
                <a:cs typeface="Calibri"/>
              </a:rPr>
              <a:t>NUMERO </a:t>
            </a:r>
            <a:r>
              <a:rPr lang="it-IT" sz="3200" b="1" dirty="0">
                <a:solidFill>
                  <a:srgbClr val="604A7B"/>
                </a:solidFill>
                <a:cs typeface="Calibri"/>
              </a:rPr>
              <a:t>DI </a:t>
            </a:r>
            <a:r>
              <a:rPr lang="it-IT" sz="3200" b="1" spc="-5" dirty="0">
                <a:solidFill>
                  <a:srgbClr val="604A7B"/>
                </a:solidFill>
                <a:cs typeface="Calibri"/>
              </a:rPr>
              <a:t>COPIE </a:t>
            </a:r>
            <a:r>
              <a:rPr lang="it-IT" sz="3200" spc="-5" dirty="0">
                <a:cs typeface="Calibri"/>
              </a:rPr>
              <a:t>(</a:t>
            </a:r>
            <a:r>
              <a:rPr lang="it-IT" sz="3200" spc="-5" dirty="0" smtClean="0">
                <a:cs typeface="Calibri"/>
              </a:rPr>
              <a:t>1000-10000/</a:t>
            </a:r>
            <a:r>
              <a:rPr lang="it-IT" sz="3200" dirty="0" smtClean="0">
                <a:cs typeface="Calibri"/>
              </a:rPr>
              <a:t>cellula)</a:t>
            </a:r>
          </a:p>
          <a:p>
            <a:pPr marL="292100" marR="785495" indent="-279400" algn="just">
              <a:lnSpc>
                <a:spcPct val="119000"/>
              </a:lnSpc>
              <a:spcBef>
                <a:spcPts val="10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endParaRPr lang="it-IT" sz="3200" dirty="0" smtClean="0">
              <a:cs typeface="Calibri"/>
            </a:endParaRPr>
          </a:p>
          <a:p>
            <a:pPr marL="298450" indent="-285750">
              <a:spcBef>
                <a:spcPts val="64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it-IT" sz="3200" dirty="0" smtClean="0">
                <a:cs typeface="Calibri"/>
              </a:rPr>
              <a:t>E</a:t>
            </a:r>
            <a:r>
              <a:rPr lang="it-IT" sz="3200" dirty="0">
                <a:cs typeface="Calibri"/>
              </a:rPr>
              <a:t>’ un </a:t>
            </a:r>
            <a:r>
              <a:rPr lang="it-IT" sz="3200" spc="-5" dirty="0">
                <a:cs typeface="Calibri"/>
              </a:rPr>
              <a:t>genoma</a:t>
            </a:r>
            <a:r>
              <a:rPr lang="it-IT" sz="3200" spc="-10" dirty="0">
                <a:cs typeface="Calibri"/>
              </a:rPr>
              <a:t> APLOIDE</a:t>
            </a:r>
            <a:r>
              <a:rPr lang="it-IT" sz="3200" b="1" dirty="0">
                <a:solidFill>
                  <a:srgbClr val="604A7B"/>
                </a:solidFill>
                <a:cs typeface="Calibri"/>
              </a:rPr>
              <a:t>, </a:t>
            </a:r>
            <a:r>
              <a:rPr lang="it-IT" sz="3200" b="1" spc="-5" dirty="0">
                <a:solidFill>
                  <a:srgbClr val="604A7B"/>
                </a:solidFill>
                <a:cs typeface="Calibri"/>
              </a:rPr>
              <a:t>SENZA RICOMBINAZIONE</a:t>
            </a:r>
            <a:endParaRPr lang="it-IT" sz="3200" dirty="0">
              <a:cs typeface="Calibri"/>
            </a:endParaRPr>
          </a:p>
          <a:p>
            <a:pPr marL="292100" marR="81280" indent="-279400">
              <a:lnSpc>
                <a:spcPct val="119000"/>
              </a:lnSpc>
              <a:spcBef>
                <a:spcPts val="10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endParaRPr sz="3200" dirty="0">
              <a:cs typeface="Calibri"/>
            </a:endParaRPr>
          </a:p>
          <a:p>
            <a:pPr marL="292100" marR="147955" indent="-279400">
              <a:lnSpc>
                <a:spcPts val="4100"/>
              </a:lnSpc>
              <a:spcBef>
                <a:spcPts val="16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3200" dirty="0">
                <a:cs typeface="Calibri"/>
              </a:rPr>
              <a:t>Tasso </a:t>
            </a:r>
            <a:r>
              <a:rPr sz="3200" spc="-5" dirty="0">
                <a:cs typeface="Calibri"/>
              </a:rPr>
              <a:t>di </a:t>
            </a:r>
            <a:r>
              <a:rPr sz="3200" spc="-5" dirty="0" err="1" smtClean="0">
                <a:cs typeface="Calibri"/>
              </a:rPr>
              <a:t>mutazione</a:t>
            </a:r>
            <a:r>
              <a:rPr lang="it-IT" sz="3200" spc="-5" dirty="0" smtClean="0">
                <a:cs typeface="Calibri"/>
              </a:rPr>
              <a:t>:</a:t>
            </a:r>
            <a:r>
              <a:rPr sz="3200" spc="-5" dirty="0" smtClean="0">
                <a:cs typeface="Calibri"/>
              </a:rPr>
              <a:t> </a:t>
            </a:r>
            <a:r>
              <a:rPr sz="3200" b="1" dirty="0">
                <a:cs typeface="Calibri"/>
              </a:rPr>
              <a:t>6-7 </a:t>
            </a:r>
            <a:r>
              <a:rPr sz="3200" b="1" spc="-5" dirty="0">
                <a:cs typeface="Calibri"/>
              </a:rPr>
              <a:t>volte </a:t>
            </a:r>
            <a:r>
              <a:rPr lang="it-IT" sz="3200" b="1" spc="-5" dirty="0" smtClean="0">
                <a:cs typeface="Calibri"/>
              </a:rPr>
              <a:t>&gt; </a:t>
            </a:r>
            <a:r>
              <a:rPr lang="it-IT" sz="3200" b="1" spc="-5" dirty="0" err="1" smtClean="0">
                <a:cs typeface="Calibri"/>
              </a:rPr>
              <a:t>gDNA</a:t>
            </a:r>
            <a:r>
              <a:rPr sz="3200" b="1" spc="-5" dirty="0" smtClean="0">
                <a:cs typeface="Calibri"/>
              </a:rPr>
              <a:t>  </a:t>
            </a:r>
            <a:r>
              <a:rPr sz="3200" b="1" spc="-5" dirty="0">
                <a:cs typeface="Calibri"/>
              </a:rPr>
              <a:t>nucleare</a:t>
            </a:r>
            <a:endParaRPr sz="3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146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" y="762000"/>
            <a:ext cx="8410575" cy="53911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" name="CasellaDiTesto 1"/>
          <p:cNvSpPr txBox="1"/>
          <p:nvPr/>
        </p:nvSpPr>
        <p:spPr>
          <a:xfrm>
            <a:off x="352425" y="1828800"/>
            <a:ext cx="8105775" cy="13716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3971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2362200"/>
            <a:ext cx="8196289" cy="2009775"/>
          </a:xfrm>
          <a:prstGeom prst="rect">
            <a:avLst/>
          </a:prstGeom>
        </p:spPr>
      </p:pic>
      <p:cxnSp>
        <p:nvCxnSpPr>
          <p:cNvPr id="4" name="Connettore 1 3"/>
          <p:cNvCxnSpPr/>
          <p:nvPr/>
        </p:nvCxnSpPr>
        <p:spPr>
          <a:xfrm>
            <a:off x="1066800" y="3505200"/>
            <a:ext cx="2590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495300" y="914400"/>
            <a:ext cx="81534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EREDITA’ mitocondriale (</a:t>
            </a:r>
            <a:r>
              <a:rPr lang="it-IT" sz="3200" b="1" dirty="0" err="1" smtClean="0"/>
              <a:t>mtDNA</a:t>
            </a:r>
            <a:r>
              <a:rPr lang="it-IT" sz="3200" b="1" dirty="0" smtClean="0"/>
              <a:t>)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173817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2400" y="478051"/>
            <a:ext cx="8686800" cy="5816977"/>
          </a:xfrm>
          <a:prstGeom prst="rect">
            <a:avLst/>
          </a:prstGeom>
          <a:ln>
            <a:noFill/>
          </a:ln>
          <a:effectLst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it-IT" altLang="it-IT" sz="2700" b="1" u="sng" dirty="0" smtClean="0">
                <a:solidFill>
                  <a:srgbClr val="293438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TANTI MITOCONDRI PER CELLULA</a:t>
            </a:r>
            <a:r>
              <a:rPr lang="it-IT" altLang="it-IT" sz="2700" dirty="0" smtClean="0">
                <a:solidFill>
                  <a:srgbClr val="293438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: ci possono essere mitocondri con sequenza di basi  </a:t>
            </a:r>
            <a:r>
              <a:rPr lang="it-IT" altLang="it-IT" sz="2700" dirty="0">
                <a:solidFill>
                  <a:srgbClr val="293438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differenti in una medesima </a:t>
            </a:r>
            <a:r>
              <a:rPr lang="it-IT" altLang="it-IT" sz="2700" dirty="0" smtClean="0">
                <a:solidFill>
                  <a:srgbClr val="293438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posizione (</a:t>
            </a:r>
            <a:r>
              <a:rPr lang="it-IT" altLang="it-IT" sz="2700" b="1" dirty="0" err="1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eteroplasmia</a:t>
            </a:r>
            <a:r>
              <a:rPr lang="it-IT" altLang="it-IT" sz="2700" b="1" dirty="0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).</a:t>
            </a:r>
            <a:r>
              <a:rPr lang="it-IT" altLang="it-IT" sz="2700" b="1" dirty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</a:t>
            </a:r>
            <a:endParaRPr lang="it-IT" altLang="it-IT" sz="2700" b="1" dirty="0" smtClean="0">
              <a:solidFill>
                <a:srgbClr val="FF0000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endParaRPr lang="it-IT" altLang="it-IT" sz="2700" dirty="0" smtClean="0">
              <a:solidFill>
                <a:srgbClr val="293438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altLang="it-IT" sz="2700" dirty="0" smtClean="0">
                <a:solidFill>
                  <a:srgbClr val="293438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Il </a:t>
            </a:r>
            <a:r>
              <a:rPr lang="it-IT" altLang="it-IT" sz="2700" dirty="0">
                <a:solidFill>
                  <a:srgbClr val="293438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primo caso di </a:t>
            </a:r>
            <a:r>
              <a:rPr lang="it-IT" altLang="it-IT" sz="2700" dirty="0" err="1">
                <a:solidFill>
                  <a:srgbClr val="293438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eteroplasmia</a:t>
            </a:r>
            <a:r>
              <a:rPr lang="it-IT" altLang="it-IT" sz="2700" dirty="0">
                <a:solidFill>
                  <a:srgbClr val="293438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osservata </a:t>
            </a:r>
            <a:r>
              <a:rPr lang="it-IT" altLang="it-IT" sz="2700" dirty="0" smtClean="0">
                <a:solidFill>
                  <a:srgbClr val="293438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riguarda </a:t>
            </a:r>
            <a:r>
              <a:rPr lang="it-IT" altLang="it-IT" sz="2700" dirty="0">
                <a:solidFill>
                  <a:srgbClr val="293438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l'analisi dei resti dei Romanov (Gill et al., 1994).</a:t>
            </a:r>
            <a:endParaRPr lang="it-IT" altLang="it-IT" sz="2700" dirty="0"/>
          </a:p>
          <a:p>
            <a:pPr lvl="0" algn="just"/>
            <a:endParaRPr lang="it-IT" altLang="it-IT" sz="2700" b="1" dirty="0" smtClean="0">
              <a:solidFill>
                <a:srgbClr val="293438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it-IT" altLang="it-IT" sz="2700" b="1" dirty="0" smtClean="0">
                <a:solidFill>
                  <a:srgbClr val="293438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I discendenti: </a:t>
            </a:r>
            <a:r>
              <a:rPr lang="it-IT" altLang="it-IT" sz="2700" dirty="0" smtClean="0">
                <a:solidFill>
                  <a:srgbClr val="293438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possono </a:t>
            </a:r>
            <a:r>
              <a:rPr lang="it-IT" altLang="it-IT" sz="2700" dirty="0">
                <a:solidFill>
                  <a:srgbClr val="293438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ereditare una proporzione variabile delle </a:t>
            </a:r>
            <a:r>
              <a:rPr lang="it-IT" altLang="it-IT" sz="2700" dirty="0" smtClean="0">
                <a:solidFill>
                  <a:srgbClr val="293438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2 </a:t>
            </a:r>
            <a:r>
              <a:rPr lang="it-IT" altLang="it-IT" sz="2700" dirty="0">
                <a:solidFill>
                  <a:srgbClr val="293438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popolazioni e nel corso del tempo una popolazione può fissarsi a scapito di un'altra, ripristinando una condizione di </a:t>
            </a:r>
            <a:r>
              <a:rPr lang="it-IT" altLang="it-IT" sz="2700" b="1" dirty="0" err="1" smtClean="0">
                <a:solidFill>
                  <a:srgbClr val="293438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omoplasmia</a:t>
            </a:r>
            <a:r>
              <a:rPr lang="it-IT" altLang="it-IT" sz="2700" dirty="0" smtClean="0">
                <a:solidFill>
                  <a:srgbClr val="293438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.</a:t>
            </a:r>
            <a:r>
              <a:rPr kumimoji="0" lang="it-IT" altLang="it-IT" sz="2700" b="0" i="0" u="none" strike="noStrike" cap="none" normalizeH="0" baseline="0" dirty="0" smtClean="0">
                <a:ln>
                  <a:noFill/>
                </a:ln>
                <a:solidFill>
                  <a:srgbClr val="293438"/>
                </a:solidFill>
                <a:effectLst/>
                <a:latin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lvl="0" algn="just"/>
            <a:endParaRPr kumimoji="0" lang="it-IT" altLang="it-IT" sz="2700" b="0" i="0" u="none" strike="noStrike" cap="none" normalizeH="0" baseline="0" dirty="0" smtClean="0">
              <a:ln>
                <a:noFill/>
              </a:ln>
              <a:solidFill>
                <a:srgbClr val="293438"/>
              </a:solidFill>
              <a:effectLst/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38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8574088" cy="575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295400" y="152400"/>
            <a:ext cx="6815138" cy="43021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/>
            <a:r>
              <a:rPr lang="en-US" altLang="it-IT" sz="2200" b="1" dirty="0">
                <a:latin typeface="Helvetica" panose="020B0604020202020204" pitchFamily="34" charset="0"/>
              </a:rPr>
              <a:t>Random segregation of mitochondria and </a:t>
            </a:r>
            <a:r>
              <a:rPr lang="en-US" altLang="it-IT" sz="2200" b="1" dirty="0" err="1">
                <a:latin typeface="Helvetica" panose="020B0604020202020204" pitchFamily="34" charset="0"/>
              </a:rPr>
              <a:t>mtDNA</a:t>
            </a:r>
            <a:endParaRPr lang="en-US" altLang="it-IT" sz="2200" b="1" dirty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30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95300" y="914400"/>
            <a:ext cx="81534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2800" b="1" dirty="0" smtClean="0"/>
              <a:t>EREDITA’ MITOCONDRIALE vs GENETCA MENDELIANA</a:t>
            </a:r>
            <a:endParaRPr lang="it-IT" sz="2800" b="1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615" y="2819400"/>
            <a:ext cx="7264010" cy="1781175"/>
          </a:xfrm>
          <a:prstGeom prst="rect">
            <a:avLst/>
          </a:prstGeom>
        </p:spPr>
      </p:pic>
      <p:cxnSp>
        <p:nvCxnSpPr>
          <p:cNvPr id="4" name="Connettore 1 3"/>
          <p:cNvCxnSpPr/>
          <p:nvPr/>
        </p:nvCxnSpPr>
        <p:spPr>
          <a:xfrm flipV="1">
            <a:off x="1447800" y="4600575"/>
            <a:ext cx="6477000" cy="3048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80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4" t="14715" r="13362" b="14920"/>
          <a:stretch/>
        </p:blipFill>
        <p:spPr bwMode="auto">
          <a:xfrm>
            <a:off x="762000" y="1295400"/>
            <a:ext cx="7409333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1219200" y="228600"/>
            <a:ext cx="681513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it-IT" sz="2200" b="1">
                <a:latin typeface="Helvetica" panose="020B0604020202020204" pitchFamily="34" charset="0"/>
              </a:rPr>
              <a:t>Random segregation of mitochondria and mtDNA</a:t>
            </a:r>
          </a:p>
        </p:txBody>
      </p:sp>
    </p:spTree>
    <p:extLst>
      <p:ext uri="{BB962C8B-B14F-4D97-AF65-F5344CB8AC3E}">
        <p14:creationId xmlns:p14="http://schemas.microsoft.com/office/powerpoint/2010/main" val="267875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981199"/>
            <a:ext cx="6629400" cy="15287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3600" b="1" dirty="0" smtClean="0"/>
              <a:t>IL DNA MITOCONDRIALE NELLA PRATICA FORENSE</a:t>
            </a:r>
            <a:endParaRPr lang="it-IT" sz="3600" b="1" dirty="0"/>
          </a:p>
        </p:txBody>
      </p:sp>
    </p:spTree>
    <p:extLst>
      <p:ext uri="{BB962C8B-B14F-4D97-AF65-F5344CB8AC3E}">
        <p14:creationId xmlns:p14="http://schemas.microsoft.com/office/powerpoint/2010/main" val="286369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25" y="1433512"/>
            <a:ext cx="721995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87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752600"/>
            <a:ext cx="5619750" cy="4296389"/>
          </a:xfrm>
          <a:prstGeom prst="rect">
            <a:avLst/>
          </a:prstGeom>
        </p:spPr>
      </p:pic>
      <p:sp>
        <p:nvSpPr>
          <p:cNvPr id="3" name="object 4"/>
          <p:cNvSpPr txBox="1">
            <a:spLocks/>
          </p:cNvSpPr>
          <p:nvPr/>
        </p:nvSpPr>
        <p:spPr>
          <a:xfrm>
            <a:off x="304800" y="533400"/>
            <a:ext cx="7848600" cy="53860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20" rIns="0" bIns="0" rtlCol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algn="just">
              <a:lnSpc>
                <a:spcPct val="100000"/>
              </a:lnSpc>
              <a:spcBef>
                <a:spcPts val="360"/>
              </a:spcBef>
            </a:pPr>
            <a:r>
              <a:rPr lang="it-IT" sz="3200" b="1" spc="-5" dirty="0" smtClean="0">
                <a:latin typeface="Calibri"/>
                <a:cs typeface="Calibri"/>
              </a:rPr>
              <a:t>Polimorfismi del </a:t>
            </a:r>
            <a:r>
              <a:rPr lang="it-IT" sz="3200" b="1" dirty="0" smtClean="0">
                <a:latin typeface="Calibri"/>
                <a:cs typeface="Calibri"/>
              </a:rPr>
              <a:t>DNA</a:t>
            </a:r>
            <a:r>
              <a:rPr lang="it-IT" sz="3200" b="1" spc="15" dirty="0" smtClean="0">
                <a:latin typeface="Calibri"/>
                <a:cs typeface="Calibri"/>
              </a:rPr>
              <a:t> </a:t>
            </a:r>
            <a:r>
              <a:rPr lang="it-IT" sz="3200" b="1" spc="-5" dirty="0" smtClean="0">
                <a:latin typeface="Calibri"/>
                <a:cs typeface="Calibri"/>
              </a:rPr>
              <a:t>mitocondriale umano</a:t>
            </a:r>
            <a:endParaRPr lang="it-IT"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95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987" y="533400"/>
            <a:ext cx="9227987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21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66800" y="355930"/>
            <a:ext cx="6377940" cy="58483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3200" b="1" spc="-5" dirty="0">
                <a:latin typeface="Calibri"/>
                <a:cs typeface="Calibri"/>
              </a:rPr>
              <a:t>Polimorfismi del </a:t>
            </a:r>
            <a:r>
              <a:rPr sz="3200" b="1" dirty="0">
                <a:latin typeface="Calibri"/>
                <a:cs typeface="Calibri"/>
              </a:rPr>
              <a:t>DNA</a:t>
            </a:r>
            <a:r>
              <a:rPr sz="3200" b="1" spc="1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mitocondriale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3529" y="1164613"/>
            <a:ext cx="8013700" cy="1333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065" rIns="0" bIns="0" rtlCol="0">
            <a:spAutoFit/>
          </a:bodyPr>
          <a:lstStyle/>
          <a:p>
            <a:pPr marL="292100" marR="5080" indent="-279400">
              <a:lnSpc>
                <a:spcPct val="118100"/>
              </a:lnSpc>
              <a:spcBef>
                <a:spcPts val="95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400" b="1" spc="-5" dirty="0">
                <a:latin typeface="Calibri"/>
                <a:cs typeface="Calibri"/>
              </a:rPr>
              <a:t>REGIONE IPERVARIABILE </a:t>
            </a:r>
            <a:r>
              <a:rPr sz="2400" b="1" dirty="0">
                <a:latin typeface="Calibri"/>
                <a:cs typeface="Calibri"/>
              </a:rPr>
              <a:t>DI CONTROLLO </a:t>
            </a:r>
            <a:r>
              <a:rPr sz="2400" b="1" spc="-5" dirty="0">
                <a:latin typeface="Calibri"/>
                <a:cs typeface="Calibri"/>
              </a:rPr>
              <a:t>(HVR1 </a:t>
            </a:r>
            <a:r>
              <a:rPr sz="2400" b="1" dirty="0">
                <a:latin typeface="Calibri"/>
                <a:cs typeface="Calibri"/>
              </a:rPr>
              <a:t>e </a:t>
            </a:r>
            <a:r>
              <a:rPr sz="2400" b="1" spc="-5" dirty="0">
                <a:latin typeface="Calibri"/>
                <a:cs typeface="Calibri"/>
              </a:rPr>
              <a:t>HVR2) </a:t>
            </a:r>
            <a:r>
              <a:rPr sz="2400" dirty="0">
                <a:latin typeface="Calibri"/>
                <a:cs typeface="Calibri"/>
              </a:rPr>
              <a:t>della  </a:t>
            </a:r>
            <a:r>
              <a:rPr sz="2400" spc="-5" dirty="0">
                <a:latin typeface="Calibri"/>
                <a:cs typeface="Calibri"/>
              </a:rPr>
              <a:t>replicazione </a:t>
            </a:r>
            <a:r>
              <a:rPr sz="2400" dirty="0">
                <a:latin typeface="Calibri"/>
                <a:cs typeface="Calibri"/>
              </a:rPr>
              <a:t>è la più </a:t>
            </a:r>
            <a:r>
              <a:rPr sz="2400" spc="-5" dirty="0">
                <a:latin typeface="Calibri"/>
                <a:cs typeface="Calibri"/>
              </a:rPr>
              <a:t>utilizzata </a:t>
            </a:r>
            <a:r>
              <a:rPr sz="2400" dirty="0">
                <a:latin typeface="Calibri"/>
                <a:cs typeface="Calibri"/>
              </a:rPr>
              <a:t>nelle </a:t>
            </a:r>
            <a:r>
              <a:rPr sz="2400" spc="-5" dirty="0" err="1">
                <a:latin typeface="Calibri"/>
                <a:cs typeface="Calibri"/>
              </a:rPr>
              <a:t>indagini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spc="-5" dirty="0" err="1" smtClean="0">
                <a:latin typeface="Calibri"/>
                <a:cs typeface="Calibri"/>
              </a:rPr>
              <a:t>forensi</a:t>
            </a:r>
            <a:r>
              <a:rPr lang="it-IT" sz="2400" spc="-5" dirty="0" smtClean="0">
                <a:latin typeface="Calibri"/>
                <a:cs typeface="Calibri"/>
              </a:rPr>
              <a:t> (~600 </a:t>
            </a:r>
            <a:r>
              <a:rPr lang="it-IT" sz="2400" spc="-5" dirty="0" err="1" smtClean="0">
                <a:latin typeface="Calibri"/>
                <a:cs typeface="Calibri"/>
              </a:rPr>
              <a:t>bp</a:t>
            </a:r>
            <a:r>
              <a:rPr lang="it-IT" sz="2400" spc="-5" dirty="0" smtClean="0">
                <a:latin typeface="Calibri"/>
                <a:cs typeface="Calibri"/>
              </a:rPr>
              <a:t>)</a:t>
            </a:r>
            <a:endParaRPr sz="2400" dirty="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62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Non codificante</a:t>
            </a:r>
            <a:endParaRPr sz="24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54480" y="2664228"/>
            <a:ext cx="644236" cy="8354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30475" y="2712624"/>
            <a:ext cx="439420" cy="674370"/>
          </a:xfrm>
          <a:custGeom>
            <a:avLst/>
            <a:gdLst/>
            <a:ahLst/>
            <a:cxnLst/>
            <a:rect l="l" t="t" r="r" b="b"/>
            <a:pathLst>
              <a:path w="439419" h="674370">
                <a:moveTo>
                  <a:pt x="438975" y="454748"/>
                </a:moveTo>
                <a:lnTo>
                  <a:pt x="0" y="454748"/>
                </a:lnTo>
                <a:lnTo>
                  <a:pt x="219487" y="674235"/>
                </a:lnTo>
                <a:lnTo>
                  <a:pt x="438975" y="454748"/>
                </a:lnTo>
                <a:close/>
              </a:path>
              <a:path w="439419" h="674370">
                <a:moveTo>
                  <a:pt x="329230" y="0"/>
                </a:moveTo>
                <a:lnTo>
                  <a:pt x="109744" y="0"/>
                </a:lnTo>
                <a:lnTo>
                  <a:pt x="109744" y="454748"/>
                </a:lnTo>
                <a:lnTo>
                  <a:pt x="329230" y="454748"/>
                </a:lnTo>
                <a:lnTo>
                  <a:pt x="329230" y="0"/>
                </a:lnTo>
                <a:close/>
              </a:path>
            </a:pathLst>
          </a:custGeom>
          <a:solidFill>
            <a:srgbClr val="CDDC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30475" y="2712624"/>
            <a:ext cx="439420" cy="674370"/>
          </a:xfrm>
          <a:custGeom>
            <a:avLst/>
            <a:gdLst/>
            <a:ahLst/>
            <a:cxnLst/>
            <a:rect l="l" t="t" r="r" b="b"/>
            <a:pathLst>
              <a:path w="439419" h="674370">
                <a:moveTo>
                  <a:pt x="0" y="454748"/>
                </a:moveTo>
                <a:lnTo>
                  <a:pt x="109744" y="454748"/>
                </a:lnTo>
                <a:lnTo>
                  <a:pt x="109744" y="0"/>
                </a:lnTo>
                <a:lnTo>
                  <a:pt x="329230" y="0"/>
                </a:lnTo>
                <a:lnTo>
                  <a:pt x="329230" y="454748"/>
                </a:lnTo>
                <a:lnTo>
                  <a:pt x="438974" y="454748"/>
                </a:lnTo>
                <a:lnTo>
                  <a:pt x="219487" y="674235"/>
                </a:lnTo>
                <a:lnTo>
                  <a:pt x="0" y="454748"/>
                </a:lnTo>
                <a:close/>
              </a:path>
            </a:pathLst>
          </a:custGeom>
          <a:ln w="38099">
            <a:solidFill>
              <a:srgbClr val="6173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03529" y="3702119"/>
            <a:ext cx="2596871" cy="11208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50800" marR="431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Maggior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variabilità  attesa </a:t>
            </a:r>
            <a:r>
              <a:rPr sz="2400" spc="-5" dirty="0" err="1">
                <a:latin typeface="Calibri"/>
                <a:cs typeface="Calibri"/>
              </a:rPr>
              <a:t>tra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5" dirty="0" err="1" smtClean="0">
                <a:latin typeface="Calibri"/>
                <a:cs typeface="Calibri"/>
              </a:rPr>
              <a:t>individui</a:t>
            </a:r>
            <a:endParaRPr sz="24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5447" y="3200400"/>
            <a:ext cx="4561782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077913"/>
            <a:ext cx="8991600" cy="524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Box 25"/>
          <p:cNvSpPr txBox="1">
            <a:spLocks noChangeArrowheads="1"/>
          </p:cNvSpPr>
          <p:nvPr/>
        </p:nvSpPr>
        <p:spPr bwMode="auto">
          <a:xfrm>
            <a:off x="185738" y="228600"/>
            <a:ext cx="8958262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it-IT" sz="2300" b="1">
                <a:solidFill>
                  <a:srgbClr val="0000FF"/>
                </a:solidFill>
              </a:rPr>
              <a:t>Mitochondrial DNA mutations directly linked to human disease</a:t>
            </a:r>
          </a:p>
        </p:txBody>
      </p:sp>
    </p:spTree>
    <p:extLst>
      <p:ext uri="{BB962C8B-B14F-4D97-AF65-F5344CB8AC3E}">
        <p14:creationId xmlns:p14="http://schemas.microsoft.com/office/powerpoint/2010/main" val="338994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3400" y="304800"/>
            <a:ext cx="6377940" cy="58483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3200" b="1" spc="-5" dirty="0">
                <a:latin typeface="Calibri"/>
                <a:cs typeface="Calibri"/>
              </a:rPr>
              <a:t>Polimorfismi del </a:t>
            </a:r>
            <a:r>
              <a:rPr sz="3200" b="1" dirty="0">
                <a:latin typeface="Calibri"/>
                <a:cs typeface="Calibri"/>
              </a:rPr>
              <a:t>DNA</a:t>
            </a:r>
            <a:r>
              <a:rPr sz="3200" b="1" spc="1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mitocondriale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20574" y="1648870"/>
            <a:ext cx="7353934" cy="396240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46050" marR="241935" algn="ctr">
              <a:lnSpc>
                <a:spcPct val="119200"/>
              </a:lnSpc>
              <a:spcBef>
                <a:spcPts val="50"/>
              </a:spcBef>
            </a:pP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Il </a:t>
            </a:r>
            <a:r>
              <a:rPr sz="3600" spc="-5" dirty="0">
                <a:solidFill>
                  <a:srgbClr val="FF0000"/>
                </a:solidFill>
                <a:latin typeface="Calibri"/>
                <a:cs typeface="Calibri"/>
              </a:rPr>
              <a:t>DNA mitocondriale </a:t>
            </a: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è </a:t>
            </a:r>
            <a:r>
              <a:rPr sz="3600" u="sng" spc="-5" dirty="0">
                <a:solidFill>
                  <a:srgbClr val="FF0000"/>
                </a:solidFill>
                <a:latin typeface="Calibri"/>
                <a:cs typeface="Calibri"/>
              </a:rPr>
              <a:t>meno potente  </a:t>
            </a: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per </a:t>
            </a:r>
            <a:r>
              <a:rPr sz="3600" spc="-5" dirty="0">
                <a:solidFill>
                  <a:srgbClr val="FF0000"/>
                </a:solidFill>
                <a:latin typeface="Calibri"/>
                <a:cs typeface="Calibri"/>
              </a:rPr>
              <a:t>molti </a:t>
            </a: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aspetti </a:t>
            </a:r>
            <a:r>
              <a:rPr sz="3600" spc="-5" dirty="0">
                <a:solidFill>
                  <a:srgbClr val="FF0000"/>
                </a:solidFill>
                <a:latin typeface="Calibri"/>
                <a:cs typeface="Calibri"/>
              </a:rPr>
              <a:t>rispetto marcatori  autosomici</a:t>
            </a:r>
            <a:endParaRPr sz="3600" dirty="0">
              <a:latin typeface="Calibri"/>
              <a:cs typeface="Calibri"/>
            </a:endParaRPr>
          </a:p>
          <a:p>
            <a:pPr marR="95885" algn="ctr">
              <a:lnSpc>
                <a:spcPct val="100000"/>
              </a:lnSpc>
              <a:spcBef>
                <a:spcPts val="880"/>
              </a:spcBef>
            </a:pP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MA</a:t>
            </a:r>
            <a:endParaRPr sz="36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80"/>
              </a:spcBef>
            </a:pPr>
            <a:r>
              <a:rPr sz="3600" spc="-5" dirty="0">
                <a:solidFill>
                  <a:srgbClr val="FF0000"/>
                </a:solidFill>
                <a:latin typeface="Calibri"/>
                <a:cs typeface="Calibri"/>
              </a:rPr>
              <a:t>estremamente </a:t>
            </a: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utile in genetica</a:t>
            </a:r>
            <a:r>
              <a:rPr sz="36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spc="-5" dirty="0">
                <a:solidFill>
                  <a:srgbClr val="FF0000"/>
                </a:solidFill>
                <a:latin typeface="Calibri"/>
                <a:cs typeface="Calibri"/>
              </a:rPr>
              <a:t>forense</a:t>
            </a:r>
            <a:endParaRPr sz="3600" dirty="0">
              <a:latin typeface="Calibri"/>
              <a:cs typeface="Calibri"/>
            </a:endParaRPr>
          </a:p>
          <a:p>
            <a:pPr marR="95885" algn="ctr">
              <a:lnSpc>
                <a:spcPct val="100000"/>
              </a:lnSpc>
              <a:spcBef>
                <a:spcPts val="880"/>
              </a:spcBef>
            </a:pPr>
            <a:r>
              <a:rPr sz="3600" b="1" spc="-5" dirty="0">
                <a:solidFill>
                  <a:srgbClr val="604A7B"/>
                </a:solidFill>
                <a:latin typeface="Calibri"/>
                <a:cs typeface="Calibri"/>
              </a:rPr>
              <a:t>PERCHE’</a:t>
            </a:r>
            <a:r>
              <a:rPr sz="3600" spc="-5" dirty="0">
                <a:solidFill>
                  <a:srgbClr val="FF0000"/>
                </a:solidFill>
                <a:latin typeface="Calibri"/>
                <a:cs typeface="Calibri"/>
              </a:rPr>
              <a:t>?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457200" y="224608"/>
            <a:ext cx="7948208" cy="659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87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95400" y="145316"/>
            <a:ext cx="6377940" cy="58483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3200" b="1" spc="-5" dirty="0">
                <a:latin typeface="Calibri"/>
                <a:cs typeface="Calibri"/>
              </a:rPr>
              <a:t>Polimorfismi del </a:t>
            </a:r>
            <a:r>
              <a:rPr sz="3200" b="1" dirty="0">
                <a:latin typeface="Calibri"/>
                <a:cs typeface="Calibri"/>
              </a:rPr>
              <a:t>DNA</a:t>
            </a:r>
            <a:r>
              <a:rPr sz="3200" b="1" spc="1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mitocondriale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3528" y="947667"/>
            <a:ext cx="57016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Caratteristiche chiave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per la genetica</a:t>
            </a:r>
            <a:r>
              <a:rPr sz="24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forense: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29367" y="1439333"/>
            <a:ext cx="2768600" cy="40068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19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59"/>
              </a:spcBef>
            </a:pPr>
            <a:r>
              <a:rPr sz="2000" b="1" spc="-5" dirty="0">
                <a:latin typeface="Calibri"/>
                <a:cs typeface="Calibri"/>
              </a:rPr>
              <a:t>Elevato </a:t>
            </a:r>
            <a:r>
              <a:rPr sz="2000" b="1" dirty="0">
                <a:latin typeface="Calibri"/>
                <a:cs typeface="Calibri"/>
              </a:rPr>
              <a:t>numero di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copie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8628" y="1959370"/>
            <a:ext cx="8071484" cy="9105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355600" indent="-342900" algn="just">
              <a:lnSpc>
                <a:spcPts val="2840"/>
              </a:lnSpc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sz="2400" b="1" dirty="0">
                <a:latin typeface="Calibri"/>
                <a:cs typeface="Calibri"/>
              </a:rPr>
              <a:t>Analisi di </a:t>
            </a:r>
            <a:r>
              <a:rPr sz="2400" b="1" spc="-5" dirty="0">
                <a:latin typeface="Calibri"/>
                <a:cs typeface="Calibri"/>
              </a:rPr>
              <a:t>reperti con materiale cellulare ridotto </a:t>
            </a:r>
            <a:r>
              <a:rPr sz="2400" b="1" dirty="0">
                <a:latin typeface="Calibri"/>
                <a:cs typeface="Calibri"/>
              </a:rPr>
              <a:t>o</a:t>
            </a:r>
            <a:r>
              <a:rPr sz="2400" b="1" spc="9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degradato</a:t>
            </a:r>
            <a:endParaRPr sz="2400" b="1" dirty="0">
              <a:latin typeface="Calibri"/>
              <a:cs typeface="Calibri"/>
            </a:endParaRPr>
          </a:p>
          <a:p>
            <a:pPr marL="12700" algn="just">
              <a:lnSpc>
                <a:spcPts val="2120"/>
              </a:lnSpc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Reperti </a:t>
            </a:r>
            <a:r>
              <a:rPr sz="2000" dirty="0">
                <a:latin typeface="Calibri"/>
                <a:cs typeface="Calibri"/>
              </a:rPr>
              <a:t>antichi e </a:t>
            </a:r>
            <a:r>
              <a:rPr sz="2000" spc="-5" dirty="0" err="1">
                <a:latin typeface="Calibri"/>
                <a:cs typeface="Calibri"/>
              </a:rPr>
              <a:t>resti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 err="1" smtClean="0">
                <a:latin typeface="Calibri"/>
                <a:cs typeface="Calibri"/>
              </a:rPr>
              <a:t>scheletrici</a:t>
            </a:r>
            <a:r>
              <a:rPr lang="it-IT" sz="2000" spc="-5" dirty="0" smtClean="0">
                <a:latin typeface="Calibri"/>
                <a:cs typeface="Calibri"/>
              </a:rPr>
              <a:t>; </a:t>
            </a:r>
            <a:r>
              <a:rPr sz="2000" spc="-5" dirty="0" err="1" smtClean="0">
                <a:latin typeface="Calibri"/>
                <a:cs typeface="Calibri"/>
              </a:rPr>
              <a:t>Materiale</a:t>
            </a:r>
            <a:r>
              <a:rPr sz="2000" spc="-5" dirty="0" smtClean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biologico mal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 err="1" smtClean="0">
                <a:latin typeface="Calibri"/>
                <a:cs typeface="Calibri"/>
              </a:rPr>
              <a:t>conservato</a:t>
            </a:r>
            <a:r>
              <a:rPr lang="it-IT" sz="2000" spc="-5" dirty="0" smtClean="0">
                <a:latin typeface="Calibri"/>
                <a:cs typeface="Calibri"/>
              </a:rPr>
              <a:t>; </a:t>
            </a:r>
            <a:r>
              <a:rPr sz="2000" spc="-5" dirty="0" err="1" smtClean="0">
                <a:latin typeface="Calibri"/>
                <a:cs typeface="Calibri"/>
              </a:rPr>
              <a:t>Esposizione</a:t>
            </a:r>
            <a:r>
              <a:rPr sz="2000" spc="-5" dirty="0" smtClean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 </a:t>
            </a:r>
            <a:r>
              <a:rPr sz="2000" spc="-5" dirty="0">
                <a:latin typeface="Calibri"/>
                <a:cs typeface="Calibri"/>
              </a:rPr>
              <a:t>agenti chimici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fisici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448695" y="3217740"/>
            <a:ext cx="2326640" cy="40068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19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59"/>
              </a:spcBef>
            </a:pPr>
            <a:r>
              <a:rPr sz="2000" b="1" dirty="0">
                <a:latin typeface="Calibri"/>
                <a:cs typeface="Calibri"/>
              </a:rPr>
              <a:t>Eredità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matrilineare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5862" y="3839744"/>
            <a:ext cx="8345738" cy="7309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469900" indent="-457200" algn="just">
              <a:lnSpc>
                <a:spcPts val="2840"/>
              </a:lnSpc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sz="2400" b="1" spc="-5" dirty="0">
                <a:latin typeface="Calibri"/>
                <a:cs typeface="Calibri"/>
              </a:rPr>
              <a:t>Ricostruzione </a:t>
            </a:r>
            <a:r>
              <a:rPr sz="2400" b="1" dirty="0">
                <a:latin typeface="Calibri"/>
                <a:cs typeface="Calibri"/>
              </a:rPr>
              <a:t>della linea </a:t>
            </a:r>
            <a:r>
              <a:rPr sz="2400" b="1" spc="-5" dirty="0">
                <a:latin typeface="Calibri"/>
                <a:cs typeface="Calibri"/>
              </a:rPr>
              <a:t>parentale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materna</a:t>
            </a:r>
            <a:endParaRPr sz="2400" b="1" dirty="0">
              <a:latin typeface="Calibri"/>
              <a:cs typeface="Calibri"/>
            </a:endParaRPr>
          </a:p>
          <a:p>
            <a:pPr marL="12700" algn="just">
              <a:lnSpc>
                <a:spcPts val="2840"/>
              </a:lnSpc>
            </a:pPr>
            <a:r>
              <a:rPr sz="2400" dirty="0">
                <a:latin typeface="Calibri"/>
                <a:cs typeface="Calibri"/>
              </a:rPr>
              <a:t>Individui </a:t>
            </a:r>
            <a:r>
              <a:rPr sz="2400" spc="-5" dirty="0">
                <a:latin typeface="Calibri"/>
                <a:cs typeface="Calibri"/>
              </a:rPr>
              <a:t>imparentati presentano </a:t>
            </a:r>
            <a:r>
              <a:rPr sz="2400" dirty="0">
                <a:latin typeface="Calibri"/>
                <a:cs typeface="Calibri"/>
              </a:rPr>
              <a:t>lo </a:t>
            </a:r>
            <a:r>
              <a:rPr sz="2400" spc="-5" dirty="0">
                <a:latin typeface="Calibri"/>
                <a:cs typeface="Calibri"/>
              </a:rPr>
              <a:t>stesso aplotipo</a:t>
            </a:r>
            <a:r>
              <a:rPr sz="2400" spc="1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mitocondriale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433154" y="4925290"/>
            <a:ext cx="2614354" cy="33508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just"/>
            <a:r>
              <a:rPr lang="it-IT" sz="2000" b="1" dirty="0">
                <a:cs typeface="Calibri"/>
              </a:rPr>
              <a:t>Non è </a:t>
            </a:r>
            <a:r>
              <a:rPr lang="it-IT" sz="2000" b="1" spc="-5" dirty="0">
                <a:cs typeface="Calibri"/>
              </a:rPr>
              <a:t>legato </a:t>
            </a:r>
            <a:r>
              <a:rPr lang="it-IT" sz="2000" b="1" dirty="0">
                <a:cs typeface="Calibri"/>
              </a:rPr>
              <a:t>al</a:t>
            </a:r>
            <a:r>
              <a:rPr lang="it-IT" sz="2000" b="1" spc="-75" dirty="0">
                <a:cs typeface="Calibri"/>
              </a:rPr>
              <a:t> </a:t>
            </a:r>
            <a:r>
              <a:rPr lang="it-IT" sz="2000" b="1" dirty="0">
                <a:cs typeface="Calibri"/>
              </a:rPr>
              <a:t>nucleo</a:t>
            </a:r>
          </a:p>
          <a:p>
            <a:pPr algn="just"/>
            <a:endParaRPr dirty="0"/>
          </a:p>
        </p:txBody>
      </p:sp>
      <p:sp>
        <p:nvSpPr>
          <p:cNvPr id="17" name="object 17"/>
          <p:cNvSpPr txBox="1"/>
          <p:nvPr/>
        </p:nvSpPr>
        <p:spPr>
          <a:xfrm>
            <a:off x="645862" y="5540580"/>
            <a:ext cx="8193338" cy="111569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ts val="2840"/>
              </a:lnSpc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sz="2400" b="1" dirty="0">
                <a:latin typeface="Calibri"/>
                <a:cs typeface="Calibri"/>
              </a:rPr>
              <a:t>Analisi di </a:t>
            </a:r>
            <a:r>
              <a:rPr sz="2400" b="1" spc="-5" dirty="0">
                <a:latin typeface="Calibri"/>
                <a:cs typeface="Calibri"/>
              </a:rPr>
              <a:t>cellule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5" dirty="0" smtClean="0">
                <a:latin typeface="Calibri"/>
                <a:cs typeface="Calibri"/>
              </a:rPr>
              <a:t>ANUCLEATE</a:t>
            </a:r>
            <a:r>
              <a:rPr lang="it-IT" sz="2400" b="1" spc="-5" dirty="0" smtClean="0">
                <a:latin typeface="Calibri"/>
                <a:cs typeface="Calibri"/>
              </a:rPr>
              <a:t> (capelli </a:t>
            </a:r>
            <a:r>
              <a:rPr lang="it-IT" sz="2400" b="1" spc="-5" dirty="0" err="1" smtClean="0">
                <a:latin typeface="Calibri"/>
                <a:cs typeface="Calibri"/>
              </a:rPr>
              <a:t>telogenici</a:t>
            </a:r>
            <a:r>
              <a:rPr lang="it-IT" sz="2400" b="1" spc="-5" dirty="0" smtClean="0">
                <a:latin typeface="Calibri"/>
                <a:cs typeface="Calibri"/>
              </a:rPr>
              <a:t>)</a:t>
            </a:r>
            <a:endParaRPr sz="2400" b="1" dirty="0">
              <a:latin typeface="Calibri"/>
              <a:cs typeface="Calibri"/>
            </a:endParaRPr>
          </a:p>
          <a:p>
            <a:pPr marL="12700" marR="5080" algn="just">
              <a:lnSpc>
                <a:spcPts val="2900"/>
              </a:lnSpc>
              <a:spcBef>
                <a:spcPts val="40"/>
              </a:spcBef>
            </a:pPr>
            <a:r>
              <a:rPr sz="2400" dirty="0">
                <a:latin typeface="Calibri"/>
                <a:cs typeface="Calibri"/>
              </a:rPr>
              <a:t>Es. </a:t>
            </a:r>
            <a:r>
              <a:rPr lang="it-IT" sz="2400" dirty="0" smtClean="0"/>
              <a:t>dai </a:t>
            </a:r>
            <a:r>
              <a:rPr lang="it-IT" sz="2400" dirty="0"/>
              <a:t>capelli senza </a:t>
            </a:r>
            <a:r>
              <a:rPr lang="it-IT" sz="2400" dirty="0" smtClean="0"/>
              <a:t>radice è </a:t>
            </a:r>
            <a:r>
              <a:rPr lang="it-IT" sz="2400" dirty="0"/>
              <a:t>possibile analizzare </a:t>
            </a:r>
            <a:r>
              <a:rPr lang="it-IT" sz="2400" dirty="0" smtClean="0"/>
              <a:t>l’</a:t>
            </a:r>
            <a:r>
              <a:rPr lang="it-IT" sz="2400" dirty="0" err="1" smtClean="0"/>
              <a:t>mtDNA</a:t>
            </a:r>
            <a:r>
              <a:rPr lang="it-IT" sz="2400" dirty="0" smtClean="0"/>
              <a:t>, per </a:t>
            </a:r>
            <a:r>
              <a:rPr lang="it-IT" sz="2400" dirty="0"/>
              <a:t>investigazioni scientifiche in ambito penale. 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063" y="2177"/>
            <a:ext cx="9224164" cy="662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86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534400" cy="914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it-IT" sz="2900" b="1" dirty="0" smtClean="0">
                <a:latin typeface="+mn-lt"/>
              </a:rPr>
              <a:t>PROCEDURA d’estrazione di </a:t>
            </a:r>
            <a:r>
              <a:rPr lang="it-IT" sz="2900" b="1" dirty="0" err="1" smtClean="0">
                <a:latin typeface="+mn-lt"/>
              </a:rPr>
              <a:t>mtDNA</a:t>
            </a:r>
            <a:r>
              <a:rPr lang="it-IT" sz="2900" b="1" dirty="0" smtClean="0">
                <a:latin typeface="+mn-lt"/>
              </a:rPr>
              <a:t> e analisi con PCR  </a:t>
            </a:r>
            <a:endParaRPr lang="it-IT" sz="2900" b="1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447800"/>
            <a:ext cx="8763000" cy="5257800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sz="2800" b="1" dirty="0" smtClean="0">
                <a:latin typeface="+mn-lt"/>
              </a:rPr>
              <a:t>Pulizia e decontaminazione dell’ambiente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800" b="1" dirty="0">
                <a:latin typeface="+mn-lt"/>
              </a:rPr>
              <a:t>Decontaminazione del reperto </a:t>
            </a:r>
            <a:r>
              <a:rPr lang="it-IT" sz="2800" dirty="0">
                <a:latin typeface="+mn-lt"/>
              </a:rPr>
              <a:t>(no DNA esogeno)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800" b="1" dirty="0" smtClean="0">
                <a:latin typeface="+mn-lt"/>
              </a:rPr>
              <a:t>Analisi microscopica del reperto </a:t>
            </a:r>
            <a:r>
              <a:rPr lang="it-IT" sz="2800" dirty="0" smtClean="0">
                <a:latin typeface="+mn-lt"/>
              </a:rPr>
              <a:t>(formazioni pilifera) ed eventuale </a:t>
            </a:r>
            <a:r>
              <a:rPr lang="it-IT" sz="2800" b="1" dirty="0" smtClean="0">
                <a:latin typeface="+mn-lt"/>
              </a:rPr>
              <a:t>confronto con il campione di riferimento (es. </a:t>
            </a:r>
            <a:r>
              <a:rPr lang="it-IT" sz="2800" dirty="0" smtClean="0">
                <a:latin typeface="+mn-lt"/>
              </a:rPr>
              <a:t>ossa, </a:t>
            </a:r>
            <a:r>
              <a:rPr lang="it-IT" sz="2800" dirty="0">
                <a:latin typeface="+mn-lt"/>
              </a:rPr>
              <a:t>denti)</a:t>
            </a:r>
            <a:endParaRPr lang="it-IT" sz="2800" b="1" dirty="0" smtClean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it-IT" sz="2800" u="sng" dirty="0" smtClean="0">
                <a:latin typeface="+mn-lt"/>
              </a:rPr>
              <a:t>Estrazione dei </a:t>
            </a:r>
            <a:r>
              <a:rPr lang="it-IT" sz="2800" u="sng" dirty="0" err="1" smtClean="0">
                <a:latin typeface="+mn-lt"/>
              </a:rPr>
              <a:t>mtDNA</a:t>
            </a:r>
            <a:r>
              <a:rPr lang="it-IT" sz="2800" u="sng" dirty="0" smtClean="0">
                <a:latin typeface="+mn-lt"/>
              </a:rPr>
              <a:t> (reperto e campione) e PCR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u="sng" dirty="0" smtClean="0">
                <a:latin typeface="+mn-lt"/>
              </a:rPr>
              <a:t>Purificazione e quantificazione 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u="sng" dirty="0" smtClean="0">
                <a:latin typeface="+mn-lt"/>
              </a:rPr>
              <a:t>Sequenziamento automatico (</a:t>
            </a:r>
            <a:r>
              <a:rPr lang="it-IT" sz="2800" u="sng" dirty="0" err="1" smtClean="0">
                <a:latin typeface="+mn-lt"/>
              </a:rPr>
              <a:t>Sanger</a:t>
            </a:r>
            <a:r>
              <a:rPr lang="it-IT" sz="2800" u="sng" dirty="0" smtClean="0">
                <a:latin typeface="+mn-lt"/>
              </a:rPr>
              <a:t>)</a:t>
            </a:r>
            <a:r>
              <a:rPr lang="it-IT" sz="2800" dirty="0" smtClean="0">
                <a:latin typeface="+mn-lt"/>
              </a:rPr>
              <a:t>: HVI, HVII (regioni controllo), SNP, STR, 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u="sng" dirty="0" smtClean="0">
                <a:latin typeface="+mn-lt"/>
              </a:rPr>
              <a:t>analisi dei dati 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u="sng" dirty="0" smtClean="0">
                <a:latin typeface="+mn-lt"/>
              </a:rPr>
              <a:t>Confronto col database</a:t>
            </a:r>
            <a:endParaRPr lang="it-IT" sz="2800" u="sng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0872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381000"/>
            <a:ext cx="7429500" cy="3200400"/>
          </a:xfrm>
          <a:prstGeom prst="rect">
            <a:avLst/>
          </a:prstGeom>
        </p:spPr>
      </p:pic>
      <p:pic>
        <p:nvPicPr>
          <p:cNvPr id="7" name="Segnaposto contenuto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87" y="4267200"/>
            <a:ext cx="7886700" cy="192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1891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24000"/>
            <a:ext cx="4962525" cy="317182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3"/>
          <a:srcRect t="-2847" r="58107"/>
          <a:stretch/>
        </p:blipFill>
        <p:spPr>
          <a:xfrm>
            <a:off x="6019800" y="1733549"/>
            <a:ext cx="2362200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8344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r="22500"/>
          <a:stretch/>
        </p:blipFill>
        <p:spPr>
          <a:xfrm>
            <a:off x="990600" y="533400"/>
            <a:ext cx="7086600" cy="271716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/>
          <a:srcRect t="-6249" r="24478" b="1"/>
          <a:stretch/>
        </p:blipFill>
        <p:spPr>
          <a:xfrm>
            <a:off x="914400" y="3429000"/>
            <a:ext cx="7239000" cy="259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21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685800"/>
            <a:ext cx="5867400" cy="572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6328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0" y="1371600"/>
            <a:ext cx="4019550" cy="280035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457200"/>
            <a:ext cx="40767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3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170" name="Text Box 2"/>
          <p:cNvSpPr txBox="1">
            <a:spLocks noChangeArrowheads="1"/>
          </p:cNvSpPr>
          <p:nvPr/>
        </p:nvSpPr>
        <p:spPr bwMode="auto">
          <a:xfrm>
            <a:off x="3200400" y="5768975"/>
            <a:ext cx="2743200" cy="549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it-IT" sz="1400"/>
              <a:t>Compare with database to determine haplotype frequency</a:t>
            </a:r>
            <a:endParaRPr lang="en-US" altLang="it-IT"/>
          </a:p>
        </p:txBody>
      </p:sp>
      <p:grpSp>
        <p:nvGrpSpPr>
          <p:cNvPr id="519171" name="Group 3"/>
          <p:cNvGrpSpPr>
            <a:grpSpLocks/>
          </p:cNvGrpSpPr>
          <p:nvPr/>
        </p:nvGrpSpPr>
        <p:grpSpPr bwMode="auto">
          <a:xfrm>
            <a:off x="1951038" y="784225"/>
            <a:ext cx="2468562" cy="3841750"/>
            <a:chOff x="1200" y="466"/>
            <a:chExt cx="1555" cy="2420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519172" name="Text Box 4"/>
            <p:cNvSpPr txBox="1">
              <a:spLocks noChangeArrowheads="1"/>
            </p:cNvSpPr>
            <p:nvPr/>
          </p:nvSpPr>
          <p:spPr bwMode="auto">
            <a:xfrm>
              <a:off x="1603" y="466"/>
              <a:ext cx="807" cy="40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Extract mtDNA from evidence (Q) sample</a:t>
              </a:r>
              <a:endParaRPr lang="en-US" altLang="it-IT"/>
            </a:p>
          </p:txBody>
        </p:sp>
        <p:sp>
          <p:nvSpPr>
            <p:cNvPr id="519173" name="Line 5"/>
            <p:cNvSpPr>
              <a:spLocks noChangeShapeType="1"/>
            </p:cNvSpPr>
            <p:nvPr/>
          </p:nvSpPr>
          <p:spPr bwMode="auto">
            <a:xfrm>
              <a:off x="2006" y="865"/>
              <a:ext cx="0" cy="17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74" name="Text Box 6"/>
            <p:cNvSpPr txBox="1">
              <a:spLocks noChangeArrowheads="1"/>
            </p:cNvSpPr>
            <p:nvPr/>
          </p:nvSpPr>
          <p:spPr bwMode="auto">
            <a:xfrm>
              <a:off x="1430" y="1038"/>
              <a:ext cx="1095" cy="293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PCR Amplify </a:t>
              </a:r>
            </a:p>
            <a:p>
              <a:pPr algn="ctr"/>
              <a:r>
                <a:rPr lang="en-US" altLang="it-IT" sz="1200"/>
                <a:t>HV1 and HV2 Regions</a:t>
              </a:r>
              <a:endParaRPr lang="en-US" altLang="it-IT"/>
            </a:p>
          </p:txBody>
        </p:sp>
        <p:sp>
          <p:nvSpPr>
            <p:cNvPr id="519175" name="Line 7"/>
            <p:cNvSpPr>
              <a:spLocks noChangeShapeType="1"/>
            </p:cNvSpPr>
            <p:nvPr/>
          </p:nvSpPr>
          <p:spPr bwMode="auto">
            <a:xfrm>
              <a:off x="2006" y="1331"/>
              <a:ext cx="0" cy="17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76" name="Text Box 8"/>
            <p:cNvSpPr txBox="1">
              <a:spLocks noChangeArrowheads="1"/>
            </p:cNvSpPr>
            <p:nvPr/>
          </p:nvSpPr>
          <p:spPr bwMode="auto">
            <a:xfrm>
              <a:off x="1430" y="1503"/>
              <a:ext cx="1095" cy="40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Sequence HV1 and HV2 Amplicons </a:t>
              </a:r>
            </a:p>
            <a:p>
              <a:pPr algn="ctr"/>
              <a:r>
                <a:rPr lang="en-US" altLang="it-IT" sz="1100"/>
                <a:t>(both strands)</a:t>
              </a:r>
              <a:endParaRPr lang="en-US" altLang="it-IT"/>
            </a:p>
          </p:txBody>
        </p:sp>
        <p:sp>
          <p:nvSpPr>
            <p:cNvPr id="519177" name="Text Box 9"/>
            <p:cNvSpPr txBox="1">
              <a:spLocks noChangeArrowheads="1"/>
            </p:cNvSpPr>
            <p:nvPr/>
          </p:nvSpPr>
          <p:spPr bwMode="auto">
            <a:xfrm>
              <a:off x="1315" y="2079"/>
              <a:ext cx="1325" cy="28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Confirm sequence with forward and reverse strands</a:t>
              </a:r>
              <a:endParaRPr lang="en-US" altLang="it-IT"/>
            </a:p>
          </p:txBody>
        </p:sp>
        <p:sp>
          <p:nvSpPr>
            <p:cNvPr id="519178" name="Line 10"/>
            <p:cNvSpPr>
              <a:spLocks noChangeShapeType="1"/>
            </p:cNvSpPr>
            <p:nvPr/>
          </p:nvSpPr>
          <p:spPr bwMode="auto">
            <a:xfrm>
              <a:off x="2006" y="1907"/>
              <a:ext cx="0" cy="17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79" name="Text Box 11"/>
            <p:cNvSpPr txBox="1">
              <a:spLocks noChangeArrowheads="1"/>
            </p:cNvSpPr>
            <p:nvPr/>
          </p:nvSpPr>
          <p:spPr bwMode="auto">
            <a:xfrm>
              <a:off x="1200" y="2540"/>
              <a:ext cx="1555" cy="346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 dirty="0">
                  <a:solidFill>
                    <a:srgbClr val="FF0000"/>
                  </a:solidFill>
                </a:rPr>
                <a:t>Note differences from Anderson (reference) sequence</a:t>
              </a:r>
              <a:endParaRPr lang="en-US" altLang="it-IT" dirty="0">
                <a:solidFill>
                  <a:srgbClr val="FF0000"/>
                </a:solidFill>
              </a:endParaRPr>
            </a:p>
          </p:txBody>
        </p:sp>
        <p:sp>
          <p:nvSpPr>
            <p:cNvPr id="519180" name="Line 12"/>
            <p:cNvSpPr>
              <a:spLocks noChangeShapeType="1"/>
            </p:cNvSpPr>
            <p:nvPr/>
          </p:nvSpPr>
          <p:spPr bwMode="auto">
            <a:xfrm>
              <a:off x="2006" y="2367"/>
              <a:ext cx="0" cy="17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19181" name="Text Box 13"/>
          <p:cNvSpPr txBox="1">
            <a:spLocks noChangeArrowheads="1"/>
          </p:cNvSpPr>
          <p:nvPr/>
        </p:nvSpPr>
        <p:spPr bwMode="auto">
          <a:xfrm>
            <a:off x="3641725" y="4986338"/>
            <a:ext cx="1738313" cy="547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it-IT" sz="1400"/>
              <a:t>Compare Q and K sequences</a:t>
            </a:r>
            <a:endParaRPr lang="en-US" altLang="it-IT"/>
          </a:p>
        </p:txBody>
      </p:sp>
      <p:sp>
        <p:nvSpPr>
          <p:cNvPr id="519182" name="Line 14"/>
          <p:cNvSpPr>
            <a:spLocks noChangeShapeType="1"/>
          </p:cNvSpPr>
          <p:nvPr/>
        </p:nvSpPr>
        <p:spPr bwMode="auto">
          <a:xfrm>
            <a:off x="3276600" y="4625975"/>
            <a:ext cx="1279525" cy="36036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19183" name="Line 15"/>
          <p:cNvSpPr>
            <a:spLocks noChangeShapeType="1"/>
          </p:cNvSpPr>
          <p:nvPr/>
        </p:nvSpPr>
        <p:spPr bwMode="auto">
          <a:xfrm flipH="1">
            <a:off x="4556125" y="4625975"/>
            <a:ext cx="1616075" cy="36036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19184" name="Line 16"/>
          <p:cNvSpPr>
            <a:spLocks noChangeShapeType="1"/>
          </p:cNvSpPr>
          <p:nvPr/>
        </p:nvSpPr>
        <p:spPr bwMode="auto">
          <a:xfrm>
            <a:off x="4556125" y="5534025"/>
            <a:ext cx="15875" cy="23495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519185" name="Group 17"/>
          <p:cNvGrpSpPr>
            <a:grpSpLocks/>
          </p:cNvGrpSpPr>
          <p:nvPr/>
        </p:nvGrpSpPr>
        <p:grpSpPr bwMode="auto">
          <a:xfrm>
            <a:off x="4922838" y="784225"/>
            <a:ext cx="2468562" cy="3841750"/>
            <a:chOff x="3101" y="466"/>
            <a:chExt cx="1555" cy="2420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519187" name="Text Box 19"/>
            <p:cNvSpPr txBox="1">
              <a:spLocks noChangeArrowheads="1"/>
            </p:cNvSpPr>
            <p:nvPr/>
          </p:nvSpPr>
          <p:spPr bwMode="auto">
            <a:xfrm>
              <a:off x="3504" y="466"/>
              <a:ext cx="806" cy="40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Extract mtDNA from reference (K) sample</a:t>
              </a:r>
              <a:endParaRPr lang="en-US" altLang="it-IT"/>
            </a:p>
          </p:txBody>
        </p:sp>
        <p:sp>
          <p:nvSpPr>
            <p:cNvPr id="519188" name="Line 20"/>
            <p:cNvSpPr>
              <a:spLocks noChangeShapeType="1"/>
            </p:cNvSpPr>
            <p:nvPr/>
          </p:nvSpPr>
          <p:spPr bwMode="auto">
            <a:xfrm>
              <a:off x="3907" y="865"/>
              <a:ext cx="0" cy="17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89" name="Text Box 21"/>
            <p:cNvSpPr txBox="1">
              <a:spLocks noChangeArrowheads="1"/>
            </p:cNvSpPr>
            <p:nvPr/>
          </p:nvSpPr>
          <p:spPr bwMode="auto">
            <a:xfrm>
              <a:off x="3331" y="1038"/>
              <a:ext cx="1095" cy="293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PCR Amplify </a:t>
              </a:r>
            </a:p>
            <a:p>
              <a:pPr algn="ctr"/>
              <a:r>
                <a:rPr lang="en-US" altLang="it-IT" sz="1200"/>
                <a:t>HV1 and HV2 Regions</a:t>
              </a:r>
              <a:endParaRPr lang="en-US" altLang="it-IT"/>
            </a:p>
          </p:txBody>
        </p:sp>
        <p:sp>
          <p:nvSpPr>
            <p:cNvPr id="519190" name="Line 22"/>
            <p:cNvSpPr>
              <a:spLocks noChangeShapeType="1"/>
            </p:cNvSpPr>
            <p:nvPr/>
          </p:nvSpPr>
          <p:spPr bwMode="auto">
            <a:xfrm>
              <a:off x="3907" y="1331"/>
              <a:ext cx="0" cy="17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91" name="Text Box 23"/>
            <p:cNvSpPr txBox="1">
              <a:spLocks noChangeArrowheads="1"/>
            </p:cNvSpPr>
            <p:nvPr/>
          </p:nvSpPr>
          <p:spPr bwMode="auto">
            <a:xfrm>
              <a:off x="3331" y="1503"/>
              <a:ext cx="1095" cy="40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Sequence HV1 and HV2 Amplicons </a:t>
              </a:r>
            </a:p>
            <a:p>
              <a:pPr algn="ctr"/>
              <a:r>
                <a:rPr lang="en-US" altLang="it-IT" sz="1100"/>
                <a:t>(both strands)</a:t>
              </a:r>
              <a:endParaRPr lang="en-US" altLang="it-IT"/>
            </a:p>
          </p:txBody>
        </p:sp>
        <p:sp>
          <p:nvSpPr>
            <p:cNvPr id="519192" name="Text Box 24"/>
            <p:cNvSpPr txBox="1">
              <a:spLocks noChangeArrowheads="1"/>
            </p:cNvSpPr>
            <p:nvPr/>
          </p:nvSpPr>
          <p:spPr bwMode="auto">
            <a:xfrm>
              <a:off x="3216" y="2079"/>
              <a:ext cx="1325" cy="28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Confirm sequence with forward and reverse strands</a:t>
              </a:r>
              <a:endParaRPr lang="en-US" altLang="it-IT"/>
            </a:p>
          </p:txBody>
        </p:sp>
        <p:sp>
          <p:nvSpPr>
            <p:cNvPr id="519193" name="Line 25"/>
            <p:cNvSpPr>
              <a:spLocks noChangeShapeType="1"/>
            </p:cNvSpPr>
            <p:nvPr/>
          </p:nvSpPr>
          <p:spPr bwMode="auto">
            <a:xfrm>
              <a:off x="3907" y="1907"/>
              <a:ext cx="0" cy="17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94" name="Text Box 26"/>
            <p:cNvSpPr txBox="1">
              <a:spLocks noChangeArrowheads="1"/>
            </p:cNvSpPr>
            <p:nvPr/>
          </p:nvSpPr>
          <p:spPr bwMode="auto">
            <a:xfrm>
              <a:off x="3101" y="2540"/>
              <a:ext cx="1555" cy="346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 dirty="0">
                  <a:solidFill>
                    <a:srgbClr val="FF0000"/>
                  </a:solidFill>
                </a:rPr>
                <a:t>Note differences from Anderson (reference) sequence</a:t>
              </a:r>
              <a:endParaRPr lang="en-US" altLang="it-IT" dirty="0">
                <a:solidFill>
                  <a:srgbClr val="FF0000"/>
                </a:solidFill>
              </a:endParaRPr>
            </a:p>
          </p:txBody>
        </p:sp>
        <p:sp>
          <p:nvSpPr>
            <p:cNvPr id="519195" name="Line 27"/>
            <p:cNvSpPr>
              <a:spLocks noChangeShapeType="1"/>
            </p:cNvSpPr>
            <p:nvPr/>
          </p:nvSpPr>
          <p:spPr bwMode="auto">
            <a:xfrm>
              <a:off x="3907" y="2367"/>
              <a:ext cx="0" cy="17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19196" name="Text Box 28"/>
          <p:cNvSpPr txBox="1">
            <a:spLocks noChangeArrowheads="1"/>
          </p:cNvSpPr>
          <p:nvPr/>
        </p:nvSpPr>
        <p:spPr bwMode="auto">
          <a:xfrm>
            <a:off x="1265238" y="6564313"/>
            <a:ext cx="67849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200"/>
              <a:t>Figure 10.4, J.M. Butler (2005) </a:t>
            </a:r>
            <a:r>
              <a:rPr lang="en-US" altLang="it-IT" sz="1200" i="1"/>
              <a:t>Forensic DNA Typing</a:t>
            </a:r>
            <a:r>
              <a:rPr lang="en-US" altLang="it-IT" sz="1200"/>
              <a:t>, 2</a:t>
            </a:r>
            <a:r>
              <a:rPr lang="en-US" altLang="it-IT" sz="1200" baseline="30000"/>
              <a:t>nd</a:t>
            </a:r>
            <a:r>
              <a:rPr lang="en-US" altLang="it-IT" sz="1200"/>
              <a:t> Edition © 2005 Elsevier Academic Press</a:t>
            </a:r>
          </a:p>
        </p:txBody>
      </p:sp>
      <p:sp>
        <p:nvSpPr>
          <p:cNvPr id="2" name="CasellaDiTesto 1"/>
          <p:cNvSpPr txBox="1"/>
          <p:nvPr/>
        </p:nvSpPr>
        <p:spPr>
          <a:xfrm flipH="1">
            <a:off x="1676402" y="492125"/>
            <a:ext cx="639760" cy="646331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kern="12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Q</a:t>
            </a:r>
            <a:endParaRPr lang="it-IT" sz="3600" b="1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7543799" y="609600"/>
            <a:ext cx="762001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K</a:t>
            </a:r>
            <a:endParaRPr lang="it-IT" sz="3600" b="1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880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533399" y="457200"/>
            <a:ext cx="8269287" cy="144257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b="1" dirty="0" smtClean="0"/>
              <a:t>CRS </a:t>
            </a:r>
            <a:r>
              <a:rPr lang="it-IT" sz="3600" b="1" dirty="0"/>
              <a:t>(Cambridge Reference </a:t>
            </a:r>
            <a:r>
              <a:rPr lang="it-IT" sz="3600" b="1" dirty="0" err="1"/>
              <a:t>Sequence</a:t>
            </a:r>
            <a:r>
              <a:rPr lang="it-IT" sz="3600" b="1" dirty="0" smtClean="0"/>
              <a:t>)</a:t>
            </a:r>
            <a:r>
              <a:rPr lang="it-IT" sz="3600" b="1" dirty="0"/>
              <a:t/>
            </a:r>
            <a:br>
              <a:rPr lang="it-IT" sz="3600" b="1" dirty="0"/>
            </a:br>
            <a:r>
              <a:rPr lang="it-IT" b="1" dirty="0" smtClean="0">
                <a:latin typeface="+mn-lt"/>
              </a:rPr>
              <a:t>(Anderson et al, 1981) </a:t>
            </a:r>
            <a:endParaRPr lang="it-IT" b="1" dirty="0">
              <a:latin typeface="+mn-lt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630F54-873A-4444-9FD9-F6684542D7ED}" type="slidenum">
              <a:rPr lang="en-US" altLang="it-IT" smtClean="0"/>
              <a:pPr>
                <a:defRPr/>
              </a:pPr>
              <a:t>52</a:t>
            </a:fld>
            <a:endParaRPr lang="en-US" alt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304800" y="3112402"/>
            <a:ext cx="8497887" cy="203132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t-IT" sz="2800" b="1" dirty="0" smtClean="0"/>
              <a:t>Le </a:t>
            </a:r>
            <a:r>
              <a:rPr lang="it-IT" sz="2800" b="1" dirty="0"/>
              <a:t>sequenze di </a:t>
            </a:r>
            <a:r>
              <a:rPr lang="it-IT" sz="2800" b="1" dirty="0" err="1"/>
              <a:t>mtDNA</a:t>
            </a:r>
            <a:r>
              <a:rPr lang="it-IT" sz="2800" b="1" dirty="0"/>
              <a:t> umane sono descritte utilizzando come riferimento la prima sequenza completa di </a:t>
            </a:r>
            <a:r>
              <a:rPr lang="it-IT" sz="2800" b="1" dirty="0" smtClean="0"/>
              <a:t>mitocondrio (CRS o sequenza </a:t>
            </a:r>
            <a:r>
              <a:rPr lang="it-IT" sz="2800" b="1" dirty="0"/>
              <a:t>di </a:t>
            </a:r>
            <a:r>
              <a:rPr lang="it-IT" sz="2800" b="1" dirty="0" smtClean="0"/>
              <a:t>Anderson)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308836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52400"/>
            <a:ext cx="7543800" cy="5617192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76200" y="5447291"/>
            <a:ext cx="8839200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it-IT" sz="2400" dirty="0"/>
              <a:t>Ogni sequenza può essere archiviata annotando la posizione dei residui differenti rispetto alla </a:t>
            </a:r>
            <a:r>
              <a:rPr lang="it-IT" sz="2400" dirty="0" smtClean="0"/>
              <a:t>CRS </a:t>
            </a:r>
            <a:r>
              <a:rPr lang="it-IT" sz="2400" dirty="0"/>
              <a:t>e il tipo di differenza. (Es. una differenza da </a:t>
            </a:r>
            <a:r>
              <a:rPr lang="it-IT" sz="2400" dirty="0" smtClean="0"/>
              <a:t>C-&gt;T </a:t>
            </a:r>
            <a:r>
              <a:rPr lang="it-IT" sz="2400" dirty="0"/>
              <a:t>in posizione </a:t>
            </a:r>
            <a:r>
              <a:rPr lang="it-IT" sz="2400" dirty="0" smtClean="0"/>
              <a:t>429 </a:t>
            </a:r>
            <a:r>
              <a:rPr lang="it-IT" sz="2400" dirty="0"/>
              <a:t>può essere annotata come: </a:t>
            </a:r>
            <a:r>
              <a:rPr lang="it-IT" sz="2400" dirty="0" smtClean="0"/>
              <a:t>429 T).</a:t>
            </a:r>
            <a:endParaRPr lang="it-IT" sz="24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524000" y="4953000"/>
            <a:ext cx="2286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5" name="Ovale 4"/>
          <p:cNvSpPr/>
          <p:nvPr/>
        </p:nvSpPr>
        <p:spPr>
          <a:xfrm>
            <a:off x="6096000" y="2743200"/>
            <a:ext cx="609600" cy="7620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510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00"/>
            <a:ext cx="8991600" cy="44958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990600" y="304800"/>
            <a:ext cx="7467600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3200" b="1" dirty="0" err="1" smtClean="0"/>
              <a:t>Revised</a:t>
            </a:r>
            <a:r>
              <a:rPr lang="it-IT" sz="3200" b="1" dirty="0" smtClean="0"/>
              <a:t> CRS (</a:t>
            </a:r>
            <a:r>
              <a:rPr lang="it-IT" sz="3200" b="1" dirty="0" err="1" smtClean="0"/>
              <a:t>rCRS</a:t>
            </a:r>
            <a:r>
              <a:rPr lang="it-IT" sz="3200" b="1" dirty="0" smtClean="0"/>
              <a:t>)</a:t>
            </a:r>
          </a:p>
          <a:p>
            <a:pPr algn="ctr"/>
            <a:r>
              <a:rPr lang="it-IT" sz="3200" b="1" dirty="0" smtClean="0"/>
              <a:t> (</a:t>
            </a:r>
            <a:r>
              <a:rPr lang="it-IT" sz="3200" b="1" dirty="0" err="1" smtClean="0"/>
              <a:t>Andrews</a:t>
            </a:r>
            <a:r>
              <a:rPr lang="it-IT" sz="3200" b="1" dirty="0" smtClean="0"/>
              <a:t> et al, 1999)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27390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170" name="Text Box 2"/>
          <p:cNvSpPr txBox="1">
            <a:spLocks noChangeArrowheads="1"/>
          </p:cNvSpPr>
          <p:nvPr/>
        </p:nvSpPr>
        <p:spPr bwMode="auto">
          <a:xfrm>
            <a:off x="3200400" y="5768975"/>
            <a:ext cx="2743200" cy="549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it-IT" sz="1400"/>
              <a:t>Compare with database to determine haplotype frequency</a:t>
            </a:r>
            <a:endParaRPr lang="en-US" altLang="it-IT"/>
          </a:p>
        </p:txBody>
      </p:sp>
      <p:grpSp>
        <p:nvGrpSpPr>
          <p:cNvPr id="519171" name="Group 3"/>
          <p:cNvGrpSpPr>
            <a:grpSpLocks/>
          </p:cNvGrpSpPr>
          <p:nvPr/>
        </p:nvGrpSpPr>
        <p:grpSpPr bwMode="auto">
          <a:xfrm>
            <a:off x="1951038" y="784225"/>
            <a:ext cx="2468562" cy="3841750"/>
            <a:chOff x="1200" y="466"/>
            <a:chExt cx="1555" cy="2420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519172" name="Text Box 4"/>
            <p:cNvSpPr txBox="1">
              <a:spLocks noChangeArrowheads="1"/>
            </p:cNvSpPr>
            <p:nvPr/>
          </p:nvSpPr>
          <p:spPr bwMode="auto">
            <a:xfrm>
              <a:off x="1603" y="466"/>
              <a:ext cx="807" cy="40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Extract mtDNA from evidence (Q) sample</a:t>
              </a:r>
              <a:endParaRPr lang="en-US" altLang="it-IT"/>
            </a:p>
          </p:txBody>
        </p:sp>
        <p:sp>
          <p:nvSpPr>
            <p:cNvPr id="519173" name="Line 5"/>
            <p:cNvSpPr>
              <a:spLocks noChangeShapeType="1"/>
            </p:cNvSpPr>
            <p:nvPr/>
          </p:nvSpPr>
          <p:spPr bwMode="auto">
            <a:xfrm>
              <a:off x="2006" y="865"/>
              <a:ext cx="0" cy="17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74" name="Text Box 6"/>
            <p:cNvSpPr txBox="1">
              <a:spLocks noChangeArrowheads="1"/>
            </p:cNvSpPr>
            <p:nvPr/>
          </p:nvSpPr>
          <p:spPr bwMode="auto">
            <a:xfrm>
              <a:off x="1430" y="1038"/>
              <a:ext cx="1095" cy="293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PCR Amplify </a:t>
              </a:r>
            </a:p>
            <a:p>
              <a:pPr algn="ctr"/>
              <a:r>
                <a:rPr lang="en-US" altLang="it-IT" sz="1200"/>
                <a:t>HV1 and HV2 Regions</a:t>
              </a:r>
              <a:endParaRPr lang="en-US" altLang="it-IT"/>
            </a:p>
          </p:txBody>
        </p:sp>
        <p:sp>
          <p:nvSpPr>
            <p:cNvPr id="519175" name="Line 7"/>
            <p:cNvSpPr>
              <a:spLocks noChangeShapeType="1"/>
            </p:cNvSpPr>
            <p:nvPr/>
          </p:nvSpPr>
          <p:spPr bwMode="auto">
            <a:xfrm>
              <a:off x="2006" y="1331"/>
              <a:ext cx="0" cy="17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76" name="Text Box 8"/>
            <p:cNvSpPr txBox="1">
              <a:spLocks noChangeArrowheads="1"/>
            </p:cNvSpPr>
            <p:nvPr/>
          </p:nvSpPr>
          <p:spPr bwMode="auto">
            <a:xfrm>
              <a:off x="1430" y="1503"/>
              <a:ext cx="1095" cy="40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Sequence HV1 and HV2 Amplicons </a:t>
              </a:r>
            </a:p>
            <a:p>
              <a:pPr algn="ctr"/>
              <a:r>
                <a:rPr lang="en-US" altLang="it-IT" sz="1100"/>
                <a:t>(both strands)</a:t>
              </a:r>
              <a:endParaRPr lang="en-US" altLang="it-IT"/>
            </a:p>
          </p:txBody>
        </p:sp>
        <p:sp>
          <p:nvSpPr>
            <p:cNvPr id="519177" name="Text Box 9"/>
            <p:cNvSpPr txBox="1">
              <a:spLocks noChangeArrowheads="1"/>
            </p:cNvSpPr>
            <p:nvPr/>
          </p:nvSpPr>
          <p:spPr bwMode="auto">
            <a:xfrm>
              <a:off x="1315" y="2079"/>
              <a:ext cx="1325" cy="28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Confirm sequence with forward and reverse strands</a:t>
              </a:r>
              <a:endParaRPr lang="en-US" altLang="it-IT"/>
            </a:p>
          </p:txBody>
        </p:sp>
        <p:sp>
          <p:nvSpPr>
            <p:cNvPr id="519178" name="Line 10"/>
            <p:cNvSpPr>
              <a:spLocks noChangeShapeType="1"/>
            </p:cNvSpPr>
            <p:nvPr/>
          </p:nvSpPr>
          <p:spPr bwMode="auto">
            <a:xfrm>
              <a:off x="2006" y="1907"/>
              <a:ext cx="0" cy="17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79" name="Text Box 11"/>
            <p:cNvSpPr txBox="1">
              <a:spLocks noChangeArrowheads="1"/>
            </p:cNvSpPr>
            <p:nvPr/>
          </p:nvSpPr>
          <p:spPr bwMode="auto">
            <a:xfrm>
              <a:off x="1200" y="2540"/>
              <a:ext cx="1555" cy="346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Note differences from Anderson (reference) sequence</a:t>
              </a:r>
              <a:endParaRPr lang="en-US" altLang="it-IT"/>
            </a:p>
          </p:txBody>
        </p:sp>
        <p:sp>
          <p:nvSpPr>
            <p:cNvPr id="519180" name="Line 12"/>
            <p:cNvSpPr>
              <a:spLocks noChangeShapeType="1"/>
            </p:cNvSpPr>
            <p:nvPr/>
          </p:nvSpPr>
          <p:spPr bwMode="auto">
            <a:xfrm>
              <a:off x="2006" y="2367"/>
              <a:ext cx="0" cy="17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19181" name="Text Box 13"/>
          <p:cNvSpPr txBox="1">
            <a:spLocks noChangeArrowheads="1"/>
          </p:cNvSpPr>
          <p:nvPr/>
        </p:nvSpPr>
        <p:spPr bwMode="auto">
          <a:xfrm>
            <a:off x="3641725" y="4986338"/>
            <a:ext cx="1738313" cy="547687"/>
          </a:xfrm>
          <a:prstGeom prst="rect">
            <a:avLst/>
          </a:prstGeom>
          <a:gradFill flip="none" rotWithShape="1">
            <a:gsLst>
              <a:gs pos="0">
                <a:srgbClr val="FFFFFF">
                  <a:shade val="30000"/>
                  <a:satMod val="115000"/>
                </a:srgbClr>
              </a:gs>
              <a:gs pos="50000">
                <a:srgbClr val="FFFFFF">
                  <a:shade val="67500"/>
                  <a:satMod val="115000"/>
                </a:srgbClr>
              </a:gs>
              <a:gs pos="100000">
                <a:srgbClr val="FFFFFF">
                  <a:shade val="100000"/>
                  <a:satMod val="115000"/>
                </a:srgbClr>
              </a:gs>
            </a:gsLst>
            <a:lin ang="10800000" scaled="1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it-IT" sz="1600" b="1">
                <a:solidFill>
                  <a:srgbClr val="FF0000"/>
                </a:solidFill>
              </a:rPr>
              <a:t>Compare Q and K sequences</a:t>
            </a:r>
            <a:endParaRPr lang="en-US" altLang="it-IT" sz="2000" b="1">
              <a:solidFill>
                <a:srgbClr val="FF0000"/>
              </a:solidFill>
            </a:endParaRPr>
          </a:p>
        </p:txBody>
      </p:sp>
      <p:sp>
        <p:nvSpPr>
          <p:cNvPr id="519182" name="Line 14"/>
          <p:cNvSpPr>
            <a:spLocks noChangeShapeType="1"/>
          </p:cNvSpPr>
          <p:nvPr/>
        </p:nvSpPr>
        <p:spPr bwMode="auto">
          <a:xfrm>
            <a:off x="3276600" y="4625975"/>
            <a:ext cx="1279525" cy="36036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19183" name="Line 15"/>
          <p:cNvSpPr>
            <a:spLocks noChangeShapeType="1"/>
          </p:cNvSpPr>
          <p:nvPr/>
        </p:nvSpPr>
        <p:spPr bwMode="auto">
          <a:xfrm flipH="1">
            <a:off x="4556125" y="4625975"/>
            <a:ext cx="1616075" cy="36036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19184" name="Line 16"/>
          <p:cNvSpPr>
            <a:spLocks noChangeShapeType="1"/>
          </p:cNvSpPr>
          <p:nvPr/>
        </p:nvSpPr>
        <p:spPr bwMode="auto">
          <a:xfrm>
            <a:off x="4556125" y="5534025"/>
            <a:ext cx="15875" cy="23495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519185" name="Group 17"/>
          <p:cNvGrpSpPr>
            <a:grpSpLocks/>
          </p:cNvGrpSpPr>
          <p:nvPr/>
        </p:nvGrpSpPr>
        <p:grpSpPr bwMode="auto">
          <a:xfrm>
            <a:off x="4922838" y="784225"/>
            <a:ext cx="2468562" cy="3841750"/>
            <a:chOff x="3101" y="466"/>
            <a:chExt cx="1555" cy="242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19187" name="Text Box 19"/>
            <p:cNvSpPr txBox="1">
              <a:spLocks noChangeArrowheads="1"/>
            </p:cNvSpPr>
            <p:nvPr/>
          </p:nvSpPr>
          <p:spPr bwMode="auto">
            <a:xfrm>
              <a:off x="3504" y="466"/>
              <a:ext cx="806" cy="40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Extract mtDNA from reference (K) sample</a:t>
              </a:r>
              <a:endParaRPr lang="en-US" altLang="it-IT"/>
            </a:p>
          </p:txBody>
        </p:sp>
        <p:sp>
          <p:nvSpPr>
            <p:cNvPr id="519188" name="Line 20"/>
            <p:cNvSpPr>
              <a:spLocks noChangeShapeType="1"/>
            </p:cNvSpPr>
            <p:nvPr/>
          </p:nvSpPr>
          <p:spPr bwMode="auto">
            <a:xfrm>
              <a:off x="3907" y="865"/>
              <a:ext cx="0" cy="17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89" name="Text Box 21"/>
            <p:cNvSpPr txBox="1">
              <a:spLocks noChangeArrowheads="1"/>
            </p:cNvSpPr>
            <p:nvPr/>
          </p:nvSpPr>
          <p:spPr bwMode="auto">
            <a:xfrm>
              <a:off x="3331" y="1038"/>
              <a:ext cx="1095" cy="293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PCR Amplify </a:t>
              </a:r>
            </a:p>
            <a:p>
              <a:pPr algn="ctr"/>
              <a:r>
                <a:rPr lang="en-US" altLang="it-IT" sz="1200"/>
                <a:t>HV1 and HV2 Regions</a:t>
              </a:r>
              <a:endParaRPr lang="en-US" altLang="it-IT"/>
            </a:p>
          </p:txBody>
        </p:sp>
        <p:sp>
          <p:nvSpPr>
            <p:cNvPr id="519190" name="Line 22"/>
            <p:cNvSpPr>
              <a:spLocks noChangeShapeType="1"/>
            </p:cNvSpPr>
            <p:nvPr/>
          </p:nvSpPr>
          <p:spPr bwMode="auto">
            <a:xfrm>
              <a:off x="3907" y="1331"/>
              <a:ext cx="0" cy="17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91" name="Text Box 23"/>
            <p:cNvSpPr txBox="1">
              <a:spLocks noChangeArrowheads="1"/>
            </p:cNvSpPr>
            <p:nvPr/>
          </p:nvSpPr>
          <p:spPr bwMode="auto">
            <a:xfrm>
              <a:off x="3331" y="1503"/>
              <a:ext cx="1095" cy="40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Sequence HV1 and HV2 Amplicons </a:t>
              </a:r>
            </a:p>
            <a:p>
              <a:pPr algn="ctr"/>
              <a:r>
                <a:rPr lang="en-US" altLang="it-IT" sz="1100"/>
                <a:t>(both strands)</a:t>
              </a:r>
              <a:endParaRPr lang="en-US" altLang="it-IT"/>
            </a:p>
          </p:txBody>
        </p:sp>
        <p:sp>
          <p:nvSpPr>
            <p:cNvPr id="519192" name="Text Box 24"/>
            <p:cNvSpPr txBox="1">
              <a:spLocks noChangeArrowheads="1"/>
            </p:cNvSpPr>
            <p:nvPr/>
          </p:nvSpPr>
          <p:spPr bwMode="auto">
            <a:xfrm>
              <a:off x="3216" y="2079"/>
              <a:ext cx="1325" cy="28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/>
                <a:t>Confirm sequence with forward and reverse strands</a:t>
              </a:r>
              <a:endParaRPr lang="en-US" altLang="it-IT"/>
            </a:p>
          </p:txBody>
        </p:sp>
        <p:sp>
          <p:nvSpPr>
            <p:cNvPr id="519193" name="Line 25"/>
            <p:cNvSpPr>
              <a:spLocks noChangeShapeType="1"/>
            </p:cNvSpPr>
            <p:nvPr/>
          </p:nvSpPr>
          <p:spPr bwMode="auto">
            <a:xfrm>
              <a:off x="3907" y="1907"/>
              <a:ext cx="0" cy="17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  <p:sp>
          <p:nvSpPr>
            <p:cNvPr id="519194" name="Text Box 26"/>
            <p:cNvSpPr txBox="1">
              <a:spLocks noChangeArrowheads="1"/>
            </p:cNvSpPr>
            <p:nvPr/>
          </p:nvSpPr>
          <p:spPr bwMode="auto">
            <a:xfrm>
              <a:off x="3101" y="2540"/>
              <a:ext cx="1555" cy="346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it-IT" sz="1200" dirty="0"/>
                <a:t>Note differences from Anderson (reference) sequence</a:t>
              </a:r>
              <a:endParaRPr lang="en-US" altLang="it-IT" dirty="0"/>
            </a:p>
          </p:txBody>
        </p:sp>
        <p:sp>
          <p:nvSpPr>
            <p:cNvPr id="519195" name="Line 27"/>
            <p:cNvSpPr>
              <a:spLocks noChangeShapeType="1"/>
            </p:cNvSpPr>
            <p:nvPr/>
          </p:nvSpPr>
          <p:spPr bwMode="auto">
            <a:xfrm>
              <a:off x="3907" y="2367"/>
              <a:ext cx="0" cy="17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19196" name="Text Box 28"/>
          <p:cNvSpPr txBox="1">
            <a:spLocks noChangeArrowheads="1"/>
          </p:cNvSpPr>
          <p:nvPr/>
        </p:nvSpPr>
        <p:spPr bwMode="auto">
          <a:xfrm>
            <a:off x="1265238" y="6564313"/>
            <a:ext cx="67849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200"/>
              <a:t>Figure 10.4, J.M. Butler (2005) </a:t>
            </a:r>
            <a:r>
              <a:rPr lang="en-US" altLang="it-IT" sz="1200" i="1"/>
              <a:t>Forensic DNA Typing</a:t>
            </a:r>
            <a:r>
              <a:rPr lang="en-US" altLang="it-IT" sz="1200"/>
              <a:t>, 2</a:t>
            </a:r>
            <a:r>
              <a:rPr lang="en-US" altLang="it-IT" sz="1200" baseline="30000"/>
              <a:t>nd</a:t>
            </a:r>
            <a:r>
              <a:rPr lang="en-US" altLang="it-IT" sz="1200"/>
              <a:t> Edition © 2005 Elsevier Academic Press</a:t>
            </a:r>
          </a:p>
        </p:txBody>
      </p:sp>
      <p:sp>
        <p:nvSpPr>
          <p:cNvPr id="2" name="CasellaDiTesto 1"/>
          <p:cNvSpPr txBox="1"/>
          <p:nvPr/>
        </p:nvSpPr>
        <p:spPr>
          <a:xfrm flipH="1">
            <a:off x="1676402" y="492125"/>
            <a:ext cx="639760" cy="646331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kern="12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Q</a:t>
            </a:r>
            <a:endParaRPr lang="it-IT" sz="3600" b="1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7543799" y="609600"/>
            <a:ext cx="762001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K</a:t>
            </a:r>
            <a:endParaRPr lang="it-IT" sz="3600" b="1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561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04800" y="1332636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u="sng" dirty="0" smtClean="0">
                <a:solidFill>
                  <a:srgbClr val="FF0000"/>
                </a:solidFill>
              </a:rPr>
              <a:t>ESCLUSIONE</a:t>
            </a:r>
            <a:r>
              <a:rPr lang="it-IT" sz="2400" dirty="0" smtClean="0"/>
              <a:t>: I 2 campioni differiscono nella sequenze di </a:t>
            </a:r>
            <a:r>
              <a:rPr lang="it-IT" sz="2400" dirty="0" err="1" smtClean="0"/>
              <a:t>mtDNA</a:t>
            </a:r>
            <a:r>
              <a:rPr lang="it-IT" sz="2400" dirty="0" smtClean="0"/>
              <a:t> per più posizioni nucleotidiche </a:t>
            </a:r>
            <a:r>
              <a:rPr lang="it-IT" sz="2400" dirty="0" smtClean="0">
                <a:sym typeface="Wingdings" panose="05000000000000000000" pitchFamily="2" charset="2"/>
              </a:rPr>
              <a:t> si può escludere che derivino dalla stessa sorgente</a:t>
            </a:r>
            <a:endParaRPr lang="it-IT" sz="24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04800" y="27432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u="sng" dirty="0" smtClean="0">
                <a:solidFill>
                  <a:srgbClr val="FF0000"/>
                </a:solidFill>
              </a:rPr>
              <a:t>INCONCLUSIVO</a:t>
            </a:r>
            <a:r>
              <a:rPr lang="it-IT" sz="2400" dirty="0" smtClean="0">
                <a:solidFill>
                  <a:srgbClr val="FF0000"/>
                </a:solidFill>
              </a:rPr>
              <a:t>: </a:t>
            </a:r>
            <a:r>
              <a:rPr lang="it-IT" sz="2400" dirty="0" smtClean="0"/>
              <a:t>se differiscono per 1 sola posizione nucleotidica, il dato è inconclusivo, mutazione??? Conviene analizzare altri tessuti </a:t>
            </a:r>
            <a:endParaRPr lang="it-IT" sz="24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04800" y="4038600"/>
            <a:ext cx="8458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u="sng" dirty="0" smtClean="0">
                <a:solidFill>
                  <a:srgbClr val="FF0000"/>
                </a:solidFill>
              </a:rPr>
              <a:t>NON ESCLUSIONE</a:t>
            </a:r>
            <a:r>
              <a:rPr lang="it-IT" sz="2400" dirty="0" smtClean="0"/>
              <a:t>: se sono identici, se 1 dei due presenta </a:t>
            </a:r>
            <a:r>
              <a:rPr lang="it-IT" sz="2400" dirty="0" err="1" smtClean="0"/>
              <a:t>eteroplasmia</a:t>
            </a:r>
            <a:r>
              <a:rPr lang="it-IT" sz="2400" dirty="0" smtClean="0"/>
              <a:t> in una posizione nucleotidica non si esclude che derivino dalla stessa sorgente. </a:t>
            </a:r>
          </a:p>
          <a:p>
            <a:pPr algn="just"/>
            <a:endParaRPr lang="it-IT" sz="2400" dirty="0" smtClean="0"/>
          </a:p>
          <a:p>
            <a:pPr algn="just"/>
            <a:r>
              <a:rPr lang="it-IT" sz="2400" dirty="0" smtClean="0"/>
              <a:t>Tuttavia se entrambi i campioni presentano </a:t>
            </a:r>
            <a:r>
              <a:rPr lang="it-IT" sz="2400" dirty="0" err="1" smtClean="0"/>
              <a:t>eteroplasmia</a:t>
            </a:r>
            <a:r>
              <a:rPr lang="it-IT" sz="2400" dirty="0" smtClean="0"/>
              <a:t> nella stessa posizione, ciò rafforza che derivino dalla stessa sorgente.</a:t>
            </a:r>
            <a:endParaRPr lang="it-IT" sz="2400" dirty="0"/>
          </a:p>
        </p:txBody>
      </p:sp>
      <p:sp>
        <p:nvSpPr>
          <p:cNvPr id="7" name="Titolo 2"/>
          <p:cNvSpPr>
            <a:spLocks noGrp="1"/>
          </p:cNvSpPr>
          <p:nvPr>
            <p:ph type="title"/>
          </p:nvPr>
        </p:nvSpPr>
        <p:spPr>
          <a:xfrm>
            <a:off x="457200" y="365127"/>
            <a:ext cx="8305800" cy="62547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it-IT" sz="3200" b="1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Valutazione statistica dei confronti </a:t>
            </a:r>
            <a:r>
              <a:rPr lang="it-IT" sz="3200" b="1" dirty="0" smtClean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(Q vs K)</a:t>
            </a:r>
            <a:endParaRPr lang="it-IT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0815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57200" y="2057400"/>
            <a:ext cx="8077200" cy="4401205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just" fontAlgn="base">
              <a:spcAft>
                <a:spcPts val="0"/>
              </a:spcAft>
            </a:pPr>
            <a:endParaRPr lang="it-IT" sz="3200" dirty="0" smtClean="0">
              <a:solidFill>
                <a:srgbClr val="29343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fontAlgn="base">
              <a:spcAft>
                <a:spcPts val="0"/>
              </a:spcAft>
            </a:pPr>
            <a:endParaRPr lang="it-IT" sz="3200" dirty="0">
              <a:ea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r>
              <a:rPr lang="it-IT" sz="3600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E’ invece possibile </a:t>
            </a:r>
            <a:r>
              <a:rPr lang="it-IT" sz="3600" b="1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stabilire la probabilità che due sequenze uguali indichino un effettivo rapporto di parentela</a:t>
            </a:r>
            <a:r>
              <a:rPr lang="it-IT" sz="3600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, piuttosto che un match casuale</a:t>
            </a:r>
            <a:r>
              <a:rPr lang="it-IT" sz="3600" dirty="0" smtClean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 fontAlgn="base">
              <a:spcAft>
                <a:spcPts val="0"/>
              </a:spcAft>
            </a:pPr>
            <a:endParaRPr lang="it-IT" sz="3600" dirty="0" smtClean="0">
              <a:solidFill>
                <a:srgbClr val="293438"/>
              </a:solidFill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fontAlgn="base">
              <a:spcAft>
                <a:spcPts val="0"/>
              </a:spcAft>
            </a:pPr>
            <a:endParaRPr lang="it-IT" sz="3600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5" name="Titolo 2"/>
          <p:cNvSpPr>
            <a:spLocks noGrp="1"/>
          </p:cNvSpPr>
          <p:nvPr>
            <p:ph type="title"/>
          </p:nvPr>
        </p:nvSpPr>
        <p:spPr>
          <a:xfrm>
            <a:off x="628650" y="365127"/>
            <a:ext cx="7905750" cy="93027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it-IT" sz="3200" b="1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Valutazione statistica dei confronti </a:t>
            </a:r>
            <a:r>
              <a:rPr lang="it-IT" sz="3200" b="1" dirty="0" smtClean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(Q vs K)</a:t>
            </a:r>
            <a:endParaRPr lang="it-IT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5826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915400" cy="762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just"/>
            <a:r>
              <a:rPr lang="it-IT" sz="2800" b="1" dirty="0"/>
              <a:t>Metodo usato da Gill et al. (Nature Genetics, 1994 6, 130-135):</a:t>
            </a:r>
            <a:endParaRPr lang="it-IT" sz="2800" dirty="0"/>
          </a:p>
        </p:txBody>
      </p:sp>
      <p:sp>
        <p:nvSpPr>
          <p:cNvPr id="3" name="Rettangolo 2"/>
          <p:cNvSpPr/>
          <p:nvPr/>
        </p:nvSpPr>
        <p:spPr>
          <a:xfrm>
            <a:off x="228600" y="1333810"/>
            <a:ext cx="8572500" cy="4524315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just" fontAlgn="base">
              <a:spcAft>
                <a:spcPts val="0"/>
              </a:spcAft>
            </a:pPr>
            <a:r>
              <a:rPr lang="it-IT" sz="3200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Il grado di certezza </a:t>
            </a:r>
            <a:r>
              <a:rPr lang="it-IT" sz="3200" dirty="0" smtClean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(per </a:t>
            </a:r>
            <a:r>
              <a:rPr lang="it-IT" sz="3200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l’assegnazione di una sequenza </a:t>
            </a:r>
            <a:r>
              <a:rPr lang="it-IT" sz="3200" dirty="0" smtClean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it-IT" sz="3200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una </a:t>
            </a:r>
            <a:r>
              <a:rPr lang="it-IT" sz="3200" dirty="0" smtClean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famiglia) </a:t>
            </a:r>
            <a:r>
              <a:rPr lang="it-IT" sz="3200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si esprime come rapporto tra le probabilità di </a:t>
            </a:r>
            <a:r>
              <a:rPr lang="it-IT" sz="3200" dirty="0" smtClean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2 ipotesi </a:t>
            </a:r>
            <a:r>
              <a:rPr lang="it-IT" sz="3200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alternative: </a:t>
            </a:r>
            <a:endParaRPr lang="it-IT" sz="3200" dirty="0" smtClean="0">
              <a:solidFill>
                <a:srgbClr val="293438"/>
              </a:solidFill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fontAlgn="base">
              <a:spcAft>
                <a:spcPts val="0"/>
              </a:spcAft>
            </a:pPr>
            <a:endParaRPr lang="it-IT" sz="3200" dirty="0" smtClean="0">
              <a:solidFill>
                <a:srgbClr val="293438"/>
              </a:solidFill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fontAlgn="base">
              <a:spcAft>
                <a:spcPts val="0"/>
              </a:spcAft>
            </a:pPr>
            <a:r>
              <a:rPr lang="it-IT" sz="3200" b="1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P(E)</a:t>
            </a:r>
            <a:r>
              <a:rPr lang="it-IT" sz="3200" dirty="0" smtClean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=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t-IT" sz="3200" dirty="0" smtClean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probabilità </a:t>
            </a:r>
            <a:r>
              <a:rPr lang="it-IT" sz="3200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che il campione </a:t>
            </a:r>
            <a:r>
              <a:rPr lang="it-IT" sz="3200" b="1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appartenga</a:t>
            </a:r>
            <a:r>
              <a:rPr lang="it-IT" sz="3200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 alla famiglia rispetto alle probabilità 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P(E’) </a:t>
            </a:r>
            <a:r>
              <a:rPr lang="it-IT" sz="3200" dirty="0" smtClean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che </a:t>
            </a:r>
            <a:r>
              <a:rPr lang="it-IT" sz="3200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il campione </a:t>
            </a:r>
            <a:r>
              <a:rPr lang="it-IT" sz="3200" b="1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non appartenga </a:t>
            </a:r>
            <a:r>
              <a:rPr lang="it-IT" sz="3200" dirty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alla famiglia</a:t>
            </a:r>
            <a:r>
              <a:rPr lang="it-IT" sz="3200" dirty="0" smtClean="0">
                <a:solidFill>
                  <a:srgbClr val="293438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 fontAlgn="base">
              <a:spcAft>
                <a:spcPts val="0"/>
              </a:spcAft>
            </a:pPr>
            <a:endParaRPr lang="it-IT" sz="3200" dirty="0">
              <a:latin typeface="+mn-lt"/>
              <a:ea typeface="Times New Roman" panose="02020603050405020304" pitchFamily="18" charset="0"/>
            </a:endParaRPr>
          </a:p>
          <a:p>
            <a:pPr algn="ctr" fontAlgn="base">
              <a:spcAft>
                <a:spcPts val="0"/>
              </a:spcAft>
            </a:pPr>
            <a:r>
              <a:rPr lang="it-IT" sz="32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LR (</a:t>
            </a:r>
            <a:r>
              <a:rPr lang="it-IT" sz="3200" b="1" dirty="0" err="1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likelihood</a:t>
            </a:r>
            <a:r>
              <a:rPr lang="it-IT" sz="32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ratio)= P(E)/P(E</a:t>
            </a:r>
            <a:r>
              <a:rPr lang="it-IT" sz="3200" b="1" dirty="0" smtClean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’)</a:t>
            </a:r>
          </a:p>
        </p:txBody>
      </p:sp>
    </p:spTree>
    <p:extLst>
      <p:ext uri="{BB962C8B-B14F-4D97-AF65-F5344CB8AC3E}">
        <p14:creationId xmlns:p14="http://schemas.microsoft.com/office/powerpoint/2010/main" val="131624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304800" y="228600"/>
            <a:ext cx="8686800" cy="6001643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>
              <a:spcAft>
                <a:spcPts val="0"/>
              </a:spcAft>
            </a:pPr>
            <a:endParaRPr lang="it-IT" sz="3200" b="1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it-IT" sz="3200" dirty="0" smtClean="0">
                <a:solidFill>
                  <a:srgbClr val="293438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La</a:t>
            </a:r>
            <a:r>
              <a:rPr lang="it-IT" sz="3200" dirty="0">
                <a:solidFill>
                  <a:srgbClr val="293438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it-IT" sz="3200" b="1" dirty="0">
                <a:solidFill>
                  <a:srgbClr val="293438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probabilità che due sequenze siano identiche per caso:</a:t>
            </a:r>
            <a:endParaRPr lang="it-IT" sz="32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algn="ctr" fontAlgn="base">
              <a:spcAft>
                <a:spcPts val="0"/>
              </a:spcAft>
            </a:pPr>
            <a:r>
              <a:rPr lang="it-IT" sz="3200" b="1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P(E’)=F</a:t>
            </a:r>
          </a:p>
          <a:p>
            <a:pPr algn="ctr" fontAlgn="base">
              <a:spcAft>
                <a:spcPts val="0"/>
              </a:spcAft>
            </a:pPr>
            <a:endParaRPr lang="it-IT" sz="3200" b="1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r>
              <a:rPr lang="it-IT" sz="3200" b="1" dirty="0">
                <a:solidFill>
                  <a:srgbClr val="293438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F= frequenza osservata nel </a:t>
            </a:r>
            <a:r>
              <a:rPr lang="it-IT" sz="3200" b="1" dirty="0" smtClean="0">
                <a:solidFill>
                  <a:srgbClr val="293438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database</a:t>
            </a:r>
          </a:p>
          <a:p>
            <a:pPr algn="just" fontAlgn="base">
              <a:spcAft>
                <a:spcPts val="0"/>
              </a:spcAft>
            </a:pPr>
            <a:endParaRPr lang="it-IT" sz="3200" b="1" dirty="0">
              <a:ea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endParaRPr lang="it-IT" sz="3200" dirty="0" smtClean="0">
              <a:solidFill>
                <a:srgbClr val="29343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fontAlgn="base">
              <a:spcAft>
                <a:spcPts val="0"/>
              </a:spcAft>
            </a:pPr>
            <a:r>
              <a:rPr lang="it-IT" sz="3200" dirty="0" smtClean="0">
                <a:solidFill>
                  <a:srgbClr val="293438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Si calcola </a:t>
            </a:r>
            <a:r>
              <a:rPr lang="it-IT" sz="3200" dirty="0">
                <a:solidFill>
                  <a:srgbClr val="293438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come la probabilità che le sequenze NON abbiano subito mutazioni nell’intervallo di generazione.</a:t>
            </a:r>
            <a:endParaRPr lang="it-IT" sz="3200" dirty="0"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endParaRPr lang="it-IT" sz="3200" dirty="0">
              <a:solidFill>
                <a:srgbClr val="29343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82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" y="914400"/>
            <a:ext cx="8829675" cy="510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3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/>
          <a:srcRect l="-1" t="18274" r="-123"/>
          <a:stretch/>
        </p:blipFill>
        <p:spPr>
          <a:xfrm>
            <a:off x="161925" y="1524000"/>
            <a:ext cx="8677275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79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974" y="64788"/>
            <a:ext cx="9198114" cy="678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8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04800" y="1066800"/>
            <a:ext cx="8686800" cy="5203989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0" tIns="3302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2400" b="1" u="heavy" spc="-5" dirty="0" smtClean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Database </a:t>
            </a:r>
            <a:r>
              <a:rPr sz="2400" b="1" u="heavy" spc="-5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di profili </a:t>
            </a:r>
            <a:r>
              <a:rPr sz="2400" b="1" u="heavy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aplotipici </a:t>
            </a:r>
            <a:r>
              <a:rPr sz="2400" b="1" u="heavy" spc="-5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e/o frequenze</a:t>
            </a:r>
            <a:r>
              <a:rPr sz="2400" b="1" u="heavy" spc="20" dirty="0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5" dirty="0" err="1">
                <a:solidFill>
                  <a:srgbClr val="FF0000"/>
                </a:solidFill>
                <a:uFill>
                  <a:solidFill>
                    <a:srgbClr val="FF2600"/>
                  </a:solidFill>
                </a:uFill>
                <a:latin typeface="Calibri"/>
                <a:cs typeface="Calibri"/>
              </a:rPr>
              <a:t>aplotipiche</a:t>
            </a:r>
            <a:r>
              <a:rPr sz="2400" spc="-5" dirty="0" smtClean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endParaRPr lang="it-IT" sz="2400" spc="-5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  <a:p>
            <a:pPr marR="982980" algn="just">
              <a:buFont typeface="+mj-lt"/>
              <a:buAutoNum type="arabicPeriod"/>
              <a:tabLst>
                <a:tab pos="297815" algn="l"/>
                <a:tab pos="298450" algn="l"/>
              </a:tabLst>
            </a:pPr>
            <a:r>
              <a:rPr lang="it-IT" sz="2400" b="1" spc="-5" dirty="0" smtClean="0">
                <a:latin typeface="Calibri"/>
                <a:cs typeface="Calibri"/>
              </a:rPr>
              <a:t> </a:t>
            </a:r>
            <a:r>
              <a:rPr sz="2400" b="1" u="sng" spc="-5" dirty="0" smtClean="0">
                <a:latin typeface="Calibri"/>
                <a:cs typeface="Calibri"/>
              </a:rPr>
              <a:t>FBI </a:t>
            </a:r>
            <a:r>
              <a:rPr sz="2400" b="1" u="sng" spc="-5" dirty="0">
                <a:latin typeface="Calibri"/>
                <a:cs typeface="Calibri"/>
              </a:rPr>
              <a:t>Forensic </a:t>
            </a:r>
            <a:r>
              <a:rPr sz="2400" b="1" u="sng" spc="-5" dirty="0" err="1">
                <a:latin typeface="Calibri"/>
                <a:cs typeface="Calibri"/>
              </a:rPr>
              <a:t>mtDNA</a:t>
            </a:r>
            <a:r>
              <a:rPr sz="2400" b="1" u="sng" spc="-5" dirty="0">
                <a:latin typeface="Calibri"/>
                <a:cs typeface="Calibri"/>
              </a:rPr>
              <a:t> </a:t>
            </a:r>
            <a:r>
              <a:rPr sz="2400" b="1" u="sng" spc="-5" dirty="0" smtClean="0">
                <a:latin typeface="Calibri"/>
                <a:cs typeface="Calibri"/>
              </a:rPr>
              <a:t>Database</a:t>
            </a:r>
            <a:r>
              <a:rPr lang="it-IT" sz="2400" b="1" u="sng" spc="-5" dirty="0" smtClean="0">
                <a:latin typeface="Calibri"/>
                <a:cs typeface="Calibri"/>
              </a:rPr>
              <a:t>:</a:t>
            </a:r>
          </a:p>
          <a:p>
            <a:pPr marR="982980" algn="just">
              <a:tabLst>
                <a:tab pos="297815" algn="l"/>
                <a:tab pos="298450" algn="l"/>
              </a:tabLst>
            </a:pPr>
            <a:r>
              <a:rPr sz="2400" dirty="0" smtClean="0">
                <a:latin typeface="Calibri"/>
                <a:cs typeface="Calibri"/>
              </a:rPr>
              <a:t> </a:t>
            </a:r>
            <a:r>
              <a:rPr lang="it-IT" sz="2400" dirty="0" smtClean="0">
                <a:latin typeface="Calibri"/>
                <a:cs typeface="Calibri"/>
              </a:rPr>
              <a:t>a) </a:t>
            </a:r>
            <a:r>
              <a:rPr sz="2400" spc="-5" dirty="0" err="1" smtClean="0">
                <a:latin typeface="Calibri"/>
                <a:cs typeface="Calibri"/>
              </a:rPr>
              <a:t>sezione</a:t>
            </a:r>
            <a:r>
              <a:rPr lang="it-IT" sz="2400" spc="-5" dirty="0" smtClean="0">
                <a:latin typeface="Calibri"/>
                <a:cs typeface="Calibri"/>
              </a:rPr>
              <a:t> </a:t>
            </a:r>
            <a:r>
              <a:rPr sz="2400" spc="-5" dirty="0" err="1" smtClean="0">
                <a:latin typeface="Calibri"/>
                <a:cs typeface="Calibri"/>
              </a:rPr>
              <a:t>criminale</a:t>
            </a:r>
            <a:r>
              <a:rPr lang="it-IT" sz="2400" spc="-5" dirty="0" smtClean="0">
                <a:latin typeface="Calibri"/>
                <a:cs typeface="Calibri"/>
              </a:rPr>
              <a:t>;</a:t>
            </a:r>
          </a:p>
          <a:p>
            <a:pPr marR="982980" algn="just">
              <a:tabLst>
                <a:tab pos="297815" algn="l"/>
                <a:tab pos="298450" algn="l"/>
              </a:tabLst>
            </a:pPr>
            <a:r>
              <a:rPr lang="it-IT" sz="2400" spc="-5" dirty="0" smtClean="0">
                <a:latin typeface="Calibri"/>
                <a:cs typeface="Calibri"/>
              </a:rPr>
              <a:t>b) </a:t>
            </a:r>
            <a:r>
              <a:rPr sz="2400" spc="-5" dirty="0" err="1" smtClean="0">
                <a:latin typeface="Calibri"/>
                <a:cs typeface="Calibri"/>
              </a:rPr>
              <a:t>sezione</a:t>
            </a:r>
            <a:r>
              <a:rPr sz="2400" spc="-5" dirty="0" smtClean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con accesso </a:t>
            </a:r>
            <a:r>
              <a:rPr sz="2400" dirty="0">
                <a:latin typeface="Calibri"/>
                <a:cs typeface="Calibri"/>
              </a:rPr>
              <a:t>al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spc="-5" dirty="0" err="1" smtClean="0">
                <a:latin typeface="Calibri"/>
                <a:cs typeface="Calibri"/>
              </a:rPr>
              <a:t>pubblico</a:t>
            </a:r>
            <a:endParaRPr lang="it-IT" sz="2400" spc="-5" dirty="0" smtClean="0">
              <a:latin typeface="Calibri"/>
              <a:cs typeface="Calibri"/>
            </a:endParaRPr>
          </a:p>
          <a:p>
            <a:pPr marR="982980" algn="just">
              <a:buFont typeface="+mj-lt"/>
              <a:buAutoNum type="arabicPeriod"/>
              <a:tabLst>
                <a:tab pos="297815" algn="l"/>
                <a:tab pos="298450" algn="l"/>
              </a:tabLst>
            </a:pPr>
            <a:endParaRPr sz="2400" dirty="0">
              <a:latin typeface="Calibri"/>
              <a:cs typeface="Calibri"/>
            </a:endParaRPr>
          </a:p>
          <a:p>
            <a:pPr marR="651510" algn="just">
              <a:tabLst>
                <a:tab pos="297815" algn="l"/>
                <a:tab pos="298450" algn="l"/>
              </a:tabLst>
            </a:pPr>
            <a:r>
              <a:rPr lang="it-IT" sz="2400" b="1" spc="-5" dirty="0" smtClean="0">
                <a:latin typeface="Calibri"/>
                <a:cs typeface="Calibri"/>
              </a:rPr>
              <a:t>2. </a:t>
            </a:r>
            <a:r>
              <a:rPr lang="it-IT" sz="2400" b="1" u="sng" spc="-5" dirty="0" smtClean="0">
                <a:latin typeface="Calibri"/>
                <a:cs typeface="Calibri"/>
              </a:rPr>
              <a:t>M</a:t>
            </a:r>
            <a:r>
              <a:rPr sz="2400" b="1" u="sng" spc="-5" dirty="0" smtClean="0">
                <a:latin typeface="Calibri"/>
                <a:cs typeface="Calibri"/>
              </a:rPr>
              <a:t>ITOMAP</a:t>
            </a:r>
            <a:r>
              <a:rPr lang="it-IT" sz="2400" b="1" u="sng" spc="-5" dirty="0" smtClean="0">
                <a:latin typeface="Calibri"/>
                <a:cs typeface="Calibri"/>
              </a:rPr>
              <a:t>:</a:t>
            </a:r>
            <a:r>
              <a:rPr lang="it-IT" sz="2400" b="1" spc="-5" dirty="0" smtClean="0">
                <a:latin typeface="Calibri"/>
                <a:cs typeface="Calibri"/>
              </a:rPr>
              <a:t> </a:t>
            </a:r>
            <a:r>
              <a:rPr sz="2400" dirty="0" smtClean="0">
                <a:latin typeface="Calibri"/>
                <a:cs typeface="Calibri"/>
              </a:rPr>
              <a:t> </a:t>
            </a:r>
            <a:r>
              <a:rPr sz="2400" spc="-5" dirty="0" err="1">
                <a:latin typeface="Calibri"/>
                <a:cs typeface="Calibri"/>
              </a:rPr>
              <a:t>raccolta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5" dirty="0" err="1" smtClean="0">
                <a:latin typeface="Calibri"/>
                <a:cs typeface="Calibri"/>
              </a:rPr>
              <a:t>complet</a:t>
            </a:r>
            <a:r>
              <a:rPr lang="it-IT" sz="2400" spc="-5" dirty="0" smtClean="0">
                <a:latin typeface="Calibri"/>
                <a:cs typeface="Calibri"/>
              </a:rPr>
              <a:t>a delle</a:t>
            </a:r>
            <a:r>
              <a:rPr lang="it-IT" sz="2400" dirty="0" smtClean="0">
                <a:latin typeface="Calibri"/>
                <a:cs typeface="Calibri"/>
              </a:rPr>
              <a:t> </a:t>
            </a:r>
            <a:r>
              <a:rPr lang="it-IT" sz="2400" spc="-5" dirty="0">
                <a:latin typeface="Calibri"/>
                <a:cs typeface="Calibri"/>
              </a:rPr>
              <a:t>mutazioni </a:t>
            </a:r>
            <a:r>
              <a:rPr lang="it-IT" sz="2400" dirty="0">
                <a:latin typeface="Calibri"/>
                <a:cs typeface="Calibri"/>
              </a:rPr>
              <a:t>del </a:t>
            </a:r>
            <a:r>
              <a:rPr lang="it-IT" sz="2400" dirty="0" smtClean="0">
                <a:latin typeface="Calibri"/>
                <a:cs typeface="Calibri"/>
              </a:rPr>
              <a:t> </a:t>
            </a:r>
            <a:r>
              <a:rPr lang="it-IT" sz="2400" spc="-5" dirty="0" smtClean="0">
                <a:latin typeface="Calibri"/>
                <a:cs typeface="Calibri"/>
              </a:rPr>
              <a:t>umano:</a:t>
            </a:r>
          </a:p>
          <a:p>
            <a:pPr marL="514350" marR="651510" indent="-514350" algn="just">
              <a:buAutoNum type="alphaLcParenR"/>
              <a:tabLst>
                <a:tab pos="297815" algn="l"/>
                <a:tab pos="298450" algn="l"/>
              </a:tabLst>
            </a:pPr>
            <a:r>
              <a:rPr sz="2400" dirty="0" err="1" smtClean="0">
                <a:latin typeface="Calibri"/>
                <a:cs typeface="Calibri"/>
              </a:rPr>
              <a:t>uso</a:t>
            </a:r>
            <a:r>
              <a:rPr sz="2400" dirty="0" smtClean="0">
                <a:latin typeface="Calibri"/>
                <a:cs typeface="Calibri"/>
              </a:rPr>
              <a:t> </a:t>
            </a:r>
            <a:r>
              <a:rPr sz="2400" dirty="0" err="1" smtClean="0">
                <a:latin typeface="Calibri"/>
                <a:cs typeface="Calibri"/>
              </a:rPr>
              <a:t>clinico</a:t>
            </a:r>
            <a:endParaRPr lang="it-IT" sz="2400" dirty="0" smtClean="0">
              <a:latin typeface="Calibri"/>
              <a:cs typeface="Calibri"/>
            </a:endParaRPr>
          </a:p>
          <a:p>
            <a:pPr marL="514350" marR="651510" indent="-514350" algn="just">
              <a:buAutoNum type="alphaLcParenR"/>
              <a:tabLst>
                <a:tab pos="297815" algn="l"/>
                <a:tab pos="298450" algn="l"/>
              </a:tabLst>
            </a:pPr>
            <a:r>
              <a:rPr lang="it-IT" sz="2400" dirty="0" smtClean="0">
                <a:latin typeface="Calibri"/>
                <a:cs typeface="Calibri"/>
              </a:rPr>
              <a:t>uso</a:t>
            </a:r>
            <a:r>
              <a:rPr sz="2400" dirty="0" smtClean="0">
                <a:latin typeface="Calibri"/>
                <a:cs typeface="Calibri"/>
              </a:rPr>
              <a:t> </a:t>
            </a:r>
            <a:r>
              <a:rPr sz="2400" spc="-5" dirty="0" err="1" smtClean="0">
                <a:latin typeface="Calibri"/>
                <a:cs typeface="Calibri"/>
              </a:rPr>
              <a:t>forense</a:t>
            </a:r>
            <a:endParaRPr lang="it-IT" sz="2400" spc="-5" dirty="0">
              <a:latin typeface="Calibri"/>
              <a:cs typeface="Calibri"/>
            </a:endParaRPr>
          </a:p>
          <a:p>
            <a:pPr marR="651510" algn="just">
              <a:tabLst>
                <a:tab pos="297815" algn="l"/>
                <a:tab pos="298450" algn="l"/>
              </a:tabLst>
            </a:pPr>
            <a:endParaRPr lang="it-IT" sz="2400" spc="-5" dirty="0" smtClean="0">
              <a:latin typeface="Calibri"/>
              <a:cs typeface="Calibri"/>
            </a:endParaRPr>
          </a:p>
          <a:p>
            <a:pPr marR="651510" algn="just">
              <a:tabLst>
                <a:tab pos="297815" algn="l"/>
                <a:tab pos="298450" algn="l"/>
              </a:tabLst>
            </a:pPr>
            <a:r>
              <a:rPr lang="it-IT" sz="2400" b="1" spc="-5" dirty="0" smtClean="0">
                <a:latin typeface="+mn-lt"/>
                <a:cs typeface="Calibri"/>
              </a:rPr>
              <a:t>3.</a:t>
            </a:r>
            <a:r>
              <a:rPr lang="it-IT" sz="2400" b="1" u="sng" spc="-5" dirty="0" smtClean="0">
                <a:latin typeface="+mn-lt"/>
                <a:cs typeface="Calibri"/>
              </a:rPr>
              <a:t>EMPOP</a:t>
            </a:r>
            <a:r>
              <a:rPr lang="it-IT" sz="2400" b="1" spc="-5" dirty="0" smtClean="0">
                <a:latin typeface="+mn-lt"/>
                <a:cs typeface="Calibri"/>
              </a:rPr>
              <a:t>: </a:t>
            </a:r>
            <a:r>
              <a:rPr lang="it-IT" sz="2400" dirty="0" smtClean="0">
                <a:latin typeface="+mn-lt"/>
              </a:rPr>
              <a:t>archivi disponibili di Database di popolazione:  </a:t>
            </a:r>
            <a:r>
              <a:rPr lang="it-IT" sz="2400" dirty="0">
                <a:latin typeface="+mn-lt"/>
              </a:rPr>
              <a:t>fornisce risultati che possono essere utilizzati per verificare la </a:t>
            </a:r>
            <a:r>
              <a:rPr lang="it-IT" sz="2400" dirty="0" smtClean="0">
                <a:latin typeface="+mn-lt"/>
              </a:rPr>
              <a:t>QUALITA’  </a:t>
            </a:r>
            <a:r>
              <a:rPr lang="it-IT" sz="2400" dirty="0">
                <a:latin typeface="+mn-lt"/>
              </a:rPr>
              <a:t>dei dati </a:t>
            </a:r>
            <a:r>
              <a:rPr lang="it-IT" sz="2400" dirty="0" smtClean="0">
                <a:latin typeface="+mn-lt"/>
              </a:rPr>
              <a:t>di una sequenza </a:t>
            </a:r>
            <a:r>
              <a:rPr lang="it-IT" sz="2400" dirty="0" err="1">
                <a:latin typeface="+mn-lt"/>
              </a:rPr>
              <a:t>mtDNA</a:t>
            </a:r>
            <a:r>
              <a:rPr lang="it-IT" sz="2400" dirty="0" smtClean="0">
                <a:latin typeface="+mn-lt"/>
              </a:rPr>
              <a:t>. (16 ottobre 2006, http</a:t>
            </a:r>
            <a:r>
              <a:rPr lang="it-IT" sz="2400" dirty="0">
                <a:latin typeface="+mn-lt"/>
              </a:rPr>
              <a:t>://</a:t>
            </a:r>
            <a:r>
              <a:rPr lang="it-IT" sz="2400" dirty="0" smtClean="0">
                <a:latin typeface="+mn-lt"/>
              </a:rPr>
              <a:t>www.empop.org).</a:t>
            </a:r>
            <a:endParaRPr sz="2400" b="1" dirty="0">
              <a:latin typeface="+mn-lt"/>
              <a:cs typeface="Calibri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590800" y="0"/>
            <a:ext cx="42672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3200" b="1" dirty="0"/>
              <a:t>Confronto col database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5000"/>
            <a:ext cx="9144000" cy="35280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81000" y="381000"/>
            <a:ext cx="83820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2400" b="1" dirty="0"/>
              <a:t>MITOMAP: </a:t>
            </a:r>
            <a:r>
              <a:rPr lang="it-IT" sz="2400" b="1" dirty="0" err="1"/>
              <a:t>Reported</a:t>
            </a:r>
            <a:r>
              <a:rPr lang="it-IT" sz="2400" b="1" dirty="0"/>
              <a:t> </a:t>
            </a:r>
            <a:r>
              <a:rPr lang="it-IT" sz="2400" b="1" dirty="0" err="1"/>
              <a:t>Mitochondrial</a:t>
            </a:r>
            <a:r>
              <a:rPr lang="it-IT" sz="2400" b="1" dirty="0"/>
              <a:t> DNA Base </a:t>
            </a:r>
            <a:r>
              <a:rPr lang="it-IT" sz="2400" b="1" dirty="0" err="1"/>
              <a:t>Substitution</a:t>
            </a:r>
            <a:r>
              <a:rPr lang="it-IT" sz="2400" b="1" dirty="0"/>
              <a:t> </a:t>
            </a:r>
            <a:r>
              <a:rPr lang="it-IT" sz="2400" b="1" dirty="0" err="1"/>
              <a:t>Diseases</a:t>
            </a:r>
            <a:r>
              <a:rPr lang="it-IT" sz="2400" b="1" dirty="0"/>
              <a:t>: </a:t>
            </a:r>
            <a:r>
              <a:rPr lang="it-IT" sz="2400" b="1" dirty="0" err="1"/>
              <a:t>Coding</a:t>
            </a:r>
            <a:r>
              <a:rPr lang="it-IT" sz="2400" b="1" dirty="0"/>
              <a:t> and Control </a:t>
            </a:r>
            <a:r>
              <a:rPr lang="it-IT" sz="2400" b="1" dirty="0" err="1"/>
              <a:t>Region</a:t>
            </a:r>
            <a:r>
              <a:rPr lang="it-IT" sz="2400" b="1" dirty="0"/>
              <a:t> Point </a:t>
            </a:r>
            <a:r>
              <a:rPr lang="it-IT" sz="2400" b="1" dirty="0" err="1"/>
              <a:t>Mutations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363427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3234"/>
            <a:ext cx="9144000" cy="463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67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3" y="914400"/>
            <a:ext cx="9133367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11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95400"/>
            <a:ext cx="8235350" cy="345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13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447800" y="2510852"/>
            <a:ext cx="5867400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QUANTIFICAZIONE DEL DNA ESTRATTO COL METODO DELLO SPETTROFOTOMETRO</a:t>
            </a:r>
            <a:endParaRPr lang="it-IT" sz="3600" b="1" kern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54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280382"/>
            <a:ext cx="8396855" cy="642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2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28600"/>
            <a:ext cx="9162911" cy="617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96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1750</TotalTime>
  <Words>1452</Words>
  <Application>Microsoft Office PowerPoint</Application>
  <PresentationFormat>Presentazione su schermo (4:3)</PresentationFormat>
  <Paragraphs>210</Paragraphs>
  <Slides>66</Slides>
  <Notes>21</Notes>
  <HiddenSlides>2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66</vt:i4>
      </vt:variant>
    </vt:vector>
  </HeadingPairs>
  <TitlesOfParts>
    <vt:vector size="78" baseType="lpstr">
      <vt:lpstr>ＭＳ Ｐゴシック</vt:lpstr>
      <vt:lpstr>Arial</vt:lpstr>
      <vt:lpstr>Calibri</vt:lpstr>
      <vt:lpstr>Calibri Light</vt:lpstr>
      <vt:lpstr>Courier New</vt:lpstr>
      <vt:lpstr>Helvetica</vt:lpstr>
      <vt:lpstr>Times</vt:lpstr>
      <vt:lpstr>Times New Roman</vt:lpstr>
      <vt:lpstr>Trebuchet MS</vt:lpstr>
      <vt:lpstr>Verdana</vt:lpstr>
      <vt:lpstr>Wingdings</vt:lpstr>
      <vt:lpstr>Tema di Office</vt:lpstr>
      <vt:lpstr>ESEMPIO DI ESERCITAZIONE:  ESTRAZIONE DEL DNA col metodo organico (PCI)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 marcatori più  utilizzati in genetica forense sono i loci  STRs (codominanti)…</vt:lpstr>
      <vt:lpstr>GENOTIPO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DNA mitocondriale (mtDNA)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DNA MITOCONDRIALE NELLA PRATICA FORENSE</vt:lpstr>
      <vt:lpstr>Presentazione standard di PowerPoint</vt:lpstr>
      <vt:lpstr>Presentazione standard di PowerPoint</vt:lpstr>
      <vt:lpstr>Polimorfismi del DNA mitocondriale</vt:lpstr>
      <vt:lpstr>Presentazione standard di PowerPoint</vt:lpstr>
      <vt:lpstr>Polimorfismi del DNA mitocondriale</vt:lpstr>
      <vt:lpstr>Presentazione standard di PowerPoint</vt:lpstr>
      <vt:lpstr>Polimorfismi del DNA mitocondriale</vt:lpstr>
      <vt:lpstr>Presentazione standard di PowerPoint</vt:lpstr>
      <vt:lpstr>PROCEDURA d’estrazione di mtDNA e analisi con PCR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CRS (Cambridge Reference Sequence) (Anderson et al, 1981) </vt:lpstr>
      <vt:lpstr>Presentazione standard di PowerPoint</vt:lpstr>
      <vt:lpstr>Presentazione standard di PowerPoint</vt:lpstr>
      <vt:lpstr>Presentazione standard di PowerPoint</vt:lpstr>
      <vt:lpstr>Valutazione statistica dei confronti (Q vs K)</vt:lpstr>
      <vt:lpstr>Valutazione statistica dei confronti (Q vs K)</vt:lpstr>
      <vt:lpstr>Metodo usato da Gill et al. (Nature Genetics, 1994 6, 130-135):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Lineage markers</dc:title>
  <dc:creator>Elisabetta</dc:creator>
  <cp:lastModifiedBy>HP</cp:lastModifiedBy>
  <cp:revision>240</cp:revision>
  <dcterms:created xsi:type="dcterms:W3CDTF">2018-10-10T11:16:22Z</dcterms:created>
  <dcterms:modified xsi:type="dcterms:W3CDTF">2020-04-20T10:24:26Z</dcterms:modified>
</cp:coreProperties>
</file>