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1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8" r:id="rId40"/>
    <p:sldId id="369" r:id="rId41"/>
    <p:sldId id="370" r:id="rId42"/>
    <p:sldId id="371" r:id="rId43"/>
    <p:sldId id="372" r:id="rId44"/>
    <p:sldId id="373" r:id="rId45"/>
    <p:sldId id="374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A79B0-B024-4481-B25B-5F31E173F7A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8B167-5C7E-466D-88ED-BF0C2B9F5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56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8487C2-86DD-4631-A4D8-BA118C4BD7BC}" type="slidenum">
              <a:rPr lang="en-US" altLang="it-IT" sz="1200" b="0"/>
              <a:pPr/>
              <a:t>7</a:t>
            </a:fld>
            <a:endParaRPr lang="en-US" altLang="it-IT" sz="1200" b="0"/>
          </a:p>
        </p:txBody>
      </p:sp>
    </p:spTree>
    <p:extLst>
      <p:ext uri="{BB962C8B-B14F-4D97-AF65-F5344CB8AC3E}">
        <p14:creationId xmlns:p14="http://schemas.microsoft.com/office/powerpoint/2010/main" val="369317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A56F80-9CAA-40C6-B20B-B25ABCB40789}" type="slidenum">
              <a:rPr lang="en-US" altLang="it-IT" sz="1200" b="0"/>
              <a:pPr/>
              <a:t>11</a:t>
            </a:fld>
            <a:endParaRPr lang="en-US" altLang="it-IT" sz="1200" b="0"/>
          </a:p>
        </p:txBody>
      </p:sp>
    </p:spTree>
    <p:extLst>
      <p:ext uri="{BB962C8B-B14F-4D97-AF65-F5344CB8AC3E}">
        <p14:creationId xmlns:p14="http://schemas.microsoft.com/office/powerpoint/2010/main" val="248159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5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763" indent="-309524">
              <a:defRPr sz="35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098" indent="-247620">
              <a:defRPr sz="35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337" indent="-247620">
              <a:defRPr sz="35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576" indent="-247620">
              <a:defRPr sz="35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0CD2E1-30B6-4D9C-BC70-585284997AB7}" type="slidenum">
              <a:rPr lang="en-US" altLang="it-IT" sz="1300" b="0"/>
              <a:pPr/>
              <a:t>18</a:t>
            </a:fld>
            <a:endParaRPr lang="en-US" altLang="it-IT" sz="1300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72206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29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62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20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813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98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66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09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6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55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86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84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79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94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3668-E3E2-48A9-A7A4-6A48D7AC277E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21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8" y="80963"/>
            <a:ext cx="9039225" cy="6696075"/>
          </a:xfrm>
          <a:prstGeom prst="rect">
            <a:avLst/>
          </a:prstGeom>
        </p:spPr>
      </p:pic>
      <p:sp>
        <p:nvSpPr>
          <p:cNvPr id="5" name="object 26"/>
          <p:cNvSpPr txBox="1">
            <a:spLocks/>
          </p:cNvSpPr>
          <p:nvPr/>
        </p:nvSpPr>
        <p:spPr>
          <a:xfrm>
            <a:off x="1709738" y="0"/>
            <a:ext cx="8905875" cy="516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84327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8915" marR="5080" indent="-1254760" algn="just">
              <a:lnSpc>
                <a:spcPct val="100000"/>
              </a:lnSpc>
              <a:spcBef>
                <a:spcPts val="100"/>
              </a:spcBef>
            </a:pPr>
            <a:r>
              <a:rPr lang="en-US" sz="2800" dirty="0"/>
              <a:t>Position of Forensic STRs Markers</a:t>
            </a:r>
            <a:r>
              <a:rPr lang="en-US" sz="2800" spc="-150" dirty="0"/>
              <a:t> </a:t>
            </a:r>
            <a:r>
              <a:rPr lang="en-US" sz="2800" dirty="0"/>
              <a:t>on  Human</a:t>
            </a:r>
            <a:r>
              <a:rPr lang="en-US" sz="2800" spc="-25" dirty="0"/>
              <a:t> </a:t>
            </a:r>
            <a:r>
              <a:rPr lang="en-US" sz="2800" dirty="0"/>
              <a:t>Chromosomes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00400" y="511608"/>
            <a:ext cx="6019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ClrTx/>
            </a:pPr>
            <a:r>
              <a:rPr lang="en-US" altLang="it-IT" sz="2000" b="1" dirty="0"/>
              <a:t>CODIS: </a:t>
            </a:r>
            <a:r>
              <a:rPr lang="en-US" altLang="it-IT" sz="2000" b="1" u="sng" dirty="0" err="1"/>
              <a:t>CO</a:t>
            </a:r>
            <a:r>
              <a:rPr lang="en-US" altLang="it-IT" sz="2000" b="1" dirty="0" err="1"/>
              <a:t>mbined</a:t>
            </a:r>
            <a:r>
              <a:rPr lang="en-US" altLang="it-IT" sz="2000" b="1" dirty="0"/>
              <a:t> </a:t>
            </a:r>
            <a:r>
              <a:rPr lang="en-US" altLang="it-IT" sz="2000" b="1" u="sng" dirty="0"/>
              <a:t>D</a:t>
            </a:r>
            <a:r>
              <a:rPr lang="en-US" altLang="it-IT" sz="2000" b="1" dirty="0"/>
              <a:t>NA </a:t>
            </a:r>
            <a:r>
              <a:rPr lang="en-US" altLang="it-IT" sz="2000" b="1" u="sng" dirty="0"/>
              <a:t>I</a:t>
            </a:r>
            <a:r>
              <a:rPr lang="en-US" altLang="it-IT" sz="2000" b="1" dirty="0"/>
              <a:t>ndex </a:t>
            </a:r>
            <a:r>
              <a:rPr lang="en-US" altLang="it-IT" sz="2000" b="1" u="sng" dirty="0"/>
              <a:t>S</a:t>
            </a:r>
            <a:r>
              <a:rPr lang="en-US" altLang="it-IT" sz="2000" b="1" dirty="0"/>
              <a:t>ystem</a:t>
            </a:r>
          </a:p>
        </p:txBody>
      </p:sp>
      <p:sp>
        <p:nvSpPr>
          <p:cNvPr id="7" name="object 28"/>
          <p:cNvSpPr/>
          <p:nvPr/>
        </p:nvSpPr>
        <p:spPr>
          <a:xfrm>
            <a:off x="9277348" y="1295401"/>
            <a:ext cx="1338264" cy="1305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3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95" y="1958835"/>
            <a:ext cx="2650331" cy="315039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226" y="2330311"/>
            <a:ext cx="1343025" cy="27789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250" y="1973123"/>
            <a:ext cx="1314450" cy="3136106"/>
          </a:xfrm>
          <a:prstGeom prst="rect">
            <a:avLst/>
          </a:prstGeom>
        </p:spPr>
      </p:pic>
      <p:sp>
        <p:nvSpPr>
          <p:cNvPr id="5" name="object 13"/>
          <p:cNvSpPr txBox="1"/>
          <p:nvPr/>
        </p:nvSpPr>
        <p:spPr>
          <a:xfrm>
            <a:off x="5607656" y="1369483"/>
            <a:ext cx="3951446" cy="332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Ottenute da Database di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Frequenze</a:t>
            </a:r>
            <a:endParaRPr sz="21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18225" y="1972316"/>
            <a:ext cx="1343025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6690" algn="ctr">
              <a:spcBef>
                <a:spcPts val="270"/>
              </a:spcBef>
            </a:pP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Frequenza</a:t>
            </a:r>
            <a:r>
              <a:rPr lang="it-IT" sz="1350" b="1" spc="-8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genotipica</a:t>
            </a:r>
            <a:endParaRPr lang="it-IT" sz="135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486898" y="1966298"/>
            <a:ext cx="14056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5518224" y="2099875"/>
            <a:ext cx="0" cy="357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861250" y="2018786"/>
            <a:ext cx="0" cy="311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867895" y="5109229"/>
            <a:ext cx="5186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reccia circolare a sinistra 8"/>
          <p:cNvSpPr/>
          <p:nvPr/>
        </p:nvSpPr>
        <p:spPr>
          <a:xfrm>
            <a:off x="8443686" y="1796461"/>
            <a:ext cx="389238" cy="710513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25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897" y="1351522"/>
            <a:ext cx="6612410" cy="5327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it-IT" sz="2700" b="1" dirty="0"/>
              <a:t>Database di </a:t>
            </a:r>
            <a:r>
              <a:rPr lang="en-US" altLang="it-IT" sz="2700" b="1" dirty="0" err="1"/>
              <a:t>Popolazione</a:t>
            </a:r>
            <a:endParaRPr lang="en-US" altLang="it-IT" sz="2700" b="1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368" y="2408024"/>
            <a:ext cx="7667368" cy="302122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/>
            <a:r>
              <a:rPr lang="en-US" altLang="it-IT" sz="2400" dirty="0" err="1">
                <a:latin typeface="+mn-lt"/>
              </a:rPr>
              <a:t>Osservare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quanto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spesso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ogni</a:t>
            </a:r>
            <a:r>
              <a:rPr lang="en-US" altLang="it-IT" sz="2400" dirty="0">
                <a:latin typeface="+mn-lt"/>
              </a:rPr>
              <a:t> allele (a un </a:t>
            </a:r>
            <a:r>
              <a:rPr lang="en-US" altLang="it-IT" sz="2400" dirty="0" err="1">
                <a:latin typeface="+mn-lt"/>
              </a:rPr>
              <a:t>determinato</a:t>
            </a:r>
            <a:r>
              <a:rPr lang="en-US" altLang="it-IT" sz="2400" dirty="0">
                <a:latin typeface="+mn-lt"/>
              </a:rPr>
              <a:t> locus), è </a:t>
            </a:r>
            <a:r>
              <a:rPr lang="en-US" altLang="it-IT" sz="2400" dirty="0" err="1">
                <a:latin typeface="+mn-lt"/>
              </a:rPr>
              <a:t>presente</a:t>
            </a:r>
            <a:r>
              <a:rPr lang="en-US" altLang="it-IT" sz="2400" dirty="0">
                <a:latin typeface="+mn-lt"/>
              </a:rPr>
              <a:t> in </a:t>
            </a:r>
            <a:r>
              <a:rPr lang="en-US" altLang="it-IT" sz="2400" dirty="0" err="1">
                <a:latin typeface="+mn-lt"/>
              </a:rPr>
              <a:t>una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popolazione</a:t>
            </a:r>
            <a:r>
              <a:rPr lang="en-US" altLang="it-IT" sz="2400" dirty="0">
                <a:latin typeface="+mn-lt"/>
              </a:rPr>
              <a:t> (o </a:t>
            </a:r>
            <a:r>
              <a:rPr lang="en-US" altLang="it-IT" sz="2400" dirty="0" err="1">
                <a:latin typeface="+mn-lt"/>
              </a:rPr>
              <a:t>popolazioni</a:t>
            </a:r>
            <a:r>
              <a:rPr lang="en-US" altLang="it-IT" sz="2400" dirty="0">
                <a:latin typeface="+mn-lt"/>
              </a:rPr>
              <a:t>)</a:t>
            </a:r>
          </a:p>
          <a:p>
            <a:endParaRPr lang="en-US" altLang="it-IT" sz="2400" dirty="0">
              <a:latin typeface="+mn-lt"/>
            </a:endParaRPr>
          </a:p>
          <a:p>
            <a:r>
              <a:rPr lang="en-US" altLang="it-IT" sz="2400" dirty="0">
                <a:latin typeface="+mn-lt"/>
              </a:rPr>
              <a:t>Si </a:t>
            </a:r>
            <a:r>
              <a:rPr lang="en-US" altLang="it-IT" sz="2400" dirty="0" err="1">
                <a:latin typeface="+mn-lt"/>
              </a:rPr>
              <a:t>prende</a:t>
            </a:r>
            <a:r>
              <a:rPr lang="en-US" altLang="it-IT" sz="2400" dirty="0">
                <a:latin typeface="+mn-lt"/>
              </a:rPr>
              <a:t> la </a:t>
            </a:r>
            <a:r>
              <a:rPr lang="en-US" altLang="it-IT" sz="2400" dirty="0" err="1">
                <a:latin typeface="+mn-lt"/>
              </a:rPr>
              <a:t>frequenza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dell’allele</a:t>
            </a:r>
            <a:endParaRPr lang="en-US" altLang="it-I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0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95450" y="4648200"/>
            <a:ext cx="87439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000" b="1" dirty="0"/>
              <a:t>Crime Scene Evidence</a:t>
            </a:r>
            <a:r>
              <a:rPr lang="en-US" altLang="it-IT" sz="2000" dirty="0"/>
              <a:t> compared to </a:t>
            </a:r>
            <a:r>
              <a:rPr lang="en-US" altLang="it-IT" sz="2000" b="1" dirty="0"/>
              <a:t>Suspect(s)</a:t>
            </a:r>
            <a:r>
              <a:rPr lang="en-US" altLang="it-IT" sz="2000" dirty="0"/>
              <a:t> (Forensic Case)</a:t>
            </a:r>
          </a:p>
          <a:p>
            <a:pPr eaLnBrk="1" hangingPunct="1"/>
            <a:r>
              <a:rPr lang="en-US" altLang="it-IT" sz="2000" b="1" dirty="0"/>
              <a:t>Child</a:t>
            </a:r>
            <a:r>
              <a:rPr lang="en-US" altLang="it-IT" sz="2000" dirty="0"/>
              <a:t> compared to </a:t>
            </a:r>
            <a:r>
              <a:rPr lang="en-US" altLang="it-IT" sz="2000" b="1" dirty="0"/>
              <a:t>Alleged Father</a:t>
            </a:r>
            <a:r>
              <a:rPr lang="en-US" altLang="it-IT" sz="2000" dirty="0"/>
              <a:t> (Paternity Case)</a:t>
            </a:r>
          </a:p>
          <a:p>
            <a:pPr eaLnBrk="1" hangingPunct="1"/>
            <a:r>
              <a:rPr lang="en-US" altLang="it-IT" sz="2000" b="1" dirty="0"/>
              <a:t>Victim’s Remains</a:t>
            </a:r>
            <a:r>
              <a:rPr lang="en-US" altLang="it-IT" sz="2000" dirty="0"/>
              <a:t> compared to </a:t>
            </a:r>
            <a:r>
              <a:rPr lang="en-US" altLang="it-IT" sz="2000" b="1" dirty="0"/>
              <a:t>Biological Relative</a:t>
            </a:r>
            <a:r>
              <a:rPr lang="en-US" altLang="it-IT" sz="2000" dirty="0"/>
              <a:t> (Mass Disaster ID)</a:t>
            </a:r>
          </a:p>
          <a:p>
            <a:pPr eaLnBrk="1" hangingPunct="1"/>
            <a:r>
              <a:rPr lang="en-US" altLang="it-IT" sz="2000" b="1" dirty="0"/>
              <a:t>Soldier’s Remains</a:t>
            </a:r>
            <a:r>
              <a:rPr lang="en-US" altLang="it-IT" sz="2000" dirty="0"/>
              <a:t> compared to </a:t>
            </a:r>
            <a:r>
              <a:rPr lang="en-US" altLang="it-IT" sz="2000" b="1" dirty="0"/>
              <a:t>Direct Reference Sample</a:t>
            </a:r>
            <a:r>
              <a:rPr lang="en-US" altLang="it-IT" sz="2000" dirty="0"/>
              <a:t> (Armed Forces ID)</a:t>
            </a: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127750" y="817562"/>
          <a:ext cx="4248150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3" imgW="5971429" imgH="4563112" progId="Paint.Picture">
                  <p:embed/>
                </p:oleObj>
              </mc:Choice>
              <mc:Fallback>
                <p:oleObj name="Bitmap Image" r:id="rId3" imgW="5971429" imgH="45631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817562"/>
                        <a:ext cx="4248150" cy="324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95450" y="685801"/>
            <a:ext cx="43434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800" dirty="0">
                <a:solidFill>
                  <a:srgbClr val="FF0000"/>
                </a:solidFill>
              </a:rPr>
              <a:t>A DNA profile by itself is fairly useless because it has no context…</a:t>
            </a:r>
          </a:p>
          <a:p>
            <a:pPr eaLnBrk="1" hangingPunct="1"/>
            <a:endParaRPr lang="en-US" altLang="it-IT" sz="28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it-IT" sz="2800" dirty="0">
                <a:solidFill>
                  <a:srgbClr val="0000FF"/>
                </a:solidFill>
              </a:rPr>
              <a:t>DNA analysis for identity only works by comparison – </a:t>
            </a:r>
            <a:r>
              <a:rPr lang="en-US" altLang="it-IT" sz="2800" b="1" dirty="0">
                <a:solidFill>
                  <a:srgbClr val="0000FF"/>
                </a:solidFill>
              </a:rPr>
              <a:t>you need a reference sample</a:t>
            </a:r>
          </a:p>
        </p:txBody>
      </p:sp>
    </p:spTree>
    <p:extLst>
      <p:ext uri="{BB962C8B-B14F-4D97-AF65-F5344CB8AC3E}">
        <p14:creationId xmlns:p14="http://schemas.microsoft.com/office/powerpoint/2010/main" val="9522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489346" y="914775"/>
            <a:ext cx="5657850" cy="484823"/>
          </a:xfrm>
          <a:custGeom>
            <a:avLst/>
            <a:gdLst/>
            <a:ahLst/>
            <a:cxnLst/>
            <a:rect l="l" t="t" r="r" b="b"/>
            <a:pathLst>
              <a:path w="6608445" h="646430">
                <a:moveTo>
                  <a:pt x="0" y="0"/>
                </a:moveTo>
                <a:lnTo>
                  <a:pt x="6608295" y="0"/>
                </a:lnTo>
                <a:lnTo>
                  <a:pt x="6608295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24300" y="944628"/>
            <a:ext cx="5200242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just">
              <a:lnSpc>
                <a:spcPct val="100000"/>
              </a:lnSpc>
              <a:spcBef>
                <a:spcPts val="75"/>
              </a:spcBef>
            </a:pPr>
            <a:r>
              <a:rPr sz="2700" b="1" i="1" spc="-4" dirty="0">
                <a:latin typeface="Calibri"/>
                <a:cs typeface="Calibri"/>
              </a:rPr>
              <a:t>Random match probability</a:t>
            </a:r>
            <a:r>
              <a:rPr sz="2700" b="1" i="1" spc="-30" dirty="0">
                <a:latin typeface="Calibri"/>
                <a:cs typeface="Calibri"/>
              </a:rPr>
              <a:t> </a:t>
            </a:r>
            <a:r>
              <a:rPr sz="2700" b="1" spc="-4" dirty="0">
                <a:latin typeface="Calibri"/>
                <a:cs typeface="Calibri"/>
              </a:rPr>
              <a:t>(RMP)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6400" y="1600201"/>
            <a:ext cx="8610600" cy="390606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525" marR="3810" algn="just">
              <a:lnSpc>
                <a:spcPts val="2100"/>
              </a:lnSpc>
              <a:spcBef>
                <a:spcPts val="195"/>
              </a:spcBef>
            </a:pPr>
            <a:r>
              <a:rPr sz="2400" b="1" u="sng" spc="-4" dirty="0">
                <a:cs typeface="Calibri"/>
              </a:rPr>
              <a:t>Probabilità </a:t>
            </a:r>
            <a:r>
              <a:rPr sz="2400" b="1" u="sng" dirty="0">
                <a:cs typeface="Calibri"/>
              </a:rPr>
              <a:t>che un individuo NON </a:t>
            </a:r>
            <a:r>
              <a:rPr sz="2400" b="1" u="sng" spc="-4" dirty="0">
                <a:cs typeface="Calibri"/>
              </a:rPr>
              <a:t>imparentato con </a:t>
            </a:r>
            <a:r>
              <a:rPr sz="2400" b="1" u="sng" dirty="0">
                <a:cs typeface="Calibri"/>
              </a:rPr>
              <a:t>il </a:t>
            </a:r>
            <a:r>
              <a:rPr sz="2400" b="1" u="sng" spc="-4" dirty="0">
                <a:cs typeface="Calibri"/>
              </a:rPr>
              <a:t>sospettato,  preso </a:t>
            </a:r>
            <a:r>
              <a:rPr sz="2400" b="1" u="sng" dirty="0">
                <a:cs typeface="Calibri"/>
              </a:rPr>
              <a:t>a caso nella </a:t>
            </a:r>
            <a:r>
              <a:rPr sz="2400" b="1" u="sng" spc="-4" dirty="0">
                <a:cs typeface="Calibri"/>
              </a:rPr>
              <a:t>popolazione, </a:t>
            </a:r>
            <a:r>
              <a:rPr sz="2400" b="1" u="sng" dirty="0">
                <a:cs typeface="Calibri"/>
              </a:rPr>
              <a:t>abbia lo </a:t>
            </a:r>
            <a:r>
              <a:rPr sz="2400" b="1" u="sng" spc="-4" dirty="0" err="1">
                <a:cs typeface="Calibri"/>
              </a:rPr>
              <a:t>stesso</a:t>
            </a:r>
            <a:r>
              <a:rPr sz="2400" b="1" u="sng" spc="11" dirty="0">
                <a:cs typeface="Calibri"/>
              </a:rPr>
              <a:t> </a:t>
            </a:r>
            <a:r>
              <a:rPr sz="2400" b="1" u="sng" spc="-4" dirty="0" err="1">
                <a:cs typeface="Calibri"/>
              </a:rPr>
              <a:t>genotipo</a:t>
            </a:r>
            <a:endParaRPr lang="it-IT" sz="2400" b="1" u="sng" dirty="0">
              <a:cs typeface="Calibri"/>
            </a:endParaRPr>
          </a:p>
          <a:p>
            <a:pPr marL="9525" marR="3810" algn="just">
              <a:lnSpc>
                <a:spcPts val="2100"/>
              </a:lnSpc>
              <a:spcBef>
                <a:spcPts val="195"/>
              </a:spcBef>
            </a:pPr>
            <a:endParaRPr lang="it-IT" sz="2400" b="1" spc="-4" dirty="0">
              <a:solidFill>
                <a:srgbClr val="FF0000"/>
              </a:solidFill>
              <a:cs typeface="Calibri"/>
            </a:endParaRPr>
          </a:p>
          <a:p>
            <a:pPr marL="9525" marR="3810" algn="just">
              <a:lnSpc>
                <a:spcPts val="2100"/>
              </a:lnSpc>
              <a:spcBef>
                <a:spcPts val="195"/>
              </a:spcBef>
            </a:pPr>
            <a:r>
              <a:rPr sz="2400" b="1" spc="-4" dirty="0" err="1">
                <a:cs typeface="Calibri"/>
              </a:rPr>
              <a:t>Viene</a:t>
            </a:r>
            <a:r>
              <a:rPr sz="2400" b="1" spc="-4" dirty="0">
                <a:cs typeface="Calibri"/>
              </a:rPr>
              <a:t> valutata la diffusione  (</a:t>
            </a:r>
            <a:r>
              <a:rPr sz="2400" b="1" spc="-4" dirty="0" err="1">
                <a:cs typeface="Calibri"/>
              </a:rPr>
              <a:t>frequenza</a:t>
            </a:r>
            <a:r>
              <a:rPr sz="2400" b="1" spc="-4" dirty="0">
                <a:cs typeface="Calibri"/>
              </a:rPr>
              <a:t>) </a:t>
            </a:r>
            <a:r>
              <a:rPr sz="2400" b="1" dirty="0">
                <a:cs typeface="Calibri"/>
              </a:rPr>
              <a:t>di </a:t>
            </a:r>
            <a:r>
              <a:rPr sz="2400" b="1" spc="-4" dirty="0">
                <a:cs typeface="Calibri"/>
              </a:rPr>
              <a:t>quel</a:t>
            </a:r>
            <a:r>
              <a:rPr sz="2400" b="1" spc="-38" dirty="0">
                <a:cs typeface="Calibri"/>
              </a:rPr>
              <a:t> </a:t>
            </a:r>
            <a:r>
              <a:rPr sz="2400" b="1" dirty="0">
                <a:cs typeface="Calibri"/>
              </a:rPr>
              <a:t>genotipo  </a:t>
            </a:r>
            <a:r>
              <a:rPr sz="2400" b="1" spc="-4" dirty="0">
                <a:cs typeface="Calibri"/>
              </a:rPr>
              <a:t>nella</a:t>
            </a:r>
            <a:r>
              <a:rPr sz="2400" b="1" spc="-8" dirty="0">
                <a:cs typeface="Calibri"/>
              </a:rPr>
              <a:t> </a:t>
            </a:r>
            <a:r>
              <a:rPr sz="2400" b="1" spc="-4" dirty="0">
                <a:cs typeface="Calibri"/>
              </a:rPr>
              <a:t>popolazione</a:t>
            </a:r>
            <a:endParaRPr sz="2400" dirty="0">
              <a:cs typeface="Calibri"/>
            </a:endParaRPr>
          </a:p>
          <a:p>
            <a:pPr>
              <a:spcBef>
                <a:spcPts val="38"/>
              </a:spcBef>
            </a:pPr>
            <a:endParaRPr sz="2400" dirty="0">
              <a:cs typeface="Times New Roman"/>
            </a:endParaRPr>
          </a:p>
          <a:p>
            <a:pPr marL="9525">
              <a:spcBef>
                <a:spcPts val="4"/>
              </a:spcBef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Teorema </a:t>
            </a:r>
            <a:r>
              <a:rPr sz="24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della PROBABILITA’ COMP</a:t>
            </a:r>
            <a:r>
              <a:rPr lang="it-IT" sz="24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O</a:t>
            </a:r>
            <a:r>
              <a:rPr sz="24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STA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o </a:t>
            </a:r>
            <a:r>
              <a:rPr sz="24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del</a:t>
            </a:r>
            <a:r>
              <a:rPr sz="2400" b="1" u="heavy" spc="23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 </a:t>
            </a:r>
            <a:r>
              <a:rPr sz="24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PRODOTTO:</a:t>
            </a:r>
            <a:endParaRPr sz="2400" dirty="0">
              <a:cs typeface="Calibri"/>
            </a:endParaRP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r>
              <a:rPr sz="2400" spc="-4" dirty="0">
                <a:cs typeface="Calibri"/>
              </a:rPr>
              <a:t>Dati </a:t>
            </a:r>
            <a:r>
              <a:rPr sz="2400" dirty="0">
                <a:cs typeface="Calibri"/>
              </a:rPr>
              <a:t>due o </a:t>
            </a:r>
            <a:r>
              <a:rPr sz="2400" dirty="0" err="1">
                <a:cs typeface="Calibri"/>
              </a:rPr>
              <a:t>più</a:t>
            </a:r>
            <a:r>
              <a:rPr sz="2400" dirty="0">
                <a:cs typeface="Calibri"/>
              </a:rPr>
              <a:t> </a:t>
            </a:r>
            <a:r>
              <a:rPr sz="2400" dirty="0" err="1">
                <a:cs typeface="Calibri"/>
              </a:rPr>
              <a:t>eventi</a:t>
            </a:r>
            <a:r>
              <a:rPr lang="it-IT" sz="2400" dirty="0">
                <a:cs typeface="Calibri"/>
              </a:rPr>
              <a:t>: </a:t>
            </a:r>
            <a:r>
              <a:rPr sz="2400" dirty="0">
                <a:cs typeface="Calibri"/>
              </a:rPr>
              <a:t>la </a:t>
            </a:r>
            <a:r>
              <a:rPr sz="2400" spc="-4" dirty="0">
                <a:cs typeface="Calibri"/>
              </a:rPr>
              <a:t>probabilità </a:t>
            </a:r>
            <a:r>
              <a:rPr sz="2400" dirty="0">
                <a:cs typeface="Calibri"/>
              </a:rPr>
              <a:t>che si </a:t>
            </a:r>
            <a:r>
              <a:rPr sz="2400" spc="-4" dirty="0" err="1">
                <a:cs typeface="Calibri"/>
              </a:rPr>
              <a:t>verifichino</a:t>
            </a:r>
            <a:r>
              <a:rPr sz="2400" spc="-4" dirty="0">
                <a:cs typeface="Calibri"/>
              </a:rPr>
              <a:t> </a:t>
            </a:r>
            <a:r>
              <a:rPr sz="2400" spc="-4" dirty="0" err="1">
                <a:cs typeface="Calibri"/>
              </a:rPr>
              <a:t>contemporaneamente</a:t>
            </a:r>
            <a:r>
              <a:rPr sz="2400" spc="-4" dirty="0">
                <a:cs typeface="Calibri"/>
              </a:rPr>
              <a:t> </a:t>
            </a:r>
            <a:r>
              <a:rPr sz="2400" dirty="0">
                <a:cs typeface="Calibri"/>
              </a:rPr>
              <a:t>è data </a:t>
            </a:r>
            <a:r>
              <a:rPr sz="2400" dirty="0" err="1">
                <a:cs typeface="Calibri"/>
              </a:rPr>
              <a:t>dalla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probabilità </a:t>
            </a:r>
            <a:r>
              <a:rPr sz="2400" dirty="0">
                <a:cs typeface="Calibri"/>
              </a:rPr>
              <a:t>di  uno di </a:t>
            </a:r>
            <a:r>
              <a:rPr sz="2400" dirty="0" err="1">
                <a:cs typeface="Calibri"/>
              </a:rPr>
              <a:t>essi</a:t>
            </a:r>
            <a:r>
              <a:rPr sz="2400" dirty="0">
                <a:cs typeface="Calibri"/>
              </a:rPr>
              <a:t> </a:t>
            </a:r>
            <a:r>
              <a:rPr lang="it-IT" sz="2400" b="1" dirty="0">
                <a:cs typeface="Calibri"/>
              </a:rPr>
              <a:t>X</a:t>
            </a:r>
            <a:r>
              <a:rPr sz="2400" dirty="0">
                <a:cs typeface="Calibri"/>
              </a:rPr>
              <a:t> la </a:t>
            </a:r>
            <a:r>
              <a:rPr sz="2400" spc="-4" dirty="0" err="1">
                <a:cs typeface="Calibri"/>
              </a:rPr>
              <a:t>probabilit</a:t>
            </a:r>
            <a:r>
              <a:rPr lang="it-IT" sz="2400" spc="-4" dirty="0">
                <a:cs typeface="Calibri"/>
              </a:rPr>
              <a:t>à</a:t>
            </a:r>
            <a:r>
              <a:rPr sz="2400" spc="-4" dirty="0">
                <a:cs typeface="Calibri"/>
              </a:rPr>
              <a:t> </a:t>
            </a:r>
            <a:r>
              <a:rPr sz="2400" spc="-4" dirty="0" err="1">
                <a:cs typeface="Calibri"/>
              </a:rPr>
              <a:t>dell’altro</a:t>
            </a:r>
            <a:r>
              <a:rPr sz="2400" spc="-4" dirty="0">
                <a:cs typeface="Calibri"/>
              </a:rPr>
              <a:t>.</a:t>
            </a:r>
            <a:endParaRPr lang="it-IT" sz="2400" spc="-4" dirty="0">
              <a:cs typeface="Calibri"/>
            </a:endParaRP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endParaRPr lang="it-IT" sz="2400" spc="-4" dirty="0">
              <a:cs typeface="Calibri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08358" y="5425785"/>
            <a:ext cx="6219826" cy="562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9056" tIns="34529" rIns="69056" bIns="34529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it-IT" dirty="0">
                <a:solidFill>
                  <a:schemeClr val="tx1"/>
                </a:solidFill>
                <a:latin typeface="+mn-lt"/>
              </a:rPr>
              <a:t>ƒ locus</a:t>
            </a:r>
            <a:r>
              <a:rPr lang="en-US" altLang="it-IT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it-IT" dirty="0">
                <a:solidFill>
                  <a:schemeClr val="tx1"/>
                </a:solidFill>
                <a:latin typeface="+mn-lt"/>
              </a:rPr>
              <a:t> x ƒ locus</a:t>
            </a:r>
            <a:r>
              <a:rPr lang="en-US" altLang="it-IT" baseline="-25000" dirty="0">
                <a:solidFill>
                  <a:schemeClr val="tx1"/>
                </a:solidFill>
                <a:latin typeface="+mn-lt"/>
              </a:rPr>
              <a:t>2 </a:t>
            </a:r>
            <a:r>
              <a:rPr lang="en-US" altLang="it-IT" dirty="0">
                <a:solidFill>
                  <a:schemeClr val="tx1"/>
                </a:solidFill>
                <a:latin typeface="+mn-lt"/>
              </a:rPr>
              <a:t> x ƒ </a:t>
            </a:r>
            <a:r>
              <a:rPr lang="en-US" altLang="it-IT" dirty="0" err="1">
                <a:solidFill>
                  <a:schemeClr val="tx1"/>
                </a:solidFill>
                <a:latin typeface="+mn-lt"/>
              </a:rPr>
              <a:t>locus</a:t>
            </a:r>
            <a:r>
              <a:rPr lang="en-US" altLang="it-IT" baseline="-25000" dirty="0" err="1">
                <a:solidFill>
                  <a:schemeClr val="tx1"/>
                </a:solidFill>
                <a:latin typeface="+mn-lt"/>
              </a:rPr>
              <a:t>n</a:t>
            </a:r>
            <a:r>
              <a:rPr lang="en-US" altLang="it-IT" dirty="0">
                <a:solidFill>
                  <a:schemeClr val="tx1"/>
                </a:solidFill>
                <a:latin typeface="+mn-lt"/>
              </a:rPr>
              <a:t> = </a:t>
            </a:r>
            <a:r>
              <a:rPr lang="en-US" altLang="it-IT" dirty="0" err="1">
                <a:solidFill>
                  <a:schemeClr val="tx1"/>
                </a:solidFill>
                <a:latin typeface="+mn-lt"/>
              </a:rPr>
              <a:t>ƒ</a:t>
            </a:r>
            <a:r>
              <a:rPr lang="en-US" altLang="it-IT" baseline="-25000" dirty="0" err="1">
                <a:solidFill>
                  <a:schemeClr val="tx1"/>
                </a:solidFill>
                <a:latin typeface="+mn-lt"/>
              </a:rPr>
              <a:t>combined</a:t>
            </a:r>
            <a:endParaRPr lang="en-US" alt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33600" y="228601"/>
            <a:ext cx="734712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1) COMPATIBILITA’ DEI 2 PROFILI </a:t>
            </a:r>
          </a:p>
        </p:txBody>
      </p:sp>
    </p:spTree>
    <p:extLst>
      <p:ext uri="{BB962C8B-B14F-4D97-AF65-F5344CB8AC3E}">
        <p14:creationId xmlns:p14="http://schemas.microsoft.com/office/powerpoint/2010/main" val="12384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95" y="1958835"/>
            <a:ext cx="2650331" cy="315039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226" y="2330311"/>
            <a:ext cx="1343025" cy="27789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250" y="1987411"/>
            <a:ext cx="1314450" cy="3136106"/>
          </a:xfrm>
          <a:prstGeom prst="rect">
            <a:avLst/>
          </a:prstGeom>
        </p:spPr>
      </p:pic>
      <p:sp>
        <p:nvSpPr>
          <p:cNvPr id="5" name="object 13"/>
          <p:cNvSpPr txBox="1"/>
          <p:nvPr/>
        </p:nvSpPr>
        <p:spPr>
          <a:xfrm>
            <a:off x="5607656" y="1369483"/>
            <a:ext cx="3951446" cy="332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Ottenute da Database di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Frequenze</a:t>
            </a:r>
            <a:endParaRPr sz="21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18227" y="1909344"/>
            <a:ext cx="13430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90" algn="ctr">
              <a:spcBef>
                <a:spcPts val="270"/>
              </a:spcBef>
            </a:pP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Frequenza</a:t>
            </a:r>
            <a:r>
              <a:rPr lang="it-IT" sz="1350" b="1" spc="-8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genotipica</a:t>
            </a:r>
            <a:endParaRPr lang="it-IT" sz="135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548248" y="1987411"/>
            <a:ext cx="14056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5518225" y="1973122"/>
            <a:ext cx="0" cy="357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861250" y="2018786"/>
            <a:ext cx="0" cy="311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867895" y="5109229"/>
            <a:ext cx="5186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700" y="2337455"/>
            <a:ext cx="1307306" cy="27717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3048001" y="5467182"/>
            <a:ext cx="6858000" cy="44050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2944653" algn="l"/>
              </a:tabLst>
            </a:pP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Frequenza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del </a:t>
            </a: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profilo</a:t>
            </a:r>
            <a:r>
              <a:rPr sz="2800" b="1" spc="2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(RMP)</a:t>
            </a:r>
            <a:r>
              <a:rPr sz="2800" b="1" spc="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=	3,348 x</a:t>
            </a:r>
            <a:r>
              <a:rPr sz="2800" b="1" spc="-6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2800" b="1" spc="-5" baseline="24305" dirty="0">
                <a:solidFill>
                  <a:srgbClr val="FF0000"/>
                </a:solidFill>
                <a:latin typeface="Calibri"/>
                <a:cs typeface="Calibri"/>
              </a:rPr>
              <a:t>-5</a:t>
            </a:r>
            <a:endParaRPr sz="2800" b="1" baseline="24305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6" name="Rettangolo 15"/>
          <p:cNvSpPr/>
          <p:nvPr/>
        </p:nvSpPr>
        <p:spPr>
          <a:xfrm flipH="1">
            <a:off x="8168556" y="1979504"/>
            <a:ext cx="13430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90" algn="ctr">
              <a:spcBef>
                <a:spcPts val="270"/>
              </a:spcBef>
            </a:pP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Frequenza</a:t>
            </a:r>
            <a:r>
              <a:rPr lang="it-IT" sz="1350" b="1" spc="-8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genotipica</a:t>
            </a:r>
            <a:endParaRPr lang="it-IT" sz="135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175700" y="1987412"/>
            <a:ext cx="1383402" cy="500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noFill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7708558" y="1708573"/>
            <a:ext cx="580767" cy="250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48424"/>
            <a:ext cx="8347504" cy="46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575164" y="857255"/>
            <a:ext cx="4004654" cy="554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24201" y="780147"/>
            <a:ext cx="5649711" cy="5020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3200" b="1" i="1" spc="-4" dirty="0">
                <a:solidFill>
                  <a:schemeClr val="tx1"/>
                </a:solidFill>
                <a:latin typeface="Calibri"/>
                <a:cs typeface="Calibri"/>
              </a:rPr>
              <a:t>Random match probability</a:t>
            </a:r>
            <a:r>
              <a:rPr sz="3200" b="1" i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200" b="1" spc="-4" dirty="0">
                <a:solidFill>
                  <a:schemeClr val="tx1"/>
                </a:solidFill>
                <a:latin typeface="Calibri"/>
                <a:cs typeface="Calibri"/>
              </a:rPr>
              <a:t>(RMP)</a:t>
            </a:r>
            <a:endParaRPr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idx="1"/>
          </p:nvPr>
        </p:nvSpPr>
        <p:spPr>
          <a:xfrm>
            <a:off x="2667001" y="1990483"/>
            <a:ext cx="7679725" cy="27437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15515" marR="3810" indent="0" algn="just">
              <a:lnSpc>
                <a:spcPts val="3225"/>
              </a:lnSpc>
              <a:spcBef>
                <a:spcPts val="195"/>
              </a:spcBef>
              <a:buNone/>
              <a:tabLst>
                <a:tab pos="2644140" algn="l"/>
                <a:tab pos="2644616" algn="l"/>
              </a:tabLst>
            </a:pPr>
            <a:r>
              <a:rPr lang="it-IT" dirty="0" smtClean="0"/>
              <a:t>RMP aumenta se </a:t>
            </a:r>
            <a:r>
              <a:rPr lang="it-IT" spc="-4" dirty="0"/>
              <a:t>vengono  analizzati </a:t>
            </a:r>
            <a:r>
              <a:rPr lang="it-IT" dirty="0"/>
              <a:t>nel</a:t>
            </a:r>
            <a:r>
              <a:rPr lang="it-IT" spc="-8" dirty="0"/>
              <a:t> </a:t>
            </a:r>
            <a:r>
              <a:rPr lang="it-IT" spc="-4" dirty="0"/>
              <a:t>profilo (es. CODIS) </a:t>
            </a:r>
            <a:r>
              <a:rPr lang="it-IT" dirty="0" smtClean="0"/>
              <a:t>molti </a:t>
            </a:r>
            <a:r>
              <a:rPr spc="-4" dirty="0"/>
              <a:t>loci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NON</a:t>
            </a:r>
            <a:r>
              <a:rPr u="heavy" spc="-6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IN  </a:t>
            </a:r>
            <a:r>
              <a:rPr u="heavy" spc="-4" dirty="0">
                <a:uFill>
                  <a:solidFill>
                    <a:srgbClr val="000000"/>
                  </a:solidFill>
                </a:uFill>
              </a:rPr>
              <a:t>LINKAGE</a:t>
            </a:r>
            <a:endParaRPr lang="it-IT" dirty="0" smtClean="0"/>
          </a:p>
          <a:p>
            <a:pPr marL="2644140" marR="123825" indent="-428625">
              <a:lnSpc>
                <a:spcPts val="3225"/>
              </a:lnSpc>
              <a:buFont typeface="Arial"/>
              <a:buChar char="•"/>
              <a:tabLst>
                <a:tab pos="2644140" algn="l"/>
                <a:tab pos="2644616" algn="l"/>
              </a:tabLst>
            </a:pPr>
            <a:endParaRPr lang="it-IT" dirty="0"/>
          </a:p>
          <a:p>
            <a:pPr marL="2215515" marR="123825" indent="0" algn="just">
              <a:lnSpc>
                <a:spcPts val="3225"/>
              </a:lnSpc>
              <a:buNone/>
              <a:tabLst>
                <a:tab pos="2644140" algn="l"/>
                <a:tab pos="2644616" algn="l"/>
              </a:tabLst>
            </a:pPr>
            <a:r>
              <a:rPr lang="it-IT" dirty="0" smtClean="0"/>
              <a:t>RMP diminuisce q</a:t>
            </a:r>
            <a:r>
              <a:rPr dirty="0" err="1" smtClean="0"/>
              <a:t>uanto</a:t>
            </a:r>
            <a:r>
              <a:rPr dirty="0" smtClean="0"/>
              <a:t> </a:t>
            </a:r>
            <a:r>
              <a:rPr dirty="0"/>
              <a:t>più i </a:t>
            </a:r>
            <a:r>
              <a:rPr spc="-4" dirty="0"/>
              <a:t>loci</a:t>
            </a:r>
            <a:r>
              <a:rPr spc="-53" dirty="0"/>
              <a:t> </a:t>
            </a:r>
            <a:r>
              <a:rPr spc="-4" dirty="0"/>
              <a:t>sono  variabili</a:t>
            </a:r>
          </a:p>
        </p:txBody>
      </p:sp>
      <p:sp>
        <p:nvSpPr>
          <p:cNvPr id="9" name="object 9"/>
          <p:cNvSpPr/>
          <p:nvPr/>
        </p:nvSpPr>
        <p:spPr>
          <a:xfrm>
            <a:off x="3498316" y="2319539"/>
            <a:ext cx="1280636" cy="2076926"/>
          </a:xfrm>
          <a:custGeom>
            <a:avLst/>
            <a:gdLst/>
            <a:ahLst/>
            <a:cxnLst/>
            <a:rect l="l" t="t" r="r" b="b"/>
            <a:pathLst>
              <a:path w="1707514" h="2769235">
                <a:moveTo>
                  <a:pt x="1707006" y="1915718"/>
                </a:moveTo>
                <a:lnTo>
                  <a:pt x="0" y="1915718"/>
                </a:lnTo>
                <a:lnTo>
                  <a:pt x="853503" y="2769235"/>
                </a:lnTo>
                <a:lnTo>
                  <a:pt x="1707006" y="1915718"/>
                </a:lnTo>
                <a:close/>
              </a:path>
              <a:path w="1707514" h="2769235">
                <a:moveTo>
                  <a:pt x="1280261" y="0"/>
                </a:moveTo>
                <a:lnTo>
                  <a:pt x="426745" y="0"/>
                </a:lnTo>
                <a:lnTo>
                  <a:pt x="426745" y="1915718"/>
                </a:lnTo>
                <a:lnTo>
                  <a:pt x="1280261" y="1915718"/>
                </a:lnTo>
                <a:lnTo>
                  <a:pt x="1280261" y="0"/>
                </a:lnTo>
                <a:close/>
              </a:path>
            </a:pathLst>
          </a:custGeom>
          <a:solidFill>
            <a:srgbClr val="FBCAA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3962401" y="2926317"/>
            <a:ext cx="46958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latin typeface="Calibri"/>
                <a:cs typeface="Calibri"/>
              </a:rPr>
              <a:t>RMP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23030" y="2130142"/>
            <a:ext cx="99536" cy="140018"/>
          </a:xfrm>
          <a:custGeom>
            <a:avLst/>
            <a:gdLst/>
            <a:ahLst/>
            <a:cxnLst/>
            <a:rect l="l" t="t" r="r" b="b"/>
            <a:pathLst>
              <a:path w="132715" h="186690">
                <a:moveTo>
                  <a:pt x="132196" y="0"/>
                </a:moveTo>
                <a:lnTo>
                  <a:pt x="0" y="0"/>
                </a:lnTo>
                <a:lnTo>
                  <a:pt x="0" y="186372"/>
                </a:lnTo>
                <a:lnTo>
                  <a:pt x="132196" y="186372"/>
                </a:lnTo>
                <a:lnTo>
                  <a:pt x="13219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3417779" y="2217944"/>
            <a:ext cx="310038" cy="99536"/>
          </a:xfrm>
          <a:custGeom>
            <a:avLst/>
            <a:gdLst/>
            <a:ahLst/>
            <a:cxnLst/>
            <a:rect l="l" t="t" r="r" b="b"/>
            <a:pathLst>
              <a:path w="413384" h="132715">
                <a:moveTo>
                  <a:pt x="413064" y="0"/>
                </a:moveTo>
                <a:lnTo>
                  <a:pt x="0" y="0"/>
                </a:lnTo>
                <a:lnTo>
                  <a:pt x="0" y="132194"/>
                </a:lnTo>
                <a:lnTo>
                  <a:pt x="413064" y="132194"/>
                </a:lnTo>
                <a:lnTo>
                  <a:pt x="41306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3525396" y="2321098"/>
            <a:ext cx="99536" cy="140018"/>
          </a:xfrm>
          <a:custGeom>
            <a:avLst/>
            <a:gdLst/>
            <a:ahLst/>
            <a:cxnLst/>
            <a:rect l="l" t="t" r="r" b="b"/>
            <a:pathLst>
              <a:path w="132715" h="186690">
                <a:moveTo>
                  <a:pt x="132196" y="0"/>
                </a:moveTo>
                <a:lnTo>
                  <a:pt x="0" y="0"/>
                </a:lnTo>
                <a:lnTo>
                  <a:pt x="0" y="186385"/>
                </a:lnTo>
                <a:lnTo>
                  <a:pt x="132196" y="186385"/>
                </a:lnTo>
                <a:lnTo>
                  <a:pt x="13219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3420145" y="2099682"/>
            <a:ext cx="310038" cy="379094"/>
          </a:xfrm>
          <a:custGeom>
            <a:avLst/>
            <a:gdLst/>
            <a:ahLst/>
            <a:cxnLst/>
            <a:rect l="l" t="t" r="r" b="b"/>
            <a:pathLst>
              <a:path w="413384" h="505459">
                <a:moveTo>
                  <a:pt x="0" y="186376"/>
                </a:moveTo>
                <a:lnTo>
                  <a:pt x="140431" y="186376"/>
                </a:lnTo>
                <a:lnTo>
                  <a:pt x="140431" y="0"/>
                </a:lnTo>
                <a:lnTo>
                  <a:pt x="272630" y="0"/>
                </a:lnTo>
                <a:lnTo>
                  <a:pt x="272630" y="186376"/>
                </a:lnTo>
                <a:lnTo>
                  <a:pt x="413062" y="186376"/>
                </a:lnTo>
                <a:lnTo>
                  <a:pt x="413062" y="318574"/>
                </a:lnTo>
                <a:lnTo>
                  <a:pt x="272630" y="318574"/>
                </a:lnTo>
                <a:lnTo>
                  <a:pt x="272630" y="504951"/>
                </a:lnTo>
                <a:lnTo>
                  <a:pt x="140431" y="504951"/>
                </a:lnTo>
                <a:lnTo>
                  <a:pt x="140431" y="318574"/>
                </a:lnTo>
                <a:lnTo>
                  <a:pt x="0" y="318574"/>
                </a:lnTo>
                <a:lnTo>
                  <a:pt x="0" y="186376"/>
                </a:lnTo>
                <a:close/>
              </a:path>
            </a:pathLst>
          </a:custGeom>
          <a:ln w="9524">
            <a:solidFill>
              <a:srgbClr val="5B90C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3443006" y="4071064"/>
            <a:ext cx="321469" cy="95726"/>
          </a:xfrm>
          <a:custGeom>
            <a:avLst/>
            <a:gdLst/>
            <a:ahLst/>
            <a:cxnLst/>
            <a:rect l="l" t="t" r="r" b="b"/>
            <a:pathLst>
              <a:path w="428625" h="127635">
                <a:moveTo>
                  <a:pt x="0" y="127326"/>
                </a:moveTo>
                <a:lnTo>
                  <a:pt x="428362" y="127326"/>
                </a:lnTo>
                <a:lnTo>
                  <a:pt x="428362" y="0"/>
                </a:lnTo>
                <a:lnTo>
                  <a:pt x="0" y="0"/>
                </a:lnTo>
                <a:lnTo>
                  <a:pt x="0" y="127326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2566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4622" y="1040749"/>
            <a:ext cx="5442758" cy="4251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b="1" i="1" spc="-4" dirty="0">
                <a:latin typeface="Calibri"/>
                <a:cs typeface="Calibri"/>
              </a:rPr>
              <a:t>Random match probability</a:t>
            </a:r>
            <a:r>
              <a:rPr sz="2700" b="1" i="1" spc="-30" dirty="0">
                <a:latin typeface="Calibri"/>
                <a:cs typeface="Calibri"/>
              </a:rPr>
              <a:t> </a:t>
            </a:r>
            <a:r>
              <a:rPr sz="2700" b="1" spc="-4" dirty="0">
                <a:latin typeface="Calibri"/>
                <a:cs typeface="Calibri"/>
              </a:rPr>
              <a:t>(RMP)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24251" y="2276133"/>
            <a:ext cx="5813031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1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700" dirty="0">
                <a:solidFill>
                  <a:schemeClr val="tx1"/>
                </a:solidFill>
                <a:latin typeface="+mn-lt"/>
              </a:rPr>
              <a:t>Random match probability = 1/1,000,000</a:t>
            </a:r>
          </a:p>
        </p:txBody>
      </p:sp>
      <p:sp>
        <p:nvSpPr>
          <p:cNvPr id="5" name="Rettangolo 4"/>
          <p:cNvSpPr/>
          <p:nvPr/>
        </p:nvSpPr>
        <p:spPr>
          <a:xfrm>
            <a:off x="4022678" y="3290503"/>
            <a:ext cx="4146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dirty="0"/>
              <a:t>Exclusion probability =0.999999</a:t>
            </a:r>
          </a:p>
        </p:txBody>
      </p:sp>
    </p:spTree>
    <p:extLst>
      <p:ext uri="{BB962C8B-B14F-4D97-AF65-F5344CB8AC3E}">
        <p14:creationId xmlns:p14="http://schemas.microsoft.com/office/powerpoint/2010/main" val="16562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371601"/>
            <a:ext cx="4572000" cy="4154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it-IT" sz="2700" dirty="0">
                <a:solidFill>
                  <a:srgbClr val="002060"/>
                </a:solidFill>
                <a:latin typeface="Comic Sans MS" panose="030F0702030302020204" pitchFamily="66" charset="0"/>
              </a:rPr>
              <a:t>RMP is NOT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2857501"/>
            <a:ext cx="6286500" cy="2409890"/>
          </a:xfr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it-IT" sz="2400" b="1" dirty="0"/>
              <a:t>Chance that someone else is guilty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it-IT" sz="2400" b="1" dirty="0"/>
              <a:t>Chance that someone else left the bloodstain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it-IT" sz="2400" b="1" dirty="0"/>
              <a:t>Chance of defendant, not being guilty</a:t>
            </a:r>
          </a:p>
        </p:txBody>
      </p:sp>
    </p:spTree>
    <p:extLst>
      <p:ext uri="{BB962C8B-B14F-4D97-AF65-F5344CB8AC3E}">
        <p14:creationId xmlns:p14="http://schemas.microsoft.com/office/powerpoint/2010/main" val="19376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4810" y="3202276"/>
            <a:ext cx="1343624" cy="456535"/>
          </a:xfrm>
          <a:prstGeom prst="rect">
            <a:avLst/>
          </a:prstGeom>
          <a:solidFill>
            <a:schemeClr val="accent2"/>
          </a:solidFill>
          <a:ln w="38099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24314" marR="180975" indent="-33814">
              <a:lnSpc>
                <a:spcPts val="1575"/>
              </a:lnSpc>
              <a:spcBef>
                <a:spcPts val="360"/>
              </a:spcBef>
            </a:pPr>
            <a:r>
              <a:rPr sz="1350" b="1" dirty="0">
                <a:solidFill>
                  <a:schemeClr val="bg1"/>
                </a:solidFill>
                <a:latin typeface="Arial"/>
                <a:cs typeface="Arial"/>
              </a:rPr>
              <a:t>Con</a:t>
            </a:r>
            <a:r>
              <a:rPr sz="1350" b="1" spc="-4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1350" b="1" dirty="0">
                <a:solidFill>
                  <a:schemeClr val="bg1"/>
                </a:solidFill>
                <a:latin typeface="Arial"/>
                <a:cs typeface="Arial"/>
              </a:rPr>
              <a:t>ron</a:t>
            </a:r>
            <a:r>
              <a:rPr sz="1350" b="1" spc="-4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350" b="1" dirty="0">
                <a:solidFill>
                  <a:schemeClr val="bg1"/>
                </a:solidFill>
                <a:latin typeface="Arial"/>
                <a:cs typeface="Arial"/>
              </a:rPr>
              <a:t>o dei pro</a:t>
            </a:r>
            <a:r>
              <a:rPr sz="1350" b="1" spc="-4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1350" b="1" dirty="0">
                <a:solidFill>
                  <a:schemeClr val="bg1"/>
                </a:solidFill>
                <a:latin typeface="Arial"/>
                <a:cs typeface="Arial"/>
              </a:rPr>
              <a:t>ili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16140" y="3121580"/>
            <a:ext cx="37480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b="1" dirty="0">
                <a:latin typeface="Arial"/>
                <a:cs typeface="Arial"/>
              </a:rPr>
              <a:t>Q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8739" y="3121580"/>
            <a:ext cx="349568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b="1" dirty="0">
                <a:latin typeface="Arial"/>
                <a:cs typeface="Arial"/>
              </a:rPr>
              <a:t>K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10251" y="5543551"/>
            <a:ext cx="561975" cy="277654"/>
          </a:xfrm>
          <a:custGeom>
            <a:avLst/>
            <a:gdLst/>
            <a:ahLst/>
            <a:cxnLst/>
            <a:rect l="l" t="t" r="r" b="b"/>
            <a:pathLst>
              <a:path w="749300" h="370204">
                <a:moveTo>
                  <a:pt x="0" y="0"/>
                </a:moveTo>
                <a:lnTo>
                  <a:pt x="749299" y="0"/>
                </a:lnTo>
                <a:lnTo>
                  <a:pt x="749299" y="369887"/>
                </a:lnTo>
                <a:lnTo>
                  <a:pt x="0" y="36988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5869306" y="5568316"/>
            <a:ext cx="4386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Arial"/>
                <a:cs typeface="Arial"/>
              </a:rPr>
              <a:t>Cor</a:t>
            </a:r>
            <a:r>
              <a:rPr sz="1350" spc="-4" dirty="0">
                <a:latin typeface="Arial"/>
                <a:cs typeface="Arial"/>
              </a:rPr>
              <a:t>t</a:t>
            </a:r>
            <a:r>
              <a:rPr sz="1350" dirty="0">
                <a:latin typeface="Arial"/>
                <a:cs typeface="Arial"/>
              </a:rPr>
              <a:t>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000" y="5200650"/>
            <a:ext cx="0" cy="300038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6031706" y="5414962"/>
            <a:ext cx="128588" cy="12858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5177962" y="1809928"/>
            <a:ext cx="1828723" cy="24237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34289" rIns="0" bIns="0" rtlCol="0">
            <a:spAutoFit/>
          </a:bodyPr>
          <a:lstStyle/>
          <a:p>
            <a:pPr marL="68104">
              <a:spcBef>
                <a:spcPts val="269"/>
              </a:spcBef>
            </a:pPr>
            <a:r>
              <a:rPr sz="1350" b="1" dirty="0">
                <a:latin typeface="Arial"/>
                <a:cs typeface="Arial"/>
              </a:rPr>
              <a:t>Ricerca in</a:t>
            </a:r>
            <a:r>
              <a:rPr sz="1350" b="1" spc="-26" dirty="0">
                <a:latin typeface="Arial"/>
                <a:cs typeface="Arial"/>
              </a:rPr>
              <a:t> </a:t>
            </a:r>
            <a:r>
              <a:rPr sz="1350" b="1" spc="-4" dirty="0">
                <a:latin typeface="Arial"/>
                <a:cs typeface="Arial"/>
              </a:rPr>
              <a:t>database</a:t>
            </a:r>
            <a:endParaRPr sz="1350" b="1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6000" y="2845595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396874"/>
                </a:move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6010275" y="278844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5183506" y="2478643"/>
            <a:ext cx="1948815" cy="240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i="1" spc="-4" dirty="0">
                <a:solidFill>
                  <a:srgbClr val="FF0000"/>
                </a:solidFill>
                <a:latin typeface="Arial"/>
                <a:cs typeface="Arial"/>
              </a:rPr>
              <a:t>Esclusione </a:t>
            </a:r>
            <a:r>
              <a:rPr sz="1350" b="1" i="1" spc="-4" dirty="0">
                <a:solidFill>
                  <a:srgbClr val="FF2600"/>
                </a:solidFill>
                <a:latin typeface="Arial"/>
                <a:cs typeface="Arial"/>
              </a:rPr>
              <a:t>(no</a:t>
            </a:r>
            <a:r>
              <a:rPr sz="1350" b="1" i="1" spc="-71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350" b="1" i="1" spc="-4" dirty="0">
                <a:solidFill>
                  <a:srgbClr val="FF2600"/>
                </a:solidFill>
                <a:latin typeface="Arial"/>
                <a:cs typeface="Arial"/>
              </a:rPr>
              <a:t>match)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4955" y="4070509"/>
            <a:ext cx="1892618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i="1" spc="-4" dirty="0">
                <a:solidFill>
                  <a:srgbClr val="0000CC"/>
                </a:solidFill>
                <a:latin typeface="Arial"/>
                <a:cs typeface="Arial"/>
              </a:rPr>
              <a:t>Compatibilità</a:t>
            </a:r>
            <a:r>
              <a:rPr sz="1500" b="1" i="1" spc="-68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350" b="1" i="1" spc="-4" dirty="0">
                <a:solidFill>
                  <a:srgbClr val="0228D6"/>
                </a:solidFill>
                <a:latin typeface="Arial"/>
                <a:cs typeface="Arial"/>
              </a:rPr>
              <a:t>(match)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96000" y="3657601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874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6010275" y="3840956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1143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4981010" y="1404530"/>
            <a:ext cx="2237819" cy="1942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b="1" i="1" dirty="0">
                <a:latin typeface="Arial"/>
                <a:cs typeface="Arial"/>
              </a:rPr>
              <a:t>May match</a:t>
            </a:r>
            <a:r>
              <a:rPr sz="1200" b="1" i="1" spc="-68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another</a:t>
            </a:r>
            <a:r>
              <a:rPr lang="it-IT" sz="1200" b="1" i="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(K’)</a:t>
            </a:r>
          </a:p>
        </p:txBody>
      </p:sp>
      <p:sp>
        <p:nvSpPr>
          <p:cNvPr id="21" name="object 21"/>
          <p:cNvSpPr/>
          <p:nvPr/>
        </p:nvSpPr>
        <p:spPr>
          <a:xfrm>
            <a:off x="6134101" y="1028700"/>
            <a:ext cx="1419225" cy="285750"/>
          </a:xfrm>
          <a:custGeom>
            <a:avLst/>
            <a:gdLst/>
            <a:ahLst/>
            <a:cxnLst/>
            <a:rect l="l" t="t" r="r" b="b"/>
            <a:pathLst>
              <a:path w="1892300" h="381000">
                <a:moveTo>
                  <a:pt x="0" y="380999"/>
                </a:moveTo>
                <a:lnTo>
                  <a:pt x="0" y="0"/>
                </a:lnTo>
                <a:lnTo>
                  <a:pt x="189229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7496176" y="985839"/>
            <a:ext cx="85725" cy="85725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6096000" y="4388645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874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6010275" y="45720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1143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6096000" y="2114551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396874"/>
                </a:move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6010275" y="20574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3144441" y="2185988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30">
                <a:moveTo>
                  <a:pt x="1281379" y="0"/>
                </a:moveTo>
                <a:lnTo>
                  <a:pt x="56887" y="0"/>
                </a:lnTo>
                <a:lnTo>
                  <a:pt x="34744" y="4471"/>
                </a:lnTo>
                <a:lnTo>
                  <a:pt x="16662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2" y="324653"/>
                </a:lnTo>
                <a:lnTo>
                  <a:pt x="34744" y="336842"/>
                </a:lnTo>
                <a:lnTo>
                  <a:pt x="56887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3144441" y="2185988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6" y="0"/>
                </a:lnTo>
                <a:lnTo>
                  <a:pt x="1281369" y="0"/>
                </a:lnTo>
                <a:lnTo>
                  <a:pt x="1303513" y="4470"/>
                </a:lnTo>
                <a:lnTo>
                  <a:pt x="1321596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6" y="324650"/>
                </a:lnTo>
                <a:lnTo>
                  <a:pt x="1303513" y="336842"/>
                </a:lnTo>
                <a:lnTo>
                  <a:pt x="1281369" y="341312"/>
                </a:lnTo>
                <a:lnTo>
                  <a:pt x="56886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3145632" y="298251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30">
                <a:moveTo>
                  <a:pt x="1278204" y="0"/>
                </a:moveTo>
                <a:lnTo>
                  <a:pt x="56885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5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3145632" y="298251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49"/>
                </a:lnTo>
                <a:lnTo>
                  <a:pt x="1300343" y="336841"/>
                </a:lnTo>
                <a:lnTo>
                  <a:pt x="127819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49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3145632" y="3300413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29">
                <a:moveTo>
                  <a:pt x="1278204" y="0"/>
                </a:moveTo>
                <a:lnTo>
                  <a:pt x="56887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7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3145632" y="3300413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6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50"/>
                </a:lnTo>
                <a:lnTo>
                  <a:pt x="1300343" y="336842"/>
                </a:lnTo>
                <a:lnTo>
                  <a:pt x="1278199" y="341312"/>
                </a:lnTo>
                <a:lnTo>
                  <a:pt x="56886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3144441" y="3920729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80" h="579754">
                <a:moveTo>
                  <a:pt x="1241691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9" y="520453"/>
                </a:lnTo>
                <a:lnTo>
                  <a:pt x="28286" y="551149"/>
                </a:lnTo>
                <a:lnTo>
                  <a:pt x="58984" y="571847"/>
                </a:lnTo>
                <a:lnTo>
                  <a:pt x="96575" y="579437"/>
                </a:lnTo>
                <a:lnTo>
                  <a:pt x="1241691" y="579437"/>
                </a:lnTo>
                <a:lnTo>
                  <a:pt x="1279278" y="571847"/>
                </a:lnTo>
                <a:lnTo>
                  <a:pt x="1309974" y="551149"/>
                </a:lnTo>
                <a:lnTo>
                  <a:pt x="1330672" y="520453"/>
                </a:lnTo>
                <a:lnTo>
                  <a:pt x="1338262" y="482866"/>
                </a:lnTo>
                <a:lnTo>
                  <a:pt x="1338262" y="96570"/>
                </a:lnTo>
                <a:lnTo>
                  <a:pt x="1330672" y="58984"/>
                </a:lnTo>
                <a:lnTo>
                  <a:pt x="1309974" y="28287"/>
                </a:lnTo>
                <a:lnTo>
                  <a:pt x="1279278" y="7590"/>
                </a:lnTo>
                <a:lnTo>
                  <a:pt x="1241691" y="0"/>
                </a:lnTo>
                <a:close/>
              </a:path>
            </a:pathLst>
          </a:custGeom>
          <a:solidFill>
            <a:srgbClr val="72F94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3144441" y="3920729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80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1689" y="0"/>
                </a:lnTo>
                <a:lnTo>
                  <a:pt x="1279276" y="7589"/>
                </a:lnTo>
                <a:lnTo>
                  <a:pt x="1309972" y="28286"/>
                </a:lnTo>
                <a:lnTo>
                  <a:pt x="1330669" y="58983"/>
                </a:lnTo>
                <a:lnTo>
                  <a:pt x="1338259" y="96574"/>
                </a:lnTo>
                <a:lnTo>
                  <a:pt x="1338259" y="482861"/>
                </a:lnTo>
                <a:lnTo>
                  <a:pt x="1330669" y="520452"/>
                </a:lnTo>
                <a:lnTo>
                  <a:pt x="1309972" y="551150"/>
                </a:lnTo>
                <a:lnTo>
                  <a:pt x="1279276" y="571847"/>
                </a:lnTo>
                <a:lnTo>
                  <a:pt x="124168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2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3137299" y="485775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2"/>
                </a:lnTo>
                <a:lnTo>
                  <a:pt x="7589" y="520454"/>
                </a:lnTo>
                <a:lnTo>
                  <a:pt x="28286" y="551151"/>
                </a:lnTo>
                <a:lnTo>
                  <a:pt x="58984" y="571848"/>
                </a:lnTo>
                <a:lnTo>
                  <a:pt x="96575" y="579437"/>
                </a:lnTo>
                <a:lnTo>
                  <a:pt x="1246454" y="579437"/>
                </a:lnTo>
                <a:lnTo>
                  <a:pt x="1284040" y="571848"/>
                </a:lnTo>
                <a:lnTo>
                  <a:pt x="1314737" y="551151"/>
                </a:lnTo>
                <a:lnTo>
                  <a:pt x="1335434" y="520454"/>
                </a:lnTo>
                <a:lnTo>
                  <a:pt x="1343025" y="482862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3137299" y="485775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0" y="7589"/>
                </a:lnTo>
                <a:lnTo>
                  <a:pt x="1314736" y="28286"/>
                </a:lnTo>
                <a:lnTo>
                  <a:pt x="1335430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0" y="520453"/>
                </a:lnTo>
                <a:lnTo>
                  <a:pt x="1314736" y="551151"/>
                </a:lnTo>
                <a:lnTo>
                  <a:pt x="1284040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3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3146822" y="2469356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1286408" y="0"/>
                </a:moveTo>
                <a:lnTo>
                  <a:pt x="45509" y="0"/>
                </a:lnTo>
                <a:lnTo>
                  <a:pt x="27795" y="3575"/>
                </a:lnTo>
                <a:lnTo>
                  <a:pt x="13329" y="13327"/>
                </a:lnTo>
                <a:lnTo>
                  <a:pt x="3576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6" y="245259"/>
                </a:lnTo>
                <a:lnTo>
                  <a:pt x="13329" y="259722"/>
                </a:lnTo>
                <a:lnTo>
                  <a:pt x="27795" y="269474"/>
                </a:lnTo>
                <a:lnTo>
                  <a:pt x="45509" y="273050"/>
                </a:lnTo>
                <a:lnTo>
                  <a:pt x="1286408" y="273050"/>
                </a:lnTo>
                <a:lnTo>
                  <a:pt x="1304121" y="269474"/>
                </a:lnTo>
                <a:lnTo>
                  <a:pt x="1318585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5" y="13327"/>
                </a:lnTo>
                <a:lnTo>
                  <a:pt x="1304121" y="3575"/>
                </a:lnTo>
                <a:lnTo>
                  <a:pt x="128640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3146822" y="2469356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5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5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3144441" y="3611166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29">
                <a:moveTo>
                  <a:pt x="1281379" y="0"/>
                </a:moveTo>
                <a:lnTo>
                  <a:pt x="56885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5" y="341312"/>
                </a:lnTo>
                <a:lnTo>
                  <a:pt x="1281379" y="341312"/>
                </a:lnTo>
                <a:lnTo>
                  <a:pt x="1303522" y="336842"/>
                </a:lnTo>
                <a:lnTo>
                  <a:pt x="1321603" y="324653"/>
                </a:lnTo>
                <a:lnTo>
                  <a:pt x="1333792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2" y="34745"/>
                </a:lnTo>
                <a:lnTo>
                  <a:pt x="1321603" y="16663"/>
                </a:lnTo>
                <a:lnTo>
                  <a:pt x="1303522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3144441" y="3611166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81379" y="0"/>
                </a:lnTo>
                <a:lnTo>
                  <a:pt x="1303517" y="4470"/>
                </a:lnTo>
                <a:lnTo>
                  <a:pt x="1321597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7" y="324650"/>
                </a:lnTo>
                <a:lnTo>
                  <a:pt x="1303517" y="336841"/>
                </a:lnTo>
                <a:lnTo>
                  <a:pt x="128137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3145632" y="5314951"/>
            <a:ext cx="999173" cy="434816"/>
          </a:xfrm>
          <a:custGeom>
            <a:avLst/>
            <a:gdLst/>
            <a:ahLst/>
            <a:cxnLst/>
            <a:rect l="l" t="t" r="r" b="b"/>
            <a:pathLst>
              <a:path w="1332230" h="579754">
                <a:moveTo>
                  <a:pt x="1235341" y="0"/>
                </a:moveTo>
                <a:lnTo>
                  <a:pt x="96574" y="0"/>
                </a:lnTo>
                <a:lnTo>
                  <a:pt x="58983" y="7589"/>
                </a:lnTo>
                <a:lnTo>
                  <a:pt x="28286" y="28286"/>
                </a:lnTo>
                <a:lnTo>
                  <a:pt x="7589" y="58983"/>
                </a:lnTo>
                <a:lnTo>
                  <a:pt x="0" y="96574"/>
                </a:lnTo>
                <a:lnTo>
                  <a:pt x="0" y="482862"/>
                </a:lnTo>
                <a:lnTo>
                  <a:pt x="7589" y="520454"/>
                </a:lnTo>
                <a:lnTo>
                  <a:pt x="28286" y="551151"/>
                </a:lnTo>
                <a:lnTo>
                  <a:pt x="58983" y="571848"/>
                </a:lnTo>
                <a:lnTo>
                  <a:pt x="96574" y="579437"/>
                </a:lnTo>
                <a:lnTo>
                  <a:pt x="1235341" y="579437"/>
                </a:lnTo>
                <a:lnTo>
                  <a:pt x="1272928" y="571848"/>
                </a:lnTo>
                <a:lnTo>
                  <a:pt x="1303624" y="551151"/>
                </a:lnTo>
                <a:lnTo>
                  <a:pt x="1324322" y="520454"/>
                </a:lnTo>
                <a:lnTo>
                  <a:pt x="1331912" y="482862"/>
                </a:lnTo>
                <a:lnTo>
                  <a:pt x="1331912" y="96574"/>
                </a:lnTo>
                <a:lnTo>
                  <a:pt x="1324322" y="58983"/>
                </a:lnTo>
                <a:lnTo>
                  <a:pt x="1303624" y="28286"/>
                </a:lnTo>
                <a:lnTo>
                  <a:pt x="1272928" y="7589"/>
                </a:lnTo>
                <a:lnTo>
                  <a:pt x="123534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3145632" y="5314951"/>
            <a:ext cx="999173" cy="434816"/>
          </a:xfrm>
          <a:custGeom>
            <a:avLst/>
            <a:gdLst/>
            <a:ahLst/>
            <a:cxnLst/>
            <a:rect l="l" t="t" r="r" b="b"/>
            <a:pathLst>
              <a:path w="1332230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35339" y="0"/>
                </a:lnTo>
                <a:lnTo>
                  <a:pt x="1272930" y="7589"/>
                </a:lnTo>
                <a:lnTo>
                  <a:pt x="1303626" y="28286"/>
                </a:lnTo>
                <a:lnTo>
                  <a:pt x="1324320" y="58983"/>
                </a:lnTo>
                <a:lnTo>
                  <a:pt x="1331909" y="96574"/>
                </a:lnTo>
                <a:lnTo>
                  <a:pt x="1331909" y="482862"/>
                </a:lnTo>
                <a:lnTo>
                  <a:pt x="1324320" y="520454"/>
                </a:lnTo>
                <a:lnTo>
                  <a:pt x="1303626" y="551151"/>
                </a:lnTo>
                <a:lnTo>
                  <a:pt x="1272930" y="571848"/>
                </a:lnTo>
                <a:lnTo>
                  <a:pt x="123533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4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3146822" y="2708671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1286408" y="0"/>
                </a:moveTo>
                <a:lnTo>
                  <a:pt x="45509" y="0"/>
                </a:lnTo>
                <a:lnTo>
                  <a:pt x="27795" y="3575"/>
                </a:lnTo>
                <a:lnTo>
                  <a:pt x="13329" y="13327"/>
                </a:lnTo>
                <a:lnTo>
                  <a:pt x="3576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6" y="245259"/>
                </a:lnTo>
                <a:lnTo>
                  <a:pt x="13329" y="259722"/>
                </a:lnTo>
                <a:lnTo>
                  <a:pt x="27795" y="269474"/>
                </a:lnTo>
                <a:lnTo>
                  <a:pt x="45509" y="273050"/>
                </a:lnTo>
                <a:lnTo>
                  <a:pt x="1286408" y="273050"/>
                </a:lnTo>
                <a:lnTo>
                  <a:pt x="1304121" y="269474"/>
                </a:lnTo>
                <a:lnTo>
                  <a:pt x="1318585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5" y="13327"/>
                </a:lnTo>
                <a:lnTo>
                  <a:pt x="1304121" y="3575"/>
                </a:lnTo>
                <a:lnTo>
                  <a:pt x="128640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3146822" y="2708671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5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5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3137299" y="4383883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9" y="520453"/>
                </a:lnTo>
                <a:lnTo>
                  <a:pt x="28286" y="551149"/>
                </a:lnTo>
                <a:lnTo>
                  <a:pt x="58984" y="571847"/>
                </a:lnTo>
                <a:lnTo>
                  <a:pt x="96575" y="579437"/>
                </a:lnTo>
                <a:lnTo>
                  <a:pt x="1246454" y="579437"/>
                </a:lnTo>
                <a:lnTo>
                  <a:pt x="1284040" y="571847"/>
                </a:lnTo>
                <a:lnTo>
                  <a:pt x="1314737" y="551149"/>
                </a:lnTo>
                <a:lnTo>
                  <a:pt x="1335434" y="520453"/>
                </a:lnTo>
                <a:lnTo>
                  <a:pt x="1343025" y="482866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3137299" y="4383883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0" y="7589"/>
                </a:lnTo>
                <a:lnTo>
                  <a:pt x="1314736" y="28286"/>
                </a:lnTo>
                <a:lnTo>
                  <a:pt x="1335430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0" y="520453"/>
                </a:lnTo>
                <a:lnTo>
                  <a:pt x="1314736" y="551151"/>
                </a:lnTo>
                <a:lnTo>
                  <a:pt x="1284040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3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2838450" y="1385888"/>
            <a:ext cx="1600200" cy="438150"/>
          </a:xfrm>
          <a:custGeom>
            <a:avLst/>
            <a:gdLst/>
            <a:ahLst/>
            <a:cxnLst/>
            <a:rect l="l" t="t" r="r" b="b"/>
            <a:pathLst>
              <a:path w="2133600" h="584200">
                <a:moveTo>
                  <a:pt x="0" y="0"/>
                </a:moveTo>
                <a:lnTo>
                  <a:pt x="2133598" y="0"/>
                </a:lnTo>
                <a:lnTo>
                  <a:pt x="2133598" y="584199"/>
                </a:lnTo>
                <a:lnTo>
                  <a:pt x="0" y="584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 txBox="1"/>
          <p:nvPr/>
        </p:nvSpPr>
        <p:spPr>
          <a:xfrm>
            <a:off x="3262580" y="1410652"/>
            <a:ext cx="755808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latin typeface="Arial"/>
                <a:cs typeface="Arial"/>
              </a:rPr>
              <a:t>Campione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18552" y="1586667"/>
            <a:ext cx="109459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latin typeface="Arial"/>
                <a:cs typeface="Arial"/>
              </a:rPr>
              <a:t>“</a:t>
            </a:r>
            <a:r>
              <a:rPr sz="1350" b="1" spc="-4" dirty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sz="1350" b="1" spc="-4" dirty="0">
                <a:latin typeface="Arial"/>
                <a:cs typeface="Arial"/>
              </a:rPr>
              <a:t>”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Question)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87139" y="3223622"/>
            <a:ext cx="141064" cy="394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dirty="0">
                <a:latin typeface="Arial"/>
                <a:cs typeface="Arial"/>
              </a:rPr>
              <a:t>Biology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88330" y="4477564"/>
            <a:ext cx="141064" cy="5976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spc="-101" dirty="0">
                <a:latin typeface="Arial"/>
                <a:cs typeface="Arial"/>
              </a:rPr>
              <a:t>T</a:t>
            </a:r>
            <a:r>
              <a:rPr sz="900" dirty="0">
                <a:latin typeface="Arial"/>
                <a:cs typeface="Arial"/>
              </a:rPr>
              <a:t>echnology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88330" y="5264403"/>
            <a:ext cx="141064" cy="470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dirty="0">
                <a:latin typeface="Arial"/>
                <a:cs typeface="Arial"/>
              </a:rPr>
              <a:t>Genetics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88330" y="2459187"/>
            <a:ext cx="141064" cy="470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dirty="0">
                <a:latin typeface="Arial"/>
                <a:cs typeface="Arial"/>
              </a:rPr>
              <a:t>Serology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11795" y="5802869"/>
            <a:ext cx="152542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dirty="0">
                <a:latin typeface="Arial"/>
                <a:cs typeface="Arial"/>
              </a:rPr>
              <a:t>Profilo depositato in</a:t>
            </a:r>
            <a:r>
              <a:rPr sz="900" i="1" spc="-71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database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87292" y="1885949"/>
            <a:ext cx="1102519" cy="3870930"/>
          </a:xfrm>
          <a:prstGeom prst="rect">
            <a:avLst/>
          </a:prstGeom>
          <a:ln w="28574">
            <a:solidFill>
              <a:srgbClr val="000000"/>
            </a:solidFill>
          </a:ln>
        </p:spPr>
        <p:txBody>
          <a:bodyPr vert="horz" wrap="square" lIns="0" tIns="78104" rIns="0" bIns="0" rtlCol="0">
            <a:spAutoFit/>
          </a:bodyPr>
          <a:lstStyle/>
          <a:p>
            <a:pPr marL="78104">
              <a:spcBef>
                <a:spcPts val="614"/>
              </a:spcBef>
            </a:pPr>
            <a:r>
              <a:rPr sz="1050" i="1" spc="-4" dirty="0">
                <a:solidFill>
                  <a:srgbClr val="0000FF"/>
                </a:solidFill>
                <a:latin typeface="Arial"/>
                <a:cs typeface="Arial"/>
              </a:rPr>
              <a:t>Steps</a:t>
            </a:r>
            <a:r>
              <a:rPr sz="105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coinvolti</a:t>
            </a:r>
            <a:endParaRPr sz="1050">
              <a:latin typeface="Arial"/>
              <a:cs typeface="Arial"/>
            </a:endParaRPr>
          </a:p>
          <a:p>
            <a:pPr marL="301466">
              <a:spcBef>
                <a:spcPts val="855"/>
              </a:spcBef>
            </a:pPr>
            <a:r>
              <a:rPr sz="1050" dirty="0">
                <a:latin typeface="Arial"/>
                <a:cs typeface="Arial"/>
              </a:rPr>
              <a:t>Raccolta</a:t>
            </a:r>
            <a:endParaRPr sz="1050">
              <a:latin typeface="Arial"/>
              <a:cs typeface="Arial"/>
            </a:endParaRPr>
          </a:p>
          <a:p>
            <a:pPr marL="190500" marR="164306" indent="-476" algn="ctr">
              <a:lnSpc>
                <a:spcPts val="1883"/>
              </a:lnSpc>
              <a:spcBef>
                <a:spcPts val="195"/>
              </a:spcBef>
            </a:pPr>
            <a:r>
              <a:rPr sz="750" dirty="0">
                <a:latin typeface="Arial"/>
                <a:cs typeface="Arial"/>
              </a:rPr>
              <a:t>Conservazione Caratterizzazione</a:t>
            </a:r>
            <a:endParaRPr sz="75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208598" indent="36671"/>
            <a:r>
              <a:rPr sz="1050" spc="-4" dirty="0">
                <a:latin typeface="Arial"/>
                <a:cs typeface="Arial"/>
              </a:rPr>
              <a:t>Estrazione</a:t>
            </a:r>
            <a:endParaRPr sz="1050">
              <a:latin typeface="Arial"/>
              <a:cs typeface="Arial"/>
            </a:endParaRPr>
          </a:p>
          <a:p>
            <a:pPr marL="208598" marR="183356" algn="ctr">
              <a:lnSpc>
                <a:spcPct val="194200"/>
              </a:lnSpc>
              <a:spcBef>
                <a:spcPts val="56"/>
              </a:spcBef>
            </a:pPr>
            <a:r>
              <a:rPr sz="1050" dirty="0">
                <a:latin typeface="Arial"/>
                <a:cs typeface="Arial"/>
              </a:rPr>
              <a:t>Quantificaz. Amplificaz.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63">
              <a:latin typeface="Times New Roman"/>
              <a:cs typeface="Times New Roman"/>
            </a:endParaRPr>
          </a:p>
          <a:p>
            <a:pPr marL="220028" marR="194309" algn="ctr">
              <a:lnSpc>
                <a:spcPts val="1200"/>
              </a:lnSpc>
            </a:pPr>
            <a:r>
              <a:rPr sz="1050" b="1" dirty="0">
                <a:latin typeface="Arial"/>
                <a:cs typeface="Arial"/>
              </a:rPr>
              <a:t>Marcat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ri </a:t>
            </a:r>
            <a:r>
              <a:rPr sz="1050" b="1" spc="-4" dirty="0">
                <a:latin typeface="Arial"/>
                <a:cs typeface="Arial"/>
              </a:rPr>
              <a:t>po</a:t>
            </a:r>
            <a:r>
              <a:rPr sz="1050" b="1" dirty="0">
                <a:latin typeface="Arial"/>
                <a:cs typeface="Arial"/>
              </a:rPr>
              <a:t>lim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rf</a:t>
            </a:r>
            <a:r>
              <a:rPr sz="1050" b="1" spc="-4" dirty="0">
                <a:latin typeface="Arial"/>
                <a:cs typeface="Arial"/>
              </a:rPr>
              <a:t>i</a:t>
            </a:r>
            <a:r>
              <a:rPr sz="1050" b="1" dirty="0">
                <a:latin typeface="Arial"/>
                <a:cs typeface="Arial"/>
              </a:rPr>
              <a:t>ci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41"/>
              </a:spcBef>
            </a:pPr>
            <a:endParaRPr sz="1050">
              <a:latin typeface="Times New Roman"/>
              <a:cs typeface="Times New Roman"/>
            </a:endParaRPr>
          </a:p>
          <a:p>
            <a:pPr marL="162878" marR="147638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Separazione/ detec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ion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1125">
              <a:latin typeface="Times New Roman"/>
              <a:cs typeface="Times New Roman"/>
            </a:endParaRPr>
          </a:p>
          <a:p>
            <a:pPr marL="144304" marR="129064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Interpretaz</a:t>
            </a:r>
            <a:r>
              <a:rPr sz="1050" spc="-4" dirty="0">
                <a:latin typeface="Arial"/>
                <a:cs typeface="Arial"/>
              </a:rPr>
              <a:t>.</a:t>
            </a:r>
            <a:r>
              <a:rPr sz="1050" dirty="0">
                <a:latin typeface="Arial"/>
                <a:cs typeface="Arial"/>
              </a:rPr>
              <a:t>ne </a:t>
            </a:r>
            <a:r>
              <a:rPr sz="1050" spc="-4" dirty="0">
                <a:latin typeface="Arial"/>
                <a:cs typeface="Arial"/>
              </a:rPr>
              <a:t>de</a:t>
            </a:r>
            <a:r>
              <a:rPr sz="1050" dirty="0">
                <a:latin typeface="Arial"/>
                <a:cs typeface="Arial"/>
              </a:rPr>
              <a:t>i </a:t>
            </a:r>
            <a:r>
              <a:rPr sz="1050" spc="-4" dirty="0">
                <a:latin typeface="Arial"/>
                <a:cs typeface="Arial"/>
              </a:rPr>
              <a:t>dati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1013">
              <a:latin typeface="Times New Roman"/>
              <a:cs typeface="Times New Roman"/>
            </a:endParaRPr>
          </a:p>
          <a:p>
            <a:pPr marL="148590" marR="125254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Interpretaz</a:t>
            </a:r>
            <a:r>
              <a:rPr sz="1050" spc="-4" dirty="0">
                <a:latin typeface="Arial"/>
                <a:cs typeface="Arial"/>
              </a:rPr>
              <a:t>.</a:t>
            </a:r>
            <a:r>
              <a:rPr sz="1050" dirty="0">
                <a:latin typeface="Arial"/>
                <a:cs typeface="Arial"/>
              </a:rPr>
              <a:t>ne s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atis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ica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03056" y="4743451"/>
            <a:ext cx="1333500" cy="427039"/>
          </a:xfrm>
          <a:prstGeom prst="rect">
            <a:avLst/>
          </a:prstGeom>
          <a:ln w="38099">
            <a:solidFill>
              <a:srgbClr val="000000"/>
            </a:solidFill>
          </a:ln>
        </p:spPr>
        <p:txBody>
          <a:bodyPr vert="horz" wrap="square" lIns="0" tIns="34289" rIns="0" bIns="0" rtlCol="0">
            <a:spAutoFit/>
          </a:bodyPr>
          <a:lstStyle/>
          <a:p>
            <a:pPr marL="7620" algn="ctr">
              <a:spcBef>
                <a:spcPts val="269"/>
              </a:spcBef>
            </a:pPr>
            <a:r>
              <a:rPr sz="1500" b="1" spc="-4" dirty="0">
                <a:latin typeface="Arial"/>
                <a:cs typeface="Arial"/>
              </a:rPr>
              <a:t>Report</a:t>
            </a:r>
            <a:endParaRPr sz="1500">
              <a:latin typeface="Arial"/>
              <a:cs typeface="Arial"/>
            </a:endParaRPr>
          </a:p>
          <a:p>
            <a:pPr marL="8573" algn="ctr"/>
            <a:r>
              <a:rPr sz="1050" dirty="0">
                <a:latin typeface="Arial"/>
                <a:cs typeface="Arial"/>
              </a:rPr>
              <a:t>(con peso</a:t>
            </a:r>
            <a:r>
              <a:rPr sz="1050" spc="-26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statistico)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50307" y="3715702"/>
            <a:ext cx="421481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Q =</a:t>
            </a:r>
            <a:r>
              <a:rPr sz="1200" b="1" spc="-7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08634" y="2915602"/>
            <a:ext cx="416243" cy="1942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dirty="0">
                <a:latin typeface="Arial"/>
                <a:cs typeface="Arial"/>
              </a:rPr>
              <a:t>Q ≠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14224" y="949882"/>
            <a:ext cx="195119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latin typeface="Arial"/>
                <a:cs typeface="Arial"/>
              </a:rPr>
              <a:t>Crimine</a:t>
            </a:r>
            <a:endParaRPr sz="1350">
              <a:latin typeface="Arial"/>
              <a:cs typeface="Arial"/>
            </a:endParaRPr>
          </a:p>
          <a:p>
            <a:pPr marL="386238"/>
            <a:r>
              <a:rPr sz="750" i="1" spc="-8" dirty="0">
                <a:latin typeface="Arial"/>
                <a:cs typeface="Arial"/>
              </a:rPr>
              <a:t>Trasferimento </a:t>
            </a:r>
            <a:r>
              <a:rPr sz="750" i="1" dirty="0">
                <a:latin typeface="Arial"/>
                <a:cs typeface="Arial"/>
              </a:rPr>
              <a:t>del materiale</a:t>
            </a:r>
            <a:r>
              <a:rPr sz="750" i="1" spc="-26" dirty="0">
                <a:latin typeface="Arial"/>
                <a:cs typeface="Arial"/>
              </a:rPr>
              <a:t> </a:t>
            </a:r>
            <a:r>
              <a:rPr sz="750" i="1" dirty="0">
                <a:latin typeface="Arial"/>
                <a:cs typeface="Arial"/>
              </a:rPr>
              <a:t>biologico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009335" y="2171701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30">
                <a:moveTo>
                  <a:pt x="1281379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8009335" y="2171701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7" y="0"/>
                </a:lnTo>
                <a:lnTo>
                  <a:pt x="1281369" y="0"/>
                </a:lnTo>
                <a:lnTo>
                  <a:pt x="1303513" y="4470"/>
                </a:lnTo>
                <a:lnTo>
                  <a:pt x="1321596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6" y="324650"/>
                </a:lnTo>
                <a:lnTo>
                  <a:pt x="1303513" y="336842"/>
                </a:lnTo>
                <a:lnTo>
                  <a:pt x="1281369" y="341312"/>
                </a:lnTo>
                <a:lnTo>
                  <a:pt x="56887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8010526" y="2968229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30">
                <a:moveTo>
                  <a:pt x="1278204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8010526" y="2968229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49"/>
                </a:lnTo>
                <a:lnTo>
                  <a:pt x="1300343" y="336841"/>
                </a:lnTo>
                <a:lnTo>
                  <a:pt x="127819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49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8010526" y="328612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29">
                <a:moveTo>
                  <a:pt x="1278204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78204" y="341312"/>
                </a:lnTo>
                <a:lnTo>
                  <a:pt x="1300342" y="336842"/>
                </a:lnTo>
                <a:lnTo>
                  <a:pt x="1318423" y="324653"/>
                </a:lnTo>
                <a:lnTo>
                  <a:pt x="1330616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6" y="34745"/>
                </a:lnTo>
                <a:lnTo>
                  <a:pt x="1318423" y="16663"/>
                </a:lnTo>
                <a:lnTo>
                  <a:pt x="1300342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8010526" y="328612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7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50"/>
                </a:lnTo>
                <a:lnTo>
                  <a:pt x="1300343" y="336842"/>
                </a:lnTo>
                <a:lnTo>
                  <a:pt x="1278199" y="341312"/>
                </a:lnTo>
                <a:lnTo>
                  <a:pt x="56887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8009335" y="3906442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79" h="579754">
                <a:moveTo>
                  <a:pt x="1241691" y="0"/>
                </a:moveTo>
                <a:lnTo>
                  <a:pt x="96570" y="0"/>
                </a:lnTo>
                <a:lnTo>
                  <a:pt x="58984" y="7590"/>
                </a:lnTo>
                <a:lnTo>
                  <a:pt x="28287" y="28287"/>
                </a:lnTo>
                <a:lnTo>
                  <a:pt x="7590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90" y="520453"/>
                </a:lnTo>
                <a:lnTo>
                  <a:pt x="28287" y="551149"/>
                </a:lnTo>
                <a:lnTo>
                  <a:pt x="58984" y="571847"/>
                </a:lnTo>
                <a:lnTo>
                  <a:pt x="96570" y="579437"/>
                </a:lnTo>
                <a:lnTo>
                  <a:pt x="1241691" y="579437"/>
                </a:lnTo>
                <a:lnTo>
                  <a:pt x="1279278" y="571847"/>
                </a:lnTo>
                <a:lnTo>
                  <a:pt x="1309974" y="551149"/>
                </a:lnTo>
                <a:lnTo>
                  <a:pt x="1330672" y="520453"/>
                </a:lnTo>
                <a:lnTo>
                  <a:pt x="1338262" y="482866"/>
                </a:lnTo>
                <a:lnTo>
                  <a:pt x="1338262" y="96570"/>
                </a:lnTo>
                <a:lnTo>
                  <a:pt x="1330672" y="58984"/>
                </a:lnTo>
                <a:lnTo>
                  <a:pt x="1309974" y="28287"/>
                </a:lnTo>
                <a:lnTo>
                  <a:pt x="1279278" y="7590"/>
                </a:lnTo>
                <a:lnTo>
                  <a:pt x="1241691" y="0"/>
                </a:lnTo>
                <a:close/>
              </a:path>
            </a:pathLst>
          </a:custGeom>
          <a:solidFill>
            <a:srgbClr val="72F94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8009335" y="3906442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79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1689" y="0"/>
                </a:lnTo>
                <a:lnTo>
                  <a:pt x="1279276" y="7589"/>
                </a:lnTo>
                <a:lnTo>
                  <a:pt x="1309972" y="28286"/>
                </a:lnTo>
                <a:lnTo>
                  <a:pt x="1330669" y="58983"/>
                </a:lnTo>
                <a:lnTo>
                  <a:pt x="1338259" y="96574"/>
                </a:lnTo>
                <a:lnTo>
                  <a:pt x="1338259" y="482861"/>
                </a:lnTo>
                <a:lnTo>
                  <a:pt x="1330669" y="520452"/>
                </a:lnTo>
                <a:lnTo>
                  <a:pt x="1309972" y="551150"/>
                </a:lnTo>
                <a:lnTo>
                  <a:pt x="1279276" y="571847"/>
                </a:lnTo>
                <a:lnTo>
                  <a:pt x="124168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2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8002192" y="4973242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0" y="0"/>
                </a:lnTo>
                <a:lnTo>
                  <a:pt x="58978" y="7590"/>
                </a:lnTo>
                <a:lnTo>
                  <a:pt x="28282" y="28287"/>
                </a:lnTo>
                <a:lnTo>
                  <a:pt x="7588" y="58984"/>
                </a:lnTo>
                <a:lnTo>
                  <a:pt x="0" y="96570"/>
                </a:lnTo>
                <a:lnTo>
                  <a:pt x="0" y="482862"/>
                </a:lnTo>
                <a:lnTo>
                  <a:pt x="7588" y="520453"/>
                </a:lnTo>
                <a:lnTo>
                  <a:pt x="28282" y="551151"/>
                </a:lnTo>
                <a:lnTo>
                  <a:pt x="58978" y="571848"/>
                </a:lnTo>
                <a:lnTo>
                  <a:pt x="96570" y="579437"/>
                </a:lnTo>
                <a:lnTo>
                  <a:pt x="1246454" y="579437"/>
                </a:lnTo>
                <a:lnTo>
                  <a:pt x="1284040" y="571848"/>
                </a:lnTo>
                <a:lnTo>
                  <a:pt x="1314737" y="551151"/>
                </a:lnTo>
                <a:lnTo>
                  <a:pt x="1335434" y="520453"/>
                </a:lnTo>
                <a:lnTo>
                  <a:pt x="1343025" y="482862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/>
          <p:nvPr/>
        </p:nvSpPr>
        <p:spPr>
          <a:xfrm>
            <a:off x="8002192" y="4973242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1" y="7589"/>
                </a:lnTo>
                <a:lnTo>
                  <a:pt x="1314736" y="28286"/>
                </a:lnTo>
                <a:lnTo>
                  <a:pt x="1335431" y="58983"/>
                </a:lnTo>
                <a:lnTo>
                  <a:pt x="1343019" y="96574"/>
                </a:lnTo>
                <a:lnTo>
                  <a:pt x="1343019" y="482861"/>
                </a:lnTo>
                <a:lnTo>
                  <a:pt x="1335431" y="520453"/>
                </a:lnTo>
                <a:lnTo>
                  <a:pt x="1314736" y="551150"/>
                </a:lnTo>
                <a:lnTo>
                  <a:pt x="1284041" y="571847"/>
                </a:lnTo>
                <a:lnTo>
                  <a:pt x="124644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3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8011716" y="2455069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29" h="273050">
                <a:moveTo>
                  <a:pt x="1286395" y="0"/>
                </a:moveTo>
                <a:lnTo>
                  <a:pt x="45504" y="0"/>
                </a:lnTo>
                <a:lnTo>
                  <a:pt x="27790" y="3575"/>
                </a:lnTo>
                <a:lnTo>
                  <a:pt x="13327" y="13327"/>
                </a:lnTo>
                <a:lnTo>
                  <a:pt x="3575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5" y="245259"/>
                </a:lnTo>
                <a:lnTo>
                  <a:pt x="13327" y="259722"/>
                </a:lnTo>
                <a:lnTo>
                  <a:pt x="27790" y="269474"/>
                </a:lnTo>
                <a:lnTo>
                  <a:pt x="45504" y="273050"/>
                </a:lnTo>
                <a:lnTo>
                  <a:pt x="1286395" y="273050"/>
                </a:lnTo>
                <a:lnTo>
                  <a:pt x="1304116" y="269474"/>
                </a:lnTo>
                <a:lnTo>
                  <a:pt x="1318583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3" y="13327"/>
                </a:lnTo>
                <a:lnTo>
                  <a:pt x="1304116" y="3575"/>
                </a:lnTo>
                <a:lnTo>
                  <a:pt x="128639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8011716" y="2455069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29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6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6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/>
          <p:nvPr/>
        </p:nvSpPr>
        <p:spPr>
          <a:xfrm>
            <a:off x="8009335" y="3596879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29">
                <a:moveTo>
                  <a:pt x="1281379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73"/>
          <p:cNvSpPr/>
          <p:nvPr/>
        </p:nvSpPr>
        <p:spPr>
          <a:xfrm>
            <a:off x="8009335" y="3596879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29">
                <a:moveTo>
                  <a:pt x="0" y="56885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81379" y="0"/>
                </a:lnTo>
                <a:lnTo>
                  <a:pt x="1303517" y="4470"/>
                </a:lnTo>
                <a:lnTo>
                  <a:pt x="1321597" y="16661"/>
                </a:lnTo>
                <a:lnTo>
                  <a:pt x="1333788" y="34743"/>
                </a:lnTo>
                <a:lnTo>
                  <a:pt x="1338259" y="56885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7" y="324650"/>
                </a:lnTo>
                <a:lnTo>
                  <a:pt x="1303517" y="336841"/>
                </a:lnTo>
                <a:lnTo>
                  <a:pt x="128137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/>
          <p:nvPr/>
        </p:nvSpPr>
        <p:spPr>
          <a:xfrm>
            <a:off x="8002192" y="445770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0" y="0"/>
                </a:lnTo>
                <a:lnTo>
                  <a:pt x="58978" y="7590"/>
                </a:lnTo>
                <a:lnTo>
                  <a:pt x="28282" y="28287"/>
                </a:lnTo>
                <a:lnTo>
                  <a:pt x="7588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8" y="520458"/>
                </a:lnTo>
                <a:lnTo>
                  <a:pt x="28282" y="551154"/>
                </a:lnTo>
                <a:lnTo>
                  <a:pt x="58978" y="571849"/>
                </a:lnTo>
                <a:lnTo>
                  <a:pt x="96570" y="579437"/>
                </a:lnTo>
                <a:lnTo>
                  <a:pt x="1246454" y="579437"/>
                </a:lnTo>
                <a:lnTo>
                  <a:pt x="1284040" y="571849"/>
                </a:lnTo>
                <a:lnTo>
                  <a:pt x="1314737" y="551154"/>
                </a:lnTo>
                <a:lnTo>
                  <a:pt x="1335434" y="520458"/>
                </a:lnTo>
                <a:lnTo>
                  <a:pt x="1343025" y="482866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5" name="object 75"/>
          <p:cNvSpPr/>
          <p:nvPr/>
        </p:nvSpPr>
        <p:spPr>
          <a:xfrm>
            <a:off x="8002192" y="445770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1" y="7589"/>
                </a:lnTo>
                <a:lnTo>
                  <a:pt x="1314736" y="28286"/>
                </a:lnTo>
                <a:lnTo>
                  <a:pt x="1335431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1" y="520454"/>
                </a:lnTo>
                <a:lnTo>
                  <a:pt x="1314736" y="551151"/>
                </a:lnTo>
                <a:lnTo>
                  <a:pt x="1284041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4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6" name="object 76"/>
          <p:cNvSpPr/>
          <p:nvPr/>
        </p:nvSpPr>
        <p:spPr>
          <a:xfrm>
            <a:off x="7524749" y="1371600"/>
            <a:ext cx="1828800" cy="438150"/>
          </a:xfrm>
          <a:custGeom>
            <a:avLst/>
            <a:gdLst/>
            <a:ahLst/>
            <a:cxnLst/>
            <a:rect l="l" t="t" r="r" b="b"/>
            <a:pathLst>
              <a:path w="2438400" h="584200">
                <a:moveTo>
                  <a:pt x="0" y="0"/>
                </a:moveTo>
                <a:lnTo>
                  <a:pt x="2438398" y="0"/>
                </a:lnTo>
                <a:lnTo>
                  <a:pt x="2438398" y="584199"/>
                </a:lnTo>
                <a:lnTo>
                  <a:pt x="0" y="584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7" name="object 77"/>
          <p:cNvSpPr txBox="1"/>
          <p:nvPr/>
        </p:nvSpPr>
        <p:spPr>
          <a:xfrm>
            <a:off x="7618519" y="1396366"/>
            <a:ext cx="1828614" cy="3763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 indent="444341">
              <a:lnSpc>
                <a:spcPts val="1425"/>
              </a:lnSpc>
              <a:spcBef>
                <a:spcPts val="135"/>
              </a:spcBef>
            </a:pPr>
            <a:r>
              <a:rPr sz="1200" b="1" spc="-4" dirty="0">
                <a:latin typeface="Arial"/>
                <a:cs typeface="Arial"/>
              </a:rPr>
              <a:t>Reference  campione </a:t>
            </a:r>
            <a:r>
              <a:rPr sz="1350" b="1" dirty="0">
                <a:latin typeface="Arial"/>
                <a:cs typeface="Arial"/>
              </a:rPr>
              <a:t>“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350" b="1" dirty="0">
                <a:latin typeface="Arial"/>
                <a:cs typeface="Arial"/>
              </a:rPr>
              <a:t>”</a:t>
            </a:r>
            <a:r>
              <a:rPr sz="1350" b="1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(Known)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7952186" y="1871664"/>
            <a:ext cx="1102519" cy="3542572"/>
          </a:xfrm>
          <a:prstGeom prst="rect">
            <a:avLst/>
          </a:prstGeom>
          <a:ln w="28574">
            <a:solidFill>
              <a:srgbClr val="000000"/>
            </a:solidFill>
          </a:ln>
        </p:spPr>
        <p:txBody>
          <a:bodyPr vert="horz" wrap="square" lIns="0" tIns="78104" rIns="0" bIns="0" rtlCol="0">
            <a:spAutoFit/>
          </a:bodyPr>
          <a:lstStyle/>
          <a:p>
            <a:pPr marL="77629">
              <a:spcBef>
                <a:spcPts val="614"/>
              </a:spcBef>
            </a:pPr>
            <a:r>
              <a:rPr sz="1050" i="1" spc="-4" dirty="0">
                <a:solidFill>
                  <a:srgbClr val="0000FF"/>
                </a:solidFill>
                <a:latin typeface="Arial"/>
                <a:cs typeface="Arial"/>
              </a:rPr>
              <a:t>Steps</a:t>
            </a:r>
            <a:r>
              <a:rPr sz="105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coinvolti</a:t>
            </a:r>
            <a:endParaRPr sz="1050">
              <a:latin typeface="Arial"/>
              <a:cs typeface="Arial"/>
            </a:endParaRPr>
          </a:p>
          <a:p>
            <a:pPr marL="301466">
              <a:spcBef>
                <a:spcPts val="855"/>
              </a:spcBef>
            </a:pPr>
            <a:r>
              <a:rPr sz="1050" dirty="0">
                <a:latin typeface="Arial"/>
                <a:cs typeface="Arial"/>
              </a:rPr>
              <a:t>Raccolta</a:t>
            </a:r>
            <a:endParaRPr sz="1050">
              <a:latin typeface="Arial"/>
              <a:cs typeface="Arial"/>
            </a:endParaRPr>
          </a:p>
          <a:p>
            <a:pPr marL="243364">
              <a:spcBef>
                <a:spcPts val="953"/>
              </a:spcBef>
            </a:pPr>
            <a:r>
              <a:rPr sz="750" dirty="0">
                <a:latin typeface="Arial"/>
                <a:cs typeface="Arial"/>
              </a:rPr>
              <a:t>Conservazione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25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863">
              <a:latin typeface="Times New Roman"/>
              <a:cs typeface="Times New Roman"/>
            </a:endParaRPr>
          </a:p>
          <a:p>
            <a:pPr marL="208598" marR="183356" indent="36671" algn="just">
              <a:lnSpc>
                <a:spcPct val="196400"/>
              </a:lnSpc>
            </a:pPr>
            <a:r>
              <a:rPr sz="1050" dirty="0">
                <a:latin typeface="Arial"/>
                <a:cs typeface="Arial"/>
              </a:rPr>
              <a:t>Es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razione Quantificaz. Amplificaz.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63">
              <a:latin typeface="Times New Roman"/>
              <a:cs typeface="Times New Roman"/>
            </a:endParaRPr>
          </a:p>
          <a:p>
            <a:pPr marL="220028" marR="194309" indent="40481">
              <a:lnSpc>
                <a:spcPts val="1200"/>
              </a:lnSpc>
            </a:pPr>
            <a:r>
              <a:rPr sz="1050" b="1" dirty="0">
                <a:latin typeface="Arial"/>
                <a:cs typeface="Arial"/>
              </a:rPr>
              <a:t>Marcat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ri </a:t>
            </a:r>
            <a:r>
              <a:rPr sz="1050" b="1" spc="-4" dirty="0">
                <a:latin typeface="Arial"/>
                <a:cs typeface="Arial"/>
              </a:rPr>
              <a:t>po</a:t>
            </a:r>
            <a:r>
              <a:rPr sz="1050" b="1" dirty="0">
                <a:latin typeface="Arial"/>
                <a:cs typeface="Arial"/>
              </a:rPr>
              <a:t>lim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rf</a:t>
            </a:r>
            <a:r>
              <a:rPr sz="1050" b="1" spc="-4" dirty="0">
                <a:latin typeface="Arial"/>
                <a:cs typeface="Arial"/>
              </a:rPr>
              <a:t>i</a:t>
            </a:r>
            <a:r>
              <a:rPr sz="1050" b="1" dirty="0">
                <a:latin typeface="Arial"/>
                <a:cs typeface="Arial"/>
              </a:rPr>
              <a:t>ci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25">
              <a:latin typeface="Times New Roman"/>
              <a:cs typeface="Times New Roman"/>
            </a:endParaRPr>
          </a:p>
          <a:p>
            <a:pPr marL="162878" marR="147638" algn="ctr">
              <a:lnSpc>
                <a:spcPts val="1200"/>
              </a:lnSpc>
              <a:spcBef>
                <a:spcPts val="645"/>
              </a:spcBef>
            </a:pPr>
            <a:r>
              <a:rPr sz="1050" dirty="0">
                <a:latin typeface="Arial"/>
                <a:cs typeface="Arial"/>
              </a:rPr>
              <a:t>Separazione/ Detec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ion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425">
              <a:latin typeface="Times New Roman"/>
              <a:cs typeface="Times New Roman"/>
            </a:endParaRPr>
          </a:p>
          <a:p>
            <a:pPr marL="144304" marR="129064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Interpretaz</a:t>
            </a:r>
            <a:r>
              <a:rPr sz="1050" spc="-4" dirty="0">
                <a:latin typeface="Arial"/>
                <a:cs typeface="Arial"/>
              </a:rPr>
              <a:t>.</a:t>
            </a:r>
            <a:r>
              <a:rPr sz="1050" dirty="0">
                <a:latin typeface="Arial"/>
                <a:cs typeface="Arial"/>
              </a:rPr>
              <a:t>ne </a:t>
            </a:r>
            <a:r>
              <a:rPr sz="1050" spc="-4" dirty="0">
                <a:latin typeface="Arial"/>
                <a:cs typeface="Arial"/>
              </a:rPr>
              <a:t>de</a:t>
            </a:r>
            <a:r>
              <a:rPr sz="1050" dirty="0">
                <a:latin typeface="Arial"/>
                <a:cs typeface="Arial"/>
              </a:rPr>
              <a:t>i </a:t>
            </a:r>
            <a:r>
              <a:rPr sz="1050" spc="-4" dirty="0">
                <a:latin typeface="Arial"/>
                <a:cs typeface="Arial"/>
              </a:rPr>
              <a:t>dati</a:t>
            </a:r>
            <a:endParaRPr sz="10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80233" y="882016"/>
            <a:ext cx="186690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latin typeface="Arial"/>
                <a:cs typeface="Arial"/>
              </a:rPr>
              <a:t>Sospettato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spc="-4" dirty="0">
                <a:latin typeface="Arial"/>
                <a:cs typeface="Arial"/>
              </a:rPr>
              <a:t>individuato</a:t>
            </a:r>
            <a:endParaRPr sz="135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553450" y="1143000"/>
            <a:ext cx="0" cy="185738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1" name="object 81"/>
          <p:cNvSpPr/>
          <p:nvPr/>
        </p:nvSpPr>
        <p:spPr>
          <a:xfrm>
            <a:off x="8489156" y="1243012"/>
            <a:ext cx="128588" cy="12858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2" name="object 82"/>
          <p:cNvSpPr/>
          <p:nvPr/>
        </p:nvSpPr>
        <p:spPr>
          <a:xfrm>
            <a:off x="3638550" y="1143000"/>
            <a:ext cx="0" cy="185738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3" name="object 83"/>
          <p:cNvSpPr/>
          <p:nvPr/>
        </p:nvSpPr>
        <p:spPr>
          <a:xfrm>
            <a:off x="3574256" y="1243012"/>
            <a:ext cx="128588" cy="12858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4" name="object 84"/>
          <p:cNvSpPr txBox="1"/>
          <p:nvPr/>
        </p:nvSpPr>
        <p:spPr>
          <a:xfrm>
            <a:off x="4213147" y="2445307"/>
            <a:ext cx="99536" cy="113043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just">
              <a:lnSpc>
                <a:spcPct val="99200"/>
              </a:lnSpc>
              <a:spcBef>
                <a:spcPts val="83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Q  U  A  L  I  T  Y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13147" y="3721657"/>
            <a:ext cx="99536" cy="146434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just">
              <a:lnSpc>
                <a:spcPct val="99700"/>
              </a:lnSpc>
              <a:spcBef>
                <a:spcPts val="79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A  S  S  U  R  A  N  C  E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091138" y="2444116"/>
            <a:ext cx="99536" cy="113043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just">
              <a:lnSpc>
                <a:spcPct val="99200"/>
              </a:lnSpc>
              <a:spcBef>
                <a:spcPts val="83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Q  U  A  L  I  T  Y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091138" y="3720466"/>
            <a:ext cx="99536" cy="146434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just">
              <a:lnSpc>
                <a:spcPct val="99700"/>
              </a:lnSpc>
              <a:spcBef>
                <a:spcPts val="79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A  S  S  U  R  A  N  C  E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760020" y="5830253"/>
            <a:ext cx="152542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dirty="0">
                <a:latin typeface="Arial"/>
                <a:cs typeface="Arial"/>
              </a:rPr>
              <a:t>Profilo depositato in</a:t>
            </a:r>
            <a:r>
              <a:rPr sz="900" i="1" spc="-71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database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838854" y="1028701"/>
            <a:ext cx="333851" cy="496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8104">
              <a:spcBef>
                <a:spcPts val="270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281625" y="1314451"/>
            <a:ext cx="333851" cy="496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8104">
              <a:spcBef>
                <a:spcPts val="270"/>
              </a:spcBef>
            </a:pPr>
            <a:r>
              <a:rPr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3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431095" y="3144954"/>
            <a:ext cx="333851" cy="496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4289" rIns="0" bIns="0" rtlCol="0">
            <a:spAutoFit/>
          </a:bodyPr>
          <a:lstStyle/>
          <a:p>
            <a:pPr marL="68104">
              <a:spcBef>
                <a:spcPts val="269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609064" y="4354832"/>
            <a:ext cx="2992583" cy="1225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3" name="object 93"/>
          <p:cNvSpPr/>
          <p:nvPr/>
        </p:nvSpPr>
        <p:spPr>
          <a:xfrm>
            <a:off x="4657726" y="4387455"/>
            <a:ext cx="2894647" cy="1126331"/>
          </a:xfrm>
          <a:custGeom>
            <a:avLst/>
            <a:gdLst/>
            <a:ahLst/>
            <a:cxnLst/>
            <a:rect l="l" t="t" r="r" b="b"/>
            <a:pathLst>
              <a:path w="3859529" h="1501775">
                <a:moveTo>
                  <a:pt x="0" y="750887"/>
                </a:moveTo>
                <a:lnTo>
                  <a:pt x="4642" y="698392"/>
                </a:lnTo>
                <a:lnTo>
                  <a:pt x="18364" y="646870"/>
                </a:lnTo>
                <a:lnTo>
                  <a:pt x="40859" y="596439"/>
                </a:lnTo>
                <a:lnTo>
                  <a:pt x="71823" y="547219"/>
                </a:lnTo>
                <a:lnTo>
                  <a:pt x="110948" y="499328"/>
                </a:lnTo>
                <a:lnTo>
                  <a:pt x="157929" y="452886"/>
                </a:lnTo>
                <a:lnTo>
                  <a:pt x="212459" y="408011"/>
                </a:lnTo>
                <a:lnTo>
                  <a:pt x="274233" y="364824"/>
                </a:lnTo>
                <a:lnTo>
                  <a:pt x="307740" y="343900"/>
                </a:lnTo>
                <a:lnTo>
                  <a:pt x="342943" y="323443"/>
                </a:lnTo>
                <a:lnTo>
                  <a:pt x="379805" y="303466"/>
                </a:lnTo>
                <a:lnTo>
                  <a:pt x="418285" y="283987"/>
                </a:lnTo>
                <a:lnTo>
                  <a:pt x="458347" y="265018"/>
                </a:lnTo>
                <a:lnTo>
                  <a:pt x="499952" y="246575"/>
                </a:lnTo>
                <a:lnTo>
                  <a:pt x="543061" y="228673"/>
                </a:lnTo>
                <a:lnTo>
                  <a:pt x="587637" y="211327"/>
                </a:lnTo>
                <a:lnTo>
                  <a:pt x="633641" y="194551"/>
                </a:lnTo>
                <a:lnTo>
                  <a:pt x="681035" y="178361"/>
                </a:lnTo>
                <a:lnTo>
                  <a:pt x="729781" y="162771"/>
                </a:lnTo>
                <a:lnTo>
                  <a:pt x="779840" y="147797"/>
                </a:lnTo>
                <a:lnTo>
                  <a:pt x="831174" y="133453"/>
                </a:lnTo>
                <a:lnTo>
                  <a:pt x="883745" y="119754"/>
                </a:lnTo>
                <a:lnTo>
                  <a:pt x="937514" y="106715"/>
                </a:lnTo>
                <a:lnTo>
                  <a:pt x="992444" y="94351"/>
                </a:lnTo>
                <a:lnTo>
                  <a:pt x="1048496" y="82676"/>
                </a:lnTo>
                <a:lnTo>
                  <a:pt x="1105631" y="71706"/>
                </a:lnTo>
                <a:lnTo>
                  <a:pt x="1163813" y="61456"/>
                </a:lnTo>
                <a:lnTo>
                  <a:pt x="1223001" y="51941"/>
                </a:lnTo>
                <a:lnTo>
                  <a:pt x="1283158" y="43174"/>
                </a:lnTo>
                <a:lnTo>
                  <a:pt x="1344246" y="35172"/>
                </a:lnTo>
                <a:lnTo>
                  <a:pt x="1406227" y="27949"/>
                </a:lnTo>
                <a:lnTo>
                  <a:pt x="1469062" y="21520"/>
                </a:lnTo>
                <a:lnTo>
                  <a:pt x="1532712" y="15900"/>
                </a:lnTo>
                <a:lnTo>
                  <a:pt x="1597141" y="11103"/>
                </a:lnTo>
                <a:lnTo>
                  <a:pt x="1662309" y="7146"/>
                </a:lnTo>
                <a:lnTo>
                  <a:pt x="1728177" y="4042"/>
                </a:lnTo>
                <a:lnTo>
                  <a:pt x="1794709" y="1806"/>
                </a:lnTo>
                <a:lnTo>
                  <a:pt x="1861866" y="454"/>
                </a:lnTo>
                <a:lnTo>
                  <a:pt x="1929608" y="0"/>
                </a:lnTo>
                <a:lnTo>
                  <a:pt x="1997351" y="454"/>
                </a:lnTo>
                <a:lnTo>
                  <a:pt x="2064506" y="1806"/>
                </a:lnTo>
                <a:lnTo>
                  <a:pt x="2131038" y="4042"/>
                </a:lnTo>
                <a:lnTo>
                  <a:pt x="2196906" y="7146"/>
                </a:lnTo>
                <a:lnTo>
                  <a:pt x="2262074" y="11103"/>
                </a:lnTo>
                <a:lnTo>
                  <a:pt x="2326502" y="15900"/>
                </a:lnTo>
                <a:lnTo>
                  <a:pt x="2390152" y="21520"/>
                </a:lnTo>
                <a:lnTo>
                  <a:pt x="2452987" y="27949"/>
                </a:lnTo>
                <a:lnTo>
                  <a:pt x="2514967" y="35172"/>
                </a:lnTo>
                <a:lnTo>
                  <a:pt x="2576055" y="43174"/>
                </a:lnTo>
                <a:lnTo>
                  <a:pt x="2636212" y="51941"/>
                </a:lnTo>
                <a:lnTo>
                  <a:pt x="2695400" y="61456"/>
                </a:lnTo>
                <a:lnTo>
                  <a:pt x="2753581" y="71706"/>
                </a:lnTo>
                <a:lnTo>
                  <a:pt x="2810716" y="82676"/>
                </a:lnTo>
                <a:lnTo>
                  <a:pt x="2866767" y="94351"/>
                </a:lnTo>
                <a:lnTo>
                  <a:pt x="2921697" y="106715"/>
                </a:lnTo>
                <a:lnTo>
                  <a:pt x="2975466" y="119754"/>
                </a:lnTo>
                <a:lnTo>
                  <a:pt x="3028037" y="133453"/>
                </a:lnTo>
                <a:lnTo>
                  <a:pt x="3079371" y="147797"/>
                </a:lnTo>
                <a:lnTo>
                  <a:pt x="3129429" y="162771"/>
                </a:lnTo>
                <a:lnTo>
                  <a:pt x="3178175" y="178361"/>
                </a:lnTo>
                <a:lnTo>
                  <a:pt x="3225568" y="194551"/>
                </a:lnTo>
                <a:lnTo>
                  <a:pt x="3271572" y="211327"/>
                </a:lnTo>
                <a:lnTo>
                  <a:pt x="3316148" y="228673"/>
                </a:lnTo>
                <a:lnTo>
                  <a:pt x="3359257" y="246575"/>
                </a:lnTo>
                <a:lnTo>
                  <a:pt x="3400862" y="265018"/>
                </a:lnTo>
                <a:lnTo>
                  <a:pt x="3440923" y="283987"/>
                </a:lnTo>
                <a:lnTo>
                  <a:pt x="3479404" y="303466"/>
                </a:lnTo>
                <a:lnTo>
                  <a:pt x="3516265" y="323443"/>
                </a:lnTo>
                <a:lnTo>
                  <a:pt x="3551468" y="343900"/>
                </a:lnTo>
                <a:lnTo>
                  <a:pt x="3584975" y="364824"/>
                </a:lnTo>
                <a:lnTo>
                  <a:pt x="3616748" y="386199"/>
                </a:lnTo>
                <a:lnTo>
                  <a:pt x="3674937" y="430245"/>
                </a:lnTo>
                <a:lnTo>
                  <a:pt x="3725731" y="475918"/>
                </a:lnTo>
                <a:lnTo>
                  <a:pt x="3768822" y="523100"/>
                </a:lnTo>
                <a:lnTo>
                  <a:pt x="3803905" y="571670"/>
                </a:lnTo>
                <a:lnTo>
                  <a:pt x="3830673" y="621511"/>
                </a:lnTo>
                <a:lnTo>
                  <a:pt x="3848820" y="672502"/>
                </a:lnTo>
                <a:lnTo>
                  <a:pt x="3858040" y="724525"/>
                </a:lnTo>
                <a:lnTo>
                  <a:pt x="3859207" y="750887"/>
                </a:lnTo>
                <a:lnTo>
                  <a:pt x="3858040" y="777248"/>
                </a:lnTo>
                <a:lnTo>
                  <a:pt x="3848820" y="829271"/>
                </a:lnTo>
                <a:lnTo>
                  <a:pt x="3830673" y="880263"/>
                </a:lnTo>
                <a:lnTo>
                  <a:pt x="3803905" y="930103"/>
                </a:lnTo>
                <a:lnTo>
                  <a:pt x="3768822" y="978674"/>
                </a:lnTo>
                <a:lnTo>
                  <a:pt x="3725731" y="1025855"/>
                </a:lnTo>
                <a:lnTo>
                  <a:pt x="3674937" y="1071529"/>
                </a:lnTo>
                <a:lnTo>
                  <a:pt x="3616748" y="1115574"/>
                </a:lnTo>
                <a:lnTo>
                  <a:pt x="3584975" y="1136950"/>
                </a:lnTo>
                <a:lnTo>
                  <a:pt x="3551468" y="1157874"/>
                </a:lnTo>
                <a:lnTo>
                  <a:pt x="3516265" y="1178331"/>
                </a:lnTo>
                <a:lnTo>
                  <a:pt x="3479404" y="1198308"/>
                </a:lnTo>
                <a:lnTo>
                  <a:pt x="3440923" y="1217788"/>
                </a:lnTo>
                <a:lnTo>
                  <a:pt x="3400862" y="1236757"/>
                </a:lnTo>
                <a:lnTo>
                  <a:pt x="3359257" y="1255200"/>
                </a:lnTo>
                <a:lnTo>
                  <a:pt x="3316148" y="1273102"/>
                </a:lnTo>
                <a:lnTo>
                  <a:pt x="3271572" y="1290448"/>
                </a:lnTo>
                <a:lnTo>
                  <a:pt x="3225568" y="1307224"/>
                </a:lnTo>
                <a:lnTo>
                  <a:pt x="3178175" y="1323414"/>
                </a:lnTo>
                <a:lnTo>
                  <a:pt x="3129429" y="1339004"/>
                </a:lnTo>
                <a:lnTo>
                  <a:pt x="3079371" y="1353979"/>
                </a:lnTo>
                <a:lnTo>
                  <a:pt x="3028037" y="1368323"/>
                </a:lnTo>
                <a:lnTo>
                  <a:pt x="2975466" y="1382022"/>
                </a:lnTo>
                <a:lnTo>
                  <a:pt x="2921697" y="1395061"/>
                </a:lnTo>
                <a:lnTo>
                  <a:pt x="2866767" y="1407426"/>
                </a:lnTo>
                <a:lnTo>
                  <a:pt x="2810716" y="1419100"/>
                </a:lnTo>
                <a:lnTo>
                  <a:pt x="2753581" y="1430070"/>
                </a:lnTo>
                <a:lnTo>
                  <a:pt x="2695400" y="1440320"/>
                </a:lnTo>
                <a:lnTo>
                  <a:pt x="2636212" y="1449836"/>
                </a:lnTo>
                <a:lnTo>
                  <a:pt x="2576055" y="1458603"/>
                </a:lnTo>
                <a:lnTo>
                  <a:pt x="2514967" y="1466605"/>
                </a:lnTo>
                <a:lnTo>
                  <a:pt x="2452987" y="1473828"/>
                </a:lnTo>
                <a:lnTo>
                  <a:pt x="2390152" y="1480257"/>
                </a:lnTo>
                <a:lnTo>
                  <a:pt x="2326502" y="1485878"/>
                </a:lnTo>
                <a:lnTo>
                  <a:pt x="2262074" y="1490674"/>
                </a:lnTo>
                <a:lnTo>
                  <a:pt x="2196906" y="1494632"/>
                </a:lnTo>
                <a:lnTo>
                  <a:pt x="2131038" y="1497736"/>
                </a:lnTo>
                <a:lnTo>
                  <a:pt x="2064506" y="1499972"/>
                </a:lnTo>
                <a:lnTo>
                  <a:pt x="1997351" y="1501324"/>
                </a:lnTo>
                <a:lnTo>
                  <a:pt x="1929608" y="1501778"/>
                </a:lnTo>
                <a:lnTo>
                  <a:pt x="1861866" y="1501324"/>
                </a:lnTo>
                <a:lnTo>
                  <a:pt x="1794709" y="1499972"/>
                </a:lnTo>
                <a:lnTo>
                  <a:pt x="1728177" y="1497736"/>
                </a:lnTo>
                <a:lnTo>
                  <a:pt x="1662309" y="1494632"/>
                </a:lnTo>
                <a:lnTo>
                  <a:pt x="1597141" y="1490674"/>
                </a:lnTo>
                <a:lnTo>
                  <a:pt x="1532712" y="1485878"/>
                </a:lnTo>
                <a:lnTo>
                  <a:pt x="1469062" y="1480257"/>
                </a:lnTo>
                <a:lnTo>
                  <a:pt x="1406227" y="1473828"/>
                </a:lnTo>
                <a:lnTo>
                  <a:pt x="1344246" y="1466605"/>
                </a:lnTo>
                <a:lnTo>
                  <a:pt x="1283158" y="1458603"/>
                </a:lnTo>
                <a:lnTo>
                  <a:pt x="1223001" y="1449836"/>
                </a:lnTo>
                <a:lnTo>
                  <a:pt x="1163813" y="1440320"/>
                </a:lnTo>
                <a:lnTo>
                  <a:pt x="1105631" y="1430070"/>
                </a:lnTo>
                <a:lnTo>
                  <a:pt x="1048496" y="1419100"/>
                </a:lnTo>
                <a:lnTo>
                  <a:pt x="992444" y="1407426"/>
                </a:lnTo>
                <a:lnTo>
                  <a:pt x="937514" y="1395061"/>
                </a:lnTo>
                <a:lnTo>
                  <a:pt x="883745" y="1382022"/>
                </a:lnTo>
                <a:lnTo>
                  <a:pt x="831174" y="1368323"/>
                </a:lnTo>
                <a:lnTo>
                  <a:pt x="779840" y="1353979"/>
                </a:lnTo>
                <a:lnTo>
                  <a:pt x="729781" y="1339004"/>
                </a:lnTo>
                <a:lnTo>
                  <a:pt x="681035" y="1323414"/>
                </a:lnTo>
                <a:lnTo>
                  <a:pt x="633641" y="1307224"/>
                </a:lnTo>
                <a:lnTo>
                  <a:pt x="587637" y="1290448"/>
                </a:lnTo>
                <a:lnTo>
                  <a:pt x="543061" y="1273102"/>
                </a:lnTo>
                <a:lnTo>
                  <a:pt x="499952" y="1255200"/>
                </a:lnTo>
                <a:lnTo>
                  <a:pt x="458347" y="1236757"/>
                </a:lnTo>
                <a:lnTo>
                  <a:pt x="418285" y="1217788"/>
                </a:lnTo>
                <a:lnTo>
                  <a:pt x="379805" y="1198308"/>
                </a:lnTo>
                <a:lnTo>
                  <a:pt x="342943" y="1178331"/>
                </a:lnTo>
                <a:lnTo>
                  <a:pt x="307740" y="1157874"/>
                </a:lnTo>
                <a:lnTo>
                  <a:pt x="274233" y="1136950"/>
                </a:lnTo>
                <a:lnTo>
                  <a:pt x="242460" y="1115574"/>
                </a:lnTo>
                <a:lnTo>
                  <a:pt x="184270" y="1071529"/>
                </a:lnTo>
                <a:lnTo>
                  <a:pt x="133476" y="1025855"/>
                </a:lnTo>
                <a:lnTo>
                  <a:pt x="90385" y="978674"/>
                </a:lnTo>
                <a:lnTo>
                  <a:pt x="55302" y="930103"/>
                </a:lnTo>
                <a:lnTo>
                  <a:pt x="28534" y="880263"/>
                </a:lnTo>
                <a:lnTo>
                  <a:pt x="10387" y="829271"/>
                </a:lnTo>
                <a:lnTo>
                  <a:pt x="1166" y="777248"/>
                </a:lnTo>
                <a:lnTo>
                  <a:pt x="0" y="750887"/>
                </a:lnTo>
                <a:close/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4" name="object 94"/>
          <p:cNvSpPr txBox="1"/>
          <p:nvPr/>
        </p:nvSpPr>
        <p:spPr>
          <a:xfrm>
            <a:off x="6837207" y="4663986"/>
            <a:ext cx="333851" cy="4962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0" tIns="34289" rIns="0" bIns="0" rtlCol="0">
            <a:spAutoFit/>
          </a:bodyPr>
          <a:lstStyle/>
          <a:p>
            <a:pPr marL="68104">
              <a:spcBef>
                <a:spcPts val="269"/>
              </a:spcBef>
            </a:pPr>
            <a:r>
              <a:rPr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3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5" name="Freccia a destra 94"/>
          <p:cNvSpPr/>
          <p:nvPr/>
        </p:nvSpPr>
        <p:spPr>
          <a:xfrm>
            <a:off x="4990946" y="3391855"/>
            <a:ext cx="350540" cy="14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96" name="Freccia a sinistra 95"/>
          <p:cNvSpPr/>
          <p:nvPr/>
        </p:nvSpPr>
        <p:spPr>
          <a:xfrm>
            <a:off x="6803724" y="3354307"/>
            <a:ext cx="263233" cy="1123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1465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4811" y="3202275"/>
            <a:ext cx="1336288" cy="45653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224314" marR="180975" indent="-33814">
              <a:lnSpc>
                <a:spcPts val="1575"/>
              </a:lnSpc>
              <a:spcBef>
                <a:spcPts val="360"/>
              </a:spcBef>
            </a:pP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350" b="1" spc="-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ron</a:t>
            </a:r>
            <a:r>
              <a:rPr sz="1350" b="1" spc="-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o dei pro</a:t>
            </a:r>
            <a:r>
              <a:rPr sz="1350" b="1" spc="-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ili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16140" y="3121580"/>
            <a:ext cx="37480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b="1" dirty="0">
                <a:latin typeface="Arial"/>
                <a:cs typeface="Arial"/>
              </a:rPr>
              <a:t>Q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8739" y="3121580"/>
            <a:ext cx="349568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b="1" dirty="0">
                <a:latin typeface="Arial"/>
                <a:cs typeface="Arial"/>
              </a:rPr>
              <a:t>K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10251" y="5543551"/>
            <a:ext cx="561975" cy="277654"/>
          </a:xfrm>
          <a:custGeom>
            <a:avLst/>
            <a:gdLst/>
            <a:ahLst/>
            <a:cxnLst/>
            <a:rect l="l" t="t" r="r" b="b"/>
            <a:pathLst>
              <a:path w="749300" h="370204">
                <a:moveTo>
                  <a:pt x="0" y="0"/>
                </a:moveTo>
                <a:lnTo>
                  <a:pt x="749299" y="0"/>
                </a:lnTo>
                <a:lnTo>
                  <a:pt x="749299" y="369887"/>
                </a:lnTo>
                <a:lnTo>
                  <a:pt x="0" y="36988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5869306" y="5568316"/>
            <a:ext cx="4386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Arial"/>
                <a:cs typeface="Arial"/>
              </a:rPr>
              <a:t>Cor</a:t>
            </a:r>
            <a:r>
              <a:rPr sz="1350" spc="-4" dirty="0">
                <a:latin typeface="Arial"/>
                <a:cs typeface="Arial"/>
              </a:rPr>
              <a:t>t</a:t>
            </a:r>
            <a:r>
              <a:rPr sz="1350" dirty="0">
                <a:latin typeface="Arial"/>
                <a:cs typeface="Arial"/>
              </a:rPr>
              <a:t>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000" y="5200650"/>
            <a:ext cx="0" cy="300038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6031706" y="5414962"/>
            <a:ext cx="128588" cy="12858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5177962" y="1809928"/>
            <a:ext cx="1828723" cy="24237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34289" rIns="0" bIns="0" rtlCol="0">
            <a:spAutoFit/>
          </a:bodyPr>
          <a:lstStyle/>
          <a:p>
            <a:pPr marL="68104">
              <a:spcBef>
                <a:spcPts val="269"/>
              </a:spcBef>
            </a:pPr>
            <a:r>
              <a:rPr sz="1350" b="1" dirty="0">
                <a:latin typeface="Arial"/>
                <a:cs typeface="Arial"/>
              </a:rPr>
              <a:t>Ricerca in</a:t>
            </a:r>
            <a:r>
              <a:rPr sz="1350" b="1" spc="-26" dirty="0">
                <a:latin typeface="Arial"/>
                <a:cs typeface="Arial"/>
              </a:rPr>
              <a:t> </a:t>
            </a:r>
            <a:r>
              <a:rPr sz="1350" b="1" spc="-4" dirty="0">
                <a:latin typeface="Arial"/>
                <a:cs typeface="Arial"/>
              </a:rPr>
              <a:t>database</a:t>
            </a:r>
            <a:endParaRPr sz="1350" b="1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6000" y="2845595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396874"/>
                </a:move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6010275" y="278844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5183506" y="2478643"/>
            <a:ext cx="1948815" cy="240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i="1" spc="-4" dirty="0">
                <a:solidFill>
                  <a:srgbClr val="FF0000"/>
                </a:solidFill>
                <a:latin typeface="Arial"/>
                <a:cs typeface="Arial"/>
              </a:rPr>
              <a:t>Esclusione </a:t>
            </a:r>
            <a:r>
              <a:rPr sz="1350" b="1" i="1" spc="-4" dirty="0">
                <a:solidFill>
                  <a:srgbClr val="FF2600"/>
                </a:solidFill>
                <a:latin typeface="Arial"/>
                <a:cs typeface="Arial"/>
              </a:rPr>
              <a:t>(no</a:t>
            </a:r>
            <a:r>
              <a:rPr sz="1350" b="1" i="1" spc="-71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350" b="1" i="1" spc="-4" dirty="0">
                <a:solidFill>
                  <a:srgbClr val="FF2600"/>
                </a:solidFill>
                <a:latin typeface="Arial"/>
                <a:cs typeface="Arial"/>
              </a:rPr>
              <a:t>match)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4955" y="4070509"/>
            <a:ext cx="1892618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i="1" spc="-4" dirty="0">
                <a:solidFill>
                  <a:srgbClr val="0000CC"/>
                </a:solidFill>
                <a:latin typeface="Arial"/>
                <a:cs typeface="Arial"/>
              </a:rPr>
              <a:t>Compatibilità</a:t>
            </a:r>
            <a:r>
              <a:rPr sz="1500" b="1" i="1" spc="-68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350" b="1" i="1" spc="-4" dirty="0">
                <a:solidFill>
                  <a:srgbClr val="0228D6"/>
                </a:solidFill>
                <a:latin typeface="Arial"/>
                <a:cs typeface="Arial"/>
              </a:rPr>
              <a:t>(match)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96000" y="3657601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874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6010275" y="3840956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1143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4981010" y="1404530"/>
            <a:ext cx="2237819" cy="1942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b="1" i="1" dirty="0">
                <a:latin typeface="Arial"/>
                <a:cs typeface="Arial"/>
              </a:rPr>
              <a:t>May match</a:t>
            </a:r>
            <a:r>
              <a:rPr sz="1200" b="1" i="1" spc="-68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another</a:t>
            </a:r>
            <a:r>
              <a:rPr lang="it-IT" sz="1200" b="1" i="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(K’)</a:t>
            </a:r>
          </a:p>
        </p:txBody>
      </p:sp>
      <p:sp>
        <p:nvSpPr>
          <p:cNvPr id="21" name="object 21"/>
          <p:cNvSpPr/>
          <p:nvPr/>
        </p:nvSpPr>
        <p:spPr>
          <a:xfrm>
            <a:off x="6134101" y="1028700"/>
            <a:ext cx="1419225" cy="285750"/>
          </a:xfrm>
          <a:custGeom>
            <a:avLst/>
            <a:gdLst/>
            <a:ahLst/>
            <a:cxnLst/>
            <a:rect l="l" t="t" r="r" b="b"/>
            <a:pathLst>
              <a:path w="1892300" h="381000">
                <a:moveTo>
                  <a:pt x="0" y="380999"/>
                </a:moveTo>
                <a:lnTo>
                  <a:pt x="0" y="0"/>
                </a:lnTo>
                <a:lnTo>
                  <a:pt x="189229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7496176" y="985839"/>
            <a:ext cx="85725" cy="85725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6096000" y="4388645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874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6010275" y="45720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1143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6096000" y="2114551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396874"/>
                </a:move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6010275" y="20574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3144441" y="2185988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30">
                <a:moveTo>
                  <a:pt x="1281379" y="0"/>
                </a:moveTo>
                <a:lnTo>
                  <a:pt x="56887" y="0"/>
                </a:lnTo>
                <a:lnTo>
                  <a:pt x="34744" y="4471"/>
                </a:lnTo>
                <a:lnTo>
                  <a:pt x="16662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2" y="324653"/>
                </a:lnTo>
                <a:lnTo>
                  <a:pt x="34744" y="336842"/>
                </a:lnTo>
                <a:lnTo>
                  <a:pt x="56887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3144441" y="2185988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6" y="0"/>
                </a:lnTo>
                <a:lnTo>
                  <a:pt x="1281369" y="0"/>
                </a:lnTo>
                <a:lnTo>
                  <a:pt x="1303513" y="4470"/>
                </a:lnTo>
                <a:lnTo>
                  <a:pt x="1321596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6" y="324650"/>
                </a:lnTo>
                <a:lnTo>
                  <a:pt x="1303513" y="336842"/>
                </a:lnTo>
                <a:lnTo>
                  <a:pt x="1281369" y="341312"/>
                </a:lnTo>
                <a:lnTo>
                  <a:pt x="56886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3145632" y="298251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30">
                <a:moveTo>
                  <a:pt x="1278204" y="0"/>
                </a:moveTo>
                <a:lnTo>
                  <a:pt x="56885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5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3145632" y="298251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49"/>
                </a:lnTo>
                <a:lnTo>
                  <a:pt x="1300343" y="336841"/>
                </a:lnTo>
                <a:lnTo>
                  <a:pt x="127819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49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3145632" y="3300413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29">
                <a:moveTo>
                  <a:pt x="1278204" y="0"/>
                </a:moveTo>
                <a:lnTo>
                  <a:pt x="56887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7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3145632" y="3300413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6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50"/>
                </a:lnTo>
                <a:lnTo>
                  <a:pt x="1300343" y="336842"/>
                </a:lnTo>
                <a:lnTo>
                  <a:pt x="1278199" y="341312"/>
                </a:lnTo>
                <a:lnTo>
                  <a:pt x="56886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3144441" y="3920729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80" h="579754">
                <a:moveTo>
                  <a:pt x="1241691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9" y="520453"/>
                </a:lnTo>
                <a:lnTo>
                  <a:pt x="28286" y="551149"/>
                </a:lnTo>
                <a:lnTo>
                  <a:pt x="58984" y="571847"/>
                </a:lnTo>
                <a:lnTo>
                  <a:pt x="96575" y="579437"/>
                </a:lnTo>
                <a:lnTo>
                  <a:pt x="1241691" y="579437"/>
                </a:lnTo>
                <a:lnTo>
                  <a:pt x="1279278" y="571847"/>
                </a:lnTo>
                <a:lnTo>
                  <a:pt x="1309974" y="551149"/>
                </a:lnTo>
                <a:lnTo>
                  <a:pt x="1330672" y="520453"/>
                </a:lnTo>
                <a:lnTo>
                  <a:pt x="1338262" y="482866"/>
                </a:lnTo>
                <a:lnTo>
                  <a:pt x="1338262" y="96570"/>
                </a:lnTo>
                <a:lnTo>
                  <a:pt x="1330672" y="58984"/>
                </a:lnTo>
                <a:lnTo>
                  <a:pt x="1309974" y="28287"/>
                </a:lnTo>
                <a:lnTo>
                  <a:pt x="1279278" y="7590"/>
                </a:lnTo>
                <a:lnTo>
                  <a:pt x="1241691" y="0"/>
                </a:lnTo>
                <a:close/>
              </a:path>
            </a:pathLst>
          </a:custGeom>
          <a:solidFill>
            <a:srgbClr val="72F94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3144441" y="3920729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80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1689" y="0"/>
                </a:lnTo>
                <a:lnTo>
                  <a:pt x="1279276" y="7589"/>
                </a:lnTo>
                <a:lnTo>
                  <a:pt x="1309972" y="28286"/>
                </a:lnTo>
                <a:lnTo>
                  <a:pt x="1330669" y="58983"/>
                </a:lnTo>
                <a:lnTo>
                  <a:pt x="1338259" y="96574"/>
                </a:lnTo>
                <a:lnTo>
                  <a:pt x="1338259" y="482861"/>
                </a:lnTo>
                <a:lnTo>
                  <a:pt x="1330669" y="520452"/>
                </a:lnTo>
                <a:lnTo>
                  <a:pt x="1309972" y="551150"/>
                </a:lnTo>
                <a:lnTo>
                  <a:pt x="1279276" y="571847"/>
                </a:lnTo>
                <a:lnTo>
                  <a:pt x="124168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2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3137299" y="485775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2"/>
                </a:lnTo>
                <a:lnTo>
                  <a:pt x="7589" y="520454"/>
                </a:lnTo>
                <a:lnTo>
                  <a:pt x="28286" y="551151"/>
                </a:lnTo>
                <a:lnTo>
                  <a:pt x="58984" y="571848"/>
                </a:lnTo>
                <a:lnTo>
                  <a:pt x="96575" y="579437"/>
                </a:lnTo>
                <a:lnTo>
                  <a:pt x="1246454" y="579437"/>
                </a:lnTo>
                <a:lnTo>
                  <a:pt x="1284040" y="571848"/>
                </a:lnTo>
                <a:lnTo>
                  <a:pt x="1314737" y="551151"/>
                </a:lnTo>
                <a:lnTo>
                  <a:pt x="1335434" y="520454"/>
                </a:lnTo>
                <a:lnTo>
                  <a:pt x="1343025" y="482862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3137299" y="485775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0" y="7589"/>
                </a:lnTo>
                <a:lnTo>
                  <a:pt x="1314736" y="28286"/>
                </a:lnTo>
                <a:lnTo>
                  <a:pt x="1335430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0" y="520453"/>
                </a:lnTo>
                <a:lnTo>
                  <a:pt x="1314736" y="551151"/>
                </a:lnTo>
                <a:lnTo>
                  <a:pt x="1284040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3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3146822" y="2469356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1286408" y="0"/>
                </a:moveTo>
                <a:lnTo>
                  <a:pt x="45509" y="0"/>
                </a:lnTo>
                <a:lnTo>
                  <a:pt x="27795" y="3575"/>
                </a:lnTo>
                <a:lnTo>
                  <a:pt x="13329" y="13327"/>
                </a:lnTo>
                <a:lnTo>
                  <a:pt x="3576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6" y="245259"/>
                </a:lnTo>
                <a:lnTo>
                  <a:pt x="13329" y="259722"/>
                </a:lnTo>
                <a:lnTo>
                  <a:pt x="27795" y="269474"/>
                </a:lnTo>
                <a:lnTo>
                  <a:pt x="45509" y="273050"/>
                </a:lnTo>
                <a:lnTo>
                  <a:pt x="1286408" y="273050"/>
                </a:lnTo>
                <a:lnTo>
                  <a:pt x="1304121" y="269474"/>
                </a:lnTo>
                <a:lnTo>
                  <a:pt x="1318585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5" y="13327"/>
                </a:lnTo>
                <a:lnTo>
                  <a:pt x="1304121" y="3575"/>
                </a:lnTo>
                <a:lnTo>
                  <a:pt x="128640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3146822" y="2469356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5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5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3144441" y="3611166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29">
                <a:moveTo>
                  <a:pt x="1281379" y="0"/>
                </a:moveTo>
                <a:lnTo>
                  <a:pt x="56885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5" y="341312"/>
                </a:lnTo>
                <a:lnTo>
                  <a:pt x="1281379" y="341312"/>
                </a:lnTo>
                <a:lnTo>
                  <a:pt x="1303522" y="336842"/>
                </a:lnTo>
                <a:lnTo>
                  <a:pt x="1321603" y="324653"/>
                </a:lnTo>
                <a:lnTo>
                  <a:pt x="1333792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2" y="34745"/>
                </a:lnTo>
                <a:lnTo>
                  <a:pt x="1321603" y="16663"/>
                </a:lnTo>
                <a:lnTo>
                  <a:pt x="1303522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3144441" y="3611166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81379" y="0"/>
                </a:lnTo>
                <a:lnTo>
                  <a:pt x="1303517" y="4470"/>
                </a:lnTo>
                <a:lnTo>
                  <a:pt x="1321597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7" y="324650"/>
                </a:lnTo>
                <a:lnTo>
                  <a:pt x="1303517" y="336841"/>
                </a:lnTo>
                <a:lnTo>
                  <a:pt x="128137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3145632" y="5314951"/>
            <a:ext cx="999173" cy="434816"/>
          </a:xfrm>
          <a:custGeom>
            <a:avLst/>
            <a:gdLst/>
            <a:ahLst/>
            <a:cxnLst/>
            <a:rect l="l" t="t" r="r" b="b"/>
            <a:pathLst>
              <a:path w="1332230" h="579754">
                <a:moveTo>
                  <a:pt x="1235341" y="0"/>
                </a:moveTo>
                <a:lnTo>
                  <a:pt x="96574" y="0"/>
                </a:lnTo>
                <a:lnTo>
                  <a:pt x="58983" y="7589"/>
                </a:lnTo>
                <a:lnTo>
                  <a:pt x="28286" y="28286"/>
                </a:lnTo>
                <a:lnTo>
                  <a:pt x="7589" y="58983"/>
                </a:lnTo>
                <a:lnTo>
                  <a:pt x="0" y="96574"/>
                </a:lnTo>
                <a:lnTo>
                  <a:pt x="0" y="482862"/>
                </a:lnTo>
                <a:lnTo>
                  <a:pt x="7589" y="520454"/>
                </a:lnTo>
                <a:lnTo>
                  <a:pt x="28286" y="551151"/>
                </a:lnTo>
                <a:lnTo>
                  <a:pt x="58983" y="571848"/>
                </a:lnTo>
                <a:lnTo>
                  <a:pt x="96574" y="579437"/>
                </a:lnTo>
                <a:lnTo>
                  <a:pt x="1235341" y="579437"/>
                </a:lnTo>
                <a:lnTo>
                  <a:pt x="1272928" y="571848"/>
                </a:lnTo>
                <a:lnTo>
                  <a:pt x="1303624" y="551151"/>
                </a:lnTo>
                <a:lnTo>
                  <a:pt x="1324322" y="520454"/>
                </a:lnTo>
                <a:lnTo>
                  <a:pt x="1331912" y="482862"/>
                </a:lnTo>
                <a:lnTo>
                  <a:pt x="1331912" y="96574"/>
                </a:lnTo>
                <a:lnTo>
                  <a:pt x="1324322" y="58983"/>
                </a:lnTo>
                <a:lnTo>
                  <a:pt x="1303624" y="28286"/>
                </a:lnTo>
                <a:lnTo>
                  <a:pt x="1272928" y="7589"/>
                </a:lnTo>
                <a:lnTo>
                  <a:pt x="123534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3145632" y="5314951"/>
            <a:ext cx="999173" cy="434816"/>
          </a:xfrm>
          <a:custGeom>
            <a:avLst/>
            <a:gdLst/>
            <a:ahLst/>
            <a:cxnLst/>
            <a:rect l="l" t="t" r="r" b="b"/>
            <a:pathLst>
              <a:path w="1332230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35339" y="0"/>
                </a:lnTo>
                <a:lnTo>
                  <a:pt x="1272930" y="7589"/>
                </a:lnTo>
                <a:lnTo>
                  <a:pt x="1303626" y="28286"/>
                </a:lnTo>
                <a:lnTo>
                  <a:pt x="1324320" y="58983"/>
                </a:lnTo>
                <a:lnTo>
                  <a:pt x="1331909" y="96574"/>
                </a:lnTo>
                <a:lnTo>
                  <a:pt x="1331909" y="482862"/>
                </a:lnTo>
                <a:lnTo>
                  <a:pt x="1324320" y="520454"/>
                </a:lnTo>
                <a:lnTo>
                  <a:pt x="1303626" y="551151"/>
                </a:lnTo>
                <a:lnTo>
                  <a:pt x="1272930" y="571848"/>
                </a:lnTo>
                <a:lnTo>
                  <a:pt x="123533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4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3146822" y="2708671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1286408" y="0"/>
                </a:moveTo>
                <a:lnTo>
                  <a:pt x="45509" y="0"/>
                </a:lnTo>
                <a:lnTo>
                  <a:pt x="27795" y="3575"/>
                </a:lnTo>
                <a:lnTo>
                  <a:pt x="13329" y="13327"/>
                </a:lnTo>
                <a:lnTo>
                  <a:pt x="3576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6" y="245259"/>
                </a:lnTo>
                <a:lnTo>
                  <a:pt x="13329" y="259722"/>
                </a:lnTo>
                <a:lnTo>
                  <a:pt x="27795" y="269474"/>
                </a:lnTo>
                <a:lnTo>
                  <a:pt x="45509" y="273050"/>
                </a:lnTo>
                <a:lnTo>
                  <a:pt x="1286408" y="273050"/>
                </a:lnTo>
                <a:lnTo>
                  <a:pt x="1304121" y="269474"/>
                </a:lnTo>
                <a:lnTo>
                  <a:pt x="1318585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5" y="13327"/>
                </a:lnTo>
                <a:lnTo>
                  <a:pt x="1304121" y="3575"/>
                </a:lnTo>
                <a:lnTo>
                  <a:pt x="128640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3146822" y="2708671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5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5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3137299" y="4383883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9" y="520453"/>
                </a:lnTo>
                <a:lnTo>
                  <a:pt x="28286" y="551149"/>
                </a:lnTo>
                <a:lnTo>
                  <a:pt x="58984" y="571847"/>
                </a:lnTo>
                <a:lnTo>
                  <a:pt x="96575" y="579437"/>
                </a:lnTo>
                <a:lnTo>
                  <a:pt x="1246454" y="579437"/>
                </a:lnTo>
                <a:lnTo>
                  <a:pt x="1284040" y="571847"/>
                </a:lnTo>
                <a:lnTo>
                  <a:pt x="1314737" y="551149"/>
                </a:lnTo>
                <a:lnTo>
                  <a:pt x="1335434" y="520453"/>
                </a:lnTo>
                <a:lnTo>
                  <a:pt x="1343025" y="482866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3137299" y="4383883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0" y="7589"/>
                </a:lnTo>
                <a:lnTo>
                  <a:pt x="1314736" y="28286"/>
                </a:lnTo>
                <a:lnTo>
                  <a:pt x="1335430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0" y="520453"/>
                </a:lnTo>
                <a:lnTo>
                  <a:pt x="1314736" y="551151"/>
                </a:lnTo>
                <a:lnTo>
                  <a:pt x="1284040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3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2838450" y="1385888"/>
            <a:ext cx="1600200" cy="438150"/>
          </a:xfrm>
          <a:custGeom>
            <a:avLst/>
            <a:gdLst/>
            <a:ahLst/>
            <a:cxnLst/>
            <a:rect l="l" t="t" r="r" b="b"/>
            <a:pathLst>
              <a:path w="2133600" h="584200">
                <a:moveTo>
                  <a:pt x="0" y="0"/>
                </a:moveTo>
                <a:lnTo>
                  <a:pt x="2133598" y="0"/>
                </a:lnTo>
                <a:lnTo>
                  <a:pt x="2133598" y="584199"/>
                </a:lnTo>
                <a:lnTo>
                  <a:pt x="0" y="584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 txBox="1"/>
          <p:nvPr/>
        </p:nvSpPr>
        <p:spPr>
          <a:xfrm>
            <a:off x="3262580" y="1410652"/>
            <a:ext cx="755808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latin typeface="Arial"/>
                <a:cs typeface="Arial"/>
              </a:rPr>
              <a:t>Campione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18552" y="1586667"/>
            <a:ext cx="109459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latin typeface="Arial"/>
                <a:cs typeface="Arial"/>
              </a:rPr>
              <a:t>“</a:t>
            </a:r>
            <a:r>
              <a:rPr sz="1350" b="1" spc="-4" dirty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sz="1350" b="1" spc="-4" dirty="0">
                <a:latin typeface="Arial"/>
                <a:cs typeface="Arial"/>
              </a:rPr>
              <a:t>”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Question)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87139" y="3223622"/>
            <a:ext cx="141064" cy="394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dirty="0">
                <a:latin typeface="Arial"/>
                <a:cs typeface="Arial"/>
              </a:rPr>
              <a:t>Biology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88330" y="4477564"/>
            <a:ext cx="141064" cy="5976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spc="-101" dirty="0">
                <a:latin typeface="Arial"/>
                <a:cs typeface="Arial"/>
              </a:rPr>
              <a:t>T</a:t>
            </a:r>
            <a:r>
              <a:rPr sz="900" dirty="0">
                <a:latin typeface="Arial"/>
                <a:cs typeface="Arial"/>
              </a:rPr>
              <a:t>echnology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88330" y="5264403"/>
            <a:ext cx="141064" cy="470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dirty="0">
                <a:latin typeface="Arial"/>
                <a:cs typeface="Arial"/>
              </a:rPr>
              <a:t>Genetics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88330" y="2459187"/>
            <a:ext cx="141064" cy="470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dirty="0">
                <a:latin typeface="Arial"/>
                <a:cs typeface="Arial"/>
              </a:rPr>
              <a:t>Serology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11795" y="5802869"/>
            <a:ext cx="1525429" cy="1481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dirty="0">
                <a:latin typeface="Arial"/>
                <a:cs typeface="Arial"/>
              </a:rPr>
              <a:t>Profilo depositato in</a:t>
            </a:r>
            <a:r>
              <a:rPr sz="900" i="1" spc="-71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database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87292" y="1885949"/>
            <a:ext cx="1102519" cy="3870930"/>
          </a:xfrm>
          <a:prstGeom prst="rect">
            <a:avLst/>
          </a:prstGeom>
          <a:ln w="28574">
            <a:solidFill>
              <a:srgbClr val="000000"/>
            </a:solidFill>
          </a:ln>
        </p:spPr>
        <p:txBody>
          <a:bodyPr vert="horz" wrap="square" lIns="0" tIns="78104" rIns="0" bIns="0" rtlCol="0">
            <a:spAutoFit/>
          </a:bodyPr>
          <a:lstStyle/>
          <a:p>
            <a:pPr marL="78104">
              <a:spcBef>
                <a:spcPts val="614"/>
              </a:spcBef>
            </a:pPr>
            <a:r>
              <a:rPr sz="1050" i="1" spc="-4" dirty="0">
                <a:solidFill>
                  <a:srgbClr val="0000FF"/>
                </a:solidFill>
                <a:latin typeface="Arial"/>
                <a:cs typeface="Arial"/>
              </a:rPr>
              <a:t>Steps</a:t>
            </a:r>
            <a:r>
              <a:rPr sz="105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coinvolti</a:t>
            </a:r>
            <a:endParaRPr sz="1050">
              <a:latin typeface="Arial"/>
              <a:cs typeface="Arial"/>
            </a:endParaRPr>
          </a:p>
          <a:p>
            <a:pPr marL="301466">
              <a:spcBef>
                <a:spcPts val="855"/>
              </a:spcBef>
            </a:pPr>
            <a:r>
              <a:rPr sz="1050" dirty="0">
                <a:latin typeface="Arial"/>
                <a:cs typeface="Arial"/>
              </a:rPr>
              <a:t>Raccolta</a:t>
            </a:r>
            <a:endParaRPr sz="1050">
              <a:latin typeface="Arial"/>
              <a:cs typeface="Arial"/>
            </a:endParaRPr>
          </a:p>
          <a:p>
            <a:pPr marL="190500" marR="164306" indent="-476" algn="ctr">
              <a:lnSpc>
                <a:spcPts val="1883"/>
              </a:lnSpc>
              <a:spcBef>
                <a:spcPts val="195"/>
              </a:spcBef>
            </a:pPr>
            <a:r>
              <a:rPr sz="750" dirty="0">
                <a:latin typeface="Arial"/>
                <a:cs typeface="Arial"/>
              </a:rPr>
              <a:t>Conservazione Caratterizzazione</a:t>
            </a:r>
            <a:endParaRPr sz="75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208598" indent="36671"/>
            <a:r>
              <a:rPr sz="1050" spc="-4" dirty="0">
                <a:latin typeface="Arial"/>
                <a:cs typeface="Arial"/>
              </a:rPr>
              <a:t>Estrazione</a:t>
            </a:r>
            <a:endParaRPr sz="1050">
              <a:latin typeface="Arial"/>
              <a:cs typeface="Arial"/>
            </a:endParaRPr>
          </a:p>
          <a:p>
            <a:pPr marL="208598" marR="183356" algn="ctr">
              <a:lnSpc>
                <a:spcPct val="194200"/>
              </a:lnSpc>
              <a:spcBef>
                <a:spcPts val="56"/>
              </a:spcBef>
            </a:pPr>
            <a:r>
              <a:rPr sz="1050" dirty="0">
                <a:latin typeface="Arial"/>
                <a:cs typeface="Arial"/>
              </a:rPr>
              <a:t>Quantificaz. Amplificaz.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63">
              <a:latin typeface="Times New Roman"/>
              <a:cs typeface="Times New Roman"/>
            </a:endParaRPr>
          </a:p>
          <a:p>
            <a:pPr marL="220028" marR="194309" algn="ctr">
              <a:lnSpc>
                <a:spcPts val="1200"/>
              </a:lnSpc>
            </a:pPr>
            <a:r>
              <a:rPr sz="1050" b="1" dirty="0">
                <a:latin typeface="Arial"/>
                <a:cs typeface="Arial"/>
              </a:rPr>
              <a:t>Marcat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ri </a:t>
            </a:r>
            <a:r>
              <a:rPr sz="1050" b="1" spc="-4" dirty="0">
                <a:latin typeface="Arial"/>
                <a:cs typeface="Arial"/>
              </a:rPr>
              <a:t>po</a:t>
            </a:r>
            <a:r>
              <a:rPr sz="1050" b="1" dirty="0">
                <a:latin typeface="Arial"/>
                <a:cs typeface="Arial"/>
              </a:rPr>
              <a:t>lim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rf</a:t>
            </a:r>
            <a:r>
              <a:rPr sz="1050" b="1" spc="-4" dirty="0">
                <a:latin typeface="Arial"/>
                <a:cs typeface="Arial"/>
              </a:rPr>
              <a:t>i</a:t>
            </a:r>
            <a:r>
              <a:rPr sz="1050" b="1" dirty="0">
                <a:latin typeface="Arial"/>
                <a:cs typeface="Arial"/>
              </a:rPr>
              <a:t>ci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41"/>
              </a:spcBef>
            </a:pPr>
            <a:endParaRPr sz="1050">
              <a:latin typeface="Times New Roman"/>
              <a:cs typeface="Times New Roman"/>
            </a:endParaRPr>
          </a:p>
          <a:p>
            <a:pPr marL="162878" marR="147638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Separazione/ detec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ion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1125">
              <a:latin typeface="Times New Roman"/>
              <a:cs typeface="Times New Roman"/>
            </a:endParaRPr>
          </a:p>
          <a:p>
            <a:pPr marL="144304" marR="129064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Interpretaz</a:t>
            </a:r>
            <a:r>
              <a:rPr sz="1050" spc="-4" dirty="0">
                <a:latin typeface="Arial"/>
                <a:cs typeface="Arial"/>
              </a:rPr>
              <a:t>.</a:t>
            </a:r>
            <a:r>
              <a:rPr sz="1050" dirty="0">
                <a:latin typeface="Arial"/>
                <a:cs typeface="Arial"/>
              </a:rPr>
              <a:t>ne </a:t>
            </a:r>
            <a:r>
              <a:rPr sz="1050" spc="-4" dirty="0">
                <a:latin typeface="Arial"/>
                <a:cs typeface="Arial"/>
              </a:rPr>
              <a:t>de</a:t>
            </a:r>
            <a:r>
              <a:rPr sz="1050" dirty="0">
                <a:latin typeface="Arial"/>
                <a:cs typeface="Arial"/>
              </a:rPr>
              <a:t>i </a:t>
            </a:r>
            <a:r>
              <a:rPr sz="1050" spc="-4" dirty="0">
                <a:latin typeface="Arial"/>
                <a:cs typeface="Arial"/>
              </a:rPr>
              <a:t>dati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1013">
              <a:latin typeface="Times New Roman"/>
              <a:cs typeface="Times New Roman"/>
            </a:endParaRPr>
          </a:p>
          <a:p>
            <a:pPr marL="148590" marR="125254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Interpretaz</a:t>
            </a:r>
            <a:r>
              <a:rPr sz="1050" spc="-4" dirty="0">
                <a:latin typeface="Arial"/>
                <a:cs typeface="Arial"/>
              </a:rPr>
              <a:t>.</a:t>
            </a:r>
            <a:r>
              <a:rPr sz="1050" dirty="0">
                <a:latin typeface="Arial"/>
                <a:cs typeface="Arial"/>
              </a:rPr>
              <a:t>ne s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atis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ica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03056" y="4743451"/>
            <a:ext cx="1333500" cy="427039"/>
          </a:xfrm>
          <a:prstGeom prst="rect">
            <a:avLst/>
          </a:prstGeom>
          <a:ln w="38099">
            <a:solidFill>
              <a:srgbClr val="000000"/>
            </a:solidFill>
          </a:ln>
        </p:spPr>
        <p:txBody>
          <a:bodyPr vert="horz" wrap="square" lIns="0" tIns="34289" rIns="0" bIns="0" rtlCol="0">
            <a:spAutoFit/>
          </a:bodyPr>
          <a:lstStyle/>
          <a:p>
            <a:pPr marL="7620" algn="ctr">
              <a:spcBef>
                <a:spcPts val="269"/>
              </a:spcBef>
            </a:pPr>
            <a:r>
              <a:rPr sz="1500" b="1" spc="-4" dirty="0">
                <a:latin typeface="Arial"/>
                <a:cs typeface="Arial"/>
              </a:rPr>
              <a:t>Report</a:t>
            </a:r>
            <a:endParaRPr sz="1500">
              <a:latin typeface="Arial"/>
              <a:cs typeface="Arial"/>
            </a:endParaRPr>
          </a:p>
          <a:p>
            <a:pPr marL="8573" algn="ctr"/>
            <a:r>
              <a:rPr sz="1050" dirty="0">
                <a:latin typeface="Arial"/>
                <a:cs typeface="Arial"/>
              </a:rPr>
              <a:t>(con peso</a:t>
            </a:r>
            <a:r>
              <a:rPr sz="1050" spc="-26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statistico)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50307" y="3715702"/>
            <a:ext cx="421481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Q =</a:t>
            </a:r>
            <a:r>
              <a:rPr sz="1200" b="1" spc="-7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08634" y="2915602"/>
            <a:ext cx="416243" cy="1942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dirty="0">
                <a:latin typeface="Arial"/>
                <a:cs typeface="Arial"/>
              </a:rPr>
              <a:t>Q ≠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14224" y="949882"/>
            <a:ext cx="195119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latin typeface="Arial"/>
                <a:cs typeface="Arial"/>
              </a:rPr>
              <a:t>Crimine</a:t>
            </a:r>
            <a:endParaRPr sz="1350">
              <a:latin typeface="Arial"/>
              <a:cs typeface="Arial"/>
            </a:endParaRPr>
          </a:p>
          <a:p>
            <a:pPr marL="386238"/>
            <a:r>
              <a:rPr sz="750" i="1" spc="-8" dirty="0">
                <a:latin typeface="Arial"/>
                <a:cs typeface="Arial"/>
              </a:rPr>
              <a:t>Trasferimento </a:t>
            </a:r>
            <a:r>
              <a:rPr sz="750" i="1" dirty="0">
                <a:latin typeface="Arial"/>
                <a:cs typeface="Arial"/>
              </a:rPr>
              <a:t>del materiale</a:t>
            </a:r>
            <a:r>
              <a:rPr sz="750" i="1" spc="-26" dirty="0">
                <a:latin typeface="Arial"/>
                <a:cs typeface="Arial"/>
              </a:rPr>
              <a:t> </a:t>
            </a:r>
            <a:r>
              <a:rPr sz="750" i="1" dirty="0">
                <a:latin typeface="Arial"/>
                <a:cs typeface="Arial"/>
              </a:rPr>
              <a:t>biologico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009335" y="2171701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30">
                <a:moveTo>
                  <a:pt x="1281379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8009335" y="2171701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7" y="0"/>
                </a:lnTo>
                <a:lnTo>
                  <a:pt x="1281369" y="0"/>
                </a:lnTo>
                <a:lnTo>
                  <a:pt x="1303513" y="4470"/>
                </a:lnTo>
                <a:lnTo>
                  <a:pt x="1321596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6" y="324650"/>
                </a:lnTo>
                <a:lnTo>
                  <a:pt x="1303513" y="336842"/>
                </a:lnTo>
                <a:lnTo>
                  <a:pt x="1281369" y="341312"/>
                </a:lnTo>
                <a:lnTo>
                  <a:pt x="56887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8010526" y="2968229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30">
                <a:moveTo>
                  <a:pt x="1278204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8010526" y="2968229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49"/>
                </a:lnTo>
                <a:lnTo>
                  <a:pt x="1300343" y="336841"/>
                </a:lnTo>
                <a:lnTo>
                  <a:pt x="127819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49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8010526" y="328612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29">
                <a:moveTo>
                  <a:pt x="1278204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78204" y="341312"/>
                </a:lnTo>
                <a:lnTo>
                  <a:pt x="1300342" y="336842"/>
                </a:lnTo>
                <a:lnTo>
                  <a:pt x="1318423" y="324653"/>
                </a:lnTo>
                <a:lnTo>
                  <a:pt x="1330616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6" y="34745"/>
                </a:lnTo>
                <a:lnTo>
                  <a:pt x="1318423" y="16663"/>
                </a:lnTo>
                <a:lnTo>
                  <a:pt x="1300342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8010526" y="328612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7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50"/>
                </a:lnTo>
                <a:lnTo>
                  <a:pt x="1300343" y="336842"/>
                </a:lnTo>
                <a:lnTo>
                  <a:pt x="1278199" y="341312"/>
                </a:lnTo>
                <a:lnTo>
                  <a:pt x="56887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8009335" y="3906442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79" h="579754">
                <a:moveTo>
                  <a:pt x="1241691" y="0"/>
                </a:moveTo>
                <a:lnTo>
                  <a:pt x="96570" y="0"/>
                </a:lnTo>
                <a:lnTo>
                  <a:pt x="58984" y="7590"/>
                </a:lnTo>
                <a:lnTo>
                  <a:pt x="28287" y="28287"/>
                </a:lnTo>
                <a:lnTo>
                  <a:pt x="7590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90" y="520453"/>
                </a:lnTo>
                <a:lnTo>
                  <a:pt x="28287" y="551149"/>
                </a:lnTo>
                <a:lnTo>
                  <a:pt x="58984" y="571847"/>
                </a:lnTo>
                <a:lnTo>
                  <a:pt x="96570" y="579437"/>
                </a:lnTo>
                <a:lnTo>
                  <a:pt x="1241691" y="579437"/>
                </a:lnTo>
                <a:lnTo>
                  <a:pt x="1279278" y="571847"/>
                </a:lnTo>
                <a:lnTo>
                  <a:pt x="1309974" y="551149"/>
                </a:lnTo>
                <a:lnTo>
                  <a:pt x="1330672" y="520453"/>
                </a:lnTo>
                <a:lnTo>
                  <a:pt x="1338262" y="482866"/>
                </a:lnTo>
                <a:lnTo>
                  <a:pt x="1338262" y="96570"/>
                </a:lnTo>
                <a:lnTo>
                  <a:pt x="1330672" y="58984"/>
                </a:lnTo>
                <a:lnTo>
                  <a:pt x="1309974" y="28287"/>
                </a:lnTo>
                <a:lnTo>
                  <a:pt x="1279278" y="7590"/>
                </a:lnTo>
                <a:lnTo>
                  <a:pt x="1241691" y="0"/>
                </a:lnTo>
                <a:close/>
              </a:path>
            </a:pathLst>
          </a:custGeom>
          <a:solidFill>
            <a:srgbClr val="72F94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8009335" y="3906442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79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1689" y="0"/>
                </a:lnTo>
                <a:lnTo>
                  <a:pt x="1279276" y="7589"/>
                </a:lnTo>
                <a:lnTo>
                  <a:pt x="1309972" y="28286"/>
                </a:lnTo>
                <a:lnTo>
                  <a:pt x="1330669" y="58983"/>
                </a:lnTo>
                <a:lnTo>
                  <a:pt x="1338259" y="96574"/>
                </a:lnTo>
                <a:lnTo>
                  <a:pt x="1338259" y="482861"/>
                </a:lnTo>
                <a:lnTo>
                  <a:pt x="1330669" y="520452"/>
                </a:lnTo>
                <a:lnTo>
                  <a:pt x="1309972" y="551150"/>
                </a:lnTo>
                <a:lnTo>
                  <a:pt x="1279276" y="571847"/>
                </a:lnTo>
                <a:lnTo>
                  <a:pt x="124168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2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8002192" y="4973242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0" y="0"/>
                </a:lnTo>
                <a:lnTo>
                  <a:pt x="58978" y="7590"/>
                </a:lnTo>
                <a:lnTo>
                  <a:pt x="28282" y="28287"/>
                </a:lnTo>
                <a:lnTo>
                  <a:pt x="7588" y="58984"/>
                </a:lnTo>
                <a:lnTo>
                  <a:pt x="0" y="96570"/>
                </a:lnTo>
                <a:lnTo>
                  <a:pt x="0" y="482862"/>
                </a:lnTo>
                <a:lnTo>
                  <a:pt x="7588" y="520453"/>
                </a:lnTo>
                <a:lnTo>
                  <a:pt x="28282" y="551151"/>
                </a:lnTo>
                <a:lnTo>
                  <a:pt x="58978" y="571848"/>
                </a:lnTo>
                <a:lnTo>
                  <a:pt x="96570" y="579437"/>
                </a:lnTo>
                <a:lnTo>
                  <a:pt x="1246454" y="579437"/>
                </a:lnTo>
                <a:lnTo>
                  <a:pt x="1284040" y="571848"/>
                </a:lnTo>
                <a:lnTo>
                  <a:pt x="1314737" y="551151"/>
                </a:lnTo>
                <a:lnTo>
                  <a:pt x="1335434" y="520453"/>
                </a:lnTo>
                <a:lnTo>
                  <a:pt x="1343025" y="482862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/>
          <p:nvPr/>
        </p:nvSpPr>
        <p:spPr>
          <a:xfrm>
            <a:off x="8002192" y="4973242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1" y="7589"/>
                </a:lnTo>
                <a:lnTo>
                  <a:pt x="1314736" y="28286"/>
                </a:lnTo>
                <a:lnTo>
                  <a:pt x="1335431" y="58983"/>
                </a:lnTo>
                <a:lnTo>
                  <a:pt x="1343019" y="96574"/>
                </a:lnTo>
                <a:lnTo>
                  <a:pt x="1343019" y="482861"/>
                </a:lnTo>
                <a:lnTo>
                  <a:pt x="1335431" y="520453"/>
                </a:lnTo>
                <a:lnTo>
                  <a:pt x="1314736" y="551150"/>
                </a:lnTo>
                <a:lnTo>
                  <a:pt x="1284041" y="571847"/>
                </a:lnTo>
                <a:lnTo>
                  <a:pt x="124644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3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8011716" y="2455069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29" h="273050">
                <a:moveTo>
                  <a:pt x="1286395" y="0"/>
                </a:moveTo>
                <a:lnTo>
                  <a:pt x="45504" y="0"/>
                </a:lnTo>
                <a:lnTo>
                  <a:pt x="27790" y="3575"/>
                </a:lnTo>
                <a:lnTo>
                  <a:pt x="13327" y="13327"/>
                </a:lnTo>
                <a:lnTo>
                  <a:pt x="3575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5" y="245259"/>
                </a:lnTo>
                <a:lnTo>
                  <a:pt x="13327" y="259722"/>
                </a:lnTo>
                <a:lnTo>
                  <a:pt x="27790" y="269474"/>
                </a:lnTo>
                <a:lnTo>
                  <a:pt x="45504" y="273050"/>
                </a:lnTo>
                <a:lnTo>
                  <a:pt x="1286395" y="273050"/>
                </a:lnTo>
                <a:lnTo>
                  <a:pt x="1304116" y="269474"/>
                </a:lnTo>
                <a:lnTo>
                  <a:pt x="1318583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3" y="13327"/>
                </a:lnTo>
                <a:lnTo>
                  <a:pt x="1304116" y="3575"/>
                </a:lnTo>
                <a:lnTo>
                  <a:pt x="128639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8011716" y="2455069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29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6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6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/>
          <p:nvPr/>
        </p:nvSpPr>
        <p:spPr>
          <a:xfrm>
            <a:off x="8009335" y="3596879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29">
                <a:moveTo>
                  <a:pt x="1281379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73"/>
          <p:cNvSpPr/>
          <p:nvPr/>
        </p:nvSpPr>
        <p:spPr>
          <a:xfrm>
            <a:off x="8009335" y="3596879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29">
                <a:moveTo>
                  <a:pt x="0" y="56885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81379" y="0"/>
                </a:lnTo>
                <a:lnTo>
                  <a:pt x="1303517" y="4470"/>
                </a:lnTo>
                <a:lnTo>
                  <a:pt x="1321597" y="16661"/>
                </a:lnTo>
                <a:lnTo>
                  <a:pt x="1333788" y="34743"/>
                </a:lnTo>
                <a:lnTo>
                  <a:pt x="1338259" y="56885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7" y="324650"/>
                </a:lnTo>
                <a:lnTo>
                  <a:pt x="1303517" y="336841"/>
                </a:lnTo>
                <a:lnTo>
                  <a:pt x="128137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/>
          <p:nvPr/>
        </p:nvSpPr>
        <p:spPr>
          <a:xfrm>
            <a:off x="8002192" y="445770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0" y="0"/>
                </a:lnTo>
                <a:lnTo>
                  <a:pt x="58978" y="7590"/>
                </a:lnTo>
                <a:lnTo>
                  <a:pt x="28282" y="28287"/>
                </a:lnTo>
                <a:lnTo>
                  <a:pt x="7588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8" y="520458"/>
                </a:lnTo>
                <a:lnTo>
                  <a:pt x="28282" y="551154"/>
                </a:lnTo>
                <a:lnTo>
                  <a:pt x="58978" y="571849"/>
                </a:lnTo>
                <a:lnTo>
                  <a:pt x="96570" y="579437"/>
                </a:lnTo>
                <a:lnTo>
                  <a:pt x="1246454" y="579437"/>
                </a:lnTo>
                <a:lnTo>
                  <a:pt x="1284040" y="571849"/>
                </a:lnTo>
                <a:lnTo>
                  <a:pt x="1314737" y="551154"/>
                </a:lnTo>
                <a:lnTo>
                  <a:pt x="1335434" y="520458"/>
                </a:lnTo>
                <a:lnTo>
                  <a:pt x="1343025" y="482866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5" name="object 75"/>
          <p:cNvSpPr/>
          <p:nvPr/>
        </p:nvSpPr>
        <p:spPr>
          <a:xfrm>
            <a:off x="8002192" y="445770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1" y="7589"/>
                </a:lnTo>
                <a:lnTo>
                  <a:pt x="1314736" y="28286"/>
                </a:lnTo>
                <a:lnTo>
                  <a:pt x="1335431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1" y="520454"/>
                </a:lnTo>
                <a:lnTo>
                  <a:pt x="1314736" y="551151"/>
                </a:lnTo>
                <a:lnTo>
                  <a:pt x="1284041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4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6" name="object 76"/>
          <p:cNvSpPr/>
          <p:nvPr/>
        </p:nvSpPr>
        <p:spPr>
          <a:xfrm>
            <a:off x="7524749" y="1371600"/>
            <a:ext cx="1828800" cy="438150"/>
          </a:xfrm>
          <a:custGeom>
            <a:avLst/>
            <a:gdLst/>
            <a:ahLst/>
            <a:cxnLst/>
            <a:rect l="l" t="t" r="r" b="b"/>
            <a:pathLst>
              <a:path w="2438400" h="584200">
                <a:moveTo>
                  <a:pt x="0" y="0"/>
                </a:moveTo>
                <a:lnTo>
                  <a:pt x="2438398" y="0"/>
                </a:lnTo>
                <a:lnTo>
                  <a:pt x="2438398" y="584199"/>
                </a:lnTo>
                <a:lnTo>
                  <a:pt x="0" y="584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7" name="object 77"/>
          <p:cNvSpPr txBox="1"/>
          <p:nvPr/>
        </p:nvSpPr>
        <p:spPr>
          <a:xfrm>
            <a:off x="7618519" y="1396366"/>
            <a:ext cx="1828614" cy="3763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 indent="444341">
              <a:lnSpc>
                <a:spcPts val="1425"/>
              </a:lnSpc>
              <a:spcBef>
                <a:spcPts val="135"/>
              </a:spcBef>
            </a:pPr>
            <a:r>
              <a:rPr sz="1200" b="1" spc="-4" dirty="0">
                <a:latin typeface="Arial"/>
                <a:cs typeface="Arial"/>
              </a:rPr>
              <a:t>Reference  campione </a:t>
            </a:r>
            <a:r>
              <a:rPr sz="1350" b="1" dirty="0">
                <a:latin typeface="Arial"/>
                <a:cs typeface="Arial"/>
              </a:rPr>
              <a:t>“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350" b="1" dirty="0">
                <a:latin typeface="Arial"/>
                <a:cs typeface="Arial"/>
              </a:rPr>
              <a:t>”</a:t>
            </a:r>
            <a:r>
              <a:rPr sz="1350" b="1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(Known)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7952186" y="1871664"/>
            <a:ext cx="1102519" cy="3542572"/>
          </a:xfrm>
          <a:prstGeom prst="rect">
            <a:avLst/>
          </a:prstGeom>
          <a:ln w="28574">
            <a:solidFill>
              <a:srgbClr val="000000"/>
            </a:solidFill>
          </a:ln>
        </p:spPr>
        <p:txBody>
          <a:bodyPr vert="horz" wrap="square" lIns="0" tIns="78104" rIns="0" bIns="0" rtlCol="0">
            <a:spAutoFit/>
          </a:bodyPr>
          <a:lstStyle/>
          <a:p>
            <a:pPr marL="77629">
              <a:spcBef>
                <a:spcPts val="614"/>
              </a:spcBef>
            </a:pPr>
            <a:r>
              <a:rPr sz="1050" i="1" spc="-4" dirty="0">
                <a:solidFill>
                  <a:srgbClr val="0000FF"/>
                </a:solidFill>
                <a:latin typeface="Arial"/>
                <a:cs typeface="Arial"/>
              </a:rPr>
              <a:t>Steps</a:t>
            </a:r>
            <a:r>
              <a:rPr sz="105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coinvolti</a:t>
            </a:r>
            <a:endParaRPr sz="1050">
              <a:latin typeface="Arial"/>
              <a:cs typeface="Arial"/>
            </a:endParaRPr>
          </a:p>
          <a:p>
            <a:pPr marL="301466">
              <a:spcBef>
                <a:spcPts val="855"/>
              </a:spcBef>
            </a:pPr>
            <a:r>
              <a:rPr sz="1050" dirty="0">
                <a:latin typeface="Arial"/>
                <a:cs typeface="Arial"/>
              </a:rPr>
              <a:t>Raccolta</a:t>
            </a:r>
            <a:endParaRPr sz="1050">
              <a:latin typeface="Arial"/>
              <a:cs typeface="Arial"/>
            </a:endParaRPr>
          </a:p>
          <a:p>
            <a:pPr marL="243364">
              <a:spcBef>
                <a:spcPts val="953"/>
              </a:spcBef>
            </a:pPr>
            <a:r>
              <a:rPr sz="750" dirty="0">
                <a:latin typeface="Arial"/>
                <a:cs typeface="Arial"/>
              </a:rPr>
              <a:t>Conservazione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25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863">
              <a:latin typeface="Times New Roman"/>
              <a:cs typeface="Times New Roman"/>
            </a:endParaRPr>
          </a:p>
          <a:p>
            <a:pPr marL="208598" marR="183356" indent="36671" algn="just">
              <a:lnSpc>
                <a:spcPct val="196400"/>
              </a:lnSpc>
            </a:pPr>
            <a:r>
              <a:rPr sz="1050" dirty="0">
                <a:latin typeface="Arial"/>
                <a:cs typeface="Arial"/>
              </a:rPr>
              <a:t>Es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razione Quantificaz. Amplificaz.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63">
              <a:latin typeface="Times New Roman"/>
              <a:cs typeface="Times New Roman"/>
            </a:endParaRPr>
          </a:p>
          <a:p>
            <a:pPr marL="220028" marR="194309" indent="40481">
              <a:lnSpc>
                <a:spcPts val="1200"/>
              </a:lnSpc>
            </a:pPr>
            <a:r>
              <a:rPr sz="1050" b="1" dirty="0">
                <a:latin typeface="Arial"/>
                <a:cs typeface="Arial"/>
              </a:rPr>
              <a:t>Marcat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ri </a:t>
            </a:r>
            <a:r>
              <a:rPr sz="1050" b="1" spc="-4" dirty="0">
                <a:latin typeface="Arial"/>
                <a:cs typeface="Arial"/>
              </a:rPr>
              <a:t>po</a:t>
            </a:r>
            <a:r>
              <a:rPr sz="1050" b="1" dirty="0">
                <a:latin typeface="Arial"/>
                <a:cs typeface="Arial"/>
              </a:rPr>
              <a:t>lim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rf</a:t>
            </a:r>
            <a:r>
              <a:rPr sz="1050" b="1" spc="-4" dirty="0">
                <a:latin typeface="Arial"/>
                <a:cs typeface="Arial"/>
              </a:rPr>
              <a:t>i</a:t>
            </a:r>
            <a:r>
              <a:rPr sz="1050" b="1" dirty="0">
                <a:latin typeface="Arial"/>
                <a:cs typeface="Arial"/>
              </a:rPr>
              <a:t>ci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25">
              <a:latin typeface="Times New Roman"/>
              <a:cs typeface="Times New Roman"/>
            </a:endParaRPr>
          </a:p>
          <a:p>
            <a:pPr marL="162878" marR="147638" algn="ctr">
              <a:lnSpc>
                <a:spcPts val="1200"/>
              </a:lnSpc>
              <a:spcBef>
                <a:spcPts val="645"/>
              </a:spcBef>
            </a:pPr>
            <a:r>
              <a:rPr sz="1050" dirty="0">
                <a:latin typeface="Arial"/>
                <a:cs typeface="Arial"/>
              </a:rPr>
              <a:t>Separazione/ Detec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ion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425">
              <a:latin typeface="Times New Roman"/>
              <a:cs typeface="Times New Roman"/>
            </a:endParaRPr>
          </a:p>
          <a:p>
            <a:pPr marL="144304" marR="129064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Interpretaz</a:t>
            </a:r>
            <a:r>
              <a:rPr sz="1050" spc="-4" dirty="0">
                <a:latin typeface="Arial"/>
                <a:cs typeface="Arial"/>
              </a:rPr>
              <a:t>.</a:t>
            </a:r>
            <a:r>
              <a:rPr sz="1050" dirty="0">
                <a:latin typeface="Arial"/>
                <a:cs typeface="Arial"/>
              </a:rPr>
              <a:t>ne </a:t>
            </a:r>
            <a:r>
              <a:rPr sz="1050" spc="-4" dirty="0">
                <a:latin typeface="Arial"/>
                <a:cs typeface="Arial"/>
              </a:rPr>
              <a:t>de</a:t>
            </a:r>
            <a:r>
              <a:rPr sz="1050" dirty="0">
                <a:latin typeface="Arial"/>
                <a:cs typeface="Arial"/>
              </a:rPr>
              <a:t>i </a:t>
            </a:r>
            <a:r>
              <a:rPr sz="1050" spc="-4" dirty="0">
                <a:latin typeface="Arial"/>
                <a:cs typeface="Arial"/>
              </a:rPr>
              <a:t>dati</a:t>
            </a:r>
            <a:endParaRPr sz="10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80233" y="882016"/>
            <a:ext cx="186690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latin typeface="Arial"/>
                <a:cs typeface="Arial"/>
              </a:rPr>
              <a:t>Sospettato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spc="-4" dirty="0">
                <a:latin typeface="Arial"/>
                <a:cs typeface="Arial"/>
              </a:rPr>
              <a:t>individuato</a:t>
            </a:r>
            <a:endParaRPr sz="135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553450" y="1143000"/>
            <a:ext cx="0" cy="185738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1" name="object 81"/>
          <p:cNvSpPr/>
          <p:nvPr/>
        </p:nvSpPr>
        <p:spPr>
          <a:xfrm>
            <a:off x="8489156" y="1243012"/>
            <a:ext cx="128588" cy="12858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2" name="object 82"/>
          <p:cNvSpPr/>
          <p:nvPr/>
        </p:nvSpPr>
        <p:spPr>
          <a:xfrm>
            <a:off x="3638550" y="1143000"/>
            <a:ext cx="0" cy="185738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3" name="object 83"/>
          <p:cNvSpPr/>
          <p:nvPr/>
        </p:nvSpPr>
        <p:spPr>
          <a:xfrm>
            <a:off x="3574256" y="1243012"/>
            <a:ext cx="128588" cy="12858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4" name="object 84"/>
          <p:cNvSpPr txBox="1"/>
          <p:nvPr/>
        </p:nvSpPr>
        <p:spPr>
          <a:xfrm>
            <a:off x="4213147" y="2445307"/>
            <a:ext cx="99536" cy="113043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just">
              <a:lnSpc>
                <a:spcPct val="99200"/>
              </a:lnSpc>
              <a:spcBef>
                <a:spcPts val="83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Q  U  A  L  I  T  Y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13147" y="3721657"/>
            <a:ext cx="99536" cy="146434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just">
              <a:lnSpc>
                <a:spcPct val="99700"/>
              </a:lnSpc>
              <a:spcBef>
                <a:spcPts val="79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A  S  S  U  R  A  N  C  E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091138" y="2444116"/>
            <a:ext cx="99536" cy="113043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just">
              <a:lnSpc>
                <a:spcPct val="99200"/>
              </a:lnSpc>
              <a:spcBef>
                <a:spcPts val="83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Q  U  A  L  I  T  Y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091138" y="3720466"/>
            <a:ext cx="99536" cy="146434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just">
              <a:lnSpc>
                <a:spcPct val="99700"/>
              </a:lnSpc>
              <a:spcBef>
                <a:spcPts val="79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A  S  S  U  R  A  N  C  E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855030" y="5605210"/>
            <a:ext cx="1525429" cy="1481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dirty="0">
                <a:latin typeface="Arial"/>
                <a:cs typeface="Arial"/>
              </a:rPr>
              <a:t>Profilo depositato in</a:t>
            </a:r>
            <a:r>
              <a:rPr sz="900" i="1" spc="-71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database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838854" y="1028701"/>
            <a:ext cx="333851" cy="496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8104">
              <a:spcBef>
                <a:spcPts val="270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281625" y="1314451"/>
            <a:ext cx="333851" cy="496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8104">
              <a:spcBef>
                <a:spcPts val="270"/>
              </a:spcBef>
            </a:pPr>
            <a:r>
              <a:rPr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3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431095" y="3144954"/>
            <a:ext cx="333851" cy="496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4289" rIns="0" bIns="0" rtlCol="0">
            <a:spAutoFit/>
          </a:bodyPr>
          <a:lstStyle/>
          <a:p>
            <a:pPr marL="68104">
              <a:spcBef>
                <a:spcPts val="269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609064" y="4354832"/>
            <a:ext cx="2992583" cy="1225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3" name="object 93"/>
          <p:cNvSpPr/>
          <p:nvPr/>
        </p:nvSpPr>
        <p:spPr>
          <a:xfrm>
            <a:off x="4657726" y="4387455"/>
            <a:ext cx="2894647" cy="1126331"/>
          </a:xfrm>
          <a:custGeom>
            <a:avLst/>
            <a:gdLst/>
            <a:ahLst/>
            <a:cxnLst/>
            <a:rect l="l" t="t" r="r" b="b"/>
            <a:pathLst>
              <a:path w="3859529" h="1501775">
                <a:moveTo>
                  <a:pt x="0" y="750887"/>
                </a:moveTo>
                <a:lnTo>
                  <a:pt x="4642" y="698392"/>
                </a:lnTo>
                <a:lnTo>
                  <a:pt x="18364" y="646870"/>
                </a:lnTo>
                <a:lnTo>
                  <a:pt x="40859" y="596439"/>
                </a:lnTo>
                <a:lnTo>
                  <a:pt x="71823" y="547219"/>
                </a:lnTo>
                <a:lnTo>
                  <a:pt x="110948" y="499328"/>
                </a:lnTo>
                <a:lnTo>
                  <a:pt x="157929" y="452886"/>
                </a:lnTo>
                <a:lnTo>
                  <a:pt x="212459" y="408011"/>
                </a:lnTo>
                <a:lnTo>
                  <a:pt x="274233" y="364824"/>
                </a:lnTo>
                <a:lnTo>
                  <a:pt x="307740" y="343900"/>
                </a:lnTo>
                <a:lnTo>
                  <a:pt x="342943" y="323443"/>
                </a:lnTo>
                <a:lnTo>
                  <a:pt x="379805" y="303466"/>
                </a:lnTo>
                <a:lnTo>
                  <a:pt x="418285" y="283987"/>
                </a:lnTo>
                <a:lnTo>
                  <a:pt x="458347" y="265018"/>
                </a:lnTo>
                <a:lnTo>
                  <a:pt x="499952" y="246575"/>
                </a:lnTo>
                <a:lnTo>
                  <a:pt x="543061" y="228673"/>
                </a:lnTo>
                <a:lnTo>
                  <a:pt x="587637" y="211327"/>
                </a:lnTo>
                <a:lnTo>
                  <a:pt x="633641" y="194551"/>
                </a:lnTo>
                <a:lnTo>
                  <a:pt x="681035" y="178361"/>
                </a:lnTo>
                <a:lnTo>
                  <a:pt x="729781" y="162771"/>
                </a:lnTo>
                <a:lnTo>
                  <a:pt x="779840" y="147797"/>
                </a:lnTo>
                <a:lnTo>
                  <a:pt x="831174" y="133453"/>
                </a:lnTo>
                <a:lnTo>
                  <a:pt x="883745" y="119754"/>
                </a:lnTo>
                <a:lnTo>
                  <a:pt x="937514" y="106715"/>
                </a:lnTo>
                <a:lnTo>
                  <a:pt x="992444" y="94351"/>
                </a:lnTo>
                <a:lnTo>
                  <a:pt x="1048496" y="82676"/>
                </a:lnTo>
                <a:lnTo>
                  <a:pt x="1105631" y="71706"/>
                </a:lnTo>
                <a:lnTo>
                  <a:pt x="1163813" y="61456"/>
                </a:lnTo>
                <a:lnTo>
                  <a:pt x="1223001" y="51941"/>
                </a:lnTo>
                <a:lnTo>
                  <a:pt x="1283158" y="43174"/>
                </a:lnTo>
                <a:lnTo>
                  <a:pt x="1344246" y="35172"/>
                </a:lnTo>
                <a:lnTo>
                  <a:pt x="1406227" y="27949"/>
                </a:lnTo>
                <a:lnTo>
                  <a:pt x="1469062" y="21520"/>
                </a:lnTo>
                <a:lnTo>
                  <a:pt x="1532712" y="15900"/>
                </a:lnTo>
                <a:lnTo>
                  <a:pt x="1597141" y="11103"/>
                </a:lnTo>
                <a:lnTo>
                  <a:pt x="1662309" y="7146"/>
                </a:lnTo>
                <a:lnTo>
                  <a:pt x="1728177" y="4042"/>
                </a:lnTo>
                <a:lnTo>
                  <a:pt x="1794709" y="1806"/>
                </a:lnTo>
                <a:lnTo>
                  <a:pt x="1861866" y="454"/>
                </a:lnTo>
                <a:lnTo>
                  <a:pt x="1929608" y="0"/>
                </a:lnTo>
                <a:lnTo>
                  <a:pt x="1997351" y="454"/>
                </a:lnTo>
                <a:lnTo>
                  <a:pt x="2064506" y="1806"/>
                </a:lnTo>
                <a:lnTo>
                  <a:pt x="2131038" y="4042"/>
                </a:lnTo>
                <a:lnTo>
                  <a:pt x="2196906" y="7146"/>
                </a:lnTo>
                <a:lnTo>
                  <a:pt x="2262074" y="11103"/>
                </a:lnTo>
                <a:lnTo>
                  <a:pt x="2326502" y="15900"/>
                </a:lnTo>
                <a:lnTo>
                  <a:pt x="2390152" y="21520"/>
                </a:lnTo>
                <a:lnTo>
                  <a:pt x="2452987" y="27949"/>
                </a:lnTo>
                <a:lnTo>
                  <a:pt x="2514967" y="35172"/>
                </a:lnTo>
                <a:lnTo>
                  <a:pt x="2576055" y="43174"/>
                </a:lnTo>
                <a:lnTo>
                  <a:pt x="2636212" y="51941"/>
                </a:lnTo>
                <a:lnTo>
                  <a:pt x="2695400" y="61456"/>
                </a:lnTo>
                <a:lnTo>
                  <a:pt x="2753581" y="71706"/>
                </a:lnTo>
                <a:lnTo>
                  <a:pt x="2810716" y="82676"/>
                </a:lnTo>
                <a:lnTo>
                  <a:pt x="2866767" y="94351"/>
                </a:lnTo>
                <a:lnTo>
                  <a:pt x="2921697" y="106715"/>
                </a:lnTo>
                <a:lnTo>
                  <a:pt x="2975466" y="119754"/>
                </a:lnTo>
                <a:lnTo>
                  <a:pt x="3028037" y="133453"/>
                </a:lnTo>
                <a:lnTo>
                  <a:pt x="3079371" y="147797"/>
                </a:lnTo>
                <a:lnTo>
                  <a:pt x="3129429" y="162771"/>
                </a:lnTo>
                <a:lnTo>
                  <a:pt x="3178175" y="178361"/>
                </a:lnTo>
                <a:lnTo>
                  <a:pt x="3225568" y="194551"/>
                </a:lnTo>
                <a:lnTo>
                  <a:pt x="3271572" y="211327"/>
                </a:lnTo>
                <a:lnTo>
                  <a:pt x="3316148" y="228673"/>
                </a:lnTo>
                <a:lnTo>
                  <a:pt x="3359257" y="246575"/>
                </a:lnTo>
                <a:lnTo>
                  <a:pt x="3400862" y="265018"/>
                </a:lnTo>
                <a:lnTo>
                  <a:pt x="3440923" y="283987"/>
                </a:lnTo>
                <a:lnTo>
                  <a:pt x="3479404" y="303466"/>
                </a:lnTo>
                <a:lnTo>
                  <a:pt x="3516265" y="323443"/>
                </a:lnTo>
                <a:lnTo>
                  <a:pt x="3551468" y="343900"/>
                </a:lnTo>
                <a:lnTo>
                  <a:pt x="3584975" y="364824"/>
                </a:lnTo>
                <a:lnTo>
                  <a:pt x="3616748" y="386199"/>
                </a:lnTo>
                <a:lnTo>
                  <a:pt x="3674937" y="430245"/>
                </a:lnTo>
                <a:lnTo>
                  <a:pt x="3725731" y="475918"/>
                </a:lnTo>
                <a:lnTo>
                  <a:pt x="3768822" y="523100"/>
                </a:lnTo>
                <a:lnTo>
                  <a:pt x="3803905" y="571670"/>
                </a:lnTo>
                <a:lnTo>
                  <a:pt x="3830673" y="621511"/>
                </a:lnTo>
                <a:lnTo>
                  <a:pt x="3848820" y="672502"/>
                </a:lnTo>
                <a:lnTo>
                  <a:pt x="3858040" y="724525"/>
                </a:lnTo>
                <a:lnTo>
                  <a:pt x="3859207" y="750887"/>
                </a:lnTo>
                <a:lnTo>
                  <a:pt x="3858040" y="777248"/>
                </a:lnTo>
                <a:lnTo>
                  <a:pt x="3848820" y="829271"/>
                </a:lnTo>
                <a:lnTo>
                  <a:pt x="3830673" y="880263"/>
                </a:lnTo>
                <a:lnTo>
                  <a:pt x="3803905" y="930103"/>
                </a:lnTo>
                <a:lnTo>
                  <a:pt x="3768822" y="978674"/>
                </a:lnTo>
                <a:lnTo>
                  <a:pt x="3725731" y="1025855"/>
                </a:lnTo>
                <a:lnTo>
                  <a:pt x="3674937" y="1071529"/>
                </a:lnTo>
                <a:lnTo>
                  <a:pt x="3616748" y="1115574"/>
                </a:lnTo>
                <a:lnTo>
                  <a:pt x="3584975" y="1136950"/>
                </a:lnTo>
                <a:lnTo>
                  <a:pt x="3551468" y="1157874"/>
                </a:lnTo>
                <a:lnTo>
                  <a:pt x="3516265" y="1178331"/>
                </a:lnTo>
                <a:lnTo>
                  <a:pt x="3479404" y="1198308"/>
                </a:lnTo>
                <a:lnTo>
                  <a:pt x="3440923" y="1217788"/>
                </a:lnTo>
                <a:lnTo>
                  <a:pt x="3400862" y="1236757"/>
                </a:lnTo>
                <a:lnTo>
                  <a:pt x="3359257" y="1255200"/>
                </a:lnTo>
                <a:lnTo>
                  <a:pt x="3316148" y="1273102"/>
                </a:lnTo>
                <a:lnTo>
                  <a:pt x="3271572" y="1290448"/>
                </a:lnTo>
                <a:lnTo>
                  <a:pt x="3225568" y="1307224"/>
                </a:lnTo>
                <a:lnTo>
                  <a:pt x="3178175" y="1323414"/>
                </a:lnTo>
                <a:lnTo>
                  <a:pt x="3129429" y="1339004"/>
                </a:lnTo>
                <a:lnTo>
                  <a:pt x="3079371" y="1353979"/>
                </a:lnTo>
                <a:lnTo>
                  <a:pt x="3028037" y="1368323"/>
                </a:lnTo>
                <a:lnTo>
                  <a:pt x="2975466" y="1382022"/>
                </a:lnTo>
                <a:lnTo>
                  <a:pt x="2921697" y="1395061"/>
                </a:lnTo>
                <a:lnTo>
                  <a:pt x="2866767" y="1407426"/>
                </a:lnTo>
                <a:lnTo>
                  <a:pt x="2810716" y="1419100"/>
                </a:lnTo>
                <a:lnTo>
                  <a:pt x="2753581" y="1430070"/>
                </a:lnTo>
                <a:lnTo>
                  <a:pt x="2695400" y="1440320"/>
                </a:lnTo>
                <a:lnTo>
                  <a:pt x="2636212" y="1449836"/>
                </a:lnTo>
                <a:lnTo>
                  <a:pt x="2576055" y="1458603"/>
                </a:lnTo>
                <a:lnTo>
                  <a:pt x="2514967" y="1466605"/>
                </a:lnTo>
                <a:lnTo>
                  <a:pt x="2452987" y="1473828"/>
                </a:lnTo>
                <a:lnTo>
                  <a:pt x="2390152" y="1480257"/>
                </a:lnTo>
                <a:lnTo>
                  <a:pt x="2326502" y="1485878"/>
                </a:lnTo>
                <a:lnTo>
                  <a:pt x="2262074" y="1490674"/>
                </a:lnTo>
                <a:lnTo>
                  <a:pt x="2196906" y="1494632"/>
                </a:lnTo>
                <a:lnTo>
                  <a:pt x="2131038" y="1497736"/>
                </a:lnTo>
                <a:lnTo>
                  <a:pt x="2064506" y="1499972"/>
                </a:lnTo>
                <a:lnTo>
                  <a:pt x="1997351" y="1501324"/>
                </a:lnTo>
                <a:lnTo>
                  <a:pt x="1929608" y="1501778"/>
                </a:lnTo>
                <a:lnTo>
                  <a:pt x="1861866" y="1501324"/>
                </a:lnTo>
                <a:lnTo>
                  <a:pt x="1794709" y="1499972"/>
                </a:lnTo>
                <a:lnTo>
                  <a:pt x="1728177" y="1497736"/>
                </a:lnTo>
                <a:lnTo>
                  <a:pt x="1662309" y="1494632"/>
                </a:lnTo>
                <a:lnTo>
                  <a:pt x="1597141" y="1490674"/>
                </a:lnTo>
                <a:lnTo>
                  <a:pt x="1532712" y="1485878"/>
                </a:lnTo>
                <a:lnTo>
                  <a:pt x="1469062" y="1480257"/>
                </a:lnTo>
                <a:lnTo>
                  <a:pt x="1406227" y="1473828"/>
                </a:lnTo>
                <a:lnTo>
                  <a:pt x="1344246" y="1466605"/>
                </a:lnTo>
                <a:lnTo>
                  <a:pt x="1283158" y="1458603"/>
                </a:lnTo>
                <a:lnTo>
                  <a:pt x="1223001" y="1449836"/>
                </a:lnTo>
                <a:lnTo>
                  <a:pt x="1163813" y="1440320"/>
                </a:lnTo>
                <a:lnTo>
                  <a:pt x="1105631" y="1430070"/>
                </a:lnTo>
                <a:lnTo>
                  <a:pt x="1048496" y="1419100"/>
                </a:lnTo>
                <a:lnTo>
                  <a:pt x="992444" y="1407426"/>
                </a:lnTo>
                <a:lnTo>
                  <a:pt x="937514" y="1395061"/>
                </a:lnTo>
                <a:lnTo>
                  <a:pt x="883745" y="1382022"/>
                </a:lnTo>
                <a:lnTo>
                  <a:pt x="831174" y="1368323"/>
                </a:lnTo>
                <a:lnTo>
                  <a:pt x="779840" y="1353979"/>
                </a:lnTo>
                <a:lnTo>
                  <a:pt x="729781" y="1339004"/>
                </a:lnTo>
                <a:lnTo>
                  <a:pt x="681035" y="1323414"/>
                </a:lnTo>
                <a:lnTo>
                  <a:pt x="633641" y="1307224"/>
                </a:lnTo>
                <a:lnTo>
                  <a:pt x="587637" y="1290448"/>
                </a:lnTo>
                <a:lnTo>
                  <a:pt x="543061" y="1273102"/>
                </a:lnTo>
                <a:lnTo>
                  <a:pt x="499952" y="1255200"/>
                </a:lnTo>
                <a:lnTo>
                  <a:pt x="458347" y="1236757"/>
                </a:lnTo>
                <a:lnTo>
                  <a:pt x="418285" y="1217788"/>
                </a:lnTo>
                <a:lnTo>
                  <a:pt x="379805" y="1198308"/>
                </a:lnTo>
                <a:lnTo>
                  <a:pt x="342943" y="1178331"/>
                </a:lnTo>
                <a:lnTo>
                  <a:pt x="307740" y="1157874"/>
                </a:lnTo>
                <a:lnTo>
                  <a:pt x="274233" y="1136950"/>
                </a:lnTo>
                <a:lnTo>
                  <a:pt x="242460" y="1115574"/>
                </a:lnTo>
                <a:lnTo>
                  <a:pt x="184270" y="1071529"/>
                </a:lnTo>
                <a:lnTo>
                  <a:pt x="133476" y="1025855"/>
                </a:lnTo>
                <a:lnTo>
                  <a:pt x="90385" y="978674"/>
                </a:lnTo>
                <a:lnTo>
                  <a:pt x="55302" y="930103"/>
                </a:lnTo>
                <a:lnTo>
                  <a:pt x="28534" y="880263"/>
                </a:lnTo>
                <a:lnTo>
                  <a:pt x="10387" y="829271"/>
                </a:lnTo>
                <a:lnTo>
                  <a:pt x="1166" y="777248"/>
                </a:lnTo>
                <a:lnTo>
                  <a:pt x="0" y="750887"/>
                </a:lnTo>
                <a:close/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4" name="object 94"/>
          <p:cNvSpPr txBox="1"/>
          <p:nvPr/>
        </p:nvSpPr>
        <p:spPr>
          <a:xfrm>
            <a:off x="6837207" y="4663986"/>
            <a:ext cx="333851" cy="4962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0" tIns="34289" rIns="0" bIns="0" rtlCol="0">
            <a:spAutoFit/>
          </a:bodyPr>
          <a:lstStyle/>
          <a:p>
            <a:pPr marL="68104">
              <a:spcBef>
                <a:spcPts val="269"/>
              </a:spcBef>
            </a:pPr>
            <a:r>
              <a:rPr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3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5" name="Freccia a destra 94"/>
          <p:cNvSpPr/>
          <p:nvPr/>
        </p:nvSpPr>
        <p:spPr>
          <a:xfrm>
            <a:off x="4990946" y="3391855"/>
            <a:ext cx="350540" cy="14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96" name="Freccia a sinistra 95"/>
          <p:cNvSpPr/>
          <p:nvPr/>
        </p:nvSpPr>
        <p:spPr>
          <a:xfrm>
            <a:off x="6803724" y="3354307"/>
            <a:ext cx="263233" cy="1123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18311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7400" y="943566"/>
            <a:ext cx="8001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b="1" i="1" spc="-4" dirty="0" err="1">
                <a:solidFill>
                  <a:schemeClr val="tx1"/>
                </a:solidFill>
                <a:cs typeface="Calibri"/>
              </a:rPr>
              <a:t>Likelihood</a:t>
            </a:r>
            <a:r>
              <a:rPr lang="it-IT" sz="3200" b="1" i="1" spc="-4" dirty="0">
                <a:solidFill>
                  <a:schemeClr val="tx1"/>
                </a:solidFill>
                <a:cs typeface="Calibri"/>
              </a:rPr>
              <a:t> Ratio test</a:t>
            </a:r>
            <a:r>
              <a:rPr lang="it-IT" sz="3200" b="1" i="1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it-IT" sz="3200" b="1" spc="-4" dirty="0">
                <a:solidFill>
                  <a:schemeClr val="tx1"/>
                </a:solidFill>
                <a:cs typeface="Calibri"/>
              </a:rPr>
              <a:t>(LR) o rapporto di verosimiglianza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1" y="1131094"/>
            <a:ext cx="3232837" cy="5572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it-IT" sz="2700" dirty="0"/>
              <a:t>Uncertain Genotype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4906566" y="2514601"/>
            <a:ext cx="1638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b="1" dirty="0"/>
              <a:t>Q </a:t>
            </a:r>
            <a:r>
              <a:rPr lang="en-US" altLang="it-IT" dirty="0"/>
              <a:t>(profile) </a:t>
            </a:r>
          </a:p>
        </p:txBody>
      </p:sp>
      <p:pic>
        <p:nvPicPr>
          <p:cNvPr id="14340" name="Picture 12" descr="janus_vienna.jpg                                               004BAF10Macintosh HD                   BD80BF5B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61" y="2228851"/>
            <a:ext cx="991790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4" descr="face.jpg                                                       004A4316Macintosh HD                   BD80BF5B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84" y="4774409"/>
            <a:ext cx="681167" cy="8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5"/>
          <p:cNvSpPr txBox="1">
            <a:spLocks noChangeArrowheads="1"/>
          </p:cNvSpPr>
          <p:nvPr/>
        </p:nvSpPr>
        <p:spPr bwMode="auto">
          <a:xfrm>
            <a:off x="4914902" y="4945858"/>
            <a:ext cx="1826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b="1" dirty="0"/>
              <a:t>S </a:t>
            </a:r>
            <a:r>
              <a:rPr lang="en-US" altLang="it-IT" sz="2000" dirty="0"/>
              <a:t>(</a:t>
            </a:r>
            <a:r>
              <a:rPr lang="en-US" altLang="it-IT" sz="2000" dirty="0" err="1"/>
              <a:t>sospettato</a:t>
            </a:r>
            <a:r>
              <a:rPr lang="en-US" altLang="it-IT" sz="2000" dirty="0"/>
              <a:t>)</a:t>
            </a:r>
          </a:p>
        </p:txBody>
      </p:sp>
      <p:pic>
        <p:nvPicPr>
          <p:cNvPr id="14343" name="Picture 16" descr=" crowd.jpg                                                      004A4316Macintosh HD                   BD80BF5B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489723"/>
            <a:ext cx="1543050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4895850" y="3775474"/>
            <a:ext cx="2614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b="1" dirty="0"/>
              <a:t>R </a:t>
            </a:r>
            <a:r>
              <a:rPr lang="en-US" altLang="it-IT" sz="2000" dirty="0"/>
              <a:t>(</a:t>
            </a:r>
            <a:r>
              <a:rPr lang="en-US" altLang="it-IT" sz="2000" dirty="0" err="1"/>
              <a:t>altri</a:t>
            </a:r>
            <a:r>
              <a:rPr lang="en-US" altLang="it-IT" sz="2000" dirty="0"/>
              <a:t>, </a:t>
            </a:r>
            <a:r>
              <a:rPr lang="en-US" altLang="it-IT" sz="2000" dirty="0" err="1"/>
              <a:t>popoazione</a:t>
            </a:r>
            <a:r>
              <a:rPr lang="en-US" altLang="it-IT" sz="2000" dirty="0"/>
              <a:t>)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715001" y="1899049"/>
            <a:ext cx="3665717" cy="3508773"/>
            <a:chOff x="2560" y="875"/>
            <a:chExt cx="2645" cy="2947"/>
          </a:xfrm>
        </p:grpSpPr>
        <p:sp>
          <p:nvSpPr>
            <p:cNvPr id="14346" name="Text Box 18"/>
            <p:cNvSpPr txBox="1">
              <a:spLocks noChangeArrowheads="1"/>
            </p:cNvSpPr>
            <p:nvPr/>
          </p:nvSpPr>
          <p:spPr bwMode="auto">
            <a:xfrm>
              <a:off x="2560" y="875"/>
              <a:ext cx="264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it-IT" sz="2800" dirty="0"/>
                <a:t>probability distribution</a:t>
              </a:r>
            </a:p>
          </p:txBody>
        </p:sp>
        <p:sp>
          <p:nvSpPr>
            <p:cNvPr id="14347" name="Text Box 22"/>
            <p:cNvSpPr txBox="1">
              <a:spLocks noChangeArrowheads="1"/>
            </p:cNvSpPr>
            <p:nvPr/>
          </p:nvSpPr>
          <p:spPr bwMode="auto">
            <a:xfrm>
              <a:off x="3696" y="1392"/>
              <a:ext cx="5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it-IT" dirty="0">
                  <a:solidFill>
                    <a:srgbClr val="FF0000"/>
                  </a:solidFill>
                </a:rPr>
                <a:t>q(x)</a:t>
              </a:r>
            </a:p>
          </p:txBody>
        </p:sp>
        <p:sp>
          <p:nvSpPr>
            <p:cNvPr id="14348" name="Text Box 23"/>
            <p:cNvSpPr txBox="1">
              <a:spLocks noChangeArrowheads="1"/>
            </p:cNvSpPr>
            <p:nvPr/>
          </p:nvSpPr>
          <p:spPr bwMode="auto">
            <a:xfrm>
              <a:off x="3703" y="3434"/>
              <a:ext cx="50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it-IT" dirty="0">
                  <a:solidFill>
                    <a:srgbClr val="FF0000"/>
                  </a:solidFill>
                </a:rPr>
                <a:t>s(x)</a:t>
              </a:r>
            </a:p>
          </p:txBody>
        </p:sp>
        <p:sp>
          <p:nvSpPr>
            <p:cNvPr id="14349" name="Text Box 24"/>
            <p:cNvSpPr txBox="1">
              <a:spLocks noChangeArrowheads="1"/>
            </p:cNvSpPr>
            <p:nvPr/>
          </p:nvSpPr>
          <p:spPr bwMode="auto">
            <a:xfrm>
              <a:off x="3687" y="2451"/>
              <a:ext cx="46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it-IT" dirty="0">
                  <a:solidFill>
                    <a:srgbClr val="FF0000"/>
                  </a:solidFill>
                </a:rPr>
                <a:t>r(x)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1" y="1131094"/>
            <a:ext cx="4073096" cy="569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it-IT" sz="3000" dirty="0"/>
              <a:t>Match LR</a:t>
            </a:r>
          </a:p>
        </p:txBody>
      </p:sp>
      <p:pic>
        <p:nvPicPr>
          <p:cNvPr id="15363" name="Picture 168" descr="face.jpg                                                       004A4316Macintosh HD                   BD80BF5B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2" y="2400301"/>
            <a:ext cx="660797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70" descr=" crowd.jpg                                                      004A4316Macintosh HD                   BD80BF5B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000501"/>
            <a:ext cx="1543050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71"/>
          <p:cNvSpPr txBox="1">
            <a:spLocks noChangeArrowheads="1"/>
          </p:cNvSpPr>
          <p:nvPr/>
        </p:nvSpPr>
        <p:spPr bwMode="auto">
          <a:xfrm>
            <a:off x="4095751" y="4039793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b="1"/>
              <a:t>Q</a:t>
            </a:r>
          </a:p>
        </p:txBody>
      </p:sp>
      <p:sp>
        <p:nvSpPr>
          <p:cNvPr id="15366" name="Text Box 172"/>
          <p:cNvSpPr txBox="1">
            <a:spLocks noChangeArrowheads="1"/>
          </p:cNvSpPr>
          <p:nvPr/>
        </p:nvSpPr>
        <p:spPr bwMode="auto">
          <a:xfrm>
            <a:off x="7581900" y="5086351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b="1" dirty="0"/>
              <a:t>R</a:t>
            </a:r>
          </a:p>
        </p:txBody>
      </p:sp>
      <p:sp>
        <p:nvSpPr>
          <p:cNvPr id="15367" name="Text Box 173"/>
          <p:cNvSpPr txBox="1">
            <a:spLocks noChangeArrowheads="1"/>
          </p:cNvSpPr>
          <p:nvPr/>
        </p:nvSpPr>
        <p:spPr bwMode="auto">
          <a:xfrm>
            <a:off x="7524751" y="3257551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b="1"/>
              <a:t>S</a:t>
            </a:r>
          </a:p>
        </p:txBody>
      </p:sp>
      <p:sp>
        <p:nvSpPr>
          <p:cNvPr id="15368" name="Text Box 174"/>
          <p:cNvSpPr txBox="1">
            <a:spLocks noChangeArrowheads="1"/>
          </p:cNvSpPr>
          <p:nvPr/>
        </p:nvSpPr>
        <p:spPr bwMode="auto">
          <a:xfrm>
            <a:off x="5513786" y="2603897"/>
            <a:ext cx="11801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2100"/>
              <a:t>Pr(Q=S)</a:t>
            </a:r>
          </a:p>
        </p:txBody>
      </p:sp>
      <p:sp>
        <p:nvSpPr>
          <p:cNvPr id="15369" name="Text Box 175"/>
          <p:cNvSpPr txBox="1">
            <a:spLocks noChangeArrowheads="1"/>
          </p:cNvSpPr>
          <p:nvPr/>
        </p:nvSpPr>
        <p:spPr bwMode="auto">
          <a:xfrm>
            <a:off x="5486400" y="4182666"/>
            <a:ext cx="119455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2100">
                <a:solidFill>
                  <a:schemeClr val="tx2"/>
                </a:solidFill>
              </a:rPr>
              <a:t>Pr(Q=R)</a:t>
            </a:r>
          </a:p>
        </p:txBody>
      </p:sp>
      <p:sp>
        <p:nvSpPr>
          <p:cNvPr id="15370" name="Line 176"/>
          <p:cNvSpPr>
            <a:spLocks noChangeShapeType="1"/>
          </p:cNvSpPr>
          <p:nvPr/>
        </p:nvSpPr>
        <p:spPr bwMode="auto">
          <a:xfrm flipV="1">
            <a:off x="4838700" y="2755107"/>
            <a:ext cx="2514600" cy="6738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15371" name="Line 177"/>
          <p:cNvSpPr>
            <a:spLocks noChangeShapeType="1"/>
          </p:cNvSpPr>
          <p:nvPr/>
        </p:nvSpPr>
        <p:spPr bwMode="auto">
          <a:xfrm>
            <a:off x="4838700" y="3657600"/>
            <a:ext cx="211455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15372" name="Text Box 182"/>
          <p:cNvSpPr txBox="1">
            <a:spLocks noChangeArrowheads="1"/>
          </p:cNvSpPr>
          <p:nvPr/>
        </p:nvSpPr>
        <p:spPr bwMode="auto">
          <a:xfrm>
            <a:off x="2952752" y="4982766"/>
            <a:ext cx="6848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2100"/>
              <a:t>LR=</a:t>
            </a:r>
          </a:p>
        </p:txBody>
      </p:sp>
      <p:sp>
        <p:nvSpPr>
          <p:cNvPr id="15373" name="Line 183"/>
          <p:cNvSpPr>
            <a:spLocks noChangeShapeType="1"/>
          </p:cNvSpPr>
          <p:nvPr/>
        </p:nvSpPr>
        <p:spPr bwMode="auto">
          <a:xfrm>
            <a:off x="3581400" y="5179219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350"/>
          </a:p>
        </p:txBody>
      </p:sp>
      <p:pic>
        <p:nvPicPr>
          <p:cNvPr id="15374" name="Picture 187" descr="janus_vienna.jpg                                               004BAF10Macintosh HD                   BD80BF5B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1" y="3086101"/>
            <a:ext cx="991791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188"/>
          <p:cNvSpPr txBox="1">
            <a:spLocks noChangeArrowheads="1"/>
          </p:cNvSpPr>
          <p:nvPr/>
        </p:nvSpPr>
        <p:spPr bwMode="auto">
          <a:xfrm>
            <a:off x="3581402" y="4800601"/>
            <a:ext cx="11801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2100"/>
              <a:t>Pr(Q=S)</a:t>
            </a:r>
          </a:p>
        </p:txBody>
      </p:sp>
      <p:sp>
        <p:nvSpPr>
          <p:cNvPr id="15376" name="Text Box 189"/>
          <p:cNvSpPr txBox="1">
            <a:spLocks noChangeArrowheads="1"/>
          </p:cNvSpPr>
          <p:nvPr/>
        </p:nvSpPr>
        <p:spPr bwMode="auto">
          <a:xfrm>
            <a:off x="3581400" y="5143500"/>
            <a:ext cx="119455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2100">
                <a:solidFill>
                  <a:schemeClr val="tx2"/>
                </a:solidFill>
              </a:rPr>
              <a:t>Pr(Q=R)</a:t>
            </a:r>
          </a:p>
        </p:txBody>
      </p:sp>
    </p:spTree>
    <p:extLst>
      <p:ext uri="{BB962C8B-B14F-4D97-AF65-F5344CB8AC3E}">
        <p14:creationId xmlns:p14="http://schemas.microsoft.com/office/powerpoint/2010/main" val="41999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795849" y="1682174"/>
            <a:ext cx="8544698" cy="17216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35744" marR="461010" algn="just">
              <a:lnSpc>
                <a:spcPts val="2100"/>
              </a:lnSpc>
              <a:spcBef>
                <a:spcPts val="195"/>
              </a:spcBef>
            </a:pPr>
            <a:r>
              <a:rPr sz="2000" spc="-4" dirty="0">
                <a:latin typeface="Calibri"/>
                <a:cs typeface="Calibri"/>
              </a:rPr>
              <a:t>Confronto </a:t>
            </a:r>
            <a:r>
              <a:rPr sz="2000" dirty="0">
                <a:latin typeface="Calibri"/>
                <a:cs typeface="Calibri"/>
              </a:rPr>
              <a:t>delle </a:t>
            </a:r>
            <a:r>
              <a:rPr sz="2000" spc="-4" dirty="0">
                <a:latin typeface="Calibri"/>
                <a:cs typeface="Calibri"/>
              </a:rPr>
              <a:t>probabilità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4" dirty="0">
                <a:latin typeface="Calibri"/>
                <a:cs typeface="Calibri"/>
              </a:rPr>
              <a:t>osservare </a:t>
            </a:r>
            <a:r>
              <a:rPr sz="2000" dirty="0">
                <a:latin typeface="Calibri"/>
                <a:cs typeface="Calibri"/>
              </a:rPr>
              <a:t>un </a:t>
            </a:r>
            <a:r>
              <a:rPr sz="2000" spc="-4" dirty="0">
                <a:latin typeface="Calibri"/>
                <a:cs typeface="Calibri"/>
              </a:rPr>
              <a:t>particolare </a:t>
            </a:r>
            <a:r>
              <a:rPr sz="2000" dirty="0">
                <a:latin typeface="Calibri"/>
                <a:cs typeface="Calibri"/>
              </a:rPr>
              <a:t>evento  </a:t>
            </a:r>
            <a:r>
              <a:rPr sz="2000" spc="-4" dirty="0">
                <a:latin typeface="Calibri"/>
                <a:cs typeface="Calibri"/>
              </a:rPr>
              <a:t>(il profilo genetico) sotto </a:t>
            </a:r>
            <a:r>
              <a:rPr sz="2000" dirty="0">
                <a:latin typeface="Calibri"/>
                <a:cs typeface="Calibri"/>
              </a:rPr>
              <a:t>due </a:t>
            </a:r>
            <a:r>
              <a:rPr sz="2000" spc="-4" dirty="0">
                <a:latin typeface="Calibri"/>
                <a:cs typeface="Calibri"/>
              </a:rPr>
              <a:t>ipotesi mutuamente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esclusive:</a:t>
            </a:r>
          </a:p>
          <a:p>
            <a:pPr algn="just">
              <a:spcBef>
                <a:spcPts val="34"/>
              </a:spcBef>
            </a:pPr>
            <a:endParaRPr sz="1875" dirty="0">
              <a:latin typeface="Times New Roman"/>
              <a:cs typeface="Times New Roman"/>
            </a:endParaRPr>
          </a:p>
          <a:p>
            <a:pPr marL="9525" algn="just"/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Hp: </a:t>
            </a:r>
            <a:r>
              <a:rPr b="1" dirty="0">
                <a:latin typeface="Calibri"/>
                <a:cs typeface="Calibri"/>
              </a:rPr>
              <a:t>il DNA </a:t>
            </a:r>
            <a:r>
              <a:rPr b="1" spc="-4" dirty="0">
                <a:latin typeface="Calibri"/>
                <a:cs typeface="Calibri"/>
              </a:rPr>
              <a:t>sulla scena </a:t>
            </a:r>
            <a:r>
              <a:rPr b="1" dirty="0">
                <a:latin typeface="Calibri"/>
                <a:cs typeface="Calibri"/>
              </a:rPr>
              <a:t>del crimine è del</a:t>
            </a:r>
            <a:r>
              <a:rPr b="1" spc="8" dirty="0">
                <a:latin typeface="Calibri"/>
                <a:cs typeface="Calibri"/>
              </a:rPr>
              <a:t> </a:t>
            </a:r>
            <a:r>
              <a:rPr b="1" spc="-4" dirty="0" err="1">
                <a:latin typeface="Calibri"/>
                <a:cs typeface="Calibri"/>
              </a:rPr>
              <a:t>sospettato</a:t>
            </a:r>
            <a:r>
              <a:rPr lang="it-IT" b="1" spc="-4" dirty="0">
                <a:latin typeface="Calibri"/>
                <a:cs typeface="Calibri"/>
              </a:rPr>
              <a:t> S</a:t>
            </a:r>
            <a:endParaRPr b="1" dirty="0">
              <a:latin typeface="Calibri"/>
              <a:cs typeface="Calibri"/>
            </a:endParaRPr>
          </a:p>
          <a:p>
            <a:pPr marL="9525" algn="just">
              <a:spcBef>
                <a:spcPts val="300"/>
              </a:spcBef>
            </a:pP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Hd: </a:t>
            </a:r>
            <a:r>
              <a:rPr b="1" dirty="0">
                <a:latin typeface="Calibri"/>
                <a:cs typeface="Calibri"/>
              </a:rPr>
              <a:t>il DNA </a:t>
            </a:r>
            <a:r>
              <a:rPr b="1" spc="-4" dirty="0">
                <a:latin typeface="Calibri"/>
                <a:cs typeface="Calibri"/>
              </a:rPr>
              <a:t>sulla scena </a:t>
            </a:r>
            <a:r>
              <a:rPr b="1" dirty="0">
                <a:latin typeface="Calibri"/>
                <a:cs typeface="Calibri"/>
              </a:rPr>
              <a:t>del crimine appartiene a </a:t>
            </a:r>
            <a:r>
              <a:rPr b="1" dirty="0" err="1">
                <a:latin typeface="Calibri"/>
                <a:cs typeface="Calibri"/>
              </a:rPr>
              <a:t>terzi</a:t>
            </a:r>
            <a:r>
              <a:rPr b="1" dirty="0">
                <a:latin typeface="Calibri"/>
                <a:cs typeface="Calibri"/>
              </a:rPr>
              <a:t> </a:t>
            </a:r>
            <a:r>
              <a:rPr lang="it-IT" b="1" dirty="0">
                <a:latin typeface="Calibri"/>
                <a:cs typeface="Calibri"/>
              </a:rPr>
              <a:t> (popolazione) </a:t>
            </a:r>
            <a:r>
              <a:rPr b="1" dirty="0">
                <a:latin typeface="Calibri"/>
                <a:cs typeface="Calibri"/>
              </a:rPr>
              <a:t>con lo </a:t>
            </a:r>
            <a:r>
              <a:rPr b="1" spc="-4" dirty="0">
                <a:latin typeface="Calibri"/>
                <a:cs typeface="Calibri"/>
              </a:rPr>
              <a:t>stesso </a:t>
            </a:r>
            <a:r>
              <a:rPr b="1" dirty="0">
                <a:latin typeface="Calibri"/>
                <a:cs typeface="Calibri"/>
              </a:rPr>
              <a:t>profilo</a:t>
            </a:r>
            <a:r>
              <a:rPr b="1" spc="-11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genetico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3122" y="3427409"/>
            <a:ext cx="59817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dirty="0">
                <a:latin typeface="Calibri"/>
                <a:cs typeface="Calibri"/>
              </a:rPr>
              <a:t>LR</a:t>
            </a:r>
            <a:r>
              <a:rPr sz="2700" spc="-68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=</a:t>
            </a:r>
          </a:p>
        </p:txBody>
      </p:sp>
      <p:sp>
        <p:nvSpPr>
          <p:cNvPr id="10" name="object 10"/>
          <p:cNvSpPr/>
          <p:nvPr/>
        </p:nvSpPr>
        <p:spPr>
          <a:xfrm>
            <a:off x="4107180" y="3653441"/>
            <a:ext cx="96635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142472" y="3683736"/>
            <a:ext cx="897731" cy="8573"/>
          </a:xfrm>
          <a:custGeom>
            <a:avLst/>
            <a:gdLst/>
            <a:ahLst/>
            <a:cxnLst/>
            <a:rect l="l" t="t" r="r" b="b"/>
            <a:pathLst>
              <a:path w="1196975" h="11429">
                <a:moveTo>
                  <a:pt x="0" y="10847"/>
                </a:moveTo>
                <a:lnTo>
                  <a:pt x="119692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5231451" y="3433057"/>
            <a:ext cx="19002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dirty="0">
                <a:latin typeface="Calibri"/>
                <a:cs typeface="Calibri"/>
              </a:rPr>
              <a:t>=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8882" y="3146326"/>
            <a:ext cx="166973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85900" algn="l"/>
              </a:tabLst>
            </a:pPr>
            <a:r>
              <a:rPr sz="2700" spc="-4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p	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73271" y="3707396"/>
            <a:ext cx="198072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314450" algn="l"/>
              </a:tabLst>
            </a:pPr>
            <a:r>
              <a:rPr sz="2700" spc="-4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d	RMP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75665" y="3647212"/>
            <a:ext cx="96635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5510053" y="3677354"/>
            <a:ext cx="897731" cy="8573"/>
          </a:xfrm>
          <a:custGeom>
            <a:avLst/>
            <a:gdLst/>
            <a:ahLst/>
            <a:cxnLst/>
            <a:rect l="l" t="t" r="r" b="b"/>
            <a:pathLst>
              <a:path w="1196975" h="11429">
                <a:moveTo>
                  <a:pt x="0" y="10846"/>
                </a:moveTo>
                <a:lnTo>
                  <a:pt x="119692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6901184" y="3315967"/>
            <a:ext cx="2716493" cy="66620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525" marR="3810" indent="394335">
              <a:lnSpc>
                <a:spcPts val="2475"/>
              </a:lnSpc>
              <a:spcBef>
                <a:spcPts val="195"/>
              </a:spcBef>
            </a:pP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Rapporto di 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VEROSI</a:t>
            </a: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GLIA</a:t>
            </a: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NZA</a:t>
            </a:r>
            <a:r>
              <a:rPr lang="it-IT" sz="2100" b="1" spc="-4" dirty="0">
                <a:solidFill>
                  <a:srgbClr val="FF0000"/>
                </a:solidFill>
                <a:latin typeface="Calibri"/>
                <a:cs typeface="Calibri"/>
              </a:rPr>
              <a:t> (LR) </a:t>
            </a:r>
            <a:endParaRPr sz="21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66407" y="3703318"/>
            <a:ext cx="785552" cy="551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4204926" y="3723105"/>
            <a:ext cx="708183" cy="475774"/>
          </a:xfrm>
          <a:custGeom>
            <a:avLst/>
            <a:gdLst/>
            <a:ahLst/>
            <a:cxnLst/>
            <a:rect l="l" t="t" r="r" b="b"/>
            <a:pathLst>
              <a:path w="944244" h="634364">
                <a:moveTo>
                  <a:pt x="0" y="317006"/>
                </a:moveTo>
                <a:lnTo>
                  <a:pt x="12463" y="244319"/>
                </a:lnTo>
                <a:lnTo>
                  <a:pt x="47966" y="177595"/>
                </a:lnTo>
                <a:lnTo>
                  <a:pt x="73472" y="147063"/>
                </a:lnTo>
                <a:lnTo>
                  <a:pt x="103676" y="118735"/>
                </a:lnTo>
                <a:lnTo>
                  <a:pt x="138222" y="92849"/>
                </a:lnTo>
                <a:lnTo>
                  <a:pt x="176759" y="69642"/>
                </a:lnTo>
                <a:lnTo>
                  <a:pt x="218930" y="49354"/>
                </a:lnTo>
                <a:lnTo>
                  <a:pt x="264382" y="32220"/>
                </a:lnTo>
                <a:lnTo>
                  <a:pt x="312762" y="18481"/>
                </a:lnTo>
                <a:lnTo>
                  <a:pt x="363715" y="8372"/>
                </a:lnTo>
                <a:lnTo>
                  <a:pt x="416886" y="2132"/>
                </a:lnTo>
                <a:lnTo>
                  <a:pt x="471922" y="0"/>
                </a:lnTo>
                <a:lnTo>
                  <a:pt x="526958" y="2132"/>
                </a:lnTo>
                <a:lnTo>
                  <a:pt x="580130" y="8372"/>
                </a:lnTo>
                <a:lnTo>
                  <a:pt x="631082" y="18481"/>
                </a:lnTo>
                <a:lnTo>
                  <a:pt x="679462" y="32220"/>
                </a:lnTo>
                <a:lnTo>
                  <a:pt x="724914" y="49354"/>
                </a:lnTo>
                <a:lnTo>
                  <a:pt x="767086" y="69642"/>
                </a:lnTo>
                <a:lnTo>
                  <a:pt x="805622" y="92849"/>
                </a:lnTo>
                <a:lnTo>
                  <a:pt x="840169" y="118735"/>
                </a:lnTo>
                <a:lnTo>
                  <a:pt x="870372" y="147063"/>
                </a:lnTo>
                <a:lnTo>
                  <a:pt x="895878" y="177595"/>
                </a:lnTo>
                <a:lnTo>
                  <a:pt x="916332" y="210093"/>
                </a:lnTo>
                <a:lnTo>
                  <a:pt x="940670" y="280036"/>
                </a:lnTo>
                <a:lnTo>
                  <a:pt x="943845" y="317006"/>
                </a:lnTo>
                <a:lnTo>
                  <a:pt x="940670" y="353976"/>
                </a:lnTo>
                <a:lnTo>
                  <a:pt x="916332" y="423919"/>
                </a:lnTo>
                <a:lnTo>
                  <a:pt x="895878" y="456418"/>
                </a:lnTo>
                <a:lnTo>
                  <a:pt x="870372" y="486950"/>
                </a:lnTo>
                <a:lnTo>
                  <a:pt x="840169" y="515278"/>
                </a:lnTo>
                <a:lnTo>
                  <a:pt x="805622" y="541164"/>
                </a:lnTo>
                <a:lnTo>
                  <a:pt x="767086" y="564370"/>
                </a:lnTo>
                <a:lnTo>
                  <a:pt x="724914" y="584659"/>
                </a:lnTo>
                <a:lnTo>
                  <a:pt x="679462" y="601792"/>
                </a:lnTo>
                <a:lnTo>
                  <a:pt x="631082" y="615532"/>
                </a:lnTo>
                <a:lnTo>
                  <a:pt x="580130" y="625641"/>
                </a:lnTo>
                <a:lnTo>
                  <a:pt x="526958" y="631880"/>
                </a:lnTo>
                <a:lnTo>
                  <a:pt x="471922" y="634013"/>
                </a:lnTo>
                <a:lnTo>
                  <a:pt x="416886" y="631880"/>
                </a:lnTo>
                <a:lnTo>
                  <a:pt x="363715" y="625641"/>
                </a:lnTo>
                <a:lnTo>
                  <a:pt x="312762" y="615532"/>
                </a:lnTo>
                <a:lnTo>
                  <a:pt x="264382" y="601792"/>
                </a:lnTo>
                <a:lnTo>
                  <a:pt x="218930" y="584659"/>
                </a:lnTo>
                <a:lnTo>
                  <a:pt x="176759" y="564370"/>
                </a:lnTo>
                <a:lnTo>
                  <a:pt x="138222" y="541164"/>
                </a:lnTo>
                <a:lnTo>
                  <a:pt x="103676" y="515278"/>
                </a:lnTo>
                <a:lnTo>
                  <a:pt x="73472" y="486950"/>
                </a:lnTo>
                <a:lnTo>
                  <a:pt x="47966" y="456418"/>
                </a:lnTo>
                <a:lnTo>
                  <a:pt x="27512" y="423919"/>
                </a:lnTo>
                <a:lnTo>
                  <a:pt x="3174" y="353976"/>
                </a:lnTo>
                <a:lnTo>
                  <a:pt x="0" y="317006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3733105" y="3993224"/>
            <a:ext cx="511232" cy="433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3857508" y="4020237"/>
            <a:ext cx="347663" cy="270034"/>
          </a:xfrm>
          <a:custGeom>
            <a:avLst/>
            <a:gdLst/>
            <a:ahLst/>
            <a:cxnLst/>
            <a:rect l="l" t="t" r="r" b="b"/>
            <a:pathLst>
              <a:path w="463550" h="360045">
                <a:moveTo>
                  <a:pt x="463223" y="0"/>
                </a:moveTo>
                <a:lnTo>
                  <a:pt x="0" y="359916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3842586" y="4217985"/>
            <a:ext cx="90640" cy="83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 txBox="1"/>
          <p:nvPr/>
        </p:nvSpPr>
        <p:spPr>
          <a:xfrm>
            <a:off x="2246871" y="4317530"/>
            <a:ext cx="4654313" cy="74828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sz="2400" b="1" spc="-4" dirty="0">
                <a:latin typeface="Calibri"/>
                <a:cs typeface="Calibri"/>
              </a:rPr>
              <a:t>Frequenza </a:t>
            </a:r>
            <a:r>
              <a:rPr sz="2400" b="1" dirty="0">
                <a:latin typeface="Calibri"/>
                <a:cs typeface="Calibri"/>
              </a:rPr>
              <a:t>del </a:t>
            </a:r>
            <a:r>
              <a:rPr sz="2400" b="1" spc="-4" dirty="0">
                <a:latin typeface="Calibri"/>
                <a:cs typeface="Calibri"/>
              </a:rPr>
              <a:t>profilo </a:t>
            </a:r>
            <a:r>
              <a:rPr sz="2400" b="1" dirty="0">
                <a:latin typeface="Calibri"/>
                <a:cs typeface="Calibri"/>
              </a:rPr>
              <a:t>nella</a:t>
            </a:r>
            <a:r>
              <a:rPr sz="2400" b="1" spc="8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popolazione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246871" y="943567"/>
            <a:ext cx="709895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i="1" spc="-4" dirty="0" err="1">
                <a:solidFill>
                  <a:schemeClr val="tx1"/>
                </a:solidFill>
                <a:cs typeface="Calibri"/>
              </a:rPr>
              <a:t>Likelihood</a:t>
            </a:r>
            <a:r>
              <a:rPr lang="it-IT" sz="2400" b="1" i="1" spc="-4" dirty="0">
                <a:solidFill>
                  <a:schemeClr val="tx1"/>
                </a:solidFill>
                <a:cs typeface="Calibri"/>
              </a:rPr>
              <a:t> Ratio test</a:t>
            </a:r>
            <a:r>
              <a:rPr lang="it-IT" sz="2400" b="1" i="1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it-IT" sz="2400" b="1" spc="-4" dirty="0">
                <a:solidFill>
                  <a:schemeClr val="tx1"/>
                </a:solidFill>
                <a:cs typeface="Calibri"/>
              </a:rPr>
              <a:t>(LR) o rapporto di verosimiglianza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6348" y="1117315"/>
            <a:ext cx="5715000" cy="708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2400" b="1" dirty="0"/>
              <a:t>1989 suggerite da </a:t>
            </a:r>
            <a:r>
              <a:rPr lang="it-IT" sz="2400" b="1" dirty="0" err="1"/>
              <a:t>Evet</a:t>
            </a:r>
            <a:r>
              <a:rPr lang="it-IT" sz="2400" b="1" dirty="0"/>
              <a:t> e </a:t>
            </a:r>
            <a:r>
              <a:rPr lang="it-IT" sz="2400" b="1" dirty="0" err="1"/>
              <a:t>Weir</a:t>
            </a:r>
            <a:r>
              <a:rPr lang="it-IT" sz="2400" b="1" dirty="0"/>
              <a:t> il peso del LR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3420762" y="2210316"/>
          <a:ext cx="4763530" cy="2129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501"/>
                <a:gridCol w="2640029"/>
              </a:tblGrid>
              <a:tr h="574589">
                <a:tc>
                  <a:txBody>
                    <a:bodyPr/>
                    <a:lstStyle/>
                    <a:p>
                      <a:r>
                        <a:rPr lang="it-IT" sz="2100" dirty="0" smtClean="0"/>
                        <a:t>VALORE DI LR</a:t>
                      </a:r>
                      <a:endParaRPr lang="it-IT" sz="21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it-IT" sz="2100" dirty="0" smtClean="0"/>
                        <a:t>PESO</a:t>
                      </a:r>
                      <a:endParaRPr lang="it-IT" sz="2100" dirty="0"/>
                    </a:p>
                  </a:txBody>
                  <a:tcPr marL="68580" marR="68580" marT="34290" marB="34290" anchor="ctr" anchorCtr="1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it-IT" sz="21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1 &gt; LR&gt;10</a:t>
                      </a:r>
                      <a:endParaRPr lang="it-IT" sz="21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it-IT" sz="2100" dirty="0" smtClean="0">
                          <a:solidFill>
                            <a:srgbClr val="0070C0"/>
                          </a:solidFill>
                        </a:rPr>
                        <a:t>LIMITATO</a:t>
                      </a:r>
                      <a:endParaRPr lang="it-IT" sz="21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dirty="0" smtClean="0">
                          <a:latin typeface="+mn-lt"/>
                        </a:rPr>
                        <a:t>10 &gt; LR&gt;100</a:t>
                      </a:r>
                      <a:endParaRPr lang="it-IT" sz="21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it-IT" sz="2100" dirty="0" smtClean="0"/>
                        <a:t>MODERATO</a:t>
                      </a:r>
                      <a:endParaRPr lang="it-IT" sz="2100" dirty="0"/>
                    </a:p>
                  </a:txBody>
                  <a:tcPr marL="68580" marR="68580" marT="34290" marB="34290" anchor="ctr" anchorCtr="1"/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dirty="0" smtClean="0">
                          <a:latin typeface="+mn-lt"/>
                        </a:rPr>
                        <a:t>100 &gt; LR&gt;1.000</a:t>
                      </a:r>
                      <a:endParaRPr lang="it-IT" sz="21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it-IT" sz="2100" dirty="0" smtClean="0"/>
                        <a:t>IMPORTANTE</a:t>
                      </a:r>
                      <a:endParaRPr lang="it-IT" sz="2100" dirty="0"/>
                    </a:p>
                  </a:txBody>
                  <a:tcPr marL="68580" marR="68580" marT="34290" marB="34290" anchor="ctr" anchorCtr="1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it-IT" sz="2100" dirty="0" smtClean="0">
                          <a:solidFill>
                            <a:srgbClr val="FF0000"/>
                          </a:solidFill>
                        </a:rPr>
                        <a:t>LR</a:t>
                      </a:r>
                      <a:r>
                        <a:rPr lang="it-IT" sz="2100" baseline="0" dirty="0" smtClean="0">
                          <a:solidFill>
                            <a:srgbClr val="FF0000"/>
                          </a:solidFill>
                        </a:rPr>
                        <a:t> &gt;1.000</a:t>
                      </a:r>
                      <a:endParaRPr lang="it-IT" sz="2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it-IT" sz="2100" dirty="0" smtClean="0">
                          <a:solidFill>
                            <a:srgbClr val="FF0000"/>
                          </a:solidFill>
                        </a:rPr>
                        <a:t>MOLTO INFLUENTE</a:t>
                      </a:r>
                      <a:endParaRPr lang="it-IT" sz="2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</a:tr>
            </a:tbl>
          </a:graphicData>
        </a:graphic>
      </p:graphicFrame>
      <p:sp>
        <p:nvSpPr>
          <p:cNvPr id="5" name="object 24"/>
          <p:cNvSpPr txBox="1"/>
          <p:nvPr/>
        </p:nvSpPr>
        <p:spPr>
          <a:xfrm>
            <a:off x="1676400" y="5029201"/>
            <a:ext cx="8610600" cy="9954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0478" rIns="0" bIns="0" rtlCol="0">
            <a:spAutoFit/>
          </a:bodyPr>
          <a:lstStyle/>
          <a:p>
            <a:pPr marL="9525" marR="3810" algn="just">
              <a:lnSpc>
                <a:spcPct val="99700"/>
              </a:lnSpc>
              <a:spcBef>
                <a:spcPts val="83"/>
              </a:spcBef>
            </a:pPr>
            <a:r>
              <a:rPr sz="3200" spc="-4" dirty="0">
                <a:latin typeface="Calibri"/>
                <a:cs typeface="Calibri"/>
              </a:rPr>
              <a:t>Con 1</a:t>
            </a:r>
            <a:r>
              <a:rPr lang="it-IT" sz="3200" spc="-4" dirty="0">
                <a:latin typeface="Calibri"/>
                <a:cs typeface="Calibri"/>
              </a:rPr>
              <a:t>5</a:t>
            </a:r>
            <a:r>
              <a:rPr sz="3200" spc="-4" dirty="0">
                <a:latin typeface="Calibri"/>
                <a:cs typeface="Calibri"/>
              </a:rPr>
              <a:t> loci CODIS </a:t>
            </a:r>
            <a:r>
              <a:rPr sz="3200" dirty="0">
                <a:latin typeface="Calibri"/>
                <a:cs typeface="Calibri"/>
              </a:rPr>
              <a:t>si </a:t>
            </a:r>
            <a:r>
              <a:rPr sz="3200" spc="-4" dirty="0">
                <a:latin typeface="Calibri"/>
                <a:cs typeface="Calibri"/>
              </a:rPr>
              <a:t>ottengono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4" dirty="0">
                <a:latin typeface="Calibri"/>
                <a:cs typeface="Calibri"/>
              </a:rPr>
              <a:t>media valori  </a:t>
            </a:r>
            <a:r>
              <a:rPr sz="3200" spc="-4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LR </a:t>
            </a:r>
            <a:r>
              <a:rPr sz="3200" b="1" spc="-4" dirty="0">
                <a:solidFill>
                  <a:srgbClr val="FF0000"/>
                </a:solidFill>
                <a:latin typeface="Calibri"/>
                <a:cs typeface="Calibri"/>
              </a:rPr>
              <a:t>superiori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 10</a:t>
            </a:r>
            <a:r>
              <a:rPr sz="3200" b="1" baseline="25525" dirty="0">
                <a:solidFill>
                  <a:srgbClr val="FF0000"/>
                </a:solidFill>
                <a:latin typeface="Calibri"/>
                <a:cs typeface="Calibri"/>
              </a:rPr>
              <a:t>17</a:t>
            </a:r>
            <a:endParaRPr sz="3200" baseline="25525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5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752601" y="2266518"/>
            <a:ext cx="3276599" cy="11208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it-IT" sz="2400" b="1" dirty="0">
                <a:solidFill>
                  <a:srgbClr val="FF0000"/>
                </a:solidFill>
                <a:cs typeface="Calibri"/>
              </a:rPr>
              <a:t>) </a:t>
            </a:r>
            <a:r>
              <a:rPr sz="2400" b="1" u="sng" dirty="0">
                <a:solidFill>
                  <a:srgbClr val="FF0000"/>
                </a:solidFill>
                <a:cs typeface="Calibri"/>
              </a:rPr>
              <a:t>DNA</a:t>
            </a:r>
            <a:r>
              <a:rPr sz="2400" b="1" u="sng" spc="-70" dirty="0">
                <a:solidFill>
                  <a:srgbClr val="FF0000"/>
                </a:solidFill>
                <a:cs typeface="Calibri"/>
              </a:rPr>
              <a:t> </a:t>
            </a:r>
            <a:r>
              <a:rPr sz="2400" b="1" u="sng" spc="-5" dirty="0" err="1">
                <a:solidFill>
                  <a:srgbClr val="FF0000"/>
                </a:solidFill>
                <a:cs typeface="Calibri"/>
              </a:rPr>
              <a:t>degradato</a:t>
            </a:r>
            <a:r>
              <a:rPr lang="it-IT" sz="2400" b="1" spc="-5" dirty="0">
                <a:solidFill>
                  <a:srgbClr val="FF0000"/>
                </a:solidFill>
                <a:cs typeface="Calibri"/>
              </a:rPr>
              <a:t>: </a:t>
            </a:r>
            <a:r>
              <a:rPr lang="it-IT" sz="2400" b="1" spc="-10" dirty="0">
                <a:cs typeface="Tahoma"/>
              </a:rPr>
              <a:t>Progressiva </a:t>
            </a:r>
            <a:r>
              <a:rPr lang="it-IT" sz="2400" b="1" spc="-5" dirty="0">
                <a:cs typeface="Tahoma"/>
              </a:rPr>
              <a:t>diminuzione</a:t>
            </a:r>
            <a:r>
              <a:rPr lang="it-IT" sz="2400" b="1" spc="30" dirty="0">
                <a:cs typeface="Tahoma"/>
              </a:rPr>
              <a:t> </a:t>
            </a:r>
            <a:r>
              <a:rPr lang="it-IT" sz="2400" b="1" spc="-5" dirty="0">
                <a:cs typeface="Tahoma"/>
              </a:rPr>
              <a:t>dell’amplificato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52896" y="1067985"/>
            <a:ext cx="4903092" cy="2814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1895" y="403860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0" y="0"/>
                </a:moveTo>
                <a:lnTo>
                  <a:pt x="4227506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16172" y="398690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38100" y="57150"/>
                </a:ln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90748" y="5616573"/>
            <a:ext cx="5462770" cy="83612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87960" rIns="0" bIns="0" rtlCol="0">
            <a:spAutoFit/>
          </a:bodyPr>
          <a:lstStyle/>
          <a:p>
            <a:pPr marL="12700" algn="just">
              <a:spcBef>
                <a:spcPts val="1480"/>
              </a:spcBef>
            </a:pPr>
            <a:r>
              <a:rPr lang="it-IT" sz="2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u="sng" dirty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sz="2400" b="1" u="sng" spc="-5" dirty="0" err="1">
                <a:solidFill>
                  <a:srgbClr val="FF0000"/>
                </a:solidFill>
                <a:latin typeface="Calibri"/>
                <a:cs typeface="Calibri"/>
              </a:rPr>
              <a:t>Campioni</a:t>
            </a:r>
            <a:r>
              <a:rPr sz="2400" b="1" u="sng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sng" spc="-5" dirty="0" err="1">
                <a:solidFill>
                  <a:srgbClr val="FF0000"/>
                </a:solidFill>
                <a:latin typeface="Calibri"/>
                <a:cs typeface="Calibri"/>
              </a:rPr>
              <a:t>misti</a:t>
            </a:r>
            <a:r>
              <a:rPr lang="it-IT" sz="2400" b="1" u="sng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b="1" spc="-5" dirty="0" err="1">
                <a:latin typeface="Calibri"/>
                <a:cs typeface="Calibri"/>
              </a:rPr>
              <a:t>Possibilità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di n. di alleli per individuo &gt;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17521" y="4686051"/>
            <a:ext cx="8288479" cy="70314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100965" rIns="0" bIns="0" rtlCol="0" anchor="ctr" anchorCtr="0">
            <a:noAutofit/>
          </a:bodyPr>
          <a:lstStyle/>
          <a:p>
            <a:pPr marR="3110865" algn="just" defTabSz="0"/>
            <a:r>
              <a:rPr lang="it-IT" sz="2400" b="1" spc="-5" dirty="0">
                <a:solidFill>
                  <a:srgbClr val="FF0000"/>
                </a:solidFill>
                <a:latin typeface="Calibri"/>
                <a:cs typeface="Calibri"/>
              </a:rPr>
              <a:t>2) </a:t>
            </a:r>
            <a:r>
              <a:rPr sz="2400" b="1" u="sng" dirty="0">
                <a:solidFill>
                  <a:srgbClr val="FF0000"/>
                </a:solidFill>
                <a:latin typeface="Calibri"/>
                <a:cs typeface="Calibri"/>
              </a:rPr>
              <a:t>DNA </a:t>
            </a:r>
            <a:r>
              <a:rPr sz="2400" b="1" u="sng" spc="-5" dirty="0" err="1">
                <a:solidFill>
                  <a:srgbClr val="FF0000"/>
                </a:solidFill>
                <a:latin typeface="Calibri"/>
                <a:cs typeface="Calibri"/>
              </a:rPr>
              <a:t>scarso</a:t>
            </a:r>
            <a:r>
              <a:rPr lang="it-IT" sz="2400" b="1" u="sng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u="sng" dirty="0">
                <a:latin typeface="Calibri"/>
                <a:cs typeface="Calibri"/>
              </a:rPr>
              <a:t>low </a:t>
            </a:r>
            <a:r>
              <a:rPr b="1" u="sng" spc="-5" dirty="0">
                <a:latin typeface="Calibri"/>
                <a:cs typeface="Calibri"/>
              </a:rPr>
              <a:t>concentration</a:t>
            </a:r>
            <a:r>
              <a:rPr b="1" u="sng" spc="-40" dirty="0">
                <a:latin typeface="Calibri"/>
                <a:cs typeface="Calibri"/>
              </a:rPr>
              <a:t> </a:t>
            </a:r>
            <a:r>
              <a:rPr lang="it-IT" b="1" u="sng" spc="-40" dirty="0">
                <a:latin typeface="Calibri"/>
                <a:cs typeface="Calibri"/>
              </a:rPr>
              <a:t> </a:t>
            </a:r>
            <a:r>
              <a:rPr b="1" u="sng" dirty="0">
                <a:latin typeface="Calibri"/>
                <a:cs typeface="Calibri"/>
              </a:rPr>
              <a:t>DNA)</a:t>
            </a:r>
            <a:r>
              <a:rPr lang="it-IT" b="1" u="sng" dirty="0">
                <a:latin typeface="Calibri"/>
                <a:cs typeface="Calibri"/>
              </a:rPr>
              <a:t>  </a:t>
            </a:r>
            <a:r>
              <a:rPr b="1" spc="-5" dirty="0" err="1">
                <a:latin typeface="Calibri"/>
                <a:cs typeface="Calibri"/>
              </a:rPr>
              <a:t>Alternativa</a:t>
            </a:r>
            <a:r>
              <a:rPr b="1" spc="-5" dirty="0">
                <a:latin typeface="Calibri"/>
                <a:cs typeface="Calibri"/>
              </a:rPr>
              <a:t> basarsi </a:t>
            </a:r>
            <a:r>
              <a:rPr b="1" dirty="0">
                <a:latin typeface="Calibri"/>
                <a:cs typeface="Calibri"/>
              </a:rPr>
              <a:t>anche </a:t>
            </a:r>
            <a:r>
              <a:rPr b="1" dirty="0" err="1">
                <a:latin typeface="Calibri"/>
                <a:cs typeface="Calibri"/>
              </a:rPr>
              <a:t>su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 err="1">
                <a:latin typeface="Calibri"/>
                <a:cs typeface="Calibri"/>
              </a:rPr>
              <a:t>mtDNA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44522" y="5712028"/>
            <a:ext cx="1828800" cy="28982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sng" spc="-5" dirty="0">
                <a:solidFill>
                  <a:srgbClr val="FF0000"/>
                </a:solidFill>
                <a:latin typeface="Calibri"/>
                <a:cs typeface="Calibri"/>
              </a:rPr>
              <a:t>Replicati</a:t>
            </a:r>
            <a:endParaRPr b="1" u="sng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9" name="object 5"/>
          <p:cNvSpPr txBox="1">
            <a:spLocks noGrp="1"/>
          </p:cNvSpPr>
          <p:nvPr>
            <p:ph type="title"/>
          </p:nvPr>
        </p:nvSpPr>
        <p:spPr>
          <a:xfrm>
            <a:off x="1676401" y="348825"/>
            <a:ext cx="8694883" cy="446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 anchor="ctr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359"/>
              </a:spcBef>
            </a:pPr>
            <a:r>
              <a:rPr sz="2600" b="1" spc="-5" dirty="0" err="1">
                <a:latin typeface="Calibri"/>
                <a:cs typeface="Calibri"/>
              </a:rPr>
              <a:t>Problemi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5" dirty="0" err="1">
                <a:latin typeface="Calibri"/>
                <a:cs typeface="Calibri"/>
              </a:rPr>
              <a:t>interpretativi</a:t>
            </a:r>
            <a:r>
              <a:rPr sz="2600" b="1" spc="-5" dirty="0">
                <a:latin typeface="Calibri"/>
                <a:cs typeface="Calibri"/>
              </a:rPr>
              <a:t> del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5" dirty="0" err="1">
                <a:latin typeface="Calibri"/>
                <a:cs typeface="Calibri"/>
              </a:rPr>
              <a:t>sequenziamento</a:t>
            </a:r>
            <a:r>
              <a:rPr lang="it-IT" sz="2600" b="1" spc="-5" dirty="0">
                <a:latin typeface="Calibri"/>
                <a:cs typeface="Calibri"/>
              </a:rPr>
              <a:t>: </a:t>
            </a:r>
            <a:r>
              <a:rPr lang="it-IT" sz="2600" b="1" u="sng" spc="-5" dirty="0">
                <a:latin typeface="Calibri"/>
                <a:cs typeface="Calibri"/>
              </a:rPr>
              <a:t>campioni difficili</a:t>
            </a:r>
            <a:endParaRPr sz="2600" b="1" u="sng" spc="-5" dirty="0">
              <a:latin typeface="Calibri"/>
              <a:cs typeface="Calibri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29601" y="5008886"/>
            <a:ext cx="1582187" cy="57964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R="5080" algn="just">
              <a:lnSpc>
                <a:spcPts val="1860"/>
              </a:lnSpc>
            </a:pPr>
            <a:r>
              <a:rPr lang="it-IT" u="sng" spc="-5" dirty="0">
                <a:latin typeface="+mn-lt"/>
                <a:cs typeface="Calibri"/>
              </a:rPr>
              <a:t>Campioni </a:t>
            </a:r>
            <a:r>
              <a:rPr lang="it-IT" u="sng" dirty="0">
                <a:latin typeface="+mn-lt"/>
                <a:cs typeface="Calibri"/>
              </a:rPr>
              <a:t>di</a:t>
            </a:r>
            <a:r>
              <a:rPr lang="it-IT" u="sng" spc="-25" dirty="0">
                <a:latin typeface="+mn-lt"/>
                <a:cs typeface="Calibri"/>
              </a:rPr>
              <a:t> </a:t>
            </a:r>
            <a:r>
              <a:rPr lang="it-IT" u="sng" spc="-5" dirty="0">
                <a:latin typeface="+mn-lt"/>
                <a:cs typeface="Calibri"/>
              </a:rPr>
              <a:t>riferimento</a:t>
            </a:r>
            <a:endParaRPr lang="it-IT" u="sng" dirty="0">
              <a:latin typeface="+mn-lt"/>
              <a:cs typeface="Calibri"/>
            </a:endParaRPr>
          </a:p>
        </p:txBody>
      </p:sp>
      <p:sp>
        <p:nvSpPr>
          <p:cNvPr id="3" name="Parentesi graffa chiusa 2"/>
          <p:cNvSpPr/>
          <p:nvPr/>
        </p:nvSpPr>
        <p:spPr>
          <a:xfrm>
            <a:off x="7543800" y="4495800"/>
            <a:ext cx="533400" cy="2057400"/>
          </a:xfrm>
          <a:prstGeom prst="rightBrac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38643" y="174142"/>
            <a:ext cx="3894454" cy="391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Esempio </a:t>
            </a:r>
            <a:r>
              <a:rPr sz="2400" b="1" dirty="0"/>
              <a:t>di analisi di</a:t>
            </a:r>
            <a:r>
              <a:rPr sz="2400" b="1" spc="-75" dirty="0"/>
              <a:t> </a:t>
            </a:r>
            <a:r>
              <a:rPr sz="2400" b="1" spc="-5" dirty="0"/>
              <a:t>replicati</a:t>
            </a:r>
            <a:endParaRPr sz="2400" b="1" dirty="0"/>
          </a:p>
        </p:txBody>
      </p:sp>
      <p:sp>
        <p:nvSpPr>
          <p:cNvPr id="6" name="object 6"/>
          <p:cNvSpPr/>
          <p:nvPr/>
        </p:nvSpPr>
        <p:spPr>
          <a:xfrm>
            <a:off x="2960453" y="776864"/>
            <a:ext cx="7453001" cy="4978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8277" y="883145"/>
            <a:ext cx="977900" cy="632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sz="1600" b="1" spc="-5" dirty="0">
                <a:solidFill>
                  <a:srgbClr val="90CF4F"/>
                </a:solidFill>
                <a:latin typeface="Tahoma"/>
                <a:cs typeface="Tahoma"/>
              </a:rPr>
              <a:t>Replicate</a:t>
            </a:r>
            <a:endParaRPr sz="1600" dirty="0">
              <a:latin typeface="Tahoma"/>
              <a:cs typeface="Tahoma"/>
            </a:endParaRPr>
          </a:p>
          <a:p>
            <a:pPr algn="ctr">
              <a:lnSpc>
                <a:spcPts val="2870"/>
              </a:lnSpc>
            </a:pPr>
            <a:r>
              <a:rPr sz="2400" b="1" dirty="0">
                <a:solidFill>
                  <a:srgbClr val="90CF4F"/>
                </a:solidFill>
                <a:latin typeface="Tahoma"/>
                <a:cs typeface="Tahoma"/>
              </a:rPr>
              <a:t>#1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9782" y="3110726"/>
            <a:ext cx="131445" cy="197485"/>
          </a:xfrm>
          <a:custGeom>
            <a:avLst/>
            <a:gdLst/>
            <a:ahLst/>
            <a:cxnLst/>
            <a:rect l="l" t="t" r="r" b="b"/>
            <a:pathLst>
              <a:path w="131445" h="197485">
                <a:moveTo>
                  <a:pt x="0" y="0"/>
                </a:moveTo>
                <a:lnTo>
                  <a:pt x="131265" y="196898"/>
                </a:lnTo>
              </a:path>
            </a:pathLst>
          </a:custGeom>
          <a:ln w="38099">
            <a:solidFill>
              <a:srgbClr val="932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1222" y="3212515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95110" y="0"/>
                </a:moveTo>
                <a:lnTo>
                  <a:pt x="0" y="63398"/>
                </a:lnTo>
                <a:lnTo>
                  <a:pt x="110959" y="126809"/>
                </a:lnTo>
                <a:lnTo>
                  <a:pt x="95110" y="0"/>
                </a:lnTo>
                <a:close/>
              </a:path>
            </a:pathLst>
          </a:custGeom>
          <a:solidFill>
            <a:srgbClr val="932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03291" y="2626221"/>
            <a:ext cx="635635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97155">
              <a:lnSpc>
                <a:spcPts val="1600"/>
              </a:lnSpc>
              <a:spcBef>
                <a:spcPts val="219"/>
              </a:spcBef>
            </a:pPr>
            <a:r>
              <a:rPr sz="1400" b="1" spc="-5" dirty="0">
                <a:solidFill>
                  <a:srgbClr val="800080"/>
                </a:solidFill>
                <a:latin typeface="Tahoma"/>
                <a:cs typeface="Tahoma"/>
              </a:rPr>
              <a:t>High  st</a:t>
            </a:r>
            <a:r>
              <a:rPr sz="1400" b="1" dirty="0">
                <a:solidFill>
                  <a:srgbClr val="800080"/>
                </a:solidFill>
                <a:latin typeface="Tahoma"/>
                <a:cs typeface="Tahoma"/>
              </a:rPr>
              <a:t>utter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4233" y="1281925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49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8508" y="14914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1001" y="1281925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49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5277" y="14914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31871" y="3110725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49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6146" y="33202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63228" y="4939525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49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77503" y="51490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729990" y="6049729"/>
          <a:ext cx="6351905" cy="672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4575"/>
                <a:gridCol w="1372870"/>
                <a:gridCol w="1374140"/>
                <a:gridCol w="1407160"/>
                <a:gridCol w="1153160"/>
              </a:tblGrid>
              <a:tr h="332087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14,19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7,9.3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12,13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11,13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24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  <a:tr h="340580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  <a:spcBef>
                          <a:spcPts val="445"/>
                        </a:spcBef>
                      </a:pPr>
                      <a:r>
                        <a:rPr sz="1850" b="1" i="1" spc="-30" dirty="0">
                          <a:latin typeface="Tahoma"/>
                          <a:cs typeface="Tahoma"/>
                        </a:rPr>
                        <a:t>14,19</a:t>
                      </a:r>
                      <a:endParaRPr sz="18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ts val="2135"/>
                        </a:lnSpc>
                        <a:spcBef>
                          <a:spcPts val="445"/>
                        </a:spcBef>
                      </a:pPr>
                      <a:r>
                        <a:rPr sz="1850" b="1" i="1" spc="-30" dirty="0">
                          <a:latin typeface="Tahoma"/>
                          <a:cs typeface="Tahoma"/>
                        </a:rPr>
                        <a:t>7,9.3</a:t>
                      </a:r>
                      <a:endParaRPr sz="18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ts val="2135"/>
                        </a:lnSpc>
                        <a:spcBef>
                          <a:spcPts val="445"/>
                        </a:spcBef>
                      </a:pPr>
                      <a:r>
                        <a:rPr sz="1850" b="1" i="1" dirty="0">
                          <a:latin typeface="Tahoma"/>
                          <a:cs typeface="Tahoma"/>
                        </a:rPr>
                        <a:t>12,13</a:t>
                      </a:r>
                      <a:endParaRPr sz="18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ts val="2135"/>
                        </a:lnSpc>
                        <a:spcBef>
                          <a:spcPts val="445"/>
                        </a:spcBef>
                      </a:pPr>
                      <a:r>
                        <a:rPr sz="1850" b="1" i="1" spc="-30" dirty="0">
                          <a:latin typeface="Tahoma"/>
                          <a:cs typeface="Tahoma"/>
                        </a:rPr>
                        <a:t>11,13</a:t>
                      </a:r>
                      <a:endParaRPr sz="18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ts val="2135"/>
                        </a:lnSpc>
                        <a:spcBef>
                          <a:spcPts val="445"/>
                        </a:spcBef>
                      </a:pPr>
                      <a:r>
                        <a:rPr sz="1850" b="1" i="1" spc="-30" dirty="0">
                          <a:latin typeface="Tahoma"/>
                          <a:cs typeface="Tahoma"/>
                        </a:rPr>
                        <a:t>18,24</a:t>
                      </a:r>
                      <a:endParaRPr sz="18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5259806" y="3175635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304799"/>
                </a:moveTo>
                <a:lnTo>
                  <a:pt x="380999" y="0"/>
                </a:lnTo>
              </a:path>
            </a:pathLst>
          </a:custGeom>
          <a:ln w="38099">
            <a:solidFill>
              <a:srgbClr val="425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32737" y="1225804"/>
            <a:ext cx="304800" cy="533400"/>
          </a:xfrm>
          <a:custGeom>
            <a:avLst/>
            <a:gdLst/>
            <a:ahLst/>
            <a:cxnLst/>
            <a:rect l="l" t="t" r="r" b="b"/>
            <a:pathLst>
              <a:path w="304800" h="533400">
                <a:moveTo>
                  <a:pt x="0" y="533399"/>
                </a:moveTo>
                <a:lnTo>
                  <a:pt x="304799" y="0"/>
                </a:lnTo>
              </a:path>
            </a:pathLst>
          </a:custGeom>
          <a:ln w="38099">
            <a:solidFill>
              <a:srgbClr val="425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46224" y="5017922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0"/>
                </a:moveTo>
                <a:lnTo>
                  <a:pt x="304800" y="152399"/>
                </a:lnTo>
              </a:path>
            </a:pathLst>
          </a:custGeom>
          <a:ln w="38099">
            <a:solidFill>
              <a:srgbClr val="425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38277" y="2686545"/>
            <a:ext cx="977900" cy="632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sz="1600" b="1" spc="-5" dirty="0">
                <a:solidFill>
                  <a:srgbClr val="90CF4F"/>
                </a:solidFill>
                <a:latin typeface="Tahoma"/>
                <a:cs typeface="Tahoma"/>
              </a:rPr>
              <a:t>Replicate</a:t>
            </a:r>
            <a:endParaRPr sz="1600" dirty="0">
              <a:latin typeface="Tahoma"/>
              <a:cs typeface="Tahoma"/>
            </a:endParaRPr>
          </a:p>
          <a:p>
            <a:pPr algn="ctr">
              <a:lnSpc>
                <a:spcPts val="2870"/>
              </a:lnSpc>
            </a:pPr>
            <a:r>
              <a:rPr sz="2400" b="1" dirty="0">
                <a:solidFill>
                  <a:srgbClr val="90CF4F"/>
                </a:solidFill>
                <a:latin typeface="Tahoma"/>
                <a:cs typeface="Tahoma"/>
              </a:rPr>
              <a:t>#2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67361" y="4419601"/>
            <a:ext cx="1618615" cy="22031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b="1" spc="-5" dirty="0">
                <a:solidFill>
                  <a:srgbClr val="90CF4F"/>
                </a:solidFill>
                <a:latin typeface="Tahoma"/>
                <a:cs typeface="Tahoma"/>
              </a:rPr>
              <a:t>Replicate</a:t>
            </a:r>
            <a:endParaRPr sz="1600" dirty="0">
              <a:latin typeface="Tahoma"/>
              <a:cs typeface="Tahoma"/>
            </a:endParaRPr>
          </a:p>
          <a:p>
            <a:pPr marL="266700">
              <a:lnSpc>
                <a:spcPts val="2870"/>
              </a:lnSpc>
            </a:pPr>
            <a:r>
              <a:rPr sz="2400" b="1" dirty="0">
                <a:solidFill>
                  <a:srgbClr val="90CF4F"/>
                </a:solidFill>
                <a:latin typeface="Tahoma"/>
                <a:cs typeface="Tahoma"/>
              </a:rPr>
              <a:t>#3</a:t>
            </a:r>
            <a:endParaRPr sz="2400" dirty="0">
              <a:latin typeface="Tahoma"/>
              <a:cs typeface="Tahoma"/>
            </a:endParaRPr>
          </a:p>
          <a:p>
            <a:pPr>
              <a:spcBef>
                <a:spcPts val="35"/>
              </a:spcBef>
            </a:pPr>
            <a:endParaRPr sz="4250" dirty="0">
              <a:latin typeface="Times New Roman"/>
              <a:cs typeface="Times New Roman"/>
            </a:endParaRPr>
          </a:p>
          <a:p>
            <a:pPr marL="318135" marR="71120">
              <a:lnSpc>
                <a:spcPts val="2100"/>
              </a:lnSpc>
            </a:pPr>
            <a:r>
              <a:rPr b="1" dirty="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se</a:t>
            </a:r>
            <a:r>
              <a:rPr b="1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b="1" dirty="0">
                <a:solidFill>
                  <a:srgbClr val="FF0000"/>
                </a:solidFill>
                <a:latin typeface="Tahoma"/>
                <a:cs typeface="Tahoma"/>
              </a:rPr>
              <a:t>us  </a:t>
            </a: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Profile:</a:t>
            </a:r>
            <a:endParaRPr dirty="0">
              <a:latin typeface="Tahoma"/>
              <a:cs typeface="Tahoma"/>
            </a:endParaRPr>
          </a:p>
          <a:p>
            <a:pPr marL="54610">
              <a:spcBef>
                <a:spcPts val="1030"/>
              </a:spcBef>
            </a:pPr>
            <a:r>
              <a:rPr sz="1650" b="1" i="1" spc="-30" dirty="0">
                <a:latin typeface="Tahoma"/>
                <a:cs typeface="Tahoma"/>
              </a:rPr>
              <a:t>Correct</a:t>
            </a:r>
            <a:r>
              <a:rPr sz="1650" b="1" i="1" spc="-70" dirty="0">
                <a:latin typeface="Tahoma"/>
                <a:cs typeface="Tahoma"/>
              </a:rPr>
              <a:t> </a:t>
            </a:r>
            <a:r>
              <a:rPr sz="1650" b="1" i="1" spc="-25" dirty="0">
                <a:latin typeface="Tahoma"/>
                <a:cs typeface="Tahoma"/>
              </a:rPr>
              <a:t>Profile:</a:t>
            </a:r>
            <a:endParaRPr sz="165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54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798" y="-278740"/>
            <a:ext cx="4837396" cy="1368310"/>
          </a:xfrm>
          <a:prstGeom prst="rect">
            <a:avLst/>
          </a:prstGeom>
        </p:spPr>
        <p:txBody>
          <a:bodyPr vert="horz" wrap="square" lIns="0" tIns="13957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10"/>
              </a:spcBef>
            </a:pPr>
            <a:r>
              <a:rPr dirty="0"/>
              <a:t>Esempio: </a:t>
            </a:r>
            <a:r>
              <a:rPr spc="-10" dirty="0"/>
              <a:t>mistura, </a:t>
            </a:r>
            <a:r>
              <a:rPr spc="5" dirty="0"/>
              <a:t>1</a:t>
            </a:r>
            <a:r>
              <a:rPr spc="-225" dirty="0"/>
              <a:t> </a:t>
            </a:r>
            <a:r>
              <a:rPr spc="5" dirty="0"/>
              <a:t>locus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11568" y="1560731"/>
            <a:ext cx="1018867" cy="452971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2797" spc="-35" dirty="0">
                <a:solidFill>
                  <a:srgbClr val="001F5F"/>
                </a:solidFill>
                <a:latin typeface="Calibri"/>
                <a:cs typeface="Calibri"/>
              </a:rPr>
              <a:t>Traccia</a:t>
            </a:r>
            <a:endParaRPr sz="2797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1568" y="3355991"/>
            <a:ext cx="2811082" cy="879296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 marR="5075">
              <a:spcBef>
                <a:spcPts val="105"/>
              </a:spcBef>
            </a:pPr>
            <a:r>
              <a:rPr sz="2797" spc="-10" dirty="0">
                <a:solidFill>
                  <a:srgbClr val="001F5F"/>
                </a:solidFill>
                <a:latin typeface="Calibri"/>
                <a:cs typeface="Calibri"/>
              </a:rPr>
              <a:t>Vittima  (contributore</a:t>
            </a:r>
            <a:r>
              <a:rPr sz="2797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97" spc="-10" dirty="0">
                <a:solidFill>
                  <a:srgbClr val="001F5F"/>
                </a:solidFill>
                <a:latin typeface="Calibri"/>
                <a:cs typeface="Calibri"/>
              </a:rPr>
              <a:t>noto)</a:t>
            </a:r>
            <a:endParaRPr sz="279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9143" y="2303513"/>
            <a:ext cx="2006647" cy="636950"/>
          </a:xfrm>
          <a:prstGeom prst="rect">
            <a:avLst/>
          </a:prstGeom>
        </p:spPr>
        <p:txBody>
          <a:bodyPr vert="horz" wrap="square" lIns="0" tIns="10785" rIns="0" bIns="0" rtlCol="0">
            <a:spAutoFit/>
          </a:bodyPr>
          <a:lstStyle/>
          <a:p>
            <a:pPr marL="12689" marR="5075">
              <a:lnSpc>
                <a:spcPct val="100600"/>
              </a:lnSpc>
              <a:spcBef>
                <a:spcPts val="85"/>
              </a:spcBef>
            </a:pPr>
            <a:r>
              <a:rPr sz="1998" dirty="0">
                <a:solidFill>
                  <a:srgbClr val="FF0000"/>
                </a:solidFill>
                <a:latin typeface="Calibri"/>
                <a:cs typeface="Calibri"/>
              </a:rPr>
              <a:t>Non </a:t>
            </a:r>
            <a:r>
              <a:rPr sz="1998" spc="-5" dirty="0">
                <a:solidFill>
                  <a:srgbClr val="FF0000"/>
                </a:solidFill>
                <a:latin typeface="Calibri"/>
                <a:cs typeface="Calibri"/>
              </a:rPr>
              <a:t>consideriamo  </a:t>
            </a:r>
            <a:r>
              <a:rPr sz="1998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1998" spc="-20" dirty="0">
                <a:solidFill>
                  <a:srgbClr val="FF0000"/>
                </a:solidFill>
                <a:latin typeface="Calibri"/>
                <a:cs typeface="Calibri"/>
              </a:rPr>
              <a:t>altezze </a:t>
            </a:r>
            <a:r>
              <a:rPr sz="1998" spc="-5" dirty="0">
                <a:solidFill>
                  <a:srgbClr val="FF0000"/>
                </a:solidFill>
                <a:latin typeface="Calibri"/>
                <a:cs typeface="Calibri"/>
              </a:rPr>
              <a:t>dei</a:t>
            </a:r>
            <a:r>
              <a:rPr sz="1998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98" dirty="0">
                <a:solidFill>
                  <a:srgbClr val="FF0000"/>
                </a:solidFill>
                <a:latin typeface="Calibri"/>
                <a:cs typeface="Calibri"/>
              </a:rPr>
              <a:t>picchi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1163" y="2562518"/>
            <a:ext cx="3956831" cy="0"/>
          </a:xfrm>
          <a:custGeom>
            <a:avLst/>
            <a:gdLst/>
            <a:ahLst/>
            <a:cxnLst/>
            <a:rect l="l" t="t" r="r" b="b"/>
            <a:pathLst>
              <a:path w="3960495">
                <a:moveTo>
                  <a:pt x="0" y="0"/>
                </a:moveTo>
                <a:lnTo>
                  <a:pt x="3960444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2570873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180022" y="0"/>
                </a:moveTo>
                <a:lnTo>
                  <a:pt x="0" y="1512189"/>
                </a:lnTo>
                <a:lnTo>
                  <a:pt x="359994" y="1512189"/>
                </a:lnTo>
                <a:lnTo>
                  <a:pt x="18002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8"/>
          <p:cNvSpPr/>
          <p:nvPr/>
        </p:nvSpPr>
        <p:spPr>
          <a:xfrm>
            <a:off x="2570873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0" y="1512189"/>
                </a:moveTo>
                <a:lnTo>
                  <a:pt x="180022" y="0"/>
                </a:lnTo>
                <a:lnTo>
                  <a:pt x="359994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 txBox="1"/>
          <p:nvPr/>
        </p:nvSpPr>
        <p:spPr>
          <a:xfrm>
            <a:off x="2683026" y="2222157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49959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180086" y="0"/>
                </a:moveTo>
                <a:lnTo>
                  <a:pt x="0" y="1512189"/>
                </a:lnTo>
                <a:lnTo>
                  <a:pt x="360044" y="1512189"/>
                </a:lnTo>
                <a:lnTo>
                  <a:pt x="18008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3649959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0" y="1512189"/>
                </a:moveTo>
                <a:lnTo>
                  <a:pt x="180086" y="0"/>
                </a:lnTo>
                <a:lnTo>
                  <a:pt x="360044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 txBox="1"/>
          <p:nvPr/>
        </p:nvSpPr>
        <p:spPr>
          <a:xfrm>
            <a:off x="3752987" y="2222157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01038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5" h="1512570">
                <a:moveTo>
                  <a:pt x="180086" y="0"/>
                </a:moveTo>
                <a:lnTo>
                  <a:pt x="0" y="1512189"/>
                </a:lnTo>
                <a:lnTo>
                  <a:pt x="360045" y="1512189"/>
                </a:lnTo>
                <a:lnTo>
                  <a:pt x="18008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object 14"/>
          <p:cNvSpPr/>
          <p:nvPr/>
        </p:nvSpPr>
        <p:spPr>
          <a:xfrm>
            <a:off x="4801038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5" h="1512570">
                <a:moveTo>
                  <a:pt x="0" y="1512189"/>
                </a:moveTo>
                <a:lnTo>
                  <a:pt x="180086" y="0"/>
                </a:lnTo>
                <a:lnTo>
                  <a:pt x="360045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 txBox="1"/>
          <p:nvPr/>
        </p:nvSpPr>
        <p:spPr>
          <a:xfrm>
            <a:off x="4904446" y="2222157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11162" y="4572211"/>
            <a:ext cx="3381419" cy="9516"/>
          </a:xfrm>
          <a:custGeom>
            <a:avLst/>
            <a:gdLst/>
            <a:ahLst/>
            <a:cxnLst/>
            <a:rect l="l" t="t" r="r" b="b"/>
            <a:pathLst>
              <a:path w="3384550" h="9525">
                <a:moveTo>
                  <a:pt x="0" y="0"/>
                </a:moveTo>
                <a:lnTo>
                  <a:pt x="3384372" y="927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/>
          <p:nvPr/>
        </p:nvSpPr>
        <p:spPr>
          <a:xfrm>
            <a:off x="2570873" y="3061421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180022" y="0"/>
                </a:moveTo>
                <a:lnTo>
                  <a:pt x="0" y="1512189"/>
                </a:lnTo>
                <a:lnTo>
                  <a:pt x="359994" y="1512189"/>
                </a:lnTo>
                <a:lnTo>
                  <a:pt x="18002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object 18"/>
          <p:cNvSpPr/>
          <p:nvPr/>
        </p:nvSpPr>
        <p:spPr>
          <a:xfrm>
            <a:off x="2570873" y="3061421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0" y="1512189"/>
                </a:moveTo>
                <a:lnTo>
                  <a:pt x="180022" y="0"/>
                </a:lnTo>
                <a:lnTo>
                  <a:pt x="359994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9" name="object 19"/>
          <p:cNvSpPr txBox="1"/>
          <p:nvPr/>
        </p:nvSpPr>
        <p:spPr>
          <a:xfrm>
            <a:off x="2683025" y="4232775"/>
            <a:ext cx="140840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49959" y="3061421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180086" y="0"/>
                </a:moveTo>
                <a:lnTo>
                  <a:pt x="0" y="1512189"/>
                </a:lnTo>
                <a:lnTo>
                  <a:pt x="360044" y="1512189"/>
                </a:lnTo>
                <a:lnTo>
                  <a:pt x="18008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object 21"/>
          <p:cNvSpPr/>
          <p:nvPr/>
        </p:nvSpPr>
        <p:spPr>
          <a:xfrm>
            <a:off x="3649959" y="3061421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0" y="1512189"/>
                </a:moveTo>
                <a:lnTo>
                  <a:pt x="180086" y="0"/>
                </a:lnTo>
                <a:lnTo>
                  <a:pt x="360044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2" name="object 22"/>
          <p:cNvSpPr txBox="1"/>
          <p:nvPr/>
        </p:nvSpPr>
        <p:spPr>
          <a:xfrm>
            <a:off x="3752986" y="4232775"/>
            <a:ext cx="140840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11162" y="6581903"/>
            <a:ext cx="4029154" cy="9516"/>
          </a:xfrm>
          <a:custGeom>
            <a:avLst/>
            <a:gdLst/>
            <a:ahLst/>
            <a:cxnLst/>
            <a:rect l="l" t="t" r="r" b="b"/>
            <a:pathLst>
              <a:path w="4032885" h="9525">
                <a:moveTo>
                  <a:pt x="0" y="0"/>
                </a:moveTo>
                <a:lnTo>
                  <a:pt x="4032453" y="929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object 24"/>
          <p:cNvSpPr/>
          <p:nvPr/>
        </p:nvSpPr>
        <p:spPr>
          <a:xfrm>
            <a:off x="4944921" y="5071113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5" h="1512570">
                <a:moveTo>
                  <a:pt x="180086" y="0"/>
                </a:moveTo>
                <a:lnTo>
                  <a:pt x="0" y="1512189"/>
                </a:lnTo>
                <a:lnTo>
                  <a:pt x="360045" y="1512189"/>
                </a:lnTo>
                <a:lnTo>
                  <a:pt x="18008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5" name="object 25"/>
          <p:cNvSpPr/>
          <p:nvPr/>
        </p:nvSpPr>
        <p:spPr>
          <a:xfrm>
            <a:off x="4944921" y="5071113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5" h="1512570">
                <a:moveTo>
                  <a:pt x="0" y="1512189"/>
                </a:moveTo>
                <a:lnTo>
                  <a:pt x="180086" y="0"/>
                </a:lnTo>
                <a:lnTo>
                  <a:pt x="360045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6" name="object 26"/>
          <p:cNvSpPr txBox="1"/>
          <p:nvPr/>
        </p:nvSpPr>
        <p:spPr>
          <a:xfrm>
            <a:off x="5057974" y="6243495"/>
            <a:ext cx="140840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99598" y="3497644"/>
            <a:ext cx="288023" cy="2806007"/>
          </a:xfrm>
          <a:custGeom>
            <a:avLst/>
            <a:gdLst/>
            <a:ahLst/>
            <a:cxnLst/>
            <a:rect l="l" t="t" r="r" b="b"/>
            <a:pathLst>
              <a:path w="288289" h="2808604">
                <a:moveTo>
                  <a:pt x="288036" y="2808376"/>
                </a:moveTo>
                <a:lnTo>
                  <a:pt x="231993" y="2806490"/>
                </a:lnTo>
                <a:lnTo>
                  <a:pt x="186213" y="2801346"/>
                </a:lnTo>
                <a:lnTo>
                  <a:pt x="155340" y="2793717"/>
                </a:lnTo>
                <a:lnTo>
                  <a:pt x="144017" y="2784373"/>
                </a:lnTo>
                <a:lnTo>
                  <a:pt x="144017" y="1428241"/>
                </a:lnTo>
                <a:lnTo>
                  <a:pt x="132695" y="1418865"/>
                </a:lnTo>
                <a:lnTo>
                  <a:pt x="101822" y="1411239"/>
                </a:lnTo>
                <a:lnTo>
                  <a:pt x="56042" y="1406114"/>
                </a:lnTo>
                <a:lnTo>
                  <a:pt x="0" y="1404239"/>
                </a:lnTo>
                <a:lnTo>
                  <a:pt x="56042" y="1402345"/>
                </a:lnTo>
                <a:lnTo>
                  <a:pt x="101822" y="1397190"/>
                </a:lnTo>
                <a:lnTo>
                  <a:pt x="132695" y="1389558"/>
                </a:lnTo>
                <a:lnTo>
                  <a:pt x="144017" y="1380235"/>
                </a:lnTo>
                <a:lnTo>
                  <a:pt x="144017" y="24002"/>
                </a:lnTo>
                <a:lnTo>
                  <a:pt x="155340" y="14680"/>
                </a:lnTo>
                <a:lnTo>
                  <a:pt x="186213" y="7048"/>
                </a:lnTo>
                <a:lnTo>
                  <a:pt x="231993" y="1893"/>
                </a:lnTo>
                <a:lnTo>
                  <a:pt x="288036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8" name="object 28"/>
          <p:cNvSpPr txBox="1"/>
          <p:nvPr/>
        </p:nvSpPr>
        <p:spPr>
          <a:xfrm>
            <a:off x="7111568" y="4732413"/>
            <a:ext cx="2088486" cy="1318949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84379">
              <a:spcBef>
                <a:spcPts val="105"/>
              </a:spcBef>
            </a:pPr>
            <a:r>
              <a:rPr sz="2797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797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97" spc="-5" dirty="0">
                <a:solidFill>
                  <a:srgbClr val="FF0000"/>
                </a:solidFill>
                <a:latin typeface="Calibri"/>
                <a:cs typeface="Calibri"/>
              </a:rPr>
              <a:t>contributori</a:t>
            </a:r>
            <a:endParaRPr sz="2797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97">
              <a:latin typeface="Times New Roman"/>
              <a:cs typeface="Times New Roman"/>
            </a:endParaRPr>
          </a:p>
          <a:p>
            <a:pPr marL="12689"/>
            <a:r>
              <a:rPr sz="2797" spc="-15" dirty="0">
                <a:solidFill>
                  <a:srgbClr val="001F5F"/>
                </a:solidFill>
                <a:latin typeface="Calibri"/>
                <a:cs typeface="Calibri"/>
              </a:rPr>
              <a:t>Sospettato</a:t>
            </a:r>
            <a:endParaRPr sz="279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12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0199" y="333996"/>
            <a:ext cx="6334581" cy="1363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4" dirty="0"/>
              <a:t>Statistical </a:t>
            </a:r>
            <a:r>
              <a:rPr dirty="0"/>
              <a:t>Approaches with</a:t>
            </a:r>
            <a:r>
              <a:rPr spc="-41" dirty="0"/>
              <a:t> </a:t>
            </a:r>
            <a:r>
              <a:rPr dirty="0"/>
              <a:t>Mixtures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79675" y="1734884"/>
            <a:ext cx="6555105" cy="87572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11430" algn="ctr">
              <a:spcBef>
                <a:spcPts val="79"/>
              </a:spcBef>
            </a:pPr>
            <a:r>
              <a:rPr sz="1050" dirty="0">
                <a:latin typeface="Arial"/>
                <a:cs typeface="Arial"/>
              </a:rPr>
              <a:t>See Ladd </a:t>
            </a:r>
            <a:r>
              <a:rPr sz="1050" i="1" dirty="0">
                <a:latin typeface="Arial"/>
                <a:cs typeface="Arial"/>
              </a:rPr>
              <a:t>et al. </a:t>
            </a:r>
            <a:r>
              <a:rPr sz="1050" dirty="0">
                <a:latin typeface="Arial"/>
                <a:cs typeface="Arial"/>
              </a:rPr>
              <a:t>(2001) </a:t>
            </a:r>
            <a:r>
              <a:rPr sz="1050" i="1" spc="-4" dirty="0">
                <a:latin typeface="Arial"/>
                <a:cs typeface="Arial"/>
              </a:rPr>
              <a:t>Croat Med </a:t>
            </a:r>
            <a:r>
              <a:rPr sz="1050" i="1" dirty="0">
                <a:latin typeface="Arial"/>
                <a:cs typeface="Arial"/>
              </a:rPr>
              <a:t>J.</a:t>
            </a:r>
            <a:r>
              <a:rPr sz="1050" i="1" spc="-94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42:244-246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25" dirty="0">
              <a:latin typeface="Times New Roman"/>
              <a:cs typeface="Times New Roman"/>
            </a:endParaRPr>
          </a:p>
          <a:p>
            <a:pPr>
              <a:spcBef>
                <a:spcPts val="38"/>
              </a:spcBef>
            </a:pPr>
            <a:endParaRPr sz="1650" dirty="0">
              <a:latin typeface="Times New Roman"/>
              <a:cs typeface="Times New Roman"/>
            </a:endParaRPr>
          </a:p>
          <a:p>
            <a:pPr algn="ctr">
              <a:tabLst>
                <a:tab pos="3218498" algn="l"/>
              </a:tabLst>
            </a:pPr>
            <a:r>
              <a:rPr b="1" spc="-8" dirty="0">
                <a:solidFill>
                  <a:srgbClr val="0000FF"/>
                </a:solidFill>
                <a:latin typeface="Arial"/>
                <a:cs typeface="Arial"/>
              </a:rPr>
              <a:t>“Exclusionary”</a:t>
            </a:r>
            <a:r>
              <a:rPr b="1" spc="-2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0000FF"/>
                </a:solidFill>
                <a:latin typeface="Arial"/>
                <a:cs typeface="Arial"/>
              </a:rPr>
              <a:t>Approach	“Inferred Genotype”</a:t>
            </a:r>
            <a:r>
              <a:rPr b="1" spc="-8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0000FF"/>
                </a:solidFill>
                <a:latin typeface="Arial"/>
                <a:cs typeface="Arial"/>
              </a:rPr>
              <a:t>Approach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9801" y="3048668"/>
            <a:ext cx="396239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74420" marR="3810" indent="-1065371" algn="just">
              <a:spcBef>
                <a:spcPts val="75"/>
              </a:spcBef>
            </a:pPr>
            <a:r>
              <a:rPr b="1" spc="-4" dirty="0">
                <a:latin typeface="Arial"/>
                <a:cs typeface="Arial"/>
              </a:rPr>
              <a:t>Random Man </a:t>
            </a:r>
            <a:r>
              <a:rPr b="1" spc="-8" dirty="0">
                <a:latin typeface="Arial"/>
                <a:cs typeface="Arial"/>
              </a:rPr>
              <a:t>Not </a:t>
            </a:r>
            <a:r>
              <a:rPr b="1" spc="-4" dirty="0">
                <a:latin typeface="Arial"/>
                <a:cs typeface="Arial"/>
              </a:rPr>
              <a:t>Excluded  (RMNE)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1523" y="3788982"/>
            <a:ext cx="3428999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just">
              <a:spcBef>
                <a:spcPts val="79"/>
              </a:spcBef>
            </a:pPr>
            <a:r>
              <a:rPr sz="1500" i="1" dirty="0">
                <a:latin typeface="Arial"/>
                <a:cs typeface="Arial"/>
              </a:rPr>
              <a:t>Combined Prob. of</a:t>
            </a:r>
            <a:r>
              <a:rPr sz="1500" i="1" spc="-9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Inclusion</a:t>
            </a:r>
            <a:r>
              <a:rPr lang="it-IT" sz="1500" i="1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(CPI)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2243" y="4483609"/>
            <a:ext cx="3167558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just">
              <a:spcBef>
                <a:spcPts val="75"/>
              </a:spcBef>
            </a:pPr>
            <a:r>
              <a:rPr sz="1500" i="1" dirty="0">
                <a:latin typeface="Arial"/>
                <a:cs typeface="Arial"/>
              </a:rPr>
              <a:t>Combined Prob. of</a:t>
            </a:r>
            <a:r>
              <a:rPr sz="1500" i="1" spc="-9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Exclusion</a:t>
            </a:r>
            <a:r>
              <a:rPr lang="it-IT" sz="1500" i="1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(CPE)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8514" y="3048668"/>
            <a:ext cx="373608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20140" marR="3810" indent="-1111091">
              <a:spcBef>
                <a:spcPts val="75"/>
              </a:spcBef>
            </a:pPr>
            <a:r>
              <a:rPr b="1" spc="-4" dirty="0">
                <a:latin typeface="Arial"/>
                <a:cs typeface="Arial"/>
              </a:rPr>
              <a:t>Random Match Probability (RMP)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0488" y="4483610"/>
            <a:ext cx="2660712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99611" marR="3810" indent="-690563">
              <a:spcBef>
                <a:spcPts val="75"/>
              </a:spcBef>
            </a:pPr>
            <a:r>
              <a:rPr b="1" dirty="0">
                <a:latin typeface="Arial"/>
                <a:cs typeface="Arial"/>
              </a:rPr>
              <a:t>Likelihood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spc="-4" dirty="0">
                <a:latin typeface="Arial"/>
                <a:cs typeface="Arial"/>
              </a:rPr>
              <a:t>Ratio </a:t>
            </a:r>
            <a:r>
              <a:rPr b="1" dirty="0">
                <a:latin typeface="Arial"/>
                <a:cs typeface="Arial"/>
              </a:rPr>
              <a:t>(LR)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3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2637" y="2777647"/>
            <a:ext cx="4506563" cy="44050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it-IT" spc="-4" dirty="0">
                <a:solidFill>
                  <a:srgbClr val="0070C0"/>
                </a:solidFill>
              </a:rPr>
              <a:t>"</a:t>
            </a:r>
            <a:r>
              <a:rPr dirty="0" smtClean="0">
                <a:solidFill>
                  <a:srgbClr val="0070C0"/>
                </a:solidFill>
              </a:rPr>
              <a:t>Exclusionary</a:t>
            </a:r>
            <a:r>
              <a:rPr lang="it-IT" dirty="0" smtClean="0">
                <a:solidFill>
                  <a:srgbClr val="0070C0"/>
                </a:solidFill>
              </a:rPr>
              <a:t>"</a:t>
            </a:r>
            <a:r>
              <a:rPr spc="-60" dirty="0">
                <a:solidFill>
                  <a:srgbClr val="0070C0"/>
                </a:solidFill>
              </a:rPr>
              <a:t> </a:t>
            </a:r>
            <a:r>
              <a:rPr spc="-4" dirty="0">
                <a:solidFill>
                  <a:srgbClr val="0070C0"/>
                </a:solidFill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7910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8800" y="914401"/>
            <a:ext cx="8610600" cy="526297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2800" b="1" u="sng" dirty="0">
                <a:solidFill>
                  <a:srgbClr val="FF0000"/>
                </a:solidFill>
                <a:latin typeface="+mn-lt"/>
              </a:rPr>
              <a:t>DOMANDA: chi è la fonte del DNA in questo profilo?</a:t>
            </a:r>
          </a:p>
          <a:p>
            <a:pPr algn="just"/>
            <a:endParaRPr lang="it-IT" sz="2800" dirty="0">
              <a:latin typeface="+mn-lt"/>
            </a:endParaRPr>
          </a:p>
          <a:p>
            <a:pPr algn="just"/>
            <a:r>
              <a:rPr lang="it-IT" sz="2800" b="1" u="sng" dirty="0">
                <a:solidFill>
                  <a:srgbClr val="FF0000"/>
                </a:solidFill>
                <a:latin typeface="+mn-lt"/>
              </a:rPr>
              <a:t>RISPOSTA: </a:t>
            </a:r>
          </a:p>
          <a:p>
            <a:pPr marL="385763" indent="-385763" algn="just">
              <a:buAutoNum type="arabicParenR"/>
            </a:pPr>
            <a:r>
              <a:rPr lang="it-IT" sz="2800" dirty="0">
                <a:latin typeface="+mn-lt"/>
              </a:rPr>
              <a:t>Se si ha una singola fonte originata </a:t>
            </a:r>
            <a:r>
              <a:rPr lang="it-IT" sz="2800" u="sng" dirty="0">
                <a:latin typeface="+mn-lt"/>
              </a:rPr>
              <a:t>da un solo individuo </a:t>
            </a:r>
            <a:r>
              <a:rPr lang="it-IT" sz="2800" dirty="0">
                <a:latin typeface="+mn-lt"/>
              </a:rPr>
              <a:t>assegnare un peso all'evidenza è relativamente semplice. </a:t>
            </a:r>
          </a:p>
          <a:p>
            <a:pPr algn="just"/>
            <a:endParaRPr lang="it-IT" sz="2800" dirty="0">
              <a:latin typeface="+mn-lt"/>
            </a:endParaRPr>
          </a:p>
          <a:p>
            <a:pPr algn="just"/>
            <a:r>
              <a:rPr lang="it-IT" sz="2800" dirty="0">
                <a:latin typeface="+mn-lt"/>
              </a:rPr>
              <a:t>2) </a:t>
            </a:r>
            <a:r>
              <a:rPr lang="it-IT" sz="2800" u="sng" dirty="0">
                <a:latin typeface="+mn-lt"/>
              </a:rPr>
              <a:t>Se si hanno più individui (tracce miste</a:t>
            </a:r>
            <a:r>
              <a:rPr lang="it-IT" sz="2800" dirty="0">
                <a:latin typeface="+mn-lt"/>
              </a:rPr>
              <a:t>) l’interpretazione del profilo è complicato e il profilo presenta </a:t>
            </a:r>
            <a:r>
              <a:rPr lang="it-IT" sz="2800" dirty="0" err="1">
                <a:latin typeface="+mn-lt"/>
              </a:rPr>
              <a:t>drop</a:t>
            </a:r>
            <a:r>
              <a:rPr lang="it-IT" sz="2800" dirty="0">
                <a:latin typeface="+mn-lt"/>
              </a:rPr>
              <a:t>-in e </a:t>
            </a:r>
            <a:r>
              <a:rPr lang="it-IT" sz="2800" dirty="0" err="1">
                <a:latin typeface="+mn-lt"/>
              </a:rPr>
              <a:t>dropout</a:t>
            </a:r>
            <a:r>
              <a:rPr lang="it-IT" sz="2800" dirty="0">
                <a:latin typeface="+mn-lt"/>
              </a:rPr>
              <a:t> allelico ed è conseguenza di un DNA degradato o inibito e produce profili di DNA parziali. Il DNA di uno o più individui non è presente in tutti i loci analizzati. </a:t>
            </a:r>
          </a:p>
        </p:txBody>
      </p:sp>
      <p:sp>
        <p:nvSpPr>
          <p:cNvPr id="3" name="object 2"/>
          <p:cNvSpPr txBox="1"/>
          <p:nvPr/>
        </p:nvSpPr>
        <p:spPr>
          <a:xfrm>
            <a:off x="3962400" y="304801"/>
            <a:ext cx="38100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224314" marR="180975" indent="-33814" algn="just">
              <a:spcBef>
                <a:spcPts val="360"/>
              </a:spcBef>
            </a:pPr>
            <a:r>
              <a:rPr sz="2700" b="1" dirty="0">
                <a:solidFill>
                  <a:srgbClr val="FF0000"/>
                </a:solidFill>
                <a:cs typeface="Arial"/>
              </a:rPr>
              <a:t>Con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f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ron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t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o dei pro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f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ili</a:t>
            </a:r>
          </a:p>
        </p:txBody>
      </p:sp>
    </p:spTree>
    <p:extLst>
      <p:ext uri="{BB962C8B-B14F-4D97-AF65-F5344CB8AC3E}">
        <p14:creationId xmlns:p14="http://schemas.microsoft.com/office/powerpoint/2010/main" val="5072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6503" y="2588656"/>
            <a:ext cx="2332101" cy="0"/>
          </a:xfrm>
          <a:custGeom>
            <a:avLst/>
            <a:gdLst/>
            <a:ahLst/>
            <a:cxnLst/>
            <a:rect l="l" t="t" r="r" b="b"/>
            <a:pathLst>
              <a:path w="2334259">
                <a:moveTo>
                  <a:pt x="0" y="0"/>
                </a:moveTo>
                <a:lnTo>
                  <a:pt x="2333751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8178395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9"/>
                </a:lnTo>
                <a:lnTo>
                  <a:pt x="212217" y="962279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" name="object 4"/>
          <p:cNvSpPr/>
          <p:nvPr/>
        </p:nvSpPr>
        <p:spPr>
          <a:xfrm>
            <a:off x="8178395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172" y="0"/>
                </a:lnTo>
                <a:lnTo>
                  <a:pt x="212217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8814331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9"/>
                </a:lnTo>
                <a:lnTo>
                  <a:pt x="212217" y="962279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8814331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172" y="0"/>
                </a:lnTo>
                <a:lnTo>
                  <a:pt x="212217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9492646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044" y="0"/>
                </a:moveTo>
                <a:lnTo>
                  <a:pt x="0" y="962279"/>
                </a:lnTo>
                <a:lnTo>
                  <a:pt x="212216" y="962279"/>
                </a:lnTo>
                <a:lnTo>
                  <a:pt x="1060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8"/>
          <p:cNvSpPr/>
          <p:nvPr/>
        </p:nvSpPr>
        <p:spPr>
          <a:xfrm>
            <a:off x="9492646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044" y="0"/>
                </a:lnTo>
                <a:lnTo>
                  <a:pt x="212216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/>
          <p:nvPr/>
        </p:nvSpPr>
        <p:spPr>
          <a:xfrm>
            <a:off x="8178395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8178395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8814331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/>
          <p:nvPr/>
        </p:nvSpPr>
        <p:spPr>
          <a:xfrm>
            <a:off x="8814331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object 13"/>
          <p:cNvSpPr txBox="1"/>
          <p:nvPr/>
        </p:nvSpPr>
        <p:spPr>
          <a:xfrm>
            <a:off x="7989157" y="3595508"/>
            <a:ext cx="2027583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281686" algn="l"/>
                <a:tab pos="912943" algn="l"/>
                <a:tab pos="2014310" algn="l"/>
              </a:tabLst>
            </a:pPr>
            <a:r>
              <a:rPr sz="1798" b="1" strike="sngStrike" spc="-5" dirty="0">
                <a:solidFill>
                  <a:srgbClr val="FFFFFF"/>
                </a:solidFill>
                <a:latin typeface="Calibri"/>
                <a:cs typeface="Calibri"/>
              </a:rPr>
              <a:t> 	1	2	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77403" y="418509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/>
          <p:nvPr/>
        </p:nvSpPr>
        <p:spPr>
          <a:xfrm>
            <a:off x="9577403" y="418509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object 16"/>
          <p:cNvSpPr txBox="1"/>
          <p:nvPr/>
        </p:nvSpPr>
        <p:spPr>
          <a:xfrm>
            <a:off x="7949056" y="4938242"/>
            <a:ext cx="2409499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1681236" algn="l"/>
                <a:tab pos="2396236" algn="l"/>
              </a:tabLst>
            </a:pPr>
            <a:r>
              <a:rPr sz="1798" b="1" strike="sngStrike" spc="-5" dirty="0">
                <a:solidFill>
                  <a:srgbClr val="FFFFFF"/>
                </a:solidFill>
                <a:latin typeface="Calibri"/>
                <a:cs typeface="Calibri"/>
              </a:rPr>
              <a:t> 	3	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90549" y="531258"/>
            <a:ext cx="8126191" cy="822199"/>
          </a:xfrm>
          <a:prstGeom prst="rect">
            <a:avLst/>
          </a:prstGeom>
        </p:spPr>
        <p:txBody>
          <a:bodyPr vert="horz" wrap="square" lIns="0" tIns="9516" rIns="0" bIns="0" rtlCol="0" anchor="ctr">
            <a:spAutoFit/>
          </a:bodyPr>
          <a:lstStyle/>
          <a:p>
            <a:pPr marL="12689" marR="5075" algn="just">
              <a:lnSpc>
                <a:spcPct val="100899"/>
              </a:lnSpc>
              <a:spcBef>
                <a:spcPts val="75"/>
              </a:spcBef>
            </a:pPr>
            <a:r>
              <a:rPr sz="2797" b="1" spc="5" dirty="0">
                <a:solidFill>
                  <a:srgbClr val="FF0000"/>
                </a:solidFill>
              </a:rPr>
              <a:t>RMNE</a:t>
            </a:r>
            <a:r>
              <a:rPr sz="2797" b="1" spc="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398" b="1" spc="-10" dirty="0">
                <a:solidFill>
                  <a:srgbClr val="FF0000"/>
                </a:solidFill>
                <a:latin typeface="Calibri"/>
                <a:cs typeface="Calibri"/>
              </a:rPr>
              <a:t>probabilità </a:t>
            </a:r>
            <a:r>
              <a:rPr sz="2398" b="1" spc="-5" dirty="0">
                <a:solidFill>
                  <a:srgbClr val="FF0000"/>
                </a:solidFill>
                <a:latin typeface="Calibri"/>
                <a:cs typeface="Calibri"/>
              </a:rPr>
              <a:t>che un </a:t>
            </a:r>
            <a:r>
              <a:rPr sz="2398" b="1" spc="-10" dirty="0">
                <a:solidFill>
                  <a:srgbClr val="FF0000"/>
                </a:solidFill>
                <a:latin typeface="Calibri"/>
                <a:cs typeface="Calibri"/>
              </a:rPr>
              <a:t>uomo </a:t>
            </a:r>
            <a:r>
              <a:rPr sz="2398" b="1" spc="-5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398" b="1" spc="-10" dirty="0">
                <a:solidFill>
                  <a:srgbClr val="FF0000"/>
                </a:solidFill>
                <a:latin typeface="Calibri"/>
                <a:cs typeface="Calibri"/>
              </a:rPr>
              <a:t>caso </a:t>
            </a:r>
            <a:r>
              <a:rPr sz="2398" b="1" spc="-5" dirty="0">
                <a:solidFill>
                  <a:srgbClr val="FF0000"/>
                </a:solidFill>
                <a:latin typeface="Calibri"/>
                <a:cs typeface="Calibri"/>
              </a:rPr>
              <a:t>non possa </a:t>
            </a:r>
            <a:r>
              <a:rPr sz="2398" b="1" spc="-10" dirty="0">
                <a:solidFill>
                  <a:srgbClr val="FF0000"/>
                </a:solidFill>
                <a:latin typeface="Calibri"/>
                <a:cs typeface="Calibri"/>
              </a:rPr>
              <a:t>essere</a:t>
            </a:r>
            <a:r>
              <a:rPr sz="2398" b="1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98" b="1" spc="-5" dirty="0">
                <a:solidFill>
                  <a:srgbClr val="FF0000"/>
                </a:solidFill>
                <a:latin typeface="Calibri"/>
                <a:cs typeface="Calibri"/>
              </a:rPr>
              <a:t>escluso  </a:t>
            </a:r>
            <a:r>
              <a:rPr sz="2398" b="1" spc="-15" dirty="0">
                <a:solidFill>
                  <a:srgbClr val="FF0000"/>
                </a:solidFill>
                <a:latin typeface="Calibri"/>
                <a:cs typeface="Calibri"/>
              </a:rPr>
              <a:t>come contributore </a:t>
            </a:r>
            <a:r>
              <a:rPr sz="2398" b="1" spc="-5" dirty="0">
                <a:solidFill>
                  <a:srgbClr val="FF0000"/>
                </a:solidFill>
                <a:latin typeface="Calibri"/>
                <a:cs typeface="Calibri"/>
              </a:rPr>
              <a:t>della </a:t>
            </a:r>
            <a:r>
              <a:rPr sz="2398" b="1" spc="-15" dirty="0">
                <a:solidFill>
                  <a:srgbClr val="FF0000"/>
                </a:solidFill>
                <a:latin typeface="Calibri"/>
                <a:cs typeface="Calibri"/>
              </a:rPr>
              <a:t>mistura</a:t>
            </a:r>
            <a:endParaRPr sz="2398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36114" y="3477721"/>
            <a:ext cx="5030892" cy="390164"/>
          </a:xfrm>
          <a:prstGeom prst="rect">
            <a:avLst/>
          </a:prstGeom>
        </p:spPr>
        <p:txBody>
          <a:bodyPr vert="horz" wrap="square" lIns="0" tIns="22839" rIns="0" bIns="0" rtlCol="0">
            <a:spAutoFit/>
          </a:bodyPr>
          <a:lstStyle/>
          <a:p>
            <a:pPr marL="519597">
              <a:lnSpc>
                <a:spcPts val="914"/>
              </a:lnSpc>
              <a:spcBef>
                <a:spcPts val="180"/>
              </a:spcBef>
              <a:tabLst>
                <a:tab pos="1036022" algn="l"/>
                <a:tab pos="1553081" algn="l"/>
              </a:tabLst>
            </a:pPr>
            <a:r>
              <a:rPr sz="1599" spc="5" dirty="0">
                <a:solidFill>
                  <a:srgbClr val="001F5F"/>
                </a:solidFill>
                <a:latin typeface="Calibri"/>
                <a:cs typeface="Calibri"/>
              </a:rPr>
              <a:t>2	2	2</a:t>
            </a:r>
            <a:endParaRPr sz="1599" dirty="0">
              <a:latin typeface="Calibri"/>
              <a:cs typeface="Calibri"/>
            </a:endParaRPr>
          </a:p>
          <a:p>
            <a:pPr marL="38066">
              <a:lnSpc>
                <a:spcPts val="1873"/>
              </a:lnSpc>
            </a:pP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398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baseline="-20833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398" dirty="0">
                <a:solidFill>
                  <a:srgbClr val="001F5F"/>
                </a:solidFill>
                <a:latin typeface="Calibri"/>
                <a:cs typeface="Calibri"/>
              </a:rPr>
              <a:t>+p</a:t>
            </a:r>
            <a:r>
              <a:rPr sz="2398" baseline="-20833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398" dirty="0">
                <a:solidFill>
                  <a:srgbClr val="001F5F"/>
                </a:solidFill>
                <a:latin typeface="Calibri"/>
                <a:cs typeface="Calibri"/>
              </a:rPr>
              <a:t>+p</a:t>
            </a:r>
            <a:r>
              <a:rPr sz="2398" baseline="-20833" dirty="0">
                <a:solidFill>
                  <a:srgbClr val="001F5F"/>
                </a:solidFill>
                <a:latin typeface="Calibri"/>
                <a:cs typeface="Calibri"/>
              </a:rPr>
              <a:t>3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+ 2p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398" spc="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b="1" dirty="0">
                <a:solidFill>
                  <a:srgbClr val="001F5F"/>
                </a:solidFill>
                <a:latin typeface="Calibri"/>
                <a:cs typeface="Calibri"/>
              </a:rPr>
              <a:t>0.36</a:t>
            </a:r>
            <a:endParaRPr sz="2398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36115" y="1797257"/>
            <a:ext cx="7657993" cy="1619022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671225" algn="ctr">
              <a:lnSpc>
                <a:spcPts val="2638"/>
              </a:lnSpc>
              <a:spcBef>
                <a:spcPts val="90"/>
              </a:spcBef>
            </a:pPr>
            <a:r>
              <a:rPr lang="nn-NO" sz="2398" spc="-5" dirty="0">
                <a:solidFill>
                  <a:srgbClr val="001F5F"/>
                </a:solidFill>
                <a:cs typeface="Calibri"/>
              </a:rPr>
              <a:t>p</a:t>
            </a:r>
            <a:r>
              <a:rPr lang="nn-NO" sz="2398" spc="-7" baseline="-20833" dirty="0">
                <a:solidFill>
                  <a:srgbClr val="001F5F"/>
                </a:solidFill>
                <a:cs typeface="Calibri"/>
              </a:rPr>
              <a:t>1</a:t>
            </a:r>
            <a:r>
              <a:rPr lang="nn-NO" sz="2398" spc="-5" dirty="0">
                <a:solidFill>
                  <a:srgbClr val="001F5F"/>
                </a:solidFill>
                <a:cs typeface="Calibri"/>
              </a:rPr>
              <a:t>= 0.3; p</a:t>
            </a:r>
            <a:r>
              <a:rPr lang="nn-NO" sz="2398" spc="-7" baseline="-20833" dirty="0">
                <a:solidFill>
                  <a:srgbClr val="001F5F"/>
                </a:solidFill>
                <a:cs typeface="Calibri"/>
              </a:rPr>
              <a:t>2</a:t>
            </a:r>
            <a:r>
              <a:rPr lang="nn-NO" sz="2398" spc="-5" dirty="0">
                <a:solidFill>
                  <a:srgbClr val="001F5F"/>
                </a:solidFill>
                <a:cs typeface="Calibri"/>
              </a:rPr>
              <a:t>= 0.25; p</a:t>
            </a:r>
            <a:r>
              <a:rPr lang="nn-NO" sz="2398" spc="-7" baseline="-20833" dirty="0">
                <a:solidFill>
                  <a:srgbClr val="001F5F"/>
                </a:solidFill>
                <a:cs typeface="Calibri"/>
              </a:rPr>
              <a:t>3</a:t>
            </a:r>
            <a:r>
              <a:rPr lang="nn-NO" sz="2398" spc="-5" dirty="0">
                <a:solidFill>
                  <a:srgbClr val="001F5F"/>
                </a:solidFill>
                <a:cs typeface="Calibri"/>
              </a:rPr>
              <a:t>=</a:t>
            </a:r>
            <a:r>
              <a:rPr lang="nn-NO" sz="2398" spc="-45" dirty="0">
                <a:solidFill>
                  <a:srgbClr val="001F5F"/>
                </a:solidFill>
                <a:cs typeface="Calibri"/>
              </a:rPr>
              <a:t> </a:t>
            </a:r>
            <a:r>
              <a:rPr lang="nn-NO" sz="2398" spc="-5" dirty="0">
                <a:solidFill>
                  <a:srgbClr val="001F5F"/>
                </a:solidFill>
                <a:cs typeface="Calibri"/>
              </a:rPr>
              <a:t>0.05</a:t>
            </a:r>
            <a:endParaRPr lang="nn-NO" sz="2398" dirty="0">
              <a:cs typeface="Calibri"/>
            </a:endParaRPr>
          </a:p>
          <a:p>
            <a:pPr marL="671225" algn="ctr">
              <a:lnSpc>
                <a:spcPts val="2638"/>
              </a:lnSpc>
              <a:spcBef>
                <a:spcPts val="90"/>
              </a:spcBef>
            </a:pPr>
            <a:endParaRPr sz="2398" dirty="0">
              <a:latin typeface="Calibri"/>
              <a:cs typeface="Calibri"/>
            </a:endParaRPr>
          </a:p>
          <a:p>
            <a:pPr marR="30453" algn="r">
              <a:lnSpc>
                <a:spcPts val="1918"/>
              </a:lnSpc>
              <a:tabLst>
                <a:tab pos="630622" algn="l"/>
                <a:tab pos="1308826" algn="l"/>
              </a:tabLst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1	2	3</a:t>
            </a:r>
            <a:endParaRPr sz="1798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798" dirty="0">
              <a:latin typeface="Times New Roman"/>
              <a:cs typeface="Times New Roman"/>
            </a:endParaRPr>
          </a:p>
          <a:p>
            <a:pPr marL="50754"/>
            <a:r>
              <a:rPr sz="2398" b="1" spc="-5" dirty="0">
                <a:solidFill>
                  <a:srgbClr val="001F5F"/>
                </a:solidFill>
                <a:latin typeface="Calibri"/>
                <a:cs typeface="Calibri"/>
              </a:rPr>
              <a:t>RMNE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 (p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2398" spc="-7" baseline="2430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398" spc="225" baseline="24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398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46274" y="4536900"/>
            <a:ext cx="3932088" cy="1119738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>
              <a:lnSpc>
                <a:spcPts val="2877"/>
              </a:lnSpc>
              <a:spcBef>
                <a:spcPts val="90"/>
              </a:spcBef>
            </a:pPr>
            <a:r>
              <a:rPr sz="2398" spc="-5" dirty="0">
                <a:latin typeface="Calibri"/>
                <a:cs typeface="Calibri"/>
              </a:rPr>
              <a:t>Nessuna</a:t>
            </a:r>
            <a:r>
              <a:rPr sz="2398" spc="-40" dirty="0">
                <a:latin typeface="Calibri"/>
                <a:cs typeface="Calibri"/>
              </a:rPr>
              <a:t> </a:t>
            </a:r>
            <a:r>
              <a:rPr sz="2398" spc="-5" dirty="0">
                <a:latin typeface="Calibri"/>
                <a:cs typeface="Calibri"/>
              </a:rPr>
              <a:t>ipotesi</a:t>
            </a:r>
            <a:endParaRPr sz="2398">
              <a:latin typeface="Calibri"/>
              <a:cs typeface="Calibri"/>
            </a:endParaRPr>
          </a:p>
          <a:p>
            <a:pPr marL="12689">
              <a:lnSpc>
                <a:spcPts val="2872"/>
              </a:lnSpc>
            </a:pPr>
            <a:r>
              <a:rPr sz="2398" spc="-5" dirty="0">
                <a:latin typeface="Calibri"/>
                <a:cs typeface="Calibri"/>
              </a:rPr>
              <a:t>No </a:t>
            </a:r>
            <a:r>
              <a:rPr sz="2398" spc="-15" dirty="0">
                <a:latin typeface="Calibri"/>
                <a:cs typeface="Calibri"/>
              </a:rPr>
              <a:t>numero </a:t>
            </a:r>
            <a:r>
              <a:rPr sz="2398" spc="-5" dirty="0">
                <a:latin typeface="Calibri"/>
                <a:cs typeface="Calibri"/>
              </a:rPr>
              <a:t>di</a:t>
            </a:r>
            <a:r>
              <a:rPr sz="2398" spc="-20" dirty="0">
                <a:latin typeface="Calibri"/>
                <a:cs typeface="Calibri"/>
              </a:rPr>
              <a:t> </a:t>
            </a:r>
            <a:r>
              <a:rPr sz="2398" spc="-10" dirty="0">
                <a:latin typeface="Calibri"/>
                <a:cs typeface="Calibri"/>
              </a:rPr>
              <a:t>contributori</a:t>
            </a:r>
            <a:endParaRPr sz="2398">
              <a:latin typeface="Calibri"/>
              <a:cs typeface="Calibri"/>
            </a:endParaRPr>
          </a:p>
          <a:p>
            <a:pPr marL="12689">
              <a:lnSpc>
                <a:spcPts val="2872"/>
              </a:lnSpc>
            </a:pPr>
            <a:r>
              <a:rPr sz="2398" spc="-5" dirty="0">
                <a:latin typeface="Calibri"/>
                <a:cs typeface="Calibri"/>
              </a:rPr>
              <a:t>No </a:t>
            </a:r>
            <a:r>
              <a:rPr sz="2398" spc="-10" dirty="0">
                <a:latin typeface="Calibri"/>
                <a:cs typeface="Calibri"/>
              </a:rPr>
              <a:t>correlazione </a:t>
            </a:r>
            <a:r>
              <a:rPr sz="2398" spc="-25" dirty="0">
                <a:latin typeface="Calibri"/>
                <a:cs typeface="Calibri"/>
              </a:rPr>
              <a:t>tra</a:t>
            </a:r>
            <a:r>
              <a:rPr sz="2398" spc="-45" dirty="0">
                <a:latin typeface="Calibri"/>
                <a:cs typeface="Calibri"/>
              </a:rPr>
              <a:t> </a:t>
            </a:r>
            <a:r>
              <a:rPr sz="2398" spc="-10" dirty="0">
                <a:latin typeface="Calibri"/>
                <a:cs typeface="Calibri"/>
              </a:rPr>
              <a:t>contributori</a:t>
            </a:r>
            <a:endParaRPr sz="2398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46275" y="5632023"/>
            <a:ext cx="6380287" cy="390164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>
              <a:spcBef>
                <a:spcPts val="90"/>
              </a:spcBef>
            </a:pPr>
            <a:r>
              <a:rPr sz="2398" spc="-5" dirty="0">
                <a:latin typeface="Calibri"/>
                <a:cs typeface="Calibri"/>
              </a:rPr>
              <a:t>No </a:t>
            </a:r>
            <a:r>
              <a:rPr sz="2398" spc="-25" dirty="0">
                <a:latin typeface="Calibri"/>
                <a:cs typeface="Calibri"/>
              </a:rPr>
              <a:t>effetti </a:t>
            </a:r>
            <a:r>
              <a:rPr sz="2398" spc="-15" dirty="0">
                <a:latin typeface="Calibri"/>
                <a:cs typeface="Calibri"/>
              </a:rPr>
              <a:t>stocastici </a:t>
            </a:r>
            <a:r>
              <a:rPr sz="2398" dirty="0">
                <a:latin typeface="Calibri"/>
                <a:cs typeface="Calibri"/>
              </a:rPr>
              <a:t>(</a:t>
            </a:r>
            <a:r>
              <a:rPr sz="1998" dirty="0">
                <a:latin typeface="Calibri"/>
                <a:cs typeface="Calibri"/>
              </a:rPr>
              <a:t>se </a:t>
            </a:r>
            <a:r>
              <a:rPr sz="1998" spc="-15" dirty="0">
                <a:latin typeface="Calibri"/>
                <a:cs typeface="Calibri"/>
              </a:rPr>
              <a:t>sotto ST </a:t>
            </a:r>
            <a:r>
              <a:rPr sz="1998" dirty="0">
                <a:latin typeface="Calibri"/>
                <a:cs typeface="Calibri"/>
              </a:rPr>
              <a:t>il locus non </a:t>
            </a:r>
            <a:r>
              <a:rPr sz="1998" spc="-5" dirty="0">
                <a:latin typeface="Calibri"/>
                <a:cs typeface="Calibri"/>
              </a:rPr>
              <a:t>viene</a:t>
            </a:r>
            <a:r>
              <a:rPr sz="1998" spc="-10" dirty="0">
                <a:latin typeface="Calibri"/>
                <a:cs typeface="Calibri"/>
              </a:rPr>
              <a:t> </a:t>
            </a:r>
            <a:r>
              <a:rPr sz="1998" spc="5" dirty="0">
                <a:latin typeface="Calibri"/>
                <a:cs typeface="Calibri"/>
              </a:rPr>
              <a:t>incluso</a:t>
            </a:r>
            <a:r>
              <a:rPr sz="2398" spc="5" dirty="0">
                <a:latin typeface="Calibri"/>
                <a:cs typeface="Calibri"/>
              </a:rPr>
              <a:t>)</a:t>
            </a:r>
            <a:endParaRPr sz="2398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1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1" y="2806244"/>
            <a:ext cx="6335363" cy="44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lang="it-IT" spc="-4" dirty="0">
                <a:latin typeface="+mn-lt"/>
              </a:rPr>
              <a:t>"</a:t>
            </a:r>
            <a:r>
              <a:rPr lang="it-IT" spc="-4" dirty="0">
                <a:latin typeface="+mn-lt"/>
                <a:cs typeface="Arial"/>
              </a:rPr>
              <a:t> </a:t>
            </a:r>
            <a:r>
              <a:rPr lang="it-IT" spc="-4" dirty="0" err="1">
                <a:latin typeface="+mn-lt"/>
                <a:cs typeface="Arial"/>
              </a:rPr>
              <a:t>Inferred</a:t>
            </a:r>
            <a:r>
              <a:rPr lang="it-IT" spc="-4" dirty="0">
                <a:latin typeface="+mn-lt"/>
                <a:cs typeface="Arial"/>
              </a:rPr>
              <a:t> Genotype”</a:t>
            </a:r>
            <a:r>
              <a:rPr lang="it-IT" spc="-86" dirty="0">
                <a:latin typeface="+mn-lt"/>
                <a:cs typeface="Arial"/>
              </a:rPr>
              <a:t> </a:t>
            </a:r>
            <a:r>
              <a:rPr lang="it-IT" spc="-4" dirty="0" err="1">
                <a:latin typeface="+mn-lt"/>
                <a:cs typeface="Arial"/>
              </a:rPr>
              <a:t>Approach</a:t>
            </a:r>
            <a:endParaRPr spc="-4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24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2086" y="1220770"/>
            <a:ext cx="4017715" cy="1121583"/>
          </a:xfrm>
          <a:prstGeom prst="rect">
            <a:avLst/>
          </a:prstGeom>
        </p:spPr>
        <p:txBody>
          <a:bodyPr vert="horz" wrap="square" lIns="0" tIns="75495" rIns="0" bIns="0" rtlCol="0">
            <a:spAutoFit/>
          </a:bodyPr>
          <a:lstStyle/>
          <a:p>
            <a:pPr marL="12689">
              <a:spcBef>
                <a:spcPts val="594"/>
              </a:spcBef>
            </a:pPr>
            <a:r>
              <a:rPr sz="1998" spc="-5" dirty="0">
                <a:latin typeface="Calibri"/>
                <a:cs typeface="Calibri"/>
              </a:rPr>
              <a:t>Si formulano </a:t>
            </a:r>
            <a:r>
              <a:rPr sz="1998" dirty="0">
                <a:latin typeface="Calibri"/>
                <a:cs typeface="Calibri"/>
              </a:rPr>
              <a:t>le </a:t>
            </a:r>
            <a:r>
              <a:rPr sz="1998" spc="-5" dirty="0">
                <a:latin typeface="Calibri"/>
                <a:cs typeface="Calibri"/>
              </a:rPr>
              <a:t>ipotesi</a:t>
            </a:r>
            <a:r>
              <a:rPr sz="1998" spc="-50" dirty="0">
                <a:latin typeface="Calibri"/>
                <a:cs typeface="Calibri"/>
              </a:rPr>
              <a:t> </a:t>
            </a:r>
            <a:r>
              <a:rPr sz="1998" dirty="0">
                <a:latin typeface="Calibri"/>
                <a:cs typeface="Calibri"/>
              </a:rPr>
              <a:t>:</a:t>
            </a:r>
          </a:p>
          <a:p>
            <a:pPr marL="12689" marR="5075">
              <a:lnSpc>
                <a:spcPct val="119900"/>
              </a:lnSpc>
              <a:spcBef>
                <a:spcPts val="20"/>
              </a:spcBef>
            </a:pPr>
            <a:r>
              <a:rPr sz="1998" b="1" dirty="0">
                <a:latin typeface="Calibri"/>
                <a:cs typeface="Calibri"/>
              </a:rPr>
              <a:t>Hp= </a:t>
            </a:r>
            <a:r>
              <a:rPr sz="1998" b="1" spc="-5" dirty="0">
                <a:latin typeface="Calibri"/>
                <a:cs typeface="Calibri"/>
              </a:rPr>
              <a:t>Vittima </a:t>
            </a:r>
            <a:r>
              <a:rPr sz="1998" b="1" spc="-10" dirty="0">
                <a:latin typeface="Calibri"/>
                <a:cs typeface="Calibri"/>
              </a:rPr>
              <a:t>(V)+Sospettato(S)  </a:t>
            </a:r>
            <a:endParaRPr lang="it-IT" sz="1998" b="1" spc="-10" dirty="0">
              <a:latin typeface="Calibri"/>
              <a:cs typeface="Calibri"/>
            </a:endParaRPr>
          </a:p>
          <a:p>
            <a:pPr marL="12689" marR="5075">
              <a:lnSpc>
                <a:spcPct val="119900"/>
              </a:lnSpc>
              <a:spcBef>
                <a:spcPts val="20"/>
              </a:spcBef>
            </a:pPr>
            <a:r>
              <a:rPr sz="1998" b="1" dirty="0" err="1">
                <a:latin typeface="Calibri"/>
                <a:cs typeface="Calibri"/>
              </a:rPr>
              <a:t>Hd</a:t>
            </a:r>
            <a:r>
              <a:rPr sz="1998" b="1" dirty="0">
                <a:latin typeface="Calibri"/>
                <a:cs typeface="Calibri"/>
              </a:rPr>
              <a:t>= </a:t>
            </a:r>
            <a:r>
              <a:rPr sz="1998" b="1" spc="-5" dirty="0">
                <a:latin typeface="Calibri"/>
                <a:cs typeface="Calibri"/>
              </a:rPr>
              <a:t>Vittima</a:t>
            </a:r>
            <a:r>
              <a:rPr sz="1998" b="1" spc="-30" dirty="0">
                <a:latin typeface="Calibri"/>
                <a:cs typeface="Calibri"/>
              </a:rPr>
              <a:t> </a:t>
            </a:r>
            <a:r>
              <a:rPr sz="1998" b="1" spc="-10" dirty="0">
                <a:latin typeface="Calibri"/>
                <a:cs typeface="Calibri"/>
              </a:rPr>
              <a:t>(V)+sconosciuto(U)</a:t>
            </a:r>
            <a:endParaRPr sz="1998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4782" y="2667489"/>
            <a:ext cx="2230595" cy="512605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38066">
              <a:spcBef>
                <a:spcPts val="100"/>
              </a:spcBef>
              <a:tabLst>
                <a:tab pos="929438" algn="l"/>
              </a:tabLst>
            </a:pPr>
            <a:r>
              <a:rPr sz="4796" b="1" baseline="-34722" dirty="0">
                <a:solidFill>
                  <a:srgbClr val="001F5F"/>
                </a:solidFill>
                <a:latin typeface="Calibri"/>
                <a:cs typeface="Calibri"/>
              </a:rPr>
              <a:t>LR</a:t>
            </a:r>
            <a:r>
              <a:rPr sz="4796" b="1" spc="-67" baseline="-3472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796" baseline="-34722" dirty="0">
                <a:solidFill>
                  <a:srgbClr val="001F5F"/>
                </a:solidFill>
                <a:latin typeface="Calibri"/>
                <a:cs typeface="Calibri"/>
              </a:rPr>
              <a:t>=	</a:t>
            </a:r>
            <a:r>
              <a:rPr sz="3197" b="1" dirty="0">
                <a:solidFill>
                  <a:srgbClr val="001F5F"/>
                </a:solidFill>
                <a:latin typeface="Calibri"/>
                <a:cs typeface="Calibri"/>
              </a:rPr>
              <a:t>P(E|H</a:t>
            </a:r>
            <a:r>
              <a:rPr sz="3147" b="1" baseline="-21164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197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3197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1407" y="3143372"/>
            <a:ext cx="1459403" cy="113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3075688" y="3179802"/>
            <a:ext cx="1372234" cy="0"/>
          </a:xfrm>
          <a:custGeom>
            <a:avLst/>
            <a:gdLst/>
            <a:ahLst/>
            <a:cxnLst/>
            <a:rect l="l" t="t" r="r" b="b"/>
            <a:pathLst>
              <a:path w="1373505">
                <a:moveTo>
                  <a:pt x="0" y="0"/>
                </a:moveTo>
                <a:lnTo>
                  <a:pt x="1372997" y="0"/>
                </a:lnTo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1904918" y="3235161"/>
            <a:ext cx="2776824" cy="1109588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89793">
              <a:spcBef>
                <a:spcPts val="100"/>
              </a:spcBef>
            </a:pPr>
            <a:r>
              <a:rPr sz="3197" b="1" spc="-5" dirty="0">
                <a:solidFill>
                  <a:srgbClr val="001F5F"/>
                </a:solidFill>
                <a:latin typeface="Calibri"/>
                <a:cs typeface="Calibri"/>
              </a:rPr>
              <a:t>P(E|H</a:t>
            </a:r>
            <a:r>
              <a:rPr sz="3222" b="1" spc="-7" baseline="-2067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3197" b="1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3197">
              <a:latin typeface="Calibri"/>
              <a:cs typeface="Calibri"/>
            </a:endParaRPr>
          </a:p>
          <a:p>
            <a:pPr marL="38066">
              <a:spcBef>
                <a:spcPts val="2543"/>
              </a:spcBef>
            </a:pPr>
            <a:r>
              <a:rPr sz="1798" spc="-15" dirty="0">
                <a:latin typeface="Calibri"/>
                <a:cs typeface="Calibri"/>
              </a:rPr>
              <a:t>Rapporto </a:t>
            </a:r>
            <a:r>
              <a:rPr sz="1798" spc="-25" dirty="0">
                <a:latin typeface="Calibri"/>
                <a:cs typeface="Calibri"/>
              </a:rPr>
              <a:t>tra </a:t>
            </a:r>
            <a:r>
              <a:rPr sz="1798" spc="-10" dirty="0">
                <a:latin typeface="Calibri"/>
                <a:cs typeface="Calibri"/>
              </a:rPr>
              <a:t>due</a:t>
            </a:r>
            <a:r>
              <a:rPr sz="1798" spc="130" dirty="0">
                <a:latin typeface="Calibri"/>
                <a:cs typeface="Calibri"/>
              </a:rPr>
              <a:t> </a:t>
            </a:r>
            <a:r>
              <a:rPr sz="1798" spc="-15" dirty="0">
                <a:latin typeface="Calibri"/>
                <a:cs typeface="Calibri"/>
              </a:rPr>
              <a:t>probabilità: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2230" y="4316649"/>
            <a:ext cx="5768079" cy="848844"/>
          </a:xfrm>
          <a:prstGeom prst="rect">
            <a:avLst/>
          </a:prstGeom>
        </p:spPr>
        <p:txBody>
          <a:bodyPr vert="horz" wrap="square" lIns="0" tIns="150356" rIns="0" bIns="0" rtlCol="0">
            <a:spAutoFit/>
          </a:bodyPr>
          <a:lstStyle/>
          <a:p>
            <a:pPr marL="392077" indent="-341957">
              <a:spcBef>
                <a:spcPts val="1184"/>
              </a:spcBef>
              <a:buFont typeface="Wingdings"/>
              <a:buChar char=""/>
              <a:tabLst>
                <a:tab pos="392077" algn="l"/>
                <a:tab pos="392711" algn="l"/>
              </a:tabLst>
            </a:pPr>
            <a:r>
              <a:rPr sz="1798" spc="-15" dirty="0">
                <a:latin typeface="Calibri"/>
                <a:cs typeface="Calibri"/>
              </a:rPr>
              <a:t>probabilità </a:t>
            </a:r>
            <a:r>
              <a:rPr sz="1798" spc="-20" dirty="0">
                <a:latin typeface="Calibri"/>
                <a:cs typeface="Calibri"/>
              </a:rPr>
              <a:t>dell’evidenza </a:t>
            </a:r>
            <a:r>
              <a:rPr sz="1798" spc="-5" dirty="0">
                <a:latin typeface="Calibri"/>
                <a:cs typeface="Calibri"/>
              </a:rPr>
              <a:t>(E) </a:t>
            </a:r>
            <a:r>
              <a:rPr sz="1798" spc="-20" dirty="0">
                <a:latin typeface="Calibri"/>
                <a:cs typeface="Calibri"/>
              </a:rPr>
              <a:t>data </a:t>
            </a:r>
            <a:r>
              <a:rPr sz="1798" spc="-5" dirty="0">
                <a:latin typeface="Calibri"/>
                <a:cs typeface="Calibri"/>
              </a:rPr>
              <a:t>l’ipotesi </a:t>
            </a:r>
            <a:r>
              <a:rPr sz="1798" spc="-20" dirty="0">
                <a:latin typeface="Calibri"/>
                <a:cs typeface="Calibri"/>
              </a:rPr>
              <a:t>dell’accusa</a:t>
            </a:r>
            <a:r>
              <a:rPr sz="1798" spc="3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(H</a:t>
            </a:r>
            <a:r>
              <a:rPr sz="1798" baseline="-20833" dirty="0">
                <a:latin typeface="Calibri"/>
                <a:cs typeface="Calibri"/>
              </a:rPr>
              <a:t>p</a:t>
            </a:r>
            <a:r>
              <a:rPr sz="1798" dirty="0">
                <a:latin typeface="Calibri"/>
                <a:cs typeface="Calibri"/>
              </a:rPr>
              <a:t>)</a:t>
            </a:r>
            <a:endParaRPr sz="1798">
              <a:latin typeface="Calibri"/>
              <a:cs typeface="Calibri"/>
            </a:endParaRPr>
          </a:p>
          <a:p>
            <a:pPr marL="392077" indent="-341957">
              <a:spcBef>
                <a:spcPts val="1079"/>
              </a:spcBef>
              <a:buFont typeface="Wingdings"/>
              <a:buChar char=""/>
              <a:tabLst>
                <a:tab pos="392077" algn="l"/>
                <a:tab pos="392711" algn="l"/>
              </a:tabLst>
            </a:pPr>
            <a:r>
              <a:rPr sz="1798" spc="-15" dirty="0">
                <a:latin typeface="Calibri"/>
                <a:cs typeface="Calibri"/>
              </a:rPr>
              <a:t>probabilità </a:t>
            </a:r>
            <a:r>
              <a:rPr sz="1798" spc="-20" dirty="0">
                <a:latin typeface="Calibri"/>
                <a:cs typeface="Calibri"/>
              </a:rPr>
              <a:t>dell’evidenza </a:t>
            </a:r>
            <a:r>
              <a:rPr sz="1798" spc="-5" dirty="0">
                <a:latin typeface="Calibri"/>
                <a:cs typeface="Calibri"/>
              </a:rPr>
              <a:t>(E) </a:t>
            </a:r>
            <a:r>
              <a:rPr sz="1798" spc="-20" dirty="0">
                <a:latin typeface="Calibri"/>
                <a:cs typeface="Calibri"/>
              </a:rPr>
              <a:t>data </a:t>
            </a:r>
            <a:r>
              <a:rPr sz="1798" spc="-5" dirty="0">
                <a:latin typeface="Calibri"/>
                <a:cs typeface="Calibri"/>
              </a:rPr>
              <a:t>l’ipotesi della </a:t>
            </a:r>
            <a:r>
              <a:rPr sz="1798" spc="-10" dirty="0">
                <a:latin typeface="Calibri"/>
                <a:cs typeface="Calibri"/>
              </a:rPr>
              <a:t>difesa</a:t>
            </a:r>
            <a:r>
              <a:rPr sz="1798" spc="2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(H</a:t>
            </a:r>
            <a:r>
              <a:rPr sz="1798" baseline="-20833" dirty="0">
                <a:latin typeface="Calibri"/>
                <a:cs typeface="Calibri"/>
              </a:rPr>
              <a:t>d</a:t>
            </a:r>
            <a:r>
              <a:rPr sz="1798" dirty="0">
                <a:latin typeface="Calibri"/>
                <a:cs typeface="Calibri"/>
              </a:rPr>
              <a:t>)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43686" y="-63066"/>
            <a:ext cx="3495613" cy="1368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957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solidFill>
                  <a:srgbClr val="000000"/>
                </a:solidFill>
                <a:latin typeface="Calibri"/>
                <a:cs typeface="Calibri"/>
              </a:rPr>
              <a:t>LIKELIHOOD</a:t>
            </a:r>
            <a:r>
              <a:rPr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5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9" name="object 9"/>
          <p:cNvSpPr/>
          <p:nvPr/>
        </p:nvSpPr>
        <p:spPr>
          <a:xfrm>
            <a:off x="7966503" y="2588656"/>
            <a:ext cx="2332101" cy="0"/>
          </a:xfrm>
          <a:custGeom>
            <a:avLst/>
            <a:gdLst/>
            <a:ahLst/>
            <a:cxnLst/>
            <a:rect l="l" t="t" r="r" b="b"/>
            <a:pathLst>
              <a:path w="2334259">
                <a:moveTo>
                  <a:pt x="0" y="0"/>
                </a:moveTo>
                <a:lnTo>
                  <a:pt x="2333751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8178395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9"/>
                </a:lnTo>
                <a:lnTo>
                  <a:pt x="212217" y="962279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8178395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172" y="0"/>
                </a:lnTo>
                <a:lnTo>
                  <a:pt x="212217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 txBox="1"/>
          <p:nvPr/>
        </p:nvSpPr>
        <p:spPr>
          <a:xfrm>
            <a:off x="8218617" y="2379111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14331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9"/>
                </a:lnTo>
                <a:lnTo>
                  <a:pt x="212217" y="962279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object 14"/>
          <p:cNvSpPr/>
          <p:nvPr/>
        </p:nvSpPr>
        <p:spPr>
          <a:xfrm>
            <a:off x="8814331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172" y="0"/>
                </a:lnTo>
                <a:lnTo>
                  <a:pt x="212217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 txBox="1"/>
          <p:nvPr/>
        </p:nvSpPr>
        <p:spPr>
          <a:xfrm>
            <a:off x="8849351" y="2379111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92646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044" y="0"/>
                </a:moveTo>
                <a:lnTo>
                  <a:pt x="0" y="962279"/>
                </a:lnTo>
                <a:lnTo>
                  <a:pt x="212216" y="962279"/>
                </a:lnTo>
                <a:lnTo>
                  <a:pt x="1060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/>
          <p:nvPr/>
        </p:nvSpPr>
        <p:spPr>
          <a:xfrm>
            <a:off x="9492646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044" y="0"/>
                </a:lnTo>
                <a:lnTo>
                  <a:pt x="212216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object 18"/>
          <p:cNvSpPr txBox="1"/>
          <p:nvPr/>
        </p:nvSpPr>
        <p:spPr>
          <a:xfrm>
            <a:off x="9527665" y="2379111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66503" y="3867505"/>
            <a:ext cx="1992690" cy="6344"/>
          </a:xfrm>
          <a:custGeom>
            <a:avLst/>
            <a:gdLst/>
            <a:ahLst/>
            <a:cxnLst/>
            <a:rect l="l" t="t" r="r" b="b"/>
            <a:pathLst>
              <a:path w="1994534" h="6350">
                <a:moveTo>
                  <a:pt x="0" y="0"/>
                </a:moveTo>
                <a:lnTo>
                  <a:pt x="1994281" y="596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0" name="object 20"/>
          <p:cNvSpPr/>
          <p:nvPr/>
        </p:nvSpPr>
        <p:spPr>
          <a:xfrm>
            <a:off x="8178395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object 21"/>
          <p:cNvSpPr/>
          <p:nvPr/>
        </p:nvSpPr>
        <p:spPr>
          <a:xfrm>
            <a:off x="8178395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2" name="object 22"/>
          <p:cNvSpPr txBox="1"/>
          <p:nvPr/>
        </p:nvSpPr>
        <p:spPr>
          <a:xfrm>
            <a:off x="8218616" y="3658632"/>
            <a:ext cx="140840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14331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object 24"/>
          <p:cNvSpPr/>
          <p:nvPr/>
        </p:nvSpPr>
        <p:spPr>
          <a:xfrm>
            <a:off x="8814331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5" name="object 25"/>
          <p:cNvSpPr txBox="1"/>
          <p:nvPr/>
        </p:nvSpPr>
        <p:spPr>
          <a:xfrm>
            <a:off x="8849350" y="3658632"/>
            <a:ext cx="140840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77403" y="418509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7" name="object 27"/>
          <p:cNvSpPr/>
          <p:nvPr/>
        </p:nvSpPr>
        <p:spPr>
          <a:xfrm>
            <a:off x="9577403" y="418509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8" name="object 28"/>
          <p:cNvSpPr txBox="1"/>
          <p:nvPr/>
        </p:nvSpPr>
        <p:spPr>
          <a:xfrm>
            <a:off x="7949056" y="4938242"/>
            <a:ext cx="2409499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1681236" algn="l"/>
                <a:tab pos="2396236" algn="l"/>
              </a:tabLst>
            </a:pPr>
            <a:r>
              <a:rPr sz="1798" b="1" strike="sngStrike" spc="-5" dirty="0">
                <a:solidFill>
                  <a:srgbClr val="FFFFFF"/>
                </a:solidFill>
                <a:latin typeface="Calibri"/>
                <a:cs typeface="Calibri"/>
              </a:rPr>
              <a:t> 	3	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86397" y="5604883"/>
            <a:ext cx="7330003" cy="847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LR </a:t>
            </a:r>
            <a:r>
              <a:rPr sz="1798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unrestricted</a:t>
            </a:r>
            <a:r>
              <a:rPr sz="1798" spc="-10" dirty="0">
                <a:latin typeface="Calibri"/>
                <a:cs typeface="Calibri"/>
              </a:rPr>
              <a:t>: </a:t>
            </a:r>
            <a:r>
              <a:rPr sz="1798" spc="-15" dirty="0">
                <a:latin typeface="Calibri"/>
                <a:cs typeface="Calibri"/>
              </a:rPr>
              <a:t>considera </a:t>
            </a:r>
            <a:r>
              <a:rPr sz="1798" spc="-5" dirty="0">
                <a:latin typeface="Calibri"/>
                <a:cs typeface="Calibri"/>
              </a:rPr>
              <a:t>solo gli alleli </a:t>
            </a:r>
            <a:r>
              <a:rPr sz="1798" dirty="0">
                <a:latin typeface="Calibri"/>
                <a:cs typeface="Calibri"/>
              </a:rPr>
              <a:t>(1, 2,</a:t>
            </a:r>
            <a:r>
              <a:rPr sz="1798" spc="10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3)</a:t>
            </a:r>
          </a:p>
          <a:p>
            <a:pPr marL="12689" marR="5075"/>
            <a:r>
              <a:rPr sz="1798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LR </a:t>
            </a:r>
            <a:r>
              <a:rPr sz="1798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restricted</a:t>
            </a:r>
            <a:r>
              <a:rPr sz="1798" spc="-10" dirty="0">
                <a:latin typeface="Calibri"/>
                <a:cs typeface="Calibri"/>
              </a:rPr>
              <a:t>: utilizza anche </a:t>
            </a:r>
            <a:r>
              <a:rPr sz="1798" spc="-30" dirty="0">
                <a:latin typeface="Calibri"/>
                <a:cs typeface="Calibri"/>
              </a:rPr>
              <a:t>l’altezza </a:t>
            </a:r>
            <a:r>
              <a:rPr sz="1798" spc="-10" dirty="0">
                <a:latin typeface="Calibri"/>
                <a:cs typeface="Calibri"/>
              </a:rPr>
              <a:t>dei picchi per determinare </a:t>
            </a:r>
            <a:r>
              <a:rPr sz="1798" spc="-5" dirty="0">
                <a:latin typeface="Calibri"/>
                <a:cs typeface="Calibri"/>
              </a:rPr>
              <a:t>le </a:t>
            </a:r>
            <a:r>
              <a:rPr sz="1798" spc="-10" dirty="0">
                <a:latin typeface="Calibri"/>
                <a:cs typeface="Calibri"/>
              </a:rPr>
              <a:t>combinazioni  </a:t>
            </a:r>
            <a:r>
              <a:rPr sz="1798" spc="-5" dirty="0" err="1">
                <a:latin typeface="Calibri"/>
                <a:cs typeface="Calibri"/>
              </a:rPr>
              <a:t>possibili</a:t>
            </a:r>
            <a:r>
              <a:rPr sz="1798" spc="-5" dirty="0">
                <a:latin typeface="Calibri"/>
                <a:cs typeface="Calibri"/>
              </a:rPr>
              <a:t> </a:t>
            </a:r>
            <a:endParaRPr sz="1798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712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1" y="914401"/>
            <a:ext cx="6334733" cy="3440211"/>
          </a:xfrm>
          <a:prstGeom prst="rect">
            <a:avLst/>
          </a:prstGeom>
        </p:spPr>
      </p:pic>
      <p:sp>
        <p:nvSpPr>
          <p:cNvPr id="5" name="object 34"/>
          <p:cNvSpPr txBox="1"/>
          <p:nvPr/>
        </p:nvSpPr>
        <p:spPr>
          <a:xfrm>
            <a:off x="1930296" y="5530162"/>
            <a:ext cx="4888149" cy="39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1419" rIns="0" bIns="0" rtlCol="0">
            <a:spAutoFit/>
          </a:bodyPr>
          <a:lstStyle/>
          <a:p>
            <a:pPr marL="12689">
              <a:spcBef>
                <a:spcPts val="90"/>
              </a:spcBef>
            </a:pPr>
            <a:r>
              <a:rPr sz="2398" b="1" spc="-5" dirty="0">
                <a:solidFill>
                  <a:srgbClr val="001F5F"/>
                </a:solidFill>
                <a:latin typeface="Calibri"/>
                <a:cs typeface="Calibri"/>
              </a:rPr>
              <a:t>LR</a:t>
            </a:r>
            <a:r>
              <a:rPr sz="2398" b="1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b="1" spc="-5" dirty="0">
                <a:solidFill>
                  <a:srgbClr val="001F5F"/>
                </a:solidFill>
                <a:latin typeface="Calibri"/>
                <a:cs typeface="Calibri"/>
              </a:rPr>
              <a:t>tiene</a:t>
            </a:r>
            <a:r>
              <a:rPr sz="2398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b="1" spc="-15" dirty="0">
                <a:solidFill>
                  <a:srgbClr val="001F5F"/>
                </a:solidFill>
                <a:latin typeface="Calibri"/>
                <a:cs typeface="Calibri"/>
              </a:rPr>
              <a:t>conto</a:t>
            </a:r>
            <a:r>
              <a:rPr sz="2398" b="1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b="1" spc="-5" dirty="0">
                <a:solidFill>
                  <a:srgbClr val="001F5F"/>
                </a:solidFill>
                <a:latin typeface="Calibri"/>
                <a:cs typeface="Calibri"/>
              </a:rPr>
              <a:t>delle</a:t>
            </a:r>
            <a:r>
              <a:rPr sz="2398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b="1" spc="-15" dirty="0">
                <a:solidFill>
                  <a:srgbClr val="001F5F"/>
                </a:solidFill>
                <a:latin typeface="Calibri"/>
                <a:cs typeface="Calibri"/>
              </a:rPr>
              <a:t>frequenze</a:t>
            </a:r>
            <a:r>
              <a:rPr sz="2398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b="1" spc="-5" dirty="0">
                <a:solidFill>
                  <a:srgbClr val="001F5F"/>
                </a:solidFill>
                <a:latin typeface="Calibri"/>
                <a:cs typeface="Calibri"/>
              </a:rPr>
              <a:t>alleliche</a:t>
            </a:r>
            <a:endParaRPr sz="2398" dirty="0">
              <a:latin typeface="Calibri"/>
              <a:cs typeface="Calibri"/>
            </a:endParaRPr>
          </a:p>
        </p:txBody>
      </p:sp>
      <p:sp>
        <p:nvSpPr>
          <p:cNvPr id="6" name="object 36"/>
          <p:cNvSpPr/>
          <p:nvPr/>
        </p:nvSpPr>
        <p:spPr>
          <a:xfrm>
            <a:off x="6887365" y="5744555"/>
            <a:ext cx="503724" cy="111022"/>
          </a:xfrm>
          <a:custGeom>
            <a:avLst/>
            <a:gdLst/>
            <a:ahLst/>
            <a:cxnLst/>
            <a:rect l="l" t="t" r="r" b="b"/>
            <a:pathLst>
              <a:path w="504189" h="111125">
                <a:moveTo>
                  <a:pt x="466329" y="55321"/>
                </a:moveTo>
                <a:lnTo>
                  <a:pt x="399668" y="94195"/>
                </a:lnTo>
                <a:lnTo>
                  <a:pt x="398145" y="100025"/>
                </a:lnTo>
                <a:lnTo>
                  <a:pt x="400812" y="104571"/>
                </a:lnTo>
                <a:lnTo>
                  <a:pt x="403351" y="109118"/>
                </a:lnTo>
                <a:lnTo>
                  <a:pt x="409193" y="110655"/>
                </a:lnTo>
                <a:lnTo>
                  <a:pt x="487732" y="64846"/>
                </a:lnTo>
                <a:lnTo>
                  <a:pt x="485139" y="64846"/>
                </a:lnTo>
                <a:lnTo>
                  <a:pt x="485139" y="63550"/>
                </a:lnTo>
                <a:lnTo>
                  <a:pt x="480440" y="63550"/>
                </a:lnTo>
                <a:lnTo>
                  <a:pt x="466329" y="55321"/>
                </a:lnTo>
                <a:close/>
              </a:path>
              <a:path w="504189" h="111125">
                <a:moveTo>
                  <a:pt x="449996" y="45796"/>
                </a:moveTo>
                <a:lnTo>
                  <a:pt x="0" y="45796"/>
                </a:lnTo>
                <a:lnTo>
                  <a:pt x="0" y="64846"/>
                </a:lnTo>
                <a:lnTo>
                  <a:pt x="449996" y="64846"/>
                </a:lnTo>
                <a:lnTo>
                  <a:pt x="466329" y="55321"/>
                </a:lnTo>
                <a:lnTo>
                  <a:pt x="449996" y="45796"/>
                </a:lnTo>
                <a:close/>
              </a:path>
              <a:path w="504189" h="111125">
                <a:moveTo>
                  <a:pt x="487736" y="45796"/>
                </a:moveTo>
                <a:lnTo>
                  <a:pt x="485139" y="45796"/>
                </a:lnTo>
                <a:lnTo>
                  <a:pt x="485139" y="64846"/>
                </a:lnTo>
                <a:lnTo>
                  <a:pt x="487732" y="64846"/>
                </a:lnTo>
                <a:lnTo>
                  <a:pt x="504063" y="55321"/>
                </a:lnTo>
                <a:lnTo>
                  <a:pt x="487736" y="45796"/>
                </a:lnTo>
                <a:close/>
              </a:path>
              <a:path w="504189" h="111125">
                <a:moveTo>
                  <a:pt x="480440" y="47091"/>
                </a:moveTo>
                <a:lnTo>
                  <a:pt x="466329" y="55321"/>
                </a:lnTo>
                <a:lnTo>
                  <a:pt x="480440" y="63550"/>
                </a:lnTo>
                <a:lnTo>
                  <a:pt x="480440" y="47091"/>
                </a:lnTo>
                <a:close/>
              </a:path>
              <a:path w="504189" h="111125">
                <a:moveTo>
                  <a:pt x="485139" y="47091"/>
                </a:moveTo>
                <a:lnTo>
                  <a:pt x="480440" y="47091"/>
                </a:lnTo>
                <a:lnTo>
                  <a:pt x="480440" y="63550"/>
                </a:lnTo>
                <a:lnTo>
                  <a:pt x="485139" y="63550"/>
                </a:lnTo>
                <a:lnTo>
                  <a:pt x="485139" y="47091"/>
                </a:lnTo>
                <a:close/>
              </a:path>
              <a:path w="504189" h="111125">
                <a:moveTo>
                  <a:pt x="409193" y="0"/>
                </a:moveTo>
                <a:lnTo>
                  <a:pt x="403351" y="1536"/>
                </a:lnTo>
                <a:lnTo>
                  <a:pt x="400812" y="6070"/>
                </a:lnTo>
                <a:lnTo>
                  <a:pt x="398145" y="10617"/>
                </a:lnTo>
                <a:lnTo>
                  <a:pt x="399668" y="16446"/>
                </a:lnTo>
                <a:lnTo>
                  <a:pt x="466329" y="55321"/>
                </a:lnTo>
                <a:lnTo>
                  <a:pt x="480440" y="47091"/>
                </a:lnTo>
                <a:lnTo>
                  <a:pt x="485139" y="47091"/>
                </a:lnTo>
                <a:lnTo>
                  <a:pt x="485139" y="45796"/>
                </a:lnTo>
                <a:lnTo>
                  <a:pt x="487736" y="45796"/>
                </a:lnTo>
                <a:lnTo>
                  <a:pt x="4091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35"/>
          <p:cNvSpPr txBox="1"/>
          <p:nvPr/>
        </p:nvSpPr>
        <p:spPr>
          <a:xfrm>
            <a:off x="7477624" y="5530162"/>
            <a:ext cx="2598554" cy="39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1419" rIns="0" bIns="0" rtlCol="0">
            <a:spAutoFit/>
          </a:bodyPr>
          <a:lstStyle/>
          <a:p>
            <a:pPr marL="12689">
              <a:spcBef>
                <a:spcPts val="90"/>
              </a:spcBef>
            </a:pPr>
            <a:r>
              <a:rPr sz="2398" b="1" spc="-10" dirty="0">
                <a:solidFill>
                  <a:srgbClr val="001F5F"/>
                </a:solidFill>
                <a:latin typeface="Calibri"/>
                <a:cs typeface="Calibri"/>
              </a:rPr>
              <a:t>uso migliore </a:t>
            </a:r>
            <a:r>
              <a:rPr sz="2398" b="1" spc="-5" dirty="0">
                <a:solidFill>
                  <a:srgbClr val="001F5F"/>
                </a:solidFill>
                <a:latin typeface="Calibri"/>
                <a:cs typeface="Calibri"/>
              </a:rPr>
              <a:t>dei</a:t>
            </a:r>
            <a:r>
              <a:rPr sz="2398" b="1" spc="-15" dirty="0">
                <a:solidFill>
                  <a:srgbClr val="001F5F"/>
                </a:solidFill>
                <a:latin typeface="Calibri"/>
                <a:cs typeface="Calibri"/>
              </a:rPr>
              <a:t> dati</a:t>
            </a:r>
            <a:endParaRPr sz="2398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69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78395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8178395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" name="object 4"/>
          <p:cNvSpPr/>
          <p:nvPr/>
        </p:nvSpPr>
        <p:spPr>
          <a:xfrm>
            <a:off x="8814331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8814331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9492646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044" y="0"/>
                </a:moveTo>
                <a:lnTo>
                  <a:pt x="0" y="962278"/>
                </a:lnTo>
                <a:lnTo>
                  <a:pt x="212216" y="962278"/>
                </a:lnTo>
                <a:lnTo>
                  <a:pt x="1060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9492646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044" y="0"/>
                </a:lnTo>
                <a:lnTo>
                  <a:pt x="212216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8"/>
          <p:cNvSpPr txBox="1"/>
          <p:nvPr/>
        </p:nvSpPr>
        <p:spPr>
          <a:xfrm>
            <a:off x="7953815" y="1947494"/>
            <a:ext cx="2357477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277245" algn="l"/>
                <a:tab pos="907867" algn="l"/>
                <a:tab pos="1586071" algn="l"/>
                <a:tab pos="2344213" algn="l"/>
              </a:tabLst>
            </a:pPr>
            <a:r>
              <a:rPr sz="1798" b="1" strike="sngStrike" spc="-5" dirty="0">
                <a:solidFill>
                  <a:srgbClr val="FFFFFF"/>
                </a:solidFill>
                <a:latin typeface="Calibri"/>
                <a:cs typeface="Calibri"/>
              </a:rPr>
              <a:t> 	1	2	3	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66503" y="3435851"/>
            <a:ext cx="1992690" cy="6344"/>
          </a:xfrm>
          <a:custGeom>
            <a:avLst/>
            <a:gdLst/>
            <a:ahLst/>
            <a:cxnLst/>
            <a:rect l="l" t="t" r="r" b="b"/>
            <a:pathLst>
              <a:path w="1994534" h="6350">
                <a:moveTo>
                  <a:pt x="0" y="0"/>
                </a:moveTo>
                <a:lnTo>
                  <a:pt x="1994281" y="596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8178395" y="247446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8178395" y="247446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 txBox="1"/>
          <p:nvPr/>
        </p:nvSpPr>
        <p:spPr>
          <a:xfrm>
            <a:off x="8218617" y="3226686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14331" y="247446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object 14"/>
          <p:cNvSpPr/>
          <p:nvPr/>
        </p:nvSpPr>
        <p:spPr>
          <a:xfrm>
            <a:off x="8814331" y="247446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 txBox="1"/>
          <p:nvPr/>
        </p:nvSpPr>
        <p:spPr>
          <a:xfrm>
            <a:off x="8849351" y="3226686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77403" y="375343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/>
          <p:nvPr/>
        </p:nvSpPr>
        <p:spPr>
          <a:xfrm>
            <a:off x="9577403" y="375343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object 18"/>
          <p:cNvSpPr txBox="1"/>
          <p:nvPr/>
        </p:nvSpPr>
        <p:spPr>
          <a:xfrm>
            <a:off x="7949056" y="4506334"/>
            <a:ext cx="2409499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1681236" algn="l"/>
                <a:tab pos="2396236" algn="l"/>
              </a:tabLst>
            </a:pPr>
            <a:r>
              <a:rPr sz="1798" b="1" strike="sngStrike" spc="-5" dirty="0">
                <a:solidFill>
                  <a:srgbClr val="FFFFFF"/>
                </a:solidFill>
                <a:latin typeface="Calibri"/>
                <a:cs typeface="Calibri"/>
              </a:rPr>
              <a:t> 	3	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1272" y="923920"/>
            <a:ext cx="791747" cy="390164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25377">
              <a:spcBef>
                <a:spcPts val="90"/>
              </a:spcBef>
            </a:pP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=0.2</a:t>
            </a:r>
            <a:endParaRPr sz="2398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0294" y="3365001"/>
            <a:ext cx="5605670" cy="1552408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2797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Espressione</a:t>
            </a:r>
            <a:r>
              <a:rPr sz="2797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97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corretta</a:t>
            </a:r>
            <a:r>
              <a:rPr sz="2398" spc="-15" dirty="0">
                <a:latin typeface="Calibri"/>
                <a:cs typeface="Calibri"/>
              </a:rPr>
              <a:t>:</a:t>
            </a:r>
            <a:endParaRPr sz="2398">
              <a:latin typeface="Calibri"/>
              <a:cs typeface="Calibri"/>
            </a:endParaRPr>
          </a:p>
          <a:p>
            <a:pPr marL="12689" marR="5075">
              <a:spcBef>
                <a:spcPts val="35"/>
              </a:spcBef>
            </a:pPr>
            <a:r>
              <a:rPr sz="2398" spc="-15" dirty="0">
                <a:latin typeface="Calibri"/>
                <a:cs typeface="Calibri"/>
              </a:rPr>
              <a:t>data </a:t>
            </a:r>
            <a:r>
              <a:rPr sz="2398" spc="-20" dirty="0">
                <a:latin typeface="Calibri"/>
                <a:cs typeface="Calibri"/>
              </a:rPr>
              <a:t>l’evidenza, </a:t>
            </a:r>
            <a:r>
              <a:rPr sz="2398" spc="-5" dirty="0">
                <a:latin typeface="Calibri"/>
                <a:cs typeface="Calibri"/>
              </a:rPr>
              <a:t>è 5 </a:t>
            </a:r>
            <a:r>
              <a:rPr sz="2398" spc="-20" dirty="0">
                <a:latin typeface="Calibri"/>
                <a:cs typeface="Calibri"/>
              </a:rPr>
              <a:t>volte </a:t>
            </a:r>
            <a:r>
              <a:rPr sz="2398" spc="-5" dirty="0">
                <a:latin typeface="Calibri"/>
                <a:cs typeface="Calibri"/>
              </a:rPr>
              <a:t>più </a:t>
            </a:r>
            <a:r>
              <a:rPr sz="2398" spc="-10" dirty="0">
                <a:latin typeface="Calibri"/>
                <a:cs typeface="Calibri"/>
              </a:rPr>
              <a:t>probabile </a:t>
            </a:r>
            <a:r>
              <a:rPr sz="2398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2398" spc="-5" dirty="0">
                <a:latin typeface="Calibri"/>
                <a:cs typeface="Calibri"/>
              </a:rPr>
              <a:t> i  </a:t>
            </a:r>
            <a:r>
              <a:rPr sz="2398" spc="-10" dirty="0">
                <a:latin typeface="Calibri"/>
                <a:cs typeface="Calibri"/>
              </a:rPr>
              <a:t>contributori </a:t>
            </a:r>
            <a:r>
              <a:rPr sz="2398" spc="-5" dirty="0">
                <a:latin typeface="Calibri"/>
                <a:cs typeface="Calibri"/>
              </a:rPr>
              <a:t>sono </a:t>
            </a:r>
            <a:r>
              <a:rPr sz="2398" spc="-10" dirty="0">
                <a:latin typeface="Calibri"/>
                <a:cs typeface="Calibri"/>
              </a:rPr>
              <a:t>V+S </a:t>
            </a:r>
            <a:r>
              <a:rPr sz="2398" spc="-15" dirty="0">
                <a:latin typeface="Calibri"/>
                <a:cs typeface="Calibri"/>
              </a:rPr>
              <a:t>piuttosto </a:t>
            </a:r>
            <a:r>
              <a:rPr sz="2398" spc="-5" dirty="0">
                <a:latin typeface="Calibri"/>
                <a:cs typeface="Calibri"/>
              </a:rPr>
              <a:t>che </a:t>
            </a:r>
            <a:r>
              <a:rPr sz="2398" spc="-10" dirty="0">
                <a:latin typeface="Calibri"/>
                <a:cs typeface="Calibri"/>
              </a:rPr>
              <a:t>V+U, non  </a:t>
            </a:r>
            <a:r>
              <a:rPr sz="2398" spc="-15" dirty="0">
                <a:latin typeface="Calibri"/>
                <a:cs typeface="Calibri"/>
              </a:rPr>
              <a:t>correlato con </a:t>
            </a:r>
            <a:r>
              <a:rPr sz="2398" spc="-5" dirty="0">
                <a:latin typeface="Calibri"/>
                <a:cs typeface="Calibri"/>
              </a:rPr>
              <a:t>il </a:t>
            </a:r>
            <a:r>
              <a:rPr sz="2398" spc="-15" dirty="0">
                <a:latin typeface="Calibri"/>
                <a:cs typeface="Calibri"/>
              </a:rPr>
              <a:t>sospettato.</a:t>
            </a:r>
            <a:endParaRPr sz="2398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74179" y="5385973"/>
            <a:ext cx="7021678" cy="754951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 marR="5075">
              <a:spcBef>
                <a:spcPts val="95"/>
              </a:spcBef>
            </a:pPr>
            <a:r>
              <a:rPr sz="2398" spc="-20" dirty="0">
                <a:latin typeface="Calibri"/>
                <a:cs typeface="Calibri"/>
              </a:rPr>
              <a:t>Regola </a:t>
            </a:r>
            <a:r>
              <a:rPr sz="2398" spc="-5" dirty="0">
                <a:latin typeface="Calibri"/>
                <a:cs typeface="Calibri"/>
              </a:rPr>
              <a:t>del </a:t>
            </a:r>
            <a:r>
              <a:rPr sz="2398" spc="-15" dirty="0">
                <a:latin typeface="Calibri"/>
                <a:cs typeface="Calibri"/>
              </a:rPr>
              <a:t>prodotto </a:t>
            </a:r>
            <a:r>
              <a:rPr sz="2398" spc="-5" dirty="0">
                <a:latin typeface="Calibri"/>
                <a:cs typeface="Calibri"/>
              </a:rPr>
              <a:t>se i loci sono indipendenti </a:t>
            </a:r>
            <a:r>
              <a:rPr sz="2398" spc="-25" dirty="0">
                <a:latin typeface="Calibri"/>
                <a:cs typeface="Calibri"/>
              </a:rPr>
              <a:t>tra </a:t>
            </a:r>
            <a:r>
              <a:rPr sz="2398" spc="-5" dirty="0">
                <a:latin typeface="Calibri"/>
                <a:cs typeface="Calibri"/>
              </a:rPr>
              <a:t>di </a:t>
            </a:r>
            <a:r>
              <a:rPr sz="2398" spc="-15" dirty="0">
                <a:latin typeface="Calibri"/>
                <a:cs typeface="Calibri"/>
              </a:rPr>
              <a:t>loro  </a:t>
            </a:r>
            <a:r>
              <a:rPr sz="2398" dirty="0">
                <a:latin typeface="Calibri"/>
                <a:cs typeface="Calibri"/>
              </a:rPr>
              <a:t>es.</a:t>
            </a:r>
            <a:r>
              <a:rPr sz="2398" spc="-50" dirty="0">
                <a:latin typeface="Calibri"/>
                <a:cs typeface="Calibri"/>
              </a:rPr>
              <a:t> </a:t>
            </a:r>
            <a:r>
              <a:rPr sz="2398" spc="-5" dirty="0">
                <a:latin typeface="Calibri"/>
                <a:cs typeface="Calibri"/>
              </a:rPr>
              <a:t>LR=LR1*LR2*LR=5*10*2=100</a:t>
            </a:r>
            <a:endParaRPr sz="2398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04918" y="1905446"/>
            <a:ext cx="1421084" cy="711177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613492">
              <a:lnSpc>
                <a:spcPts val="2218"/>
              </a:lnSpc>
              <a:spcBef>
                <a:spcPts val="100"/>
              </a:spcBef>
            </a:pP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P(E|H</a:t>
            </a:r>
            <a:r>
              <a:rPr sz="1948" spc="-7" baseline="-21367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998">
              <a:latin typeface="Calibri"/>
              <a:cs typeface="Calibri"/>
            </a:endParaRPr>
          </a:p>
          <a:p>
            <a:pPr marL="38066">
              <a:lnSpc>
                <a:spcPts val="3177"/>
              </a:lnSpc>
            </a:pPr>
            <a:r>
              <a:rPr sz="4196" b="1" spc="7" baseline="4960" dirty="0">
                <a:solidFill>
                  <a:srgbClr val="001F5F"/>
                </a:solidFill>
                <a:latin typeface="Calibri"/>
                <a:cs typeface="Calibri"/>
              </a:rPr>
              <a:t>LR</a:t>
            </a:r>
            <a:r>
              <a:rPr sz="4196" b="1" spc="-636" baseline="49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997" baseline="6944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P(E|H</a:t>
            </a:r>
            <a:r>
              <a:rPr sz="1948" spc="-7" baseline="-21367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98931" y="2287691"/>
            <a:ext cx="1079136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7995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object 24"/>
          <p:cNvSpPr/>
          <p:nvPr/>
        </p:nvSpPr>
        <p:spPr>
          <a:xfrm>
            <a:off x="3865913" y="2287691"/>
            <a:ext cx="2086582" cy="0"/>
          </a:xfrm>
          <a:custGeom>
            <a:avLst/>
            <a:gdLst/>
            <a:ahLst/>
            <a:cxnLst/>
            <a:rect l="l" t="t" r="r" b="b"/>
            <a:pathLst>
              <a:path w="2088514">
                <a:moveTo>
                  <a:pt x="0" y="0"/>
                </a:moveTo>
                <a:lnTo>
                  <a:pt x="208800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5" name="object 25"/>
          <p:cNvSpPr txBox="1"/>
          <p:nvPr/>
        </p:nvSpPr>
        <p:spPr>
          <a:xfrm>
            <a:off x="3647929" y="2095770"/>
            <a:ext cx="152259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latin typeface="Calibri"/>
                <a:cs typeface="Calibri"/>
              </a:rPr>
              <a:t>=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7142" y="1892542"/>
            <a:ext cx="154162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3145" y="2274294"/>
            <a:ext cx="1778258" cy="35874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50754">
              <a:lnSpc>
                <a:spcPts val="1787"/>
              </a:lnSpc>
              <a:spcBef>
                <a:spcPts val="100"/>
              </a:spcBef>
            </a:pP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1948" spc="-7" baseline="2564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+2p </a:t>
            </a: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1998" spc="3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endParaRPr sz="1998">
              <a:latin typeface="Calibri"/>
              <a:cs typeface="Calibri"/>
            </a:endParaRPr>
          </a:p>
          <a:p>
            <a:pPr marL="184619">
              <a:lnSpc>
                <a:spcPts val="949"/>
              </a:lnSpc>
              <a:tabLst>
                <a:tab pos="742281" algn="l"/>
                <a:tab pos="961159" algn="l"/>
                <a:tab pos="1434443" algn="l"/>
                <a:tab pos="1653321" algn="l"/>
              </a:tabLst>
            </a:pPr>
            <a:r>
              <a:rPr sz="1299" spc="15" dirty="0">
                <a:solidFill>
                  <a:srgbClr val="001F5F"/>
                </a:solidFill>
                <a:latin typeface="Calibri"/>
                <a:cs typeface="Calibri"/>
              </a:rPr>
              <a:t>3	1	3	2	3</a:t>
            </a:r>
            <a:endParaRPr sz="1299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20251" y="2102406"/>
            <a:ext cx="152259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latin typeface="Calibri"/>
                <a:cs typeface="Calibri"/>
              </a:rPr>
              <a:t>=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40013" y="2287691"/>
            <a:ext cx="6477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795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0" name="object 30"/>
          <p:cNvSpPr txBox="1"/>
          <p:nvPr/>
        </p:nvSpPr>
        <p:spPr>
          <a:xfrm>
            <a:off x="6450257" y="1905446"/>
            <a:ext cx="154797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91002" y="2337392"/>
            <a:ext cx="347024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0.2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22386" y="2100338"/>
            <a:ext cx="359078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latin typeface="Calibri"/>
                <a:cs typeface="Calibri"/>
              </a:rPr>
              <a:t>=</a:t>
            </a:r>
            <a:r>
              <a:rPr sz="1998" spc="75" dirty="0">
                <a:latin typeface="Calibri"/>
                <a:cs typeface="Calibri"/>
              </a:rPr>
              <a:t> </a:t>
            </a:r>
            <a:r>
              <a:rPr sz="2997" b="1" baseline="1388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2997" baseline="1388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311906" y="-206950"/>
            <a:ext cx="3492441" cy="1368310"/>
          </a:xfrm>
          <a:prstGeom prst="rect">
            <a:avLst/>
          </a:prstGeom>
        </p:spPr>
        <p:txBody>
          <a:bodyPr vert="horz" wrap="square" lIns="0" tIns="13957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solidFill>
                  <a:srgbClr val="000000"/>
                </a:solidFill>
                <a:latin typeface="Calibri"/>
                <a:cs typeface="Calibri"/>
              </a:rPr>
              <a:t>LIKELIHOOD</a:t>
            </a:r>
            <a:r>
              <a:rPr spc="-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5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937766" y="941575"/>
            <a:ext cx="839962" cy="685800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 marR="5075">
              <a:lnSpc>
                <a:spcPct val="120500"/>
              </a:lnSpc>
              <a:spcBef>
                <a:spcPts val="100"/>
              </a:spcBef>
            </a:pPr>
            <a:r>
              <a:rPr sz="1798" spc="-5" dirty="0">
                <a:latin typeface="Calibri"/>
                <a:cs typeface="Calibri"/>
              </a:rPr>
              <a:t>Hp= </a:t>
            </a:r>
            <a:r>
              <a:rPr sz="1798" spc="-10" dirty="0">
                <a:latin typeface="Calibri"/>
                <a:cs typeface="Calibri"/>
              </a:rPr>
              <a:t>V+S  </a:t>
            </a:r>
            <a:r>
              <a:rPr sz="1798" spc="-5" dirty="0">
                <a:latin typeface="Calibri"/>
                <a:cs typeface="Calibri"/>
              </a:rPr>
              <a:t>Hd=</a:t>
            </a:r>
            <a:r>
              <a:rPr sz="1798" spc="-9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V+U</a:t>
            </a:r>
            <a:endParaRPr sz="1798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739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297" y="474325"/>
            <a:ext cx="5539056" cy="5126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688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00"/>
              </a:spcBef>
            </a:pPr>
            <a:r>
              <a:rPr sz="3197" b="1" spc="-10" dirty="0"/>
              <a:t>RMP: </a:t>
            </a:r>
            <a:r>
              <a:rPr sz="3197" b="1" dirty="0"/>
              <a:t>Random </a:t>
            </a:r>
            <a:r>
              <a:rPr sz="3197" b="1" spc="-20" dirty="0"/>
              <a:t>Match </a:t>
            </a:r>
            <a:r>
              <a:rPr sz="3197" b="1" spc="-10" dirty="0"/>
              <a:t>Probability</a:t>
            </a:r>
            <a:endParaRPr sz="3197" b="1" dirty="0"/>
          </a:p>
        </p:txBody>
      </p:sp>
      <p:sp>
        <p:nvSpPr>
          <p:cNvPr id="3" name="object 3"/>
          <p:cNvSpPr txBox="1"/>
          <p:nvPr/>
        </p:nvSpPr>
        <p:spPr>
          <a:xfrm>
            <a:off x="2480483" y="4275141"/>
            <a:ext cx="2991890" cy="390164"/>
          </a:xfrm>
          <a:prstGeom prst="rect">
            <a:avLst/>
          </a:prstGeom>
        </p:spPr>
        <p:txBody>
          <a:bodyPr vert="horz" wrap="square" lIns="0" tIns="22839" rIns="0" bIns="0" rtlCol="0">
            <a:spAutoFit/>
          </a:bodyPr>
          <a:lstStyle/>
          <a:p>
            <a:pPr marR="508176" algn="ctr">
              <a:lnSpc>
                <a:spcPts val="914"/>
              </a:lnSpc>
              <a:spcBef>
                <a:spcPts val="180"/>
              </a:spcBef>
            </a:pPr>
            <a:r>
              <a:rPr sz="1599" spc="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599">
              <a:latin typeface="Calibri"/>
              <a:cs typeface="Calibri"/>
            </a:endParaRPr>
          </a:p>
          <a:p>
            <a:pPr marL="38066">
              <a:lnSpc>
                <a:spcPts val="1873"/>
              </a:lnSpc>
            </a:pPr>
            <a:r>
              <a:rPr sz="2398" b="1" spc="-10" dirty="0">
                <a:solidFill>
                  <a:srgbClr val="001F5F"/>
                </a:solidFill>
                <a:latin typeface="Calibri"/>
                <a:cs typeface="Calibri"/>
              </a:rPr>
              <a:t>RMP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398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30" baseline="-208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2398" baseline="-20833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2329" y="2610989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90043" y="0"/>
                </a:moveTo>
                <a:lnTo>
                  <a:pt x="0" y="756157"/>
                </a:lnTo>
                <a:lnTo>
                  <a:pt x="179959" y="756157"/>
                </a:lnTo>
                <a:lnTo>
                  <a:pt x="900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8182329" y="2610989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0" y="756157"/>
                </a:moveTo>
                <a:lnTo>
                  <a:pt x="90043" y="0"/>
                </a:lnTo>
                <a:lnTo>
                  <a:pt x="179959" y="756157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8777662" y="2610989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90043" y="0"/>
                </a:moveTo>
                <a:lnTo>
                  <a:pt x="0" y="756157"/>
                </a:lnTo>
                <a:lnTo>
                  <a:pt x="180085" y="756157"/>
                </a:lnTo>
                <a:lnTo>
                  <a:pt x="900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8777662" y="2610989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0" y="756157"/>
                </a:moveTo>
                <a:lnTo>
                  <a:pt x="90043" y="0"/>
                </a:lnTo>
                <a:lnTo>
                  <a:pt x="180085" y="756157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8"/>
          <p:cNvSpPr/>
          <p:nvPr/>
        </p:nvSpPr>
        <p:spPr>
          <a:xfrm>
            <a:off x="9261465" y="3066115"/>
            <a:ext cx="288023" cy="300712"/>
          </a:xfrm>
          <a:custGeom>
            <a:avLst/>
            <a:gdLst/>
            <a:ahLst/>
            <a:cxnLst/>
            <a:rect l="l" t="t" r="r" b="b"/>
            <a:pathLst>
              <a:path w="288290" h="300989">
                <a:moveTo>
                  <a:pt x="144018" y="0"/>
                </a:moveTo>
                <a:lnTo>
                  <a:pt x="0" y="300608"/>
                </a:lnTo>
                <a:lnTo>
                  <a:pt x="288035" y="300608"/>
                </a:lnTo>
                <a:lnTo>
                  <a:pt x="14401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/>
          <p:nvPr/>
        </p:nvSpPr>
        <p:spPr>
          <a:xfrm>
            <a:off x="9261465" y="3066115"/>
            <a:ext cx="288023" cy="300712"/>
          </a:xfrm>
          <a:custGeom>
            <a:avLst/>
            <a:gdLst/>
            <a:ahLst/>
            <a:cxnLst/>
            <a:rect l="l" t="t" r="r" b="b"/>
            <a:pathLst>
              <a:path w="288290" h="300989">
                <a:moveTo>
                  <a:pt x="0" y="300608"/>
                </a:moveTo>
                <a:lnTo>
                  <a:pt x="144018" y="0"/>
                </a:lnTo>
                <a:lnTo>
                  <a:pt x="288035" y="300608"/>
                </a:lnTo>
                <a:lnTo>
                  <a:pt x="0" y="300608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8182329" y="3692536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90043" y="0"/>
                </a:moveTo>
                <a:lnTo>
                  <a:pt x="0" y="756031"/>
                </a:lnTo>
                <a:lnTo>
                  <a:pt x="179959" y="756031"/>
                </a:lnTo>
                <a:lnTo>
                  <a:pt x="900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8182329" y="3692536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0" y="756031"/>
                </a:moveTo>
                <a:lnTo>
                  <a:pt x="90043" y="0"/>
                </a:lnTo>
                <a:lnTo>
                  <a:pt x="179959" y="756031"/>
                </a:lnTo>
                <a:lnTo>
                  <a:pt x="0" y="75603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/>
          <p:nvPr/>
        </p:nvSpPr>
        <p:spPr>
          <a:xfrm>
            <a:off x="8777662" y="3692536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90043" y="0"/>
                </a:moveTo>
                <a:lnTo>
                  <a:pt x="0" y="756031"/>
                </a:lnTo>
                <a:lnTo>
                  <a:pt x="180085" y="756031"/>
                </a:lnTo>
                <a:lnTo>
                  <a:pt x="900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object 13"/>
          <p:cNvSpPr/>
          <p:nvPr/>
        </p:nvSpPr>
        <p:spPr>
          <a:xfrm>
            <a:off x="8777662" y="3692536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0" y="756031"/>
                </a:moveTo>
                <a:lnTo>
                  <a:pt x="90043" y="0"/>
                </a:lnTo>
                <a:lnTo>
                  <a:pt x="180085" y="756031"/>
                </a:lnTo>
                <a:lnTo>
                  <a:pt x="0" y="75603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object 14"/>
          <p:cNvSpPr txBox="1"/>
          <p:nvPr/>
        </p:nvSpPr>
        <p:spPr>
          <a:xfrm>
            <a:off x="7984963" y="4241911"/>
            <a:ext cx="2340982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233469" algn="l"/>
                <a:tab pos="820950" algn="l"/>
                <a:tab pos="1712322" algn="l"/>
              </a:tabLst>
            </a:pPr>
            <a:r>
              <a:rPr sz="2698" b="1" u="heavy" spc="-7" baseline="4629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1	2	</a:t>
            </a:r>
            <a:r>
              <a:rPr sz="2698" b="1" spc="-7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98" b="1" spc="-172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99" spc="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399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399" spc="-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399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399" dirty="0">
                <a:solidFill>
                  <a:srgbClr val="001F5F"/>
                </a:solidFill>
                <a:latin typeface="Calibri"/>
                <a:cs typeface="Calibri"/>
              </a:rPr>
              <a:t>ima</a:t>
            </a:r>
            <a:endParaRPr sz="1399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69188" y="4774082"/>
            <a:ext cx="180173" cy="754317"/>
          </a:xfrm>
          <a:custGeom>
            <a:avLst/>
            <a:gdLst/>
            <a:ahLst/>
            <a:cxnLst/>
            <a:rect l="l" t="t" r="r" b="b"/>
            <a:pathLst>
              <a:path w="180340" h="755014">
                <a:moveTo>
                  <a:pt x="90042" y="0"/>
                </a:moveTo>
                <a:lnTo>
                  <a:pt x="0" y="754888"/>
                </a:lnTo>
                <a:lnTo>
                  <a:pt x="179958" y="754888"/>
                </a:lnTo>
                <a:lnTo>
                  <a:pt x="9004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object 16"/>
          <p:cNvSpPr/>
          <p:nvPr/>
        </p:nvSpPr>
        <p:spPr>
          <a:xfrm>
            <a:off x="9369188" y="4774082"/>
            <a:ext cx="180173" cy="754317"/>
          </a:xfrm>
          <a:custGeom>
            <a:avLst/>
            <a:gdLst/>
            <a:ahLst/>
            <a:cxnLst/>
            <a:rect l="l" t="t" r="r" b="b"/>
            <a:pathLst>
              <a:path w="180340" h="755014">
                <a:moveTo>
                  <a:pt x="0" y="754888"/>
                </a:moveTo>
                <a:lnTo>
                  <a:pt x="90042" y="0"/>
                </a:lnTo>
                <a:lnTo>
                  <a:pt x="179958" y="754888"/>
                </a:lnTo>
                <a:lnTo>
                  <a:pt x="0" y="75488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 txBox="1"/>
          <p:nvPr/>
        </p:nvSpPr>
        <p:spPr>
          <a:xfrm>
            <a:off x="7959588" y="5322696"/>
            <a:ext cx="2633447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38066">
              <a:spcBef>
                <a:spcPts val="95"/>
              </a:spcBef>
              <a:tabLst>
                <a:tab pos="1446497" algn="l"/>
                <a:tab pos="1737699" algn="l"/>
              </a:tabLst>
            </a:pPr>
            <a:r>
              <a:rPr sz="2698" b="1" u="heavy" spc="-7" baseline="6172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3	</a:t>
            </a:r>
            <a:r>
              <a:rPr sz="1399" spc="-20" dirty="0">
                <a:solidFill>
                  <a:srgbClr val="001F5F"/>
                </a:solidFill>
                <a:latin typeface="Calibri"/>
                <a:cs typeface="Calibri"/>
              </a:rPr>
              <a:t>Sospettato</a:t>
            </a:r>
            <a:endParaRPr sz="1399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59587" y="3159857"/>
            <a:ext cx="2420918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38066">
              <a:spcBef>
                <a:spcPts val="95"/>
              </a:spcBef>
              <a:tabLst>
                <a:tab pos="258846" algn="l"/>
                <a:tab pos="846328" algn="l"/>
                <a:tab pos="1405894" algn="l"/>
                <a:tab pos="1737699" algn="l"/>
              </a:tabLst>
            </a:pPr>
            <a:r>
              <a:rPr sz="2698" b="1" u="heavy" spc="-7" baseline="6172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1	2	</a:t>
            </a:r>
            <a:r>
              <a:rPr sz="2698" b="1" u="heavy" spc="-7" baseline="10802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r>
              <a:rPr sz="1399" spc="-15" dirty="0">
                <a:solidFill>
                  <a:srgbClr val="001F5F"/>
                </a:solidFill>
                <a:latin typeface="Calibri"/>
                <a:cs typeface="Calibri"/>
              </a:rPr>
              <a:t>Mistura</a:t>
            </a:r>
            <a:endParaRPr sz="1399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60406" y="2818745"/>
            <a:ext cx="1358912" cy="390164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482166" algn="l"/>
              </a:tabLst>
            </a:pP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la	vi</a:t>
            </a:r>
            <a:r>
              <a:rPr sz="2398" spc="-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tima</a:t>
            </a:r>
            <a:endParaRPr sz="2398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8077" y="3183825"/>
            <a:ext cx="5599960" cy="754951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 marR="5075">
              <a:spcBef>
                <a:spcPts val="90"/>
              </a:spcBef>
            </a:pPr>
            <a:r>
              <a:rPr sz="2398" spc="-10" dirty="0">
                <a:solidFill>
                  <a:srgbClr val="001F5F"/>
                </a:solidFill>
                <a:latin typeface="Calibri"/>
                <a:cs typeface="Calibri"/>
              </a:rPr>
              <a:t>spiega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gli alleli 1 e 2, il </a:t>
            </a:r>
            <a:r>
              <a:rPr sz="2398" spc="-10" dirty="0">
                <a:solidFill>
                  <a:srgbClr val="001F5F"/>
                </a:solidFill>
                <a:latin typeface="Calibri"/>
                <a:cs typeface="Calibri"/>
              </a:rPr>
              <a:t>secondo </a:t>
            </a:r>
            <a:r>
              <a:rPr sz="2398" spc="-15" dirty="0">
                <a:solidFill>
                  <a:srgbClr val="001F5F"/>
                </a:solidFill>
                <a:latin typeface="Calibri"/>
                <a:cs typeface="Calibri"/>
              </a:rPr>
              <a:t>contributore  </a:t>
            </a:r>
            <a:r>
              <a:rPr sz="2398" spc="-10" dirty="0">
                <a:solidFill>
                  <a:srgbClr val="001F5F"/>
                </a:solidFill>
                <a:latin typeface="Calibri"/>
                <a:cs typeface="Calibri"/>
              </a:rPr>
              <a:t>deve </a:t>
            </a:r>
            <a:r>
              <a:rPr sz="2398" spc="-15" dirty="0">
                <a:solidFill>
                  <a:srgbClr val="001F5F"/>
                </a:solidFill>
                <a:latin typeface="Calibri"/>
                <a:cs typeface="Calibri"/>
              </a:rPr>
              <a:t>spiegare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39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2398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50036" y="4937721"/>
            <a:ext cx="1463590" cy="390164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>
              <a:spcBef>
                <a:spcPts val="90"/>
              </a:spcBef>
            </a:pPr>
            <a:r>
              <a:rPr sz="2398" b="1" spc="-5" dirty="0">
                <a:solidFill>
                  <a:srgbClr val="001F5F"/>
                </a:solidFill>
                <a:latin typeface="Calibri"/>
                <a:cs typeface="Calibri"/>
              </a:rPr>
              <a:t>LR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398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spc="-10" dirty="0">
                <a:solidFill>
                  <a:srgbClr val="001F5F"/>
                </a:solidFill>
                <a:latin typeface="Calibri"/>
                <a:cs typeface="Calibri"/>
              </a:rPr>
              <a:t>1/RMP</a:t>
            </a:r>
            <a:endParaRPr sz="2398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57399" y="1600200"/>
            <a:ext cx="6720262" cy="1629374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 marR="224588">
              <a:spcBef>
                <a:spcPts val="95"/>
              </a:spcBef>
            </a:pPr>
            <a:r>
              <a:rPr sz="2398" spc="-5" dirty="0">
                <a:solidFill>
                  <a:srgbClr val="FF0000"/>
                </a:solidFill>
                <a:latin typeface="Calibri"/>
                <a:cs typeface="Calibri"/>
              </a:rPr>
              <a:t>Maggiore e </a:t>
            </a:r>
            <a:r>
              <a:rPr sz="2398" spc="-10" dirty="0">
                <a:solidFill>
                  <a:srgbClr val="FF0000"/>
                </a:solidFill>
                <a:latin typeface="Calibri"/>
                <a:cs typeface="Calibri"/>
              </a:rPr>
              <a:t>minore contributore  </a:t>
            </a:r>
            <a:r>
              <a:rPr sz="2398" spc="-5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398" spc="-20" dirty="0">
                <a:solidFill>
                  <a:srgbClr val="FF0000"/>
                </a:solidFill>
                <a:latin typeface="Calibri"/>
                <a:cs typeface="Calibri"/>
              </a:rPr>
              <a:t>altezze </a:t>
            </a:r>
            <a:r>
              <a:rPr sz="2398" spc="-5" dirty="0">
                <a:solidFill>
                  <a:srgbClr val="FF0000"/>
                </a:solidFill>
                <a:latin typeface="Calibri"/>
                <a:cs typeface="Calibri"/>
              </a:rPr>
              <a:t>dei picchi</a:t>
            </a:r>
            <a:r>
              <a:rPr sz="2398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98" spc="-15" dirty="0">
                <a:solidFill>
                  <a:srgbClr val="FF0000"/>
                </a:solidFill>
                <a:latin typeface="Calibri"/>
                <a:cs typeface="Calibri"/>
              </a:rPr>
              <a:t>diverse</a:t>
            </a:r>
            <a:endParaRPr sz="2398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3297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28394">
              <a:spcBef>
                <a:spcPts val="5"/>
              </a:spcBef>
              <a:tabLst>
                <a:tab pos="1936276" algn="l"/>
                <a:tab pos="2663331" algn="l"/>
              </a:tabLst>
            </a:pPr>
            <a:r>
              <a:rPr sz="2398" spc="-5" dirty="0">
                <a:solidFill>
                  <a:srgbClr val="002060"/>
                </a:solidFill>
                <a:latin typeface="Calibri"/>
                <a:cs typeface="Calibri"/>
              </a:rPr>
              <a:t>Assumendo	</a:t>
            </a:r>
            <a:r>
              <a:rPr sz="2398" dirty="0">
                <a:solidFill>
                  <a:srgbClr val="002060"/>
                </a:solidFill>
                <a:latin typeface="Calibri"/>
                <a:cs typeface="Calibri"/>
              </a:rPr>
              <a:t>due	</a:t>
            </a:r>
            <a:r>
              <a:rPr sz="2398" spc="-15" dirty="0">
                <a:solidFill>
                  <a:srgbClr val="002060"/>
                </a:solidFill>
                <a:latin typeface="Calibri"/>
                <a:cs typeface="Calibri"/>
              </a:rPr>
              <a:t>contributori</a:t>
            </a:r>
            <a:r>
              <a:rPr sz="2398" spc="-15" dirty="0">
                <a:latin typeface="Calibri"/>
                <a:cs typeface="Calibri"/>
              </a:rPr>
              <a:t>,</a:t>
            </a:r>
            <a:endParaRPr sz="2398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78980" y="1230105"/>
            <a:ext cx="839962" cy="685166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 marR="5075">
              <a:lnSpc>
                <a:spcPct val="120300"/>
              </a:lnSpc>
              <a:spcBef>
                <a:spcPts val="100"/>
              </a:spcBef>
            </a:pPr>
            <a:r>
              <a:rPr sz="1798" spc="-5" dirty="0">
                <a:latin typeface="Calibri"/>
                <a:cs typeface="Calibri"/>
              </a:rPr>
              <a:t>Hp= </a:t>
            </a:r>
            <a:r>
              <a:rPr sz="1798" spc="-10" dirty="0">
                <a:latin typeface="Calibri"/>
                <a:cs typeface="Calibri"/>
              </a:rPr>
              <a:t>V+S  </a:t>
            </a:r>
            <a:r>
              <a:rPr sz="1798" spc="-5" dirty="0">
                <a:latin typeface="Calibri"/>
                <a:cs typeface="Calibri"/>
              </a:rPr>
              <a:t>Hd=</a:t>
            </a:r>
            <a:r>
              <a:rPr sz="1798" spc="-9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V+U</a:t>
            </a:r>
            <a:endParaRPr sz="1798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117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0352" y="123241"/>
            <a:ext cx="4124316" cy="512605"/>
          </a:xfrm>
          <a:prstGeom prst="rect">
            <a:avLst/>
          </a:prstGeom>
        </p:spPr>
        <p:txBody>
          <a:bodyPr vert="horz" wrap="square" lIns="0" tIns="12688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00"/>
              </a:spcBef>
            </a:pPr>
            <a:r>
              <a:rPr sz="3197" spc="-5" dirty="0"/>
              <a:t>RMNE </a:t>
            </a:r>
            <a:r>
              <a:rPr sz="3197" dirty="0"/>
              <a:t>e LR: </a:t>
            </a:r>
            <a:r>
              <a:rPr sz="3197" spc="-20" dirty="0"/>
              <a:t>pro </a:t>
            </a:r>
            <a:r>
              <a:rPr sz="3197" dirty="0"/>
              <a:t>e</a:t>
            </a:r>
            <a:r>
              <a:rPr sz="3197" spc="-55" dirty="0"/>
              <a:t> </a:t>
            </a:r>
            <a:r>
              <a:rPr sz="3197" spc="-20" dirty="0"/>
              <a:t>contro</a:t>
            </a:r>
            <a:endParaRPr sz="3197"/>
          </a:p>
        </p:txBody>
      </p:sp>
      <p:sp>
        <p:nvSpPr>
          <p:cNvPr id="3" name="object 3"/>
          <p:cNvSpPr txBox="1"/>
          <p:nvPr/>
        </p:nvSpPr>
        <p:spPr>
          <a:xfrm>
            <a:off x="1858201" y="922982"/>
            <a:ext cx="948447" cy="453605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2797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R</a:t>
            </a:r>
            <a:r>
              <a:rPr sz="2797" b="1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</a:t>
            </a:r>
            <a:r>
              <a:rPr sz="2797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NE</a:t>
            </a:r>
            <a:endParaRPr sz="2797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8200" y="1749531"/>
            <a:ext cx="3871186" cy="2004108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lnSpc>
                <a:spcPts val="3112"/>
              </a:lnSpc>
              <a:spcBef>
                <a:spcPts val="100"/>
              </a:spcBef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Facile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 calcolare</a:t>
            </a:r>
            <a:endParaRPr sz="2598">
              <a:latin typeface="Calibri"/>
              <a:cs typeface="Calibri"/>
            </a:endParaRPr>
          </a:p>
          <a:p>
            <a:pPr marL="12689" marR="5075">
              <a:lnSpc>
                <a:spcPts val="3127"/>
              </a:lnSpc>
              <a:spcBef>
                <a:spcPts val="90"/>
              </a:spcBef>
              <a:tabLst>
                <a:tab pos="304526" algn="l"/>
                <a:tab pos="850134" algn="l"/>
                <a:tab pos="1685042" algn="l"/>
                <a:tab pos="3390386" algn="l"/>
              </a:tabLst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	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iù	</a:t>
            </a:r>
            <a:r>
              <a:rPr sz="2598" spc="-6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acile	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598" spc="-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ie</a:t>
            </a:r>
            <a:r>
              <a:rPr sz="2598" spc="-6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598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e	alla 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corte</a:t>
            </a:r>
            <a:endParaRPr sz="2598">
              <a:latin typeface="Calibri"/>
              <a:cs typeface="Calibri"/>
            </a:endParaRPr>
          </a:p>
          <a:p>
            <a:pPr marL="12689">
              <a:lnSpc>
                <a:spcPts val="2997"/>
              </a:lnSpc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2598" spc="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Non</a:t>
            </a:r>
            <a:r>
              <a:rPr sz="2598" spc="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richiede</a:t>
            </a:r>
            <a:r>
              <a:rPr sz="2598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598" spc="2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stabilire</a:t>
            </a:r>
            <a:r>
              <a:rPr sz="2598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endParaRPr sz="2598">
              <a:latin typeface="Calibri"/>
              <a:cs typeface="Calibri"/>
            </a:endParaRPr>
          </a:p>
          <a:p>
            <a:pPr marL="12689">
              <a:spcBef>
                <a:spcPts val="10"/>
              </a:spcBef>
            </a:pP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numero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598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contributori</a:t>
            </a:r>
            <a:endParaRPr sz="2598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8201" y="4123340"/>
            <a:ext cx="3873089" cy="121616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 marR="5075">
              <a:spcBef>
                <a:spcPts val="100"/>
              </a:spcBef>
              <a:tabLst>
                <a:tab pos="820950" algn="l"/>
                <a:tab pos="1662203" algn="l"/>
                <a:tab pos="2572608" algn="l"/>
                <a:tab pos="2967222" algn="l"/>
                <a:tab pos="3778656" algn="l"/>
              </a:tabLst>
            </a:pPr>
            <a:r>
              <a:rPr sz="2598" spc="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598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on	tie</a:t>
            </a:r>
            <a:r>
              <a:rPr sz="2598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e	</a:t>
            </a:r>
            <a:r>
              <a:rPr sz="2598" b="1" spc="-3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598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598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o	</a:t>
            </a:r>
            <a:r>
              <a:rPr sz="2598" b="1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i	</a:t>
            </a:r>
            <a:r>
              <a:rPr sz="2598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598" b="1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598" b="1" spc="-30" dirty="0">
                <a:solidFill>
                  <a:srgbClr val="001F5F"/>
                </a:solidFill>
                <a:latin typeface="Calibri"/>
                <a:cs typeface="Calibri"/>
              </a:rPr>
              <a:t>tt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e	i  </a:t>
            </a:r>
            <a:r>
              <a:rPr sz="2598" b="1" spc="-5" dirty="0">
                <a:solidFill>
                  <a:srgbClr val="001F5F"/>
                </a:solidFill>
                <a:latin typeface="Calibri"/>
                <a:cs typeface="Calibri"/>
              </a:rPr>
              <a:t>dati</a:t>
            </a:r>
            <a:r>
              <a:rPr sz="2598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disponibili</a:t>
            </a:r>
            <a:endParaRPr sz="2598">
              <a:latin typeface="Calibri"/>
              <a:cs typeface="Calibri"/>
            </a:endParaRPr>
          </a:p>
          <a:p>
            <a:pPr marL="12689">
              <a:spcBef>
                <a:spcPts val="20"/>
              </a:spcBef>
            </a:pP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- non applicabile a</a:t>
            </a:r>
            <a:r>
              <a:rPr sz="2598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b="1" spc="-40" dirty="0">
                <a:solidFill>
                  <a:srgbClr val="001F5F"/>
                </a:solidFill>
                <a:latin typeface="Calibri"/>
                <a:cs typeface="Calibri"/>
              </a:rPr>
              <a:t>LTDNA</a:t>
            </a:r>
            <a:endParaRPr sz="2598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6191" y="927424"/>
            <a:ext cx="379379" cy="453605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2797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LR</a:t>
            </a:r>
            <a:endParaRPr sz="279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6191" y="1753681"/>
            <a:ext cx="4026617" cy="2401252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lnSpc>
                <a:spcPts val="3112"/>
              </a:lnSpc>
              <a:spcBef>
                <a:spcPts val="100"/>
              </a:spcBef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Utilizza </a:t>
            </a: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tutte 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598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informazioni</a:t>
            </a:r>
            <a:endParaRPr sz="2598">
              <a:latin typeface="Calibri"/>
              <a:cs typeface="Calibri"/>
            </a:endParaRPr>
          </a:p>
          <a:p>
            <a:pPr marL="12689" marR="638869">
              <a:lnSpc>
                <a:spcPts val="3127"/>
              </a:lnSpc>
              <a:spcBef>
                <a:spcPts val="90"/>
              </a:spcBef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Stima migliore del</a:t>
            </a:r>
            <a:r>
              <a:rPr sz="2598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peso  </a:t>
            </a:r>
            <a:r>
              <a:rPr sz="2598" spc="-25" dirty="0">
                <a:solidFill>
                  <a:srgbClr val="001F5F"/>
                </a:solidFill>
                <a:latin typeface="Calibri"/>
                <a:cs typeface="Calibri"/>
              </a:rPr>
              <a:t>dell’evidenza</a:t>
            </a:r>
            <a:endParaRPr sz="2598">
              <a:latin typeface="Calibri"/>
              <a:cs typeface="Calibri"/>
            </a:endParaRPr>
          </a:p>
          <a:p>
            <a:pPr marL="12689">
              <a:lnSpc>
                <a:spcPts val="3002"/>
              </a:lnSpc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Possibilità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598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modellare</a:t>
            </a:r>
            <a:endParaRPr sz="2598">
              <a:latin typeface="Calibri"/>
              <a:cs typeface="Calibri"/>
            </a:endParaRPr>
          </a:p>
          <a:p>
            <a:pPr marL="12689" marR="497392">
              <a:lnSpc>
                <a:spcPts val="3127"/>
              </a:lnSpc>
              <a:spcBef>
                <a:spcPts val="105"/>
              </a:spcBef>
            </a:pP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fenomeni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quali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drop-out 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e 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drop-in</a:t>
            </a:r>
            <a:endParaRPr sz="2598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6190" y="4524961"/>
            <a:ext cx="3929552" cy="819027"/>
          </a:xfrm>
          <a:prstGeom prst="rect">
            <a:avLst/>
          </a:prstGeom>
        </p:spPr>
        <p:txBody>
          <a:bodyPr vert="horz" wrap="square" lIns="0" tIns="10785" rIns="0" bIns="0" rtlCol="0">
            <a:spAutoFit/>
          </a:bodyPr>
          <a:lstStyle/>
          <a:p>
            <a:pPr marL="12689" marR="5075">
              <a:lnSpc>
                <a:spcPct val="100400"/>
              </a:lnSpc>
              <a:spcBef>
                <a:spcPts val="85"/>
              </a:spcBef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598" b="1" spc="-5" dirty="0">
                <a:solidFill>
                  <a:srgbClr val="001F5F"/>
                </a:solidFill>
                <a:latin typeface="Calibri"/>
                <a:cs typeface="Calibri"/>
              </a:rPr>
              <a:t>Più 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difficile da </a:t>
            </a:r>
            <a:r>
              <a:rPr sz="2598" b="1" spc="-10" dirty="0">
                <a:solidFill>
                  <a:srgbClr val="001F5F"/>
                </a:solidFill>
                <a:latin typeface="Calibri"/>
                <a:cs typeface="Calibri"/>
              </a:rPr>
              <a:t>spiegare</a:t>
            </a:r>
            <a:r>
              <a:rPr sz="2598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alla  </a:t>
            </a:r>
            <a:r>
              <a:rPr sz="2598" b="1" spc="-15" dirty="0">
                <a:solidFill>
                  <a:srgbClr val="001F5F"/>
                </a:solidFill>
                <a:latin typeface="Calibri"/>
                <a:cs typeface="Calibri"/>
              </a:rPr>
              <a:t>corte</a:t>
            </a:r>
            <a:endParaRPr sz="2598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9213" y="6113606"/>
            <a:ext cx="8437053" cy="421884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2598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ISFG </a:t>
            </a:r>
            <a:r>
              <a:rPr sz="2598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DNA </a:t>
            </a:r>
            <a:r>
              <a:rPr sz="2598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commission </a:t>
            </a:r>
            <a:r>
              <a:rPr sz="2598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raccomanda l’uso </a:t>
            </a:r>
            <a:r>
              <a:rPr sz="2598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della </a:t>
            </a:r>
            <a:r>
              <a:rPr sz="2598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LR </a:t>
            </a:r>
            <a:r>
              <a:rPr sz="2598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per </a:t>
            </a:r>
            <a:r>
              <a:rPr sz="2598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le </a:t>
            </a:r>
            <a:r>
              <a:rPr sz="2598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misture</a:t>
            </a:r>
            <a:endParaRPr sz="2598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830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990052" y="1394093"/>
            <a:ext cx="8527837" cy="1390124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5240" rIns="0" bIns="0" rtlCol="0">
            <a:spAutoFit/>
          </a:bodyPr>
          <a:lstStyle/>
          <a:p>
            <a:pPr marL="12700" algn="just">
              <a:spcBef>
                <a:spcPts val="120"/>
              </a:spcBef>
              <a:tabLst>
                <a:tab pos="298450" algn="l"/>
              </a:tabLst>
            </a:pPr>
            <a:r>
              <a:rPr lang="it-IT" sz="2400" b="1" i="1" spc="-25" dirty="0">
                <a:solidFill>
                  <a:srgbClr val="FF0000"/>
                </a:solidFill>
                <a:cs typeface="Tahoma"/>
              </a:rPr>
              <a:t>Allele</a:t>
            </a:r>
            <a:r>
              <a:rPr lang="it-IT" sz="2400" b="1" i="1" spc="-15" dirty="0">
                <a:solidFill>
                  <a:srgbClr val="FF0000"/>
                </a:solidFill>
                <a:cs typeface="Tahoma"/>
              </a:rPr>
              <a:t> </a:t>
            </a:r>
            <a:r>
              <a:rPr lang="it-IT" sz="2400" b="1" i="1" spc="-30" dirty="0" err="1">
                <a:solidFill>
                  <a:srgbClr val="FF0000"/>
                </a:solidFill>
                <a:cs typeface="Tahoma"/>
              </a:rPr>
              <a:t>drop</a:t>
            </a:r>
            <a:r>
              <a:rPr lang="it-IT" sz="2400" b="1" i="1" spc="-30" dirty="0">
                <a:solidFill>
                  <a:srgbClr val="FF0000"/>
                </a:solidFill>
                <a:cs typeface="Tahoma"/>
              </a:rPr>
              <a:t>-out (</a:t>
            </a:r>
            <a:r>
              <a:rPr sz="2400" b="1" spc="-5" dirty="0" err="1">
                <a:solidFill>
                  <a:srgbClr val="FF0000"/>
                </a:solidFill>
                <a:cs typeface="Tahoma"/>
              </a:rPr>
              <a:t>Allel</a:t>
            </a:r>
            <a:r>
              <a:rPr lang="it-IT" sz="2400" b="1" spc="-5" dirty="0">
                <a:solidFill>
                  <a:srgbClr val="FF0000"/>
                </a:solidFill>
                <a:cs typeface="Tahoma"/>
              </a:rPr>
              <a:t>e</a:t>
            </a:r>
            <a:r>
              <a:rPr sz="2400" b="1" spc="-5" dirty="0">
                <a:solidFill>
                  <a:srgbClr val="FF0000"/>
                </a:solidFill>
                <a:cs typeface="Tahoma"/>
              </a:rPr>
              <a:t> null</a:t>
            </a:r>
            <a:r>
              <a:rPr lang="it-IT" sz="2400" b="1" spc="-5" dirty="0">
                <a:solidFill>
                  <a:srgbClr val="FF0000"/>
                </a:solidFill>
                <a:cs typeface="Tahoma"/>
              </a:rPr>
              <a:t>o)</a:t>
            </a:r>
            <a:r>
              <a:rPr lang="it-IT" sz="2400" b="1" spc="-30" dirty="0">
                <a:solidFill>
                  <a:srgbClr val="FF0000"/>
                </a:solidFill>
                <a:latin typeface="Tahoma"/>
                <a:cs typeface="Tahoma"/>
              </a:rPr>
              <a:t>: </a:t>
            </a:r>
            <a:r>
              <a:rPr lang="it-IT" sz="2400" spc="-30" dirty="0">
                <a:solidFill>
                  <a:srgbClr val="FF0000"/>
                </a:solidFill>
                <a:latin typeface="Tahoma"/>
                <a:cs typeface="Tahoma"/>
              </a:rPr>
              <a:t>è presente uno SNP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nel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sito di annealing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di un primer (3’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000" b="1" spc="-5" dirty="0">
                <a:latin typeface="Calibri"/>
                <a:cs typeface="Calibri"/>
              </a:rPr>
              <a:t> </a:t>
            </a:r>
            <a:endParaRPr lang="it-IT" sz="2000" b="1" spc="-5" dirty="0">
              <a:latin typeface="Calibri"/>
              <a:cs typeface="Calibri"/>
            </a:endParaRPr>
          </a:p>
          <a:p>
            <a:pPr marL="12700" algn="just">
              <a:spcBef>
                <a:spcPts val="120"/>
              </a:spcBef>
              <a:tabLst>
                <a:tab pos="298450" algn="l"/>
              </a:tabLst>
            </a:pPr>
            <a:r>
              <a:rPr lang="it-IT" sz="2000" b="1" dirty="0">
                <a:latin typeface="Calibri"/>
                <a:cs typeface="Calibri"/>
              </a:rPr>
              <a:t>(</a:t>
            </a:r>
            <a:r>
              <a:rPr sz="2000" b="1" spc="-5" dirty="0" err="1">
                <a:latin typeface="Calibri"/>
                <a:cs typeface="Calibri"/>
              </a:rPr>
              <a:t>mancato</a:t>
            </a:r>
            <a:r>
              <a:rPr sz="2000" b="1" spc="-5" dirty="0">
                <a:latin typeface="Calibri"/>
                <a:cs typeface="Calibri"/>
              </a:rPr>
              <a:t>  </a:t>
            </a:r>
            <a:r>
              <a:rPr sz="2000" b="1" spc="-5" dirty="0" err="1">
                <a:latin typeface="Calibri"/>
                <a:cs typeface="Calibri"/>
              </a:rPr>
              <a:t>attacco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lang="it-IT" sz="2000" b="1" spc="-5" dirty="0">
                <a:latin typeface="Calibri"/>
                <a:cs typeface="Calibri"/>
              </a:rPr>
              <a:t>del </a:t>
            </a:r>
            <a:r>
              <a:rPr lang="it-IT" sz="2000" b="1" spc="-5" dirty="0" err="1">
                <a:latin typeface="Calibri"/>
                <a:cs typeface="Calibri"/>
              </a:rPr>
              <a:t>primer</a:t>
            </a:r>
            <a:r>
              <a:rPr lang="it-IT" sz="2000" b="1" spc="-5" dirty="0">
                <a:latin typeface="Calibri"/>
                <a:cs typeface="Calibri"/>
              </a:rPr>
              <a:t> al DNA, uno dei 2 alleli (se è eterozigote) </a:t>
            </a:r>
            <a:r>
              <a:rPr sz="2000" b="1" spc="-5" dirty="0">
                <a:latin typeface="Calibri"/>
                <a:cs typeface="Calibri"/>
              </a:rPr>
              <a:t>non </a:t>
            </a:r>
            <a:r>
              <a:rPr sz="2000" b="1" spc="-5" dirty="0" err="1">
                <a:latin typeface="Calibri"/>
                <a:cs typeface="Calibri"/>
              </a:rPr>
              <a:t>amplifica</a:t>
            </a:r>
            <a:r>
              <a:rPr lang="it-IT" sz="2000" b="1" spc="-5" dirty="0">
                <a:latin typeface="Calibri"/>
                <a:cs typeface="Calibri"/>
              </a:rPr>
              <a:t>)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47731" y="37695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30612" y="37695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3492" y="37695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6371" y="37695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9251" y="37695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2132" y="37695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33332" y="386158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3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5012" y="3861587"/>
            <a:ext cx="1188720" cy="0"/>
          </a:xfrm>
          <a:custGeom>
            <a:avLst/>
            <a:gdLst/>
            <a:ahLst/>
            <a:cxnLst/>
            <a:rect l="l" t="t" r="r" b="b"/>
            <a:pathLst>
              <a:path w="1188720">
                <a:moveTo>
                  <a:pt x="0" y="0"/>
                </a:moveTo>
                <a:lnTo>
                  <a:pt x="11887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7566" y="42267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30408" y="42267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13263" y="42267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6105" y="42267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78947" y="42267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1801" y="42267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7498" y="42267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79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44643" y="4226713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79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3330" y="431878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236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10340" y="4318787"/>
            <a:ext cx="1188720" cy="0"/>
          </a:xfrm>
          <a:custGeom>
            <a:avLst/>
            <a:gdLst/>
            <a:ahLst/>
            <a:cxnLst/>
            <a:rect l="l" t="t" r="r" b="b"/>
            <a:pathLst>
              <a:path w="1188720">
                <a:moveTo>
                  <a:pt x="0" y="0"/>
                </a:moveTo>
                <a:lnTo>
                  <a:pt x="118850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23819" y="3769512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5">
                <a:moveTo>
                  <a:pt x="0" y="0"/>
                </a:moveTo>
                <a:lnTo>
                  <a:pt x="24923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22257" y="37314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92420" y="3769512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249236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67019" y="37314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59119" y="4226712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24764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33719" y="41886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47731" y="5233188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30612" y="5233188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13492" y="5233188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96371" y="5233188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9251" y="5233188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62132" y="5233188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79" y="0"/>
                </a:lnTo>
                <a:lnTo>
                  <a:pt x="182879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33332" y="5325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39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45012" y="5325262"/>
            <a:ext cx="1188720" cy="0"/>
          </a:xfrm>
          <a:custGeom>
            <a:avLst/>
            <a:gdLst/>
            <a:ahLst/>
            <a:cxnLst/>
            <a:rect l="l" t="t" r="r" b="b"/>
            <a:pathLst>
              <a:path w="1188720">
                <a:moveTo>
                  <a:pt x="0" y="0"/>
                </a:moveTo>
                <a:lnTo>
                  <a:pt x="118871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47566" y="5690389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30408" y="5690389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13263" y="5690389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96105" y="5690389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78947" y="5690389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1801" y="5690389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80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7498" y="5690389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79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44643" y="5690389"/>
            <a:ext cx="182880" cy="92075"/>
          </a:xfrm>
          <a:custGeom>
            <a:avLst/>
            <a:gdLst/>
            <a:ahLst/>
            <a:cxnLst/>
            <a:rect l="l" t="t" r="r" b="b"/>
            <a:pathLst>
              <a:path w="182879" h="92075">
                <a:moveTo>
                  <a:pt x="0" y="0"/>
                </a:moveTo>
                <a:lnTo>
                  <a:pt x="182846" y="0"/>
                </a:lnTo>
                <a:lnTo>
                  <a:pt x="182846" y="92074"/>
                </a:lnTo>
                <a:lnTo>
                  <a:pt x="0" y="9207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33330" y="578246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236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10340" y="5782463"/>
            <a:ext cx="1188720" cy="0"/>
          </a:xfrm>
          <a:custGeom>
            <a:avLst/>
            <a:gdLst/>
            <a:ahLst/>
            <a:cxnLst/>
            <a:rect l="l" t="t" r="r" b="b"/>
            <a:pathLst>
              <a:path w="1188720">
                <a:moveTo>
                  <a:pt x="0" y="0"/>
                </a:moveTo>
                <a:lnTo>
                  <a:pt x="118850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92420" y="5233187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249236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67019" y="51950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22257" y="56522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59119" y="5690388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24764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33719" y="565228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73495" y="3769513"/>
            <a:ext cx="1279525" cy="549275"/>
          </a:xfrm>
          <a:custGeom>
            <a:avLst/>
            <a:gdLst/>
            <a:ahLst/>
            <a:cxnLst/>
            <a:rect l="l" t="t" r="r" b="b"/>
            <a:pathLst>
              <a:path w="1279525" h="549275">
                <a:moveTo>
                  <a:pt x="0" y="549274"/>
                </a:moveTo>
                <a:lnTo>
                  <a:pt x="456972" y="549274"/>
                </a:lnTo>
                <a:lnTo>
                  <a:pt x="548366" y="0"/>
                </a:lnTo>
                <a:lnTo>
                  <a:pt x="639761" y="549274"/>
                </a:lnTo>
                <a:lnTo>
                  <a:pt x="731156" y="549274"/>
                </a:lnTo>
                <a:lnTo>
                  <a:pt x="822551" y="274637"/>
                </a:lnTo>
                <a:lnTo>
                  <a:pt x="913945" y="549274"/>
                </a:lnTo>
                <a:lnTo>
                  <a:pt x="1279519" y="54927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33326" y="4139400"/>
            <a:ext cx="432434" cy="82550"/>
          </a:xfrm>
          <a:custGeom>
            <a:avLst/>
            <a:gdLst/>
            <a:ahLst/>
            <a:cxnLst/>
            <a:rect l="l" t="t" r="r" b="b"/>
            <a:pathLst>
              <a:path w="432435" h="82550">
                <a:moveTo>
                  <a:pt x="0" y="76199"/>
                </a:moveTo>
                <a:lnTo>
                  <a:pt x="49212" y="80168"/>
                </a:lnTo>
                <a:lnTo>
                  <a:pt x="96837" y="82549"/>
                </a:lnTo>
                <a:lnTo>
                  <a:pt x="138111" y="81756"/>
                </a:lnTo>
                <a:lnTo>
                  <a:pt x="171449" y="76199"/>
                </a:lnTo>
                <a:lnTo>
                  <a:pt x="193674" y="62706"/>
                </a:lnTo>
                <a:lnTo>
                  <a:pt x="207168" y="42068"/>
                </a:lnTo>
                <a:lnTo>
                  <a:pt x="216693" y="22224"/>
                </a:lnTo>
                <a:lnTo>
                  <a:pt x="228599" y="7937"/>
                </a:lnTo>
                <a:lnTo>
                  <a:pt x="257174" y="0"/>
                </a:lnTo>
                <a:lnTo>
                  <a:pt x="285749" y="7937"/>
                </a:lnTo>
                <a:lnTo>
                  <a:pt x="298449" y="22224"/>
                </a:lnTo>
                <a:lnTo>
                  <a:pt x="311149" y="42068"/>
                </a:lnTo>
                <a:lnTo>
                  <a:pt x="324643" y="62706"/>
                </a:lnTo>
                <a:lnTo>
                  <a:pt x="342899" y="76199"/>
                </a:lnTo>
                <a:lnTo>
                  <a:pt x="366711" y="81756"/>
                </a:lnTo>
                <a:lnTo>
                  <a:pt x="394493" y="82549"/>
                </a:lnTo>
                <a:lnTo>
                  <a:pt x="431928" y="7875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10877" y="4185373"/>
            <a:ext cx="80010" cy="76200"/>
          </a:xfrm>
          <a:custGeom>
            <a:avLst/>
            <a:gdLst/>
            <a:ahLst/>
            <a:cxnLst/>
            <a:rect l="l" t="t" r="r" b="b"/>
            <a:pathLst>
              <a:path w="80010" h="76200">
                <a:moveTo>
                  <a:pt x="0" y="0"/>
                </a:moveTo>
                <a:lnTo>
                  <a:pt x="7670" y="75806"/>
                </a:lnTo>
                <a:lnTo>
                  <a:pt x="79654" y="30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703944" y="4366727"/>
            <a:ext cx="5947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SNP</a:t>
            </a:r>
            <a:r>
              <a:rPr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endParaRPr sz="1200" b="1" dirty="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11119" y="5174132"/>
            <a:ext cx="358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u="sng" spc="2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*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733326" y="5075393"/>
            <a:ext cx="267970" cy="161290"/>
          </a:xfrm>
          <a:custGeom>
            <a:avLst/>
            <a:gdLst/>
            <a:ahLst/>
            <a:cxnLst/>
            <a:rect l="l" t="t" r="r" b="b"/>
            <a:pathLst>
              <a:path w="267969" h="161289">
                <a:moveTo>
                  <a:pt x="0" y="145094"/>
                </a:moveTo>
                <a:lnTo>
                  <a:pt x="50799" y="155412"/>
                </a:lnTo>
                <a:lnTo>
                  <a:pt x="99218" y="160969"/>
                </a:lnTo>
                <a:lnTo>
                  <a:pt x="143668" y="159381"/>
                </a:lnTo>
                <a:lnTo>
                  <a:pt x="181768" y="145094"/>
                </a:lnTo>
                <a:lnTo>
                  <a:pt x="215105" y="110962"/>
                </a:lnTo>
                <a:lnTo>
                  <a:pt x="244474" y="60162"/>
                </a:lnTo>
                <a:lnTo>
                  <a:pt x="265111" y="10156"/>
                </a:lnTo>
                <a:lnTo>
                  <a:pt x="26742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52344" y="5050626"/>
            <a:ext cx="74295" cy="83185"/>
          </a:xfrm>
          <a:custGeom>
            <a:avLst/>
            <a:gdLst/>
            <a:ahLst/>
            <a:cxnLst/>
            <a:rect l="l" t="t" r="r" b="b"/>
            <a:pathLst>
              <a:path w="74294" h="83185">
                <a:moveTo>
                  <a:pt x="54038" y="0"/>
                </a:moveTo>
                <a:lnTo>
                  <a:pt x="0" y="65862"/>
                </a:lnTo>
                <a:lnTo>
                  <a:pt x="74294" y="82753"/>
                </a:lnTo>
                <a:lnTo>
                  <a:pt x="540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73494" y="5141113"/>
            <a:ext cx="1371600" cy="549275"/>
          </a:xfrm>
          <a:custGeom>
            <a:avLst/>
            <a:gdLst/>
            <a:ahLst/>
            <a:cxnLst/>
            <a:rect l="l" t="t" r="r" b="b"/>
            <a:pathLst>
              <a:path w="1371600" h="549275">
                <a:moveTo>
                  <a:pt x="0" y="549274"/>
                </a:moveTo>
                <a:lnTo>
                  <a:pt x="457199" y="549274"/>
                </a:lnTo>
                <a:lnTo>
                  <a:pt x="731519" y="549274"/>
                </a:lnTo>
                <a:lnTo>
                  <a:pt x="822959" y="0"/>
                </a:lnTo>
                <a:lnTo>
                  <a:pt x="914399" y="549274"/>
                </a:lnTo>
                <a:lnTo>
                  <a:pt x="1371599" y="54927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21169" y="5807865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339724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83069" y="578246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481420" y="4595320"/>
            <a:ext cx="1667027" cy="1905009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852805">
              <a:spcBef>
                <a:spcPts val="1095"/>
              </a:spcBef>
            </a:pPr>
            <a:r>
              <a:rPr dirty="0">
                <a:latin typeface="Arial"/>
                <a:cs typeface="Arial"/>
              </a:rPr>
              <a:t>8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94615" marR="66040" indent="-5080">
              <a:lnSpc>
                <a:spcPts val="1500"/>
              </a:lnSpc>
              <a:spcBef>
                <a:spcPts val="1430"/>
              </a:spcBef>
            </a:pPr>
            <a:r>
              <a:rPr sz="1300" b="1" spc="-5" dirty="0">
                <a:latin typeface="Arial"/>
                <a:cs typeface="Arial"/>
              </a:rPr>
              <a:t>Allele </a:t>
            </a:r>
            <a:r>
              <a:rPr sz="1300" b="1" dirty="0">
                <a:latin typeface="Arial"/>
                <a:cs typeface="Arial"/>
              </a:rPr>
              <a:t>6 </a:t>
            </a:r>
            <a:r>
              <a:rPr sz="1300" b="1" spc="-5" dirty="0">
                <a:latin typeface="Arial"/>
                <a:cs typeface="Arial"/>
              </a:rPr>
              <a:t>amplicon  has ‘dropped  out’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481419" y="3036087"/>
            <a:ext cx="1554480" cy="1134926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474345" marR="114935" indent="-201295">
              <a:lnSpc>
                <a:spcPts val="1300"/>
              </a:lnSpc>
              <a:spcBef>
                <a:spcPts val="430"/>
              </a:spcBef>
            </a:pPr>
            <a:r>
              <a:rPr sz="1100" dirty="0">
                <a:latin typeface="Arial"/>
                <a:cs typeface="Arial"/>
              </a:rPr>
              <a:t>Imbalance in  allele peak  heights</a:t>
            </a:r>
            <a:endParaRPr sz="1100">
              <a:latin typeface="Arial"/>
              <a:cs typeface="Arial"/>
            </a:endParaRPr>
          </a:p>
          <a:p>
            <a:pPr marR="260350" algn="ctr">
              <a:spcBef>
                <a:spcPts val="229"/>
              </a:spcBef>
            </a:pPr>
            <a:r>
              <a:rPr dirty="0">
                <a:latin typeface="Arial"/>
                <a:cs typeface="Arial"/>
              </a:rPr>
              <a:t>6</a:t>
            </a:r>
            <a:endParaRPr>
              <a:latin typeface="Arial"/>
              <a:cs typeface="Arial"/>
            </a:endParaRPr>
          </a:p>
          <a:p>
            <a:pPr marL="279400" algn="ctr"/>
            <a:r>
              <a:rPr dirty="0">
                <a:latin typeface="Arial"/>
                <a:cs typeface="Arial"/>
              </a:rPr>
              <a:t>8</a:t>
            </a:r>
            <a:endParaRPr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941959" y="5485560"/>
            <a:ext cx="274320" cy="101600"/>
          </a:xfrm>
          <a:custGeom>
            <a:avLst/>
            <a:gdLst/>
            <a:ahLst/>
            <a:cxnLst/>
            <a:rect l="l" t="t" r="r" b="b"/>
            <a:pathLst>
              <a:path w="274320" h="101600">
                <a:moveTo>
                  <a:pt x="0" y="101486"/>
                </a:moveTo>
                <a:lnTo>
                  <a:pt x="22700" y="35126"/>
                </a:lnTo>
                <a:lnTo>
                  <a:pt x="84194" y="4959"/>
                </a:lnTo>
                <a:lnTo>
                  <a:pt x="180621" y="0"/>
                </a:lnTo>
                <a:lnTo>
                  <a:pt x="215606" y="5445"/>
                </a:lnTo>
                <a:lnTo>
                  <a:pt x="244885" y="23698"/>
                </a:lnTo>
                <a:lnTo>
                  <a:pt x="265445" y="51946"/>
                </a:lnTo>
                <a:lnTo>
                  <a:pt x="274274" y="87379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032605" y="3867619"/>
            <a:ext cx="39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(a)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42130" y="5332882"/>
            <a:ext cx="41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5" name="object 5"/>
          <p:cNvSpPr txBox="1">
            <a:spLocks/>
          </p:cNvSpPr>
          <p:nvPr/>
        </p:nvSpPr>
        <p:spPr>
          <a:xfrm>
            <a:off x="1973117" y="333436"/>
            <a:ext cx="8398167" cy="4770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just">
              <a:lnSpc>
                <a:spcPct val="100000"/>
              </a:lnSpc>
              <a:spcBef>
                <a:spcPts val="359"/>
              </a:spcBef>
            </a:pPr>
            <a:r>
              <a:rPr lang="it-IT" sz="2800" b="1" spc="-5">
                <a:latin typeface="Calibri"/>
                <a:cs typeface="Calibri"/>
              </a:rPr>
              <a:t>Problemi </a:t>
            </a:r>
            <a:r>
              <a:rPr lang="it-IT" sz="2800" b="1" u="sng" spc="-5">
                <a:latin typeface="Calibri"/>
                <a:cs typeface="Calibri"/>
              </a:rPr>
              <a:t>biologici</a:t>
            </a:r>
            <a:r>
              <a:rPr lang="it-IT" sz="2800" b="1" spc="-5">
                <a:latin typeface="Calibri"/>
                <a:cs typeface="Calibri"/>
              </a:rPr>
              <a:t> interpretativi del</a:t>
            </a:r>
            <a:r>
              <a:rPr lang="it-IT" sz="2800" b="1" spc="-40">
                <a:latin typeface="Calibri"/>
                <a:cs typeface="Calibri"/>
              </a:rPr>
              <a:t> </a:t>
            </a:r>
            <a:r>
              <a:rPr lang="it-IT" sz="2800" b="1" spc="-5">
                <a:latin typeface="Calibri"/>
                <a:cs typeface="Calibri"/>
              </a:rPr>
              <a:t>sequenziamento</a:t>
            </a:r>
            <a:endParaRPr lang="it-IT" sz="2800" b="1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2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600201" y="4218713"/>
            <a:ext cx="8834823" cy="1896673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82550" rIns="0" bIns="0" rtlCol="0">
            <a:spAutoFit/>
          </a:bodyPr>
          <a:lstStyle/>
          <a:p>
            <a:pPr marL="12700" algn="just">
              <a:spcBef>
                <a:spcPts val="650"/>
              </a:spcBef>
              <a:tabLst>
                <a:tab pos="298450" algn="l"/>
              </a:tabLst>
            </a:pPr>
            <a:r>
              <a:rPr sz="2800" b="1" spc="-5" dirty="0" err="1">
                <a:solidFill>
                  <a:srgbClr val="FF0000"/>
                </a:solidFill>
                <a:cs typeface="Tahoma"/>
              </a:rPr>
              <a:t>Prodotti</a:t>
            </a:r>
            <a:r>
              <a:rPr sz="2800" b="1" dirty="0">
                <a:solidFill>
                  <a:srgbClr val="FF0000"/>
                </a:solidFill>
                <a:cs typeface="Tahoma"/>
              </a:rPr>
              <a:t> </a:t>
            </a:r>
            <a:r>
              <a:rPr sz="2800" b="1" i="1" spc="-30" dirty="0">
                <a:solidFill>
                  <a:srgbClr val="FF0000"/>
                </a:solidFill>
                <a:cs typeface="Tahoma"/>
              </a:rPr>
              <a:t>stutter</a:t>
            </a:r>
            <a:r>
              <a:rPr lang="it-IT" sz="2800" b="1" i="1" spc="-30" dirty="0">
                <a:solidFill>
                  <a:srgbClr val="FF0000"/>
                </a:solidFill>
                <a:cs typeface="Tahoma"/>
              </a:rPr>
              <a:t>:  </a:t>
            </a:r>
            <a:r>
              <a:rPr lang="it-IT" sz="2800" spc="-30" dirty="0">
                <a:solidFill>
                  <a:srgbClr val="FF0000"/>
                </a:solidFill>
                <a:cs typeface="Tahoma"/>
              </a:rPr>
              <a:t>presenza di un picco </a:t>
            </a:r>
            <a:r>
              <a:rPr lang="it-IT" sz="2800" i="1" spc="-30" dirty="0">
                <a:solidFill>
                  <a:srgbClr val="FF0000"/>
                </a:solidFill>
                <a:cs typeface="Tahoma"/>
              </a:rPr>
              <a:t>che in genere </a:t>
            </a:r>
            <a:r>
              <a:rPr lang="it-IT" sz="2800" dirty="0">
                <a:solidFill>
                  <a:srgbClr val="FF0000"/>
                </a:solidFill>
                <a:cs typeface="Calibri"/>
              </a:rPr>
              <a:t>ha </a:t>
            </a:r>
            <a:r>
              <a:rPr lang="it-IT" sz="2800" spc="-5" dirty="0">
                <a:solidFill>
                  <a:srgbClr val="FF0000"/>
                </a:solidFill>
                <a:cs typeface="Calibri"/>
              </a:rPr>
              <a:t>un’altezza &lt; 15% </a:t>
            </a:r>
            <a:r>
              <a:rPr lang="it-IT" sz="2800" dirty="0">
                <a:solidFill>
                  <a:srgbClr val="FF0000"/>
                </a:solidFill>
                <a:cs typeface="Calibri"/>
              </a:rPr>
              <a:t>del</a:t>
            </a:r>
            <a:r>
              <a:rPr lang="it-IT" sz="2800" spc="6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800" dirty="0">
                <a:solidFill>
                  <a:srgbClr val="FF0000"/>
                </a:solidFill>
                <a:cs typeface="Calibri"/>
              </a:rPr>
              <a:t>picco </a:t>
            </a:r>
            <a:r>
              <a:rPr lang="it-IT" sz="2800" spc="-5" dirty="0">
                <a:solidFill>
                  <a:srgbClr val="FF0000"/>
                </a:solidFill>
                <a:cs typeface="Calibri"/>
              </a:rPr>
              <a:t>«reale» (in più o in meno)</a:t>
            </a:r>
          </a:p>
          <a:p>
            <a:pPr marL="12700" algn="just">
              <a:spcBef>
                <a:spcPts val="650"/>
              </a:spcBef>
              <a:tabLst>
                <a:tab pos="298450" algn="l"/>
              </a:tabLst>
            </a:pPr>
            <a:r>
              <a:rPr lang="it-IT" sz="2800" b="1" u="sng" spc="-5" dirty="0">
                <a:cs typeface="Tahoma"/>
              </a:rPr>
              <a:t>CAUSA</a:t>
            </a:r>
            <a:r>
              <a:rPr lang="it-IT" sz="2800" spc="-5" dirty="0">
                <a:cs typeface="Tahoma"/>
              </a:rPr>
              <a:t>: </a:t>
            </a:r>
            <a:r>
              <a:rPr sz="2800" spc="-5" dirty="0" err="1">
                <a:cs typeface="Tahoma"/>
              </a:rPr>
              <a:t>Scivolamento</a:t>
            </a:r>
            <a:r>
              <a:rPr sz="2800" spc="-5" dirty="0">
                <a:cs typeface="Tahoma"/>
              </a:rPr>
              <a:t> </a:t>
            </a:r>
            <a:r>
              <a:rPr sz="2800" dirty="0" err="1">
                <a:cs typeface="Tahoma"/>
              </a:rPr>
              <a:t>della</a:t>
            </a:r>
            <a:r>
              <a:rPr sz="2800" dirty="0">
                <a:cs typeface="Tahoma"/>
              </a:rPr>
              <a:t> </a:t>
            </a:r>
            <a:r>
              <a:rPr lang="it-IT" sz="2800" dirty="0" err="1">
                <a:cs typeface="Tahoma"/>
              </a:rPr>
              <a:t>Taq</a:t>
            </a:r>
            <a:r>
              <a:rPr lang="it-IT" sz="2800" dirty="0">
                <a:cs typeface="Tahoma"/>
              </a:rPr>
              <a:t> </a:t>
            </a:r>
            <a:r>
              <a:rPr sz="2800" spc="-5" dirty="0">
                <a:cs typeface="Tahoma"/>
              </a:rPr>
              <a:t>pol </a:t>
            </a:r>
            <a:r>
              <a:rPr sz="2800" spc="-10" dirty="0" err="1">
                <a:cs typeface="Tahoma"/>
              </a:rPr>
              <a:t>durante</a:t>
            </a:r>
            <a:r>
              <a:rPr sz="2800" spc="-10" dirty="0">
                <a:cs typeface="Tahoma"/>
              </a:rPr>
              <a:t> </a:t>
            </a:r>
            <a:r>
              <a:rPr lang="it-IT" sz="2800" spc="-10" dirty="0">
                <a:cs typeface="Tahoma"/>
              </a:rPr>
              <a:t>la PCR </a:t>
            </a:r>
            <a:r>
              <a:rPr sz="2800" spc="-5" dirty="0">
                <a:cs typeface="Tahoma"/>
              </a:rPr>
              <a:t> di </a:t>
            </a:r>
            <a:r>
              <a:rPr lang="it-IT" sz="2800" spc="-5" dirty="0">
                <a:cs typeface="Tahoma"/>
              </a:rPr>
              <a:t>VNTR e  </a:t>
            </a:r>
            <a:r>
              <a:rPr lang="it-IT" sz="2800" spc="-5" dirty="0" err="1">
                <a:cs typeface="Tahoma"/>
              </a:rPr>
              <a:t>STRs</a:t>
            </a:r>
            <a:endParaRPr sz="2800" dirty="0"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3116" y="1066800"/>
            <a:ext cx="73914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>
            <a:spLocks noGrp="1"/>
          </p:cNvSpPr>
          <p:nvPr>
            <p:ph type="title"/>
          </p:nvPr>
        </p:nvSpPr>
        <p:spPr>
          <a:xfrm>
            <a:off x="1973117" y="333436"/>
            <a:ext cx="8398167" cy="4770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 anchor="ctr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359"/>
              </a:spcBef>
            </a:pPr>
            <a:r>
              <a:rPr sz="2800" b="1" spc="-5" dirty="0" err="1">
                <a:latin typeface="Calibri"/>
                <a:cs typeface="Calibri"/>
              </a:rPr>
              <a:t>Problemi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lang="it-IT" sz="2800" b="1" u="sng" spc="-5" dirty="0">
                <a:latin typeface="Calibri"/>
                <a:cs typeface="Calibri"/>
              </a:rPr>
              <a:t>biologici</a:t>
            </a:r>
            <a:r>
              <a:rPr lang="it-IT" sz="2800" b="1" spc="-5" dirty="0">
                <a:latin typeface="Calibri"/>
                <a:cs typeface="Calibri"/>
              </a:rPr>
              <a:t> </a:t>
            </a:r>
            <a:r>
              <a:rPr sz="2800" b="1" spc="-5" dirty="0" err="1">
                <a:latin typeface="Calibri"/>
                <a:cs typeface="Calibri"/>
              </a:rPr>
              <a:t>interpretativi</a:t>
            </a:r>
            <a:r>
              <a:rPr sz="2800" b="1" spc="-5" dirty="0">
                <a:latin typeface="Calibri"/>
                <a:cs typeface="Calibri"/>
              </a:rPr>
              <a:t> del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sequenziamento</a:t>
            </a:r>
          </a:p>
        </p:txBody>
      </p:sp>
    </p:spTree>
    <p:extLst>
      <p:ext uri="{BB962C8B-B14F-4D97-AF65-F5344CB8AC3E}">
        <p14:creationId xmlns:p14="http://schemas.microsoft.com/office/powerpoint/2010/main" val="10976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50127" y="187034"/>
            <a:ext cx="6683438" cy="623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3117" y="333436"/>
            <a:ext cx="8398167" cy="4770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 anchor="ctr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359"/>
              </a:spcBef>
            </a:pPr>
            <a:r>
              <a:rPr sz="2800" b="1" spc="-5" dirty="0" err="1">
                <a:latin typeface="Calibri"/>
                <a:cs typeface="Calibri"/>
              </a:rPr>
              <a:t>Problemi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lang="it-IT" sz="2800" b="1" u="sng" spc="-5" dirty="0">
                <a:latin typeface="Calibri"/>
                <a:cs typeface="Calibri"/>
              </a:rPr>
              <a:t>tecnici</a:t>
            </a:r>
            <a:r>
              <a:rPr lang="it-IT" sz="2800" b="1" spc="-5" dirty="0">
                <a:latin typeface="Calibri"/>
                <a:cs typeface="Calibri"/>
              </a:rPr>
              <a:t> </a:t>
            </a:r>
            <a:r>
              <a:rPr sz="2800" b="1" spc="-5" dirty="0" err="1">
                <a:latin typeface="Calibri"/>
                <a:cs typeface="Calibri"/>
              </a:rPr>
              <a:t>interpretativi</a:t>
            </a:r>
            <a:r>
              <a:rPr sz="2800" b="1" spc="-5" dirty="0">
                <a:latin typeface="Calibri"/>
                <a:cs typeface="Calibri"/>
              </a:rPr>
              <a:t> del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sequenziamento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31721" y="1436282"/>
            <a:ext cx="4191000" cy="93615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sz="2400" b="1" i="1" u="sng" spc="-5" dirty="0">
                <a:solidFill>
                  <a:srgbClr val="FF0000"/>
                </a:solidFill>
                <a:latin typeface="Calibri"/>
                <a:cs typeface="Calibri"/>
              </a:rPr>
              <a:t>Pill-up peaks</a:t>
            </a:r>
            <a:r>
              <a:rPr lang="it-IT" sz="2400" b="1" i="1" u="sng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it-IT" sz="24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FF0000"/>
                </a:solidFill>
                <a:cs typeface="Calibri"/>
              </a:rPr>
              <a:t>quantità </a:t>
            </a:r>
            <a:r>
              <a:rPr lang="it-IT" b="1" spc="-5" dirty="0">
                <a:solidFill>
                  <a:srgbClr val="FF0000"/>
                </a:solidFill>
                <a:cs typeface="Calibri"/>
              </a:rPr>
              <a:t>eccessiva </a:t>
            </a:r>
            <a:r>
              <a:rPr lang="it-IT" b="1" dirty="0">
                <a:solidFill>
                  <a:srgbClr val="FF0000"/>
                </a:solidFill>
                <a:cs typeface="Calibri"/>
              </a:rPr>
              <a:t>di</a:t>
            </a:r>
            <a:r>
              <a:rPr lang="it-IT" b="1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b="1" dirty="0">
                <a:solidFill>
                  <a:srgbClr val="FF0000"/>
                </a:solidFill>
                <a:cs typeface="Calibri"/>
              </a:rPr>
              <a:t>DNA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it-IT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just"/>
            <a:endParaRPr lang="it-IT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dirty="0" err="1">
                <a:solidFill>
                  <a:schemeClr val="tx1"/>
                </a:solidFill>
                <a:latin typeface="Calibri"/>
                <a:cs typeface="Calibri"/>
              </a:rPr>
              <a:t>picchi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 di </a:t>
            </a:r>
            <a:r>
              <a:rPr spc="-5" dirty="0">
                <a:solidFill>
                  <a:schemeClr val="tx1"/>
                </a:solidFill>
                <a:latin typeface="Calibri"/>
                <a:cs typeface="Calibri"/>
              </a:rPr>
              <a:t>altri colori sotto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quello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chemeClr val="tx1"/>
                </a:solidFill>
                <a:latin typeface="Calibri"/>
                <a:cs typeface="Calibri"/>
              </a:rPr>
              <a:t>principale</a:t>
            </a:r>
            <a:r>
              <a:rPr lang="it-IT" spc="-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2200" y="817868"/>
            <a:ext cx="4147134" cy="2099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2930" y="4690553"/>
            <a:ext cx="4318000" cy="2010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66964" y="2928658"/>
            <a:ext cx="5504756" cy="169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39001" y="3200400"/>
            <a:ext cx="3296784" cy="1490152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sz="2400" b="1" i="1" u="sng" dirty="0">
                <a:solidFill>
                  <a:srgbClr val="FF0000"/>
                </a:solidFill>
                <a:latin typeface="Calibri"/>
                <a:cs typeface="Calibri"/>
              </a:rPr>
              <a:t>Dye</a:t>
            </a:r>
            <a:r>
              <a:rPr sz="2400" b="1" i="1" u="sng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u="sng" spc="-5" dirty="0">
                <a:solidFill>
                  <a:srgbClr val="FF0000"/>
                </a:solidFill>
                <a:latin typeface="Calibri"/>
                <a:cs typeface="Calibri"/>
              </a:rPr>
              <a:t>blobs</a:t>
            </a:r>
            <a:r>
              <a:rPr lang="it-IT" sz="2400" b="1" i="1" u="sng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it-IT" sz="24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FF0000"/>
                </a:solidFill>
                <a:cs typeface="Calibri"/>
              </a:rPr>
              <a:t>non c’è stata corretta  purificazione di residui </a:t>
            </a:r>
            <a:r>
              <a:rPr lang="it-IT" b="1" dirty="0">
                <a:solidFill>
                  <a:srgbClr val="FF0000"/>
                </a:solidFill>
                <a:cs typeface="Calibri"/>
              </a:rPr>
              <a:t>di</a:t>
            </a:r>
            <a:r>
              <a:rPr lang="it-IT" b="1" spc="1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b="1" spc="-5" dirty="0" err="1">
                <a:solidFill>
                  <a:srgbClr val="FF0000"/>
                </a:solidFill>
                <a:cs typeface="Calibri"/>
              </a:rPr>
              <a:t>dNTPs</a:t>
            </a:r>
            <a:r>
              <a:rPr lang="it-IT" b="1" spc="-5" dirty="0">
                <a:solidFill>
                  <a:srgbClr val="FF0000"/>
                </a:solidFill>
                <a:cs typeface="Calibri"/>
              </a:rPr>
              <a:t> </a:t>
            </a:r>
          </a:p>
          <a:p>
            <a:pPr algn="just"/>
            <a:r>
              <a:rPr lang="it-IT" spc="-5" dirty="0">
                <a:solidFill>
                  <a:schemeClr val="tx1"/>
                </a:solidFill>
                <a:cs typeface="Calibri"/>
              </a:rPr>
              <a:t>(</a:t>
            </a:r>
            <a:r>
              <a:rPr dirty="0" err="1">
                <a:solidFill>
                  <a:schemeClr val="tx1"/>
                </a:solidFill>
                <a:latin typeface="Calibri"/>
                <a:cs typeface="Calibri"/>
              </a:rPr>
              <a:t>picchi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chemeClr val="tx1"/>
                </a:solidFill>
                <a:latin typeface="Calibri"/>
                <a:cs typeface="Calibri"/>
              </a:rPr>
              <a:t>ampi</a:t>
            </a:r>
            <a:r>
              <a:rPr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di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1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solo </a:t>
            </a:r>
            <a:r>
              <a:rPr spc="-5" dirty="0" err="1">
                <a:solidFill>
                  <a:schemeClr val="tx1"/>
                </a:solidFill>
                <a:latin typeface="Calibri"/>
                <a:cs typeface="Calibri"/>
              </a:rPr>
              <a:t>colore</a:t>
            </a:r>
            <a:r>
              <a:rPr spc="-5" dirty="0">
                <a:solidFill>
                  <a:schemeClr val="tx1"/>
                </a:solidFill>
                <a:latin typeface="Calibri"/>
                <a:cs typeface="Calibri"/>
              </a:rPr>
              <a:t> sovrastanti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il</a:t>
            </a:r>
            <a:r>
              <a:rPr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dirty="0" err="1">
                <a:solidFill>
                  <a:schemeClr val="tx1"/>
                </a:solidFill>
                <a:latin typeface="Calibri"/>
                <a:cs typeface="Calibri"/>
              </a:rPr>
              <a:t>picco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  </a:t>
            </a:r>
            <a:r>
              <a:rPr spc="-5" dirty="0" err="1">
                <a:solidFill>
                  <a:schemeClr val="tx1"/>
                </a:solidFill>
                <a:latin typeface="Calibri"/>
                <a:cs typeface="Calibri"/>
              </a:rPr>
              <a:t>corretto</a:t>
            </a:r>
            <a:r>
              <a:rPr lang="it-IT" spc="-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73116" y="4800601"/>
            <a:ext cx="3861420" cy="1833835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ts val="2840"/>
              </a:lnSpc>
              <a:spcBef>
                <a:spcPts val="100"/>
              </a:spcBef>
            </a:pPr>
            <a:r>
              <a:rPr sz="2400" b="1" i="1" u="sng" spc="-5" dirty="0">
                <a:solidFill>
                  <a:srgbClr val="FF0000"/>
                </a:solidFill>
                <a:latin typeface="Calibri"/>
                <a:cs typeface="Calibri"/>
              </a:rPr>
              <a:t>Spikes:</a:t>
            </a:r>
            <a:r>
              <a:rPr lang="it-IT" sz="24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FF0000"/>
                </a:solidFill>
                <a:cs typeface="Calibri"/>
              </a:rPr>
              <a:t>presenza </a:t>
            </a:r>
            <a:r>
              <a:rPr lang="it-IT" b="1" dirty="0">
                <a:solidFill>
                  <a:srgbClr val="FF0000"/>
                </a:solidFill>
                <a:cs typeface="Calibri"/>
              </a:rPr>
              <a:t>di </a:t>
            </a:r>
            <a:r>
              <a:rPr lang="it-IT" b="1" spc="-5" dirty="0">
                <a:solidFill>
                  <a:srgbClr val="FF0000"/>
                </a:solidFill>
                <a:cs typeface="Calibri"/>
              </a:rPr>
              <a:t>bolle d’aria</a:t>
            </a:r>
            <a:r>
              <a:rPr lang="it-IT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dirty="0">
                <a:solidFill>
                  <a:srgbClr val="FF0000"/>
                </a:solidFill>
                <a:cs typeface="Calibri"/>
              </a:rPr>
              <a:t>nel </a:t>
            </a:r>
            <a:r>
              <a:rPr lang="it-IT" spc="-5" dirty="0">
                <a:solidFill>
                  <a:srgbClr val="FF0000"/>
                </a:solidFill>
                <a:cs typeface="Calibri"/>
              </a:rPr>
              <a:t>capillare </a:t>
            </a:r>
            <a:r>
              <a:rPr lang="it-IT" dirty="0">
                <a:solidFill>
                  <a:srgbClr val="FF0000"/>
                </a:solidFill>
                <a:cs typeface="Calibri"/>
              </a:rPr>
              <a:t>di</a:t>
            </a:r>
            <a:r>
              <a:rPr lang="it-IT" spc="1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pc="-5" dirty="0">
                <a:solidFill>
                  <a:srgbClr val="FF0000"/>
                </a:solidFill>
                <a:cs typeface="Calibri"/>
              </a:rPr>
              <a:t>sequenziamento </a:t>
            </a:r>
          </a:p>
          <a:p>
            <a:pPr algn="just">
              <a:lnSpc>
                <a:spcPts val="2840"/>
              </a:lnSpc>
              <a:spcBef>
                <a:spcPts val="100"/>
              </a:spcBef>
            </a:pPr>
            <a:endParaRPr lang="it-IT" spc="-5" dirty="0">
              <a:solidFill>
                <a:schemeClr val="tx1"/>
              </a:solidFill>
              <a:cs typeface="Calibri"/>
            </a:endParaRPr>
          </a:p>
          <a:p>
            <a:pPr algn="just">
              <a:lnSpc>
                <a:spcPts val="2840"/>
              </a:lnSpc>
              <a:spcBef>
                <a:spcPts val="100"/>
              </a:spcBef>
            </a:pPr>
            <a:r>
              <a:rPr lang="it-IT" spc="-5" dirty="0">
                <a:solidFill>
                  <a:schemeClr val="tx1"/>
                </a:solidFill>
                <a:cs typeface="Calibri"/>
              </a:rPr>
              <a:t>(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dirty="0" err="1">
                <a:solidFill>
                  <a:schemeClr val="tx1"/>
                </a:solidFill>
                <a:latin typeface="Calibri"/>
                <a:cs typeface="Calibri"/>
              </a:rPr>
              <a:t>icchi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chemeClr val="tx1"/>
                </a:solidFill>
                <a:latin typeface="Calibri"/>
                <a:cs typeface="Calibri"/>
              </a:rPr>
              <a:t>multicolore</a:t>
            </a:r>
            <a:r>
              <a:rPr lang="it-IT" spc="-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alti e </a:t>
            </a:r>
            <a:r>
              <a:rPr spc="-5" dirty="0" err="1">
                <a:solidFill>
                  <a:schemeClr val="tx1"/>
                </a:solidFill>
                <a:latin typeface="Calibri"/>
                <a:cs typeface="Calibri"/>
              </a:rPr>
              <a:t>stretti</a:t>
            </a:r>
            <a:r>
              <a:rPr lang="it-IT" spc="-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che  </a:t>
            </a:r>
            <a:r>
              <a:rPr spc="-5" dirty="0">
                <a:solidFill>
                  <a:schemeClr val="tx1"/>
                </a:solidFill>
                <a:latin typeface="Calibri"/>
                <a:cs typeface="Calibri"/>
              </a:rPr>
              <a:t>mascherano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il </a:t>
            </a:r>
            <a:r>
              <a:rPr spc="-5" dirty="0">
                <a:solidFill>
                  <a:schemeClr val="tx1"/>
                </a:solidFill>
                <a:latin typeface="Calibri"/>
                <a:cs typeface="Calibri"/>
              </a:rPr>
              <a:t>nucleotide  </a:t>
            </a:r>
            <a:r>
              <a:rPr spc="-5" dirty="0" err="1">
                <a:solidFill>
                  <a:schemeClr val="tx1"/>
                </a:solidFill>
                <a:latin typeface="Calibri"/>
                <a:cs typeface="Calibri"/>
              </a:rPr>
              <a:t>sottostante</a:t>
            </a:r>
            <a:r>
              <a:rPr lang="it-IT" spc="-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9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438401" y="914401"/>
            <a:ext cx="7284309" cy="7970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85763" indent="-385763" algn="just">
              <a:buAutoNum type="arabicParenR"/>
            </a:pPr>
            <a:r>
              <a:rPr lang="it-IT" sz="2800" u="sng" dirty="0"/>
              <a:t>Singola fonte originata da un solo individuo</a:t>
            </a:r>
          </a:p>
        </p:txBody>
      </p:sp>
    </p:spTree>
    <p:extLst>
      <p:ext uri="{BB962C8B-B14F-4D97-AF65-F5344CB8AC3E}">
        <p14:creationId xmlns:p14="http://schemas.microsoft.com/office/powerpoint/2010/main" val="22170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053058" y="1086256"/>
            <a:ext cx="4248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i="1" u="sng" spc="-5" dirty="0">
                <a:solidFill>
                  <a:srgbClr val="FF0000"/>
                </a:solidFill>
                <a:latin typeface="Calibri"/>
                <a:cs typeface="Calibri"/>
              </a:rPr>
              <a:t>Contaminazione da </a:t>
            </a:r>
            <a:r>
              <a:rPr sz="2400" b="1" i="1" u="sng" dirty="0">
                <a:solidFill>
                  <a:srgbClr val="FF0000"/>
                </a:solidFill>
                <a:latin typeface="Calibri"/>
                <a:cs typeface="Calibri"/>
              </a:rPr>
              <a:t>DNA</a:t>
            </a:r>
            <a:r>
              <a:rPr sz="2400" b="1" i="1" u="sng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u="sng" spc="-5" dirty="0">
                <a:solidFill>
                  <a:srgbClr val="FF0000"/>
                </a:solidFill>
                <a:latin typeface="Calibri"/>
                <a:cs typeface="Calibri"/>
              </a:rPr>
              <a:t>esogeno</a:t>
            </a:r>
            <a:endParaRPr sz="2400" u="sng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72950" y="1763412"/>
            <a:ext cx="8401998" cy="3230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05001" y="5340502"/>
            <a:ext cx="8669948" cy="12877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1847214" algn="just">
              <a:lnSpc>
                <a:spcPts val="2800"/>
              </a:lnSpc>
              <a:spcBef>
                <a:spcPts val="259"/>
              </a:spcBef>
            </a:pPr>
            <a:r>
              <a:rPr sz="2400" u="sng" spc="-5" dirty="0">
                <a:latin typeface="Calibri"/>
                <a:cs typeface="Calibri"/>
              </a:rPr>
              <a:t>Presenza </a:t>
            </a:r>
            <a:r>
              <a:rPr sz="2400" u="sng" dirty="0">
                <a:latin typeface="Calibri"/>
                <a:cs typeface="Calibri"/>
              </a:rPr>
              <a:t>di picchi </a:t>
            </a:r>
            <a:r>
              <a:rPr sz="2400" u="sng" spc="-5" dirty="0">
                <a:latin typeface="Calibri"/>
                <a:cs typeface="Calibri"/>
              </a:rPr>
              <a:t>sovrapposti </a:t>
            </a:r>
            <a:r>
              <a:rPr sz="2400" u="sng" dirty="0">
                <a:latin typeface="Calibri"/>
                <a:cs typeface="Calibri"/>
              </a:rPr>
              <a:t>e </a:t>
            </a:r>
            <a:r>
              <a:rPr sz="2400" u="sng" spc="-5" dirty="0">
                <a:latin typeface="Calibri"/>
                <a:cs typeface="Calibri"/>
              </a:rPr>
              <a:t>disordinati  Sequenza non</a:t>
            </a:r>
            <a:r>
              <a:rPr sz="2400" u="sng" spc="5" dirty="0">
                <a:latin typeface="Calibri"/>
                <a:cs typeface="Calibri"/>
              </a:rPr>
              <a:t> </a:t>
            </a:r>
            <a:r>
              <a:rPr sz="2400" u="sng" spc="-5" dirty="0">
                <a:latin typeface="Calibri"/>
                <a:cs typeface="Calibri"/>
              </a:rPr>
              <a:t>interpretabile</a:t>
            </a:r>
            <a:endParaRPr sz="2400" u="sng" dirty="0">
              <a:latin typeface="Calibri"/>
              <a:cs typeface="Calibri"/>
            </a:endParaRPr>
          </a:p>
          <a:p>
            <a:pPr marR="5080" algn="just">
              <a:lnSpc>
                <a:spcPts val="4175"/>
              </a:lnSpc>
            </a:pPr>
            <a:r>
              <a:rPr sz="3600" b="1" i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b="1" i="1" spc="-5" dirty="0">
                <a:solidFill>
                  <a:srgbClr val="FF0000"/>
                </a:solidFill>
                <a:latin typeface="Calibri"/>
                <a:cs typeface="Calibri"/>
              </a:rPr>
              <a:t>pp</a:t>
            </a:r>
            <a:r>
              <a:rPr sz="3600" b="1" i="1" dirty="0">
                <a:solidFill>
                  <a:srgbClr val="FF0000"/>
                </a:solidFill>
                <a:latin typeface="Calibri"/>
                <a:cs typeface="Calibri"/>
              </a:rPr>
              <a:t>ure</a:t>
            </a:r>
            <a:r>
              <a:rPr sz="3700" b="1" i="1" spc="-700" dirty="0">
                <a:solidFill>
                  <a:srgbClr val="FF2600"/>
                </a:solidFill>
                <a:latin typeface="Arial"/>
                <a:cs typeface="Arial"/>
              </a:rPr>
              <a:t>…</a:t>
            </a:r>
            <a:r>
              <a:rPr sz="3600" b="1" i="1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1676401" y="348825"/>
            <a:ext cx="8694883" cy="446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 anchor="ctr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359"/>
              </a:spcBef>
            </a:pPr>
            <a:r>
              <a:rPr sz="2600" b="1" spc="-5" dirty="0" err="1">
                <a:latin typeface="Calibri"/>
                <a:cs typeface="Calibri"/>
              </a:rPr>
              <a:t>Problemi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5" dirty="0" err="1">
                <a:latin typeface="Calibri"/>
                <a:cs typeface="Calibri"/>
              </a:rPr>
              <a:t>interpretativi</a:t>
            </a:r>
            <a:r>
              <a:rPr sz="2600" b="1" spc="-5" dirty="0">
                <a:latin typeface="Calibri"/>
                <a:cs typeface="Calibri"/>
              </a:rPr>
              <a:t> del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5" dirty="0" err="1">
                <a:latin typeface="Calibri"/>
                <a:cs typeface="Calibri"/>
              </a:rPr>
              <a:t>sequenziamento</a:t>
            </a:r>
            <a:r>
              <a:rPr lang="it-IT" sz="2600" b="1" spc="-5" dirty="0">
                <a:latin typeface="Calibri"/>
                <a:cs typeface="Calibri"/>
              </a:rPr>
              <a:t>: </a:t>
            </a:r>
            <a:r>
              <a:rPr lang="it-IT" sz="2600" b="1" u="sng" spc="-5" dirty="0">
                <a:latin typeface="Calibri"/>
                <a:cs typeface="Calibri"/>
              </a:rPr>
              <a:t>campioni difficili</a:t>
            </a:r>
            <a:endParaRPr sz="2600" b="1" u="sng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5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360165" y="1086256"/>
            <a:ext cx="36341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Presenza di varianti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alleliche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6401" y="1756597"/>
            <a:ext cx="8759939" cy="2584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96095" y="5407430"/>
            <a:ext cx="947651" cy="1014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5686" y="5436438"/>
            <a:ext cx="846725" cy="904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5684" y="5436439"/>
            <a:ext cx="847090" cy="904875"/>
          </a:xfrm>
          <a:custGeom>
            <a:avLst/>
            <a:gdLst/>
            <a:ahLst/>
            <a:cxnLst/>
            <a:rect l="l" t="t" r="r" b="b"/>
            <a:pathLst>
              <a:path w="847089" h="904875">
                <a:moveTo>
                  <a:pt x="211681" y="0"/>
                </a:moveTo>
                <a:lnTo>
                  <a:pt x="211681" y="586775"/>
                </a:lnTo>
                <a:lnTo>
                  <a:pt x="635044" y="586775"/>
                </a:lnTo>
                <a:lnTo>
                  <a:pt x="635044" y="480935"/>
                </a:lnTo>
                <a:lnTo>
                  <a:pt x="846726" y="692616"/>
                </a:lnTo>
                <a:lnTo>
                  <a:pt x="635044" y="904298"/>
                </a:lnTo>
                <a:lnTo>
                  <a:pt x="635044" y="798457"/>
                </a:lnTo>
                <a:lnTo>
                  <a:pt x="0" y="798457"/>
                </a:lnTo>
                <a:lnTo>
                  <a:pt x="0" y="0"/>
                </a:lnTo>
                <a:lnTo>
                  <a:pt x="211681" y="0"/>
                </a:lnTo>
                <a:close/>
              </a:path>
            </a:pathLst>
          </a:custGeom>
          <a:ln w="9524">
            <a:solidFill>
              <a:srgbClr val="5B9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67468" y="5827475"/>
            <a:ext cx="5686133" cy="5052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CLONAGGIO dei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prodotti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PCR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16" name="object 5"/>
          <p:cNvSpPr txBox="1">
            <a:spLocks noGrp="1"/>
          </p:cNvSpPr>
          <p:nvPr>
            <p:ph type="title"/>
          </p:nvPr>
        </p:nvSpPr>
        <p:spPr>
          <a:xfrm>
            <a:off x="1676401" y="348825"/>
            <a:ext cx="8694883" cy="446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 anchor="ctr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359"/>
              </a:spcBef>
            </a:pPr>
            <a:r>
              <a:rPr sz="2600" b="1" spc="-5" dirty="0" err="1">
                <a:latin typeface="Calibri"/>
                <a:cs typeface="Calibri"/>
              </a:rPr>
              <a:t>Problemi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5" dirty="0" err="1">
                <a:latin typeface="Calibri"/>
                <a:cs typeface="Calibri"/>
              </a:rPr>
              <a:t>interpretativi</a:t>
            </a:r>
            <a:r>
              <a:rPr sz="2600" b="1" spc="-5" dirty="0">
                <a:latin typeface="Calibri"/>
                <a:cs typeface="Calibri"/>
              </a:rPr>
              <a:t> del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5" dirty="0" err="1">
                <a:latin typeface="Calibri"/>
                <a:cs typeface="Calibri"/>
              </a:rPr>
              <a:t>sequenziamento</a:t>
            </a:r>
            <a:r>
              <a:rPr lang="it-IT" sz="2600" b="1" spc="-5" dirty="0">
                <a:latin typeface="Calibri"/>
                <a:cs typeface="Calibri"/>
              </a:rPr>
              <a:t>: </a:t>
            </a:r>
            <a:r>
              <a:rPr lang="it-IT" sz="2600" b="1" u="sng" spc="-5" dirty="0">
                <a:latin typeface="Calibri"/>
                <a:cs typeface="Calibri"/>
              </a:rPr>
              <a:t>campioni difficili</a:t>
            </a:r>
            <a:endParaRPr sz="2600" b="1" u="sng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3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763" y="148185"/>
            <a:ext cx="3733800" cy="4286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it-IT" dirty="0">
                <a:latin typeface="+mn-lt"/>
              </a:rPr>
              <a:t>Sequence output</a:t>
            </a:r>
          </a:p>
        </p:txBody>
      </p:sp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1909764" y="4487864"/>
            <a:ext cx="8516937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000"/>
              <a:t>Computer calls</a:t>
            </a:r>
            <a:r>
              <a:rPr lang="en-US" altLang="it-IT" sz="1200">
                <a:latin typeface="Times" panose="02020603050405020304" pitchFamily="18" charset="0"/>
              </a:rPr>
              <a:t> </a:t>
            </a:r>
          </a:p>
          <a:p>
            <a:r>
              <a:rPr lang="en-US" altLang="it-IT" sz="1300">
                <a:latin typeface="Courier New" panose="02070309020205020404" pitchFamily="49" charset="0"/>
              </a:rPr>
              <a:t>GNNTNNTGTGNCGGATACAATTCCCCTCTAGAAATAATTTTGTTTAACTTTAAGAAGGAGATATACATATGCACCACCAC</a:t>
            </a:r>
          </a:p>
          <a:p>
            <a:r>
              <a:rPr lang="en-US" altLang="it-IT" sz="1300">
                <a:latin typeface="Courier New" panose="02070309020205020404" pitchFamily="49" charset="0"/>
              </a:rPr>
              <a:t>CACCACCACCCCATGGGTATGAATAAGCAAAAGGTTTGTCCTGCTTGTGAATCTGCGGAACTTATTTATGATCCAGAAAG</a:t>
            </a:r>
          </a:p>
          <a:p>
            <a:r>
              <a:rPr lang="en-US" altLang="it-IT" sz="1300">
                <a:latin typeface="Courier New" panose="02070309020205020404" pitchFamily="49" charset="0"/>
              </a:rPr>
              <a:t>GGGGGAAATAGTCTGTGCCAAGTGCGGTTATGTAATAGAAGAGAACATAATTGATATGGGTCCTAAGTGGCGTGCTTTTG</a:t>
            </a:r>
          </a:p>
          <a:p>
            <a:r>
              <a:rPr lang="en-US" altLang="it-IT" sz="1300">
                <a:latin typeface="Courier New" panose="02070309020205020404" pitchFamily="49" charset="0"/>
              </a:rPr>
              <a:t>ATGCTTCTCAAAGGGAACGCAGGTCTAGAACTGGTGCACCAGAAAGTATTCTTCTTCATGACAAGGGGCTTTCAACTGCA</a:t>
            </a:r>
          </a:p>
          <a:p>
            <a:r>
              <a:rPr lang="en-US" altLang="it-IT" sz="1300">
                <a:latin typeface="Courier New" panose="02070309020205020404" pitchFamily="49" charset="0"/>
              </a:rPr>
              <a:t>ATTGGAATTGACAGATCGCTTTCCGGATTAATGAGAGAGAAGATGTACCGTTTGAGGAAGTGGCANTCCANATTANGAGT</a:t>
            </a:r>
          </a:p>
          <a:p>
            <a:r>
              <a:rPr lang="en-US" altLang="it-IT" sz="1300">
                <a:latin typeface="Courier New" panose="02070309020205020404" pitchFamily="49" charset="0"/>
              </a:rPr>
              <a:t>TAGTGATGCAGCANANAGGAACCTAGCTTTTGCCCTAAGTGAGTTGGATAGAATTNCTGCTCAGTTAAAACTTCCNNGAC</a:t>
            </a:r>
          </a:p>
          <a:p>
            <a:r>
              <a:rPr lang="en-US" altLang="it-IT" sz="1300">
                <a:latin typeface="Courier New" panose="02070309020205020404" pitchFamily="49" charset="0"/>
              </a:rPr>
              <a:t>ATGTAGAGGAAGAAGCTGCAANGCTGNACANAGANGCAGNGNGANAGGGACTTATTNGANGCAGATCTATTGAGAGCGTT</a:t>
            </a:r>
          </a:p>
          <a:p>
            <a:r>
              <a:rPr lang="en-US" altLang="it-IT" sz="1300">
                <a:latin typeface="Courier New" panose="02070309020205020404" pitchFamily="49" charset="0"/>
              </a:rPr>
              <a:t>ATGGCGGCANGTGTTTACCCTGCTTGTAGGTTATTAAAAGNTCCCGGGACTCTGGATGAGATTGCTGATATTGCTAGAGC</a:t>
            </a:r>
          </a:p>
          <a:p>
            <a:endParaRPr lang="en-US" altLang="it-IT" sz="1200">
              <a:latin typeface="Courier New" panose="02070309020205020404" pitchFamily="49" charset="0"/>
            </a:endParaRPr>
          </a:p>
        </p:txBody>
      </p:sp>
      <p:pic>
        <p:nvPicPr>
          <p:cNvPr id="3174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7"/>
          <a:stretch>
            <a:fillRect/>
          </a:stretch>
        </p:blipFill>
        <p:spPr bwMode="auto">
          <a:xfrm>
            <a:off x="3505200" y="762000"/>
            <a:ext cx="5029200" cy="35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28800" y="838201"/>
            <a:ext cx="8305800" cy="526297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2800" dirty="0">
                <a:latin typeface="+mn-lt"/>
              </a:rPr>
              <a:t>Acidi nucleici e proteine sono costituiti da sequenze lineari rispettivamente di nucleotidi e di aminoacidi; </a:t>
            </a:r>
          </a:p>
          <a:p>
            <a:pPr algn="just"/>
            <a:r>
              <a:rPr lang="it-IT" sz="2800" dirty="0">
                <a:latin typeface="+mn-lt"/>
              </a:rPr>
              <a:t>entrambi possono essere rappresentati da singole lettere. </a:t>
            </a:r>
          </a:p>
          <a:p>
            <a:pPr algn="just"/>
            <a:endParaRPr lang="it-IT" sz="2800" dirty="0">
              <a:latin typeface="+mn-lt"/>
            </a:endParaRPr>
          </a:p>
          <a:p>
            <a:pPr algn="just"/>
            <a:r>
              <a:rPr lang="it-IT" sz="2800" dirty="0">
                <a:latin typeface="+mn-lt"/>
              </a:rPr>
              <a:t>È quindi possibile rappresentare acidi nucleici e proteine come stringhe di lettere e perciò, usando programmi informatici, trattarli come qualsiasi stringa di caratteri. </a:t>
            </a:r>
          </a:p>
          <a:p>
            <a:pPr algn="just"/>
            <a:endParaRPr lang="it-IT" sz="2800" dirty="0">
              <a:latin typeface="+mn-lt"/>
            </a:endParaRPr>
          </a:p>
          <a:p>
            <a:pPr algn="just"/>
            <a:r>
              <a:rPr lang="it-IT" sz="2800" dirty="0">
                <a:latin typeface="+mn-lt"/>
              </a:rPr>
              <a:t>La stringa di caratteri è soltanto una rappresentazione semplificata del corrispondente acido nucleico o proteina.</a:t>
            </a:r>
          </a:p>
        </p:txBody>
      </p:sp>
    </p:spTree>
    <p:extLst>
      <p:ext uri="{BB962C8B-B14F-4D97-AF65-F5344CB8AC3E}">
        <p14:creationId xmlns:p14="http://schemas.microsoft.com/office/powerpoint/2010/main" val="7392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65127"/>
            <a:ext cx="7162800" cy="6254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altLang="it-IT" sz="3600" b="1" dirty="0" err="1"/>
              <a:t>Assunzioni</a:t>
            </a:r>
            <a:endParaRPr lang="en-GB" altLang="it-IT" sz="36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2650" y="1825625"/>
            <a:ext cx="836295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t-IT" altLang="it-IT" sz="3200" i="1" dirty="0"/>
              <a:t>L'evoluzione è semplice: la migliore spiegazione presuppone le meno mutazioni</a:t>
            </a:r>
          </a:p>
          <a:p>
            <a:pPr marL="514350" indent="-514350" algn="just">
              <a:buFont typeface="+mj-lt"/>
              <a:buAutoNum type="arabicPeriod"/>
            </a:pPr>
            <a:endParaRPr lang="en-GB" altLang="it-IT" sz="3200" dirty="0"/>
          </a:p>
          <a:p>
            <a:pPr marL="514350" indent="-514350" algn="just">
              <a:buFont typeface="+mj-lt"/>
              <a:buAutoNum type="arabicPeriod"/>
            </a:pPr>
            <a:r>
              <a:rPr lang="it-IT" altLang="it-IT" sz="3200" i="1" dirty="0"/>
              <a:t>L'evoluzione produce una ramificazione dicotomica</a:t>
            </a:r>
            <a:endParaRPr lang="en-GB" altLang="it-IT" sz="3200" i="1" dirty="0"/>
          </a:p>
          <a:p>
            <a:pPr marL="514350" indent="-514350">
              <a:buFont typeface="+mj-lt"/>
              <a:buAutoNum type="arabicPeriod"/>
            </a:pPr>
            <a:endParaRPr lang="en-GB" altLang="it-IT" sz="3200" dirty="0"/>
          </a:p>
        </p:txBody>
      </p:sp>
    </p:spTree>
    <p:extLst>
      <p:ext uri="{BB962C8B-B14F-4D97-AF65-F5344CB8AC3E}">
        <p14:creationId xmlns:p14="http://schemas.microsoft.com/office/powerpoint/2010/main" val="9334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00400" y="365127"/>
            <a:ext cx="5791200" cy="7016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600" b="1" dirty="0"/>
              <a:t>ClustalW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2152650" y="2438400"/>
            <a:ext cx="7886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/>
              <a:t>Tale algoritmo (Thompson e </a:t>
            </a:r>
            <a:r>
              <a:rPr lang="it-IT" sz="3200" dirty="0" err="1"/>
              <a:t>Higgins</a:t>
            </a:r>
            <a:r>
              <a:rPr lang="it-IT" sz="3200" dirty="0"/>
              <a:t>, 1994) è uno dei programmi più utilizzati. </a:t>
            </a:r>
          </a:p>
        </p:txBody>
      </p:sp>
    </p:spTree>
    <p:extLst>
      <p:ext uri="{BB962C8B-B14F-4D97-AF65-F5344CB8AC3E}">
        <p14:creationId xmlns:p14="http://schemas.microsoft.com/office/powerpoint/2010/main" val="9637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001" y="2013038"/>
            <a:ext cx="9143999" cy="445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it-IT" sz="2400" u="sng" dirty="0"/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endParaRPr lang="it-IT" sz="2400" u="sng" spc="-4" dirty="0">
              <a:cs typeface="Calibri"/>
            </a:endParaRP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b="1" i="1" spc="-4" dirty="0">
                <a:solidFill>
                  <a:srgbClr val="FF0000"/>
                </a:solidFill>
                <a:cs typeface="Calibri"/>
              </a:rPr>
              <a:t>1-Incompatibilità dei 2 profili  </a:t>
            </a: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spc="-4" dirty="0">
                <a:solidFill>
                  <a:srgbClr val="FF0000"/>
                </a:solidFill>
                <a:cs typeface="Calibri"/>
              </a:rPr>
              <a:t> (esclusione, No match)</a:t>
            </a:r>
          </a:p>
          <a:p>
            <a:pPr marL="441960" marR="181928" indent="-385763" algn="just">
              <a:lnSpc>
                <a:spcPct val="99000"/>
              </a:lnSpc>
              <a:spcBef>
                <a:spcPts val="1058"/>
              </a:spcBef>
              <a:buFont typeface="+mj-lt"/>
              <a:buAutoNum type="arabicPeriod"/>
            </a:pPr>
            <a:endParaRPr lang="it-IT" sz="2000" b="1" i="1" spc="-4" dirty="0">
              <a:solidFill>
                <a:srgbClr val="FF0000"/>
              </a:solidFill>
              <a:cs typeface="Calibri"/>
            </a:endParaRPr>
          </a:p>
          <a:p>
            <a:pPr marL="56197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b="1" i="1" spc="-4" dirty="0">
                <a:solidFill>
                  <a:srgbClr val="FF0000"/>
                </a:solidFill>
                <a:cs typeface="Calibri"/>
              </a:rPr>
              <a:t>2-Non esclusione </a:t>
            </a:r>
            <a:r>
              <a:rPr lang="en-US" altLang="it-IT" sz="2000" b="1" dirty="0">
                <a:solidFill>
                  <a:srgbClr val="FF0000"/>
                </a:solidFill>
              </a:rPr>
              <a:t>Match” or “inclusion”</a:t>
            </a:r>
          </a:p>
          <a:p>
            <a:pPr marL="441960" marR="181928" indent="-385763" algn="just">
              <a:lnSpc>
                <a:spcPct val="99000"/>
              </a:lnSpc>
              <a:spcBef>
                <a:spcPts val="1058"/>
              </a:spcBef>
              <a:buFont typeface="+mj-lt"/>
              <a:buAutoNum type="arabicPeriod"/>
            </a:pPr>
            <a:endParaRPr lang="it-IT" sz="2400" b="1" i="1" spc="-4" dirty="0">
              <a:solidFill>
                <a:srgbClr val="FF0000"/>
              </a:solidFill>
              <a:cs typeface="Calibri"/>
            </a:endParaRPr>
          </a:p>
          <a:p>
            <a:pPr marL="441960" marR="181928" indent="-385763" algn="just">
              <a:lnSpc>
                <a:spcPct val="99000"/>
              </a:lnSpc>
              <a:spcBef>
                <a:spcPts val="1058"/>
              </a:spcBef>
              <a:buFont typeface="+mj-lt"/>
              <a:buAutoNum type="arabicPeriod"/>
            </a:pPr>
            <a:endParaRPr lang="it-IT" sz="2400" b="1" i="1" spc="-4" dirty="0">
              <a:solidFill>
                <a:srgbClr val="FF0000"/>
              </a:solidFill>
              <a:cs typeface="Calibri"/>
            </a:endParaRPr>
          </a:p>
          <a:p>
            <a:pPr marL="56197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b="1" i="1" spc="-4" dirty="0">
                <a:solidFill>
                  <a:srgbClr val="FF0000"/>
                </a:solidFill>
                <a:cs typeface="Calibri"/>
              </a:rPr>
              <a:t>3-Risultato Inconclusivo </a:t>
            </a:r>
            <a:endParaRPr lang="it-IT" sz="2400" b="1" i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2743201" y="457201"/>
            <a:ext cx="7284309" cy="7970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85763" indent="-385763" algn="just">
              <a:buAutoNum type="arabicParenR"/>
            </a:pPr>
            <a:r>
              <a:rPr lang="it-IT" sz="2800" u="sng" dirty="0"/>
              <a:t>Singola fonte originata da un solo individuo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53400" y="2043930"/>
            <a:ext cx="233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b="1" dirty="0">
                <a:solidFill>
                  <a:srgbClr val="FF0000"/>
                </a:solidFill>
              </a:rPr>
              <a:t>“Evidence”</a:t>
            </a:r>
          </a:p>
          <a:p>
            <a:pPr algn="ctr" eaLnBrk="1" hangingPunct="1"/>
            <a:r>
              <a:rPr lang="en-US" altLang="it-IT" u="sng" dirty="0"/>
              <a:t>Question (Q) Sample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791200" y="2043930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b="1" dirty="0">
                <a:solidFill>
                  <a:srgbClr val="0000FF"/>
                </a:solidFill>
              </a:rPr>
              <a:t>“Suspect”</a:t>
            </a:r>
          </a:p>
          <a:p>
            <a:pPr algn="ctr" eaLnBrk="1" hangingPunct="1"/>
            <a:r>
              <a:rPr lang="en-US" altLang="it-IT" u="sng" dirty="0"/>
              <a:t>Known (K) Sample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468762" y="5645154"/>
            <a:ext cx="838200" cy="1042987"/>
            <a:chOff x="3120" y="3183"/>
            <a:chExt cx="528" cy="647"/>
          </a:xfrm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3120" y="3408"/>
              <a:ext cx="528" cy="422"/>
            </a:xfrm>
            <a:custGeom>
              <a:avLst/>
              <a:gdLst>
                <a:gd name="T0" fmla="*/ 0 w 528"/>
                <a:gd name="T1" fmla="*/ 422 h 864"/>
                <a:gd name="T2" fmla="*/ 119 w 528"/>
                <a:gd name="T3" fmla="*/ 422 h 864"/>
                <a:gd name="T4" fmla="*/ 159 w 528"/>
                <a:gd name="T5" fmla="*/ 0 h 864"/>
                <a:gd name="T6" fmla="*/ 185 w 528"/>
                <a:gd name="T7" fmla="*/ 422 h 864"/>
                <a:gd name="T8" fmla="*/ 303 w 528"/>
                <a:gd name="T9" fmla="*/ 422 h 864"/>
                <a:gd name="T10" fmla="*/ 327 w 528"/>
                <a:gd name="T11" fmla="*/ 29 h 864"/>
                <a:gd name="T12" fmla="*/ 369 w 528"/>
                <a:gd name="T13" fmla="*/ 422 h 864"/>
                <a:gd name="T14" fmla="*/ 528 w 528"/>
                <a:gd name="T15" fmla="*/ 42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132" y="3183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 dirty="0"/>
                <a:t>11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3312" y="3231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8143869" y="5495724"/>
            <a:ext cx="2228864" cy="982362"/>
            <a:chOff x="4123" y="3264"/>
            <a:chExt cx="1403" cy="515"/>
          </a:xfrm>
        </p:grpSpPr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4435" y="3721"/>
              <a:ext cx="528" cy="58"/>
            </a:xfrm>
            <a:custGeom>
              <a:avLst/>
              <a:gdLst>
                <a:gd name="T0" fmla="*/ 0 w 528"/>
                <a:gd name="T1" fmla="*/ 58 h 864"/>
                <a:gd name="T2" fmla="*/ 119 w 528"/>
                <a:gd name="T3" fmla="*/ 58 h 864"/>
                <a:gd name="T4" fmla="*/ 159 w 528"/>
                <a:gd name="T5" fmla="*/ 0 h 864"/>
                <a:gd name="T6" fmla="*/ 185 w 528"/>
                <a:gd name="T7" fmla="*/ 58 h 864"/>
                <a:gd name="T8" fmla="*/ 303 w 528"/>
                <a:gd name="T9" fmla="*/ 58 h 864"/>
                <a:gd name="T10" fmla="*/ 327 w 528"/>
                <a:gd name="T11" fmla="*/ 4 h 864"/>
                <a:gd name="T12" fmla="*/ 369 w 528"/>
                <a:gd name="T13" fmla="*/ 58 h 864"/>
                <a:gd name="T14" fmla="*/ 528 w 528"/>
                <a:gd name="T15" fmla="*/ 58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4867" y="3721"/>
              <a:ext cx="528" cy="48"/>
            </a:xfrm>
            <a:custGeom>
              <a:avLst/>
              <a:gdLst>
                <a:gd name="T0" fmla="*/ 0 w 528"/>
                <a:gd name="T1" fmla="*/ 48 h 864"/>
                <a:gd name="T2" fmla="*/ 119 w 528"/>
                <a:gd name="T3" fmla="*/ 48 h 864"/>
                <a:gd name="T4" fmla="*/ 159 w 528"/>
                <a:gd name="T5" fmla="*/ 0 h 864"/>
                <a:gd name="T6" fmla="*/ 185 w 528"/>
                <a:gd name="T7" fmla="*/ 48 h 864"/>
                <a:gd name="T8" fmla="*/ 303 w 528"/>
                <a:gd name="T9" fmla="*/ 48 h 864"/>
                <a:gd name="T10" fmla="*/ 327 w 528"/>
                <a:gd name="T11" fmla="*/ 3 h 864"/>
                <a:gd name="T12" fmla="*/ 369 w 528"/>
                <a:gd name="T13" fmla="*/ 48 h 864"/>
                <a:gd name="T14" fmla="*/ 528 w 528"/>
                <a:gd name="T15" fmla="*/ 48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123" y="3264"/>
              <a:ext cx="140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dirty="0"/>
                <a:t>No result</a:t>
              </a:r>
            </a:p>
            <a:p>
              <a:pPr algn="ctr" eaLnBrk="1" hangingPunct="1"/>
              <a:r>
                <a:rPr lang="en-US" altLang="it-IT" sz="1600" dirty="0"/>
                <a:t>(or a complex mixture)</a:t>
              </a:r>
            </a:p>
          </p:txBody>
        </p: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6478287" y="4072864"/>
            <a:ext cx="838200" cy="1027112"/>
            <a:chOff x="3120" y="2175"/>
            <a:chExt cx="528" cy="647"/>
          </a:xfrm>
        </p:grpSpPr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120" y="2400"/>
              <a:ext cx="528" cy="422"/>
            </a:xfrm>
            <a:custGeom>
              <a:avLst/>
              <a:gdLst>
                <a:gd name="T0" fmla="*/ 0 w 528"/>
                <a:gd name="T1" fmla="*/ 422 h 864"/>
                <a:gd name="T2" fmla="*/ 119 w 528"/>
                <a:gd name="T3" fmla="*/ 422 h 864"/>
                <a:gd name="T4" fmla="*/ 159 w 528"/>
                <a:gd name="T5" fmla="*/ 0 h 864"/>
                <a:gd name="T6" fmla="*/ 185 w 528"/>
                <a:gd name="T7" fmla="*/ 422 h 864"/>
                <a:gd name="T8" fmla="*/ 303 w 528"/>
                <a:gd name="T9" fmla="*/ 422 h 864"/>
                <a:gd name="T10" fmla="*/ 327 w 528"/>
                <a:gd name="T11" fmla="*/ 29 h 864"/>
                <a:gd name="T12" fmla="*/ 369 w 528"/>
                <a:gd name="T13" fmla="*/ 422 h 864"/>
                <a:gd name="T14" fmla="*/ 528 w 528"/>
                <a:gd name="T15" fmla="*/ 42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132" y="217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 dirty="0"/>
                <a:t>11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3312" y="2223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8775233" y="4305123"/>
            <a:ext cx="838200" cy="701675"/>
            <a:chOff x="4368" y="2380"/>
            <a:chExt cx="528" cy="442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368" y="2640"/>
              <a:ext cx="528" cy="182"/>
            </a:xfrm>
            <a:custGeom>
              <a:avLst/>
              <a:gdLst>
                <a:gd name="T0" fmla="*/ 0 w 528"/>
                <a:gd name="T1" fmla="*/ 182 h 864"/>
                <a:gd name="T2" fmla="*/ 119 w 528"/>
                <a:gd name="T3" fmla="*/ 182 h 864"/>
                <a:gd name="T4" fmla="*/ 159 w 528"/>
                <a:gd name="T5" fmla="*/ 0 h 864"/>
                <a:gd name="T6" fmla="*/ 185 w 528"/>
                <a:gd name="T7" fmla="*/ 182 h 864"/>
                <a:gd name="T8" fmla="*/ 303 w 528"/>
                <a:gd name="T9" fmla="*/ 182 h 864"/>
                <a:gd name="T10" fmla="*/ 327 w 528"/>
                <a:gd name="T11" fmla="*/ 13 h 864"/>
                <a:gd name="T12" fmla="*/ 369 w 528"/>
                <a:gd name="T13" fmla="*/ 182 h 864"/>
                <a:gd name="T14" fmla="*/ 528 w 528"/>
                <a:gd name="T15" fmla="*/ 18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380" y="2380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11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560" y="2428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6362700" y="2656298"/>
            <a:ext cx="838200" cy="1027112"/>
            <a:chOff x="3072" y="1273"/>
            <a:chExt cx="528" cy="647"/>
          </a:xfrm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072" y="1498"/>
              <a:ext cx="528" cy="422"/>
            </a:xfrm>
            <a:custGeom>
              <a:avLst/>
              <a:gdLst>
                <a:gd name="T0" fmla="*/ 0 w 528"/>
                <a:gd name="T1" fmla="*/ 422 h 864"/>
                <a:gd name="T2" fmla="*/ 119 w 528"/>
                <a:gd name="T3" fmla="*/ 422 h 864"/>
                <a:gd name="T4" fmla="*/ 159 w 528"/>
                <a:gd name="T5" fmla="*/ 0 h 864"/>
                <a:gd name="T6" fmla="*/ 185 w 528"/>
                <a:gd name="T7" fmla="*/ 422 h 864"/>
                <a:gd name="T8" fmla="*/ 303 w 528"/>
                <a:gd name="T9" fmla="*/ 422 h 864"/>
                <a:gd name="T10" fmla="*/ 327 w 528"/>
                <a:gd name="T11" fmla="*/ 29 h 864"/>
                <a:gd name="T12" fmla="*/ 369 w 528"/>
                <a:gd name="T13" fmla="*/ 422 h 864"/>
                <a:gd name="T14" fmla="*/ 528 w 528"/>
                <a:gd name="T15" fmla="*/ 42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3084" y="1273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11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3264" y="1321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8775233" y="2834333"/>
            <a:ext cx="838200" cy="1050925"/>
            <a:chOff x="4704" y="1248"/>
            <a:chExt cx="528" cy="662"/>
          </a:xfrm>
        </p:grpSpPr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4704" y="1488"/>
              <a:ext cx="528" cy="422"/>
            </a:xfrm>
            <a:custGeom>
              <a:avLst/>
              <a:gdLst>
                <a:gd name="T0" fmla="*/ 0 w 528"/>
                <a:gd name="T1" fmla="*/ 422 h 422"/>
                <a:gd name="T2" fmla="*/ 119 w 528"/>
                <a:gd name="T3" fmla="*/ 422 h 422"/>
                <a:gd name="T4" fmla="*/ 159 w 528"/>
                <a:gd name="T5" fmla="*/ 0 h 422"/>
                <a:gd name="T6" fmla="*/ 185 w 528"/>
                <a:gd name="T7" fmla="*/ 422 h 422"/>
                <a:gd name="T8" fmla="*/ 303 w 528"/>
                <a:gd name="T9" fmla="*/ 422 h 422"/>
                <a:gd name="T10" fmla="*/ 329 w 528"/>
                <a:gd name="T11" fmla="*/ 414 h 422"/>
                <a:gd name="T12" fmla="*/ 369 w 528"/>
                <a:gd name="T13" fmla="*/ 422 h 422"/>
                <a:gd name="T14" fmla="*/ 528 w 528"/>
                <a:gd name="T15" fmla="*/ 422 h 4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422">
                  <a:moveTo>
                    <a:pt x="0" y="422"/>
                  </a:moveTo>
                  <a:lnTo>
                    <a:pt x="119" y="422"/>
                  </a:lnTo>
                  <a:lnTo>
                    <a:pt x="159" y="0"/>
                  </a:lnTo>
                  <a:lnTo>
                    <a:pt x="185" y="422"/>
                  </a:lnTo>
                  <a:lnTo>
                    <a:pt x="303" y="422"/>
                  </a:lnTo>
                  <a:lnTo>
                    <a:pt x="329" y="414"/>
                  </a:lnTo>
                  <a:lnTo>
                    <a:pt x="369" y="422"/>
                  </a:lnTo>
                  <a:lnTo>
                    <a:pt x="528" y="42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4752" y="1248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5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11" y="1096567"/>
            <a:ext cx="6936581" cy="466486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33600" y="228601"/>
            <a:ext cx="734712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1) COMPATIBILITA’ DEI 2 PROFILI </a:t>
            </a:r>
          </a:p>
        </p:txBody>
      </p:sp>
    </p:spTree>
    <p:extLst>
      <p:ext uri="{BB962C8B-B14F-4D97-AF65-F5344CB8AC3E}">
        <p14:creationId xmlns:p14="http://schemas.microsoft.com/office/powerpoint/2010/main" val="7485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00401" y="1159935"/>
            <a:ext cx="5806131" cy="6301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it-IT" sz="2700" b="1" dirty="0"/>
              <a:t>Random Match Probability (RMP)</a:t>
            </a:r>
          </a:p>
        </p:txBody>
      </p:sp>
      <p:sp>
        <p:nvSpPr>
          <p:cNvPr id="8765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14600" y="2209800"/>
            <a:ext cx="6966122" cy="32004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–"/>
            </a:pPr>
            <a:r>
              <a:rPr lang="en-US" altLang="it-IT" sz="2400" dirty="0" err="1">
                <a:latin typeface="+mn-lt"/>
              </a:rPr>
              <a:t>Stima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delle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frequenze</a:t>
            </a:r>
            <a:r>
              <a:rPr lang="en-US" altLang="it-IT" sz="2400" dirty="0">
                <a:latin typeface="+mn-lt"/>
              </a:rPr>
              <a:t> di un </a:t>
            </a:r>
            <a:r>
              <a:rPr lang="en-US" altLang="it-IT" sz="2400" dirty="0" err="1">
                <a:latin typeface="+mn-lt"/>
              </a:rPr>
              <a:t>genotipo</a:t>
            </a:r>
            <a:r>
              <a:rPr lang="en-US" altLang="it-IT" sz="2400" dirty="0">
                <a:latin typeface="+mn-lt"/>
              </a:rPr>
              <a:t> a 1 locus</a:t>
            </a:r>
            <a:br>
              <a:rPr lang="en-US" altLang="it-IT" sz="2400" dirty="0">
                <a:latin typeface="+mn-lt"/>
              </a:rPr>
            </a:br>
            <a:endParaRPr lang="en-US" altLang="it-IT" sz="2400" dirty="0">
              <a:latin typeface="+mn-lt"/>
            </a:endParaRPr>
          </a:p>
          <a:p>
            <a:pPr>
              <a:lnSpc>
                <a:spcPct val="125000"/>
              </a:lnSpc>
              <a:buFontTx/>
              <a:buChar char="–"/>
            </a:pPr>
            <a:r>
              <a:rPr lang="en-US" altLang="it-IT" sz="2400" dirty="0" err="1">
                <a:latin typeface="+mn-lt"/>
              </a:rPr>
              <a:t>Utilizzare</a:t>
            </a:r>
            <a:r>
              <a:rPr lang="en-US" altLang="it-IT" sz="2400" dirty="0">
                <a:latin typeface="+mn-lt"/>
              </a:rPr>
              <a:t> la </a:t>
            </a:r>
            <a:r>
              <a:rPr lang="en-US" altLang="it-IT" sz="2400" dirty="0" err="1">
                <a:latin typeface="+mn-lt"/>
              </a:rPr>
              <a:t>regola</a:t>
            </a:r>
            <a:r>
              <a:rPr lang="en-US" altLang="it-IT" sz="2400" dirty="0">
                <a:latin typeface="+mn-lt"/>
              </a:rPr>
              <a:t> del </a:t>
            </a:r>
            <a:r>
              <a:rPr lang="en-US" altLang="it-IT" sz="2400" dirty="0" err="1">
                <a:latin typeface="+mn-lt"/>
              </a:rPr>
              <a:t>prodotto</a:t>
            </a:r>
            <a:r>
              <a:rPr lang="en-US" altLang="it-IT" sz="2400" dirty="0">
                <a:latin typeface="+mn-lt"/>
              </a:rPr>
              <a:t> per </a:t>
            </a:r>
            <a:r>
              <a:rPr lang="en-US" altLang="it-IT" sz="2400" dirty="0" err="1">
                <a:latin typeface="+mn-lt"/>
              </a:rPr>
              <a:t>diversi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genotipi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agli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altri</a:t>
            </a:r>
            <a:r>
              <a:rPr lang="en-US" altLang="it-IT" sz="2400" dirty="0">
                <a:latin typeface="+mn-lt"/>
              </a:rPr>
              <a:t> loci, </a:t>
            </a:r>
            <a:r>
              <a:rPr lang="en-US" altLang="it-IT" sz="2400" dirty="0" err="1">
                <a:latin typeface="+mn-lt"/>
              </a:rPr>
              <a:t>asssumendo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l’independenza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tra</a:t>
            </a:r>
            <a:r>
              <a:rPr lang="en-US" altLang="it-IT" sz="2400" dirty="0">
                <a:latin typeface="+mn-lt"/>
              </a:rPr>
              <a:t> loci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133600" y="228601"/>
            <a:ext cx="734712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1) COMPATIBILITA’ DEI 2 PROFILI </a:t>
            </a:r>
          </a:p>
        </p:txBody>
      </p:sp>
    </p:spTree>
    <p:extLst>
      <p:ext uri="{BB962C8B-B14F-4D97-AF65-F5344CB8AC3E}">
        <p14:creationId xmlns:p14="http://schemas.microsoft.com/office/powerpoint/2010/main" val="7416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836" y="1853803"/>
            <a:ext cx="2650331" cy="315039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770836" y="1853803"/>
            <a:ext cx="2650331" cy="31503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CasellaDiTesto 1"/>
          <p:cNvSpPr txBox="1"/>
          <p:nvPr/>
        </p:nvSpPr>
        <p:spPr>
          <a:xfrm>
            <a:off x="2024449" y="1215598"/>
            <a:ext cx="254755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Esempio (1 locus): </a:t>
            </a:r>
          </a:p>
        </p:txBody>
      </p:sp>
    </p:spTree>
    <p:extLst>
      <p:ext uri="{BB962C8B-B14F-4D97-AF65-F5344CB8AC3E}">
        <p14:creationId xmlns:p14="http://schemas.microsoft.com/office/powerpoint/2010/main" val="11276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834" y="1771652"/>
            <a:ext cx="2719444" cy="323254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279" y="2163496"/>
            <a:ext cx="1343025" cy="277891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 flipH="1">
            <a:off x="7490279" y="1725200"/>
            <a:ext cx="1343025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6690" algn="ctr">
              <a:spcBef>
                <a:spcPts val="270"/>
              </a:spcBef>
            </a:pP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Frequenza</a:t>
            </a:r>
            <a:r>
              <a:rPr lang="it-IT" sz="1350" b="1" spc="-8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genotipica</a:t>
            </a:r>
            <a:endParaRPr lang="it-IT" sz="135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490279" y="1771651"/>
            <a:ext cx="1343025" cy="3918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Freccia circolare a sinistra 5"/>
          <p:cNvSpPr/>
          <p:nvPr/>
        </p:nvSpPr>
        <p:spPr>
          <a:xfrm>
            <a:off x="8907065" y="1945467"/>
            <a:ext cx="389238" cy="710513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408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1787</Words>
  <Application>Microsoft Office PowerPoint</Application>
  <PresentationFormat>Widescreen</PresentationFormat>
  <Paragraphs>429</Paragraphs>
  <Slides>45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7" baseType="lpstr">
      <vt:lpstr>MS PGothic</vt:lpstr>
      <vt:lpstr>Arial</vt:lpstr>
      <vt:lpstr>Calibri</vt:lpstr>
      <vt:lpstr>Calibri Light</vt:lpstr>
      <vt:lpstr>Comic Sans MS</vt:lpstr>
      <vt:lpstr>Courier New</vt:lpstr>
      <vt:lpstr>Tahoma</vt:lpstr>
      <vt:lpstr>Times</vt:lpstr>
      <vt:lpstr>Times New Roman</vt:lpstr>
      <vt:lpstr>Wingdings</vt:lpstr>
      <vt:lpstr>Tema di Office</vt:lpstr>
      <vt:lpstr>Bitmap Image</vt:lpstr>
      <vt:lpstr>Presentazione standard di PowerPoint</vt:lpstr>
      <vt:lpstr>Presentazione standard di PowerPoint</vt:lpstr>
      <vt:lpstr>Presentazione standard di PowerPoint</vt:lpstr>
      <vt:lpstr>Singola fonte originata da un solo individuo</vt:lpstr>
      <vt:lpstr>Singola fonte originata da un solo individuo</vt:lpstr>
      <vt:lpstr>Presentazione standard di PowerPoint</vt:lpstr>
      <vt:lpstr>Random Match Probability (RMP)</vt:lpstr>
      <vt:lpstr>Presentazione standard di PowerPoint</vt:lpstr>
      <vt:lpstr>Presentazione standard di PowerPoint</vt:lpstr>
      <vt:lpstr>Presentazione standard di PowerPoint</vt:lpstr>
      <vt:lpstr>Database di Popolazione</vt:lpstr>
      <vt:lpstr>Presentazione standard di PowerPoint</vt:lpstr>
      <vt:lpstr>Random match probability (RMP)</vt:lpstr>
      <vt:lpstr>Presentazione standard di PowerPoint</vt:lpstr>
      <vt:lpstr>Presentazione standard di PowerPoint</vt:lpstr>
      <vt:lpstr>Random match probability (RMP)</vt:lpstr>
      <vt:lpstr>Random match probability (RMP)</vt:lpstr>
      <vt:lpstr>RMP is NOT</vt:lpstr>
      <vt:lpstr>Presentazione standard di PowerPoint</vt:lpstr>
      <vt:lpstr>Presentazione standard di PowerPoint</vt:lpstr>
      <vt:lpstr>Uncertain Genotype</vt:lpstr>
      <vt:lpstr>Match LR</vt:lpstr>
      <vt:lpstr>Presentazione standard di PowerPoint</vt:lpstr>
      <vt:lpstr>1989 suggerite da Evet e Weir il peso del LR</vt:lpstr>
      <vt:lpstr>Problemi interpretativi del sequenziamento: campioni difficili</vt:lpstr>
      <vt:lpstr>Esempio di analisi di replicati</vt:lpstr>
      <vt:lpstr>Esempio: mistura, 1 locus</vt:lpstr>
      <vt:lpstr>Statistical Approaches with Mixtures</vt:lpstr>
      <vt:lpstr>"Exclusionary" Approach</vt:lpstr>
      <vt:lpstr>RMNE: probabilità che un uomo a caso non possa essere escluso  come contributore della mistura</vt:lpstr>
      <vt:lpstr>" Inferred Genotype” Approach</vt:lpstr>
      <vt:lpstr>LIKELIHOOD RATIO</vt:lpstr>
      <vt:lpstr>Presentazione standard di PowerPoint</vt:lpstr>
      <vt:lpstr>LIKELIHOOD RATIO</vt:lpstr>
      <vt:lpstr>RMP: Random Match Probability</vt:lpstr>
      <vt:lpstr>RMNE e LR: pro e contro</vt:lpstr>
      <vt:lpstr>Presentazione standard di PowerPoint</vt:lpstr>
      <vt:lpstr>Problemi biologici interpretativi del sequenziamento</vt:lpstr>
      <vt:lpstr>Problemi tecnici interpretativi del sequenziamento</vt:lpstr>
      <vt:lpstr>Problemi interpretativi del sequenziamento: campioni difficili</vt:lpstr>
      <vt:lpstr>Problemi interpretativi del sequenziamento: campioni difficili</vt:lpstr>
      <vt:lpstr>Sequence output</vt:lpstr>
      <vt:lpstr>Presentazione standard di PowerPoint</vt:lpstr>
      <vt:lpstr>Assunzioni</vt:lpstr>
      <vt:lpstr>ClustalW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Elisabetta</dc:creator>
  <cp:lastModifiedBy>HP</cp:lastModifiedBy>
  <cp:revision>3</cp:revision>
  <dcterms:created xsi:type="dcterms:W3CDTF">2020-03-18T07:22:53Z</dcterms:created>
  <dcterms:modified xsi:type="dcterms:W3CDTF">2020-03-19T11:10:37Z</dcterms:modified>
</cp:coreProperties>
</file>