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4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6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7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  <p:sldMasterId id="2147483685" r:id="rId2"/>
    <p:sldMasterId id="2147483700" r:id="rId3"/>
    <p:sldMasterId id="2147483715" r:id="rId4"/>
    <p:sldMasterId id="2147483730" r:id="rId5"/>
    <p:sldMasterId id="2147483745" r:id="rId6"/>
    <p:sldMasterId id="2147483760" r:id="rId7"/>
    <p:sldMasterId id="2147483795" r:id="rId8"/>
  </p:sldMasterIdLst>
  <p:notesMasterIdLst>
    <p:notesMasterId r:id="rId11"/>
  </p:notesMasterIdLst>
  <p:sldIdLst>
    <p:sldId id="1114" r:id="rId9"/>
    <p:sldId id="1115" r:id="rId10"/>
  </p:sldIdLst>
  <p:sldSz cx="9144000" cy="6858000" type="screen4x3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7813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Stile scuro 1 - Color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Stile medio 4 - Color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64" autoAdjust="0"/>
    <p:restoredTop sz="87389" autoAdjust="0"/>
  </p:normalViewPr>
  <p:slideViewPr>
    <p:cSldViewPr>
      <p:cViewPr varScale="1">
        <p:scale>
          <a:sx n="109" d="100"/>
          <a:sy n="109" d="100"/>
        </p:scale>
        <p:origin x="1344" y="9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25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slide" Target="slides/slide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6ECC28-0B2F-4420-B96F-2C216E20E4E4}" type="datetimeFigureOut">
              <a:rPr lang="it-IT" smtClean="0"/>
              <a:t>02/04/2021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2E715-8F42-498F-9DCB-FE050470B20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7622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6005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272020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294295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434626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263953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001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01890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880590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275374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111355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98138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2868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538407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6080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235622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867718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995927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601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258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150810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08960" y="6377940"/>
            <a:ext cx="2926080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it-IT"/>
              <a:t>Copyright 2009, John Wiley &amp; Sons,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2173E-86F5-4F89-B5AE-12C6C34732C5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718533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21061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4381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38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79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689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810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5192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020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2350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30238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49607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51062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1696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318741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150810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08960" y="6377940"/>
            <a:ext cx="2926080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it-IT"/>
              <a:t>Copyright 2009, John Wiley &amp; Sons,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2173E-86F5-4F89-B5AE-12C6C34732C5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1112009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871901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463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09807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566716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52913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58647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8411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45517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468823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39200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89122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2660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84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913098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61499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8727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80813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23651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17707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36748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4269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6901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438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6067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54927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6970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985158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396218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07101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150810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08960" y="6377940"/>
            <a:ext cx="2926080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it-IT"/>
              <a:t>Copyright 2009, John Wiley &amp; Sons,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2173E-86F5-4F89-B5AE-12C6C34732C5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16470480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291212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68037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95883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081515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3810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73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92676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4523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20691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44932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7761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285654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478850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965661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150810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08960" y="6377940"/>
            <a:ext cx="2926080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it-IT"/>
              <a:t>Copyright 2009, John Wiley &amp; Sons,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2173E-86F5-4F89-B5AE-12C6C34732C5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83997052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4054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74347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879513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952748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18786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017913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4289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5957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44861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781770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95557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9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54985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95460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4222136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150810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08960" y="6377940"/>
            <a:ext cx="2926080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it-IT"/>
              <a:t>Copyright 2009, John Wiley &amp; Sons,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2173E-86F5-4F89-B5AE-12C6C34732C5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19499461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6079225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21025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86323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5677410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482517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087869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1AC1A-46B4-4752-ABE1-AE34B2BF4854}" type="datetime1">
              <a:rPr lang="it-IT" smtClean="0"/>
              <a:t>02/04/2021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4168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764395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508B0-6867-4691-9736-F9F332362A56}" type="datetime1">
              <a:rPr lang="it-IT" smtClean="0"/>
              <a:t>02/04/2021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DNA-PROFILING E GENETICA FORENSE 2017-2018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969891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43660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2308976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497379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051692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7059935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150810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08960" y="6377940"/>
            <a:ext cx="2926080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it-IT"/>
              <a:t>Copyright 2009, John Wiley &amp; Sons,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2173E-86F5-4F89-B5AE-12C6C34732C5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266310420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888750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91459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47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8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7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slideLayout" Target="../slideLayouts/slideLayout82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slideLayout" Target="../slideLayouts/slideLayout81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slideLayout" Target="../slideLayouts/slideLayout8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13" Type="http://schemas.openxmlformats.org/officeDocument/2006/relationships/slideLayout" Target="../slideLayouts/slideLayout96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12" Type="http://schemas.openxmlformats.org/officeDocument/2006/relationships/slideLayout" Target="../slideLayouts/slideLayout95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slideLayout" Target="../slideLayouts/slideLayout94.xml"/><Relationship Id="rId5" Type="http://schemas.openxmlformats.org/officeDocument/2006/relationships/slideLayout" Target="../slideLayouts/slideLayout88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Relationship Id="rId14" Type="http://schemas.openxmlformats.org/officeDocument/2006/relationships/slideLayout" Target="../slideLayouts/slideLayout97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18" Type="http://schemas.openxmlformats.org/officeDocument/2006/relationships/theme" Target="../theme/theme8.xml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17" Type="http://schemas.openxmlformats.org/officeDocument/2006/relationships/slideLayout" Target="../slideLayouts/slideLayout114.xml"/><Relationship Id="rId2" Type="http://schemas.openxmlformats.org/officeDocument/2006/relationships/slideLayout" Target="../slideLayouts/slideLayout99.xml"/><Relationship Id="rId16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slideLayout" Target="../slideLayouts/slideLayout1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927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1523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7313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4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811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790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64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2047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  <p:sldLayoutId id="2147483774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4/2/2021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10762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  <p:sldLayoutId id="2147483810" r:id="rId15"/>
    <p:sldLayoutId id="2147483811" r:id="rId16"/>
    <p:sldLayoutId id="21474838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31532" y="1295400"/>
            <a:ext cx="8528538" cy="5262979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Applicati </a:t>
            </a:r>
            <a:r>
              <a:rPr lang="it-IT" sz="2400" dirty="0">
                <a:solidFill>
                  <a:schemeClr val="bg1"/>
                </a:solidFill>
              </a:rPr>
              <a:t>allo studio del rapporto di parentela in </a:t>
            </a:r>
            <a:r>
              <a:rPr lang="it-IT" sz="2400" dirty="0" smtClean="0">
                <a:solidFill>
                  <a:schemeClr val="bg1"/>
                </a:solidFill>
              </a:rPr>
              <a:t>casi complessi.</a:t>
            </a:r>
          </a:p>
          <a:p>
            <a:pPr algn="just"/>
            <a:endParaRPr lang="it-IT" sz="2400" dirty="0">
              <a:solidFill>
                <a:schemeClr val="bg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 Questa </a:t>
            </a:r>
            <a:r>
              <a:rPr lang="it-IT" sz="2400" dirty="0">
                <a:solidFill>
                  <a:schemeClr val="bg1"/>
                </a:solidFill>
              </a:rPr>
              <a:t>analisi è utile per:</a:t>
            </a:r>
          </a:p>
          <a:p>
            <a:pPr marL="457200" indent="-457200" algn="just">
              <a:buAutoNum type="arabicParenR"/>
            </a:pPr>
            <a:r>
              <a:rPr lang="it-IT" sz="2400" b="1" dirty="0" smtClean="0">
                <a:solidFill>
                  <a:schemeClr val="bg1"/>
                </a:solidFill>
              </a:rPr>
              <a:t> </a:t>
            </a:r>
            <a:r>
              <a:rPr lang="it-IT" sz="2400" b="1" dirty="0">
                <a:solidFill>
                  <a:schemeClr val="bg1"/>
                </a:solidFill>
              </a:rPr>
              <a:t>stabilire se </a:t>
            </a:r>
            <a:r>
              <a:rPr lang="it-IT" sz="2400" b="1" dirty="0" smtClean="0">
                <a:solidFill>
                  <a:schemeClr val="bg1"/>
                </a:solidFill>
              </a:rPr>
              <a:t>2 </a:t>
            </a:r>
            <a:r>
              <a:rPr lang="it-IT" sz="2400" b="1" dirty="0">
                <a:solidFill>
                  <a:schemeClr val="bg1"/>
                </a:solidFill>
              </a:rPr>
              <a:t>o </a:t>
            </a:r>
            <a:r>
              <a:rPr lang="it-IT" sz="2400" b="1" dirty="0" smtClean="0">
                <a:solidFill>
                  <a:schemeClr val="bg1"/>
                </a:solidFill>
              </a:rPr>
              <a:t>+ </a:t>
            </a:r>
            <a:r>
              <a:rPr lang="it-IT" sz="2400" b="1" dirty="0">
                <a:solidFill>
                  <a:schemeClr val="bg1"/>
                </a:solidFill>
              </a:rPr>
              <a:t>persone di sesso femminile sono </a:t>
            </a:r>
            <a:r>
              <a:rPr lang="it-IT" sz="2400" b="1" dirty="0" smtClean="0">
                <a:solidFill>
                  <a:schemeClr val="bg1"/>
                </a:solidFill>
              </a:rPr>
              <a:t>sorelle (figlie </a:t>
            </a:r>
            <a:r>
              <a:rPr lang="it-IT" sz="2400" b="1" dirty="0">
                <a:solidFill>
                  <a:schemeClr val="bg1"/>
                </a:solidFill>
              </a:rPr>
              <a:t>dello stesso padre);</a:t>
            </a:r>
          </a:p>
          <a:p>
            <a:pPr marL="457200" indent="-457200" algn="just">
              <a:buAutoNum type="arabicParenR"/>
            </a:pPr>
            <a:r>
              <a:rPr lang="it-IT" sz="2400" b="1" dirty="0" smtClean="0">
                <a:solidFill>
                  <a:schemeClr val="bg1"/>
                </a:solidFill>
              </a:rPr>
              <a:t>l’analisi </a:t>
            </a:r>
            <a:r>
              <a:rPr lang="it-IT" sz="2400" b="1" dirty="0">
                <a:solidFill>
                  <a:schemeClr val="bg1"/>
                </a:solidFill>
              </a:rPr>
              <a:t>tra nonne e le loro nipoti;</a:t>
            </a:r>
          </a:p>
          <a:p>
            <a:pPr marL="457200" indent="-457200" algn="just">
              <a:buAutoNum type="arabicParenR"/>
            </a:pPr>
            <a:r>
              <a:rPr lang="it-IT" sz="2400" b="1" dirty="0" smtClean="0">
                <a:solidFill>
                  <a:schemeClr val="bg1"/>
                </a:solidFill>
              </a:rPr>
              <a:t>ricostruire </a:t>
            </a:r>
            <a:r>
              <a:rPr lang="it-IT" sz="2400" b="1" dirty="0">
                <a:solidFill>
                  <a:schemeClr val="bg1"/>
                </a:solidFill>
              </a:rPr>
              <a:t>le relazioni di parentela collegate </a:t>
            </a:r>
            <a:r>
              <a:rPr lang="it-IT" sz="2400" b="1">
                <a:solidFill>
                  <a:schemeClr val="bg1"/>
                </a:solidFill>
              </a:rPr>
              <a:t>alla </a:t>
            </a:r>
            <a:r>
              <a:rPr lang="it-IT" sz="2400" b="1" smtClean="0">
                <a:solidFill>
                  <a:schemeClr val="bg1"/>
                </a:solidFill>
              </a:rPr>
              <a:t>madre</a:t>
            </a:r>
          </a:p>
          <a:p>
            <a:pPr algn="just"/>
            <a:endParaRPr lang="it-IT" sz="2400" b="1" dirty="0">
              <a:solidFill>
                <a:schemeClr val="bg1"/>
              </a:solidFill>
            </a:endParaRPr>
          </a:p>
          <a:p>
            <a:pPr algn="just"/>
            <a:r>
              <a:rPr lang="it-IT" sz="2400" dirty="0" smtClean="0">
                <a:solidFill>
                  <a:schemeClr val="bg1"/>
                </a:solidFill>
              </a:rPr>
              <a:t>Un </a:t>
            </a:r>
            <a:r>
              <a:rPr lang="it-IT" sz="2400" dirty="0">
                <a:solidFill>
                  <a:schemeClr val="bg1"/>
                </a:solidFill>
              </a:rPr>
              <a:t>aspetto da considerare è che i loci sono fisicamente concatenati sullo stesso cromosoma </a:t>
            </a:r>
            <a:r>
              <a:rPr lang="it-IT" sz="2400" dirty="0" smtClean="0">
                <a:solidFill>
                  <a:schemeClr val="bg1"/>
                </a:solidFill>
              </a:rPr>
              <a:t>(es. </a:t>
            </a:r>
            <a:r>
              <a:rPr lang="it-IT" sz="2400" dirty="0" err="1" smtClean="0">
                <a:solidFill>
                  <a:schemeClr val="bg1"/>
                </a:solidFill>
              </a:rPr>
              <a:t>linkage</a:t>
            </a:r>
            <a:r>
              <a:rPr lang="it-IT" sz="2400" dirty="0" smtClean="0">
                <a:solidFill>
                  <a:schemeClr val="bg1"/>
                </a:solidFill>
              </a:rPr>
              <a:t>) e spesso in LD, </a:t>
            </a:r>
            <a:r>
              <a:rPr lang="it-IT" sz="2400" dirty="0">
                <a:solidFill>
                  <a:schemeClr val="bg1"/>
                </a:solidFill>
              </a:rPr>
              <a:t>cioè l’associazione </a:t>
            </a:r>
            <a:r>
              <a:rPr lang="it-IT" sz="2400" dirty="0" smtClean="0">
                <a:solidFill>
                  <a:schemeClr val="bg1"/>
                </a:solidFill>
              </a:rPr>
              <a:t>non casuale </a:t>
            </a:r>
            <a:r>
              <a:rPr lang="it-IT" sz="2400" dirty="0">
                <a:solidFill>
                  <a:schemeClr val="bg1"/>
                </a:solidFill>
              </a:rPr>
              <a:t>degli alleli in un </a:t>
            </a:r>
            <a:r>
              <a:rPr lang="it-IT" sz="2400" dirty="0" err="1">
                <a:solidFill>
                  <a:schemeClr val="bg1"/>
                </a:solidFill>
              </a:rPr>
              <a:t>aplotipo</a:t>
            </a:r>
            <a:r>
              <a:rPr lang="it-IT" sz="2400" dirty="0" smtClean="0">
                <a:solidFill>
                  <a:schemeClr val="bg1"/>
                </a:solidFill>
              </a:rPr>
              <a:t>.</a:t>
            </a:r>
            <a:endParaRPr lang="it-IT" sz="2400" dirty="0">
              <a:solidFill>
                <a:schemeClr val="bg1"/>
              </a:solidFill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762001" y="304800"/>
            <a:ext cx="7467600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rgbClr val="333333"/>
                </a:solidFill>
                <a:latin typeface="Roboto"/>
              </a:rPr>
              <a:t>Analisi del Cromosoma </a:t>
            </a:r>
            <a:r>
              <a:rPr lang="it-IT" sz="3200" b="1" dirty="0" smtClean="0">
                <a:solidFill>
                  <a:srgbClr val="333333"/>
                </a:solidFill>
                <a:latin typeface="Roboto"/>
              </a:rPr>
              <a:t>X: X-STR</a:t>
            </a:r>
            <a:endParaRPr lang="it-IT" sz="3200" b="1" dirty="0">
              <a:solidFill>
                <a:srgbClr val="333333"/>
              </a:solidFill>
              <a:latin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422293541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04800" y="609600"/>
            <a:ext cx="8534400" cy="5632311"/>
          </a:xfrm>
          <a:prstGeom prst="rect">
            <a:avLst/>
          </a:prstGeom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it-IT" sz="2400" b="1" dirty="0">
                <a:solidFill>
                  <a:schemeClr val="bg1"/>
                </a:solidFill>
              </a:rPr>
              <a:t>I loci generalmente analizzati </a:t>
            </a:r>
            <a:r>
              <a:rPr lang="it-IT" sz="2400" b="1" dirty="0" smtClean="0">
                <a:solidFill>
                  <a:schemeClr val="bg1"/>
                </a:solidFill>
              </a:rPr>
              <a:t>su X </a:t>
            </a:r>
            <a:r>
              <a:rPr lang="it-IT" sz="2400" b="1" dirty="0">
                <a:solidFill>
                  <a:schemeClr val="bg1"/>
                </a:solidFill>
              </a:rPr>
              <a:t>sono suddivisi in 4 gruppi di </a:t>
            </a:r>
            <a:r>
              <a:rPr lang="it-IT" sz="2400" b="1" dirty="0" err="1" smtClean="0">
                <a:solidFill>
                  <a:schemeClr val="bg1"/>
                </a:solidFill>
              </a:rPr>
              <a:t>linkage</a:t>
            </a:r>
            <a:r>
              <a:rPr lang="it-IT" sz="2400" b="1" dirty="0" smtClean="0">
                <a:solidFill>
                  <a:schemeClr val="bg1"/>
                </a:solidFill>
              </a:rPr>
              <a:t> e </a:t>
            </a:r>
            <a:r>
              <a:rPr lang="it-IT" sz="2400" dirty="0" smtClean="0">
                <a:solidFill>
                  <a:schemeClr val="bg1"/>
                </a:solidFill>
              </a:rPr>
              <a:t>il </a:t>
            </a:r>
            <a:r>
              <a:rPr lang="it-IT" sz="2400" dirty="0">
                <a:solidFill>
                  <a:schemeClr val="bg1"/>
                </a:solidFill>
              </a:rPr>
              <a:t>set di </a:t>
            </a:r>
            <a:r>
              <a:rPr lang="it-IT" sz="2400" dirty="0" smtClean="0">
                <a:solidFill>
                  <a:schemeClr val="bg1"/>
                </a:solidFill>
              </a:rPr>
              <a:t>dati ottenuti </a:t>
            </a:r>
            <a:r>
              <a:rPr lang="it-IT" sz="2400" dirty="0">
                <a:solidFill>
                  <a:schemeClr val="bg1"/>
                </a:solidFill>
              </a:rPr>
              <a:t>da ciascuno di questi gruppi costituisce l’</a:t>
            </a:r>
            <a:r>
              <a:rPr lang="it-IT" sz="2400" dirty="0" err="1">
                <a:solidFill>
                  <a:schemeClr val="bg1"/>
                </a:solidFill>
              </a:rPr>
              <a:t>aplotipo</a:t>
            </a:r>
            <a:r>
              <a:rPr lang="it-IT" sz="2400" dirty="0" smtClean="0">
                <a:solidFill>
                  <a:schemeClr val="bg1"/>
                </a:solidFill>
              </a:rPr>
              <a:t>:</a:t>
            </a:r>
          </a:p>
          <a:p>
            <a:pPr algn="just"/>
            <a:endParaRPr lang="it-IT" sz="2400" dirty="0">
              <a:solidFill>
                <a:schemeClr val="bg1"/>
              </a:solidFill>
            </a:endParaRPr>
          </a:p>
          <a:p>
            <a:pPr algn="just"/>
            <a:r>
              <a:rPr lang="it-IT" sz="2400" dirty="0">
                <a:solidFill>
                  <a:schemeClr val="bg1"/>
                </a:solidFill>
              </a:rPr>
              <a:t>- </a:t>
            </a:r>
            <a:r>
              <a:rPr lang="it-IT" sz="2400" b="1" dirty="0" err="1">
                <a:solidFill>
                  <a:schemeClr val="bg1"/>
                </a:solidFill>
              </a:rPr>
              <a:t>Linkage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err="1">
                <a:solidFill>
                  <a:schemeClr val="bg1"/>
                </a:solidFill>
              </a:rPr>
              <a:t>group</a:t>
            </a:r>
            <a:r>
              <a:rPr lang="it-IT" sz="2400" b="1" dirty="0">
                <a:solidFill>
                  <a:schemeClr val="bg1"/>
                </a:solidFill>
              </a:rPr>
              <a:t> 1 (Xp22</a:t>
            </a:r>
            <a:r>
              <a:rPr lang="it-IT" sz="2400" dirty="0">
                <a:solidFill>
                  <a:schemeClr val="bg1"/>
                </a:solidFill>
              </a:rPr>
              <a:t>): DXS10148, DXS10135 e DXS8378;</a:t>
            </a:r>
          </a:p>
          <a:p>
            <a:pPr algn="just"/>
            <a:r>
              <a:rPr lang="it-IT" sz="2400" dirty="0">
                <a:solidFill>
                  <a:schemeClr val="bg1"/>
                </a:solidFill>
              </a:rPr>
              <a:t>- </a:t>
            </a:r>
            <a:r>
              <a:rPr lang="it-IT" sz="2400" b="1" dirty="0" err="1">
                <a:solidFill>
                  <a:schemeClr val="bg1"/>
                </a:solidFill>
              </a:rPr>
              <a:t>Linkage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err="1">
                <a:solidFill>
                  <a:schemeClr val="bg1"/>
                </a:solidFill>
              </a:rPr>
              <a:t>group</a:t>
            </a:r>
            <a:r>
              <a:rPr lang="it-IT" sz="2400" b="1" dirty="0">
                <a:solidFill>
                  <a:schemeClr val="bg1"/>
                </a:solidFill>
              </a:rPr>
              <a:t> 2 (Xp12): </a:t>
            </a:r>
            <a:r>
              <a:rPr lang="it-IT" sz="2400" dirty="0">
                <a:solidFill>
                  <a:schemeClr val="bg1"/>
                </a:solidFill>
              </a:rPr>
              <a:t>DXS7132, DXS10079, DXS10074 e DXS10075;</a:t>
            </a:r>
          </a:p>
          <a:p>
            <a:pPr algn="just"/>
            <a:r>
              <a:rPr lang="it-IT" sz="2400" dirty="0">
                <a:solidFill>
                  <a:schemeClr val="bg1"/>
                </a:solidFill>
              </a:rPr>
              <a:t>- </a:t>
            </a:r>
            <a:r>
              <a:rPr lang="it-IT" sz="2400" b="1" dirty="0" err="1">
                <a:solidFill>
                  <a:schemeClr val="bg1"/>
                </a:solidFill>
              </a:rPr>
              <a:t>Linkage</a:t>
            </a:r>
            <a:r>
              <a:rPr lang="it-IT" sz="2400" b="1" dirty="0">
                <a:solidFill>
                  <a:schemeClr val="bg1"/>
                </a:solidFill>
              </a:rPr>
              <a:t> </a:t>
            </a:r>
            <a:r>
              <a:rPr lang="it-IT" sz="2400" b="1" dirty="0" err="1">
                <a:solidFill>
                  <a:schemeClr val="bg1"/>
                </a:solidFill>
              </a:rPr>
              <a:t>group</a:t>
            </a:r>
            <a:r>
              <a:rPr lang="it-IT" sz="2400" b="1" dirty="0">
                <a:solidFill>
                  <a:schemeClr val="bg1"/>
                </a:solidFill>
              </a:rPr>
              <a:t> 3 (Xp26</a:t>
            </a:r>
            <a:r>
              <a:rPr lang="it-IT" sz="2400" dirty="0">
                <a:solidFill>
                  <a:schemeClr val="bg1"/>
                </a:solidFill>
              </a:rPr>
              <a:t>): DXS10103, HPRTB e DXS10101;</a:t>
            </a:r>
          </a:p>
          <a:p>
            <a:pPr marL="342900" indent="-342900" algn="just">
              <a:buFontTx/>
              <a:buChar char="-"/>
            </a:pPr>
            <a:r>
              <a:rPr lang="it-IT" sz="2400" b="1" dirty="0" err="1" smtClean="0">
                <a:solidFill>
                  <a:schemeClr val="bg1"/>
                </a:solidFill>
              </a:rPr>
              <a:t>Linkage</a:t>
            </a:r>
            <a:r>
              <a:rPr lang="it-IT" sz="2400" b="1" dirty="0" smtClean="0">
                <a:solidFill>
                  <a:schemeClr val="bg1"/>
                </a:solidFill>
              </a:rPr>
              <a:t> </a:t>
            </a:r>
            <a:r>
              <a:rPr lang="it-IT" sz="2400" b="1" dirty="0" err="1">
                <a:solidFill>
                  <a:schemeClr val="bg1"/>
                </a:solidFill>
              </a:rPr>
              <a:t>group</a:t>
            </a:r>
            <a:r>
              <a:rPr lang="it-IT" sz="2400" b="1" dirty="0">
                <a:solidFill>
                  <a:schemeClr val="bg1"/>
                </a:solidFill>
              </a:rPr>
              <a:t> 4 (Xp28)</a:t>
            </a:r>
            <a:r>
              <a:rPr lang="it-IT" sz="2400" dirty="0">
                <a:solidFill>
                  <a:schemeClr val="bg1"/>
                </a:solidFill>
              </a:rPr>
              <a:t>: DXS8377, DXS10146, DXS10147, DXS10134 e DXS7423</a:t>
            </a:r>
            <a:r>
              <a:rPr lang="it-IT" sz="2400" dirty="0" smtClean="0">
                <a:solidFill>
                  <a:schemeClr val="bg1"/>
                </a:solidFill>
              </a:rPr>
              <a:t>).</a:t>
            </a:r>
          </a:p>
          <a:p>
            <a:pPr marL="342900" indent="-342900" algn="just">
              <a:buFontTx/>
              <a:buChar char="-"/>
            </a:pPr>
            <a:endParaRPr lang="it-IT" sz="2400" dirty="0">
              <a:solidFill>
                <a:schemeClr val="bg1"/>
              </a:solidFill>
            </a:endParaRPr>
          </a:p>
          <a:p>
            <a:pPr algn="just"/>
            <a:r>
              <a:rPr lang="it-IT" sz="2400" dirty="0">
                <a:solidFill>
                  <a:schemeClr val="bg1"/>
                </a:solidFill>
              </a:rPr>
              <a:t>Gli </a:t>
            </a:r>
            <a:r>
              <a:rPr lang="it-IT" sz="2400" dirty="0" err="1">
                <a:solidFill>
                  <a:schemeClr val="bg1"/>
                </a:solidFill>
              </a:rPr>
              <a:t>aplotipi</a:t>
            </a:r>
            <a:r>
              <a:rPr lang="it-IT" sz="2400" dirty="0">
                <a:solidFill>
                  <a:schemeClr val="bg1"/>
                </a:solidFill>
              </a:rPr>
              <a:t> vengono ricostruiti mediante kit del </a:t>
            </a:r>
            <a:r>
              <a:rPr lang="it-IT" sz="2400" dirty="0" smtClean="0">
                <a:solidFill>
                  <a:schemeClr val="bg1"/>
                </a:solidFill>
              </a:rPr>
              <a:t>commercio, che contengono </a:t>
            </a:r>
            <a:r>
              <a:rPr lang="it-IT" sz="2400" dirty="0">
                <a:solidFill>
                  <a:schemeClr val="bg1"/>
                </a:solidFill>
              </a:rPr>
              <a:t>da 4 </a:t>
            </a:r>
            <a:r>
              <a:rPr lang="it-IT" sz="2400" dirty="0" smtClean="0">
                <a:solidFill>
                  <a:schemeClr val="bg1"/>
                </a:solidFill>
              </a:rPr>
              <a:t>(1 STR per gruppo di </a:t>
            </a:r>
            <a:r>
              <a:rPr lang="it-IT" sz="2400" dirty="0" err="1" smtClean="0">
                <a:solidFill>
                  <a:schemeClr val="bg1"/>
                </a:solidFill>
              </a:rPr>
              <a:t>linkage</a:t>
            </a:r>
            <a:r>
              <a:rPr lang="it-IT" sz="2400" dirty="0" smtClean="0">
                <a:solidFill>
                  <a:schemeClr val="bg1"/>
                </a:solidFill>
              </a:rPr>
              <a:t>) a </a:t>
            </a:r>
            <a:r>
              <a:rPr lang="it-IT" sz="2400" dirty="0">
                <a:solidFill>
                  <a:schemeClr val="bg1"/>
                </a:solidFill>
              </a:rPr>
              <a:t>12 </a:t>
            </a:r>
            <a:r>
              <a:rPr lang="it-IT" sz="2400" dirty="0" smtClean="0">
                <a:solidFill>
                  <a:schemeClr val="bg1"/>
                </a:solidFill>
              </a:rPr>
              <a:t>marcatori (3 STR per </a:t>
            </a:r>
            <a:r>
              <a:rPr lang="it-IT" sz="2400" dirty="0">
                <a:solidFill>
                  <a:schemeClr val="bg1"/>
                </a:solidFill>
              </a:rPr>
              <a:t>gruppo di </a:t>
            </a:r>
            <a:r>
              <a:rPr lang="it-IT" sz="2400" dirty="0" err="1">
                <a:solidFill>
                  <a:schemeClr val="bg1"/>
                </a:solidFill>
              </a:rPr>
              <a:t>linkage</a:t>
            </a:r>
            <a:r>
              <a:rPr lang="it-IT" sz="2400" dirty="0">
                <a:solidFill>
                  <a:schemeClr val="bg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618618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Sezione">
  <a:themeElements>
    <a:clrScheme name="Sezione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zion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zion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9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Sfaccettatura</Template>
  <TotalTime>4145</TotalTime>
  <Words>208</Words>
  <Application>Microsoft Office PowerPoint</Application>
  <PresentationFormat>Presentazione su schermo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8</vt:i4>
      </vt:variant>
      <vt:variant>
        <vt:lpstr>Titoli diapositive</vt:lpstr>
      </vt:variant>
      <vt:variant>
        <vt:i4>2</vt:i4>
      </vt:variant>
    </vt:vector>
  </HeadingPairs>
  <TitlesOfParts>
    <vt:vector size="16" baseType="lpstr">
      <vt:lpstr>Calibri</vt:lpstr>
      <vt:lpstr>Calibri Light</vt:lpstr>
      <vt:lpstr>Century Gothic</vt:lpstr>
      <vt:lpstr>Roboto</vt:lpstr>
      <vt:lpstr>Wingdings 2</vt:lpstr>
      <vt:lpstr>Wingdings 3</vt:lpstr>
      <vt:lpstr>HDOfficeLightV0</vt:lpstr>
      <vt:lpstr>1_HDOfficeLightV0</vt:lpstr>
      <vt:lpstr>2_HDOfficeLightV0</vt:lpstr>
      <vt:lpstr>3_HDOfficeLightV0</vt:lpstr>
      <vt:lpstr>4_HDOfficeLightV0</vt:lpstr>
      <vt:lpstr>5_HDOfficeLightV0</vt:lpstr>
      <vt:lpstr>6_HDOfficeLightV0</vt:lpstr>
      <vt:lpstr>Sezione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Elisabetta</dc:creator>
  <cp:lastModifiedBy>Elisabetta</cp:lastModifiedBy>
  <cp:revision>646</cp:revision>
  <dcterms:created xsi:type="dcterms:W3CDTF">2018-10-10T11:10:41Z</dcterms:created>
  <dcterms:modified xsi:type="dcterms:W3CDTF">2021-04-02T08:22:22Z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2018-10-10T00:00:00Z</vt:filetime>
  </property>
</Properties>
</file>