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6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7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85" r:id="rId2"/>
    <p:sldMasterId id="2147483700" r:id="rId3"/>
    <p:sldMasterId id="2147483715" r:id="rId4"/>
    <p:sldMasterId id="2147483730" r:id="rId5"/>
    <p:sldMasterId id="2147483745" r:id="rId6"/>
    <p:sldMasterId id="2147483760" r:id="rId7"/>
    <p:sldMasterId id="2147483795" r:id="rId8"/>
  </p:sldMasterIdLst>
  <p:notesMasterIdLst>
    <p:notesMasterId r:id="rId11"/>
  </p:notesMasterIdLst>
  <p:sldIdLst>
    <p:sldId id="1114" r:id="rId9"/>
    <p:sldId id="1115" r:id="rId10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781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4" autoAdjust="0"/>
    <p:restoredTop sz="87389" autoAdjust="0"/>
  </p:normalViewPr>
  <p:slideViewPr>
    <p:cSldViewPr>
      <p:cViewPr varScale="1">
        <p:scale>
          <a:sx n="109" d="100"/>
          <a:sy n="109" d="100"/>
        </p:scale>
        <p:origin x="1344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25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ECC28-0B2F-4420-B96F-2C216E20E4E4}" type="datetimeFigureOut">
              <a:rPr lang="it-IT" smtClean="0"/>
              <a:t>02/04/2021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2E715-8F42-498F-9DCB-FE050470B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622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00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72020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94295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434626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63953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001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189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05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7537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11355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98138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86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38407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080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235622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67718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95927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014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258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15081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0"/>
            <a:ext cx="292608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Copyright 2009, John Wiley &amp; Sons,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173E-86F5-4F89-B5AE-12C6C34732C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718533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1061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381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38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79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689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1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19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020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2350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023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960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1062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169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8741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15081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0"/>
            <a:ext cx="292608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Copyright 2009, John Wiley &amp; Sons,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173E-86F5-4F89-B5AE-12C6C34732C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111200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7190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63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980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671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2913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647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41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551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6882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9200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9122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266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84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1309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61499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872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8081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3651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7707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6748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4269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690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438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06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492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6970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8515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9621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07101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15081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0"/>
            <a:ext cx="292608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Copyright 2009, John Wiley &amp; Sons,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173E-86F5-4F89-B5AE-12C6C34732C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647048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91212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680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588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8151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81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673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92676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523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2069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4493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776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8565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7885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96566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15081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0"/>
            <a:ext cx="292608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Copyright 2009, John Wiley &amp; Sons,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173E-86F5-4F89-B5AE-12C6C34732C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83997052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054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4347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79513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5274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8786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1791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2896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595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4861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81770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95557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4985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4605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22213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15081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0"/>
            <a:ext cx="292608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Copyright 2009, John Wiley &amp; Sons,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173E-86F5-4F89-B5AE-12C6C34732C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1949946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079225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21025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86323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567741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82517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8786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AC1A-46B4-4752-ABE1-AE34B2BF4854}" type="datetime1">
              <a:rPr lang="it-IT" smtClean="0"/>
              <a:t>02/04/2021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416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64395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08B0-6867-4691-9736-F9F332362A56}" type="datetime1">
              <a:rPr lang="it-IT" smtClean="0"/>
              <a:t>02/04/2021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DNA-PROFILING E GENETICA FORENSE 2017-2018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6989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366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08976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49737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51692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05993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150810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8960" y="6377940"/>
            <a:ext cx="2926080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Copyright 2009, John Wiley &amp; Sons,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173E-86F5-4F89-B5AE-12C6C34732C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6310420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88875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91459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7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slideLayout" Target="../slideLayouts/slideLayout96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slideLayout" Target="../slideLayouts/slideLayout9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18" Type="http://schemas.openxmlformats.org/officeDocument/2006/relationships/theme" Target="../theme/theme8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17" Type="http://schemas.openxmlformats.org/officeDocument/2006/relationships/slideLayout" Target="../slideLayouts/slideLayout114.xml"/><Relationship Id="rId2" Type="http://schemas.openxmlformats.org/officeDocument/2006/relationships/slideLayout" Target="../slideLayouts/slideLayout99.xml"/><Relationship Id="rId16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27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52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31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11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90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6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04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07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31532" y="1295400"/>
            <a:ext cx="8528538" cy="526297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Applicati </a:t>
            </a:r>
            <a:r>
              <a:rPr lang="it-IT" sz="2400" dirty="0">
                <a:solidFill>
                  <a:schemeClr val="bg1"/>
                </a:solidFill>
              </a:rPr>
              <a:t>allo studio del rapporto di parentela in </a:t>
            </a:r>
            <a:r>
              <a:rPr lang="it-IT" sz="2400" dirty="0" smtClean="0">
                <a:solidFill>
                  <a:schemeClr val="bg1"/>
                </a:solidFill>
              </a:rPr>
              <a:t>casi complessi.</a:t>
            </a:r>
          </a:p>
          <a:p>
            <a:pPr algn="just"/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 Questa </a:t>
            </a:r>
            <a:r>
              <a:rPr lang="it-IT" sz="2400" dirty="0">
                <a:solidFill>
                  <a:schemeClr val="bg1"/>
                </a:solidFill>
              </a:rPr>
              <a:t>analisi è utile per:</a:t>
            </a:r>
          </a:p>
          <a:p>
            <a:pPr marL="457200" indent="-457200" algn="just">
              <a:buAutoNum type="arabicParenR"/>
            </a:pP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>
                <a:solidFill>
                  <a:schemeClr val="bg1"/>
                </a:solidFill>
              </a:rPr>
              <a:t>stabilire se </a:t>
            </a:r>
            <a:r>
              <a:rPr lang="it-IT" sz="2400" b="1" dirty="0" smtClean="0">
                <a:solidFill>
                  <a:schemeClr val="bg1"/>
                </a:solidFill>
              </a:rPr>
              <a:t>2 </a:t>
            </a:r>
            <a:r>
              <a:rPr lang="it-IT" sz="2400" b="1" dirty="0">
                <a:solidFill>
                  <a:schemeClr val="bg1"/>
                </a:solidFill>
              </a:rPr>
              <a:t>o </a:t>
            </a:r>
            <a:r>
              <a:rPr lang="it-IT" sz="2400" b="1" dirty="0" smtClean="0">
                <a:solidFill>
                  <a:schemeClr val="bg1"/>
                </a:solidFill>
              </a:rPr>
              <a:t>+ </a:t>
            </a:r>
            <a:r>
              <a:rPr lang="it-IT" sz="2400" b="1" dirty="0">
                <a:solidFill>
                  <a:schemeClr val="bg1"/>
                </a:solidFill>
              </a:rPr>
              <a:t>persone di sesso femminile sono </a:t>
            </a:r>
            <a:r>
              <a:rPr lang="it-IT" sz="2400" b="1" dirty="0" smtClean="0">
                <a:solidFill>
                  <a:schemeClr val="bg1"/>
                </a:solidFill>
              </a:rPr>
              <a:t>sorelle (figlie </a:t>
            </a:r>
            <a:r>
              <a:rPr lang="it-IT" sz="2400" b="1" dirty="0">
                <a:solidFill>
                  <a:schemeClr val="bg1"/>
                </a:solidFill>
              </a:rPr>
              <a:t>dello stesso padre);</a:t>
            </a:r>
          </a:p>
          <a:p>
            <a:pPr marL="457200" indent="-457200" algn="just">
              <a:buAutoNum type="arabicParenR"/>
            </a:pPr>
            <a:r>
              <a:rPr lang="it-IT" sz="2400" b="1" dirty="0" smtClean="0">
                <a:solidFill>
                  <a:schemeClr val="bg1"/>
                </a:solidFill>
              </a:rPr>
              <a:t>l’analisi </a:t>
            </a:r>
            <a:r>
              <a:rPr lang="it-IT" sz="2400" b="1" dirty="0">
                <a:solidFill>
                  <a:schemeClr val="bg1"/>
                </a:solidFill>
              </a:rPr>
              <a:t>tra nonne e le loro nipoti;</a:t>
            </a:r>
          </a:p>
          <a:p>
            <a:pPr marL="457200" indent="-457200" algn="just">
              <a:buAutoNum type="arabicParenR"/>
            </a:pPr>
            <a:r>
              <a:rPr lang="it-IT" sz="2400" b="1" dirty="0" smtClean="0">
                <a:solidFill>
                  <a:schemeClr val="bg1"/>
                </a:solidFill>
              </a:rPr>
              <a:t>ricostruire </a:t>
            </a:r>
            <a:r>
              <a:rPr lang="it-IT" sz="2400" b="1" dirty="0">
                <a:solidFill>
                  <a:schemeClr val="bg1"/>
                </a:solidFill>
              </a:rPr>
              <a:t>le relazioni di parentela collegate </a:t>
            </a:r>
            <a:r>
              <a:rPr lang="it-IT" sz="2400" b="1">
                <a:solidFill>
                  <a:schemeClr val="bg1"/>
                </a:solidFill>
              </a:rPr>
              <a:t>alla </a:t>
            </a:r>
            <a:r>
              <a:rPr lang="it-IT" sz="2400" b="1" smtClean="0">
                <a:solidFill>
                  <a:schemeClr val="bg1"/>
                </a:solidFill>
              </a:rPr>
              <a:t>madre</a:t>
            </a:r>
          </a:p>
          <a:p>
            <a:pPr algn="just"/>
            <a:endParaRPr lang="it-IT" sz="2400" b="1" dirty="0">
              <a:solidFill>
                <a:schemeClr val="bg1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Un </a:t>
            </a:r>
            <a:r>
              <a:rPr lang="it-IT" sz="2400" dirty="0">
                <a:solidFill>
                  <a:schemeClr val="bg1"/>
                </a:solidFill>
              </a:rPr>
              <a:t>aspetto da considerare è che i loci sono fisicamente concatenati sullo stesso cromosoma </a:t>
            </a:r>
            <a:r>
              <a:rPr lang="it-IT" sz="2400" dirty="0" smtClean="0">
                <a:solidFill>
                  <a:schemeClr val="bg1"/>
                </a:solidFill>
              </a:rPr>
              <a:t>(es. </a:t>
            </a:r>
            <a:r>
              <a:rPr lang="it-IT" sz="2400" dirty="0" err="1" smtClean="0">
                <a:solidFill>
                  <a:schemeClr val="bg1"/>
                </a:solidFill>
              </a:rPr>
              <a:t>linkage</a:t>
            </a:r>
            <a:r>
              <a:rPr lang="it-IT" sz="2400" dirty="0" smtClean="0">
                <a:solidFill>
                  <a:schemeClr val="bg1"/>
                </a:solidFill>
              </a:rPr>
              <a:t>) e spesso in LD, </a:t>
            </a:r>
            <a:r>
              <a:rPr lang="it-IT" sz="2400" dirty="0">
                <a:solidFill>
                  <a:schemeClr val="bg1"/>
                </a:solidFill>
              </a:rPr>
              <a:t>cioè l’associazione </a:t>
            </a:r>
            <a:r>
              <a:rPr lang="it-IT" sz="2400" dirty="0" smtClean="0">
                <a:solidFill>
                  <a:schemeClr val="bg1"/>
                </a:solidFill>
              </a:rPr>
              <a:t>non casuale </a:t>
            </a:r>
            <a:r>
              <a:rPr lang="it-IT" sz="2400" dirty="0">
                <a:solidFill>
                  <a:schemeClr val="bg1"/>
                </a:solidFill>
              </a:rPr>
              <a:t>degli alleli in un </a:t>
            </a:r>
            <a:r>
              <a:rPr lang="it-IT" sz="2400" dirty="0" err="1">
                <a:solidFill>
                  <a:schemeClr val="bg1"/>
                </a:solidFill>
              </a:rPr>
              <a:t>aplotipo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2001" y="304800"/>
            <a:ext cx="74676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33333"/>
                </a:solidFill>
                <a:latin typeface="Roboto"/>
              </a:rPr>
              <a:t>Analisi del Cromosoma </a:t>
            </a:r>
            <a:r>
              <a:rPr lang="it-IT" sz="3200" b="1" dirty="0" smtClean="0">
                <a:solidFill>
                  <a:srgbClr val="333333"/>
                </a:solidFill>
                <a:latin typeface="Roboto"/>
              </a:rPr>
              <a:t>X: X-STR</a:t>
            </a:r>
            <a:endParaRPr lang="it-IT" sz="3200" b="1" dirty="0">
              <a:solidFill>
                <a:srgbClr val="333333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229354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" y="609600"/>
            <a:ext cx="8534400" cy="5632311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chemeClr val="bg1"/>
                </a:solidFill>
              </a:rPr>
              <a:t>I loci generalmente analizzati </a:t>
            </a:r>
            <a:r>
              <a:rPr lang="it-IT" sz="2400" b="1" dirty="0" smtClean="0">
                <a:solidFill>
                  <a:schemeClr val="bg1"/>
                </a:solidFill>
              </a:rPr>
              <a:t>su X </a:t>
            </a:r>
            <a:r>
              <a:rPr lang="it-IT" sz="2400" b="1" dirty="0">
                <a:solidFill>
                  <a:schemeClr val="bg1"/>
                </a:solidFill>
              </a:rPr>
              <a:t>sono suddivisi in 4 gruppi di </a:t>
            </a:r>
            <a:r>
              <a:rPr lang="it-IT" sz="2400" b="1" dirty="0" err="1" smtClean="0">
                <a:solidFill>
                  <a:schemeClr val="bg1"/>
                </a:solidFill>
              </a:rPr>
              <a:t>linkage</a:t>
            </a:r>
            <a:r>
              <a:rPr lang="it-IT" sz="2400" b="1" dirty="0" smtClean="0">
                <a:solidFill>
                  <a:schemeClr val="bg1"/>
                </a:solidFill>
              </a:rPr>
              <a:t> e </a:t>
            </a:r>
            <a:r>
              <a:rPr lang="it-IT" sz="2400" dirty="0" smtClean="0">
                <a:solidFill>
                  <a:schemeClr val="bg1"/>
                </a:solidFill>
              </a:rPr>
              <a:t>il </a:t>
            </a:r>
            <a:r>
              <a:rPr lang="it-IT" sz="2400" dirty="0">
                <a:solidFill>
                  <a:schemeClr val="bg1"/>
                </a:solidFill>
              </a:rPr>
              <a:t>set di </a:t>
            </a:r>
            <a:r>
              <a:rPr lang="it-IT" sz="2400" dirty="0" smtClean="0">
                <a:solidFill>
                  <a:schemeClr val="bg1"/>
                </a:solidFill>
              </a:rPr>
              <a:t>dati ottenuti </a:t>
            </a:r>
            <a:r>
              <a:rPr lang="it-IT" sz="2400" dirty="0">
                <a:solidFill>
                  <a:schemeClr val="bg1"/>
                </a:solidFill>
              </a:rPr>
              <a:t>da ciascuno di questi gruppi costituisce l’</a:t>
            </a:r>
            <a:r>
              <a:rPr lang="it-IT" sz="2400" dirty="0" err="1">
                <a:solidFill>
                  <a:schemeClr val="bg1"/>
                </a:solidFill>
              </a:rPr>
              <a:t>aplotipo</a:t>
            </a:r>
            <a:r>
              <a:rPr lang="it-IT" sz="24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- </a:t>
            </a:r>
            <a:r>
              <a:rPr lang="it-IT" sz="2400" b="1" dirty="0" err="1">
                <a:solidFill>
                  <a:schemeClr val="bg1"/>
                </a:solidFill>
              </a:rPr>
              <a:t>Linkage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group</a:t>
            </a:r>
            <a:r>
              <a:rPr lang="it-IT" sz="2400" b="1" dirty="0">
                <a:solidFill>
                  <a:schemeClr val="bg1"/>
                </a:solidFill>
              </a:rPr>
              <a:t> 1 (Xp22</a:t>
            </a:r>
            <a:r>
              <a:rPr lang="it-IT" sz="2400" dirty="0">
                <a:solidFill>
                  <a:schemeClr val="bg1"/>
                </a:solidFill>
              </a:rPr>
              <a:t>): DXS10148, DXS10135 e DXS8378;</a:t>
            </a: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- </a:t>
            </a:r>
            <a:r>
              <a:rPr lang="it-IT" sz="2400" b="1" dirty="0" err="1">
                <a:solidFill>
                  <a:schemeClr val="bg1"/>
                </a:solidFill>
              </a:rPr>
              <a:t>Linkage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group</a:t>
            </a:r>
            <a:r>
              <a:rPr lang="it-IT" sz="2400" b="1" dirty="0">
                <a:solidFill>
                  <a:schemeClr val="bg1"/>
                </a:solidFill>
              </a:rPr>
              <a:t> 2 (Xp12): </a:t>
            </a:r>
            <a:r>
              <a:rPr lang="it-IT" sz="2400" dirty="0">
                <a:solidFill>
                  <a:schemeClr val="bg1"/>
                </a:solidFill>
              </a:rPr>
              <a:t>DXS7132, DXS10079, DXS10074 e DXS10075;</a:t>
            </a: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- </a:t>
            </a:r>
            <a:r>
              <a:rPr lang="it-IT" sz="2400" b="1" dirty="0" err="1">
                <a:solidFill>
                  <a:schemeClr val="bg1"/>
                </a:solidFill>
              </a:rPr>
              <a:t>Linkage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group</a:t>
            </a:r>
            <a:r>
              <a:rPr lang="it-IT" sz="2400" b="1" dirty="0">
                <a:solidFill>
                  <a:schemeClr val="bg1"/>
                </a:solidFill>
              </a:rPr>
              <a:t> 3 (Xp26</a:t>
            </a:r>
            <a:r>
              <a:rPr lang="it-IT" sz="2400" dirty="0">
                <a:solidFill>
                  <a:schemeClr val="bg1"/>
                </a:solidFill>
              </a:rPr>
              <a:t>): DXS10103, HPRTB e DXS10101;</a:t>
            </a:r>
          </a:p>
          <a:p>
            <a:pPr marL="342900" indent="-342900" algn="just">
              <a:buFontTx/>
              <a:buChar char="-"/>
            </a:pPr>
            <a:r>
              <a:rPr lang="it-IT" sz="2400" b="1" dirty="0" err="1" smtClean="0">
                <a:solidFill>
                  <a:schemeClr val="bg1"/>
                </a:solidFill>
              </a:rPr>
              <a:t>Linkage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group</a:t>
            </a:r>
            <a:r>
              <a:rPr lang="it-IT" sz="2400" b="1" dirty="0">
                <a:solidFill>
                  <a:schemeClr val="bg1"/>
                </a:solidFill>
              </a:rPr>
              <a:t> 4 (Xp28)</a:t>
            </a:r>
            <a:r>
              <a:rPr lang="it-IT" sz="2400" dirty="0">
                <a:solidFill>
                  <a:schemeClr val="bg1"/>
                </a:solidFill>
              </a:rPr>
              <a:t>: DXS8377, DXS10146, DXS10147, DXS10134 e DXS7423</a:t>
            </a:r>
            <a:r>
              <a:rPr lang="it-IT" sz="2400" dirty="0" smtClean="0">
                <a:solidFill>
                  <a:schemeClr val="bg1"/>
                </a:solidFill>
              </a:rPr>
              <a:t>).</a:t>
            </a:r>
          </a:p>
          <a:p>
            <a:pPr marL="342900" indent="-342900" algn="just">
              <a:buFontTx/>
              <a:buChar char="-"/>
            </a:pPr>
            <a:endParaRPr lang="it-IT" sz="2400" dirty="0">
              <a:solidFill>
                <a:schemeClr val="bg1"/>
              </a:solidFill>
            </a:endParaRP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Gli </a:t>
            </a:r>
            <a:r>
              <a:rPr lang="it-IT" sz="2400" dirty="0" err="1">
                <a:solidFill>
                  <a:schemeClr val="bg1"/>
                </a:solidFill>
              </a:rPr>
              <a:t>aplotipi</a:t>
            </a:r>
            <a:r>
              <a:rPr lang="it-IT" sz="2400" dirty="0">
                <a:solidFill>
                  <a:schemeClr val="bg1"/>
                </a:solidFill>
              </a:rPr>
              <a:t> vengono ricostruiti mediante kit del </a:t>
            </a:r>
            <a:r>
              <a:rPr lang="it-IT" sz="2400" dirty="0" smtClean="0">
                <a:solidFill>
                  <a:schemeClr val="bg1"/>
                </a:solidFill>
              </a:rPr>
              <a:t>commercio, che contengono </a:t>
            </a:r>
            <a:r>
              <a:rPr lang="it-IT" sz="2400" dirty="0">
                <a:solidFill>
                  <a:schemeClr val="bg1"/>
                </a:solidFill>
              </a:rPr>
              <a:t>da 4 </a:t>
            </a:r>
            <a:r>
              <a:rPr lang="it-IT" sz="2400" dirty="0" smtClean="0">
                <a:solidFill>
                  <a:schemeClr val="bg1"/>
                </a:solidFill>
              </a:rPr>
              <a:t>(1 STR per gruppo di </a:t>
            </a:r>
            <a:r>
              <a:rPr lang="it-IT" sz="2400" dirty="0" err="1" smtClean="0">
                <a:solidFill>
                  <a:schemeClr val="bg1"/>
                </a:solidFill>
              </a:rPr>
              <a:t>linkage</a:t>
            </a:r>
            <a:r>
              <a:rPr lang="it-IT" sz="2400" dirty="0" smtClean="0">
                <a:solidFill>
                  <a:schemeClr val="bg1"/>
                </a:solidFill>
              </a:rPr>
              <a:t>) a </a:t>
            </a:r>
            <a:r>
              <a:rPr lang="it-IT" sz="2400" dirty="0">
                <a:solidFill>
                  <a:schemeClr val="bg1"/>
                </a:solidFill>
              </a:rPr>
              <a:t>12 </a:t>
            </a:r>
            <a:r>
              <a:rPr lang="it-IT" sz="2400" dirty="0" smtClean="0">
                <a:solidFill>
                  <a:schemeClr val="bg1"/>
                </a:solidFill>
              </a:rPr>
              <a:t>marcatori (3 STR per </a:t>
            </a:r>
            <a:r>
              <a:rPr lang="it-IT" sz="2400" dirty="0">
                <a:solidFill>
                  <a:schemeClr val="bg1"/>
                </a:solidFill>
              </a:rPr>
              <a:t>gruppo di </a:t>
            </a:r>
            <a:r>
              <a:rPr lang="it-IT" sz="2400" dirty="0" err="1">
                <a:solidFill>
                  <a:schemeClr val="bg1"/>
                </a:solidFill>
              </a:rPr>
              <a:t>linkage</a:t>
            </a:r>
            <a:r>
              <a:rPr lang="it-IT" sz="2400" dirty="0">
                <a:solidFill>
                  <a:schemeClr val="bg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618618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9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4145</TotalTime>
  <Words>208</Words>
  <Application>Microsoft Office PowerPoint</Application>
  <PresentationFormat>Presentazione su schermo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8</vt:i4>
      </vt:variant>
      <vt:variant>
        <vt:lpstr>Titoli diapositive</vt:lpstr>
      </vt:variant>
      <vt:variant>
        <vt:i4>2</vt:i4>
      </vt:variant>
    </vt:vector>
  </HeadingPairs>
  <TitlesOfParts>
    <vt:vector size="16" baseType="lpstr">
      <vt:lpstr>Calibri</vt:lpstr>
      <vt:lpstr>Calibri Light</vt:lpstr>
      <vt:lpstr>Century Gothic</vt:lpstr>
      <vt:lpstr>Roboto</vt:lpstr>
      <vt:lpstr>Wingdings 2</vt:lpstr>
      <vt:lpstr>Wingdings 3</vt:lpstr>
      <vt:lpstr>HDOfficeLightV0</vt:lpstr>
      <vt:lpstr>1_HDOfficeLightV0</vt:lpstr>
      <vt:lpstr>2_HDOfficeLightV0</vt:lpstr>
      <vt:lpstr>3_HDOfficeLightV0</vt:lpstr>
      <vt:lpstr>4_HDOfficeLightV0</vt:lpstr>
      <vt:lpstr>5_HDOfficeLightV0</vt:lpstr>
      <vt:lpstr>6_HDOfficeLightV0</vt:lpstr>
      <vt:lpstr>Sezione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</dc:creator>
  <cp:lastModifiedBy>Elisabetta</cp:lastModifiedBy>
  <cp:revision>646</cp:revision>
  <dcterms:created xsi:type="dcterms:W3CDTF">2018-10-10T11:10:41Z</dcterms:created>
  <dcterms:modified xsi:type="dcterms:W3CDTF">2021-04-02T08:22:22Z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2018-10-10T00:00:00Z</vt:filetime>
  </property>
</Properties>
</file>