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7"/>
  </p:notesMasterIdLst>
  <p:sldIdLst>
    <p:sldId id="562" r:id="rId2"/>
    <p:sldId id="564" r:id="rId3"/>
    <p:sldId id="551" r:id="rId4"/>
    <p:sldId id="550" r:id="rId5"/>
    <p:sldId id="552" r:id="rId6"/>
    <p:sldId id="553" r:id="rId7"/>
    <p:sldId id="554" r:id="rId8"/>
    <p:sldId id="555" r:id="rId9"/>
    <p:sldId id="561" r:id="rId10"/>
    <p:sldId id="559" r:id="rId11"/>
    <p:sldId id="556" r:id="rId12"/>
    <p:sldId id="529" r:id="rId13"/>
    <p:sldId id="531" r:id="rId14"/>
    <p:sldId id="533" r:id="rId15"/>
    <p:sldId id="532" r:id="rId16"/>
    <p:sldId id="557" r:id="rId17"/>
    <p:sldId id="530" r:id="rId18"/>
    <p:sldId id="535" r:id="rId19"/>
    <p:sldId id="537" r:id="rId20"/>
    <p:sldId id="536" r:id="rId21"/>
    <p:sldId id="538" r:id="rId22"/>
    <p:sldId id="539" r:id="rId23"/>
    <p:sldId id="366" r:id="rId24"/>
    <p:sldId id="558" r:id="rId25"/>
    <p:sldId id="370" r:id="rId26"/>
    <p:sldId id="349" r:id="rId27"/>
    <p:sldId id="560" r:id="rId28"/>
    <p:sldId id="526" r:id="rId29"/>
    <p:sldId id="527" r:id="rId30"/>
    <p:sldId id="528" r:id="rId31"/>
    <p:sldId id="343" r:id="rId32"/>
    <p:sldId id="356" r:id="rId33"/>
    <p:sldId id="299" r:id="rId34"/>
    <p:sldId id="327" r:id="rId35"/>
    <p:sldId id="490" r:id="rId36"/>
    <p:sldId id="549" r:id="rId37"/>
    <p:sldId id="540" r:id="rId38"/>
    <p:sldId id="503" r:id="rId39"/>
    <p:sldId id="506" r:id="rId40"/>
    <p:sldId id="507" r:id="rId41"/>
    <p:sldId id="508" r:id="rId42"/>
    <p:sldId id="509" r:id="rId43"/>
    <p:sldId id="510" r:id="rId44"/>
    <p:sldId id="511" r:id="rId45"/>
    <p:sldId id="512" r:id="rId46"/>
    <p:sldId id="513" r:id="rId47"/>
    <p:sldId id="514" r:id="rId48"/>
    <p:sldId id="515" r:id="rId49"/>
    <p:sldId id="517" r:id="rId50"/>
    <p:sldId id="518" r:id="rId51"/>
    <p:sldId id="519" r:id="rId52"/>
    <p:sldId id="520" r:id="rId53"/>
    <p:sldId id="521" r:id="rId54"/>
    <p:sldId id="522" r:id="rId55"/>
    <p:sldId id="523" r:id="rId5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155" autoAdjust="0"/>
    <p:restoredTop sz="86815" autoAdjust="0"/>
  </p:normalViewPr>
  <p:slideViewPr>
    <p:cSldViewPr snapToGrid="0">
      <p:cViewPr>
        <p:scale>
          <a:sx n="71" d="100"/>
          <a:sy n="71" d="100"/>
        </p:scale>
        <p:origin x="366" y="-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1888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C43C6-2DCE-43F3-84A2-7A5FC513AAD8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34307-5E25-40EA-A435-2E363EB66E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0318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34307-5E25-40EA-A435-2E363EB66EE6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5292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34307-5E25-40EA-A435-2E363EB66EE6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2498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34307-5E25-40EA-A435-2E363EB66EE6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2159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34307-5E25-40EA-A435-2E363EB66EE6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0281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34307-5E25-40EA-A435-2E363EB66EE6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8478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34307-5E25-40EA-A435-2E363EB66EE6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6047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34307-5E25-40EA-A435-2E363EB66EE6}" type="slidenum">
              <a:rPr lang="it-IT" smtClean="0"/>
              <a:t>50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975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09E7-B09A-4A54-AE7C-19DFD628B2CC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5F2-76CF-4192-BFF0-C8C968E692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983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09E7-B09A-4A54-AE7C-19DFD628B2CC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5F2-76CF-4192-BFF0-C8C968E692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759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09E7-B09A-4A54-AE7C-19DFD628B2CC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5F2-76CF-4192-BFF0-C8C968E692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4904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9541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09E7-B09A-4A54-AE7C-19DFD628B2CC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5F2-76CF-4192-BFF0-C8C968E692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62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09E7-B09A-4A54-AE7C-19DFD628B2CC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5F2-76CF-4192-BFF0-C8C968E692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614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09E7-B09A-4A54-AE7C-19DFD628B2CC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5F2-76CF-4192-BFF0-C8C968E692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24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09E7-B09A-4A54-AE7C-19DFD628B2CC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5F2-76CF-4192-BFF0-C8C968E692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754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09E7-B09A-4A54-AE7C-19DFD628B2CC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5F2-76CF-4192-BFF0-C8C968E692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09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09E7-B09A-4A54-AE7C-19DFD628B2CC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5F2-76CF-4192-BFF0-C8C968E692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7671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09E7-B09A-4A54-AE7C-19DFD628B2CC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5F2-76CF-4192-BFF0-C8C968E692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9939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09E7-B09A-4A54-AE7C-19DFD628B2CC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5F2-76CF-4192-BFF0-C8C968E692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6525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409E7-B09A-4A54-AE7C-19DFD628B2CC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2A5F2-76CF-4192-BFF0-C8C968E692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435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mef.com/dna1.ht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eople.unica.it/carlamariacalo/files/2012/04/genetica_forense_Springer.pdf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46530" y="-146843"/>
            <a:ext cx="11105925" cy="67095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</a:rPr>
              <a:t/>
            </a:r>
            <a:br>
              <a:rPr kumimoji="0" lang="it-IT" altLang="it-IT" sz="18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</a:rPr>
            </a:br>
            <a:r>
              <a:rPr kumimoji="0" lang="it-IT" altLang="it-IT" sz="18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</a:rPr>
              <a:t>1) </a:t>
            </a:r>
            <a:r>
              <a:rPr kumimoji="0" lang="it-IT" altLang="it-IT" sz="2000" b="1" i="0" u="sng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</a:rPr>
              <a:t>TEST DI PATERNITÀ IN GRAVIDANZA (PRENATALE)</a:t>
            </a:r>
            <a:endParaRPr kumimoji="0" lang="it-IT" altLang="it-IT" sz="20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effectLst/>
                <a:latin typeface="Verdana" panose="020B0604030504040204" pitchFamily="34" charset="0"/>
              </a:rPr>
              <a:t> </a:t>
            </a:r>
            <a:endParaRPr kumimoji="0" lang="it-IT" altLang="it-IT" sz="20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sng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</a:rPr>
              <a:t>Test di Paternità </a:t>
            </a:r>
            <a:r>
              <a:rPr kumimoji="0" lang="it-IT" altLang="it-IT" sz="2000" b="1" i="0" u="sng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hlinkClick r:id="rId2"/>
              </a:rPr>
              <a:t>Prenatale Non invasivo</a:t>
            </a:r>
            <a:r>
              <a:rPr kumimoji="0" lang="it-IT" altLang="it-IT" sz="2000" b="1" i="0" u="sng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</a:rPr>
              <a:t> (Test Informativo)</a:t>
            </a:r>
            <a:r>
              <a:rPr kumimoji="0" lang="it-IT" altLang="it-IT" sz="2000" b="0" i="0" u="sng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</a:rPr>
              <a:t/>
            </a:r>
            <a:br>
              <a:rPr kumimoji="0" lang="it-IT" altLang="it-IT" sz="2000" b="0" i="0" u="sng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</a:rPr>
            </a:b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</a:rPr>
              <a:t>Il test innovativo si basa sull’analisi del DNA fetale che attraverso la placenta si immette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</a:rPr>
              <a:t>in circolazione nel sangue materno sin dalle prime settimane di gestazione.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</a:rPr>
              <a:t/>
            </a:r>
            <a:br>
              <a:rPr kumimoji="0" lang="it-IT" altLang="it-IT" sz="2000" b="0" i="0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</a:rPr>
            </a:b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</a:rPr>
              <a:t>A partire dalla 9° settimana di gravidanza è sufficiente effettuare un prelievo di campione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</a:rPr>
              <a:t> di sangue della madre e del presunto padre senza alcun rischio per il feto e la partoriente.</a:t>
            </a:r>
            <a:br>
              <a:rPr kumimoji="0" lang="it-IT" altLang="it-IT" sz="2000" b="0" i="0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</a:rPr>
            </a:b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</a:rPr>
              <a:t> </a:t>
            </a:r>
            <a:endParaRPr kumimoji="0" lang="it-IT" altLang="it-IT" sz="20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sng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</a:rPr>
              <a:t>Test di Paternità Prenatale Invasivo</a:t>
            </a:r>
            <a:endParaRPr kumimoji="0" lang="it-IT" altLang="it-IT" sz="20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</a:rPr>
              <a:t>I test di paternità può essere effettuato anche prima della nascita del bambino, utilizzando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</a:rPr>
              <a:t>cellule fetali ottenute con due distinte procedure: il prelievo di villi coriali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</a:rPr>
              <a:t> e il prelievo di cellule amniotiche (PCA o amniocentesi). </a:t>
            </a:r>
            <a:endParaRPr kumimoji="0" lang="it-IT" altLang="it-IT" sz="20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</a:rPr>
              <a:t>1) PVC si effettua intorno alla 10-13 settimana di gestazione e comporta un prelievo di cellule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</a:rPr>
              <a:t>della placenta. </a:t>
            </a:r>
            <a:endParaRPr kumimoji="0" lang="it-IT" altLang="it-IT" sz="20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</a:rPr>
              <a:t>2) L'amniocentesi si effettua generalmente dalla 15 alla 24 settimana di gestazione e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</a:rPr>
              <a:t>comporta un prelievo di cellule fetali dal liquido amniotico.</a:t>
            </a:r>
            <a:endParaRPr kumimoji="0" lang="it-IT" altLang="it-IT" sz="20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sng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</a:rPr>
              <a:t>In entrambi i casi  per effettuare il test sono anche necessari il prelievo di sangue/saliva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sng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</a:rPr>
              <a:t> (tampone buccale) della madre e del padre presunto.</a:t>
            </a:r>
            <a:endParaRPr kumimoji="0" lang="it-IT" altLang="it-IT" sz="2000" b="0" i="0" u="sng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sng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</a:rPr>
              <a:t> </a:t>
            </a:r>
            <a:endParaRPr kumimoji="0" lang="it-IT" altLang="it-IT" sz="2000" b="0" i="0" u="sng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rebuchet MS" panose="020B0603020202020204" pitchFamily="34" charset="0"/>
              </a:rPr>
              <a:t> 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65154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1446959"/>
            <a:ext cx="811530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54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1735791"/>
            <a:ext cx="90868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24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495300" y="1695450"/>
            <a:ext cx="11215730" cy="4557658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  <a:tabLst>
                <a:tab pos="3413125" algn="l"/>
              </a:tabLst>
            </a:pPr>
            <a:r>
              <a:rPr lang="it-IT" sz="3200" dirty="0" smtClean="0">
                <a:latin typeface="Calibri"/>
                <a:cs typeface="Calibri"/>
              </a:rPr>
              <a:t>Con il termine di:</a:t>
            </a:r>
          </a:p>
          <a:p>
            <a:pPr marL="12700" algn="ctr">
              <a:spcBef>
                <a:spcPts val="100"/>
              </a:spcBef>
              <a:tabLst>
                <a:tab pos="3413125" algn="l"/>
              </a:tabLst>
            </a:pPr>
            <a:r>
              <a:rPr lang="it-IT" sz="3600" b="1" i="1" dirty="0" smtClean="0">
                <a:latin typeface="Calibri"/>
                <a:cs typeface="Calibri"/>
              </a:rPr>
              <a:t> </a:t>
            </a:r>
            <a:r>
              <a:rPr sz="3600" b="1" i="1" u="sng" dirty="0" err="1" smtClean="0">
                <a:solidFill>
                  <a:srgbClr val="FF0000"/>
                </a:solidFill>
                <a:latin typeface="Calibri"/>
                <a:cs typeface="Calibri"/>
              </a:rPr>
              <a:t>alleli</a:t>
            </a:r>
            <a:r>
              <a:rPr sz="3600" b="1" i="1" u="sng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i="1" u="sng" dirty="0">
                <a:solidFill>
                  <a:srgbClr val="FF0000"/>
                </a:solidFill>
                <a:latin typeface="Calibri"/>
                <a:cs typeface="Calibri"/>
              </a:rPr>
              <a:t>obbligati</a:t>
            </a:r>
            <a:r>
              <a:rPr sz="3600" b="1" i="1" u="sng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i="1" u="sng" spc="-5" dirty="0" err="1" smtClean="0">
                <a:solidFill>
                  <a:srgbClr val="FF0000"/>
                </a:solidFill>
                <a:latin typeface="Calibri"/>
                <a:cs typeface="Calibri"/>
              </a:rPr>
              <a:t>paterni</a:t>
            </a:r>
            <a:endParaRPr lang="it-IT" sz="3600" b="1" i="1" u="sng" spc="-5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algn="ctr">
              <a:spcBef>
                <a:spcPts val="100"/>
              </a:spcBef>
              <a:tabLst>
                <a:tab pos="3413125" algn="l"/>
              </a:tabLst>
            </a:pPr>
            <a:endParaRPr lang="it-IT" sz="3200" u="sng" spc="5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algn="just">
              <a:spcBef>
                <a:spcPts val="100"/>
              </a:spcBef>
              <a:tabLst>
                <a:tab pos="3413125" algn="l"/>
              </a:tabLst>
            </a:pPr>
            <a:r>
              <a:rPr lang="it-IT" sz="3200" spc="5" dirty="0" smtClean="0">
                <a:latin typeface="Calibri"/>
                <a:cs typeface="Calibri"/>
                <a:sym typeface="Wingdings" panose="05000000000000000000" pitchFamily="2" charset="2"/>
              </a:rPr>
              <a:t>Si intende l</a:t>
            </a:r>
            <a:r>
              <a:rPr sz="3200" u="sng" dirty="0" smtClean="0">
                <a:latin typeface="Calibri"/>
                <a:cs typeface="Calibri"/>
              </a:rPr>
              <a:t>’allele </a:t>
            </a:r>
            <a:r>
              <a:rPr sz="3200" u="sng" spc="-5" dirty="0">
                <a:latin typeface="Calibri"/>
                <a:cs typeface="Calibri"/>
              </a:rPr>
              <a:t>(i) che </a:t>
            </a:r>
            <a:r>
              <a:rPr sz="3200" u="sng" dirty="0" err="1">
                <a:latin typeface="Calibri"/>
                <a:cs typeface="Calibri"/>
              </a:rPr>
              <a:t>il</a:t>
            </a:r>
            <a:r>
              <a:rPr sz="3200" u="sng" dirty="0">
                <a:latin typeface="Calibri"/>
                <a:cs typeface="Calibri"/>
              </a:rPr>
              <a:t> </a:t>
            </a:r>
            <a:r>
              <a:rPr lang="it-IT" sz="3200" u="sng" spc="-5" dirty="0">
                <a:latin typeface="Calibri"/>
                <a:cs typeface="Calibri"/>
              </a:rPr>
              <a:t>P</a:t>
            </a:r>
            <a:r>
              <a:rPr sz="3200" u="sng" spc="-5" dirty="0" err="1" smtClean="0">
                <a:latin typeface="Calibri"/>
                <a:cs typeface="Calibri"/>
              </a:rPr>
              <a:t>adre</a:t>
            </a:r>
            <a:r>
              <a:rPr lang="it-IT" sz="3200" u="sng" spc="-5" dirty="0" smtClean="0">
                <a:latin typeface="Calibri"/>
                <a:cs typeface="Calibri"/>
              </a:rPr>
              <a:t> Putativo (PP)</a:t>
            </a:r>
            <a:r>
              <a:rPr sz="3200" u="sng" spc="-5" dirty="0" smtClean="0">
                <a:latin typeface="Calibri"/>
                <a:cs typeface="Calibri"/>
              </a:rPr>
              <a:t> </a:t>
            </a:r>
            <a:r>
              <a:rPr sz="3200" b="1" u="sng" dirty="0">
                <a:latin typeface="Calibri"/>
                <a:cs typeface="Calibri"/>
              </a:rPr>
              <a:t>DEVE</a:t>
            </a:r>
            <a:r>
              <a:rPr sz="3200" b="1" u="sng" spc="-30" dirty="0">
                <a:latin typeface="Calibri"/>
                <a:cs typeface="Calibri"/>
              </a:rPr>
              <a:t> </a:t>
            </a:r>
            <a:r>
              <a:rPr sz="3200" b="1" u="sng" spc="-5" dirty="0" err="1" smtClean="0">
                <a:latin typeface="Calibri"/>
                <a:cs typeface="Calibri"/>
              </a:rPr>
              <a:t>avere</a:t>
            </a:r>
            <a:endParaRPr lang="it-IT" sz="3200" b="1" u="sng" spc="-5" dirty="0" smtClean="0">
              <a:latin typeface="Calibri"/>
              <a:cs typeface="Calibri"/>
            </a:endParaRPr>
          </a:p>
          <a:p>
            <a:pPr marL="12700" algn="just">
              <a:spcBef>
                <a:spcPts val="100"/>
              </a:spcBef>
              <a:tabLst>
                <a:tab pos="3413125" algn="l"/>
              </a:tabLst>
            </a:pPr>
            <a:endParaRPr sz="3200" u="sng" dirty="0">
              <a:latin typeface="Calibri"/>
              <a:cs typeface="Calibri"/>
            </a:endParaRPr>
          </a:p>
          <a:p>
            <a:pPr marR="345440" algn="just"/>
            <a:r>
              <a:rPr lang="it-IT" sz="3200" spc="-5" dirty="0" smtClean="0">
                <a:cs typeface="Calibri"/>
              </a:rPr>
              <a:t> NB: Per </a:t>
            </a:r>
            <a:r>
              <a:rPr lang="it-IT" sz="3200" dirty="0" smtClean="0">
                <a:cs typeface="Calibri"/>
              </a:rPr>
              <a:t>un </a:t>
            </a:r>
            <a:r>
              <a:rPr lang="it-IT" sz="3200" spc="-5" dirty="0">
                <a:cs typeface="Calibri"/>
              </a:rPr>
              <a:t>locus autosomico (ricordiamo la </a:t>
            </a:r>
            <a:r>
              <a:rPr lang="it-IT" sz="3200" dirty="0">
                <a:cs typeface="Calibri"/>
              </a:rPr>
              <a:t>1° legge di Mendel</a:t>
            </a:r>
            <a:r>
              <a:rPr lang="it-IT" sz="3200" dirty="0" smtClean="0">
                <a:cs typeface="Calibri"/>
              </a:rPr>
              <a:t>), se </a:t>
            </a:r>
            <a:r>
              <a:rPr lang="it-IT" sz="3200" dirty="0">
                <a:cs typeface="Calibri"/>
              </a:rPr>
              <a:t>si </a:t>
            </a:r>
            <a:r>
              <a:rPr lang="it-IT" sz="3200" spc="-5" dirty="0">
                <a:cs typeface="Calibri"/>
              </a:rPr>
              <a:t>conosce </a:t>
            </a:r>
            <a:r>
              <a:rPr lang="it-IT" sz="3200" dirty="0">
                <a:cs typeface="Calibri"/>
              </a:rPr>
              <a:t>il </a:t>
            </a:r>
            <a:r>
              <a:rPr lang="it-IT" sz="3200" b="1" u="sng" spc="-5" dirty="0">
                <a:cs typeface="Calibri"/>
              </a:rPr>
              <a:t>genotipo </a:t>
            </a:r>
            <a:r>
              <a:rPr lang="it-IT" sz="3200" b="1" u="sng" dirty="0">
                <a:cs typeface="Calibri"/>
              </a:rPr>
              <a:t>di </a:t>
            </a:r>
            <a:r>
              <a:rPr lang="it-IT" sz="3200" b="1" u="sng" spc="-5" dirty="0">
                <a:cs typeface="Calibri"/>
              </a:rPr>
              <a:t>madre </a:t>
            </a:r>
            <a:r>
              <a:rPr lang="it-IT" sz="3200" b="1" u="sng" dirty="0">
                <a:cs typeface="Calibri"/>
              </a:rPr>
              <a:t>e  </a:t>
            </a:r>
            <a:r>
              <a:rPr lang="it-IT" sz="3200" b="1" u="sng" spc="-5" dirty="0" smtClean="0">
                <a:cs typeface="Calibri"/>
              </a:rPr>
              <a:t>figlio </a:t>
            </a:r>
            <a:r>
              <a:rPr lang="it-IT" sz="3200" u="sng" dirty="0" smtClean="0">
                <a:solidFill>
                  <a:srgbClr val="FF0000"/>
                </a:solidFill>
                <a:cs typeface="Calibri"/>
              </a:rPr>
              <a:t>nella </a:t>
            </a:r>
            <a:r>
              <a:rPr lang="it-IT" sz="3200" u="sng" spc="-5" dirty="0">
                <a:solidFill>
                  <a:srgbClr val="FF0000"/>
                </a:solidFill>
                <a:cs typeface="Calibri"/>
              </a:rPr>
              <a:t>maggior parte </a:t>
            </a:r>
            <a:r>
              <a:rPr lang="it-IT" sz="3200" u="sng" dirty="0">
                <a:solidFill>
                  <a:srgbClr val="FF0000"/>
                </a:solidFill>
                <a:cs typeface="Calibri"/>
              </a:rPr>
              <a:t>dei </a:t>
            </a:r>
            <a:r>
              <a:rPr lang="it-IT" sz="3200" u="sng" dirty="0" smtClean="0">
                <a:solidFill>
                  <a:srgbClr val="FF0000"/>
                </a:solidFill>
                <a:cs typeface="Calibri"/>
              </a:rPr>
              <a:t>casi</a:t>
            </a:r>
            <a:r>
              <a:rPr lang="it-IT" sz="3200" dirty="0" smtClean="0">
                <a:solidFill>
                  <a:srgbClr val="FF0000"/>
                </a:solidFill>
                <a:cs typeface="Calibri"/>
              </a:rPr>
              <a:t>: </a:t>
            </a:r>
            <a:r>
              <a:rPr sz="3200" dirty="0" smtClean="0">
                <a:latin typeface="Calibri"/>
                <a:cs typeface="Calibri"/>
              </a:rPr>
              <a:t>è </a:t>
            </a:r>
            <a:r>
              <a:rPr sz="3200" spc="-5" dirty="0">
                <a:latin typeface="Calibri"/>
                <a:cs typeface="Calibri"/>
              </a:rPr>
              <a:t>possibile </a:t>
            </a:r>
            <a:r>
              <a:rPr sz="3200" spc="-5" dirty="0" err="1">
                <a:latin typeface="Calibri"/>
                <a:cs typeface="Calibri"/>
              </a:rPr>
              <a:t>dedurre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 err="1" smtClean="0">
                <a:latin typeface="Calibri"/>
                <a:cs typeface="Calibri"/>
              </a:rPr>
              <a:t>l’allele</a:t>
            </a:r>
            <a:r>
              <a:rPr lang="it-IT" sz="3200" dirty="0" smtClean="0">
                <a:latin typeface="Calibri"/>
                <a:cs typeface="Calibri"/>
              </a:rPr>
              <a:t>/i</a:t>
            </a:r>
            <a:r>
              <a:rPr sz="3200" dirty="0" smtClean="0">
                <a:latin typeface="Calibri"/>
                <a:cs typeface="Calibri"/>
              </a:rPr>
              <a:t> </a:t>
            </a:r>
            <a:r>
              <a:rPr lang="it-IT" sz="3200" dirty="0" smtClean="0">
                <a:latin typeface="Calibri"/>
                <a:cs typeface="Calibri"/>
              </a:rPr>
              <a:t>obbligato/i paterno</a:t>
            </a:r>
            <a:r>
              <a:rPr sz="3200" spc="-5" dirty="0" smtClean="0">
                <a:latin typeface="Calibri"/>
                <a:cs typeface="Calibri"/>
              </a:rPr>
              <a:t>. </a:t>
            </a:r>
            <a:endParaRPr lang="it-IT" sz="3200" spc="-5" dirty="0" smtClean="0">
              <a:latin typeface="Calibri"/>
              <a:cs typeface="Calibri"/>
            </a:endParaRPr>
          </a:p>
          <a:p>
            <a:pPr marR="345440" algn="just"/>
            <a:endParaRPr lang="it-IT" sz="3200" u="sng" spc="-5" dirty="0" smtClean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5" name="object 10"/>
          <p:cNvSpPr txBox="1">
            <a:spLocks noGrp="1"/>
          </p:cNvSpPr>
          <p:nvPr>
            <p:ph type="title"/>
          </p:nvPr>
        </p:nvSpPr>
        <p:spPr>
          <a:xfrm>
            <a:off x="4199484" y="110946"/>
            <a:ext cx="4306953" cy="60016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06680" rIns="0" bIns="0" rtlCol="0" anchor="ctr">
            <a:spAutoFit/>
          </a:bodyPr>
          <a:lstStyle/>
          <a:p>
            <a:pPr marL="252729" algn="ctr">
              <a:lnSpc>
                <a:spcPct val="100000"/>
              </a:lnSpc>
              <a:spcBef>
                <a:spcPts val="840"/>
              </a:spcBef>
            </a:pPr>
            <a:r>
              <a:rPr sz="3200" b="1" spc="-5" dirty="0">
                <a:cs typeface="Tahoma"/>
              </a:rPr>
              <a:t>Test </a:t>
            </a:r>
            <a:r>
              <a:rPr sz="3200" b="1" dirty="0">
                <a:cs typeface="Tahoma"/>
              </a:rPr>
              <a:t>di</a:t>
            </a:r>
            <a:r>
              <a:rPr sz="3200" b="1" spc="-35" dirty="0">
                <a:cs typeface="Tahoma"/>
              </a:rPr>
              <a:t> </a:t>
            </a:r>
            <a:r>
              <a:rPr sz="3200" b="1" spc="-5" dirty="0">
                <a:cs typeface="Tahoma"/>
              </a:rPr>
              <a:t>paternità</a:t>
            </a:r>
          </a:p>
        </p:txBody>
      </p:sp>
    </p:spTree>
    <p:extLst>
      <p:ext uri="{BB962C8B-B14F-4D97-AF65-F5344CB8AC3E}">
        <p14:creationId xmlns:p14="http://schemas.microsoft.com/office/powerpoint/2010/main" val="416024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390525" y="862540"/>
            <a:ext cx="11563350" cy="56906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87325" rIns="0" bIns="0" rtlCol="0">
            <a:spAutoFit/>
          </a:bodyPr>
          <a:lstStyle/>
          <a:p>
            <a:pPr marL="12700" algn="just">
              <a:spcBef>
                <a:spcPts val="1475"/>
              </a:spcBef>
              <a:buClr>
                <a:srgbClr val="000000"/>
              </a:buClr>
              <a:buSzPct val="85714"/>
              <a:tabLst>
                <a:tab pos="421005" algn="l"/>
              </a:tabLst>
            </a:pPr>
            <a:r>
              <a:rPr lang="it-IT" sz="3200" b="1" u="heavy" spc="-5" dirty="0" smtClean="0">
                <a:solidFill>
                  <a:srgbClr val="008000"/>
                </a:solidFill>
                <a:uFill>
                  <a:solidFill>
                    <a:srgbClr val="008E00"/>
                  </a:solidFill>
                </a:uFill>
                <a:latin typeface="Calibri"/>
                <a:cs typeface="Calibri"/>
              </a:rPr>
              <a:t>1. </a:t>
            </a:r>
            <a:r>
              <a:rPr sz="3200" b="1" u="heavy" spc="-5" dirty="0" err="1" smtClean="0">
                <a:solidFill>
                  <a:srgbClr val="008000"/>
                </a:solidFill>
                <a:uFill>
                  <a:solidFill>
                    <a:srgbClr val="008E00"/>
                  </a:solidFill>
                </a:uFill>
                <a:latin typeface="Calibri"/>
                <a:cs typeface="Calibri"/>
              </a:rPr>
              <a:t>Compatibilità</a:t>
            </a:r>
            <a:r>
              <a:rPr sz="3200" u="heavy" spc="-5" dirty="0" smtClean="0">
                <a:uFill>
                  <a:solidFill>
                    <a:srgbClr val="008E00"/>
                  </a:solidFill>
                </a:uFill>
                <a:latin typeface="Calibri"/>
                <a:cs typeface="Calibri"/>
              </a:rPr>
              <a:t>:</a:t>
            </a:r>
            <a:r>
              <a:rPr lang="it-IT" sz="3200" spc="-5" dirty="0" smtClean="0">
                <a:uFill>
                  <a:solidFill>
                    <a:srgbClr val="008E00"/>
                  </a:solidFill>
                </a:uFill>
                <a:latin typeface="Calibri"/>
                <a:cs typeface="Calibri"/>
              </a:rPr>
              <a:t> </a:t>
            </a:r>
          </a:p>
          <a:p>
            <a:pPr marL="12700" algn="just">
              <a:spcBef>
                <a:spcPts val="1475"/>
              </a:spcBef>
              <a:buClr>
                <a:srgbClr val="000000"/>
              </a:buClr>
              <a:buSzPct val="85714"/>
              <a:tabLst>
                <a:tab pos="421005" algn="l"/>
              </a:tabLst>
            </a:pPr>
            <a:r>
              <a:rPr sz="3200" dirty="0" err="1" smtClean="0">
                <a:latin typeface="Calibri"/>
                <a:cs typeface="Calibri"/>
              </a:rPr>
              <a:t>Tutti</a:t>
            </a:r>
            <a:r>
              <a:rPr sz="3200" dirty="0">
                <a:latin typeface="Calibri"/>
                <a:cs typeface="Calibri"/>
              </a:rPr>
              <a:t>* </a:t>
            </a:r>
            <a:r>
              <a:rPr sz="3200" dirty="0" err="1">
                <a:latin typeface="Calibri"/>
                <a:cs typeface="Calibri"/>
              </a:rPr>
              <a:t>gli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 err="1" smtClean="0">
                <a:latin typeface="Calibri"/>
                <a:cs typeface="Calibri"/>
              </a:rPr>
              <a:t>alleli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obbligati </a:t>
            </a:r>
            <a:r>
              <a:rPr sz="3200" spc="-5" dirty="0" err="1" smtClean="0">
                <a:latin typeface="Calibri"/>
                <a:cs typeface="Calibri"/>
              </a:rPr>
              <a:t>paterni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del </a:t>
            </a:r>
            <a:r>
              <a:rPr lang="it-IT" sz="3200" dirty="0" smtClean="0">
                <a:latin typeface="Calibri"/>
                <a:cs typeface="Calibri"/>
              </a:rPr>
              <a:t>F</a:t>
            </a:r>
            <a:r>
              <a:rPr sz="3200" dirty="0" err="1" smtClean="0">
                <a:latin typeface="Calibri"/>
                <a:cs typeface="Calibri"/>
              </a:rPr>
              <a:t>iglio</a:t>
            </a:r>
            <a:r>
              <a:rPr sz="3200" dirty="0" smtClean="0">
                <a:latin typeface="Calibri"/>
                <a:cs typeface="Calibri"/>
              </a:rPr>
              <a:t> </a:t>
            </a:r>
            <a:r>
              <a:rPr sz="3200" u="sng" spc="-5" dirty="0">
                <a:solidFill>
                  <a:srgbClr val="FF0000"/>
                </a:solidFill>
                <a:latin typeface="Calibri"/>
                <a:cs typeface="Calibri"/>
              </a:rPr>
              <a:t>sono presenti </a:t>
            </a:r>
            <a:r>
              <a:rPr sz="3200" dirty="0" err="1">
                <a:latin typeface="Calibri"/>
                <a:cs typeface="Calibri"/>
              </a:rPr>
              <a:t>nel</a:t>
            </a:r>
            <a:r>
              <a:rPr sz="3200" dirty="0">
                <a:latin typeface="Calibri"/>
                <a:cs typeface="Calibri"/>
              </a:rPr>
              <a:t>  </a:t>
            </a:r>
            <a:r>
              <a:rPr lang="it-IT" sz="3200" dirty="0" smtClean="0">
                <a:latin typeface="Calibri"/>
                <a:cs typeface="Calibri"/>
              </a:rPr>
              <a:t>profilo del </a:t>
            </a:r>
            <a:r>
              <a:rPr sz="3200" spc="-5" dirty="0" smtClean="0">
                <a:latin typeface="Calibri"/>
                <a:cs typeface="Calibri"/>
              </a:rPr>
              <a:t>padre </a:t>
            </a:r>
            <a:r>
              <a:rPr lang="it-IT" sz="3200" spc="-5" dirty="0" smtClean="0">
                <a:latin typeface="Calibri"/>
                <a:cs typeface="Calibri"/>
              </a:rPr>
              <a:t>presunto</a:t>
            </a:r>
            <a:r>
              <a:rPr lang="it-IT" sz="3200" dirty="0" smtClean="0">
                <a:latin typeface="Calibri"/>
                <a:cs typeface="Calibri"/>
              </a:rPr>
              <a:t> (PP)</a:t>
            </a:r>
          </a:p>
          <a:p>
            <a:pPr marL="12700" algn="just">
              <a:spcBef>
                <a:spcPts val="1475"/>
              </a:spcBef>
              <a:buClr>
                <a:srgbClr val="000000"/>
              </a:buClr>
              <a:buSzPct val="85714"/>
              <a:tabLst>
                <a:tab pos="421005" algn="l"/>
              </a:tabLst>
            </a:pPr>
            <a:r>
              <a:rPr lang="it-IT" sz="3200" b="1" u="sng" dirty="0" smtClean="0">
                <a:solidFill>
                  <a:srgbClr val="7030A0"/>
                </a:solidFill>
                <a:latin typeface="Calibri"/>
                <a:cs typeface="Calibri"/>
              </a:rPr>
              <a:t>2. Incompatibilità genetica</a:t>
            </a:r>
            <a:r>
              <a:rPr lang="it-IT" sz="3200" dirty="0" smtClean="0">
                <a:latin typeface="Calibri"/>
                <a:cs typeface="Calibri"/>
              </a:rPr>
              <a:t>: </a:t>
            </a:r>
          </a:p>
          <a:p>
            <a:pPr marL="12700" algn="just">
              <a:spcBef>
                <a:spcPts val="1475"/>
              </a:spcBef>
              <a:buClr>
                <a:srgbClr val="000000"/>
              </a:buClr>
              <a:buSzPct val="85714"/>
              <a:tabLst>
                <a:tab pos="421005" algn="l"/>
              </a:tabLst>
            </a:pPr>
            <a:r>
              <a:rPr lang="it-IT" sz="3200" dirty="0" smtClean="0"/>
              <a:t> Pochi alleli (1 o +) obbligati </a:t>
            </a:r>
            <a:r>
              <a:rPr lang="it-IT" sz="3200" u="sng" dirty="0" smtClean="0">
                <a:solidFill>
                  <a:srgbClr val="FF0000"/>
                </a:solidFill>
              </a:rPr>
              <a:t>non</a:t>
            </a:r>
            <a:r>
              <a:rPr lang="it-IT" sz="3200" dirty="0" smtClean="0"/>
              <a:t> </a:t>
            </a:r>
            <a:r>
              <a:rPr lang="it-IT" sz="3200" dirty="0"/>
              <a:t>sono presenti nel profilo del PP. </a:t>
            </a:r>
          </a:p>
          <a:p>
            <a:pPr marL="527050" indent="-514350" algn="just">
              <a:buClr>
                <a:srgbClr val="000000"/>
              </a:buClr>
              <a:buSzPct val="85714"/>
              <a:buFont typeface="+mj-lt"/>
              <a:buAutoNum type="arabicPeriod"/>
              <a:tabLst>
                <a:tab pos="421005" algn="l"/>
              </a:tabLst>
            </a:pPr>
            <a:endParaRPr lang="it-IT" sz="3200" b="1" u="heavy" dirty="0" smtClean="0">
              <a:solidFill>
                <a:srgbClr val="FF0000"/>
              </a:solidFill>
              <a:uFill>
                <a:solidFill>
                  <a:srgbClr val="FF2600"/>
                </a:solidFill>
              </a:uFill>
              <a:latin typeface="Calibri"/>
              <a:cs typeface="Calibri"/>
            </a:endParaRPr>
          </a:p>
          <a:p>
            <a:pPr marL="12700" algn="just">
              <a:buClr>
                <a:srgbClr val="000000"/>
              </a:buClr>
              <a:buSzPct val="85714"/>
              <a:tabLst>
                <a:tab pos="421005" algn="l"/>
              </a:tabLst>
            </a:pPr>
            <a:r>
              <a:rPr lang="it-IT" sz="3200" b="1" u="heavy" dirty="0" smtClean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latin typeface="Calibri"/>
                <a:cs typeface="Calibri"/>
              </a:rPr>
              <a:t>3. </a:t>
            </a:r>
            <a:r>
              <a:rPr sz="3200" b="1" u="heavy" dirty="0" err="1" smtClean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latin typeface="Calibri"/>
                <a:cs typeface="Calibri"/>
              </a:rPr>
              <a:t>Esclusione</a:t>
            </a:r>
            <a:r>
              <a:rPr sz="3200" b="1" u="heavy" dirty="0" smtClean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latin typeface="Calibri"/>
                <a:cs typeface="Calibri"/>
              </a:rPr>
              <a:t>:</a:t>
            </a:r>
            <a:r>
              <a:rPr lang="it-IT" sz="3200" b="1" dirty="0" smtClean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latin typeface="Calibri"/>
                <a:cs typeface="Calibri"/>
              </a:rPr>
              <a:t>  </a:t>
            </a:r>
          </a:p>
          <a:p>
            <a:pPr marL="12700" algn="just">
              <a:buClr>
                <a:srgbClr val="000000"/>
              </a:buClr>
              <a:buSzPct val="85714"/>
              <a:tabLst>
                <a:tab pos="421005" algn="l"/>
              </a:tabLst>
            </a:pPr>
            <a:r>
              <a:rPr sz="3200" dirty="0" err="1" smtClean="0">
                <a:latin typeface="Calibri"/>
                <a:cs typeface="Calibri"/>
              </a:rPr>
              <a:t>Più</a:t>
            </a:r>
            <a:r>
              <a:rPr sz="3200" dirty="0">
                <a:latin typeface="Calibri"/>
                <a:cs typeface="Calibri"/>
              </a:rPr>
              <a:t>* </a:t>
            </a:r>
            <a:r>
              <a:rPr sz="3200" dirty="0" err="1" smtClean="0">
                <a:latin typeface="Calibri"/>
                <a:cs typeface="Calibri"/>
              </a:rPr>
              <a:t>alleli</a:t>
            </a:r>
            <a:r>
              <a:rPr sz="3200" dirty="0" smtClean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obbligati  </a:t>
            </a:r>
            <a:r>
              <a:rPr sz="3200" spc="-5" dirty="0" err="1" smtClean="0">
                <a:latin typeface="Calibri"/>
                <a:cs typeface="Calibri"/>
              </a:rPr>
              <a:t>paterni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del </a:t>
            </a:r>
            <a:r>
              <a:rPr lang="it-IT" sz="3200" spc="-5" dirty="0" smtClean="0">
                <a:latin typeface="Calibri"/>
                <a:cs typeface="Calibri"/>
              </a:rPr>
              <a:t>Fi</a:t>
            </a:r>
            <a:r>
              <a:rPr sz="3200" spc="-5" dirty="0" err="1" smtClean="0">
                <a:latin typeface="Calibri"/>
                <a:cs typeface="Calibri"/>
              </a:rPr>
              <a:t>glio</a:t>
            </a:r>
            <a:r>
              <a:rPr sz="3200" spc="-45" dirty="0" smtClean="0">
                <a:latin typeface="Calibri"/>
                <a:cs typeface="Calibri"/>
              </a:rPr>
              <a:t> </a:t>
            </a:r>
            <a:r>
              <a:rPr sz="3200" u="heavy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latin typeface="Calibri"/>
                <a:cs typeface="Calibri"/>
              </a:rPr>
              <a:t>non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sono presenti </a:t>
            </a:r>
            <a:r>
              <a:rPr sz="3200" dirty="0">
                <a:latin typeface="Calibri"/>
                <a:cs typeface="Calibri"/>
              </a:rPr>
              <a:t>nel  </a:t>
            </a:r>
            <a:r>
              <a:rPr sz="3200" spc="-5" dirty="0">
                <a:latin typeface="Calibri"/>
                <a:cs typeface="Calibri"/>
              </a:rPr>
              <a:t>genotipo </a:t>
            </a:r>
            <a:r>
              <a:rPr sz="3200" dirty="0">
                <a:latin typeface="Calibri"/>
                <a:cs typeface="Calibri"/>
              </a:rPr>
              <a:t>del </a:t>
            </a:r>
            <a:r>
              <a:rPr lang="it-IT" sz="3200" dirty="0" smtClean="0">
                <a:latin typeface="Calibri"/>
                <a:cs typeface="Calibri"/>
              </a:rPr>
              <a:t>PP (</a:t>
            </a:r>
            <a:r>
              <a:rPr lang="it-IT" sz="3200" i="1" dirty="0" smtClean="0">
                <a:solidFill>
                  <a:srgbClr val="FF0000"/>
                </a:solidFill>
                <a:latin typeface="Calibri"/>
                <a:cs typeface="Calibri"/>
              </a:rPr>
              <a:t>TEST CONCLUSO</a:t>
            </a:r>
            <a:r>
              <a:rPr lang="it-IT" sz="3200" dirty="0" smtClean="0">
                <a:latin typeface="Calibri"/>
                <a:cs typeface="Calibri"/>
              </a:rPr>
              <a:t>)</a:t>
            </a:r>
            <a:endParaRPr sz="3200" dirty="0">
              <a:latin typeface="Times New Roman"/>
              <a:cs typeface="Times New Roman"/>
            </a:endParaRPr>
          </a:p>
          <a:p>
            <a:pPr marL="3924935" algn="just"/>
            <a:endParaRPr sz="3200" dirty="0">
              <a:latin typeface="Calibri"/>
              <a:cs typeface="Calibri"/>
            </a:endParaRPr>
          </a:p>
        </p:txBody>
      </p:sp>
      <p:sp>
        <p:nvSpPr>
          <p:cNvPr id="8" name="object 10"/>
          <p:cNvSpPr txBox="1">
            <a:spLocks/>
          </p:cNvSpPr>
          <p:nvPr/>
        </p:nvSpPr>
        <p:spPr>
          <a:xfrm>
            <a:off x="3380334" y="262376"/>
            <a:ext cx="4306953" cy="6001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0668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729" algn="ctr">
              <a:lnSpc>
                <a:spcPct val="100000"/>
              </a:lnSpc>
              <a:spcBef>
                <a:spcPts val="840"/>
              </a:spcBef>
            </a:pPr>
            <a:r>
              <a:rPr lang="it-IT" sz="3200" b="1" spc="-5" smtClean="0">
                <a:cs typeface="Tahoma"/>
              </a:rPr>
              <a:t>Test </a:t>
            </a:r>
            <a:r>
              <a:rPr lang="it-IT" sz="3200" b="1" smtClean="0">
                <a:cs typeface="Tahoma"/>
              </a:rPr>
              <a:t>di</a:t>
            </a:r>
            <a:r>
              <a:rPr lang="it-IT" sz="3200" b="1" spc="-35" smtClean="0">
                <a:cs typeface="Tahoma"/>
              </a:rPr>
              <a:t> </a:t>
            </a:r>
            <a:r>
              <a:rPr lang="it-IT" sz="3200" b="1" spc="-5" smtClean="0">
                <a:cs typeface="Tahoma"/>
              </a:rPr>
              <a:t>paternità</a:t>
            </a:r>
            <a:endParaRPr lang="it-IT" sz="3200" b="1" spc="-5" dirty="0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8877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494950" y="1825625"/>
            <a:ext cx="10511406" cy="374653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469900" marR="5715" indent="-457200" algn="just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70534" algn="l"/>
              </a:tabLst>
            </a:pPr>
            <a:r>
              <a:rPr spc="-25" dirty="0"/>
              <a:t>Per </a:t>
            </a:r>
            <a:r>
              <a:rPr spc="-15" dirty="0"/>
              <a:t>valutare </a:t>
            </a:r>
            <a:r>
              <a:rPr spc="-10" dirty="0"/>
              <a:t>l'incertezza </a:t>
            </a:r>
            <a:r>
              <a:rPr spc="-5" dirty="0"/>
              <a:t>di </a:t>
            </a:r>
            <a:r>
              <a:rPr lang="it-IT" spc="-5" dirty="0" smtClean="0"/>
              <a:t>1</a:t>
            </a:r>
            <a:r>
              <a:rPr spc="-5" dirty="0" smtClean="0"/>
              <a:t> </a:t>
            </a:r>
            <a:r>
              <a:rPr spc="-20" dirty="0"/>
              <a:t>data </a:t>
            </a:r>
            <a:r>
              <a:rPr spc="-10" dirty="0"/>
              <a:t>ipotesi </a:t>
            </a:r>
            <a:r>
              <a:rPr spc="-5" dirty="0"/>
              <a:t>è  necessario </a:t>
            </a:r>
            <a:r>
              <a:rPr spc="-15" dirty="0"/>
              <a:t>considerare </a:t>
            </a:r>
            <a:r>
              <a:rPr spc="-5" dirty="0" err="1"/>
              <a:t>almeno</a:t>
            </a:r>
            <a:r>
              <a:rPr spc="-5" dirty="0"/>
              <a:t> </a:t>
            </a:r>
            <a:r>
              <a:rPr lang="it-IT" spc="-5" dirty="0" smtClean="0"/>
              <a:t>1</a:t>
            </a:r>
            <a:r>
              <a:rPr spc="-10" dirty="0" smtClean="0"/>
              <a:t> </a:t>
            </a:r>
            <a:r>
              <a:rPr spc="-10" dirty="0"/>
              <a:t>ipotesi</a:t>
            </a:r>
            <a:r>
              <a:rPr spc="130" dirty="0"/>
              <a:t> </a:t>
            </a:r>
            <a:r>
              <a:rPr spc="-15" dirty="0"/>
              <a:t>alternativa</a:t>
            </a: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1F5F"/>
              </a:buClr>
              <a:buFont typeface="Calibri"/>
              <a:buAutoNum type="arabicPeriod"/>
            </a:pPr>
            <a:endParaRPr sz="2900" dirty="0">
              <a:cs typeface="Times New Roman"/>
            </a:endParaRPr>
          </a:p>
          <a:p>
            <a:pPr marL="469900" marR="5715" indent="-457200" algn="just">
              <a:lnSpc>
                <a:spcPct val="100000"/>
              </a:lnSpc>
              <a:buAutoNum type="arabicPeriod"/>
              <a:tabLst>
                <a:tab pos="470534" algn="l"/>
              </a:tabLst>
            </a:pPr>
            <a:r>
              <a:rPr spc="-25" dirty="0">
                <a:solidFill>
                  <a:srgbClr val="FF0000"/>
                </a:solidFill>
              </a:rPr>
              <a:t>L’interpretazione </a:t>
            </a:r>
            <a:r>
              <a:rPr spc="-5" dirty="0">
                <a:solidFill>
                  <a:srgbClr val="FF0000"/>
                </a:solidFill>
              </a:rPr>
              <a:t>scientifica si basa su domande </a:t>
            </a:r>
            <a:r>
              <a:rPr spc="-10" dirty="0">
                <a:solidFill>
                  <a:srgbClr val="FF0000"/>
                </a:solidFill>
              </a:rPr>
              <a:t>del  </a:t>
            </a:r>
            <a:r>
              <a:rPr spc="-5" dirty="0">
                <a:solidFill>
                  <a:srgbClr val="FF0000"/>
                </a:solidFill>
              </a:rPr>
              <a:t>tipo: «qual è </a:t>
            </a:r>
            <a:r>
              <a:rPr dirty="0">
                <a:solidFill>
                  <a:srgbClr val="FF0000"/>
                </a:solidFill>
              </a:rPr>
              <a:t>la </a:t>
            </a:r>
            <a:r>
              <a:rPr spc="-10" dirty="0" err="1">
                <a:solidFill>
                  <a:srgbClr val="FF0000"/>
                </a:solidFill>
              </a:rPr>
              <a:t>probabilità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lang="it-IT" spc="-10" dirty="0" smtClean="0">
                <a:solidFill>
                  <a:srgbClr val="FF0000"/>
                </a:solidFill>
              </a:rPr>
              <a:t>(Pr) </a:t>
            </a:r>
            <a:r>
              <a:rPr spc="-20" dirty="0" err="1" smtClean="0">
                <a:solidFill>
                  <a:srgbClr val="FF0000"/>
                </a:solidFill>
              </a:rPr>
              <a:t>dell’evidenza</a:t>
            </a:r>
            <a:r>
              <a:rPr lang="it-IT" spc="-20" dirty="0" smtClean="0">
                <a:solidFill>
                  <a:srgbClr val="FF0000"/>
                </a:solidFill>
              </a:rPr>
              <a:t> (E),</a:t>
            </a:r>
            <a:r>
              <a:rPr spc="-20" dirty="0" smtClean="0">
                <a:solidFill>
                  <a:srgbClr val="FF0000"/>
                </a:solidFill>
              </a:rPr>
              <a:t> </a:t>
            </a:r>
            <a:r>
              <a:rPr spc="-20" dirty="0">
                <a:solidFill>
                  <a:srgbClr val="FF0000"/>
                </a:solidFill>
              </a:rPr>
              <a:t>data </a:t>
            </a:r>
            <a:r>
              <a:rPr spc="-10" dirty="0" err="1" smtClean="0">
                <a:solidFill>
                  <a:srgbClr val="FF0000"/>
                </a:solidFill>
              </a:rPr>
              <a:t>l’ipotesi</a:t>
            </a:r>
            <a:r>
              <a:rPr lang="it-IT" spc="-10" dirty="0" smtClean="0">
                <a:solidFill>
                  <a:srgbClr val="FF0000"/>
                </a:solidFill>
              </a:rPr>
              <a:t> (H)</a:t>
            </a:r>
            <a:r>
              <a:rPr spc="-10" dirty="0" smtClean="0">
                <a:solidFill>
                  <a:srgbClr val="FF0000"/>
                </a:solidFill>
              </a:rPr>
              <a:t>?»</a:t>
            </a:r>
            <a:endParaRPr spc="-1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1F5F"/>
              </a:buClr>
              <a:buFont typeface="Calibri"/>
              <a:buAutoNum type="arabicPeriod"/>
            </a:pPr>
            <a:endParaRPr sz="2900" dirty="0">
              <a:cs typeface="Times New Roman"/>
            </a:endParaRPr>
          </a:p>
          <a:p>
            <a:pPr marL="469900" marR="5080" indent="-457200" algn="just">
              <a:lnSpc>
                <a:spcPct val="100000"/>
              </a:lnSpc>
              <a:buAutoNum type="arabicPeriod"/>
              <a:tabLst>
                <a:tab pos="470534" algn="l"/>
              </a:tabLst>
            </a:pPr>
            <a:r>
              <a:rPr spc="-10" dirty="0"/>
              <a:t>L'evidenza </a:t>
            </a:r>
            <a:r>
              <a:rPr spc="-5" dirty="0"/>
              <a:t>scientifica è </a:t>
            </a:r>
            <a:r>
              <a:rPr spc="-10" dirty="0"/>
              <a:t>condizionata </a:t>
            </a:r>
            <a:r>
              <a:rPr spc="-5" dirty="0"/>
              <a:t>non solo </a:t>
            </a:r>
            <a:r>
              <a:rPr spc="-5" dirty="0" err="1"/>
              <a:t>dalle</a:t>
            </a:r>
            <a:r>
              <a:rPr spc="-5" dirty="0"/>
              <a:t>  </a:t>
            </a:r>
            <a:r>
              <a:rPr lang="it-IT" spc="-5" dirty="0" smtClean="0"/>
              <a:t>2</a:t>
            </a:r>
            <a:r>
              <a:rPr spc="-5" dirty="0" smtClean="0"/>
              <a:t> </a:t>
            </a:r>
            <a:r>
              <a:rPr spc="-10" dirty="0"/>
              <a:t>ipotesi </a:t>
            </a:r>
            <a:r>
              <a:rPr spc="-25" dirty="0"/>
              <a:t>fatte, </a:t>
            </a:r>
            <a:r>
              <a:rPr lang="it-IT" spc="-25" dirty="0" smtClean="0"/>
              <a:t>ma </a:t>
            </a:r>
            <a:r>
              <a:rPr dirty="0" err="1" smtClean="0"/>
              <a:t>anche</a:t>
            </a:r>
            <a:r>
              <a:rPr dirty="0" smtClean="0"/>
              <a:t> </a:t>
            </a:r>
            <a:r>
              <a:rPr spc="-5" dirty="0"/>
              <a:t>dal </a:t>
            </a:r>
            <a:r>
              <a:rPr u="sng" spc="-25" dirty="0" err="1" smtClean="0"/>
              <a:t>contesto</a:t>
            </a:r>
            <a:r>
              <a:rPr lang="it-IT" u="sng" spc="-25" dirty="0" smtClean="0"/>
              <a:t>,</a:t>
            </a:r>
            <a:r>
              <a:rPr spc="-25" dirty="0" smtClean="0"/>
              <a:t> </a:t>
            </a:r>
            <a:r>
              <a:rPr spc="-20" dirty="0"/>
              <a:t>entro </a:t>
            </a:r>
            <a:r>
              <a:rPr spc="-5" dirty="0"/>
              <a:t>cui </a:t>
            </a:r>
            <a:r>
              <a:rPr spc="-10" dirty="0"/>
              <a:t>tali  ipotesi </a:t>
            </a:r>
            <a:r>
              <a:rPr spc="-15" dirty="0"/>
              <a:t>devono essere</a:t>
            </a:r>
            <a:r>
              <a:rPr spc="70" dirty="0"/>
              <a:t> </a:t>
            </a:r>
            <a:r>
              <a:rPr spc="-20" dirty="0"/>
              <a:t>valutate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76616" y="657747"/>
            <a:ext cx="3751579" cy="5668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+mn-lt"/>
              </a:rPr>
              <a:t>Principi</a:t>
            </a:r>
            <a:r>
              <a:rPr sz="3600" spc="-75" dirty="0">
                <a:latin typeface="+mn-lt"/>
              </a:rPr>
              <a:t> </a:t>
            </a:r>
            <a:r>
              <a:rPr sz="3600" spc="-20" dirty="0">
                <a:latin typeface="+mn-lt"/>
              </a:rPr>
              <a:t>generali</a:t>
            </a:r>
            <a:endParaRPr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185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30" y="1681443"/>
            <a:ext cx="11145051" cy="3067049"/>
          </a:xfrm>
          <a:prstGeom prst="rect">
            <a:avLst/>
          </a:prstGeom>
        </p:spPr>
      </p:pic>
      <p:sp>
        <p:nvSpPr>
          <p:cNvPr id="6" name="object 10"/>
          <p:cNvSpPr txBox="1">
            <a:spLocks/>
          </p:cNvSpPr>
          <p:nvPr/>
        </p:nvSpPr>
        <p:spPr>
          <a:xfrm>
            <a:off x="3350037" y="494598"/>
            <a:ext cx="5174838" cy="6001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0668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729" algn="ctr">
              <a:lnSpc>
                <a:spcPct val="100000"/>
              </a:lnSpc>
              <a:spcBef>
                <a:spcPts val="840"/>
              </a:spcBef>
            </a:pPr>
            <a:r>
              <a:rPr lang="it-IT" sz="3200" b="1" spc="-5" dirty="0" smtClean="0">
                <a:cs typeface="Tahoma"/>
              </a:rPr>
              <a:t>INDICE DI PATERNITA’ (PI) </a:t>
            </a:r>
            <a:endParaRPr lang="it-IT" sz="3200" b="1" spc="-5" dirty="0">
              <a:cs typeface="Tahoma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05805" y="4778812"/>
            <a:ext cx="10976581" cy="184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spcBef>
                <a:spcPts val="95"/>
              </a:spcBef>
            </a:pPr>
            <a:endParaRPr lang="it-IT" sz="2800" dirty="0" smtClean="0">
              <a:cs typeface="Calibri"/>
            </a:endParaRPr>
          </a:p>
          <a:p>
            <a:pPr marL="12700" marR="5080" algn="just">
              <a:spcBef>
                <a:spcPts val="95"/>
              </a:spcBef>
            </a:pPr>
            <a:r>
              <a:rPr lang="it-IT" sz="2800" b="1" dirty="0" err="1" smtClean="0">
                <a:solidFill>
                  <a:srgbClr val="FF0000"/>
                </a:solidFill>
                <a:cs typeface="Calibri"/>
              </a:rPr>
              <a:t>Likelihood</a:t>
            </a:r>
            <a:r>
              <a:rPr lang="it-IT" sz="2800" b="1" dirty="0" smtClean="0">
                <a:solidFill>
                  <a:srgbClr val="FF0000"/>
                </a:solidFill>
                <a:cs typeface="Calibri"/>
              </a:rPr>
              <a:t> ratio (LR)= </a:t>
            </a:r>
            <a:r>
              <a:rPr lang="it-IT" sz="2800" b="1" spc="-5" dirty="0" smtClean="0">
                <a:solidFill>
                  <a:srgbClr val="FF0000"/>
                </a:solidFill>
                <a:cs typeface="Calibri"/>
              </a:rPr>
              <a:t>probabilità </a:t>
            </a:r>
            <a:r>
              <a:rPr lang="it-IT" sz="2800" b="1" dirty="0">
                <a:solidFill>
                  <a:srgbClr val="FF0000"/>
                </a:solidFill>
                <a:cs typeface="Calibri"/>
              </a:rPr>
              <a:t>che il </a:t>
            </a:r>
            <a:r>
              <a:rPr lang="it-IT" sz="2800" b="1" dirty="0" smtClean="0">
                <a:solidFill>
                  <a:srgbClr val="FF0000"/>
                </a:solidFill>
                <a:cs typeface="Calibri"/>
              </a:rPr>
              <a:t>PP </a:t>
            </a:r>
            <a:r>
              <a:rPr lang="it-IT" sz="2800" b="1" spc="-5" dirty="0" smtClean="0">
                <a:solidFill>
                  <a:srgbClr val="FF0000"/>
                </a:solidFill>
                <a:cs typeface="Calibri"/>
              </a:rPr>
              <a:t>trasmetta </a:t>
            </a:r>
            <a:r>
              <a:rPr lang="it-IT" sz="2800" b="1" dirty="0">
                <a:solidFill>
                  <a:srgbClr val="FF0000"/>
                </a:solidFill>
                <a:cs typeface="Calibri"/>
              </a:rPr>
              <a:t>l’allele(i) </a:t>
            </a:r>
            <a:r>
              <a:rPr lang="it-IT" sz="2800" b="1" spc="-5" dirty="0">
                <a:solidFill>
                  <a:srgbClr val="FF0000"/>
                </a:solidFill>
                <a:cs typeface="Calibri"/>
              </a:rPr>
              <a:t>obbligato  </a:t>
            </a:r>
            <a:r>
              <a:rPr lang="it-IT" sz="2800" b="1" dirty="0" smtClean="0">
                <a:solidFill>
                  <a:srgbClr val="FF0000"/>
                </a:solidFill>
                <a:cs typeface="Calibri"/>
              </a:rPr>
              <a:t>essendo </a:t>
            </a:r>
            <a:r>
              <a:rPr lang="it-IT" sz="2800" b="1" dirty="0">
                <a:solidFill>
                  <a:srgbClr val="FF0000"/>
                </a:solidFill>
                <a:cs typeface="Calibri"/>
              </a:rPr>
              <a:t>il </a:t>
            </a:r>
            <a:r>
              <a:rPr lang="it-IT" sz="2800" b="1" spc="-5" dirty="0">
                <a:solidFill>
                  <a:srgbClr val="FF0000"/>
                </a:solidFill>
                <a:cs typeface="Calibri"/>
              </a:rPr>
              <a:t>vero padre. </a:t>
            </a:r>
          </a:p>
          <a:p>
            <a:pPr marL="12700" marR="5080" algn="just">
              <a:spcBef>
                <a:spcPts val="95"/>
              </a:spcBef>
            </a:pPr>
            <a:endParaRPr lang="it-IT" sz="2800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757648" y="2906962"/>
            <a:ext cx="537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X</a:t>
            </a:r>
            <a:endParaRPr lang="it-IT" sz="3600" b="1" kern="1200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 flipH="1">
            <a:off x="10757647" y="3738282"/>
            <a:ext cx="537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Y</a:t>
            </a:r>
            <a:endParaRPr lang="it-IT" sz="3600" b="1" kern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74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494950" y="1825625"/>
            <a:ext cx="10511406" cy="374653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469900" marR="5715" indent="-457200" algn="just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70534" algn="l"/>
              </a:tabLst>
            </a:pPr>
            <a:r>
              <a:rPr spc="-25" dirty="0"/>
              <a:t>Per </a:t>
            </a:r>
            <a:r>
              <a:rPr spc="-15" dirty="0"/>
              <a:t>valutare </a:t>
            </a:r>
            <a:r>
              <a:rPr spc="-10" dirty="0"/>
              <a:t>l'incertezza </a:t>
            </a:r>
            <a:r>
              <a:rPr spc="-5" dirty="0"/>
              <a:t>di </a:t>
            </a:r>
            <a:r>
              <a:rPr lang="it-IT" spc="-5" dirty="0" smtClean="0"/>
              <a:t>1</a:t>
            </a:r>
            <a:r>
              <a:rPr spc="-5" dirty="0" smtClean="0"/>
              <a:t> </a:t>
            </a:r>
            <a:r>
              <a:rPr spc="-20" dirty="0"/>
              <a:t>data </a:t>
            </a:r>
            <a:r>
              <a:rPr spc="-10" dirty="0"/>
              <a:t>ipotesi </a:t>
            </a:r>
            <a:r>
              <a:rPr spc="-5" dirty="0"/>
              <a:t>è  necessario </a:t>
            </a:r>
            <a:r>
              <a:rPr spc="-15" dirty="0"/>
              <a:t>considerare </a:t>
            </a:r>
            <a:r>
              <a:rPr spc="-5" dirty="0" err="1"/>
              <a:t>almeno</a:t>
            </a:r>
            <a:r>
              <a:rPr spc="-5" dirty="0"/>
              <a:t> </a:t>
            </a:r>
            <a:r>
              <a:rPr lang="it-IT" spc="-5" dirty="0" smtClean="0"/>
              <a:t>1</a:t>
            </a:r>
            <a:r>
              <a:rPr spc="-10" dirty="0" smtClean="0"/>
              <a:t> </a:t>
            </a:r>
            <a:r>
              <a:rPr spc="-10" dirty="0"/>
              <a:t>ipotesi</a:t>
            </a:r>
            <a:r>
              <a:rPr spc="130" dirty="0"/>
              <a:t> </a:t>
            </a:r>
            <a:r>
              <a:rPr spc="-15" dirty="0"/>
              <a:t>alternativa</a:t>
            </a: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1F5F"/>
              </a:buClr>
              <a:buFont typeface="Calibri"/>
              <a:buAutoNum type="arabicPeriod"/>
            </a:pPr>
            <a:endParaRPr sz="2900" dirty="0">
              <a:cs typeface="Times New Roman"/>
            </a:endParaRPr>
          </a:p>
          <a:p>
            <a:pPr marL="469900" marR="5715" indent="-457200" algn="just">
              <a:lnSpc>
                <a:spcPct val="100000"/>
              </a:lnSpc>
              <a:buAutoNum type="arabicPeriod"/>
              <a:tabLst>
                <a:tab pos="470534" algn="l"/>
              </a:tabLst>
            </a:pPr>
            <a:r>
              <a:rPr spc="-25" dirty="0">
                <a:solidFill>
                  <a:schemeClr val="tx1"/>
                </a:solidFill>
              </a:rPr>
              <a:t>L’interpretazione </a:t>
            </a:r>
            <a:r>
              <a:rPr spc="-5" dirty="0">
                <a:solidFill>
                  <a:schemeClr val="tx1"/>
                </a:solidFill>
              </a:rPr>
              <a:t>scientifica si basa su domande </a:t>
            </a:r>
            <a:r>
              <a:rPr spc="-10" dirty="0">
                <a:solidFill>
                  <a:schemeClr val="tx1"/>
                </a:solidFill>
              </a:rPr>
              <a:t>del  </a:t>
            </a:r>
            <a:r>
              <a:rPr spc="-5" dirty="0">
                <a:solidFill>
                  <a:schemeClr val="tx1"/>
                </a:solidFill>
              </a:rPr>
              <a:t>tipo: «qual è </a:t>
            </a:r>
            <a:r>
              <a:rPr dirty="0">
                <a:solidFill>
                  <a:schemeClr val="tx1"/>
                </a:solidFill>
              </a:rPr>
              <a:t>la </a:t>
            </a:r>
            <a:r>
              <a:rPr spc="-10" dirty="0" err="1">
                <a:solidFill>
                  <a:schemeClr val="tx1"/>
                </a:solidFill>
              </a:rPr>
              <a:t>probabilità</a:t>
            </a:r>
            <a:r>
              <a:rPr spc="-10" dirty="0">
                <a:solidFill>
                  <a:schemeClr val="tx1"/>
                </a:solidFill>
              </a:rPr>
              <a:t> </a:t>
            </a:r>
            <a:r>
              <a:rPr lang="it-IT" spc="-10" dirty="0" smtClean="0">
                <a:solidFill>
                  <a:schemeClr val="tx1"/>
                </a:solidFill>
              </a:rPr>
              <a:t>(Pr) </a:t>
            </a:r>
            <a:r>
              <a:rPr spc="-20" dirty="0" err="1" smtClean="0">
                <a:solidFill>
                  <a:schemeClr val="tx1"/>
                </a:solidFill>
              </a:rPr>
              <a:t>dell’evidenza</a:t>
            </a:r>
            <a:r>
              <a:rPr lang="it-IT" spc="-20" dirty="0" smtClean="0">
                <a:solidFill>
                  <a:schemeClr val="tx1"/>
                </a:solidFill>
              </a:rPr>
              <a:t> (E),</a:t>
            </a:r>
            <a:r>
              <a:rPr spc="-20" dirty="0" smtClean="0">
                <a:solidFill>
                  <a:schemeClr val="tx1"/>
                </a:solidFill>
              </a:rPr>
              <a:t> </a:t>
            </a:r>
            <a:r>
              <a:rPr spc="-20" dirty="0">
                <a:solidFill>
                  <a:schemeClr val="tx1"/>
                </a:solidFill>
              </a:rPr>
              <a:t>data </a:t>
            </a:r>
            <a:r>
              <a:rPr spc="-10" dirty="0" err="1" smtClean="0">
                <a:solidFill>
                  <a:schemeClr val="tx1"/>
                </a:solidFill>
              </a:rPr>
              <a:t>l’ipotesi</a:t>
            </a:r>
            <a:r>
              <a:rPr lang="it-IT" spc="-10" dirty="0" smtClean="0">
                <a:solidFill>
                  <a:schemeClr val="tx1"/>
                </a:solidFill>
              </a:rPr>
              <a:t> (H)</a:t>
            </a:r>
            <a:r>
              <a:rPr spc="-10" dirty="0" smtClean="0">
                <a:solidFill>
                  <a:schemeClr val="tx1"/>
                </a:solidFill>
              </a:rPr>
              <a:t>?»</a:t>
            </a:r>
            <a:endParaRPr spc="-1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1F5F"/>
              </a:buClr>
              <a:buFont typeface="Calibri"/>
              <a:buAutoNum type="arabicPeriod"/>
            </a:pPr>
            <a:endParaRPr sz="2900" dirty="0">
              <a:cs typeface="Times New Roman"/>
            </a:endParaRPr>
          </a:p>
          <a:p>
            <a:pPr marL="469900" marR="5080" indent="-457200" algn="just">
              <a:lnSpc>
                <a:spcPct val="100000"/>
              </a:lnSpc>
              <a:buAutoNum type="arabicPeriod"/>
              <a:tabLst>
                <a:tab pos="470534" algn="l"/>
              </a:tabLst>
            </a:pPr>
            <a:r>
              <a:rPr spc="-10" dirty="0">
                <a:solidFill>
                  <a:srgbClr val="FF0000"/>
                </a:solidFill>
              </a:rPr>
              <a:t>L'evidenza </a:t>
            </a:r>
            <a:r>
              <a:rPr spc="-5" dirty="0">
                <a:solidFill>
                  <a:srgbClr val="FF0000"/>
                </a:solidFill>
              </a:rPr>
              <a:t>scientifica è </a:t>
            </a:r>
            <a:r>
              <a:rPr spc="-10" dirty="0">
                <a:solidFill>
                  <a:srgbClr val="FF0000"/>
                </a:solidFill>
              </a:rPr>
              <a:t>condizionata </a:t>
            </a:r>
            <a:r>
              <a:rPr spc="-5" dirty="0">
                <a:solidFill>
                  <a:srgbClr val="FF0000"/>
                </a:solidFill>
              </a:rPr>
              <a:t>non solo </a:t>
            </a:r>
            <a:r>
              <a:rPr spc="-5" dirty="0" err="1">
                <a:solidFill>
                  <a:srgbClr val="FF0000"/>
                </a:solidFill>
              </a:rPr>
              <a:t>dalle</a:t>
            </a:r>
            <a:r>
              <a:rPr spc="-5" dirty="0">
                <a:solidFill>
                  <a:srgbClr val="FF0000"/>
                </a:solidFill>
              </a:rPr>
              <a:t>  </a:t>
            </a:r>
            <a:r>
              <a:rPr lang="it-IT" spc="-5" dirty="0" smtClean="0">
                <a:solidFill>
                  <a:srgbClr val="FF0000"/>
                </a:solidFill>
              </a:rPr>
              <a:t>2</a:t>
            </a:r>
            <a:r>
              <a:rPr spc="-5" dirty="0" smtClean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ipotesi </a:t>
            </a:r>
            <a:r>
              <a:rPr spc="-25" dirty="0">
                <a:solidFill>
                  <a:srgbClr val="FF0000"/>
                </a:solidFill>
              </a:rPr>
              <a:t>fatte, </a:t>
            </a:r>
            <a:r>
              <a:rPr lang="it-IT" spc="-25" dirty="0" smtClean="0">
                <a:solidFill>
                  <a:srgbClr val="FF0000"/>
                </a:solidFill>
              </a:rPr>
              <a:t>ma </a:t>
            </a:r>
            <a:r>
              <a:rPr dirty="0" err="1" smtClean="0">
                <a:solidFill>
                  <a:srgbClr val="FF0000"/>
                </a:solidFill>
              </a:rPr>
              <a:t>anche</a:t>
            </a:r>
            <a:r>
              <a:rPr dirty="0" smtClean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dal </a:t>
            </a:r>
            <a:r>
              <a:rPr u="sng" spc="-25" dirty="0" err="1" smtClean="0">
                <a:solidFill>
                  <a:srgbClr val="FF0000"/>
                </a:solidFill>
              </a:rPr>
              <a:t>contesto</a:t>
            </a:r>
            <a:r>
              <a:rPr lang="it-IT" u="sng" spc="-25" dirty="0" smtClean="0">
                <a:solidFill>
                  <a:srgbClr val="FF0000"/>
                </a:solidFill>
              </a:rPr>
              <a:t>,</a:t>
            </a:r>
            <a:r>
              <a:rPr spc="-25" dirty="0" smtClean="0">
                <a:solidFill>
                  <a:srgbClr val="FF0000"/>
                </a:solidFill>
              </a:rPr>
              <a:t> </a:t>
            </a:r>
            <a:r>
              <a:rPr spc="-20" dirty="0">
                <a:solidFill>
                  <a:srgbClr val="FF0000"/>
                </a:solidFill>
              </a:rPr>
              <a:t>entro </a:t>
            </a:r>
            <a:r>
              <a:rPr spc="-5" dirty="0">
                <a:solidFill>
                  <a:srgbClr val="FF0000"/>
                </a:solidFill>
              </a:rPr>
              <a:t>cui </a:t>
            </a:r>
            <a:r>
              <a:rPr spc="-10" dirty="0">
                <a:solidFill>
                  <a:srgbClr val="FF0000"/>
                </a:solidFill>
              </a:rPr>
              <a:t>tali  ipotesi </a:t>
            </a:r>
            <a:r>
              <a:rPr spc="-15" dirty="0">
                <a:solidFill>
                  <a:srgbClr val="FF0000"/>
                </a:solidFill>
              </a:rPr>
              <a:t>devono essere</a:t>
            </a:r>
            <a:r>
              <a:rPr spc="70" dirty="0">
                <a:solidFill>
                  <a:srgbClr val="FF0000"/>
                </a:solidFill>
              </a:rPr>
              <a:t> </a:t>
            </a:r>
            <a:r>
              <a:rPr spc="-20" dirty="0">
                <a:solidFill>
                  <a:srgbClr val="FF0000"/>
                </a:solidFill>
              </a:rPr>
              <a:t>valutate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76616" y="657747"/>
            <a:ext cx="3751579" cy="5668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+mn-lt"/>
              </a:rPr>
              <a:t>Principi</a:t>
            </a:r>
            <a:r>
              <a:rPr sz="3600" spc="-75" dirty="0">
                <a:latin typeface="+mn-lt"/>
              </a:rPr>
              <a:t> </a:t>
            </a:r>
            <a:r>
              <a:rPr sz="3600" spc="-20" dirty="0">
                <a:latin typeface="+mn-lt"/>
              </a:rPr>
              <a:t>generali</a:t>
            </a:r>
            <a:endParaRPr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13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390650" y="447675"/>
            <a:ext cx="8924925" cy="7810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t-IT" sz="3600" b="1" dirty="0">
                <a:latin typeface="+mn-lt"/>
              </a:rPr>
              <a:t>Probabilità di </a:t>
            </a:r>
            <a:r>
              <a:rPr lang="it-IT" sz="3600" b="1" dirty="0" smtClean="0">
                <a:latin typeface="+mn-lt"/>
              </a:rPr>
              <a:t>paternità (PP)</a:t>
            </a:r>
            <a:endParaRPr lang="it-IT" sz="3600" dirty="0">
              <a:latin typeface="+mn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119747" y="2178423"/>
            <a:ext cx="9466729" cy="1754326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3600" u="sng" dirty="0">
              <a:solidFill>
                <a:srgbClr val="000000"/>
              </a:solidFill>
              <a:latin typeface="+mn-lt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600" dirty="0">
                <a:solidFill>
                  <a:srgbClr val="000000"/>
                </a:solidFill>
                <a:latin typeface="+mn-lt"/>
              </a:rPr>
              <a:t>La "probabilità di </a:t>
            </a:r>
            <a:r>
              <a:rPr lang="it-IT" altLang="it-IT" sz="3600" dirty="0" smtClean="0">
                <a:solidFill>
                  <a:srgbClr val="000000"/>
                </a:solidFill>
                <a:latin typeface="+mn-lt"/>
              </a:rPr>
              <a:t>paternità = </a:t>
            </a:r>
            <a:r>
              <a:rPr lang="it-IT" altLang="it-IT" sz="3600" b="1" dirty="0" smtClean="0">
                <a:solidFill>
                  <a:srgbClr val="000000"/>
                </a:solidFill>
                <a:latin typeface="+mn-lt"/>
              </a:rPr>
              <a:t>W</a:t>
            </a:r>
            <a:r>
              <a:rPr lang="it-IT" altLang="it-IT" sz="3600" dirty="0">
                <a:solidFill>
                  <a:srgbClr val="000000"/>
                </a:solidFill>
                <a:latin typeface="+mn-lt"/>
              </a:rPr>
              <a:t> (dalla parola tedesca </a:t>
            </a:r>
            <a:r>
              <a:rPr lang="it-IT" altLang="it-IT" sz="3600" i="1" dirty="0" err="1">
                <a:solidFill>
                  <a:srgbClr val="000000"/>
                </a:solidFill>
                <a:latin typeface="+mn-lt"/>
              </a:rPr>
              <a:t>Wahrscheinlichkeit</a:t>
            </a:r>
            <a:r>
              <a:rPr lang="it-IT" altLang="it-IT" sz="3600" dirty="0">
                <a:solidFill>
                  <a:srgbClr val="000000"/>
                </a:solidFill>
                <a:latin typeface="+mn-lt"/>
              </a:rPr>
              <a:t> , "probabilità").</a:t>
            </a:r>
          </a:p>
        </p:txBody>
      </p:sp>
      <p:sp>
        <p:nvSpPr>
          <p:cNvPr id="3" name="Rettangolo 2"/>
          <p:cNvSpPr/>
          <p:nvPr/>
        </p:nvSpPr>
        <p:spPr>
          <a:xfrm>
            <a:off x="1119748" y="4338934"/>
            <a:ext cx="97454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200" dirty="0"/>
              <a:t>La probabilità di paternità è un valore numerico che esprime la probabilità del padre putativo di essere il padre biologico di un figlio oggetto di accertamento di paternità. </a:t>
            </a:r>
          </a:p>
        </p:txBody>
      </p:sp>
    </p:spTree>
    <p:extLst>
      <p:ext uri="{BB962C8B-B14F-4D97-AF65-F5344CB8AC3E}">
        <p14:creationId xmlns:p14="http://schemas.microsoft.com/office/powerpoint/2010/main" val="380756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9624" y="1156449"/>
            <a:ext cx="11842376" cy="5356894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3200" dirty="0" smtClean="0">
                <a:latin typeface="+mn-lt"/>
              </a:rPr>
              <a:t>A </a:t>
            </a:r>
            <a:r>
              <a:rPr lang="it-IT" sz="3200" dirty="0">
                <a:latin typeface="+mn-lt"/>
              </a:rPr>
              <a:t>tal fine, è stata calcolata la </a:t>
            </a:r>
            <a:r>
              <a:rPr lang="it-IT" sz="3200" b="1" dirty="0">
                <a:solidFill>
                  <a:srgbClr val="FF0000"/>
                </a:solidFill>
                <a:latin typeface="+mn-lt"/>
              </a:rPr>
              <a:t>probabilità della ipotesi (H1) che il soggetto PADRE sia il padre biologico del campione FIGLIO in esame p(G/H1</a:t>
            </a:r>
            <a:r>
              <a:rPr lang="it-IT" sz="3200" b="1" dirty="0" smtClean="0">
                <a:latin typeface="+mn-lt"/>
              </a:rPr>
              <a:t>)</a:t>
            </a:r>
          </a:p>
          <a:p>
            <a:pPr marL="0" indent="0" algn="just">
              <a:buNone/>
            </a:pPr>
            <a:endParaRPr lang="it-IT" sz="3200" b="1" dirty="0">
              <a:latin typeface="+mn-lt"/>
            </a:endParaRPr>
          </a:p>
          <a:p>
            <a:pPr marL="0" indent="0" algn="just">
              <a:buNone/>
            </a:pPr>
            <a:r>
              <a:rPr lang="it-IT" sz="3200" b="1" dirty="0" smtClean="0">
                <a:latin typeface="+mn-lt"/>
              </a:rPr>
              <a:t> </a:t>
            </a:r>
            <a:r>
              <a:rPr lang="it-IT" sz="3200" dirty="0" smtClean="0">
                <a:latin typeface="+mn-lt"/>
              </a:rPr>
              <a:t>VS </a:t>
            </a:r>
            <a:r>
              <a:rPr lang="it-IT" sz="3200" b="1" dirty="0" smtClean="0">
                <a:solidFill>
                  <a:srgbClr val="FF0000"/>
                </a:solidFill>
                <a:latin typeface="+mn-lt"/>
              </a:rPr>
              <a:t>la </a:t>
            </a:r>
            <a:r>
              <a:rPr lang="it-IT" sz="3200" b="1" dirty="0">
                <a:solidFill>
                  <a:srgbClr val="FF0000"/>
                </a:solidFill>
                <a:latin typeface="+mn-lt"/>
              </a:rPr>
              <a:t>probabilità dell' ipotesi (Ho) che il padre presunto non sia il padre biologico, e che quindi </a:t>
            </a:r>
            <a:r>
              <a:rPr lang="it-IT" sz="3200" b="1" dirty="0" smtClean="0">
                <a:solidFill>
                  <a:srgbClr val="FF0000"/>
                </a:solidFill>
                <a:latin typeface="+mn-lt"/>
              </a:rPr>
              <a:t>tale compatibilità </a:t>
            </a:r>
            <a:r>
              <a:rPr lang="it-IT" sz="3200" b="1" dirty="0">
                <a:solidFill>
                  <a:srgbClr val="FF0000"/>
                </a:solidFill>
                <a:latin typeface="+mn-lt"/>
              </a:rPr>
              <a:t>sia solo casuale p(G/Ho). </a:t>
            </a:r>
            <a:endParaRPr lang="it-IT" sz="3200" b="1" dirty="0" smtClean="0">
              <a:solidFill>
                <a:srgbClr val="FF0000"/>
              </a:solidFill>
              <a:latin typeface="+mn-lt"/>
            </a:endParaRPr>
          </a:p>
          <a:p>
            <a:pPr marL="0" indent="0" algn="just">
              <a:buNone/>
            </a:pPr>
            <a:r>
              <a:rPr lang="it-IT" sz="3200" dirty="0" smtClean="0">
                <a:latin typeface="+mn-lt"/>
              </a:rPr>
              <a:t>Il </a:t>
            </a:r>
            <a:r>
              <a:rPr lang="it-IT" sz="3200" dirty="0">
                <a:latin typeface="+mn-lt"/>
              </a:rPr>
              <a:t>rapporto </a:t>
            </a:r>
            <a:r>
              <a:rPr lang="it-IT" sz="3200" dirty="0" smtClean="0">
                <a:latin typeface="+mn-lt"/>
              </a:rPr>
              <a:t>tra: p(G/H1)/p(G/Ho) = LR </a:t>
            </a:r>
          </a:p>
          <a:p>
            <a:pPr marL="0" indent="0" algn="just">
              <a:buNone/>
            </a:pPr>
            <a:r>
              <a:rPr lang="it-IT" sz="3200" dirty="0" smtClean="0">
                <a:latin typeface="+mn-lt"/>
              </a:rPr>
              <a:t>Il suo valore </a:t>
            </a:r>
            <a:r>
              <a:rPr lang="it-IT" sz="3200" dirty="0">
                <a:latin typeface="+mn-lt"/>
              </a:rPr>
              <a:t>sarà tanto </a:t>
            </a:r>
            <a:r>
              <a:rPr lang="it-IT" sz="3200" dirty="0" smtClean="0">
                <a:latin typeface="+mn-lt"/>
              </a:rPr>
              <a:t>&gt;&gt; </a:t>
            </a:r>
            <a:r>
              <a:rPr lang="it-IT" sz="3200" dirty="0">
                <a:latin typeface="+mn-lt"/>
              </a:rPr>
              <a:t>quanto più probabile è  </a:t>
            </a:r>
            <a:r>
              <a:rPr lang="it-IT" sz="3200" dirty="0" smtClean="0">
                <a:latin typeface="+mn-lt"/>
              </a:rPr>
              <a:t>l'ipotesi </a:t>
            </a:r>
            <a:r>
              <a:rPr lang="it-IT" sz="3200" dirty="0">
                <a:latin typeface="+mn-lt"/>
              </a:rPr>
              <a:t>H1, cioè che il soggetto PADRE sia davvero il padre biologico del campione </a:t>
            </a:r>
            <a:r>
              <a:rPr lang="it-IT" sz="3200" dirty="0" smtClean="0">
                <a:latin typeface="+mn-lt"/>
              </a:rPr>
              <a:t>FIGLIO.  </a:t>
            </a:r>
            <a:endParaRPr lang="it-IT" sz="3200" dirty="0">
              <a:latin typeface="+mn-lt"/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027024" cy="6837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t-IT" sz="3600" b="1" dirty="0">
                <a:latin typeface="+mn-lt"/>
              </a:rPr>
              <a:t>Probabilità di </a:t>
            </a:r>
            <a:r>
              <a:rPr lang="it-IT" sz="3600" b="1" dirty="0" smtClean="0">
                <a:latin typeface="+mn-lt"/>
              </a:rPr>
              <a:t>paternità (PP)</a:t>
            </a:r>
            <a:endParaRPr lang="it-IT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665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30" y="1681443"/>
            <a:ext cx="11145051" cy="3067049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505805" y="4778812"/>
            <a:ext cx="10976581" cy="184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spcBef>
                <a:spcPts val="95"/>
              </a:spcBef>
            </a:pPr>
            <a:endParaRPr lang="it-IT" sz="2800" dirty="0" smtClean="0">
              <a:cs typeface="Calibri"/>
            </a:endParaRPr>
          </a:p>
          <a:p>
            <a:pPr marL="12700" marR="5080" algn="just">
              <a:spcBef>
                <a:spcPts val="95"/>
              </a:spcBef>
            </a:pPr>
            <a:r>
              <a:rPr lang="it-IT" sz="2800" b="1" dirty="0" err="1" smtClean="0">
                <a:solidFill>
                  <a:srgbClr val="FF0000"/>
                </a:solidFill>
                <a:cs typeface="Calibri"/>
              </a:rPr>
              <a:t>Likelihood</a:t>
            </a:r>
            <a:r>
              <a:rPr lang="it-IT" sz="2800" b="1" dirty="0" smtClean="0">
                <a:solidFill>
                  <a:srgbClr val="FF0000"/>
                </a:solidFill>
                <a:cs typeface="Calibri"/>
              </a:rPr>
              <a:t> ratio (LR)= </a:t>
            </a:r>
            <a:r>
              <a:rPr lang="it-IT" sz="2800" b="1" spc="-5" dirty="0" smtClean="0">
                <a:solidFill>
                  <a:srgbClr val="FF0000"/>
                </a:solidFill>
                <a:cs typeface="Calibri"/>
              </a:rPr>
              <a:t>probabilità </a:t>
            </a:r>
            <a:r>
              <a:rPr lang="it-IT" sz="2800" b="1" dirty="0">
                <a:solidFill>
                  <a:srgbClr val="FF0000"/>
                </a:solidFill>
                <a:cs typeface="Calibri"/>
              </a:rPr>
              <a:t>che il </a:t>
            </a:r>
            <a:r>
              <a:rPr lang="it-IT" sz="2800" b="1" dirty="0" smtClean="0">
                <a:solidFill>
                  <a:srgbClr val="FF0000"/>
                </a:solidFill>
                <a:cs typeface="Calibri"/>
              </a:rPr>
              <a:t>PP </a:t>
            </a:r>
            <a:r>
              <a:rPr lang="it-IT" sz="2800" b="1" spc="-5" dirty="0" smtClean="0">
                <a:solidFill>
                  <a:srgbClr val="FF0000"/>
                </a:solidFill>
                <a:cs typeface="Calibri"/>
              </a:rPr>
              <a:t>trasmetta </a:t>
            </a:r>
            <a:r>
              <a:rPr lang="it-IT" sz="2800" b="1" dirty="0">
                <a:solidFill>
                  <a:srgbClr val="FF0000"/>
                </a:solidFill>
                <a:cs typeface="Calibri"/>
              </a:rPr>
              <a:t>l’allele(i) </a:t>
            </a:r>
            <a:r>
              <a:rPr lang="it-IT" sz="2800" b="1" spc="-5" dirty="0">
                <a:solidFill>
                  <a:srgbClr val="FF0000"/>
                </a:solidFill>
                <a:cs typeface="Calibri"/>
              </a:rPr>
              <a:t>obbligato  </a:t>
            </a:r>
            <a:r>
              <a:rPr lang="it-IT" sz="2800" b="1" dirty="0" smtClean="0">
                <a:solidFill>
                  <a:srgbClr val="FF0000"/>
                </a:solidFill>
                <a:cs typeface="Calibri"/>
              </a:rPr>
              <a:t>essendo </a:t>
            </a:r>
            <a:r>
              <a:rPr lang="it-IT" sz="2800" b="1" dirty="0">
                <a:solidFill>
                  <a:srgbClr val="FF0000"/>
                </a:solidFill>
                <a:cs typeface="Calibri"/>
              </a:rPr>
              <a:t>il </a:t>
            </a:r>
            <a:r>
              <a:rPr lang="it-IT" sz="2800" b="1" spc="-5" dirty="0">
                <a:solidFill>
                  <a:srgbClr val="FF0000"/>
                </a:solidFill>
                <a:cs typeface="Calibri"/>
              </a:rPr>
              <a:t>vero padre. </a:t>
            </a:r>
          </a:p>
          <a:p>
            <a:pPr marL="12700" marR="5080" algn="just">
              <a:spcBef>
                <a:spcPts val="95"/>
              </a:spcBef>
            </a:pPr>
            <a:endParaRPr lang="it-IT" sz="2800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757648" y="2906962"/>
            <a:ext cx="537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X</a:t>
            </a:r>
            <a:endParaRPr lang="it-IT" sz="3600" b="1" kern="1200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 flipH="1">
            <a:off x="10757647" y="3738282"/>
            <a:ext cx="537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Y</a:t>
            </a:r>
            <a:endParaRPr lang="it-IT" sz="3600" b="1" kern="1200" dirty="0">
              <a:solidFill>
                <a:srgbClr val="FF0000"/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390650" y="447675"/>
            <a:ext cx="8924925" cy="7810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600" b="1" smtClean="0"/>
              <a:t>Probabilità di paternità (PP)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56135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46530" y="776487"/>
            <a:ext cx="10954870" cy="486287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</a:rPr>
              <a:t/>
            </a:r>
            <a:br>
              <a:rPr kumimoji="0" lang="it-IT" altLang="it-IT" sz="18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</a:rPr>
            </a:b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</a:rPr>
              <a:t>2</a:t>
            </a:r>
            <a:r>
              <a:rPr kumimoji="0" lang="it-IT" altLang="it-IT" sz="2000" b="1" i="0" u="sng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</a:rPr>
              <a:t>) IL TEST DI PATERNITÀ DOPO LA NASCITA (POSTNATALE)</a:t>
            </a:r>
            <a:endParaRPr kumimoji="0" lang="it-IT" altLang="it-IT" sz="20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</a:rPr>
              <a:t>Il test di paternità dopo la nascita viene effettuato su padre/madre/figlio,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</a:rPr>
              <a:t>utilizzando un campione di sangue  prelevato mediante comune puntura venosa.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2000" b="0" i="0" u="none" strike="noStrike" cap="none" normalizeH="0" baseline="0" dirty="0" smtClean="0">
              <a:ln>
                <a:noFill/>
              </a:ln>
              <a:effectLst/>
              <a:latin typeface="Verdan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</a:rPr>
              <a:t>In caso di rifiuto del prelievo di sangue, oppure su bambini, è possibile prelevare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</a:rPr>
              <a:t>cellule della cavità orale strofinando l’estremità di  tampone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</a:rPr>
              <a:t> sterile in cotone all’interno della mucosa di ciascuna guancia. 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</a:rPr>
              <a:t>                </a:t>
            </a:r>
            <a:endParaRPr kumimoji="0" lang="it-IT" altLang="it-IT" sz="2000" b="0" i="0" u="none" strike="noStrike" cap="none" normalizeH="0" baseline="0" dirty="0" smtClean="0">
              <a:ln>
                <a:noFill/>
              </a:ln>
              <a:effectLst/>
              <a:latin typeface="Verdan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</a:rPr>
              <a:t>La procedura è solo minimamente invasiva, ottimamente tollerata ed assicura anch’essa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</a:rPr>
              <a:t>quantità di DNA del tutto sufficienti per l'’esecuzione del test</a:t>
            </a: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2000" b="1" i="0" u="none" strike="noStrike" cap="none" normalizeH="0" baseline="0" dirty="0" smtClean="0">
              <a:ln>
                <a:noFill/>
              </a:ln>
              <a:effectLst/>
              <a:latin typeface="Trebuchet MS" panose="020B0603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</a:rPr>
              <a:t>Nei casi </a:t>
            </a:r>
            <a:r>
              <a:rPr kumimoji="0" lang="it-IT" altLang="it-IT" sz="2000" b="0" i="0" u="none" strike="noStrike" cap="none" normalizeH="0" baseline="0" dirty="0" err="1" smtClean="0">
                <a:ln>
                  <a:noFill/>
                </a:ln>
                <a:effectLst/>
                <a:latin typeface="Trebuchet MS" panose="020B0603020202020204" pitchFamily="34" charset="0"/>
              </a:rPr>
              <a:t>piu'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</a:rPr>
              <a:t> complessi è possibile eseguire il test anche su frammenti tissutali, resti ossei,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</a:rPr>
              <a:t>formazioni pilifere, preparati istologici, ecc.</a:t>
            </a:r>
            <a:endParaRPr kumimoji="0" lang="it-IT" altLang="it-IT" sz="2000" b="0" i="0" u="none" strike="noStrike" cap="none" normalizeH="0" baseline="0" dirty="0" smtClean="0">
              <a:ln>
                <a:noFill/>
              </a:ln>
              <a:effectLst/>
              <a:latin typeface="Verdan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effectLst/>
                <a:latin typeface="Verdana" panose="020B0604030504040204" pitchFamily="34" charset="0"/>
              </a:rPr>
              <a:t> </a:t>
            </a:r>
            <a:endParaRPr kumimoji="0" lang="it-IT" altLang="it-IT" sz="20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26540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2730" y="1748118"/>
            <a:ext cx="11456894" cy="4733364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sz="3200" dirty="0" smtClean="0">
                <a:latin typeface="+mn-lt"/>
              </a:rPr>
              <a:t>La verifica dell’ipotesi H1 (</a:t>
            </a:r>
            <a:r>
              <a:rPr lang="it-IT" sz="3200" b="1" dirty="0" smtClean="0">
                <a:solidFill>
                  <a:srgbClr val="FF0000"/>
                </a:solidFill>
                <a:latin typeface="+mn-lt"/>
              </a:rPr>
              <a:t>probabilità che </a:t>
            </a:r>
            <a:r>
              <a:rPr lang="it-IT" sz="3200" b="1" dirty="0">
                <a:solidFill>
                  <a:srgbClr val="FF0000"/>
                </a:solidFill>
                <a:latin typeface="+mn-lt"/>
              </a:rPr>
              <a:t>il soggetto PADRE sia il padre biologico del campione FIGLIO in esame </a:t>
            </a:r>
            <a:r>
              <a:rPr lang="it-IT" sz="3200" b="1" dirty="0" smtClean="0">
                <a:solidFill>
                  <a:srgbClr val="FF0000"/>
                </a:solidFill>
                <a:latin typeface="+mn-lt"/>
              </a:rPr>
              <a:t>p(G/H1</a:t>
            </a:r>
            <a:r>
              <a:rPr lang="it-IT" sz="3200" b="1" dirty="0" smtClean="0">
                <a:latin typeface="+mn-lt"/>
              </a:rPr>
              <a:t>)</a:t>
            </a:r>
            <a:r>
              <a:rPr lang="it-IT" sz="3200" dirty="0" smtClean="0">
                <a:latin typeface="+mn-lt"/>
              </a:rPr>
              <a:t> </a:t>
            </a:r>
            <a:r>
              <a:rPr lang="it-IT" sz="3200" dirty="0">
                <a:latin typeface="+mn-lt"/>
              </a:rPr>
              <a:t>è stata effettuata mediante </a:t>
            </a:r>
            <a:r>
              <a:rPr lang="it-IT" sz="3200" dirty="0" smtClean="0">
                <a:latin typeface="+mn-lt"/>
              </a:rPr>
              <a:t>l'applicazione </a:t>
            </a:r>
            <a:r>
              <a:rPr lang="it-IT" sz="3200" dirty="0">
                <a:latin typeface="+mn-lt"/>
              </a:rPr>
              <a:t>del </a:t>
            </a:r>
            <a:r>
              <a:rPr lang="it-IT" sz="3200" b="1" i="1" dirty="0">
                <a:latin typeface="+mn-lt"/>
              </a:rPr>
              <a:t>Teorema di </a:t>
            </a:r>
            <a:r>
              <a:rPr lang="it-IT" sz="3200" b="1" i="1" dirty="0" err="1">
                <a:latin typeface="+mn-lt"/>
              </a:rPr>
              <a:t>Bayes</a:t>
            </a:r>
            <a:r>
              <a:rPr lang="it-IT" sz="3200" b="1" i="1" dirty="0">
                <a:latin typeface="+mn-lt"/>
              </a:rPr>
              <a:t>, come modificato da Essen-</a:t>
            </a:r>
            <a:r>
              <a:rPr lang="it-IT" sz="3200" b="1" i="1" dirty="0" err="1">
                <a:latin typeface="+mn-lt"/>
              </a:rPr>
              <a:t>Moeller</a:t>
            </a:r>
            <a:r>
              <a:rPr lang="it-IT" sz="3200" b="1" i="1" dirty="0">
                <a:latin typeface="+mn-lt"/>
              </a:rPr>
              <a:t>,</a:t>
            </a:r>
            <a:r>
              <a:rPr lang="it-IT" sz="3200" dirty="0">
                <a:latin typeface="+mn-lt"/>
              </a:rPr>
              <a:t> che attualmente rappresenta la formula più in uso per il calcolo di un rapporto di parentela di un individuo. 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027024" cy="6837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t-IT" sz="3600" b="1" dirty="0">
                <a:latin typeface="+mn-lt"/>
              </a:rPr>
              <a:t>Probabilità di </a:t>
            </a:r>
            <a:r>
              <a:rPr lang="it-IT" sz="3600" b="1" dirty="0" smtClean="0">
                <a:latin typeface="+mn-lt"/>
              </a:rPr>
              <a:t>paternità (PP)</a:t>
            </a:r>
            <a:endParaRPr lang="it-IT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691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4094" y="672353"/>
            <a:ext cx="11214847" cy="574189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3200" dirty="0"/>
              <a:t> </a:t>
            </a:r>
            <a:r>
              <a:rPr lang="it-IT" sz="3200" dirty="0" smtClean="0"/>
              <a:t>La formula di </a:t>
            </a:r>
            <a:r>
              <a:rPr lang="it-IT" sz="3200" dirty="0" smtClean="0"/>
              <a:t>Essen-</a:t>
            </a:r>
            <a:r>
              <a:rPr lang="it-IT" sz="3200" dirty="0" err="1" smtClean="0"/>
              <a:t>Moeller</a:t>
            </a:r>
            <a:r>
              <a:rPr lang="it-IT" sz="3200" dirty="0" smtClean="0"/>
              <a:t> </a:t>
            </a:r>
            <a:r>
              <a:rPr lang="it-IT" sz="3200" dirty="0"/>
              <a:t>ha la caratteristica di esprimere in percentuale la </a:t>
            </a:r>
            <a:r>
              <a:rPr lang="it-IT" sz="3200" i="1" dirty="0" smtClean="0">
                <a:solidFill>
                  <a:srgbClr val="FF0000"/>
                </a:solidFill>
              </a:rPr>
              <a:t>PROBABILITA’ DI PATERNITA’ (</a:t>
            </a:r>
            <a:r>
              <a:rPr lang="it-IT" sz="3200" i="1" dirty="0">
                <a:solidFill>
                  <a:srgbClr val="FF0000"/>
                </a:solidFill>
              </a:rPr>
              <a:t>P)</a:t>
            </a:r>
            <a:r>
              <a:rPr lang="it-IT" sz="3200" dirty="0"/>
              <a:t> che risulta dall'analisi dei polimorfismi considerati, ed è espressa nel modo seguente: </a:t>
            </a:r>
            <a:endParaRPr lang="it-IT" sz="3200" dirty="0" smtClean="0"/>
          </a:p>
          <a:p>
            <a:pPr marL="0" indent="0" algn="just">
              <a:buNone/>
            </a:pPr>
            <a:endParaRPr lang="it-IT" sz="3200" dirty="0"/>
          </a:p>
          <a:p>
            <a:pPr marL="0" indent="0" algn="just">
              <a:buNone/>
            </a:pPr>
            <a:endParaRPr lang="it-IT" sz="3200" dirty="0" smtClean="0"/>
          </a:p>
          <a:p>
            <a:pPr marL="0" indent="0">
              <a:buNone/>
            </a:pPr>
            <a:endParaRPr lang="it-IT" sz="3200" dirty="0" smtClean="0"/>
          </a:p>
          <a:p>
            <a:pPr marL="0" indent="0">
              <a:buNone/>
            </a:pPr>
            <a:r>
              <a:rPr lang="it-IT" sz="3200" dirty="0" smtClean="0"/>
              <a:t> </a:t>
            </a:r>
            <a:r>
              <a:rPr lang="it-IT" sz="3200" dirty="0"/>
              <a:t>Il rapporto tra queste due probabilita` condizionali rappresenta la cosiddetta </a:t>
            </a:r>
            <a:r>
              <a:rPr lang="it-IT" sz="3200" b="1" dirty="0">
                <a:solidFill>
                  <a:srgbClr val="0070C0"/>
                </a:solidFill>
              </a:rPr>
              <a:t>PATERNITY RATIO (r) </a:t>
            </a:r>
            <a:endParaRPr lang="it-IT" sz="32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it-IT" sz="3200" dirty="0"/>
          </a:p>
          <a:p>
            <a:pPr marL="0" indent="0" algn="ctr">
              <a:buNone/>
            </a:pPr>
            <a:r>
              <a:rPr lang="it-IT" sz="3200" dirty="0"/>
              <a:t>  </a:t>
            </a:r>
            <a:r>
              <a:rPr lang="it-IT" sz="3200" b="1" dirty="0">
                <a:solidFill>
                  <a:srgbClr val="FF0000"/>
                </a:solidFill>
              </a:rPr>
              <a:t>r = p(G/H1) / p(G/Ho) = </a:t>
            </a:r>
            <a:r>
              <a:rPr lang="it-IT" sz="3200" b="1" dirty="0" smtClean="0">
                <a:solidFill>
                  <a:srgbClr val="FF0000"/>
                </a:solidFill>
              </a:rPr>
              <a:t>X/Y </a:t>
            </a:r>
            <a:endParaRPr lang="it-IT" sz="3200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94" y="2542887"/>
            <a:ext cx="11460552" cy="149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2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600" dirty="0"/>
              <a:t>La formula di </a:t>
            </a:r>
            <a:r>
              <a:rPr lang="it-IT" sz="3600" dirty="0" smtClean="0"/>
              <a:t>Essen-</a:t>
            </a:r>
            <a:r>
              <a:rPr lang="it-IT" sz="3600" dirty="0" err="1" smtClean="0"/>
              <a:t>Moeller</a:t>
            </a:r>
            <a:r>
              <a:rPr lang="it-IT" sz="3600" dirty="0" smtClean="0"/>
              <a:t>  </a:t>
            </a:r>
            <a:r>
              <a:rPr lang="it-IT" sz="3600" dirty="0"/>
              <a:t>applicata è incorporata in un protocollo di analisi computerizzata, il cui algoritmo utilizza le frequenze geniche relative alla popolazione </a:t>
            </a:r>
            <a:r>
              <a:rPr lang="it-IT" sz="3600" dirty="0" smtClean="0"/>
              <a:t>italiana (ecc</a:t>
            </a:r>
            <a:r>
              <a:rPr lang="it-IT" sz="3600" dirty="0" smtClean="0"/>
              <a:t>..)</a:t>
            </a:r>
            <a:r>
              <a:rPr lang="it-IT" sz="3600" dirty="0" smtClean="0"/>
              <a:t>. </a:t>
            </a:r>
            <a:endParaRPr lang="it-IT" sz="3600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13576" cy="75098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t-IT" sz="3600" b="1" dirty="0">
                <a:latin typeface="+mn-lt"/>
              </a:rPr>
              <a:t>Probabilità di </a:t>
            </a:r>
            <a:r>
              <a:rPr lang="it-IT" sz="3600" b="1" dirty="0" smtClean="0">
                <a:latin typeface="+mn-lt"/>
              </a:rPr>
              <a:t>paternità (PP)</a:t>
            </a:r>
            <a:endParaRPr lang="it-IT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149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2045" y="1276969"/>
            <a:ext cx="11120720" cy="5509200"/>
          </a:xfrm>
          <a:prstGeom prst="rect">
            <a:avLst/>
          </a:prstGeom>
          <a:ln>
            <a:noFill/>
          </a:ln>
          <a:effectLst/>
          <a:ex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200" b="1" i="0" u="sng" strike="noStrike" cap="none" normalizeH="0" baseline="0" dirty="0" smtClean="0" bmk="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Formula di Essen </a:t>
            </a:r>
            <a:r>
              <a:rPr kumimoji="0" lang="it-IT" altLang="it-IT" sz="3200" b="1" i="0" u="sng" strike="noStrike" cap="none" normalizeH="0" baseline="0" dirty="0" err="1" smtClean="0" bmk="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Moller</a:t>
            </a:r>
            <a:r>
              <a:rPr kumimoji="0" lang="it-IT" altLang="it-IT" sz="3200" b="1" i="0" u="sng" strike="noStrike" cap="none" normalizeH="0" baseline="0" dirty="0" smtClean="0" bmk="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: 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3200" b="1" i="0" u="sng" strike="noStrike" cap="none" normalizeH="0" baseline="0" dirty="0" smtClean="0" bmk="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200" b="1" dirty="0" smtClean="0" bmk="">
                <a:solidFill>
                  <a:srgbClr val="FF0000"/>
                </a:solidFill>
                <a:latin typeface="+mn-lt"/>
              </a:rPr>
              <a:t>						W=</a:t>
            </a:r>
            <a:r>
              <a:rPr lang="it-IT" sz="3200" b="1" spc="-5" dirty="0" smtClean="0">
                <a:solidFill>
                  <a:srgbClr val="FF0000"/>
                </a:solidFill>
                <a:latin typeface="+mn-lt"/>
                <a:cs typeface="Tahoma"/>
              </a:rPr>
              <a:t>1</a:t>
            </a:r>
            <a:r>
              <a:rPr lang="it-IT" altLang="it-IT" sz="3200" b="1" spc="-5" dirty="0" smtClean="0" bmk="">
                <a:solidFill>
                  <a:srgbClr val="FF0000"/>
                </a:solidFill>
                <a:cs typeface="Tahoma"/>
              </a:rPr>
              <a:t>/</a:t>
            </a:r>
            <a:r>
              <a:rPr lang="it-IT" sz="3200" b="1" spc="-5" dirty="0" smtClean="0">
                <a:solidFill>
                  <a:srgbClr val="FF0000"/>
                </a:solidFill>
                <a:latin typeface="+mn-lt"/>
                <a:cs typeface="Tahoma"/>
              </a:rPr>
              <a:t>(1+Y/X)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200" b="1" spc="-5" dirty="0" smtClean="0">
                <a:solidFill>
                  <a:srgbClr val="FF0000"/>
                </a:solidFill>
                <a:latin typeface="+mn-lt"/>
                <a:cs typeface="Tahoma"/>
              </a:rPr>
              <a:t>     </a:t>
            </a:r>
            <a:endParaRPr lang="it-IT" sz="3200" b="1" spc="-5" dirty="0" smtClean="0">
              <a:solidFill>
                <a:srgbClr val="FF0000"/>
              </a:solidFill>
              <a:latin typeface="+mn-lt"/>
              <a:cs typeface="Tahoma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3200" b="1" spc="-5" dirty="0">
              <a:solidFill>
                <a:srgbClr val="FF0000"/>
              </a:solidFill>
              <a:latin typeface="+mn-lt"/>
              <a:cs typeface="Tahoma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3200" b="1" spc="-5" dirty="0" smtClean="0">
              <a:solidFill>
                <a:srgbClr val="FF0000"/>
              </a:solidFill>
              <a:latin typeface="+mn-lt"/>
              <a:cs typeface="Tahoma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200" b="1" spc="-5" dirty="0" smtClean="0">
                <a:solidFill>
                  <a:srgbClr val="FF0000"/>
                </a:solidFill>
                <a:latin typeface="+mn-lt"/>
                <a:cs typeface="Tahoma"/>
              </a:rPr>
              <a:t>   </a:t>
            </a:r>
            <a:r>
              <a:rPr kumimoji="0" lang="it-IT" altLang="it-IT" sz="3200" b="1" i="0" u="none" strike="noStrike" cap="none" spc="-5" normalizeH="0" baseline="0" dirty="0" smtClean="0" bmk="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Tahoma"/>
              </a:rPr>
              <a:t>W</a:t>
            </a:r>
            <a:r>
              <a:rPr kumimoji="0" lang="it-IT" altLang="it-IT" sz="3200" b="1" i="0" u="none" strike="noStrike" cap="none" spc="-5" normalizeH="0" dirty="0" smtClean="0" bmk="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Tahoma"/>
              </a:rPr>
              <a:t> e PI </a:t>
            </a:r>
            <a:r>
              <a:rPr kumimoji="0" lang="it-IT" altLang="it-IT" sz="3200" b="1" i="0" u="none" strike="noStrike" cap="none" spc="-5" normalizeH="0" dirty="0" smtClean="0" bmk="">
                <a:ln>
                  <a:noFill/>
                </a:ln>
                <a:effectLst/>
                <a:latin typeface="+mn-lt"/>
                <a:cs typeface="Tahoma"/>
              </a:rPr>
              <a:t>stanno tra loro dalla </a:t>
            </a:r>
            <a:r>
              <a:rPr kumimoji="0" lang="it-IT" altLang="it-IT" sz="3200" b="1" i="0" u="none" strike="noStrike" cap="none" spc="-5" normalizeH="0" dirty="0" smtClean="0" bmk="">
                <a:ln>
                  <a:noFill/>
                </a:ln>
                <a:effectLst/>
                <a:latin typeface="+mn-lt"/>
                <a:cs typeface="Tahoma"/>
              </a:rPr>
              <a:t>relazione (</a:t>
            </a:r>
            <a:r>
              <a:rPr lang="it-IT" sz="3200" b="1" spc="-5" dirty="0" smtClean="0">
                <a:cs typeface="Tahoma"/>
              </a:rPr>
              <a:t>dividendo </a:t>
            </a:r>
            <a:r>
              <a:rPr lang="it-IT" sz="3200" b="1" spc="-5" dirty="0">
                <a:cs typeface="Tahoma"/>
              </a:rPr>
              <a:t>per Y il </a:t>
            </a:r>
            <a:r>
              <a:rPr lang="it-IT" sz="3200" b="1" spc="-5" dirty="0" err="1">
                <a:cs typeface="Tahoma"/>
              </a:rPr>
              <a:t>num</a:t>
            </a:r>
            <a:r>
              <a:rPr lang="it-IT" sz="3200" b="1" spc="-5" dirty="0">
                <a:cs typeface="Tahoma"/>
              </a:rPr>
              <a:t> e </a:t>
            </a:r>
            <a:r>
              <a:rPr lang="it-IT" sz="3200" b="1" spc="-5" dirty="0" err="1" smtClean="0">
                <a:cs typeface="Tahoma"/>
              </a:rPr>
              <a:t>den</a:t>
            </a:r>
            <a:r>
              <a:rPr lang="it-IT" sz="3200" b="1" spc="-5" dirty="0" smtClean="0">
                <a:cs typeface="Tahoma"/>
              </a:rPr>
              <a:t>):</a:t>
            </a:r>
            <a:r>
              <a:rPr kumimoji="0" lang="it-IT" altLang="it-IT" sz="3200" b="1" i="0" u="none" strike="noStrike" cap="none" spc="-5" normalizeH="0" dirty="0" smtClean="0" bmk="">
                <a:ln>
                  <a:noFill/>
                </a:ln>
                <a:effectLst/>
                <a:latin typeface="+mn-lt"/>
                <a:cs typeface="Tahoma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it-IT" altLang="it-IT" sz="3200" b="1" i="0" u="none" strike="noStrike" cap="none" spc="-5" normalizeH="0" dirty="0" smtClean="0" bmk="">
              <a:ln>
                <a:noFill/>
              </a:ln>
              <a:effectLst/>
              <a:latin typeface="+mn-lt"/>
              <a:cs typeface="Tahoma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200" b="1" spc="-5" dirty="0" smtClean="0" bmk="">
                <a:latin typeface="+mn-lt"/>
                <a:cs typeface="Tahoma"/>
              </a:rPr>
              <a:t>  </a:t>
            </a:r>
            <a:r>
              <a:rPr kumimoji="0" lang="it-IT" altLang="it-IT" sz="3200" b="1" i="0" u="none" strike="noStrike" cap="none" spc="-5" normalizeH="0" dirty="0" smtClean="0" bmk="">
                <a:ln>
                  <a:noFill/>
                </a:ln>
                <a:effectLst/>
                <a:latin typeface="+mn-lt"/>
                <a:cs typeface="Tahoma"/>
              </a:rPr>
              <a:t> </a:t>
            </a:r>
            <a:r>
              <a:rPr lang="it-IT" altLang="it-IT" sz="3200" b="1" spc="-5" baseline="0" dirty="0" smtClean="0" bmk="">
                <a:solidFill>
                  <a:srgbClr val="FF0000"/>
                </a:solidFill>
                <a:latin typeface="+mn-lt"/>
                <a:cs typeface="Tahoma"/>
              </a:rPr>
              <a:t>PI=W/(1-W)</a:t>
            </a:r>
            <a:r>
              <a:rPr lang="it-IT" altLang="it-IT" sz="3200" b="1" spc="-5" dirty="0" smtClean="0" bmk="">
                <a:solidFill>
                  <a:srgbClr val="FF0000"/>
                </a:solidFill>
                <a:latin typeface="+mn-lt"/>
                <a:cs typeface="Tahoma"/>
              </a:rPr>
              <a:t>    </a:t>
            </a:r>
            <a:r>
              <a:rPr lang="it-IT" altLang="it-IT" sz="3200" b="1" spc="-5" dirty="0" smtClean="0" bmk="">
                <a:solidFill>
                  <a:srgbClr val="FF0000"/>
                </a:solidFill>
                <a:latin typeface="+mn-lt"/>
                <a:cs typeface="Tahoma"/>
              </a:rPr>
              <a:t>			 </a:t>
            </a:r>
            <a:r>
              <a:rPr lang="it-IT" altLang="it-IT" sz="3200" b="1" u="sng" spc="-5" dirty="0" smtClean="0" bmk="">
                <a:solidFill>
                  <a:srgbClr val="FF0000"/>
                </a:solidFill>
                <a:latin typeface="+mn-lt"/>
                <a:cs typeface="Tahoma"/>
              </a:rPr>
              <a:t>W=PI</a:t>
            </a:r>
            <a:r>
              <a:rPr lang="it-IT" altLang="it-IT" sz="3200" b="1" spc="-5" dirty="0" smtClean="0" bmk="">
                <a:solidFill>
                  <a:srgbClr val="FF0000"/>
                </a:solidFill>
                <a:cs typeface="Tahoma"/>
              </a:rPr>
              <a:t>/</a:t>
            </a:r>
            <a:r>
              <a:rPr lang="it-IT" altLang="it-IT" sz="3200" b="1" u="sng" spc="-5" dirty="0" smtClean="0" bmk="">
                <a:solidFill>
                  <a:srgbClr val="FF0000"/>
                </a:solidFill>
                <a:latin typeface="+mn-lt"/>
                <a:cs typeface="Tahoma"/>
              </a:rPr>
              <a:t>(</a:t>
            </a:r>
            <a:r>
              <a:rPr lang="it-IT" altLang="it-IT" sz="3200" b="1" u="sng" spc="-5" dirty="0" smtClean="0" bmk="">
                <a:solidFill>
                  <a:srgbClr val="FF0000"/>
                </a:solidFill>
                <a:latin typeface="+mn-lt"/>
                <a:cs typeface="Tahoma"/>
              </a:rPr>
              <a:t>1+PI)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it-IT" altLang="it-IT" sz="3200" b="1" i="0" u="sng" strike="noStrike" cap="none" spc="-5" normalizeH="0" baseline="0" dirty="0" bmk="">
              <a:ln>
                <a:noFill/>
              </a:ln>
              <a:solidFill>
                <a:srgbClr val="FF0000"/>
              </a:solidFill>
              <a:effectLst/>
              <a:latin typeface="+mn-lt"/>
              <a:cs typeface="Tahoma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838200" y="365125"/>
            <a:ext cx="10013576" cy="7509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600" b="1" smtClean="0"/>
              <a:t>Probabilità di paternità (PP)</a:t>
            </a:r>
            <a:endParaRPr lang="it-IT" sz="36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12895"/>
            <a:ext cx="4001011" cy="10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5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2388" y="457200"/>
            <a:ext cx="11174506" cy="580913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3200" b="1" dirty="0"/>
              <a:t>L’indice di paternità PI </a:t>
            </a:r>
            <a:r>
              <a:rPr lang="it-IT" sz="3200" b="1" dirty="0" smtClean="0"/>
              <a:t>= </a:t>
            </a:r>
            <a:r>
              <a:rPr lang="it-IT" sz="3200" b="1" dirty="0"/>
              <a:t>X/Y. </a:t>
            </a:r>
            <a:endParaRPr lang="it-IT" sz="3200" b="1" dirty="0" smtClean="0"/>
          </a:p>
          <a:p>
            <a:pPr marL="0" indent="0" algn="just">
              <a:buNone/>
            </a:pPr>
            <a:r>
              <a:rPr lang="it-IT" sz="3200" dirty="0" smtClean="0"/>
              <a:t>Poste </a:t>
            </a:r>
            <a:r>
              <a:rPr lang="it-IT" sz="3200" dirty="0"/>
              <a:t>uguali le probabilità a priori delle ipotesi di paternità e di non paternità, si ha</a:t>
            </a:r>
            <a:r>
              <a:rPr lang="it-IT" sz="3200" dirty="0" smtClean="0"/>
              <a:t>:</a:t>
            </a:r>
          </a:p>
          <a:p>
            <a:pPr marL="0" indent="0" algn="ctr">
              <a:buNone/>
            </a:pPr>
            <a:r>
              <a:rPr lang="it-IT" sz="3200" b="1" dirty="0" smtClean="0"/>
              <a:t> </a:t>
            </a:r>
            <a:r>
              <a:rPr lang="it-IT" sz="3200" b="1" dirty="0"/>
              <a:t>PI = W/(1-W) e W = PI/(1+PI</a:t>
            </a:r>
            <a:r>
              <a:rPr lang="it-IT" sz="3200" b="1" dirty="0" smtClean="0"/>
              <a:t>)</a:t>
            </a:r>
          </a:p>
          <a:p>
            <a:pPr marL="0" indent="0" algn="just">
              <a:buNone/>
            </a:pPr>
            <a:r>
              <a:rPr lang="it-IT" sz="3200" dirty="0" smtClean="0"/>
              <a:t>L’indice </a:t>
            </a:r>
            <a:r>
              <a:rPr lang="it-IT" sz="3200" dirty="0"/>
              <a:t>di paternità PI è un quoziente che esprime il rapporto tra due probabilità condizionate (“rapporto di verosimiglianza” o </a:t>
            </a:r>
            <a:r>
              <a:rPr lang="it-IT" sz="3200" dirty="0" err="1"/>
              <a:t>likelihood</a:t>
            </a:r>
            <a:r>
              <a:rPr lang="it-IT" sz="3200" dirty="0"/>
              <a:t> ratio LR), ma non è una probabilità esso stesso. </a:t>
            </a:r>
            <a:r>
              <a:rPr lang="it-IT" sz="3200" dirty="0" smtClean="0"/>
              <a:t>(in </a:t>
            </a:r>
            <a:r>
              <a:rPr lang="it-IT" sz="3200" dirty="0"/>
              <a:t>effetti, il suo valore non è compreso tra 0 e 1, come per le probabilità, ma tra 0 e </a:t>
            </a:r>
            <a:r>
              <a:rPr lang="it-IT" sz="3200" dirty="0" smtClean="0"/>
              <a:t>infinito)</a:t>
            </a:r>
          </a:p>
          <a:p>
            <a:pPr marL="0" indent="0" algn="just">
              <a:buNone/>
            </a:pPr>
            <a:r>
              <a:rPr lang="it-IT" sz="3200" dirty="0" smtClean="0"/>
              <a:t> </a:t>
            </a:r>
            <a:r>
              <a:rPr lang="it-IT" sz="3200" dirty="0"/>
              <a:t>Esso fornisce una stima numerica dell’effetto di un’evidenza (nel nostro caso i caratteri osservati del trio in esame) </a:t>
            </a:r>
            <a:r>
              <a:rPr lang="it-IT" sz="3200" b="1" dirty="0"/>
              <a:t>sull’attendibilità di due ipotesi </a:t>
            </a:r>
            <a:r>
              <a:rPr lang="it-IT" sz="3200" b="1" dirty="0" smtClean="0"/>
              <a:t>contrapposte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2961397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363690" y="103909"/>
            <a:ext cx="3162992" cy="648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88629" y="133004"/>
            <a:ext cx="3059083" cy="5403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49625" y="1438835"/>
            <a:ext cx="11201400" cy="4957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endParaRPr lang="it-IT" sz="3200" dirty="0" smtClean="0">
              <a:latin typeface="Tahoma"/>
              <a:cs typeface="Tahoma"/>
            </a:endParaRPr>
          </a:p>
          <a:p>
            <a:pPr marL="638810" marR="271780" algn="ctr">
              <a:lnSpc>
                <a:spcPts val="2100"/>
              </a:lnSpc>
              <a:spcBef>
                <a:spcPts val="100"/>
              </a:spcBef>
            </a:pPr>
            <a:endParaRPr lang="it-IT" sz="3200" dirty="0">
              <a:latin typeface="Tahoma"/>
              <a:cs typeface="Tahoma"/>
            </a:endParaRPr>
          </a:p>
          <a:p>
            <a:pPr marL="335280">
              <a:spcBef>
                <a:spcPts val="1760"/>
              </a:spcBef>
            </a:pPr>
            <a:r>
              <a:rPr sz="3200" spc="-5" dirty="0" err="1" smtClean="0">
                <a:latin typeface="Tahoma"/>
                <a:cs typeface="Tahoma"/>
              </a:rPr>
              <a:t>Esiste</a:t>
            </a:r>
            <a:r>
              <a:rPr sz="3200" spc="-5" dirty="0" smtClean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una </a:t>
            </a:r>
            <a:r>
              <a:rPr sz="3200" spc="-5" dirty="0">
                <a:latin typeface="Tahoma"/>
                <a:cs typeface="Tahoma"/>
              </a:rPr>
              <a:t>relazione semplice </a:t>
            </a:r>
            <a:r>
              <a:rPr sz="3200" spc="-10" dirty="0">
                <a:latin typeface="Tahoma"/>
                <a:cs typeface="Tahoma"/>
              </a:rPr>
              <a:t>tra </a:t>
            </a:r>
            <a:r>
              <a:rPr sz="3200" dirty="0">
                <a:latin typeface="Tahoma"/>
                <a:cs typeface="Tahoma"/>
              </a:rPr>
              <a:t>CPI e</a:t>
            </a:r>
            <a:r>
              <a:rPr sz="3200" spc="15" dirty="0">
                <a:latin typeface="Tahoma"/>
                <a:cs typeface="Tahoma"/>
              </a:rPr>
              <a:t> </a:t>
            </a:r>
            <a:r>
              <a:rPr sz="3200" dirty="0" smtClean="0">
                <a:latin typeface="Tahoma"/>
                <a:cs typeface="Tahoma"/>
              </a:rPr>
              <a:t>W</a:t>
            </a:r>
            <a:endParaRPr lang="it-IT" sz="3200" dirty="0" smtClean="0">
              <a:latin typeface="Tahoma"/>
              <a:cs typeface="Tahoma"/>
            </a:endParaRPr>
          </a:p>
          <a:p>
            <a:pPr marL="335280">
              <a:spcBef>
                <a:spcPts val="1760"/>
              </a:spcBef>
            </a:pPr>
            <a:endParaRPr lang="it-IT" sz="3200" dirty="0" smtClean="0">
              <a:latin typeface="Tahoma"/>
              <a:cs typeface="Tahoma"/>
            </a:endParaRPr>
          </a:p>
          <a:p>
            <a:pPr marL="335280" algn="just">
              <a:spcBef>
                <a:spcPts val="1760"/>
              </a:spcBef>
            </a:pPr>
            <a:r>
              <a:rPr sz="3200" dirty="0" smtClean="0">
                <a:latin typeface="Calibri"/>
                <a:cs typeface="Calibri"/>
              </a:rPr>
              <a:t>CPI </a:t>
            </a:r>
            <a:r>
              <a:rPr sz="3200" spc="-5" dirty="0">
                <a:latin typeface="Calibri"/>
                <a:cs typeface="Calibri"/>
              </a:rPr>
              <a:t>può essere </a:t>
            </a:r>
            <a:r>
              <a:rPr sz="3200" spc="-5" dirty="0" err="1">
                <a:latin typeface="Calibri"/>
                <a:cs typeface="Calibri"/>
              </a:rPr>
              <a:t>trasformato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 smtClean="0">
                <a:latin typeface="Calibri"/>
                <a:cs typeface="Calibri"/>
              </a:rPr>
              <a:t>in</a:t>
            </a:r>
            <a:r>
              <a:rPr lang="it-IT" sz="3200" spc="-5" dirty="0" smtClean="0">
                <a:latin typeface="Calibri"/>
                <a:cs typeface="Calibri"/>
              </a:rPr>
              <a:t> </a:t>
            </a:r>
            <a:r>
              <a:rPr sz="3200" dirty="0" smtClean="0">
                <a:latin typeface="Calibri"/>
                <a:cs typeface="Calibri"/>
              </a:rPr>
              <a:t>«</a:t>
            </a:r>
            <a:r>
              <a:rPr sz="3200" dirty="0">
                <a:latin typeface="Calibri"/>
                <a:cs typeface="Calibri"/>
              </a:rPr>
              <a:t>probabilità di </a:t>
            </a:r>
            <a:r>
              <a:rPr sz="3200" spc="-5" dirty="0">
                <a:latin typeface="Calibri"/>
                <a:cs typeface="Calibri"/>
              </a:rPr>
              <a:t>paternità»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 smtClean="0">
                <a:latin typeface="Calibri"/>
                <a:cs typeface="Calibri"/>
              </a:rPr>
              <a:t>come</a:t>
            </a:r>
            <a:r>
              <a:rPr lang="it-IT" sz="3200" dirty="0" smtClean="0">
                <a:latin typeface="Calibri"/>
                <a:cs typeface="Calibri"/>
              </a:rPr>
              <a:t>:</a:t>
            </a:r>
          </a:p>
          <a:p>
            <a:pPr marL="2245995" algn="ctr">
              <a:lnSpc>
                <a:spcPts val="2840"/>
              </a:lnSpc>
              <a:spcBef>
                <a:spcPts val="1145"/>
              </a:spcBef>
            </a:pPr>
            <a:r>
              <a:rPr lang="it-IT" altLang="it-IT" sz="3200" b="1" dirty="0" bmk=""/>
              <a:t>W=</a:t>
            </a:r>
            <a:r>
              <a:rPr lang="it-IT" sz="3200" b="1" spc="-5" dirty="0">
                <a:cs typeface="Tahoma"/>
              </a:rPr>
              <a:t>1(1+Y/X</a:t>
            </a:r>
            <a:r>
              <a:rPr lang="it-IT" sz="3200" b="1" spc="-5" dirty="0" smtClean="0">
                <a:cs typeface="Tahoma"/>
              </a:rPr>
              <a:t>) </a:t>
            </a:r>
          </a:p>
          <a:p>
            <a:pPr marL="2245995" algn="ctr">
              <a:lnSpc>
                <a:spcPts val="2840"/>
              </a:lnSpc>
              <a:spcBef>
                <a:spcPts val="1145"/>
              </a:spcBef>
            </a:pPr>
            <a:r>
              <a:rPr lang="it-IT" sz="3200" b="1" spc="-5" dirty="0" smtClean="0">
                <a:cs typeface="Tahoma"/>
              </a:rPr>
              <a:t>dividendo per Y il </a:t>
            </a:r>
            <a:r>
              <a:rPr lang="it-IT" sz="3200" b="1" spc="-5" dirty="0" err="1" smtClean="0">
                <a:cs typeface="Tahoma"/>
              </a:rPr>
              <a:t>num</a:t>
            </a:r>
            <a:r>
              <a:rPr lang="it-IT" sz="3200" b="1" spc="-5" dirty="0" smtClean="0">
                <a:cs typeface="Tahoma"/>
              </a:rPr>
              <a:t> e </a:t>
            </a:r>
            <a:r>
              <a:rPr lang="it-IT" sz="3200" b="1" spc="-5" dirty="0" err="1" smtClean="0">
                <a:cs typeface="Tahoma"/>
              </a:rPr>
              <a:t>den</a:t>
            </a:r>
            <a:r>
              <a:rPr lang="it-IT" sz="3200" b="1" spc="-5" dirty="0" smtClean="0">
                <a:cs typeface="Tahoma"/>
              </a:rPr>
              <a:t> </a:t>
            </a:r>
            <a:endParaRPr lang="it-IT" sz="3200" b="1" spc="-5" dirty="0">
              <a:cs typeface="Tahoma"/>
            </a:endParaRPr>
          </a:p>
          <a:p>
            <a:pPr marL="2245995" algn="ctr">
              <a:lnSpc>
                <a:spcPts val="2840"/>
              </a:lnSpc>
              <a:spcBef>
                <a:spcPts val="1145"/>
              </a:spcBef>
            </a:pPr>
            <a:endParaRPr lang="it-IT" sz="3200" b="1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2245995" algn="ctr">
              <a:lnSpc>
                <a:spcPts val="2840"/>
              </a:lnSpc>
              <a:spcBef>
                <a:spcPts val="1145"/>
              </a:spcBef>
            </a:pPr>
            <a:r>
              <a:rPr sz="3200" b="1" dirty="0" smtClean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3200" b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z="3200" b="1" spc="-5" dirty="0" smtClean="0">
                <a:solidFill>
                  <a:srgbClr val="FF0000"/>
                </a:solidFill>
                <a:latin typeface="Calibri"/>
                <a:cs typeface="Calibri"/>
              </a:rPr>
              <a:t>CPI/(CPI+1)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1390650" y="447675"/>
            <a:ext cx="8924925" cy="7810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t-IT" sz="3600" b="1" dirty="0">
                <a:latin typeface="+mn-lt"/>
              </a:rPr>
              <a:t>Probabilità di </a:t>
            </a:r>
            <a:r>
              <a:rPr lang="it-IT" sz="3600" b="1" dirty="0" smtClean="0">
                <a:latin typeface="+mn-lt"/>
              </a:rPr>
              <a:t>paternità (PP)</a:t>
            </a:r>
            <a:endParaRPr lang="it-IT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697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1" y="2085975"/>
            <a:ext cx="10618694" cy="3669366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it-IT" sz="3200" b="1" dirty="0" smtClean="0">
                <a:solidFill>
                  <a:srgbClr val="FF0000"/>
                </a:solidFill>
                <a:latin typeface="+mn-lt"/>
              </a:rPr>
              <a:t>Il valore </a:t>
            </a:r>
            <a:r>
              <a:rPr lang="it-IT" sz="3200" b="1" dirty="0">
                <a:solidFill>
                  <a:srgbClr val="FF0000"/>
                </a:solidFill>
                <a:latin typeface="+mn-lt"/>
              </a:rPr>
              <a:t>neutrale </a:t>
            </a:r>
            <a:r>
              <a:rPr lang="it-IT" sz="3200" b="1" dirty="0" smtClean="0">
                <a:solidFill>
                  <a:srgbClr val="FF0000"/>
                </a:solidFill>
                <a:latin typeface="+mn-lt"/>
              </a:rPr>
              <a:t>(indifferente) del </a:t>
            </a:r>
            <a:r>
              <a:rPr lang="it-IT" sz="3200" b="1" dirty="0">
                <a:solidFill>
                  <a:srgbClr val="FF0000"/>
                </a:solidFill>
                <a:latin typeface="+mn-lt"/>
              </a:rPr>
              <a:t>50</a:t>
            </a:r>
            <a:r>
              <a:rPr lang="it-IT" sz="3200" b="1" dirty="0" smtClean="0">
                <a:solidFill>
                  <a:srgbClr val="FF0000"/>
                </a:solidFill>
                <a:latin typeface="+mn-lt"/>
              </a:rPr>
              <a:t>% (0,5</a:t>
            </a:r>
            <a:r>
              <a:rPr lang="it-IT" sz="3200" dirty="0" smtClean="0">
                <a:latin typeface="+mn-lt"/>
              </a:rPr>
              <a:t>) </a:t>
            </a:r>
            <a:r>
              <a:rPr lang="it-IT" sz="3200" dirty="0">
                <a:latin typeface="+mn-lt"/>
              </a:rPr>
              <a:t>come consigliato dalle </a:t>
            </a:r>
            <a:r>
              <a:rPr lang="it-IT" sz="3200" dirty="0" smtClean="0">
                <a:latin typeface="+mn-lt"/>
              </a:rPr>
              <a:t>Linee Guida internazionali= significa </a:t>
            </a:r>
            <a:r>
              <a:rPr lang="it-IT" sz="3200" dirty="0">
                <a:latin typeface="+mn-lt"/>
              </a:rPr>
              <a:t>che il </a:t>
            </a:r>
            <a:r>
              <a:rPr lang="it-IT" sz="3200" dirty="0" smtClean="0">
                <a:latin typeface="+mn-lt"/>
              </a:rPr>
              <a:t>PP </a:t>
            </a:r>
            <a:r>
              <a:rPr lang="it-IT" sz="3200" dirty="0">
                <a:latin typeface="+mn-lt"/>
              </a:rPr>
              <a:t>ha la stessa probabilità di essere il padre biologico come di non esserlo</a:t>
            </a: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390650" y="447675"/>
            <a:ext cx="8924925" cy="7810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t-IT" sz="3600" b="1" dirty="0">
                <a:latin typeface="+mn-lt"/>
              </a:rPr>
              <a:t>Probabilità di </a:t>
            </a:r>
            <a:r>
              <a:rPr lang="it-IT" sz="3600" b="1" dirty="0" smtClean="0">
                <a:latin typeface="+mn-lt"/>
              </a:rPr>
              <a:t>paternità (PP)</a:t>
            </a:r>
            <a:endParaRPr lang="it-IT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067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9539" y="900953"/>
            <a:ext cx="8066910" cy="487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09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Content Placeholder 3" descr="Paternity_allele_comparis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2812" y="1173059"/>
            <a:ext cx="7056438" cy="5570872"/>
          </a:xfrm>
        </p:spPr>
      </p:pic>
      <p:sp>
        <p:nvSpPr>
          <p:cNvPr id="5" name="object 10"/>
          <p:cNvSpPr txBox="1">
            <a:spLocks/>
          </p:cNvSpPr>
          <p:nvPr/>
        </p:nvSpPr>
        <p:spPr>
          <a:xfrm>
            <a:off x="1514475" y="358611"/>
            <a:ext cx="8734425" cy="6001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0668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729" algn="ctr">
              <a:lnSpc>
                <a:spcPct val="100000"/>
              </a:lnSpc>
              <a:spcBef>
                <a:spcPts val="840"/>
              </a:spcBef>
            </a:pPr>
            <a:r>
              <a:rPr lang="it-IT" sz="3200" b="1" spc="-5" dirty="0" smtClean="0">
                <a:cs typeface="Tahoma"/>
              </a:rPr>
              <a:t>INDICE DI PATERNITA’ COMBINATO (CPI) </a:t>
            </a:r>
            <a:endParaRPr lang="it-IT" sz="3200" b="1" spc="-5" dirty="0">
              <a:cs typeface="Tahoma"/>
            </a:endParaRPr>
          </a:p>
        </p:txBody>
      </p:sp>
      <p:sp>
        <p:nvSpPr>
          <p:cNvPr id="6" name="object 10"/>
          <p:cNvSpPr txBox="1">
            <a:spLocks/>
          </p:cNvSpPr>
          <p:nvPr/>
        </p:nvSpPr>
        <p:spPr>
          <a:xfrm>
            <a:off x="714375" y="1138979"/>
            <a:ext cx="9877425" cy="600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0668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729" algn="ctr">
              <a:lnSpc>
                <a:spcPct val="100000"/>
              </a:lnSpc>
              <a:spcBef>
                <a:spcPts val="840"/>
              </a:spcBef>
            </a:pPr>
            <a:r>
              <a:rPr lang="it-IT" sz="3200" spc="-5" dirty="0" smtClean="0">
                <a:solidFill>
                  <a:srgbClr val="FF0000"/>
                </a:solidFill>
                <a:cs typeface="Tahoma"/>
              </a:rPr>
              <a:t>Quali sono gli alleli obbligati del PP, per ciascun locus??</a:t>
            </a:r>
            <a:endParaRPr lang="it-IT" sz="3200" spc="-5" dirty="0">
              <a:solidFill>
                <a:srgbClr val="FF0000"/>
              </a:solidFill>
              <a:cs typeface="Tahoma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020050" y="2408750"/>
            <a:ext cx="73342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PP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552951" y="2408750"/>
            <a:ext cx="97155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dirty="0" smtClean="0"/>
              <a:t>Madre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405563" y="2343648"/>
            <a:ext cx="73342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F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56073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524000"/>
            <a:ext cx="8677274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792163" y="662119"/>
            <a:ext cx="107442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INDICE DI PATERNITA’ (PI) e INDICE DI PATERNITA’ COMBINATO (CPI)</a:t>
            </a:r>
            <a:endParaRPr lang="it-IT" sz="28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857751" y="2076450"/>
            <a:ext cx="260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Nella popolazione (HWE)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622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" y="1314450"/>
            <a:ext cx="1153477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5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5257800" y="3810001"/>
            <a:ext cx="1595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3600" dirty="0">
                <a:solidFill>
                  <a:srgbClr val="CC0000"/>
                </a:solidFill>
                <a:latin typeface="Arial" panose="020B0604020202020204" pitchFamily="34" charset="0"/>
              </a:rPr>
              <a:t>27,746</a:t>
            </a:r>
          </a:p>
        </p:txBody>
      </p:sp>
      <p:sp>
        <p:nvSpPr>
          <p:cNvPr id="6" name="object 10"/>
          <p:cNvSpPr txBox="1">
            <a:spLocks/>
          </p:cNvSpPr>
          <p:nvPr/>
        </p:nvSpPr>
        <p:spPr>
          <a:xfrm>
            <a:off x="1514475" y="358611"/>
            <a:ext cx="8734425" cy="6001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0668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729" algn="ctr">
              <a:lnSpc>
                <a:spcPct val="100000"/>
              </a:lnSpc>
              <a:spcBef>
                <a:spcPts val="840"/>
              </a:spcBef>
            </a:pPr>
            <a:r>
              <a:rPr lang="it-IT" sz="3200" b="1" spc="-5" dirty="0" smtClean="0">
                <a:cs typeface="Tahoma"/>
              </a:rPr>
              <a:t>INDICE DI PATERNITA’ COMBINATO (CPI) </a:t>
            </a:r>
            <a:endParaRPr lang="it-IT" sz="3200" b="1" spc="-5" dirty="0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391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33194" y="1571626"/>
            <a:ext cx="9439836" cy="452596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dirty="0"/>
              <a:t>			</a:t>
            </a:r>
            <a:r>
              <a:rPr lang="en-US" sz="3200" dirty="0">
                <a:solidFill>
                  <a:srgbClr val="FF0000"/>
                </a:solidFill>
              </a:rPr>
              <a:t>          CPI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dirty="0">
                <a:solidFill>
                  <a:srgbClr val="FF0000"/>
                </a:solidFill>
              </a:rPr>
              <a:t>     CPI + (1-prior probability)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3200" dirty="0"/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3200" dirty="0"/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dirty="0"/>
              <a:t>		27,746			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dirty="0"/>
              <a:t>   27,746 + (1-</a:t>
            </a:r>
            <a:r>
              <a:rPr lang="en-US" sz="3200" dirty="0">
                <a:solidFill>
                  <a:srgbClr val="FF0000"/>
                </a:solidFill>
              </a:rPr>
              <a:t>0.5</a:t>
            </a:r>
            <a:r>
              <a:rPr lang="en-US" sz="3200" dirty="0"/>
              <a:t>) 	          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716741" y="2195512"/>
            <a:ext cx="426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390650" y="4497388"/>
            <a:ext cx="3790950" cy="34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6567489" y="2017058"/>
            <a:ext cx="17049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3200" dirty="0">
                <a:solidFill>
                  <a:srgbClr val="FF0000"/>
                </a:solidFill>
              </a:rPr>
              <a:t>x 100</a:t>
            </a:r>
          </a:p>
        </p:txBody>
      </p:sp>
      <p:sp>
        <p:nvSpPr>
          <p:cNvPr id="21511" name="Rectangle 12"/>
          <p:cNvSpPr>
            <a:spLocks noChangeArrowheads="1"/>
          </p:cNvSpPr>
          <p:nvPr/>
        </p:nvSpPr>
        <p:spPr bwMode="auto">
          <a:xfrm>
            <a:off x="5334000" y="4191000"/>
            <a:ext cx="3271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3200"/>
              <a:t>x 100 = 99.998%</a:t>
            </a: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1390650" y="447675"/>
            <a:ext cx="8924925" cy="7810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t-IT" sz="3600" b="1" dirty="0">
                <a:latin typeface="+mn-lt"/>
              </a:rPr>
              <a:t>Probabilità di </a:t>
            </a:r>
            <a:r>
              <a:rPr lang="it-IT" sz="3600" b="1" dirty="0" smtClean="0">
                <a:latin typeface="+mn-lt"/>
              </a:rPr>
              <a:t>paternità (PP)</a:t>
            </a:r>
            <a:endParaRPr lang="it-IT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20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312" y="1147762"/>
            <a:ext cx="7191375" cy="45624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662" y="962024"/>
            <a:ext cx="7058025" cy="37147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8420100" y="485775"/>
            <a:ext cx="16002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Paternity</a:t>
            </a:r>
            <a:r>
              <a:rPr lang="it-IT" dirty="0" smtClean="0"/>
              <a:t> ratio 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562100" y="485775"/>
            <a:ext cx="253365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Probabilità di  paternità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350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Content Placeholder 4" descr="Paternity_lett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3988" y="-347650"/>
            <a:ext cx="6987247" cy="6434138"/>
          </a:xfrm>
        </p:spPr>
      </p:pic>
    </p:spTree>
    <p:extLst>
      <p:ext uri="{BB962C8B-B14F-4D97-AF65-F5344CB8AC3E}">
        <p14:creationId xmlns:p14="http://schemas.microsoft.com/office/powerpoint/2010/main" val="379355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81497" y="184707"/>
            <a:ext cx="7631394" cy="87167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t-IT" sz="3600" dirty="0">
                <a:latin typeface="+mn-lt"/>
              </a:rPr>
              <a:t>Test sulla Parentela degli </a:t>
            </a:r>
            <a:r>
              <a:rPr lang="it-IT" sz="3600" dirty="0" smtClean="0">
                <a:latin typeface="+mn-lt"/>
              </a:rPr>
              <a:t>Animali</a:t>
            </a:r>
            <a:endParaRPr lang="it-IT" sz="3600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6194" y="1427148"/>
            <a:ext cx="11229174" cy="47498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b="1" dirty="0" smtClean="0"/>
              <a:t>C’è </a:t>
            </a:r>
            <a:r>
              <a:rPr lang="it-IT" b="1" dirty="0"/>
              <a:t>un test di paternità e un test di maternità per gli animali. </a:t>
            </a:r>
            <a:endParaRPr lang="it-IT" b="1" dirty="0" smtClean="0"/>
          </a:p>
          <a:p>
            <a:pPr marL="0" indent="0" algn="just">
              <a:buNone/>
            </a:pPr>
            <a:r>
              <a:rPr lang="it-IT" dirty="0" smtClean="0"/>
              <a:t>Più </a:t>
            </a:r>
            <a:r>
              <a:rPr lang="it-IT" dirty="0"/>
              <a:t>o meno nello stesso modo in cui  noi facciamo test del DNA di paternità per determinare chi è il padre biologico di un bambino</a:t>
            </a:r>
            <a:r>
              <a:rPr lang="it-IT" u="sng" dirty="0"/>
              <a:t>, </a:t>
            </a:r>
            <a:r>
              <a:rPr lang="it-IT" u="sng" dirty="0" smtClean="0"/>
              <a:t>a un allevatore </a:t>
            </a:r>
            <a:r>
              <a:rPr lang="it-IT" u="sng" dirty="0"/>
              <a:t>di cani può essere utile sapere quale cane maschio ha generato una cucciolata di cuccioli</a:t>
            </a:r>
            <a:r>
              <a:rPr lang="it-IT" dirty="0"/>
              <a:t>. </a:t>
            </a: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Per </a:t>
            </a:r>
            <a:r>
              <a:rPr lang="it-IT" dirty="0"/>
              <a:t>effettuare tale test, tutto quello che occorre è  prendere un tampone orale e strofinare la bocca dei cani che si pensa potrebbero  avere generato i cuccioli e prelevare nello stesso modo campioni dei DNA dai cuccioli. </a:t>
            </a: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Il </a:t>
            </a:r>
            <a:r>
              <a:rPr lang="it-IT" dirty="0"/>
              <a:t>padre ed i suoi cuccioli avranno profili del DNA corrispondenti e quindi si </a:t>
            </a:r>
            <a:r>
              <a:rPr lang="it-IT" dirty="0" smtClean="0"/>
              <a:t>può </a:t>
            </a:r>
            <a:r>
              <a:rPr lang="it-IT" dirty="0"/>
              <a:t>facilmente determinare parentela. </a:t>
            </a: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Per </a:t>
            </a:r>
            <a:r>
              <a:rPr lang="it-IT" dirty="0"/>
              <a:t>quale ragione qualcuno potrebbe voler determinare la famiglia di un cucciolo? </a:t>
            </a: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Beh</a:t>
            </a:r>
            <a:r>
              <a:rPr lang="it-IT" dirty="0"/>
              <a:t>, per un allevatore sarebbe interessante in quanto questo è l’unico modo scientifico per stabilire il pedigree della covata.</a:t>
            </a:r>
          </a:p>
          <a:p>
            <a:endParaRPr lang="it-IT" dirty="0"/>
          </a:p>
        </p:txBody>
      </p:sp>
      <p:sp>
        <p:nvSpPr>
          <p:cNvPr id="4" name="object 11"/>
          <p:cNvSpPr txBox="1"/>
          <p:nvPr/>
        </p:nvSpPr>
        <p:spPr>
          <a:xfrm>
            <a:off x="529839" y="427291"/>
            <a:ext cx="2165671" cy="3865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Altre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applicazioni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085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296" y="1772816"/>
            <a:ext cx="2795864" cy="186391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476672"/>
            <a:ext cx="6896100" cy="55245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5650850" y="105091"/>
            <a:ext cx="567193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sz="2400" dirty="0"/>
              <a:t>La tracciabilità </a:t>
            </a:r>
            <a:r>
              <a:rPr lang="it-IT" sz="2400" dirty="0" smtClean="0"/>
              <a:t>individuale e specie-specifica</a:t>
            </a:r>
            <a:endParaRPr lang="it-IT" sz="2400" dirty="0"/>
          </a:p>
        </p:txBody>
      </p:sp>
      <p:sp>
        <p:nvSpPr>
          <p:cNvPr id="6" name="object 11"/>
          <p:cNvSpPr txBox="1"/>
          <p:nvPr/>
        </p:nvSpPr>
        <p:spPr>
          <a:xfrm>
            <a:off x="529839" y="427291"/>
            <a:ext cx="2165671" cy="3865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Altre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applicazioni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702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92" y="712694"/>
            <a:ext cx="9480177" cy="569612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219" y="255494"/>
            <a:ext cx="19145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276301" y="332509"/>
            <a:ext cx="7847214" cy="8021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63586" y="374073"/>
            <a:ext cx="7593675" cy="7481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26883" y="406244"/>
            <a:ext cx="7693025" cy="60016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0" rtlCol="0" anchor="ctr">
            <a:spAutoFit/>
          </a:bodyPr>
          <a:lstStyle/>
          <a:p>
            <a:pPr marL="91440">
              <a:lnSpc>
                <a:spcPct val="100000"/>
              </a:lnSpc>
              <a:spcBef>
                <a:spcPts val="360"/>
              </a:spcBef>
            </a:pPr>
            <a:r>
              <a:rPr sz="3600" b="1" dirty="0">
                <a:latin typeface="Calibri"/>
                <a:cs typeface="Calibri"/>
              </a:rPr>
              <a:t>Il </a:t>
            </a:r>
            <a:r>
              <a:rPr sz="3600" b="1" spc="-5" dirty="0">
                <a:latin typeface="Calibri"/>
                <a:cs typeface="Calibri"/>
              </a:rPr>
              <a:t>caso dell’omicidio di Yara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Gambirasio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87610" y="5889812"/>
            <a:ext cx="6596656" cy="44371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spc="-5" dirty="0">
                <a:latin typeface="Calibri"/>
                <a:cs typeface="Calibri"/>
              </a:rPr>
              <a:t>Dagli </a:t>
            </a:r>
            <a:r>
              <a:rPr sz="2800" dirty="0">
                <a:latin typeface="Calibri"/>
                <a:cs typeface="Calibri"/>
              </a:rPr>
              <a:t>Atti ufficiali del </a:t>
            </a:r>
            <a:r>
              <a:rPr sz="2800" spc="-5" dirty="0">
                <a:latin typeface="Calibri"/>
                <a:cs typeface="Calibri"/>
              </a:rPr>
              <a:t>Tribunale </a:t>
            </a:r>
            <a:r>
              <a:rPr sz="2800" dirty="0">
                <a:latin typeface="Calibri"/>
                <a:cs typeface="Calibri"/>
              </a:rPr>
              <a:t>di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Bergamo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1026" name="Picture 2" descr="Omicidio Yara, la difesa di Bossetti può esaminare i reperti di inda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586" y="1653988"/>
            <a:ext cx="7520680" cy="360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33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07" y="1909482"/>
            <a:ext cx="11763358" cy="4195483"/>
          </a:xfrm>
          <a:prstGeom prst="rect">
            <a:avLst/>
          </a:prstGeom>
        </p:spPr>
      </p:pic>
      <p:sp>
        <p:nvSpPr>
          <p:cNvPr id="3" name="object 6"/>
          <p:cNvSpPr txBox="1">
            <a:spLocks noGrp="1"/>
          </p:cNvSpPr>
          <p:nvPr>
            <p:ph type="title"/>
          </p:nvPr>
        </p:nvSpPr>
        <p:spPr>
          <a:xfrm>
            <a:off x="2326883" y="406244"/>
            <a:ext cx="7693025" cy="60016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0" rtlCol="0" anchor="ctr">
            <a:spAutoFit/>
          </a:bodyPr>
          <a:lstStyle/>
          <a:p>
            <a:pPr marL="91440">
              <a:lnSpc>
                <a:spcPct val="100000"/>
              </a:lnSpc>
              <a:spcBef>
                <a:spcPts val="360"/>
              </a:spcBef>
            </a:pPr>
            <a:r>
              <a:rPr sz="3600" b="1" dirty="0">
                <a:latin typeface="Calibri"/>
                <a:cs typeface="Calibri"/>
              </a:rPr>
              <a:t>Il </a:t>
            </a:r>
            <a:r>
              <a:rPr sz="3600" b="1" spc="-5" dirty="0">
                <a:latin typeface="Calibri"/>
                <a:cs typeface="Calibri"/>
              </a:rPr>
              <a:t>caso dell’omicidio di Yara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Gambirasio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479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36176" y="215152"/>
            <a:ext cx="11335871" cy="683943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R="228600" algn="just">
              <a:tabLst>
                <a:tab pos="297815" algn="l"/>
                <a:tab pos="298450" algn="l"/>
              </a:tabLst>
            </a:pPr>
            <a:r>
              <a:rPr lang="it-IT" sz="2800" spc="-5" dirty="0">
                <a:solidFill>
                  <a:srgbClr val="FF0000"/>
                </a:solidFill>
                <a:cs typeface="Calibri"/>
              </a:rPr>
              <a:t> </a:t>
            </a:r>
            <a:r>
              <a:rPr lang="it-IT" sz="2800" b="1" u="sng" dirty="0">
                <a:solidFill>
                  <a:srgbClr val="FF0000"/>
                </a:solidFill>
                <a:cs typeface="Calibri"/>
              </a:rPr>
              <a:t>26 Novembre</a:t>
            </a:r>
            <a:r>
              <a:rPr lang="it-IT" sz="2800" b="1" u="sng" spc="-70" dirty="0">
                <a:solidFill>
                  <a:srgbClr val="FF0000"/>
                </a:solidFill>
                <a:cs typeface="Calibri"/>
              </a:rPr>
              <a:t> </a:t>
            </a:r>
            <a:r>
              <a:rPr lang="it-IT" sz="2800" b="1" u="sng" dirty="0">
                <a:solidFill>
                  <a:srgbClr val="FF0000"/>
                </a:solidFill>
                <a:cs typeface="Calibri"/>
              </a:rPr>
              <a:t>2010</a:t>
            </a:r>
            <a:r>
              <a:rPr lang="it-IT" sz="2800" b="1" dirty="0">
                <a:solidFill>
                  <a:srgbClr val="FF0000"/>
                </a:solidFill>
                <a:cs typeface="Calibri"/>
              </a:rPr>
              <a:t>: </a:t>
            </a:r>
          </a:p>
          <a:p>
            <a:pPr marR="228600" algn="just">
              <a:tabLst>
                <a:tab pos="297815" algn="l"/>
                <a:tab pos="298450" algn="l"/>
              </a:tabLst>
            </a:pPr>
            <a:endParaRPr lang="it-IT" sz="2800" b="1" dirty="0">
              <a:cs typeface="Calibri"/>
            </a:endParaRPr>
          </a:p>
          <a:p>
            <a:pPr marR="228600" algn="just">
              <a:buFont typeface="+mj-lt"/>
              <a:buAutoNum type="arabicPeriod"/>
              <a:tabLst>
                <a:tab pos="297815" algn="l"/>
                <a:tab pos="298450" algn="l"/>
              </a:tabLst>
            </a:pPr>
            <a:r>
              <a:rPr lang="it-IT" sz="2800" spc="-5" dirty="0">
                <a:latin typeface="Calibri"/>
                <a:cs typeface="Calibri"/>
              </a:rPr>
              <a:t> </a:t>
            </a:r>
            <a:r>
              <a:rPr sz="2800" spc="-5" dirty="0" err="1">
                <a:latin typeface="Calibri"/>
                <a:cs typeface="Calibri"/>
              </a:rPr>
              <a:t>Fulvio</a:t>
            </a:r>
            <a:r>
              <a:rPr sz="2800" spc="-5" dirty="0">
                <a:latin typeface="Calibri"/>
                <a:cs typeface="Calibri"/>
              </a:rPr>
              <a:t> Gambirasio </a:t>
            </a:r>
            <a:r>
              <a:rPr sz="2800" dirty="0">
                <a:latin typeface="Calibri"/>
                <a:cs typeface="Calibri"/>
              </a:rPr>
              <a:t>denuncia </a:t>
            </a:r>
            <a:r>
              <a:rPr sz="2800" spc="-5" dirty="0">
                <a:latin typeface="Calibri"/>
                <a:cs typeface="Calibri"/>
              </a:rPr>
              <a:t>formalmente </a:t>
            </a:r>
            <a:r>
              <a:rPr sz="2800" dirty="0">
                <a:latin typeface="Calibri"/>
                <a:cs typeface="Calibri"/>
              </a:rPr>
              <a:t>la </a:t>
            </a:r>
            <a:r>
              <a:rPr sz="2800" spc="-5" dirty="0">
                <a:latin typeface="Calibri"/>
                <a:cs typeface="Calibri"/>
              </a:rPr>
              <a:t>scomparsa </a:t>
            </a:r>
            <a:r>
              <a:rPr sz="2800" dirty="0">
                <a:latin typeface="Calibri"/>
                <a:cs typeface="Calibri"/>
              </a:rPr>
              <a:t>della  </a:t>
            </a:r>
            <a:r>
              <a:rPr sz="2800" dirty="0" err="1">
                <a:latin typeface="Calibri"/>
                <a:cs typeface="Calibri"/>
              </a:rPr>
              <a:t>figlia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 err="1">
                <a:latin typeface="Calibri"/>
                <a:cs typeface="Calibri"/>
              </a:rPr>
              <a:t>Yara</a:t>
            </a:r>
            <a:endParaRPr lang="it-IT" sz="2800" spc="-5" dirty="0">
              <a:latin typeface="Calibri"/>
              <a:cs typeface="Calibri"/>
            </a:endParaRPr>
          </a:p>
          <a:p>
            <a:pPr marR="228600" algn="just">
              <a:buFont typeface="+mj-lt"/>
              <a:buAutoNum type="arabicPeriod"/>
              <a:tabLst>
                <a:tab pos="297815" algn="l"/>
                <a:tab pos="298450" algn="l"/>
              </a:tabLst>
            </a:pPr>
            <a:endParaRPr sz="2800" dirty="0">
              <a:latin typeface="Calibri"/>
              <a:cs typeface="Calibri"/>
            </a:endParaRPr>
          </a:p>
          <a:p>
            <a:pPr marR="5080" algn="just">
              <a:buFont typeface="+mj-lt"/>
              <a:buAutoNum type="arabicPeriod"/>
              <a:tabLst>
                <a:tab pos="297815" algn="l"/>
                <a:tab pos="298450" algn="l"/>
              </a:tabLst>
            </a:pPr>
            <a:r>
              <a:rPr lang="it-IT" sz="2800" spc="-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Ultimo </a:t>
            </a:r>
            <a:r>
              <a:rPr lang="it-IT" sz="2800" spc="-5" dirty="0">
                <a:latin typeface="Calibri"/>
                <a:cs typeface="Calibri"/>
              </a:rPr>
              <a:t>suo </a:t>
            </a:r>
            <a:r>
              <a:rPr sz="2800" spc="-5" dirty="0" err="1">
                <a:latin typeface="Calibri"/>
                <a:cs typeface="Calibri"/>
              </a:rPr>
              <a:t>avvistamento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u="sng" spc="-5" dirty="0">
                <a:latin typeface="Calibri"/>
                <a:cs typeface="Calibri"/>
              </a:rPr>
              <a:t>ore 17,30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quando si </a:t>
            </a:r>
            <a:r>
              <a:rPr sz="2800" spc="-5" dirty="0">
                <a:latin typeface="Calibri"/>
                <a:cs typeface="Calibri"/>
              </a:rPr>
              <a:t>era  allontanata </a:t>
            </a:r>
            <a:r>
              <a:rPr sz="2800" dirty="0">
                <a:latin typeface="Calibri"/>
                <a:cs typeface="Calibri"/>
              </a:rPr>
              <a:t>da casa per </a:t>
            </a:r>
            <a:r>
              <a:rPr sz="2800" spc="-5" dirty="0">
                <a:latin typeface="Calibri"/>
                <a:cs typeface="Calibri"/>
              </a:rPr>
              <a:t>frequentare </a:t>
            </a:r>
            <a:r>
              <a:rPr sz="2800" dirty="0">
                <a:latin typeface="Calibri"/>
                <a:cs typeface="Calibri"/>
              </a:rPr>
              <a:t>il </a:t>
            </a:r>
            <a:r>
              <a:rPr sz="2800" spc="-5" dirty="0">
                <a:latin typeface="Calibri"/>
                <a:cs typeface="Calibri"/>
              </a:rPr>
              <a:t>consueto corso </a:t>
            </a:r>
            <a:r>
              <a:rPr sz="2800" dirty="0">
                <a:latin typeface="Calibri"/>
                <a:cs typeface="Calibri"/>
              </a:rPr>
              <a:t>di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danza</a:t>
            </a:r>
            <a:endParaRPr sz="2800" dirty="0">
              <a:latin typeface="Calibri"/>
              <a:cs typeface="Calibri"/>
            </a:endParaRPr>
          </a:p>
          <a:p>
            <a:pPr marL="12700"/>
            <a:r>
              <a:rPr sz="2800" b="1" u="sng" spc="-5" dirty="0" err="1" smtClean="0">
                <a:solidFill>
                  <a:srgbClr val="FF0000"/>
                </a:solidFill>
                <a:cs typeface="Calibri"/>
              </a:rPr>
              <a:t>Tabulati</a:t>
            </a:r>
            <a:r>
              <a:rPr sz="2800" b="1" u="sng" spc="-10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sz="2800" b="1" u="sng" spc="-5" dirty="0">
                <a:solidFill>
                  <a:srgbClr val="FF0000"/>
                </a:solidFill>
                <a:cs typeface="Calibri"/>
              </a:rPr>
              <a:t>telefonici</a:t>
            </a:r>
            <a:r>
              <a:rPr sz="2800" b="1" spc="-5" dirty="0">
                <a:solidFill>
                  <a:srgbClr val="FF0000"/>
                </a:solidFill>
                <a:cs typeface="Calibri"/>
              </a:rPr>
              <a:t>:</a:t>
            </a:r>
            <a:endParaRPr sz="2800" b="1" dirty="0">
              <a:solidFill>
                <a:srgbClr val="FF0000"/>
              </a:solidFill>
              <a:cs typeface="Calibri"/>
            </a:endParaRPr>
          </a:p>
          <a:p>
            <a:pPr marL="12700">
              <a:spcBef>
                <a:spcPts val="700"/>
              </a:spcBef>
              <a:tabLst>
                <a:tab pos="297815" algn="l"/>
                <a:tab pos="298450" algn="l"/>
              </a:tabLst>
            </a:pPr>
            <a:r>
              <a:rPr lang="it-IT" sz="2800" u="sng" dirty="0">
                <a:cs typeface="Calibri"/>
              </a:rPr>
              <a:t> Fino alle </a:t>
            </a:r>
            <a:r>
              <a:rPr lang="it-IT" sz="2800" u="sng" spc="-5" dirty="0">
                <a:cs typeface="Calibri"/>
              </a:rPr>
              <a:t>ore 18,49</a:t>
            </a:r>
            <a:r>
              <a:rPr lang="it-IT" sz="2800" spc="-5" dirty="0">
                <a:cs typeface="Calibri"/>
              </a:rPr>
              <a:t>: c</a:t>
            </a:r>
            <a:r>
              <a:rPr sz="2800" spc="-5" dirty="0" err="1">
                <a:latin typeface="Calibri"/>
                <a:cs typeface="Calibri"/>
              </a:rPr>
              <a:t>ellulare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 err="1">
                <a:latin typeface="Calibri"/>
                <a:cs typeface="Calibri"/>
              </a:rPr>
              <a:t>utilizzato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(scambio </a:t>
            </a:r>
            <a:r>
              <a:rPr sz="2800" dirty="0">
                <a:latin typeface="Calibri"/>
                <a:cs typeface="Calibri"/>
              </a:rPr>
              <a:t>di 3 </a:t>
            </a:r>
            <a:r>
              <a:rPr sz="2800" spc="-5" dirty="0">
                <a:latin typeface="Calibri"/>
                <a:cs typeface="Calibri"/>
              </a:rPr>
              <a:t>sms con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un’amica)</a:t>
            </a:r>
            <a:endParaRPr sz="2800" dirty="0">
              <a:latin typeface="Calibri"/>
              <a:cs typeface="Calibri"/>
            </a:endParaRPr>
          </a:p>
          <a:p>
            <a:pPr marL="292100" marR="233045" indent="-279400" algn="just">
              <a:lnSpc>
                <a:spcPct val="129200"/>
              </a:lnSpc>
              <a:buChar char="-"/>
              <a:tabLst>
                <a:tab pos="297815" algn="l"/>
                <a:tab pos="298450" algn="l"/>
              </a:tabLst>
            </a:pPr>
            <a:r>
              <a:rPr sz="2800" dirty="0">
                <a:latin typeface="Calibri"/>
                <a:cs typeface="Calibri"/>
              </a:rPr>
              <a:t>I </a:t>
            </a:r>
            <a:r>
              <a:rPr sz="2800" spc="-5" dirty="0">
                <a:latin typeface="Calibri"/>
                <a:cs typeface="Calibri"/>
              </a:rPr>
              <a:t>primi </a:t>
            </a:r>
            <a:r>
              <a:rPr sz="2800" dirty="0">
                <a:latin typeface="Calibri"/>
                <a:cs typeface="Calibri"/>
              </a:rPr>
              <a:t>2 </a:t>
            </a:r>
            <a:r>
              <a:rPr sz="2800" spc="-5" dirty="0" err="1">
                <a:latin typeface="Calibri"/>
                <a:cs typeface="Calibri"/>
              </a:rPr>
              <a:t>agganciano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 cella </a:t>
            </a:r>
            <a:r>
              <a:rPr sz="2800" spc="-5" dirty="0">
                <a:latin typeface="Calibri"/>
                <a:cs typeface="Calibri"/>
              </a:rPr>
              <a:t>compatibile con </a:t>
            </a:r>
            <a:r>
              <a:rPr sz="2800" dirty="0">
                <a:latin typeface="Calibri"/>
                <a:cs typeface="Calibri"/>
              </a:rPr>
              <a:t>la </a:t>
            </a:r>
            <a:r>
              <a:rPr sz="2800" spc="-5" dirty="0">
                <a:latin typeface="Calibri"/>
                <a:cs typeface="Calibri"/>
              </a:rPr>
              <a:t>palestra </a:t>
            </a:r>
            <a:r>
              <a:rPr sz="2800" dirty="0">
                <a:latin typeface="Calibri"/>
                <a:cs typeface="Calibri"/>
              </a:rPr>
              <a:t>di </a:t>
            </a:r>
            <a:r>
              <a:rPr sz="2800" spc="-5" dirty="0" err="1">
                <a:latin typeface="Calibri"/>
                <a:cs typeface="Calibri"/>
              </a:rPr>
              <a:t>Brembate</a:t>
            </a:r>
            <a:r>
              <a:rPr sz="2800" spc="-5" dirty="0">
                <a:latin typeface="Calibri"/>
                <a:cs typeface="Calibri"/>
              </a:rPr>
              <a:t>  </a:t>
            </a:r>
            <a:r>
              <a:rPr sz="2800" spc="-5" dirty="0" err="1" smtClean="0">
                <a:latin typeface="Calibri"/>
                <a:cs typeface="Calibri"/>
              </a:rPr>
              <a:t>Sopra</a:t>
            </a:r>
            <a:r>
              <a:rPr lang="it-IT" sz="2800" spc="-5" dirty="0">
                <a:latin typeface="Calibri"/>
                <a:cs typeface="Calibri"/>
              </a:rPr>
              <a:t> </a:t>
            </a:r>
            <a:r>
              <a:rPr lang="it-IT" sz="2800" spc="-5" dirty="0" smtClean="0">
                <a:latin typeface="Calibri"/>
                <a:cs typeface="Calibri"/>
              </a:rPr>
              <a:t>(</a:t>
            </a:r>
            <a:r>
              <a:rPr sz="2800" dirty="0" smtClean="0">
                <a:latin typeface="Calibri"/>
                <a:cs typeface="Calibri"/>
              </a:rPr>
              <a:t>zona </a:t>
            </a:r>
            <a:r>
              <a:rPr sz="2800" dirty="0" err="1">
                <a:latin typeface="Calibri"/>
                <a:cs typeface="Calibri"/>
              </a:rPr>
              <a:t>della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 smtClean="0">
                <a:latin typeface="Calibri"/>
                <a:cs typeface="Calibri"/>
              </a:rPr>
              <a:t>palestra</a:t>
            </a:r>
            <a:r>
              <a:rPr lang="it-IT" sz="2800" spc="-5" dirty="0" smtClean="0">
                <a:latin typeface="Calibri"/>
                <a:cs typeface="Calibri"/>
              </a:rPr>
              <a:t>);</a:t>
            </a:r>
            <a:endParaRPr sz="2800" dirty="0">
              <a:latin typeface="Calibri"/>
              <a:cs typeface="Calibri"/>
            </a:endParaRPr>
          </a:p>
          <a:p>
            <a:pPr marL="292100" marR="610870" indent="-279400" algn="just">
              <a:lnSpc>
                <a:spcPct val="129200"/>
              </a:lnSpc>
              <a:buFont typeface="Calibri"/>
              <a:buChar char="-"/>
              <a:tabLst>
                <a:tab pos="297815" algn="l"/>
                <a:tab pos="298450" algn="l"/>
              </a:tabLst>
            </a:pPr>
            <a:r>
              <a:rPr sz="2800" b="1" dirty="0">
                <a:solidFill>
                  <a:srgbClr val="604A7B"/>
                </a:solidFill>
                <a:latin typeface="Calibri"/>
                <a:cs typeface="Calibri"/>
              </a:rPr>
              <a:t>Il </a:t>
            </a:r>
            <a:r>
              <a:rPr sz="2800" b="1" spc="-5" dirty="0">
                <a:solidFill>
                  <a:srgbClr val="604A7B"/>
                </a:solidFill>
                <a:latin typeface="Calibri"/>
                <a:cs typeface="Calibri"/>
              </a:rPr>
              <a:t>3^ sms </a:t>
            </a:r>
            <a:r>
              <a:rPr sz="2800" b="1" dirty="0">
                <a:solidFill>
                  <a:srgbClr val="604A7B"/>
                </a:solidFill>
                <a:latin typeface="Calibri"/>
                <a:cs typeface="Calibri"/>
              </a:rPr>
              <a:t>aggancia la cella di un’area molto più lontana e </a:t>
            </a:r>
            <a:r>
              <a:rPr sz="2800" b="1" spc="-5" dirty="0">
                <a:solidFill>
                  <a:srgbClr val="604A7B"/>
                </a:solidFill>
                <a:latin typeface="Calibri"/>
                <a:cs typeface="Calibri"/>
              </a:rPr>
              <a:t>opposta</a:t>
            </a:r>
            <a:r>
              <a:rPr sz="2800" b="1" spc="-50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04A7B"/>
                </a:solidFill>
                <a:latin typeface="Calibri"/>
                <a:cs typeface="Calibri"/>
              </a:rPr>
              <a:t>al  tragitto </a:t>
            </a:r>
            <a:r>
              <a:rPr sz="2800" b="1" spc="-5" dirty="0">
                <a:solidFill>
                  <a:srgbClr val="604A7B"/>
                </a:solidFill>
                <a:latin typeface="Calibri"/>
                <a:cs typeface="Calibri"/>
              </a:rPr>
              <a:t>solito </a:t>
            </a:r>
            <a:r>
              <a:rPr sz="2800" b="1" dirty="0">
                <a:solidFill>
                  <a:srgbClr val="604A7B"/>
                </a:solidFill>
                <a:latin typeface="Calibri"/>
                <a:cs typeface="Calibri"/>
              </a:rPr>
              <a:t>per il rientro a</a:t>
            </a:r>
            <a:r>
              <a:rPr sz="2800" b="1" spc="-15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04A7B"/>
                </a:solidFill>
                <a:latin typeface="Calibri"/>
                <a:cs typeface="Calibri"/>
              </a:rPr>
              <a:t>casa</a:t>
            </a:r>
            <a:endParaRPr sz="2800" dirty="0">
              <a:latin typeface="Calibri"/>
              <a:cs typeface="Calibri"/>
            </a:endParaRPr>
          </a:p>
          <a:p>
            <a:pPr marL="298450" indent="-285750">
              <a:spcBef>
                <a:spcPts val="800"/>
              </a:spcBef>
              <a:buChar char="-"/>
              <a:tabLst>
                <a:tab pos="297815" algn="l"/>
                <a:tab pos="298450" algn="l"/>
              </a:tabLst>
            </a:pPr>
            <a:r>
              <a:rPr lang="it-IT" sz="2800" u="sng" dirty="0">
                <a:cs typeface="Calibri"/>
              </a:rPr>
              <a:t>Dalle </a:t>
            </a:r>
            <a:r>
              <a:rPr lang="it-IT" sz="2800" u="sng" spc="-5" dirty="0">
                <a:cs typeface="Calibri"/>
              </a:rPr>
              <a:t>19,11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lang="it-IT" sz="2800" spc="-5" dirty="0">
                <a:latin typeface="Calibri"/>
                <a:cs typeface="Calibri"/>
              </a:rPr>
              <a:t>: il suo </a:t>
            </a:r>
            <a:r>
              <a:rPr sz="2800" spc="-5" dirty="0" err="1">
                <a:latin typeface="Calibri"/>
                <a:cs typeface="Calibri"/>
              </a:rPr>
              <a:t>cellulare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5" dirty="0" err="1">
                <a:latin typeface="Calibri"/>
                <a:cs typeface="Calibri"/>
              </a:rPr>
              <a:t>risulta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 err="1">
                <a:latin typeface="Calibri"/>
                <a:cs typeface="Calibri"/>
              </a:rPr>
              <a:t>spento</a:t>
            </a:r>
            <a:endParaRPr lang="it-IT" sz="2800" dirty="0">
              <a:latin typeface="Calibri"/>
              <a:cs typeface="Calibri"/>
            </a:endParaRPr>
          </a:p>
          <a:p>
            <a:pPr marL="298450" indent="-285750">
              <a:spcBef>
                <a:spcPts val="800"/>
              </a:spcBef>
              <a:buChar char="-"/>
              <a:tabLst>
                <a:tab pos="297815" algn="l"/>
                <a:tab pos="298450" algn="l"/>
              </a:tabLst>
            </a:pP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249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424" y="86998"/>
            <a:ext cx="9843247" cy="601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567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942" y="362360"/>
            <a:ext cx="4007223" cy="415498"/>
          </a:xfrm>
          <a:prstGeom prst="rect">
            <a:avLst/>
          </a:prstGeom>
          <a:solidFill>
            <a:srgbClr val="FFFB00"/>
          </a:solidFill>
          <a:ln w="38099">
            <a:solidFill>
              <a:srgbClr val="617335"/>
            </a:solidFill>
          </a:ln>
        </p:spPr>
        <p:txBody>
          <a:bodyPr vert="horz" wrap="square" lIns="0" tIns="45720" rIns="0" bIns="0" rtlCol="0" anchor="ctr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</a:pPr>
            <a:r>
              <a:rPr sz="2400" dirty="0">
                <a:latin typeface="Calibri"/>
                <a:cs typeface="Calibri"/>
              </a:rPr>
              <a:t>Analisi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medico-legale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8943" y="927847"/>
            <a:ext cx="11537576" cy="6414577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0" tIns="12700" rIns="0" bIns="0" rtlCol="0">
            <a:spAutoFit/>
          </a:bodyPr>
          <a:lstStyle/>
          <a:p>
            <a:pPr marR="707390" algn="just">
              <a:buFont typeface="Wingdings"/>
              <a:buChar char=""/>
              <a:tabLst>
                <a:tab pos="298450" algn="l"/>
              </a:tabLst>
            </a:pPr>
            <a:r>
              <a:rPr lang="it-IT" sz="2600" spc="-5" dirty="0" smtClean="0">
                <a:latin typeface="+mn-lt"/>
                <a:cs typeface="Calibri"/>
              </a:rPr>
              <a:t>26/02/2011: il suo c</a:t>
            </a:r>
            <a:r>
              <a:rPr sz="2600" spc="-5" dirty="0" err="1" smtClean="0">
                <a:latin typeface="+mn-lt"/>
                <a:cs typeface="Calibri"/>
              </a:rPr>
              <a:t>adavere</a:t>
            </a:r>
            <a:r>
              <a:rPr lang="it-IT" sz="2600" spc="-5" dirty="0" smtClean="0">
                <a:latin typeface="+mn-lt"/>
                <a:cs typeface="Calibri"/>
              </a:rPr>
              <a:t> ritrovato </a:t>
            </a:r>
            <a:r>
              <a:rPr sz="2600" dirty="0" smtClean="0">
                <a:latin typeface="+mn-lt"/>
                <a:cs typeface="Calibri"/>
              </a:rPr>
              <a:t>in </a:t>
            </a:r>
            <a:r>
              <a:rPr sz="2600" u="heavy" dirty="0" err="1" smtClean="0">
                <a:uFill>
                  <a:solidFill>
                    <a:srgbClr val="000000"/>
                  </a:solidFill>
                </a:uFill>
                <a:latin typeface="+mn-lt"/>
                <a:cs typeface="Calibri"/>
              </a:rPr>
              <a:t>cattivo</a:t>
            </a:r>
            <a:r>
              <a:rPr sz="2600" u="heavy" dirty="0" smtClean="0">
                <a:uFill>
                  <a:solidFill>
                    <a:srgbClr val="000000"/>
                  </a:solidFill>
                </a:uFill>
                <a:latin typeface="+mn-lt"/>
                <a:cs typeface="Calibri"/>
              </a:rPr>
              <a:t> 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+mn-lt"/>
                <a:cs typeface="Calibri"/>
              </a:rPr>
              <a:t>stato di  </a:t>
            </a:r>
            <a:r>
              <a:rPr sz="2600" u="heavy" spc="-5" dirty="0" err="1" smtClean="0">
                <a:uFill>
                  <a:solidFill>
                    <a:srgbClr val="000000"/>
                  </a:solidFill>
                </a:uFill>
                <a:latin typeface="+mn-lt"/>
                <a:cs typeface="Calibri"/>
              </a:rPr>
              <a:t>conservazione</a:t>
            </a:r>
            <a:r>
              <a:rPr lang="it-IT" sz="2600" u="heavy" spc="-5" dirty="0" smtClean="0">
                <a:uFill>
                  <a:solidFill>
                    <a:srgbClr val="000000"/>
                  </a:solidFill>
                </a:uFill>
                <a:latin typeface="+mn-lt"/>
                <a:cs typeface="Calibri"/>
              </a:rPr>
              <a:t> (arma utilizzata: coltello)</a:t>
            </a:r>
            <a:endParaRPr lang="it-IT" sz="2600" u="heavy" spc="-5" dirty="0">
              <a:uFill>
                <a:solidFill>
                  <a:srgbClr val="000000"/>
                </a:solidFill>
              </a:uFill>
              <a:latin typeface="+mn-lt"/>
              <a:cs typeface="Calibri"/>
            </a:endParaRPr>
          </a:p>
          <a:p>
            <a:pPr marR="707390" algn="just">
              <a:buFont typeface="Wingdings"/>
              <a:buChar char=""/>
              <a:tabLst>
                <a:tab pos="298450" algn="l"/>
              </a:tabLst>
            </a:pPr>
            <a:endParaRPr sz="2600" dirty="0">
              <a:latin typeface="+mn-lt"/>
              <a:cs typeface="Calibri"/>
            </a:endParaRPr>
          </a:p>
          <a:p>
            <a:pPr marR="5080" algn="just">
              <a:buFont typeface="Wingdings"/>
              <a:buChar char=""/>
              <a:tabLst>
                <a:tab pos="298450" algn="l"/>
              </a:tabLst>
            </a:pPr>
            <a:r>
              <a:rPr sz="2600" spc="-5" dirty="0">
                <a:latin typeface="+mn-lt"/>
                <a:cs typeface="Calibri"/>
              </a:rPr>
              <a:t>Presenza </a:t>
            </a:r>
            <a:r>
              <a:rPr sz="2600" dirty="0">
                <a:latin typeface="+mn-lt"/>
                <a:cs typeface="Calibri"/>
              </a:rPr>
              <a:t>di </a:t>
            </a:r>
            <a:r>
              <a:rPr sz="2600" spc="-5" dirty="0">
                <a:latin typeface="+mn-lt"/>
                <a:cs typeface="Calibri"/>
              </a:rPr>
              <a:t>almeno </a:t>
            </a:r>
            <a:r>
              <a:rPr sz="2600" dirty="0">
                <a:latin typeface="+mn-lt"/>
                <a:cs typeface="Calibri"/>
              </a:rPr>
              <a:t>8 </a:t>
            </a:r>
            <a:r>
              <a:rPr sz="2600" spc="-5" dirty="0">
                <a:latin typeface="+mn-lt"/>
                <a:cs typeface="Calibri"/>
              </a:rPr>
              <a:t>lesioni </a:t>
            </a:r>
            <a:r>
              <a:rPr sz="2600" dirty="0">
                <a:latin typeface="+mn-lt"/>
                <a:cs typeface="Calibri"/>
              </a:rPr>
              <a:t>da </a:t>
            </a:r>
            <a:r>
              <a:rPr sz="2600" spc="-5" dirty="0">
                <a:latin typeface="+mn-lt"/>
                <a:cs typeface="Calibri"/>
              </a:rPr>
              <a:t>taglio SUPERFICIALI </a:t>
            </a:r>
            <a:r>
              <a:rPr lang="it-IT" sz="2600" spc="-5" dirty="0">
                <a:latin typeface="+mn-lt"/>
                <a:cs typeface="Calibri"/>
              </a:rPr>
              <a:t>(</a:t>
            </a:r>
            <a:r>
              <a:rPr sz="2600" spc="-5" dirty="0" err="1">
                <a:latin typeface="+mn-lt"/>
                <a:cs typeface="Calibri"/>
              </a:rPr>
              <a:t>collo</a:t>
            </a:r>
            <a:r>
              <a:rPr sz="2600" spc="-5" dirty="0">
                <a:latin typeface="+mn-lt"/>
                <a:cs typeface="Calibri"/>
              </a:rPr>
              <a:t>,  polsi, torace, dorso </a:t>
            </a:r>
            <a:r>
              <a:rPr sz="2600" dirty="0">
                <a:latin typeface="+mn-lt"/>
                <a:cs typeface="Calibri"/>
              </a:rPr>
              <a:t>e </a:t>
            </a:r>
            <a:r>
              <a:rPr sz="2600" spc="-5" dirty="0" err="1">
                <a:latin typeface="+mn-lt"/>
                <a:cs typeface="Calibri"/>
              </a:rPr>
              <a:t>gamba</a:t>
            </a:r>
            <a:r>
              <a:rPr sz="2600" spc="-5" dirty="0">
                <a:latin typeface="+mn-lt"/>
                <a:cs typeface="Calibri"/>
              </a:rPr>
              <a:t> </a:t>
            </a:r>
            <a:r>
              <a:rPr sz="2600" dirty="0">
                <a:latin typeface="+mn-lt"/>
                <a:cs typeface="Calibri"/>
              </a:rPr>
              <a:t>dx</a:t>
            </a:r>
            <a:r>
              <a:rPr lang="it-IT" sz="2600" dirty="0">
                <a:latin typeface="+mn-lt"/>
                <a:cs typeface="Calibri"/>
              </a:rPr>
              <a:t>)</a:t>
            </a:r>
            <a:r>
              <a:rPr sz="2600" dirty="0">
                <a:latin typeface="+mn-lt"/>
                <a:cs typeface="Calibri"/>
              </a:rPr>
              <a:t> </a:t>
            </a:r>
            <a:r>
              <a:rPr sz="2600" spc="-5" dirty="0">
                <a:latin typeface="+mn-lt"/>
                <a:cs typeface="Calibri"/>
              </a:rPr>
              <a:t>prodotte con </a:t>
            </a:r>
            <a:r>
              <a:rPr sz="2600" dirty="0">
                <a:latin typeface="+mn-lt"/>
                <a:cs typeface="Calibri"/>
              </a:rPr>
              <a:t>la </a:t>
            </a:r>
            <a:r>
              <a:rPr sz="2600" spc="-5" dirty="0" err="1">
                <a:latin typeface="+mn-lt"/>
                <a:cs typeface="Calibri"/>
              </a:rPr>
              <a:t>vittima</a:t>
            </a:r>
            <a:r>
              <a:rPr sz="2600" spc="70" dirty="0">
                <a:latin typeface="+mn-lt"/>
                <a:cs typeface="Calibri"/>
              </a:rPr>
              <a:t> </a:t>
            </a:r>
            <a:r>
              <a:rPr sz="2600" dirty="0" err="1">
                <a:latin typeface="+mn-lt"/>
                <a:cs typeface="Calibri"/>
              </a:rPr>
              <a:t>vestita</a:t>
            </a:r>
            <a:endParaRPr lang="it-IT" sz="2600" dirty="0">
              <a:latin typeface="+mn-lt"/>
              <a:cs typeface="Calibri"/>
            </a:endParaRPr>
          </a:p>
          <a:p>
            <a:pPr marR="5080" algn="just">
              <a:buFont typeface="Wingdings"/>
              <a:buChar char=""/>
              <a:tabLst>
                <a:tab pos="298450" algn="l"/>
              </a:tabLst>
            </a:pPr>
            <a:endParaRPr sz="2600" dirty="0">
              <a:latin typeface="+mn-lt"/>
              <a:cs typeface="Calibri"/>
            </a:endParaRPr>
          </a:p>
          <a:p>
            <a:pPr marL="514350" indent="-514350" algn="just">
              <a:buFont typeface="Wingdings" panose="05000000000000000000" pitchFamily="2" charset="2"/>
              <a:buChar char="ü"/>
            </a:pPr>
            <a:r>
              <a:rPr lang="it-IT" sz="2600" dirty="0">
                <a:latin typeface="+mn-lt"/>
                <a:cs typeface="Calibri"/>
              </a:rPr>
              <a:t>Nessuna </a:t>
            </a:r>
            <a:r>
              <a:rPr lang="it-IT" sz="2600" spc="-5" dirty="0">
                <a:latin typeface="+mn-lt"/>
                <a:cs typeface="Calibri"/>
              </a:rPr>
              <a:t>lesione </a:t>
            </a:r>
            <a:r>
              <a:rPr lang="it-IT" sz="2600" dirty="0">
                <a:latin typeface="+mn-lt"/>
                <a:cs typeface="Calibri"/>
              </a:rPr>
              <a:t>da </a:t>
            </a:r>
            <a:r>
              <a:rPr lang="it-IT" sz="2600" dirty="0" smtClean="0">
                <a:latin typeface="+mn-lt"/>
                <a:cs typeface="Calibri"/>
              </a:rPr>
              <a:t>difesa</a:t>
            </a:r>
          </a:p>
          <a:p>
            <a:pPr algn="just"/>
            <a:endParaRPr lang="it-IT" sz="2600" dirty="0">
              <a:latin typeface="+mn-lt"/>
              <a:cs typeface="Calibri"/>
            </a:endParaRPr>
          </a:p>
          <a:p>
            <a:pPr algn="just">
              <a:buFont typeface="Wingdings"/>
              <a:buChar char=""/>
              <a:tabLst>
                <a:tab pos="298450" algn="l"/>
              </a:tabLst>
            </a:pPr>
            <a:r>
              <a:rPr lang="it-IT" sz="2600" dirty="0">
                <a:latin typeface="+mn-lt"/>
                <a:cs typeface="Calibri"/>
              </a:rPr>
              <a:t>Segni di lesività </a:t>
            </a:r>
            <a:r>
              <a:rPr lang="it-IT" sz="2600" spc="-5" dirty="0" err="1">
                <a:latin typeface="+mn-lt"/>
                <a:cs typeface="Calibri"/>
              </a:rPr>
              <a:t>contusiva</a:t>
            </a:r>
            <a:r>
              <a:rPr lang="it-IT" sz="2600" spc="-5" dirty="0">
                <a:latin typeface="+mn-lt"/>
                <a:cs typeface="Calibri"/>
              </a:rPr>
              <a:t> </a:t>
            </a:r>
            <a:r>
              <a:rPr lang="it-IT" sz="2600" dirty="0">
                <a:latin typeface="+mn-lt"/>
                <a:cs typeface="Calibri"/>
              </a:rPr>
              <a:t>al</a:t>
            </a:r>
            <a:r>
              <a:rPr lang="it-IT" sz="2600" spc="-15" dirty="0">
                <a:latin typeface="+mn-lt"/>
                <a:cs typeface="Calibri"/>
              </a:rPr>
              <a:t> </a:t>
            </a:r>
            <a:r>
              <a:rPr lang="it-IT" sz="2600" dirty="0" smtClean="0">
                <a:latin typeface="+mn-lt"/>
                <a:cs typeface="Calibri"/>
              </a:rPr>
              <a:t>capo</a:t>
            </a:r>
          </a:p>
          <a:p>
            <a:pPr algn="just">
              <a:tabLst>
                <a:tab pos="298450" algn="l"/>
              </a:tabLst>
            </a:pPr>
            <a:endParaRPr lang="it-IT" sz="2600" dirty="0">
              <a:latin typeface="+mn-lt"/>
              <a:cs typeface="Calibri"/>
            </a:endParaRPr>
          </a:p>
          <a:p>
            <a:pPr algn="just">
              <a:buFont typeface="Wingdings"/>
              <a:buChar char=""/>
              <a:tabLst>
                <a:tab pos="298450" algn="l"/>
              </a:tabLst>
            </a:pPr>
            <a:r>
              <a:rPr lang="it-IT" sz="2600" spc="-5" dirty="0">
                <a:latin typeface="+mn-lt"/>
                <a:cs typeface="Calibri"/>
              </a:rPr>
              <a:t>Reggiseno slacciato, ma </a:t>
            </a:r>
            <a:r>
              <a:rPr lang="it-IT" sz="2600" dirty="0">
                <a:latin typeface="+mn-lt"/>
                <a:cs typeface="Calibri"/>
              </a:rPr>
              <a:t>gancetti</a:t>
            </a:r>
            <a:r>
              <a:rPr lang="it-IT" sz="2600" spc="15" dirty="0">
                <a:latin typeface="+mn-lt"/>
                <a:cs typeface="Calibri"/>
              </a:rPr>
              <a:t> </a:t>
            </a:r>
            <a:r>
              <a:rPr lang="it-IT" sz="2600" spc="-5" dirty="0" smtClean="0">
                <a:latin typeface="+mn-lt"/>
                <a:cs typeface="Calibri"/>
              </a:rPr>
              <a:t>integri </a:t>
            </a:r>
          </a:p>
          <a:p>
            <a:pPr algn="just">
              <a:tabLst>
                <a:tab pos="298450" algn="l"/>
              </a:tabLst>
            </a:pPr>
            <a:endParaRPr lang="it-IT" sz="2600" dirty="0">
              <a:latin typeface="+mn-lt"/>
              <a:cs typeface="Calibri"/>
            </a:endParaRPr>
          </a:p>
          <a:p>
            <a:pPr algn="just">
              <a:buFont typeface="Wingdings"/>
              <a:buChar char=""/>
              <a:tabLst>
                <a:tab pos="298450" algn="l"/>
              </a:tabLst>
            </a:pPr>
            <a:r>
              <a:rPr lang="it-IT" sz="2600" dirty="0">
                <a:solidFill>
                  <a:srgbClr val="FF0000"/>
                </a:solidFill>
                <a:latin typeface="+mn-lt"/>
                <a:cs typeface="Calibri"/>
              </a:rPr>
              <a:t>Nessun segnale evidente di </a:t>
            </a:r>
            <a:r>
              <a:rPr lang="it-IT" sz="2600" spc="-5" dirty="0">
                <a:solidFill>
                  <a:srgbClr val="FF0000"/>
                </a:solidFill>
                <a:latin typeface="+mn-lt"/>
                <a:cs typeface="Calibri"/>
              </a:rPr>
              <a:t>violenza</a:t>
            </a:r>
            <a:r>
              <a:rPr lang="it-IT" sz="2600" spc="-15" dirty="0">
                <a:solidFill>
                  <a:srgbClr val="FF0000"/>
                </a:solidFill>
                <a:latin typeface="+mn-lt"/>
                <a:cs typeface="Calibri"/>
              </a:rPr>
              <a:t> </a:t>
            </a:r>
            <a:r>
              <a:rPr lang="it-IT" sz="2600" dirty="0">
                <a:solidFill>
                  <a:srgbClr val="FF0000"/>
                </a:solidFill>
                <a:latin typeface="+mn-lt"/>
                <a:cs typeface="Calibri"/>
              </a:rPr>
              <a:t>sessuale</a:t>
            </a:r>
            <a:endParaRPr lang="it-IT" sz="2600" dirty="0">
              <a:latin typeface="+mn-lt"/>
              <a:cs typeface="Calibri"/>
            </a:endParaRPr>
          </a:p>
          <a:p>
            <a:pPr algn="just"/>
            <a:endParaRPr lang="it-IT" sz="2600" b="1" spc="-5" dirty="0">
              <a:solidFill>
                <a:srgbClr val="604A7B"/>
              </a:solidFill>
              <a:latin typeface="+mn-lt"/>
              <a:cs typeface="Calibri"/>
            </a:endParaRPr>
          </a:p>
          <a:p>
            <a:pPr algn="just"/>
            <a:endParaRPr sz="2600" dirty="0">
              <a:latin typeface="+mn-lt"/>
              <a:cs typeface="Calibri"/>
            </a:endParaRPr>
          </a:p>
          <a:p>
            <a:pPr algn="just"/>
            <a:endParaRPr sz="2600" dirty="0">
              <a:latin typeface="+mn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366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9588" y="415218"/>
            <a:ext cx="4269181" cy="477054"/>
          </a:xfrm>
          <a:prstGeom prst="rect">
            <a:avLst/>
          </a:prstGeom>
          <a:solidFill>
            <a:srgbClr val="FFFB00"/>
          </a:solidFill>
          <a:ln w="38099">
            <a:solidFill>
              <a:srgbClr val="617335"/>
            </a:solidFill>
          </a:ln>
        </p:spPr>
        <p:txBody>
          <a:bodyPr vert="horz" wrap="square" lIns="0" tIns="45720" rIns="0" bIns="0" rtlCol="0" anchor="ctr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</a:pPr>
            <a:r>
              <a:rPr sz="2800" dirty="0">
                <a:latin typeface="Calibri"/>
                <a:cs typeface="Calibri"/>
              </a:rPr>
              <a:t>Analisi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medico-legale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200" y="1125602"/>
            <a:ext cx="11228294" cy="3088025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0" tIns="132080" rIns="0" bIns="0" rtlCol="0">
            <a:spAutoFit/>
          </a:bodyPr>
          <a:lstStyle/>
          <a:p>
            <a:pPr algn="just">
              <a:buFont typeface="Wingdings"/>
              <a:buChar char=""/>
              <a:tabLst>
                <a:tab pos="379095" algn="l"/>
              </a:tabLst>
            </a:pPr>
            <a:r>
              <a:rPr sz="3200" spc="-5" dirty="0">
                <a:latin typeface="Calibri"/>
                <a:cs typeface="Calibri"/>
              </a:rPr>
              <a:t>Rinvenimento </a:t>
            </a:r>
            <a:r>
              <a:rPr sz="3200" dirty="0">
                <a:latin typeface="Calibri"/>
                <a:cs typeface="Calibri"/>
              </a:rPr>
              <a:t>di </a:t>
            </a:r>
            <a:r>
              <a:rPr sz="3200" spc="-5" dirty="0">
                <a:latin typeface="Calibri"/>
                <a:cs typeface="Calibri"/>
              </a:rPr>
              <a:t>polveri (calce) </a:t>
            </a:r>
            <a:r>
              <a:rPr sz="3200" dirty="0">
                <a:latin typeface="Calibri"/>
                <a:cs typeface="Calibri"/>
              </a:rPr>
              <a:t>sul </a:t>
            </a:r>
            <a:r>
              <a:rPr sz="3200" spc="-5" dirty="0">
                <a:latin typeface="Calibri"/>
                <a:cs typeface="Calibri"/>
              </a:rPr>
              <a:t>cadavere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vestiti</a:t>
            </a:r>
          </a:p>
          <a:p>
            <a:pPr marR="215265" algn="just">
              <a:buFont typeface="Wingdings"/>
              <a:buChar char=""/>
              <a:tabLst>
                <a:tab pos="379095" algn="l"/>
              </a:tabLst>
            </a:pPr>
            <a:r>
              <a:rPr sz="3200" spc="-5" dirty="0">
                <a:latin typeface="Calibri"/>
                <a:cs typeface="Calibri"/>
              </a:rPr>
              <a:t>Rinvenimento </a:t>
            </a:r>
            <a:r>
              <a:rPr sz="3200" dirty="0">
                <a:latin typeface="Calibri"/>
                <a:cs typeface="Calibri"/>
              </a:rPr>
              <a:t>di </a:t>
            </a:r>
            <a:r>
              <a:rPr sz="3200" spc="-5" dirty="0">
                <a:latin typeface="Calibri"/>
                <a:cs typeface="Calibri"/>
              </a:rPr>
              <a:t>tracce </a:t>
            </a:r>
            <a:r>
              <a:rPr sz="3200" dirty="0">
                <a:latin typeface="Calibri"/>
                <a:cs typeface="Calibri"/>
              </a:rPr>
              <a:t>di </a:t>
            </a:r>
            <a:r>
              <a:rPr sz="3200" spc="-5" dirty="0">
                <a:latin typeface="Calibri"/>
                <a:cs typeface="Calibri"/>
              </a:rPr>
              <a:t>sfere </a:t>
            </a:r>
            <a:r>
              <a:rPr sz="3200" dirty="0">
                <a:latin typeface="Calibri"/>
                <a:cs typeface="Calibri"/>
              </a:rPr>
              <a:t>di </a:t>
            </a:r>
            <a:r>
              <a:rPr sz="3200" spc="-5" dirty="0">
                <a:latin typeface="Calibri"/>
                <a:cs typeface="Calibri"/>
              </a:rPr>
              <a:t>ferro-nichel </a:t>
            </a:r>
            <a:r>
              <a:rPr sz="3200" dirty="0" err="1">
                <a:latin typeface="Calibri"/>
                <a:cs typeface="Calibri"/>
              </a:rPr>
              <a:t>sulle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 err="1" smtClean="0">
                <a:latin typeface="Calibri"/>
                <a:cs typeface="Calibri"/>
              </a:rPr>
              <a:t>scarpe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5" dirty="0">
                <a:latin typeface="Calibri"/>
                <a:cs typeface="Calibri"/>
              </a:rPr>
              <a:t>indumenti</a:t>
            </a:r>
            <a:endParaRPr sz="3200" dirty="0">
              <a:latin typeface="Calibri"/>
              <a:cs typeface="Calibri"/>
            </a:endParaRPr>
          </a:p>
          <a:p>
            <a:pPr marR="153035" algn="just"/>
            <a:r>
              <a:rPr sz="3200" b="1" dirty="0" err="1">
                <a:solidFill>
                  <a:srgbClr val="FF0000"/>
                </a:solidFill>
                <a:latin typeface="Calibri"/>
                <a:cs typeface="Calibri"/>
              </a:rPr>
              <a:t>Hp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 1= </a:t>
            </a:r>
            <a:r>
              <a:rPr sz="3200" b="1" spc="-5" dirty="0">
                <a:latin typeface="Calibri"/>
                <a:cs typeface="Calibri"/>
              </a:rPr>
              <a:t>Contaminazione attraverso </a:t>
            </a:r>
            <a:r>
              <a:rPr sz="3200" b="1" dirty="0">
                <a:latin typeface="Calibri"/>
                <a:cs typeface="Calibri"/>
              </a:rPr>
              <a:t>il </a:t>
            </a:r>
            <a:r>
              <a:rPr sz="3200" b="1" spc="-5" dirty="0">
                <a:latin typeface="Calibri"/>
                <a:cs typeface="Calibri"/>
              </a:rPr>
              <a:t>contatto </a:t>
            </a:r>
            <a:r>
              <a:rPr sz="3200" b="1" dirty="0">
                <a:latin typeface="Calibri"/>
                <a:cs typeface="Calibri"/>
              </a:rPr>
              <a:t>di </a:t>
            </a:r>
            <a:r>
              <a:rPr sz="3200" b="1" spc="-5" dirty="0">
                <a:latin typeface="Calibri"/>
                <a:cs typeface="Calibri"/>
              </a:rPr>
              <a:t>parti anatomiche  </a:t>
            </a:r>
            <a:r>
              <a:rPr sz="3200" b="1" dirty="0">
                <a:latin typeface="Calibri"/>
                <a:cs typeface="Calibri"/>
              </a:rPr>
              <a:t>dell’assassino </a:t>
            </a:r>
            <a:r>
              <a:rPr sz="3200" b="1" spc="-5" dirty="0">
                <a:latin typeface="Calibri"/>
                <a:cs typeface="Calibri"/>
              </a:rPr>
              <a:t>sporche </a:t>
            </a:r>
            <a:r>
              <a:rPr sz="3200" b="1" dirty="0">
                <a:latin typeface="Calibri"/>
                <a:cs typeface="Calibri"/>
              </a:rPr>
              <a:t>di queste </a:t>
            </a:r>
            <a:r>
              <a:rPr sz="3200" b="1" spc="-5" dirty="0">
                <a:latin typeface="Calibri"/>
                <a:cs typeface="Calibri"/>
              </a:rPr>
              <a:t>polveri (mani, </a:t>
            </a:r>
            <a:r>
              <a:rPr sz="3200" b="1" dirty="0">
                <a:latin typeface="Calibri"/>
                <a:cs typeface="Calibri"/>
              </a:rPr>
              <a:t>vestiti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5" dirty="0" err="1">
                <a:latin typeface="Calibri"/>
                <a:cs typeface="Calibri"/>
              </a:rPr>
              <a:t>ecc</a:t>
            </a:r>
            <a:r>
              <a:rPr sz="3200" b="1" spc="-5" dirty="0" smtClean="0">
                <a:latin typeface="Calibri"/>
                <a:cs typeface="Calibri"/>
              </a:rPr>
              <a:t>).</a:t>
            </a:r>
            <a:endParaRPr lang="it-IT" sz="3200" b="1" spc="-5" dirty="0" smtClean="0">
              <a:latin typeface="Calibri"/>
              <a:cs typeface="Calibri"/>
            </a:endParaRPr>
          </a:p>
          <a:p>
            <a:pPr algn="just"/>
            <a:r>
              <a:rPr sz="3200" b="1" dirty="0" err="1" smtClean="0">
                <a:solidFill>
                  <a:srgbClr val="FF0000"/>
                </a:solidFill>
                <a:latin typeface="Calibri"/>
                <a:cs typeface="Calibri"/>
              </a:rPr>
              <a:t>Hp</a:t>
            </a:r>
            <a:r>
              <a:rPr sz="3200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2 = </a:t>
            </a:r>
            <a:r>
              <a:rPr sz="3200" b="1" spc="-5" dirty="0">
                <a:latin typeface="Calibri"/>
                <a:cs typeface="Calibri"/>
              </a:rPr>
              <a:t>Soggiorno </a:t>
            </a:r>
            <a:r>
              <a:rPr sz="3200" b="1" dirty="0">
                <a:latin typeface="Calibri"/>
                <a:cs typeface="Calibri"/>
              </a:rPr>
              <a:t>della </a:t>
            </a:r>
            <a:r>
              <a:rPr sz="3200" b="1" spc="-5" dirty="0">
                <a:latin typeface="Calibri"/>
                <a:cs typeface="Calibri"/>
              </a:rPr>
              <a:t>stessa </a:t>
            </a:r>
            <a:r>
              <a:rPr sz="3200" b="1" dirty="0">
                <a:latin typeface="Calibri"/>
                <a:cs typeface="Calibri"/>
              </a:rPr>
              <a:t>in un </a:t>
            </a:r>
            <a:r>
              <a:rPr sz="3200" b="1" spc="-5" dirty="0">
                <a:latin typeface="Calibri"/>
                <a:cs typeface="Calibri"/>
              </a:rPr>
              <a:t>luogo saturo </a:t>
            </a:r>
            <a:r>
              <a:rPr sz="3200" b="1" dirty="0">
                <a:latin typeface="Calibri"/>
                <a:cs typeface="Calibri"/>
              </a:rPr>
              <a:t>di tali</a:t>
            </a:r>
            <a:r>
              <a:rPr sz="3200" b="1" spc="4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sostanze</a:t>
            </a:r>
            <a:endParaRPr sz="3200" b="1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92456" y="4612342"/>
            <a:ext cx="7703073" cy="477053"/>
          </a:xfrm>
          <a:prstGeom prst="rect">
            <a:avLst/>
          </a:prstGeom>
          <a:ln w="38099">
            <a:solidFill>
              <a:srgbClr val="617335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0" tIns="45719" rIns="0" bIns="0" rtlCol="0">
            <a:spAutoFit/>
          </a:bodyPr>
          <a:lstStyle/>
          <a:p>
            <a:pPr marL="90805" algn="just">
              <a:spcBef>
                <a:spcPts val="359"/>
              </a:spcBef>
            </a:pPr>
            <a:r>
              <a:rPr lang="it-IT" sz="2800" spc="-5" dirty="0">
                <a:latin typeface="Calibri"/>
                <a:cs typeface="Calibri"/>
              </a:rPr>
              <a:t>1) </a:t>
            </a:r>
            <a:r>
              <a:rPr sz="2800" spc="-5" dirty="0" err="1">
                <a:latin typeface="Calibri"/>
                <a:cs typeface="Calibri"/>
              </a:rPr>
              <a:t>Ricerca</a:t>
            </a:r>
            <a:r>
              <a:rPr sz="2800" spc="-5" dirty="0">
                <a:latin typeface="Calibri"/>
                <a:cs typeface="Calibri"/>
              </a:rPr>
              <a:t> dell’”impronta </a:t>
            </a:r>
            <a:r>
              <a:rPr sz="2800" dirty="0">
                <a:latin typeface="Calibri"/>
                <a:cs typeface="Calibri"/>
              </a:rPr>
              <a:t>digitale” della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sostanza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92456" y="5641083"/>
            <a:ext cx="7703073" cy="784830"/>
          </a:xfrm>
          <a:prstGeom prst="rect">
            <a:avLst/>
          </a:prstGeom>
          <a:ln w="38099">
            <a:solidFill>
              <a:srgbClr val="617335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0" tIns="66040" rIns="0" bIns="0" rtlCol="0">
            <a:spAutoFit/>
          </a:bodyPr>
          <a:lstStyle/>
          <a:p>
            <a:pPr marL="90805" marR="338455" algn="just">
              <a:lnSpc>
                <a:spcPts val="2800"/>
              </a:lnSpc>
              <a:spcBef>
                <a:spcPts val="520"/>
              </a:spcBef>
            </a:pPr>
            <a:r>
              <a:rPr lang="it-IT" sz="2400" spc="-5" dirty="0">
                <a:latin typeface="Calibri"/>
                <a:cs typeface="Calibri"/>
              </a:rPr>
              <a:t>2) </a:t>
            </a:r>
            <a:r>
              <a:rPr sz="2400" spc="-5" dirty="0" err="1">
                <a:latin typeface="Calibri"/>
                <a:cs typeface="Calibri"/>
              </a:rPr>
              <a:t>Confronto</a:t>
            </a:r>
            <a:r>
              <a:rPr sz="2400" spc="-5" dirty="0">
                <a:latin typeface="Calibri"/>
                <a:cs typeface="Calibri"/>
              </a:rPr>
              <a:t> con sostanze rinvenute </a:t>
            </a:r>
            <a:r>
              <a:rPr sz="2400" dirty="0">
                <a:latin typeface="Calibri"/>
                <a:cs typeface="Calibri"/>
              </a:rPr>
              <a:t>nei  </a:t>
            </a:r>
            <a:r>
              <a:rPr sz="2400" spc="-5" dirty="0">
                <a:latin typeface="Calibri"/>
                <a:cs typeface="Calibri"/>
              </a:rPr>
              <a:t>luoghi frequentati </a:t>
            </a:r>
            <a:r>
              <a:rPr sz="2400" dirty="0">
                <a:latin typeface="Calibri"/>
                <a:cs typeface="Calibri"/>
              </a:rPr>
              <a:t>da </a:t>
            </a:r>
            <a:r>
              <a:rPr sz="2400" spc="-5" dirty="0">
                <a:latin typeface="Calibri"/>
                <a:cs typeface="Calibri"/>
              </a:rPr>
              <a:t>Yara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2" name="Freccia circolare a destra 11"/>
          <p:cNvSpPr/>
          <p:nvPr/>
        </p:nvSpPr>
        <p:spPr>
          <a:xfrm>
            <a:off x="2255410" y="4419600"/>
            <a:ext cx="860478" cy="1600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1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1976" y="517510"/>
            <a:ext cx="3986793" cy="415498"/>
          </a:xfrm>
          <a:prstGeom prst="rect">
            <a:avLst/>
          </a:prstGeom>
          <a:solidFill>
            <a:srgbClr val="FFFB00"/>
          </a:solidFill>
          <a:ln w="38099">
            <a:solidFill>
              <a:srgbClr val="617335"/>
            </a:solidFill>
          </a:ln>
        </p:spPr>
        <p:txBody>
          <a:bodyPr vert="horz" wrap="square" lIns="0" tIns="45720" rIns="0" bIns="0" rtlCol="0" anchor="ctr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</a:pPr>
            <a:r>
              <a:rPr sz="2400" dirty="0">
                <a:latin typeface="Calibri"/>
                <a:cs typeface="Calibri"/>
              </a:rPr>
              <a:t>Analisi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medico-legale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1671" y="1119277"/>
            <a:ext cx="10394575" cy="415498"/>
          </a:xfrm>
          <a:prstGeom prst="rect">
            <a:avLst/>
          </a:prstGeom>
          <a:ln w="38099">
            <a:solidFill>
              <a:srgbClr val="617335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0" tIns="45720" rIns="0" bIns="0" rtlCol="0">
            <a:spAutoFit/>
          </a:bodyPr>
          <a:lstStyle/>
          <a:p>
            <a:pPr marL="91440">
              <a:spcBef>
                <a:spcPts val="360"/>
              </a:spcBef>
            </a:pPr>
            <a:r>
              <a:rPr lang="it-IT" sz="2400" spc="-5" dirty="0">
                <a:latin typeface="Calibri"/>
                <a:cs typeface="Calibri"/>
              </a:rPr>
              <a:t>1) </a:t>
            </a:r>
            <a:r>
              <a:rPr sz="2400" spc="-5" dirty="0" err="1">
                <a:latin typeface="Calibri"/>
                <a:cs typeface="Calibri"/>
              </a:rPr>
              <a:t>Ricerca</a:t>
            </a:r>
            <a:r>
              <a:rPr sz="2400" spc="-5" dirty="0">
                <a:latin typeface="Calibri"/>
                <a:cs typeface="Calibri"/>
              </a:rPr>
              <a:t> dell’”impronta </a:t>
            </a:r>
            <a:r>
              <a:rPr sz="2400" dirty="0">
                <a:latin typeface="Calibri"/>
                <a:cs typeface="Calibri"/>
              </a:rPr>
              <a:t>digitale” della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sostanza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2693" y="3590611"/>
            <a:ext cx="10394577" cy="415498"/>
          </a:xfrm>
          <a:prstGeom prst="rect">
            <a:avLst/>
          </a:prstGeom>
          <a:ln w="38099">
            <a:solidFill>
              <a:srgbClr val="617335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0" tIns="45720" rIns="0" bIns="0" rtlCol="0">
            <a:spAutoFit/>
          </a:bodyPr>
          <a:lstStyle/>
          <a:p>
            <a:pPr marL="91440">
              <a:spcBef>
                <a:spcPts val="360"/>
              </a:spcBef>
            </a:pPr>
            <a:r>
              <a:rPr lang="it-IT" sz="2400" spc="-5" dirty="0">
                <a:latin typeface="Calibri"/>
                <a:cs typeface="Calibri"/>
              </a:rPr>
              <a:t>2) </a:t>
            </a:r>
            <a:r>
              <a:rPr sz="2400" spc="-5" dirty="0" err="1">
                <a:latin typeface="Calibri"/>
                <a:cs typeface="Calibri"/>
              </a:rPr>
              <a:t>Confronto</a:t>
            </a:r>
            <a:r>
              <a:rPr sz="2400" spc="-5" dirty="0">
                <a:latin typeface="Calibri"/>
                <a:cs typeface="Calibri"/>
              </a:rPr>
              <a:t> con sostanze rinvenute </a:t>
            </a:r>
            <a:r>
              <a:rPr sz="2400" dirty="0">
                <a:latin typeface="Calibri"/>
                <a:cs typeface="Calibri"/>
              </a:rPr>
              <a:t>nei </a:t>
            </a:r>
            <a:r>
              <a:rPr sz="2400" spc="-5" dirty="0">
                <a:latin typeface="Calibri"/>
                <a:cs typeface="Calibri"/>
              </a:rPr>
              <a:t>luoghi frequentati </a:t>
            </a:r>
            <a:r>
              <a:rPr sz="2400" dirty="0">
                <a:latin typeface="Calibri"/>
                <a:cs typeface="Calibri"/>
              </a:rPr>
              <a:t>da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Yara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1671" y="4371416"/>
            <a:ext cx="10515600" cy="20760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8100"/>
              </a:lnSpc>
              <a:spcBef>
                <a:spcPts val="95"/>
              </a:spcBef>
              <a:tabLst>
                <a:tab pos="297815" algn="l"/>
                <a:tab pos="298450" algn="l"/>
              </a:tabLst>
            </a:pPr>
            <a:r>
              <a:rPr sz="2800" dirty="0">
                <a:latin typeface="Calibri"/>
                <a:cs typeface="Calibri"/>
              </a:rPr>
              <a:t>Le </a:t>
            </a:r>
            <a:r>
              <a:rPr sz="2800" spc="-5" dirty="0" err="1">
                <a:latin typeface="Calibri"/>
                <a:cs typeface="Calibri"/>
              </a:rPr>
              <a:t>polveri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lang="it-IT" sz="2800" spc="-5" dirty="0">
                <a:latin typeface="Calibri"/>
                <a:cs typeface="Calibri"/>
              </a:rPr>
              <a:t>NON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si </a:t>
            </a:r>
            <a:r>
              <a:rPr sz="2800" spc="-5" dirty="0">
                <a:latin typeface="Calibri"/>
                <a:cs typeface="Calibri"/>
              </a:rPr>
              <a:t>ritrovano </a:t>
            </a:r>
            <a:r>
              <a:rPr sz="2800" dirty="0">
                <a:latin typeface="Calibri"/>
                <a:cs typeface="Calibri"/>
              </a:rPr>
              <a:t>nella </a:t>
            </a:r>
            <a:r>
              <a:rPr sz="2800" spc="-5" dirty="0">
                <a:latin typeface="Calibri"/>
                <a:cs typeface="Calibri"/>
              </a:rPr>
              <a:t>stessa forma </a:t>
            </a:r>
            <a:r>
              <a:rPr lang="it-IT" sz="2800" spc="-5" dirty="0">
                <a:latin typeface="Calibri"/>
                <a:cs typeface="Calibri"/>
              </a:rPr>
              <a:t>e </a:t>
            </a:r>
            <a:r>
              <a:rPr sz="2800" dirty="0" err="1">
                <a:latin typeface="Calibri"/>
                <a:cs typeface="Calibri"/>
              </a:rPr>
              <a:t>nei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diversi luoghi  usualmente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frequentati</a:t>
            </a:r>
            <a:endParaRPr sz="2800" dirty="0">
              <a:latin typeface="Calibri"/>
              <a:cs typeface="Calibri"/>
            </a:endParaRPr>
          </a:p>
          <a:p>
            <a:pPr marL="12700" marR="23495" algn="just">
              <a:lnSpc>
                <a:spcPct val="119800"/>
              </a:lnSpc>
              <a:spcBef>
                <a:spcPts val="50"/>
              </a:spcBef>
              <a:tabLst>
                <a:tab pos="297815" algn="l"/>
                <a:tab pos="298450" algn="l"/>
              </a:tabLst>
            </a:pP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Il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cantiere di Mapello ha fornito una compatibilità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(SEPPUR  PARZIALE)</a:t>
            </a:r>
            <a:r>
              <a:rPr lang="it-IT" sz="2800" spc="-5" dirty="0">
                <a:latin typeface="Calibri"/>
                <a:cs typeface="Calibri"/>
              </a:rPr>
              <a:t>: l</a:t>
            </a:r>
            <a:r>
              <a:rPr sz="2800" dirty="0">
                <a:latin typeface="Calibri"/>
                <a:cs typeface="Calibri"/>
              </a:rPr>
              <a:t>e </a:t>
            </a:r>
            <a:r>
              <a:rPr sz="2800" spc="-5" dirty="0">
                <a:latin typeface="Calibri"/>
                <a:cs typeface="Calibri"/>
              </a:rPr>
              <a:t>polveri appaiono molto simili </a:t>
            </a:r>
            <a:r>
              <a:rPr sz="2800" dirty="0">
                <a:latin typeface="Calibri"/>
                <a:cs typeface="Calibri"/>
              </a:rPr>
              <a:t>a quelle </a:t>
            </a:r>
            <a:r>
              <a:rPr sz="2800" spc="-5" dirty="0">
                <a:latin typeface="Calibri"/>
                <a:cs typeface="Calibri"/>
              </a:rPr>
              <a:t>repertate  sul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corpo.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2694" y="2070841"/>
            <a:ext cx="10515600" cy="10060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just">
              <a:lnSpc>
                <a:spcPct val="119800"/>
              </a:lnSpc>
              <a:spcBef>
                <a:spcPts val="50"/>
              </a:spcBef>
            </a:pPr>
            <a:r>
              <a:rPr sz="2800" b="1" dirty="0">
                <a:latin typeface="Calibri"/>
                <a:cs typeface="Calibri"/>
              </a:rPr>
              <a:t>NON è </a:t>
            </a:r>
            <a:r>
              <a:rPr sz="2800" b="1" spc="-5" dirty="0">
                <a:latin typeface="Calibri"/>
                <a:cs typeface="Calibri"/>
              </a:rPr>
              <a:t>stato </a:t>
            </a:r>
            <a:r>
              <a:rPr sz="2800" b="1" dirty="0">
                <a:latin typeface="Calibri"/>
                <a:cs typeface="Calibri"/>
              </a:rPr>
              <a:t>possibile ottenere l’impronta digitale dettagliata</a:t>
            </a:r>
            <a:r>
              <a:rPr sz="2800" b="1" spc="-114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del  </a:t>
            </a:r>
            <a:r>
              <a:rPr sz="2800" b="1" spc="-5" dirty="0">
                <a:latin typeface="Calibri"/>
                <a:cs typeface="Calibri"/>
              </a:rPr>
              <a:t>materiale </a:t>
            </a:r>
            <a:r>
              <a:rPr sz="2800" spc="-5" dirty="0">
                <a:latin typeface="Calibri"/>
                <a:cs typeface="Calibri"/>
              </a:rPr>
              <a:t>rinvenuto </a:t>
            </a:r>
            <a:r>
              <a:rPr sz="2800" dirty="0" err="1">
                <a:latin typeface="Calibri"/>
                <a:cs typeface="Calibri"/>
              </a:rPr>
              <a:t>sul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 err="1">
                <a:latin typeface="Calibri"/>
                <a:cs typeface="Calibri"/>
              </a:rPr>
              <a:t>corpo</a:t>
            </a:r>
            <a:r>
              <a:rPr lang="it-IT" sz="2800" spc="-5" dirty="0">
                <a:latin typeface="Calibri"/>
                <a:cs typeface="Calibri"/>
              </a:rPr>
              <a:t>, per la 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latin typeface="Calibri"/>
                <a:cs typeface="Calibri"/>
              </a:rPr>
              <a:t>SCARS</a:t>
            </a:r>
            <a:r>
              <a:rPr lang="it-IT" sz="2800" b="1" u="heavy" spc="-5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latin typeface="Calibri"/>
                <a:cs typeface="Calibri"/>
              </a:rPr>
              <a:t>A 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latin typeface="Calibri"/>
                <a:cs typeface="Calibri"/>
              </a:rPr>
              <a:t> QUANTITA’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latin typeface="Calibri"/>
                <a:cs typeface="Calibri"/>
              </a:rPr>
              <a:t>RINVENUT</a:t>
            </a:r>
            <a:r>
              <a:rPr lang="it-IT" sz="2800" b="1" u="heavy" spc="-5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latin typeface="Calibri"/>
                <a:cs typeface="Calibri"/>
              </a:rPr>
              <a:t>A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421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6669" y="481948"/>
            <a:ext cx="4300331" cy="477054"/>
          </a:xfrm>
          <a:prstGeom prst="rect">
            <a:avLst/>
          </a:prstGeom>
          <a:ln w="38099">
            <a:solidFill>
              <a:srgbClr val="617335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0" tIns="45720" rIns="0" bIns="0" rtlCol="0" anchor="ctr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</a:pPr>
            <a:r>
              <a:rPr lang="it-IT" sz="2800" spc="-5" dirty="0">
                <a:latin typeface="+mn-lt"/>
                <a:cs typeface="Calibri"/>
              </a:rPr>
              <a:t>3) </a:t>
            </a:r>
            <a:r>
              <a:rPr sz="2800" spc="-5" dirty="0" err="1">
                <a:latin typeface="+mn-lt"/>
                <a:cs typeface="Calibri"/>
              </a:rPr>
              <a:t>Indagini</a:t>
            </a:r>
            <a:r>
              <a:rPr sz="2800" dirty="0">
                <a:latin typeface="+mn-lt"/>
                <a:cs typeface="Calibri"/>
              </a:rPr>
              <a:t> </a:t>
            </a:r>
            <a:r>
              <a:rPr sz="2800" spc="-5" dirty="0">
                <a:latin typeface="+mn-lt"/>
                <a:cs typeface="Calibri"/>
              </a:rPr>
              <a:t>naturalistiche</a:t>
            </a:r>
            <a:endParaRPr sz="2800" dirty="0">
              <a:latin typeface="+mn-lt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6859" y="1250757"/>
            <a:ext cx="11214847" cy="2939523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0" tIns="6350" rIns="0" bIns="0" rtlCol="0">
            <a:spAutoFit/>
          </a:bodyPr>
          <a:lstStyle/>
          <a:p>
            <a:pPr marL="355600" marR="289560" indent="-342900" algn="just">
              <a:lnSpc>
                <a:spcPct val="119800"/>
              </a:lnSpc>
              <a:spcBef>
                <a:spcPts val="50"/>
              </a:spcBef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r>
              <a:rPr sz="3200" spc="-5" dirty="0">
                <a:latin typeface="+mn-lt"/>
                <a:cs typeface="Calibri"/>
              </a:rPr>
              <a:t>Hanno convenuto </a:t>
            </a:r>
            <a:r>
              <a:rPr sz="3200" dirty="0">
                <a:latin typeface="+mn-lt"/>
                <a:cs typeface="Calibri"/>
              </a:rPr>
              <a:t>che il </a:t>
            </a:r>
            <a:r>
              <a:rPr sz="3200" spc="-5" dirty="0">
                <a:latin typeface="+mn-lt"/>
                <a:cs typeface="Calibri"/>
              </a:rPr>
              <a:t>corpo </a:t>
            </a:r>
            <a:r>
              <a:rPr sz="3200" dirty="0">
                <a:latin typeface="+mn-lt"/>
                <a:cs typeface="Calibri"/>
              </a:rPr>
              <a:t>della </a:t>
            </a:r>
            <a:r>
              <a:rPr sz="3200" spc="-5" dirty="0">
                <a:latin typeface="+mn-lt"/>
                <a:cs typeface="Calibri"/>
              </a:rPr>
              <a:t>ragazza </a:t>
            </a:r>
            <a:r>
              <a:rPr sz="3200" dirty="0">
                <a:latin typeface="+mn-lt"/>
                <a:cs typeface="Calibri"/>
              </a:rPr>
              <a:t>sia </a:t>
            </a:r>
            <a:r>
              <a:rPr sz="3200" spc="-5" dirty="0">
                <a:latin typeface="+mn-lt"/>
                <a:cs typeface="Calibri"/>
              </a:rPr>
              <a:t>rimasto </a:t>
            </a:r>
            <a:r>
              <a:rPr sz="3200" dirty="0">
                <a:latin typeface="+mn-lt"/>
                <a:cs typeface="Calibri"/>
              </a:rPr>
              <a:t>nel  </a:t>
            </a:r>
            <a:r>
              <a:rPr sz="3200" spc="-5" dirty="0">
                <a:latin typeface="+mn-lt"/>
                <a:cs typeface="Calibri"/>
              </a:rPr>
              <a:t>campo dove </a:t>
            </a:r>
            <a:r>
              <a:rPr sz="3200" dirty="0">
                <a:latin typeface="+mn-lt"/>
                <a:cs typeface="Calibri"/>
              </a:rPr>
              <a:t>è stata </a:t>
            </a:r>
            <a:r>
              <a:rPr sz="3200" spc="-5" dirty="0">
                <a:latin typeface="+mn-lt"/>
                <a:cs typeface="Calibri"/>
              </a:rPr>
              <a:t>trovata </a:t>
            </a:r>
            <a:r>
              <a:rPr sz="3200" dirty="0">
                <a:latin typeface="+mn-lt"/>
                <a:cs typeface="Calibri"/>
              </a:rPr>
              <a:t>fino alla </a:t>
            </a:r>
            <a:r>
              <a:rPr sz="3200" dirty="0" err="1">
                <a:latin typeface="+mn-lt"/>
                <a:cs typeface="Calibri"/>
              </a:rPr>
              <a:t>sua</a:t>
            </a:r>
            <a:r>
              <a:rPr sz="3200" dirty="0">
                <a:latin typeface="+mn-lt"/>
                <a:cs typeface="Calibri"/>
              </a:rPr>
              <a:t> </a:t>
            </a:r>
            <a:r>
              <a:rPr sz="3200" spc="-5" dirty="0" err="1">
                <a:latin typeface="+mn-lt"/>
                <a:cs typeface="Calibri"/>
              </a:rPr>
              <a:t>morte</a:t>
            </a:r>
            <a:r>
              <a:rPr lang="it-IT" sz="3200" spc="-5" dirty="0">
                <a:latin typeface="+mn-lt"/>
                <a:cs typeface="Calibri"/>
              </a:rPr>
              <a:t>,</a:t>
            </a:r>
            <a:r>
              <a:rPr sz="3200" spc="-5" dirty="0">
                <a:latin typeface="+mn-lt"/>
                <a:cs typeface="Calibri"/>
              </a:rPr>
              <a:t> avvenuta  poche ore dopo </a:t>
            </a:r>
            <a:r>
              <a:rPr sz="3200" dirty="0">
                <a:latin typeface="+mn-lt"/>
                <a:cs typeface="Calibri"/>
              </a:rPr>
              <a:t>la </a:t>
            </a:r>
            <a:r>
              <a:rPr sz="3200" dirty="0" err="1">
                <a:latin typeface="+mn-lt"/>
                <a:cs typeface="Calibri"/>
              </a:rPr>
              <a:t>sua</a:t>
            </a:r>
            <a:r>
              <a:rPr sz="3200" spc="10" dirty="0">
                <a:latin typeface="+mn-lt"/>
                <a:cs typeface="Calibri"/>
              </a:rPr>
              <a:t> </a:t>
            </a:r>
            <a:r>
              <a:rPr sz="3200" spc="-5" dirty="0" err="1">
                <a:latin typeface="+mn-lt"/>
                <a:cs typeface="Calibri"/>
              </a:rPr>
              <a:t>scomparsa</a:t>
            </a:r>
            <a:endParaRPr lang="it-IT" sz="3200" spc="-5" dirty="0">
              <a:latin typeface="+mn-lt"/>
              <a:cs typeface="Calibri"/>
            </a:endParaRPr>
          </a:p>
          <a:p>
            <a:pPr marL="355600" marR="289560" indent="-342900" algn="just">
              <a:lnSpc>
                <a:spcPct val="119800"/>
              </a:lnSpc>
              <a:spcBef>
                <a:spcPts val="50"/>
              </a:spcBef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endParaRPr sz="3200" dirty="0">
              <a:latin typeface="+mn-lt"/>
              <a:cs typeface="Calibri"/>
            </a:endParaRPr>
          </a:p>
          <a:p>
            <a:pPr marL="355600" indent="-342900" algn="just">
              <a:spcBef>
                <a:spcPts val="520"/>
              </a:spcBef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r>
              <a:rPr sz="3200" dirty="0">
                <a:latin typeface="+mn-lt"/>
                <a:cs typeface="Calibri"/>
              </a:rPr>
              <a:t>E’ stato assunto che in quel </a:t>
            </a:r>
            <a:r>
              <a:rPr sz="3200" spc="-5" dirty="0">
                <a:latin typeface="+mn-lt"/>
                <a:cs typeface="Calibri"/>
              </a:rPr>
              <a:t>luogo </a:t>
            </a:r>
            <a:r>
              <a:rPr sz="3200" dirty="0">
                <a:latin typeface="+mn-lt"/>
                <a:cs typeface="Calibri"/>
              </a:rPr>
              <a:t>ci sia </a:t>
            </a:r>
            <a:r>
              <a:rPr sz="3200" spc="-5" dirty="0">
                <a:latin typeface="+mn-lt"/>
                <a:cs typeface="Calibri"/>
              </a:rPr>
              <a:t>arrivata camminando</a:t>
            </a:r>
            <a:endParaRPr sz="3200" dirty="0">
              <a:latin typeface="+mn-lt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19401" y="5334000"/>
            <a:ext cx="6629401" cy="661720"/>
          </a:xfrm>
          <a:prstGeom prst="rect">
            <a:avLst/>
          </a:prstGeom>
          <a:solidFill>
            <a:srgbClr val="FFFB00"/>
          </a:solidFill>
          <a:ln w="38099">
            <a:solidFill>
              <a:srgbClr val="617335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0805" algn="ctr">
              <a:spcBef>
                <a:spcPts val="360"/>
              </a:spcBef>
            </a:pPr>
            <a:r>
              <a:rPr sz="4000" spc="-5" dirty="0">
                <a:solidFill>
                  <a:srgbClr val="FF0000"/>
                </a:solidFill>
                <a:latin typeface="Calibri"/>
                <a:cs typeface="Calibri"/>
              </a:rPr>
              <a:t>Indagini</a:t>
            </a:r>
            <a:r>
              <a:rPr sz="40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FF0000"/>
                </a:solidFill>
                <a:latin typeface="Calibri"/>
                <a:cs typeface="Calibri"/>
              </a:rPr>
              <a:t>tecnico-scientifiche</a:t>
            </a:r>
            <a:endParaRPr sz="4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541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8176" y="303065"/>
            <a:ext cx="4216424" cy="477054"/>
          </a:xfrm>
          <a:prstGeom prst="rect">
            <a:avLst/>
          </a:prstGeom>
          <a:solidFill>
            <a:srgbClr val="FFFB00"/>
          </a:solidFill>
          <a:ln w="38099">
            <a:solidFill>
              <a:srgbClr val="617335"/>
            </a:solidFill>
          </a:ln>
        </p:spPr>
        <p:txBody>
          <a:bodyPr vert="horz" wrap="square" lIns="0" tIns="45720" rIns="0" bIns="0" rtlCol="0" anchor="ctr">
            <a:spAutoFit/>
          </a:bodyPr>
          <a:lstStyle/>
          <a:p>
            <a:pPr marL="91440" algn="ctr">
              <a:lnSpc>
                <a:spcPct val="100000"/>
              </a:lnSpc>
              <a:spcBef>
                <a:spcPts val="360"/>
              </a:spcBef>
            </a:pPr>
            <a:r>
              <a:rPr sz="2800" spc="-5" dirty="0" err="1">
                <a:latin typeface="Calibri"/>
                <a:cs typeface="Calibri"/>
              </a:rPr>
              <a:t>Indagini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tecnico-scientifiche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7001" y="360218"/>
            <a:ext cx="4038600" cy="4437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Effettuate dai RIS di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Parma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70240" y="3415701"/>
            <a:ext cx="3413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(Chr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Y + loci</a:t>
            </a:r>
            <a:r>
              <a:rPr sz="24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microsatellite)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0" y="894558"/>
            <a:ext cx="11066930" cy="33034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03505" indent="-342900" algn="just">
              <a:lnSpc>
                <a:spcPct val="118100"/>
              </a:lnSpc>
              <a:spcBef>
                <a:spcPts val="95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Rinvenimento </a:t>
            </a:r>
            <a:r>
              <a:rPr sz="2800" dirty="0">
                <a:latin typeface="Calibri"/>
                <a:cs typeface="Calibri"/>
              </a:rPr>
              <a:t>di</a:t>
            </a:r>
            <a:r>
              <a:rPr sz="2800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2800" b="1" u="heavy" dirty="0">
                <a:solidFill>
                  <a:srgbClr val="604A7B"/>
                </a:solidFill>
                <a:uFill>
                  <a:solidFill>
                    <a:srgbClr val="745F8E"/>
                  </a:solidFill>
                </a:uFill>
                <a:latin typeface="Calibri"/>
                <a:cs typeface="Calibri"/>
              </a:rPr>
              <a:t>TRACCIA </a:t>
            </a:r>
            <a:r>
              <a:rPr sz="2800" b="1" u="heavy" spc="-5" dirty="0">
                <a:solidFill>
                  <a:srgbClr val="604A7B"/>
                </a:solidFill>
                <a:uFill>
                  <a:solidFill>
                    <a:srgbClr val="745F8E"/>
                  </a:solidFill>
                </a:uFill>
                <a:latin typeface="Calibri"/>
                <a:cs typeface="Calibri"/>
              </a:rPr>
              <a:t>EMATICA</a:t>
            </a:r>
            <a:r>
              <a:rPr sz="2800" b="1" spc="-5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area </a:t>
            </a:r>
            <a:r>
              <a:rPr sz="2800" dirty="0">
                <a:latin typeface="Calibri"/>
                <a:cs typeface="Calibri"/>
              </a:rPr>
              <a:t>di </a:t>
            </a:r>
            <a:r>
              <a:rPr sz="2800" spc="-5" dirty="0">
                <a:latin typeface="Calibri"/>
                <a:cs typeface="Calibri"/>
              </a:rPr>
              <a:t>leggings </a:t>
            </a:r>
            <a:r>
              <a:rPr sz="2800" dirty="0">
                <a:latin typeface="Calibri"/>
                <a:cs typeface="Calibri"/>
              </a:rPr>
              <a:t>e </a:t>
            </a:r>
            <a:r>
              <a:rPr sz="2800" spc="-5" dirty="0">
                <a:latin typeface="Calibri"/>
                <a:cs typeface="Calibri"/>
              </a:rPr>
              <a:t>slip  </a:t>
            </a:r>
            <a:r>
              <a:rPr sz="2800" dirty="0">
                <a:latin typeface="Calibri"/>
                <a:cs typeface="Calibri"/>
              </a:rPr>
              <a:t>attigua ai </a:t>
            </a:r>
            <a:r>
              <a:rPr sz="2800" spc="-5" dirty="0">
                <a:latin typeface="Calibri"/>
                <a:cs typeface="Calibri"/>
              </a:rPr>
              <a:t>margini </a:t>
            </a:r>
            <a:r>
              <a:rPr sz="2800" spc="-5" dirty="0" err="1">
                <a:latin typeface="Calibri"/>
                <a:cs typeface="Calibri"/>
              </a:rPr>
              <a:t>recisi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 err="1">
                <a:latin typeface="Calibri"/>
                <a:cs typeface="Calibri"/>
              </a:rPr>
              <a:t>dell’indumento</a:t>
            </a:r>
            <a:endParaRPr lang="it-IT" sz="2800" spc="-5" dirty="0">
              <a:latin typeface="Calibri"/>
              <a:cs typeface="Calibri"/>
            </a:endParaRPr>
          </a:p>
          <a:p>
            <a:pPr marL="355600" marR="103505" indent="-342900" algn="just">
              <a:lnSpc>
                <a:spcPct val="118100"/>
              </a:lnSpc>
              <a:spcBef>
                <a:spcPts val="95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dirty="0" err="1">
                <a:latin typeface="Calibri"/>
                <a:cs typeface="Calibri"/>
              </a:rPr>
              <a:t>Fluido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abbondantemente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cellularizzato </a:t>
            </a:r>
            <a:r>
              <a:rPr sz="2800" dirty="0">
                <a:latin typeface="Calibri"/>
                <a:cs typeface="Calibri"/>
              </a:rPr>
              <a:t>e </a:t>
            </a:r>
            <a:r>
              <a:rPr sz="2800" spc="-5" dirty="0">
                <a:latin typeface="Calibri"/>
                <a:cs typeface="Calibri"/>
              </a:rPr>
              <a:t>NON  compatibile con altre sostanze poco ricche </a:t>
            </a:r>
            <a:r>
              <a:rPr sz="2800" dirty="0">
                <a:latin typeface="Calibri"/>
                <a:cs typeface="Calibri"/>
              </a:rPr>
              <a:t>di </a:t>
            </a:r>
            <a:r>
              <a:rPr sz="2800" spc="-5" dirty="0">
                <a:latin typeface="Calibri"/>
                <a:cs typeface="Calibri"/>
              </a:rPr>
              <a:t>DNA </a:t>
            </a:r>
            <a:r>
              <a:rPr lang="it-IT" sz="2800" spc="-5" dirty="0">
                <a:latin typeface="Calibri"/>
                <a:cs typeface="Calibri"/>
              </a:rPr>
              <a:t>(</a:t>
            </a:r>
            <a:r>
              <a:rPr sz="2800" spc="-5" dirty="0" err="1">
                <a:latin typeface="Calibri"/>
                <a:cs typeface="Calibri"/>
              </a:rPr>
              <a:t>sudore</a:t>
            </a:r>
            <a:r>
              <a:rPr sz="2800" spc="-5" dirty="0">
                <a:latin typeface="Calibri"/>
                <a:cs typeface="Calibri"/>
              </a:rPr>
              <a:t>, urina, </a:t>
            </a:r>
            <a:r>
              <a:rPr sz="2800" spc="-5" dirty="0" err="1">
                <a:latin typeface="Calibri"/>
                <a:cs typeface="Calibri"/>
              </a:rPr>
              <a:t>lacrime</a:t>
            </a:r>
            <a:r>
              <a:rPr lang="it-IT" sz="2800" spc="-5" dirty="0" smtClean="0">
                <a:latin typeface="Calibri"/>
                <a:cs typeface="Calibri"/>
              </a:rPr>
              <a:t>)</a:t>
            </a:r>
          </a:p>
          <a:p>
            <a:pPr marL="12700" marR="103505" algn="just">
              <a:lnSpc>
                <a:spcPct val="118100"/>
              </a:lnSpc>
              <a:spcBef>
                <a:spcPts val="95"/>
              </a:spcBef>
              <a:tabLst>
                <a:tab pos="355600" algn="l"/>
              </a:tabLst>
            </a:pPr>
            <a:endParaRPr sz="2800" dirty="0">
              <a:latin typeface="Calibri"/>
              <a:cs typeface="Calibri"/>
            </a:endParaRPr>
          </a:p>
          <a:p>
            <a:pPr marL="1011555">
              <a:spcBef>
                <a:spcPts val="1795"/>
              </a:spcBef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olato un profilo genetico MASCHILE di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ottima</a:t>
            </a:r>
            <a:r>
              <a:rPr sz="3200" b="1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qualità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68588" y="4545106"/>
            <a:ext cx="1976718" cy="415498"/>
          </a:xfrm>
          <a:prstGeom prst="rect">
            <a:avLst/>
          </a:prstGeom>
          <a:solidFill>
            <a:srgbClr val="FFFB00"/>
          </a:solidFill>
          <a:ln w="38099">
            <a:solidFill>
              <a:srgbClr val="617335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0805">
              <a:spcBef>
                <a:spcPts val="360"/>
              </a:spcBef>
            </a:pPr>
            <a:r>
              <a:rPr sz="2400" b="1" spc="-5" dirty="0">
                <a:solidFill>
                  <a:srgbClr val="604A7B"/>
                </a:solidFill>
                <a:latin typeface="Calibri"/>
                <a:cs typeface="Calibri"/>
              </a:rPr>
              <a:t>IGNOTO</a:t>
            </a:r>
            <a:r>
              <a:rPr sz="2400" b="1" spc="-40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04A7B"/>
                </a:solidFill>
                <a:latin typeface="Calibri"/>
                <a:cs typeface="Calibri"/>
              </a:rPr>
              <a:t>1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3753" y="5257799"/>
            <a:ext cx="10919011" cy="8692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just">
              <a:lnSpc>
                <a:spcPct val="99000"/>
              </a:lnSpc>
              <a:spcBef>
                <a:spcPts val="125"/>
              </a:spcBef>
            </a:pPr>
            <a:r>
              <a:rPr sz="2800" spc="-5" dirty="0">
                <a:latin typeface="Calibri"/>
                <a:cs typeface="Calibri"/>
              </a:rPr>
              <a:t>Irragionevole pensare </a:t>
            </a:r>
            <a:r>
              <a:rPr sz="2800" dirty="0">
                <a:latin typeface="Calibri"/>
                <a:cs typeface="Calibri"/>
              </a:rPr>
              <a:t>a un falso </a:t>
            </a:r>
            <a:r>
              <a:rPr sz="2800" spc="-5" dirty="0">
                <a:latin typeface="Calibri"/>
                <a:cs typeface="Calibri"/>
              </a:rPr>
              <a:t>positivo considerando  </a:t>
            </a:r>
            <a:r>
              <a:rPr sz="2800" dirty="0">
                <a:latin typeface="Calibri"/>
                <a:cs typeface="Calibri"/>
              </a:rPr>
              <a:t>che da </a:t>
            </a:r>
            <a:r>
              <a:rPr sz="2800" spc="-5" dirty="0">
                <a:latin typeface="Calibri"/>
                <a:cs typeface="Calibri"/>
              </a:rPr>
              <a:t>ogni indumento </a:t>
            </a:r>
            <a:r>
              <a:rPr sz="2800" dirty="0">
                <a:latin typeface="Calibri"/>
                <a:cs typeface="Calibri"/>
              </a:rPr>
              <a:t>è stato </a:t>
            </a:r>
            <a:r>
              <a:rPr sz="2800" spc="-5" dirty="0">
                <a:latin typeface="Calibri"/>
                <a:cs typeface="Calibri"/>
              </a:rPr>
              <a:t>genotipizzato </a:t>
            </a:r>
            <a:r>
              <a:rPr sz="2800" dirty="0">
                <a:latin typeface="Calibri"/>
                <a:cs typeface="Calibri"/>
              </a:rPr>
              <a:t>lo </a:t>
            </a:r>
            <a:r>
              <a:rPr sz="2800" u="sng" spc="-5" dirty="0">
                <a:latin typeface="Calibri"/>
                <a:cs typeface="Calibri"/>
              </a:rPr>
              <a:t>stesso  </a:t>
            </a:r>
            <a:r>
              <a:rPr sz="2800" u="sng" dirty="0">
                <a:latin typeface="Calibri"/>
                <a:cs typeface="Calibri"/>
              </a:rPr>
              <a:t>identico</a:t>
            </a:r>
            <a:r>
              <a:rPr sz="2800" u="sng" spc="-5" dirty="0">
                <a:latin typeface="Calibri"/>
                <a:cs typeface="Calibri"/>
              </a:rPr>
              <a:t> profilo</a:t>
            </a:r>
            <a:endParaRPr sz="28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323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5388" y="1534948"/>
            <a:ext cx="2279581" cy="477053"/>
          </a:xfrm>
          <a:prstGeom prst="rect">
            <a:avLst/>
          </a:prstGeom>
          <a:solidFill>
            <a:srgbClr val="FFFB00"/>
          </a:solidFill>
          <a:ln w="38099">
            <a:solidFill>
              <a:srgbClr val="617335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0805">
              <a:spcBef>
                <a:spcPts val="359"/>
              </a:spcBef>
            </a:pPr>
            <a:r>
              <a:rPr sz="2800" b="1" spc="-5" dirty="0">
                <a:solidFill>
                  <a:srgbClr val="604A7B"/>
                </a:solidFill>
                <a:latin typeface="Calibri"/>
                <a:cs typeface="Calibri"/>
              </a:rPr>
              <a:t>IGNOTO</a:t>
            </a:r>
            <a:r>
              <a:rPr sz="2800" b="1" spc="-40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04A7B"/>
                </a:solidFill>
                <a:latin typeface="Calibri"/>
                <a:cs typeface="Calibri"/>
              </a:rPr>
              <a:t>1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8176" y="340371"/>
            <a:ext cx="5233918" cy="538609"/>
          </a:xfrm>
          <a:prstGeom prst="rect">
            <a:avLst/>
          </a:prstGeom>
          <a:solidFill>
            <a:srgbClr val="FFFB00"/>
          </a:solidFill>
          <a:ln w="38099">
            <a:solidFill>
              <a:srgbClr val="617335"/>
            </a:solidFill>
          </a:ln>
        </p:spPr>
        <p:txBody>
          <a:bodyPr vert="horz" wrap="square" lIns="0" tIns="45720" rIns="0" bIns="0" rtlCol="0" anchor="ctr">
            <a:spAutoFit/>
          </a:bodyPr>
          <a:lstStyle/>
          <a:p>
            <a:pPr marL="91440">
              <a:lnSpc>
                <a:spcPct val="100000"/>
              </a:lnSpc>
              <a:spcBef>
                <a:spcPts val="360"/>
              </a:spcBef>
            </a:pPr>
            <a:r>
              <a:rPr sz="3200" spc="-5" dirty="0">
                <a:latin typeface="Calibri"/>
                <a:cs typeface="Calibri"/>
              </a:rPr>
              <a:t>Indagini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tecnico-scientifiche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59134" y="1575261"/>
            <a:ext cx="731520" cy="4364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10458" y="1608044"/>
            <a:ext cx="625859" cy="3217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10457" y="1608044"/>
            <a:ext cx="626110" cy="321945"/>
          </a:xfrm>
          <a:custGeom>
            <a:avLst/>
            <a:gdLst/>
            <a:ahLst/>
            <a:cxnLst/>
            <a:rect l="l" t="t" r="r" b="b"/>
            <a:pathLst>
              <a:path w="626110" h="321944">
                <a:moveTo>
                  <a:pt x="0" y="80448"/>
                </a:moveTo>
                <a:lnTo>
                  <a:pt x="464961" y="80448"/>
                </a:lnTo>
                <a:lnTo>
                  <a:pt x="464961" y="0"/>
                </a:lnTo>
                <a:lnTo>
                  <a:pt x="625859" y="160899"/>
                </a:lnTo>
                <a:lnTo>
                  <a:pt x="464961" y="321797"/>
                </a:lnTo>
                <a:lnTo>
                  <a:pt x="464961" y="241348"/>
                </a:lnTo>
                <a:lnTo>
                  <a:pt x="0" y="241348"/>
                </a:lnTo>
                <a:lnTo>
                  <a:pt x="0" y="80448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13123" y="1506413"/>
            <a:ext cx="49814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Ricerca della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PATERNITA’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0046" y="2692214"/>
            <a:ext cx="11071660" cy="398621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3970" rIns="0" bIns="0" rtlCol="0">
            <a:spAutoFit/>
          </a:bodyPr>
          <a:lstStyle/>
          <a:p>
            <a:pPr marL="959485" marR="819150" indent="-342900" algn="just">
              <a:lnSpc>
                <a:spcPct val="99700"/>
              </a:lnSpc>
              <a:spcBef>
                <a:spcPts val="110"/>
              </a:spcBef>
              <a:buFont typeface="Wingdings"/>
              <a:buChar char=""/>
              <a:tabLst>
                <a:tab pos="960119" algn="l"/>
              </a:tabLst>
            </a:pPr>
            <a:r>
              <a:rPr sz="3200" b="1" u="heavy" spc="-5" dirty="0">
                <a:solidFill>
                  <a:srgbClr val="604A7B"/>
                </a:solidFill>
                <a:uFill>
                  <a:solidFill>
                    <a:srgbClr val="745F8E"/>
                  </a:solidFill>
                </a:uFill>
                <a:latin typeface="Calibri"/>
                <a:cs typeface="Calibri"/>
              </a:rPr>
              <a:t>Analisi di compatibilità del cromosoma </a:t>
            </a:r>
            <a:r>
              <a:rPr sz="3200" b="1" u="heavy" dirty="0">
                <a:solidFill>
                  <a:srgbClr val="604A7B"/>
                </a:solidFill>
                <a:uFill>
                  <a:solidFill>
                    <a:srgbClr val="745F8E"/>
                  </a:solidFill>
                </a:uFill>
                <a:latin typeface="Calibri"/>
                <a:cs typeface="Calibri"/>
              </a:rPr>
              <a:t>Y</a:t>
            </a:r>
            <a:r>
              <a:rPr sz="3200" b="1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604A7B"/>
                </a:solidFill>
                <a:latin typeface="Calibri"/>
                <a:cs typeface="Calibri"/>
              </a:rPr>
              <a:t>tra  </a:t>
            </a:r>
            <a:r>
              <a:rPr sz="3200" dirty="0">
                <a:solidFill>
                  <a:srgbClr val="604A7B"/>
                </a:solidFill>
                <a:latin typeface="Calibri"/>
                <a:cs typeface="Calibri"/>
              </a:rPr>
              <a:t>tutti i </a:t>
            </a:r>
            <a:r>
              <a:rPr sz="3200" spc="-5" dirty="0">
                <a:solidFill>
                  <a:srgbClr val="604A7B"/>
                </a:solidFill>
                <a:latin typeface="Calibri"/>
                <a:cs typeface="Calibri"/>
              </a:rPr>
              <a:t>soggetti maschili inseriti </a:t>
            </a:r>
            <a:r>
              <a:rPr sz="3200" dirty="0">
                <a:solidFill>
                  <a:srgbClr val="604A7B"/>
                </a:solidFill>
                <a:latin typeface="Calibri"/>
                <a:cs typeface="Calibri"/>
              </a:rPr>
              <a:t>nelle liste di  </a:t>
            </a:r>
            <a:r>
              <a:rPr sz="3200" spc="-5" dirty="0">
                <a:solidFill>
                  <a:srgbClr val="604A7B"/>
                </a:solidFill>
                <a:latin typeface="Calibri"/>
                <a:cs typeface="Calibri"/>
              </a:rPr>
              <a:t>frequentazione </a:t>
            </a:r>
            <a:r>
              <a:rPr sz="3200" dirty="0">
                <a:solidFill>
                  <a:srgbClr val="604A7B"/>
                </a:solidFill>
                <a:latin typeface="Calibri"/>
                <a:cs typeface="Calibri"/>
              </a:rPr>
              <a:t>della </a:t>
            </a:r>
            <a:r>
              <a:rPr sz="3200" spc="-5" dirty="0">
                <a:solidFill>
                  <a:srgbClr val="604A7B"/>
                </a:solidFill>
                <a:latin typeface="Calibri"/>
                <a:cs typeface="Calibri"/>
              </a:rPr>
              <a:t>ragazza</a:t>
            </a:r>
            <a:endParaRPr sz="3200" dirty="0">
              <a:latin typeface="Calibri"/>
              <a:cs typeface="Calibri"/>
            </a:endParaRPr>
          </a:p>
          <a:p>
            <a:pPr>
              <a:spcBef>
                <a:spcPts val="45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355600" marR="12700" indent="-342900">
              <a:lnSpc>
                <a:spcPct val="1181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Individuato il nucleo </a:t>
            </a:r>
            <a:r>
              <a:rPr sz="2800" spc="-5" dirty="0">
                <a:latin typeface="Calibri"/>
                <a:cs typeface="Calibri"/>
              </a:rPr>
              <a:t>familiare maschile </a:t>
            </a:r>
            <a:r>
              <a:rPr sz="2800" dirty="0">
                <a:latin typeface="Calibri"/>
                <a:cs typeface="Calibri"/>
              </a:rPr>
              <a:t>della </a:t>
            </a:r>
            <a:r>
              <a:rPr sz="2800" b="1" spc="-5" dirty="0">
                <a:latin typeface="Calibri"/>
                <a:cs typeface="Calibri"/>
              </a:rPr>
              <a:t>famiglia Guerinoni  (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latin typeface="Calibri"/>
                <a:cs typeface="Calibri"/>
              </a:rPr>
              <a:t>COMPATIBILITA’</a:t>
            </a:r>
            <a:r>
              <a:rPr lang="it-IT" sz="2800" b="1" u="heavy" spc="-5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latin typeface="Calibri"/>
                <a:cs typeface="Calibri"/>
              </a:rPr>
              <a:t>CON APLOTIPO</a:t>
            </a:r>
            <a:r>
              <a:rPr sz="2800" b="1" u="heavy" spc="5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latin typeface="Calibri"/>
                <a:cs typeface="Calibri"/>
              </a:rPr>
              <a:t>Y</a:t>
            </a:r>
            <a:r>
              <a:rPr sz="2800" b="1" spc="-5" dirty="0">
                <a:latin typeface="Calibri"/>
                <a:cs typeface="Calibri"/>
              </a:rPr>
              <a:t>)</a:t>
            </a:r>
            <a:endParaRPr sz="2800" dirty="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19800"/>
              </a:lnSpc>
              <a:spcBef>
                <a:spcPts val="5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Calibri"/>
                <a:cs typeface="Calibri"/>
              </a:rPr>
              <a:t>Guerinoni Damiano </a:t>
            </a:r>
            <a:r>
              <a:rPr sz="2800" spc="-5" dirty="0">
                <a:latin typeface="Calibri"/>
                <a:cs typeface="Calibri"/>
              </a:rPr>
              <a:t>era emerso </a:t>
            </a:r>
            <a:r>
              <a:rPr sz="2800" dirty="0">
                <a:latin typeface="Calibri"/>
                <a:cs typeface="Calibri"/>
              </a:rPr>
              <a:t>anche negli elenchi dei  </a:t>
            </a:r>
            <a:r>
              <a:rPr sz="2800" spc="-5" dirty="0">
                <a:latin typeface="Calibri"/>
                <a:cs typeface="Calibri"/>
              </a:rPr>
              <a:t>frequentatori </a:t>
            </a:r>
            <a:r>
              <a:rPr sz="2800" dirty="0">
                <a:latin typeface="Calibri"/>
                <a:cs typeface="Calibri"/>
              </a:rPr>
              <a:t>di una </a:t>
            </a:r>
            <a:r>
              <a:rPr sz="2800" spc="-5" dirty="0">
                <a:latin typeface="Calibri"/>
                <a:cs typeface="Calibri"/>
              </a:rPr>
              <a:t>discoteca </a:t>
            </a:r>
            <a:r>
              <a:rPr sz="2800" dirty="0">
                <a:latin typeface="Calibri"/>
                <a:cs typeface="Calibri"/>
              </a:rPr>
              <a:t>attigua al </a:t>
            </a:r>
            <a:r>
              <a:rPr sz="2800" spc="-5" dirty="0">
                <a:latin typeface="Calibri"/>
                <a:cs typeface="Calibri"/>
              </a:rPr>
              <a:t>luogo </a:t>
            </a:r>
            <a:r>
              <a:rPr sz="2800" dirty="0">
                <a:latin typeface="Calibri"/>
                <a:cs typeface="Calibri"/>
              </a:rPr>
              <a:t>del </a:t>
            </a:r>
            <a:r>
              <a:rPr sz="2800" spc="-5" dirty="0">
                <a:latin typeface="Calibri"/>
                <a:cs typeface="Calibri"/>
              </a:rPr>
              <a:t>rinvenimento  </a:t>
            </a:r>
            <a:r>
              <a:rPr sz="2800" dirty="0">
                <a:latin typeface="Calibri"/>
                <a:cs typeface="Calibri"/>
              </a:rPr>
              <a:t>del</a:t>
            </a:r>
            <a:r>
              <a:rPr sz="2800" spc="-5" dirty="0">
                <a:latin typeface="Calibri"/>
                <a:cs typeface="Calibri"/>
              </a:rPr>
              <a:t> cadavere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526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82588" y="1534948"/>
            <a:ext cx="1822381" cy="538608"/>
          </a:xfrm>
          <a:prstGeom prst="rect">
            <a:avLst/>
          </a:prstGeom>
          <a:solidFill>
            <a:srgbClr val="FFFB00"/>
          </a:solidFill>
          <a:ln w="38099">
            <a:solidFill>
              <a:srgbClr val="617335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0805">
              <a:spcBef>
                <a:spcPts val="359"/>
              </a:spcBef>
            </a:pPr>
            <a:r>
              <a:rPr sz="3200" b="1" spc="-5" dirty="0">
                <a:solidFill>
                  <a:srgbClr val="604A7B"/>
                </a:solidFill>
                <a:latin typeface="Calibri"/>
                <a:cs typeface="Calibri"/>
              </a:rPr>
              <a:t>IGNOTO</a:t>
            </a:r>
            <a:r>
              <a:rPr sz="3200" b="1" spc="-40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604A7B"/>
                </a:solidFill>
                <a:latin typeface="Calibri"/>
                <a:cs typeface="Calibri"/>
              </a:rPr>
              <a:t>1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8176" y="364426"/>
            <a:ext cx="4830506" cy="538609"/>
          </a:xfrm>
          <a:prstGeom prst="rect">
            <a:avLst/>
          </a:prstGeom>
          <a:solidFill>
            <a:srgbClr val="FFFB00"/>
          </a:solidFill>
          <a:ln w="38099">
            <a:solidFill>
              <a:srgbClr val="617335"/>
            </a:solidFill>
          </a:ln>
        </p:spPr>
        <p:txBody>
          <a:bodyPr vert="horz" wrap="square" lIns="0" tIns="45720" rIns="0" bIns="0" rtlCol="0" anchor="ctr">
            <a:spAutoFit/>
          </a:bodyPr>
          <a:lstStyle/>
          <a:p>
            <a:pPr marL="91440">
              <a:lnSpc>
                <a:spcPct val="100000"/>
              </a:lnSpc>
              <a:spcBef>
                <a:spcPts val="360"/>
              </a:spcBef>
            </a:pPr>
            <a:r>
              <a:rPr sz="2800" spc="-5" dirty="0">
                <a:latin typeface="Calibri"/>
                <a:cs typeface="Calibri"/>
              </a:rPr>
              <a:t>Indagini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tecnico-scientifiche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42509" y="1554479"/>
            <a:ext cx="727363" cy="4364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92315" y="1589901"/>
            <a:ext cx="625859" cy="3217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92314" y="1589901"/>
            <a:ext cx="626110" cy="321945"/>
          </a:xfrm>
          <a:custGeom>
            <a:avLst/>
            <a:gdLst/>
            <a:ahLst/>
            <a:cxnLst/>
            <a:rect l="l" t="t" r="r" b="b"/>
            <a:pathLst>
              <a:path w="626110" h="321944">
                <a:moveTo>
                  <a:pt x="0" y="80448"/>
                </a:moveTo>
                <a:lnTo>
                  <a:pt x="464961" y="80448"/>
                </a:lnTo>
                <a:lnTo>
                  <a:pt x="464961" y="0"/>
                </a:lnTo>
                <a:lnTo>
                  <a:pt x="625859" y="160899"/>
                </a:lnTo>
                <a:lnTo>
                  <a:pt x="464961" y="321796"/>
                </a:lnTo>
                <a:lnTo>
                  <a:pt x="464961" y="241348"/>
                </a:lnTo>
                <a:lnTo>
                  <a:pt x="0" y="241348"/>
                </a:lnTo>
                <a:lnTo>
                  <a:pt x="0" y="80448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13123" y="1506414"/>
            <a:ext cx="430910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Ricerca della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PATERNITA’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8259" y="2554533"/>
            <a:ext cx="11524129" cy="4284763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492125" indent="-342900">
              <a:spcBef>
                <a:spcPts val="100"/>
              </a:spcBef>
              <a:buFont typeface="Wingdings"/>
              <a:buChar char=""/>
              <a:tabLst>
                <a:tab pos="492759" algn="l"/>
              </a:tabLst>
            </a:pPr>
            <a:r>
              <a:rPr sz="3200" b="1" u="heavy" spc="-5" dirty="0">
                <a:solidFill>
                  <a:srgbClr val="604A7B"/>
                </a:solidFill>
                <a:uFill>
                  <a:solidFill>
                    <a:srgbClr val="745F8E"/>
                  </a:solidFill>
                </a:uFill>
                <a:latin typeface="Calibri"/>
                <a:cs typeface="Calibri"/>
              </a:rPr>
              <a:t>Analisi di compatibilità dell’intero profilo</a:t>
            </a:r>
            <a:r>
              <a:rPr sz="3200" b="1" u="heavy" spc="85" dirty="0">
                <a:solidFill>
                  <a:srgbClr val="604A7B"/>
                </a:solidFill>
                <a:uFill>
                  <a:solidFill>
                    <a:srgbClr val="745F8E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5" dirty="0">
                <a:solidFill>
                  <a:srgbClr val="604A7B"/>
                </a:solidFill>
                <a:uFill>
                  <a:solidFill>
                    <a:srgbClr val="745F8E"/>
                  </a:solidFill>
                </a:uFill>
                <a:latin typeface="Calibri"/>
                <a:cs typeface="Calibri"/>
              </a:rPr>
              <a:t>genetico</a:t>
            </a:r>
            <a:endParaRPr sz="3200"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355600" marR="529590" indent="-342900" algn="just">
              <a:lnSpc>
                <a:spcPct val="119800"/>
              </a:lnSpc>
              <a:spcBef>
                <a:spcPts val="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Né Damiano né alcuno dei </a:t>
            </a:r>
            <a:r>
              <a:rPr sz="3200" b="1" spc="-5" dirty="0">
                <a:latin typeface="Calibri"/>
                <a:cs typeface="Calibri"/>
              </a:rPr>
              <a:t>suoi </a:t>
            </a:r>
            <a:r>
              <a:rPr sz="3200" b="1" dirty="0">
                <a:latin typeface="Calibri"/>
                <a:cs typeface="Calibri"/>
              </a:rPr>
              <a:t>familiari (3 fratelli)  </a:t>
            </a:r>
            <a:r>
              <a:rPr sz="3200" spc="-5" dirty="0">
                <a:latin typeface="Calibri"/>
                <a:cs typeface="Calibri"/>
              </a:rPr>
              <a:t>presentavano DNA </a:t>
            </a:r>
            <a:r>
              <a:rPr sz="3200" dirty="0">
                <a:latin typeface="Calibri"/>
                <a:cs typeface="Calibri"/>
              </a:rPr>
              <a:t>che </a:t>
            </a:r>
            <a:r>
              <a:rPr sz="3200" spc="-5" dirty="0">
                <a:latin typeface="Calibri"/>
                <a:cs typeface="Calibri"/>
              </a:rPr>
              <a:t>coincidesse perfettamente con </a:t>
            </a:r>
            <a:r>
              <a:rPr sz="3200" dirty="0">
                <a:latin typeface="Calibri"/>
                <a:cs typeface="Calibri"/>
              </a:rPr>
              <a:t>la  </a:t>
            </a:r>
            <a:r>
              <a:rPr sz="3200" spc="-5" dirty="0" err="1">
                <a:latin typeface="Calibri"/>
                <a:cs typeface="Calibri"/>
              </a:rPr>
              <a:t>traccia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5" dirty="0" err="1">
                <a:latin typeface="Calibri"/>
                <a:cs typeface="Calibri"/>
              </a:rPr>
              <a:t>biologica</a:t>
            </a:r>
            <a:endParaRPr lang="it-IT" sz="3200" spc="-5" dirty="0">
              <a:latin typeface="Calibri"/>
              <a:cs typeface="Calibri"/>
            </a:endParaRPr>
          </a:p>
          <a:p>
            <a:pPr marL="355600" marR="529590" indent="-342900" algn="just">
              <a:lnSpc>
                <a:spcPct val="119800"/>
              </a:lnSpc>
              <a:spcBef>
                <a:spcPts val="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endParaRPr sz="3200" dirty="0">
              <a:latin typeface="Calibri"/>
              <a:cs typeface="Calibri"/>
            </a:endParaRPr>
          </a:p>
          <a:p>
            <a:pPr marL="355600" marR="231775" indent="-342900" algn="just">
              <a:lnSpc>
                <a:spcPts val="3500"/>
              </a:lnSpc>
              <a:spcBef>
                <a:spcPts val="12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Guerinoni Pierpaolo (fratello) presentava </a:t>
            </a:r>
            <a:r>
              <a:rPr sz="3200" b="1" dirty="0">
                <a:latin typeface="Calibri"/>
                <a:cs typeface="Calibri"/>
              </a:rPr>
              <a:t>il </a:t>
            </a:r>
            <a:r>
              <a:rPr sz="3200" b="1" spc="-5" dirty="0">
                <a:latin typeface="Calibri"/>
                <a:cs typeface="Calibri"/>
              </a:rPr>
              <a:t>profilo </a:t>
            </a:r>
            <a:r>
              <a:rPr sz="3200" b="1" dirty="0">
                <a:latin typeface="Calibri"/>
                <a:cs typeface="Calibri"/>
              </a:rPr>
              <a:t>genetico  più vicino al </a:t>
            </a:r>
            <a:r>
              <a:rPr sz="3200" b="1" spc="-5" dirty="0">
                <a:latin typeface="Calibri"/>
                <a:cs typeface="Calibri"/>
              </a:rPr>
              <a:t>profilo </a:t>
            </a:r>
            <a:r>
              <a:rPr sz="3200" b="1" dirty="0">
                <a:latin typeface="Calibri"/>
                <a:cs typeface="Calibri"/>
              </a:rPr>
              <a:t>di </a:t>
            </a:r>
            <a:r>
              <a:rPr sz="3200" b="1" spc="-5" dirty="0">
                <a:latin typeface="Calibri"/>
                <a:cs typeface="Calibri"/>
              </a:rPr>
              <a:t>Ignoto 1.</a:t>
            </a:r>
            <a:endParaRPr sz="32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962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8800" y="1534948"/>
            <a:ext cx="1876169" cy="538608"/>
          </a:xfrm>
          <a:prstGeom prst="rect">
            <a:avLst/>
          </a:prstGeom>
          <a:solidFill>
            <a:srgbClr val="FFFB00"/>
          </a:solidFill>
          <a:ln w="38099">
            <a:solidFill>
              <a:srgbClr val="617335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0805">
              <a:spcBef>
                <a:spcPts val="359"/>
              </a:spcBef>
            </a:pPr>
            <a:r>
              <a:rPr sz="3200" b="1" spc="-5" dirty="0">
                <a:solidFill>
                  <a:srgbClr val="604A7B"/>
                </a:solidFill>
                <a:latin typeface="Calibri"/>
                <a:cs typeface="Calibri"/>
              </a:rPr>
              <a:t>IGNOTO</a:t>
            </a:r>
            <a:r>
              <a:rPr sz="3200" b="1" spc="-40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604A7B"/>
                </a:solidFill>
                <a:latin typeface="Calibri"/>
                <a:cs typeface="Calibri"/>
              </a:rPr>
              <a:t>1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8176" y="295679"/>
            <a:ext cx="5462518" cy="538609"/>
          </a:xfrm>
          <a:prstGeom prst="rect">
            <a:avLst/>
          </a:prstGeom>
          <a:solidFill>
            <a:srgbClr val="FFFB00"/>
          </a:solidFill>
          <a:ln w="38099">
            <a:solidFill>
              <a:srgbClr val="617335"/>
            </a:solidFill>
          </a:ln>
        </p:spPr>
        <p:txBody>
          <a:bodyPr vert="horz" wrap="square" lIns="0" tIns="45720" rIns="0" bIns="0" rtlCol="0" anchor="ctr">
            <a:spAutoFit/>
          </a:bodyPr>
          <a:lstStyle/>
          <a:p>
            <a:pPr marL="91440">
              <a:lnSpc>
                <a:spcPct val="100000"/>
              </a:lnSpc>
              <a:spcBef>
                <a:spcPts val="360"/>
              </a:spcBef>
            </a:pPr>
            <a:r>
              <a:rPr sz="3200" spc="-5" dirty="0">
                <a:latin typeface="Calibri"/>
                <a:cs typeface="Calibri"/>
              </a:rPr>
              <a:t>Indagini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tecnico-scientifiche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42509" y="1554479"/>
            <a:ext cx="727363" cy="4364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92315" y="1589901"/>
            <a:ext cx="625859" cy="3217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92314" y="1589901"/>
            <a:ext cx="626110" cy="321945"/>
          </a:xfrm>
          <a:custGeom>
            <a:avLst/>
            <a:gdLst/>
            <a:ahLst/>
            <a:cxnLst/>
            <a:rect l="l" t="t" r="r" b="b"/>
            <a:pathLst>
              <a:path w="626110" h="321944">
                <a:moveTo>
                  <a:pt x="0" y="80448"/>
                </a:moveTo>
                <a:lnTo>
                  <a:pt x="464961" y="80448"/>
                </a:lnTo>
                <a:lnTo>
                  <a:pt x="464961" y="0"/>
                </a:lnTo>
                <a:lnTo>
                  <a:pt x="625859" y="160899"/>
                </a:lnTo>
                <a:lnTo>
                  <a:pt x="464961" y="321796"/>
                </a:lnTo>
                <a:lnTo>
                  <a:pt x="464961" y="241348"/>
                </a:lnTo>
                <a:lnTo>
                  <a:pt x="0" y="241348"/>
                </a:lnTo>
                <a:lnTo>
                  <a:pt x="0" y="80448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13123" y="1506413"/>
            <a:ext cx="42956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Ricerca della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PATERNITA’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4435" y="2514601"/>
            <a:ext cx="10972799" cy="398570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b="1" u="heavy" spc="-5" dirty="0">
                <a:solidFill>
                  <a:srgbClr val="604A7B"/>
                </a:solidFill>
                <a:uFill>
                  <a:solidFill>
                    <a:srgbClr val="745F8E"/>
                  </a:solidFill>
                </a:uFill>
                <a:latin typeface="Calibri"/>
                <a:cs typeface="Calibri"/>
              </a:rPr>
              <a:t>Analisi di compatibilità dell’intero profilo</a:t>
            </a:r>
            <a:r>
              <a:rPr sz="2800" b="1" u="heavy" spc="80" dirty="0">
                <a:solidFill>
                  <a:srgbClr val="604A7B"/>
                </a:solidFill>
                <a:uFill>
                  <a:solidFill>
                    <a:srgbClr val="745F8E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solidFill>
                  <a:srgbClr val="604A7B"/>
                </a:solidFill>
                <a:uFill>
                  <a:solidFill>
                    <a:srgbClr val="745F8E"/>
                  </a:solidFill>
                </a:uFill>
                <a:latin typeface="Calibri"/>
                <a:cs typeface="Calibri"/>
              </a:rPr>
              <a:t>genetico</a:t>
            </a:r>
            <a:endParaRPr sz="2800" dirty="0">
              <a:latin typeface="Calibri"/>
              <a:cs typeface="Calibri"/>
            </a:endParaRPr>
          </a:p>
          <a:p>
            <a:pPr marL="15875" marR="5080" indent="635" algn="just">
              <a:spcBef>
                <a:spcPts val="2000"/>
              </a:spcBef>
            </a:pPr>
            <a:r>
              <a:rPr sz="2800" i="1" dirty="0">
                <a:latin typeface="Calibri"/>
                <a:cs typeface="Calibri"/>
              </a:rPr>
              <a:t>“L’analisi biostatistica </a:t>
            </a:r>
            <a:r>
              <a:rPr sz="2800" i="1" spc="-5" dirty="0">
                <a:latin typeface="Calibri"/>
                <a:cs typeface="Calibri"/>
              </a:rPr>
              <a:t>complessiva, derivante </a:t>
            </a:r>
            <a:r>
              <a:rPr sz="2800" i="1" dirty="0">
                <a:latin typeface="Calibri"/>
                <a:cs typeface="Calibri"/>
              </a:rPr>
              <a:t>dalla  combinazione </a:t>
            </a:r>
            <a:r>
              <a:rPr sz="2800" i="1" spc="-5" dirty="0">
                <a:latin typeface="Calibri"/>
                <a:cs typeface="Calibri"/>
              </a:rPr>
              <a:t>dei </a:t>
            </a:r>
            <a:r>
              <a:rPr sz="2800" i="1" dirty="0">
                <a:latin typeface="Calibri"/>
                <a:cs typeface="Calibri"/>
              </a:rPr>
              <a:t>dati </a:t>
            </a:r>
            <a:r>
              <a:rPr sz="2800" i="1" spc="-5" dirty="0">
                <a:latin typeface="Calibri"/>
                <a:cs typeface="Calibri"/>
              </a:rPr>
              <a:t>dei </a:t>
            </a:r>
            <a:r>
              <a:rPr sz="2800" i="1" dirty="0">
                <a:latin typeface="Calibri"/>
                <a:cs typeface="Calibri"/>
              </a:rPr>
              <a:t>marcatori e di </a:t>
            </a:r>
            <a:r>
              <a:rPr sz="2800" i="1" spc="-5" dirty="0">
                <a:latin typeface="Calibri"/>
                <a:cs typeface="Calibri"/>
              </a:rPr>
              <a:t>quelli </a:t>
            </a:r>
            <a:r>
              <a:rPr sz="2800" i="1" dirty="0">
                <a:latin typeface="Calibri"/>
                <a:cs typeface="Calibri"/>
              </a:rPr>
              <a:t>localizzati sul  </a:t>
            </a:r>
            <a:r>
              <a:rPr sz="2800" i="1" spc="-5" dirty="0">
                <a:latin typeface="Calibri"/>
                <a:cs typeface="Calibri"/>
              </a:rPr>
              <a:t>ChrY determina </a:t>
            </a:r>
            <a:r>
              <a:rPr sz="2800" i="1" dirty="0">
                <a:latin typeface="Calibri"/>
                <a:cs typeface="Calibri"/>
              </a:rPr>
              <a:t>che </a:t>
            </a:r>
            <a:r>
              <a:rPr sz="2800" b="1" i="1" dirty="0">
                <a:solidFill>
                  <a:srgbClr val="604A7B"/>
                </a:solidFill>
                <a:latin typeface="Calibri"/>
                <a:cs typeface="Calibri"/>
              </a:rPr>
              <a:t>la </a:t>
            </a:r>
            <a:r>
              <a:rPr sz="2800" b="1" i="1" spc="-5" dirty="0">
                <a:solidFill>
                  <a:srgbClr val="FF0000"/>
                </a:solidFill>
                <a:latin typeface="Calibri"/>
                <a:cs typeface="Calibri"/>
              </a:rPr>
              <a:t>PROBABILITA</a:t>
            </a:r>
            <a:r>
              <a:rPr sz="2800" b="1" i="1" spc="-5" dirty="0">
                <a:solidFill>
                  <a:srgbClr val="604A7B"/>
                </a:solidFill>
                <a:latin typeface="Calibri"/>
                <a:cs typeface="Calibri"/>
              </a:rPr>
              <a:t>’ che </a:t>
            </a:r>
            <a:r>
              <a:rPr sz="2800" b="1" i="1" dirty="0">
                <a:solidFill>
                  <a:srgbClr val="604A7B"/>
                </a:solidFill>
                <a:latin typeface="Calibri"/>
                <a:cs typeface="Calibri"/>
              </a:rPr>
              <a:t>IGNOTO 1 </a:t>
            </a:r>
            <a:r>
              <a:rPr sz="2800" b="1" i="1" spc="-5" dirty="0">
                <a:solidFill>
                  <a:srgbClr val="604A7B"/>
                </a:solidFill>
                <a:latin typeface="Calibri"/>
                <a:cs typeface="Calibri"/>
              </a:rPr>
              <a:t>SIA FIGLIO  </a:t>
            </a:r>
            <a:r>
              <a:rPr sz="2800" b="1" i="1" dirty="0">
                <a:solidFill>
                  <a:srgbClr val="604A7B"/>
                </a:solidFill>
                <a:latin typeface="Calibri"/>
                <a:cs typeface="Calibri"/>
              </a:rPr>
              <a:t>DI </a:t>
            </a:r>
            <a:r>
              <a:rPr sz="2800" b="1" i="1" spc="-5" dirty="0">
                <a:solidFill>
                  <a:srgbClr val="604A7B"/>
                </a:solidFill>
                <a:latin typeface="Calibri"/>
                <a:cs typeface="Calibri"/>
              </a:rPr>
              <a:t>UN ALTRO INDIVIDUO </a:t>
            </a:r>
            <a:r>
              <a:rPr sz="2800" b="1" i="1" dirty="0">
                <a:solidFill>
                  <a:srgbClr val="604A7B"/>
                </a:solidFill>
                <a:latin typeface="Calibri"/>
                <a:cs typeface="Calibri"/>
              </a:rPr>
              <a:t>NON </a:t>
            </a:r>
            <a:r>
              <a:rPr sz="2800" b="1" i="1" spc="-5" dirty="0">
                <a:solidFill>
                  <a:srgbClr val="604A7B"/>
                </a:solidFill>
                <a:latin typeface="Calibri"/>
                <a:cs typeface="Calibri"/>
              </a:rPr>
              <a:t>IMPARENTATO </a:t>
            </a:r>
            <a:r>
              <a:rPr sz="2800" b="1" i="1" dirty="0">
                <a:solidFill>
                  <a:srgbClr val="604A7B"/>
                </a:solidFill>
                <a:latin typeface="Calibri"/>
                <a:cs typeface="Calibri"/>
              </a:rPr>
              <a:t>IN </a:t>
            </a:r>
            <a:r>
              <a:rPr sz="2800" b="1" i="1" spc="-5" dirty="0">
                <a:solidFill>
                  <a:srgbClr val="604A7B"/>
                </a:solidFill>
                <a:latin typeface="Calibri"/>
                <a:cs typeface="Calibri"/>
              </a:rPr>
              <a:t>LINEA  PATERNA </a:t>
            </a:r>
            <a:r>
              <a:rPr sz="2800" b="1" i="1" dirty="0">
                <a:solidFill>
                  <a:srgbClr val="604A7B"/>
                </a:solidFill>
                <a:latin typeface="Calibri"/>
                <a:cs typeface="Calibri"/>
              </a:rPr>
              <a:t>CON IL </a:t>
            </a:r>
            <a:r>
              <a:rPr sz="2800" b="1" i="1" spc="-5" dirty="0">
                <a:solidFill>
                  <a:srgbClr val="604A7B"/>
                </a:solidFill>
                <a:latin typeface="Calibri"/>
                <a:cs typeface="Calibri"/>
              </a:rPr>
              <a:t>PADRE GIUSEPPE GUERINONI </a:t>
            </a:r>
            <a:r>
              <a:rPr sz="2800" b="1" i="1" dirty="0">
                <a:solidFill>
                  <a:srgbClr val="604A7B"/>
                </a:solidFill>
                <a:latin typeface="Calibri"/>
                <a:cs typeface="Calibri"/>
              </a:rPr>
              <a:t>E’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DI 1 SU </a:t>
            </a:r>
            <a:r>
              <a:rPr sz="2800" b="1" i="1" spc="-5" dirty="0">
                <a:solidFill>
                  <a:srgbClr val="FF0000"/>
                </a:solidFill>
                <a:latin typeface="Calibri"/>
                <a:cs typeface="Calibri"/>
              </a:rPr>
              <a:t>14  MILIARDI PARI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AD </a:t>
            </a:r>
            <a:r>
              <a:rPr sz="2800" b="1" i="1" spc="-5" dirty="0">
                <a:solidFill>
                  <a:srgbClr val="FF0000"/>
                </a:solidFill>
                <a:latin typeface="Calibri"/>
                <a:cs typeface="Calibri"/>
              </a:rPr>
              <a:t>UNA PROBABILITA’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800" b="1"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FF0000"/>
                </a:solidFill>
                <a:latin typeface="Calibri"/>
                <a:cs typeface="Calibri"/>
              </a:rPr>
              <a:t>99,99999992%</a:t>
            </a:r>
            <a:r>
              <a:rPr sz="2800" i="1" spc="-5" dirty="0">
                <a:latin typeface="Calibri"/>
                <a:cs typeface="Calibri"/>
              </a:rPr>
              <a:t>.”</a:t>
            </a:r>
            <a:endParaRPr sz="2800" dirty="0">
              <a:latin typeface="Calibri"/>
              <a:cs typeface="Calibri"/>
            </a:endParaRPr>
          </a:p>
          <a:p>
            <a:pPr marL="537845" marR="387350" algn="just">
              <a:spcBef>
                <a:spcPts val="2085"/>
              </a:spcBef>
            </a:pPr>
            <a:r>
              <a:rPr sz="2800" spc="-5" dirty="0">
                <a:latin typeface="Calibri"/>
                <a:cs typeface="Calibri"/>
              </a:rPr>
              <a:t>Rapporto </a:t>
            </a:r>
            <a:r>
              <a:rPr sz="2800" dirty="0">
                <a:latin typeface="Calibri"/>
                <a:cs typeface="Calibri"/>
              </a:rPr>
              <a:t>di </a:t>
            </a:r>
            <a:r>
              <a:rPr sz="2800" spc="-5" dirty="0">
                <a:latin typeface="Calibri"/>
                <a:cs typeface="Calibri"/>
              </a:rPr>
              <a:t>paternità confermato </a:t>
            </a:r>
            <a:r>
              <a:rPr sz="2800" dirty="0">
                <a:latin typeface="Calibri"/>
                <a:cs typeface="Calibri"/>
              </a:rPr>
              <a:t>in un </a:t>
            </a:r>
            <a:r>
              <a:rPr sz="2800" spc="-5" dirty="0">
                <a:latin typeface="Calibri"/>
                <a:cs typeface="Calibri"/>
              </a:rPr>
              <a:t>primo tempo con tracce </a:t>
            </a:r>
            <a:r>
              <a:rPr sz="2800" dirty="0">
                <a:latin typeface="Calibri"/>
                <a:cs typeface="Calibri"/>
              </a:rPr>
              <a:t>di  saliva su </a:t>
            </a:r>
            <a:r>
              <a:rPr sz="2800" spc="-5" dirty="0">
                <a:latin typeface="Calibri"/>
                <a:cs typeface="Calibri"/>
              </a:rPr>
              <a:t>francobolli </a:t>
            </a:r>
            <a:r>
              <a:rPr sz="2800" dirty="0">
                <a:latin typeface="Calibri"/>
                <a:cs typeface="Calibri"/>
              </a:rPr>
              <a:t>e </a:t>
            </a:r>
            <a:r>
              <a:rPr lang="it-IT" sz="2800" dirty="0">
                <a:latin typeface="Calibri"/>
                <a:cs typeface="Calibri"/>
              </a:rPr>
              <a:t>in seguito </a:t>
            </a:r>
            <a:r>
              <a:rPr sz="2800" spc="-5" dirty="0">
                <a:latin typeface="Calibri"/>
                <a:cs typeface="Calibri"/>
              </a:rPr>
              <a:t>con </a:t>
            </a:r>
            <a:r>
              <a:rPr lang="it-IT" sz="2800" spc="-5" dirty="0">
                <a:latin typeface="Calibri"/>
                <a:cs typeface="Calibri"/>
              </a:rPr>
              <a:t>la </a:t>
            </a:r>
            <a:r>
              <a:rPr sz="2800" spc="-5" dirty="0" err="1">
                <a:latin typeface="Calibri"/>
                <a:cs typeface="Calibri"/>
              </a:rPr>
              <a:t>riesumazione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della  </a:t>
            </a:r>
            <a:r>
              <a:rPr sz="2800" spc="-5" dirty="0">
                <a:latin typeface="Calibri"/>
                <a:cs typeface="Calibri"/>
              </a:rPr>
              <a:t>salma.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711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5104" y="1534948"/>
            <a:ext cx="1459865" cy="415497"/>
          </a:xfrm>
          <a:prstGeom prst="rect">
            <a:avLst/>
          </a:prstGeom>
          <a:solidFill>
            <a:srgbClr val="FFFB00"/>
          </a:solidFill>
          <a:ln w="38099">
            <a:solidFill>
              <a:srgbClr val="617335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0805">
              <a:spcBef>
                <a:spcPts val="359"/>
              </a:spcBef>
            </a:pPr>
            <a:r>
              <a:rPr sz="2400" b="1" spc="-5" dirty="0">
                <a:solidFill>
                  <a:srgbClr val="604A7B"/>
                </a:solidFill>
                <a:latin typeface="Calibri"/>
                <a:cs typeface="Calibri"/>
              </a:rPr>
              <a:t>IGNOTO</a:t>
            </a:r>
            <a:r>
              <a:rPr sz="2400" b="1" spc="-40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04A7B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8176" y="357234"/>
            <a:ext cx="3671570" cy="415498"/>
          </a:xfrm>
          <a:prstGeom prst="rect">
            <a:avLst/>
          </a:prstGeom>
          <a:solidFill>
            <a:srgbClr val="FFFB00"/>
          </a:solidFill>
          <a:ln w="38099">
            <a:solidFill>
              <a:srgbClr val="617335"/>
            </a:solidFill>
          </a:ln>
        </p:spPr>
        <p:txBody>
          <a:bodyPr vert="horz" wrap="square" lIns="0" tIns="45720" rIns="0" bIns="0" rtlCol="0" anchor="ctr">
            <a:spAutoFit/>
          </a:bodyPr>
          <a:lstStyle/>
          <a:p>
            <a:pPr marL="91440">
              <a:lnSpc>
                <a:spcPct val="100000"/>
              </a:lnSpc>
              <a:spcBef>
                <a:spcPts val="360"/>
              </a:spcBef>
            </a:pPr>
            <a:r>
              <a:rPr sz="2400" spc="-5" dirty="0">
                <a:latin typeface="Calibri"/>
                <a:cs typeface="Calibri"/>
              </a:rPr>
              <a:t>Indagini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tecnico-scientifiche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88477" y="1537853"/>
            <a:ext cx="727363" cy="4364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37886" y="1571758"/>
            <a:ext cx="625859" cy="3217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37885" y="1571758"/>
            <a:ext cx="626110" cy="321945"/>
          </a:xfrm>
          <a:custGeom>
            <a:avLst/>
            <a:gdLst/>
            <a:ahLst/>
            <a:cxnLst/>
            <a:rect l="l" t="t" r="r" b="b"/>
            <a:pathLst>
              <a:path w="626110" h="321944">
                <a:moveTo>
                  <a:pt x="0" y="80448"/>
                </a:moveTo>
                <a:lnTo>
                  <a:pt x="464961" y="80448"/>
                </a:lnTo>
                <a:lnTo>
                  <a:pt x="464961" y="0"/>
                </a:lnTo>
                <a:lnTo>
                  <a:pt x="625859" y="160899"/>
                </a:lnTo>
                <a:lnTo>
                  <a:pt x="464961" y="321796"/>
                </a:lnTo>
                <a:lnTo>
                  <a:pt x="464961" y="241347"/>
                </a:lnTo>
                <a:lnTo>
                  <a:pt x="0" y="241347"/>
                </a:lnTo>
                <a:lnTo>
                  <a:pt x="0" y="80448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13123" y="1506413"/>
            <a:ext cx="37395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Ricerca della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PATERNITA’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7918" y="2720749"/>
            <a:ext cx="11658599" cy="3131627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540385" indent="-342900">
              <a:lnSpc>
                <a:spcPct val="150000"/>
              </a:lnSpc>
              <a:spcBef>
                <a:spcPts val="100"/>
              </a:spcBef>
              <a:buFont typeface="Wingdings"/>
              <a:buChar char=""/>
              <a:tabLst>
                <a:tab pos="541020" algn="l"/>
              </a:tabLst>
            </a:pPr>
            <a:r>
              <a:rPr sz="2800" b="1" u="heavy" spc="-5" dirty="0">
                <a:solidFill>
                  <a:srgbClr val="604A7B"/>
                </a:solidFill>
                <a:uFill>
                  <a:solidFill>
                    <a:srgbClr val="745F8E"/>
                  </a:solidFill>
                </a:uFill>
                <a:latin typeface="Calibri"/>
                <a:cs typeface="Calibri"/>
              </a:rPr>
              <a:t>Analisi di compatibilità dell’intero profilo</a:t>
            </a:r>
            <a:r>
              <a:rPr sz="2800" b="1" u="heavy" spc="80" dirty="0">
                <a:solidFill>
                  <a:srgbClr val="604A7B"/>
                </a:solidFill>
                <a:uFill>
                  <a:solidFill>
                    <a:srgbClr val="745F8E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solidFill>
                  <a:srgbClr val="604A7B"/>
                </a:solidFill>
                <a:uFill>
                  <a:solidFill>
                    <a:srgbClr val="745F8E"/>
                  </a:solidFill>
                </a:uFill>
                <a:latin typeface="Calibri"/>
                <a:cs typeface="Calibri"/>
              </a:rPr>
              <a:t>genetico</a:t>
            </a:r>
            <a:endParaRPr sz="2800" dirty="0">
              <a:latin typeface="Calibri"/>
              <a:cs typeface="Calibri"/>
            </a:endParaRPr>
          </a:p>
          <a:p>
            <a:pPr marL="12065" marR="5080" algn="just">
              <a:lnSpc>
                <a:spcPct val="150000"/>
              </a:lnSpc>
              <a:spcBef>
                <a:spcPts val="2000"/>
              </a:spcBef>
            </a:pPr>
            <a:r>
              <a:rPr sz="2400" i="1" dirty="0">
                <a:latin typeface="Calibri"/>
                <a:cs typeface="Calibri"/>
              </a:rPr>
              <a:t>“I risultati </a:t>
            </a:r>
            <a:r>
              <a:rPr sz="2400" i="1" spc="-5" dirty="0">
                <a:latin typeface="Calibri"/>
                <a:cs typeface="Calibri"/>
              </a:rPr>
              <a:t>ottenuti </a:t>
            </a:r>
            <a:r>
              <a:rPr sz="2400" i="1" dirty="0">
                <a:latin typeface="Calibri"/>
                <a:cs typeface="Calibri"/>
              </a:rPr>
              <a:t>hanno </a:t>
            </a:r>
            <a:r>
              <a:rPr sz="2400" i="1" spc="-5" dirty="0">
                <a:latin typeface="Calibri"/>
                <a:cs typeface="Calibri"/>
              </a:rPr>
              <a:t>consentito </a:t>
            </a:r>
            <a:r>
              <a:rPr sz="2400" i="1" dirty="0">
                <a:latin typeface="Calibri"/>
                <a:cs typeface="Calibri"/>
              </a:rPr>
              <a:t>di </a:t>
            </a:r>
            <a:r>
              <a:rPr sz="2400" i="1" spc="-5" dirty="0">
                <a:latin typeface="Calibri"/>
                <a:cs typeface="Calibri"/>
              </a:rPr>
              <a:t>confermare </a:t>
            </a:r>
            <a:r>
              <a:rPr sz="2400" i="1" dirty="0">
                <a:latin typeface="Calibri"/>
                <a:cs typeface="Calibri"/>
              </a:rPr>
              <a:t>il rapporto di  </a:t>
            </a:r>
            <a:r>
              <a:rPr sz="2400" i="1" spc="-5" dirty="0">
                <a:latin typeface="Calibri"/>
                <a:cs typeface="Calibri"/>
              </a:rPr>
              <a:t>paternità tra </a:t>
            </a:r>
            <a:r>
              <a:rPr sz="2400" b="1" i="1" spc="-5" dirty="0">
                <a:latin typeface="Calibri"/>
                <a:cs typeface="Calibri"/>
              </a:rPr>
              <a:t>Giuseppe </a:t>
            </a:r>
            <a:r>
              <a:rPr sz="2400" b="1" i="1" spc="-5" dirty="0" err="1">
                <a:latin typeface="Calibri"/>
                <a:cs typeface="Calibri"/>
              </a:rPr>
              <a:t>Guerinoni</a:t>
            </a:r>
            <a:r>
              <a:rPr sz="2400" b="1" i="1" spc="-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e </a:t>
            </a:r>
            <a:r>
              <a:rPr sz="2400" i="1" dirty="0">
                <a:latin typeface="Calibri"/>
                <a:cs typeface="Calibri"/>
              </a:rPr>
              <a:t>il </a:t>
            </a:r>
            <a:r>
              <a:rPr sz="2400" i="1" spc="-5" dirty="0">
                <a:latin typeface="Calibri"/>
                <a:cs typeface="Calibri"/>
              </a:rPr>
              <a:t>soggetto  convenzionalmente </a:t>
            </a:r>
            <a:r>
              <a:rPr sz="2400" i="1" dirty="0">
                <a:latin typeface="Calibri"/>
                <a:cs typeface="Calibri"/>
              </a:rPr>
              <a:t>indicato come </a:t>
            </a:r>
            <a:r>
              <a:rPr lang="it-IT" sz="2400" i="1" dirty="0" smtClean="0">
                <a:latin typeface="Calibri"/>
                <a:cs typeface="Calibri"/>
              </a:rPr>
              <a:t>IGNOTO</a:t>
            </a:r>
            <a:r>
              <a:rPr sz="2400" i="1" dirty="0" smtClean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1, </a:t>
            </a:r>
            <a:r>
              <a:rPr sz="2400" b="1" i="1" spc="-5" dirty="0">
                <a:solidFill>
                  <a:srgbClr val="FF0000"/>
                </a:solidFill>
                <a:latin typeface="Calibri"/>
                <a:cs typeface="Calibri"/>
              </a:rPr>
              <a:t>essendo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l’INDICE DI  </a:t>
            </a:r>
            <a:r>
              <a:rPr sz="2400" b="1" i="1" spc="-5" dirty="0">
                <a:solidFill>
                  <a:srgbClr val="FF0000"/>
                </a:solidFill>
                <a:latin typeface="Calibri"/>
                <a:cs typeface="Calibri"/>
              </a:rPr>
              <a:t>PATERNITA’ almeno pari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sz="2400" b="1" i="1" spc="-5" dirty="0">
                <a:solidFill>
                  <a:srgbClr val="FF0000"/>
                </a:solidFill>
                <a:latin typeface="Calibri"/>
                <a:cs typeface="Calibri"/>
              </a:rPr>
              <a:t>754 milioni</a:t>
            </a:r>
            <a:r>
              <a:rPr sz="2400" i="1" spc="-5" dirty="0">
                <a:latin typeface="Calibri"/>
                <a:cs typeface="Calibri"/>
              </a:rPr>
              <a:t>, corrispondente </a:t>
            </a:r>
            <a:r>
              <a:rPr sz="2400" i="1" dirty="0">
                <a:latin typeface="Calibri"/>
                <a:cs typeface="Calibri"/>
              </a:rPr>
              <a:t>ad una  probabilità di </a:t>
            </a:r>
            <a:r>
              <a:rPr sz="2400" i="1" spc="-5" dirty="0" err="1" smtClean="0">
                <a:latin typeface="Calibri"/>
                <a:cs typeface="Calibri"/>
              </a:rPr>
              <a:t>paternità</a:t>
            </a:r>
            <a:r>
              <a:rPr lang="it-IT" sz="2400" i="1" spc="-5" dirty="0" smtClean="0">
                <a:latin typeface="Calibri"/>
                <a:cs typeface="Calibri"/>
              </a:rPr>
              <a:t> =</a:t>
            </a:r>
            <a:r>
              <a:rPr sz="2400" i="1" spc="-5" dirty="0" smtClean="0">
                <a:latin typeface="Calibri"/>
                <a:cs typeface="Calibri"/>
              </a:rPr>
              <a:t>0,9999999987</a:t>
            </a:r>
            <a:r>
              <a:rPr sz="2400" i="1" spc="-5" dirty="0">
                <a:latin typeface="Calibri"/>
                <a:cs typeface="Calibri"/>
              </a:rPr>
              <a:t>, </a:t>
            </a:r>
            <a:r>
              <a:rPr sz="2400" i="1" dirty="0">
                <a:latin typeface="Calibri"/>
                <a:cs typeface="Calibri"/>
              </a:rPr>
              <a:t>valore </a:t>
            </a:r>
            <a:r>
              <a:rPr sz="2400" i="1" spc="-5" dirty="0">
                <a:latin typeface="Calibri"/>
                <a:cs typeface="Calibri"/>
              </a:rPr>
              <a:t>che,  espresso </a:t>
            </a:r>
            <a:r>
              <a:rPr sz="2400" i="1" dirty="0">
                <a:latin typeface="Calibri"/>
                <a:cs typeface="Calibri"/>
              </a:rPr>
              <a:t>in </a:t>
            </a:r>
            <a:r>
              <a:rPr sz="2400" i="1" spc="-5" dirty="0">
                <a:latin typeface="Calibri"/>
                <a:cs typeface="Calibri"/>
              </a:rPr>
              <a:t>termini percentuali, </a:t>
            </a:r>
            <a:r>
              <a:rPr sz="2400" i="1" dirty="0">
                <a:latin typeface="Calibri"/>
                <a:cs typeface="Calibri"/>
              </a:rPr>
              <a:t>corrisponde a</a:t>
            </a:r>
            <a:r>
              <a:rPr sz="2400" i="1" spc="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99,99999987%”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558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5104" y="1534948"/>
            <a:ext cx="1459865" cy="415497"/>
          </a:xfrm>
          <a:prstGeom prst="rect">
            <a:avLst/>
          </a:prstGeom>
          <a:solidFill>
            <a:srgbClr val="FFFB00"/>
          </a:solidFill>
          <a:ln w="38099">
            <a:solidFill>
              <a:srgbClr val="617335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0805">
              <a:spcBef>
                <a:spcPts val="359"/>
              </a:spcBef>
            </a:pPr>
            <a:r>
              <a:rPr sz="2400" b="1" spc="-5" dirty="0">
                <a:solidFill>
                  <a:srgbClr val="604A7B"/>
                </a:solidFill>
                <a:latin typeface="Calibri"/>
                <a:cs typeface="Calibri"/>
              </a:rPr>
              <a:t>IGNOTO</a:t>
            </a:r>
            <a:r>
              <a:rPr sz="2400" b="1" spc="-40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04A7B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8176" y="357234"/>
            <a:ext cx="3671570" cy="415498"/>
          </a:xfrm>
          <a:prstGeom prst="rect">
            <a:avLst/>
          </a:prstGeom>
          <a:solidFill>
            <a:srgbClr val="FFFB00"/>
          </a:solidFill>
          <a:ln w="38099">
            <a:solidFill>
              <a:srgbClr val="617335"/>
            </a:solidFill>
          </a:ln>
        </p:spPr>
        <p:txBody>
          <a:bodyPr vert="horz" wrap="square" lIns="0" tIns="45720" rIns="0" bIns="0" rtlCol="0" anchor="ctr">
            <a:spAutoFit/>
          </a:bodyPr>
          <a:lstStyle/>
          <a:p>
            <a:pPr marL="91440">
              <a:lnSpc>
                <a:spcPct val="100000"/>
              </a:lnSpc>
              <a:spcBef>
                <a:spcPts val="360"/>
              </a:spcBef>
            </a:pPr>
            <a:r>
              <a:rPr sz="2400" spc="-5" dirty="0">
                <a:latin typeface="Calibri"/>
                <a:cs typeface="Calibri"/>
              </a:rPr>
              <a:t>Indagini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tecnico-scientifiche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88477" y="1537853"/>
            <a:ext cx="727363" cy="4364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37886" y="1571758"/>
            <a:ext cx="625859" cy="3217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37885" y="1571758"/>
            <a:ext cx="626110" cy="321945"/>
          </a:xfrm>
          <a:custGeom>
            <a:avLst/>
            <a:gdLst/>
            <a:ahLst/>
            <a:cxnLst/>
            <a:rect l="l" t="t" r="r" b="b"/>
            <a:pathLst>
              <a:path w="626110" h="321944">
                <a:moveTo>
                  <a:pt x="0" y="80448"/>
                </a:moveTo>
                <a:lnTo>
                  <a:pt x="464961" y="80448"/>
                </a:lnTo>
                <a:lnTo>
                  <a:pt x="464961" y="0"/>
                </a:lnTo>
                <a:lnTo>
                  <a:pt x="625859" y="160899"/>
                </a:lnTo>
                <a:lnTo>
                  <a:pt x="464961" y="321796"/>
                </a:lnTo>
                <a:lnTo>
                  <a:pt x="464961" y="241347"/>
                </a:lnTo>
                <a:lnTo>
                  <a:pt x="0" y="241347"/>
                </a:lnTo>
                <a:lnTo>
                  <a:pt x="0" y="80448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13121" y="1506413"/>
            <a:ext cx="537141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Ricerca della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MATERNITA’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9625" y="2463817"/>
            <a:ext cx="11214846" cy="3080843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355600" indent="-342900" algn="just">
              <a:lnSpc>
                <a:spcPts val="3329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b="1" u="heavy" spc="-5" dirty="0">
                <a:solidFill>
                  <a:srgbClr val="604A7B"/>
                </a:solidFill>
                <a:uFill>
                  <a:solidFill>
                    <a:srgbClr val="745F8E"/>
                  </a:solidFill>
                </a:uFill>
                <a:latin typeface="Calibri"/>
                <a:cs typeface="Calibri"/>
              </a:rPr>
              <a:t>Ricerca degli ALLELI OBBLIGATI MATERNI </a:t>
            </a:r>
            <a:r>
              <a:rPr sz="3200" b="1" u="heavy" dirty="0">
                <a:solidFill>
                  <a:srgbClr val="604A7B"/>
                </a:solidFill>
                <a:uFill>
                  <a:solidFill>
                    <a:srgbClr val="745F8E"/>
                  </a:solidFill>
                </a:uFill>
                <a:latin typeface="Calibri"/>
                <a:cs typeface="Calibri"/>
              </a:rPr>
              <a:t>e</a:t>
            </a:r>
            <a:r>
              <a:rPr sz="3200" b="1" u="heavy" spc="50" dirty="0">
                <a:solidFill>
                  <a:srgbClr val="604A7B"/>
                </a:solidFill>
                <a:uFill>
                  <a:solidFill>
                    <a:srgbClr val="745F8E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5" dirty="0" smtClean="0">
                <a:solidFill>
                  <a:srgbClr val="604A7B"/>
                </a:solidFill>
                <a:uFill>
                  <a:solidFill>
                    <a:srgbClr val="745F8E"/>
                  </a:solidFill>
                </a:uFill>
                <a:latin typeface="Calibri"/>
                <a:cs typeface="Calibri"/>
              </a:rPr>
              <a:t>mtDNA</a:t>
            </a:r>
            <a:r>
              <a:rPr lang="it-IT" sz="3200" b="1" u="heavy" spc="-5" dirty="0" smtClean="0">
                <a:solidFill>
                  <a:srgbClr val="604A7B"/>
                </a:solidFill>
                <a:uFill>
                  <a:solidFill>
                    <a:srgbClr val="745F8E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465" dirty="0" smtClean="0">
                <a:solidFill>
                  <a:srgbClr val="604A7B"/>
                </a:solidFill>
                <a:uFill>
                  <a:solidFill>
                    <a:srgbClr val="745F8E"/>
                  </a:solidFill>
                </a:uFill>
                <a:latin typeface="Arial"/>
                <a:cs typeface="Arial"/>
              </a:rPr>
              <a:t>… </a:t>
            </a:r>
            <a:r>
              <a:rPr sz="3200" b="1" u="heavy" dirty="0">
                <a:solidFill>
                  <a:srgbClr val="604A7B"/>
                </a:solidFill>
                <a:uFill>
                  <a:solidFill>
                    <a:srgbClr val="745F8E"/>
                  </a:solidFill>
                </a:uFill>
                <a:latin typeface="Calibri"/>
                <a:cs typeface="Calibri"/>
              </a:rPr>
              <a:t>e </a:t>
            </a:r>
            <a:r>
              <a:rPr sz="3200" b="1" u="heavy" spc="-5" dirty="0">
                <a:solidFill>
                  <a:srgbClr val="604A7B"/>
                </a:solidFill>
                <a:uFill>
                  <a:solidFill>
                    <a:srgbClr val="745F8E"/>
                  </a:solidFill>
                </a:uFill>
                <a:latin typeface="Calibri"/>
                <a:cs typeface="Calibri"/>
              </a:rPr>
              <a:t>confronto </a:t>
            </a:r>
            <a:r>
              <a:rPr sz="3200" b="1" u="heavy" dirty="0">
                <a:solidFill>
                  <a:srgbClr val="604A7B"/>
                </a:solidFill>
                <a:uFill>
                  <a:solidFill>
                    <a:srgbClr val="745F8E"/>
                  </a:solidFill>
                </a:uFill>
                <a:latin typeface="Calibri"/>
                <a:cs typeface="Calibri"/>
              </a:rPr>
              <a:t>a </a:t>
            </a:r>
            <a:r>
              <a:rPr sz="3200" b="1" u="heavy" spc="-5" dirty="0">
                <a:solidFill>
                  <a:srgbClr val="604A7B"/>
                </a:solidFill>
                <a:uFill>
                  <a:solidFill>
                    <a:srgbClr val="745F8E"/>
                  </a:solidFill>
                </a:uFill>
                <a:latin typeface="Calibri"/>
                <a:cs typeface="Calibri"/>
              </a:rPr>
              <a:t>tappeto con </a:t>
            </a:r>
            <a:r>
              <a:rPr sz="3200" b="1" u="heavy" dirty="0">
                <a:solidFill>
                  <a:srgbClr val="604A7B"/>
                </a:solidFill>
                <a:uFill>
                  <a:solidFill>
                    <a:srgbClr val="745F8E"/>
                  </a:solidFill>
                </a:uFill>
                <a:latin typeface="Calibri"/>
                <a:cs typeface="Calibri"/>
              </a:rPr>
              <a:t>i </a:t>
            </a:r>
            <a:r>
              <a:rPr sz="3200" b="1" u="heavy" spc="-5" dirty="0" err="1">
                <a:solidFill>
                  <a:srgbClr val="604A7B"/>
                </a:solidFill>
                <a:uFill>
                  <a:solidFill>
                    <a:srgbClr val="745F8E"/>
                  </a:solidFill>
                </a:uFill>
                <a:latin typeface="Calibri"/>
                <a:cs typeface="Calibri"/>
              </a:rPr>
              <a:t>soggetti</a:t>
            </a:r>
            <a:r>
              <a:rPr sz="3200" b="1" u="heavy" spc="-45" dirty="0">
                <a:solidFill>
                  <a:srgbClr val="604A7B"/>
                </a:solidFill>
                <a:uFill>
                  <a:solidFill>
                    <a:srgbClr val="745F8E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5" dirty="0" err="1" smtClean="0">
                <a:solidFill>
                  <a:srgbClr val="604A7B"/>
                </a:solidFill>
                <a:uFill>
                  <a:solidFill>
                    <a:srgbClr val="745F8E"/>
                  </a:solidFill>
                </a:uFill>
                <a:latin typeface="Calibri"/>
                <a:cs typeface="Calibri"/>
              </a:rPr>
              <a:t>femminili</a:t>
            </a:r>
            <a:r>
              <a:rPr lang="it-IT" sz="3200" b="1" u="heavy" spc="-5" dirty="0" smtClean="0">
                <a:solidFill>
                  <a:srgbClr val="604A7B"/>
                </a:solidFill>
                <a:uFill>
                  <a:solidFill>
                    <a:srgbClr val="745F8E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5" dirty="0" err="1" smtClean="0">
                <a:solidFill>
                  <a:srgbClr val="604A7B"/>
                </a:solidFill>
                <a:uFill>
                  <a:solidFill>
                    <a:srgbClr val="745F8E"/>
                  </a:solidFill>
                </a:uFill>
                <a:latin typeface="Calibri"/>
                <a:cs typeface="Calibri"/>
              </a:rPr>
              <a:t>censiti</a:t>
            </a:r>
            <a:r>
              <a:rPr sz="3200" b="1" u="heavy" spc="-5" dirty="0" smtClean="0">
                <a:solidFill>
                  <a:srgbClr val="604A7B"/>
                </a:solidFill>
                <a:uFill>
                  <a:solidFill>
                    <a:srgbClr val="745F8E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5" dirty="0" err="1">
                <a:solidFill>
                  <a:srgbClr val="604A7B"/>
                </a:solidFill>
                <a:uFill>
                  <a:solidFill>
                    <a:srgbClr val="745F8E"/>
                  </a:solidFill>
                </a:uFill>
                <a:latin typeface="Calibri"/>
                <a:cs typeface="Calibri"/>
              </a:rPr>
              <a:t>nella</a:t>
            </a:r>
            <a:r>
              <a:rPr sz="3200" b="1" u="heavy" spc="-5" dirty="0">
                <a:solidFill>
                  <a:srgbClr val="604A7B"/>
                </a:solidFill>
                <a:uFill>
                  <a:solidFill>
                    <a:srgbClr val="745F8E"/>
                  </a:solidFill>
                </a:uFill>
                <a:latin typeface="Calibri"/>
                <a:cs typeface="Calibri"/>
              </a:rPr>
              <a:t> zona</a:t>
            </a:r>
            <a:endParaRPr lang="it-IT" sz="3200" b="1" u="heavy" spc="-5" dirty="0">
              <a:solidFill>
                <a:srgbClr val="604A7B"/>
              </a:solidFill>
              <a:uFill>
                <a:solidFill>
                  <a:srgbClr val="745F8E"/>
                </a:solidFill>
              </a:uFill>
              <a:latin typeface="Calibri"/>
              <a:cs typeface="Calibri"/>
            </a:endParaRPr>
          </a:p>
          <a:p>
            <a:pPr marL="355600" marR="628650" algn="just">
              <a:lnSpc>
                <a:spcPts val="3300"/>
              </a:lnSpc>
              <a:spcBef>
                <a:spcPts val="200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304165" marR="663575" indent="-279400" algn="just">
              <a:lnSpc>
                <a:spcPct val="119800"/>
              </a:lnSpc>
              <a:buFont typeface="Arial"/>
              <a:buChar char="•"/>
              <a:tabLst>
                <a:tab pos="310515" algn="l"/>
                <a:tab pos="311150" algn="l"/>
              </a:tabLst>
            </a:pPr>
            <a:r>
              <a:rPr sz="3200" spc="-5" dirty="0">
                <a:latin typeface="Calibri"/>
                <a:cs typeface="Calibri"/>
              </a:rPr>
              <a:t>Tra </a:t>
            </a:r>
            <a:r>
              <a:rPr sz="3200" dirty="0">
                <a:latin typeface="Calibri"/>
                <a:cs typeface="Calibri"/>
              </a:rPr>
              <a:t>le </a:t>
            </a:r>
            <a:r>
              <a:rPr sz="3200" spc="-5" dirty="0">
                <a:latin typeface="Calibri"/>
                <a:cs typeface="Calibri"/>
              </a:rPr>
              <a:t>donne </a:t>
            </a:r>
            <a:r>
              <a:rPr sz="3200" dirty="0">
                <a:latin typeface="Calibri"/>
                <a:cs typeface="Calibri"/>
              </a:rPr>
              <a:t>analizzate </a:t>
            </a:r>
            <a:r>
              <a:rPr sz="3200" spc="-5" dirty="0">
                <a:latin typeface="Calibri"/>
                <a:cs typeface="Calibri"/>
              </a:rPr>
              <a:t>figurava </a:t>
            </a:r>
            <a:r>
              <a:rPr sz="3200" dirty="0">
                <a:latin typeface="Calibri"/>
                <a:cs typeface="Calibri"/>
              </a:rPr>
              <a:t>una </a:t>
            </a:r>
            <a:r>
              <a:rPr sz="3200" spc="-5" dirty="0">
                <a:latin typeface="Calibri"/>
                <a:cs typeface="Calibri"/>
              </a:rPr>
              <a:t>donna compatibile  (</a:t>
            </a:r>
            <a:r>
              <a:rPr sz="3200" u="sng" spc="-5" dirty="0" smtClean="0">
                <a:latin typeface="Calibri"/>
                <a:cs typeface="Calibri"/>
              </a:rPr>
              <a:t>A</a:t>
            </a:r>
            <a:r>
              <a:rPr lang="it-IT" sz="3200" u="sng" spc="-5" dirty="0" smtClean="0">
                <a:latin typeface="Calibri"/>
                <a:cs typeface="Calibri"/>
              </a:rPr>
              <a:t>RZUFFI ESTER</a:t>
            </a:r>
            <a:r>
              <a:rPr sz="3200" spc="-5" dirty="0" smtClean="0">
                <a:latin typeface="Calibri"/>
                <a:cs typeface="Calibri"/>
              </a:rPr>
              <a:t>) </a:t>
            </a:r>
            <a:r>
              <a:rPr sz="3200" spc="-5" dirty="0">
                <a:latin typeface="Calibri"/>
                <a:cs typeface="Calibri"/>
              </a:rPr>
              <a:t>ora residente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5" dirty="0">
                <a:latin typeface="Calibri"/>
                <a:cs typeface="Calibri"/>
              </a:rPr>
              <a:t>altro comune,  spontaneamente sottopostasi </a:t>
            </a:r>
            <a:r>
              <a:rPr sz="3200" dirty="0">
                <a:latin typeface="Calibri"/>
                <a:cs typeface="Calibri"/>
              </a:rPr>
              <a:t>al </a:t>
            </a:r>
            <a:r>
              <a:rPr sz="3200" spc="-5" dirty="0">
                <a:latin typeface="Calibri"/>
                <a:cs typeface="Calibri"/>
              </a:rPr>
              <a:t>prelievo </a:t>
            </a:r>
            <a:r>
              <a:rPr sz="3200" dirty="0">
                <a:latin typeface="Calibri"/>
                <a:cs typeface="Calibri"/>
              </a:rPr>
              <a:t>di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saliva.</a:t>
            </a:r>
          </a:p>
        </p:txBody>
      </p:sp>
    </p:spTree>
    <p:extLst>
      <p:ext uri="{BB962C8B-B14F-4D97-AF65-F5344CB8AC3E}">
        <p14:creationId xmlns:p14="http://schemas.microsoft.com/office/powerpoint/2010/main" val="26091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32" y="739589"/>
            <a:ext cx="10899403" cy="548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530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3648" y="1534948"/>
            <a:ext cx="2091322" cy="415497"/>
          </a:xfrm>
          <a:prstGeom prst="rect">
            <a:avLst/>
          </a:prstGeom>
          <a:solidFill>
            <a:srgbClr val="FFFB00"/>
          </a:solidFill>
          <a:ln w="38099">
            <a:solidFill>
              <a:srgbClr val="617335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0805">
              <a:spcBef>
                <a:spcPts val="359"/>
              </a:spcBef>
            </a:pPr>
            <a:r>
              <a:rPr sz="2400" b="1" spc="-5" dirty="0">
                <a:solidFill>
                  <a:srgbClr val="604A7B"/>
                </a:solidFill>
                <a:latin typeface="Calibri"/>
                <a:cs typeface="Calibri"/>
              </a:rPr>
              <a:t>IGNOTO</a:t>
            </a:r>
            <a:r>
              <a:rPr sz="2400" b="1" spc="-40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04A7B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08176" y="333843"/>
            <a:ext cx="3671570" cy="415498"/>
          </a:xfrm>
          <a:prstGeom prst="rect">
            <a:avLst/>
          </a:prstGeom>
          <a:solidFill>
            <a:srgbClr val="FFFB00"/>
          </a:solidFill>
          <a:ln w="38099">
            <a:solidFill>
              <a:srgbClr val="617335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1440">
              <a:spcBef>
                <a:spcPts val="360"/>
              </a:spcBef>
            </a:pPr>
            <a:r>
              <a:rPr sz="2400" spc="-5" dirty="0">
                <a:latin typeface="Calibri"/>
                <a:cs typeface="Calibri"/>
              </a:rPr>
              <a:t>Indagini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tecnico-scientifiche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88477" y="1537853"/>
            <a:ext cx="727363" cy="4364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37886" y="1571758"/>
            <a:ext cx="625859" cy="3217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37885" y="1571758"/>
            <a:ext cx="626110" cy="321945"/>
          </a:xfrm>
          <a:custGeom>
            <a:avLst/>
            <a:gdLst/>
            <a:ahLst/>
            <a:cxnLst/>
            <a:rect l="l" t="t" r="r" b="b"/>
            <a:pathLst>
              <a:path w="626110" h="321944">
                <a:moveTo>
                  <a:pt x="0" y="80448"/>
                </a:moveTo>
                <a:lnTo>
                  <a:pt x="464961" y="80448"/>
                </a:lnTo>
                <a:lnTo>
                  <a:pt x="464961" y="0"/>
                </a:lnTo>
                <a:lnTo>
                  <a:pt x="625859" y="160899"/>
                </a:lnTo>
                <a:lnTo>
                  <a:pt x="464961" y="321796"/>
                </a:lnTo>
                <a:lnTo>
                  <a:pt x="464961" y="241347"/>
                </a:lnTo>
                <a:lnTo>
                  <a:pt x="0" y="241347"/>
                </a:lnTo>
                <a:lnTo>
                  <a:pt x="0" y="80448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413122" y="1506413"/>
            <a:ext cx="3860800" cy="4521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Ricerca della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MATERNITA’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1364" y="2151529"/>
            <a:ext cx="11833411" cy="393376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7145" rIns="0" bIns="0" rtlCol="0">
            <a:spAutoFit/>
          </a:bodyPr>
          <a:lstStyle/>
          <a:p>
            <a:pPr marL="85090" marR="78105" algn="just">
              <a:lnSpc>
                <a:spcPct val="99500"/>
              </a:lnSpc>
              <a:spcBef>
                <a:spcPts val="135"/>
              </a:spcBef>
            </a:pPr>
            <a:r>
              <a:rPr sz="2800" i="1" spc="-5" dirty="0">
                <a:latin typeface="Calibri"/>
                <a:cs typeface="Calibri"/>
              </a:rPr>
              <a:t>“Dalla </a:t>
            </a:r>
            <a:r>
              <a:rPr sz="2800" i="1" dirty="0">
                <a:latin typeface="Calibri"/>
                <a:cs typeface="Calibri"/>
              </a:rPr>
              <a:t>comparazione </a:t>
            </a:r>
            <a:r>
              <a:rPr sz="2800" i="1" spc="-5" dirty="0">
                <a:latin typeface="Calibri"/>
                <a:cs typeface="Calibri"/>
              </a:rPr>
              <a:t>dei </a:t>
            </a:r>
            <a:r>
              <a:rPr sz="2800" i="1" dirty="0">
                <a:latin typeface="Calibri"/>
                <a:cs typeface="Calibri"/>
              </a:rPr>
              <a:t>profili </a:t>
            </a:r>
            <a:r>
              <a:rPr sz="2800" i="1" spc="-5" dirty="0">
                <a:latin typeface="Calibri"/>
                <a:cs typeface="Calibri"/>
              </a:rPr>
              <a:t>genetici </a:t>
            </a:r>
            <a:r>
              <a:rPr sz="2800" i="1" spc="-450" dirty="0">
                <a:latin typeface="Arial"/>
                <a:cs typeface="Arial"/>
              </a:rPr>
              <a:t>… </a:t>
            </a:r>
            <a:r>
              <a:rPr sz="2800" i="1" spc="-5" dirty="0">
                <a:latin typeface="Calibri"/>
                <a:cs typeface="Calibri"/>
              </a:rPr>
              <a:t>emergeva </a:t>
            </a:r>
            <a:r>
              <a:rPr sz="2800" i="1" dirty="0">
                <a:latin typeface="Calibri"/>
                <a:cs typeface="Calibri"/>
              </a:rPr>
              <a:t>la  sostanziale </a:t>
            </a:r>
            <a:r>
              <a:rPr sz="2800" i="1" spc="-5" dirty="0">
                <a:latin typeface="Calibri"/>
                <a:cs typeface="Calibri"/>
              </a:rPr>
              <a:t>certezza </a:t>
            </a:r>
            <a:r>
              <a:rPr sz="2800" i="1" dirty="0">
                <a:latin typeface="Calibri"/>
                <a:cs typeface="Calibri"/>
              </a:rPr>
              <a:t>di </a:t>
            </a:r>
            <a:r>
              <a:rPr sz="2800" i="1" spc="-5" dirty="0">
                <a:latin typeface="Calibri"/>
                <a:cs typeface="Calibri"/>
              </a:rPr>
              <a:t>maternità </a:t>
            </a:r>
            <a:r>
              <a:rPr sz="2800" i="1" dirty="0">
                <a:latin typeface="Calibri"/>
                <a:cs typeface="Calibri"/>
              </a:rPr>
              <a:t>naturale </a:t>
            </a:r>
            <a:r>
              <a:rPr sz="2800" i="1" spc="-5" dirty="0">
                <a:latin typeface="Calibri"/>
                <a:cs typeface="Calibri"/>
              </a:rPr>
              <a:t>tra </a:t>
            </a:r>
            <a:r>
              <a:rPr sz="2800" i="1" dirty="0">
                <a:latin typeface="Calibri"/>
                <a:cs typeface="Calibri"/>
              </a:rPr>
              <a:t>i due </a:t>
            </a:r>
            <a:r>
              <a:rPr sz="2800" i="1" spc="-5" dirty="0" err="1" smtClean="0">
                <a:latin typeface="Calibri"/>
                <a:cs typeface="Calibri"/>
              </a:rPr>
              <a:t>soggetti</a:t>
            </a:r>
            <a:r>
              <a:rPr lang="it-IT" sz="2800" i="1" spc="-5" dirty="0" smtClean="0">
                <a:latin typeface="Calibri"/>
                <a:cs typeface="Calibri"/>
              </a:rPr>
              <a:t> (IGNOTO 1 e </a:t>
            </a:r>
            <a:r>
              <a:rPr lang="it-IT" sz="2800" i="1" spc="-5" dirty="0" err="1" smtClean="0">
                <a:latin typeface="Calibri"/>
                <a:cs typeface="Calibri"/>
              </a:rPr>
              <a:t>Azuffi</a:t>
            </a:r>
            <a:r>
              <a:rPr lang="it-IT" sz="2800" i="1" spc="-5" dirty="0" smtClean="0">
                <a:latin typeface="Calibri"/>
                <a:cs typeface="Calibri"/>
              </a:rPr>
              <a:t> Ester)</a:t>
            </a:r>
            <a:r>
              <a:rPr sz="2800" i="1" spc="-5" dirty="0" smtClean="0">
                <a:latin typeface="Calibri"/>
                <a:cs typeface="Calibri"/>
              </a:rPr>
              <a:t>. </a:t>
            </a:r>
            <a:endParaRPr lang="it-IT" sz="2800" i="1" spc="-5" dirty="0" smtClean="0">
              <a:latin typeface="Calibri"/>
              <a:cs typeface="Calibri"/>
            </a:endParaRPr>
          </a:p>
          <a:p>
            <a:pPr marL="85090" marR="78105" algn="just">
              <a:lnSpc>
                <a:spcPct val="99500"/>
              </a:lnSpc>
              <a:spcBef>
                <a:spcPts val="135"/>
              </a:spcBef>
            </a:pPr>
            <a:endParaRPr lang="it-IT" sz="2800" i="1" spc="-5" dirty="0" smtClean="0">
              <a:latin typeface="Calibri"/>
              <a:cs typeface="Calibri"/>
            </a:endParaRPr>
          </a:p>
          <a:p>
            <a:pPr marL="85090" marR="78105" algn="just">
              <a:lnSpc>
                <a:spcPct val="99500"/>
              </a:lnSpc>
              <a:spcBef>
                <a:spcPts val="135"/>
              </a:spcBef>
            </a:pPr>
            <a:r>
              <a:rPr sz="2800" i="1" spc="-5" dirty="0" smtClean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La </a:t>
            </a:r>
            <a:r>
              <a:rPr sz="2800" i="1" dirty="0" err="1">
                <a:latin typeface="Calibri"/>
                <a:cs typeface="Calibri"/>
              </a:rPr>
              <a:t>comparazione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 smtClean="0">
                <a:latin typeface="Calibri"/>
                <a:cs typeface="Calibri"/>
              </a:rPr>
              <a:t>d</a:t>
            </a:r>
            <a:r>
              <a:rPr lang="it-IT" sz="2800" i="1" spc="-5" dirty="0" smtClean="0">
                <a:latin typeface="Calibri"/>
                <a:cs typeface="Calibri"/>
              </a:rPr>
              <a:t>ei</a:t>
            </a:r>
            <a:r>
              <a:rPr sz="2800" i="1" spc="-5" dirty="0" smtClean="0">
                <a:latin typeface="Calibri"/>
                <a:cs typeface="Calibri"/>
              </a:rPr>
              <a:t> </a:t>
            </a:r>
            <a:r>
              <a:rPr sz="2800" i="1" dirty="0" err="1" smtClean="0">
                <a:latin typeface="Calibri"/>
                <a:cs typeface="Calibri"/>
              </a:rPr>
              <a:t>profil</a:t>
            </a:r>
            <a:r>
              <a:rPr lang="it-IT" sz="2800" i="1" dirty="0" smtClean="0">
                <a:latin typeface="Calibri"/>
                <a:cs typeface="Calibri"/>
              </a:rPr>
              <a:t>i genetici dei 2 soggetti </a:t>
            </a:r>
            <a:r>
              <a:rPr sz="2800" b="1" i="1" spc="-5" dirty="0" smtClean="0">
                <a:latin typeface="Calibri"/>
                <a:cs typeface="Calibri"/>
              </a:rPr>
              <a:t>ha </a:t>
            </a:r>
            <a:r>
              <a:rPr sz="2800" b="1" i="1" spc="-5" dirty="0">
                <a:latin typeface="Calibri"/>
                <a:cs typeface="Calibri"/>
              </a:rPr>
              <a:t>mostrato PER TUTTI </a:t>
            </a:r>
            <a:r>
              <a:rPr sz="2800" b="1" i="1" dirty="0">
                <a:latin typeface="Calibri"/>
                <a:cs typeface="Calibri"/>
              </a:rPr>
              <a:t>I </a:t>
            </a:r>
            <a:r>
              <a:rPr sz="2800" b="1" i="1" spc="-5" dirty="0">
                <a:latin typeface="Calibri"/>
                <a:cs typeface="Calibri"/>
              </a:rPr>
              <a:t>21 MARCATORI  AUTOSOMICI analizzati</a:t>
            </a:r>
            <a:r>
              <a:rPr sz="2800" i="1" spc="-5" dirty="0">
                <a:latin typeface="Calibri"/>
                <a:cs typeface="Calibri"/>
              </a:rPr>
              <a:t>, </a:t>
            </a:r>
            <a:r>
              <a:rPr sz="2800" i="1" dirty="0">
                <a:latin typeface="Calibri"/>
                <a:cs typeface="Calibri"/>
              </a:rPr>
              <a:t>la </a:t>
            </a:r>
            <a:r>
              <a:rPr sz="2800" b="1" i="1" spc="-5" dirty="0">
                <a:latin typeface="Calibri"/>
                <a:cs typeface="Calibri"/>
              </a:rPr>
              <a:t>sistematica condivisione dell’allele  obbligato </a:t>
            </a:r>
            <a:r>
              <a:rPr sz="2800" i="1" spc="-5" dirty="0">
                <a:latin typeface="Calibri"/>
                <a:cs typeface="Calibri"/>
              </a:rPr>
              <a:t>oltre </a:t>
            </a:r>
            <a:r>
              <a:rPr sz="2800" i="1" dirty="0">
                <a:latin typeface="Calibri"/>
                <a:cs typeface="Calibri"/>
              </a:rPr>
              <a:t>alla </a:t>
            </a:r>
            <a:r>
              <a:rPr sz="2800" b="1" i="1" spc="-5" dirty="0">
                <a:latin typeface="Calibri"/>
                <a:cs typeface="Calibri"/>
              </a:rPr>
              <a:t>compatibilità del mtDNA</a:t>
            </a:r>
            <a:r>
              <a:rPr sz="2800" i="1" spc="-5" dirty="0" smtClean="0">
                <a:latin typeface="Calibri"/>
                <a:cs typeface="Calibri"/>
              </a:rPr>
              <a:t>.</a:t>
            </a:r>
            <a:endParaRPr lang="it-IT" sz="2800" i="1" spc="-5" dirty="0" smtClean="0">
              <a:latin typeface="Calibri"/>
              <a:cs typeface="Calibri"/>
            </a:endParaRPr>
          </a:p>
          <a:p>
            <a:pPr marL="85090" marR="78105" algn="just">
              <a:lnSpc>
                <a:spcPct val="99500"/>
              </a:lnSpc>
              <a:spcBef>
                <a:spcPts val="135"/>
              </a:spcBef>
            </a:pPr>
            <a:r>
              <a:rPr sz="2800" i="1" spc="-5" dirty="0" smtClean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Il calcolo  biostatistico </a:t>
            </a:r>
            <a:r>
              <a:rPr sz="2800" i="1" spc="-5" dirty="0">
                <a:latin typeface="Calibri"/>
                <a:cs typeface="Calibri"/>
              </a:rPr>
              <a:t>della </a:t>
            </a:r>
            <a:r>
              <a:rPr sz="2800" b="1" i="1" spc="-5" dirty="0">
                <a:solidFill>
                  <a:srgbClr val="FF0000"/>
                </a:solidFill>
                <a:latin typeface="Calibri"/>
                <a:cs typeface="Calibri"/>
              </a:rPr>
              <a:t>PROBABILITA’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DI </a:t>
            </a:r>
            <a:r>
              <a:rPr sz="2800" b="1" i="1" spc="-5" dirty="0">
                <a:solidFill>
                  <a:srgbClr val="FF0000"/>
                </a:solidFill>
                <a:latin typeface="Calibri"/>
                <a:cs typeface="Calibri"/>
              </a:rPr>
              <a:t>MATERNITA’, secondo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la  </a:t>
            </a:r>
            <a:r>
              <a:rPr sz="2800" b="1" i="1" u="heavy" spc="-5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latin typeface="Calibri"/>
                <a:cs typeface="Calibri"/>
              </a:rPr>
              <a:t>formula Essen-Moller</a:t>
            </a:r>
            <a:r>
              <a:rPr sz="2800" i="1" u="heavy" spc="-5" dirty="0">
                <a:uFill>
                  <a:solidFill>
                    <a:srgbClr val="FF2600"/>
                  </a:solidFill>
                </a:uFill>
                <a:latin typeface="Calibri"/>
                <a:cs typeface="Calibri"/>
              </a:rPr>
              <a:t>,</a:t>
            </a:r>
            <a:r>
              <a:rPr sz="2800" i="1" spc="-5" dirty="0">
                <a:latin typeface="Calibri"/>
                <a:cs typeface="Calibri"/>
              </a:rPr>
              <a:t> consente </a:t>
            </a:r>
            <a:r>
              <a:rPr sz="2800" i="1" dirty="0">
                <a:latin typeface="Calibri"/>
                <a:cs typeface="Calibri"/>
              </a:rPr>
              <a:t>di </a:t>
            </a:r>
            <a:r>
              <a:rPr sz="2800" i="1" spc="-5" dirty="0">
                <a:latin typeface="Calibri"/>
                <a:cs typeface="Calibri"/>
              </a:rPr>
              <a:t>affermare </a:t>
            </a:r>
            <a:r>
              <a:rPr sz="2800" i="1" dirty="0">
                <a:latin typeface="Calibri"/>
                <a:cs typeface="Calibri"/>
              </a:rPr>
              <a:t>che </a:t>
            </a:r>
            <a:r>
              <a:rPr sz="2800" i="1" dirty="0" err="1">
                <a:latin typeface="Calibri"/>
                <a:cs typeface="Calibri"/>
              </a:rPr>
              <a:t>il</a:t>
            </a:r>
            <a:r>
              <a:rPr sz="2800" i="1" spc="70" dirty="0">
                <a:latin typeface="Calibri"/>
                <a:cs typeface="Calibri"/>
              </a:rPr>
              <a:t> </a:t>
            </a:r>
            <a:r>
              <a:rPr sz="2800" i="1" spc="-5" dirty="0" err="1" smtClean="0">
                <a:latin typeface="Calibri"/>
                <a:cs typeface="Calibri"/>
              </a:rPr>
              <a:t>soggetto</a:t>
            </a:r>
            <a:r>
              <a:rPr lang="it-IT" sz="2800" i="1" spc="-5" dirty="0" smtClean="0">
                <a:latin typeface="Calibri"/>
                <a:cs typeface="Calibri"/>
              </a:rPr>
              <a:t> </a:t>
            </a:r>
            <a:r>
              <a:rPr sz="2800" i="1" spc="-5" dirty="0" err="1" smtClean="0">
                <a:latin typeface="Calibri"/>
                <a:cs typeface="Calibri"/>
              </a:rPr>
              <a:t>femminile</a:t>
            </a:r>
            <a:r>
              <a:rPr sz="2800" i="1" spc="-5" dirty="0" smtClean="0">
                <a:latin typeface="Calibri"/>
                <a:cs typeface="Calibri"/>
              </a:rPr>
              <a:t> </a:t>
            </a:r>
            <a:r>
              <a:rPr sz="2800" i="1" spc="-450" dirty="0">
                <a:latin typeface="Arial"/>
                <a:cs typeface="Arial"/>
              </a:rPr>
              <a:t>… </a:t>
            </a:r>
            <a:r>
              <a:rPr sz="2800" i="1" spc="-5" dirty="0">
                <a:latin typeface="Calibri"/>
                <a:cs typeface="Calibri"/>
              </a:rPr>
              <a:t>ha una </a:t>
            </a:r>
            <a:r>
              <a:rPr sz="2800" b="1" i="1" spc="-5" dirty="0">
                <a:solidFill>
                  <a:srgbClr val="FF0000"/>
                </a:solidFill>
                <a:latin typeface="Calibri"/>
                <a:cs typeface="Calibri"/>
              </a:rPr>
              <a:t>probabilità del 99,999% di essere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la </a:t>
            </a:r>
            <a:r>
              <a:rPr sz="2800" b="1" i="1" spc="-5" dirty="0">
                <a:solidFill>
                  <a:srgbClr val="FF0000"/>
                </a:solidFill>
                <a:latin typeface="Calibri"/>
                <a:cs typeface="Calibri"/>
              </a:rPr>
              <a:t>madre  naturale del soggetto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i="1" spc="-225" dirty="0">
                <a:latin typeface="Arial"/>
                <a:cs typeface="Arial"/>
              </a:rPr>
              <a:t>…</a:t>
            </a:r>
            <a:r>
              <a:rPr sz="2800" i="1" spc="-225" dirty="0">
                <a:latin typeface="Calibri"/>
                <a:cs typeface="Calibri"/>
              </a:rPr>
              <a:t>”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980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5090" y="12469"/>
            <a:ext cx="3532908" cy="7938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63690" y="103909"/>
            <a:ext cx="3162992" cy="648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83639" y="62722"/>
            <a:ext cx="3444240" cy="640715"/>
          </a:xfrm>
          <a:custGeom>
            <a:avLst/>
            <a:gdLst/>
            <a:ahLst/>
            <a:cxnLst/>
            <a:rect l="l" t="t" r="r" b="b"/>
            <a:pathLst>
              <a:path w="3444240" h="640715">
                <a:moveTo>
                  <a:pt x="0" y="640612"/>
                </a:moveTo>
                <a:lnTo>
                  <a:pt x="3443688" y="640612"/>
                </a:lnTo>
                <a:lnTo>
                  <a:pt x="3443688" y="0"/>
                </a:lnTo>
                <a:lnTo>
                  <a:pt x="0" y="0"/>
                </a:lnTo>
                <a:lnTo>
                  <a:pt x="0" y="640612"/>
                </a:lnTo>
                <a:close/>
              </a:path>
            </a:pathLst>
          </a:custGeom>
          <a:solidFill>
            <a:srgbClr val="FFFA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88629" y="133004"/>
            <a:ext cx="3059083" cy="540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183639" y="113775"/>
            <a:ext cx="3444240" cy="538609"/>
          </a:xfrm>
          <a:prstGeom prst="rect">
            <a:avLst/>
          </a:prstGeom>
          <a:ln w="38099">
            <a:solidFill>
              <a:srgbClr val="617335"/>
            </a:solidFill>
          </a:ln>
        </p:spPr>
        <p:txBody>
          <a:bodyPr vert="horz" wrap="square" lIns="0" tIns="106680" rIns="0" bIns="0" rtlCol="0" anchor="ctr">
            <a:spAutoFit/>
          </a:bodyPr>
          <a:lstStyle/>
          <a:p>
            <a:pPr marL="252729">
              <a:lnSpc>
                <a:spcPct val="100000"/>
              </a:lnSpc>
              <a:spcBef>
                <a:spcPts val="840"/>
              </a:spcBef>
            </a:pPr>
            <a:r>
              <a:rPr sz="2800" b="1" spc="-5" dirty="0">
                <a:latin typeface="Tahoma"/>
                <a:cs typeface="Tahoma"/>
              </a:rPr>
              <a:t>Test </a:t>
            </a:r>
            <a:r>
              <a:rPr sz="2800" b="1" dirty="0">
                <a:latin typeface="Tahoma"/>
                <a:cs typeface="Tahoma"/>
              </a:rPr>
              <a:t>di</a:t>
            </a:r>
            <a:r>
              <a:rPr sz="2800" b="1" spc="-3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paternità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0307" y="900352"/>
            <a:ext cx="11268634" cy="4619213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u="heavy" dirty="0">
                <a:solidFill>
                  <a:srgbClr val="604A7B"/>
                </a:solidFill>
                <a:uFill>
                  <a:solidFill>
                    <a:srgbClr val="745F8E"/>
                  </a:solidFill>
                </a:uFill>
                <a:latin typeface="Calibri"/>
                <a:cs typeface="Calibri"/>
              </a:rPr>
              <a:t>Indice di </a:t>
            </a:r>
            <a:r>
              <a:rPr sz="2400" b="1" u="heavy" spc="-5" dirty="0">
                <a:solidFill>
                  <a:srgbClr val="604A7B"/>
                </a:solidFill>
                <a:uFill>
                  <a:solidFill>
                    <a:srgbClr val="745F8E"/>
                  </a:solidFill>
                </a:uFill>
                <a:latin typeface="Calibri"/>
                <a:cs typeface="Calibri"/>
              </a:rPr>
              <a:t>paternità </a:t>
            </a:r>
            <a:r>
              <a:rPr sz="2400" b="1" u="heavy" dirty="0">
                <a:solidFill>
                  <a:srgbClr val="604A7B"/>
                </a:solidFill>
                <a:uFill>
                  <a:solidFill>
                    <a:srgbClr val="745F8E"/>
                  </a:solidFill>
                </a:uFill>
                <a:latin typeface="Calibri"/>
                <a:cs typeface="Calibri"/>
              </a:rPr>
              <a:t>o </a:t>
            </a:r>
            <a:r>
              <a:rPr sz="2400" b="1" u="heavy" spc="-5" dirty="0">
                <a:solidFill>
                  <a:srgbClr val="604A7B"/>
                </a:solidFill>
                <a:uFill>
                  <a:solidFill>
                    <a:srgbClr val="745F8E"/>
                  </a:solidFill>
                </a:uFill>
                <a:latin typeface="Calibri"/>
                <a:cs typeface="Calibri"/>
              </a:rPr>
              <a:t>probabilità </a:t>
            </a:r>
            <a:r>
              <a:rPr sz="2400" b="1" u="heavy" dirty="0">
                <a:solidFill>
                  <a:srgbClr val="604A7B"/>
                </a:solidFill>
                <a:uFill>
                  <a:solidFill>
                    <a:srgbClr val="745F8E"/>
                  </a:solidFill>
                </a:uFill>
                <a:latin typeface="Calibri"/>
                <a:cs typeface="Calibri"/>
              </a:rPr>
              <a:t>di</a:t>
            </a:r>
            <a:r>
              <a:rPr sz="2400" b="1" u="heavy" spc="10" dirty="0">
                <a:solidFill>
                  <a:srgbClr val="604A7B"/>
                </a:solidFill>
                <a:uFill>
                  <a:solidFill>
                    <a:srgbClr val="745F8E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604A7B"/>
                </a:solidFill>
                <a:uFill>
                  <a:solidFill>
                    <a:srgbClr val="745F8E"/>
                  </a:solidFill>
                </a:uFill>
                <a:latin typeface="Calibri"/>
                <a:cs typeface="Calibri"/>
              </a:rPr>
              <a:t>paternità???</a:t>
            </a:r>
            <a:endParaRPr sz="2400" dirty="0">
              <a:latin typeface="Calibri"/>
              <a:cs typeface="Calibri"/>
            </a:endParaRPr>
          </a:p>
          <a:p>
            <a:pPr marL="372745" marR="5080" algn="just">
              <a:lnSpc>
                <a:spcPts val="2100"/>
              </a:lnSpc>
              <a:spcBef>
                <a:spcPts val="2535"/>
              </a:spcBef>
            </a:pPr>
            <a:r>
              <a:rPr sz="2400" spc="-5" dirty="0">
                <a:latin typeface="Tahoma"/>
                <a:cs typeface="Tahoma"/>
              </a:rPr>
              <a:t>In alternativa </a:t>
            </a:r>
            <a:r>
              <a:rPr sz="2400" dirty="0">
                <a:latin typeface="Tahoma"/>
                <a:cs typeface="Tahoma"/>
              </a:rPr>
              <a:t>all’indice </a:t>
            </a:r>
            <a:r>
              <a:rPr sz="2400" spc="-5" dirty="0">
                <a:latin typeface="Tahoma"/>
                <a:cs typeface="Tahoma"/>
              </a:rPr>
              <a:t>di paternità </a:t>
            </a:r>
            <a:r>
              <a:rPr sz="2400" dirty="0">
                <a:latin typeface="Tahoma"/>
                <a:cs typeface="Tahoma"/>
              </a:rPr>
              <a:t>CPI e </a:t>
            </a:r>
            <a:r>
              <a:rPr sz="2400" spc="-5" dirty="0">
                <a:latin typeface="Tahoma"/>
                <a:cs typeface="Tahoma"/>
              </a:rPr>
              <a:t>può essere </a:t>
            </a:r>
            <a:r>
              <a:rPr sz="2400" dirty="0">
                <a:latin typeface="Tahoma"/>
                <a:cs typeface="Tahoma"/>
              </a:rPr>
              <a:t>usata una </a:t>
            </a:r>
            <a:r>
              <a:rPr sz="2400" spc="-5" dirty="0">
                <a:latin typeface="Tahoma"/>
                <a:cs typeface="Tahoma"/>
              </a:rPr>
              <a:t>probabilità di  </a:t>
            </a:r>
            <a:r>
              <a:rPr sz="2400" spc="-5" dirty="0" err="1" smtClean="0">
                <a:latin typeface="Tahoma"/>
                <a:cs typeface="Tahoma"/>
              </a:rPr>
              <a:t>paternità</a:t>
            </a:r>
            <a:r>
              <a:rPr lang="it-IT" sz="2400" spc="-5" dirty="0" smtClean="0">
                <a:latin typeface="Tahoma"/>
                <a:cs typeface="Tahoma"/>
              </a:rPr>
              <a:t> </a:t>
            </a:r>
            <a:endParaRPr sz="2400" dirty="0">
              <a:latin typeface="Tahoma"/>
              <a:cs typeface="Tahoma"/>
            </a:endParaRPr>
          </a:p>
          <a:p>
            <a:pPr marL="638810" marR="271780" algn="ctr">
              <a:lnSpc>
                <a:spcPts val="2100"/>
              </a:lnSpc>
              <a:spcBef>
                <a:spcPts val="100"/>
              </a:spcBef>
            </a:pPr>
            <a:r>
              <a:rPr sz="2400" dirty="0">
                <a:latin typeface="Tahoma"/>
                <a:cs typeface="Tahoma"/>
              </a:rPr>
              <a:t>La </a:t>
            </a:r>
            <a:r>
              <a:rPr sz="2400" spc="-5" dirty="0">
                <a:latin typeface="Tahoma"/>
                <a:cs typeface="Tahoma"/>
              </a:rPr>
              <a:t>formula più utilizzata </a:t>
            </a:r>
            <a:r>
              <a:rPr sz="2400" dirty="0">
                <a:latin typeface="Tahoma"/>
                <a:cs typeface="Tahoma"/>
              </a:rPr>
              <a:t>è la </a:t>
            </a:r>
            <a:r>
              <a:rPr sz="2400" spc="-5" dirty="0">
                <a:latin typeface="Tahoma"/>
                <a:cs typeface="Tahoma"/>
              </a:rPr>
              <a:t>«</a:t>
            </a:r>
            <a:r>
              <a:rPr sz="2400" b="1" spc="-5" dirty="0">
                <a:solidFill>
                  <a:srgbClr val="604A7B"/>
                </a:solidFill>
                <a:latin typeface="Tahoma"/>
                <a:cs typeface="Tahoma"/>
              </a:rPr>
              <a:t>probabilità </a:t>
            </a:r>
            <a:r>
              <a:rPr sz="2400" b="1" dirty="0">
                <a:solidFill>
                  <a:srgbClr val="604A7B"/>
                </a:solidFill>
                <a:latin typeface="Tahoma"/>
                <a:cs typeface="Tahoma"/>
              </a:rPr>
              <a:t>di </a:t>
            </a:r>
            <a:r>
              <a:rPr sz="2400" b="1" spc="-5" dirty="0">
                <a:solidFill>
                  <a:srgbClr val="604A7B"/>
                </a:solidFill>
                <a:latin typeface="Tahoma"/>
                <a:cs typeface="Tahoma"/>
              </a:rPr>
              <a:t>Essen-Möller</a:t>
            </a:r>
            <a:r>
              <a:rPr sz="2400" spc="-5" dirty="0">
                <a:latin typeface="Tahoma"/>
                <a:cs typeface="Tahoma"/>
              </a:rPr>
              <a:t>» </a:t>
            </a:r>
            <a:r>
              <a:rPr sz="2400" spc="-10" dirty="0" err="1">
                <a:latin typeface="Tahoma"/>
                <a:cs typeface="Tahoma"/>
              </a:rPr>
              <a:t>espressa</a:t>
            </a:r>
            <a:r>
              <a:rPr sz="2400" spc="-10" dirty="0">
                <a:latin typeface="Tahoma"/>
                <a:cs typeface="Tahoma"/>
              </a:rPr>
              <a:t>  </a:t>
            </a:r>
            <a:r>
              <a:rPr lang="it-IT" sz="2400" spc="-10" dirty="0" smtClean="0">
                <a:latin typeface="Tahoma"/>
                <a:cs typeface="Tahoma"/>
              </a:rPr>
              <a:t>=</a:t>
            </a:r>
            <a:endParaRPr sz="2400" dirty="0">
              <a:latin typeface="Tahoma"/>
              <a:cs typeface="Tahoma"/>
            </a:endParaRPr>
          </a:p>
          <a:p>
            <a:pPr>
              <a:spcBef>
                <a:spcPts val="5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360045" algn="ctr"/>
            <a:r>
              <a:rPr sz="2400" dirty="0">
                <a:latin typeface="Tahoma"/>
                <a:cs typeface="Tahoma"/>
              </a:rPr>
              <a:t>W =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X/(X+Y)</a:t>
            </a:r>
            <a:endParaRPr sz="2400" dirty="0">
              <a:latin typeface="Tahoma"/>
              <a:cs typeface="Tahoma"/>
            </a:endParaRPr>
          </a:p>
          <a:p>
            <a:pPr>
              <a:spcBef>
                <a:spcPts val="3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335280" marR="266700">
              <a:lnSpc>
                <a:spcPts val="2100"/>
              </a:lnSpc>
            </a:pPr>
            <a:r>
              <a:rPr sz="2400" dirty="0">
                <a:latin typeface="Tahoma"/>
                <a:cs typeface="Tahoma"/>
              </a:rPr>
              <a:t>X: </a:t>
            </a:r>
            <a:r>
              <a:rPr sz="2400" spc="-5" dirty="0">
                <a:latin typeface="Tahoma"/>
                <a:cs typeface="Tahoma"/>
              </a:rPr>
              <a:t>probabilità </a:t>
            </a:r>
            <a:r>
              <a:rPr sz="2400" dirty="0">
                <a:latin typeface="Tahoma"/>
                <a:cs typeface="Tahoma"/>
              </a:rPr>
              <a:t>che il </a:t>
            </a:r>
            <a:r>
              <a:rPr sz="2400" spc="-5" dirty="0">
                <a:latin typeface="Tahoma"/>
                <a:cs typeface="Tahoma"/>
              </a:rPr>
              <a:t>padre putativo </a:t>
            </a:r>
            <a:r>
              <a:rPr sz="2400" spc="-10" dirty="0">
                <a:latin typeface="Tahoma"/>
                <a:cs typeface="Tahoma"/>
              </a:rPr>
              <a:t>trasmetta </a:t>
            </a:r>
            <a:r>
              <a:rPr sz="2400" dirty="0">
                <a:latin typeface="Tahoma"/>
                <a:cs typeface="Tahoma"/>
              </a:rPr>
              <a:t>l’allele(i) </a:t>
            </a:r>
            <a:r>
              <a:rPr sz="2400" spc="-5" dirty="0">
                <a:latin typeface="Tahoma"/>
                <a:cs typeface="Tahoma"/>
              </a:rPr>
              <a:t>obbligato essendo </a:t>
            </a:r>
            <a:r>
              <a:rPr sz="2400" dirty="0">
                <a:latin typeface="Tahoma"/>
                <a:cs typeface="Tahoma"/>
              </a:rPr>
              <a:t>il  </a:t>
            </a:r>
            <a:r>
              <a:rPr sz="2400" spc="-10" dirty="0">
                <a:latin typeface="Tahoma"/>
                <a:cs typeface="Tahoma"/>
              </a:rPr>
              <a:t>vero</a:t>
            </a:r>
            <a:r>
              <a:rPr sz="2400" spc="-5" dirty="0">
                <a:latin typeface="Tahoma"/>
                <a:cs typeface="Tahoma"/>
              </a:rPr>
              <a:t> padre.</a:t>
            </a:r>
            <a:endParaRPr sz="2400" dirty="0">
              <a:latin typeface="Tahoma"/>
              <a:cs typeface="Tahoma"/>
            </a:endParaRPr>
          </a:p>
          <a:p>
            <a:pPr marL="335280" marR="290830">
              <a:lnSpc>
                <a:spcPts val="2200"/>
              </a:lnSpc>
              <a:spcBef>
                <a:spcPts val="20"/>
              </a:spcBef>
              <a:tabLst>
                <a:tab pos="5928995" algn="l"/>
              </a:tabLst>
            </a:pPr>
            <a:r>
              <a:rPr sz="2400" spc="-85" dirty="0">
                <a:latin typeface="Tahoma"/>
                <a:cs typeface="Tahoma"/>
              </a:rPr>
              <a:t>Y: </a:t>
            </a:r>
            <a:r>
              <a:rPr sz="2400" spc="-5" dirty="0">
                <a:latin typeface="Tahoma"/>
                <a:cs typeface="Tahoma"/>
              </a:rPr>
              <a:t>probabilità </a:t>
            </a:r>
            <a:r>
              <a:rPr sz="2400" dirty="0">
                <a:latin typeface="Tahoma"/>
                <a:cs typeface="Tahoma"/>
              </a:rPr>
              <a:t>che un </a:t>
            </a:r>
            <a:r>
              <a:rPr sz="2400" spc="-5" dirty="0">
                <a:latin typeface="Tahoma"/>
                <a:cs typeface="Tahoma"/>
              </a:rPr>
              <a:t>uomo qualsiasi</a:t>
            </a:r>
            <a:r>
              <a:rPr sz="2400" spc="17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della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popolazione	</a:t>
            </a:r>
            <a:r>
              <a:rPr sz="2400" spc="-10" dirty="0">
                <a:latin typeface="Tahoma"/>
                <a:cs typeface="Tahoma"/>
              </a:rPr>
              <a:t>trasmetta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l’allele(i)  </a:t>
            </a:r>
            <a:r>
              <a:rPr sz="2400" spc="-5" dirty="0">
                <a:latin typeface="Tahoma"/>
                <a:cs typeface="Tahoma"/>
              </a:rPr>
              <a:t>obbligato</a:t>
            </a:r>
            <a:r>
              <a:rPr sz="2400" spc="-5" dirty="0" smtClean="0">
                <a:latin typeface="Tahoma"/>
                <a:cs typeface="Tahoma"/>
              </a:rPr>
              <a:t>.</a:t>
            </a:r>
            <a:endParaRPr sz="2400" dirty="0">
              <a:latin typeface="Tahoma"/>
              <a:cs typeface="Tahoma"/>
            </a:endParaRPr>
          </a:p>
          <a:p>
            <a:pPr marL="2245995">
              <a:lnSpc>
                <a:spcPts val="2840"/>
              </a:lnSpc>
              <a:spcBef>
                <a:spcPts val="1145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CPI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può essere </a:t>
            </a:r>
            <a:r>
              <a:rPr sz="2400" b="1" spc="-5" dirty="0" err="1">
                <a:solidFill>
                  <a:srgbClr val="FF0000"/>
                </a:solidFill>
                <a:latin typeface="Calibri"/>
                <a:cs typeface="Calibri"/>
              </a:rPr>
              <a:t>trasformato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lang="it-IT"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 smtClean="0">
                <a:solidFill>
                  <a:srgbClr val="FF0000"/>
                </a:solidFill>
                <a:latin typeface="Calibri"/>
                <a:cs typeface="Calibri"/>
              </a:rPr>
              <a:t>«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probabilità di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paternità»</a:t>
            </a:r>
            <a:r>
              <a:rPr sz="24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come  W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 =CPI/(CPI+1)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151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108176" y="333843"/>
            <a:ext cx="5054624" cy="538609"/>
          </a:xfrm>
          <a:prstGeom prst="rect">
            <a:avLst/>
          </a:prstGeom>
          <a:solidFill>
            <a:srgbClr val="FFFB00"/>
          </a:solidFill>
          <a:ln w="38099">
            <a:solidFill>
              <a:srgbClr val="617335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1440">
              <a:spcBef>
                <a:spcPts val="360"/>
              </a:spcBef>
            </a:pPr>
            <a:r>
              <a:rPr sz="3200" spc="-5" dirty="0">
                <a:latin typeface="Calibri"/>
                <a:cs typeface="Calibri"/>
              </a:rPr>
              <a:t>Indagini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tecnico-scientifiche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6482" y="1869141"/>
            <a:ext cx="10542493" cy="296234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292100" indent="-279400" algn="just">
              <a:lnSpc>
                <a:spcPts val="2840"/>
              </a:lnSpc>
              <a:spcBef>
                <a:spcPts val="100"/>
              </a:spcBef>
              <a:buFont typeface="Wingdings"/>
              <a:buChar char=""/>
              <a:tabLst>
                <a:tab pos="298450" algn="l"/>
              </a:tabLst>
            </a:pPr>
            <a:r>
              <a:rPr sz="3600" dirty="0">
                <a:latin typeface="Calibri"/>
                <a:cs typeface="Calibri"/>
              </a:rPr>
              <a:t>Risulta che </a:t>
            </a:r>
            <a:r>
              <a:rPr sz="3600" spc="-5" dirty="0">
                <a:latin typeface="Calibri"/>
                <a:cs typeface="Calibri"/>
              </a:rPr>
              <a:t>Arzuffi Ester aveva </a:t>
            </a:r>
            <a:r>
              <a:rPr sz="3600" dirty="0">
                <a:latin typeface="Calibri"/>
                <a:cs typeface="Calibri"/>
              </a:rPr>
              <a:t>3 figli </a:t>
            </a:r>
            <a:r>
              <a:rPr sz="3600" spc="-5" dirty="0">
                <a:latin typeface="Calibri"/>
                <a:cs typeface="Calibri"/>
              </a:rPr>
              <a:t>con </a:t>
            </a:r>
            <a:r>
              <a:rPr sz="3600" dirty="0" err="1">
                <a:latin typeface="Calibri"/>
                <a:cs typeface="Calibri"/>
              </a:rPr>
              <a:t>l’attuale</a:t>
            </a:r>
            <a:r>
              <a:rPr sz="3600" spc="10" dirty="0">
                <a:latin typeface="Calibri"/>
                <a:cs typeface="Calibri"/>
              </a:rPr>
              <a:t> </a:t>
            </a:r>
            <a:r>
              <a:rPr sz="3600" spc="-5" dirty="0" err="1" smtClean="0">
                <a:latin typeface="Calibri"/>
                <a:cs typeface="Calibri"/>
              </a:rPr>
              <a:t>marito</a:t>
            </a:r>
            <a:endParaRPr lang="it-IT" sz="3600" spc="-5" dirty="0" smtClean="0">
              <a:latin typeface="Calibri"/>
              <a:cs typeface="Calibri"/>
            </a:endParaRPr>
          </a:p>
          <a:p>
            <a:pPr marL="292100" indent="-279400" algn="just">
              <a:lnSpc>
                <a:spcPts val="2840"/>
              </a:lnSpc>
              <a:spcBef>
                <a:spcPts val="100"/>
              </a:spcBef>
              <a:buFont typeface="Wingdings"/>
              <a:buChar char=""/>
              <a:tabLst>
                <a:tab pos="298450" algn="l"/>
              </a:tabLst>
            </a:pPr>
            <a:endParaRPr lang="it-IT" sz="3600" spc="-5" dirty="0">
              <a:latin typeface="Calibri"/>
              <a:cs typeface="Calibri"/>
            </a:endParaRPr>
          </a:p>
          <a:p>
            <a:pPr marL="12700" algn="just">
              <a:lnSpc>
                <a:spcPts val="2840"/>
              </a:lnSpc>
              <a:spcBef>
                <a:spcPts val="100"/>
              </a:spcBef>
              <a:tabLst>
                <a:tab pos="298450" algn="l"/>
              </a:tabLst>
            </a:pPr>
            <a:endParaRPr lang="it-IT" sz="3600" spc="-5" dirty="0">
              <a:latin typeface="Calibri"/>
              <a:cs typeface="Calibri"/>
            </a:endParaRPr>
          </a:p>
          <a:p>
            <a:pPr marL="292100" indent="-279400" algn="just">
              <a:lnSpc>
                <a:spcPts val="2840"/>
              </a:lnSpc>
              <a:spcBef>
                <a:spcPts val="100"/>
              </a:spcBef>
              <a:buFont typeface="Wingdings"/>
              <a:buChar char=""/>
              <a:tabLst>
                <a:tab pos="298450" algn="l"/>
              </a:tabLst>
            </a:pPr>
            <a:endParaRPr sz="3600" dirty="0">
              <a:latin typeface="Calibri"/>
              <a:cs typeface="Calibri"/>
            </a:endParaRPr>
          </a:p>
          <a:p>
            <a:pPr marL="292100" marR="355600" indent="-279400" algn="just">
              <a:lnSpc>
                <a:spcPts val="2900"/>
              </a:lnSpc>
              <a:spcBef>
                <a:spcPts val="40"/>
              </a:spcBef>
              <a:buFont typeface="Wingdings"/>
              <a:buChar char=""/>
              <a:tabLst>
                <a:tab pos="298450" algn="l"/>
              </a:tabLst>
            </a:pPr>
            <a:r>
              <a:rPr sz="3600" dirty="0">
                <a:latin typeface="Calibri"/>
                <a:cs typeface="Calibri"/>
              </a:rPr>
              <a:t>Uno di questi, </a:t>
            </a:r>
            <a:r>
              <a:rPr sz="3600" spc="-5" dirty="0">
                <a:latin typeface="Calibri"/>
                <a:cs typeface="Calibri"/>
              </a:rPr>
              <a:t>Massimo Bossetti, residente </a:t>
            </a:r>
            <a:r>
              <a:rPr sz="3600" dirty="0">
                <a:latin typeface="Calibri"/>
                <a:cs typeface="Calibri"/>
              </a:rPr>
              <a:t>nella zona  </a:t>
            </a:r>
            <a:r>
              <a:rPr sz="3600" spc="-5" dirty="0">
                <a:latin typeface="Calibri"/>
                <a:cs typeface="Calibri"/>
              </a:rPr>
              <a:t>compatibile con l’area </a:t>
            </a:r>
            <a:r>
              <a:rPr sz="3600" dirty="0">
                <a:latin typeface="Calibri"/>
                <a:cs typeface="Calibri"/>
              </a:rPr>
              <a:t>di </a:t>
            </a:r>
            <a:r>
              <a:rPr sz="3600" spc="-5" dirty="0">
                <a:latin typeface="Calibri"/>
                <a:cs typeface="Calibri"/>
              </a:rPr>
              <a:t>commissione </a:t>
            </a:r>
            <a:r>
              <a:rPr sz="3600" dirty="0">
                <a:latin typeface="Calibri"/>
                <a:cs typeface="Calibri"/>
              </a:rPr>
              <a:t>del delitto, di  </a:t>
            </a:r>
            <a:r>
              <a:rPr sz="3600" spc="-5" dirty="0">
                <a:latin typeface="Calibri"/>
                <a:cs typeface="Calibri"/>
              </a:rPr>
              <a:t>professione muratore.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070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8175" y="424184"/>
            <a:ext cx="4279177" cy="477054"/>
          </a:xfrm>
          <a:prstGeom prst="rect">
            <a:avLst/>
          </a:prstGeom>
          <a:solidFill>
            <a:srgbClr val="FFFB00"/>
          </a:solidFill>
          <a:ln w="38099">
            <a:solidFill>
              <a:srgbClr val="617335"/>
            </a:solidFill>
          </a:ln>
        </p:spPr>
        <p:txBody>
          <a:bodyPr vert="horz" wrap="square" lIns="0" tIns="45720" rIns="0" bIns="0" rtlCol="0" anchor="ctr">
            <a:spAutoFit/>
          </a:bodyPr>
          <a:lstStyle/>
          <a:p>
            <a:pPr marL="91440">
              <a:lnSpc>
                <a:spcPct val="100000"/>
              </a:lnSpc>
              <a:spcBef>
                <a:spcPts val="360"/>
              </a:spcBef>
            </a:pPr>
            <a:r>
              <a:rPr sz="2800" spc="-5" dirty="0">
                <a:latin typeface="Calibri"/>
                <a:cs typeface="Calibri"/>
              </a:rPr>
              <a:t>Indagini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tecnico-scientifiche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1366" y="1304854"/>
            <a:ext cx="11604810" cy="534858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0" tIns="14605" rIns="0" bIns="0" rtlCol="0">
            <a:spAutoFit/>
          </a:bodyPr>
          <a:lstStyle/>
          <a:p>
            <a:pPr marR="300355" algn="just">
              <a:lnSpc>
                <a:spcPct val="99500"/>
              </a:lnSpc>
            </a:pPr>
            <a:r>
              <a:rPr sz="2800" b="1" dirty="0">
                <a:latin typeface="+mn-lt"/>
                <a:cs typeface="Calibri"/>
              </a:rPr>
              <a:t>L’indagato è stato sottoposto, nel corso di un ordinario  </a:t>
            </a:r>
            <a:r>
              <a:rPr sz="2800" b="1" spc="-5" dirty="0">
                <a:latin typeface="+mn-lt"/>
                <a:cs typeface="Calibri"/>
              </a:rPr>
              <a:t>controllo alla circolazione, ad accertamento con  </a:t>
            </a:r>
            <a:r>
              <a:rPr sz="2800" b="1" spc="-5" dirty="0" err="1">
                <a:latin typeface="+mn-lt"/>
                <a:cs typeface="Calibri"/>
              </a:rPr>
              <a:t>alcoltest</a:t>
            </a:r>
            <a:r>
              <a:rPr sz="2800" b="1" spc="-5" dirty="0">
                <a:latin typeface="+mn-lt"/>
                <a:cs typeface="Calibri"/>
              </a:rPr>
              <a:t> </a:t>
            </a:r>
            <a:r>
              <a:rPr sz="2800" b="1" dirty="0" err="1" smtClean="0">
                <a:latin typeface="+mn-lt"/>
                <a:cs typeface="Calibri"/>
              </a:rPr>
              <a:t>che</a:t>
            </a:r>
            <a:r>
              <a:rPr sz="2800" b="1" dirty="0" smtClean="0">
                <a:latin typeface="+mn-lt"/>
                <a:cs typeface="Calibri"/>
              </a:rPr>
              <a:t> </a:t>
            </a:r>
            <a:r>
              <a:rPr sz="2800" b="1" dirty="0">
                <a:latin typeface="+mn-lt"/>
                <a:cs typeface="Calibri"/>
              </a:rPr>
              <a:t>ha consentito un </a:t>
            </a:r>
            <a:r>
              <a:rPr sz="2800" b="1" u="heavy" spc="-5" dirty="0">
                <a:uFill>
                  <a:solidFill>
                    <a:srgbClr val="FF2600"/>
                  </a:solidFill>
                </a:uFill>
                <a:latin typeface="+mn-lt"/>
                <a:cs typeface="Calibri"/>
              </a:rPr>
              <a:t>PRELIEVO INFORMALE</a:t>
            </a:r>
            <a:r>
              <a:rPr sz="2800" b="1" spc="-5" dirty="0">
                <a:latin typeface="+mn-lt"/>
                <a:cs typeface="Calibri"/>
              </a:rPr>
              <a:t> di  </a:t>
            </a:r>
            <a:r>
              <a:rPr sz="2800" b="1" dirty="0">
                <a:latin typeface="+mn-lt"/>
                <a:cs typeface="Calibri"/>
              </a:rPr>
              <a:t>un </a:t>
            </a:r>
            <a:r>
              <a:rPr sz="2800" b="1" spc="-5" dirty="0">
                <a:latin typeface="+mn-lt"/>
                <a:cs typeface="Calibri"/>
              </a:rPr>
              <a:t>campione organico.</a:t>
            </a:r>
            <a:endParaRPr sz="2800" dirty="0">
              <a:latin typeface="+mn-lt"/>
              <a:cs typeface="Calibri"/>
            </a:endParaRPr>
          </a:p>
          <a:p>
            <a:pPr marL="12065" marR="5080" indent="-635" algn="just">
              <a:lnSpc>
                <a:spcPct val="99300"/>
              </a:lnSpc>
              <a:spcBef>
                <a:spcPts val="2390"/>
              </a:spcBef>
            </a:pPr>
            <a:r>
              <a:rPr sz="2800" spc="-5" dirty="0">
                <a:latin typeface="+mn-lt"/>
                <a:cs typeface="Calibri"/>
              </a:rPr>
              <a:t>“</a:t>
            </a:r>
            <a:r>
              <a:rPr sz="2800" i="1" spc="-5" dirty="0">
                <a:latin typeface="+mn-lt"/>
                <a:cs typeface="Calibri"/>
              </a:rPr>
              <a:t>L’alcoltest </a:t>
            </a:r>
            <a:r>
              <a:rPr sz="2800" i="1" dirty="0">
                <a:latin typeface="+mn-lt"/>
                <a:cs typeface="Calibri"/>
              </a:rPr>
              <a:t>ha </a:t>
            </a:r>
            <a:r>
              <a:rPr sz="2800" i="1" spc="-5" dirty="0">
                <a:latin typeface="+mn-lt"/>
                <a:cs typeface="Calibri"/>
              </a:rPr>
              <a:t>evidenziato </a:t>
            </a:r>
            <a:r>
              <a:rPr sz="2800" i="1" dirty="0">
                <a:latin typeface="+mn-lt"/>
                <a:cs typeface="Calibri"/>
              </a:rPr>
              <a:t>una </a:t>
            </a:r>
            <a:r>
              <a:rPr sz="2800" b="1" i="1" spc="-5" dirty="0">
                <a:solidFill>
                  <a:srgbClr val="604A7B"/>
                </a:solidFill>
                <a:latin typeface="+mn-lt"/>
                <a:cs typeface="Calibri"/>
              </a:rPr>
              <a:t>PIENA COMPATIBILITA’ di  caratteristiche genetiche per 21 marcatori STR </a:t>
            </a:r>
            <a:r>
              <a:rPr sz="2800" b="1" i="1" spc="-45" dirty="0">
                <a:solidFill>
                  <a:srgbClr val="604A7B"/>
                </a:solidFill>
                <a:latin typeface="+mn-lt"/>
                <a:cs typeface="Calibri"/>
              </a:rPr>
              <a:t>autosomici</a:t>
            </a:r>
            <a:r>
              <a:rPr sz="2800" i="1" spc="-45" dirty="0">
                <a:latin typeface="+mn-lt"/>
                <a:cs typeface="Arial"/>
              </a:rPr>
              <a:t>… </a:t>
            </a:r>
            <a:r>
              <a:rPr sz="2800" i="1" dirty="0">
                <a:latin typeface="+mn-lt"/>
                <a:cs typeface="Calibri"/>
              </a:rPr>
              <a:t>ciò  significa </a:t>
            </a:r>
            <a:r>
              <a:rPr sz="2800" i="1" spc="-5" dirty="0">
                <a:latin typeface="+mn-lt"/>
                <a:cs typeface="Calibri"/>
              </a:rPr>
              <a:t>statisticamente </a:t>
            </a:r>
            <a:r>
              <a:rPr sz="2800" i="1" dirty="0">
                <a:latin typeface="+mn-lt"/>
                <a:cs typeface="Calibri"/>
              </a:rPr>
              <a:t>che </a:t>
            </a:r>
            <a:r>
              <a:rPr sz="2800" i="1" u="sng" spc="-5" dirty="0">
                <a:solidFill>
                  <a:srgbClr val="FF0000"/>
                </a:solidFill>
                <a:latin typeface="+mn-lt"/>
                <a:cs typeface="Calibri"/>
              </a:rPr>
              <a:t>un soggetto di sesso maschile su </a:t>
            </a:r>
            <a:r>
              <a:rPr sz="2800" i="1" u="sng" dirty="0">
                <a:solidFill>
                  <a:srgbClr val="FF0000"/>
                </a:solidFill>
                <a:latin typeface="+mn-lt"/>
                <a:cs typeface="Calibri"/>
              </a:rPr>
              <a:t>2  miliardi di miliardi di </a:t>
            </a:r>
            <a:r>
              <a:rPr sz="2800" i="1" u="sng" spc="-5" dirty="0">
                <a:solidFill>
                  <a:srgbClr val="FF0000"/>
                </a:solidFill>
                <a:latin typeface="+mn-lt"/>
                <a:cs typeface="Calibri"/>
              </a:rPr>
              <a:t>miliardi </a:t>
            </a:r>
            <a:r>
              <a:rPr sz="2800" i="1" u="sng" dirty="0">
                <a:solidFill>
                  <a:srgbClr val="FF0000"/>
                </a:solidFill>
                <a:latin typeface="+mn-lt"/>
                <a:cs typeface="Calibri"/>
              </a:rPr>
              <a:t>condivide </a:t>
            </a:r>
            <a:r>
              <a:rPr sz="2800" i="1" u="sng" spc="-5" dirty="0">
                <a:solidFill>
                  <a:srgbClr val="FF0000"/>
                </a:solidFill>
                <a:latin typeface="+mn-lt"/>
                <a:cs typeface="Calibri"/>
              </a:rPr>
              <a:t>nella </a:t>
            </a:r>
            <a:r>
              <a:rPr sz="2800" i="1" u="sng" dirty="0">
                <a:solidFill>
                  <a:srgbClr val="FF0000"/>
                </a:solidFill>
                <a:latin typeface="+mn-lt"/>
                <a:cs typeface="Calibri"/>
              </a:rPr>
              <a:t>popolazionre </a:t>
            </a:r>
            <a:r>
              <a:rPr sz="2800" i="1" u="sng" spc="-5" dirty="0">
                <a:solidFill>
                  <a:srgbClr val="FF0000"/>
                </a:solidFill>
                <a:latin typeface="+mn-lt"/>
                <a:cs typeface="Calibri"/>
              </a:rPr>
              <a:t>di  riferimento </a:t>
            </a:r>
            <a:r>
              <a:rPr sz="2800" i="1" u="sng" dirty="0">
                <a:solidFill>
                  <a:srgbClr val="FF0000"/>
                </a:solidFill>
                <a:latin typeface="+mn-lt"/>
                <a:cs typeface="Calibri"/>
              </a:rPr>
              <a:t>tali </a:t>
            </a:r>
            <a:r>
              <a:rPr sz="2800" i="1" u="sng" spc="-5" dirty="0">
                <a:solidFill>
                  <a:srgbClr val="FF0000"/>
                </a:solidFill>
                <a:latin typeface="+mn-lt"/>
                <a:cs typeface="Calibri"/>
              </a:rPr>
              <a:t>caratteristiche</a:t>
            </a:r>
            <a:r>
              <a:rPr sz="2800" i="1" u="sng" spc="10" dirty="0">
                <a:solidFill>
                  <a:srgbClr val="FF0000"/>
                </a:solidFill>
                <a:latin typeface="+mn-lt"/>
                <a:cs typeface="Calibri"/>
              </a:rPr>
              <a:t> </a:t>
            </a:r>
            <a:r>
              <a:rPr sz="2800" i="1" u="sng" spc="-5" dirty="0" err="1">
                <a:solidFill>
                  <a:srgbClr val="FF0000"/>
                </a:solidFill>
                <a:latin typeface="+mn-lt"/>
                <a:cs typeface="Calibri"/>
              </a:rPr>
              <a:t>genetiche</a:t>
            </a:r>
            <a:r>
              <a:rPr sz="2800" i="1" u="sng" spc="-5" dirty="0" smtClean="0">
                <a:latin typeface="+mn-lt"/>
                <a:cs typeface="Calibri"/>
              </a:rPr>
              <a:t>”.</a:t>
            </a:r>
            <a:endParaRPr lang="it-IT" sz="2800" i="1" u="sng" spc="-5" dirty="0" smtClean="0">
              <a:latin typeface="+mn-lt"/>
              <a:cs typeface="Calibri"/>
            </a:endParaRPr>
          </a:p>
          <a:p>
            <a:pPr marL="12065" marR="5080" indent="-635" algn="just">
              <a:lnSpc>
                <a:spcPct val="99300"/>
              </a:lnSpc>
              <a:spcBef>
                <a:spcPts val="2390"/>
              </a:spcBef>
            </a:pPr>
            <a:endParaRPr sz="2800" u="sng" dirty="0">
              <a:latin typeface="+mn-lt"/>
              <a:cs typeface="Calibri"/>
            </a:endParaRPr>
          </a:p>
          <a:p>
            <a:pPr marR="642620" algn="just">
              <a:lnSpc>
                <a:spcPct val="99500"/>
              </a:lnSpc>
            </a:pPr>
            <a:r>
              <a:rPr sz="2800" i="1" dirty="0">
                <a:latin typeface="+mn-lt"/>
                <a:cs typeface="Calibri"/>
              </a:rPr>
              <a:t>Il </a:t>
            </a:r>
            <a:r>
              <a:rPr sz="2800" b="1" i="1" dirty="0">
                <a:solidFill>
                  <a:srgbClr val="604A7B"/>
                </a:solidFill>
                <a:latin typeface="+mn-lt"/>
                <a:cs typeface="Calibri"/>
              </a:rPr>
              <a:t>ChrY </a:t>
            </a:r>
            <a:r>
              <a:rPr sz="2800" b="1" i="1" spc="-5" dirty="0">
                <a:solidFill>
                  <a:srgbClr val="604A7B"/>
                </a:solidFill>
                <a:latin typeface="+mn-lt"/>
                <a:cs typeface="Calibri"/>
              </a:rPr>
              <a:t>ha confermato un match </a:t>
            </a:r>
            <a:r>
              <a:rPr sz="2800" b="1" i="1" dirty="0">
                <a:solidFill>
                  <a:srgbClr val="604A7B"/>
                </a:solidFill>
                <a:latin typeface="+mn-lt"/>
                <a:cs typeface="Calibri"/>
              </a:rPr>
              <a:t>perfetto </a:t>
            </a:r>
            <a:r>
              <a:rPr sz="2800" b="1" i="1" spc="-5" dirty="0">
                <a:solidFill>
                  <a:srgbClr val="604A7B"/>
                </a:solidFill>
                <a:latin typeface="+mn-lt"/>
                <a:cs typeface="Calibri"/>
              </a:rPr>
              <a:t>con la linea </a:t>
            </a:r>
            <a:r>
              <a:rPr sz="2800" b="1" i="1" dirty="0">
                <a:solidFill>
                  <a:srgbClr val="604A7B"/>
                </a:solidFill>
                <a:latin typeface="+mn-lt"/>
                <a:cs typeface="Calibri"/>
              </a:rPr>
              <a:t>di  </a:t>
            </a:r>
            <a:r>
              <a:rPr sz="2800" b="1" i="1" spc="-5" dirty="0">
                <a:solidFill>
                  <a:srgbClr val="604A7B"/>
                </a:solidFill>
                <a:latin typeface="+mn-lt"/>
                <a:cs typeface="Calibri"/>
              </a:rPr>
              <a:t>discendenza della famiglia </a:t>
            </a:r>
            <a:r>
              <a:rPr sz="2800" b="1" i="1" spc="-5" dirty="0" err="1">
                <a:solidFill>
                  <a:srgbClr val="604A7B"/>
                </a:solidFill>
                <a:latin typeface="+mn-lt"/>
                <a:cs typeface="Calibri"/>
              </a:rPr>
              <a:t>Guerinon</a:t>
            </a:r>
            <a:r>
              <a:rPr sz="2800" i="1" spc="-5" dirty="0" err="1">
                <a:latin typeface="+mn-lt"/>
                <a:cs typeface="Calibri"/>
              </a:rPr>
              <a:t>i</a:t>
            </a:r>
            <a:r>
              <a:rPr sz="2800" i="1" spc="-5" dirty="0">
                <a:latin typeface="+mn-lt"/>
                <a:cs typeface="Calibri"/>
              </a:rPr>
              <a:t> </a:t>
            </a:r>
            <a:r>
              <a:rPr sz="2800" i="1" spc="-5" dirty="0" err="1">
                <a:latin typeface="+mn-lt"/>
                <a:cs typeface="Calibri"/>
              </a:rPr>
              <a:t>evide</a:t>
            </a:r>
            <a:r>
              <a:rPr lang="it-IT" sz="2800" i="1" spc="-5" dirty="0">
                <a:latin typeface="+mn-lt"/>
                <a:cs typeface="Calibri"/>
              </a:rPr>
              <a:t>n</a:t>
            </a:r>
            <a:r>
              <a:rPr sz="2800" i="1" spc="-5" dirty="0" err="1">
                <a:latin typeface="+mn-lt"/>
                <a:cs typeface="Calibri"/>
              </a:rPr>
              <a:t>ziando</a:t>
            </a:r>
            <a:r>
              <a:rPr sz="2800" i="1" spc="-5" dirty="0">
                <a:latin typeface="+mn-lt"/>
                <a:cs typeface="Calibri"/>
              </a:rPr>
              <a:t> un </a:t>
            </a:r>
            <a:r>
              <a:rPr sz="2800" i="1" dirty="0" err="1" smtClean="0">
                <a:latin typeface="+mn-lt"/>
                <a:cs typeface="Calibri"/>
              </a:rPr>
              <a:t>possibile</a:t>
            </a:r>
            <a:r>
              <a:rPr sz="2800" i="1" dirty="0" smtClean="0">
                <a:latin typeface="+mn-lt"/>
                <a:cs typeface="Calibri"/>
              </a:rPr>
              <a:t> </a:t>
            </a:r>
            <a:r>
              <a:rPr sz="2800" i="1" dirty="0">
                <a:latin typeface="+mn-lt"/>
                <a:cs typeface="Calibri"/>
              </a:rPr>
              <a:t>caso di </a:t>
            </a:r>
            <a:r>
              <a:rPr sz="2800" i="1" spc="-5" dirty="0">
                <a:latin typeface="+mn-lt"/>
                <a:cs typeface="Calibri"/>
              </a:rPr>
              <a:t>adulterio </a:t>
            </a:r>
            <a:r>
              <a:rPr sz="2800" i="1" dirty="0">
                <a:latin typeface="+mn-lt"/>
                <a:cs typeface="Calibri"/>
              </a:rPr>
              <a:t>salvo la </a:t>
            </a:r>
            <a:r>
              <a:rPr sz="2800" i="1" spc="-5" dirty="0">
                <a:latin typeface="+mn-lt"/>
                <a:cs typeface="Calibri"/>
              </a:rPr>
              <a:t>coincidenza </a:t>
            </a:r>
            <a:r>
              <a:rPr sz="2800" i="1" dirty="0">
                <a:latin typeface="+mn-lt"/>
                <a:cs typeface="Calibri"/>
              </a:rPr>
              <a:t>di  uguaglianza </a:t>
            </a:r>
            <a:r>
              <a:rPr sz="2800" i="1" spc="-5" dirty="0">
                <a:latin typeface="+mn-lt"/>
                <a:cs typeface="Calibri"/>
              </a:rPr>
              <a:t>dei </a:t>
            </a:r>
            <a:r>
              <a:rPr sz="2800" i="1" dirty="0">
                <a:latin typeface="+mn-lt"/>
                <a:cs typeface="Calibri"/>
              </a:rPr>
              <a:t>Chr Y </a:t>
            </a:r>
            <a:r>
              <a:rPr sz="2800" i="1" spc="-5" dirty="0">
                <a:latin typeface="+mn-lt"/>
                <a:cs typeface="Calibri"/>
              </a:rPr>
              <a:t>delle </a:t>
            </a:r>
            <a:r>
              <a:rPr sz="2800" i="1" dirty="0">
                <a:latin typeface="+mn-lt"/>
                <a:cs typeface="Calibri"/>
              </a:rPr>
              <a:t>due</a:t>
            </a:r>
            <a:r>
              <a:rPr sz="2800" i="1" spc="-10" dirty="0">
                <a:latin typeface="+mn-lt"/>
                <a:cs typeface="Calibri"/>
              </a:rPr>
              <a:t> </a:t>
            </a:r>
            <a:r>
              <a:rPr sz="2800" i="1" spc="-5" dirty="0">
                <a:latin typeface="+mn-lt"/>
                <a:cs typeface="Calibri"/>
              </a:rPr>
              <a:t>famiglie.</a:t>
            </a:r>
            <a:endParaRPr sz="2800"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183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8176" y="333843"/>
            <a:ext cx="3671570" cy="415498"/>
          </a:xfrm>
          <a:prstGeom prst="rect">
            <a:avLst/>
          </a:prstGeom>
          <a:solidFill>
            <a:srgbClr val="FFFB00"/>
          </a:solidFill>
          <a:ln w="38099">
            <a:solidFill>
              <a:srgbClr val="617335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1440">
              <a:spcBef>
                <a:spcPts val="360"/>
              </a:spcBef>
            </a:pPr>
            <a:r>
              <a:rPr sz="2400" spc="-5" dirty="0">
                <a:latin typeface="Calibri"/>
                <a:cs typeface="Calibri"/>
              </a:rPr>
              <a:t>Indagini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tecnico-scientifiche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0953" y="989378"/>
            <a:ext cx="10044953" cy="10079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33020" rIns="0" bIns="0" rtlCol="0" anchor="ctr">
            <a:spAutoFit/>
          </a:bodyPr>
          <a:lstStyle/>
          <a:p>
            <a:pPr marL="12700" marR="5080" indent="536575">
              <a:lnSpc>
                <a:spcPts val="3800"/>
              </a:lnSpc>
              <a:spcBef>
                <a:spcPts val="260"/>
              </a:spcBef>
            </a:pPr>
            <a:r>
              <a:rPr sz="3600" b="1" i="0" dirty="0">
                <a:latin typeface="Calibri"/>
                <a:cs typeface="Calibri"/>
              </a:rPr>
              <a:t>“</a:t>
            </a:r>
            <a:r>
              <a:rPr sz="3600" b="1" i="1" dirty="0"/>
              <a:t>Gli </a:t>
            </a:r>
            <a:r>
              <a:rPr sz="3600" b="1" i="1" spc="-5" dirty="0"/>
              <a:t>esiti </a:t>
            </a:r>
            <a:r>
              <a:rPr sz="3600" b="1" i="1" dirty="0"/>
              <a:t>di </a:t>
            </a:r>
            <a:r>
              <a:rPr sz="3600" b="1" i="1" spc="-5" dirty="0"/>
              <a:t>questa </a:t>
            </a:r>
            <a:r>
              <a:rPr sz="3600" b="1" i="1" dirty="0"/>
              <a:t>indagine </a:t>
            </a:r>
            <a:r>
              <a:rPr sz="3600" b="1" i="1" spc="-5" dirty="0"/>
              <a:t>genetica  </a:t>
            </a:r>
            <a:r>
              <a:rPr sz="3600" b="1" dirty="0"/>
              <a:t>dato </a:t>
            </a:r>
            <a:r>
              <a:rPr sz="3600" b="1" spc="-5" dirty="0"/>
              <a:t>l’elevatissimo numero delle</a:t>
            </a:r>
            <a:r>
              <a:rPr sz="3600" b="1" spc="30" dirty="0"/>
              <a:t> </a:t>
            </a:r>
            <a:r>
              <a:rPr sz="3600" b="1" spc="-5" dirty="0"/>
              <a:t>ricorrenze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282388" y="2891118"/>
            <a:ext cx="11564471" cy="14747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ts val="3800"/>
              </a:lnSpc>
              <a:spcBef>
                <a:spcPts val="220"/>
              </a:spcBef>
            </a:pPr>
            <a:r>
              <a:rPr sz="3200" b="1" dirty="0" smtClean="0">
                <a:solidFill>
                  <a:srgbClr val="604A7B"/>
                </a:solidFill>
                <a:latin typeface="Calibri"/>
                <a:cs typeface="Calibri"/>
              </a:rPr>
              <a:t>è </a:t>
            </a:r>
            <a:r>
              <a:rPr sz="3200" b="1" spc="-5" dirty="0">
                <a:solidFill>
                  <a:srgbClr val="604A7B"/>
                </a:solidFill>
                <a:latin typeface="Calibri"/>
                <a:cs typeface="Calibri"/>
              </a:rPr>
              <a:t>tale da rendere infinitesimale </a:t>
            </a:r>
            <a:r>
              <a:rPr sz="3200" b="1" dirty="0">
                <a:solidFill>
                  <a:srgbClr val="604A7B"/>
                </a:solidFill>
                <a:latin typeface="Calibri"/>
                <a:cs typeface="Calibri"/>
              </a:rPr>
              <a:t>la </a:t>
            </a:r>
            <a:r>
              <a:rPr sz="3200" b="1" spc="-5" dirty="0">
                <a:solidFill>
                  <a:srgbClr val="604A7B"/>
                </a:solidFill>
                <a:latin typeface="Calibri"/>
                <a:cs typeface="Calibri"/>
              </a:rPr>
              <a:t>possibilità  </a:t>
            </a:r>
            <a:r>
              <a:rPr sz="3200" b="1" i="1" dirty="0">
                <a:solidFill>
                  <a:srgbClr val="604A7B"/>
                </a:solidFill>
                <a:latin typeface="Calibri"/>
                <a:cs typeface="Calibri"/>
              </a:rPr>
              <a:t>di un</a:t>
            </a:r>
            <a:r>
              <a:rPr sz="3200" b="1" i="1" spc="-15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3200" b="1" i="1" spc="-5" dirty="0" err="1">
                <a:solidFill>
                  <a:srgbClr val="604A7B"/>
                </a:solidFill>
                <a:latin typeface="Calibri"/>
                <a:cs typeface="Calibri"/>
              </a:rPr>
              <a:t>errore</a:t>
            </a:r>
            <a:r>
              <a:rPr sz="3200" b="1" i="1" spc="-5" dirty="0">
                <a:solidFill>
                  <a:srgbClr val="604A7B"/>
                </a:solidFill>
                <a:latin typeface="Calibri"/>
                <a:cs typeface="Calibri"/>
              </a:rPr>
              <a:t>,</a:t>
            </a:r>
            <a:r>
              <a:rPr lang="it-IT" sz="3200" b="1" i="1" spc="-5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3200" b="1" spc="-5" dirty="0" err="1">
                <a:solidFill>
                  <a:srgbClr val="604A7B"/>
                </a:solidFill>
                <a:latin typeface="Calibri"/>
                <a:cs typeface="Calibri"/>
              </a:rPr>
              <a:t>presenta</a:t>
            </a:r>
            <a:r>
              <a:rPr sz="3200" b="1" spc="-5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604A7B"/>
                </a:solidFill>
                <a:latin typeface="Calibri"/>
                <a:cs typeface="Calibri"/>
              </a:rPr>
              <a:t>perciò</a:t>
            </a:r>
            <a:r>
              <a:rPr sz="3200" b="1" spc="-5" dirty="0">
                <a:solidFill>
                  <a:srgbClr val="604A7B"/>
                </a:solidFill>
                <a:latin typeface="Calibri"/>
                <a:cs typeface="Calibri"/>
              </a:rPr>
              <a:t> natura di prova </a:t>
            </a:r>
            <a:r>
              <a:rPr sz="3200" b="1" dirty="0">
                <a:solidFill>
                  <a:srgbClr val="604A7B"/>
                </a:solidFill>
                <a:latin typeface="Calibri"/>
                <a:cs typeface="Calibri"/>
              </a:rPr>
              <a:t>e </a:t>
            </a:r>
            <a:r>
              <a:rPr sz="3200" b="1" spc="-5" dirty="0">
                <a:solidFill>
                  <a:srgbClr val="604A7B"/>
                </a:solidFill>
                <a:latin typeface="Calibri"/>
                <a:cs typeface="Calibri"/>
              </a:rPr>
              <a:t>non di  </a:t>
            </a:r>
            <a:r>
              <a:rPr sz="3200" b="1" i="1" spc="-5" dirty="0">
                <a:solidFill>
                  <a:srgbClr val="604A7B"/>
                </a:solidFill>
                <a:latin typeface="Calibri"/>
                <a:cs typeface="Calibri"/>
              </a:rPr>
              <a:t>merito </a:t>
            </a:r>
            <a:r>
              <a:rPr sz="3200" b="1" i="1" spc="-5" dirty="0" err="1">
                <a:solidFill>
                  <a:srgbClr val="604A7B"/>
                </a:solidFill>
                <a:latin typeface="Calibri"/>
                <a:cs typeface="Calibri"/>
              </a:rPr>
              <a:t>riferimento</a:t>
            </a:r>
            <a:r>
              <a:rPr sz="3200" b="1" i="1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3200" b="1" i="1" spc="-5" dirty="0" err="1">
                <a:solidFill>
                  <a:srgbClr val="604A7B"/>
                </a:solidFill>
                <a:latin typeface="Calibri"/>
                <a:cs typeface="Calibri"/>
              </a:rPr>
              <a:t>indiziario</a:t>
            </a:r>
            <a:r>
              <a:rPr lang="it-IT" sz="3200" b="1" i="1" spc="-5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3200" dirty="0" err="1" smtClean="0"/>
              <a:t>ai</a:t>
            </a:r>
            <a:r>
              <a:rPr sz="3200" dirty="0" smtClean="0"/>
              <a:t> </a:t>
            </a:r>
            <a:r>
              <a:rPr sz="3200" spc="-5" dirty="0"/>
              <a:t>sensi dell’art. 192, comma secondo,</a:t>
            </a:r>
            <a:r>
              <a:rPr sz="3200" spc="30" dirty="0"/>
              <a:t> </a:t>
            </a:r>
            <a:r>
              <a:rPr sz="3200" spc="-5" dirty="0"/>
              <a:t>cod.</a:t>
            </a:r>
            <a:r>
              <a:rPr lang="it-IT" sz="3200" spc="-5" dirty="0"/>
              <a:t>  </a:t>
            </a:r>
            <a:r>
              <a:rPr sz="3200" spc="-5" dirty="0"/>
              <a:t>proc. Pen., </a:t>
            </a:r>
            <a:r>
              <a:rPr sz="3600" spc="-215" dirty="0">
                <a:latin typeface="Arial"/>
                <a:cs typeface="Arial"/>
              </a:rPr>
              <a:t>…</a:t>
            </a:r>
            <a:r>
              <a:rPr sz="3200" spc="-215" dirty="0"/>
              <a:t>”.</a:t>
            </a:r>
            <a:endParaRPr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562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8177" y="333843"/>
            <a:ext cx="3174365" cy="415498"/>
          </a:xfrm>
          <a:prstGeom prst="rect">
            <a:avLst/>
          </a:prstGeom>
          <a:solidFill>
            <a:srgbClr val="FFFB00"/>
          </a:solidFill>
          <a:ln w="38099">
            <a:solidFill>
              <a:srgbClr val="617335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1440">
              <a:spcBef>
                <a:spcPts val="360"/>
              </a:spcBef>
            </a:pPr>
            <a:r>
              <a:rPr sz="2400" spc="-5" dirty="0">
                <a:latin typeface="Calibri"/>
                <a:cs typeface="Calibri"/>
              </a:rPr>
              <a:t>Altri </a:t>
            </a:r>
            <a:r>
              <a:rPr sz="2400" dirty="0">
                <a:latin typeface="Calibri"/>
                <a:cs typeface="Calibri"/>
              </a:rPr>
              <a:t>indizi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corroboranti: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4094" y="1146063"/>
            <a:ext cx="11120718" cy="490647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78740" rIns="0" bIns="0" rtlCol="0">
            <a:spAutoFit/>
          </a:bodyPr>
          <a:lstStyle/>
          <a:p>
            <a:pPr marL="355600" indent="-342900" algn="just">
              <a:spcBef>
                <a:spcPts val="620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Il </a:t>
            </a:r>
            <a:r>
              <a:rPr sz="2800" spc="-5" dirty="0">
                <a:latin typeface="Calibri"/>
                <a:cs typeface="Calibri"/>
              </a:rPr>
              <a:t>lavoro dell’indagato</a:t>
            </a:r>
            <a:endParaRPr sz="2800" dirty="0">
              <a:latin typeface="Calibri"/>
              <a:cs typeface="Calibri"/>
            </a:endParaRPr>
          </a:p>
          <a:p>
            <a:pPr marL="355600" marR="515620" indent="-342900" algn="just">
              <a:lnSpc>
                <a:spcPts val="3500"/>
              </a:lnSpc>
              <a:spcBef>
                <a:spcPts val="120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Il </a:t>
            </a:r>
            <a:r>
              <a:rPr sz="2800" spc="-5" dirty="0">
                <a:latin typeface="Calibri"/>
                <a:cs typeface="Calibri"/>
              </a:rPr>
              <a:t>cellulare </a:t>
            </a:r>
            <a:r>
              <a:rPr sz="2800" dirty="0">
                <a:latin typeface="Calibri"/>
                <a:cs typeface="Calibri"/>
              </a:rPr>
              <a:t>di </a:t>
            </a:r>
            <a:r>
              <a:rPr sz="2800" spc="-5" dirty="0">
                <a:latin typeface="Calibri"/>
                <a:cs typeface="Calibri"/>
              </a:rPr>
              <a:t>Bossetti </a:t>
            </a:r>
            <a:r>
              <a:rPr sz="2800" dirty="0">
                <a:latin typeface="Calibri"/>
                <a:cs typeface="Calibri"/>
              </a:rPr>
              <a:t>è stato </a:t>
            </a:r>
            <a:r>
              <a:rPr sz="2800" spc="-5" dirty="0">
                <a:latin typeface="Calibri"/>
                <a:cs typeface="Calibri"/>
              </a:rPr>
              <a:t>agganciato </a:t>
            </a:r>
            <a:r>
              <a:rPr sz="2800" dirty="0">
                <a:latin typeface="Calibri"/>
                <a:cs typeface="Calibri"/>
              </a:rPr>
              <a:t>alla </a:t>
            </a:r>
            <a:r>
              <a:rPr sz="2800" spc="-5" dirty="0">
                <a:latin typeface="Calibri"/>
                <a:cs typeface="Calibri"/>
              </a:rPr>
              <a:t>stessa  </a:t>
            </a:r>
            <a:r>
              <a:rPr sz="2800" dirty="0">
                <a:latin typeface="Calibri"/>
                <a:cs typeface="Calibri"/>
              </a:rPr>
              <a:t>cella di </a:t>
            </a:r>
            <a:r>
              <a:rPr sz="2800" spc="-5" dirty="0">
                <a:latin typeface="Calibri"/>
                <a:cs typeface="Calibri"/>
              </a:rPr>
              <a:t>Yara </a:t>
            </a:r>
            <a:r>
              <a:rPr sz="2800" dirty="0">
                <a:latin typeface="Calibri"/>
                <a:cs typeface="Calibri"/>
              </a:rPr>
              <a:t>nella </a:t>
            </a:r>
            <a:r>
              <a:rPr sz="2800" spc="-5" dirty="0">
                <a:latin typeface="Calibri"/>
                <a:cs typeface="Calibri"/>
              </a:rPr>
              <a:t>stessa ora prima </a:t>
            </a:r>
            <a:r>
              <a:rPr sz="2800" dirty="0">
                <a:latin typeface="Calibri"/>
                <a:cs typeface="Calibri"/>
              </a:rPr>
              <a:t>della sua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scomparsa</a:t>
            </a:r>
            <a:endParaRPr sz="2800" dirty="0">
              <a:latin typeface="Calibri"/>
              <a:cs typeface="Calibri"/>
            </a:endParaRPr>
          </a:p>
          <a:p>
            <a:pPr marL="355600" indent="-342900" algn="just">
              <a:spcBef>
                <a:spcPts val="300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Descrizione </a:t>
            </a:r>
            <a:r>
              <a:rPr sz="2800" dirty="0">
                <a:latin typeface="Calibri"/>
                <a:cs typeface="Calibri"/>
              </a:rPr>
              <a:t>di </a:t>
            </a:r>
            <a:r>
              <a:rPr sz="2800" spc="-5" dirty="0">
                <a:latin typeface="Calibri"/>
                <a:cs typeface="Calibri"/>
              </a:rPr>
              <a:t>testimoni oculari </a:t>
            </a:r>
            <a:r>
              <a:rPr sz="2800" dirty="0">
                <a:latin typeface="Calibri"/>
                <a:cs typeface="Calibri"/>
              </a:rPr>
              <a:t>o </a:t>
            </a:r>
            <a:r>
              <a:rPr sz="2800" spc="-5" dirty="0" err="1">
                <a:latin typeface="Calibri"/>
                <a:cs typeface="Calibri"/>
              </a:rPr>
              <a:t>confessioni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 err="1">
                <a:latin typeface="Calibri"/>
                <a:cs typeface="Calibri"/>
              </a:rPr>
              <a:t>della</a:t>
            </a:r>
            <a:r>
              <a:rPr lang="it-IT" sz="2800" dirty="0">
                <a:latin typeface="Calibri"/>
                <a:cs typeface="Calibri"/>
              </a:rPr>
              <a:t> </a:t>
            </a:r>
            <a:r>
              <a:rPr sz="2800" spc="-5" dirty="0" err="1">
                <a:latin typeface="Calibri"/>
                <a:cs typeface="Calibri"/>
              </a:rPr>
              <a:t>ragazza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parenti (fratello) </a:t>
            </a:r>
            <a:r>
              <a:rPr sz="2800" dirty="0">
                <a:latin typeface="Calibri"/>
                <a:cs typeface="Calibri"/>
              </a:rPr>
              <a:t>che </a:t>
            </a:r>
            <a:r>
              <a:rPr sz="2800" spc="-5" dirty="0">
                <a:latin typeface="Calibri"/>
                <a:cs typeface="Calibri"/>
              </a:rPr>
              <a:t>confermano </a:t>
            </a:r>
            <a:r>
              <a:rPr sz="2800" dirty="0">
                <a:latin typeface="Calibri"/>
                <a:cs typeface="Calibri"/>
              </a:rPr>
              <a:t>identikit e </a:t>
            </a:r>
            <a:r>
              <a:rPr sz="2800" spc="-5" dirty="0" err="1">
                <a:latin typeface="Calibri"/>
                <a:cs typeface="Calibri"/>
              </a:rPr>
              <a:t>macchina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guidata </a:t>
            </a:r>
            <a:r>
              <a:rPr sz="2800" spc="-5" dirty="0">
                <a:latin typeface="Calibri"/>
                <a:cs typeface="Calibri"/>
              </a:rPr>
              <a:t>dall’imputato</a:t>
            </a:r>
            <a:endParaRPr sz="2800" dirty="0">
              <a:latin typeface="Calibri"/>
              <a:cs typeface="Calibri"/>
            </a:endParaRPr>
          </a:p>
          <a:p>
            <a:pPr algn="just">
              <a:spcBef>
                <a:spcPts val="25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408940" marR="5080" indent="3175" algn="just">
              <a:lnSpc>
                <a:spcPct val="99800"/>
              </a:lnSpc>
              <a:spcBef>
                <a:spcPts val="5"/>
              </a:spcBef>
            </a:pPr>
            <a:r>
              <a:rPr sz="2800" spc="-5" dirty="0">
                <a:latin typeface="Calibri"/>
                <a:cs typeface="Calibri"/>
              </a:rPr>
              <a:t>Anche </a:t>
            </a:r>
            <a:r>
              <a:rPr sz="2800" dirty="0">
                <a:latin typeface="Calibri"/>
                <a:cs typeface="Calibri"/>
              </a:rPr>
              <a:t>se </a:t>
            </a:r>
            <a:r>
              <a:rPr sz="2800" b="1" dirty="0">
                <a:latin typeface="Calibri"/>
                <a:cs typeface="Calibri"/>
              </a:rPr>
              <a:t>la </a:t>
            </a:r>
            <a:r>
              <a:rPr sz="2800" b="1" spc="-5" dirty="0">
                <a:latin typeface="Calibri"/>
                <a:cs typeface="Calibri"/>
              </a:rPr>
              <a:t>madre </a:t>
            </a:r>
            <a:r>
              <a:rPr sz="2800" b="1" dirty="0">
                <a:latin typeface="Calibri"/>
                <a:cs typeface="Calibri"/>
              </a:rPr>
              <a:t>di Bossetti ha </a:t>
            </a:r>
            <a:r>
              <a:rPr sz="2800" b="1" spc="-5" dirty="0">
                <a:latin typeface="Calibri"/>
                <a:cs typeface="Calibri"/>
              </a:rPr>
              <a:t>sempre negato </a:t>
            </a:r>
            <a:r>
              <a:rPr sz="2800" b="1" dirty="0">
                <a:latin typeface="Calibri"/>
                <a:cs typeface="Calibri"/>
              </a:rPr>
              <a:t>una </a:t>
            </a:r>
            <a:r>
              <a:rPr sz="2800" b="1" spc="-5" dirty="0">
                <a:latin typeface="Calibri"/>
                <a:cs typeface="Calibri"/>
              </a:rPr>
              <a:t>sua  relazione </a:t>
            </a:r>
            <a:r>
              <a:rPr sz="2800" b="1" dirty="0">
                <a:latin typeface="Calibri"/>
                <a:cs typeface="Calibri"/>
              </a:rPr>
              <a:t>con il </a:t>
            </a:r>
            <a:r>
              <a:rPr sz="2800" b="1" spc="-5" dirty="0">
                <a:latin typeface="Calibri"/>
                <a:cs typeface="Calibri"/>
              </a:rPr>
              <a:t>padre naturale di Massimo </a:t>
            </a:r>
            <a:r>
              <a:rPr sz="2800" b="1" spc="-5" dirty="0" err="1">
                <a:latin typeface="Calibri"/>
                <a:cs typeface="Calibri"/>
              </a:rPr>
              <a:t>Bossetti</a:t>
            </a:r>
            <a:r>
              <a:rPr lang="it-IT" sz="2800" b="1" spc="-5" dirty="0">
                <a:latin typeface="Calibri"/>
                <a:cs typeface="Calibri"/>
              </a:rPr>
              <a:t>,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ulteriori indagini </a:t>
            </a:r>
            <a:r>
              <a:rPr sz="2800" dirty="0">
                <a:latin typeface="Calibri"/>
                <a:cs typeface="Calibri"/>
              </a:rPr>
              <a:t>genetiche di </a:t>
            </a:r>
            <a:r>
              <a:rPr sz="2800" spc="-5" dirty="0">
                <a:latin typeface="Calibri"/>
                <a:cs typeface="Calibri"/>
              </a:rPr>
              <a:t>confronto con l’imputato </a:t>
            </a:r>
            <a:r>
              <a:rPr sz="2800" dirty="0">
                <a:latin typeface="Calibri"/>
                <a:cs typeface="Calibri"/>
              </a:rPr>
              <a:t>e  quello che </a:t>
            </a:r>
            <a:r>
              <a:rPr sz="2800" spc="-5" dirty="0">
                <a:latin typeface="Calibri"/>
                <a:cs typeface="Calibri"/>
              </a:rPr>
              <a:t>dovrebbe essere </a:t>
            </a:r>
            <a:r>
              <a:rPr sz="2800" dirty="0">
                <a:latin typeface="Calibri"/>
                <a:cs typeface="Calibri"/>
              </a:rPr>
              <a:t>il </a:t>
            </a:r>
            <a:r>
              <a:rPr sz="2800" spc="-5" dirty="0">
                <a:latin typeface="Calibri"/>
                <a:cs typeface="Calibri"/>
              </a:rPr>
              <a:t>padre dichiarato </a:t>
            </a:r>
            <a:r>
              <a:rPr sz="2800" dirty="0">
                <a:latin typeface="Calibri"/>
                <a:cs typeface="Calibri"/>
              </a:rPr>
              <a:t>dalla </a:t>
            </a:r>
            <a:r>
              <a:rPr sz="2800" spc="-5" dirty="0">
                <a:latin typeface="Calibri"/>
                <a:cs typeface="Calibri"/>
              </a:rPr>
              <a:t>madre  non </a:t>
            </a:r>
            <a:r>
              <a:rPr sz="2800" dirty="0">
                <a:latin typeface="Calibri"/>
                <a:cs typeface="Calibri"/>
              </a:rPr>
              <a:t>hanno dato esito</a:t>
            </a:r>
            <a:r>
              <a:rPr sz="2800" spc="-5" dirty="0">
                <a:latin typeface="Calibri"/>
                <a:cs typeface="Calibri"/>
              </a:rPr>
              <a:t> positivo.</a:t>
            </a:r>
            <a:endParaRPr sz="2800" dirty="0">
              <a:latin typeface="Calibri"/>
              <a:cs typeface="Calibri"/>
            </a:endParaRPr>
          </a:p>
          <a:p>
            <a:pPr marL="396240" algn="just">
              <a:spcBef>
                <a:spcPts val="20"/>
              </a:spcBef>
            </a:pPr>
            <a:r>
              <a:rPr sz="2800" u="sng" dirty="0">
                <a:latin typeface="Calibri"/>
                <a:cs typeface="Calibri"/>
              </a:rPr>
              <a:t>La </a:t>
            </a:r>
            <a:r>
              <a:rPr sz="2800" u="sng" spc="-5" dirty="0">
                <a:latin typeface="Calibri"/>
                <a:cs typeface="Calibri"/>
              </a:rPr>
              <a:t>prova </a:t>
            </a:r>
            <a:r>
              <a:rPr sz="2800" u="sng" dirty="0">
                <a:latin typeface="Calibri"/>
                <a:cs typeface="Calibri"/>
              </a:rPr>
              <a:t>del </a:t>
            </a:r>
            <a:r>
              <a:rPr sz="2800" u="sng" spc="-5" dirty="0">
                <a:latin typeface="Calibri"/>
                <a:cs typeface="Calibri"/>
              </a:rPr>
              <a:t>DNA acquista ancor </a:t>
            </a:r>
            <a:r>
              <a:rPr sz="2800" u="sng" dirty="0">
                <a:latin typeface="Calibri"/>
                <a:cs typeface="Calibri"/>
              </a:rPr>
              <a:t>più </a:t>
            </a:r>
            <a:r>
              <a:rPr sz="2800" u="sng" spc="-5" dirty="0">
                <a:latin typeface="Calibri"/>
                <a:cs typeface="Calibri"/>
              </a:rPr>
              <a:t>carattere</a:t>
            </a:r>
            <a:r>
              <a:rPr sz="2800" u="sng" spc="55" dirty="0">
                <a:latin typeface="Calibri"/>
                <a:cs typeface="Calibri"/>
              </a:rPr>
              <a:t> </a:t>
            </a:r>
            <a:r>
              <a:rPr sz="2800" u="sng" spc="-5" dirty="0">
                <a:latin typeface="Calibri"/>
                <a:cs typeface="Calibri"/>
              </a:rPr>
              <a:t>probatorio.</a:t>
            </a:r>
            <a:endParaRPr sz="2800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389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" y="1323975"/>
            <a:ext cx="1122997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9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88" y="901513"/>
            <a:ext cx="7570694" cy="516255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879" y="901513"/>
            <a:ext cx="5067300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09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237" y="275668"/>
            <a:ext cx="5813892" cy="583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72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738718" y="108877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hlinkClick r:id="rId2"/>
              </a:rPr>
              <a:t>https://people.unica.it/carlamariacalo/files/2012/04/genetica_forense_Springer.pdf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279" y="2309251"/>
            <a:ext cx="511492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882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1922</TotalTime>
  <Words>2225</Words>
  <Application>Microsoft Office PowerPoint</Application>
  <PresentationFormat>Widescreen</PresentationFormat>
  <Paragraphs>279</Paragraphs>
  <Slides>55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55</vt:i4>
      </vt:variant>
    </vt:vector>
  </HeadingPairs>
  <TitlesOfParts>
    <vt:vector size="64" baseType="lpstr">
      <vt:lpstr>Arial</vt:lpstr>
      <vt:lpstr>Calibri</vt:lpstr>
      <vt:lpstr>Calibri Light</vt:lpstr>
      <vt:lpstr>Tahoma</vt:lpstr>
      <vt:lpstr>Times New Roman</vt:lpstr>
      <vt:lpstr>Trebuchet MS</vt:lpstr>
      <vt:lpstr>Verdana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Test di paternità</vt:lpstr>
      <vt:lpstr>Presentazione standard di PowerPoint</vt:lpstr>
      <vt:lpstr>Principi generali</vt:lpstr>
      <vt:lpstr>Presentazione standard di PowerPoint</vt:lpstr>
      <vt:lpstr>Principi generali</vt:lpstr>
      <vt:lpstr>Probabilità di paternità (PP)</vt:lpstr>
      <vt:lpstr>Probabilità di paternità (PP)</vt:lpstr>
      <vt:lpstr>Presentazione standard di PowerPoint</vt:lpstr>
      <vt:lpstr>Probabilità di paternità (PP)</vt:lpstr>
      <vt:lpstr>Presentazione standard di PowerPoint</vt:lpstr>
      <vt:lpstr>Probabilità di paternità (PP)</vt:lpstr>
      <vt:lpstr>Presentazione standard di PowerPoint</vt:lpstr>
      <vt:lpstr>Presentazione standard di PowerPoint</vt:lpstr>
      <vt:lpstr>Probabilità di paternità (PP)</vt:lpstr>
      <vt:lpstr>Probabilità di paternità (PP)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Probabilità di paternità (PP)</vt:lpstr>
      <vt:lpstr>Presentazione standard di PowerPoint</vt:lpstr>
      <vt:lpstr>Presentazione standard di PowerPoint</vt:lpstr>
      <vt:lpstr>Test sulla Parentela degli Animali</vt:lpstr>
      <vt:lpstr>Presentazione standard di PowerPoint</vt:lpstr>
      <vt:lpstr>Presentazione standard di PowerPoint</vt:lpstr>
      <vt:lpstr>Il caso dell’omicidio di Yara Gambirasio</vt:lpstr>
      <vt:lpstr>Il caso dell’omicidio di Yara Gambirasio</vt:lpstr>
      <vt:lpstr>Presentazione standard di PowerPoint</vt:lpstr>
      <vt:lpstr>Analisi medico-legale</vt:lpstr>
      <vt:lpstr>Analisi medico-legale</vt:lpstr>
      <vt:lpstr>Analisi medico-legale</vt:lpstr>
      <vt:lpstr>3) Indagini naturalistiche</vt:lpstr>
      <vt:lpstr>Indagini tecnico-scientifiche</vt:lpstr>
      <vt:lpstr>Indagini tecnico-scientifiche</vt:lpstr>
      <vt:lpstr>Indagini tecnico-scientifiche</vt:lpstr>
      <vt:lpstr>Indagini tecnico-scientifiche</vt:lpstr>
      <vt:lpstr>Indagini tecnico-scientifiche</vt:lpstr>
      <vt:lpstr>Indagini tecnico-scientifiche</vt:lpstr>
      <vt:lpstr>Ricerca della MATERNITA’</vt:lpstr>
      <vt:lpstr>Test di paternità</vt:lpstr>
      <vt:lpstr>Presentazione standard di PowerPoint</vt:lpstr>
      <vt:lpstr>Indagini tecnico-scientifiche</vt:lpstr>
      <vt:lpstr>“Gli esiti di questa indagine genetica  dato l’elevatissimo numero delle ricorrenze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Elisabetta</dc:creator>
  <cp:lastModifiedBy>Elisabetta</cp:lastModifiedBy>
  <cp:revision>287</cp:revision>
  <dcterms:created xsi:type="dcterms:W3CDTF">2018-12-11T11:15:58Z</dcterms:created>
  <dcterms:modified xsi:type="dcterms:W3CDTF">2020-04-29T06:51:31Z</dcterms:modified>
</cp:coreProperties>
</file>