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4"/>
  </p:notesMasterIdLst>
  <p:sldIdLst>
    <p:sldId id="511" r:id="rId2"/>
    <p:sldId id="525" r:id="rId3"/>
    <p:sldId id="512" r:id="rId4"/>
    <p:sldId id="494" r:id="rId5"/>
    <p:sldId id="493" r:id="rId6"/>
    <p:sldId id="429" r:id="rId7"/>
    <p:sldId id="428" r:id="rId8"/>
    <p:sldId id="497" r:id="rId9"/>
    <p:sldId id="376" r:id="rId10"/>
    <p:sldId id="377" r:id="rId11"/>
    <p:sldId id="378" r:id="rId12"/>
    <p:sldId id="379" r:id="rId13"/>
    <p:sldId id="517" r:id="rId14"/>
    <p:sldId id="424" r:id="rId15"/>
    <p:sldId id="392" r:id="rId16"/>
    <p:sldId id="393" r:id="rId17"/>
    <p:sldId id="394" r:id="rId18"/>
    <p:sldId id="395" r:id="rId19"/>
    <p:sldId id="499" r:id="rId20"/>
    <p:sldId id="380" r:id="rId21"/>
    <p:sldId id="381" r:id="rId22"/>
    <p:sldId id="373" r:id="rId23"/>
    <p:sldId id="386" r:id="rId24"/>
    <p:sldId id="362" r:id="rId25"/>
    <p:sldId id="384" r:id="rId26"/>
    <p:sldId id="383" r:id="rId27"/>
    <p:sldId id="518" r:id="rId28"/>
    <p:sldId id="385" r:id="rId29"/>
    <p:sldId id="363" r:id="rId30"/>
    <p:sldId id="285" r:id="rId31"/>
    <p:sldId id="336" r:id="rId32"/>
    <p:sldId id="337" r:id="rId33"/>
    <p:sldId id="520" r:id="rId34"/>
    <p:sldId id="519" r:id="rId35"/>
    <p:sldId id="409" r:id="rId36"/>
    <p:sldId id="510" r:id="rId37"/>
    <p:sldId id="505" r:id="rId38"/>
    <p:sldId id="509" r:id="rId39"/>
    <p:sldId id="507" r:id="rId40"/>
    <p:sldId id="506" r:id="rId41"/>
    <p:sldId id="403" r:id="rId42"/>
    <p:sldId id="521" r:id="rId43"/>
    <p:sldId id="415" r:id="rId44"/>
    <p:sldId id="400" r:id="rId45"/>
    <p:sldId id="357" r:id="rId46"/>
    <p:sldId id="330" r:id="rId47"/>
    <p:sldId id="416" r:id="rId48"/>
    <p:sldId id="417" r:id="rId49"/>
    <p:sldId id="418" r:id="rId50"/>
    <p:sldId id="412" r:id="rId51"/>
    <p:sldId id="522" r:id="rId52"/>
    <p:sldId id="421" r:id="rId53"/>
    <p:sldId id="291" r:id="rId54"/>
    <p:sldId id="340" r:id="rId55"/>
    <p:sldId id="387" r:id="rId56"/>
    <p:sldId id="302" r:id="rId57"/>
    <p:sldId id="306" r:id="rId58"/>
    <p:sldId id="371" r:id="rId59"/>
    <p:sldId id="527" r:id="rId60"/>
    <p:sldId id="405" r:id="rId61"/>
    <p:sldId id="528" r:id="rId62"/>
    <p:sldId id="513" r:id="rId63"/>
    <p:sldId id="514" r:id="rId64"/>
    <p:sldId id="261" r:id="rId65"/>
    <p:sldId id="265" r:id="rId66"/>
    <p:sldId id="307" r:id="rId67"/>
    <p:sldId id="308" r:id="rId68"/>
    <p:sldId id="344" r:id="rId69"/>
    <p:sldId id="309" r:id="rId70"/>
    <p:sldId id="423" r:id="rId71"/>
    <p:sldId id="368" r:id="rId72"/>
    <p:sldId id="267" r:id="rId73"/>
    <p:sldId id="354" r:id="rId74"/>
    <p:sldId id="269" r:id="rId75"/>
    <p:sldId id="341" r:id="rId76"/>
    <p:sldId id="319" r:id="rId77"/>
    <p:sldId id="320" r:id="rId78"/>
    <p:sldId id="364" r:id="rId79"/>
    <p:sldId id="272" r:id="rId80"/>
    <p:sldId id="321" r:id="rId81"/>
    <p:sldId id="342" r:id="rId82"/>
    <p:sldId id="529" r:id="rId83"/>
    <p:sldId id="323" r:id="rId84"/>
    <p:sldId id="333" r:id="rId85"/>
    <p:sldId id="296" r:id="rId86"/>
    <p:sldId id="297" r:id="rId87"/>
    <p:sldId id="526" r:id="rId88"/>
    <p:sldId id="432" r:id="rId89"/>
    <p:sldId id="433" r:id="rId90"/>
    <p:sldId id="434" r:id="rId91"/>
    <p:sldId id="435" r:id="rId92"/>
    <p:sldId id="436" r:id="rId93"/>
    <p:sldId id="437" r:id="rId94"/>
    <p:sldId id="438" r:id="rId95"/>
    <p:sldId id="439" r:id="rId96"/>
    <p:sldId id="440" r:id="rId97"/>
    <p:sldId id="441" r:id="rId98"/>
    <p:sldId id="442" r:id="rId99"/>
    <p:sldId id="443" r:id="rId100"/>
    <p:sldId id="444" r:id="rId101"/>
    <p:sldId id="446" r:id="rId102"/>
    <p:sldId id="447" r:id="rId103"/>
    <p:sldId id="448" r:id="rId104"/>
    <p:sldId id="449" r:id="rId105"/>
    <p:sldId id="450" r:id="rId106"/>
    <p:sldId id="451" r:id="rId107"/>
    <p:sldId id="454" r:id="rId108"/>
    <p:sldId id="455" r:id="rId109"/>
    <p:sldId id="456" r:id="rId110"/>
    <p:sldId id="457" r:id="rId111"/>
    <p:sldId id="458" r:id="rId112"/>
    <p:sldId id="459" r:id="rId113"/>
    <p:sldId id="460" r:id="rId114"/>
    <p:sldId id="461" r:id="rId115"/>
    <p:sldId id="462" r:id="rId116"/>
    <p:sldId id="463" r:id="rId117"/>
    <p:sldId id="464" r:id="rId118"/>
    <p:sldId id="465" r:id="rId119"/>
    <p:sldId id="472" r:id="rId120"/>
    <p:sldId id="479" r:id="rId121"/>
    <p:sldId id="482" r:id="rId122"/>
    <p:sldId id="483" r:id="rId1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55" autoAdjust="0"/>
    <p:restoredTop sz="83259" autoAdjust="0"/>
  </p:normalViewPr>
  <p:slideViewPr>
    <p:cSldViewPr snapToGrid="0">
      <p:cViewPr varScale="1">
        <p:scale>
          <a:sx n="71" d="100"/>
          <a:sy n="71" d="100"/>
        </p:scale>
        <p:origin x="84"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066"/>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C43C6-2DCE-43F3-84A2-7A5FC513AAD8}" type="datetimeFigureOut">
              <a:rPr lang="it-IT" smtClean="0"/>
              <a:t>28/04/2020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34307-5E25-40EA-A435-2E363EB66EE6}" type="slidenum">
              <a:rPr lang="it-IT" smtClean="0"/>
              <a:t>‹N›</a:t>
            </a:fld>
            <a:endParaRPr lang="it-IT"/>
          </a:p>
        </p:txBody>
      </p:sp>
    </p:spTree>
    <p:extLst>
      <p:ext uri="{BB962C8B-B14F-4D97-AF65-F5344CB8AC3E}">
        <p14:creationId xmlns:p14="http://schemas.microsoft.com/office/powerpoint/2010/main" val="289031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87044" name="Segnaposto intestazione 4"/>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it-IT" altLang="it-IT" smtClean="0"/>
              <a:t>ghgfhdfghdghd</a:t>
            </a:r>
          </a:p>
        </p:txBody>
      </p:sp>
    </p:spTree>
    <p:extLst>
      <p:ext uri="{BB962C8B-B14F-4D97-AF65-F5344CB8AC3E}">
        <p14:creationId xmlns:p14="http://schemas.microsoft.com/office/powerpoint/2010/main" val="152457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34307-5E25-40EA-A435-2E363EB66EE6}" type="slidenum">
              <a:rPr lang="it-IT" smtClean="0"/>
              <a:t>75</a:t>
            </a:fld>
            <a:endParaRPr lang="it-IT"/>
          </a:p>
        </p:txBody>
      </p:sp>
    </p:spTree>
    <p:extLst>
      <p:ext uri="{BB962C8B-B14F-4D97-AF65-F5344CB8AC3E}">
        <p14:creationId xmlns:p14="http://schemas.microsoft.com/office/powerpoint/2010/main" val="419869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34307-5E25-40EA-A435-2E363EB66EE6}" type="slidenum">
              <a:rPr lang="it-IT" smtClean="0"/>
              <a:t>76</a:t>
            </a:fld>
            <a:endParaRPr lang="it-IT"/>
          </a:p>
        </p:txBody>
      </p:sp>
    </p:spTree>
    <p:extLst>
      <p:ext uri="{BB962C8B-B14F-4D97-AF65-F5344CB8AC3E}">
        <p14:creationId xmlns:p14="http://schemas.microsoft.com/office/powerpoint/2010/main" val="2971813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91C4112C-ACA6-4358-9D3B-D58D2C78DD77}" type="slidenum">
              <a:rPr lang="en-US" altLang="en-US" sz="1200"/>
              <a:pPr eaLnBrk="1" hangingPunct="1"/>
              <a:t>88</a:t>
            </a:fld>
            <a:endParaRPr lang="en-US" altLang="en-US" sz="1200"/>
          </a:p>
        </p:txBody>
      </p:sp>
      <p:sp>
        <p:nvSpPr>
          <p:cNvPr id="58371"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marL="228600" indent="-228600" eaLnBrk="1" hangingPunct="1">
              <a:buFontTx/>
              <a:buAutoNum type="arabicParenR"/>
              <a:defRPr/>
            </a:pPr>
            <a:endParaRPr lang="en-US" dirty="0" smtClean="0">
              <a:ea typeface="ＭＳ Ｐゴシック" charset="0"/>
              <a:cs typeface="+mn-cs"/>
            </a:endParaRPr>
          </a:p>
        </p:txBody>
      </p:sp>
    </p:spTree>
    <p:extLst>
      <p:ext uri="{BB962C8B-B14F-4D97-AF65-F5344CB8AC3E}">
        <p14:creationId xmlns:p14="http://schemas.microsoft.com/office/powerpoint/2010/main" val="3603442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900D8022-BD0A-4DDD-BA11-46D38678C427}" type="slidenum">
              <a:rPr lang="en-US" altLang="en-US" sz="1200"/>
              <a:pPr eaLnBrk="1" hangingPunct="1"/>
              <a:t>89</a:t>
            </a:fld>
            <a:endParaRPr lang="en-US" altLang="en-US" sz="1200"/>
          </a:p>
        </p:txBody>
      </p:sp>
      <p:sp>
        <p:nvSpPr>
          <p:cNvPr id="59395"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05467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5325C0AA-E4CF-4C46-B2BB-A1F49D9E6C2F}" type="slidenum">
              <a:rPr lang="en-US" altLang="en-US" sz="1200"/>
              <a:pPr eaLnBrk="1" hangingPunct="1"/>
              <a:t>90</a:t>
            </a:fld>
            <a:endParaRPr lang="en-US" altLang="en-US" sz="1200"/>
          </a:p>
        </p:txBody>
      </p:sp>
      <p:sp>
        <p:nvSpPr>
          <p:cNvPr id="60419"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54870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5B46A22F-780C-49FD-9A48-2AF8DFE08DE4}" type="slidenum">
              <a:rPr lang="en-US" altLang="en-US" sz="1200"/>
              <a:pPr eaLnBrk="1" hangingPunct="1"/>
              <a:t>91</a:t>
            </a:fld>
            <a:endParaRPr lang="en-US" altLang="en-US" sz="1200"/>
          </a:p>
        </p:txBody>
      </p:sp>
      <p:sp>
        <p:nvSpPr>
          <p:cNvPr id="61443"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692493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93EC26A9-C949-4D5B-901B-CFB23917829A}" type="slidenum">
              <a:rPr lang="en-US" altLang="en-US" sz="1200"/>
              <a:pPr eaLnBrk="1" hangingPunct="1"/>
              <a:t>92</a:t>
            </a:fld>
            <a:endParaRPr lang="en-US" altLang="en-US" sz="1200"/>
          </a:p>
        </p:txBody>
      </p:sp>
      <p:sp>
        <p:nvSpPr>
          <p:cNvPr id="62467"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164021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C7443900-113B-42ED-BB4E-BAC3AADC1BD3}" type="slidenum">
              <a:rPr lang="en-US" altLang="en-US" sz="1200"/>
              <a:pPr eaLnBrk="1" hangingPunct="1"/>
              <a:t>93</a:t>
            </a:fld>
            <a:endParaRPr lang="en-US" altLang="en-US" sz="1200"/>
          </a:p>
        </p:txBody>
      </p:sp>
      <p:sp>
        <p:nvSpPr>
          <p:cNvPr id="63491"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482262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417A2E0B-1C7A-4BEC-B517-544E510D8161}" type="slidenum">
              <a:rPr lang="en-US" altLang="en-US" sz="1200"/>
              <a:pPr eaLnBrk="1" hangingPunct="1"/>
              <a:t>94</a:t>
            </a:fld>
            <a:endParaRPr lang="en-US" altLang="en-US" sz="1200"/>
          </a:p>
        </p:txBody>
      </p:sp>
      <p:sp>
        <p:nvSpPr>
          <p:cNvPr id="64515"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438691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3EABED82-A336-4265-94DA-DF12C67DA591}" type="slidenum">
              <a:rPr lang="en-US" altLang="en-US" sz="1200"/>
              <a:pPr eaLnBrk="1" hangingPunct="1"/>
              <a:t>95</a:t>
            </a:fld>
            <a:endParaRPr lang="en-US" altLang="en-US" sz="1200"/>
          </a:p>
        </p:txBody>
      </p:sp>
      <p:sp>
        <p:nvSpPr>
          <p:cNvPr id="65539"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68423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34307-5E25-40EA-A435-2E363EB66EE6}" type="slidenum">
              <a:rPr lang="it-IT" smtClean="0"/>
              <a:t>16</a:t>
            </a:fld>
            <a:endParaRPr lang="it-IT"/>
          </a:p>
        </p:txBody>
      </p:sp>
    </p:spTree>
    <p:extLst>
      <p:ext uri="{BB962C8B-B14F-4D97-AF65-F5344CB8AC3E}">
        <p14:creationId xmlns:p14="http://schemas.microsoft.com/office/powerpoint/2010/main" val="2838231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EB2DF142-8084-4B63-9AD9-10A84EC3B066}" type="slidenum">
              <a:rPr lang="en-US" altLang="en-US" sz="1200"/>
              <a:pPr eaLnBrk="1" hangingPunct="1"/>
              <a:t>96</a:t>
            </a:fld>
            <a:endParaRPr lang="en-US" altLang="en-US" sz="1200"/>
          </a:p>
        </p:txBody>
      </p:sp>
      <p:sp>
        <p:nvSpPr>
          <p:cNvPr id="66563"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738151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F2DBC459-FF15-4B93-886B-2D8FA394ADE4}" type="slidenum">
              <a:rPr lang="en-US" altLang="en-US" sz="1200"/>
              <a:pPr eaLnBrk="1" hangingPunct="1"/>
              <a:t>97</a:t>
            </a:fld>
            <a:endParaRPr lang="en-US" altLang="en-US" sz="1200"/>
          </a:p>
        </p:txBody>
      </p:sp>
      <p:sp>
        <p:nvSpPr>
          <p:cNvPr id="67587"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867422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C4957097-5669-4336-9B2A-0B0CEEE5A52C}" type="slidenum">
              <a:rPr lang="en-US" altLang="en-US" sz="1200"/>
              <a:pPr eaLnBrk="1" hangingPunct="1"/>
              <a:t>98</a:t>
            </a:fld>
            <a:endParaRPr lang="en-US" altLang="en-US" sz="1200"/>
          </a:p>
        </p:txBody>
      </p:sp>
      <p:sp>
        <p:nvSpPr>
          <p:cNvPr id="68611"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183832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3F892CCC-CB38-4599-ABF0-32560BAA0C9F}" type="slidenum">
              <a:rPr lang="en-US" altLang="en-US" sz="1200"/>
              <a:pPr eaLnBrk="1" hangingPunct="1"/>
              <a:t>99</a:t>
            </a:fld>
            <a:endParaRPr lang="en-US" altLang="en-US" sz="1200"/>
          </a:p>
        </p:txBody>
      </p:sp>
      <p:sp>
        <p:nvSpPr>
          <p:cNvPr id="69635"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1084159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B5FFE623-A6B5-4CDA-906E-7BC7F7155CC4}" type="slidenum">
              <a:rPr lang="en-US" altLang="en-US" sz="1200"/>
              <a:pPr eaLnBrk="1" hangingPunct="1"/>
              <a:t>100</a:t>
            </a:fld>
            <a:endParaRPr lang="en-US" altLang="en-US" sz="1200"/>
          </a:p>
        </p:txBody>
      </p:sp>
      <p:sp>
        <p:nvSpPr>
          <p:cNvPr id="70659"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906200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BDEA153A-131E-4DEF-9769-194BD42096BE}" type="slidenum">
              <a:rPr lang="en-US" altLang="en-US" sz="1200"/>
              <a:pPr eaLnBrk="1" hangingPunct="1"/>
              <a:t>101</a:t>
            </a:fld>
            <a:endParaRPr lang="en-US" altLang="en-US" sz="1200"/>
          </a:p>
        </p:txBody>
      </p:sp>
      <p:sp>
        <p:nvSpPr>
          <p:cNvPr id="72707"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013271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9B5EADEA-0CAC-4D46-BCFA-EB9736DCC054}" type="slidenum">
              <a:rPr lang="en-US" altLang="en-US" sz="1200"/>
              <a:pPr eaLnBrk="1" hangingPunct="1"/>
              <a:t>102</a:t>
            </a:fld>
            <a:endParaRPr lang="en-US" altLang="en-US" sz="1200"/>
          </a:p>
        </p:txBody>
      </p:sp>
      <p:sp>
        <p:nvSpPr>
          <p:cNvPr id="73731"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009501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5E2D6407-4ACA-4A6D-9FCB-EFD787F665FC}" type="slidenum">
              <a:rPr lang="en-US" altLang="en-US" sz="1200"/>
              <a:pPr eaLnBrk="1" hangingPunct="1"/>
              <a:t>103</a:t>
            </a:fld>
            <a:endParaRPr lang="en-US" altLang="en-US" sz="1200"/>
          </a:p>
        </p:txBody>
      </p:sp>
      <p:sp>
        <p:nvSpPr>
          <p:cNvPr id="74755"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135945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006A9B5B-EF66-418D-9B0D-6DDC93D7B8E6}" type="slidenum">
              <a:rPr lang="en-US" altLang="en-US" sz="1200"/>
              <a:pPr eaLnBrk="1" hangingPunct="1"/>
              <a:t>104</a:t>
            </a:fld>
            <a:endParaRPr lang="en-US" altLang="en-US" sz="1200"/>
          </a:p>
        </p:txBody>
      </p:sp>
      <p:sp>
        <p:nvSpPr>
          <p:cNvPr id="75779"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648958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C808946F-46DA-4B99-91A0-ED47F87B3626}" type="slidenum">
              <a:rPr lang="en-US" altLang="en-US" sz="1200"/>
              <a:pPr eaLnBrk="1" hangingPunct="1"/>
              <a:t>105</a:t>
            </a:fld>
            <a:endParaRPr lang="en-US" altLang="en-US" sz="1200"/>
          </a:p>
        </p:txBody>
      </p:sp>
      <p:sp>
        <p:nvSpPr>
          <p:cNvPr id="76803"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84391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92164" name="Segnaposto intestazione 4"/>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it-IT" altLang="it-IT" smtClean="0"/>
              <a:t>ghgfhdfghdghd</a:t>
            </a:r>
          </a:p>
        </p:txBody>
      </p:sp>
    </p:spTree>
    <p:extLst>
      <p:ext uri="{BB962C8B-B14F-4D97-AF65-F5344CB8AC3E}">
        <p14:creationId xmlns:p14="http://schemas.microsoft.com/office/powerpoint/2010/main" val="2483249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9EB30072-9F44-414A-8612-A6B1BD14413F}" type="slidenum">
              <a:rPr lang="en-US" altLang="en-US" sz="1200"/>
              <a:pPr eaLnBrk="1" hangingPunct="1"/>
              <a:t>106</a:t>
            </a:fld>
            <a:endParaRPr lang="en-US" altLang="en-US" sz="1200"/>
          </a:p>
        </p:txBody>
      </p:sp>
      <p:sp>
        <p:nvSpPr>
          <p:cNvPr id="77827"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264174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1CAADE59-5A14-4D5B-8E2B-920800A529BE}" type="slidenum">
              <a:rPr lang="en-US" altLang="en-US" sz="1200"/>
              <a:pPr eaLnBrk="1" hangingPunct="1"/>
              <a:t>107</a:t>
            </a:fld>
            <a:endParaRPr lang="en-US" altLang="en-US" sz="1200"/>
          </a:p>
        </p:txBody>
      </p:sp>
      <p:sp>
        <p:nvSpPr>
          <p:cNvPr id="80899"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268936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EEB9461B-284B-4787-B61A-86AB2254AFC9}" type="slidenum">
              <a:rPr lang="en-US" altLang="en-US" sz="1200"/>
              <a:pPr eaLnBrk="1" hangingPunct="1"/>
              <a:t>108</a:t>
            </a:fld>
            <a:endParaRPr lang="en-US" altLang="en-US" sz="1200"/>
          </a:p>
        </p:txBody>
      </p:sp>
      <p:sp>
        <p:nvSpPr>
          <p:cNvPr id="81923"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574290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FB6FCD73-768E-4FFC-B2EE-BCD8BAD448AF}" type="slidenum">
              <a:rPr lang="en-US" altLang="en-US" sz="1200"/>
              <a:pPr eaLnBrk="1" hangingPunct="1"/>
              <a:t>109</a:t>
            </a:fld>
            <a:endParaRPr lang="en-US" altLang="en-US" sz="1200"/>
          </a:p>
        </p:txBody>
      </p:sp>
      <p:sp>
        <p:nvSpPr>
          <p:cNvPr id="82947"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794920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00CC3BE4-EA87-444E-9273-47F05E8E78B5}" type="slidenum">
              <a:rPr lang="en-US" altLang="en-US" sz="1200"/>
              <a:pPr eaLnBrk="1" hangingPunct="1"/>
              <a:t>110</a:t>
            </a:fld>
            <a:endParaRPr lang="en-US" altLang="en-US" sz="1200"/>
          </a:p>
        </p:txBody>
      </p:sp>
      <p:sp>
        <p:nvSpPr>
          <p:cNvPr id="83971"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350490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CF2B4414-7A7D-4610-B6FC-E7B77CAC12C5}" type="slidenum">
              <a:rPr lang="en-US" altLang="en-US" sz="1200"/>
              <a:pPr eaLnBrk="1" hangingPunct="1"/>
              <a:t>111</a:t>
            </a:fld>
            <a:endParaRPr lang="en-US" altLang="en-US" sz="1200"/>
          </a:p>
        </p:txBody>
      </p:sp>
      <p:sp>
        <p:nvSpPr>
          <p:cNvPr id="84995"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678352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9A3CD86C-D746-4090-B7FF-8A627DF28DED}" type="slidenum">
              <a:rPr lang="en-US" altLang="en-US" sz="1200"/>
              <a:pPr eaLnBrk="1" hangingPunct="1"/>
              <a:t>112</a:t>
            </a:fld>
            <a:endParaRPr lang="en-US" altLang="en-US" sz="1200"/>
          </a:p>
        </p:txBody>
      </p:sp>
      <p:sp>
        <p:nvSpPr>
          <p:cNvPr id="86019"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273739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A414099E-7969-4F68-AFE5-FB698496CEFD}" type="slidenum">
              <a:rPr lang="en-US" altLang="en-US" sz="1200"/>
              <a:pPr eaLnBrk="1" hangingPunct="1"/>
              <a:t>113</a:t>
            </a:fld>
            <a:endParaRPr lang="en-US" altLang="en-US" sz="1200"/>
          </a:p>
        </p:txBody>
      </p:sp>
      <p:sp>
        <p:nvSpPr>
          <p:cNvPr id="87043"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4264533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038A3CCA-27BF-42D6-876F-9B41E23A2F04}" type="slidenum">
              <a:rPr lang="en-US" altLang="en-US" sz="1200"/>
              <a:pPr eaLnBrk="1" hangingPunct="1"/>
              <a:t>114</a:t>
            </a:fld>
            <a:endParaRPr lang="en-US" altLang="en-US" sz="1200"/>
          </a:p>
        </p:txBody>
      </p:sp>
      <p:sp>
        <p:nvSpPr>
          <p:cNvPr id="88067"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856905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4CDB1405-35DA-49AA-98EA-DB6E97BFAC29}" type="slidenum">
              <a:rPr lang="en-US" altLang="en-US" sz="1200"/>
              <a:pPr eaLnBrk="1" hangingPunct="1"/>
              <a:t>115</a:t>
            </a:fld>
            <a:endParaRPr lang="en-US" altLang="en-US" sz="1200"/>
          </a:p>
        </p:txBody>
      </p:sp>
      <p:sp>
        <p:nvSpPr>
          <p:cNvPr id="89091"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407325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34307-5E25-40EA-A435-2E363EB66EE6}" type="slidenum">
              <a:rPr lang="it-IT" smtClean="0"/>
              <a:t>29</a:t>
            </a:fld>
            <a:endParaRPr lang="it-IT"/>
          </a:p>
        </p:txBody>
      </p:sp>
    </p:spTree>
    <p:extLst>
      <p:ext uri="{BB962C8B-B14F-4D97-AF65-F5344CB8AC3E}">
        <p14:creationId xmlns:p14="http://schemas.microsoft.com/office/powerpoint/2010/main" val="142140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D6A6785E-2DED-4759-9B3C-4569A8F64ECE}" type="slidenum">
              <a:rPr lang="en-US" altLang="en-US" sz="1200"/>
              <a:pPr eaLnBrk="1" hangingPunct="1"/>
              <a:t>116</a:t>
            </a:fld>
            <a:endParaRPr lang="en-US" altLang="en-US" sz="1200"/>
          </a:p>
        </p:txBody>
      </p:sp>
      <p:sp>
        <p:nvSpPr>
          <p:cNvPr id="90115"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764042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A1CE1DA9-37CE-4E63-BB0D-ECA41FF90E2E}" type="slidenum">
              <a:rPr lang="en-US" altLang="en-US" sz="1200"/>
              <a:pPr eaLnBrk="1" hangingPunct="1"/>
              <a:t>117</a:t>
            </a:fld>
            <a:endParaRPr lang="en-US" altLang="en-US" sz="1200"/>
          </a:p>
        </p:txBody>
      </p:sp>
      <p:sp>
        <p:nvSpPr>
          <p:cNvPr id="91139"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3380229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8474770E-6F5E-4CDE-8249-DCC1C4B50BB2}" type="slidenum">
              <a:rPr lang="en-US" altLang="en-US" sz="1200"/>
              <a:pPr eaLnBrk="1" hangingPunct="1"/>
              <a:t>118</a:t>
            </a:fld>
            <a:endParaRPr lang="en-US" altLang="en-US" sz="1200"/>
          </a:p>
        </p:txBody>
      </p:sp>
      <p:sp>
        <p:nvSpPr>
          <p:cNvPr id="92163"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401310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DB72E2F5-58E3-4F42-B2B8-9077B8BAF5CA}" type="slidenum">
              <a:rPr lang="en-US" altLang="en-US" sz="1200"/>
              <a:pPr eaLnBrk="1" hangingPunct="1"/>
              <a:t>119</a:t>
            </a:fld>
            <a:endParaRPr lang="en-US" altLang="en-US" sz="1200"/>
          </a:p>
        </p:txBody>
      </p:sp>
      <p:sp>
        <p:nvSpPr>
          <p:cNvPr id="99331"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3772226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10C111FC-2496-4449-8837-B006A74526A8}" type="slidenum">
              <a:rPr lang="en-US" altLang="en-US" sz="1200"/>
              <a:pPr eaLnBrk="1" hangingPunct="1"/>
              <a:t>120</a:t>
            </a:fld>
            <a:endParaRPr lang="en-US" altLang="en-US" sz="1200"/>
          </a:p>
        </p:txBody>
      </p:sp>
      <p:sp>
        <p:nvSpPr>
          <p:cNvPr id="106499"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8356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552B93BC-4915-4200-AA14-D3670222736D}" type="slidenum">
              <a:rPr lang="en-US" altLang="en-US" sz="1200"/>
              <a:pPr eaLnBrk="1" hangingPunct="1"/>
              <a:t>121</a:t>
            </a:fld>
            <a:endParaRPr lang="en-US" altLang="en-US" sz="1200"/>
          </a:p>
        </p:txBody>
      </p:sp>
      <p:sp>
        <p:nvSpPr>
          <p:cNvPr id="109571"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80002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fld id="{8C489DE6-EDA3-4078-84EB-221427F1F52C}" type="slidenum">
              <a:rPr lang="en-US" altLang="en-US" sz="1200"/>
              <a:pPr eaLnBrk="1" hangingPunct="1"/>
              <a:t>122</a:t>
            </a:fld>
            <a:endParaRPr lang="en-US" altLang="en-US" sz="1200"/>
          </a:p>
        </p:txBody>
      </p:sp>
      <p:sp>
        <p:nvSpPr>
          <p:cNvPr id="110595"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18838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E30074-4D57-45CD-9E32-D1F04E686B97}" type="slidenum">
              <a:rPr lang="en-US" altLang="it-IT"/>
              <a:pPr>
                <a:spcBef>
                  <a:spcPct val="0"/>
                </a:spcBef>
              </a:pPr>
              <a:t>41</a:t>
            </a:fld>
            <a:endParaRPr lang="en-US" altLang="it-IT"/>
          </a:p>
        </p:txBody>
      </p:sp>
    </p:spTree>
    <p:extLst>
      <p:ext uri="{BB962C8B-B14F-4D97-AF65-F5344CB8AC3E}">
        <p14:creationId xmlns:p14="http://schemas.microsoft.com/office/powerpoint/2010/main" val="40821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E46C3-CC43-4C23-8512-1092AAF142DE}" type="slidenum">
              <a:rPr lang="it-IT" altLang="it-IT"/>
              <a:pPr/>
              <a:t>43</a:t>
            </a:fld>
            <a:endParaRPr lang="it-IT" altLang="it-IT"/>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it-IT" altLang="it-IT"/>
              <a:t>Queste sono le 2 leggi di Mendel nella forma più generale. Il fatto che “i due membri di una coppia di geni” siano costituiti da alleli diversi, consente di verificare la validità delle due leggi, attraverso il calcolo delle frequenze attese tra i fenotipi della F2 (3:1 per la prima legge, 9:3:3:1 per la seconda legge) e il confronto fra queste e le frequenze effettivamente osservate.</a:t>
            </a:r>
          </a:p>
        </p:txBody>
      </p:sp>
    </p:spTree>
    <p:extLst>
      <p:ext uri="{BB962C8B-B14F-4D97-AF65-F5344CB8AC3E}">
        <p14:creationId xmlns:p14="http://schemas.microsoft.com/office/powerpoint/2010/main" val="416463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63C3E7-4EFF-468F-9558-AC738F8A5FF8}" type="slidenum">
              <a:rPr lang="en-US" altLang="it-IT"/>
              <a:pPr/>
              <a:t>62</a:t>
            </a:fld>
            <a:endParaRPr lang="en-US" altLang="it-IT"/>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272237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63C3E7-4EFF-468F-9558-AC738F8A5FF8}" type="slidenum">
              <a:rPr lang="en-US" altLang="it-IT"/>
              <a:pPr/>
              <a:t>63</a:t>
            </a:fld>
            <a:endParaRPr lang="en-US" altLang="it-IT"/>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188164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34307-5E25-40EA-A435-2E363EB66EE6}" type="slidenum">
              <a:rPr lang="it-IT" smtClean="0"/>
              <a:t>71</a:t>
            </a:fld>
            <a:endParaRPr lang="it-IT"/>
          </a:p>
        </p:txBody>
      </p:sp>
    </p:spTree>
    <p:extLst>
      <p:ext uri="{BB962C8B-B14F-4D97-AF65-F5344CB8AC3E}">
        <p14:creationId xmlns:p14="http://schemas.microsoft.com/office/powerpoint/2010/main" val="59370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5D409E7-B09A-4A54-AE7C-19DFD628B2CC}"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114983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D409E7-B09A-4A54-AE7C-19DFD628B2CC}"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105759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D409E7-B09A-4A54-AE7C-19DFD628B2CC}"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290490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27270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24107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03D666-1EA8-4B7F-9B8C-6A2C1750E9D2}" type="slidenum">
              <a:rPr lang="en-US" altLang="en-US"/>
              <a:pPr/>
              <a:t>‹N›</a:t>
            </a:fld>
            <a:endParaRPr lang="en-US" altLang="en-US"/>
          </a:p>
        </p:txBody>
      </p:sp>
    </p:spTree>
    <p:extLst>
      <p:ext uri="{BB962C8B-B14F-4D97-AF65-F5344CB8AC3E}">
        <p14:creationId xmlns:p14="http://schemas.microsoft.com/office/powerpoint/2010/main" val="287722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5D409E7-B09A-4A54-AE7C-19DFD628B2CC}"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22562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5D409E7-B09A-4A54-AE7C-19DFD628B2CC}" type="datetimeFigureOut">
              <a:rPr lang="it-IT" smtClean="0"/>
              <a:t>28/04/2020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355614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5D409E7-B09A-4A54-AE7C-19DFD628B2CC}" type="datetimeFigureOut">
              <a:rPr lang="it-IT" smtClean="0"/>
              <a:t>28/04/2020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264524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5D409E7-B09A-4A54-AE7C-19DFD628B2CC}" type="datetimeFigureOut">
              <a:rPr lang="it-IT" smtClean="0"/>
              <a:t>28/04/2020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240754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5D409E7-B09A-4A54-AE7C-19DFD628B2CC}" type="datetimeFigureOut">
              <a:rPr lang="it-IT" smtClean="0"/>
              <a:t>28/04/2020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36809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D409E7-B09A-4A54-AE7C-19DFD628B2CC}" type="datetimeFigureOut">
              <a:rPr lang="it-IT" smtClean="0"/>
              <a:t>28/04/2020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61767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5D409E7-B09A-4A54-AE7C-19DFD628B2CC}" type="datetimeFigureOut">
              <a:rPr lang="it-IT" smtClean="0"/>
              <a:t>28/04/2020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49993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5D409E7-B09A-4A54-AE7C-19DFD628B2CC}" type="datetimeFigureOut">
              <a:rPr lang="it-IT" smtClean="0"/>
              <a:t>28/04/2020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022A5F2-76CF-4192-BFF0-C8C968E6928C}" type="slidenum">
              <a:rPr lang="it-IT" smtClean="0"/>
              <a:t>‹N›</a:t>
            </a:fld>
            <a:endParaRPr lang="it-IT"/>
          </a:p>
        </p:txBody>
      </p:sp>
    </p:spTree>
    <p:extLst>
      <p:ext uri="{BB962C8B-B14F-4D97-AF65-F5344CB8AC3E}">
        <p14:creationId xmlns:p14="http://schemas.microsoft.com/office/powerpoint/2010/main" val="218652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409E7-B09A-4A54-AE7C-19DFD628B2CC}" type="datetimeFigureOut">
              <a:rPr lang="it-IT" smtClean="0"/>
              <a:t>28/04/2020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2A5F2-76CF-4192-BFF0-C8C968E6928C}" type="slidenum">
              <a:rPr lang="it-IT" smtClean="0"/>
              <a:t>‹N›</a:t>
            </a:fld>
            <a:endParaRPr lang="it-IT"/>
          </a:p>
        </p:txBody>
      </p:sp>
    </p:spTree>
    <p:extLst>
      <p:ext uri="{BB962C8B-B14F-4D97-AF65-F5344CB8AC3E}">
        <p14:creationId xmlns:p14="http://schemas.microsoft.com/office/powerpoint/2010/main" val="2474358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homednadirect.it/test-di-paternita-legal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38.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5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5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8.emf"/><Relationship Id="rId4" Type="http://schemas.openxmlformats.org/officeDocument/2006/relationships/oleObject" Target="../embeddings/Documento_di_Microsoft_Word_97_-_20031.doc"/></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slide" Target="slide103.xml"/><Relationship Id="rId13" Type="http://schemas.openxmlformats.org/officeDocument/2006/relationships/slide" Target="slide113.xml"/><Relationship Id="rId18" Type="http://schemas.openxmlformats.org/officeDocument/2006/relationships/slide" Target="slide56.xml"/><Relationship Id="rId3" Type="http://schemas.openxmlformats.org/officeDocument/2006/relationships/slide" Target="slide89.xml"/><Relationship Id="rId21" Type="http://schemas.openxmlformats.org/officeDocument/2006/relationships/image" Target="../media/image85.png"/><Relationship Id="rId7" Type="http://schemas.openxmlformats.org/officeDocument/2006/relationships/slide" Target="slide91.xml"/><Relationship Id="rId12" Type="http://schemas.openxmlformats.org/officeDocument/2006/relationships/slide" Target="slide105.xml"/><Relationship Id="rId17" Type="http://schemas.openxmlformats.org/officeDocument/2006/relationships/slide" Target="slide115.xml"/><Relationship Id="rId2" Type="http://schemas.openxmlformats.org/officeDocument/2006/relationships/notesSlide" Target="../notesSlides/notesSlide12.xml"/><Relationship Id="rId16" Type="http://schemas.openxmlformats.org/officeDocument/2006/relationships/slide" Target="slide107.xml"/><Relationship Id="rId20" Type="http://schemas.openxmlformats.org/officeDocument/2006/relationships/slide" Target="slide58.xml"/><Relationship Id="rId1" Type="http://schemas.openxmlformats.org/officeDocument/2006/relationships/slideLayout" Target="../slideLayouts/slideLayout14.xml"/><Relationship Id="rId6" Type="http://schemas.openxmlformats.org/officeDocument/2006/relationships/slide" Target="slide117.xml"/><Relationship Id="rId11" Type="http://schemas.openxmlformats.org/officeDocument/2006/relationships/slide" Target="slide93.xml"/><Relationship Id="rId5" Type="http://schemas.openxmlformats.org/officeDocument/2006/relationships/slide" Target="slide109.xml"/><Relationship Id="rId15" Type="http://schemas.openxmlformats.org/officeDocument/2006/relationships/slide" Target="slide95.xml"/><Relationship Id="rId10" Type="http://schemas.openxmlformats.org/officeDocument/2006/relationships/slide" Target="slide119.xml"/><Relationship Id="rId19" Type="http://schemas.openxmlformats.org/officeDocument/2006/relationships/slide" Target="slide97.xml"/><Relationship Id="rId4" Type="http://schemas.openxmlformats.org/officeDocument/2006/relationships/slide" Target="slide99.xml"/><Relationship Id="rId9" Type="http://schemas.openxmlformats.org/officeDocument/2006/relationships/slide" Target="slide111.xml"/><Relationship Id="rId14" Type="http://schemas.openxmlformats.org/officeDocument/2006/relationships/slide" Target="slide12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0" y="2316342"/>
            <a:ext cx="4965740" cy="1695464"/>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49530" rIns="0" bIns="0" rtlCol="0" anchor="ctr">
            <a:spAutoFit/>
          </a:bodyPr>
          <a:lstStyle/>
          <a:p>
            <a:pPr marL="400685" marR="383540" indent="-3175" algn="ctr">
              <a:lnSpc>
                <a:spcPct val="99400"/>
              </a:lnSpc>
              <a:spcBef>
                <a:spcPts val="390"/>
              </a:spcBef>
            </a:pPr>
            <a:r>
              <a:rPr lang="it-IT" sz="3600" b="1" dirty="0">
                <a:latin typeface="Calibri"/>
                <a:cs typeface="Calibri"/>
              </a:rPr>
              <a:t>Cenni di d</a:t>
            </a:r>
            <a:r>
              <a:rPr sz="3600" b="1" spc="-5" dirty="0" err="1">
                <a:latin typeface="Calibri"/>
                <a:cs typeface="Calibri"/>
              </a:rPr>
              <a:t>atabase</a:t>
            </a:r>
            <a:r>
              <a:rPr sz="3600" b="1" spc="-5" dirty="0">
                <a:latin typeface="Calibri"/>
                <a:cs typeface="Calibri"/>
              </a:rPr>
              <a:t> </a:t>
            </a:r>
            <a:r>
              <a:rPr sz="3600" b="1" dirty="0">
                <a:latin typeface="Calibri"/>
                <a:cs typeface="Calibri"/>
              </a:rPr>
              <a:t>di  </a:t>
            </a:r>
            <a:r>
              <a:rPr sz="3600" b="1" spc="-5" dirty="0">
                <a:latin typeface="Calibri"/>
                <a:cs typeface="Calibri"/>
              </a:rPr>
              <a:t>profili genetici  </a:t>
            </a:r>
            <a:r>
              <a:rPr sz="3600" b="1" dirty="0">
                <a:latin typeface="Calibri"/>
                <a:cs typeface="Calibri"/>
              </a:rPr>
              <a:t>in </a:t>
            </a:r>
            <a:r>
              <a:rPr sz="3600" b="1" spc="-5" dirty="0">
                <a:latin typeface="Calibri"/>
                <a:cs typeface="Calibri"/>
              </a:rPr>
              <a:t>genetica  forense</a:t>
            </a:r>
            <a:endParaRPr sz="3600" dirty="0">
              <a:latin typeface="Calibri"/>
              <a:cs typeface="Calibri"/>
            </a:endParaRPr>
          </a:p>
        </p:txBody>
      </p:sp>
    </p:spTree>
    <p:extLst>
      <p:ext uri="{BB962C8B-B14F-4D97-AF65-F5344CB8AC3E}">
        <p14:creationId xmlns:p14="http://schemas.microsoft.com/office/powerpoint/2010/main" val="539254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657600" y="352927"/>
            <a:ext cx="5358063" cy="600163"/>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45719" rIns="0" bIns="0" rtlCol="0">
            <a:spAutoFit/>
          </a:bodyPr>
          <a:lstStyle/>
          <a:p>
            <a:pPr marL="91440">
              <a:spcBef>
                <a:spcPts val="359"/>
              </a:spcBef>
            </a:pPr>
            <a:r>
              <a:rPr lang="it-IT" sz="3600" b="1" spc="-5" dirty="0">
                <a:latin typeface="Calibri"/>
                <a:cs typeface="Calibri"/>
              </a:rPr>
              <a:t>1- </a:t>
            </a:r>
            <a:r>
              <a:rPr sz="3600" b="1" spc="-5" dirty="0">
                <a:latin typeface="Calibri"/>
                <a:cs typeface="Calibri"/>
              </a:rPr>
              <a:t>Database di</a:t>
            </a:r>
            <a:r>
              <a:rPr sz="3600" b="1" spc="-25" dirty="0">
                <a:latin typeface="Calibri"/>
                <a:cs typeface="Calibri"/>
              </a:rPr>
              <a:t> </a:t>
            </a:r>
            <a:r>
              <a:rPr sz="3600" b="1" spc="-5" dirty="0">
                <a:latin typeface="Calibri"/>
                <a:cs typeface="Calibri"/>
              </a:rPr>
              <a:t>FREQUENZA</a:t>
            </a:r>
            <a:endParaRPr sz="3600" dirty="0">
              <a:latin typeface="Calibri"/>
              <a:cs typeface="Calibri"/>
            </a:endParaRPr>
          </a:p>
        </p:txBody>
      </p:sp>
      <p:sp>
        <p:nvSpPr>
          <p:cNvPr id="6" name="object 6"/>
          <p:cNvSpPr txBox="1"/>
          <p:nvPr/>
        </p:nvSpPr>
        <p:spPr>
          <a:xfrm>
            <a:off x="417095" y="1379621"/>
            <a:ext cx="11165305" cy="4313360"/>
          </a:xfrm>
          <a:prstGeom prst="rect">
            <a:avLst/>
          </a:prstGeom>
        </p:spPr>
        <p:style>
          <a:lnRef idx="0">
            <a:scrgbClr r="0" g="0" b="0"/>
          </a:lnRef>
          <a:fillRef idx="1003">
            <a:schemeClr val="lt2"/>
          </a:fillRef>
          <a:effectRef idx="0">
            <a:scrgbClr r="0" g="0" b="0"/>
          </a:effectRef>
          <a:fontRef idx="major"/>
        </p:style>
        <p:txBody>
          <a:bodyPr vert="horz" wrap="square" lIns="0" tIns="14605" rIns="0" bIns="0" rtlCol="0">
            <a:spAutoFit/>
          </a:bodyPr>
          <a:lstStyle/>
          <a:p>
            <a:pPr marL="355600" marR="5080" indent="-342900" algn="just">
              <a:lnSpc>
                <a:spcPct val="99500"/>
              </a:lnSpc>
              <a:spcBef>
                <a:spcPts val="115"/>
              </a:spcBef>
              <a:buClr>
                <a:srgbClr val="0000FF"/>
              </a:buClr>
              <a:buSzPct val="68750"/>
              <a:buFont typeface="Wingdings"/>
              <a:buChar char=""/>
              <a:tabLst>
                <a:tab pos="354965" algn="l"/>
                <a:tab pos="355600" algn="l"/>
              </a:tabLst>
            </a:pPr>
            <a:r>
              <a:rPr lang="it-IT" sz="3600" b="1" spc="-5" dirty="0">
                <a:solidFill>
                  <a:srgbClr val="604A7B"/>
                </a:solidFill>
                <a:latin typeface="+mn-lt"/>
                <a:cs typeface="Calibri"/>
              </a:rPr>
              <a:t>C</a:t>
            </a:r>
            <a:r>
              <a:rPr sz="3600" b="1" spc="-5" dirty="0" err="1">
                <a:solidFill>
                  <a:srgbClr val="604A7B"/>
                </a:solidFill>
                <a:latin typeface="+mn-lt"/>
                <a:cs typeface="Calibri"/>
              </a:rPr>
              <a:t>ollezione</a:t>
            </a:r>
            <a:r>
              <a:rPr sz="3600" b="1" spc="-5" dirty="0">
                <a:solidFill>
                  <a:srgbClr val="604A7B"/>
                </a:solidFill>
                <a:latin typeface="+mn-lt"/>
                <a:cs typeface="Calibri"/>
              </a:rPr>
              <a:t> «informatica» di dati relativi </a:t>
            </a:r>
            <a:r>
              <a:rPr sz="3600" b="1" spc="-5" dirty="0" err="1">
                <a:solidFill>
                  <a:srgbClr val="604A7B"/>
                </a:solidFill>
                <a:latin typeface="+mn-lt"/>
                <a:cs typeface="Calibri"/>
              </a:rPr>
              <a:t>alle</a:t>
            </a:r>
            <a:r>
              <a:rPr sz="3600" b="1" spc="-5" dirty="0">
                <a:solidFill>
                  <a:srgbClr val="604A7B"/>
                </a:solidFill>
                <a:latin typeface="+mn-lt"/>
                <a:cs typeface="Calibri"/>
              </a:rPr>
              <a:t> </a:t>
            </a:r>
            <a:r>
              <a:rPr lang="it-IT" sz="3600" b="1" spc="-5" dirty="0" smtClean="0">
                <a:solidFill>
                  <a:srgbClr val="604A7B"/>
                </a:solidFill>
                <a:latin typeface="+mn-lt"/>
                <a:cs typeface="Calibri"/>
              </a:rPr>
              <a:t>FREQUENZE</a:t>
            </a:r>
            <a:r>
              <a:rPr sz="3600" b="1" spc="-5" dirty="0" smtClean="0">
                <a:solidFill>
                  <a:srgbClr val="604A7B"/>
                </a:solidFill>
                <a:latin typeface="+mn-lt"/>
                <a:cs typeface="Calibri"/>
              </a:rPr>
              <a:t> </a:t>
            </a:r>
            <a:r>
              <a:rPr sz="3600" b="1" spc="-5" dirty="0">
                <a:solidFill>
                  <a:srgbClr val="604A7B"/>
                </a:solidFill>
                <a:latin typeface="+mn-lt"/>
                <a:cs typeface="Calibri"/>
              </a:rPr>
              <a:t>di  </a:t>
            </a:r>
            <a:r>
              <a:rPr sz="3600" b="1" dirty="0">
                <a:solidFill>
                  <a:srgbClr val="604A7B"/>
                </a:solidFill>
                <a:latin typeface="+mn-lt"/>
                <a:cs typeface="Calibri"/>
              </a:rPr>
              <a:t>alleli o </a:t>
            </a:r>
            <a:r>
              <a:rPr sz="3600" b="1" dirty="0" err="1">
                <a:solidFill>
                  <a:srgbClr val="604A7B"/>
                </a:solidFill>
                <a:latin typeface="+mn-lt"/>
                <a:cs typeface="Calibri"/>
              </a:rPr>
              <a:t>aplotipi</a:t>
            </a:r>
            <a:r>
              <a:rPr sz="3600" b="1" dirty="0">
                <a:solidFill>
                  <a:srgbClr val="604A7B"/>
                </a:solidFill>
                <a:latin typeface="+mn-lt"/>
                <a:cs typeface="Calibri"/>
              </a:rPr>
              <a:t> </a:t>
            </a:r>
            <a:r>
              <a:rPr lang="it-IT" sz="3600" b="1" dirty="0">
                <a:solidFill>
                  <a:srgbClr val="604A7B"/>
                </a:solidFill>
                <a:latin typeface="+mn-lt"/>
                <a:cs typeface="Calibri"/>
              </a:rPr>
              <a:t>in </a:t>
            </a:r>
            <a:r>
              <a:rPr lang="it-IT" sz="3600" b="1" spc="-5" dirty="0">
                <a:solidFill>
                  <a:srgbClr val="604A7B"/>
                </a:solidFill>
                <a:latin typeface="+mn-lt"/>
                <a:cs typeface="Calibri"/>
              </a:rPr>
              <a:t>diverse</a:t>
            </a:r>
            <a:r>
              <a:rPr lang="it-IT" sz="3600" b="1" spc="15" dirty="0">
                <a:solidFill>
                  <a:srgbClr val="604A7B"/>
                </a:solidFill>
                <a:latin typeface="+mn-lt"/>
                <a:cs typeface="Calibri"/>
              </a:rPr>
              <a:t> </a:t>
            </a:r>
            <a:r>
              <a:rPr lang="it-IT" sz="3600" b="1" spc="-5" dirty="0" smtClean="0">
                <a:solidFill>
                  <a:srgbClr val="604A7B"/>
                </a:solidFill>
                <a:latin typeface="+mn-lt"/>
                <a:cs typeface="Calibri"/>
              </a:rPr>
              <a:t>popolazioni (marcatori autosomici</a:t>
            </a:r>
            <a:r>
              <a:rPr lang="it-IT" sz="3600" spc="-5" dirty="0" smtClean="0">
                <a:latin typeface="+mn-lt"/>
                <a:cs typeface="Calibri"/>
              </a:rPr>
              <a:t> o</a:t>
            </a:r>
            <a:r>
              <a:rPr sz="3600" spc="-5" dirty="0" smtClean="0">
                <a:latin typeface="+mn-lt"/>
                <a:cs typeface="Calibri"/>
              </a:rPr>
              <a:t>  </a:t>
            </a:r>
            <a:r>
              <a:rPr sz="3600" spc="-5" dirty="0" err="1" smtClean="0">
                <a:latin typeface="+mn-lt"/>
                <a:cs typeface="Calibri"/>
              </a:rPr>
              <a:t>aplotipi</a:t>
            </a:r>
            <a:r>
              <a:rPr lang="it-IT" sz="3600" spc="-5" dirty="0" smtClean="0">
                <a:latin typeface="+mn-lt"/>
                <a:cs typeface="Calibri"/>
              </a:rPr>
              <a:t>)</a:t>
            </a:r>
            <a:endParaRPr lang="it-IT" sz="3600" spc="-5" dirty="0">
              <a:latin typeface="+mn-lt"/>
              <a:cs typeface="Calibri"/>
            </a:endParaRPr>
          </a:p>
          <a:p>
            <a:pPr marL="355600" marR="5080" indent="-342900" algn="just">
              <a:lnSpc>
                <a:spcPct val="99500"/>
              </a:lnSpc>
              <a:spcBef>
                <a:spcPts val="115"/>
              </a:spcBef>
              <a:buClr>
                <a:srgbClr val="0000FF"/>
              </a:buClr>
              <a:buSzPct val="68750"/>
              <a:buFont typeface="Wingdings"/>
              <a:buChar char=""/>
              <a:tabLst>
                <a:tab pos="354965" algn="l"/>
                <a:tab pos="355600" algn="l"/>
              </a:tabLst>
            </a:pPr>
            <a:endParaRPr sz="3600" dirty="0">
              <a:latin typeface="+mn-lt"/>
              <a:cs typeface="Calibri"/>
            </a:endParaRPr>
          </a:p>
          <a:p>
            <a:pPr marL="355600" marR="356870" indent="-342900" algn="just">
              <a:lnSpc>
                <a:spcPts val="2820"/>
              </a:lnSpc>
              <a:spcBef>
                <a:spcPts val="740"/>
              </a:spcBef>
              <a:buClr>
                <a:srgbClr val="0000FF"/>
              </a:buClr>
              <a:buSzPct val="68750"/>
              <a:buFont typeface="Wingdings"/>
              <a:buChar char=""/>
              <a:tabLst>
                <a:tab pos="354965" algn="l"/>
                <a:tab pos="355600" algn="l"/>
              </a:tabLst>
            </a:pPr>
            <a:r>
              <a:rPr lang="it-IT" sz="3600" spc="-5" dirty="0" smtClean="0">
                <a:latin typeface="+mn-lt"/>
                <a:cs typeface="Calibri"/>
              </a:rPr>
              <a:t> </a:t>
            </a:r>
            <a:r>
              <a:rPr lang="it-IT" sz="3600" b="1" spc="-5" dirty="0" smtClean="0">
                <a:solidFill>
                  <a:srgbClr val="FF0000"/>
                </a:solidFill>
                <a:latin typeface="+mn-lt"/>
                <a:cs typeface="Calibri"/>
              </a:rPr>
              <a:t>DONATORI ANONIMI,</a:t>
            </a:r>
            <a:r>
              <a:rPr sz="3600" b="1" spc="-5" dirty="0" smtClean="0">
                <a:solidFill>
                  <a:srgbClr val="FF0000"/>
                </a:solidFill>
                <a:latin typeface="+mn-lt"/>
                <a:cs typeface="Calibri"/>
              </a:rPr>
              <a:t> </a:t>
            </a:r>
            <a:r>
              <a:rPr sz="3600" spc="-5" dirty="0">
                <a:latin typeface="+mn-lt"/>
                <a:cs typeface="Calibri"/>
              </a:rPr>
              <a:t>non  imparentati tra</a:t>
            </a:r>
            <a:r>
              <a:rPr sz="3600" dirty="0">
                <a:latin typeface="+mn-lt"/>
                <a:cs typeface="Calibri"/>
              </a:rPr>
              <a:t> </a:t>
            </a:r>
            <a:r>
              <a:rPr sz="3600" spc="-5" dirty="0" err="1">
                <a:latin typeface="+mn-lt"/>
                <a:cs typeface="Calibri"/>
              </a:rPr>
              <a:t>loro</a:t>
            </a:r>
            <a:r>
              <a:rPr sz="3600" spc="-5" dirty="0" smtClean="0">
                <a:latin typeface="+mn-lt"/>
                <a:cs typeface="Calibri"/>
              </a:rPr>
              <a:t>.</a:t>
            </a:r>
            <a:endParaRPr lang="it-IT" sz="3600" spc="-5" dirty="0" smtClean="0">
              <a:latin typeface="+mn-lt"/>
              <a:cs typeface="Calibri"/>
            </a:endParaRPr>
          </a:p>
          <a:p>
            <a:pPr marL="355600" marR="356870" indent="-342900" algn="just">
              <a:lnSpc>
                <a:spcPts val="2820"/>
              </a:lnSpc>
              <a:spcBef>
                <a:spcPts val="740"/>
              </a:spcBef>
              <a:buClr>
                <a:srgbClr val="0000FF"/>
              </a:buClr>
              <a:buSzPct val="68750"/>
              <a:buFont typeface="Wingdings"/>
              <a:buChar char=""/>
              <a:tabLst>
                <a:tab pos="354965" algn="l"/>
                <a:tab pos="355600" algn="l"/>
              </a:tabLst>
            </a:pPr>
            <a:endParaRPr sz="3600" dirty="0">
              <a:latin typeface="+mn-lt"/>
              <a:cs typeface="Calibri"/>
            </a:endParaRPr>
          </a:p>
          <a:p>
            <a:pPr marL="355600" marR="66675" indent="-342900" algn="just">
              <a:spcBef>
                <a:spcPts val="515"/>
              </a:spcBef>
              <a:buClr>
                <a:srgbClr val="0000FF"/>
              </a:buClr>
              <a:buSzPct val="68750"/>
              <a:buFont typeface="Wingdings"/>
              <a:buChar char=""/>
              <a:tabLst>
                <a:tab pos="354965" algn="l"/>
                <a:tab pos="355600" algn="l"/>
              </a:tabLst>
            </a:pPr>
            <a:r>
              <a:rPr lang="it-IT" sz="3600" spc="-5" dirty="0" smtClean="0">
                <a:latin typeface="+mn-lt"/>
                <a:cs typeface="Calibri"/>
              </a:rPr>
              <a:t>DB </a:t>
            </a:r>
            <a:r>
              <a:rPr sz="3600" spc="-5" dirty="0" err="1" smtClean="0">
                <a:latin typeface="+mn-lt"/>
                <a:cs typeface="Calibri"/>
              </a:rPr>
              <a:t>insostituibile</a:t>
            </a:r>
            <a:r>
              <a:rPr sz="3600" spc="-5" dirty="0" smtClean="0">
                <a:latin typeface="+mn-lt"/>
                <a:cs typeface="Calibri"/>
              </a:rPr>
              <a:t> </a:t>
            </a:r>
            <a:r>
              <a:rPr sz="3600" dirty="0">
                <a:latin typeface="+mn-lt"/>
                <a:cs typeface="Calibri"/>
              </a:rPr>
              <a:t>per </a:t>
            </a:r>
            <a:r>
              <a:rPr sz="3600" spc="-5" dirty="0">
                <a:latin typeface="+mn-lt"/>
                <a:cs typeface="Calibri"/>
              </a:rPr>
              <a:t>poter </a:t>
            </a:r>
            <a:r>
              <a:rPr sz="3600" b="1" u="heavy" dirty="0">
                <a:uFill>
                  <a:solidFill>
                    <a:srgbClr val="000000"/>
                  </a:solidFill>
                </a:uFill>
                <a:latin typeface="+mn-lt"/>
                <a:cs typeface="Calibri"/>
              </a:rPr>
              <a:t>attribuire una </a:t>
            </a:r>
            <a:r>
              <a:rPr sz="3600" b="1" u="heavy" spc="-5" dirty="0">
                <a:uFill>
                  <a:solidFill>
                    <a:srgbClr val="000000"/>
                  </a:solidFill>
                </a:uFill>
                <a:latin typeface="+mn-lt"/>
                <a:cs typeface="Calibri"/>
              </a:rPr>
              <a:t>significatività statistica</a:t>
            </a:r>
            <a:r>
              <a:rPr sz="3600" b="1" spc="-5" dirty="0">
                <a:latin typeface="+mn-lt"/>
                <a:cs typeface="Calibri"/>
              </a:rPr>
              <a:t> </a:t>
            </a:r>
            <a:r>
              <a:rPr sz="3600" b="1" dirty="0">
                <a:latin typeface="+mn-lt"/>
                <a:cs typeface="Calibri"/>
              </a:rPr>
              <a:t>ai match </a:t>
            </a:r>
            <a:endParaRPr sz="3600" dirty="0">
              <a:latin typeface="+mn-lt"/>
              <a:cs typeface="Calibri"/>
            </a:endParaRPr>
          </a:p>
        </p:txBody>
      </p:sp>
    </p:spTree>
    <p:extLst>
      <p:ext uri="{BB962C8B-B14F-4D97-AF65-F5344CB8AC3E}">
        <p14:creationId xmlns:p14="http://schemas.microsoft.com/office/powerpoint/2010/main" val="202390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14339"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the negative control?</a:t>
            </a:r>
          </a:p>
          <a:p>
            <a:pPr algn="ctr" eaLnBrk="1" hangingPunct="1">
              <a:buFontTx/>
              <a:buNone/>
            </a:pPr>
            <a:endParaRPr lang="en-US" altLang="en-US" dirty="0">
              <a:solidFill>
                <a:schemeClr val="bg2"/>
              </a:solidFill>
            </a:endParaRPr>
          </a:p>
        </p:txBody>
      </p:sp>
    </p:spTree>
    <p:extLst>
      <p:ext uri="{BB962C8B-B14F-4D97-AF65-F5344CB8AC3E}">
        <p14:creationId xmlns:p14="http://schemas.microsoft.com/office/powerpoint/2010/main" val="42410251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774700"/>
            <a:ext cx="7772400" cy="1143000"/>
          </a:xfrm>
        </p:spPr>
        <p:txBody>
          <a:bodyPr>
            <a:normAutofit/>
          </a:bodyPr>
          <a:lstStyle/>
          <a:p>
            <a:pPr eaLnBrk="1" hangingPunct="1"/>
            <a:r>
              <a:rPr lang="en-US" altLang="en-US" b="1" dirty="0" smtClean="0">
                <a:solidFill>
                  <a:srgbClr val="F8B61F"/>
                </a:solidFill>
              </a:rPr>
              <a:t>Answer</a:t>
            </a:r>
            <a:endParaRPr lang="en-US" altLang="en-US" b="1" dirty="0" smtClean="0">
              <a:solidFill>
                <a:schemeClr val="tx1"/>
              </a:solidFill>
            </a:endParaRPr>
          </a:p>
        </p:txBody>
      </p:sp>
      <p:sp>
        <p:nvSpPr>
          <p:cNvPr id="16387" name="Rectangle 3"/>
          <p:cNvSpPr>
            <a:spLocks noGrp="1" noChangeArrowheads="1"/>
          </p:cNvSpPr>
          <p:nvPr>
            <p:ph type="body" idx="1"/>
          </p:nvPr>
        </p:nvSpPr>
        <p:spPr>
          <a:xfrm>
            <a:off x="2209800" y="2524126"/>
            <a:ext cx="7772400" cy="3736975"/>
          </a:xfrm>
        </p:spPr>
        <p:txBody>
          <a:bodyPr/>
          <a:lstStyle/>
          <a:p>
            <a:pPr algn="ctr" eaLnBrk="1" hangingPunct="1">
              <a:buFontTx/>
              <a:buNone/>
            </a:pPr>
            <a:r>
              <a:rPr lang="en-US" altLang="en-US" sz="4400" dirty="0">
                <a:solidFill>
                  <a:srgbClr val="FF0000"/>
                </a:solidFill>
              </a:rPr>
              <a:t>An enzyme used in PCR</a:t>
            </a:r>
          </a:p>
          <a:p>
            <a:pPr algn="ctr" eaLnBrk="1" hangingPunct="1">
              <a:buFontTx/>
              <a:buNone/>
            </a:pPr>
            <a:r>
              <a:rPr lang="en-US" altLang="en-US" sz="4400" dirty="0">
                <a:solidFill>
                  <a:srgbClr val="FF0000"/>
                </a:solidFill>
              </a:rPr>
              <a:t>that is able to function at</a:t>
            </a:r>
          </a:p>
          <a:p>
            <a:pPr algn="ctr" eaLnBrk="1" hangingPunct="1">
              <a:buFontTx/>
              <a:buNone/>
            </a:pPr>
            <a:r>
              <a:rPr lang="en-US" altLang="en-US" sz="4400" dirty="0">
                <a:solidFill>
                  <a:srgbClr val="FF0000"/>
                </a:solidFill>
              </a:rPr>
              <a:t>very high temperatures.  </a:t>
            </a:r>
          </a:p>
          <a:p>
            <a:pPr algn="ctr" eaLnBrk="1" hangingPunct="1">
              <a:buFontTx/>
              <a:buNone/>
            </a:pPr>
            <a:endParaRPr lang="en-US" altLang="en-US" sz="4800" dirty="0"/>
          </a:p>
        </p:txBody>
      </p:sp>
      <p:sp>
        <p:nvSpPr>
          <p:cNvPr id="118788"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pic>
        <p:nvPicPr>
          <p:cNvPr id="16389" name="Picture 4" descr="Daily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226" y="558801"/>
            <a:ext cx="5254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9714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774701"/>
            <a:ext cx="7772400" cy="1370013"/>
          </a:xfrm>
        </p:spPr>
        <p:txBody>
          <a:bodyPr>
            <a:normAutofit/>
          </a:bodyPr>
          <a:lstStyle/>
          <a:p>
            <a:pPr eaLnBrk="1" hangingPunct="1"/>
            <a:r>
              <a:rPr lang="en-US" altLang="en-US" b="1" dirty="0" smtClean="0">
                <a:solidFill>
                  <a:srgbClr val="F8A90D"/>
                </a:solidFill>
              </a:rPr>
              <a:t/>
            </a:r>
            <a:br>
              <a:rPr lang="en-US" altLang="en-US" b="1" dirty="0" smtClean="0">
                <a:solidFill>
                  <a:srgbClr val="F8A90D"/>
                </a:solidFill>
              </a:rPr>
            </a:br>
            <a:r>
              <a:rPr lang="en-US" altLang="en-US" b="1" dirty="0" smtClean="0">
                <a:solidFill>
                  <a:srgbClr val="FF0000"/>
                </a:solidFill>
              </a:rPr>
              <a:t>Question</a:t>
            </a:r>
            <a:endParaRPr lang="en-US" altLang="en-US" b="1" dirty="0" smtClean="0">
              <a:solidFill>
                <a:srgbClr val="F8A90D"/>
              </a:solidFill>
            </a:endParaRPr>
          </a:p>
        </p:txBody>
      </p:sp>
      <p:sp>
        <p:nvSpPr>
          <p:cNvPr id="17411" name="Rectangle 3"/>
          <p:cNvSpPr>
            <a:spLocks noGrp="1" noChangeArrowheads="1"/>
          </p:cNvSpPr>
          <p:nvPr>
            <p:ph type="body" idx="1"/>
          </p:nvPr>
        </p:nvSpPr>
        <p:spPr>
          <a:xfrm>
            <a:off x="2209800" y="2728914"/>
            <a:ext cx="7772400" cy="3532187"/>
          </a:xfrm>
        </p:spPr>
        <p:txBody>
          <a:bodyPr/>
          <a:lstStyle/>
          <a:p>
            <a:pPr algn="ctr" eaLnBrk="1" hangingPunct="1">
              <a:buFontTx/>
              <a:buNone/>
            </a:pPr>
            <a:r>
              <a:rPr lang="en-US" altLang="en-US" sz="4400" dirty="0">
                <a:solidFill>
                  <a:srgbClr val="FF0000"/>
                </a:solidFill>
              </a:rPr>
              <a:t>What is </a:t>
            </a:r>
            <a:r>
              <a:rPr lang="en-US" altLang="en-US" sz="4400" dirty="0" err="1">
                <a:solidFill>
                  <a:srgbClr val="FF0000"/>
                </a:solidFill>
              </a:rPr>
              <a:t>Taq</a:t>
            </a:r>
            <a:r>
              <a:rPr lang="en-US" altLang="en-US" sz="4400" dirty="0">
                <a:solidFill>
                  <a:srgbClr val="FF0000"/>
                </a:solidFill>
              </a:rPr>
              <a:t> polymerase?</a:t>
            </a:r>
          </a:p>
          <a:p>
            <a:pPr algn="ctr" eaLnBrk="1" hangingPunct="1">
              <a:buFontTx/>
              <a:buNone/>
            </a:pPr>
            <a:endParaRPr lang="en-US" altLang="en-US" sz="4800" dirty="0"/>
          </a:p>
        </p:txBody>
      </p:sp>
      <p:pic>
        <p:nvPicPr>
          <p:cNvPr id="17413" name="Picture 4" descr="Daily_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7626" y="668339"/>
            <a:ext cx="5254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8498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18435" name="Rectangle 3"/>
          <p:cNvSpPr>
            <a:spLocks noGrp="1" noChangeArrowheads="1"/>
          </p:cNvSpPr>
          <p:nvPr>
            <p:ph type="body" idx="1"/>
          </p:nvPr>
        </p:nvSpPr>
        <p:spPr/>
        <p:txBody>
          <a:bodyPr/>
          <a:lstStyle/>
          <a:p>
            <a:pPr algn="ctr" eaLnBrk="1" hangingPunct="1">
              <a:buFontTx/>
              <a:buNone/>
            </a:pPr>
            <a:r>
              <a:rPr lang="en-US" altLang="en-US" sz="4400"/>
              <a:t>These target the portion</a:t>
            </a:r>
          </a:p>
          <a:p>
            <a:pPr algn="ctr" eaLnBrk="1" hangingPunct="1">
              <a:buFontTx/>
              <a:buNone/>
            </a:pPr>
            <a:r>
              <a:rPr lang="en-US" altLang="en-US" sz="4400"/>
              <a:t>of DNA to be amplified. </a:t>
            </a:r>
          </a:p>
        </p:txBody>
      </p:sp>
      <p:sp>
        <p:nvSpPr>
          <p:cNvPr id="5"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25434073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19459"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are primers?</a:t>
            </a:r>
          </a:p>
          <a:p>
            <a:pPr algn="ctr" eaLnBrk="1" hangingPunct="1">
              <a:buFontTx/>
              <a:buNone/>
            </a:pPr>
            <a:endParaRPr lang="en-US" altLang="en-US" dirty="0" smtClean="0">
              <a:solidFill>
                <a:schemeClr val="bg2"/>
              </a:solidFill>
            </a:endParaRPr>
          </a:p>
        </p:txBody>
      </p:sp>
    </p:spTree>
    <p:extLst>
      <p:ext uri="{BB962C8B-B14F-4D97-AF65-F5344CB8AC3E}">
        <p14:creationId xmlns:p14="http://schemas.microsoft.com/office/powerpoint/2010/main" val="14610415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20483" name="Rectangle 3"/>
          <p:cNvSpPr>
            <a:spLocks noGrp="1" noChangeArrowheads="1"/>
          </p:cNvSpPr>
          <p:nvPr>
            <p:ph type="body" idx="1"/>
          </p:nvPr>
        </p:nvSpPr>
        <p:spPr/>
        <p:txBody>
          <a:bodyPr/>
          <a:lstStyle/>
          <a:p>
            <a:pPr algn="ctr" eaLnBrk="1" hangingPunct="1">
              <a:buFontTx/>
              <a:buNone/>
            </a:pPr>
            <a:r>
              <a:rPr lang="en-US" altLang="en-US" sz="4400"/>
              <a:t>A step in PCR in which the</a:t>
            </a:r>
          </a:p>
          <a:p>
            <a:pPr algn="ctr" eaLnBrk="1" hangingPunct="1">
              <a:buFontTx/>
              <a:buNone/>
            </a:pPr>
            <a:r>
              <a:rPr lang="en-US" altLang="en-US" sz="4400"/>
              <a:t>temperature is lowered to </a:t>
            </a:r>
          </a:p>
          <a:p>
            <a:pPr algn="ctr" eaLnBrk="1" hangingPunct="1">
              <a:buFontTx/>
              <a:buNone/>
            </a:pPr>
            <a:r>
              <a:rPr lang="en-US" altLang="en-US" sz="4400"/>
              <a:t>50–65ºC, allowing the </a:t>
            </a:r>
          </a:p>
          <a:p>
            <a:pPr algn="ctr" eaLnBrk="1" hangingPunct="1">
              <a:buFontTx/>
              <a:buNone/>
            </a:pPr>
            <a:r>
              <a:rPr lang="en-US" altLang="en-US" sz="4400"/>
              <a:t>primers to bind to the DNA.</a:t>
            </a:r>
          </a:p>
          <a:p>
            <a:pPr algn="ctr" eaLnBrk="1" hangingPunct="1">
              <a:buFontTx/>
              <a:buNone/>
            </a:pPr>
            <a:endParaRPr lang="en-US" altLang="en-US" sz="4800"/>
          </a:p>
        </p:txBody>
      </p:sp>
      <p:sp>
        <p:nvSpPr>
          <p:cNvPr id="78852"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38919012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21507"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annealing?</a:t>
            </a:r>
          </a:p>
          <a:p>
            <a:pPr algn="ctr" eaLnBrk="1" hangingPunct="1">
              <a:buFontTx/>
              <a:buNone/>
            </a:pPr>
            <a:endParaRPr lang="en-US" altLang="en-US" sz="4800" dirty="0">
              <a:solidFill>
                <a:schemeClr val="bg2"/>
              </a:solidFill>
            </a:endParaRPr>
          </a:p>
        </p:txBody>
      </p:sp>
    </p:spTree>
    <p:extLst>
      <p:ext uri="{BB962C8B-B14F-4D97-AF65-F5344CB8AC3E}">
        <p14:creationId xmlns:p14="http://schemas.microsoft.com/office/powerpoint/2010/main" val="7290962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24579" name="Rectangle 3"/>
          <p:cNvSpPr>
            <a:spLocks noGrp="1" noChangeArrowheads="1"/>
          </p:cNvSpPr>
          <p:nvPr>
            <p:ph type="body" idx="1"/>
          </p:nvPr>
        </p:nvSpPr>
        <p:spPr/>
        <p:txBody>
          <a:bodyPr/>
          <a:lstStyle/>
          <a:p>
            <a:pPr algn="ctr" eaLnBrk="1" hangingPunct="1">
              <a:buFontTx/>
              <a:buNone/>
            </a:pPr>
            <a:r>
              <a:rPr lang="en-US" altLang="en-US" sz="4400"/>
              <a:t>The name of the gene</a:t>
            </a:r>
          </a:p>
          <a:p>
            <a:pPr algn="ctr" eaLnBrk="1" hangingPunct="1">
              <a:buFontTx/>
              <a:buNone/>
            </a:pPr>
            <a:r>
              <a:rPr lang="en-US" altLang="en-US" sz="4400"/>
              <a:t>that is being amplified</a:t>
            </a:r>
          </a:p>
          <a:p>
            <a:pPr algn="ctr" eaLnBrk="1" hangingPunct="1">
              <a:buFontTx/>
              <a:buNone/>
            </a:pPr>
            <a:r>
              <a:rPr lang="en-US" altLang="en-US" sz="4400"/>
              <a:t>by PCR in the </a:t>
            </a:r>
          </a:p>
          <a:p>
            <a:pPr algn="ctr" eaLnBrk="1" hangingPunct="1">
              <a:buFontTx/>
              <a:buNone/>
            </a:pPr>
            <a:r>
              <a:rPr lang="en-US" altLang="en-US" sz="4400"/>
              <a:t>Fish Barcoding Kit.</a:t>
            </a:r>
          </a:p>
          <a:p>
            <a:pPr algn="ctr" eaLnBrk="1" hangingPunct="1">
              <a:buFontTx/>
              <a:buNone/>
            </a:pPr>
            <a:endParaRPr lang="en-US" altLang="en-US" sz="4800"/>
          </a:p>
        </p:txBody>
      </p:sp>
      <p:sp>
        <p:nvSpPr>
          <p:cNvPr id="82948"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7365201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25603"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COI?</a:t>
            </a:r>
          </a:p>
          <a:p>
            <a:pPr algn="ctr" eaLnBrk="1" hangingPunct="1">
              <a:buFontTx/>
              <a:buNone/>
            </a:pPr>
            <a:endParaRPr lang="en-US" altLang="en-US" sz="4800" dirty="0">
              <a:solidFill>
                <a:schemeClr val="bg2"/>
              </a:solidFill>
            </a:endParaRPr>
          </a:p>
        </p:txBody>
      </p:sp>
    </p:spTree>
    <p:extLst>
      <p:ext uri="{BB962C8B-B14F-4D97-AF65-F5344CB8AC3E}">
        <p14:creationId xmlns:p14="http://schemas.microsoft.com/office/powerpoint/2010/main" val="23951748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altLang="en-US" b="1" dirty="0" smtClean="0">
                <a:solidFill>
                  <a:srgbClr val="F8B61F"/>
                </a:solidFill>
                <a:ea typeface="+mj-ea"/>
              </a:rPr>
              <a:t>Answer</a:t>
            </a:r>
            <a:endParaRPr lang="en-US" dirty="0" smtClean="0">
              <a:ea typeface="+mj-ea"/>
              <a:cs typeface="+mj-cs"/>
            </a:endParaRPr>
          </a:p>
        </p:txBody>
      </p:sp>
      <p:sp>
        <p:nvSpPr>
          <p:cNvPr id="26627" name="Rectangle 3"/>
          <p:cNvSpPr>
            <a:spLocks noGrp="1" noChangeArrowheads="1"/>
          </p:cNvSpPr>
          <p:nvPr>
            <p:ph type="body" idx="1"/>
          </p:nvPr>
        </p:nvSpPr>
        <p:spPr/>
        <p:txBody>
          <a:bodyPr/>
          <a:lstStyle/>
          <a:p>
            <a:pPr algn="ctr" eaLnBrk="1" hangingPunct="1">
              <a:buFontTx/>
              <a:buNone/>
            </a:pPr>
            <a:r>
              <a:rPr lang="en-US" altLang="en-US" sz="4400"/>
              <a:t>This acts as a sieve to</a:t>
            </a:r>
          </a:p>
          <a:p>
            <a:pPr algn="ctr" eaLnBrk="1" hangingPunct="1">
              <a:buFontTx/>
              <a:buNone/>
            </a:pPr>
            <a:r>
              <a:rPr lang="en-US" altLang="en-US" sz="4400"/>
              <a:t>separate DNA based on</a:t>
            </a:r>
          </a:p>
          <a:p>
            <a:pPr algn="ctr" eaLnBrk="1" hangingPunct="1">
              <a:buFontTx/>
              <a:buNone/>
            </a:pPr>
            <a:r>
              <a:rPr lang="en-US" altLang="en-US" sz="4400"/>
              <a:t>its size when an electrical</a:t>
            </a:r>
          </a:p>
          <a:p>
            <a:pPr algn="ctr" eaLnBrk="1" hangingPunct="1">
              <a:buFontTx/>
              <a:buNone/>
            </a:pPr>
            <a:r>
              <a:rPr lang="en-US" altLang="en-US" sz="4400"/>
              <a:t>field is applied.</a:t>
            </a:r>
            <a:endParaRPr lang="en-US" altLang="en-US" sz="4800"/>
          </a:p>
        </p:txBody>
      </p:sp>
      <p:sp>
        <p:nvSpPr>
          <p:cNvPr id="84996"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391971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idx="1"/>
          </p:nvPr>
        </p:nvSpPr>
        <p:spPr>
          <a:xfrm>
            <a:off x="417094" y="1347537"/>
            <a:ext cx="11405938" cy="1997342"/>
          </a:xfrm>
          <a:prstGeom prst="rect">
            <a:avLst/>
          </a:prstGeom>
        </p:spPr>
        <p:style>
          <a:lnRef idx="0">
            <a:scrgbClr r="0" g="0" b="0"/>
          </a:lnRef>
          <a:fillRef idx="1003">
            <a:schemeClr val="lt2"/>
          </a:fillRef>
          <a:effectRef idx="0">
            <a:scrgbClr r="0" g="0" b="0"/>
          </a:effectRef>
          <a:fontRef idx="major"/>
        </p:style>
        <p:txBody>
          <a:bodyPr vert="horz" wrap="square" lIns="0" tIns="14605" rIns="0" bIns="0" rtlCol="0">
            <a:spAutoFit/>
          </a:bodyPr>
          <a:lstStyle/>
          <a:p>
            <a:pPr marL="438784" marR="66040" indent="-342900" algn="just">
              <a:lnSpc>
                <a:spcPct val="99500"/>
              </a:lnSpc>
              <a:spcBef>
                <a:spcPts val="115"/>
              </a:spcBef>
              <a:buClr>
                <a:srgbClr val="0000FF"/>
              </a:buClr>
              <a:buSzPct val="68750"/>
              <a:buFont typeface="Wingdings"/>
              <a:buChar char=""/>
              <a:tabLst>
                <a:tab pos="438784" algn="l"/>
                <a:tab pos="439420" algn="l"/>
                <a:tab pos="4285615" algn="l"/>
              </a:tabLst>
            </a:pPr>
            <a:r>
              <a:rPr lang="it-IT" sz="3200" b="1" u="sng" spc="-5" dirty="0">
                <a:solidFill>
                  <a:srgbClr val="7030A0"/>
                </a:solidFill>
                <a:latin typeface="+mn-lt"/>
                <a:cs typeface="Calibri"/>
              </a:rPr>
              <a:t>C</a:t>
            </a:r>
            <a:r>
              <a:rPr sz="3200" b="1" u="sng" spc="-5" dirty="0" err="1">
                <a:solidFill>
                  <a:srgbClr val="7030A0"/>
                </a:solidFill>
                <a:latin typeface="+mn-lt"/>
                <a:cs typeface="Calibri"/>
              </a:rPr>
              <a:t>ollezione</a:t>
            </a:r>
            <a:r>
              <a:rPr sz="3200" b="1" u="sng" spc="-5" dirty="0">
                <a:solidFill>
                  <a:srgbClr val="7030A0"/>
                </a:solidFill>
                <a:latin typeface="+mn-lt"/>
                <a:cs typeface="Calibri"/>
              </a:rPr>
              <a:t> «informatica» di </a:t>
            </a:r>
            <a:r>
              <a:rPr sz="3200" b="1" u="sng" spc="-5" dirty="0" err="1">
                <a:solidFill>
                  <a:srgbClr val="7030A0"/>
                </a:solidFill>
                <a:latin typeface="+mn-lt"/>
                <a:cs typeface="Calibri"/>
              </a:rPr>
              <a:t>singoli</a:t>
            </a:r>
            <a:r>
              <a:rPr sz="3200" b="1" u="sng" spc="-5" dirty="0">
                <a:solidFill>
                  <a:srgbClr val="7030A0"/>
                </a:solidFill>
                <a:latin typeface="+mn-lt"/>
                <a:cs typeface="Calibri"/>
              </a:rPr>
              <a:t> </a:t>
            </a:r>
            <a:r>
              <a:rPr sz="3200" b="1" u="sng" spc="-5" dirty="0" err="1">
                <a:solidFill>
                  <a:srgbClr val="7030A0"/>
                </a:solidFill>
                <a:latin typeface="+mn-lt"/>
                <a:cs typeface="Calibri"/>
              </a:rPr>
              <a:t>genotipi</a:t>
            </a:r>
            <a:r>
              <a:rPr sz="3200" b="1" u="sng" spc="-5" dirty="0">
                <a:solidFill>
                  <a:srgbClr val="7030A0"/>
                </a:solidFill>
                <a:latin typeface="+mn-lt"/>
              </a:rPr>
              <a:t> </a:t>
            </a:r>
            <a:r>
              <a:rPr lang="it-IT" sz="3200" b="1" u="sng" spc="-5" dirty="0">
                <a:solidFill>
                  <a:srgbClr val="7030A0"/>
                </a:solidFill>
                <a:latin typeface="+mn-lt"/>
              </a:rPr>
              <a:t>(</a:t>
            </a:r>
            <a:r>
              <a:rPr lang="it-IT" sz="3200" b="1" u="sng" spc="-5" dirty="0" smtClean="0">
                <a:solidFill>
                  <a:srgbClr val="7030A0"/>
                </a:solidFill>
                <a:latin typeface="+mn-lt"/>
              </a:rPr>
              <a:t>DNA PROFILING) </a:t>
            </a:r>
            <a:r>
              <a:rPr sz="3200" b="1" spc="-5" dirty="0" err="1">
                <a:solidFill>
                  <a:srgbClr val="7030A0"/>
                </a:solidFill>
                <a:latin typeface="+mn-lt"/>
              </a:rPr>
              <a:t>relativi</a:t>
            </a:r>
            <a:r>
              <a:rPr sz="3200" b="1" spc="-5" dirty="0">
                <a:solidFill>
                  <a:srgbClr val="7030A0"/>
                </a:solidFill>
                <a:latin typeface="+mn-lt"/>
              </a:rPr>
              <a:t> </a:t>
            </a:r>
            <a:r>
              <a:rPr sz="3200" b="1" dirty="0">
                <a:solidFill>
                  <a:srgbClr val="7030A0"/>
                </a:solidFill>
                <a:latin typeface="+mn-lt"/>
              </a:rPr>
              <a:t>a  </a:t>
            </a:r>
            <a:r>
              <a:rPr lang="it-IT" sz="3200" b="1" dirty="0" smtClean="0">
                <a:solidFill>
                  <a:srgbClr val="7030A0"/>
                </a:solidFill>
                <a:latin typeface="+mn-lt"/>
              </a:rPr>
              <a:t>+</a:t>
            </a:r>
            <a:r>
              <a:rPr sz="3200" b="1" spc="10" dirty="0" smtClean="0">
                <a:solidFill>
                  <a:srgbClr val="7030A0"/>
                </a:solidFill>
                <a:latin typeface="+mn-lt"/>
              </a:rPr>
              <a:t> </a:t>
            </a:r>
            <a:r>
              <a:rPr sz="3200" b="1" spc="-5" dirty="0" err="1" smtClean="0">
                <a:solidFill>
                  <a:srgbClr val="7030A0"/>
                </a:solidFill>
                <a:latin typeface="+mn-lt"/>
              </a:rPr>
              <a:t>marcatori</a:t>
            </a:r>
            <a:r>
              <a:rPr sz="3200" b="1" dirty="0">
                <a:solidFill>
                  <a:srgbClr val="7030A0"/>
                </a:solidFill>
                <a:latin typeface="+mn-lt"/>
              </a:rPr>
              <a:t>	dello </a:t>
            </a:r>
            <a:r>
              <a:rPr sz="3200" b="1" spc="-5" dirty="0">
                <a:solidFill>
                  <a:srgbClr val="7030A0"/>
                </a:solidFill>
                <a:latin typeface="+mn-lt"/>
              </a:rPr>
              <a:t>stesso </a:t>
            </a:r>
            <a:r>
              <a:rPr sz="3200" b="1" dirty="0" err="1">
                <a:solidFill>
                  <a:srgbClr val="7030A0"/>
                </a:solidFill>
                <a:latin typeface="+mn-lt"/>
              </a:rPr>
              <a:t>tipo</a:t>
            </a:r>
            <a:r>
              <a:rPr sz="3200" b="1" dirty="0">
                <a:solidFill>
                  <a:srgbClr val="7030A0"/>
                </a:solidFill>
                <a:latin typeface="+mn-lt"/>
              </a:rPr>
              <a:t> </a:t>
            </a:r>
            <a:endParaRPr lang="it-IT" sz="3200" spc="-5" dirty="0">
              <a:latin typeface="+mn-lt"/>
            </a:endParaRPr>
          </a:p>
          <a:p>
            <a:pPr marL="95884" marR="66040" indent="0" algn="just">
              <a:lnSpc>
                <a:spcPct val="99500"/>
              </a:lnSpc>
              <a:spcBef>
                <a:spcPts val="115"/>
              </a:spcBef>
              <a:buClr>
                <a:srgbClr val="0000FF"/>
              </a:buClr>
              <a:buSzPct val="68750"/>
              <a:buNone/>
              <a:tabLst>
                <a:tab pos="438784" algn="l"/>
                <a:tab pos="439420" algn="l"/>
                <a:tab pos="4285615" algn="l"/>
              </a:tabLst>
            </a:pPr>
            <a:r>
              <a:rPr lang="it-IT" sz="3200" spc="-5" dirty="0">
                <a:latin typeface="+mn-lt"/>
              </a:rPr>
              <a:t> </a:t>
            </a:r>
            <a:r>
              <a:rPr lang="it-IT" sz="3200" spc="-5" dirty="0" smtClean="0">
                <a:latin typeface="+mn-lt"/>
              </a:rPr>
              <a:t>(es. Y-</a:t>
            </a:r>
            <a:r>
              <a:rPr lang="it-IT" sz="3200" spc="-5" dirty="0" err="1" smtClean="0">
                <a:latin typeface="+mn-lt"/>
              </a:rPr>
              <a:t>STRs</a:t>
            </a:r>
            <a:r>
              <a:rPr lang="it-IT" sz="3200" spc="-5" dirty="0" smtClean="0">
                <a:latin typeface="+mn-lt"/>
              </a:rPr>
              <a:t> </a:t>
            </a:r>
            <a:r>
              <a:rPr sz="3200" spc="-5" dirty="0" smtClean="0">
                <a:latin typeface="+mn-lt"/>
              </a:rPr>
              <a:t>,  </a:t>
            </a:r>
            <a:r>
              <a:rPr sz="3200" spc="-5" dirty="0">
                <a:latin typeface="+mn-lt"/>
              </a:rPr>
              <a:t>di </a:t>
            </a:r>
            <a:r>
              <a:rPr lang="it-IT" sz="3200" spc="-5" dirty="0" err="1" smtClean="0">
                <a:latin typeface="+mn-lt"/>
              </a:rPr>
              <a:t>STRs</a:t>
            </a:r>
            <a:r>
              <a:rPr lang="it-IT" sz="3200" spc="-5" dirty="0" smtClean="0">
                <a:latin typeface="+mn-lt"/>
              </a:rPr>
              <a:t> CODIS </a:t>
            </a:r>
            <a:r>
              <a:rPr sz="3200" spc="-5" dirty="0" err="1" smtClean="0">
                <a:latin typeface="+mn-lt"/>
              </a:rPr>
              <a:t>autosomici</a:t>
            </a:r>
            <a:r>
              <a:rPr sz="3200" spc="-5" dirty="0">
                <a:latin typeface="+mn-lt"/>
              </a:rPr>
              <a:t>,  </a:t>
            </a:r>
            <a:r>
              <a:rPr sz="3200" dirty="0">
                <a:latin typeface="+mn-lt"/>
              </a:rPr>
              <a:t>sequenze di</a:t>
            </a:r>
            <a:r>
              <a:rPr sz="3200" spc="-10" dirty="0">
                <a:latin typeface="+mn-lt"/>
              </a:rPr>
              <a:t> </a:t>
            </a:r>
            <a:r>
              <a:rPr sz="3200" spc="-5" dirty="0">
                <a:latin typeface="+mn-lt"/>
              </a:rPr>
              <a:t>mtDNA).</a:t>
            </a:r>
          </a:p>
          <a:p>
            <a:pPr marL="0" indent="0" algn="just">
              <a:lnSpc>
                <a:spcPct val="100000"/>
              </a:lnSpc>
              <a:spcBef>
                <a:spcPts val="25"/>
              </a:spcBef>
              <a:buClr>
                <a:srgbClr val="0000FF"/>
              </a:buClr>
              <a:buNone/>
            </a:pPr>
            <a:endParaRPr sz="3200" dirty="0">
              <a:latin typeface="+mn-lt"/>
              <a:cs typeface="Times New Roman"/>
            </a:endParaRPr>
          </a:p>
        </p:txBody>
      </p:sp>
      <p:sp>
        <p:nvSpPr>
          <p:cNvPr id="5" name="object 5"/>
          <p:cNvSpPr txBox="1"/>
          <p:nvPr/>
        </p:nvSpPr>
        <p:spPr>
          <a:xfrm>
            <a:off x="3733800" y="533401"/>
            <a:ext cx="5105400" cy="600163"/>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45719" rIns="0" bIns="0" rtlCol="0">
            <a:spAutoFit/>
          </a:bodyPr>
          <a:lstStyle/>
          <a:p>
            <a:pPr marL="154940">
              <a:spcBef>
                <a:spcPts val="359"/>
              </a:spcBef>
            </a:pPr>
            <a:r>
              <a:rPr lang="it-IT" sz="3600" b="1" spc="-5" dirty="0">
                <a:latin typeface="Calibri"/>
                <a:cs typeface="Calibri"/>
              </a:rPr>
              <a:t>2-</a:t>
            </a:r>
            <a:r>
              <a:rPr sz="3600" b="1" spc="-5" dirty="0">
                <a:latin typeface="Calibri"/>
                <a:cs typeface="Calibri"/>
              </a:rPr>
              <a:t>Database di</a:t>
            </a:r>
            <a:r>
              <a:rPr sz="3600" b="1" spc="-25" dirty="0">
                <a:latin typeface="Calibri"/>
                <a:cs typeface="Calibri"/>
              </a:rPr>
              <a:t> </a:t>
            </a:r>
            <a:r>
              <a:rPr sz="3600" b="1" spc="-5" dirty="0">
                <a:latin typeface="Calibri"/>
                <a:cs typeface="Calibri"/>
              </a:rPr>
              <a:t>PROFILI</a:t>
            </a:r>
            <a:endParaRPr sz="3600" dirty="0">
              <a:latin typeface="Calibri"/>
              <a:cs typeface="Calibri"/>
            </a:endParaRPr>
          </a:p>
        </p:txBody>
      </p:sp>
      <p:sp>
        <p:nvSpPr>
          <p:cNvPr id="2" name="CasellaDiTesto 1"/>
          <p:cNvSpPr txBox="1"/>
          <p:nvPr/>
        </p:nvSpPr>
        <p:spPr>
          <a:xfrm>
            <a:off x="5183840" y="4005371"/>
            <a:ext cx="435012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2800" b="1" i="1" dirty="0" smtClean="0">
                <a:effectLst>
                  <a:outerShdw blurRad="38100" dist="38100" dir="2700000" algn="tl">
                    <a:srgbClr val="000000">
                      <a:alpha val="43137"/>
                    </a:srgbClr>
                  </a:outerShdw>
                </a:effectLst>
              </a:rPr>
              <a:t>SUDDIVISIONE IN….</a:t>
            </a:r>
            <a:endParaRPr lang="it-IT" sz="2800" b="1" i="1" kern="1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836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27651"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an agarose gel?</a:t>
            </a:r>
          </a:p>
          <a:p>
            <a:pPr algn="ctr" eaLnBrk="1" hangingPunct="1">
              <a:buFontTx/>
              <a:buNone/>
            </a:pPr>
            <a:endParaRPr lang="en-US" altLang="en-US" sz="4800" dirty="0">
              <a:solidFill>
                <a:schemeClr val="bg2"/>
              </a:solidFill>
            </a:endParaRPr>
          </a:p>
        </p:txBody>
      </p:sp>
    </p:spTree>
    <p:extLst>
      <p:ext uri="{BB962C8B-B14F-4D97-AF65-F5344CB8AC3E}">
        <p14:creationId xmlns:p14="http://schemas.microsoft.com/office/powerpoint/2010/main" val="27860374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28675" name="Rectangle 3"/>
          <p:cNvSpPr>
            <a:spLocks noGrp="1" noChangeArrowheads="1"/>
          </p:cNvSpPr>
          <p:nvPr>
            <p:ph type="body" idx="1"/>
          </p:nvPr>
        </p:nvSpPr>
        <p:spPr/>
        <p:txBody>
          <a:bodyPr/>
          <a:lstStyle/>
          <a:p>
            <a:pPr algn="ctr" eaLnBrk="1" hangingPunct="1">
              <a:buFontTx/>
              <a:buNone/>
            </a:pPr>
            <a:r>
              <a:rPr lang="en-US" altLang="en-US" sz="4400"/>
              <a:t>The size of the amplified</a:t>
            </a:r>
          </a:p>
          <a:p>
            <a:pPr algn="ctr" eaLnBrk="1" hangingPunct="1">
              <a:buFontTx/>
              <a:buNone/>
            </a:pPr>
            <a:r>
              <a:rPr lang="en-US" altLang="en-US" sz="4400"/>
              <a:t>portion of the COI gene.</a:t>
            </a:r>
          </a:p>
          <a:p>
            <a:pPr algn="ctr" eaLnBrk="1" hangingPunct="1">
              <a:buFontTx/>
              <a:buNone/>
            </a:pPr>
            <a:endParaRPr lang="en-US" altLang="en-US" sz="4800"/>
          </a:p>
        </p:txBody>
      </p:sp>
      <p:sp>
        <p:nvSpPr>
          <p:cNvPr id="87044"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17359461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29699"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650 </a:t>
            </a:r>
            <a:r>
              <a:rPr lang="en-US" altLang="en-US" sz="4400" dirty="0" err="1">
                <a:solidFill>
                  <a:srgbClr val="FF0000"/>
                </a:solidFill>
              </a:rPr>
              <a:t>bp</a:t>
            </a:r>
            <a:r>
              <a:rPr lang="en-US" altLang="en-US" sz="4400" dirty="0">
                <a:solidFill>
                  <a:srgbClr val="FF0000"/>
                </a:solidFill>
              </a:rPr>
              <a:t>?</a:t>
            </a:r>
          </a:p>
          <a:p>
            <a:pPr algn="ctr" eaLnBrk="1" hangingPunct="1">
              <a:buFontTx/>
              <a:buNone/>
            </a:pPr>
            <a:endParaRPr lang="en-US" altLang="en-US" sz="4800" dirty="0">
              <a:solidFill>
                <a:schemeClr val="bg2"/>
              </a:solidFill>
            </a:endParaRPr>
          </a:p>
        </p:txBody>
      </p:sp>
    </p:spTree>
    <p:extLst>
      <p:ext uri="{BB962C8B-B14F-4D97-AF65-F5344CB8AC3E}">
        <p14:creationId xmlns:p14="http://schemas.microsoft.com/office/powerpoint/2010/main" val="9152333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30723" name="Rectangle 3"/>
          <p:cNvSpPr>
            <a:spLocks noGrp="1" noChangeArrowheads="1"/>
          </p:cNvSpPr>
          <p:nvPr>
            <p:ph type="body" idx="1"/>
          </p:nvPr>
        </p:nvSpPr>
        <p:spPr/>
        <p:txBody>
          <a:bodyPr/>
          <a:lstStyle/>
          <a:p>
            <a:pPr algn="ctr" eaLnBrk="1" hangingPunct="1">
              <a:buFontTx/>
              <a:buNone/>
            </a:pPr>
            <a:r>
              <a:rPr lang="en-US" altLang="en-US" sz="4400"/>
              <a:t>It weighs down the</a:t>
            </a:r>
          </a:p>
          <a:p>
            <a:pPr algn="ctr" eaLnBrk="1" hangingPunct="1">
              <a:buFontTx/>
              <a:buNone/>
            </a:pPr>
            <a:r>
              <a:rPr lang="en-US" altLang="en-US" sz="4400"/>
              <a:t>DNA sample so that it stays</a:t>
            </a:r>
          </a:p>
          <a:p>
            <a:pPr algn="ctr" eaLnBrk="1" hangingPunct="1">
              <a:buFontTx/>
              <a:buNone/>
            </a:pPr>
            <a:r>
              <a:rPr lang="en-US" altLang="en-US" sz="4400"/>
              <a:t>in the well after loading.  </a:t>
            </a:r>
          </a:p>
          <a:p>
            <a:pPr algn="ctr" eaLnBrk="1" hangingPunct="1">
              <a:buFontTx/>
              <a:buNone/>
            </a:pPr>
            <a:endParaRPr lang="en-US" altLang="en-US" sz="4800"/>
          </a:p>
        </p:txBody>
      </p:sp>
      <p:sp>
        <p:nvSpPr>
          <p:cNvPr id="89092"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18062521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31747"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loading dye? </a:t>
            </a:r>
          </a:p>
          <a:p>
            <a:pPr algn="ctr" eaLnBrk="1" hangingPunct="1">
              <a:buFontTx/>
              <a:buNone/>
            </a:pPr>
            <a:endParaRPr lang="en-US" altLang="en-US" sz="4800" dirty="0">
              <a:solidFill>
                <a:schemeClr val="bg2"/>
              </a:solidFill>
            </a:endParaRPr>
          </a:p>
        </p:txBody>
      </p:sp>
    </p:spTree>
    <p:extLst>
      <p:ext uri="{BB962C8B-B14F-4D97-AF65-F5344CB8AC3E}">
        <p14:creationId xmlns:p14="http://schemas.microsoft.com/office/powerpoint/2010/main" val="14072778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800" b="1">
                <a:solidFill>
                  <a:srgbClr val="F8B61F"/>
                </a:solidFill>
              </a:rPr>
              <a:t>Answer</a:t>
            </a:r>
            <a:endParaRPr lang="en-US" altLang="en-US" sz="4800"/>
          </a:p>
        </p:txBody>
      </p:sp>
      <p:sp>
        <p:nvSpPr>
          <p:cNvPr id="32771" name="Rectangle 3"/>
          <p:cNvSpPr>
            <a:spLocks noGrp="1" noChangeArrowheads="1"/>
          </p:cNvSpPr>
          <p:nvPr>
            <p:ph type="body" idx="1"/>
          </p:nvPr>
        </p:nvSpPr>
        <p:spPr/>
        <p:txBody>
          <a:bodyPr/>
          <a:lstStyle/>
          <a:p>
            <a:pPr algn="ctr" eaLnBrk="1" hangingPunct="1">
              <a:buFontTx/>
              <a:buNone/>
            </a:pPr>
            <a:r>
              <a:rPr lang="en-US" altLang="en-US" sz="4400"/>
              <a:t>It’s used to determine the size </a:t>
            </a:r>
          </a:p>
          <a:p>
            <a:pPr algn="ctr" eaLnBrk="1" hangingPunct="1">
              <a:buFontTx/>
              <a:buNone/>
            </a:pPr>
            <a:r>
              <a:rPr lang="en-US" altLang="en-US" sz="4400"/>
              <a:t>of the DNA (in base pairs) </a:t>
            </a:r>
          </a:p>
          <a:p>
            <a:pPr algn="ctr" eaLnBrk="1" hangingPunct="1">
              <a:buFontTx/>
              <a:buNone/>
            </a:pPr>
            <a:r>
              <a:rPr lang="en-US" altLang="en-US" sz="4400"/>
              <a:t>in an agarose gel.</a:t>
            </a:r>
          </a:p>
          <a:p>
            <a:pPr algn="ctr" eaLnBrk="1" hangingPunct="1">
              <a:buFontTx/>
              <a:buNone/>
            </a:pPr>
            <a:endParaRPr lang="en-US" altLang="en-US" sz="4800"/>
          </a:p>
        </p:txBody>
      </p:sp>
      <p:sp>
        <p:nvSpPr>
          <p:cNvPr id="91140"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368212552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33795"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a DNA ladder or</a:t>
            </a:r>
          </a:p>
          <a:p>
            <a:pPr algn="ctr" eaLnBrk="1" hangingPunct="1">
              <a:buFontTx/>
              <a:buNone/>
            </a:pPr>
            <a:r>
              <a:rPr lang="en-US" altLang="en-US" sz="4400" dirty="0">
                <a:solidFill>
                  <a:srgbClr val="FF0000"/>
                </a:solidFill>
              </a:rPr>
              <a:t>molecular weight ruler?</a:t>
            </a:r>
          </a:p>
          <a:p>
            <a:pPr algn="ctr" eaLnBrk="1" hangingPunct="1">
              <a:buFontTx/>
              <a:buNone/>
            </a:pPr>
            <a:endParaRPr lang="en-US" altLang="en-US" sz="4800" dirty="0">
              <a:solidFill>
                <a:schemeClr val="bg2"/>
              </a:solidFill>
            </a:endParaRPr>
          </a:p>
        </p:txBody>
      </p:sp>
    </p:spTree>
    <p:extLst>
      <p:ext uri="{BB962C8B-B14F-4D97-AF65-F5344CB8AC3E}">
        <p14:creationId xmlns:p14="http://schemas.microsoft.com/office/powerpoint/2010/main" val="5011844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34819" name="Rectangle 3"/>
          <p:cNvSpPr>
            <a:spLocks noGrp="1" noChangeArrowheads="1"/>
          </p:cNvSpPr>
          <p:nvPr>
            <p:ph type="body" idx="1"/>
          </p:nvPr>
        </p:nvSpPr>
        <p:spPr/>
        <p:txBody>
          <a:bodyPr/>
          <a:lstStyle/>
          <a:p>
            <a:pPr algn="ctr" eaLnBrk="1" hangingPunct="1">
              <a:buFontTx/>
              <a:buNone/>
            </a:pPr>
            <a:r>
              <a:rPr lang="en-US" altLang="it-IT" sz="4400"/>
              <a:t>Where negatively charged</a:t>
            </a:r>
          </a:p>
          <a:p>
            <a:pPr algn="ctr" eaLnBrk="1" hangingPunct="1">
              <a:buFontTx/>
              <a:buNone/>
            </a:pPr>
            <a:r>
              <a:rPr lang="en-US" altLang="it-IT" sz="4400"/>
              <a:t>DNA migrates to during</a:t>
            </a:r>
          </a:p>
          <a:p>
            <a:pPr algn="ctr" eaLnBrk="1" hangingPunct="1">
              <a:buFontTx/>
              <a:buNone/>
            </a:pPr>
            <a:r>
              <a:rPr lang="en-US" altLang="it-IT" sz="4400"/>
              <a:t>gel electrophoresis.</a:t>
            </a:r>
            <a:endParaRPr lang="en-US" altLang="en-US" sz="4400"/>
          </a:p>
        </p:txBody>
      </p:sp>
      <p:sp>
        <p:nvSpPr>
          <p:cNvPr id="93188"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36028980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35843" name="Rectangle 3"/>
          <p:cNvSpPr>
            <a:spLocks noGrp="1" noChangeArrowheads="1"/>
          </p:cNvSpPr>
          <p:nvPr>
            <p:ph type="body" idx="1"/>
          </p:nvPr>
        </p:nvSpPr>
        <p:spPr/>
        <p:txBody>
          <a:bodyPr/>
          <a:lstStyle/>
          <a:p>
            <a:pPr algn="ctr" eaLnBrk="1" hangingPunct="1">
              <a:buFontTx/>
              <a:buNone/>
            </a:pPr>
            <a:r>
              <a:rPr lang="en-US" altLang="it-IT" sz="4400" dirty="0">
                <a:solidFill>
                  <a:srgbClr val="FF0000"/>
                </a:solidFill>
              </a:rPr>
              <a:t>What is the positive or</a:t>
            </a:r>
          </a:p>
          <a:p>
            <a:pPr algn="ctr" eaLnBrk="1" hangingPunct="1">
              <a:buFontTx/>
              <a:buNone/>
            </a:pPr>
            <a:r>
              <a:rPr lang="en-US" altLang="it-IT" sz="4400" dirty="0">
                <a:solidFill>
                  <a:srgbClr val="FF0000"/>
                </a:solidFill>
              </a:rPr>
              <a:t>anode side of a gel</a:t>
            </a:r>
          </a:p>
          <a:p>
            <a:pPr algn="ctr" eaLnBrk="1" hangingPunct="1">
              <a:buFontTx/>
              <a:buNone/>
            </a:pPr>
            <a:r>
              <a:rPr lang="en-US" altLang="it-IT" sz="4400" dirty="0">
                <a:solidFill>
                  <a:srgbClr val="FF0000"/>
                </a:solidFill>
              </a:rPr>
              <a:t>electrophoresis chamber?</a:t>
            </a:r>
            <a:endParaRPr lang="en-US" altLang="en-US" sz="4400" dirty="0">
              <a:solidFill>
                <a:srgbClr val="FF0000"/>
              </a:solidFill>
            </a:endParaRPr>
          </a:p>
        </p:txBody>
      </p:sp>
    </p:spTree>
    <p:extLst>
      <p:ext uri="{BB962C8B-B14F-4D97-AF65-F5344CB8AC3E}">
        <p14:creationId xmlns:p14="http://schemas.microsoft.com/office/powerpoint/2010/main" val="381472390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43011" name="Rectangle 3"/>
          <p:cNvSpPr>
            <a:spLocks noGrp="1" noChangeArrowheads="1"/>
          </p:cNvSpPr>
          <p:nvPr>
            <p:ph type="body" idx="1"/>
          </p:nvPr>
        </p:nvSpPr>
        <p:spPr/>
        <p:txBody>
          <a:bodyPr/>
          <a:lstStyle/>
          <a:p>
            <a:pPr algn="ctr" eaLnBrk="1" hangingPunct="1">
              <a:buFontTx/>
              <a:buNone/>
            </a:pPr>
            <a:r>
              <a:rPr lang="en-US" altLang="en-US" sz="4400"/>
              <a:t>Denaturation</a:t>
            </a:r>
          </a:p>
          <a:p>
            <a:pPr algn="ctr" eaLnBrk="1" hangingPunct="1">
              <a:buFontTx/>
              <a:buNone/>
            </a:pPr>
            <a:r>
              <a:rPr lang="en-US" altLang="en-US" sz="4400"/>
              <a:t>Annealing</a:t>
            </a:r>
          </a:p>
          <a:p>
            <a:pPr algn="ctr" eaLnBrk="1" hangingPunct="1">
              <a:buFontTx/>
              <a:buNone/>
            </a:pPr>
            <a:r>
              <a:rPr lang="en-US" altLang="en-US" sz="4400"/>
              <a:t>Extension</a:t>
            </a:r>
          </a:p>
          <a:p>
            <a:pPr algn="ctr" eaLnBrk="1" hangingPunct="1">
              <a:buFontTx/>
              <a:buNone/>
            </a:pPr>
            <a:r>
              <a:rPr lang="en-US" altLang="en-US" sz="4400"/>
              <a:t>Sequencing</a:t>
            </a:r>
          </a:p>
          <a:p>
            <a:pPr algn="ctr" eaLnBrk="1" hangingPunct="1">
              <a:buFontTx/>
              <a:buNone/>
            </a:pPr>
            <a:endParaRPr lang="en-US" altLang="en-US" sz="4400"/>
          </a:p>
        </p:txBody>
      </p:sp>
      <p:sp>
        <p:nvSpPr>
          <p:cNvPr id="101380"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3189583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1219200"/>
            <a:ext cx="12079705" cy="5458930"/>
          </a:xfrm>
          <a:prstGeom prst="rect">
            <a:avLst/>
          </a:prstGeom>
        </p:spPr>
        <p:style>
          <a:lnRef idx="0">
            <a:scrgbClr r="0" g="0" b="0"/>
          </a:lnRef>
          <a:fillRef idx="1003">
            <a:schemeClr val="lt2"/>
          </a:fillRef>
          <a:effectRef idx="0">
            <a:scrgbClr r="0" g="0" b="0"/>
          </a:effectRef>
          <a:fontRef idx="major"/>
        </p:style>
        <p:txBody>
          <a:bodyPr vert="horz" wrap="square" lIns="0" tIns="51435" rIns="0" bIns="0" rtlCol="0">
            <a:spAutoFit/>
          </a:bodyPr>
          <a:lstStyle/>
          <a:p>
            <a:pPr marL="469900" marR="201930" indent="-457200" algn="just">
              <a:lnSpc>
                <a:spcPct val="98800"/>
              </a:lnSpc>
              <a:buClr>
                <a:srgbClr val="FF0000"/>
              </a:buClr>
              <a:buSzPct val="69444"/>
              <a:buFont typeface="+mj-lt"/>
              <a:buAutoNum type="arabicPeriod"/>
              <a:tabLst>
                <a:tab pos="297815" algn="l"/>
                <a:tab pos="298450" algn="l"/>
              </a:tabLst>
            </a:pPr>
            <a:r>
              <a:rPr lang="it-IT" sz="3200" b="1" i="1" u="sng" spc="-5" dirty="0" smtClean="0">
                <a:uFill>
                  <a:solidFill>
                    <a:srgbClr val="000000"/>
                  </a:solidFill>
                </a:uFill>
                <a:latin typeface="+mn-lt"/>
                <a:cs typeface="Times New Roman"/>
              </a:rPr>
              <a:t>DB</a:t>
            </a:r>
            <a:r>
              <a:rPr sz="3200" b="1" i="1" u="sng" spc="-5" dirty="0" smtClean="0">
                <a:uFill>
                  <a:solidFill>
                    <a:srgbClr val="000000"/>
                  </a:solidFill>
                </a:uFill>
                <a:latin typeface="+mn-lt"/>
                <a:cs typeface="Times New Roman"/>
              </a:rPr>
              <a:t> </a:t>
            </a:r>
            <a:r>
              <a:rPr sz="3200" b="1" i="1" u="sng" dirty="0">
                <a:uFill>
                  <a:solidFill>
                    <a:srgbClr val="000000"/>
                  </a:solidFill>
                </a:uFill>
                <a:latin typeface="+mn-lt"/>
                <a:cs typeface="Times New Roman"/>
              </a:rPr>
              <a:t>di </a:t>
            </a:r>
            <a:r>
              <a:rPr sz="3200" b="1" i="1" u="sng" spc="-5" dirty="0">
                <a:uFill>
                  <a:solidFill>
                    <a:srgbClr val="000000"/>
                  </a:solidFill>
                </a:uFill>
                <a:latin typeface="+mn-lt"/>
                <a:cs typeface="Times New Roman"/>
              </a:rPr>
              <a:t>profili </a:t>
            </a:r>
            <a:r>
              <a:rPr sz="3200" b="1" i="1" u="sng" dirty="0">
                <a:uFill>
                  <a:solidFill>
                    <a:srgbClr val="000000"/>
                  </a:solidFill>
                </a:uFill>
                <a:latin typeface="+mn-lt"/>
                <a:cs typeface="Times New Roman"/>
              </a:rPr>
              <a:t>di </a:t>
            </a:r>
            <a:r>
              <a:rPr sz="3200" b="1" i="1" u="sng" spc="-5" dirty="0">
                <a:uFill>
                  <a:solidFill>
                    <a:srgbClr val="000000"/>
                  </a:solidFill>
                </a:uFill>
                <a:latin typeface="+mn-lt"/>
                <a:cs typeface="Times New Roman"/>
              </a:rPr>
              <a:t>«offenders</a:t>
            </a:r>
            <a:r>
              <a:rPr sz="3200" b="1" i="1" u="sng" spc="-5" dirty="0" smtClean="0">
                <a:uFill>
                  <a:solidFill>
                    <a:srgbClr val="000000"/>
                  </a:solidFill>
                </a:uFill>
                <a:latin typeface="+mn-lt"/>
                <a:cs typeface="Times New Roman"/>
              </a:rPr>
              <a:t>»</a:t>
            </a:r>
            <a:r>
              <a:rPr lang="it-IT" sz="3200" b="1" i="1" u="sng" spc="-5" dirty="0" smtClean="0">
                <a:uFill>
                  <a:solidFill>
                    <a:srgbClr val="000000"/>
                  </a:solidFill>
                </a:uFill>
                <a:latin typeface="+mn-lt"/>
                <a:cs typeface="Times New Roman"/>
              </a:rPr>
              <a:t>:</a:t>
            </a:r>
            <a:r>
              <a:rPr lang="it-IT" sz="3200" i="1" spc="-15" dirty="0" smtClean="0">
                <a:latin typeface="+mn-lt"/>
                <a:cs typeface="Times New Roman"/>
              </a:rPr>
              <a:t>DNA </a:t>
            </a:r>
            <a:r>
              <a:rPr sz="3200" i="1" spc="-5" dirty="0" err="1" smtClean="0">
                <a:latin typeface="+mn-lt"/>
                <a:cs typeface="Times New Roman"/>
              </a:rPr>
              <a:t>ottenu</a:t>
            </a:r>
            <a:r>
              <a:rPr lang="it-IT" sz="3200" i="1" spc="-5" dirty="0" smtClean="0">
                <a:latin typeface="+mn-lt"/>
                <a:cs typeface="Times New Roman"/>
              </a:rPr>
              <a:t>to</a:t>
            </a:r>
            <a:r>
              <a:rPr sz="3200" i="1" spc="-5" dirty="0" smtClean="0">
                <a:latin typeface="+mn-lt"/>
                <a:cs typeface="Times New Roman"/>
              </a:rPr>
              <a:t> </a:t>
            </a:r>
            <a:r>
              <a:rPr sz="3200" i="1" dirty="0">
                <a:latin typeface="+mn-lt"/>
                <a:cs typeface="Times New Roman"/>
              </a:rPr>
              <a:t>a </a:t>
            </a:r>
            <a:r>
              <a:rPr sz="3200" i="1" spc="-15" dirty="0">
                <a:latin typeface="+mn-lt"/>
                <a:cs typeface="Times New Roman"/>
              </a:rPr>
              <a:t>partire </a:t>
            </a:r>
            <a:r>
              <a:rPr sz="3200" i="1" dirty="0">
                <a:latin typeface="+mn-lt"/>
                <a:cs typeface="Times New Roman"/>
              </a:rPr>
              <a:t>da </a:t>
            </a:r>
            <a:r>
              <a:rPr sz="3200" b="1" i="1" spc="-25" dirty="0" smtClean="0">
                <a:latin typeface="+mn-lt"/>
                <a:cs typeface="Times New Roman"/>
              </a:rPr>
              <a:t>rei</a:t>
            </a:r>
            <a:r>
              <a:rPr sz="3200" i="1" spc="-25" dirty="0" smtClean="0">
                <a:latin typeface="+mn-lt"/>
                <a:cs typeface="Times New Roman"/>
              </a:rPr>
              <a:t> </a:t>
            </a:r>
            <a:r>
              <a:rPr sz="3200" i="1" dirty="0">
                <a:latin typeface="+mn-lt"/>
                <a:cs typeface="Times New Roman"/>
              </a:rPr>
              <a:t>(o </a:t>
            </a:r>
            <a:r>
              <a:rPr sz="3200" i="1" spc="-5" dirty="0">
                <a:latin typeface="+mn-lt"/>
                <a:cs typeface="Times New Roman"/>
              </a:rPr>
              <a:t>indagati, imputati, sospettati… </a:t>
            </a:r>
            <a:r>
              <a:rPr sz="3200" i="1" spc="-5" dirty="0" smtClean="0">
                <a:latin typeface="+mn-lt"/>
                <a:cs typeface="Times New Roman"/>
              </a:rPr>
              <a:t>)</a:t>
            </a:r>
            <a:endParaRPr sz="3200" dirty="0">
              <a:latin typeface="+mn-lt"/>
              <a:cs typeface="Times New Roman"/>
            </a:endParaRPr>
          </a:p>
          <a:p>
            <a:pPr marL="469900" marR="5080" indent="-457200" algn="just">
              <a:buClr>
                <a:srgbClr val="FF0000"/>
              </a:buClr>
              <a:buSzPct val="69444"/>
              <a:buFont typeface="+mj-lt"/>
              <a:buAutoNum type="arabicPeriod"/>
              <a:tabLst>
                <a:tab pos="297815" algn="l"/>
                <a:tab pos="298450" algn="l"/>
              </a:tabLst>
            </a:pPr>
            <a:r>
              <a:rPr lang="it-IT" sz="3200" b="1" i="1" u="sng" spc="-10" dirty="0" err="1" smtClean="0">
                <a:latin typeface="+mn-lt"/>
                <a:cs typeface="Times New Roman"/>
              </a:rPr>
              <a:t>Forensic</a:t>
            </a:r>
            <a:r>
              <a:rPr lang="it-IT" sz="3200" b="1" i="1" u="sng" spc="-10" dirty="0" smtClean="0">
                <a:latin typeface="+mn-lt"/>
                <a:cs typeface="Times New Roman"/>
              </a:rPr>
              <a:t> DB</a:t>
            </a:r>
            <a:r>
              <a:rPr lang="it-IT" sz="3200" b="1" i="1" spc="-5" dirty="0" smtClean="0">
                <a:latin typeface="+mn-lt"/>
                <a:cs typeface="Times New Roman"/>
              </a:rPr>
              <a:t>: </a:t>
            </a:r>
            <a:r>
              <a:rPr lang="it-IT" sz="3200" spc="-5" dirty="0">
                <a:latin typeface="+mn-lt"/>
                <a:cs typeface="Times New Roman"/>
              </a:rPr>
              <a:t>DNA </a:t>
            </a:r>
            <a:r>
              <a:rPr lang="it-IT" sz="3200" spc="-5" dirty="0" smtClean="0">
                <a:latin typeface="+mn-lt"/>
                <a:cs typeface="Times New Roman"/>
              </a:rPr>
              <a:t>estratto dai</a:t>
            </a:r>
            <a:r>
              <a:rPr sz="3200" i="1" dirty="0" smtClean="0">
                <a:latin typeface="+mn-lt"/>
                <a:cs typeface="Times New Roman"/>
              </a:rPr>
              <a:t> </a:t>
            </a:r>
            <a:r>
              <a:rPr sz="3200" i="1" spc="-15" dirty="0">
                <a:latin typeface="+mn-lt"/>
                <a:cs typeface="Times New Roman"/>
              </a:rPr>
              <a:t>reperti  </a:t>
            </a:r>
            <a:r>
              <a:rPr sz="3200" i="1" spc="-5" dirty="0">
                <a:latin typeface="+mn-lt"/>
                <a:cs typeface="Times New Roman"/>
              </a:rPr>
              <a:t>lasciati sulla </a:t>
            </a:r>
            <a:r>
              <a:rPr sz="3200" b="1" i="1" spc="-5" dirty="0">
                <a:latin typeface="+mn-lt"/>
                <a:cs typeface="Times New Roman"/>
              </a:rPr>
              <a:t>scena </a:t>
            </a:r>
            <a:r>
              <a:rPr sz="3200" b="1" i="1" dirty="0">
                <a:latin typeface="+mn-lt"/>
                <a:cs typeface="Times New Roman"/>
              </a:rPr>
              <a:t>di un </a:t>
            </a:r>
            <a:r>
              <a:rPr sz="3200" b="1" i="1" spc="-20" dirty="0" err="1" smtClean="0">
                <a:latin typeface="+mn-lt"/>
                <a:cs typeface="Times New Roman"/>
              </a:rPr>
              <a:t>reato</a:t>
            </a:r>
            <a:endParaRPr lang="it-IT" sz="3200" b="1" i="1" spc="-20" dirty="0" smtClean="0">
              <a:latin typeface="+mn-lt"/>
              <a:cs typeface="Times New Roman"/>
            </a:endParaRPr>
          </a:p>
          <a:p>
            <a:pPr marL="469900" marR="5080" indent="-457200" algn="just">
              <a:buClr>
                <a:srgbClr val="FF0000"/>
              </a:buClr>
              <a:buSzPct val="69444"/>
              <a:buFont typeface="+mj-lt"/>
              <a:buAutoNum type="arabicPeriod"/>
              <a:tabLst>
                <a:tab pos="297815" algn="l"/>
                <a:tab pos="298450" algn="l"/>
              </a:tabLst>
            </a:pPr>
            <a:endParaRPr sz="3200" b="1" dirty="0">
              <a:latin typeface="+mn-lt"/>
              <a:cs typeface="Times New Roman"/>
            </a:endParaRPr>
          </a:p>
          <a:p>
            <a:pPr marL="469900" marR="10160" indent="-457200" algn="just">
              <a:buClr>
                <a:srgbClr val="FF0000"/>
              </a:buClr>
              <a:buSzPct val="69444"/>
              <a:buFont typeface="+mj-lt"/>
              <a:buAutoNum type="arabicPeriod"/>
              <a:tabLst>
                <a:tab pos="297815" algn="l"/>
                <a:tab pos="298450" algn="l"/>
              </a:tabLst>
            </a:pPr>
            <a:r>
              <a:rPr lang="it-IT" sz="3200" b="1" i="1" u="sng" spc="-5" dirty="0" smtClean="0">
                <a:uFill>
                  <a:solidFill>
                    <a:srgbClr val="000000"/>
                  </a:solidFill>
                </a:uFill>
                <a:latin typeface="+mn-lt"/>
                <a:cs typeface="Times New Roman"/>
              </a:rPr>
              <a:t>DB</a:t>
            </a:r>
            <a:r>
              <a:rPr sz="3200" b="1" i="1" u="sng" spc="-5" dirty="0" smtClean="0">
                <a:uFill>
                  <a:solidFill>
                    <a:srgbClr val="000000"/>
                  </a:solidFill>
                </a:uFill>
                <a:latin typeface="+mn-lt"/>
                <a:cs typeface="Times New Roman"/>
              </a:rPr>
              <a:t> </a:t>
            </a:r>
            <a:r>
              <a:rPr sz="3200" b="1" i="1" u="sng" dirty="0">
                <a:uFill>
                  <a:solidFill>
                    <a:srgbClr val="000000"/>
                  </a:solidFill>
                </a:uFill>
                <a:latin typeface="+mn-lt"/>
                <a:cs typeface="Times New Roman"/>
              </a:rPr>
              <a:t>di </a:t>
            </a:r>
            <a:r>
              <a:rPr sz="3200" b="1" i="1" u="sng" spc="-5" dirty="0">
                <a:uFill>
                  <a:solidFill>
                    <a:srgbClr val="000000"/>
                  </a:solidFill>
                </a:uFill>
                <a:latin typeface="+mn-lt"/>
                <a:cs typeface="Times New Roman"/>
              </a:rPr>
              <a:t>profili </a:t>
            </a:r>
            <a:r>
              <a:rPr sz="3200" b="1" i="1" u="sng" dirty="0">
                <a:uFill>
                  <a:solidFill>
                    <a:srgbClr val="000000"/>
                  </a:solidFill>
                </a:uFill>
                <a:latin typeface="+mn-lt"/>
                <a:cs typeface="Times New Roman"/>
              </a:rPr>
              <a:t>di DNA di </a:t>
            </a:r>
            <a:r>
              <a:rPr lang="it-IT" sz="3200" b="1" i="1" u="sng" dirty="0" smtClean="0">
                <a:uFill>
                  <a:solidFill>
                    <a:srgbClr val="000000"/>
                  </a:solidFill>
                </a:uFill>
                <a:latin typeface="+mn-lt"/>
                <a:cs typeface="Times New Roman"/>
              </a:rPr>
              <a:t>PERSONE SCOMPARSE</a:t>
            </a:r>
            <a:r>
              <a:rPr lang="it-IT" sz="3200" b="1" i="1" u="sng" spc="-5" dirty="0" smtClean="0">
                <a:uFill>
                  <a:solidFill>
                    <a:srgbClr val="000000"/>
                  </a:solidFill>
                </a:uFill>
                <a:latin typeface="+mn-lt"/>
                <a:cs typeface="Times New Roman"/>
              </a:rPr>
              <a:t> </a:t>
            </a:r>
            <a:r>
              <a:rPr lang="it-IT" sz="3200" b="1" i="1" u="sng" spc="-5" dirty="0">
                <a:uFill>
                  <a:solidFill>
                    <a:srgbClr val="000000"/>
                  </a:solidFill>
                </a:uFill>
                <a:latin typeface="+mn-lt"/>
                <a:cs typeface="Times New Roman"/>
              </a:rPr>
              <a:t>(</a:t>
            </a:r>
            <a:r>
              <a:rPr lang="it-IT" sz="3200" b="1" i="1" u="sng" spc="-5" dirty="0" smtClean="0">
                <a:uFill>
                  <a:solidFill>
                    <a:srgbClr val="000000"/>
                  </a:solidFill>
                </a:uFill>
                <a:latin typeface="+mn-lt"/>
                <a:cs typeface="Times New Roman"/>
              </a:rPr>
              <a:t>MP):</a:t>
            </a:r>
            <a:r>
              <a:rPr sz="3200" i="1" spc="-5" dirty="0" smtClean="0">
                <a:latin typeface="+mn-lt"/>
                <a:cs typeface="Times New Roman"/>
              </a:rPr>
              <a:t> </a:t>
            </a:r>
            <a:r>
              <a:rPr sz="3200" i="1" spc="-5" dirty="0">
                <a:latin typeface="+mn-lt"/>
                <a:cs typeface="Times New Roman"/>
              </a:rPr>
              <a:t>spesso ottenuti </a:t>
            </a:r>
            <a:r>
              <a:rPr sz="3200" i="1" dirty="0">
                <a:latin typeface="+mn-lt"/>
                <a:cs typeface="Times New Roman"/>
              </a:rPr>
              <a:t>a </a:t>
            </a:r>
            <a:r>
              <a:rPr sz="3200" i="1" spc="-15" dirty="0">
                <a:latin typeface="+mn-lt"/>
                <a:cs typeface="Times New Roman"/>
              </a:rPr>
              <a:t>partire </a:t>
            </a:r>
            <a:r>
              <a:rPr sz="3200" i="1" dirty="0">
                <a:latin typeface="+mn-lt"/>
                <a:cs typeface="Times New Roman"/>
              </a:rPr>
              <a:t>dal DNA  </a:t>
            </a:r>
            <a:r>
              <a:rPr sz="3200" i="1" spc="-5" dirty="0">
                <a:latin typeface="+mn-lt"/>
                <a:cs typeface="Times New Roman"/>
              </a:rPr>
              <a:t>dei </a:t>
            </a:r>
            <a:r>
              <a:rPr sz="3200" i="1" spc="-20" dirty="0">
                <a:latin typeface="+mn-lt"/>
                <a:cs typeface="Times New Roman"/>
              </a:rPr>
              <a:t>loro </a:t>
            </a:r>
            <a:r>
              <a:rPr sz="3200" b="1" i="1" spc="-5" dirty="0">
                <a:latin typeface="+mn-lt"/>
                <a:cs typeface="Times New Roman"/>
              </a:rPr>
              <a:t>effetti</a:t>
            </a:r>
            <a:r>
              <a:rPr sz="3200" b="1" i="1" spc="10" dirty="0">
                <a:latin typeface="+mn-lt"/>
                <a:cs typeface="Times New Roman"/>
              </a:rPr>
              <a:t> </a:t>
            </a:r>
            <a:r>
              <a:rPr sz="3200" b="1" i="1" spc="-5" dirty="0">
                <a:latin typeface="+mn-lt"/>
                <a:cs typeface="Times New Roman"/>
              </a:rPr>
              <a:t>personali</a:t>
            </a:r>
            <a:endParaRPr sz="3200" b="1" dirty="0">
              <a:latin typeface="+mn-lt"/>
              <a:cs typeface="Times New Roman"/>
            </a:endParaRPr>
          </a:p>
          <a:p>
            <a:pPr marL="469900" marR="52705" indent="-457200" algn="just">
              <a:buClr>
                <a:srgbClr val="FF0000"/>
              </a:buClr>
              <a:buSzPct val="69444"/>
              <a:buFont typeface="+mj-lt"/>
              <a:buAutoNum type="arabicPeriod"/>
              <a:tabLst>
                <a:tab pos="297815" algn="l"/>
                <a:tab pos="298450" algn="l"/>
              </a:tabLst>
            </a:pPr>
            <a:r>
              <a:rPr lang="it-IT" sz="3200" b="1" i="1" u="sng" spc="-5" dirty="0" smtClean="0">
                <a:uFill>
                  <a:solidFill>
                    <a:srgbClr val="000000"/>
                  </a:solidFill>
                </a:uFill>
                <a:latin typeface="+mn-lt"/>
                <a:cs typeface="Times New Roman"/>
              </a:rPr>
              <a:t>DB</a:t>
            </a:r>
            <a:r>
              <a:rPr sz="3200" b="1" i="1" u="sng" spc="-5" dirty="0" smtClean="0">
                <a:uFill>
                  <a:solidFill>
                    <a:srgbClr val="000000"/>
                  </a:solidFill>
                </a:uFill>
                <a:latin typeface="+mn-lt"/>
                <a:cs typeface="Times New Roman"/>
              </a:rPr>
              <a:t> </a:t>
            </a:r>
            <a:r>
              <a:rPr sz="3200" b="1" i="1" u="sng" dirty="0">
                <a:uFill>
                  <a:solidFill>
                    <a:srgbClr val="000000"/>
                  </a:solidFill>
                </a:uFill>
                <a:latin typeface="+mn-lt"/>
                <a:cs typeface="Times New Roman"/>
              </a:rPr>
              <a:t>di </a:t>
            </a:r>
            <a:r>
              <a:rPr sz="3200" b="1" i="1" u="sng" spc="-5" dirty="0">
                <a:uFill>
                  <a:solidFill>
                    <a:srgbClr val="000000"/>
                  </a:solidFill>
                </a:uFill>
                <a:latin typeface="+mn-lt"/>
                <a:cs typeface="Times New Roman"/>
              </a:rPr>
              <a:t>profili </a:t>
            </a:r>
            <a:r>
              <a:rPr sz="3200" b="1" i="1" u="sng" dirty="0">
                <a:uFill>
                  <a:solidFill>
                    <a:srgbClr val="000000"/>
                  </a:solidFill>
                </a:uFill>
                <a:latin typeface="+mn-lt"/>
                <a:cs typeface="Times New Roman"/>
              </a:rPr>
              <a:t>di DNA di </a:t>
            </a:r>
            <a:r>
              <a:rPr lang="it-IT" sz="3200" b="1" i="1" u="sng" spc="-5" dirty="0" smtClean="0">
                <a:uFill>
                  <a:solidFill>
                    <a:srgbClr val="000000"/>
                  </a:solidFill>
                </a:uFill>
                <a:latin typeface="+mn-lt"/>
                <a:cs typeface="Times New Roman"/>
              </a:rPr>
              <a:t>PARENTI </a:t>
            </a:r>
            <a:r>
              <a:rPr sz="3200" b="1" i="1" u="sng" dirty="0" smtClean="0">
                <a:uFill>
                  <a:solidFill>
                    <a:srgbClr val="000000"/>
                  </a:solidFill>
                </a:uFill>
                <a:latin typeface="+mn-lt"/>
                <a:cs typeface="Times New Roman"/>
              </a:rPr>
              <a:t>di M</a:t>
            </a:r>
            <a:r>
              <a:rPr lang="it-IT" sz="3200" b="1" i="1" u="sng" dirty="0" smtClean="0">
                <a:uFill>
                  <a:solidFill>
                    <a:srgbClr val="000000"/>
                  </a:solidFill>
                </a:uFill>
                <a:latin typeface="+mn-lt"/>
                <a:cs typeface="Times New Roman"/>
              </a:rPr>
              <a:t>P:</a:t>
            </a:r>
            <a:r>
              <a:rPr sz="3200" i="1" dirty="0" smtClean="0">
                <a:latin typeface="+mn-lt"/>
                <a:cs typeface="Times New Roman"/>
              </a:rPr>
              <a:t> </a:t>
            </a:r>
            <a:r>
              <a:rPr sz="3200" i="1" spc="-5" dirty="0">
                <a:latin typeface="+mn-lt"/>
                <a:cs typeface="Times New Roman"/>
              </a:rPr>
              <a:t>richiesti nei casi  in cui </a:t>
            </a:r>
            <a:r>
              <a:rPr sz="3200" i="1" dirty="0">
                <a:latin typeface="+mn-lt"/>
                <a:cs typeface="Times New Roman"/>
              </a:rPr>
              <a:t>non </a:t>
            </a:r>
            <a:r>
              <a:rPr sz="3200" i="1" spc="-5" dirty="0">
                <a:latin typeface="+mn-lt"/>
                <a:cs typeface="Times New Roman"/>
              </a:rPr>
              <a:t>fosse possibile </a:t>
            </a:r>
            <a:r>
              <a:rPr sz="3200" i="1" spc="-15" dirty="0">
                <a:latin typeface="+mn-lt"/>
                <a:cs typeface="Times New Roman"/>
              </a:rPr>
              <a:t>ottenere </a:t>
            </a:r>
            <a:r>
              <a:rPr sz="3200" i="1" spc="-10" dirty="0">
                <a:latin typeface="+mn-lt"/>
                <a:cs typeface="Times New Roman"/>
              </a:rPr>
              <a:t>direttamente </a:t>
            </a:r>
            <a:r>
              <a:rPr sz="3200" i="1" spc="-5" dirty="0">
                <a:latin typeface="+mn-lt"/>
                <a:cs typeface="Times New Roman"/>
              </a:rPr>
              <a:t>il </a:t>
            </a:r>
            <a:r>
              <a:rPr sz="3200" i="1" spc="-15" dirty="0">
                <a:latin typeface="+mn-lt"/>
                <a:cs typeface="Times New Roman"/>
              </a:rPr>
              <a:t>profilo </a:t>
            </a:r>
            <a:r>
              <a:rPr sz="3200" i="1" spc="-5" dirty="0" err="1">
                <a:latin typeface="+mn-lt"/>
                <a:cs typeface="Times New Roman"/>
              </a:rPr>
              <a:t>della</a:t>
            </a:r>
            <a:r>
              <a:rPr sz="3200" i="1" spc="-5" dirty="0">
                <a:latin typeface="+mn-lt"/>
                <a:cs typeface="Times New Roman"/>
              </a:rPr>
              <a:t> </a:t>
            </a:r>
            <a:r>
              <a:rPr lang="it-IT" sz="3200" i="1" spc="-5" dirty="0" smtClean="0">
                <a:latin typeface="+mn-lt"/>
                <a:cs typeface="Times New Roman"/>
              </a:rPr>
              <a:t>MP </a:t>
            </a:r>
            <a:endParaRPr sz="3200" dirty="0">
              <a:latin typeface="+mn-lt"/>
              <a:cs typeface="Times New Roman"/>
            </a:endParaRPr>
          </a:p>
          <a:p>
            <a:pPr marL="469900" marR="389255" indent="-457200" algn="just">
              <a:buClr>
                <a:srgbClr val="FF0000"/>
              </a:buClr>
              <a:buSzPct val="69444"/>
              <a:buFont typeface="+mj-lt"/>
              <a:buAutoNum type="arabicPeriod"/>
              <a:tabLst>
                <a:tab pos="297815" algn="l"/>
                <a:tab pos="298450" algn="l"/>
              </a:tabLst>
            </a:pPr>
            <a:r>
              <a:rPr lang="it-IT" sz="3200" b="1" i="1" u="sng" spc="-5" dirty="0" smtClean="0">
                <a:uFill>
                  <a:solidFill>
                    <a:srgbClr val="000000"/>
                  </a:solidFill>
                </a:uFill>
                <a:latin typeface="+mn-lt"/>
                <a:cs typeface="Times New Roman"/>
              </a:rPr>
              <a:t>DB</a:t>
            </a:r>
            <a:r>
              <a:rPr sz="3200" b="1" i="1" u="sng" spc="-5" dirty="0" smtClean="0">
                <a:uFill>
                  <a:solidFill>
                    <a:srgbClr val="000000"/>
                  </a:solidFill>
                </a:uFill>
                <a:latin typeface="+mn-lt"/>
                <a:cs typeface="Times New Roman"/>
              </a:rPr>
              <a:t> </a:t>
            </a:r>
            <a:r>
              <a:rPr sz="3200" b="1" i="1" u="sng" dirty="0">
                <a:uFill>
                  <a:solidFill>
                    <a:srgbClr val="000000"/>
                  </a:solidFill>
                </a:uFill>
                <a:latin typeface="+mn-lt"/>
                <a:cs typeface="Times New Roman"/>
              </a:rPr>
              <a:t>di </a:t>
            </a:r>
            <a:r>
              <a:rPr sz="3200" b="1" i="1" u="sng" spc="-5" dirty="0">
                <a:uFill>
                  <a:solidFill>
                    <a:srgbClr val="000000"/>
                  </a:solidFill>
                </a:uFill>
                <a:latin typeface="+mn-lt"/>
                <a:cs typeface="Times New Roman"/>
              </a:rPr>
              <a:t>profili </a:t>
            </a:r>
            <a:r>
              <a:rPr sz="3200" b="1" i="1" u="sng" dirty="0">
                <a:uFill>
                  <a:solidFill>
                    <a:srgbClr val="000000"/>
                  </a:solidFill>
                </a:uFill>
                <a:latin typeface="+mn-lt"/>
                <a:cs typeface="Times New Roman"/>
              </a:rPr>
              <a:t>di DNA di </a:t>
            </a:r>
            <a:r>
              <a:rPr lang="it-IT" sz="3200" b="1" i="1" u="sng" spc="-5" dirty="0" smtClean="0">
                <a:uFill>
                  <a:solidFill>
                    <a:srgbClr val="000000"/>
                  </a:solidFill>
                </a:uFill>
                <a:latin typeface="+mn-lt"/>
                <a:cs typeface="Times New Roman"/>
              </a:rPr>
              <a:t>RESTI UMANI NON IDENTIFICATI</a:t>
            </a:r>
            <a:r>
              <a:rPr sz="3200" b="1" i="1" u="sng" spc="-5" dirty="0" smtClean="0">
                <a:uFill>
                  <a:solidFill>
                    <a:srgbClr val="000000"/>
                  </a:solidFill>
                </a:uFill>
                <a:latin typeface="+mn-lt"/>
                <a:cs typeface="Times New Roman"/>
              </a:rPr>
              <a:t> </a:t>
            </a:r>
            <a:r>
              <a:rPr sz="3200" b="1" i="1" u="sng" spc="-5" dirty="0">
                <a:uFill>
                  <a:solidFill>
                    <a:srgbClr val="000000"/>
                  </a:solidFill>
                </a:uFill>
                <a:latin typeface="+mn-lt"/>
                <a:cs typeface="Times New Roman"/>
              </a:rPr>
              <a:t>(UHR</a:t>
            </a:r>
            <a:r>
              <a:rPr sz="3200" b="1" i="1" u="sng" spc="-5" dirty="0" smtClean="0">
                <a:uFill>
                  <a:solidFill>
                    <a:srgbClr val="000000"/>
                  </a:solidFill>
                </a:uFill>
                <a:latin typeface="+mn-lt"/>
                <a:cs typeface="Times New Roman"/>
              </a:rPr>
              <a:t>)</a:t>
            </a:r>
            <a:r>
              <a:rPr lang="it-IT" sz="3200" b="1" i="1" u="sng" spc="-5" dirty="0" smtClean="0">
                <a:uFill>
                  <a:solidFill>
                    <a:srgbClr val="000000"/>
                  </a:solidFill>
                </a:uFill>
                <a:latin typeface="+mn-lt"/>
                <a:cs typeface="Times New Roman"/>
              </a:rPr>
              <a:t>:</a:t>
            </a:r>
            <a:r>
              <a:rPr sz="3200" i="1" spc="-5" dirty="0" smtClean="0">
                <a:latin typeface="+mn-lt"/>
                <a:cs typeface="Times New Roman"/>
              </a:rPr>
              <a:t> </a:t>
            </a:r>
            <a:r>
              <a:rPr sz="3200" i="1" spc="-5" dirty="0">
                <a:latin typeface="+mn-lt"/>
                <a:cs typeface="Times New Roman"/>
              </a:rPr>
              <a:t>con il quale </a:t>
            </a:r>
            <a:r>
              <a:rPr sz="3200" i="1" dirty="0">
                <a:latin typeface="+mn-lt"/>
                <a:cs typeface="Times New Roman"/>
              </a:rPr>
              <a:t>i  </a:t>
            </a:r>
            <a:r>
              <a:rPr sz="3200" i="1" spc="-15" dirty="0">
                <a:latin typeface="+mn-lt"/>
                <a:cs typeface="Times New Roman"/>
              </a:rPr>
              <a:t>profili </a:t>
            </a:r>
            <a:r>
              <a:rPr sz="3200" i="1" spc="-5" dirty="0">
                <a:latin typeface="+mn-lt"/>
                <a:cs typeface="Times New Roman"/>
              </a:rPr>
              <a:t>dei </a:t>
            </a:r>
            <a:r>
              <a:rPr sz="3200" i="1" dirty="0">
                <a:latin typeface="+mn-lt"/>
                <a:cs typeface="Times New Roman"/>
              </a:rPr>
              <a:t>due </a:t>
            </a:r>
            <a:r>
              <a:rPr sz="3200" i="1" spc="-5" dirty="0">
                <a:latin typeface="+mn-lt"/>
                <a:cs typeface="Times New Roman"/>
              </a:rPr>
              <a:t>database </a:t>
            </a:r>
            <a:r>
              <a:rPr sz="3200" i="1" spc="-10" dirty="0">
                <a:latin typeface="+mn-lt"/>
                <a:cs typeface="Times New Roman"/>
              </a:rPr>
              <a:t>precedenti </a:t>
            </a:r>
            <a:r>
              <a:rPr sz="3200" i="1" dirty="0">
                <a:latin typeface="+mn-lt"/>
                <a:cs typeface="Times New Roman"/>
              </a:rPr>
              <a:t>possono </a:t>
            </a:r>
            <a:r>
              <a:rPr sz="3200" i="1" spc="-15" dirty="0">
                <a:latin typeface="+mn-lt"/>
                <a:cs typeface="Times New Roman"/>
              </a:rPr>
              <a:t>essere</a:t>
            </a:r>
            <a:r>
              <a:rPr sz="3200" i="1" spc="5" dirty="0">
                <a:latin typeface="+mn-lt"/>
                <a:cs typeface="Times New Roman"/>
              </a:rPr>
              <a:t> </a:t>
            </a:r>
            <a:r>
              <a:rPr sz="3200" i="1" spc="-10" dirty="0">
                <a:latin typeface="+mn-lt"/>
                <a:cs typeface="Times New Roman"/>
              </a:rPr>
              <a:t>confrontati.</a:t>
            </a:r>
            <a:endParaRPr sz="3200" dirty="0">
              <a:latin typeface="+mn-lt"/>
              <a:cs typeface="Times New Roman"/>
            </a:endParaRPr>
          </a:p>
        </p:txBody>
      </p:sp>
      <p:sp>
        <p:nvSpPr>
          <p:cNvPr id="3" name="object 5"/>
          <p:cNvSpPr txBox="1"/>
          <p:nvPr/>
        </p:nvSpPr>
        <p:spPr>
          <a:xfrm>
            <a:off x="3505200" y="304801"/>
            <a:ext cx="5105400" cy="600163"/>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45719" rIns="0" bIns="0" rtlCol="0">
            <a:spAutoFit/>
          </a:bodyPr>
          <a:lstStyle/>
          <a:p>
            <a:pPr marL="154940">
              <a:spcBef>
                <a:spcPts val="359"/>
              </a:spcBef>
            </a:pPr>
            <a:r>
              <a:rPr lang="it-IT" sz="3600" b="1" spc="-5" dirty="0">
                <a:latin typeface="Calibri"/>
                <a:cs typeface="Calibri"/>
              </a:rPr>
              <a:t>2-</a:t>
            </a:r>
            <a:r>
              <a:rPr sz="3600" b="1" spc="-5" dirty="0">
                <a:latin typeface="Calibri"/>
                <a:cs typeface="Calibri"/>
              </a:rPr>
              <a:t>Database di</a:t>
            </a:r>
            <a:r>
              <a:rPr sz="3600" b="1" spc="-25" dirty="0">
                <a:latin typeface="Calibri"/>
                <a:cs typeface="Calibri"/>
              </a:rPr>
              <a:t> </a:t>
            </a:r>
            <a:r>
              <a:rPr sz="3600" b="1" spc="-5" dirty="0">
                <a:latin typeface="Calibri"/>
                <a:cs typeface="Calibri"/>
              </a:rPr>
              <a:t>PROFILI</a:t>
            </a:r>
            <a:endParaRPr sz="3600" dirty="0">
              <a:latin typeface="Calibri"/>
              <a:cs typeface="Calibri"/>
            </a:endParaRPr>
          </a:p>
        </p:txBody>
      </p:sp>
    </p:spTree>
    <p:extLst>
      <p:ext uri="{BB962C8B-B14F-4D97-AF65-F5344CB8AC3E}">
        <p14:creationId xmlns:p14="http://schemas.microsoft.com/office/powerpoint/2010/main" val="244569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50179" name="Rectangle 3"/>
          <p:cNvSpPr>
            <a:spLocks noGrp="1" noChangeArrowheads="1"/>
          </p:cNvSpPr>
          <p:nvPr>
            <p:ph type="body" idx="1"/>
          </p:nvPr>
        </p:nvSpPr>
        <p:spPr/>
        <p:txBody>
          <a:bodyPr/>
          <a:lstStyle/>
          <a:p>
            <a:pPr algn="ctr" eaLnBrk="1" hangingPunct="1">
              <a:buFontTx/>
              <a:buNone/>
            </a:pPr>
            <a:r>
              <a:rPr lang="en-US" altLang="en-US" sz="4400">
                <a:solidFill>
                  <a:srgbClr val="000000"/>
                </a:solidFill>
              </a:rPr>
              <a:t>What is a sequence?</a:t>
            </a:r>
          </a:p>
          <a:p>
            <a:pPr algn="ctr" eaLnBrk="1" hangingPunct="1">
              <a:buFontTx/>
              <a:buNone/>
            </a:pPr>
            <a:endParaRPr lang="en-US" altLang="en-US" sz="4400">
              <a:solidFill>
                <a:srgbClr val="000000"/>
              </a:solidFill>
            </a:endParaRPr>
          </a:p>
        </p:txBody>
      </p:sp>
    </p:spTree>
    <p:extLst>
      <p:ext uri="{BB962C8B-B14F-4D97-AF65-F5344CB8AC3E}">
        <p14:creationId xmlns:p14="http://schemas.microsoft.com/office/powerpoint/2010/main" val="395289798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53251" name="Rectangle 3"/>
          <p:cNvSpPr>
            <a:spLocks noGrp="1" noChangeArrowheads="1"/>
          </p:cNvSpPr>
          <p:nvPr>
            <p:ph type="body" idx="1"/>
          </p:nvPr>
        </p:nvSpPr>
        <p:spPr/>
        <p:txBody>
          <a:bodyPr/>
          <a:lstStyle/>
          <a:p>
            <a:pPr algn="ctr" eaLnBrk="1" hangingPunct="1">
              <a:buFontTx/>
              <a:buNone/>
            </a:pPr>
            <a:r>
              <a:rPr lang="en-US" altLang="en-US" sz="4400"/>
              <a:t>A group of organisms</a:t>
            </a:r>
          </a:p>
          <a:p>
            <a:pPr algn="ctr" eaLnBrk="1" hangingPunct="1">
              <a:buFontTx/>
              <a:buNone/>
            </a:pPr>
            <a:r>
              <a:rPr lang="en-US" altLang="en-US" sz="4400"/>
              <a:t>capable of interbreeding and</a:t>
            </a:r>
          </a:p>
          <a:p>
            <a:pPr algn="ctr" eaLnBrk="1" hangingPunct="1">
              <a:buFontTx/>
              <a:buNone/>
            </a:pPr>
            <a:r>
              <a:rPr lang="en-US" altLang="en-US" sz="4400"/>
              <a:t>producing fertile offspring.</a:t>
            </a:r>
          </a:p>
          <a:p>
            <a:pPr algn="ctr" eaLnBrk="1" hangingPunct="1">
              <a:buFontTx/>
              <a:buNone/>
            </a:pPr>
            <a:endParaRPr lang="en-US" altLang="en-US" sz="4400"/>
          </a:p>
        </p:txBody>
      </p:sp>
      <p:sp>
        <p:nvSpPr>
          <p:cNvPr id="111620"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98873772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54275" name="Rectangle 3"/>
          <p:cNvSpPr>
            <a:spLocks noGrp="1" noChangeArrowheads="1"/>
          </p:cNvSpPr>
          <p:nvPr>
            <p:ph type="body" idx="1"/>
          </p:nvPr>
        </p:nvSpPr>
        <p:spPr/>
        <p:txBody>
          <a:bodyPr/>
          <a:lstStyle/>
          <a:p>
            <a:pPr algn="ctr" eaLnBrk="1" hangingPunct="1">
              <a:buFontTx/>
              <a:buNone/>
            </a:pPr>
            <a:r>
              <a:rPr lang="en-US" altLang="en-US" sz="4400">
                <a:solidFill>
                  <a:srgbClr val="000000"/>
                </a:solidFill>
              </a:rPr>
              <a:t>What is a species?</a:t>
            </a:r>
          </a:p>
          <a:p>
            <a:pPr algn="ctr" eaLnBrk="1" hangingPunct="1">
              <a:buFontTx/>
              <a:buNone/>
            </a:pPr>
            <a:endParaRPr lang="en-US" altLang="en-US" sz="4400">
              <a:solidFill>
                <a:srgbClr val="000000"/>
              </a:solidFill>
            </a:endParaRPr>
          </a:p>
        </p:txBody>
      </p:sp>
    </p:spTree>
    <p:extLst>
      <p:ext uri="{BB962C8B-B14F-4D97-AF65-F5344CB8AC3E}">
        <p14:creationId xmlns:p14="http://schemas.microsoft.com/office/powerpoint/2010/main" val="1337483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154983" y="332511"/>
            <a:ext cx="4052455" cy="6858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1330" y="1051979"/>
            <a:ext cx="10636623" cy="4899290"/>
          </a:xfrm>
          <a:prstGeom prst="rect">
            <a:avLst/>
          </a:prstGeom>
        </p:spPr>
        <p:txBody>
          <a:bodyPr vert="horz" wrap="square" lIns="0" tIns="12700" rIns="0" bIns="0" rtlCol="0">
            <a:spAutoFit/>
          </a:bodyPr>
          <a:lstStyle/>
          <a:p>
            <a:pPr marL="469900" marR="5080" indent="-457200" algn="just">
              <a:lnSpc>
                <a:spcPct val="116700"/>
              </a:lnSpc>
              <a:spcBef>
                <a:spcPts val="100"/>
              </a:spcBef>
              <a:buFont typeface="+mj-lt"/>
              <a:buAutoNum type="arabicPeriod"/>
              <a:tabLst>
                <a:tab pos="297815" algn="l"/>
                <a:tab pos="298450" algn="l"/>
              </a:tabLst>
            </a:pPr>
            <a:r>
              <a:rPr sz="2400" spc="-5" dirty="0">
                <a:latin typeface="Calibri"/>
                <a:cs typeface="Calibri"/>
              </a:rPr>
              <a:t>Metodologia </a:t>
            </a:r>
            <a:r>
              <a:rPr sz="2400" dirty="0">
                <a:latin typeface="Calibri"/>
                <a:cs typeface="Calibri"/>
              </a:rPr>
              <a:t>di analisi del </a:t>
            </a:r>
            <a:r>
              <a:rPr sz="2400" spc="-5" dirty="0">
                <a:latin typeface="Calibri"/>
                <a:cs typeface="Calibri"/>
              </a:rPr>
              <a:t>campione </a:t>
            </a:r>
            <a:r>
              <a:rPr sz="2400" dirty="0">
                <a:latin typeface="Calibri"/>
                <a:cs typeface="Calibri"/>
              </a:rPr>
              <a:t>in linea </a:t>
            </a:r>
            <a:r>
              <a:rPr sz="2400" spc="-5" dirty="0">
                <a:latin typeface="Calibri"/>
                <a:cs typeface="Calibri"/>
              </a:rPr>
              <a:t>con </a:t>
            </a:r>
            <a:r>
              <a:rPr sz="2400" dirty="0">
                <a:latin typeface="Calibri"/>
                <a:cs typeface="Calibri"/>
              </a:rPr>
              <a:t>i </a:t>
            </a:r>
            <a:r>
              <a:rPr sz="2400" spc="-5" dirty="0">
                <a:latin typeface="Calibri"/>
                <a:cs typeface="Calibri"/>
              </a:rPr>
              <a:t>parametri </a:t>
            </a:r>
            <a:r>
              <a:rPr sz="2400" dirty="0" err="1">
                <a:latin typeface="Calibri"/>
                <a:cs typeface="Calibri"/>
              </a:rPr>
              <a:t>indicati</a:t>
            </a:r>
            <a:r>
              <a:rPr sz="2400" dirty="0">
                <a:latin typeface="Calibri"/>
                <a:cs typeface="Calibri"/>
              </a:rPr>
              <a:t> </a:t>
            </a:r>
            <a:r>
              <a:rPr sz="2400" spc="-5" dirty="0" err="1">
                <a:latin typeface="Calibri"/>
                <a:cs typeface="Calibri"/>
              </a:rPr>
              <a:t>dall’</a:t>
            </a:r>
            <a:r>
              <a:rPr sz="2400" i="1" spc="-5" dirty="0" err="1">
                <a:latin typeface="Calibri"/>
                <a:cs typeface="Calibri"/>
              </a:rPr>
              <a:t>European</a:t>
            </a:r>
            <a:r>
              <a:rPr sz="2400" i="1" spc="-5" dirty="0">
                <a:latin typeface="Calibri"/>
                <a:cs typeface="Calibri"/>
              </a:rPr>
              <a:t> Network </a:t>
            </a:r>
            <a:r>
              <a:rPr sz="2400" i="1" dirty="0">
                <a:latin typeface="Calibri"/>
                <a:cs typeface="Calibri"/>
              </a:rPr>
              <a:t>of </a:t>
            </a:r>
            <a:r>
              <a:rPr sz="2400" i="1" spc="-5" dirty="0">
                <a:latin typeface="Calibri"/>
                <a:cs typeface="Calibri"/>
              </a:rPr>
              <a:t>Forensic Science</a:t>
            </a:r>
            <a:r>
              <a:rPr sz="2400" i="1" spc="5" dirty="0">
                <a:latin typeface="Calibri"/>
                <a:cs typeface="Calibri"/>
              </a:rPr>
              <a:t> </a:t>
            </a:r>
            <a:r>
              <a:rPr sz="2400" i="1" spc="-5" dirty="0">
                <a:latin typeface="Calibri"/>
                <a:cs typeface="Calibri"/>
              </a:rPr>
              <a:t>Institutes</a:t>
            </a:r>
            <a:r>
              <a:rPr lang="it-IT" sz="2400" i="1" spc="-5" dirty="0">
                <a:latin typeface="Calibri"/>
                <a:cs typeface="Calibri"/>
              </a:rPr>
              <a:t> (</a:t>
            </a:r>
            <a:r>
              <a:rPr lang="it-IT" sz="2400" b="1" spc="-5" dirty="0">
                <a:cs typeface="Calibri"/>
              </a:rPr>
              <a:t>ENFSI) </a:t>
            </a:r>
            <a:endParaRPr lang="it-IT" sz="2400" b="1" spc="-5" dirty="0" smtClean="0">
              <a:latin typeface="Calibri"/>
              <a:cs typeface="Calibri"/>
            </a:endParaRPr>
          </a:p>
          <a:p>
            <a:pPr marL="469900" marR="625475" indent="-457200" algn="just">
              <a:lnSpc>
                <a:spcPct val="120800"/>
              </a:lnSpc>
              <a:buFont typeface="+mj-lt"/>
              <a:buAutoNum type="arabicPeriod"/>
              <a:tabLst>
                <a:tab pos="297815" algn="l"/>
                <a:tab pos="298450" algn="l"/>
              </a:tabLst>
            </a:pPr>
            <a:endParaRPr lang="it-IT" sz="2400" b="1" spc="-5" dirty="0">
              <a:latin typeface="Calibri"/>
              <a:cs typeface="Calibri"/>
            </a:endParaRPr>
          </a:p>
          <a:p>
            <a:pPr marL="469900" marR="625475" indent="-457200" algn="just">
              <a:lnSpc>
                <a:spcPct val="120800"/>
              </a:lnSpc>
              <a:buFont typeface="+mj-lt"/>
              <a:buAutoNum type="arabicPeriod"/>
              <a:tabLst>
                <a:tab pos="297815" algn="l"/>
                <a:tab pos="298450" algn="l"/>
              </a:tabLst>
            </a:pPr>
            <a:endParaRPr lang="it-IT" sz="2400" b="1" spc="-5" dirty="0" smtClean="0">
              <a:latin typeface="Calibri"/>
              <a:cs typeface="Calibri"/>
            </a:endParaRPr>
          </a:p>
          <a:p>
            <a:pPr marL="469900" marR="625475" indent="-457200" algn="just">
              <a:lnSpc>
                <a:spcPct val="120800"/>
              </a:lnSpc>
              <a:buFont typeface="+mj-lt"/>
              <a:buAutoNum type="arabicPeriod"/>
              <a:tabLst>
                <a:tab pos="297815" algn="l"/>
                <a:tab pos="298450" algn="l"/>
              </a:tabLst>
            </a:pPr>
            <a:endParaRPr lang="it-IT" sz="2400" b="1" spc="-5" dirty="0">
              <a:latin typeface="Calibri"/>
              <a:cs typeface="Calibri"/>
            </a:endParaRPr>
          </a:p>
          <a:p>
            <a:pPr marL="469900" marR="625475" indent="-457200" algn="just">
              <a:lnSpc>
                <a:spcPct val="120800"/>
              </a:lnSpc>
              <a:buFont typeface="+mj-lt"/>
              <a:buAutoNum type="arabicPeriod"/>
              <a:tabLst>
                <a:tab pos="297815" algn="l"/>
                <a:tab pos="298450" algn="l"/>
              </a:tabLst>
            </a:pPr>
            <a:endParaRPr lang="it-IT" sz="2400" b="1" spc="-5" dirty="0" smtClean="0">
              <a:latin typeface="Calibri"/>
              <a:cs typeface="Calibri"/>
            </a:endParaRPr>
          </a:p>
          <a:p>
            <a:pPr marL="469900" marR="625475" indent="-457200" algn="just">
              <a:lnSpc>
                <a:spcPct val="120800"/>
              </a:lnSpc>
              <a:buFont typeface="+mj-lt"/>
              <a:buAutoNum type="arabicPeriod"/>
              <a:tabLst>
                <a:tab pos="297815" algn="l"/>
                <a:tab pos="298450" algn="l"/>
              </a:tabLst>
            </a:pPr>
            <a:endParaRPr lang="it-IT" sz="2400" b="1" spc="-5" dirty="0">
              <a:latin typeface="Calibri"/>
              <a:cs typeface="Calibri"/>
            </a:endParaRPr>
          </a:p>
          <a:p>
            <a:pPr marL="469900" marR="625475" indent="-457200" algn="just">
              <a:lnSpc>
                <a:spcPct val="120800"/>
              </a:lnSpc>
              <a:buFont typeface="+mj-lt"/>
              <a:buAutoNum type="arabicPeriod"/>
              <a:tabLst>
                <a:tab pos="297815" algn="l"/>
                <a:tab pos="298450" algn="l"/>
              </a:tabLst>
            </a:pPr>
            <a:endParaRPr lang="it-IT" sz="2400" b="1" spc="-5" dirty="0" smtClean="0">
              <a:latin typeface="Calibri"/>
              <a:cs typeface="Calibri"/>
            </a:endParaRPr>
          </a:p>
          <a:p>
            <a:pPr marL="469900" marR="625475" indent="-457200" algn="just">
              <a:lnSpc>
                <a:spcPct val="120800"/>
              </a:lnSpc>
              <a:buFont typeface="+mj-lt"/>
              <a:buAutoNum type="arabicPeriod"/>
              <a:tabLst>
                <a:tab pos="297815" algn="l"/>
                <a:tab pos="298450" algn="l"/>
              </a:tabLst>
            </a:pPr>
            <a:endParaRPr lang="it-IT" sz="2400" b="1" spc="-5" dirty="0">
              <a:latin typeface="Calibri"/>
              <a:cs typeface="Calibri"/>
            </a:endParaRPr>
          </a:p>
          <a:p>
            <a:pPr marL="469900" marR="625475" indent="-457200" algn="just">
              <a:lnSpc>
                <a:spcPct val="120800"/>
              </a:lnSpc>
              <a:buFont typeface="+mj-lt"/>
              <a:buAutoNum type="arabicPeriod"/>
              <a:tabLst>
                <a:tab pos="297815" algn="l"/>
                <a:tab pos="298450" algn="l"/>
              </a:tabLst>
            </a:pPr>
            <a:endParaRPr lang="it-IT" sz="2400" b="1" spc="-5" dirty="0" smtClean="0">
              <a:latin typeface="Calibri"/>
              <a:cs typeface="Calibri"/>
            </a:endParaRPr>
          </a:p>
          <a:p>
            <a:pPr marL="469900" marR="625475" indent="-457200" algn="just">
              <a:lnSpc>
                <a:spcPct val="120800"/>
              </a:lnSpc>
              <a:buFont typeface="+mj-lt"/>
              <a:buAutoNum type="arabicPeriod"/>
              <a:tabLst>
                <a:tab pos="297815" algn="l"/>
                <a:tab pos="298450" algn="l"/>
              </a:tabLst>
            </a:pPr>
            <a:endParaRPr sz="2400" dirty="0">
              <a:latin typeface="Calibri"/>
              <a:cs typeface="Calibri"/>
            </a:endParaRPr>
          </a:p>
        </p:txBody>
      </p:sp>
      <p:sp>
        <p:nvSpPr>
          <p:cNvPr id="6" name="object 6"/>
          <p:cNvSpPr txBox="1"/>
          <p:nvPr/>
        </p:nvSpPr>
        <p:spPr>
          <a:xfrm rot="10800000" flipH="1" flipV="1">
            <a:off x="965849" y="2819478"/>
            <a:ext cx="3400472" cy="382156"/>
          </a:xfrm>
          <a:prstGeom prst="rect">
            <a:avLst/>
          </a:prstGeom>
        </p:spPr>
        <p:txBody>
          <a:bodyPr vert="horz" wrap="square" lIns="0" tIns="12700" rIns="0" bIns="0" rtlCol="0">
            <a:spAutoFit/>
          </a:bodyPr>
          <a:lstStyle/>
          <a:p>
            <a:pPr marL="12700">
              <a:spcBef>
                <a:spcPts val="100"/>
              </a:spcBef>
              <a:tabLst>
                <a:tab pos="297815" algn="l"/>
                <a:tab pos="298450" algn="l"/>
              </a:tabLst>
            </a:pPr>
            <a:r>
              <a:rPr sz="2400" b="1" u="sng" spc="-5" dirty="0" err="1">
                <a:solidFill>
                  <a:srgbClr val="FF0000"/>
                </a:solidFill>
                <a:uFill>
                  <a:solidFill>
                    <a:srgbClr val="FF2600"/>
                  </a:solidFill>
                </a:uFill>
                <a:latin typeface="Calibri"/>
                <a:cs typeface="Calibri"/>
              </a:rPr>
              <a:t>Conservazione</a:t>
            </a:r>
            <a:r>
              <a:rPr sz="2400" b="1" u="sng" spc="-5" dirty="0">
                <a:solidFill>
                  <a:srgbClr val="FF0000"/>
                </a:solidFill>
                <a:uFill>
                  <a:solidFill>
                    <a:srgbClr val="FF2600"/>
                  </a:solidFill>
                </a:uFill>
                <a:latin typeface="Calibri"/>
                <a:cs typeface="Calibri"/>
              </a:rPr>
              <a:t> </a:t>
            </a:r>
            <a:r>
              <a:rPr sz="2400" b="1" u="sng" dirty="0">
                <a:solidFill>
                  <a:srgbClr val="FF0000"/>
                </a:solidFill>
                <a:uFill>
                  <a:solidFill>
                    <a:srgbClr val="FF2600"/>
                  </a:solidFill>
                </a:uFill>
                <a:latin typeface="Calibri"/>
                <a:cs typeface="Calibri"/>
              </a:rPr>
              <a:t>dei</a:t>
            </a:r>
            <a:r>
              <a:rPr sz="2400" b="1" u="sng" spc="-25" dirty="0">
                <a:solidFill>
                  <a:srgbClr val="FF0000"/>
                </a:solidFill>
                <a:uFill>
                  <a:solidFill>
                    <a:srgbClr val="FF2600"/>
                  </a:solidFill>
                </a:uFill>
                <a:latin typeface="Calibri"/>
                <a:cs typeface="Calibri"/>
              </a:rPr>
              <a:t> </a:t>
            </a:r>
            <a:r>
              <a:rPr sz="2400" b="1" u="sng" spc="-5" dirty="0">
                <a:solidFill>
                  <a:srgbClr val="FF0000"/>
                </a:solidFill>
                <a:uFill>
                  <a:solidFill>
                    <a:srgbClr val="FF2600"/>
                  </a:solidFill>
                </a:uFill>
                <a:latin typeface="Calibri"/>
                <a:cs typeface="Calibri"/>
              </a:rPr>
              <a:t>dati</a:t>
            </a:r>
            <a:r>
              <a:rPr sz="2400" b="1" spc="-5" dirty="0">
                <a:latin typeface="Calibri"/>
                <a:cs typeface="Calibri"/>
              </a:rPr>
              <a:t>:</a:t>
            </a:r>
            <a:endParaRPr sz="2400" b="1" dirty="0">
              <a:latin typeface="Calibri"/>
              <a:cs typeface="Calibri"/>
            </a:endParaRPr>
          </a:p>
        </p:txBody>
      </p:sp>
      <p:sp>
        <p:nvSpPr>
          <p:cNvPr id="7" name="object 7"/>
          <p:cNvSpPr txBox="1"/>
          <p:nvPr/>
        </p:nvSpPr>
        <p:spPr>
          <a:xfrm>
            <a:off x="309282" y="3591981"/>
            <a:ext cx="11268636" cy="757643"/>
          </a:xfrm>
          <a:prstGeom prst="rect">
            <a:avLst/>
          </a:prstGeom>
        </p:spPr>
        <p:txBody>
          <a:bodyPr vert="horz" wrap="square" lIns="0" tIns="12700" rIns="0" bIns="0" rtlCol="0">
            <a:spAutoFit/>
          </a:bodyPr>
          <a:lstStyle/>
          <a:p>
            <a:pPr marL="12700" marR="5080" algn="just">
              <a:lnSpc>
                <a:spcPct val="120800"/>
              </a:lnSpc>
              <a:spcBef>
                <a:spcPts val="100"/>
              </a:spcBef>
              <a:tabLst>
                <a:tab pos="297815" algn="l"/>
                <a:tab pos="298450" algn="l"/>
              </a:tabLst>
            </a:pPr>
            <a:r>
              <a:rPr sz="2000" spc="-5" dirty="0">
                <a:latin typeface="Calibri"/>
                <a:cs typeface="Calibri"/>
              </a:rPr>
              <a:t>Controllo </a:t>
            </a:r>
            <a:r>
              <a:rPr sz="2000" dirty="0">
                <a:latin typeface="Calibri"/>
                <a:cs typeface="Calibri"/>
              </a:rPr>
              <a:t>per la </a:t>
            </a:r>
            <a:r>
              <a:rPr sz="2000" b="1" dirty="0">
                <a:latin typeface="Calibri"/>
                <a:cs typeface="Calibri"/>
              </a:rPr>
              <a:t>protezione dei dati </a:t>
            </a:r>
            <a:r>
              <a:rPr sz="2000" b="1" spc="-5" dirty="0">
                <a:latin typeface="Calibri"/>
                <a:cs typeface="Calibri"/>
              </a:rPr>
              <a:t>personali </a:t>
            </a:r>
            <a:r>
              <a:rPr sz="2000" dirty="0" err="1">
                <a:latin typeface="Calibri"/>
                <a:cs typeface="Calibri"/>
              </a:rPr>
              <a:t>stabilito</a:t>
            </a:r>
            <a:r>
              <a:rPr sz="2000" dirty="0">
                <a:latin typeface="Calibri"/>
                <a:cs typeface="Calibri"/>
              </a:rPr>
              <a:t> </a:t>
            </a:r>
            <a:r>
              <a:rPr lang="it-IT" sz="2000" dirty="0">
                <a:latin typeface="Calibri"/>
                <a:cs typeface="Calibri"/>
              </a:rPr>
              <a:t>dal </a:t>
            </a:r>
            <a:r>
              <a:rPr sz="2000" spc="-5" dirty="0" err="1">
                <a:latin typeface="Calibri"/>
                <a:cs typeface="Calibri"/>
              </a:rPr>
              <a:t>Comitato</a:t>
            </a:r>
            <a:r>
              <a:rPr sz="2000" spc="-5" dirty="0">
                <a:latin typeface="Calibri"/>
                <a:cs typeface="Calibri"/>
              </a:rPr>
              <a:t>  Nazionale </a:t>
            </a:r>
            <a:r>
              <a:rPr sz="2000" dirty="0">
                <a:latin typeface="Calibri"/>
                <a:cs typeface="Calibri"/>
              </a:rPr>
              <a:t>per la </a:t>
            </a:r>
            <a:r>
              <a:rPr sz="2000" spc="-5" dirty="0">
                <a:latin typeface="Calibri"/>
                <a:cs typeface="Calibri"/>
              </a:rPr>
              <a:t>Biosicurezza, </a:t>
            </a:r>
            <a:r>
              <a:rPr sz="2000" dirty="0">
                <a:latin typeface="Calibri"/>
                <a:cs typeface="Calibri"/>
              </a:rPr>
              <a:t>le </a:t>
            </a:r>
            <a:r>
              <a:rPr sz="2000" spc="-5" dirty="0">
                <a:latin typeface="Calibri"/>
                <a:cs typeface="Calibri"/>
              </a:rPr>
              <a:t>Biotecnologie </a:t>
            </a:r>
            <a:r>
              <a:rPr sz="2000" dirty="0">
                <a:latin typeface="Calibri"/>
                <a:cs typeface="Calibri"/>
              </a:rPr>
              <a:t>e le Scienze </a:t>
            </a:r>
            <a:r>
              <a:rPr sz="2000" dirty="0" err="1">
                <a:latin typeface="Calibri"/>
                <a:cs typeface="Calibri"/>
              </a:rPr>
              <a:t>della</a:t>
            </a:r>
            <a:r>
              <a:rPr sz="2000" spc="15" dirty="0">
                <a:latin typeface="Calibri"/>
                <a:cs typeface="Calibri"/>
              </a:rPr>
              <a:t> </a:t>
            </a:r>
            <a:r>
              <a:rPr sz="2000" dirty="0">
                <a:latin typeface="Calibri"/>
                <a:cs typeface="Calibri"/>
              </a:rPr>
              <a:t>Vita</a:t>
            </a:r>
            <a:r>
              <a:rPr lang="it-IT" sz="2000" dirty="0">
                <a:latin typeface="Calibri"/>
                <a:cs typeface="Calibri"/>
              </a:rPr>
              <a:t> (</a:t>
            </a:r>
            <a:r>
              <a:rPr lang="it-IT" sz="2000" spc="-5" dirty="0">
                <a:cs typeface="Calibri"/>
              </a:rPr>
              <a:t>CNBBSV) </a:t>
            </a:r>
            <a:endParaRPr sz="2000" dirty="0">
              <a:latin typeface="Calibri"/>
              <a:cs typeface="Calibri"/>
            </a:endParaRPr>
          </a:p>
        </p:txBody>
      </p:sp>
      <p:sp>
        <p:nvSpPr>
          <p:cNvPr id="8" name="object 8"/>
          <p:cNvSpPr/>
          <p:nvPr/>
        </p:nvSpPr>
        <p:spPr>
          <a:xfrm>
            <a:off x="1586346" y="4572000"/>
            <a:ext cx="3503815" cy="1143000"/>
          </a:xfrm>
          <a:prstGeom prst="rect">
            <a:avLst/>
          </a:pr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9" name="object 9"/>
          <p:cNvSpPr/>
          <p:nvPr/>
        </p:nvSpPr>
        <p:spPr>
          <a:xfrm>
            <a:off x="2034248" y="4594860"/>
            <a:ext cx="2809697" cy="109728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621690" y="4609630"/>
            <a:ext cx="3380740" cy="1016000"/>
          </a:xfrm>
          <a:custGeom>
            <a:avLst/>
            <a:gdLst/>
            <a:ahLst/>
            <a:cxnLst/>
            <a:rect l="l" t="t" r="r" b="b"/>
            <a:pathLst>
              <a:path w="3380740" h="1016000">
                <a:moveTo>
                  <a:pt x="0" y="0"/>
                </a:moveTo>
                <a:lnTo>
                  <a:pt x="3380157" y="0"/>
                </a:lnTo>
                <a:lnTo>
                  <a:pt x="3380157" y="1015659"/>
                </a:lnTo>
                <a:lnTo>
                  <a:pt x="0" y="1015659"/>
                </a:lnTo>
                <a:lnTo>
                  <a:pt x="0" y="0"/>
                </a:lnTo>
                <a:close/>
              </a:path>
            </a:pathLst>
          </a:custGeom>
          <a:ln w="9524">
            <a:solidFill>
              <a:srgbClr val="607234"/>
            </a:solidFill>
          </a:ln>
        </p:spPr>
        <p:txBody>
          <a:bodyPr wrap="square" lIns="0" tIns="0" rIns="0" bIns="0" rtlCol="0"/>
          <a:lstStyle/>
          <a:p>
            <a:endParaRPr/>
          </a:p>
        </p:txBody>
      </p:sp>
      <p:sp>
        <p:nvSpPr>
          <p:cNvPr id="11" name="object 11"/>
          <p:cNvSpPr txBox="1"/>
          <p:nvPr/>
        </p:nvSpPr>
        <p:spPr>
          <a:xfrm>
            <a:off x="1984036" y="4642649"/>
            <a:ext cx="2663825" cy="939800"/>
          </a:xfrm>
          <a:prstGeom prst="rect">
            <a:avLst/>
          </a:prstGeom>
        </p:spPr>
        <p:txBody>
          <a:bodyPr vert="horz" wrap="square" lIns="0" tIns="12700" rIns="0" bIns="0" rtlCol="0">
            <a:spAutoFit/>
          </a:bodyPr>
          <a:lstStyle/>
          <a:p>
            <a:pPr marL="12065" marR="5080" indent="-3810" algn="ctr">
              <a:spcBef>
                <a:spcPts val="100"/>
              </a:spcBef>
            </a:pPr>
            <a:r>
              <a:rPr sz="2000" b="1" spc="-5" dirty="0">
                <a:solidFill>
                  <a:srgbClr val="FF0000"/>
                </a:solidFill>
                <a:latin typeface="Calibri"/>
                <a:cs typeface="Calibri"/>
              </a:rPr>
              <a:t>Cancellazione dei dati </a:t>
            </a:r>
            <a:r>
              <a:rPr sz="2000" b="1" dirty="0">
                <a:solidFill>
                  <a:srgbClr val="FF0000"/>
                </a:solidFill>
                <a:latin typeface="Calibri"/>
                <a:cs typeface="Calibri"/>
              </a:rPr>
              <a:t>e  distruzione del</a:t>
            </a:r>
            <a:r>
              <a:rPr sz="2000" b="1" spc="-65" dirty="0">
                <a:solidFill>
                  <a:srgbClr val="FF0000"/>
                </a:solidFill>
                <a:latin typeface="Calibri"/>
                <a:cs typeface="Calibri"/>
              </a:rPr>
              <a:t> </a:t>
            </a:r>
            <a:r>
              <a:rPr sz="2000" b="1" spc="-5" dirty="0">
                <a:solidFill>
                  <a:srgbClr val="FF0000"/>
                </a:solidFill>
                <a:latin typeface="Calibri"/>
                <a:cs typeface="Calibri"/>
              </a:rPr>
              <a:t>materiale  </a:t>
            </a:r>
            <a:r>
              <a:rPr sz="2000" b="1" dirty="0">
                <a:solidFill>
                  <a:srgbClr val="FF0000"/>
                </a:solidFill>
                <a:latin typeface="Calibri"/>
                <a:cs typeface="Calibri"/>
              </a:rPr>
              <a:t>biologico</a:t>
            </a:r>
            <a:endParaRPr sz="2000">
              <a:latin typeface="Calibri"/>
              <a:cs typeface="Calibri"/>
            </a:endParaRPr>
          </a:p>
        </p:txBody>
      </p:sp>
      <p:sp>
        <p:nvSpPr>
          <p:cNvPr id="12" name="object 12"/>
          <p:cNvSpPr txBox="1"/>
          <p:nvPr/>
        </p:nvSpPr>
        <p:spPr>
          <a:xfrm>
            <a:off x="5426596" y="4646586"/>
            <a:ext cx="6003404" cy="1490152"/>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p>
            <a:pPr marL="469900" indent="-457200">
              <a:spcBef>
                <a:spcPts val="100"/>
              </a:spcBef>
              <a:buFont typeface="+mj-lt"/>
              <a:buAutoNum type="arabicPeriod"/>
              <a:tabLst>
                <a:tab pos="297815" algn="l"/>
                <a:tab pos="298450" algn="l"/>
              </a:tabLst>
            </a:pPr>
            <a:r>
              <a:rPr sz="2400" b="1" dirty="0">
                <a:solidFill>
                  <a:srgbClr val="604979"/>
                </a:solidFill>
                <a:latin typeface="Calibri"/>
                <a:cs typeface="Calibri"/>
              </a:rPr>
              <a:t>Sentenza definitiva di</a:t>
            </a:r>
            <a:r>
              <a:rPr sz="2400" b="1" spc="-25" dirty="0">
                <a:solidFill>
                  <a:srgbClr val="604979"/>
                </a:solidFill>
                <a:latin typeface="Calibri"/>
                <a:cs typeface="Calibri"/>
              </a:rPr>
              <a:t> </a:t>
            </a:r>
            <a:r>
              <a:rPr sz="2400" b="1" dirty="0">
                <a:solidFill>
                  <a:srgbClr val="604979"/>
                </a:solidFill>
                <a:latin typeface="Calibri"/>
                <a:cs typeface="Calibri"/>
              </a:rPr>
              <a:t>assoluzione</a:t>
            </a:r>
            <a:endParaRPr sz="2400" dirty="0">
              <a:latin typeface="Calibri"/>
              <a:cs typeface="Calibri"/>
            </a:endParaRPr>
          </a:p>
          <a:p>
            <a:pPr marL="469900" indent="-457200">
              <a:buFont typeface="+mj-lt"/>
              <a:buAutoNum type="arabicPeriod"/>
              <a:tabLst>
                <a:tab pos="297815" algn="l"/>
                <a:tab pos="298450" algn="l"/>
              </a:tabLst>
            </a:pPr>
            <a:r>
              <a:rPr sz="2400" b="1" spc="-5" dirty="0">
                <a:solidFill>
                  <a:srgbClr val="604979"/>
                </a:solidFill>
                <a:latin typeface="Calibri"/>
                <a:cs typeface="Calibri"/>
              </a:rPr>
              <a:t>Cadavere identificato</a:t>
            </a:r>
            <a:endParaRPr sz="2400" dirty="0">
              <a:latin typeface="Calibri"/>
              <a:cs typeface="Calibri"/>
            </a:endParaRPr>
          </a:p>
          <a:p>
            <a:pPr marL="469900" marR="5080" indent="-457200" algn="just">
              <a:buFont typeface="+mj-lt"/>
              <a:buAutoNum type="arabicPeriod"/>
              <a:tabLst>
                <a:tab pos="297815" algn="l"/>
                <a:tab pos="298450" algn="l"/>
              </a:tabLst>
            </a:pPr>
            <a:r>
              <a:rPr sz="2400" b="1" spc="-5" dirty="0">
                <a:solidFill>
                  <a:srgbClr val="604979"/>
                </a:solidFill>
                <a:latin typeface="Calibri"/>
                <a:cs typeface="Calibri"/>
              </a:rPr>
              <a:t>Operazioni effettuate in violazione delle  normative</a:t>
            </a:r>
            <a:endParaRPr sz="2400" dirty="0">
              <a:latin typeface="Calibri"/>
              <a:cs typeface="Calibri"/>
            </a:endParaRPr>
          </a:p>
        </p:txBody>
      </p:sp>
      <p:sp>
        <p:nvSpPr>
          <p:cNvPr id="13" name="object 13"/>
          <p:cNvSpPr/>
          <p:nvPr/>
        </p:nvSpPr>
        <p:spPr>
          <a:xfrm>
            <a:off x="6619697" y="2975952"/>
            <a:ext cx="989214" cy="290945"/>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6664362" y="3101149"/>
            <a:ext cx="774700" cy="0"/>
          </a:xfrm>
          <a:custGeom>
            <a:avLst/>
            <a:gdLst/>
            <a:ahLst/>
            <a:cxnLst/>
            <a:rect l="l" t="t" r="r" b="b"/>
            <a:pathLst>
              <a:path w="774700">
                <a:moveTo>
                  <a:pt x="0" y="0"/>
                </a:moveTo>
                <a:lnTo>
                  <a:pt x="774100" y="0"/>
                </a:lnTo>
              </a:path>
            </a:pathLst>
          </a:custGeom>
          <a:ln w="25399">
            <a:solidFill>
              <a:srgbClr val="5E95C8"/>
            </a:solidFill>
          </a:ln>
        </p:spPr>
        <p:txBody>
          <a:bodyPr wrap="square" lIns="0" tIns="0" rIns="0" bIns="0" rtlCol="0"/>
          <a:lstStyle/>
          <a:p>
            <a:endParaRPr/>
          </a:p>
        </p:txBody>
      </p:sp>
      <p:sp>
        <p:nvSpPr>
          <p:cNvPr id="15" name="object 15"/>
          <p:cNvSpPr/>
          <p:nvPr/>
        </p:nvSpPr>
        <p:spPr>
          <a:xfrm>
            <a:off x="7347749" y="3042196"/>
            <a:ext cx="115912" cy="117906"/>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4827522" y="2951887"/>
            <a:ext cx="4710981" cy="289823"/>
          </a:xfrm>
          <a:prstGeom prst="rect">
            <a:avLst/>
          </a:prstGeom>
        </p:spPr>
        <p:txBody>
          <a:bodyPr vert="horz" wrap="square" lIns="0" tIns="12700" rIns="0" bIns="0" rtlCol="0">
            <a:spAutoFit/>
          </a:bodyPr>
          <a:lstStyle/>
          <a:p>
            <a:pPr marL="12700">
              <a:spcBef>
                <a:spcPts val="100"/>
              </a:spcBef>
              <a:tabLst>
                <a:tab pos="2599055" algn="l"/>
              </a:tabLst>
            </a:pPr>
            <a:r>
              <a:rPr b="1" dirty="0">
                <a:latin typeface="Calibri"/>
                <a:cs typeface="Calibri"/>
              </a:rPr>
              <a:t>Profilo di DNA</a:t>
            </a:r>
            <a:r>
              <a:rPr dirty="0">
                <a:latin typeface="Calibri"/>
                <a:cs typeface="Calibri"/>
              </a:rPr>
              <a:t>	</a:t>
            </a:r>
            <a:r>
              <a:rPr lang="it-IT" dirty="0">
                <a:latin typeface="Calibri"/>
                <a:cs typeface="Calibri"/>
              </a:rPr>
              <a:t>      </a:t>
            </a:r>
            <a:r>
              <a:rPr b="1" spc="-5" dirty="0">
                <a:solidFill>
                  <a:srgbClr val="FF0000"/>
                </a:solidFill>
                <a:latin typeface="Calibri"/>
                <a:cs typeface="Calibri"/>
              </a:rPr>
              <a:t>Non oltre 40</a:t>
            </a:r>
            <a:r>
              <a:rPr b="1" spc="-55" dirty="0">
                <a:solidFill>
                  <a:srgbClr val="FF0000"/>
                </a:solidFill>
                <a:latin typeface="Calibri"/>
                <a:cs typeface="Calibri"/>
              </a:rPr>
              <a:t> </a:t>
            </a:r>
            <a:r>
              <a:rPr b="1" dirty="0">
                <a:solidFill>
                  <a:srgbClr val="FF0000"/>
                </a:solidFill>
                <a:latin typeface="Calibri"/>
                <a:cs typeface="Calibri"/>
              </a:rPr>
              <a:t>anni</a:t>
            </a:r>
            <a:endParaRPr b="1" dirty="0">
              <a:latin typeface="Calibri"/>
              <a:cs typeface="Calibri"/>
            </a:endParaRPr>
          </a:p>
        </p:txBody>
      </p:sp>
      <p:sp>
        <p:nvSpPr>
          <p:cNvPr id="17" name="object 17"/>
          <p:cNvSpPr txBox="1"/>
          <p:nvPr/>
        </p:nvSpPr>
        <p:spPr>
          <a:xfrm>
            <a:off x="4745178" y="3285833"/>
            <a:ext cx="2159139" cy="289823"/>
          </a:xfrm>
          <a:prstGeom prst="rect">
            <a:avLst/>
          </a:prstGeom>
        </p:spPr>
        <p:txBody>
          <a:bodyPr vert="horz" wrap="square" lIns="0" tIns="12700" rIns="0" bIns="0" rtlCol="0">
            <a:spAutoFit/>
          </a:bodyPr>
          <a:lstStyle/>
          <a:p>
            <a:pPr marL="12700">
              <a:spcBef>
                <a:spcPts val="100"/>
              </a:spcBef>
            </a:pPr>
            <a:r>
              <a:rPr b="1" spc="-5" dirty="0">
                <a:latin typeface="Calibri"/>
                <a:cs typeface="Calibri"/>
              </a:rPr>
              <a:t>Materiale</a:t>
            </a:r>
            <a:r>
              <a:rPr b="1" spc="-25" dirty="0">
                <a:latin typeface="Calibri"/>
                <a:cs typeface="Calibri"/>
              </a:rPr>
              <a:t> </a:t>
            </a:r>
            <a:r>
              <a:rPr b="1" spc="-5" dirty="0">
                <a:latin typeface="Calibri"/>
                <a:cs typeface="Calibri"/>
              </a:rPr>
              <a:t>biologico</a:t>
            </a:r>
            <a:endParaRPr b="1" dirty="0">
              <a:latin typeface="Calibri"/>
              <a:cs typeface="Calibri"/>
            </a:endParaRPr>
          </a:p>
        </p:txBody>
      </p:sp>
      <p:sp>
        <p:nvSpPr>
          <p:cNvPr id="19" name="object 19"/>
          <p:cNvSpPr/>
          <p:nvPr/>
        </p:nvSpPr>
        <p:spPr>
          <a:xfrm>
            <a:off x="6726954" y="3448384"/>
            <a:ext cx="774700" cy="0"/>
          </a:xfrm>
          <a:custGeom>
            <a:avLst/>
            <a:gdLst/>
            <a:ahLst/>
            <a:cxnLst/>
            <a:rect l="l" t="t" r="r" b="b"/>
            <a:pathLst>
              <a:path w="774700">
                <a:moveTo>
                  <a:pt x="0" y="0"/>
                </a:moveTo>
                <a:lnTo>
                  <a:pt x="774100" y="0"/>
                </a:lnTo>
              </a:path>
            </a:pathLst>
          </a:custGeom>
          <a:ln w="25399">
            <a:solidFill>
              <a:srgbClr val="5E95C8"/>
            </a:solidFill>
          </a:ln>
        </p:spPr>
        <p:txBody>
          <a:bodyPr wrap="square" lIns="0" tIns="0" rIns="0" bIns="0" rtlCol="0"/>
          <a:lstStyle/>
          <a:p>
            <a:endParaRPr/>
          </a:p>
        </p:txBody>
      </p:sp>
      <p:sp>
        <p:nvSpPr>
          <p:cNvPr id="20" name="object 20"/>
          <p:cNvSpPr/>
          <p:nvPr/>
        </p:nvSpPr>
        <p:spPr>
          <a:xfrm>
            <a:off x="7471154" y="3393252"/>
            <a:ext cx="115912" cy="117906"/>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8008670" y="3303474"/>
            <a:ext cx="2049730" cy="289823"/>
          </a:xfrm>
          <a:prstGeom prst="rect">
            <a:avLst/>
          </a:prstGeom>
        </p:spPr>
        <p:txBody>
          <a:bodyPr vert="horz" wrap="square" lIns="0" tIns="12700" rIns="0" bIns="0" rtlCol="0">
            <a:spAutoFit/>
          </a:bodyPr>
          <a:lstStyle/>
          <a:p>
            <a:pPr marL="12700">
              <a:spcBef>
                <a:spcPts val="100"/>
              </a:spcBef>
            </a:pPr>
            <a:r>
              <a:rPr b="1" spc="-5" dirty="0">
                <a:solidFill>
                  <a:srgbClr val="FF0000"/>
                </a:solidFill>
                <a:latin typeface="Calibri"/>
                <a:cs typeface="Calibri"/>
              </a:rPr>
              <a:t>Non oltre 20</a:t>
            </a:r>
            <a:r>
              <a:rPr b="1" spc="-55" dirty="0">
                <a:solidFill>
                  <a:srgbClr val="FF0000"/>
                </a:solidFill>
                <a:latin typeface="Calibri"/>
                <a:cs typeface="Calibri"/>
              </a:rPr>
              <a:t> </a:t>
            </a:r>
            <a:r>
              <a:rPr b="1" dirty="0">
                <a:solidFill>
                  <a:srgbClr val="FF0000"/>
                </a:solidFill>
                <a:latin typeface="Calibri"/>
                <a:cs typeface="Calibri"/>
              </a:rPr>
              <a:t>anni</a:t>
            </a:r>
            <a:endParaRPr b="1" dirty="0">
              <a:latin typeface="Calibri"/>
              <a:cs typeface="Calibri"/>
            </a:endParaRPr>
          </a:p>
        </p:txBody>
      </p:sp>
      <p:sp>
        <p:nvSpPr>
          <p:cNvPr id="22" name="object 22"/>
          <p:cNvSpPr txBox="1"/>
          <p:nvPr/>
        </p:nvSpPr>
        <p:spPr>
          <a:xfrm>
            <a:off x="551330" y="6136738"/>
            <a:ext cx="10233211" cy="44800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12700" marR="5080" algn="just">
              <a:lnSpc>
                <a:spcPct val="118100"/>
              </a:lnSpc>
              <a:spcBef>
                <a:spcPts val="95"/>
              </a:spcBef>
              <a:tabLst>
                <a:tab pos="297815" algn="l"/>
                <a:tab pos="298450" algn="l"/>
              </a:tabLst>
            </a:pPr>
            <a:r>
              <a:rPr sz="2400" dirty="0">
                <a:latin typeface="Calibri"/>
                <a:cs typeface="Calibri"/>
              </a:rPr>
              <a:t>I </a:t>
            </a:r>
            <a:r>
              <a:rPr sz="2400" spc="-5" dirty="0">
                <a:latin typeface="Calibri"/>
                <a:cs typeface="Calibri"/>
              </a:rPr>
              <a:t>genotipi prodotti </a:t>
            </a:r>
            <a:r>
              <a:rPr sz="2400" b="1" u="heavy" dirty="0">
                <a:uFill>
                  <a:solidFill>
                    <a:srgbClr val="000000"/>
                  </a:solidFill>
                </a:uFill>
                <a:latin typeface="Calibri"/>
                <a:cs typeface="Calibri"/>
              </a:rPr>
              <a:t>non </a:t>
            </a:r>
            <a:r>
              <a:rPr sz="2400" b="1" u="heavy" spc="-5" dirty="0">
                <a:uFill>
                  <a:solidFill>
                    <a:srgbClr val="000000"/>
                  </a:solidFill>
                </a:uFill>
                <a:latin typeface="Calibri"/>
                <a:cs typeface="Calibri"/>
              </a:rPr>
              <a:t>devono riguardare/evidenziare  patologie personali</a:t>
            </a:r>
            <a:endParaRPr sz="2400" dirty="0">
              <a:latin typeface="Calibri"/>
              <a:cs typeface="Calibri"/>
            </a:endParaRPr>
          </a:p>
        </p:txBody>
      </p:sp>
      <p:sp>
        <p:nvSpPr>
          <p:cNvPr id="24" name="Rettangolo 1"/>
          <p:cNvSpPr>
            <a:spLocks noChangeArrowheads="1"/>
          </p:cNvSpPr>
          <p:nvPr/>
        </p:nvSpPr>
        <p:spPr bwMode="auto">
          <a:xfrm>
            <a:off x="3733801" y="326084"/>
            <a:ext cx="6862584" cy="52322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800" b="1" dirty="0">
                <a:latin typeface="+mj-lt"/>
              </a:rPr>
              <a:t>Trattato di </a:t>
            </a:r>
            <a:r>
              <a:rPr lang="it-IT" altLang="it-IT" sz="2800" b="1" dirty="0" err="1">
                <a:latin typeface="+mj-lt"/>
              </a:rPr>
              <a:t>Prüm</a:t>
            </a:r>
            <a:r>
              <a:rPr lang="it-IT" altLang="it-IT" sz="2800" b="1" dirty="0">
                <a:latin typeface="+mj-lt"/>
              </a:rPr>
              <a:t> (27 maggio 2005</a:t>
            </a:r>
            <a:r>
              <a:rPr lang="it-IT" altLang="it-IT" sz="2800" b="1" dirty="0" smtClean="0">
                <a:latin typeface="+mj-lt"/>
              </a:rPr>
              <a:t>) –</a:t>
            </a:r>
            <a:r>
              <a:rPr lang="it-IT" altLang="it-IT" sz="2800" b="1" dirty="0" smtClean="0">
                <a:solidFill>
                  <a:srgbClr val="FF0000"/>
                </a:solidFill>
                <a:latin typeface="+mn-lt"/>
              </a:rPr>
              <a:t>Italia 2009</a:t>
            </a:r>
            <a:endParaRPr lang="it-IT" altLang="it-IT" sz="2800" b="1" dirty="0">
              <a:solidFill>
                <a:srgbClr val="FF0000"/>
              </a:solidFill>
              <a:latin typeface="+mn-lt"/>
            </a:endParaRPr>
          </a:p>
        </p:txBody>
      </p:sp>
      <p:sp>
        <p:nvSpPr>
          <p:cNvPr id="25" name="Parentesi graffa aperta 24"/>
          <p:cNvSpPr/>
          <p:nvPr/>
        </p:nvSpPr>
        <p:spPr>
          <a:xfrm>
            <a:off x="4647861" y="3010556"/>
            <a:ext cx="97317" cy="472433"/>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it-IT">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2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01080" y="3126700"/>
            <a:ext cx="1791498" cy="600164"/>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60960" rIns="0" bIns="0" rtlCol="0">
            <a:spAutoFit/>
          </a:bodyPr>
          <a:lstStyle/>
          <a:p>
            <a:pPr marL="299085" marR="241300" indent="-45085">
              <a:lnSpc>
                <a:spcPts val="2100"/>
              </a:lnSpc>
              <a:spcBef>
                <a:spcPts val="480"/>
              </a:spcBef>
            </a:pPr>
            <a:r>
              <a:rPr b="1" dirty="0">
                <a:solidFill>
                  <a:srgbClr val="FF0000"/>
                </a:solidFill>
                <a:latin typeface="Arial"/>
                <a:cs typeface="Arial"/>
              </a:rPr>
              <a:t>Con</a:t>
            </a:r>
            <a:r>
              <a:rPr b="1" spc="-5" dirty="0">
                <a:solidFill>
                  <a:srgbClr val="FF0000"/>
                </a:solidFill>
                <a:latin typeface="Arial"/>
                <a:cs typeface="Arial"/>
              </a:rPr>
              <a:t>f</a:t>
            </a:r>
            <a:r>
              <a:rPr b="1" dirty="0">
                <a:solidFill>
                  <a:srgbClr val="FF0000"/>
                </a:solidFill>
                <a:latin typeface="Arial"/>
                <a:cs typeface="Arial"/>
              </a:rPr>
              <a:t>ron</a:t>
            </a:r>
            <a:r>
              <a:rPr b="1" spc="-5" dirty="0">
                <a:solidFill>
                  <a:srgbClr val="FF0000"/>
                </a:solidFill>
                <a:latin typeface="Arial"/>
                <a:cs typeface="Arial"/>
              </a:rPr>
              <a:t>t</a:t>
            </a:r>
            <a:r>
              <a:rPr b="1" dirty="0">
                <a:solidFill>
                  <a:srgbClr val="FF0000"/>
                </a:solidFill>
                <a:latin typeface="Arial"/>
                <a:cs typeface="Arial"/>
              </a:rPr>
              <a:t>o dei pro</a:t>
            </a:r>
            <a:r>
              <a:rPr b="1" spc="-5" dirty="0">
                <a:solidFill>
                  <a:srgbClr val="FF0000"/>
                </a:solidFill>
                <a:latin typeface="Arial"/>
                <a:cs typeface="Arial"/>
              </a:rPr>
              <a:t>f</a:t>
            </a:r>
            <a:r>
              <a:rPr b="1" dirty="0">
                <a:solidFill>
                  <a:srgbClr val="FF0000"/>
                </a:solidFill>
                <a:latin typeface="Arial"/>
                <a:cs typeface="Arial"/>
              </a:rPr>
              <a:t>ili</a:t>
            </a:r>
          </a:p>
        </p:txBody>
      </p:sp>
      <p:sp>
        <p:nvSpPr>
          <p:cNvPr id="7" name="object 7"/>
          <p:cNvSpPr txBox="1"/>
          <p:nvPr/>
        </p:nvSpPr>
        <p:spPr>
          <a:xfrm>
            <a:off x="4122851" y="3019107"/>
            <a:ext cx="499745" cy="756920"/>
          </a:xfrm>
          <a:prstGeom prst="rect">
            <a:avLst/>
          </a:prstGeom>
        </p:spPr>
        <p:txBody>
          <a:bodyPr vert="horz" wrap="square" lIns="0" tIns="12700" rIns="0" bIns="0" rtlCol="0">
            <a:spAutoFit/>
          </a:bodyPr>
          <a:lstStyle/>
          <a:p>
            <a:pPr marL="12700">
              <a:spcBef>
                <a:spcPts val="100"/>
              </a:spcBef>
            </a:pPr>
            <a:r>
              <a:rPr sz="4800" b="1" dirty="0">
                <a:latin typeface="Arial"/>
                <a:cs typeface="Arial"/>
              </a:rPr>
              <a:t>Q</a:t>
            </a:r>
            <a:endParaRPr sz="4800" dirty="0">
              <a:latin typeface="Arial"/>
              <a:cs typeface="Arial"/>
            </a:endParaRPr>
          </a:p>
        </p:txBody>
      </p:sp>
      <p:sp>
        <p:nvSpPr>
          <p:cNvPr id="8" name="object 8"/>
          <p:cNvSpPr txBox="1"/>
          <p:nvPr/>
        </p:nvSpPr>
        <p:spPr>
          <a:xfrm>
            <a:off x="7379652" y="3019107"/>
            <a:ext cx="466090" cy="756920"/>
          </a:xfrm>
          <a:prstGeom prst="rect">
            <a:avLst/>
          </a:prstGeom>
        </p:spPr>
        <p:txBody>
          <a:bodyPr vert="horz" wrap="square" lIns="0" tIns="12700" rIns="0" bIns="0" rtlCol="0">
            <a:spAutoFit/>
          </a:bodyPr>
          <a:lstStyle/>
          <a:p>
            <a:pPr marL="12700">
              <a:spcBef>
                <a:spcPts val="100"/>
              </a:spcBef>
            </a:pPr>
            <a:r>
              <a:rPr sz="4800" b="1" dirty="0">
                <a:latin typeface="Arial"/>
                <a:cs typeface="Arial"/>
              </a:rPr>
              <a:t>K</a:t>
            </a:r>
            <a:endParaRPr sz="4800">
              <a:latin typeface="Arial"/>
              <a:cs typeface="Arial"/>
            </a:endParaRPr>
          </a:p>
        </p:txBody>
      </p:sp>
      <p:sp>
        <p:nvSpPr>
          <p:cNvPr id="9" name="object 9"/>
          <p:cNvSpPr/>
          <p:nvPr/>
        </p:nvSpPr>
        <p:spPr>
          <a:xfrm>
            <a:off x="5715000" y="6248401"/>
            <a:ext cx="749300" cy="370205"/>
          </a:xfrm>
          <a:custGeom>
            <a:avLst/>
            <a:gdLst/>
            <a:ahLst/>
            <a:cxnLst/>
            <a:rect l="l" t="t" r="r" b="b"/>
            <a:pathLst>
              <a:path w="749300" h="370204">
                <a:moveTo>
                  <a:pt x="0" y="0"/>
                </a:moveTo>
                <a:lnTo>
                  <a:pt x="749299" y="0"/>
                </a:lnTo>
                <a:lnTo>
                  <a:pt x="749299" y="369887"/>
                </a:lnTo>
                <a:lnTo>
                  <a:pt x="0" y="369887"/>
                </a:lnTo>
                <a:lnTo>
                  <a:pt x="0" y="0"/>
                </a:lnTo>
                <a:close/>
              </a:path>
            </a:pathLst>
          </a:custGeom>
          <a:ln w="9524">
            <a:solidFill>
              <a:srgbClr val="000000"/>
            </a:solidFill>
          </a:ln>
        </p:spPr>
        <p:txBody>
          <a:bodyPr wrap="square" lIns="0" tIns="0" rIns="0" bIns="0" rtlCol="0"/>
          <a:lstStyle/>
          <a:p>
            <a:endParaRPr/>
          </a:p>
        </p:txBody>
      </p:sp>
      <p:sp>
        <p:nvSpPr>
          <p:cNvPr id="10" name="object 10"/>
          <p:cNvSpPr txBox="1"/>
          <p:nvPr/>
        </p:nvSpPr>
        <p:spPr>
          <a:xfrm>
            <a:off x="5793741" y="6281420"/>
            <a:ext cx="584835" cy="299720"/>
          </a:xfrm>
          <a:prstGeom prst="rect">
            <a:avLst/>
          </a:prstGeom>
        </p:spPr>
        <p:txBody>
          <a:bodyPr vert="horz" wrap="square" lIns="0" tIns="12700" rIns="0" bIns="0" rtlCol="0">
            <a:spAutoFit/>
          </a:bodyPr>
          <a:lstStyle/>
          <a:p>
            <a:pPr marL="12700">
              <a:spcBef>
                <a:spcPts val="100"/>
              </a:spcBef>
            </a:pPr>
            <a:r>
              <a:rPr dirty="0">
                <a:latin typeface="Arial"/>
                <a:cs typeface="Arial"/>
              </a:rPr>
              <a:t>Cor</a:t>
            </a:r>
            <a:r>
              <a:rPr spc="-5" dirty="0">
                <a:latin typeface="Arial"/>
                <a:cs typeface="Arial"/>
              </a:rPr>
              <a:t>t</a:t>
            </a:r>
            <a:r>
              <a:rPr dirty="0">
                <a:latin typeface="Arial"/>
                <a:cs typeface="Arial"/>
              </a:rPr>
              <a:t>e</a:t>
            </a:r>
          </a:p>
        </p:txBody>
      </p:sp>
      <p:sp>
        <p:nvSpPr>
          <p:cNvPr id="11" name="object 11"/>
          <p:cNvSpPr/>
          <p:nvPr/>
        </p:nvSpPr>
        <p:spPr>
          <a:xfrm>
            <a:off x="6096000" y="5791200"/>
            <a:ext cx="0" cy="400050"/>
          </a:xfrm>
          <a:custGeom>
            <a:avLst/>
            <a:gdLst/>
            <a:ahLst/>
            <a:cxnLst/>
            <a:rect l="l" t="t" r="r" b="b"/>
            <a:pathLst>
              <a:path h="400050">
                <a:moveTo>
                  <a:pt x="0" y="0"/>
                </a:moveTo>
                <a:lnTo>
                  <a:pt x="0" y="400049"/>
                </a:lnTo>
              </a:path>
            </a:pathLst>
          </a:custGeom>
          <a:ln w="57149">
            <a:solidFill>
              <a:srgbClr val="000000"/>
            </a:solidFill>
          </a:ln>
        </p:spPr>
        <p:txBody>
          <a:bodyPr wrap="square" lIns="0" tIns="0" rIns="0" bIns="0" rtlCol="0"/>
          <a:lstStyle/>
          <a:p>
            <a:endParaRPr/>
          </a:p>
        </p:txBody>
      </p:sp>
      <p:sp>
        <p:nvSpPr>
          <p:cNvPr id="12" name="object 12"/>
          <p:cNvSpPr/>
          <p:nvPr/>
        </p:nvSpPr>
        <p:spPr>
          <a:xfrm>
            <a:off x="6010275" y="60769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000000"/>
          </a:solidFill>
        </p:spPr>
        <p:txBody>
          <a:bodyPr wrap="square" lIns="0" tIns="0" rIns="0" bIns="0" rtlCol="0"/>
          <a:lstStyle/>
          <a:p>
            <a:endParaRPr/>
          </a:p>
        </p:txBody>
      </p:sp>
      <p:sp>
        <p:nvSpPr>
          <p:cNvPr id="13" name="object 13"/>
          <p:cNvSpPr txBox="1"/>
          <p:nvPr/>
        </p:nvSpPr>
        <p:spPr>
          <a:xfrm>
            <a:off x="4871947" y="1270235"/>
            <a:ext cx="2438297" cy="323164"/>
          </a:xfrm>
          <a:prstGeom prst="rect">
            <a:avLst/>
          </a:prstGeom>
          <a:solidFill>
            <a:srgbClr val="FF0000"/>
          </a:solidFill>
          <a:ln/>
        </p:spPr>
        <p:style>
          <a:lnRef idx="0">
            <a:schemeClr val="accent5"/>
          </a:lnRef>
          <a:fillRef idx="3">
            <a:schemeClr val="accent5"/>
          </a:fillRef>
          <a:effectRef idx="3">
            <a:schemeClr val="accent5"/>
          </a:effectRef>
          <a:fontRef idx="minor">
            <a:schemeClr val="lt1"/>
          </a:fontRef>
        </p:style>
        <p:txBody>
          <a:bodyPr vert="horz" wrap="square" lIns="0" tIns="45719" rIns="0" bIns="0" rtlCol="0">
            <a:spAutoFit/>
          </a:bodyPr>
          <a:lstStyle/>
          <a:p>
            <a:pPr marL="90805">
              <a:spcBef>
                <a:spcPts val="359"/>
              </a:spcBef>
            </a:pPr>
            <a:r>
              <a:rPr b="1" dirty="0">
                <a:latin typeface="Arial"/>
                <a:cs typeface="Arial"/>
              </a:rPr>
              <a:t>Ricerca in</a:t>
            </a:r>
            <a:r>
              <a:rPr b="1" spc="-35" dirty="0">
                <a:latin typeface="Arial"/>
                <a:cs typeface="Arial"/>
              </a:rPr>
              <a:t> </a:t>
            </a:r>
            <a:r>
              <a:rPr b="1" spc="-5" dirty="0">
                <a:latin typeface="Arial"/>
                <a:cs typeface="Arial"/>
              </a:rPr>
              <a:t>database</a:t>
            </a:r>
            <a:endParaRPr b="1" dirty="0">
              <a:latin typeface="Arial"/>
              <a:cs typeface="Arial"/>
            </a:endParaRPr>
          </a:p>
        </p:txBody>
      </p:sp>
      <p:sp>
        <p:nvSpPr>
          <p:cNvPr id="14" name="object 14"/>
          <p:cNvSpPr/>
          <p:nvPr/>
        </p:nvSpPr>
        <p:spPr>
          <a:xfrm>
            <a:off x="6096000" y="2651126"/>
            <a:ext cx="0" cy="396875"/>
          </a:xfrm>
          <a:custGeom>
            <a:avLst/>
            <a:gdLst/>
            <a:ahLst/>
            <a:cxnLst/>
            <a:rect l="l" t="t" r="r" b="b"/>
            <a:pathLst>
              <a:path h="396875">
                <a:moveTo>
                  <a:pt x="0" y="396874"/>
                </a:moveTo>
                <a:lnTo>
                  <a:pt x="0" y="0"/>
                </a:lnTo>
              </a:path>
            </a:pathLst>
          </a:custGeom>
          <a:ln w="76199">
            <a:solidFill>
              <a:srgbClr val="000000"/>
            </a:solidFill>
          </a:ln>
        </p:spPr>
        <p:txBody>
          <a:bodyPr wrap="square" lIns="0" tIns="0" rIns="0" bIns="0" rtlCol="0"/>
          <a:lstStyle/>
          <a:p>
            <a:endParaRPr/>
          </a:p>
        </p:txBody>
      </p:sp>
      <p:sp>
        <p:nvSpPr>
          <p:cNvPr id="15" name="object 15"/>
          <p:cNvSpPr/>
          <p:nvPr/>
        </p:nvSpPr>
        <p:spPr>
          <a:xfrm>
            <a:off x="5981700" y="2574925"/>
            <a:ext cx="228600" cy="228600"/>
          </a:xfrm>
          <a:custGeom>
            <a:avLst/>
            <a:gdLst/>
            <a:ahLst/>
            <a:cxnLst/>
            <a:rect l="l" t="t" r="r" b="b"/>
            <a:pathLst>
              <a:path w="228600" h="228600">
                <a:moveTo>
                  <a:pt x="114300" y="0"/>
                </a:moveTo>
                <a:lnTo>
                  <a:pt x="0" y="228600"/>
                </a:lnTo>
                <a:lnTo>
                  <a:pt x="228600" y="228600"/>
                </a:lnTo>
                <a:lnTo>
                  <a:pt x="114300" y="0"/>
                </a:lnTo>
                <a:close/>
              </a:path>
            </a:pathLst>
          </a:custGeom>
          <a:solidFill>
            <a:srgbClr val="000000"/>
          </a:solidFill>
        </p:spPr>
        <p:txBody>
          <a:bodyPr wrap="square" lIns="0" tIns="0" rIns="0" bIns="0" rtlCol="0"/>
          <a:lstStyle/>
          <a:p>
            <a:endParaRPr/>
          </a:p>
        </p:txBody>
      </p:sp>
      <p:sp>
        <p:nvSpPr>
          <p:cNvPr id="16" name="object 16"/>
          <p:cNvSpPr txBox="1"/>
          <p:nvPr/>
        </p:nvSpPr>
        <p:spPr>
          <a:xfrm>
            <a:off x="4879340" y="2161857"/>
            <a:ext cx="2598420" cy="330200"/>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12700" rIns="0" bIns="0" rtlCol="0">
            <a:spAutoFit/>
          </a:bodyPr>
          <a:lstStyle/>
          <a:p>
            <a:pPr marL="12700">
              <a:spcBef>
                <a:spcPts val="100"/>
              </a:spcBef>
            </a:pPr>
            <a:r>
              <a:rPr sz="2000" b="1" i="1" spc="-5" dirty="0">
                <a:solidFill>
                  <a:schemeClr val="tx1"/>
                </a:solidFill>
                <a:latin typeface="Arial"/>
                <a:cs typeface="Arial"/>
              </a:rPr>
              <a:t>Esclusione </a:t>
            </a:r>
            <a:r>
              <a:rPr b="1" i="1" spc="-5" dirty="0">
                <a:solidFill>
                  <a:schemeClr val="tx1"/>
                </a:solidFill>
                <a:latin typeface="Arial"/>
                <a:cs typeface="Arial"/>
              </a:rPr>
              <a:t>(no</a:t>
            </a:r>
            <a:r>
              <a:rPr b="1" i="1" spc="-95" dirty="0">
                <a:solidFill>
                  <a:schemeClr val="tx1"/>
                </a:solidFill>
                <a:latin typeface="Arial"/>
                <a:cs typeface="Arial"/>
              </a:rPr>
              <a:t> </a:t>
            </a:r>
            <a:r>
              <a:rPr b="1" i="1" spc="-5" dirty="0">
                <a:solidFill>
                  <a:schemeClr val="tx1"/>
                </a:solidFill>
                <a:latin typeface="Arial"/>
                <a:cs typeface="Arial"/>
              </a:rPr>
              <a:t>match)</a:t>
            </a:r>
            <a:endParaRPr dirty="0">
              <a:solidFill>
                <a:schemeClr val="tx1"/>
              </a:solidFill>
              <a:latin typeface="Arial"/>
              <a:cs typeface="Arial"/>
            </a:endParaRPr>
          </a:p>
        </p:txBody>
      </p:sp>
      <p:sp>
        <p:nvSpPr>
          <p:cNvPr id="17" name="object 17"/>
          <p:cNvSpPr txBox="1"/>
          <p:nvPr/>
        </p:nvSpPr>
        <p:spPr>
          <a:xfrm>
            <a:off x="5107940" y="4284345"/>
            <a:ext cx="2523490" cy="330200"/>
          </a:xfrm>
          <a:prstGeom prst="rect">
            <a:avLst/>
          </a:prstGeom>
        </p:spPr>
        <p:style>
          <a:lnRef idx="1">
            <a:schemeClr val="accent2"/>
          </a:lnRef>
          <a:fillRef idx="3">
            <a:schemeClr val="accent2"/>
          </a:fillRef>
          <a:effectRef idx="2">
            <a:schemeClr val="accent2"/>
          </a:effectRef>
          <a:fontRef idx="minor">
            <a:schemeClr val="lt1"/>
          </a:fontRef>
        </p:style>
        <p:txBody>
          <a:bodyPr vert="horz" wrap="square" lIns="0" tIns="12700" rIns="0" bIns="0" rtlCol="0">
            <a:spAutoFit/>
          </a:bodyPr>
          <a:lstStyle/>
          <a:p>
            <a:pPr marL="12700">
              <a:spcBef>
                <a:spcPts val="100"/>
              </a:spcBef>
            </a:pPr>
            <a:r>
              <a:rPr sz="2000" b="1" i="1" u="sng" spc="-5" dirty="0">
                <a:solidFill>
                  <a:srgbClr val="FF0000"/>
                </a:solidFill>
                <a:latin typeface="Arial"/>
                <a:cs typeface="Arial"/>
              </a:rPr>
              <a:t>Compatibilità</a:t>
            </a:r>
            <a:r>
              <a:rPr sz="2000" b="1" i="1" u="sng" spc="-90" dirty="0">
                <a:solidFill>
                  <a:srgbClr val="FF0000"/>
                </a:solidFill>
                <a:latin typeface="Arial"/>
                <a:cs typeface="Arial"/>
              </a:rPr>
              <a:t> </a:t>
            </a:r>
            <a:r>
              <a:rPr b="1" i="1" u="sng" spc="-5" dirty="0">
                <a:solidFill>
                  <a:srgbClr val="FF0000"/>
                </a:solidFill>
                <a:latin typeface="Arial"/>
                <a:cs typeface="Arial"/>
              </a:rPr>
              <a:t>(match</a:t>
            </a:r>
            <a:r>
              <a:rPr b="1" i="1" spc="-5" dirty="0">
                <a:solidFill>
                  <a:srgbClr val="FF0000"/>
                </a:solidFill>
                <a:latin typeface="Arial"/>
                <a:cs typeface="Arial"/>
              </a:rPr>
              <a:t>)</a:t>
            </a:r>
            <a:endParaRPr dirty="0">
              <a:solidFill>
                <a:srgbClr val="FF0000"/>
              </a:solidFill>
              <a:latin typeface="Arial"/>
              <a:cs typeface="Arial"/>
            </a:endParaRPr>
          </a:p>
        </p:txBody>
      </p:sp>
      <p:sp>
        <p:nvSpPr>
          <p:cNvPr id="18" name="object 18"/>
          <p:cNvSpPr/>
          <p:nvPr/>
        </p:nvSpPr>
        <p:spPr>
          <a:xfrm>
            <a:off x="6096000" y="3711990"/>
            <a:ext cx="0" cy="396875"/>
          </a:xfrm>
          <a:custGeom>
            <a:avLst/>
            <a:gdLst/>
            <a:ahLst/>
            <a:cxnLst/>
            <a:rect l="l" t="t" r="r" b="b"/>
            <a:pathLst>
              <a:path h="396875">
                <a:moveTo>
                  <a:pt x="0" y="0"/>
                </a:moveTo>
                <a:lnTo>
                  <a:pt x="0" y="396874"/>
                </a:lnTo>
              </a:path>
            </a:pathLst>
          </a:custGeom>
          <a:ln w="76199">
            <a:solidFill>
              <a:srgbClr val="FF0000"/>
            </a:solidFill>
          </a:ln>
        </p:spPr>
        <p:txBody>
          <a:bodyPr wrap="square" lIns="0" tIns="0" rIns="0" bIns="0" rtlCol="0"/>
          <a:lstStyle/>
          <a:p>
            <a:endParaRPr/>
          </a:p>
        </p:txBody>
      </p:sp>
      <p:sp>
        <p:nvSpPr>
          <p:cNvPr id="19" name="object 19"/>
          <p:cNvSpPr/>
          <p:nvPr/>
        </p:nvSpPr>
        <p:spPr>
          <a:xfrm>
            <a:off x="5974079" y="4118007"/>
            <a:ext cx="228600" cy="228600"/>
          </a:xfrm>
          <a:custGeom>
            <a:avLst/>
            <a:gdLst/>
            <a:ahLst/>
            <a:cxnLst/>
            <a:rect l="l" t="t" r="r" b="b"/>
            <a:pathLst>
              <a:path w="228600" h="228600">
                <a:moveTo>
                  <a:pt x="228600" y="0"/>
                </a:moveTo>
                <a:lnTo>
                  <a:pt x="0" y="0"/>
                </a:lnTo>
                <a:lnTo>
                  <a:pt x="114300" y="228600"/>
                </a:lnTo>
                <a:lnTo>
                  <a:pt x="228600" y="0"/>
                </a:lnTo>
                <a:close/>
              </a:path>
            </a:pathLst>
          </a:custGeom>
          <a:solidFill>
            <a:srgbClr val="FF0000"/>
          </a:solidFill>
          <a:ln>
            <a:solidFill>
              <a:srgbClr val="FF0000"/>
            </a:solidFill>
          </a:ln>
        </p:spPr>
        <p:txBody>
          <a:bodyPr wrap="square" lIns="0" tIns="0" rIns="0" bIns="0" rtlCol="0"/>
          <a:lstStyle/>
          <a:p>
            <a:endParaRPr>
              <a:ln>
                <a:solidFill>
                  <a:srgbClr val="FF0000"/>
                </a:solidFill>
              </a:ln>
              <a:solidFill>
                <a:srgbClr val="FF0000"/>
              </a:solidFill>
            </a:endParaRPr>
          </a:p>
        </p:txBody>
      </p:sp>
      <p:sp>
        <p:nvSpPr>
          <p:cNvPr id="20" name="object 20"/>
          <p:cNvSpPr txBox="1"/>
          <p:nvPr/>
        </p:nvSpPr>
        <p:spPr>
          <a:xfrm>
            <a:off x="4609345" y="729707"/>
            <a:ext cx="2983758" cy="259045"/>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12700" rIns="0" bIns="0" rtlCol="0">
            <a:spAutoFit/>
          </a:bodyPr>
          <a:lstStyle/>
          <a:p>
            <a:pPr algn="ctr">
              <a:spcBef>
                <a:spcPts val="100"/>
              </a:spcBef>
            </a:pPr>
            <a:r>
              <a:rPr sz="1600" b="1" i="1" dirty="0">
                <a:latin typeface="Arial"/>
                <a:cs typeface="Arial"/>
              </a:rPr>
              <a:t>May match</a:t>
            </a:r>
            <a:r>
              <a:rPr sz="1600" b="1" i="1" spc="-90" dirty="0">
                <a:latin typeface="Arial"/>
                <a:cs typeface="Arial"/>
              </a:rPr>
              <a:t> </a:t>
            </a:r>
            <a:r>
              <a:rPr sz="1600" b="1" i="1" dirty="0">
                <a:latin typeface="Arial"/>
                <a:cs typeface="Arial"/>
              </a:rPr>
              <a:t>another</a:t>
            </a:r>
            <a:r>
              <a:rPr lang="it-IT" sz="1600" b="1" i="1" dirty="0">
                <a:latin typeface="Arial"/>
                <a:cs typeface="Arial"/>
              </a:rPr>
              <a:t> </a:t>
            </a:r>
            <a:r>
              <a:rPr sz="1600" b="1" dirty="0">
                <a:latin typeface="Arial"/>
                <a:cs typeface="Arial"/>
              </a:rPr>
              <a:t>(K’)</a:t>
            </a:r>
          </a:p>
        </p:txBody>
      </p:sp>
      <p:sp>
        <p:nvSpPr>
          <p:cNvPr id="21" name="object 21"/>
          <p:cNvSpPr/>
          <p:nvPr/>
        </p:nvSpPr>
        <p:spPr>
          <a:xfrm>
            <a:off x="6146800" y="228600"/>
            <a:ext cx="1892300" cy="381000"/>
          </a:xfrm>
          <a:custGeom>
            <a:avLst/>
            <a:gdLst/>
            <a:ahLst/>
            <a:cxnLst/>
            <a:rect l="l" t="t" r="r" b="b"/>
            <a:pathLst>
              <a:path w="1892300" h="381000">
                <a:moveTo>
                  <a:pt x="0" y="380999"/>
                </a:moveTo>
                <a:lnTo>
                  <a:pt x="0" y="0"/>
                </a:lnTo>
                <a:lnTo>
                  <a:pt x="1892298" y="0"/>
                </a:lnTo>
              </a:path>
            </a:pathLst>
          </a:custGeom>
          <a:ln w="38099">
            <a:solidFill>
              <a:srgbClr val="000000"/>
            </a:solidFill>
          </a:ln>
        </p:spPr>
        <p:txBody>
          <a:bodyPr wrap="square" lIns="0" tIns="0" rIns="0" bIns="0" rtlCol="0"/>
          <a:lstStyle/>
          <a:p>
            <a:endParaRPr/>
          </a:p>
        </p:txBody>
      </p:sp>
      <p:sp>
        <p:nvSpPr>
          <p:cNvPr id="22" name="object 22"/>
          <p:cNvSpPr/>
          <p:nvPr/>
        </p:nvSpPr>
        <p:spPr>
          <a:xfrm>
            <a:off x="7962900" y="171450"/>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a:p>
        </p:txBody>
      </p:sp>
      <p:sp>
        <p:nvSpPr>
          <p:cNvPr id="23" name="object 23"/>
          <p:cNvSpPr/>
          <p:nvPr/>
        </p:nvSpPr>
        <p:spPr>
          <a:xfrm>
            <a:off x="6096000" y="4708526"/>
            <a:ext cx="0" cy="396875"/>
          </a:xfrm>
          <a:custGeom>
            <a:avLst/>
            <a:gdLst/>
            <a:ahLst/>
            <a:cxnLst/>
            <a:rect l="l" t="t" r="r" b="b"/>
            <a:pathLst>
              <a:path h="396875">
                <a:moveTo>
                  <a:pt x="0" y="0"/>
                </a:moveTo>
                <a:lnTo>
                  <a:pt x="0" y="396874"/>
                </a:lnTo>
              </a:path>
            </a:pathLst>
          </a:custGeom>
          <a:ln w="76199">
            <a:solidFill>
              <a:srgbClr val="000000"/>
            </a:solidFill>
          </a:ln>
        </p:spPr>
        <p:txBody>
          <a:bodyPr wrap="square" lIns="0" tIns="0" rIns="0" bIns="0" rtlCol="0"/>
          <a:lstStyle/>
          <a:p>
            <a:endParaRPr/>
          </a:p>
        </p:txBody>
      </p:sp>
      <p:sp>
        <p:nvSpPr>
          <p:cNvPr id="24" name="object 24"/>
          <p:cNvSpPr/>
          <p:nvPr/>
        </p:nvSpPr>
        <p:spPr>
          <a:xfrm>
            <a:off x="5981700" y="4953000"/>
            <a:ext cx="228600" cy="228600"/>
          </a:xfrm>
          <a:custGeom>
            <a:avLst/>
            <a:gdLst/>
            <a:ahLst/>
            <a:cxnLst/>
            <a:rect l="l" t="t" r="r" b="b"/>
            <a:pathLst>
              <a:path w="228600" h="228600">
                <a:moveTo>
                  <a:pt x="228600" y="0"/>
                </a:moveTo>
                <a:lnTo>
                  <a:pt x="0" y="0"/>
                </a:lnTo>
                <a:lnTo>
                  <a:pt x="114300" y="228600"/>
                </a:lnTo>
                <a:lnTo>
                  <a:pt x="228600" y="0"/>
                </a:lnTo>
                <a:close/>
              </a:path>
            </a:pathLst>
          </a:custGeom>
          <a:solidFill>
            <a:srgbClr val="000000"/>
          </a:solidFill>
        </p:spPr>
        <p:txBody>
          <a:bodyPr wrap="square" lIns="0" tIns="0" rIns="0" bIns="0" rtlCol="0"/>
          <a:lstStyle/>
          <a:p>
            <a:endParaRPr/>
          </a:p>
        </p:txBody>
      </p:sp>
      <p:sp>
        <p:nvSpPr>
          <p:cNvPr id="25" name="object 25"/>
          <p:cNvSpPr/>
          <p:nvPr/>
        </p:nvSpPr>
        <p:spPr>
          <a:xfrm>
            <a:off x="6096000" y="1676401"/>
            <a:ext cx="0" cy="396875"/>
          </a:xfrm>
          <a:custGeom>
            <a:avLst/>
            <a:gdLst/>
            <a:ahLst/>
            <a:cxnLst/>
            <a:rect l="l" t="t" r="r" b="b"/>
            <a:pathLst>
              <a:path h="396875">
                <a:moveTo>
                  <a:pt x="0" y="396874"/>
                </a:moveTo>
                <a:lnTo>
                  <a:pt x="0" y="0"/>
                </a:lnTo>
              </a:path>
            </a:pathLst>
          </a:custGeom>
          <a:ln w="76199">
            <a:solidFill>
              <a:srgbClr val="000000"/>
            </a:solidFill>
          </a:ln>
        </p:spPr>
        <p:txBody>
          <a:bodyPr wrap="square" lIns="0" tIns="0" rIns="0" bIns="0" rtlCol="0"/>
          <a:lstStyle/>
          <a:p>
            <a:endParaRPr/>
          </a:p>
        </p:txBody>
      </p:sp>
      <p:sp>
        <p:nvSpPr>
          <p:cNvPr id="26" name="object 26"/>
          <p:cNvSpPr/>
          <p:nvPr/>
        </p:nvSpPr>
        <p:spPr>
          <a:xfrm>
            <a:off x="5981700" y="1600200"/>
            <a:ext cx="228600" cy="228600"/>
          </a:xfrm>
          <a:custGeom>
            <a:avLst/>
            <a:gdLst/>
            <a:ahLst/>
            <a:cxnLst/>
            <a:rect l="l" t="t" r="r" b="b"/>
            <a:pathLst>
              <a:path w="228600" h="228600">
                <a:moveTo>
                  <a:pt x="114300" y="0"/>
                </a:moveTo>
                <a:lnTo>
                  <a:pt x="0" y="228600"/>
                </a:lnTo>
                <a:lnTo>
                  <a:pt x="228600" y="228600"/>
                </a:lnTo>
                <a:lnTo>
                  <a:pt x="114300" y="0"/>
                </a:lnTo>
                <a:close/>
              </a:path>
            </a:pathLst>
          </a:custGeom>
          <a:solidFill>
            <a:srgbClr val="000000"/>
          </a:solidFill>
        </p:spPr>
        <p:txBody>
          <a:bodyPr wrap="square" lIns="0" tIns="0" rIns="0" bIns="0" rtlCol="0"/>
          <a:lstStyle/>
          <a:p>
            <a:endParaRPr/>
          </a:p>
        </p:txBody>
      </p:sp>
      <p:sp>
        <p:nvSpPr>
          <p:cNvPr id="27" name="object 27"/>
          <p:cNvSpPr/>
          <p:nvPr/>
        </p:nvSpPr>
        <p:spPr>
          <a:xfrm>
            <a:off x="2160587" y="1771650"/>
            <a:ext cx="1338580" cy="341630"/>
          </a:xfrm>
          <a:custGeom>
            <a:avLst/>
            <a:gdLst/>
            <a:ahLst/>
            <a:cxnLst/>
            <a:rect l="l" t="t" r="r" b="b"/>
            <a:pathLst>
              <a:path w="1338580" h="341630">
                <a:moveTo>
                  <a:pt x="1281379" y="0"/>
                </a:moveTo>
                <a:lnTo>
                  <a:pt x="56887" y="0"/>
                </a:lnTo>
                <a:lnTo>
                  <a:pt x="34744" y="4471"/>
                </a:lnTo>
                <a:lnTo>
                  <a:pt x="16662" y="16663"/>
                </a:lnTo>
                <a:lnTo>
                  <a:pt x="4470" y="34745"/>
                </a:lnTo>
                <a:lnTo>
                  <a:pt x="0" y="56883"/>
                </a:lnTo>
                <a:lnTo>
                  <a:pt x="0" y="284429"/>
                </a:lnTo>
                <a:lnTo>
                  <a:pt x="4470" y="306572"/>
                </a:lnTo>
                <a:lnTo>
                  <a:pt x="16662" y="324653"/>
                </a:lnTo>
                <a:lnTo>
                  <a:pt x="34744" y="336842"/>
                </a:lnTo>
                <a:lnTo>
                  <a:pt x="56887" y="341312"/>
                </a:lnTo>
                <a:lnTo>
                  <a:pt x="1281379" y="341312"/>
                </a:lnTo>
                <a:lnTo>
                  <a:pt x="1303517" y="336842"/>
                </a:lnTo>
                <a:lnTo>
                  <a:pt x="1321598" y="324653"/>
                </a:lnTo>
                <a:lnTo>
                  <a:pt x="1333791" y="306572"/>
                </a:lnTo>
                <a:lnTo>
                  <a:pt x="1338262" y="284429"/>
                </a:lnTo>
                <a:lnTo>
                  <a:pt x="1338262" y="56883"/>
                </a:lnTo>
                <a:lnTo>
                  <a:pt x="1333791" y="34745"/>
                </a:lnTo>
                <a:lnTo>
                  <a:pt x="1321598" y="16663"/>
                </a:lnTo>
                <a:lnTo>
                  <a:pt x="1303517" y="4471"/>
                </a:lnTo>
                <a:lnTo>
                  <a:pt x="1281379" y="0"/>
                </a:lnTo>
                <a:close/>
              </a:path>
            </a:pathLst>
          </a:custGeom>
          <a:solidFill>
            <a:srgbClr val="EDEDED"/>
          </a:solidFill>
        </p:spPr>
        <p:txBody>
          <a:bodyPr wrap="square" lIns="0" tIns="0" rIns="0" bIns="0" rtlCol="0"/>
          <a:lstStyle/>
          <a:p>
            <a:endParaRPr/>
          </a:p>
        </p:txBody>
      </p:sp>
      <p:sp>
        <p:nvSpPr>
          <p:cNvPr id="28" name="object 28"/>
          <p:cNvSpPr/>
          <p:nvPr/>
        </p:nvSpPr>
        <p:spPr>
          <a:xfrm>
            <a:off x="2160587" y="1771650"/>
            <a:ext cx="1338580" cy="341630"/>
          </a:xfrm>
          <a:custGeom>
            <a:avLst/>
            <a:gdLst/>
            <a:ahLst/>
            <a:cxnLst/>
            <a:rect l="l" t="t" r="r" b="b"/>
            <a:pathLst>
              <a:path w="1338580" h="341630">
                <a:moveTo>
                  <a:pt x="0" y="56886"/>
                </a:moveTo>
                <a:lnTo>
                  <a:pt x="4470" y="34743"/>
                </a:lnTo>
                <a:lnTo>
                  <a:pt x="16661" y="16661"/>
                </a:lnTo>
                <a:lnTo>
                  <a:pt x="34744" y="4470"/>
                </a:lnTo>
                <a:lnTo>
                  <a:pt x="56886" y="0"/>
                </a:lnTo>
                <a:lnTo>
                  <a:pt x="1281369" y="0"/>
                </a:lnTo>
                <a:lnTo>
                  <a:pt x="1303513" y="4470"/>
                </a:lnTo>
                <a:lnTo>
                  <a:pt x="1321596" y="16661"/>
                </a:lnTo>
                <a:lnTo>
                  <a:pt x="1333788" y="34743"/>
                </a:lnTo>
                <a:lnTo>
                  <a:pt x="1338259" y="56886"/>
                </a:lnTo>
                <a:lnTo>
                  <a:pt x="1338259" y="284425"/>
                </a:lnTo>
                <a:lnTo>
                  <a:pt x="1333788" y="306568"/>
                </a:lnTo>
                <a:lnTo>
                  <a:pt x="1321596" y="324650"/>
                </a:lnTo>
                <a:lnTo>
                  <a:pt x="1303513" y="336842"/>
                </a:lnTo>
                <a:lnTo>
                  <a:pt x="1281369" y="341312"/>
                </a:lnTo>
                <a:lnTo>
                  <a:pt x="56886" y="341312"/>
                </a:lnTo>
                <a:lnTo>
                  <a:pt x="34744" y="336842"/>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29" name="object 29"/>
          <p:cNvSpPr/>
          <p:nvPr/>
        </p:nvSpPr>
        <p:spPr>
          <a:xfrm>
            <a:off x="2162176" y="2833687"/>
            <a:ext cx="1335405" cy="341630"/>
          </a:xfrm>
          <a:custGeom>
            <a:avLst/>
            <a:gdLst/>
            <a:ahLst/>
            <a:cxnLst/>
            <a:rect l="l" t="t" r="r" b="b"/>
            <a:pathLst>
              <a:path w="1335405" h="341630">
                <a:moveTo>
                  <a:pt x="1278204" y="0"/>
                </a:moveTo>
                <a:lnTo>
                  <a:pt x="56885" y="0"/>
                </a:lnTo>
                <a:lnTo>
                  <a:pt x="34743" y="4471"/>
                </a:lnTo>
                <a:lnTo>
                  <a:pt x="16661" y="16663"/>
                </a:lnTo>
                <a:lnTo>
                  <a:pt x="4470" y="34745"/>
                </a:lnTo>
                <a:lnTo>
                  <a:pt x="0" y="56883"/>
                </a:lnTo>
                <a:lnTo>
                  <a:pt x="0" y="284429"/>
                </a:lnTo>
                <a:lnTo>
                  <a:pt x="4470" y="306572"/>
                </a:lnTo>
                <a:lnTo>
                  <a:pt x="16661" y="324653"/>
                </a:lnTo>
                <a:lnTo>
                  <a:pt x="34743" y="336842"/>
                </a:lnTo>
                <a:lnTo>
                  <a:pt x="56885" y="341312"/>
                </a:lnTo>
                <a:lnTo>
                  <a:pt x="1278204" y="341312"/>
                </a:lnTo>
                <a:lnTo>
                  <a:pt x="1300347" y="336842"/>
                </a:lnTo>
                <a:lnTo>
                  <a:pt x="1318428" y="324653"/>
                </a:lnTo>
                <a:lnTo>
                  <a:pt x="1330617" y="306572"/>
                </a:lnTo>
                <a:lnTo>
                  <a:pt x="1335087" y="284429"/>
                </a:lnTo>
                <a:lnTo>
                  <a:pt x="1335087" y="56883"/>
                </a:lnTo>
                <a:lnTo>
                  <a:pt x="1330617" y="34745"/>
                </a:lnTo>
                <a:lnTo>
                  <a:pt x="1318428" y="16663"/>
                </a:lnTo>
                <a:lnTo>
                  <a:pt x="1300347" y="4471"/>
                </a:lnTo>
                <a:lnTo>
                  <a:pt x="1278204" y="0"/>
                </a:lnTo>
                <a:close/>
              </a:path>
            </a:pathLst>
          </a:custGeom>
          <a:solidFill>
            <a:srgbClr val="00F900"/>
          </a:solidFill>
        </p:spPr>
        <p:txBody>
          <a:bodyPr wrap="square" lIns="0" tIns="0" rIns="0" bIns="0" rtlCol="0"/>
          <a:lstStyle/>
          <a:p>
            <a:endParaRPr/>
          </a:p>
        </p:txBody>
      </p:sp>
      <p:sp>
        <p:nvSpPr>
          <p:cNvPr id="30" name="object 30"/>
          <p:cNvSpPr/>
          <p:nvPr/>
        </p:nvSpPr>
        <p:spPr>
          <a:xfrm>
            <a:off x="2162176" y="2833687"/>
            <a:ext cx="1335405" cy="341630"/>
          </a:xfrm>
          <a:custGeom>
            <a:avLst/>
            <a:gdLst/>
            <a:ahLst/>
            <a:cxnLst/>
            <a:rect l="l" t="t" r="r" b="b"/>
            <a:pathLst>
              <a:path w="1335405" h="341630">
                <a:moveTo>
                  <a:pt x="0" y="56886"/>
                </a:moveTo>
                <a:lnTo>
                  <a:pt x="4470" y="34743"/>
                </a:lnTo>
                <a:lnTo>
                  <a:pt x="16661" y="16661"/>
                </a:lnTo>
                <a:lnTo>
                  <a:pt x="34743" y="4470"/>
                </a:lnTo>
                <a:lnTo>
                  <a:pt x="56885" y="0"/>
                </a:lnTo>
                <a:lnTo>
                  <a:pt x="1278199" y="0"/>
                </a:lnTo>
                <a:lnTo>
                  <a:pt x="1300343" y="4470"/>
                </a:lnTo>
                <a:lnTo>
                  <a:pt x="1318426" y="16661"/>
                </a:lnTo>
                <a:lnTo>
                  <a:pt x="1330618" y="34743"/>
                </a:lnTo>
                <a:lnTo>
                  <a:pt x="1335089" y="56886"/>
                </a:lnTo>
                <a:lnTo>
                  <a:pt x="1335089" y="284425"/>
                </a:lnTo>
                <a:lnTo>
                  <a:pt x="1330618" y="306568"/>
                </a:lnTo>
                <a:lnTo>
                  <a:pt x="1318426" y="324649"/>
                </a:lnTo>
                <a:lnTo>
                  <a:pt x="1300343" y="336841"/>
                </a:lnTo>
                <a:lnTo>
                  <a:pt x="1278199" y="341311"/>
                </a:lnTo>
                <a:lnTo>
                  <a:pt x="56885" y="341311"/>
                </a:lnTo>
                <a:lnTo>
                  <a:pt x="34743" y="336841"/>
                </a:lnTo>
                <a:lnTo>
                  <a:pt x="16661" y="324649"/>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31" name="object 31"/>
          <p:cNvSpPr/>
          <p:nvPr/>
        </p:nvSpPr>
        <p:spPr>
          <a:xfrm>
            <a:off x="2162176" y="3257550"/>
            <a:ext cx="1335405" cy="341630"/>
          </a:xfrm>
          <a:custGeom>
            <a:avLst/>
            <a:gdLst/>
            <a:ahLst/>
            <a:cxnLst/>
            <a:rect l="l" t="t" r="r" b="b"/>
            <a:pathLst>
              <a:path w="1335405" h="341629">
                <a:moveTo>
                  <a:pt x="1278204" y="0"/>
                </a:moveTo>
                <a:lnTo>
                  <a:pt x="56887" y="0"/>
                </a:lnTo>
                <a:lnTo>
                  <a:pt x="34743" y="4471"/>
                </a:lnTo>
                <a:lnTo>
                  <a:pt x="16661" y="16663"/>
                </a:lnTo>
                <a:lnTo>
                  <a:pt x="4470" y="34745"/>
                </a:lnTo>
                <a:lnTo>
                  <a:pt x="0" y="56883"/>
                </a:lnTo>
                <a:lnTo>
                  <a:pt x="0" y="284429"/>
                </a:lnTo>
                <a:lnTo>
                  <a:pt x="4470" y="306572"/>
                </a:lnTo>
                <a:lnTo>
                  <a:pt x="16661" y="324653"/>
                </a:lnTo>
                <a:lnTo>
                  <a:pt x="34743" y="336842"/>
                </a:lnTo>
                <a:lnTo>
                  <a:pt x="56887" y="341312"/>
                </a:lnTo>
                <a:lnTo>
                  <a:pt x="1278204" y="341312"/>
                </a:lnTo>
                <a:lnTo>
                  <a:pt x="1300347" y="336842"/>
                </a:lnTo>
                <a:lnTo>
                  <a:pt x="1318428" y="324653"/>
                </a:lnTo>
                <a:lnTo>
                  <a:pt x="1330617" y="306572"/>
                </a:lnTo>
                <a:lnTo>
                  <a:pt x="1335087" y="284429"/>
                </a:lnTo>
                <a:lnTo>
                  <a:pt x="1335087" y="56883"/>
                </a:lnTo>
                <a:lnTo>
                  <a:pt x="1330617" y="34745"/>
                </a:lnTo>
                <a:lnTo>
                  <a:pt x="1318428" y="16663"/>
                </a:lnTo>
                <a:lnTo>
                  <a:pt x="1300347" y="4471"/>
                </a:lnTo>
                <a:lnTo>
                  <a:pt x="1278204" y="0"/>
                </a:lnTo>
                <a:close/>
              </a:path>
            </a:pathLst>
          </a:custGeom>
          <a:solidFill>
            <a:srgbClr val="00F900"/>
          </a:solidFill>
        </p:spPr>
        <p:txBody>
          <a:bodyPr wrap="square" lIns="0" tIns="0" rIns="0" bIns="0" rtlCol="0"/>
          <a:lstStyle/>
          <a:p>
            <a:endParaRPr/>
          </a:p>
        </p:txBody>
      </p:sp>
      <p:sp>
        <p:nvSpPr>
          <p:cNvPr id="32" name="object 32"/>
          <p:cNvSpPr/>
          <p:nvPr/>
        </p:nvSpPr>
        <p:spPr>
          <a:xfrm>
            <a:off x="2162176" y="3257550"/>
            <a:ext cx="1335405" cy="341630"/>
          </a:xfrm>
          <a:custGeom>
            <a:avLst/>
            <a:gdLst/>
            <a:ahLst/>
            <a:cxnLst/>
            <a:rect l="l" t="t" r="r" b="b"/>
            <a:pathLst>
              <a:path w="1335405" h="341629">
                <a:moveTo>
                  <a:pt x="0" y="56886"/>
                </a:moveTo>
                <a:lnTo>
                  <a:pt x="4470" y="34743"/>
                </a:lnTo>
                <a:lnTo>
                  <a:pt x="16661" y="16661"/>
                </a:lnTo>
                <a:lnTo>
                  <a:pt x="34744" y="4470"/>
                </a:lnTo>
                <a:lnTo>
                  <a:pt x="56886" y="0"/>
                </a:lnTo>
                <a:lnTo>
                  <a:pt x="1278199" y="0"/>
                </a:lnTo>
                <a:lnTo>
                  <a:pt x="1300343" y="4470"/>
                </a:lnTo>
                <a:lnTo>
                  <a:pt x="1318426" y="16661"/>
                </a:lnTo>
                <a:lnTo>
                  <a:pt x="1330618" y="34743"/>
                </a:lnTo>
                <a:lnTo>
                  <a:pt x="1335089" y="56886"/>
                </a:lnTo>
                <a:lnTo>
                  <a:pt x="1335089" y="284425"/>
                </a:lnTo>
                <a:lnTo>
                  <a:pt x="1330618" y="306568"/>
                </a:lnTo>
                <a:lnTo>
                  <a:pt x="1318426" y="324650"/>
                </a:lnTo>
                <a:lnTo>
                  <a:pt x="1300343" y="336842"/>
                </a:lnTo>
                <a:lnTo>
                  <a:pt x="1278199" y="341312"/>
                </a:lnTo>
                <a:lnTo>
                  <a:pt x="56886" y="341312"/>
                </a:lnTo>
                <a:lnTo>
                  <a:pt x="34744" y="336842"/>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33" name="object 33"/>
          <p:cNvSpPr/>
          <p:nvPr/>
        </p:nvSpPr>
        <p:spPr>
          <a:xfrm>
            <a:off x="2160587" y="4084638"/>
            <a:ext cx="1338580" cy="579755"/>
          </a:xfrm>
          <a:custGeom>
            <a:avLst/>
            <a:gdLst/>
            <a:ahLst/>
            <a:cxnLst/>
            <a:rect l="l" t="t" r="r" b="b"/>
            <a:pathLst>
              <a:path w="1338580" h="579754">
                <a:moveTo>
                  <a:pt x="1241691" y="0"/>
                </a:moveTo>
                <a:lnTo>
                  <a:pt x="96575" y="0"/>
                </a:lnTo>
                <a:lnTo>
                  <a:pt x="58984" y="7590"/>
                </a:lnTo>
                <a:lnTo>
                  <a:pt x="28286" y="28287"/>
                </a:lnTo>
                <a:lnTo>
                  <a:pt x="7589" y="58984"/>
                </a:lnTo>
                <a:lnTo>
                  <a:pt x="0" y="96570"/>
                </a:lnTo>
                <a:lnTo>
                  <a:pt x="0" y="482866"/>
                </a:lnTo>
                <a:lnTo>
                  <a:pt x="7589" y="520453"/>
                </a:lnTo>
                <a:lnTo>
                  <a:pt x="28286" y="551149"/>
                </a:lnTo>
                <a:lnTo>
                  <a:pt x="58984" y="571847"/>
                </a:lnTo>
                <a:lnTo>
                  <a:pt x="96575" y="579437"/>
                </a:lnTo>
                <a:lnTo>
                  <a:pt x="1241691" y="579437"/>
                </a:lnTo>
                <a:lnTo>
                  <a:pt x="1279278" y="571847"/>
                </a:lnTo>
                <a:lnTo>
                  <a:pt x="1309974" y="551149"/>
                </a:lnTo>
                <a:lnTo>
                  <a:pt x="1330672" y="520453"/>
                </a:lnTo>
                <a:lnTo>
                  <a:pt x="1338262" y="482866"/>
                </a:lnTo>
                <a:lnTo>
                  <a:pt x="1338262" y="96570"/>
                </a:lnTo>
                <a:lnTo>
                  <a:pt x="1330672" y="58984"/>
                </a:lnTo>
                <a:lnTo>
                  <a:pt x="1309974" y="28287"/>
                </a:lnTo>
                <a:lnTo>
                  <a:pt x="1279278" y="7590"/>
                </a:lnTo>
                <a:lnTo>
                  <a:pt x="1241691" y="0"/>
                </a:lnTo>
                <a:close/>
              </a:path>
            </a:pathLst>
          </a:custGeom>
          <a:solidFill>
            <a:srgbClr val="72F941"/>
          </a:solidFill>
        </p:spPr>
        <p:txBody>
          <a:bodyPr wrap="square" lIns="0" tIns="0" rIns="0" bIns="0" rtlCol="0"/>
          <a:lstStyle/>
          <a:p>
            <a:endParaRPr/>
          </a:p>
        </p:txBody>
      </p:sp>
      <p:sp>
        <p:nvSpPr>
          <p:cNvPr id="34" name="object 34"/>
          <p:cNvSpPr/>
          <p:nvPr/>
        </p:nvSpPr>
        <p:spPr>
          <a:xfrm>
            <a:off x="2160587" y="4084638"/>
            <a:ext cx="1338580" cy="579755"/>
          </a:xfrm>
          <a:custGeom>
            <a:avLst/>
            <a:gdLst/>
            <a:ahLst/>
            <a:cxnLst/>
            <a:rect l="l" t="t" r="r" b="b"/>
            <a:pathLst>
              <a:path w="1338580" h="579754">
                <a:moveTo>
                  <a:pt x="0" y="96574"/>
                </a:moveTo>
                <a:lnTo>
                  <a:pt x="7589" y="58983"/>
                </a:lnTo>
                <a:lnTo>
                  <a:pt x="28286" y="28286"/>
                </a:lnTo>
                <a:lnTo>
                  <a:pt x="58983" y="7589"/>
                </a:lnTo>
                <a:lnTo>
                  <a:pt x="96574" y="0"/>
                </a:lnTo>
                <a:lnTo>
                  <a:pt x="1241689" y="0"/>
                </a:lnTo>
                <a:lnTo>
                  <a:pt x="1279276" y="7589"/>
                </a:lnTo>
                <a:lnTo>
                  <a:pt x="1309972" y="28286"/>
                </a:lnTo>
                <a:lnTo>
                  <a:pt x="1330669" y="58983"/>
                </a:lnTo>
                <a:lnTo>
                  <a:pt x="1338259" y="96574"/>
                </a:lnTo>
                <a:lnTo>
                  <a:pt x="1338259" y="482861"/>
                </a:lnTo>
                <a:lnTo>
                  <a:pt x="1330669" y="520452"/>
                </a:lnTo>
                <a:lnTo>
                  <a:pt x="1309972" y="551150"/>
                </a:lnTo>
                <a:lnTo>
                  <a:pt x="1279276" y="571847"/>
                </a:lnTo>
                <a:lnTo>
                  <a:pt x="1241689" y="579436"/>
                </a:lnTo>
                <a:lnTo>
                  <a:pt x="96574" y="579436"/>
                </a:lnTo>
                <a:lnTo>
                  <a:pt x="58983" y="571847"/>
                </a:lnTo>
                <a:lnTo>
                  <a:pt x="28286" y="551150"/>
                </a:lnTo>
                <a:lnTo>
                  <a:pt x="7589" y="520452"/>
                </a:lnTo>
                <a:lnTo>
                  <a:pt x="0" y="482861"/>
                </a:lnTo>
                <a:lnTo>
                  <a:pt x="0" y="96574"/>
                </a:lnTo>
                <a:close/>
              </a:path>
            </a:pathLst>
          </a:custGeom>
          <a:ln w="9524">
            <a:solidFill>
              <a:srgbClr val="000000"/>
            </a:solidFill>
          </a:ln>
        </p:spPr>
        <p:txBody>
          <a:bodyPr wrap="square" lIns="0" tIns="0" rIns="0" bIns="0" rtlCol="0"/>
          <a:lstStyle/>
          <a:p>
            <a:endParaRPr/>
          </a:p>
        </p:txBody>
      </p:sp>
      <p:sp>
        <p:nvSpPr>
          <p:cNvPr id="35" name="object 35"/>
          <p:cNvSpPr/>
          <p:nvPr/>
        </p:nvSpPr>
        <p:spPr>
          <a:xfrm>
            <a:off x="2151063" y="5334001"/>
            <a:ext cx="1343025" cy="579755"/>
          </a:xfrm>
          <a:custGeom>
            <a:avLst/>
            <a:gdLst/>
            <a:ahLst/>
            <a:cxnLst/>
            <a:rect l="l" t="t" r="r" b="b"/>
            <a:pathLst>
              <a:path w="1343025" h="579754">
                <a:moveTo>
                  <a:pt x="1246454" y="0"/>
                </a:moveTo>
                <a:lnTo>
                  <a:pt x="96575" y="0"/>
                </a:lnTo>
                <a:lnTo>
                  <a:pt x="58984" y="7590"/>
                </a:lnTo>
                <a:lnTo>
                  <a:pt x="28286" y="28287"/>
                </a:lnTo>
                <a:lnTo>
                  <a:pt x="7589" y="58984"/>
                </a:lnTo>
                <a:lnTo>
                  <a:pt x="0" y="96570"/>
                </a:lnTo>
                <a:lnTo>
                  <a:pt x="0" y="482862"/>
                </a:lnTo>
                <a:lnTo>
                  <a:pt x="7589" y="520454"/>
                </a:lnTo>
                <a:lnTo>
                  <a:pt x="28286" y="551151"/>
                </a:lnTo>
                <a:lnTo>
                  <a:pt x="58984" y="571848"/>
                </a:lnTo>
                <a:lnTo>
                  <a:pt x="96575" y="579437"/>
                </a:lnTo>
                <a:lnTo>
                  <a:pt x="1246454" y="579437"/>
                </a:lnTo>
                <a:lnTo>
                  <a:pt x="1284040" y="571848"/>
                </a:lnTo>
                <a:lnTo>
                  <a:pt x="1314737" y="551151"/>
                </a:lnTo>
                <a:lnTo>
                  <a:pt x="1335434" y="520454"/>
                </a:lnTo>
                <a:lnTo>
                  <a:pt x="1343025" y="482862"/>
                </a:lnTo>
                <a:lnTo>
                  <a:pt x="1343025" y="96570"/>
                </a:lnTo>
                <a:lnTo>
                  <a:pt x="1335434" y="58984"/>
                </a:lnTo>
                <a:lnTo>
                  <a:pt x="1314737" y="28287"/>
                </a:lnTo>
                <a:lnTo>
                  <a:pt x="1284040" y="7590"/>
                </a:lnTo>
                <a:lnTo>
                  <a:pt x="1246454" y="0"/>
                </a:lnTo>
                <a:close/>
              </a:path>
            </a:pathLst>
          </a:custGeom>
          <a:solidFill>
            <a:srgbClr val="FFFB00"/>
          </a:solidFill>
        </p:spPr>
        <p:txBody>
          <a:bodyPr wrap="square" lIns="0" tIns="0" rIns="0" bIns="0" rtlCol="0"/>
          <a:lstStyle/>
          <a:p>
            <a:endParaRPr/>
          </a:p>
        </p:txBody>
      </p:sp>
      <p:sp>
        <p:nvSpPr>
          <p:cNvPr id="36" name="object 36"/>
          <p:cNvSpPr/>
          <p:nvPr/>
        </p:nvSpPr>
        <p:spPr>
          <a:xfrm>
            <a:off x="2151063" y="5334001"/>
            <a:ext cx="1343025" cy="579755"/>
          </a:xfrm>
          <a:custGeom>
            <a:avLst/>
            <a:gdLst/>
            <a:ahLst/>
            <a:cxnLst/>
            <a:rect l="l" t="t" r="r" b="b"/>
            <a:pathLst>
              <a:path w="1343025" h="579754">
                <a:moveTo>
                  <a:pt x="0" y="96574"/>
                </a:moveTo>
                <a:lnTo>
                  <a:pt x="7589" y="58983"/>
                </a:lnTo>
                <a:lnTo>
                  <a:pt x="28286" y="28286"/>
                </a:lnTo>
                <a:lnTo>
                  <a:pt x="58983" y="7589"/>
                </a:lnTo>
                <a:lnTo>
                  <a:pt x="96574" y="0"/>
                </a:lnTo>
                <a:lnTo>
                  <a:pt x="1246449" y="0"/>
                </a:lnTo>
                <a:lnTo>
                  <a:pt x="1284040" y="7589"/>
                </a:lnTo>
                <a:lnTo>
                  <a:pt x="1314736" y="28286"/>
                </a:lnTo>
                <a:lnTo>
                  <a:pt x="1335430" y="58983"/>
                </a:lnTo>
                <a:lnTo>
                  <a:pt x="1343019" y="96574"/>
                </a:lnTo>
                <a:lnTo>
                  <a:pt x="1343019" y="482862"/>
                </a:lnTo>
                <a:lnTo>
                  <a:pt x="1335430" y="520453"/>
                </a:lnTo>
                <a:lnTo>
                  <a:pt x="1314736" y="551151"/>
                </a:lnTo>
                <a:lnTo>
                  <a:pt x="1284040" y="571848"/>
                </a:lnTo>
                <a:lnTo>
                  <a:pt x="1246449" y="579437"/>
                </a:lnTo>
                <a:lnTo>
                  <a:pt x="96574" y="579437"/>
                </a:lnTo>
                <a:lnTo>
                  <a:pt x="58983" y="571848"/>
                </a:lnTo>
                <a:lnTo>
                  <a:pt x="28286" y="551151"/>
                </a:lnTo>
                <a:lnTo>
                  <a:pt x="7589" y="520453"/>
                </a:lnTo>
                <a:lnTo>
                  <a:pt x="0" y="482862"/>
                </a:lnTo>
                <a:lnTo>
                  <a:pt x="0" y="96574"/>
                </a:lnTo>
                <a:close/>
              </a:path>
            </a:pathLst>
          </a:custGeom>
          <a:ln w="9524">
            <a:solidFill>
              <a:srgbClr val="000000"/>
            </a:solidFill>
          </a:ln>
        </p:spPr>
        <p:txBody>
          <a:bodyPr wrap="square" lIns="0" tIns="0" rIns="0" bIns="0" rtlCol="0"/>
          <a:lstStyle/>
          <a:p>
            <a:endParaRPr/>
          </a:p>
        </p:txBody>
      </p:sp>
      <p:sp>
        <p:nvSpPr>
          <p:cNvPr id="37" name="object 37"/>
          <p:cNvSpPr/>
          <p:nvPr/>
        </p:nvSpPr>
        <p:spPr>
          <a:xfrm>
            <a:off x="2163762" y="2149475"/>
            <a:ext cx="1332230" cy="273050"/>
          </a:xfrm>
          <a:custGeom>
            <a:avLst/>
            <a:gdLst/>
            <a:ahLst/>
            <a:cxnLst/>
            <a:rect l="l" t="t" r="r" b="b"/>
            <a:pathLst>
              <a:path w="1332230" h="273050">
                <a:moveTo>
                  <a:pt x="1286408" y="0"/>
                </a:moveTo>
                <a:lnTo>
                  <a:pt x="45509" y="0"/>
                </a:lnTo>
                <a:lnTo>
                  <a:pt x="27795" y="3575"/>
                </a:lnTo>
                <a:lnTo>
                  <a:pt x="13329" y="13327"/>
                </a:lnTo>
                <a:lnTo>
                  <a:pt x="3576" y="27790"/>
                </a:lnTo>
                <a:lnTo>
                  <a:pt x="0" y="45504"/>
                </a:lnTo>
                <a:lnTo>
                  <a:pt x="0" y="227545"/>
                </a:lnTo>
                <a:lnTo>
                  <a:pt x="3576" y="245259"/>
                </a:lnTo>
                <a:lnTo>
                  <a:pt x="13329" y="259722"/>
                </a:lnTo>
                <a:lnTo>
                  <a:pt x="27795" y="269474"/>
                </a:lnTo>
                <a:lnTo>
                  <a:pt x="45509" y="273050"/>
                </a:lnTo>
                <a:lnTo>
                  <a:pt x="1286408" y="273050"/>
                </a:lnTo>
                <a:lnTo>
                  <a:pt x="1304121" y="269474"/>
                </a:lnTo>
                <a:lnTo>
                  <a:pt x="1318585" y="259722"/>
                </a:lnTo>
                <a:lnTo>
                  <a:pt x="1328336" y="245259"/>
                </a:lnTo>
                <a:lnTo>
                  <a:pt x="1331912" y="227545"/>
                </a:lnTo>
                <a:lnTo>
                  <a:pt x="1331912" y="45504"/>
                </a:lnTo>
                <a:lnTo>
                  <a:pt x="1328336" y="27790"/>
                </a:lnTo>
                <a:lnTo>
                  <a:pt x="1318585" y="13327"/>
                </a:lnTo>
                <a:lnTo>
                  <a:pt x="1304121" y="3575"/>
                </a:lnTo>
                <a:lnTo>
                  <a:pt x="1286408" y="0"/>
                </a:lnTo>
                <a:close/>
              </a:path>
            </a:pathLst>
          </a:custGeom>
          <a:solidFill>
            <a:srgbClr val="EDEDED"/>
          </a:solidFill>
        </p:spPr>
        <p:txBody>
          <a:bodyPr wrap="square" lIns="0" tIns="0" rIns="0" bIns="0" rtlCol="0"/>
          <a:lstStyle/>
          <a:p>
            <a:endParaRPr/>
          </a:p>
        </p:txBody>
      </p:sp>
      <p:sp>
        <p:nvSpPr>
          <p:cNvPr id="38" name="object 38"/>
          <p:cNvSpPr/>
          <p:nvPr/>
        </p:nvSpPr>
        <p:spPr>
          <a:xfrm>
            <a:off x="2163762" y="2149475"/>
            <a:ext cx="1332230" cy="273050"/>
          </a:xfrm>
          <a:custGeom>
            <a:avLst/>
            <a:gdLst/>
            <a:ahLst/>
            <a:cxnLst/>
            <a:rect l="l" t="t" r="r" b="b"/>
            <a:pathLst>
              <a:path w="1332230" h="273050">
                <a:moveTo>
                  <a:pt x="0" y="45508"/>
                </a:moveTo>
                <a:lnTo>
                  <a:pt x="3576" y="27794"/>
                </a:lnTo>
                <a:lnTo>
                  <a:pt x="13329" y="13329"/>
                </a:lnTo>
                <a:lnTo>
                  <a:pt x="27794" y="3576"/>
                </a:lnTo>
                <a:lnTo>
                  <a:pt x="45508" y="0"/>
                </a:lnTo>
                <a:lnTo>
                  <a:pt x="1286399" y="0"/>
                </a:lnTo>
                <a:lnTo>
                  <a:pt x="1304115" y="3576"/>
                </a:lnTo>
                <a:lnTo>
                  <a:pt x="1318581" y="13329"/>
                </a:lnTo>
                <a:lnTo>
                  <a:pt x="1328333" y="27794"/>
                </a:lnTo>
                <a:lnTo>
                  <a:pt x="1331909" y="45508"/>
                </a:lnTo>
                <a:lnTo>
                  <a:pt x="1331909" y="227540"/>
                </a:lnTo>
                <a:lnTo>
                  <a:pt x="1328333" y="245254"/>
                </a:lnTo>
                <a:lnTo>
                  <a:pt x="1318581" y="259720"/>
                </a:lnTo>
                <a:lnTo>
                  <a:pt x="1304115" y="269473"/>
                </a:lnTo>
                <a:lnTo>
                  <a:pt x="1286399" y="273049"/>
                </a:lnTo>
                <a:lnTo>
                  <a:pt x="45508" y="273049"/>
                </a:lnTo>
                <a:lnTo>
                  <a:pt x="27794" y="269473"/>
                </a:lnTo>
                <a:lnTo>
                  <a:pt x="13329" y="259720"/>
                </a:lnTo>
                <a:lnTo>
                  <a:pt x="3576" y="245254"/>
                </a:lnTo>
                <a:lnTo>
                  <a:pt x="0" y="227540"/>
                </a:lnTo>
                <a:lnTo>
                  <a:pt x="0" y="45508"/>
                </a:lnTo>
                <a:close/>
              </a:path>
            </a:pathLst>
          </a:custGeom>
          <a:ln w="9524">
            <a:solidFill>
              <a:srgbClr val="000000"/>
            </a:solidFill>
          </a:ln>
        </p:spPr>
        <p:txBody>
          <a:bodyPr wrap="square" lIns="0" tIns="0" rIns="0" bIns="0" rtlCol="0"/>
          <a:lstStyle/>
          <a:p>
            <a:endParaRPr/>
          </a:p>
        </p:txBody>
      </p:sp>
      <p:sp>
        <p:nvSpPr>
          <p:cNvPr id="39" name="object 39"/>
          <p:cNvSpPr/>
          <p:nvPr/>
        </p:nvSpPr>
        <p:spPr>
          <a:xfrm>
            <a:off x="2160587" y="3671887"/>
            <a:ext cx="1338580" cy="341630"/>
          </a:xfrm>
          <a:custGeom>
            <a:avLst/>
            <a:gdLst/>
            <a:ahLst/>
            <a:cxnLst/>
            <a:rect l="l" t="t" r="r" b="b"/>
            <a:pathLst>
              <a:path w="1338580" h="341629">
                <a:moveTo>
                  <a:pt x="1281379" y="0"/>
                </a:moveTo>
                <a:lnTo>
                  <a:pt x="56885" y="0"/>
                </a:lnTo>
                <a:lnTo>
                  <a:pt x="34743" y="4471"/>
                </a:lnTo>
                <a:lnTo>
                  <a:pt x="16661" y="16663"/>
                </a:lnTo>
                <a:lnTo>
                  <a:pt x="4470" y="34745"/>
                </a:lnTo>
                <a:lnTo>
                  <a:pt x="0" y="56883"/>
                </a:lnTo>
                <a:lnTo>
                  <a:pt x="0" y="284429"/>
                </a:lnTo>
                <a:lnTo>
                  <a:pt x="4470" y="306572"/>
                </a:lnTo>
                <a:lnTo>
                  <a:pt x="16661" y="324653"/>
                </a:lnTo>
                <a:lnTo>
                  <a:pt x="34743" y="336842"/>
                </a:lnTo>
                <a:lnTo>
                  <a:pt x="56885" y="341312"/>
                </a:lnTo>
                <a:lnTo>
                  <a:pt x="1281379" y="341312"/>
                </a:lnTo>
                <a:lnTo>
                  <a:pt x="1303522" y="336842"/>
                </a:lnTo>
                <a:lnTo>
                  <a:pt x="1321603" y="324653"/>
                </a:lnTo>
                <a:lnTo>
                  <a:pt x="1333792" y="306572"/>
                </a:lnTo>
                <a:lnTo>
                  <a:pt x="1338262" y="284429"/>
                </a:lnTo>
                <a:lnTo>
                  <a:pt x="1338262" y="56883"/>
                </a:lnTo>
                <a:lnTo>
                  <a:pt x="1333792" y="34745"/>
                </a:lnTo>
                <a:lnTo>
                  <a:pt x="1321603" y="16663"/>
                </a:lnTo>
                <a:lnTo>
                  <a:pt x="1303522" y="4471"/>
                </a:lnTo>
                <a:lnTo>
                  <a:pt x="1281379" y="0"/>
                </a:lnTo>
                <a:close/>
              </a:path>
            </a:pathLst>
          </a:custGeom>
          <a:solidFill>
            <a:srgbClr val="00F900"/>
          </a:solidFill>
        </p:spPr>
        <p:txBody>
          <a:bodyPr wrap="square" lIns="0" tIns="0" rIns="0" bIns="0" rtlCol="0"/>
          <a:lstStyle/>
          <a:p>
            <a:endParaRPr/>
          </a:p>
        </p:txBody>
      </p:sp>
      <p:sp>
        <p:nvSpPr>
          <p:cNvPr id="40" name="object 40"/>
          <p:cNvSpPr/>
          <p:nvPr/>
        </p:nvSpPr>
        <p:spPr>
          <a:xfrm>
            <a:off x="2160587" y="3671887"/>
            <a:ext cx="1338580" cy="341630"/>
          </a:xfrm>
          <a:custGeom>
            <a:avLst/>
            <a:gdLst/>
            <a:ahLst/>
            <a:cxnLst/>
            <a:rect l="l" t="t" r="r" b="b"/>
            <a:pathLst>
              <a:path w="1338580" h="341629">
                <a:moveTo>
                  <a:pt x="0" y="56886"/>
                </a:moveTo>
                <a:lnTo>
                  <a:pt x="4470" y="34743"/>
                </a:lnTo>
                <a:lnTo>
                  <a:pt x="16661" y="16661"/>
                </a:lnTo>
                <a:lnTo>
                  <a:pt x="34743" y="4470"/>
                </a:lnTo>
                <a:lnTo>
                  <a:pt x="56885" y="0"/>
                </a:lnTo>
                <a:lnTo>
                  <a:pt x="1281379" y="0"/>
                </a:lnTo>
                <a:lnTo>
                  <a:pt x="1303517" y="4470"/>
                </a:lnTo>
                <a:lnTo>
                  <a:pt x="1321597" y="16661"/>
                </a:lnTo>
                <a:lnTo>
                  <a:pt x="1333788" y="34743"/>
                </a:lnTo>
                <a:lnTo>
                  <a:pt x="1338259" y="56886"/>
                </a:lnTo>
                <a:lnTo>
                  <a:pt x="1338259" y="284425"/>
                </a:lnTo>
                <a:lnTo>
                  <a:pt x="1333788" y="306568"/>
                </a:lnTo>
                <a:lnTo>
                  <a:pt x="1321597" y="324650"/>
                </a:lnTo>
                <a:lnTo>
                  <a:pt x="1303517" y="336841"/>
                </a:lnTo>
                <a:lnTo>
                  <a:pt x="1281379" y="341311"/>
                </a:lnTo>
                <a:lnTo>
                  <a:pt x="56885" y="341311"/>
                </a:lnTo>
                <a:lnTo>
                  <a:pt x="34743" y="336841"/>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41" name="object 41"/>
          <p:cNvSpPr/>
          <p:nvPr/>
        </p:nvSpPr>
        <p:spPr>
          <a:xfrm>
            <a:off x="2162175" y="5943601"/>
            <a:ext cx="1332230" cy="579755"/>
          </a:xfrm>
          <a:custGeom>
            <a:avLst/>
            <a:gdLst/>
            <a:ahLst/>
            <a:cxnLst/>
            <a:rect l="l" t="t" r="r" b="b"/>
            <a:pathLst>
              <a:path w="1332230" h="579754">
                <a:moveTo>
                  <a:pt x="1235341" y="0"/>
                </a:moveTo>
                <a:lnTo>
                  <a:pt x="96574" y="0"/>
                </a:lnTo>
                <a:lnTo>
                  <a:pt x="58983" y="7589"/>
                </a:lnTo>
                <a:lnTo>
                  <a:pt x="28286" y="28286"/>
                </a:lnTo>
                <a:lnTo>
                  <a:pt x="7589" y="58983"/>
                </a:lnTo>
                <a:lnTo>
                  <a:pt x="0" y="96574"/>
                </a:lnTo>
                <a:lnTo>
                  <a:pt x="0" y="482862"/>
                </a:lnTo>
                <a:lnTo>
                  <a:pt x="7589" y="520454"/>
                </a:lnTo>
                <a:lnTo>
                  <a:pt x="28286" y="551151"/>
                </a:lnTo>
                <a:lnTo>
                  <a:pt x="58983" y="571848"/>
                </a:lnTo>
                <a:lnTo>
                  <a:pt x="96574" y="579437"/>
                </a:lnTo>
                <a:lnTo>
                  <a:pt x="1235341" y="579437"/>
                </a:lnTo>
                <a:lnTo>
                  <a:pt x="1272928" y="571848"/>
                </a:lnTo>
                <a:lnTo>
                  <a:pt x="1303624" y="551151"/>
                </a:lnTo>
                <a:lnTo>
                  <a:pt x="1324322" y="520454"/>
                </a:lnTo>
                <a:lnTo>
                  <a:pt x="1331912" y="482862"/>
                </a:lnTo>
                <a:lnTo>
                  <a:pt x="1331912" y="96574"/>
                </a:lnTo>
                <a:lnTo>
                  <a:pt x="1324322" y="58983"/>
                </a:lnTo>
                <a:lnTo>
                  <a:pt x="1303624" y="28286"/>
                </a:lnTo>
                <a:lnTo>
                  <a:pt x="1272928" y="7589"/>
                </a:lnTo>
                <a:lnTo>
                  <a:pt x="1235341" y="0"/>
                </a:lnTo>
                <a:close/>
              </a:path>
            </a:pathLst>
          </a:custGeom>
          <a:solidFill>
            <a:srgbClr val="FF2600"/>
          </a:solidFill>
        </p:spPr>
        <p:txBody>
          <a:bodyPr wrap="square" lIns="0" tIns="0" rIns="0" bIns="0" rtlCol="0"/>
          <a:lstStyle/>
          <a:p>
            <a:endParaRPr/>
          </a:p>
        </p:txBody>
      </p:sp>
      <p:sp>
        <p:nvSpPr>
          <p:cNvPr id="42" name="object 42"/>
          <p:cNvSpPr/>
          <p:nvPr/>
        </p:nvSpPr>
        <p:spPr>
          <a:xfrm>
            <a:off x="2162175" y="5943601"/>
            <a:ext cx="1332230" cy="579755"/>
          </a:xfrm>
          <a:custGeom>
            <a:avLst/>
            <a:gdLst/>
            <a:ahLst/>
            <a:cxnLst/>
            <a:rect l="l" t="t" r="r" b="b"/>
            <a:pathLst>
              <a:path w="1332230" h="579754">
                <a:moveTo>
                  <a:pt x="0" y="96574"/>
                </a:moveTo>
                <a:lnTo>
                  <a:pt x="7589" y="58983"/>
                </a:lnTo>
                <a:lnTo>
                  <a:pt x="28286" y="28286"/>
                </a:lnTo>
                <a:lnTo>
                  <a:pt x="58983" y="7589"/>
                </a:lnTo>
                <a:lnTo>
                  <a:pt x="96574" y="0"/>
                </a:lnTo>
                <a:lnTo>
                  <a:pt x="1235339" y="0"/>
                </a:lnTo>
                <a:lnTo>
                  <a:pt x="1272930" y="7589"/>
                </a:lnTo>
                <a:lnTo>
                  <a:pt x="1303626" y="28286"/>
                </a:lnTo>
                <a:lnTo>
                  <a:pt x="1324320" y="58983"/>
                </a:lnTo>
                <a:lnTo>
                  <a:pt x="1331909" y="96574"/>
                </a:lnTo>
                <a:lnTo>
                  <a:pt x="1331909" y="482862"/>
                </a:lnTo>
                <a:lnTo>
                  <a:pt x="1324320" y="520454"/>
                </a:lnTo>
                <a:lnTo>
                  <a:pt x="1303626" y="551151"/>
                </a:lnTo>
                <a:lnTo>
                  <a:pt x="1272930" y="571848"/>
                </a:lnTo>
                <a:lnTo>
                  <a:pt x="1235339" y="579437"/>
                </a:lnTo>
                <a:lnTo>
                  <a:pt x="96574" y="579437"/>
                </a:lnTo>
                <a:lnTo>
                  <a:pt x="58983" y="571848"/>
                </a:lnTo>
                <a:lnTo>
                  <a:pt x="28286" y="551151"/>
                </a:lnTo>
                <a:lnTo>
                  <a:pt x="7589" y="520454"/>
                </a:lnTo>
                <a:lnTo>
                  <a:pt x="0" y="482862"/>
                </a:lnTo>
                <a:lnTo>
                  <a:pt x="0" y="96574"/>
                </a:lnTo>
                <a:close/>
              </a:path>
            </a:pathLst>
          </a:custGeom>
          <a:ln w="9524">
            <a:solidFill>
              <a:srgbClr val="000000"/>
            </a:solidFill>
          </a:ln>
        </p:spPr>
        <p:txBody>
          <a:bodyPr wrap="square" lIns="0" tIns="0" rIns="0" bIns="0" rtlCol="0"/>
          <a:lstStyle/>
          <a:p>
            <a:endParaRPr/>
          </a:p>
        </p:txBody>
      </p:sp>
      <p:sp>
        <p:nvSpPr>
          <p:cNvPr id="43" name="object 43"/>
          <p:cNvSpPr/>
          <p:nvPr/>
        </p:nvSpPr>
        <p:spPr>
          <a:xfrm>
            <a:off x="2163762" y="2468562"/>
            <a:ext cx="1332230" cy="273050"/>
          </a:xfrm>
          <a:custGeom>
            <a:avLst/>
            <a:gdLst/>
            <a:ahLst/>
            <a:cxnLst/>
            <a:rect l="l" t="t" r="r" b="b"/>
            <a:pathLst>
              <a:path w="1332230" h="273050">
                <a:moveTo>
                  <a:pt x="1286408" y="0"/>
                </a:moveTo>
                <a:lnTo>
                  <a:pt x="45509" y="0"/>
                </a:lnTo>
                <a:lnTo>
                  <a:pt x="27795" y="3575"/>
                </a:lnTo>
                <a:lnTo>
                  <a:pt x="13329" y="13327"/>
                </a:lnTo>
                <a:lnTo>
                  <a:pt x="3576" y="27790"/>
                </a:lnTo>
                <a:lnTo>
                  <a:pt x="0" y="45504"/>
                </a:lnTo>
                <a:lnTo>
                  <a:pt x="0" y="227545"/>
                </a:lnTo>
                <a:lnTo>
                  <a:pt x="3576" y="245259"/>
                </a:lnTo>
                <a:lnTo>
                  <a:pt x="13329" y="259722"/>
                </a:lnTo>
                <a:lnTo>
                  <a:pt x="27795" y="269474"/>
                </a:lnTo>
                <a:lnTo>
                  <a:pt x="45509" y="273050"/>
                </a:lnTo>
                <a:lnTo>
                  <a:pt x="1286408" y="273050"/>
                </a:lnTo>
                <a:lnTo>
                  <a:pt x="1304121" y="269474"/>
                </a:lnTo>
                <a:lnTo>
                  <a:pt x="1318585" y="259722"/>
                </a:lnTo>
                <a:lnTo>
                  <a:pt x="1328336" y="245259"/>
                </a:lnTo>
                <a:lnTo>
                  <a:pt x="1331912" y="227545"/>
                </a:lnTo>
                <a:lnTo>
                  <a:pt x="1331912" y="45504"/>
                </a:lnTo>
                <a:lnTo>
                  <a:pt x="1328336" y="27790"/>
                </a:lnTo>
                <a:lnTo>
                  <a:pt x="1318585" y="13327"/>
                </a:lnTo>
                <a:lnTo>
                  <a:pt x="1304121" y="3575"/>
                </a:lnTo>
                <a:lnTo>
                  <a:pt x="1286408" y="0"/>
                </a:lnTo>
                <a:close/>
              </a:path>
            </a:pathLst>
          </a:custGeom>
          <a:solidFill>
            <a:srgbClr val="EDEDED"/>
          </a:solidFill>
        </p:spPr>
        <p:txBody>
          <a:bodyPr wrap="square" lIns="0" tIns="0" rIns="0" bIns="0" rtlCol="0"/>
          <a:lstStyle/>
          <a:p>
            <a:endParaRPr/>
          </a:p>
        </p:txBody>
      </p:sp>
      <p:sp>
        <p:nvSpPr>
          <p:cNvPr id="44" name="object 44"/>
          <p:cNvSpPr/>
          <p:nvPr/>
        </p:nvSpPr>
        <p:spPr>
          <a:xfrm>
            <a:off x="2163762" y="2468562"/>
            <a:ext cx="1332230" cy="273050"/>
          </a:xfrm>
          <a:custGeom>
            <a:avLst/>
            <a:gdLst/>
            <a:ahLst/>
            <a:cxnLst/>
            <a:rect l="l" t="t" r="r" b="b"/>
            <a:pathLst>
              <a:path w="1332230" h="273050">
                <a:moveTo>
                  <a:pt x="0" y="45508"/>
                </a:moveTo>
                <a:lnTo>
                  <a:pt x="3576" y="27794"/>
                </a:lnTo>
                <a:lnTo>
                  <a:pt x="13329" y="13329"/>
                </a:lnTo>
                <a:lnTo>
                  <a:pt x="27794" y="3576"/>
                </a:lnTo>
                <a:lnTo>
                  <a:pt x="45508" y="0"/>
                </a:lnTo>
                <a:lnTo>
                  <a:pt x="1286399" y="0"/>
                </a:lnTo>
                <a:lnTo>
                  <a:pt x="1304115" y="3576"/>
                </a:lnTo>
                <a:lnTo>
                  <a:pt x="1318581" y="13329"/>
                </a:lnTo>
                <a:lnTo>
                  <a:pt x="1328333" y="27794"/>
                </a:lnTo>
                <a:lnTo>
                  <a:pt x="1331909" y="45508"/>
                </a:lnTo>
                <a:lnTo>
                  <a:pt x="1331909" y="227540"/>
                </a:lnTo>
                <a:lnTo>
                  <a:pt x="1328333" y="245254"/>
                </a:lnTo>
                <a:lnTo>
                  <a:pt x="1318581" y="259720"/>
                </a:lnTo>
                <a:lnTo>
                  <a:pt x="1304115" y="269473"/>
                </a:lnTo>
                <a:lnTo>
                  <a:pt x="1286399" y="273049"/>
                </a:lnTo>
                <a:lnTo>
                  <a:pt x="45508" y="273049"/>
                </a:lnTo>
                <a:lnTo>
                  <a:pt x="27794" y="269473"/>
                </a:lnTo>
                <a:lnTo>
                  <a:pt x="13329" y="259720"/>
                </a:lnTo>
                <a:lnTo>
                  <a:pt x="3576" y="245254"/>
                </a:lnTo>
                <a:lnTo>
                  <a:pt x="0" y="227540"/>
                </a:lnTo>
                <a:lnTo>
                  <a:pt x="0" y="45508"/>
                </a:lnTo>
                <a:close/>
              </a:path>
            </a:pathLst>
          </a:custGeom>
          <a:ln w="9524">
            <a:solidFill>
              <a:srgbClr val="000000"/>
            </a:solidFill>
          </a:ln>
        </p:spPr>
        <p:txBody>
          <a:bodyPr wrap="square" lIns="0" tIns="0" rIns="0" bIns="0" rtlCol="0"/>
          <a:lstStyle/>
          <a:p>
            <a:endParaRPr/>
          </a:p>
        </p:txBody>
      </p:sp>
      <p:sp>
        <p:nvSpPr>
          <p:cNvPr id="45" name="object 45"/>
          <p:cNvSpPr/>
          <p:nvPr/>
        </p:nvSpPr>
        <p:spPr>
          <a:xfrm>
            <a:off x="2151063" y="4702176"/>
            <a:ext cx="1343025" cy="579755"/>
          </a:xfrm>
          <a:custGeom>
            <a:avLst/>
            <a:gdLst/>
            <a:ahLst/>
            <a:cxnLst/>
            <a:rect l="l" t="t" r="r" b="b"/>
            <a:pathLst>
              <a:path w="1343025" h="579754">
                <a:moveTo>
                  <a:pt x="1246454" y="0"/>
                </a:moveTo>
                <a:lnTo>
                  <a:pt x="96575" y="0"/>
                </a:lnTo>
                <a:lnTo>
                  <a:pt x="58984" y="7590"/>
                </a:lnTo>
                <a:lnTo>
                  <a:pt x="28286" y="28287"/>
                </a:lnTo>
                <a:lnTo>
                  <a:pt x="7589" y="58984"/>
                </a:lnTo>
                <a:lnTo>
                  <a:pt x="0" y="96570"/>
                </a:lnTo>
                <a:lnTo>
                  <a:pt x="0" y="482866"/>
                </a:lnTo>
                <a:lnTo>
                  <a:pt x="7589" y="520453"/>
                </a:lnTo>
                <a:lnTo>
                  <a:pt x="28286" y="551149"/>
                </a:lnTo>
                <a:lnTo>
                  <a:pt x="58984" y="571847"/>
                </a:lnTo>
                <a:lnTo>
                  <a:pt x="96575" y="579437"/>
                </a:lnTo>
                <a:lnTo>
                  <a:pt x="1246454" y="579437"/>
                </a:lnTo>
                <a:lnTo>
                  <a:pt x="1284040" y="571847"/>
                </a:lnTo>
                <a:lnTo>
                  <a:pt x="1314737" y="551149"/>
                </a:lnTo>
                <a:lnTo>
                  <a:pt x="1335434" y="520453"/>
                </a:lnTo>
                <a:lnTo>
                  <a:pt x="1343025" y="482866"/>
                </a:lnTo>
                <a:lnTo>
                  <a:pt x="1343025" y="96570"/>
                </a:lnTo>
                <a:lnTo>
                  <a:pt x="1335434" y="58984"/>
                </a:lnTo>
                <a:lnTo>
                  <a:pt x="1314737" y="28287"/>
                </a:lnTo>
                <a:lnTo>
                  <a:pt x="1284040" y="7590"/>
                </a:lnTo>
                <a:lnTo>
                  <a:pt x="1246454" y="0"/>
                </a:lnTo>
                <a:close/>
              </a:path>
            </a:pathLst>
          </a:custGeom>
          <a:solidFill>
            <a:srgbClr val="FFFB00"/>
          </a:solidFill>
        </p:spPr>
        <p:txBody>
          <a:bodyPr wrap="square" lIns="0" tIns="0" rIns="0" bIns="0" rtlCol="0"/>
          <a:lstStyle/>
          <a:p>
            <a:endParaRPr/>
          </a:p>
        </p:txBody>
      </p:sp>
      <p:sp>
        <p:nvSpPr>
          <p:cNvPr id="46" name="object 46"/>
          <p:cNvSpPr/>
          <p:nvPr/>
        </p:nvSpPr>
        <p:spPr>
          <a:xfrm>
            <a:off x="2151063" y="4702176"/>
            <a:ext cx="1343025" cy="579755"/>
          </a:xfrm>
          <a:custGeom>
            <a:avLst/>
            <a:gdLst/>
            <a:ahLst/>
            <a:cxnLst/>
            <a:rect l="l" t="t" r="r" b="b"/>
            <a:pathLst>
              <a:path w="1343025" h="579754">
                <a:moveTo>
                  <a:pt x="0" y="96574"/>
                </a:moveTo>
                <a:lnTo>
                  <a:pt x="7589" y="58983"/>
                </a:lnTo>
                <a:lnTo>
                  <a:pt x="28286" y="28286"/>
                </a:lnTo>
                <a:lnTo>
                  <a:pt x="58983" y="7589"/>
                </a:lnTo>
                <a:lnTo>
                  <a:pt x="96574" y="0"/>
                </a:lnTo>
                <a:lnTo>
                  <a:pt x="1246449" y="0"/>
                </a:lnTo>
                <a:lnTo>
                  <a:pt x="1284040" y="7589"/>
                </a:lnTo>
                <a:lnTo>
                  <a:pt x="1314736" y="28286"/>
                </a:lnTo>
                <a:lnTo>
                  <a:pt x="1335430" y="58983"/>
                </a:lnTo>
                <a:lnTo>
                  <a:pt x="1343019" y="96574"/>
                </a:lnTo>
                <a:lnTo>
                  <a:pt x="1343019" y="482862"/>
                </a:lnTo>
                <a:lnTo>
                  <a:pt x="1335430" y="520453"/>
                </a:lnTo>
                <a:lnTo>
                  <a:pt x="1314736" y="551151"/>
                </a:lnTo>
                <a:lnTo>
                  <a:pt x="1284040" y="571848"/>
                </a:lnTo>
                <a:lnTo>
                  <a:pt x="1246449" y="579437"/>
                </a:lnTo>
                <a:lnTo>
                  <a:pt x="96574" y="579437"/>
                </a:lnTo>
                <a:lnTo>
                  <a:pt x="58983" y="571848"/>
                </a:lnTo>
                <a:lnTo>
                  <a:pt x="28286" y="551151"/>
                </a:lnTo>
                <a:lnTo>
                  <a:pt x="7589" y="520453"/>
                </a:lnTo>
                <a:lnTo>
                  <a:pt x="0" y="482862"/>
                </a:lnTo>
                <a:lnTo>
                  <a:pt x="0" y="96574"/>
                </a:lnTo>
                <a:close/>
              </a:path>
            </a:pathLst>
          </a:custGeom>
          <a:ln w="9524">
            <a:solidFill>
              <a:srgbClr val="000000"/>
            </a:solidFill>
          </a:ln>
        </p:spPr>
        <p:txBody>
          <a:bodyPr wrap="square" lIns="0" tIns="0" rIns="0" bIns="0" rtlCol="0"/>
          <a:lstStyle/>
          <a:p>
            <a:endParaRPr/>
          </a:p>
        </p:txBody>
      </p:sp>
      <p:sp>
        <p:nvSpPr>
          <p:cNvPr id="47" name="object 47"/>
          <p:cNvSpPr/>
          <p:nvPr/>
        </p:nvSpPr>
        <p:spPr>
          <a:xfrm>
            <a:off x="1752600" y="704850"/>
            <a:ext cx="2133600" cy="584200"/>
          </a:xfrm>
          <a:custGeom>
            <a:avLst/>
            <a:gdLst/>
            <a:ahLst/>
            <a:cxnLst/>
            <a:rect l="l" t="t" r="r" b="b"/>
            <a:pathLst>
              <a:path w="2133600" h="584200">
                <a:moveTo>
                  <a:pt x="0" y="0"/>
                </a:moveTo>
                <a:lnTo>
                  <a:pt x="2133598" y="0"/>
                </a:lnTo>
                <a:lnTo>
                  <a:pt x="2133598" y="584199"/>
                </a:lnTo>
                <a:lnTo>
                  <a:pt x="0" y="584199"/>
                </a:lnTo>
                <a:lnTo>
                  <a:pt x="0" y="0"/>
                </a:lnTo>
                <a:close/>
              </a:path>
            </a:pathLst>
          </a:custGeom>
          <a:ln w="9524">
            <a:solidFill>
              <a:srgbClr val="000000"/>
            </a:solidFill>
          </a:ln>
        </p:spPr>
        <p:txBody>
          <a:bodyPr wrap="square" lIns="0" tIns="0" rIns="0" bIns="0" rtlCol="0"/>
          <a:lstStyle/>
          <a:p>
            <a:endParaRPr/>
          </a:p>
        </p:txBody>
      </p:sp>
      <p:sp>
        <p:nvSpPr>
          <p:cNvPr id="48" name="object 48"/>
          <p:cNvSpPr txBox="1"/>
          <p:nvPr/>
        </p:nvSpPr>
        <p:spPr>
          <a:xfrm>
            <a:off x="2318106" y="737870"/>
            <a:ext cx="1007744" cy="269240"/>
          </a:xfrm>
          <a:prstGeom prst="rect">
            <a:avLst/>
          </a:prstGeom>
        </p:spPr>
        <p:txBody>
          <a:bodyPr vert="horz" wrap="square" lIns="0" tIns="12700" rIns="0" bIns="0" rtlCol="0">
            <a:spAutoFit/>
          </a:bodyPr>
          <a:lstStyle/>
          <a:p>
            <a:pPr marL="12700">
              <a:spcBef>
                <a:spcPts val="100"/>
              </a:spcBef>
            </a:pPr>
            <a:r>
              <a:rPr sz="1600" b="1" spc="-5" dirty="0">
                <a:latin typeface="Arial"/>
                <a:cs typeface="Arial"/>
              </a:rPr>
              <a:t>Campione</a:t>
            </a:r>
            <a:endParaRPr sz="1600">
              <a:latin typeface="Arial"/>
              <a:cs typeface="Arial"/>
            </a:endParaRPr>
          </a:p>
        </p:txBody>
      </p:sp>
      <p:sp>
        <p:nvSpPr>
          <p:cNvPr id="49" name="object 49"/>
          <p:cNvSpPr txBox="1"/>
          <p:nvPr/>
        </p:nvSpPr>
        <p:spPr>
          <a:xfrm>
            <a:off x="2126068" y="972554"/>
            <a:ext cx="1459459" cy="289823"/>
          </a:xfrm>
          <a:prstGeom prst="rect">
            <a:avLst/>
          </a:prstGeom>
        </p:spPr>
        <p:txBody>
          <a:bodyPr vert="horz" wrap="square" lIns="0" tIns="12700" rIns="0" bIns="0" rtlCol="0">
            <a:spAutoFit/>
          </a:bodyPr>
          <a:lstStyle/>
          <a:p>
            <a:pPr marL="12700">
              <a:spcBef>
                <a:spcPts val="100"/>
              </a:spcBef>
            </a:pPr>
            <a:r>
              <a:rPr sz="1600" b="1" spc="-5" dirty="0">
                <a:latin typeface="Arial"/>
                <a:cs typeface="Arial"/>
              </a:rPr>
              <a:t>“</a:t>
            </a:r>
            <a:r>
              <a:rPr b="1" spc="-5" dirty="0">
                <a:solidFill>
                  <a:srgbClr val="FF0000"/>
                </a:solidFill>
                <a:latin typeface="Arial"/>
                <a:cs typeface="Arial"/>
              </a:rPr>
              <a:t>Q</a:t>
            </a:r>
            <a:r>
              <a:rPr b="1" spc="-5" dirty="0">
                <a:latin typeface="Arial"/>
                <a:cs typeface="Arial"/>
              </a:rPr>
              <a:t>”</a:t>
            </a:r>
            <a:r>
              <a:rPr b="1" spc="-40" dirty="0">
                <a:latin typeface="Arial"/>
                <a:cs typeface="Arial"/>
              </a:rPr>
              <a:t> </a:t>
            </a:r>
            <a:r>
              <a:rPr spc="-5" dirty="0">
                <a:latin typeface="Arial"/>
                <a:cs typeface="Arial"/>
              </a:rPr>
              <a:t>Question)</a:t>
            </a:r>
            <a:endParaRPr dirty="0">
              <a:latin typeface="Arial"/>
              <a:cs typeface="Arial"/>
            </a:endParaRPr>
          </a:p>
        </p:txBody>
      </p:sp>
      <p:sp>
        <p:nvSpPr>
          <p:cNvPr id="50" name="object 50"/>
          <p:cNvSpPr txBox="1"/>
          <p:nvPr/>
        </p:nvSpPr>
        <p:spPr>
          <a:xfrm>
            <a:off x="1817518" y="3155161"/>
            <a:ext cx="179536" cy="525780"/>
          </a:xfrm>
          <a:prstGeom prst="rect">
            <a:avLst/>
          </a:prstGeom>
        </p:spPr>
        <p:txBody>
          <a:bodyPr vert="vert270" wrap="square" lIns="0" tIns="0" rIns="0" bIns="0" rtlCol="0">
            <a:spAutoFit/>
          </a:bodyPr>
          <a:lstStyle/>
          <a:p>
            <a:pPr marL="12700">
              <a:lnSpc>
                <a:spcPts val="1425"/>
              </a:lnSpc>
            </a:pPr>
            <a:r>
              <a:rPr sz="1200" dirty="0">
                <a:latin typeface="Arial"/>
                <a:cs typeface="Arial"/>
              </a:rPr>
              <a:t>Biology</a:t>
            </a:r>
            <a:endParaRPr sz="1200">
              <a:latin typeface="Arial"/>
              <a:cs typeface="Arial"/>
            </a:endParaRPr>
          </a:p>
        </p:txBody>
      </p:sp>
      <p:sp>
        <p:nvSpPr>
          <p:cNvPr id="51" name="object 51"/>
          <p:cNvSpPr txBox="1"/>
          <p:nvPr/>
        </p:nvSpPr>
        <p:spPr>
          <a:xfrm>
            <a:off x="1819106" y="4827085"/>
            <a:ext cx="179536" cy="796925"/>
          </a:xfrm>
          <a:prstGeom prst="rect">
            <a:avLst/>
          </a:prstGeom>
        </p:spPr>
        <p:txBody>
          <a:bodyPr vert="vert270" wrap="square" lIns="0" tIns="0" rIns="0" bIns="0" rtlCol="0">
            <a:spAutoFit/>
          </a:bodyPr>
          <a:lstStyle/>
          <a:p>
            <a:pPr marL="12700">
              <a:lnSpc>
                <a:spcPts val="1425"/>
              </a:lnSpc>
            </a:pPr>
            <a:r>
              <a:rPr sz="1200" spc="-135" dirty="0">
                <a:latin typeface="Arial"/>
                <a:cs typeface="Arial"/>
              </a:rPr>
              <a:t>T</a:t>
            </a:r>
            <a:r>
              <a:rPr sz="1200" dirty="0">
                <a:latin typeface="Arial"/>
                <a:cs typeface="Arial"/>
              </a:rPr>
              <a:t>echnology</a:t>
            </a:r>
            <a:endParaRPr sz="1200">
              <a:latin typeface="Arial"/>
              <a:cs typeface="Arial"/>
            </a:endParaRPr>
          </a:p>
        </p:txBody>
      </p:sp>
      <p:sp>
        <p:nvSpPr>
          <p:cNvPr id="52" name="object 52"/>
          <p:cNvSpPr txBox="1"/>
          <p:nvPr/>
        </p:nvSpPr>
        <p:spPr>
          <a:xfrm>
            <a:off x="1819106" y="5876203"/>
            <a:ext cx="179536" cy="627380"/>
          </a:xfrm>
          <a:prstGeom prst="rect">
            <a:avLst/>
          </a:prstGeom>
        </p:spPr>
        <p:txBody>
          <a:bodyPr vert="vert270" wrap="square" lIns="0" tIns="0" rIns="0" bIns="0" rtlCol="0">
            <a:spAutoFit/>
          </a:bodyPr>
          <a:lstStyle/>
          <a:p>
            <a:pPr marL="12700">
              <a:lnSpc>
                <a:spcPts val="1425"/>
              </a:lnSpc>
            </a:pPr>
            <a:r>
              <a:rPr sz="1200" dirty="0">
                <a:latin typeface="Arial"/>
                <a:cs typeface="Arial"/>
              </a:rPr>
              <a:t>Genetics</a:t>
            </a:r>
            <a:endParaRPr sz="1200">
              <a:latin typeface="Arial"/>
              <a:cs typeface="Arial"/>
            </a:endParaRPr>
          </a:p>
        </p:txBody>
      </p:sp>
      <p:sp>
        <p:nvSpPr>
          <p:cNvPr id="53" name="object 53"/>
          <p:cNvSpPr txBox="1"/>
          <p:nvPr/>
        </p:nvSpPr>
        <p:spPr>
          <a:xfrm>
            <a:off x="1819106" y="2135915"/>
            <a:ext cx="179536" cy="627380"/>
          </a:xfrm>
          <a:prstGeom prst="rect">
            <a:avLst/>
          </a:prstGeom>
        </p:spPr>
        <p:txBody>
          <a:bodyPr vert="vert270" wrap="square" lIns="0" tIns="0" rIns="0" bIns="0" rtlCol="0">
            <a:spAutoFit/>
          </a:bodyPr>
          <a:lstStyle/>
          <a:p>
            <a:pPr marL="12700">
              <a:lnSpc>
                <a:spcPts val="1425"/>
              </a:lnSpc>
            </a:pPr>
            <a:r>
              <a:rPr sz="1200" dirty="0">
                <a:latin typeface="Arial"/>
                <a:cs typeface="Arial"/>
              </a:rPr>
              <a:t>Serology</a:t>
            </a:r>
            <a:endParaRPr sz="1200">
              <a:latin typeface="Arial"/>
              <a:cs typeface="Arial"/>
            </a:endParaRPr>
          </a:p>
        </p:txBody>
      </p:sp>
      <p:sp>
        <p:nvSpPr>
          <p:cNvPr id="54" name="object 54"/>
          <p:cNvSpPr txBox="1"/>
          <p:nvPr/>
        </p:nvSpPr>
        <p:spPr>
          <a:xfrm>
            <a:off x="1850391" y="6594157"/>
            <a:ext cx="2772205" cy="197490"/>
          </a:xfrm>
          <a:prstGeom prst="rect">
            <a:avLst/>
          </a:prstGeom>
        </p:spPr>
        <p:txBody>
          <a:bodyPr vert="horz" wrap="square" lIns="0" tIns="12700" rIns="0" bIns="0" rtlCol="0">
            <a:spAutoFit/>
          </a:bodyPr>
          <a:lstStyle/>
          <a:p>
            <a:pPr marL="12700">
              <a:spcBef>
                <a:spcPts val="100"/>
              </a:spcBef>
            </a:pPr>
            <a:r>
              <a:rPr sz="1200" b="1" i="1" dirty="0">
                <a:latin typeface="Arial"/>
                <a:cs typeface="Arial"/>
              </a:rPr>
              <a:t>Profilo depositato in</a:t>
            </a:r>
            <a:r>
              <a:rPr sz="1200" b="1" i="1" spc="-95" dirty="0">
                <a:latin typeface="Arial"/>
                <a:cs typeface="Arial"/>
              </a:rPr>
              <a:t> </a:t>
            </a:r>
            <a:r>
              <a:rPr sz="1200" b="1" i="1" dirty="0">
                <a:latin typeface="Arial"/>
                <a:cs typeface="Arial"/>
              </a:rPr>
              <a:t>database</a:t>
            </a:r>
            <a:endParaRPr sz="1200" b="1" dirty="0">
              <a:latin typeface="Arial"/>
              <a:cs typeface="Arial"/>
            </a:endParaRPr>
          </a:p>
        </p:txBody>
      </p:sp>
      <p:sp>
        <p:nvSpPr>
          <p:cNvPr id="55" name="object 55"/>
          <p:cNvSpPr txBox="1"/>
          <p:nvPr/>
        </p:nvSpPr>
        <p:spPr>
          <a:xfrm>
            <a:off x="2084388" y="1371599"/>
            <a:ext cx="1470025" cy="5194300"/>
          </a:xfrm>
          <a:prstGeom prst="rect">
            <a:avLst/>
          </a:prstGeom>
          <a:ln w="28574">
            <a:solidFill>
              <a:srgbClr val="000000"/>
            </a:solidFill>
          </a:ln>
        </p:spPr>
        <p:txBody>
          <a:bodyPr vert="horz" wrap="square" lIns="0" tIns="104139" rIns="0" bIns="0" rtlCol="0">
            <a:spAutoFit/>
          </a:bodyPr>
          <a:lstStyle/>
          <a:p>
            <a:pPr marL="104139">
              <a:spcBef>
                <a:spcPts val="819"/>
              </a:spcBef>
            </a:pPr>
            <a:r>
              <a:rPr sz="1400" i="1" spc="-5" dirty="0">
                <a:solidFill>
                  <a:srgbClr val="0000FF"/>
                </a:solidFill>
                <a:latin typeface="Arial"/>
                <a:cs typeface="Arial"/>
              </a:rPr>
              <a:t>Steps</a:t>
            </a:r>
            <a:r>
              <a:rPr sz="1400" i="1" spc="-20" dirty="0">
                <a:solidFill>
                  <a:srgbClr val="0000FF"/>
                </a:solidFill>
                <a:latin typeface="Arial"/>
                <a:cs typeface="Arial"/>
              </a:rPr>
              <a:t> </a:t>
            </a:r>
            <a:r>
              <a:rPr sz="1400" i="1" dirty="0">
                <a:solidFill>
                  <a:srgbClr val="0000FF"/>
                </a:solidFill>
                <a:latin typeface="Arial"/>
                <a:cs typeface="Arial"/>
              </a:rPr>
              <a:t>coinvolti</a:t>
            </a:r>
            <a:endParaRPr sz="1400">
              <a:latin typeface="Arial"/>
              <a:cs typeface="Arial"/>
            </a:endParaRPr>
          </a:p>
          <a:p>
            <a:pPr marL="401955">
              <a:spcBef>
                <a:spcPts val="1140"/>
              </a:spcBef>
            </a:pPr>
            <a:r>
              <a:rPr sz="1400" dirty="0">
                <a:latin typeface="Arial"/>
                <a:cs typeface="Arial"/>
              </a:rPr>
              <a:t>Raccolta</a:t>
            </a:r>
            <a:endParaRPr sz="1400">
              <a:latin typeface="Arial"/>
              <a:cs typeface="Arial"/>
            </a:endParaRPr>
          </a:p>
          <a:p>
            <a:pPr marL="254000" marR="219075" indent="-635" algn="ctr">
              <a:lnSpc>
                <a:spcPts val="2510"/>
              </a:lnSpc>
              <a:spcBef>
                <a:spcPts val="260"/>
              </a:spcBef>
            </a:pPr>
            <a:r>
              <a:rPr sz="1000" dirty="0">
                <a:latin typeface="Arial"/>
                <a:cs typeface="Arial"/>
              </a:rPr>
              <a:t>Conservazione Caratterizzazione</a:t>
            </a:r>
            <a:endParaRPr sz="1000">
              <a:latin typeface="Arial"/>
              <a:cs typeface="Arial"/>
            </a:endParaRPr>
          </a:p>
          <a:p>
            <a:pPr>
              <a:spcBef>
                <a:spcPts val="20"/>
              </a:spcBef>
            </a:pPr>
            <a:endParaRPr sz="1200">
              <a:latin typeface="Times New Roman"/>
              <a:cs typeface="Times New Roman"/>
            </a:endParaRPr>
          </a:p>
          <a:p>
            <a:pPr marL="278130" indent="48895"/>
            <a:r>
              <a:rPr sz="1400" spc="-5" dirty="0">
                <a:latin typeface="Arial"/>
                <a:cs typeface="Arial"/>
              </a:rPr>
              <a:t>Estrazione</a:t>
            </a:r>
            <a:endParaRPr sz="1400">
              <a:latin typeface="Arial"/>
              <a:cs typeface="Arial"/>
            </a:endParaRPr>
          </a:p>
          <a:p>
            <a:pPr marL="278130" marR="244475" algn="ctr">
              <a:lnSpc>
                <a:spcPct val="194200"/>
              </a:lnSpc>
              <a:spcBef>
                <a:spcPts val="75"/>
              </a:spcBef>
            </a:pPr>
            <a:r>
              <a:rPr sz="1400" dirty="0">
                <a:latin typeface="Arial"/>
                <a:cs typeface="Arial"/>
              </a:rPr>
              <a:t>Quantificaz. Amplificaz.</a:t>
            </a:r>
            <a:endParaRPr sz="1400">
              <a:latin typeface="Arial"/>
              <a:cs typeface="Arial"/>
            </a:endParaRPr>
          </a:p>
          <a:p>
            <a:pPr>
              <a:lnSpc>
                <a:spcPct val="100000"/>
              </a:lnSpc>
            </a:pPr>
            <a:endParaRPr sz="1550">
              <a:latin typeface="Times New Roman"/>
              <a:cs typeface="Times New Roman"/>
            </a:endParaRPr>
          </a:p>
          <a:p>
            <a:pPr marL="293370" marR="259079" algn="ctr">
              <a:lnSpc>
                <a:spcPts val="1600"/>
              </a:lnSpc>
            </a:pPr>
            <a:r>
              <a:rPr sz="1400" b="1" dirty="0">
                <a:latin typeface="Arial"/>
                <a:cs typeface="Arial"/>
              </a:rPr>
              <a:t>Marcat</a:t>
            </a:r>
            <a:r>
              <a:rPr sz="1400" b="1" spc="-5" dirty="0">
                <a:latin typeface="Arial"/>
                <a:cs typeface="Arial"/>
              </a:rPr>
              <a:t>o</a:t>
            </a:r>
            <a:r>
              <a:rPr sz="1400" b="1" dirty="0">
                <a:latin typeface="Arial"/>
                <a:cs typeface="Arial"/>
              </a:rPr>
              <a:t>ri </a:t>
            </a:r>
            <a:r>
              <a:rPr sz="1400" b="1" spc="-5" dirty="0">
                <a:latin typeface="Arial"/>
                <a:cs typeface="Arial"/>
              </a:rPr>
              <a:t>po</a:t>
            </a:r>
            <a:r>
              <a:rPr sz="1400" b="1" dirty="0">
                <a:latin typeface="Arial"/>
                <a:cs typeface="Arial"/>
              </a:rPr>
              <a:t>lim</a:t>
            </a:r>
            <a:r>
              <a:rPr sz="1400" b="1" spc="-5" dirty="0">
                <a:latin typeface="Arial"/>
                <a:cs typeface="Arial"/>
              </a:rPr>
              <a:t>o</a:t>
            </a:r>
            <a:r>
              <a:rPr sz="1400" b="1" dirty="0">
                <a:latin typeface="Arial"/>
                <a:cs typeface="Arial"/>
              </a:rPr>
              <a:t>rf</a:t>
            </a:r>
            <a:r>
              <a:rPr sz="1400" b="1" spc="-5" dirty="0">
                <a:latin typeface="Arial"/>
                <a:cs typeface="Arial"/>
              </a:rPr>
              <a:t>i</a:t>
            </a:r>
            <a:r>
              <a:rPr sz="1400" b="1" dirty="0">
                <a:latin typeface="Arial"/>
                <a:cs typeface="Arial"/>
              </a:rPr>
              <a:t>ci</a:t>
            </a:r>
            <a:endParaRPr sz="1400">
              <a:latin typeface="Arial"/>
              <a:cs typeface="Arial"/>
            </a:endParaRPr>
          </a:p>
          <a:p>
            <a:pPr>
              <a:spcBef>
                <a:spcPts val="55"/>
              </a:spcBef>
            </a:pPr>
            <a:endParaRPr sz="1400">
              <a:latin typeface="Times New Roman"/>
              <a:cs typeface="Times New Roman"/>
            </a:endParaRPr>
          </a:p>
          <a:p>
            <a:pPr marL="217170" marR="196850" algn="ctr">
              <a:lnSpc>
                <a:spcPts val="1600"/>
              </a:lnSpc>
            </a:pPr>
            <a:r>
              <a:rPr sz="1400" dirty="0">
                <a:latin typeface="Arial"/>
                <a:cs typeface="Arial"/>
              </a:rPr>
              <a:t>Separazione/ detec</a:t>
            </a:r>
            <a:r>
              <a:rPr sz="1400" spc="-5" dirty="0">
                <a:latin typeface="Arial"/>
                <a:cs typeface="Arial"/>
              </a:rPr>
              <a:t>t</a:t>
            </a:r>
            <a:r>
              <a:rPr sz="1400" dirty="0">
                <a:latin typeface="Arial"/>
                <a:cs typeface="Arial"/>
              </a:rPr>
              <a:t>ion</a:t>
            </a:r>
            <a:endParaRPr sz="1400">
              <a:latin typeface="Arial"/>
              <a:cs typeface="Arial"/>
            </a:endParaRPr>
          </a:p>
          <a:p>
            <a:pPr>
              <a:spcBef>
                <a:spcPts val="50"/>
              </a:spcBef>
            </a:pPr>
            <a:endParaRPr sz="1500">
              <a:latin typeface="Times New Roman"/>
              <a:cs typeface="Times New Roman"/>
            </a:endParaRPr>
          </a:p>
          <a:p>
            <a:pPr marL="192405" marR="172085" algn="ctr">
              <a:lnSpc>
                <a:spcPts val="1600"/>
              </a:lnSpc>
            </a:pPr>
            <a:r>
              <a:rPr sz="1400" dirty="0">
                <a:latin typeface="Arial"/>
                <a:cs typeface="Arial"/>
              </a:rPr>
              <a:t>Interpretaz</a:t>
            </a:r>
            <a:r>
              <a:rPr sz="1400" spc="-5" dirty="0">
                <a:latin typeface="Arial"/>
                <a:cs typeface="Arial"/>
              </a:rPr>
              <a:t>.</a:t>
            </a:r>
            <a:r>
              <a:rPr sz="1400" dirty="0">
                <a:latin typeface="Arial"/>
                <a:cs typeface="Arial"/>
              </a:rPr>
              <a:t>ne </a:t>
            </a:r>
            <a:r>
              <a:rPr sz="1400" spc="-5" dirty="0">
                <a:latin typeface="Arial"/>
                <a:cs typeface="Arial"/>
              </a:rPr>
              <a:t>de</a:t>
            </a:r>
            <a:r>
              <a:rPr sz="1400" dirty="0">
                <a:latin typeface="Arial"/>
                <a:cs typeface="Arial"/>
              </a:rPr>
              <a:t>i </a:t>
            </a:r>
            <a:r>
              <a:rPr sz="1400" spc="-5" dirty="0">
                <a:latin typeface="Arial"/>
                <a:cs typeface="Arial"/>
              </a:rPr>
              <a:t>dati</a:t>
            </a:r>
            <a:endParaRPr sz="1400">
              <a:latin typeface="Arial"/>
              <a:cs typeface="Arial"/>
            </a:endParaRPr>
          </a:p>
          <a:p>
            <a:pPr>
              <a:spcBef>
                <a:spcPts val="45"/>
              </a:spcBef>
            </a:pPr>
            <a:endParaRPr sz="1350">
              <a:latin typeface="Times New Roman"/>
              <a:cs typeface="Times New Roman"/>
            </a:endParaRPr>
          </a:p>
          <a:p>
            <a:pPr marL="198120" marR="167005" algn="ctr">
              <a:lnSpc>
                <a:spcPts val="1600"/>
              </a:lnSpc>
            </a:pPr>
            <a:r>
              <a:rPr sz="1400" dirty="0">
                <a:latin typeface="Arial"/>
                <a:cs typeface="Arial"/>
              </a:rPr>
              <a:t>Interpretaz</a:t>
            </a:r>
            <a:r>
              <a:rPr sz="1400" spc="-5" dirty="0">
                <a:latin typeface="Arial"/>
                <a:cs typeface="Arial"/>
              </a:rPr>
              <a:t>.</a:t>
            </a:r>
            <a:r>
              <a:rPr sz="1400" dirty="0">
                <a:latin typeface="Arial"/>
                <a:cs typeface="Arial"/>
              </a:rPr>
              <a:t>ne s</a:t>
            </a:r>
            <a:r>
              <a:rPr sz="1400" spc="-5" dirty="0">
                <a:latin typeface="Arial"/>
                <a:cs typeface="Arial"/>
              </a:rPr>
              <a:t>t</a:t>
            </a:r>
            <a:r>
              <a:rPr sz="1400" dirty="0">
                <a:latin typeface="Arial"/>
                <a:cs typeface="Arial"/>
              </a:rPr>
              <a:t>atis</a:t>
            </a:r>
            <a:r>
              <a:rPr sz="1400" spc="-5" dirty="0">
                <a:latin typeface="Arial"/>
                <a:cs typeface="Arial"/>
              </a:rPr>
              <a:t>t</a:t>
            </a:r>
            <a:r>
              <a:rPr sz="1400" dirty="0">
                <a:latin typeface="Arial"/>
                <a:cs typeface="Arial"/>
              </a:rPr>
              <a:t>ica</a:t>
            </a:r>
            <a:endParaRPr sz="1400">
              <a:latin typeface="Arial"/>
              <a:cs typeface="Arial"/>
            </a:endParaRPr>
          </a:p>
        </p:txBody>
      </p:sp>
      <p:sp>
        <p:nvSpPr>
          <p:cNvPr id="56" name="object 56"/>
          <p:cNvSpPr txBox="1"/>
          <p:nvPr/>
        </p:nvSpPr>
        <p:spPr>
          <a:xfrm>
            <a:off x="5172075" y="5181600"/>
            <a:ext cx="1778000" cy="569386"/>
          </a:xfrm>
          <a:prstGeom prst="rect">
            <a:avLst/>
          </a:prstGeom>
          <a:ln w="38099">
            <a:solidFill>
              <a:srgbClr val="000000"/>
            </a:solidFill>
          </a:ln>
        </p:spPr>
        <p:txBody>
          <a:bodyPr vert="horz" wrap="square" lIns="0" tIns="45719" rIns="0" bIns="0" rtlCol="0">
            <a:spAutoFit/>
          </a:bodyPr>
          <a:lstStyle/>
          <a:p>
            <a:pPr marL="10160" algn="ctr">
              <a:spcBef>
                <a:spcPts val="359"/>
              </a:spcBef>
            </a:pPr>
            <a:r>
              <a:rPr sz="2000" b="1" spc="-5" dirty="0">
                <a:latin typeface="Arial"/>
                <a:cs typeface="Arial"/>
              </a:rPr>
              <a:t>Report</a:t>
            </a:r>
            <a:endParaRPr sz="2000">
              <a:latin typeface="Arial"/>
              <a:cs typeface="Arial"/>
            </a:endParaRPr>
          </a:p>
          <a:p>
            <a:pPr marL="11430" algn="ctr"/>
            <a:r>
              <a:rPr sz="1400" dirty="0">
                <a:latin typeface="Arial"/>
                <a:cs typeface="Arial"/>
              </a:rPr>
              <a:t>(con peso</a:t>
            </a:r>
            <a:r>
              <a:rPr sz="1400" spc="-35" dirty="0">
                <a:latin typeface="Arial"/>
                <a:cs typeface="Arial"/>
              </a:rPr>
              <a:t> </a:t>
            </a:r>
            <a:r>
              <a:rPr sz="1400" spc="-5" dirty="0">
                <a:latin typeface="Arial"/>
                <a:cs typeface="Arial"/>
              </a:rPr>
              <a:t>statistico)</a:t>
            </a:r>
            <a:endParaRPr sz="1400">
              <a:latin typeface="Arial"/>
              <a:cs typeface="Arial"/>
            </a:endParaRPr>
          </a:p>
        </p:txBody>
      </p:sp>
      <p:sp>
        <p:nvSpPr>
          <p:cNvPr id="57" name="object 57"/>
          <p:cNvSpPr txBox="1"/>
          <p:nvPr/>
        </p:nvSpPr>
        <p:spPr>
          <a:xfrm>
            <a:off x="6428501" y="3843655"/>
            <a:ext cx="1317229" cy="320601"/>
          </a:xfrm>
          <a:prstGeom prst="rect">
            <a:avLst/>
          </a:prstGeom>
          <a:ln w="28575">
            <a:solidFill>
              <a:srgbClr val="FF0000"/>
            </a:solidFill>
          </a:ln>
        </p:spPr>
        <p:txBody>
          <a:bodyPr vert="horz" wrap="square" lIns="0" tIns="12700" rIns="0" bIns="0" rtlCol="0">
            <a:spAutoFit/>
          </a:bodyPr>
          <a:lstStyle/>
          <a:p>
            <a:pPr marL="12700">
              <a:spcBef>
                <a:spcPts val="100"/>
              </a:spcBef>
            </a:pPr>
            <a:r>
              <a:rPr lang="it-IT" sz="2000" b="1" dirty="0" smtClean="0">
                <a:solidFill>
                  <a:srgbClr val="0000CC"/>
                </a:solidFill>
                <a:latin typeface="Arial"/>
                <a:cs typeface="Arial"/>
              </a:rPr>
              <a:t>Se </a:t>
            </a:r>
            <a:r>
              <a:rPr sz="2000" b="1" dirty="0" smtClean="0">
                <a:solidFill>
                  <a:srgbClr val="0000CC"/>
                </a:solidFill>
                <a:latin typeface="Arial"/>
                <a:cs typeface="Arial"/>
              </a:rPr>
              <a:t>Q </a:t>
            </a:r>
            <a:r>
              <a:rPr sz="2000" b="1" dirty="0">
                <a:solidFill>
                  <a:srgbClr val="0000CC"/>
                </a:solidFill>
                <a:latin typeface="Arial"/>
                <a:cs typeface="Arial"/>
              </a:rPr>
              <a:t>=</a:t>
            </a:r>
            <a:r>
              <a:rPr sz="2000" b="1" spc="-95" dirty="0">
                <a:solidFill>
                  <a:srgbClr val="0000CC"/>
                </a:solidFill>
                <a:latin typeface="Arial"/>
                <a:cs typeface="Arial"/>
              </a:rPr>
              <a:t> </a:t>
            </a:r>
            <a:r>
              <a:rPr sz="2000" b="1" dirty="0">
                <a:solidFill>
                  <a:srgbClr val="0000CC"/>
                </a:solidFill>
                <a:latin typeface="Arial"/>
                <a:cs typeface="Arial"/>
              </a:rPr>
              <a:t>K</a:t>
            </a:r>
            <a:endParaRPr sz="2000" dirty="0">
              <a:latin typeface="Arial"/>
              <a:cs typeface="Arial"/>
            </a:endParaRPr>
          </a:p>
        </p:txBody>
      </p:sp>
      <p:sp>
        <p:nvSpPr>
          <p:cNvPr id="58" name="object 58"/>
          <p:cNvSpPr txBox="1"/>
          <p:nvPr/>
        </p:nvSpPr>
        <p:spPr>
          <a:xfrm>
            <a:off x="6321113" y="2667385"/>
            <a:ext cx="1248292" cy="320601"/>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p>
            <a:pPr marL="12700">
              <a:spcBef>
                <a:spcPts val="100"/>
              </a:spcBef>
            </a:pPr>
            <a:r>
              <a:rPr lang="it-IT" sz="2000" b="1" dirty="0" smtClean="0">
                <a:latin typeface="Arial"/>
                <a:cs typeface="Arial"/>
              </a:rPr>
              <a:t>Se </a:t>
            </a:r>
            <a:r>
              <a:rPr sz="2000" b="1" dirty="0" smtClean="0">
                <a:latin typeface="Arial"/>
                <a:cs typeface="Arial"/>
              </a:rPr>
              <a:t>Q </a:t>
            </a:r>
            <a:r>
              <a:rPr sz="2000" b="1" dirty="0">
                <a:latin typeface="Arial"/>
                <a:cs typeface="Arial"/>
              </a:rPr>
              <a:t>≠</a:t>
            </a:r>
            <a:r>
              <a:rPr sz="2000" b="1" spc="-100" dirty="0">
                <a:latin typeface="Arial"/>
                <a:cs typeface="Arial"/>
              </a:rPr>
              <a:t> </a:t>
            </a:r>
            <a:r>
              <a:rPr sz="2000" b="1" dirty="0">
                <a:latin typeface="Arial"/>
                <a:cs typeface="Arial"/>
              </a:rPr>
              <a:t>K</a:t>
            </a:r>
            <a:endParaRPr sz="2000" dirty="0">
              <a:latin typeface="Arial"/>
              <a:cs typeface="Arial"/>
            </a:endParaRPr>
          </a:p>
        </p:txBody>
      </p:sp>
      <p:sp>
        <p:nvSpPr>
          <p:cNvPr id="59" name="object 59"/>
          <p:cNvSpPr txBox="1"/>
          <p:nvPr/>
        </p:nvSpPr>
        <p:spPr>
          <a:xfrm>
            <a:off x="2386965" y="123508"/>
            <a:ext cx="2972435" cy="443711"/>
          </a:xfrm>
          <a:prstGeom prst="rect">
            <a:avLst/>
          </a:prstGeom>
        </p:spPr>
        <p:txBody>
          <a:bodyPr vert="horz" wrap="square" lIns="0" tIns="12700" rIns="0" bIns="0" rtlCol="0">
            <a:spAutoFit/>
          </a:bodyPr>
          <a:lstStyle/>
          <a:p>
            <a:pPr marL="12700">
              <a:spcBef>
                <a:spcPts val="100"/>
              </a:spcBef>
            </a:pPr>
            <a:r>
              <a:rPr b="1" spc="-5" dirty="0">
                <a:latin typeface="Arial"/>
                <a:cs typeface="Arial"/>
              </a:rPr>
              <a:t>Crimine</a:t>
            </a:r>
            <a:endParaRPr dirty="0">
              <a:latin typeface="Arial"/>
              <a:cs typeface="Arial"/>
            </a:endParaRPr>
          </a:p>
          <a:p>
            <a:pPr marL="514984"/>
            <a:r>
              <a:rPr sz="1000" b="1" i="1" spc="-10" dirty="0">
                <a:latin typeface="Arial"/>
                <a:cs typeface="Arial"/>
              </a:rPr>
              <a:t>Trasferimento </a:t>
            </a:r>
            <a:r>
              <a:rPr sz="1000" b="1" i="1" dirty="0">
                <a:latin typeface="Arial"/>
                <a:cs typeface="Arial"/>
              </a:rPr>
              <a:t>del materiale</a:t>
            </a:r>
            <a:r>
              <a:rPr sz="1000" b="1" i="1" spc="-35" dirty="0">
                <a:latin typeface="Arial"/>
                <a:cs typeface="Arial"/>
              </a:rPr>
              <a:t> </a:t>
            </a:r>
            <a:r>
              <a:rPr sz="1000" b="1" i="1" dirty="0">
                <a:latin typeface="Arial"/>
                <a:cs typeface="Arial"/>
              </a:rPr>
              <a:t>biologico</a:t>
            </a:r>
            <a:endParaRPr sz="1000" b="1" dirty="0">
              <a:latin typeface="Arial"/>
              <a:cs typeface="Arial"/>
            </a:endParaRPr>
          </a:p>
        </p:txBody>
      </p:sp>
      <p:sp>
        <p:nvSpPr>
          <p:cNvPr id="60" name="object 60"/>
          <p:cNvSpPr/>
          <p:nvPr/>
        </p:nvSpPr>
        <p:spPr>
          <a:xfrm>
            <a:off x="8647112" y="1752600"/>
            <a:ext cx="1338580" cy="341630"/>
          </a:xfrm>
          <a:custGeom>
            <a:avLst/>
            <a:gdLst/>
            <a:ahLst/>
            <a:cxnLst/>
            <a:rect l="l" t="t" r="r" b="b"/>
            <a:pathLst>
              <a:path w="1338579" h="341630">
                <a:moveTo>
                  <a:pt x="1281379" y="0"/>
                </a:moveTo>
                <a:lnTo>
                  <a:pt x="56883" y="0"/>
                </a:lnTo>
                <a:lnTo>
                  <a:pt x="34740" y="4471"/>
                </a:lnTo>
                <a:lnTo>
                  <a:pt x="16659" y="16663"/>
                </a:lnTo>
                <a:lnTo>
                  <a:pt x="4469" y="34745"/>
                </a:lnTo>
                <a:lnTo>
                  <a:pt x="0" y="56883"/>
                </a:lnTo>
                <a:lnTo>
                  <a:pt x="0" y="284429"/>
                </a:lnTo>
                <a:lnTo>
                  <a:pt x="4469" y="306572"/>
                </a:lnTo>
                <a:lnTo>
                  <a:pt x="16659" y="324653"/>
                </a:lnTo>
                <a:lnTo>
                  <a:pt x="34740" y="336842"/>
                </a:lnTo>
                <a:lnTo>
                  <a:pt x="56883" y="341312"/>
                </a:lnTo>
                <a:lnTo>
                  <a:pt x="1281379" y="341312"/>
                </a:lnTo>
                <a:lnTo>
                  <a:pt x="1303517" y="336842"/>
                </a:lnTo>
                <a:lnTo>
                  <a:pt x="1321598" y="324653"/>
                </a:lnTo>
                <a:lnTo>
                  <a:pt x="1333791" y="306572"/>
                </a:lnTo>
                <a:lnTo>
                  <a:pt x="1338262" y="284429"/>
                </a:lnTo>
                <a:lnTo>
                  <a:pt x="1338262" y="56883"/>
                </a:lnTo>
                <a:lnTo>
                  <a:pt x="1333791" y="34745"/>
                </a:lnTo>
                <a:lnTo>
                  <a:pt x="1321598" y="16663"/>
                </a:lnTo>
                <a:lnTo>
                  <a:pt x="1303517" y="4471"/>
                </a:lnTo>
                <a:lnTo>
                  <a:pt x="1281379" y="0"/>
                </a:lnTo>
                <a:close/>
              </a:path>
            </a:pathLst>
          </a:custGeom>
          <a:solidFill>
            <a:srgbClr val="EDEDED"/>
          </a:solidFill>
        </p:spPr>
        <p:txBody>
          <a:bodyPr wrap="square" lIns="0" tIns="0" rIns="0" bIns="0" rtlCol="0"/>
          <a:lstStyle/>
          <a:p>
            <a:endParaRPr/>
          </a:p>
        </p:txBody>
      </p:sp>
      <p:sp>
        <p:nvSpPr>
          <p:cNvPr id="61" name="object 61"/>
          <p:cNvSpPr/>
          <p:nvPr/>
        </p:nvSpPr>
        <p:spPr>
          <a:xfrm>
            <a:off x="8647112" y="1752600"/>
            <a:ext cx="1338580" cy="341630"/>
          </a:xfrm>
          <a:custGeom>
            <a:avLst/>
            <a:gdLst/>
            <a:ahLst/>
            <a:cxnLst/>
            <a:rect l="l" t="t" r="r" b="b"/>
            <a:pathLst>
              <a:path w="1338579" h="341630">
                <a:moveTo>
                  <a:pt x="0" y="56886"/>
                </a:moveTo>
                <a:lnTo>
                  <a:pt x="4470" y="34743"/>
                </a:lnTo>
                <a:lnTo>
                  <a:pt x="16661" y="16661"/>
                </a:lnTo>
                <a:lnTo>
                  <a:pt x="34744" y="4470"/>
                </a:lnTo>
                <a:lnTo>
                  <a:pt x="56887" y="0"/>
                </a:lnTo>
                <a:lnTo>
                  <a:pt x="1281369" y="0"/>
                </a:lnTo>
                <a:lnTo>
                  <a:pt x="1303513" y="4470"/>
                </a:lnTo>
                <a:lnTo>
                  <a:pt x="1321596" y="16661"/>
                </a:lnTo>
                <a:lnTo>
                  <a:pt x="1333788" y="34743"/>
                </a:lnTo>
                <a:lnTo>
                  <a:pt x="1338259" y="56886"/>
                </a:lnTo>
                <a:lnTo>
                  <a:pt x="1338259" y="284425"/>
                </a:lnTo>
                <a:lnTo>
                  <a:pt x="1333788" y="306568"/>
                </a:lnTo>
                <a:lnTo>
                  <a:pt x="1321596" y="324650"/>
                </a:lnTo>
                <a:lnTo>
                  <a:pt x="1303513" y="336842"/>
                </a:lnTo>
                <a:lnTo>
                  <a:pt x="1281369" y="341312"/>
                </a:lnTo>
                <a:lnTo>
                  <a:pt x="56887" y="341312"/>
                </a:lnTo>
                <a:lnTo>
                  <a:pt x="34744" y="336842"/>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62" name="object 62"/>
          <p:cNvSpPr/>
          <p:nvPr/>
        </p:nvSpPr>
        <p:spPr>
          <a:xfrm>
            <a:off x="8648701" y="2814637"/>
            <a:ext cx="1335405" cy="341630"/>
          </a:xfrm>
          <a:custGeom>
            <a:avLst/>
            <a:gdLst/>
            <a:ahLst/>
            <a:cxnLst/>
            <a:rect l="l" t="t" r="r" b="b"/>
            <a:pathLst>
              <a:path w="1335404" h="341630">
                <a:moveTo>
                  <a:pt x="1278204" y="0"/>
                </a:moveTo>
                <a:lnTo>
                  <a:pt x="56883" y="0"/>
                </a:lnTo>
                <a:lnTo>
                  <a:pt x="34740" y="4471"/>
                </a:lnTo>
                <a:lnTo>
                  <a:pt x="16659" y="16663"/>
                </a:lnTo>
                <a:lnTo>
                  <a:pt x="4469" y="34745"/>
                </a:lnTo>
                <a:lnTo>
                  <a:pt x="0" y="56883"/>
                </a:lnTo>
                <a:lnTo>
                  <a:pt x="0" y="284429"/>
                </a:lnTo>
                <a:lnTo>
                  <a:pt x="4469" y="306572"/>
                </a:lnTo>
                <a:lnTo>
                  <a:pt x="16659" y="324653"/>
                </a:lnTo>
                <a:lnTo>
                  <a:pt x="34740" y="336842"/>
                </a:lnTo>
                <a:lnTo>
                  <a:pt x="56883" y="341312"/>
                </a:lnTo>
                <a:lnTo>
                  <a:pt x="1278204" y="341312"/>
                </a:lnTo>
                <a:lnTo>
                  <a:pt x="1300347" y="336842"/>
                </a:lnTo>
                <a:lnTo>
                  <a:pt x="1318428" y="324653"/>
                </a:lnTo>
                <a:lnTo>
                  <a:pt x="1330617" y="306572"/>
                </a:lnTo>
                <a:lnTo>
                  <a:pt x="1335087" y="284429"/>
                </a:lnTo>
                <a:lnTo>
                  <a:pt x="1335087" y="56883"/>
                </a:lnTo>
                <a:lnTo>
                  <a:pt x="1330617" y="34745"/>
                </a:lnTo>
                <a:lnTo>
                  <a:pt x="1318428" y="16663"/>
                </a:lnTo>
                <a:lnTo>
                  <a:pt x="1300347" y="4471"/>
                </a:lnTo>
                <a:lnTo>
                  <a:pt x="1278204" y="0"/>
                </a:lnTo>
                <a:close/>
              </a:path>
            </a:pathLst>
          </a:custGeom>
          <a:solidFill>
            <a:srgbClr val="00F900"/>
          </a:solidFill>
        </p:spPr>
        <p:txBody>
          <a:bodyPr wrap="square" lIns="0" tIns="0" rIns="0" bIns="0" rtlCol="0"/>
          <a:lstStyle/>
          <a:p>
            <a:endParaRPr/>
          </a:p>
        </p:txBody>
      </p:sp>
      <p:sp>
        <p:nvSpPr>
          <p:cNvPr id="63" name="object 63"/>
          <p:cNvSpPr/>
          <p:nvPr/>
        </p:nvSpPr>
        <p:spPr>
          <a:xfrm>
            <a:off x="8648701" y="2814637"/>
            <a:ext cx="1335405" cy="341630"/>
          </a:xfrm>
          <a:custGeom>
            <a:avLst/>
            <a:gdLst/>
            <a:ahLst/>
            <a:cxnLst/>
            <a:rect l="l" t="t" r="r" b="b"/>
            <a:pathLst>
              <a:path w="1335404" h="341630">
                <a:moveTo>
                  <a:pt x="0" y="56886"/>
                </a:moveTo>
                <a:lnTo>
                  <a:pt x="4470" y="34743"/>
                </a:lnTo>
                <a:lnTo>
                  <a:pt x="16661" y="16661"/>
                </a:lnTo>
                <a:lnTo>
                  <a:pt x="34743" y="4470"/>
                </a:lnTo>
                <a:lnTo>
                  <a:pt x="56885" y="0"/>
                </a:lnTo>
                <a:lnTo>
                  <a:pt x="1278199" y="0"/>
                </a:lnTo>
                <a:lnTo>
                  <a:pt x="1300343" y="4470"/>
                </a:lnTo>
                <a:lnTo>
                  <a:pt x="1318426" y="16661"/>
                </a:lnTo>
                <a:lnTo>
                  <a:pt x="1330618" y="34743"/>
                </a:lnTo>
                <a:lnTo>
                  <a:pt x="1335089" y="56886"/>
                </a:lnTo>
                <a:lnTo>
                  <a:pt x="1335089" y="284425"/>
                </a:lnTo>
                <a:lnTo>
                  <a:pt x="1330618" y="306568"/>
                </a:lnTo>
                <a:lnTo>
                  <a:pt x="1318426" y="324649"/>
                </a:lnTo>
                <a:lnTo>
                  <a:pt x="1300343" y="336841"/>
                </a:lnTo>
                <a:lnTo>
                  <a:pt x="1278199" y="341311"/>
                </a:lnTo>
                <a:lnTo>
                  <a:pt x="56885" y="341311"/>
                </a:lnTo>
                <a:lnTo>
                  <a:pt x="34743" y="336841"/>
                </a:lnTo>
                <a:lnTo>
                  <a:pt x="16661" y="324649"/>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64" name="object 64"/>
          <p:cNvSpPr/>
          <p:nvPr/>
        </p:nvSpPr>
        <p:spPr>
          <a:xfrm>
            <a:off x="8648701" y="3238500"/>
            <a:ext cx="1335405" cy="341630"/>
          </a:xfrm>
          <a:custGeom>
            <a:avLst/>
            <a:gdLst/>
            <a:ahLst/>
            <a:cxnLst/>
            <a:rect l="l" t="t" r="r" b="b"/>
            <a:pathLst>
              <a:path w="1335404" h="341629">
                <a:moveTo>
                  <a:pt x="1278204" y="0"/>
                </a:moveTo>
                <a:lnTo>
                  <a:pt x="56883" y="0"/>
                </a:lnTo>
                <a:lnTo>
                  <a:pt x="34740" y="4471"/>
                </a:lnTo>
                <a:lnTo>
                  <a:pt x="16659" y="16663"/>
                </a:lnTo>
                <a:lnTo>
                  <a:pt x="4469" y="34745"/>
                </a:lnTo>
                <a:lnTo>
                  <a:pt x="0" y="56883"/>
                </a:lnTo>
                <a:lnTo>
                  <a:pt x="0" y="284429"/>
                </a:lnTo>
                <a:lnTo>
                  <a:pt x="4469" y="306572"/>
                </a:lnTo>
                <a:lnTo>
                  <a:pt x="16659" y="324653"/>
                </a:lnTo>
                <a:lnTo>
                  <a:pt x="34740" y="336842"/>
                </a:lnTo>
                <a:lnTo>
                  <a:pt x="56883" y="341312"/>
                </a:lnTo>
                <a:lnTo>
                  <a:pt x="1278204" y="341312"/>
                </a:lnTo>
                <a:lnTo>
                  <a:pt x="1300342" y="336842"/>
                </a:lnTo>
                <a:lnTo>
                  <a:pt x="1318423" y="324653"/>
                </a:lnTo>
                <a:lnTo>
                  <a:pt x="1330616" y="306572"/>
                </a:lnTo>
                <a:lnTo>
                  <a:pt x="1335087" y="284429"/>
                </a:lnTo>
                <a:lnTo>
                  <a:pt x="1335087" y="56883"/>
                </a:lnTo>
                <a:lnTo>
                  <a:pt x="1330616" y="34745"/>
                </a:lnTo>
                <a:lnTo>
                  <a:pt x="1318423" y="16663"/>
                </a:lnTo>
                <a:lnTo>
                  <a:pt x="1300342" y="4471"/>
                </a:lnTo>
                <a:lnTo>
                  <a:pt x="1278204" y="0"/>
                </a:lnTo>
                <a:close/>
              </a:path>
            </a:pathLst>
          </a:custGeom>
          <a:solidFill>
            <a:srgbClr val="00F900"/>
          </a:solidFill>
        </p:spPr>
        <p:txBody>
          <a:bodyPr wrap="square" lIns="0" tIns="0" rIns="0" bIns="0" rtlCol="0"/>
          <a:lstStyle/>
          <a:p>
            <a:endParaRPr/>
          </a:p>
        </p:txBody>
      </p:sp>
      <p:sp>
        <p:nvSpPr>
          <p:cNvPr id="65" name="object 65"/>
          <p:cNvSpPr/>
          <p:nvPr/>
        </p:nvSpPr>
        <p:spPr>
          <a:xfrm>
            <a:off x="8648701" y="3238500"/>
            <a:ext cx="1335405" cy="341630"/>
          </a:xfrm>
          <a:custGeom>
            <a:avLst/>
            <a:gdLst/>
            <a:ahLst/>
            <a:cxnLst/>
            <a:rect l="l" t="t" r="r" b="b"/>
            <a:pathLst>
              <a:path w="1335404" h="341629">
                <a:moveTo>
                  <a:pt x="0" y="56886"/>
                </a:moveTo>
                <a:lnTo>
                  <a:pt x="4470" y="34743"/>
                </a:lnTo>
                <a:lnTo>
                  <a:pt x="16661" y="16661"/>
                </a:lnTo>
                <a:lnTo>
                  <a:pt x="34744" y="4470"/>
                </a:lnTo>
                <a:lnTo>
                  <a:pt x="56887" y="0"/>
                </a:lnTo>
                <a:lnTo>
                  <a:pt x="1278199" y="0"/>
                </a:lnTo>
                <a:lnTo>
                  <a:pt x="1300343" y="4470"/>
                </a:lnTo>
                <a:lnTo>
                  <a:pt x="1318426" y="16661"/>
                </a:lnTo>
                <a:lnTo>
                  <a:pt x="1330618" y="34743"/>
                </a:lnTo>
                <a:lnTo>
                  <a:pt x="1335089" y="56886"/>
                </a:lnTo>
                <a:lnTo>
                  <a:pt x="1335089" y="284425"/>
                </a:lnTo>
                <a:lnTo>
                  <a:pt x="1330618" y="306568"/>
                </a:lnTo>
                <a:lnTo>
                  <a:pt x="1318426" y="324650"/>
                </a:lnTo>
                <a:lnTo>
                  <a:pt x="1300343" y="336842"/>
                </a:lnTo>
                <a:lnTo>
                  <a:pt x="1278199" y="341312"/>
                </a:lnTo>
                <a:lnTo>
                  <a:pt x="56887" y="341312"/>
                </a:lnTo>
                <a:lnTo>
                  <a:pt x="34744" y="336842"/>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66" name="object 66"/>
          <p:cNvSpPr/>
          <p:nvPr/>
        </p:nvSpPr>
        <p:spPr>
          <a:xfrm>
            <a:off x="8647112" y="4065588"/>
            <a:ext cx="1338580" cy="579755"/>
          </a:xfrm>
          <a:custGeom>
            <a:avLst/>
            <a:gdLst/>
            <a:ahLst/>
            <a:cxnLst/>
            <a:rect l="l" t="t" r="r" b="b"/>
            <a:pathLst>
              <a:path w="1338579" h="579754">
                <a:moveTo>
                  <a:pt x="1241691" y="0"/>
                </a:moveTo>
                <a:lnTo>
                  <a:pt x="96570" y="0"/>
                </a:lnTo>
                <a:lnTo>
                  <a:pt x="58984" y="7590"/>
                </a:lnTo>
                <a:lnTo>
                  <a:pt x="28287" y="28287"/>
                </a:lnTo>
                <a:lnTo>
                  <a:pt x="7590" y="58984"/>
                </a:lnTo>
                <a:lnTo>
                  <a:pt x="0" y="96570"/>
                </a:lnTo>
                <a:lnTo>
                  <a:pt x="0" y="482866"/>
                </a:lnTo>
                <a:lnTo>
                  <a:pt x="7590" y="520453"/>
                </a:lnTo>
                <a:lnTo>
                  <a:pt x="28287" y="551149"/>
                </a:lnTo>
                <a:lnTo>
                  <a:pt x="58984" y="571847"/>
                </a:lnTo>
                <a:lnTo>
                  <a:pt x="96570" y="579437"/>
                </a:lnTo>
                <a:lnTo>
                  <a:pt x="1241691" y="579437"/>
                </a:lnTo>
                <a:lnTo>
                  <a:pt x="1279278" y="571847"/>
                </a:lnTo>
                <a:lnTo>
                  <a:pt x="1309974" y="551149"/>
                </a:lnTo>
                <a:lnTo>
                  <a:pt x="1330672" y="520453"/>
                </a:lnTo>
                <a:lnTo>
                  <a:pt x="1338262" y="482866"/>
                </a:lnTo>
                <a:lnTo>
                  <a:pt x="1338262" y="96570"/>
                </a:lnTo>
                <a:lnTo>
                  <a:pt x="1330672" y="58984"/>
                </a:lnTo>
                <a:lnTo>
                  <a:pt x="1309974" y="28287"/>
                </a:lnTo>
                <a:lnTo>
                  <a:pt x="1279278" y="7590"/>
                </a:lnTo>
                <a:lnTo>
                  <a:pt x="1241691" y="0"/>
                </a:lnTo>
                <a:close/>
              </a:path>
            </a:pathLst>
          </a:custGeom>
          <a:solidFill>
            <a:srgbClr val="72F941"/>
          </a:solidFill>
        </p:spPr>
        <p:txBody>
          <a:bodyPr wrap="square" lIns="0" tIns="0" rIns="0" bIns="0" rtlCol="0"/>
          <a:lstStyle/>
          <a:p>
            <a:endParaRPr/>
          </a:p>
        </p:txBody>
      </p:sp>
      <p:sp>
        <p:nvSpPr>
          <p:cNvPr id="67" name="object 67"/>
          <p:cNvSpPr/>
          <p:nvPr/>
        </p:nvSpPr>
        <p:spPr>
          <a:xfrm>
            <a:off x="8647112" y="4065588"/>
            <a:ext cx="1338580" cy="579755"/>
          </a:xfrm>
          <a:custGeom>
            <a:avLst/>
            <a:gdLst/>
            <a:ahLst/>
            <a:cxnLst/>
            <a:rect l="l" t="t" r="r" b="b"/>
            <a:pathLst>
              <a:path w="1338579" h="579754">
                <a:moveTo>
                  <a:pt x="0" y="96574"/>
                </a:moveTo>
                <a:lnTo>
                  <a:pt x="7589" y="58983"/>
                </a:lnTo>
                <a:lnTo>
                  <a:pt x="28286" y="28286"/>
                </a:lnTo>
                <a:lnTo>
                  <a:pt x="58983" y="7589"/>
                </a:lnTo>
                <a:lnTo>
                  <a:pt x="96574" y="0"/>
                </a:lnTo>
                <a:lnTo>
                  <a:pt x="1241689" y="0"/>
                </a:lnTo>
                <a:lnTo>
                  <a:pt x="1279276" y="7589"/>
                </a:lnTo>
                <a:lnTo>
                  <a:pt x="1309972" y="28286"/>
                </a:lnTo>
                <a:lnTo>
                  <a:pt x="1330669" y="58983"/>
                </a:lnTo>
                <a:lnTo>
                  <a:pt x="1338259" y="96574"/>
                </a:lnTo>
                <a:lnTo>
                  <a:pt x="1338259" y="482861"/>
                </a:lnTo>
                <a:lnTo>
                  <a:pt x="1330669" y="520452"/>
                </a:lnTo>
                <a:lnTo>
                  <a:pt x="1309972" y="551150"/>
                </a:lnTo>
                <a:lnTo>
                  <a:pt x="1279276" y="571847"/>
                </a:lnTo>
                <a:lnTo>
                  <a:pt x="1241689" y="579436"/>
                </a:lnTo>
                <a:lnTo>
                  <a:pt x="96574" y="579436"/>
                </a:lnTo>
                <a:lnTo>
                  <a:pt x="58983" y="571847"/>
                </a:lnTo>
                <a:lnTo>
                  <a:pt x="28286" y="551150"/>
                </a:lnTo>
                <a:lnTo>
                  <a:pt x="7589" y="520452"/>
                </a:lnTo>
                <a:lnTo>
                  <a:pt x="0" y="482861"/>
                </a:lnTo>
                <a:lnTo>
                  <a:pt x="0" y="96574"/>
                </a:lnTo>
                <a:close/>
              </a:path>
            </a:pathLst>
          </a:custGeom>
          <a:ln w="9524">
            <a:solidFill>
              <a:srgbClr val="000000"/>
            </a:solidFill>
          </a:ln>
        </p:spPr>
        <p:txBody>
          <a:bodyPr wrap="square" lIns="0" tIns="0" rIns="0" bIns="0" rtlCol="0"/>
          <a:lstStyle/>
          <a:p>
            <a:endParaRPr/>
          </a:p>
        </p:txBody>
      </p:sp>
      <p:sp>
        <p:nvSpPr>
          <p:cNvPr id="68" name="object 68"/>
          <p:cNvSpPr/>
          <p:nvPr/>
        </p:nvSpPr>
        <p:spPr>
          <a:xfrm>
            <a:off x="8637588" y="5487988"/>
            <a:ext cx="1343025" cy="579755"/>
          </a:xfrm>
          <a:custGeom>
            <a:avLst/>
            <a:gdLst/>
            <a:ahLst/>
            <a:cxnLst/>
            <a:rect l="l" t="t" r="r" b="b"/>
            <a:pathLst>
              <a:path w="1343025" h="579754">
                <a:moveTo>
                  <a:pt x="1246454" y="0"/>
                </a:moveTo>
                <a:lnTo>
                  <a:pt x="96570" y="0"/>
                </a:lnTo>
                <a:lnTo>
                  <a:pt x="58978" y="7590"/>
                </a:lnTo>
                <a:lnTo>
                  <a:pt x="28282" y="28287"/>
                </a:lnTo>
                <a:lnTo>
                  <a:pt x="7588" y="58984"/>
                </a:lnTo>
                <a:lnTo>
                  <a:pt x="0" y="96570"/>
                </a:lnTo>
                <a:lnTo>
                  <a:pt x="0" y="482862"/>
                </a:lnTo>
                <a:lnTo>
                  <a:pt x="7588" y="520453"/>
                </a:lnTo>
                <a:lnTo>
                  <a:pt x="28282" y="551151"/>
                </a:lnTo>
                <a:lnTo>
                  <a:pt x="58978" y="571848"/>
                </a:lnTo>
                <a:lnTo>
                  <a:pt x="96570" y="579437"/>
                </a:lnTo>
                <a:lnTo>
                  <a:pt x="1246454" y="579437"/>
                </a:lnTo>
                <a:lnTo>
                  <a:pt x="1284040" y="571848"/>
                </a:lnTo>
                <a:lnTo>
                  <a:pt x="1314737" y="551151"/>
                </a:lnTo>
                <a:lnTo>
                  <a:pt x="1335434" y="520453"/>
                </a:lnTo>
                <a:lnTo>
                  <a:pt x="1343025" y="482862"/>
                </a:lnTo>
                <a:lnTo>
                  <a:pt x="1343025" y="96570"/>
                </a:lnTo>
                <a:lnTo>
                  <a:pt x="1335434" y="58984"/>
                </a:lnTo>
                <a:lnTo>
                  <a:pt x="1314737" y="28287"/>
                </a:lnTo>
                <a:lnTo>
                  <a:pt x="1284040" y="7590"/>
                </a:lnTo>
                <a:lnTo>
                  <a:pt x="1246454" y="0"/>
                </a:lnTo>
                <a:close/>
              </a:path>
            </a:pathLst>
          </a:custGeom>
          <a:solidFill>
            <a:srgbClr val="FFFB00"/>
          </a:solidFill>
        </p:spPr>
        <p:txBody>
          <a:bodyPr wrap="square" lIns="0" tIns="0" rIns="0" bIns="0" rtlCol="0"/>
          <a:lstStyle/>
          <a:p>
            <a:endParaRPr/>
          </a:p>
        </p:txBody>
      </p:sp>
      <p:sp>
        <p:nvSpPr>
          <p:cNvPr id="69" name="object 69"/>
          <p:cNvSpPr/>
          <p:nvPr/>
        </p:nvSpPr>
        <p:spPr>
          <a:xfrm>
            <a:off x="8637588" y="5487988"/>
            <a:ext cx="1343025" cy="579755"/>
          </a:xfrm>
          <a:custGeom>
            <a:avLst/>
            <a:gdLst/>
            <a:ahLst/>
            <a:cxnLst/>
            <a:rect l="l" t="t" r="r" b="b"/>
            <a:pathLst>
              <a:path w="1343025" h="579754">
                <a:moveTo>
                  <a:pt x="0" y="96574"/>
                </a:moveTo>
                <a:lnTo>
                  <a:pt x="7589" y="58983"/>
                </a:lnTo>
                <a:lnTo>
                  <a:pt x="28286" y="28286"/>
                </a:lnTo>
                <a:lnTo>
                  <a:pt x="58983" y="7589"/>
                </a:lnTo>
                <a:lnTo>
                  <a:pt x="96574" y="0"/>
                </a:lnTo>
                <a:lnTo>
                  <a:pt x="1246449" y="0"/>
                </a:lnTo>
                <a:lnTo>
                  <a:pt x="1284041" y="7589"/>
                </a:lnTo>
                <a:lnTo>
                  <a:pt x="1314736" y="28286"/>
                </a:lnTo>
                <a:lnTo>
                  <a:pt x="1335431" y="58983"/>
                </a:lnTo>
                <a:lnTo>
                  <a:pt x="1343019" y="96574"/>
                </a:lnTo>
                <a:lnTo>
                  <a:pt x="1343019" y="482861"/>
                </a:lnTo>
                <a:lnTo>
                  <a:pt x="1335431" y="520453"/>
                </a:lnTo>
                <a:lnTo>
                  <a:pt x="1314736" y="551150"/>
                </a:lnTo>
                <a:lnTo>
                  <a:pt x="1284041" y="571847"/>
                </a:lnTo>
                <a:lnTo>
                  <a:pt x="1246449" y="579436"/>
                </a:lnTo>
                <a:lnTo>
                  <a:pt x="96574" y="579436"/>
                </a:lnTo>
                <a:lnTo>
                  <a:pt x="58983" y="571847"/>
                </a:lnTo>
                <a:lnTo>
                  <a:pt x="28286" y="551150"/>
                </a:lnTo>
                <a:lnTo>
                  <a:pt x="7589" y="520453"/>
                </a:lnTo>
                <a:lnTo>
                  <a:pt x="0" y="482861"/>
                </a:lnTo>
                <a:lnTo>
                  <a:pt x="0" y="96574"/>
                </a:lnTo>
                <a:close/>
              </a:path>
            </a:pathLst>
          </a:custGeom>
          <a:ln w="9524">
            <a:solidFill>
              <a:srgbClr val="000000"/>
            </a:solidFill>
          </a:ln>
        </p:spPr>
        <p:txBody>
          <a:bodyPr wrap="square" lIns="0" tIns="0" rIns="0" bIns="0" rtlCol="0"/>
          <a:lstStyle/>
          <a:p>
            <a:endParaRPr/>
          </a:p>
        </p:txBody>
      </p:sp>
      <p:sp>
        <p:nvSpPr>
          <p:cNvPr id="70" name="object 70"/>
          <p:cNvSpPr/>
          <p:nvPr/>
        </p:nvSpPr>
        <p:spPr>
          <a:xfrm>
            <a:off x="8650287" y="2130425"/>
            <a:ext cx="1332230" cy="273050"/>
          </a:xfrm>
          <a:custGeom>
            <a:avLst/>
            <a:gdLst/>
            <a:ahLst/>
            <a:cxnLst/>
            <a:rect l="l" t="t" r="r" b="b"/>
            <a:pathLst>
              <a:path w="1332229" h="273050">
                <a:moveTo>
                  <a:pt x="1286395" y="0"/>
                </a:moveTo>
                <a:lnTo>
                  <a:pt x="45504" y="0"/>
                </a:lnTo>
                <a:lnTo>
                  <a:pt x="27790" y="3575"/>
                </a:lnTo>
                <a:lnTo>
                  <a:pt x="13327" y="13327"/>
                </a:lnTo>
                <a:lnTo>
                  <a:pt x="3575" y="27790"/>
                </a:lnTo>
                <a:lnTo>
                  <a:pt x="0" y="45504"/>
                </a:lnTo>
                <a:lnTo>
                  <a:pt x="0" y="227545"/>
                </a:lnTo>
                <a:lnTo>
                  <a:pt x="3575" y="245259"/>
                </a:lnTo>
                <a:lnTo>
                  <a:pt x="13327" y="259722"/>
                </a:lnTo>
                <a:lnTo>
                  <a:pt x="27790" y="269474"/>
                </a:lnTo>
                <a:lnTo>
                  <a:pt x="45504" y="273050"/>
                </a:lnTo>
                <a:lnTo>
                  <a:pt x="1286395" y="273050"/>
                </a:lnTo>
                <a:lnTo>
                  <a:pt x="1304116" y="269474"/>
                </a:lnTo>
                <a:lnTo>
                  <a:pt x="1318583" y="259722"/>
                </a:lnTo>
                <a:lnTo>
                  <a:pt x="1328336" y="245259"/>
                </a:lnTo>
                <a:lnTo>
                  <a:pt x="1331912" y="227545"/>
                </a:lnTo>
                <a:lnTo>
                  <a:pt x="1331912" y="45504"/>
                </a:lnTo>
                <a:lnTo>
                  <a:pt x="1328336" y="27790"/>
                </a:lnTo>
                <a:lnTo>
                  <a:pt x="1318583" y="13327"/>
                </a:lnTo>
                <a:lnTo>
                  <a:pt x="1304116" y="3575"/>
                </a:lnTo>
                <a:lnTo>
                  <a:pt x="1286395" y="0"/>
                </a:lnTo>
                <a:close/>
              </a:path>
            </a:pathLst>
          </a:custGeom>
          <a:solidFill>
            <a:srgbClr val="EDEDED"/>
          </a:solidFill>
        </p:spPr>
        <p:txBody>
          <a:bodyPr wrap="square" lIns="0" tIns="0" rIns="0" bIns="0" rtlCol="0"/>
          <a:lstStyle/>
          <a:p>
            <a:endParaRPr/>
          </a:p>
        </p:txBody>
      </p:sp>
      <p:sp>
        <p:nvSpPr>
          <p:cNvPr id="71" name="object 71"/>
          <p:cNvSpPr/>
          <p:nvPr/>
        </p:nvSpPr>
        <p:spPr>
          <a:xfrm>
            <a:off x="8650287" y="2130425"/>
            <a:ext cx="1332230" cy="273050"/>
          </a:xfrm>
          <a:custGeom>
            <a:avLst/>
            <a:gdLst/>
            <a:ahLst/>
            <a:cxnLst/>
            <a:rect l="l" t="t" r="r" b="b"/>
            <a:pathLst>
              <a:path w="1332229" h="273050">
                <a:moveTo>
                  <a:pt x="0" y="45508"/>
                </a:moveTo>
                <a:lnTo>
                  <a:pt x="3576" y="27794"/>
                </a:lnTo>
                <a:lnTo>
                  <a:pt x="13329" y="13329"/>
                </a:lnTo>
                <a:lnTo>
                  <a:pt x="27794" y="3576"/>
                </a:lnTo>
                <a:lnTo>
                  <a:pt x="45508" y="0"/>
                </a:lnTo>
                <a:lnTo>
                  <a:pt x="1286399" y="0"/>
                </a:lnTo>
                <a:lnTo>
                  <a:pt x="1304116" y="3576"/>
                </a:lnTo>
                <a:lnTo>
                  <a:pt x="1318581" y="13329"/>
                </a:lnTo>
                <a:lnTo>
                  <a:pt x="1328333" y="27794"/>
                </a:lnTo>
                <a:lnTo>
                  <a:pt x="1331909" y="45508"/>
                </a:lnTo>
                <a:lnTo>
                  <a:pt x="1331909" y="227540"/>
                </a:lnTo>
                <a:lnTo>
                  <a:pt x="1328333" y="245254"/>
                </a:lnTo>
                <a:lnTo>
                  <a:pt x="1318581" y="259720"/>
                </a:lnTo>
                <a:lnTo>
                  <a:pt x="1304116" y="269473"/>
                </a:lnTo>
                <a:lnTo>
                  <a:pt x="1286399" y="273049"/>
                </a:lnTo>
                <a:lnTo>
                  <a:pt x="45508" y="273049"/>
                </a:lnTo>
                <a:lnTo>
                  <a:pt x="27794" y="269473"/>
                </a:lnTo>
                <a:lnTo>
                  <a:pt x="13329" y="259720"/>
                </a:lnTo>
                <a:lnTo>
                  <a:pt x="3576" y="245254"/>
                </a:lnTo>
                <a:lnTo>
                  <a:pt x="0" y="227540"/>
                </a:lnTo>
                <a:lnTo>
                  <a:pt x="0" y="45508"/>
                </a:lnTo>
                <a:close/>
              </a:path>
            </a:pathLst>
          </a:custGeom>
          <a:ln w="9524">
            <a:solidFill>
              <a:srgbClr val="000000"/>
            </a:solidFill>
          </a:ln>
        </p:spPr>
        <p:txBody>
          <a:bodyPr wrap="square" lIns="0" tIns="0" rIns="0" bIns="0" rtlCol="0"/>
          <a:lstStyle/>
          <a:p>
            <a:endParaRPr/>
          </a:p>
        </p:txBody>
      </p:sp>
      <p:sp>
        <p:nvSpPr>
          <p:cNvPr id="72" name="object 72"/>
          <p:cNvSpPr/>
          <p:nvPr/>
        </p:nvSpPr>
        <p:spPr>
          <a:xfrm>
            <a:off x="8647112" y="3652837"/>
            <a:ext cx="1338580" cy="341630"/>
          </a:xfrm>
          <a:custGeom>
            <a:avLst/>
            <a:gdLst/>
            <a:ahLst/>
            <a:cxnLst/>
            <a:rect l="l" t="t" r="r" b="b"/>
            <a:pathLst>
              <a:path w="1338579" h="341629">
                <a:moveTo>
                  <a:pt x="1281379" y="0"/>
                </a:moveTo>
                <a:lnTo>
                  <a:pt x="56883" y="0"/>
                </a:lnTo>
                <a:lnTo>
                  <a:pt x="34740" y="4471"/>
                </a:lnTo>
                <a:lnTo>
                  <a:pt x="16659" y="16663"/>
                </a:lnTo>
                <a:lnTo>
                  <a:pt x="4469" y="34745"/>
                </a:lnTo>
                <a:lnTo>
                  <a:pt x="0" y="56883"/>
                </a:lnTo>
                <a:lnTo>
                  <a:pt x="0" y="284429"/>
                </a:lnTo>
                <a:lnTo>
                  <a:pt x="4469" y="306572"/>
                </a:lnTo>
                <a:lnTo>
                  <a:pt x="16659" y="324653"/>
                </a:lnTo>
                <a:lnTo>
                  <a:pt x="34740" y="336842"/>
                </a:lnTo>
                <a:lnTo>
                  <a:pt x="56883" y="341312"/>
                </a:lnTo>
                <a:lnTo>
                  <a:pt x="1281379" y="341312"/>
                </a:lnTo>
                <a:lnTo>
                  <a:pt x="1303517" y="336842"/>
                </a:lnTo>
                <a:lnTo>
                  <a:pt x="1321598" y="324653"/>
                </a:lnTo>
                <a:lnTo>
                  <a:pt x="1333791" y="306572"/>
                </a:lnTo>
                <a:lnTo>
                  <a:pt x="1338262" y="284429"/>
                </a:lnTo>
                <a:lnTo>
                  <a:pt x="1338262" y="56883"/>
                </a:lnTo>
                <a:lnTo>
                  <a:pt x="1333791" y="34745"/>
                </a:lnTo>
                <a:lnTo>
                  <a:pt x="1321598" y="16663"/>
                </a:lnTo>
                <a:lnTo>
                  <a:pt x="1303517" y="4471"/>
                </a:lnTo>
                <a:lnTo>
                  <a:pt x="1281379" y="0"/>
                </a:lnTo>
                <a:close/>
              </a:path>
            </a:pathLst>
          </a:custGeom>
          <a:solidFill>
            <a:srgbClr val="00F900"/>
          </a:solidFill>
        </p:spPr>
        <p:txBody>
          <a:bodyPr wrap="square" lIns="0" tIns="0" rIns="0" bIns="0" rtlCol="0"/>
          <a:lstStyle/>
          <a:p>
            <a:endParaRPr/>
          </a:p>
        </p:txBody>
      </p:sp>
      <p:sp>
        <p:nvSpPr>
          <p:cNvPr id="73" name="object 73"/>
          <p:cNvSpPr/>
          <p:nvPr/>
        </p:nvSpPr>
        <p:spPr>
          <a:xfrm>
            <a:off x="8647112" y="3652837"/>
            <a:ext cx="1338580" cy="341630"/>
          </a:xfrm>
          <a:custGeom>
            <a:avLst/>
            <a:gdLst/>
            <a:ahLst/>
            <a:cxnLst/>
            <a:rect l="l" t="t" r="r" b="b"/>
            <a:pathLst>
              <a:path w="1338579" h="341629">
                <a:moveTo>
                  <a:pt x="0" y="56885"/>
                </a:moveTo>
                <a:lnTo>
                  <a:pt x="4470" y="34743"/>
                </a:lnTo>
                <a:lnTo>
                  <a:pt x="16661" y="16661"/>
                </a:lnTo>
                <a:lnTo>
                  <a:pt x="34743" y="4470"/>
                </a:lnTo>
                <a:lnTo>
                  <a:pt x="56885" y="0"/>
                </a:lnTo>
                <a:lnTo>
                  <a:pt x="1281379" y="0"/>
                </a:lnTo>
                <a:lnTo>
                  <a:pt x="1303517" y="4470"/>
                </a:lnTo>
                <a:lnTo>
                  <a:pt x="1321597" y="16661"/>
                </a:lnTo>
                <a:lnTo>
                  <a:pt x="1333788" y="34743"/>
                </a:lnTo>
                <a:lnTo>
                  <a:pt x="1338259" y="56885"/>
                </a:lnTo>
                <a:lnTo>
                  <a:pt x="1338259" y="284425"/>
                </a:lnTo>
                <a:lnTo>
                  <a:pt x="1333788" y="306568"/>
                </a:lnTo>
                <a:lnTo>
                  <a:pt x="1321597" y="324650"/>
                </a:lnTo>
                <a:lnTo>
                  <a:pt x="1303517" y="336841"/>
                </a:lnTo>
                <a:lnTo>
                  <a:pt x="1281379" y="341311"/>
                </a:lnTo>
                <a:lnTo>
                  <a:pt x="56885" y="341311"/>
                </a:lnTo>
                <a:lnTo>
                  <a:pt x="34743" y="336841"/>
                </a:lnTo>
                <a:lnTo>
                  <a:pt x="16661" y="324650"/>
                </a:lnTo>
                <a:lnTo>
                  <a:pt x="4470" y="306568"/>
                </a:lnTo>
                <a:lnTo>
                  <a:pt x="0" y="284425"/>
                </a:lnTo>
                <a:lnTo>
                  <a:pt x="0" y="56885"/>
                </a:lnTo>
                <a:close/>
              </a:path>
            </a:pathLst>
          </a:custGeom>
          <a:ln w="9524">
            <a:solidFill>
              <a:srgbClr val="000000"/>
            </a:solidFill>
          </a:ln>
        </p:spPr>
        <p:txBody>
          <a:bodyPr wrap="square" lIns="0" tIns="0" rIns="0" bIns="0" rtlCol="0"/>
          <a:lstStyle/>
          <a:p>
            <a:endParaRPr/>
          </a:p>
        </p:txBody>
      </p:sp>
      <p:sp>
        <p:nvSpPr>
          <p:cNvPr id="74" name="object 74"/>
          <p:cNvSpPr/>
          <p:nvPr/>
        </p:nvSpPr>
        <p:spPr>
          <a:xfrm>
            <a:off x="8637588" y="4800601"/>
            <a:ext cx="1343025" cy="579755"/>
          </a:xfrm>
          <a:custGeom>
            <a:avLst/>
            <a:gdLst/>
            <a:ahLst/>
            <a:cxnLst/>
            <a:rect l="l" t="t" r="r" b="b"/>
            <a:pathLst>
              <a:path w="1343025" h="579754">
                <a:moveTo>
                  <a:pt x="1246454" y="0"/>
                </a:moveTo>
                <a:lnTo>
                  <a:pt x="96570" y="0"/>
                </a:lnTo>
                <a:lnTo>
                  <a:pt x="58978" y="7590"/>
                </a:lnTo>
                <a:lnTo>
                  <a:pt x="28282" y="28287"/>
                </a:lnTo>
                <a:lnTo>
                  <a:pt x="7588" y="58984"/>
                </a:lnTo>
                <a:lnTo>
                  <a:pt x="0" y="96570"/>
                </a:lnTo>
                <a:lnTo>
                  <a:pt x="0" y="482866"/>
                </a:lnTo>
                <a:lnTo>
                  <a:pt x="7588" y="520458"/>
                </a:lnTo>
                <a:lnTo>
                  <a:pt x="28282" y="551154"/>
                </a:lnTo>
                <a:lnTo>
                  <a:pt x="58978" y="571849"/>
                </a:lnTo>
                <a:lnTo>
                  <a:pt x="96570" y="579437"/>
                </a:lnTo>
                <a:lnTo>
                  <a:pt x="1246454" y="579437"/>
                </a:lnTo>
                <a:lnTo>
                  <a:pt x="1284040" y="571849"/>
                </a:lnTo>
                <a:lnTo>
                  <a:pt x="1314737" y="551154"/>
                </a:lnTo>
                <a:lnTo>
                  <a:pt x="1335434" y="520458"/>
                </a:lnTo>
                <a:lnTo>
                  <a:pt x="1343025" y="482866"/>
                </a:lnTo>
                <a:lnTo>
                  <a:pt x="1343025" y="96570"/>
                </a:lnTo>
                <a:lnTo>
                  <a:pt x="1335434" y="58984"/>
                </a:lnTo>
                <a:lnTo>
                  <a:pt x="1314737" y="28287"/>
                </a:lnTo>
                <a:lnTo>
                  <a:pt x="1284040" y="7590"/>
                </a:lnTo>
                <a:lnTo>
                  <a:pt x="1246454" y="0"/>
                </a:lnTo>
                <a:close/>
              </a:path>
            </a:pathLst>
          </a:custGeom>
          <a:solidFill>
            <a:srgbClr val="FFFB00"/>
          </a:solidFill>
        </p:spPr>
        <p:txBody>
          <a:bodyPr wrap="square" lIns="0" tIns="0" rIns="0" bIns="0" rtlCol="0"/>
          <a:lstStyle/>
          <a:p>
            <a:endParaRPr/>
          </a:p>
        </p:txBody>
      </p:sp>
      <p:sp>
        <p:nvSpPr>
          <p:cNvPr id="75" name="object 75"/>
          <p:cNvSpPr/>
          <p:nvPr/>
        </p:nvSpPr>
        <p:spPr>
          <a:xfrm>
            <a:off x="8637588" y="4800601"/>
            <a:ext cx="1343025" cy="579755"/>
          </a:xfrm>
          <a:custGeom>
            <a:avLst/>
            <a:gdLst/>
            <a:ahLst/>
            <a:cxnLst/>
            <a:rect l="l" t="t" r="r" b="b"/>
            <a:pathLst>
              <a:path w="1343025" h="579754">
                <a:moveTo>
                  <a:pt x="0" y="96574"/>
                </a:moveTo>
                <a:lnTo>
                  <a:pt x="7589" y="58983"/>
                </a:lnTo>
                <a:lnTo>
                  <a:pt x="28286" y="28286"/>
                </a:lnTo>
                <a:lnTo>
                  <a:pt x="58983" y="7589"/>
                </a:lnTo>
                <a:lnTo>
                  <a:pt x="96574" y="0"/>
                </a:lnTo>
                <a:lnTo>
                  <a:pt x="1246449" y="0"/>
                </a:lnTo>
                <a:lnTo>
                  <a:pt x="1284041" y="7589"/>
                </a:lnTo>
                <a:lnTo>
                  <a:pt x="1314736" y="28286"/>
                </a:lnTo>
                <a:lnTo>
                  <a:pt x="1335431" y="58983"/>
                </a:lnTo>
                <a:lnTo>
                  <a:pt x="1343019" y="96574"/>
                </a:lnTo>
                <a:lnTo>
                  <a:pt x="1343019" y="482862"/>
                </a:lnTo>
                <a:lnTo>
                  <a:pt x="1335431" y="520454"/>
                </a:lnTo>
                <a:lnTo>
                  <a:pt x="1314736" y="551151"/>
                </a:lnTo>
                <a:lnTo>
                  <a:pt x="1284041" y="571848"/>
                </a:lnTo>
                <a:lnTo>
                  <a:pt x="1246449" y="579437"/>
                </a:lnTo>
                <a:lnTo>
                  <a:pt x="96574" y="579437"/>
                </a:lnTo>
                <a:lnTo>
                  <a:pt x="58983" y="571848"/>
                </a:lnTo>
                <a:lnTo>
                  <a:pt x="28286" y="551151"/>
                </a:lnTo>
                <a:lnTo>
                  <a:pt x="7589" y="520454"/>
                </a:lnTo>
                <a:lnTo>
                  <a:pt x="0" y="482862"/>
                </a:lnTo>
                <a:lnTo>
                  <a:pt x="0" y="96574"/>
                </a:lnTo>
                <a:close/>
              </a:path>
            </a:pathLst>
          </a:custGeom>
          <a:ln w="9524">
            <a:solidFill>
              <a:srgbClr val="000000"/>
            </a:solidFill>
          </a:ln>
        </p:spPr>
        <p:txBody>
          <a:bodyPr wrap="square" lIns="0" tIns="0" rIns="0" bIns="0" rtlCol="0"/>
          <a:lstStyle/>
          <a:p>
            <a:endParaRPr/>
          </a:p>
        </p:txBody>
      </p:sp>
      <p:sp>
        <p:nvSpPr>
          <p:cNvPr id="76" name="object 76"/>
          <p:cNvSpPr/>
          <p:nvPr/>
        </p:nvSpPr>
        <p:spPr>
          <a:xfrm>
            <a:off x="8000999" y="685800"/>
            <a:ext cx="2438400" cy="584200"/>
          </a:xfrm>
          <a:custGeom>
            <a:avLst/>
            <a:gdLst/>
            <a:ahLst/>
            <a:cxnLst/>
            <a:rect l="l" t="t" r="r" b="b"/>
            <a:pathLst>
              <a:path w="2438400" h="584200">
                <a:moveTo>
                  <a:pt x="0" y="0"/>
                </a:moveTo>
                <a:lnTo>
                  <a:pt x="2438398" y="0"/>
                </a:lnTo>
                <a:lnTo>
                  <a:pt x="2438398" y="584199"/>
                </a:lnTo>
                <a:lnTo>
                  <a:pt x="0" y="584199"/>
                </a:lnTo>
                <a:lnTo>
                  <a:pt x="0" y="0"/>
                </a:lnTo>
                <a:close/>
              </a:path>
            </a:pathLst>
          </a:custGeom>
          <a:ln w="9524">
            <a:solidFill>
              <a:srgbClr val="000000"/>
            </a:solidFill>
          </a:ln>
        </p:spPr>
        <p:txBody>
          <a:bodyPr wrap="square" lIns="0" tIns="0" rIns="0" bIns="0" rtlCol="0"/>
          <a:lstStyle/>
          <a:p>
            <a:endParaRPr/>
          </a:p>
        </p:txBody>
      </p:sp>
      <p:sp>
        <p:nvSpPr>
          <p:cNvPr id="77" name="object 77"/>
          <p:cNvSpPr txBox="1"/>
          <p:nvPr/>
        </p:nvSpPr>
        <p:spPr>
          <a:xfrm>
            <a:off x="8126024" y="718820"/>
            <a:ext cx="2459597" cy="510396"/>
          </a:xfrm>
          <a:prstGeom prst="rect">
            <a:avLst/>
          </a:prstGeom>
        </p:spPr>
        <p:txBody>
          <a:bodyPr vert="horz" wrap="square" lIns="0" tIns="22860" rIns="0" bIns="0" rtlCol="0">
            <a:spAutoFit/>
          </a:bodyPr>
          <a:lstStyle/>
          <a:p>
            <a:pPr marL="12700" marR="5080" indent="592455" algn="just">
              <a:lnSpc>
                <a:spcPts val="1900"/>
              </a:lnSpc>
              <a:spcBef>
                <a:spcPts val="180"/>
              </a:spcBef>
            </a:pPr>
            <a:r>
              <a:rPr sz="1600" b="1" spc="-5" dirty="0">
                <a:latin typeface="Arial"/>
                <a:cs typeface="Arial"/>
              </a:rPr>
              <a:t>Reference  campione </a:t>
            </a:r>
            <a:r>
              <a:rPr b="1" dirty="0">
                <a:latin typeface="Arial"/>
                <a:cs typeface="Arial"/>
              </a:rPr>
              <a:t>“</a:t>
            </a:r>
            <a:r>
              <a:rPr b="1" dirty="0">
                <a:solidFill>
                  <a:srgbClr val="FF0000"/>
                </a:solidFill>
                <a:latin typeface="Arial"/>
                <a:cs typeface="Arial"/>
              </a:rPr>
              <a:t>K</a:t>
            </a:r>
            <a:r>
              <a:rPr b="1" dirty="0">
                <a:latin typeface="Arial"/>
                <a:cs typeface="Arial"/>
              </a:rPr>
              <a:t>”</a:t>
            </a:r>
            <a:r>
              <a:rPr b="1" spc="-80" dirty="0">
                <a:latin typeface="Arial"/>
                <a:cs typeface="Arial"/>
              </a:rPr>
              <a:t> </a:t>
            </a:r>
            <a:r>
              <a:rPr dirty="0" smtClean="0">
                <a:latin typeface="Arial"/>
                <a:cs typeface="Arial"/>
              </a:rPr>
              <a:t>(</a:t>
            </a:r>
            <a:r>
              <a:rPr dirty="0">
                <a:latin typeface="Arial"/>
                <a:cs typeface="Arial"/>
              </a:rPr>
              <a:t>Known)</a:t>
            </a:r>
          </a:p>
        </p:txBody>
      </p:sp>
      <p:sp>
        <p:nvSpPr>
          <p:cNvPr id="78" name="object 78"/>
          <p:cNvSpPr txBox="1"/>
          <p:nvPr/>
        </p:nvSpPr>
        <p:spPr>
          <a:xfrm>
            <a:off x="8570913" y="1352551"/>
            <a:ext cx="1470025" cy="4719111"/>
          </a:xfrm>
          <a:prstGeom prst="rect">
            <a:avLst/>
          </a:prstGeom>
          <a:ln w="28574">
            <a:solidFill>
              <a:srgbClr val="000000"/>
            </a:solidFill>
          </a:ln>
        </p:spPr>
        <p:txBody>
          <a:bodyPr vert="horz" wrap="square" lIns="0" tIns="104139" rIns="0" bIns="0" rtlCol="0">
            <a:spAutoFit/>
          </a:bodyPr>
          <a:lstStyle/>
          <a:p>
            <a:pPr marL="103505">
              <a:spcBef>
                <a:spcPts val="819"/>
              </a:spcBef>
            </a:pPr>
            <a:r>
              <a:rPr sz="1400" i="1" spc="-5" dirty="0">
                <a:solidFill>
                  <a:srgbClr val="0000FF"/>
                </a:solidFill>
                <a:latin typeface="Arial"/>
                <a:cs typeface="Arial"/>
              </a:rPr>
              <a:t>Steps</a:t>
            </a:r>
            <a:r>
              <a:rPr sz="1400" i="1" spc="-20" dirty="0">
                <a:solidFill>
                  <a:srgbClr val="0000FF"/>
                </a:solidFill>
                <a:latin typeface="Arial"/>
                <a:cs typeface="Arial"/>
              </a:rPr>
              <a:t> </a:t>
            </a:r>
            <a:r>
              <a:rPr sz="1400" i="1" dirty="0">
                <a:solidFill>
                  <a:srgbClr val="0000FF"/>
                </a:solidFill>
                <a:latin typeface="Arial"/>
                <a:cs typeface="Arial"/>
              </a:rPr>
              <a:t>coinvolti</a:t>
            </a:r>
            <a:endParaRPr sz="1400">
              <a:latin typeface="Arial"/>
              <a:cs typeface="Arial"/>
            </a:endParaRPr>
          </a:p>
          <a:p>
            <a:pPr marL="401955">
              <a:spcBef>
                <a:spcPts val="1140"/>
              </a:spcBef>
            </a:pPr>
            <a:r>
              <a:rPr sz="1400" dirty="0">
                <a:latin typeface="Arial"/>
                <a:cs typeface="Arial"/>
              </a:rPr>
              <a:t>Raccolta</a:t>
            </a:r>
            <a:endParaRPr sz="1400">
              <a:latin typeface="Arial"/>
              <a:cs typeface="Arial"/>
            </a:endParaRPr>
          </a:p>
          <a:p>
            <a:pPr marL="324485">
              <a:spcBef>
                <a:spcPts val="1270"/>
              </a:spcBef>
            </a:pPr>
            <a:r>
              <a:rPr sz="1000" dirty="0">
                <a:latin typeface="Arial"/>
                <a:cs typeface="Arial"/>
              </a:rPr>
              <a:t>Conservazione</a:t>
            </a:r>
            <a:endParaRPr sz="1000">
              <a:latin typeface="Arial"/>
              <a:cs typeface="Arial"/>
            </a:endParaRPr>
          </a:p>
          <a:p>
            <a:pPr>
              <a:lnSpc>
                <a:spcPct val="100000"/>
              </a:lnSpc>
            </a:pPr>
            <a:endParaRPr sz="1100">
              <a:latin typeface="Times New Roman"/>
              <a:cs typeface="Times New Roman"/>
            </a:endParaRPr>
          </a:p>
          <a:p>
            <a:pPr>
              <a:spcBef>
                <a:spcPts val="5"/>
              </a:spcBef>
            </a:pPr>
            <a:endParaRPr sz="1150">
              <a:latin typeface="Times New Roman"/>
              <a:cs typeface="Times New Roman"/>
            </a:endParaRPr>
          </a:p>
          <a:p>
            <a:pPr marL="278130" marR="244475" indent="48895" algn="just">
              <a:lnSpc>
                <a:spcPct val="196400"/>
              </a:lnSpc>
            </a:pPr>
            <a:r>
              <a:rPr sz="1400" dirty="0">
                <a:latin typeface="Arial"/>
                <a:cs typeface="Arial"/>
              </a:rPr>
              <a:t>Es</a:t>
            </a:r>
            <a:r>
              <a:rPr sz="1400" spc="-5" dirty="0">
                <a:latin typeface="Arial"/>
                <a:cs typeface="Arial"/>
              </a:rPr>
              <a:t>t</a:t>
            </a:r>
            <a:r>
              <a:rPr sz="1400" dirty="0">
                <a:latin typeface="Arial"/>
                <a:cs typeface="Arial"/>
              </a:rPr>
              <a:t>razione Quantificaz. Amplificaz.</a:t>
            </a:r>
            <a:endParaRPr sz="1400">
              <a:latin typeface="Arial"/>
              <a:cs typeface="Arial"/>
            </a:endParaRPr>
          </a:p>
          <a:p>
            <a:pPr>
              <a:lnSpc>
                <a:spcPct val="100000"/>
              </a:lnSpc>
            </a:pPr>
            <a:endParaRPr sz="1550">
              <a:latin typeface="Times New Roman"/>
              <a:cs typeface="Times New Roman"/>
            </a:endParaRPr>
          </a:p>
          <a:p>
            <a:pPr marL="293370" marR="259079" indent="53975">
              <a:lnSpc>
                <a:spcPts val="1600"/>
              </a:lnSpc>
            </a:pPr>
            <a:r>
              <a:rPr sz="1400" b="1" dirty="0">
                <a:latin typeface="Arial"/>
                <a:cs typeface="Arial"/>
              </a:rPr>
              <a:t>Marcat</a:t>
            </a:r>
            <a:r>
              <a:rPr sz="1400" b="1" spc="-5" dirty="0">
                <a:latin typeface="Arial"/>
                <a:cs typeface="Arial"/>
              </a:rPr>
              <a:t>o</a:t>
            </a:r>
            <a:r>
              <a:rPr sz="1400" b="1" dirty="0">
                <a:latin typeface="Arial"/>
                <a:cs typeface="Arial"/>
              </a:rPr>
              <a:t>ri </a:t>
            </a:r>
            <a:r>
              <a:rPr sz="1400" b="1" spc="-5" dirty="0">
                <a:latin typeface="Arial"/>
                <a:cs typeface="Arial"/>
              </a:rPr>
              <a:t>po</a:t>
            </a:r>
            <a:r>
              <a:rPr sz="1400" b="1" dirty="0">
                <a:latin typeface="Arial"/>
                <a:cs typeface="Arial"/>
              </a:rPr>
              <a:t>lim</a:t>
            </a:r>
            <a:r>
              <a:rPr sz="1400" b="1" spc="-5" dirty="0">
                <a:latin typeface="Arial"/>
                <a:cs typeface="Arial"/>
              </a:rPr>
              <a:t>o</a:t>
            </a:r>
            <a:r>
              <a:rPr sz="1400" b="1" dirty="0">
                <a:latin typeface="Arial"/>
                <a:cs typeface="Arial"/>
              </a:rPr>
              <a:t>rf</a:t>
            </a:r>
            <a:r>
              <a:rPr sz="1400" b="1" spc="-5" dirty="0">
                <a:latin typeface="Arial"/>
                <a:cs typeface="Arial"/>
              </a:rPr>
              <a:t>i</a:t>
            </a:r>
            <a:r>
              <a:rPr sz="1400" b="1" dirty="0">
                <a:latin typeface="Arial"/>
                <a:cs typeface="Arial"/>
              </a:rPr>
              <a:t>ci</a:t>
            </a:r>
            <a:endParaRPr sz="1400">
              <a:latin typeface="Arial"/>
              <a:cs typeface="Arial"/>
            </a:endParaRPr>
          </a:p>
          <a:p>
            <a:pPr>
              <a:lnSpc>
                <a:spcPct val="100000"/>
              </a:lnSpc>
            </a:pPr>
            <a:endParaRPr sz="1500">
              <a:latin typeface="Times New Roman"/>
              <a:cs typeface="Times New Roman"/>
            </a:endParaRPr>
          </a:p>
          <a:p>
            <a:pPr marL="217170" marR="196850" algn="ctr">
              <a:lnSpc>
                <a:spcPts val="1600"/>
              </a:lnSpc>
              <a:spcBef>
                <a:spcPts val="860"/>
              </a:spcBef>
            </a:pPr>
            <a:r>
              <a:rPr sz="1400" dirty="0">
                <a:latin typeface="Arial"/>
                <a:cs typeface="Arial"/>
              </a:rPr>
              <a:t>Separazione/ Detec</a:t>
            </a:r>
            <a:r>
              <a:rPr sz="1400" spc="-5" dirty="0">
                <a:latin typeface="Arial"/>
                <a:cs typeface="Arial"/>
              </a:rPr>
              <a:t>t</a:t>
            </a:r>
            <a:r>
              <a:rPr sz="1400" dirty="0">
                <a:latin typeface="Arial"/>
                <a:cs typeface="Arial"/>
              </a:rPr>
              <a:t>ion</a:t>
            </a:r>
            <a:endParaRPr sz="1400">
              <a:latin typeface="Arial"/>
              <a:cs typeface="Arial"/>
            </a:endParaRPr>
          </a:p>
          <a:p>
            <a:pPr>
              <a:spcBef>
                <a:spcPts val="30"/>
              </a:spcBef>
            </a:pPr>
            <a:endParaRPr sz="1900">
              <a:latin typeface="Times New Roman"/>
              <a:cs typeface="Times New Roman"/>
            </a:endParaRPr>
          </a:p>
          <a:p>
            <a:pPr marL="192405" marR="172085" algn="ctr">
              <a:lnSpc>
                <a:spcPts val="1600"/>
              </a:lnSpc>
            </a:pPr>
            <a:r>
              <a:rPr sz="1400" dirty="0">
                <a:latin typeface="Arial"/>
                <a:cs typeface="Arial"/>
              </a:rPr>
              <a:t>Interpretaz</a:t>
            </a:r>
            <a:r>
              <a:rPr sz="1400" spc="-5" dirty="0">
                <a:latin typeface="Arial"/>
                <a:cs typeface="Arial"/>
              </a:rPr>
              <a:t>.</a:t>
            </a:r>
            <a:r>
              <a:rPr sz="1400" dirty="0">
                <a:latin typeface="Arial"/>
                <a:cs typeface="Arial"/>
              </a:rPr>
              <a:t>ne </a:t>
            </a:r>
            <a:r>
              <a:rPr sz="1400" spc="-5" dirty="0">
                <a:latin typeface="Arial"/>
                <a:cs typeface="Arial"/>
              </a:rPr>
              <a:t>de</a:t>
            </a:r>
            <a:r>
              <a:rPr sz="1400" dirty="0">
                <a:latin typeface="Arial"/>
                <a:cs typeface="Arial"/>
              </a:rPr>
              <a:t>i </a:t>
            </a:r>
            <a:r>
              <a:rPr sz="1400" spc="-5" dirty="0">
                <a:latin typeface="Arial"/>
                <a:cs typeface="Arial"/>
              </a:rPr>
              <a:t>dati</a:t>
            </a:r>
            <a:endParaRPr sz="1400">
              <a:latin typeface="Arial"/>
              <a:cs typeface="Arial"/>
            </a:endParaRPr>
          </a:p>
        </p:txBody>
      </p:sp>
      <p:sp>
        <p:nvSpPr>
          <p:cNvPr id="79" name="object 79"/>
          <p:cNvSpPr txBox="1"/>
          <p:nvPr/>
        </p:nvSpPr>
        <p:spPr>
          <a:xfrm>
            <a:off x="8074977" y="33019"/>
            <a:ext cx="2489200" cy="299720"/>
          </a:xfrm>
          <a:prstGeom prst="rect">
            <a:avLst/>
          </a:prstGeom>
        </p:spPr>
        <p:txBody>
          <a:bodyPr vert="horz" wrap="square" lIns="0" tIns="12700" rIns="0" bIns="0" rtlCol="0">
            <a:spAutoFit/>
          </a:bodyPr>
          <a:lstStyle/>
          <a:p>
            <a:pPr marL="12700">
              <a:spcBef>
                <a:spcPts val="100"/>
              </a:spcBef>
            </a:pPr>
            <a:r>
              <a:rPr b="1" spc="-5" dirty="0">
                <a:latin typeface="Arial"/>
                <a:cs typeface="Arial"/>
              </a:rPr>
              <a:t>Sospettato</a:t>
            </a:r>
            <a:r>
              <a:rPr b="1" spc="-40" dirty="0">
                <a:latin typeface="Arial"/>
                <a:cs typeface="Arial"/>
              </a:rPr>
              <a:t> </a:t>
            </a:r>
            <a:r>
              <a:rPr b="1" spc="-5" dirty="0">
                <a:latin typeface="Arial"/>
                <a:cs typeface="Arial"/>
              </a:rPr>
              <a:t>individuato</a:t>
            </a:r>
            <a:endParaRPr>
              <a:latin typeface="Arial"/>
              <a:cs typeface="Arial"/>
            </a:endParaRPr>
          </a:p>
        </p:txBody>
      </p:sp>
      <p:sp>
        <p:nvSpPr>
          <p:cNvPr id="80" name="object 80"/>
          <p:cNvSpPr/>
          <p:nvPr/>
        </p:nvSpPr>
        <p:spPr>
          <a:xfrm>
            <a:off x="9372600" y="381000"/>
            <a:ext cx="0" cy="247650"/>
          </a:xfrm>
          <a:custGeom>
            <a:avLst/>
            <a:gdLst/>
            <a:ahLst/>
            <a:cxnLst/>
            <a:rect l="l" t="t" r="r" b="b"/>
            <a:pathLst>
              <a:path h="247650">
                <a:moveTo>
                  <a:pt x="0" y="0"/>
                </a:moveTo>
                <a:lnTo>
                  <a:pt x="0" y="247649"/>
                </a:lnTo>
              </a:path>
            </a:pathLst>
          </a:custGeom>
          <a:ln w="57149">
            <a:solidFill>
              <a:srgbClr val="000000"/>
            </a:solidFill>
          </a:ln>
        </p:spPr>
        <p:txBody>
          <a:bodyPr wrap="square" lIns="0" tIns="0" rIns="0" bIns="0" rtlCol="0"/>
          <a:lstStyle/>
          <a:p>
            <a:endParaRPr/>
          </a:p>
        </p:txBody>
      </p:sp>
      <p:sp>
        <p:nvSpPr>
          <p:cNvPr id="81" name="object 81"/>
          <p:cNvSpPr/>
          <p:nvPr/>
        </p:nvSpPr>
        <p:spPr>
          <a:xfrm>
            <a:off x="9286875" y="514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000000"/>
          </a:solidFill>
        </p:spPr>
        <p:txBody>
          <a:bodyPr wrap="square" lIns="0" tIns="0" rIns="0" bIns="0" rtlCol="0"/>
          <a:lstStyle/>
          <a:p>
            <a:endParaRPr/>
          </a:p>
        </p:txBody>
      </p:sp>
      <p:sp>
        <p:nvSpPr>
          <p:cNvPr id="82" name="object 82"/>
          <p:cNvSpPr/>
          <p:nvPr/>
        </p:nvSpPr>
        <p:spPr>
          <a:xfrm>
            <a:off x="2819400" y="381000"/>
            <a:ext cx="0" cy="247650"/>
          </a:xfrm>
          <a:custGeom>
            <a:avLst/>
            <a:gdLst/>
            <a:ahLst/>
            <a:cxnLst/>
            <a:rect l="l" t="t" r="r" b="b"/>
            <a:pathLst>
              <a:path h="247650">
                <a:moveTo>
                  <a:pt x="0" y="0"/>
                </a:moveTo>
                <a:lnTo>
                  <a:pt x="0" y="247649"/>
                </a:lnTo>
              </a:path>
            </a:pathLst>
          </a:custGeom>
          <a:ln w="57149">
            <a:solidFill>
              <a:srgbClr val="000000"/>
            </a:solidFill>
          </a:ln>
        </p:spPr>
        <p:txBody>
          <a:bodyPr wrap="square" lIns="0" tIns="0" rIns="0" bIns="0" rtlCol="0"/>
          <a:lstStyle/>
          <a:p>
            <a:endParaRPr/>
          </a:p>
        </p:txBody>
      </p:sp>
      <p:sp>
        <p:nvSpPr>
          <p:cNvPr id="83" name="object 83"/>
          <p:cNvSpPr/>
          <p:nvPr/>
        </p:nvSpPr>
        <p:spPr>
          <a:xfrm>
            <a:off x="2733675" y="514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000000"/>
          </a:solidFill>
        </p:spPr>
        <p:txBody>
          <a:bodyPr wrap="square" lIns="0" tIns="0" rIns="0" bIns="0" rtlCol="0"/>
          <a:lstStyle/>
          <a:p>
            <a:endParaRPr/>
          </a:p>
        </p:txBody>
      </p:sp>
      <p:sp>
        <p:nvSpPr>
          <p:cNvPr id="84" name="object 84"/>
          <p:cNvSpPr txBox="1"/>
          <p:nvPr/>
        </p:nvSpPr>
        <p:spPr>
          <a:xfrm>
            <a:off x="3585528" y="2117407"/>
            <a:ext cx="132715" cy="1508760"/>
          </a:xfrm>
          <a:prstGeom prst="rect">
            <a:avLst/>
          </a:prstGeom>
        </p:spPr>
        <p:txBody>
          <a:bodyPr vert="horz" wrap="square" lIns="0" tIns="13970" rIns="0" bIns="0" rtlCol="0">
            <a:spAutoFit/>
          </a:bodyPr>
          <a:lstStyle/>
          <a:p>
            <a:pPr marL="12700" marR="5080" algn="just">
              <a:lnSpc>
                <a:spcPct val="99200"/>
              </a:lnSpc>
              <a:spcBef>
                <a:spcPts val="110"/>
              </a:spcBef>
            </a:pPr>
            <a:r>
              <a:rPr sz="1400" b="1" i="1" dirty="0">
                <a:solidFill>
                  <a:srgbClr val="808080"/>
                </a:solidFill>
                <a:latin typeface="Courier New"/>
                <a:cs typeface="Courier New"/>
              </a:rPr>
              <a:t>Q  U  A  L  I  T  Y</a:t>
            </a:r>
            <a:endParaRPr sz="1400">
              <a:latin typeface="Courier New"/>
              <a:cs typeface="Courier New"/>
            </a:endParaRPr>
          </a:p>
        </p:txBody>
      </p:sp>
      <p:sp>
        <p:nvSpPr>
          <p:cNvPr id="85" name="object 85"/>
          <p:cNvSpPr txBox="1"/>
          <p:nvPr/>
        </p:nvSpPr>
        <p:spPr>
          <a:xfrm>
            <a:off x="3585528" y="3819207"/>
            <a:ext cx="132715" cy="1940560"/>
          </a:xfrm>
          <a:prstGeom prst="rect">
            <a:avLst/>
          </a:prstGeom>
        </p:spPr>
        <p:txBody>
          <a:bodyPr vert="horz" wrap="square" lIns="0" tIns="13335" rIns="0" bIns="0" rtlCol="0">
            <a:spAutoFit/>
          </a:bodyPr>
          <a:lstStyle/>
          <a:p>
            <a:pPr marL="12700" marR="5080" algn="just">
              <a:lnSpc>
                <a:spcPct val="99700"/>
              </a:lnSpc>
              <a:spcBef>
                <a:spcPts val="105"/>
              </a:spcBef>
            </a:pPr>
            <a:r>
              <a:rPr sz="1400" b="1" i="1" dirty="0">
                <a:solidFill>
                  <a:srgbClr val="808080"/>
                </a:solidFill>
                <a:latin typeface="Courier New"/>
                <a:cs typeface="Courier New"/>
              </a:rPr>
              <a:t>A  S  S  U  R  A  N  C  E</a:t>
            </a:r>
            <a:endParaRPr sz="1400">
              <a:latin typeface="Courier New"/>
              <a:cs typeface="Courier New"/>
            </a:endParaRPr>
          </a:p>
        </p:txBody>
      </p:sp>
      <p:sp>
        <p:nvSpPr>
          <p:cNvPr id="86" name="object 86"/>
          <p:cNvSpPr txBox="1"/>
          <p:nvPr/>
        </p:nvSpPr>
        <p:spPr>
          <a:xfrm>
            <a:off x="10089516" y="2115820"/>
            <a:ext cx="132715" cy="1508760"/>
          </a:xfrm>
          <a:prstGeom prst="rect">
            <a:avLst/>
          </a:prstGeom>
        </p:spPr>
        <p:txBody>
          <a:bodyPr vert="horz" wrap="square" lIns="0" tIns="13970" rIns="0" bIns="0" rtlCol="0">
            <a:spAutoFit/>
          </a:bodyPr>
          <a:lstStyle/>
          <a:p>
            <a:pPr marL="12700" marR="5080" algn="just">
              <a:lnSpc>
                <a:spcPct val="99200"/>
              </a:lnSpc>
              <a:spcBef>
                <a:spcPts val="110"/>
              </a:spcBef>
            </a:pPr>
            <a:r>
              <a:rPr sz="1400" b="1" i="1" dirty="0">
                <a:solidFill>
                  <a:srgbClr val="808080"/>
                </a:solidFill>
                <a:latin typeface="Courier New"/>
                <a:cs typeface="Courier New"/>
              </a:rPr>
              <a:t>Q  U  A  L  I  T  Y</a:t>
            </a:r>
            <a:endParaRPr sz="1400">
              <a:latin typeface="Courier New"/>
              <a:cs typeface="Courier New"/>
            </a:endParaRPr>
          </a:p>
        </p:txBody>
      </p:sp>
      <p:sp>
        <p:nvSpPr>
          <p:cNvPr id="87" name="object 87"/>
          <p:cNvSpPr txBox="1"/>
          <p:nvPr/>
        </p:nvSpPr>
        <p:spPr>
          <a:xfrm>
            <a:off x="10089516" y="3817620"/>
            <a:ext cx="132715" cy="1940560"/>
          </a:xfrm>
          <a:prstGeom prst="rect">
            <a:avLst/>
          </a:prstGeom>
        </p:spPr>
        <p:txBody>
          <a:bodyPr vert="horz" wrap="square" lIns="0" tIns="13335" rIns="0" bIns="0" rtlCol="0">
            <a:spAutoFit/>
          </a:bodyPr>
          <a:lstStyle/>
          <a:p>
            <a:pPr marL="12700" marR="5080" algn="just">
              <a:lnSpc>
                <a:spcPct val="99700"/>
              </a:lnSpc>
              <a:spcBef>
                <a:spcPts val="105"/>
              </a:spcBef>
            </a:pPr>
            <a:r>
              <a:rPr sz="1400" b="1" i="1" dirty="0">
                <a:solidFill>
                  <a:srgbClr val="808080"/>
                </a:solidFill>
                <a:latin typeface="Courier New"/>
                <a:cs typeface="Courier New"/>
              </a:rPr>
              <a:t>A  S  S  U  R  A  N  C  E</a:t>
            </a:r>
            <a:endParaRPr sz="1400">
              <a:latin typeface="Courier New"/>
              <a:cs typeface="Courier New"/>
            </a:endParaRPr>
          </a:p>
        </p:txBody>
      </p:sp>
      <p:sp>
        <p:nvSpPr>
          <p:cNvPr id="88" name="object 88"/>
          <p:cNvSpPr txBox="1"/>
          <p:nvPr/>
        </p:nvSpPr>
        <p:spPr>
          <a:xfrm>
            <a:off x="8314691" y="6630669"/>
            <a:ext cx="2249487" cy="197490"/>
          </a:xfrm>
          <a:prstGeom prst="rect">
            <a:avLst/>
          </a:prstGeom>
        </p:spPr>
        <p:txBody>
          <a:bodyPr vert="horz" wrap="square" lIns="0" tIns="12700" rIns="0" bIns="0" rtlCol="0">
            <a:spAutoFit/>
          </a:bodyPr>
          <a:lstStyle/>
          <a:p>
            <a:pPr marL="12700">
              <a:spcBef>
                <a:spcPts val="100"/>
              </a:spcBef>
            </a:pPr>
            <a:r>
              <a:rPr sz="1200" b="1" i="1" dirty="0">
                <a:latin typeface="Arial"/>
                <a:cs typeface="Arial"/>
              </a:rPr>
              <a:t>Profilo depositato in</a:t>
            </a:r>
            <a:r>
              <a:rPr sz="1200" b="1" i="1" spc="-95" dirty="0">
                <a:latin typeface="Arial"/>
                <a:cs typeface="Arial"/>
              </a:rPr>
              <a:t> </a:t>
            </a:r>
            <a:r>
              <a:rPr sz="1200" b="1" i="1" dirty="0">
                <a:latin typeface="Arial"/>
                <a:cs typeface="Arial"/>
              </a:rPr>
              <a:t>database</a:t>
            </a:r>
            <a:endParaRPr sz="1200" b="1" dirty="0">
              <a:latin typeface="Arial"/>
              <a:cs typeface="Arial"/>
            </a:endParaRPr>
          </a:p>
        </p:txBody>
      </p:sp>
      <p:sp>
        <p:nvSpPr>
          <p:cNvPr id="89" name="object 89"/>
          <p:cNvSpPr txBox="1"/>
          <p:nvPr/>
        </p:nvSpPr>
        <p:spPr>
          <a:xfrm>
            <a:off x="1753137" y="228600"/>
            <a:ext cx="445134" cy="661720"/>
          </a:xfrm>
          <a:prstGeom prst="rect">
            <a:avLst/>
          </a:prstGeom>
          <a:ln/>
        </p:spPr>
        <p:style>
          <a:lnRef idx="1">
            <a:schemeClr val="dk1"/>
          </a:lnRef>
          <a:fillRef idx="2">
            <a:schemeClr val="dk1"/>
          </a:fillRef>
          <a:effectRef idx="1">
            <a:schemeClr val="dk1"/>
          </a:effectRef>
          <a:fontRef idx="minor">
            <a:schemeClr val="dk1"/>
          </a:fontRef>
        </p:style>
        <p:txBody>
          <a:bodyPr vert="horz" wrap="square" lIns="0" tIns="45720" rIns="0" bIns="0" rtlCol="0">
            <a:spAutoFit/>
          </a:bodyPr>
          <a:lstStyle/>
          <a:p>
            <a:pPr marL="90805">
              <a:spcBef>
                <a:spcPts val="360"/>
              </a:spcBef>
            </a:pPr>
            <a:r>
              <a:rPr sz="4000" b="1" dirty="0">
                <a:solidFill>
                  <a:srgbClr val="FF0000"/>
                </a:solidFill>
                <a:latin typeface="Calibri"/>
                <a:cs typeface="Calibri"/>
              </a:rPr>
              <a:t>1</a:t>
            </a:r>
            <a:endParaRPr sz="4000" dirty="0">
              <a:solidFill>
                <a:srgbClr val="FF0000"/>
              </a:solidFill>
              <a:latin typeface="Calibri"/>
              <a:cs typeface="Calibri"/>
            </a:endParaRPr>
          </a:p>
        </p:txBody>
      </p:sp>
      <p:sp>
        <p:nvSpPr>
          <p:cNvPr id="90" name="object 90"/>
          <p:cNvSpPr txBox="1"/>
          <p:nvPr/>
        </p:nvSpPr>
        <p:spPr>
          <a:xfrm>
            <a:off x="7676832" y="609600"/>
            <a:ext cx="445134" cy="661720"/>
          </a:xfrm>
          <a:prstGeom prst="rect">
            <a:avLst/>
          </a:prstGeom>
          <a:ln/>
        </p:spPr>
        <p:style>
          <a:lnRef idx="1">
            <a:schemeClr val="dk1"/>
          </a:lnRef>
          <a:fillRef idx="2">
            <a:schemeClr val="dk1"/>
          </a:fillRef>
          <a:effectRef idx="1">
            <a:schemeClr val="dk1"/>
          </a:effectRef>
          <a:fontRef idx="minor">
            <a:schemeClr val="dk1"/>
          </a:fontRef>
        </p:style>
        <p:txBody>
          <a:bodyPr vert="horz" wrap="square" lIns="0" tIns="45720" rIns="0" bIns="0" rtlCol="0">
            <a:spAutoFit/>
          </a:bodyPr>
          <a:lstStyle/>
          <a:p>
            <a:pPr marL="90805">
              <a:spcBef>
                <a:spcPts val="360"/>
              </a:spcBef>
            </a:pPr>
            <a:r>
              <a:rPr sz="4000" b="1" dirty="0">
                <a:ln>
                  <a:solidFill>
                    <a:schemeClr val="bg1"/>
                  </a:solidFill>
                </a:ln>
                <a:solidFill>
                  <a:srgbClr val="FF0000"/>
                </a:solidFill>
                <a:latin typeface="Calibri"/>
                <a:cs typeface="Calibri"/>
              </a:rPr>
              <a:t>2</a:t>
            </a:r>
            <a:endParaRPr sz="4000" dirty="0">
              <a:ln>
                <a:solidFill>
                  <a:schemeClr val="bg1"/>
                </a:solidFill>
              </a:ln>
              <a:solidFill>
                <a:srgbClr val="FF0000"/>
              </a:solidFill>
              <a:latin typeface="Calibri"/>
              <a:cs typeface="Calibri"/>
            </a:endParaRPr>
          </a:p>
        </p:txBody>
      </p:sp>
      <p:sp>
        <p:nvSpPr>
          <p:cNvPr id="91" name="object 91"/>
          <p:cNvSpPr txBox="1"/>
          <p:nvPr/>
        </p:nvSpPr>
        <p:spPr>
          <a:xfrm>
            <a:off x="7876125" y="3050271"/>
            <a:ext cx="445134" cy="661719"/>
          </a:xfrm>
          <a:prstGeom prst="rect">
            <a:avLst/>
          </a:prstGeom>
        </p:spPr>
        <p:style>
          <a:lnRef idx="1">
            <a:schemeClr val="dk1"/>
          </a:lnRef>
          <a:fillRef idx="2">
            <a:schemeClr val="dk1"/>
          </a:fillRef>
          <a:effectRef idx="1">
            <a:schemeClr val="dk1"/>
          </a:effectRef>
          <a:fontRef idx="minor">
            <a:schemeClr val="dk1"/>
          </a:fontRef>
        </p:style>
        <p:txBody>
          <a:bodyPr vert="horz" wrap="square" lIns="0" tIns="45719" rIns="0" bIns="0" rtlCol="0">
            <a:spAutoFit/>
          </a:bodyPr>
          <a:lstStyle/>
          <a:p>
            <a:pPr marL="90805">
              <a:spcBef>
                <a:spcPts val="359"/>
              </a:spcBef>
            </a:pPr>
            <a:r>
              <a:rPr sz="4000" b="1" dirty="0">
                <a:solidFill>
                  <a:srgbClr val="FF0000"/>
                </a:solidFill>
                <a:latin typeface="Calibri"/>
                <a:cs typeface="Calibri"/>
              </a:rPr>
              <a:t>3</a:t>
            </a:r>
            <a:endParaRPr sz="4000" dirty="0">
              <a:solidFill>
                <a:srgbClr val="FF0000"/>
              </a:solidFill>
              <a:latin typeface="Calibri"/>
              <a:cs typeface="Calibri"/>
            </a:endParaRPr>
          </a:p>
        </p:txBody>
      </p:sp>
      <p:sp>
        <p:nvSpPr>
          <p:cNvPr id="94" name="object 94"/>
          <p:cNvSpPr txBox="1"/>
          <p:nvPr/>
        </p:nvSpPr>
        <p:spPr>
          <a:xfrm>
            <a:off x="7084275" y="5075647"/>
            <a:ext cx="445134" cy="661719"/>
          </a:xfrm>
          <a:prstGeom prst="rect">
            <a:avLst/>
          </a:prstGeom>
          <a:ln/>
        </p:spPr>
        <p:style>
          <a:lnRef idx="1">
            <a:schemeClr val="dk1"/>
          </a:lnRef>
          <a:fillRef idx="2">
            <a:schemeClr val="dk1"/>
          </a:fillRef>
          <a:effectRef idx="1">
            <a:schemeClr val="dk1"/>
          </a:effectRef>
          <a:fontRef idx="minor">
            <a:schemeClr val="dk1"/>
          </a:fontRef>
        </p:style>
        <p:txBody>
          <a:bodyPr vert="horz" wrap="square" lIns="0" tIns="45719" rIns="0" bIns="0" rtlCol="0">
            <a:spAutoFit/>
          </a:bodyPr>
          <a:lstStyle/>
          <a:p>
            <a:pPr marL="90805">
              <a:spcBef>
                <a:spcPts val="359"/>
              </a:spcBef>
            </a:pPr>
            <a:r>
              <a:rPr sz="4000" b="1" dirty="0">
                <a:ln>
                  <a:solidFill>
                    <a:schemeClr val="tx1"/>
                  </a:solidFill>
                </a:ln>
                <a:solidFill>
                  <a:srgbClr val="FF0000"/>
                </a:solidFill>
                <a:latin typeface="Calibri"/>
                <a:cs typeface="Calibri"/>
              </a:rPr>
              <a:t>4</a:t>
            </a:r>
            <a:endParaRPr sz="4000" dirty="0">
              <a:ln>
                <a:solidFill>
                  <a:schemeClr val="tx1"/>
                </a:solidFill>
              </a:ln>
              <a:solidFill>
                <a:srgbClr val="FF0000"/>
              </a:solidFill>
              <a:latin typeface="Calibri"/>
              <a:cs typeface="Calibri"/>
            </a:endParaRPr>
          </a:p>
        </p:txBody>
      </p:sp>
      <p:sp>
        <p:nvSpPr>
          <p:cNvPr id="95" name="Freccia a destra 94"/>
          <p:cNvSpPr/>
          <p:nvPr/>
        </p:nvSpPr>
        <p:spPr>
          <a:xfrm>
            <a:off x="4622595" y="3379473"/>
            <a:ext cx="467386" cy="198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Freccia a sinistra 95"/>
          <p:cNvSpPr/>
          <p:nvPr/>
        </p:nvSpPr>
        <p:spPr>
          <a:xfrm>
            <a:off x="7039630" y="3329410"/>
            <a:ext cx="350977" cy="1497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222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randombar(horizont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randombar(horizontal)">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randombar(horizontal)">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randombar(horizontal)">
                                      <p:cBhvr>
                                        <p:cTn id="2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817091" y="169052"/>
            <a:ext cx="10074277" cy="6551865"/>
          </a:xfrm>
          <a:prstGeom prst="rect">
            <a:avLst/>
          </a:prstGeom>
        </p:spPr>
      </p:pic>
      <p:sp>
        <p:nvSpPr>
          <p:cNvPr id="2" name="CasellaDiTesto 1"/>
          <p:cNvSpPr txBox="1"/>
          <p:nvPr/>
        </p:nvSpPr>
        <p:spPr>
          <a:xfrm>
            <a:off x="5029201" y="2413749"/>
            <a:ext cx="192292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000" b="1" dirty="0" smtClean="0"/>
              <a:t>DB DI PROFILI</a:t>
            </a:r>
            <a:endParaRPr lang="it-IT" sz="2000" b="1" kern="1200" dirty="0">
              <a:solidFill>
                <a:schemeClr val="tx1"/>
              </a:solidFill>
            </a:endParaRPr>
          </a:p>
        </p:txBody>
      </p:sp>
    </p:spTree>
    <p:extLst>
      <p:ext uri="{BB962C8B-B14F-4D97-AF65-F5344CB8AC3E}">
        <p14:creationId xmlns:p14="http://schemas.microsoft.com/office/powerpoint/2010/main" val="106404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3652" y="238264"/>
            <a:ext cx="11402866" cy="6186309"/>
          </a:xfrm>
          <a:prstGeom prst="rect">
            <a:avLst/>
          </a:prstGeom>
        </p:spPr>
        <p:style>
          <a:lnRef idx="3">
            <a:schemeClr val="lt1"/>
          </a:lnRef>
          <a:fillRef idx="1003">
            <a:schemeClr val="lt2"/>
          </a:fillRef>
          <a:effectRef idx="1">
            <a:schemeClr val="accent1"/>
          </a:effectRef>
          <a:fontRef idx="minor">
            <a:schemeClr val="lt1"/>
          </a:fontRef>
        </p:style>
        <p:txBody>
          <a:bodyPr wrap="square" rtlCol="0">
            <a:spAutoFit/>
          </a:bodyPr>
          <a:lstStyle/>
          <a:p>
            <a:pPr algn="just"/>
            <a:r>
              <a:rPr lang="it-IT" sz="2400" b="1" u="sng" dirty="0" smtClean="0">
                <a:solidFill>
                  <a:srgbClr val="FF0000"/>
                </a:solidFill>
              </a:rPr>
              <a:t>Colpo freddo</a:t>
            </a:r>
            <a:r>
              <a:rPr lang="it-IT" sz="2400" b="1" dirty="0" smtClean="0">
                <a:solidFill>
                  <a:srgbClr val="FF0000"/>
                </a:solidFill>
              </a:rPr>
              <a:t>: confronto del profilo del DNA estratto da una traccia con i profili raccolti in </a:t>
            </a:r>
            <a:r>
              <a:rPr lang="it-IT" sz="2400" b="1" dirty="0">
                <a:solidFill>
                  <a:srgbClr val="FF0000"/>
                </a:solidFill>
              </a:rPr>
              <a:t>un database </a:t>
            </a:r>
            <a:r>
              <a:rPr lang="it-IT" sz="2400" b="1" dirty="0" smtClean="0">
                <a:solidFill>
                  <a:srgbClr val="FF0000"/>
                </a:solidFill>
              </a:rPr>
              <a:t>Offender del </a:t>
            </a:r>
            <a:r>
              <a:rPr lang="it-IT" sz="2400" b="1" dirty="0">
                <a:solidFill>
                  <a:srgbClr val="FF0000"/>
                </a:solidFill>
              </a:rPr>
              <a:t>DNA</a:t>
            </a:r>
            <a:r>
              <a:rPr lang="it-IT" sz="2400" b="1" dirty="0" smtClean="0">
                <a:solidFill>
                  <a:srgbClr val="FF0000"/>
                </a:solidFill>
              </a:rPr>
              <a:t>.</a:t>
            </a:r>
          </a:p>
          <a:p>
            <a:pPr algn="just"/>
            <a:endParaRPr lang="it-IT" sz="2800" b="1" dirty="0">
              <a:solidFill>
                <a:srgbClr val="FF0000"/>
              </a:solidFill>
            </a:endParaRPr>
          </a:p>
          <a:p>
            <a:pPr algn="just"/>
            <a:r>
              <a:rPr lang="it-IT" sz="2800" b="1" dirty="0" smtClean="0">
                <a:solidFill>
                  <a:schemeClr val="tx1"/>
                </a:solidFill>
              </a:rPr>
              <a:t>Scotland Yard: </a:t>
            </a:r>
            <a:r>
              <a:rPr lang="it-IT" sz="2800" b="1" dirty="0">
                <a:solidFill>
                  <a:schemeClr val="tx1"/>
                </a:solidFill>
              </a:rPr>
              <a:t>60% dei </a:t>
            </a:r>
            <a:r>
              <a:rPr lang="it-IT" sz="2800" b="1" dirty="0" smtClean="0">
                <a:solidFill>
                  <a:schemeClr val="tx1"/>
                </a:solidFill>
              </a:rPr>
              <a:t>DNA di una scena </a:t>
            </a:r>
            <a:r>
              <a:rPr lang="it-IT" sz="2800" b="1" dirty="0">
                <a:solidFill>
                  <a:schemeClr val="tx1"/>
                </a:solidFill>
              </a:rPr>
              <a:t>del crimine corrisponda una persona già nel database</a:t>
            </a:r>
            <a:r>
              <a:rPr lang="it-IT" sz="2800" b="1" dirty="0" smtClean="0">
                <a:solidFill>
                  <a:schemeClr val="tx1"/>
                </a:solidFill>
              </a:rPr>
              <a:t>.</a:t>
            </a:r>
          </a:p>
          <a:p>
            <a:pPr algn="just"/>
            <a:endParaRPr lang="it-IT" sz="2400" dirty="0">
              <a:solidFill>
                <a:schemeClr val="tx1"/>
              </a:solidFill>
            </a:endParaRPr>
          </a:p>
          <a:p>
            <a:pPr algn="just"/>
            <a:r>
              <a:rPr lang="it-IT" sz="2400" dirty="0" smtClean="0">
                <a:solidFill>
                  <a:schemeClr val="tx1"/>
                </a:solidFill>
              </a:rPr>
              <a:t>Il ritrovamento del </a:t>
            </a:r>
            <a:r>
              <a:rPr lang="it-IT" sz="2400" dirty="0">
                <a:solidFill>
                  <a:schemeClr val="tx1"/>
                </a:solidFill>
              </a:rPr>
              <a:t>DNA di una </a:t>
            </a:r>
            <a:r>
              <a:rPr lang="it-IT" sz="2400" dirty="0" smtClean="0">
                <a:solidFill>
                  <a:schemeClr val="tx1"/>
                </a:solidFill>
              </a:rPr>
              <a:t>sospetto sul </a:t>
            </a:r>
            <a:r>
              <a:rPr lang="it-IT" sz="2400" dirty="0">
                <a:solidFill>
                  <a:schemeClr val="tx1"/>
                </a:solidFill>
              </a:rPr>
              <a:t>luogo del delitto </a:t>
            </a:r>
            <a:r>
              <a:rPr lang="it-IT" sz="2400" dirty="0" smtClean="0">
                <a:solidFill>
                  <a:schemeClr val="tx1"/>
                </a:solidFill>
              </a:rPr>
              <a:t>NON è </a:t>
            </a:r>
            <a:r>
              <a:rPr lang="it-IT" sz="2400" dirty="0">
                <a:solidFill>
                  <a:schemeClr val="tx1"/>
                </a:solidFill>
              </a:rPr>
              <a:t>prova della sua </a:t>
            </a:r>
            <a:r>
              <a:rPr lang="it-IT" sz="2400" dirty="0" smtClean="0">
                <a:solidFill>
                  <a:schemeClr val="tx1"/>
                </a:solidFill>
              </a:rPr>
              <a:t>colpevolezza</a:t>
            </a:r>
          </a:p>
          <a:p>
            <a:pPr algn="just"/>
            <a:r>
              <a:rPr lang="it-IT" sz="2400" dirty="0" smtClean="0">
                <a:solidFill>
                  <a:schemeClr val="tx1"/>
                </a:solidFill>
                <a:sym typeface="Wingdings" panose="05000000000000000000" pitchFamily="2" charset="2"/>
              </a:rPr>
              <a:t></a:t>
            </a:r>
            <a:r>
              <a:rPr lang="it-IT" sz="2400" b="1" dirty="0" smtClean="0">
                <a:solidFill>
                  <a:schemeClr val="tx1"/>
                </a:solidFill>
              </a:rPr>
              <a:t>coincidenza,</a:t>
            </a:r>
          </a:p>
          <a:p>
            <a:pPr algn="just"/>
            <a:r>
              <a:rPr lang="it-IT" sz="2400" b="1" dirty="0" smtClean="0">
                <a:solidFill>
                  <a:schemeClr val="tx1"/>
                </a:solidFill>
                <a:sym typeface="Wingdings" panose="05000000000000000000" pitchFamily="2" charset="2"/>
              </a:rPr>
              <a:t></a:t>
            </a:r>
            <a:r>
              <a:rPr lang="it-IT" sz="2400" b="1" dirty="0" smtClean="0">
                <a:solidFill>
                  <a:schemeClr val="tx1"/>
                </a:solidFill>
              </a:rPr>
              <a:t>contaminazione</a:t>
            </a:r>
          </a:p>
          <a:p>
            <a:pPr algn="just"/>
            <a:r>
              <a:rPr lang="it-IT" sz="2400" b="1" dirty="0" smtClean="0">
                <a:solidFill>
                  <a:schemeClr val="tx1"/>
                </a:solidFill>
                <a:sym typeface="Wingdings" panose="05000000000000000000" pitchFamily="2" charset="2"/>
              </a:rPr>
              <a:t></a:t>
            </a:r>
            <a:r>
              <a:rPr lang="it-IT" sz="2400" b="1" dirty="0" smtClean="0">
                <a:solidFill>
                  <a:schemeClr val="tx1"/>
                </a:solidFill>
              </a:rPr>
              <a:t>deliberatamente immesso </a:t>
            </a:r>
          </a:p>
          <a:p>
            <a:pPr algn="just"/>
            <a:endParaRPr lang="it-IT" sz="2400" dirty="0" smtClean="0">
              <a:solidFill>
                <a:schemeClr val="tx1"/>
              </a:solidFill>
            </a:endParaRPr>
          </a:p>
          <a:p>
            <a:pPr algn="just"/>
            <a:r>
              <a:rPr lang="it-IT" sz="2400" dirty="0" smtClean="0">
                <a:solidFill>
                  <a:schemeClr val="tx1"/>
                </a:solidFill>
              </a:rPr>
              <a:t>Ci </a:t>
            </a:r>
            <a:r>
              <a:rPr lang="it-IT" sz="2400" dirty="0">
                <a:solidFill>
                  <a:schemeClr val="tx1"/>
                </a:solidFill>
              </a:rPr>
              <a:t>sono stati </a:t>
            </a:r>
            <a:r>
              <a:rPr lang="it-IT" sz="2400" dirty="0" smtClean="0">
                <a:solidFill>
                  <a:schemeClr val="tx1"/>
                </a:solidFill>
              </a:rPr>
              <a:t>dei casi </a:t>
            </a:r>
            <a:r>
              <a:rPr lang="it-IT" sz="2400" dirty="0">
                <a:solidFill>
                  <a:schemeClr val="tx1"/>
                </a:solidFill>
              </a:rPr>
              <a:t>in cui i </a:t>
            </a:r>
            <a:r>
              <a:rPr lang="it-IT" sz="2400" dirty="0" smtClean="0">
                <a:solidFill>
                  <a:schemeClr val="tx1"/>
                </a:solidFill>
              </a:rPr>
              <a:t>"</a:t>
            </a:r>
            <a:r>
              <a:rPr lang="it-IT" sz="2400" b="1" u="sng" dirty="0">
                <a:solidFill>
                  <a:schemeClr val="tx1"/>
                </a:solidFill>
              </a:rPr>
              <a:t>falsi positivi</a:t>
            </a:r>
            <a:r>
              <a:rPr lang="it-IT" sz="2400" dirty="0">
                <a:solidFill>
                  <a:schemeClr val="tx1"/>
                </a:solidFill>
              </a:rPr>
              <a:t>" hanno portato a persone innocenti ingiustamente accusati di aver commesso un reato. </a:t>
            </a:r>
            <a:endParaRPr lang="it-IT" sz="2400" dirty="0" smtClean="0">
              <a:solidFill>
                <a:schemeClr val="tx1"/>
              </a:solidFill>
            </a:endParaRPr>
          </a:p>
          <a:p>
            <a:pPr algn="just"/>
            <a:endParaRPr lang="it-IT" sz="2400" dirty="0">
              <a:solidFill>
                <a:schemeClr val="tx1"/>
              </a:solidFill>
            </a:endParaRPr>
          </a:p>
          <a:p>
            <a:pPr algn="just"/>
            <a:r>
              <a:rPr lang="it-IT" sz="2400" dirty="0" smtClean="0">
                <a:solidFill>
                  <a:schemeClr val="tx1"/>
                </a:solidFill>
              </a:rPr>
              <a:t>Ma è affidabile la  banca </a:t>
            </a:r>
            <a:r>
              <a:rPr lang="it-IT" sz="2400" dirty="0">
                <a:solidFill>
                  <a:schemeClr val="tx1"/>
                </a:solidFill>
              </a:rPr>
              <a:t>dati del DNA forensi </a:t>
            </a:r>
            <a:r>
              <a:rPr lang="it-IT" sz="2400" dirty="0" smtClean="0">
                <a:solidFill>
                  <a:schemeClr val="tx1"/>
                </a:solidFill>
              </a:rPr>
              <a:t>e </a:t>
            </a:r>
            <a:r>
              <a:rPr lang="it-IT" sz="2400" dirty="0">
                <a:solidFill>
                  <a:schemeClr val="tx1"/>
                </a:solidFill>
              </a:rPr>
              <a:t>della tecnica </a:t>
            </a:r>
            <a:r>
              <a:rPr lang="it-IT" sz="2400" dirty="0" smtClean="0">
                <a:solidFill>
                  <a:schemeClr val="tx1"/>
                </a:solidFill>
              </a:rPr>
              <a:t>del </a:t>
            </a:r>
            <a:r>
              <a:rPr lang="it-IT" sz="2400" dirty="0" err="1" smtClean="0">
                <a:solidFill>
                  <a:schemeClr val="tx1"/>
                </a:solidFill>
              </a:rPr>
              <a:t>cold</a:t>
            </a:r>
            <a:r>
              <a:rPr lang="it-IT" sz="2400" dirty="0" smtClean="0">
                <a:solidFill>
                  <a:schemeClr val="tx1"/>
                </a:solidFill>
              </a:rPr>
              <a:t> hit??</a:t>
            </a:r>
            <a:endParaRPr lang="it-IT" sz="2400" dirty="0">
              <a:solidFill>
                <a:schemeClr val="tx1"/>
              </a:solidFill>
            </a:endParaRPr>
          </a:p>
        </p:txBody>
      </p:sp>
    </p:spTree>
    <p:extLst>
      <p:ext uri="{BB962C8B-B14F-4D97-AF65-F5344CB8AC3E}">
        <p14:creationId xmlns:p14="http://schemas.microsoft.com/office/powerpoint/2010/main" val="4010303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subTitle" idx="1"/>
          </p:nvPr>
        </p:nvSpPr>
        <p:spPr bwMode="auto">
          <a:xfrm>
            <a:off x="606692" y="1869141"/>
            <a:ext cx="10971226" cy="3859306"/>
          </a:xfrm>
          <a:extLst/>
        </p:spPr>
        <p:style>
          <a:lnRef idx="0">
            <a:scrgbClr r="0" g="0" b="0"/>
          </a:lnRef>
          <a:fillRef idx="1001">
            <a:schemeClr val="lt2"/>
          </a:fillRef>
          <a:effectRef idx="0">
            <a:scrgbClr r="0" g="0" b="0"/>
          </a:effectRef>
          <a:fontRef idx="major"/>
        </p:style>
        <p:txBody>
          <a:bodyPr vert="horz" wrap="square" lIns="91440" tIns="45720" rIns="91440" bIns="45720" numCol="1" rtlCol="0" anchor="t" anchorCtr="0" compatLnSpc="1">
            <a:prstTxWarp prst="textNoShape">
              <a:avLst/>
            </a:prstTxWarp>
            <a:noAutofit/>
          </a:bodyPr>
          <a:lstStyle/>
          <a:p>
            <a:pPr marL="0" lvl="1" algn="l">
              <a:spcBef>
                <a:spcPct val="50000"/>
              </a:spcBef>
            </a:pPr>
            <a:r>
              <a:rPr lang="en-US" altLang="it-IT" sz="3200" b="1" u="sng" dirty="0">
                <a:ea typeface="ＭＳ Ｐゴシック" panose="020B0600070205080204" pitchFamily="34" charset="-128"/>
              </a:rPr>
              <a:t>I</a:t>
            </a:r>
            <a:r>
              <a:rPr lang="en-US" altLang="it-IT" sz="3200" b="1" u="sng" dirty="0" smtClean="0">
                <a:solidFill>
                  <a:schemeClr val="tx1"/>
                </a:solidFill>
                <a:ea typeface="ＭＳ Ｐゴシック" panose="020B0600070205080204" pitchFamily="34" charset="-128"/>
              </a:rPr>
              <a:t>l </a:t>
            </a:r>
            <a:r>
              <a:rPr lang="en-US" altLang="it-IT" sz="3200" b="1" u="sng" dirty="0" err="1" smtClean="0">
                <a:solidFill>
                  <a:schemeClr val="tx1"/>
                </a:solidFill>
                <a:ea typeface="ＭＳ Ｐゴシック" panose="020B0600070205080204" pitchFamily="34" charset="-128"/>
              </a:rPr>
              <a:t>sospetto</a:t>
            </a:r>
            <a:r>
              <a:rPr lang="en-US" altLang="it-IT" sz="3200" b="1" u="sng" dirty="0" smtClean="0">
                <a:solidFill>
                  <a:schemeClr val="tx1"/>
                </a:solidFill>
                <a:ea typeface="ＭＳ Ｐゴシック" panose="020B0600070205080204" pitchFamily="34" charset="-128"/>
              </a:rPr>
              <a:t> </a:t>
            </a:r>
            <a:r>
              <a:rPr lang="en-US" altLang="it-IT" sz="3200" b="1" u="sng" dirty="0" err="1" smtClean="0">
                <a:solidFill>
                  <a:schemeClr val="tx1"/>
                </a:solidFill>
                <a:ea typeface="ＭＳ Ｐゴシック" panose="020B0600070205080204" pitchFamily="34" charset="-128"/>
              </a:rPr>
              <a:t>viene</a:t>
            </a:r>
            <a:r>
              <a:rPr lang="en-US" altLang="it-IT" sz="3200" b="1" u="sng" dirty="0" smtClean="0">
                <a:solidFill>
                  <a:schemeClr val="tx1"/>
                </a:solidFill>
                <a:ea typeface="ＭＳ Ｐゴシック" panose="020B0600070205080204" pitchFamily="34" charset="-128"/>
              </a:rPr>
              <a:t> prima </a:t>
            </a:r>
            <a:r>
              <a:rPr lang="en-US" altLang="it-IT" sz="3200" b="1" u="sng" dirty="0" err="1" smtClean="0">
                <a:solidFill>
                  <a:schemeClr val="tx1"/>
                </a:solidFill>
                <a:ea typeface="ＭＳ Ｐゴシック" panose="020B0600070205080204" pitchFamily="34" charset="-128"/>
              </a:rPr>
              <a:t>identificato</a:t>
            </a:r>
            <a:r>
              <a:rPr lang="en-US" altLang="it-IT" sz="3200" b="1" u="sng" dirty="0" smtClean="0">
                <a:solidFill>
                  <a:schemeClr val="tx1"/>
                </a:solidFill>
                <a:ea typeface="ＭＳ Ｐゴシック" panose="020B0600070205080204" pitchFamily="34" charset="-128"/>
              </a:rPr>
              <a:t> </a:t>
            </a:r>
            <a:r>
              <a:rPr lang="en-US" altLang="it-IT" sz="3200" b="1" u="sng" dirty="0" err="1" smtClean="0">
                <a:ea typeface="ＭＳ Ｐゴシック" panose="020B0600070205080204" pitchFamily="34" charset="-128"/>
              </a:rPr>
              <a:t>ricercando</a:t>
            </a:r>
            <a:r>
              <a:rPr lang="en-US" altLang="it-IT" sz="3200" b="1" u="sng" dirty="0" smtClean="0">
                <a:ea typeface="ＭＳ Ｐゴシック" panose="020B0600070205080204" pitchFamily="34" charset="-128"/>
              </a:rPr>
              <a:t> </a:t>
            </a:r>
            <a:r>
              <a:rPr lang="en-US" altLang="it-IT" sz="3200" b="1" u="sng" dirty="0" err="1" smtClean="0">
                <a:ea typeface="ＭＳ Ｐゴシック" panose="020B0600070205080204" pitchFamily="34" charset="-128"/>
              </a:rPr>
              <a:t>il</a:t>
            </a:r>
            <a:r>
              <a:rPr lang="en-US" altLang="it-IT" sz="3200" b="1" u="sng" dirty="0" smtClean="0">
                <a:ea typeface="ＭＳ Ｐゴシック" panose="020B0600070205080204" pitchFamily="34" charset="-128"/>
              </a:rPr>
              <a:t> profile del DNA in  DB</a:t>
            </a:r>
            <a:r>
              <a:rPr lang="en-US" altLang="it-IT" sz="3200" b="1" u="sng" dirty="0" smtClean="0">
                <a:solidFill>
                  <a:schemeClr val="tx1"/>
                </a:solidFill>
                <a:ea typeface="ＭＳ Ｐゴシック" panose="020B0600070205080204" pitchFamily="34" charset="-128"/>
              </a:rPr>
              <a:t> </a:t>
            </a:r>
          </a:p>
          <a:p>
            <a:pPr marL="0" lvl="1" algn="l">
              <a:spcBef>
                <a:spcPct val="50000"/>
              </a:spcBef>
            </a:pPr>
            <a:endParaRPr lang="en-US" altLang="it-IT" sz="3200" b="1" u="sng" dirty="0" smtClean="0">
              <a:solidFill>
                <a:schemeClr val="tx1"/>
              </a:solidFill>
              <a:ea typeface="ＭＳ Ｐゴシック" panose="020B0600070205080204" pitchFamily="34" charset="-128"/>
            </a:endParaRPr>
          </a:p>
          <a:p>
            <a:pPr marL="0" lvl="1" algn="l">
              <a:spcBef>
                <a:spcPct val="50000"/>
              </a:spcBef>
            </a:pPr>
            <a:r>
              <a:rPr lang="en-US" altLang="it-IT" sz="3200" b="1" u="sng" dirty="0" smtClean="0">
                <a:solidFill>
                  <a:srgbClr val="FF0000"/>
                </a:solidFill>
                <a:latin typeface="+mn-lt"/>
                <a:ea typeface="ＭＳ Ｐゴシック" panose="020B0600070205080204" pitchFamily="34" charset="-128"/>
              </a:rPr>
              <a:t>DATABASE MATCH PROBABILITY-DMP</a:t>
            </a:r>
            <a:endParaRPr lang="en-US" altLang="it-IT" sz="3200" b="1" u="sng" dirty="0">
              <a:solidFill>
                <a:srgbClr val="FF0000"/>
              </a:solidFill>
              <a:latin typeface="+mn-lt"/>
              <a:ea typeface="ＭＳ Ｐゴシック" panose="020B0600070205080204" pitchFamily="34" charset="-128"/>
            </a:endParaRPr>
          </a:p>
          <a:p>
            <a:pPr algn="just">
              <a:spcBef>
                <a:spcPct val="50000"/>
              </a:spcBef>
            </a:pPr>
            <a:r>
              <a:rPr lang="en-US" altLang="it-IT" sz="3200" b="1" dirty="0" smtClean="0">
                <a:ea typeface="ＭＳ Ｐゴシック" panose="020B0600070205080204" pitchFamily="34" charset="-128"/>
              </a:rPr>
              <a:t>UK’s National DNA Database (NDNAD</a:t>
            </a:r>
            <a:r>
              <a:rPr lang="en-US" altLang="it-IT" sz="3200" b="1" dirty="0" smtClean="0">
                <a:ea typeface="ＭＳ Ｐゴシック" panose="020B0600070205080204" pitchFamily="34" charset="-128"/>
              </a:rPr>
              <a:t>) </a:t>
            </a:r>
            <a:r>
              <a:rPr lang="en-US" altLang="it-IT" sz="3200" b="1" dirty="0" err="1" smtClean="0">
                <a:ea typeface="ＭＳ Ｐゴシック" panose="020B0600070205080204" pitchFamily="34" charset="-128"/>
              </a:rPr>
              <a:t>ch</a:t>
            </a:r>
            <a:r>
              <a:rPr lang="en-US" altLang="it-IT" sz="3200" b="1" dirty="0" err="1">
                <a:ea typeface="ＭＳ Ｐゴシック" panose="020B0600070205080204" pitchFamily="34" charset="-128"/>
              </a:rPr>
              <a:t>e</a:t>
            </a:r>
            <a:r>
              <a:rPr lang="en-US" altLang="it-IT" sz="3200" b="1" dirty="0" smtClean="0">
                <a:ea typeface="ＭＳ Ｐゴシック" panose="020B0600070205080204" pitchFamily="34" charset="-128"/>
              </a:rPr>
              <a:t> </a:t>
            </a:r>
            <a:r>
              <a:rPr lang="en-US" altLang="it-IT" sz="3200" b="1" dirty="0" err="1" smtClean="0">
                <a:ea typeface="ＭＳ Ｐゴシック" panose="020B0600070205080204" pitchFamily="34" charset="-128"/>
              </a:rPr>
              <a:t>contiene</a:t>
            </a:r>
            <a:r>
              <a:rPr lang="en-US" altLang="it-IT" sz="3200" b="1" dirty="0" smtClean="0">
                <a:ea typeface="ＭＳ Ｐゴシック" panose="020B0600070205080204" pitchFamily="34" charset="-128"/>
              </a:rPr>
              <a:t>  6,929,946 </a:t>
            </a:r>
            <a:r>
              <a:rPr lang="en-US" altLang="it-IT" sz="3200" b="1" dirty="0" err="1" smtClean="0">
                <a:ea typeface="ＭＳ Ｐゴシック" panose="020B0600070205080204" pitchFamily="34" charset="-128"/>
              </a:rPr>
              <a:t>individui</a:t>
            </a:r>
            <a:r>
              <a:rPr lang="en-US" altLang="it-IT" sz="3200" b="1" dirty="0" smtClean="0">
                <a:ea typeface="ＭＳ Ｐゴシック" panose="020B0600070205080204" pitchFamily="34" charset="-128"/>
              </a:rPr>
              <a:t> arrestati (al 31 </a:t>
            </a:r>
            <a:r>
              <a:rPr lang="en-US" altLang="it-IT" sz="3200" b="1" dirty="0" err="1" smtClean="0">
                <a:ea typeface="ＭＳ Ｐゴシック" panose="020B0600070205080204" pitchFamily="34" charset="-128"/>
              </a:rPr>
              <a:t>Marzo</a:t>
            </a:r>
            <a:r>
              <a:rPr lang="en-US" altLang="it-IT" sz="3200" b="1" dirty="0" smtClean="0">
                <a:ea typeface="ＭＳ Ｐゴシック" panose="020B0600070205080204" pitchFamily="34" charset="-128"/>
              </a:rPr>
              <a:t> del 2012)</a:t>
            </a:r>
          </a:p>
          <a:p>
            <a:pPr algn="l">
              <a:spcBef>
                <a:spcPct val="50000"/>
              </a:spcBef>
            </a:pPr>
            <a:endParaRPr lang="en-US" altLang="it-IT" sz="3200" b="1" dirty="0" smtClean="0">
              <a:ea typeface="ＭＳ Ｐゴシック" panose="020B0600070205080204" pitchFamily="34" charset="-128"/>
            </a:endParaRPr>
          </a:p>
        </p:txBody>
      </p:sp>
      <p:sp>
        <p:nvSpPr>
          <p:cNvPr id="3" name="CasellaDiTesto 2"/>
          <p:cNvSpPr txBox="1"/>
          <p:nvPr/>
        </p:nvSpPr>
        <p:spPr>
          <a:xfrm>
            <a:off x="2265405" y="576649"/>
            <a:ext cx="652436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3600" dirty="0" smtClean="0">
                <a:latin typeface="Arial" panose="020B0604020202020204" pitchFamily="34" charset="0"/>
                <a:cs typeface="Arial" panose="020B0604020202020204" pitchFamily="34" charset="0"/>
              </a:rPr>
              <a:t>Non abbiamo un sospetto…</a:t>
            </a:r>
            <a:endParaRPr lang="it-IT"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69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4813" y="107576"/>
            <a:ext cx="11564469" cy="6140825"/>
          </a:xfrm>
          <a:ln>
            <a:solidFill>
              <a:srgbClr val="FF0000"/>
            </a:solidFill>
          </a:ln>
        </p:spPr>
        <p:style>
          <a:lnRef idx="0">
            <a:scrgbClr r="0" g="0" b="0"/>
          </a:lnRef>
          <a:fillRef idx="1002">
            <a:schemeClr val="lt2"/>
          </a:fillRef>
          <a:effectRef idx="0">
            <a:scrgbClr r="0" g="0" b="0"/>
          </a:effectRef>
          <a:fontRef idx="major"/>
        </p:style>
        <p:txBody>
          <a:bodyPr>
            <a:noAutofit/>
          </a:bodyPr>
          <a:lstStyle/>
          <a:p>
            <a:pPr marL="0" indent="0" algn="just" fontAlgn="base">
              <a:lnSpc>
                <a:spcPct val="170000"/>
              </a:lnSpc>
              <a:spcBef>
                <a:spcPts val="0"/>
              </a:spcBef>
              <a:buNone/>
            </a:pPr>
            <a:r>
              <a:rPr lang="it-IT" b="1" u="sng" dirty="0">
                <a:solidFill>
                  <a:srgbClr val="FF0000"/>
                </a:solidFill>
                <a:latin typeface="Arial" panose="020B0604020202020204" pitchFamily="34" charset="0"/>
                <a:cs typeface="Arial" panose="020B0604020202020204" pitchFamily="34" charset="0"/>
              </a:rPr>
              <a:t>Quante volte un profilo del DNA corrispondente a quello del campione </a:t>
            </a:r>
            <a:r>
              <a:rPr lang="it-IT" b="1" u="sng" dirty="0" smtClean="0">
                <a:solidFill>
                  <a:srgbClr val="FF0000"/>
                </a:solidFill>
                <a:latin typeface="Arial" panose="020B0604020202020204" pitchFamily="34" charset="0"/>
                <a:cs typeface="Arial" panose="020B0604020202020204" pitchFamily="34" charset="0"/>
              </a:rPr>
              <a:t>forense (traccia)  potrebbe essere trovato </a:t>
            </a:r>
            <a:r>
              <a:rPr lang="it-IT" b="1" u="sng" dirty="0">
                <a:solidFill>
                  <a:srgbClr val="FF0000"/>
                </a:solidFill>
                <a:latin typeface="Arial" panose="020B0604020202020204" pitchFamily="34" charset="0"/>
                <a:cs typeface="Arial" panose="020B0604020202020204" pitchFamily="34" charset="0"/>
              </a:rPr>
              <a:t>in un database di dimensioni </a:t>
            </a:r>
            <a:r>
              <a:rPr lang="it-IT" b="1" u="sng" dirty="0" smtClean="0">
                <a:solidFill>
                  <a:srgbClr val="FF0000"/>
                </a:solidFill>
                <a:latin typeface="Arial" panose="020B0604020202020204" pitchFamily="34" charset="0"/>
                <a:cs typeface="Arial" panose="020B0604020202020204" pitchFamily="34" charset="0"/>
              </a:rPr>
              <a:t>N?</a:t>
            </a:r>
          </a:p>
          <a:p>
            <a:endParaRPr lang="it-IT" dirty="0"/>
          </a:p>
        </p:txBody>
      </p:sp>
    </p:spTree>
    <p:extLst>
      <p:ext uri="{BB962C8B-B14F-4D97-AF65-F5344CB8AC3E}">
        <p14:creationId xmlns:p14="http://schemas.microsoft.com/office/powerpoint/2010/main" val="2229453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4813" y="107576"/>
            <a:ext cx="11564469" cy="6140825"/>
          </a:xfrm>
          <a:ln>
            <a:solidFill>
              <a:srgbClr val="FF0000"/>
            </a:solidFill>
          </a:ln>
        </p:spPr>
        <p:style>
          <a:lnRef idx="0">
            <a:scrgbClr r="0" g="0" b="0"/>
          </a:lnRef>
          <a:fillRef idx="1002">
            <a:schemeClr val="lt2"/>
          </a:fillRef>
          <a:effectRef idx="0">
            <a:scrgbClr r="0" g="0" b="0"/>
          </a:effectRef>
          <a:fontRef idx="major"/>
        </p:style>
        <p:txBody>
          <a:bodyPr>
            <a:noAutofit/>
          </a:bodyPr>
          <a:lstStyle/>
          <a:p>
            <a:pPr marL="0" indent="0" algn="just" fontAlgn="base">
              <a:lnSpc>
                <a:spcPct val="170000"/>
              </a:lnSpc>
              <a:spcBef>
                <a:spcPts val="0"/>
              </a:spcBef>
              <a:buNone/>
            </a:pPr>
            <a:r>
              <a:rPr lang="it-IT" dirty="0" smtClean="0">
                <a:latin typeface="Arial" panose="020B0604020202020204" pitchFamily="34" charset="0"/>
                <a:cs typeface="Arial" panose="020B0604020202020204" pitchFamily="34" charset="0"/>
              </a:rPr>
              <a:t>Se P è la RMP e N  è l’ampiezza del DB </a:t>
            </a:r>
            <a:r>
              <a:rPr lang="it-IT" dirty="0">
                <a:latin typeface="Arial" panose="020B0604020202020204" pitchFamily="34" charset="0"/>
                <a:cs typeface="Arial" panose="020B0604020202020204" pitchFamily="34" charset="0"/>
              </a:rPr>
              <a:t>in uno schema </a:t>
            </a:r>
            <a:r>
              <a:rPr lang="it-IT" dirty="0" smtClean="0">
                <a:latin typeface="Arial" panose="020B0604020202020204" pitchFamily="34" charset="0"/>
                <a:cs typeface="Arial" panose="020B0604020202020204" pitchFamily="34" charset="0"/>
              </a:rPr>
              <a:t>di </a:t>
            </a:r>
            <a:r>
              <a:rPr lang="it-IT" dirty="0">
                <a:latin typeface="Arial" panose="020B0604020202020204" pitchFamily="34" charset="0"/>
                <a:cs typeface="Arial" panose="020B0604020202020204" pitchFamily="34" charset="0"/>
              </a:rPr>
              <a:t>prove indipendenti ripetute si dovrebbe avere</a:t>
            </a:r>
            <a:r>
              <a:rPr lang="it-IT" dirty="0" smtClean="0">
                <a:latin typeface="Arial" panose="020B0604020202020204" pitchFamily="34" charset="0"/>
                <a:cs typeface="Arial" panose="020B0604020202020204" pitchFamily="34" charset="0"/>
              </a:rPr>
              <a:t>:</a:t>
            </a:r>
          </a:p>
          <a:p>
            <a:pPr marL="0" indent="0" algn="just" fontAlgn="base">
              <a:lnSpc>
                <a:spcPct val="170000"/>
              </a:lnSpc>
              <a:spcBef>
                <a:spcPts val="0"/>
              </a:spcBef>
              <a:buNone/>
            </a:pPr>
            <a:endParaRPr lang="it-IT" dirty="0" smtClean="0">
              <a:latin typeface="Arial" panose="020B0604020202020204" pitchFamily="34" charset="0"/>
              <a:cs typeface="Arial" panose="020B0604020202020204" pitchFamily="34" charset="0"/>
            </a:endParaRPr>
          </a:p>
          <a:p>
            <a:pPr marL="0" indent="0" algn="ctr" fontAlgn="base">
              <a:buNone/>
            </a:pPr>
            <a:r>
              <a:rPr lang="it-IT" sz="3200" b="1" i="1" dirty="0" smtClean="0">
                <a:solidFill>
                  <a:srgbClr val="FF0000"/>
                </a:solidFill>
                <a:effectLst>
                  <a:outerShdw blurRad="38100" dist="38100" dir="2700000" algn="tl">
                    <a:srgbClr val="000000">
                      <a:alpha val="43137"/>
                    </a:srgbClr>
                  </a:outerShdw>
                </a:effectLst>
              </a:rPr>
              <a:t>(Database Match </a:t>
            </a:r>
            <a:r>
              <a:rPr lang="it-IT" sz="3200" b="1" i="1" dirty="0" err="1" smtClean="0">
                <a:solidFill>
                  <a:srgbClr val="FF0000"/>
                </a:solidFill>
                <a:effectLst>
                  <a:outerShdw blurRad="38100" dist="38100" dir="2700000" algn="tl">
                    <a:srgbClr val="000000">
                      <a:alpha val="43137"/>
                    </a:srgbClr>
                  </a:outerShdw>
                </a:effectLst>
              </a:rPr>
              <a:t>Probability</a:t>
            </a:r>
            <a:r>
              <a:rPr lang="it-IT" sz="3200" b="1" i="1" dirty="0" smtClean="0">
                <a:solidFill>
                  <a:srgbClr val="FF0000"/>
                </a:solidFill>
                <a:effectLst>
                  <a:outerShdw blurRad="38100" dist="38100" dir="2700000" algn="tl">
                    <a:srgbClr val="000000">
                      <a:alpha val="43137"/>
                    </a:srgbClr>
                  </a:outerShdw>
                </a:effectLst>
              </a:rPr>
              <a:t>) DMP</a:t>
            </a:r>
            <a:r>
              <a:rPr lang="it-IT" sz="3200" b="1" dirty="0">
                <a:solidFill>
                  <a:srgbClr val="FF0000"/>
                </a:solidFill>
                <a:effectLst>
                  <a:outerShdw blurRad="38100" dist="38100" dir="2700000" algn="tl">
                    <a:srgbClr val="000000">
                      <a:alpha val="43137"/>
                    </a:srgbClr>
                  </a:outerShdw>
                </a:effectLst>
              </a:rPr>
              <a:t> = 1 - (1 - </a:t>
            </a:r>
            <a:r>
              <a:rPr lang="it-IT" sz="3200" b="1" dirty="0" smtClean="0">
                <a:solidFill>
                  <a:srgbClr val="FF0000"/>
                </a:solidFill>
                <a:effectLst>
                  <a:outerShdw blurRad="38100" dist="38100" dir="2700000" algn="tl">
                    <a:srgbClr val="000000">
                      <a:alpha val="43137"/>
                    </a:srgbClr>
                  </a:outerShdw>
                </a:effectLst>
              </a:rPr>
              <a:t>RMP)</a:t>
            </a:r>
            <a:r>
              <a:rPr lang="it-IT" sz="3200" b="1" dirty="0">
                <a:solidFill>
                  <a:srgbClr val="FF0000"/>
                </a:solidFill>
                <a:effectLst>
                  <a:outerShdw blurRad="38100" dist="38100" dir="2700000" algn="tl">
                    <a:srgbClr val="000000">
                      <a:alpha val="43137"/>
                    </a:srgbClr>
                  </a:outerShdw>
                </a:effectLst>
              </a:rPr>
              <a:t> </a:t>
            </a:r>
            <a:r>
              <a:rPr lang="it-IT" sz="3200" b="1" i="1" baseline="30000" dirty="0">
                <a:solidFill>
                  <a:srgbClr val="FF0000"/>
                </a:solidFill>
                <a:effectLst>
                  <a:outerShdw blurRad="38100" dist="38100" dir="2700000" algn="tl">
                    <a:srgbClr val="000000">
                      <a:alpha val="43137"/>
                    </a:srgbClr>
                  </a:outerShdw>
                </a:effectLst>
              </a:rPr>
              <a:t>N</a:t>
            </a:r>
            <a:r>
              <a:rPr lang="it-IT" sz="3200" b="1" dirty="0">
                <a:solidFill>
                  <a:srgbClr val="FF0000"/>
                </a:solidFill>
                <a:effectLst>
                  <a:outerShdw blurRad="38100" dist="38100" dir="2700000" algn="tl">
                    <a:srgbClr val="000000">
                      <a:alpha val="43137"/>
                    </a:srgbClr>
                  </a:outerShdw>
                </a:effectLst>
              </a:rPr>
              <a:t> </a:t>
            </a:r>
            <a:endParaRPr lang="it-IT" sz="3200" b="1" dirty="0" smtClean="0">
              <a:solidFill>
                <a:srgbClr val="FF0000"/>
              </a:solidFill>
              <a:effectLst>
                <a:outerShdw blurRad="38100" dist="38100" dir="2700000" algn="tl">
                  <a:srgbClr val="000000">
                    <a:alpha val="43137"/>
                  </a:srgbClr>
                </a:outerShdw>
              </a:effectLst>
            </a:endParaRPr>
          </a:p>
          <a:p>
            <a:pPr marL="0" indent="0" algn="ctr" fontAlgn="base">
              <a:buNone/>
            </a:pPr>
            <a:endParaRPr lang="it-IT" dirty="0">
              <a:effectLst>
                <a:outerShdw blurRad="38100" dist="38100" dir="2700000" algn="tl">
                  <a:srgbClr val="000000">
                    <a:alpha val="43137"/>
                  </a:srgbClr>
                </a:outerShdw>
              </a:effectLst>
            </a:endParaRPr>
          </a:p>
          <a:p>
            <a:pPr marL="0" indent="0" algn="ctr" fontAlgn="base">
              <a:buNone/>
            </a:pPr>
            <a:r>
              <a:rPr lang="it-IT" sz="3200" dirty="0" smtClean="0">
                <a:solidFill>
                  <a:srgbClr val="FF0000"/>
                </a:solidFill>
                <a:effectLst>
                  <a:outerShdw blurRad="38100" dist="38100" dir="2700000" algn="tl">
                    <a:srgbClr val="000000">
                      <a:alpha val="43137"/>
                    </a:srgbClr>
                  </a:outerShdw>
                </a:effectLst>
              </a:rPr>
              <a:t>DMP≈</a:t>
            </a:r>
            <a:r>
              <a:rPr lang="it-IT" sz="3200" dirty="0">
                <a:solidFill>
                  <a:srgbClr val="FF0000"/>
                </a:solidFill>
                <a:effectLst>
                  <a:outerShdw blurRad="38100" dist="38100" dir="2700000" algn="tl">
                    <a:srgbClr val="000000">
                      <a:alpha val="43137"/>
                    </a:srgbClr>
                  </a:outerShdw>
                </a:effectLst>
              </a:rPr>
              <a:t> </a:t>
            </a:r>
            <a:r>
              <a:rPr lang="it-IT" sz="3200" dirty="0" smtClean="0">
                <a:solidFill>
                  <a:srgbClr val="FF0000"/>
                </a:solidFill>
                <a:effectLst>
                  <a:outerShdw blurRad="38100" dist="38100" dir="2700000" algn="tl">
                    <a:srgbClr val="000000">
                      <a:alpha val="43137"/>
                    </a:srgbClr>
                  </a:outerShdw>
                </a:effectLst>
              </a:rPr>
              <a:t>N</a:t>
            </a:r>
            <a:r>
              <a:rPr lang="it-IT" sz="3200" i="1" dirty="0" smtClean="0">
                <a:solidFill>
                  <a:srgbClr val="FF0000"/>
                </a:solidFill>
                <a:effectLst>
                  <a:outerShdw blurRad="38100" dist="38100" dir="2700000" algn="tl">
                    <a:srgbClr val="000000">
                      <a:alpha val="43137"/>
                    </a:srgbClr>
                  </a:outerShdw>
                </a:effectLst>
              </a:rPr>
              <a:t>RMP</a:t>
            </a:r>
            <a:endParaRPr lang="it-IT" sz="3200" dirty="0">
              <a:solidFill>
                <a:srgbClr val="FF0000"/>
              </a:solidFill>
            </a:endParaRPr>
          </a:p>
          <a:p>
            <a:pPr marL="0" indent="0" algn="just" fontAlgn="base">
              <a:buNone/>
            </a:pPr>
            <a:endParaRPr lang="it-IT" b="1" i="1" dirty="0" smtClean="0">
              <a:solidFill>
                <a:srgbClr val="FF0000"/>
              </a:solidFill>
            </a:endParaRPr>
          </a:p>
          <a:p>
            <a:pPr marL="0" indent="0" algn="just" fontAlgn="base">
              <a:buNone/>
            </a:pPr>
            <a:r>
              <a:rPr lang="it-IT" b="1" dirty="0" smtClean="0"/>
              <a:t>L'approssimazione</a:t>
            </a:r>
            <a:r>
              <a:rPr lang="it-IT" b="1" dirty="0"/>
              <a:t> </a:t>
            </a:r>
            <a:r>
              <a:rPr lang="it-IT" b="1" i="1" dirty="0"/>
              <a:t>(</a:t>
            </a:r>
            <a:r>
              <a:rPr lang="it-IT" b="1" i="1" dirty="0" smtClean="0"/>
              <a:t>NRMP),</a:t>
            </a:r>
            <a:r>
              <a:rPr lang="it-IT" b="1" dirty="0"/>
              <a:t> </a:t>
            </a:r>
            <a:r>
              <a:rPr lang="it-IT" b="1" dirty="0" smtClean="0"/>
              <a:t>è </a:t>
            </a:r>
            <a:r>
              <a:rPr lang="it-IT" b="1" dirty="0"/>
              <a:t>la risposta esatta della questione del numero previsto di profili di DNA nel database che corrisponda al profilo del DNA </a:t>
            </a:r>
            <a:r>
              <a:rPr lang="it-IT" b="1" dirty="0" smtClean="0"/>
              <a:t>della traccia.</a:t>
            </a:r>
            <a:r>
              <a:rPr lang="it-IT" b="1" dirty="0"/>
              <a:t> </a:t>
            </a:r>
            <a:endParaRPr lang="it-IT" b="1" dirty="0" smtClean="0"/>
          </a:p>
          <a:p>
            <a:pPr marL="0" indent="0" algn="just" fontAlgn="base">
              <a:buNone/>
            </a:pPr>
            <a:endParaRPr lang="it-IT" b="1" dirty="0"/>
          </a:p>
          <a:p>
            <a:pPr marL="0" lvl="0" indent="0" algn="just" defTabSz="914400" eaLnBrk="0" fontAlgn="base" hangingPunct="0">
              <a:spcBef>
                <a:spcPct val="0"/>
              </a:spcBef>
              <a:spcAft>
                <a:spcPct val="0"/>
              </a:spcAft>
              <a:buClrTx/>
              <a:buSzTx/>
              <a:buNone/>
            </a:pPr>
            <a:endParaRPr lang="it-IT" altLang="it-IT" b="1" dirty="0">
              <a:cs typeface="Arial" panose="020B0604020202020204" pitchFamily="34" charset="0"/>
            </a:endParaRPr>
          </a:p>
          <a:p>
            <a:endParaRPr lang="it-IT" dirty="0"/>
          </a:p>
        </p:txBody>
      </p:sp>
    </p:spTree>
    <p:extLst>
      <p:ext uri="{BB962C8B-B14F-4D97-AF65-F5344CB8AC3E}">
        <p14:creationId xmlns:p14="http://schemas.microsoft.com/office/powerpoint/2010/main" val="4013510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01080" y="3126700"/>
            <a:ext cx="1791498" cy="600164"/>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60960" rIns="0" bIns="0" rtlCol="0">
            <a:spAutoFit/>
          </a:bodyPr>
          <a:lstStyle/>
          <a:p>
            <a:pPr marL="299085" marR="241300" indent="-45085">
              <a:lnSpc>
                <a:spcPts val="2100"/>
              </a:lnSpc>
              <a:spcBef>
                <a:spcPts val="480"/>
              </a:spcBef>
            </a:pPr>
            <a:r>
              <a:rPr b="1" dirty="0">
                <a:solidFill>
                  <a:srgbClr val="FF0000"/>
                </a:solidFill>
                <a:latin typeface="Arial"/>
                <a:cs typeface="Arial"/>
              </a:rPr>
              <a:t>Con</a:t>
            </a:r>
            <a:r>
              <a:rPr b="1" spc="-5" dirty="0">
                <a:solidFill>
                  <a:srgbClr val="FF0000"/>
                </a:solidFill>
                <a:latin typeface="Arial"/>
                <a:cs typeface="Arial"/>
              </a:rPr>
              <a:t>f</a:t>
            </a:r>
            <a:r>
              <a:rPr b="1" dirty="0">
                <a:solidFill>
                  <a:srgbClr val="FF0000"/>
                </a:solidFill>
                <a:latin typeface="Arial"/>
                <a:cs typeface="Arial"/>
              </a:rPr>
              <a:t>ron</a:t>
            </a:r>
            <a:r>
              <a:rPr b="1" spc="-5" dirty="0">
                <a:solidFill>
                  <a:srgbClr val="FF0000"/>
                </a:solidFill>
                <a:latin typeface="Arial"/>
                <a:cs typeface="Arial"/>
              </a:rPr>
              <a:t>t</a:t>
            </a:r>
            <a:r>
              <a:rPr b="1" dirty="0">
                <a:solidFill>
                  <a:srgbClr val="FF0000"/>
                </a:solidFill>
                <a:latin typeface="Arial"/>
                <a:cs typeface="Arial"/>
              </a:rPr>
              <a:t>o dei pro</a:t>
            </a:r>
            <a:r>
              <a:rPr b="1" spc="-5" dirty="0">
                <a:solidFill>
                  <a:srgbClr val="FF0000"/>
                </a:solidFill>
                <a:latin typeface="Arial"/>
                <a:cs typeface="Arial"/>
              </a:rPr>
              <a:t>f</a:t>
            </a:r>
            <a:r>
              <a:rPr b="1" dirty="0">
                <a:solidFill>
                  <a:srgbClr val="FF0000"/>
                </a:solidFill>
                <a:latin typeface="Arial"/>
                <a:cs typeface="Arial"/>
              </a:rPr>
              <a:t>ili</a:t>
            </a:r>
          </a:p>
        </p:txBody>
      </p:sp>
      <p:sp>
        <p:nvSpPr>
          <p:cNvPr id="7" name="object 7"/>
          <p:cNvSpPr txBox="1"/>
          <p:nvPr/>
        </p:nvSpPr>
        <p:spPr>
          <a:xfrm>
            <a:off x="4122851" y="3019107"/>
            <a:ext cx="499745" cy="756920"/>
          </a:xfrm>
          <a:prstGeom prst="rect">
            <a:avLst/>
          </a:prstGeom>
        </p:spPr>
        <p:txBody>
          <a:bodyPr vert="horz" wrap="square" lIns="0" tIns="12700" rIns="0" bIns="0" rtlCol="0">
            <a:spAutoFit/>
          </a:bodyPr>
          <a:lstStyle/>
          <a:p>
            <a:pPr marL="12700">
              <a:spcBef>
                <a:spcPts val="100"/>
              </a:spcBef>
            </a:pPr>
            <a:r>
              <a:rPr sz="4800" b="1" dirty="0">
                <a:latin typeface="Arial"/>
                <a:cs typeface="Arial"/>
              </a:rPr>
              <a:t>Q</a:t>
            </a:r>
            <a:endParaRPr sz="4800" dirty="0">
              <a:latin typeface="Arial"/>
              <a:cs typeface="Arial"/>
            </a:endParaRPr>
          </a:p>
        </p:txBody>
      </p:sp>
      <p:sp>
        <p:nvSpPr>
          <p:cNvPr id="8" name="object 8"/>
          <p:cNvSpPr txBox="1"/>
          <p:nvPr/>
        </p:nvSpPr>
        <p:spPr>
          <a:xfrm>
            <a:off x="7379652" y="3019107"/>
            <a:ext cx="466090" cy="756920"/>
          </a:xfrm>
          <a:prstGeom prst="rect">
            <a:avLst/>
          </a:prstGeom>
        </p:spPr>
        <p:txBody>
          <a:bodyPr vert="horz" wrap="square" lIns="0" tIns="12700" rIns="0" bIns="0" rtlCol="0">
            <a:spAutoFit/>
          </a:bodyPr>
          <a:lstStyle/>
          <a:p>
            <a:pPr marL="12700">
              <a:spcBef>
                <a:spcPts val="100"/>
              </a:spcBef>
            </a:pPr>
            <a:r>
              <a:rPr sz="4800" b="1" dirty="0">
                <a:latin typeface="Arial"/>
                <a:cs typeface="Arial"/>
              </a:rPr>
              <a:t>K</a:t>
            </a:r>
            <a:endParaRPr sz="4800">
              <a:latin typeface="Arial"/>
              <a:cs typeface="Arial"/>
            </a:endParaRPr>
          </a:p>
        </p:txBody>
      </p:sp>
      <p:sp>
        <p:nvSpPr>
          <p:cNvPr id="9" name="object 9"/>
          <p:cNvSpPr/>
          <p:nvPr/>
        </p:nvSpPr>
        <p:spPr>
          <a:xfrm>
            <a:off x="5715000" y="6248401"/>
            <a:ext cx="749300" cy="370205"/>
          </a:xfrm>
          <a:custGeom>
            <a:avLst/>
            <a:gdLst/>
            <a:ahLst/>
            <a:cxnLst/>
            <a:rect l="l" t="t" r="r" b="b"/>
            <a:pathLst>
              <a:path w="749300" h="370204">
                <a:moveTo>
                  <a:pt x="0" y="0"/>
                </a:moveTo>
                <a:lnTo>
                  <a:pt x="749299" y="0"/>
                </a:lnTo>
                <a:lnTo>
                  <a:pt x="749299" y="369887"/>
                </a:lnTo>
                <a:lnTo>
                  <a:pt x="0" y="369887"/>
                </a:lnTo>
                <a:lnTo>
                  <a:pt x="0" y="0"/>
                </a:lnTo>
                <a:close/>
              </a:path>
            </a:pathLst>
          </a:custGeom>
          <a:ln w="9524">
            <a:solidFill>
              <a:srgbClr val="000000"/>
            </a:solidFill>
          </a:ln>
        </p:spPr>
        <p:txBody>
          <a:bodyPr wrap="square" lIns="0" tIns="0" rIns="0" bIns="0" rtlCol="0"/>
          <a:lstStyle/>
          <a:p>
            <a:endParaRPr/>
          </a:p>
        </p:txBody>
      </p:sp>
      <p:sp>
        <p:nvSpPr>
          <p:cNvPr id="10" name="object 10"/>
          <p:cNvSpPr txBox="1"/>
          <p:nvPr/>
        </p:nvSpPr>
        <p:spPr>
          <a:xfrm>
            <a:off x="5793741" y="6281420"/>
            <a:ext cx="584835" cy="299720"/>
          </a:xfrm>
          <a:prstGeom prst="rect">
            <a:avLst/>
          </a:prstGeom>
        </p:spPr>
        <p:txBody>
          <a:bodyPr vert="horz" wrap="square" lIns="0" tIns="12700" rIns="0" bIns="0" rtlCol="0">
            <a:spAutoFit/>
          </a:bodyPr>
          <a:lstStyle/>
          <a:p>
            <a:pPr marL="12700">
              <a:spcBef>
                <a:spcPts val="100"/>
              </a:spcBef>
            </a:pPr>
            <a:r>
              <a:rPr dirty="0">
                <a:latin typeface="Arial"/>
                <a:cs typeface="Arial"/>
              </a:rPr>
              <a:t>Cor</a:t>
            </a:r>
            <a:r>
              <a:rPr spc="-5" dirty="0">
                <a:latin typeface="Arial"/>
                <a:cs typeface="Arial"/>
              </a:rPr>
              <a:t>t</a:t>
            </a:r>
            <a:r>
              <a:rPr dirty="0">
                <a:latin typeface="Arial"/>
                <a:cs typeface="Arial"/>
              </a:rPr>
              <a:t>e</a:t>
            </a:r>
          </a:p>
        </p:txBody>
      </p:sp>
      <p:sp>
        <p:nvSpPr>
          <p:cNvPr id="11" name="object 11"/>
          <p:cNvSpPr/>
          <p:nvPr/>
        </p:nvSpPr>
        <p:spPr>
          <a:xfrm>
            <a:off x="6096000" y="5791200"/>
            <a:ext cx="0" cy="400050"/>
          </a:xfrm>
          <a:custGeom>
            <a:avLst/>
            <a:gdLst/>
            <a:ahLst/>
            <a:cxnLst/>
            <a:rect l="l" t="t" r="r" b="b"/>
            <a:pathLst>
              <a:path h="400050">
                <a:moveTo>
                  <a:pt x="0" y="0"/>
                </a:moveTo>
                <a:lnTo>
                  <a:pt x="0" y="400049"/>
                </a:lnTo>
              </a:path>
            </a:pathLst>
          </a:custGeom>
          <a:ln w="57149">
            <a:solidFill>
              <a:srgbClr val="000000"/>
            </a:solidFill>
          </a:ln>
        </p:spPr>
        <p:txBody>
          <a:bodyPr wrap="square" lIns="0" tIns="0" rIns="0" bIns="0" rtlCol="0"/>
          <a:lstStyle/>
          <a:p>
            <a:endParaRPr/>
          </a:p>
        </p:txBody>
      </p:sp>
      <p:sp>
        <p:nvSpPr>
          <p:cNvPr id="12" name="object 12"/>
          <p:cNvSpPr/>
          <p:nvPr/>
        </p:nvSpPr>
        <p:spPr>
          <a:xfrm>
            <a:off x="6010275" y="60769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000000"/>
          </a:solidFill>
        </p:spPr>
        <p:txBody>
          <a:bodyPr wrap="square" lIns="0" tIns="0" rIns="0" bIns="0" rtlCol="0"/>
          <a:lstStyle/>
          <a:p>
            <a:endParaRPr/>
          </a:p>
        </p:txBody>
      </p:sp>
      <p:sp>
        <p:nvSpPr>
          <p:cNvPr id="13" name="object 13"/>
          <p:cNvSpPr txBox="1"/>
          <p:nvPr/>
        </p:nvSpPr>
        <p:spPr>
          <a:xfrm>
            <a:off x="4871947" y="1270235"/>
            <a:ext cx="2438297" cy="323164"/>
          </a:xfrm>
          <a:prstGeom prst="rect">
            <a:avLst/>
          </a:prstGeom>
          <a:solidFill>
            <a:srgbClr val="FF0000"/>
          </a:solidFill>
          <a:ln/>
        </p:spPr>
        <p:style>
          <a:lnRef idx="0">
            <a:schemeClr val="accent5"/>
          </a:lnRef>
          <a:fillRef idx="3">
            <a:schemeClr val="accent5"/>
          </a:fillRef>
          <a:effectRef idx="3">
            <a:schemeClr val="accent5"/>
          </a:effectRef>
          <a:fontRef idx="minor">
            <a:schemeClr val="lt1"/>
          </a:fontRef>
        </p:style>
        <p:txBody>
          <a:bodyPr vert="horz" wrap="square" lIns="0" tIns="45719" rIns="0" bIns="0" rtlCol="0">
            <a:spAutoFit/>
          </a:bodyPr>
          <a:lstStyle/>
          <a:p>
            <a:pPr marL="90805">
              <a:spcBef>
                <a:spcPts val="359"/>
              </a:spcBef>
            </a:pPr>
            <a:r>
              <a:rPr b="1" dirty="0">
                <a:latin typeface="Arial"/>
                <a:cs typeface="Arial"/>
              </a:rPr>
              <a:t>Ricerca in</a:t>
            </a:r>
            <a:r>
              <a:rPr b="1" spc="-35" dirty="0">
                <a:latin typeface="Arial"/>
                <a:cs typeface="Arial"/>
              </a:rPr>
              <a:t> </a:t>
            </a:r>
            <a:r>
              <a:rPr b="1" spc="-5" dirty="0">
                <a:latin typeface="Arial"/>
                <a:cs typeface="Arial"/>
              </a:rPr>
              <a:t>database</a:t>
            </a:r>
            <a:endParaRPr b="1" dirty="0">
              <a:latin typeface="Arial"/>
              <a:cs typeface="Arial"/>
            </a:endParaRPr>
          </a:p>
        </p:txBody>
      </p:sp>
      <p:sp>
        <p:nvSpPr>
          <p:cNvPr id="14" name="object 14"/>
          <p:cNvSpPr/>
          <p:nvPr/>
        </p:nvSpPr>
        <p:spPr>
          <a:xfrm>
            <a:off x="6096000" y="2651126"/>
            <a:ext cx="0" cy="396875"/>
          </a:xfrm>
          <a:custGeom>
            <a:avLst/>
            <a:gdLst/>
            <a:ahLst/>
            <a:cxnLst/>
            <a:rect l="l" t="t" r="r" b="b"/>
            <a:pathLst>
              <a:path h="396875">
                <a:moveTo>
                  <a:pt x="0" y="396874"/>
                </a:moveTo>
                <a:lnTo>
                  <a:pt x="0" y="0"/>
                </a:lnTo>
              </a:path>
            </a:pathLst>
          </a:custGeom>
          <a:ln w="76199">
            <a:solidFill>
              <a:srgbClr val="000000"/>
            </a:solidFill>
          </a:ln>
        </p:spPr>
        <p:txBody>
          <a:bodyPr wrap="square" lIns="0" tIns="0" rIns="0" bIns="0" rtlCol="0"/>
          <a:lstStyle/>
          <a:p>
            <a:endParaRPr/>
          </a:p>
        </p:txBody>
      </p:sp>
      <p:sp>
        <p:nvSpPr>
          <p:cNvPr id="15" name="object 15"/>
          <p:cNvSpPr/>
          <p:nvPr/>
        </p:nvSpPr>
        <p:spPr>
          <a:xfrm>
            <a:off x="5981700" y="2574925"/>
            <a:ext cx="228600" cy="228600"/>
          </a:xfrm>
          <a:custGeom>
            <a:avLst/>
            <a:gdLst/>
            <a:ahLst/>
            <a:cxnLst/>
            <a:rect l="l" t="t" r="r" b="b"/>
            <a:pathLst>
              <a:path w="228600" h="228600">
                <a:moveTo>
                  <a:pt x="114300" y="0"/>
                </a:moveTo>
                <a:lnTo>
                  <a:pt x="0" y="228600"/>
                </a:lnTo>
                <a:lnTo>
                  <a:pt x="228600" y="228600"/>
                </a:lnTo>
                <a:lnTo>
                  <a:pt x="114300" y="0"/>
                </a:lnTo>
                <a:close/>
              </a:path>
            </a:pathLst>
          </a:custGeom>
          <a:solidFill>
            <a:srgbClr val="000000"/>
          </a:solidFill>
        </p:spPr>
        <p:txBody>
          <a:bodyPr wrap="square" lIns="0" tIns="0" rIns="0" bIns="0" rtlCol="0"/>
          <a:lstStyle/>
          <a:p>
            <a:endParaRPr/>
          </a:p>
        </p:txBody>
      </p:sp>
      <p:sp>
        <p:nvSpPr>
          <p:cNvPr id="16" name="object 16"/>
          <p:cNvSpPr txBox="1"/>
          <p:nvPr/>
        </p:nvSpPr>
        <p:spPr>
          <a:xfrm>
            <a:off x="4879340" y="2161857"/>
            <a:ext cx="2598420" cy="330200"/>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12700" rIns="0" bIns="0" rtlCol="0">
            <a:spAutoFit/>
          </a:bodyPr>
          <a:lstStyle/>
          <a:p>
            <a:pPr marL="12700">
              <a:spcBef>
                <a:spcPts val="100"/>
              </a:spcBef>
            </a:pPr>
            <a:r>
              <a:rPr sz="2000" b="1" i="1" spc="-5" dirty="0">
                <a:solidFill>
                  <a:schemeClr val="tx1"/>
                </a:solidFill>
                <a:latin typeface="Arial"/>
                <a:cs typeface="Arial"/>
              </a:rPr>
              <a:t>Esclusione </a:t>
            </a:r>
            <a:r>
              <a:rPr b="1" i="1" spc="-5" dirty="0">
                <a:solidFill>
                  <a:schemeClr val="tx1"/>
                </a:solidFill>
                <a:latin typeface="Arial"/>
                <a:cs typeface="Arial"/>
              </a:rPr>
              <a:t>(no</a:t>
            </a:r>
            <a:r>
              <a:rPr b="1" i="1" spc="-95" dirty="0">
                <a:solidFill>
                  <a:schemeClr val="tx1"/>
                </a:solidFill>
                <a:latin typeface="Arial"/>
                <a:cs typeface="Arial"/>
              </a:rPr>
              <a:t> </a:t>
            </a:r>
            <a:r>
              <a:rPr b="1" i="1" spc="-5" dirty="0">
                <a:solidFill>
                  <a:schemeClr val="tx1"/>
                </a:solidFill>
                <a:latin typeface="Arial"/>
                <a:cs typeface="Arial"/>
              </a:rPr>
              <a:t>match)</a:t>
            </a:r>
            <a:endParaRPr dirty="0">
              <a:solidFill>
                <a:schemeClr val="tx1"/>
              </a:solidFill>
              <a:latin typeface="Arial"/>
              <a:cs typeface="Arial"/>
            </a:endParaRPr>
          </a:p>
        </p:txBody>
      </p:sp>
      <p:sp>
        <p:nvSpPr>
          <p:cNvPr id="17" name="object 17"/>
          <p:cNvSpPr txBox="1"/>
          <p:nvPr/>
        </p:nvSpPr>
        <p:spPr>
          <a:xfrm>
            <a:off x="5107940" y="4284345"/>
            <a:ext cx="2523490" cy="330200"/>
          </a:xfrm>
          <a:prstGeom prst="rect">
            <a:avLst/>
          </a:prstGeom>
        </p:spPr>
        <p:style>
          <a:lnRef idx="1">
            <a:schemeClr val="accent2"/>
          </a:lnRef>
          <a:fillRef idx="3">
            <a:schemeClr val="accent2"/>
          </a:fillRef>
          <a:effectRef idx="2">
            <a:schemeClr val="accent2"/>
          </a:effectRef>
          <a:fontRef idx="minor">
            <a:schemeClr val="lt1"/>
          </a:fontRef>
        </p:style>
        <p:txBody>
          <a:bodyPr vert="horz" wrap="square" lIns="0" tIns="12700" rIns="0" bIns="0" rtlCol="0">
            <a:spAutoFit/>
          </a:bodyPr>
          <a:lstStyle/>
          <a:p>
            <a:pPr marL="12700">
              <a:spcBef>
                <a:spcPts val="100"/>
              </a:spcBef>
            </a:pPr>
            <a:r>
              <a:rPr sz="2000" b="1" i="1" u="sng" spc="-5" dirty="0">
                <a:solidFill>
                  <a:srgbClr val="FF0000"/>
                </a:solidFill>
                <a:latin typeface="Arial"/>
                <a:cs typeface="Arial"/>
              </a:rPr>
              <a:t>Compatibilità</a:t>
            </a:r>
            <a:r>
              <a:rPr sz="2000" b="1" i="1" u="sng" spc="-90" dirty="0">
                <a:solidFill>
                  <a:srgbClr val="FF0000"/>
                </a:solidFill>
                <a:latin typeface="Arial"/>
                <a:cs typeface="Arial"/>
              </a:rPr>
              <a:t> </a:t>
            </a:r>
            <a:r>
              <a:rPr b="1" i="1" u="sng" spc="-5" dirty="0">
                <a:solidFill>
                  <a:srgbClr val="FF0000"/>
                </a:solidFill>
                <a:latin typeface="Arial"/>
                <a:cs typeface="Arial"/>
              </a:rPr>
              <a:t>(match</a:t>
            </a:r>
            <a:r>
              <a:rPr b="1" i="1" spc="-5" dirty="0">
                <a:solidFill>
                  <a:srgbClr val="FF0000"/>
                </a:solidFill>
                <a:latin typeface="Arial"/>
                <a:cs typeface="Arial"/>
              </a:rPr>
              <a:t>)</a:t>
            </a:r>
            <a:endParaRPr dirty="0">
              <a:solidFill>
                <a:srgbClr val="FF0000"/>
              </a:solidFill>
              <a:latin typeface="Arial"/>
              <a:cs typeface="Arial"/>
            </a:endParaRPr>
          </a:p>
        </p:txBody>
      </p:sp>
      <p:sp>
        <p:nvSpPr>
          <p:cNvPr id="18" name="object 18"/>
          <p:cNvSpPr/>
          <p:nvPr/>
        </p:nvSpPr>
        <p:spPr>
          <a:xfrm>
            <a:off x="6096000" y="3711990"/>
            <a:ext cx="0" cy="396875"/>
          </a:xfrm>
          <a:custGeom>
            <a:avLst/>
            <a:gdLst/>
            <a:ahLst/>
            <a:cxnLst/>
            <a:rect l="l" t="t" r="r" b="b"/>
            <a:pathLst>
              <a:path h="396875">
                <a:moveTo>
                  <a:pt x="0" y="0"/>
                </a:moveTo>
                <a:lnTo>
                  <a:pt x="0" y="396874"/>
                </a:lnTo>
              </a:path>
            </a:pathLst>
          </a:custGeom>
          <a:ln w="76199">
            <a:solidFill>
              <a:srgbClr val="FF0000"/>
            </a:solidFill>
          </a:ln>
        </p:spPr>
        <p:txBody>
          <a:bodyPr wrap="square" lIns="0" tIns="0" rIns="0" bIns="0" rtlCol="0"/>
          <a:lstStyle/>
          <a:p>
            <a:endParaRPr/>
          </a:p>
        </p:txBody>
      </p:sp>
      <p:sp>
        <p:nvSpPr>
          <p:cNvPr id="19" name="object 19"/>
          <p:cNvSpPr/>
          <p:nvPr/>
        </p:nvSpPr>
        <p:spPr>
          <a:xfrm>
            <a:off x="5974079" y="4118007"/>
            <a:ext cx="228600" cy="228600"/>
          </a:xfrm>
          <a:custGeom>
            <a:avLst/>
            <a:gdLst/>
            <a:ahLst/>
            <a:cxnLst/>
            <a:rect l="l" t="t" r="r" b="b"/>
            <a:pathLst>
              <a:path w="228600" h="228600">
                <a:moveTo>
                  <a:pt x="228600" y="0"/>
                </a:moveTo>
                <a:lnTo>
                  <a:pt x="0" y="0"/>
                </a:lnTo>
                <a:lnTo>
                  <a:pt x="114300" y="228600"/>
                </a:lnTo>
                <a:lnTo>
                  <a:pt x="228600" y="0"/>
                </a:lnTo>
                <a:close/>
              </a:path>
            </a:pathLst>
          </a:custGeom>
          <a:solidFill>
            <a:srgbClr val="FF0000"/>
          </a:solidFill>
          <a:ln>
            <a:solidFill>
              <a:srgbClr val="FF0000"/>
            </a:solidFill>
          </a:ln>
        </p:spPr>
        <p:txBody>
          <a:bodyPr wrap="square" lIns="0" tIns="0" rIns="0" bIns="0" rtlCol="0"/>
          <a:lstStyle/>
          <a:p>
            <a:endParaRPr>
              <a:ln>
                <a:solidFill>
                  <a:srgbClr val="FF0000"/>
                </a:solidFill>
              </a:ln>
              <a:solidFill>
                <a:srgbClr val="FF0000"/>
              </a:solidFill>
            </a:endParaRPr>
          </a:p>
        </p:txBody>
      </p:sp>
      <p:sp>
        <p:nvSpPr>
          <p:cNvPr id="20" name="object 20"/>
          <p:cNvSpPr txBox="1"/>
          <p:nvPr/>
        </p:nvSpPr>
        <p:spPr>
          <a:xfrm>
            <a:off x="4609345" y="729707"/>
            <a:ext cx="2983758" cy="259045"/>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12700" rIns="0" bIns="0" rtlCol="0">
            <a:spAutoFit/>
          </a:bodyPr>
          <a:lstStyle/>
          <a:p>
            <a:pPr algn="ctr">
              <a:spcBef>
                <a:spcPts val="100"/>
              </a:spcBef>
            </a:pPr>
            <a:r>
              <a:rPr sz="1600" b="1" i="1" dirty="0">
                <a:latin typeface="Arial"/>
                <a:cs typeface="Arial"/>
              </a:rPr>
              <a:t>May match</a:t>
            </a:r>
            <a:r>
              <a:rPr sz="1600" b="1" i="1" spc="-90" dirty="0">
                <a:latin typeface="Arial"/>
                <a:cs typeface="Arial"/>
              </a:rPr>
              <a:t> </a:t>
            </a:r>
            <a:r>
              <a:rPr sz="1600" b="1" i="1" dirty="0">
                <a:latin typeface="Arial"/>
                <a:cs typeface="Arial"/>
              </a:rPr>
              <a:t>another</a:t>
            </a:r>
            <a:r>
              <a:rPr lang="it-IT" sz="1600" b="1" i="1" dirty="0">
                <a:latin typeface="Arial"/>
                <a:cs typeface="Arial"/>
              </a:rPr>
              <a:t> </a:t>
            </a:r>
            <a:r>
              <a:rPr sz="1600" b="1" dirty="0">
                <a:latin typeface="Arial"/>
                <a:cs typeface="Arial"/>
              </a:rPr>
              <a:t>(K’)</a:t>
            </a:r>
          </a:p>
        </p:txBody>
      </p:sp>
      <p:sp>
        <p:nvSpPr>
          <p:cNvPr id="21" name="object 21"/>
          <p:cNvSpPr/>
          <p:nvPr/>
        </p:nvSpPr>
        <p:spPr>
          <a:xfrm>
            <a:off x="6146800" y="228600"/>
            <a:ext cx="1892300" cy="381000"/>
          </a:xfrm>
          <a:custGeom>
            <a:avLst/>
            <a:gdLst/>
            <a:ahLst/>
            <a:cxnLst/>
            <a:rect l="l" t="t" r="r" b="b"/>
            <a:pathLst>
              <a:path w="1892300" h="381000">
                <a:moveTo>
                  <a:pt x="0" y="380999"/>
                </a:moveTo>
                <a:lnTo>
                  <a:pt x="0" y="0"/>
                </a:lnTo>
                <a:lnTo>
                  <a:pt x="1892298" y="0"/>
                </a:lnTo>
              </a:path>
            </a:pathLst>
          </a:custGeom>
          <a:ln w="38099">
            <a:solidFill>
              <a:srgbClr val="000000"/>
            </a:solidFill>
          </a:ln>
        </p:spPr>
        <p:txBody>
          <a:bodyPr wrap="square" lIns="0" tIns="0" rIns="0" bIns="0" rtlCol="0"/>
          <a:lstStyle/>
          <a:p>
            <a:endParaRPr/>
          </a:p>
        </p:txBody>
      </p:sp>
      <p:sp>
        <p:nvSpPr>
          <p:cNvPr id="22" name="object 22"/>
          <p:cNvSpPr/>
          <p:nvPr/>
        </p:nvSpPr>
        <p:spPr>
          <a:xfrm>
            <a:off x="7962900" y="171450"/>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lstStyle/>
          <a:p>
            <a:endParaRPr/>
          </a:p>
        </p:txBody>
      </p:sp>
      <p:sp>
        <p:nvSpPr>
          <p:cNvPr id="23" name="object 23"/>
          <p:cNvSpPr/>
          <p:nvPr/>
        </p:nvSpPr>
        <p:spPr>
          <a:xfrm>
            <a:off x="6096000" y="4708526"/>
            <a:ext cx="0" cy="396875"/>
          </a:xfrm>
          <a:custGeom>
            <a:avLst/>
            <a:gdLst/>
            <a:ahLst/>
            <a:cxnLst/>
            <a:rect l="l" t="t" r="r" b="b"/>
            <a:pathLst>
              <a:path h="396875">
                <a:moveTo>
                  <a:pt x="0" y="0"/>
                </a:moveTo>
                <a:lnTo>
                  <a:pt x="0" y="396874"/>
                </a:lnTo>
              </a:path>
            </a:pathLst>
          </a:custGeom>
          <a:ln w="76199">
            <a:solidFill>
              <a:srgbClr val="000000"/>
            </a:solidFill>
          </a:ln>
        </p:spPr>
        <p:txBody>
          <a:bodyPr wrap="square" lIns="0" tIns="0" rIns="0" bIns="0" rtlCol="0"/>
          <a:lstStyle/>
          <a:p>
            <a:endParaRPr/>
          </a:p>
        </p:txBody>
      </p:sp>
      <p:sp>
        <p:nvSpPr>
          <p:cNvPr id="24" name="object 24"/>
          <p:cNvSpPr/>
          <p:nvPr/>
        </p:nvSpPr>
        <p:spPr>
          <a:xfrm>
            <a:off x="5981700" y="4953000"/>
            <a:ext cx="228600" cy="228600"/>
          </a:xfrm>
          <a:custGeom>
            <a:avLst/>
            <a:gdLst/>
            <a:ahLst/>
            <a:cxnLst/>
            <a:rect l="l" t="t" r="r" b="b"/>
            <a:pathLst>
              <a:path w="228600" h="228600">
                <a:moveTo>
                  <a:pt x="228600" y="0"/>
                </a:moveTo>
                <a:lnTo>
                  <a:pt x="0" y="0"/>
                </a:lnTo>
                <a:lnTo>
                  <a:pt x="114300" y="228600"/>
                </a:lnTo>
                <a:lnTo>
                  <a:pt x="228600" y="0"/>
                </a:lnTo>
                <a:close/>
              </a:path>
            </a:pathLst>
          </a:custGeom>
          <a:solidFill>
            <a:srgbClr val="000000"/>
          </a:solidFill>
        </p:spPr>
        <p:txBody>
          <a:bodyPr wrap="square" lIns="0" tIns="0" rIns="0" bIns="0" rtlCol="0"/>
          <a:lstStyle/>
          <a:p>
            <a:endParaRPr/>
          </a:p>
        </p:txBody>
      </p:sp>
      <p:sp>
        <p:nvSpPr>
          <p:cNvPr id="25" name="object 25"/>
          <p:cNvSpPr/>
          <p:nvPr/>
        </p:nvSpPr>
        <p:spPr>
          <a:xfrm>
            <a:off x="6096000" y="1676401"/>
            <a:ext cx="0" cy="396875"/>
          </a:xfrm>
          <a:custGeom>
            <a:avLst/>
            <a:gdLst/>
            <a:ahLst/>
            <a:cxnLst/>
            <a:rect l="l" t="t" r="r" b="b"/>
            <a:pathLst>
              <a:path h="396875">
                <a:moveTo>
                  <a:pt x="0" y="396874"/>
                </a:moveTo>
                <a:lnTo>
                  <a:pt x="0" y="0"/>
                </a:lnTo>
              </a:path>
            </a:pathLst>
          </a:custGeom>
          <a:ln w="76199">
            <a:solidFill>
              <a:srgbClr val="000000"/>
            </a:solidFill>
          </a:ln>
        </p:spPr>
        <p:txBody>
          <a:bodyPr wrap="square" lIns="0" tIns="0" rIns="0" bIns="0" rtlCol="0"/>
          <a:lstStyle/>
          <a:p>
            <a:endParaRPr/>
          </a:p>
        </p:txBody>
      </p:sp>
      <p:sp>
        <p:nvSpPr>
          <p:cNvPr id="26" name="object 26"/>
          <p:cNvSpPr/>
          <p:nvPr/>
        </p:nvSpPr>
        <p:spPr>
          <a:xfrm>
            <a:off x="5981700" y="1600200"/>
            <a:ext cx="228600" cy="228600"/>
          </a:xfrm>
          <a:custGeom>
            <a:avLst/>
            <a:gdLst/>
            <a:ahLst/>
            <a:cxnLst/>
            <a:rect l="l" t="t" r="r" b="b"/>
            <a:pathLst>
              <a:path w="228600" h="228600">
                <a:moveTo>
                  <a:pt x="114300" y="0"/>
                </a:moveTo>
                <a:lnTo>
                  <a:pt x="0" y="228600"/>
                </a:lnTo>
                <a:lnTo>
                  <a:pt x="228600" y="228600"/>
                </a:lnTo>
                <a:lnTo>
                  <a:pt x="114300" y="0"/>
                </a:lnTo>
                <a:close/>
              </a:path>
            </a:pathLst>
          </a:custGeom>
          <a:solidFill>
            <a:srgbClr val="000000"/>
          </a:solidFill>
        </p:spPr>
        <p:txBody>
          <a:bodyPr wrap="square" lIns="0" tIns="0" rIns="0" bIns="0" rtlCol="0"/>
          <a:lstStyle/>
          <a:p>
            <a:endParaRPr/>
          </a:p>
        </p:txBody>
      </p:sp>
      <p:sp>
        <p:nvSpPr>
          <p:cNvPr id="27" name="object 27"/>
          <p:cNvSpPr/>
          <p:nvPr/>
        </p:nvSpPr>
        <p:spPr>
          <a:xfrm>
            <a:off x="2160587" y="1771650"/>
            <a:ext cx="1338580" cy="341630"/>
          </a:xfrm>
          <a:custGeom>
            <a:avLst/>
            <a:gdLst/>
            <a:ahLst/>
            <a:cxnLst/>
            <a:rect l="l" t="t" r="r" b="b"/>
            <a:pathLst>
              <a:path w="1338580" h="341630">
                <a:moveTo>
                  <a:pt x="1281379" y="0"/>
                </a:moveTo>
                <a:lnTo>
                  <a:pt x="56887" y="0"/>
                </a:lnTo>
                <a:lnTo>
                  <a:pt x="34744" y="4471"/>
                </a:lnTo>
                <a:lnTo>
                  <a:pt x="16662" y="16663"/>
                </a:lnTo>
                <a:lnTo>
                  <a:pt x="4470" y="34745"/>
                </a:lnTo>
                <a:lnTo>
                  <a:pt x="0" y="56883"/>
                </a:lnTo>
                <a:lnTo>
                  <a:pt x="0" y="284429"/>
                </a:lnTo>
                <a:lnTo>
                  <a:pt x="4470" y="306572"/>
                </a:lnTo>
                <a:lnTo>
                  <a:pt x="16662" y="324653"/>
                </a:lnTo>
                <a:lnTo>
                  <a:pt x="34744" y="336842"/>
                </a:lnTo>
                <a:lnTo>
                  <a:pt x="56887" y="341312"/>
                </a:lnTo>
                <a:lnTo>
                  <a:pt x="1281379" y="341312"/>
                </a:lnTo>
                <a:lnTo>
                  <a:pt x="1303517" y="336842"/>
                </a:lnTo>
                <a:lnTo>
                  <a:pt x="1321598" y="324653"/>
                </a:lnTo>
                <a:lnTo>
                  <a:pt x="1333791" y="306572"/>
                </a:lnTo>
                <a:lnTo>
                  <a:pt x="1338262" y="284429"/>
                </a:lnTo>
                <a:lnTo>
                  <a:pt x="1338262" y="56883"/>
                </a:lnTo>
                <a:lnTo>
                  <a:pt x="1333791" y="34745"/>
                </a:lnTo>
                <a:lnTo>
                  <a:pt x="1321598" y="16663"/>
                </a:lnTo>
                <a:lnTo>
                  <a:pt x="1303517" y="4471"/>
                </a:lnTo>
                <a:lnTo>
                  <a:pt x="1281379" y="0"/>
                </a:lnTo>
                <a:close/>
              </a:path>
            </a:pathLst>
          </a:custGeom>
          <a:solidFill>
            <a:srgbClr val="EDEDED"/>
          </a:solidFill>
        </p:spPr>
        <p:txBody>
          <a:bodyPr wrap="square" lIns="0" tIns="0" rIns="0" bIns="0" rtlCol="0"/>
          <a:lstStyle/>
          <a:p>
            <a:endParaRPr/>
          </a:p>
        </p:txBody>
      </p:sp>
      <p:sp>
        <p:nvSpPr>
          <p:cNvPr id="28" name="object 28"/>
          <p:cNvSpPr/>
          <p:nvPr/>
        </p:nvSpPr>
        <p:spPr>
          <a:xfrm>
            <a:off x="2160587" y="1771650"/>
            <a:ext cx="1338580" cy="341630"/>
          </a:xfrm>
          <a:custGeom>
            <a:avLst/>
            <a:gdLst/>
            <a:ahLst/>
            <a:cxnLst/>
            <a:rect l="l" t="t" r="r" b="b"/>
            <a:pathLst>
              <a:path w="1338580" h="341630">
                <a:moveTo>
                  <a:pt x="0" y="56886"/>
                </a:moveTo>
                <a:lnTo>
                  <a:pt x="4470" y="34743"/>
                </a:lnTo>
                <a:lnTo>
                  <a:pt x="16661" y="16661"/>
                </a:lnTo>
                <a:lnTo>
                  <a:pt x="34744" y="4470"/>
                </a:lnTo>
                <a:lnTo>
                  <a:pt x="56886" y="0"/>
                </a:lnTo>
                <a:lnTo>
                  <a:pt x="1281369" y="0"/>
                </a:lnTo>
                <a:lnTo>
                  <a:pt x="1303513" y="4470"/>
                </a:lnTo>
                <a:lnTo>
                  <a:pt x="1321596" y="16661"/>
                </a:lnTo>
                <a:lnTo>
                  <a:pt x="1333788" y="34743"/>
                </a:lnTo>
                <a:lnTo>
                  <a:pt x="1338259" y="56886"/>
                </a:lnTo>
                <a:lnTo>
                  <a:pt x="1338259" y="284425"/>
                </a:lnTo>
                <a:lnTo>
                  <a:pt x="1333788" y="306568"/>
                </a:lnTo>
                <a:lnTo>
                  <a:pt x="1321596" y="324650"/>
                </a:lnTo>
                <a:lnTo>
                  <a:pt x="1303513" y="336842"/>
                </a:lnTo>
                <a:lnTo>
                  <a:pt x="1281369" y="341312"/>
                </a:lnTo>
                <a:lnTo>
                  <a:pt x="56886" y="341312"/>
                </a:lnTo>
                <a:lnTo>
                  <a:pt x="34744" y="336842"/>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29" name="object 29"/>
          <p:cNvSpPr/>
          <p:nvPr/>
        </p:nvSpPr>
        <p:spPr>
          <a:xfrm>
            <a:off x="2162176" y="2833687"/>
            <a:ext cx="1335405" cy="341630"/>
          </a:xfrm>
          <a:custGeom>
            <a:avLst/>
            <a:gdLst/>
            <a:ahLst/>
            <a:cxnLst/>
            <a:rect l="l" t="t" r="r" b="b"/>
            <a:pathLst>
              <a:path w="1335405" h="341630">
                <a:moveTo>
                  <a:pt x="1278204" y="0"/>
                </a:moveTo>
                <a:lnTo>
                  <a:pt x="56885" y="0"/>
                </a:lnTo>
                <a:lnTo>
                  <a:pt x="34743" y="4471"/>
                </a:lnTo>
                <a:lnTo>
                  <a:pt x="16661" y="16663"/>
                </a:lnTo>
                <a:lnTo>
                  <a:pt x="4470" y="34745"/>
                </a:lnTo>
                <a:lnTo>
                  <a:pt x="0" y="56883"/>
                </a:lnTo>
                <a:lnTo>
                  <a:pt x="0" y="284429"/>
                </a:lnTo>
                <a:lnTo>
                  <a:pt x="4470" y="306572"/>
                </a:lnTo>
                <a:lnTo>
                  <a:pt x="16661" y="324653"/>
                </a:lnTo>
                <a:lnTo>
                  <a:pt x="34743" y="336842"/>
                </a:lnTo>
                <a:lnTo>
                  <a:pt x="56885" y="341312"/>
                </a:lnTo>
                <a:lnTo>
                  <a:pt x="1278204" y="341312"/>
                </a:lnTo>
                <a:lnTo>
                  <a:pt x="1300347" y="336842"/>
                </a:lnTo>
                <a:lnTo>
                  <a:pt x="1318428" y="324653"/>
                </a:lnTo>
                <a:lnTo>
                  <a:pt x="1330617" y="306572"/>
                </a:lnTo>
                <a:lnTo>
                  <a:pt x="1335087" y="284429"/>
                </a:lnTo>
                <a:lnTo>
                  <a:pt x="1335087" y="56883"/>
                </a:lnTo>
                <a:lnTo>
                  <a:pt x="1330617" y="34745"/>
                </a:lnTo>
                <a:lnTo>
                  <a:pt x="1318428" y="16663"/>
                </a:lnTo>
                <a:lnTo>
                  <a:pt x="1300347" y="4471"/>
                </a:lnTo>
                <a:lnTo>
                  <a:pt x="1278204" y="0"/>
                </a:lnTo>
                <a:close/>
              </a:path>
            </a:pathLst>
          </a:custGeom>
          <a:solidFill>
            <a:srgbClr val="00F900"/>
          </a:solidFill>
        </p:spPr>
        <p:txBody>
          <a:bodyPr wrap="square" lIns="0" tIns="0" rIns="0" bIns="0" rtlCol="0"/>
          <a:lstStyle/>
          <a:p>
            <a:endParaRPr/>
          </a:p>
        </p:txBody>
      </p:sp>
      <p:sp>
        <p:nvSpPr>
          <p:cNvPr id="30" name="object 30"/>
          <p:cNvSpPr/>
          <p:nvPr/>
        </p:nvSpPr>
        <p:spPr>
          <a:xfrm>
            <a:off x="2162176" y="2833687"/>
            <a:ext cx="1335405" cy="341630"/>
          </a:xfrm>
          <a:custGeom>
            <a:avLst/>
            <a:gdLst/>
            <a:ahLst/>
            <a:cxnLst/>
            <a:rect l="l" t="t" r="r" b="b"/>
            <a:pathLst>
              <a:path w="1335405" h="341630">
                <a:moveTo>
                  <a:pt x="0" y="56886"/>
                </a:moveTo>
                <a:lnTo>
                  <a:pt x="4470" y="34743"/>
                </a:lnTo>
                <a:lnTo>
                  <a:pt x="16661" y="16661"/>
                </a:lnTo>
                <a:lnTo>
                  <a:pt x="34743" y="4470"/>
                </a:lnTo>
                <a:lnTo>
                  <a:pt x="56885" y="0"/>
                </a:lnTo>
                <a:lnTo>
                  <a:pt x="1278199" y="0"/>
                </a:lnTo>
                <a:lnTo>
                  <a:pt x="1300343" y="4470"/>
                </a:lnTo>
                <a:lnTo>
                  <a:pt x="1318426" y="16661"/>
                </a:lnTo>
                <a:lnTo>
                  <a:pt x="1330618" y="34743"/>
                </a:lnTo>
                <a:lnTo>
                  <a:pt x="1335089" y="56886"/>
                </a:lnTo>
                <a:lnTo>
                  <a:pt x="1335089" y="284425"/>
                </a:lnTo>
                <a:lnTo>
                  <a:pt x="1330618" y="306568"/>
                </a:lnTo>
                <a:lnTo>
                  <a:pt x="1318426" y="324649"/>
                </a:lnTo>
                <a:lnTo>
                  <a:pt x="1300343" y="336841"/>
                </a:lnTo>
                <a:lnTo>
                  <a:pt x="1278199" y="341311"/>
                </a:lnTo>
                <a:lnTo>
                  <a:pt x="56885" y="341311"/>
                </a:lnTo>
                <a:lnTo>
                  <a:pt x="34743" y="336841"/>
                </a:lnTo>
                <a:lnTo>
                  <a:pt x="16661" y="324649"/>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31" name="object 31"/>
          <p:cNvSpPr/>
          <p:nvPr/>
        </p:nvSpPr>
        <p:spPr>
          <a:xfrm>
            <a:off x="2162176" y="3257550"/>
            <a:ext cx="1335405" cy="341630"/>
          </a:xfrm>
          <a:custGeom>
            <a:avLst/>
            <a:gdLst/>
            <a:ahLst/>
            <a:cxnLst/>
            <a:rect l="l" t="t" r="r" b="b"/>
            <a:pathLst>
              <a:path w="1335405" h="341629">
                <a:moveTo>
                  <a:pt x="1278204" y="0"/>
                </a:moveTo>
                <a:lnTo>
                  <a:pt x="56887" y="0"/>
                </a:lnTo>
                <a:lnTo>
                  <a:pt x="34743" y="4471"/>
                </a:lnTo>
                <a:lnTo>
                  <a:pt x="16661" y="16663"/>
                </a:lnTo>
                <a:lnTo>
                  <a:pt x="4470" y="34745"/>
                </a:lnTo>
                <a:lnTo>
                  <a:pt x="0" y="56883"/>
                </a:lnTo>
                <a:lnTo>
                  <a:pt x="0" y="284429"/>
                </a:lnTo>
                <a:lnTo>
                  <a:pt x="4470" y="306572"/>
                </a:lnTo>
                <a:lnTo>
                  <a:pt x="16661" y="324653"/>
                </a:lnTo>
                <a:lnTo>
                  <a:pt x="34743" y="336842"/>
                </a:lnTo>
                <a:lnTo>
                  <a:pt x="56887" y="341312"/>
                </a:lnTo>
                <a:lnTo>
                  <a:pt x="1278204" y="341312"/>
                </a:lnTo>
                <a:lnTo>
                  <a:pt x="1300347" y="336842"/>
                </a:lnTo>
                <a:lnTo>
                  <a:pt x="1318428" y="324653"/>
                </a:lnTo>
                <a:lnTo>
                  <a:pt x="1330617" y="306572"/>
                </a:lnTo>
                <a:lnTo>
                  <a:pt x="1335087" y="284429"/>
                </a:lnTo>
                <a:lnTo>
                  <a:pt x="1335087" y="56883"/>
                </a:lnTo>
                <a:lnTo>
                  <a:pt x="1330617" y="34745"/>
                </a:lnTo>
                <a:lnTo>
                  <a:pt x="1318428" y="16663"/>
                </a:lnTo>
                <a:lnTo>
                  <a:pt x="1300347" y="4471"/>
                </a:lnTo>
                <a:lnTo>
                  <a:pt x="1278204" y="0"/>
                </a:lnTo>
                <a:close/>
              </a:path>
            </a:pathLst>
          </a:custGeom>
          <a:solidFill>
            <a:srgbClr val="00F900"/>
          </a:solidFill>
        </p:spPr>
        <p:txBody>
          <a:bodyPr wrap="square" lIns="0" tIns="0" rIns="0" bIns="0" rtlCol="0"/>
          <a:lstStyle/>
          <a:p>
            <a:endParaRPr/>
          </a:p>
        </p:txBody>
      </p:sp>
      <p:sp>
        <p:nvSpPr>
          <p:cNvPr id="32" name="object 32"/>
          <p:cNvSpPr/>
          <p:nvPr/>
        </p:nvSpPr>
        <p:spPr>
          <a:xfrm>
            <a:off x="2162176" y="3257550"/>
            <a:ext cx="1335405" cy="341630"/>
          </a:xfrm>
          <a:custGeom>
            <a:avLst/>
            <a:gdLst/>
            <a:ahLst/>
            <a:cxnLst/>
            <a:rect l="l" t="t" r="r" b="b"/>
            <a:pathLst>
              <a:path w="1335405" h="341629">
                <a:moveTo>
                  <a:pt x="0" y="56886"/>
                </a:moveTo>
                <a:lnTo>
                  <a:pt x="4470" y="34743"/>
                </a:lnTo>
                <a:lnTo>
                  <a:pt x="16661" y="16661"/>
                </a:lnTo>
                <a:lnTo>
                  <a:pt x="34744" y="4470"/>
                </a:lnTo>
                <a:lnTo>
                  <a:pt x="56886" y="0"/>
                </a:lnTo>
                <a:lnTo>
                  <a:pt x="1278199" y="0"/>
                </a:lnTo>
                <a:lnTo>
                  <a:pt x="1300343" y="4470"/>
                </a:lnTo>
                <a:lnTo>
                  <a:pt x="1318426" y="16661"/>
                </a:lnTo>
                <a:lnTo>
                  <a:pt x="1330618" y="34743"/>
                </a:lnTo>
                <a:lnTo>
                  <a:pt x="1335089" y="56886"/>
                </a:lnTo>
                <a:lnTo>
                  <a:pt x="1335089" y="284425"/>
                </a:lnTo>
                <a:lnTo>
                  <a:pt x="1330618" y="306568"/>
                </a:lnTo>
                <a:lnTo>
                  <a:pt x="1318426" y="324650"/>
                </a:lnTo>
                <a:lnTo>
                  <a:pt x="1300343" y="336842"/>
                </a:lnTo>
                <a:lnTo>
                  <a:pt x="1278199" y="341312"/>
                </a:lnTo>
                <a:lnTo>
                  <a:pt x="56886" y="341312"/>
                </a:lnTo>
                <a:lnTo>
                  <a:pt x="34744" y="336842"/>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33" name="object 33"/>
          <p:cNvSpPr/>
          <p:nvPr/>
        </p:nvSpPr>
        <p:spPr>
          <a:xfrm>
            <a:off x="2160587" y="4084638"/>
            <a:ext cx="1338580" cy="579755"/>
          </a:xfrm>
          <a:custGeom>
            <a:avLst/>
            <a:gdLst/>
            <a:ahLst/>
            <a:cxnLst/>
            <a:rect l="l" t="t" r="r" b="b"/>
            <a:pathLst>
              <a:path w="1338580" h="579754">
                <a:moveTo>
                  <a:pt x="1241691" y="0"/>
                </a:moveTo>
                <a:lnTo>
                  <a:pt x="96575" y="0"/>
                </a:lnTo>
                <a:lnTo>
                  <a:pt x="58984" y="7590"/>
                </a:lnTo>
                <a:lnTo>
                  <a:pt x="28286" y="28287"/>
                </a:lnTo>
                <a:lnTo>
                  <a:pt x="7589" y="58984"/>
                </a:lnTo>
                <a:lnTo>
                  <a:pt x="0" y="96570"/>
                </a:lnTo>
                <a:lnTo>
                  <a:pt x="0" y="482866"/>
                </a:lnTo>
                <a:lnTo>
                  <a:pt x="7589" y="520453"/>
                </a:lnTo>
                <a:lnTo>
                  <a:pt x="28286" y="551149"/>
                </a:lnTo>
                <a:lnTo>
                  <a:pt x="58984" y="571847"/>
                </a:lnTo>
                <a:lnTo>
                  <a:pt x="96575" y="579437"/>
                </a:lnTo>
                <a:lnTo>
                  <a:pt x="1241691" y="579437"/>
                </a:lnTo>
                <a:lnTo>
                  <a:pt x="1279278" y="571847"/>
                </a:lnTo>
                <a:lnTo>
                  <a:pt x="1309974" y="551149"/>
                </a:lnTo>
                <a:lnTo>
                  <a:pt x="1330672" y="520453"/>
                </a:lnTo>
                <a:lnTo>
                  <a:pt x="1338262" y="482866"/>
                </a:lnTo>
                <a:lnTo>
                  <a:pt x="1338262" y="96570"/>
                </a:lnTo>
                <a:lnTo>
                  <a:pt x="1330672" y="58984"/>
                </a:lnTo>
                <a:lnTo>
                  <a:pt x="1309974" y="28287"/>
                </a:lnTo>
                <a:lnTo>
                  <a:pt x="1279278" y="7590"/>
                </a:lnTo>
                <a:lnTo>
                  <a:pt x="1241691" y="0"/>
                </a:lnTo>
                <a:close/>
              </a:path>
            </a:pathLst>
          </a:custGeom>
          <a:solidFill>
            <a:srgbClr val="72F941"/>
          </a:solidFill>
        </p:spPr>
        <p:txBody>
          <a:bodyPr wrap="square" lIns="0" tIns="0" rIns="0" bIns="0" rtlCol="0"/>
          <a:lstStyle/>
          <a:p>
            <a:endParaRPr/>
          </a:p>
        </p:txBody>
      </p:sp>
      <p:sp>
        <p:nvSpPr>
          <p:cNvPr id="34" name="object 34"/>
          <p:cNvSpPr/>
          <p:nvPr/>
        </p:nvSpPr>
        <p:spPr>
          <a:xfrm>
            <a:off x="2160587" y="4084638"/>
            <a:ext cx="1338580" cy="579755"/>
          </a:xfrm>
          <a:custGeom>
            <a:avLst/>
            <a:gdLst/>
            <a:ahLst/>
            <a:cxnLst/>
            <a:rect l="l" t="t" r="r" b="b"/>
            <a:pathLst>
              <a:path w="1338580" h="579754">
                <a:moveTo>
                  <a:pt x="0" y="96574"/>
                </a:moveTo>
                <a:lnTo>
                  <a:pt x="7589" y="58983"/>
                </a:lnTo>
                <a:lnTo>
                  <a:pt x="28286" y="28286"/>
                </a:lnTo>
                <a:lnTo>
                  <a:pt x="58983" y="7589"/>
                </a:lnTo>
                <a:lnTo>
                  <a:pt x="96574" y="0"/>
                </a:lnTo>
                <a:lnTo>
                  <a:pt x="1241689" y="0"/>
                </a:lnTo>
                <a:lnTo>
                  <a:pt x="1279276" y="7589"/>
                </a:lnTo>
                <a:lnTo>
                  <a:pt x="1309972" y="28286"/>
                </a:lnTo>
                <a:lnTo>
                  <a:pt x="1330669" y="58983"/>
                </a:lnTo>
                <a:lnTo>
                  <a:pt x="1338259" y="96574"/>
                </a:lnTo>
                <a:lnTo>
                  <a:pt x="1338259" y="482861"/>
                </a:lnTo>
                <a:lnTo>
                  <a:pt x="1330669" y="520452"/>
                </a:lnTo>
                <a:lnTo>
                  <a:pt x="1309972" y="551150"/>
                </a:lnTo>
                <a:lnTo>
                  <a:pt x="1279276" y="571847"/>
                </a:lnTo>
                <a:lnTo>
                  <a:pt x="1241689" y="579436"/>
                </a:lnTo>
                <a:lnTo>
                  <a:pt x="96574" y="579436"/>
                </a:lnTo>
                <a:lnTo>
                  <a:pt x="58983" y="571847"/>
                </a:lnTo>
                <a:lnTo>
                  <a:pt x="28286" y="551150"/>
                </a:lnTo>
                <a:lnTo>
                  <a:pt x="7589" y="520452"/>
                </a:lnTo>
                <a:lnTo>
                  <a:pt x="0" y="482861"/>
                </a:lnTo>
                <a:lnTo>
                  <a:pt x="0" y="96574"/>
                </a:lnTo>
                <a:close/>
              </a:path>
            </a:pathLst>
          </a:custGeom>
          <a:ln w="9524">
            <a:solidFill>
              <a:srgbClr val="000000"/>
            </a:solidFill>
          </a:ln>
        </p:spPr>
        <p:txBody>
          <a:bodyPr wrap="square" lIns="0" tIns="0" rIns="0" bIns="0" rtlCol="0"/>
          <a:lstStyle/>
          <a:p>
            <a:endParaRPr/>
          </a:p>
        </p:txBody>
      </p:sp>
      <p:sp>
        <p:nvSpPr>
          <p:cNvPr id="35" name="object 35"/>
          <p:cNvSpPr/>
          <p:nvPr/>
        </p:nvSpPr>
        <p:spPr>
          <a:xfrm>
            <a:off x="2151063" y="5334001"/>
            <a:ext cx="1343025" cy="579755"/>
          </a:xfrm>
          <a:custGeom>
            <a:avLst/>
            <a:gdLst/>
            <a:ahLst/>
            <a:cxnLst/>
            <a:rect l="l" t="t" r="r" b="b"/>
            <a:pathLst>
              <a:path w="1343025" h="579754">
                <a:moveTo>
                  <a:pt x="1246454" y="0"/>
                </a:moveTo>
                <a:lnTo>
                  <a:pt x="96575" y="0"/>
                </a:lnTo>
                <a:lnTo>
                  <a:pt x="58984" y="7590"/>
                </a:lnTo>
                <a:lnTo>
                  <a:pt x="28286" y="28287"/>
                </a:lnTo>
                <a:lnTo>
                  <a:pt x="7589" y="58984"/>
                </a:lnTo>
                <a:lnTo>
                  <a:pt x="0" y="96570"/>
                </a:lnTo>
                <a:lnTo>
                  <a:pt x="0" y="482862"/>
                </a:lnTo>
                <a:lnTo>
                  <a:pt x="7589" y="520454"/>
                </a:lnTo>
                <a:lnTo>
                  <a:pt x="28286" y="551151"/>
                </a:lnTo>
                <a:lnTo>
                  <a:pt x="58984" y="571848"/>
                </a:lnTo>
                <a:lnTo>
                  <a:pt x="96575" y="579437"/>
                </a:lnTo>
                <a:lnTo>
                  <a:pt x="1246454" y="579437"/>
                </a:lnTo>
                <a:lnTo>
                  <a:pt x="1284040" y="571848"/>
                </a:lnTo>
                <a:lnTo>
                  <a:pt x="1314737" y="551151"/>
                </a:lnTo>
                <a:lnTo>
                  <a:pt x="1335434" y="520454"/>
                </a:lnTo>
                <a:lnTo>
                  <a:pt x="1343025" y="482862"/>
                </a:lnTo>
                <a:lnTo>
                  <a:pt x="1343025" y="96570"/>
                </a:lnTo>
                <a:lnTo>
                  <a:pt x="1335434" y="58984"/>
                </a:lnTo>
                <a:lnTo>
                  <a:pt x="1314737" y="28287"/>
                </a:lnTo>
                <a:lnTo>
                  <a:pt x="1284040" y="7590"/>
                </a:lnTo>
                <a:lnTo>
                  <a:pt x="1246454" y="0"/>
                </a:lnTo>
                <a:close/>
              </a:path>
            </a:pathLst>
          </a:custGeom>
          <a:solidFill>
            <a:srgbClr val="FFFB00"/>
          </a:solidFill>
        </p:spPr>
        <p:txBody>
          <a:bodyPr wrap="square" lIns="0" tIns="0" rIns="0" bIns="0" rtlCol="0"/>
          <a:lstStyle/>
          <a:p>
            <a:endParaRPr/>
          </a:p>
        </p:txBody>
      </p:sp>
      <p:sp>
        <p:nvSpPr>
          <p:cNvPr id="36" name="object 36"/>
          <p:cNvSpPr/>
          <p:nvPr/>
        </p:nvSpPr>
        <p:spPr>
          <a:xfrm>
            <a:off x="2151063" y="5334001"/>
            <a:ext cx="1343025" cy="579755"/>
          </a:xfrm>
          <a:custGeom>
            <a:avLst/>
            <a:gdLst/>
            <a:ahLst/>
            <a:cxnLst/>
            <a:rect l="l" t="t" r="r" b="b"/>
            <a:pathLst>
              <a:path w="1343025" h="579754">
                <a:moveTo>
                  <a:pt x="0" y="96574"/>
                </a:moveTo>
                <a:lnTo>
                  <a:pt x="7589" y="58983"/>
                </a:lnTo>
                <a:lnTo>
                  <a:pt x="28286" y="28286"/>
                </a:lnTo>
                <a:lnTo>
                  <a:pt x="58983" y="7589"/>
                </a:lnTo>
                <a:lnTo>
                  <a:pt x="96574" y="0"/>
                </a:lnTo>
                <a:lnTo>
                  <a:pt x="1246449" y="0"/>
                </a:lnTo>
                <a:lnTo>
                  <a:pt x="1284040" y="7589"/>
                </a:lnTo>
                <a:lnTo>
                  <a:pt x="1314736" y="28286"/>
                </a:lnTo>
                <a:lnTo>
                  <a:pt x="1335430" y="58983"/>
                </a:lnTo>
                <a:lnTo>
                  <a:pt x="1343019" y="96574"/>
                </a:lnTo>
                <a:lnTo>
                  <a:pt x="1343019" y="482862"/>
                </a:lnTo>
                <a:lnTo>
                  <a:pt x="1335430" y="520453"/>
                </a:lnTo>
                <a:lnTo>
                  <a:pt x="1314736" y="551151"/>
                </a:lnTo>
                <a:lnTo>
                  <a:pt x="1284040" y="571848"/>
                </a:lnTo>
                <a:lnTo>
                  <a:pt x="1246449" y="579437"/>
                </a:lnTo>
                <a:lnTo>
                  <a:pt x="96574" y="579437"/>
                </a:lnTo>
                <a:lnTo>
                  <a:pt x="58983" y="571848"/>
                </a:lnTo>
                <a:lnTo>
                  <a:pt x="28286" y="551151"/>
                </a:lnTo>
                <a:lnTo>
                  <a:pt x="7589" y="520453"/>
                </a:lnTo>
                <a:lnTo>
                  <a:pt x="0" y="482862"/>
                </a:lnTo>
                <a:lnTo>
                  <a:pt x="0" y="96574"/>
                </a:lnTo>
                <a:close/>
              </a:path>
            </a:pathLst>
          </a:custGeom>
          <a:ln w="9524">
            <a:solidFill>
              <a:srgbClr val="000000"/>
            </a:solidFill>
          </a:ln>
        </p:spPr>
        <p:txBody>
          <a:bodyPr wrap="square" lIns="0" tIns="0" rIns="0" bIns="0" rtlCol="0"/>
          <a:lstStyle/>
          <a:p>
            <a:endParaRPr/>
          </a:p>
        </p:txBody>
      </p:sp>
      <p:sp>
        <p:nvSpPr>
          <p:cNvPr id="37" name="object 37"/>
          <p:cNvSpPr/>
          <p:nvPr/>
        </p:nvSpPr>
        <p:spPr>
          <a:xfrm>
            <a:off x="2163762" y="2149475"/>
            <a:ext cx="1332230" cy="273050"/>
          </a:xfrm>
          <a:custGeom>
            <a:avLst/>
            <a:gdLst/>
            <a:ahLst/>
            <a:cxnLst/>
            <a:rect l="l" t="t" r="r" b="b"/>
            <a:pathLst>
              <a:path w="1332230" h="273050">
                <a:moveTo>
                  <a:pt x="1286408" y="0"/>
                </a:moveTo>
                <a:lnTo>
                  <a:pt x="45509" y="0"/>
                </a:lnTo>
                <a:lnTo>
                  <a:pt x="27795" y="3575"/>
                </a:lnTo>
                <a:lnTo>
                  <a:pt x="13329" y="13327"/>
                </a:lnTo>
                <a:lnTo>
                  <a:pt x="3576" y="27790"/>
                </a:lnTo>
                <a:lnTo>
                  <a:pt x="0" y="45504"/>
                </a:lnTo>
                <a:lnTo>
                  <a:pt x="0" y="227545"/>
                </a:lnTo>
                <a:lnTo>
                  <a:pt x="3576" y="245259"/>
                </a:lnTo>
                <a:lnTo>
                  <a:pt x="13329" y="259722"/>
                </a:lnTo>
                <a:lnTo>
                  <a:pt x="27795" y="269474"/>
                </a:lnTo>
                <a:lnTo>
                  <a:pt x="45509" y="273050"/>
                </a:lnTo>
                <a:lnTo>
                  <a:pt x="1286408" y="273050"/>
                </a:lnTo>
                <a:lnTo>
                  <a:pt x="1304121" y="269474"/>
                </a:lnTo>
                <a:lnTo>
                  <a:pt x="1318585" y="259722"/>
                </a:lnTo>
                <a:lnTo>
                  <a:pt x="1328336" y="245259"/>
                </a:lnTo>
                <a:lnTo>
                  <a:pt x="1331912" y="227545"/>
                </a:lnTo>
                <a:lnTo>
                  <a:pt x="1331912" y="45504"/>
                </a:lnTo>
                <a:lnTo>
                  <a:pt x="1328336" y="27790"/>
                </a:lnTo>
                <a:lnTo>
                  <a:pt x="1318585" y="13327"/>
                </a:lnTo>
                <a:lnTo>
                  <a:pt x="1304121" y="3575"/>
                </a:lnTo>
                <a:lnTo>
                  <a:pt x="1286408" y="0"/>
                </a:lnTo>
                <a:close/>
              </a:path>
            </a:pathLst>
          </a:custGeom>
          <a:solidFill>
            <a:srgbClr val="EDEDED"/>
          </a:solidFill>
        </p:spPr>
        <p:txBody>
          <a:bodyPr wrap="square" lIns="0" tIns="0" rIns="0" bIns="0" rtlCol="0"/>
          <a:lstStyle/>
          <a:p>
            <a:endParaRPr/>
          </a:p>
        </p:txBody>
      </p:sp>
      <p:sp>
        <p:nvSpPr>
          <p:cNvPr id="38" name="object 38"/>
          <p:cNvSpPr/>
          <p:nvPr/>
        </p:nvSpPr>
        <p:spPr>
          <a:xfrm>
            <a:off x="2163762" y="2149475"/>
            <a:ext cx="1332230" cy="273050"/>
          </a:xfrm>
          <a:custGeom>
            <a:avLst/>
            <a:gdLst/>
            <a:ahLst/>
            <a:cxnLst/>
            <a:rect l="l" t="t" r="r" b="b"/>
            <a:pathLst>
              <a:path w="1332230" h="273050">
                <a:moveTo>
                  <a:pt x="0" y="45508"/>
                </a:moveTo>
                <a:lnTo>
                  <a:pt x="3576" y="27794"/>
                </a:lnTo>
                <a:lnTo>
                  <a:pt x="13329" y="13329"/>
                </a:lnTo>
                <a:lnTo>
                  <a:pt x="27794" y="3576"/>
                </a:lnTo>
                <a:lnTo>
                  <a:pt x="45508" y="0"/>
                </a:lnTo>
                <a:lnTo>
                  <a:pt x="1286399" y="0"/>
                </a:lnTo>
                <a:lnTo>
                  <a:pt x="1304115" y="3576"/>
                </a:lnTo>
                <a:lnTo>
                  <a:pt x="1318581" y="13329"/>
                </a:lnTo>
                <a:lnTo>
                  <a:pt x="1328333" y="27794"/>
                </a:lnTo>
                <a:lnTo>
                  <a:pt x="1331909" y="45508"/>
                </a:lnTo>
                <a:lnTo>
                  <a:pt x="1331909" y="227540"/>
                </a:lnTo>
                <a:lnTo>
                  <a:pt x="1328333" y="245254"/>
                </a:lnTo>
                <a:lnTo>
                  <a:pt x="1318581" y="259720"/>
                </a:lnTo>
                <a:lnTo>
                  <a:pt x="1304115" y="269473"/>
                </a:lnTo>
                <a:lnTo>
                  <a:pt x="1286399" y="273049"/>
                </a:lnTo>
                <a:lnTo>
                  <a:pt x="45508" y="273049"/>
                </a:lnTo>
                <a:lnTo>
                  <a:pt x="27794" y="269473"/>
                </a:lnTo>
                <a:lnTo>
                  <a:pt x="13329" y="259720"/>
                </a:lnTo>
                <a:lnTo>
                  <a:pt x="3576" y="245254"/>
                </a:lnTo>
                <a:lnTo>
                  <a:pt x="0" y="227540"/>
                </a:lnTo>
                <a:lnTo>
                  <a:pt x="0" y="45508"/>
                </a:lnTo>
                <a:close/>
              </a:path>
            </a:pathLst>
          </a:custGeom>
          <a:ln w="9524">
            <a:solidFill>
              <a:srgbClr val="000000"/>
            </a:solidFill>
          </a:ln>
        </p:spPr>
        <p:txBody>
          <a:bodyPr wrap="square" lIns="0" tIns="0" rIns="0" bIns="0" rtlCol="0"/>
          <a:lstStyle/>
          <a:p>
            <a:endParaRPr/>
          </a:p>
        </p:txBody>
      </p:sp>
      <p:sp>
        <p:nvSpPr>
          <p:cNvPr id="39" name="object 39"/>
          <p:cNvSpPr/>
          <p:nvPr/>
        </p:nvSpPr>
        <p:spPr>
          <a:xfrm>
            <a:off x="2160587" y="3671887"/>
            <a:ext cx="1338580" cy="341630"/>
          </a:xfrm>
          <a:custGeom>
            <a:avLst/>
            <a:gdLst/>
            <a:ahLst/>
            <a:cxnLst/>
            <a:rect l="l" t="t" r="r" b="b"/>
            <a:pathLst>
              <a:path w="1338580" h="341629">
                <a:moveTo>
                  <a:pt x="1281379" y="0"/>
                </a:moveTo>
                <a:lnTo>
                  <a:pt x="56885" y="0"/>
                </a:lnTo>
                <a:lnTo>
                  <a:pt x="34743" y="4471"/>
                </a:lnTo>
                <a:lnTo>
                  <a:pt x="16661" y="16663"/>
                </a:lnTo>
                <a:lnTo>
                  <a:pt x="4470" y="34745"/>
                </a:lnTo>
                <a:lnTo>
                  <a:pt x="0" y="56883"/>
                </a:lnTo>
                <a:lnTo>
                  <a:pt x="0" y="284429"/>
                </a:lnTo>
                <a:lnTo>
                  <a:pt x="4470" y="306572"/>
                </a:lnTo>
                <a:lnTo>
                  <a:pt x="16661" y="324653"/>
                </a:lnTo>
                <a:lnTo>
                  <a:pt x="34743" y="336842"/>
                </a:lnTo>
                <a:lnTo>
                  <a:pt x="56885" y="341312"/>
                </a:lnTo>
                <a:lnTo>
                  <a:pt x="1281379" y="341312"/>
                </a:lnTo>
                <a:lnTo>
                  <a:pt x="1303522" y="336842"/>
                </a:lnTo>
                <a:lnTo>
                  <a:pt x="1321603" y="324653"/>
                </a:lnTo>
                <a:lnTo>
                  <a:pt x="1333792" y="306572"/>
                </a:lnTo>
                <a:lnTo>
                  <a:pt x="1338262" y="284429"/>
                </a:lnTo>
                <a:lnTo>
                  <a:pt x="1338262" y="56883"/>
                </a:lnTo>
                <a:lnTo>
                  <a:pt x="1333792" y="34745"/>
                </a:lnTo>
                <a:lnTo>
                  <a:pt x="1321603" y="16663"/>
                </a:lnTo>
                <a:lnTo>
                  <a:pt x="1303522" y="4471"/>
                </a:lnTo>
                <a:lnTo>
                  <a:pt x="1281379" y="0"/>
                </a:lnTo>
                <a:close/>
              </a:path>
            </a:pathLst>
          </a:custGeom>
          <a:solidFill>
            <a:srgbClr val="00F900"/>
          </a:solidFill>
        </p:spPr>
        <p:txBody>
          <a:bodyPr wrap="square" lIns="0" tIns="0" rIns="0" bIns="0" rtlCol="0"/>
          <a:lstStyle/>
          <a:p>
            <a:endParaRPr/>
          </a:p>
        </p:txBody>
      </p:sp>
      <p:sp>
        <p:nvSpPr>
          <p:cNvPr id="40" name="object 40"/>
          <p:cNvSpPr/>
          <p:nvPr/>
        </p:nvSpPr>
        <p:spPr>
          <a:xfrm>
            <a:off x="2160587" y="3671887"/>
            <a:ext cx="1338580" cy="341630"/>
          </a:xfrm>
          <a:custGeom>
            <a:avLst/>
            <a:gdLst/>
            <a:ahLst/>
            <a:cxnLst/>
            <a:rect l="l" t="t" r="r" b="b"/>
            <a:pathLst>
              <a:path w="1338580" h="341629">
                <a:moveTo>
                  <a:pt x="0" y="56886"/>
                </a:moveTo>
                <a:lnTo>
                  <a:pt x="4470" y="34743"/>
                </a:lnTo>
                <a:lnTo>
                  <a:pt x="16661" y="16661"/>
                </a:lnTo>
                <a:lnTo>
                  <a:pt x="34743" y="4470"/>
                </a:lnTo>
                <a:lnTo>
                  <a:pt x="56885" y="0"/>
                </a:lnTo>
                <a:lnTo>
                  <a:pt x="1281379" y="0"/>
                </a:lnTo>
                <a:lnTo>
                  <a:pt x="1303517" y="4470"/>
                </a:lnTo>
                <a:lnTo>
                  <a:pt x="1321597" y="16661"/>
                </a:lnTo>
                <a:lnTo>
                  <a:pt x="1333788" y="34743"/>
                </a:lnTo>
                <a:lnTo>
                  <a:pt x="1338259" y="56886"/>
                </a:lnTo>
                <a:lnTo>
                  <a:pt x="1338259" y="284425"/>
                </a:lnTo>
                <a:lnTo>
                  <a:pt x="1333788" y="306568"/>
                </a:lnTo>
                <a:lnTo>
                  <a:pt x="1321597" y="324650"/>
                </a:lnTo>
                <a:lnTo>
                  <a:pt x="1303517" y="336841"/>
                </a:lnTo>
                <a:lnTo>
                  <a:pt x="1281379" y="341311"/>
                </a:lnTo>
                <a:lnTo>
                  <a:pt x="56885" y="341311"/>
                </a:lnTo>
                <a:lnTo>
                  <a:pt x="34743" y="336841"/>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41" name="object 41"/>
          <p:cNvSpPr/>
          <p:nvPr/>
        </p:nvSpPr>
        <p:spPr>
          <a:xfrm>
            <a:off x="2162175" y="5943601"/>
            <a:ext cx="1332230" cy="579755"/>
          </a:xfrm>
          <a:custGeom>
            <a:avLst/>
            <a:gdLst/>
            <a:ahLst/>
            <a:cxnLst/>
            <a:rect l="l" t="t" r="r" b="b"/>
            <a:pathLst>
              <a:path w="1332230" h="579754">
                <a:moveTo>
                  <a:pt x="1235341" y="0"/>
                </a:moveTo>
                <a:lnTo>
                  <a:pt x="96574" y="0"/>
                </a:lnTo>
                <a:lnTo>
                  <a:pt x="58983" y="7589"/>
                </a:lnTo>
                <a:lnTo>
                  <a:pt x="28286" y="28286"/>
                </a:lnTo>
                <a:lnTo>
                  <a:pt x="7589" y="58983"/>
                </a:lnTo>
                <a:lnTo>
                  <a:pt x="0" y="96574"/>
                </a:lnTo>
                <a:lnTo>
                  <a:pt x="0" y="482862"/>
                </a:lnTo>
                <a:lnTo>
                  <a:pt x="7589" y="520454"/>
                </a:lnTo>
                <a:lnTo>
                  <a:pt x="28286" y="551151"/>
                </a:lnTo>
                <a:lnTo>
                  <a:pt x="58983" y="571848"/>
                </a:lnTo>
                <a:lnTo>
                  <a:pt x="96574" y="579437"/>
                </a:lnTo>
                <a:lnTo>
                  <a:pt x="1235341" y="579437"/>
                </a:lnTo>
                <a:lnTo>
                  <a:pt x="1272928" y="571848"/>
                </a:lnTo>
                <a:lnTo>
                  <a:pt x="1303624" y="551151"/>
                </a:lnTo>
                <a:lnTo>
                  <a:pt x="1324322" y="520454"/>
                </a:lnTo>
                <a:lnTo>
                  <a:pt x="1331912" y="482862"/>
                </a:lnTo>
                <a:lnTo>
                  <a:pt x="1331912" y="96574"/>
                </a:lnTo>
                <a:lnTo>
                  <a:pt x="1324322" y="58983"/>
                </a:lnTo>
                <a:lnTo>
                  <a:pt x="1303624" y="28286"/>
                </a:lnTo>
                <a:lnTo>
                  <a:pt x="1272928" y="7589"/>
                </a:lnTo>
                <a:lnTo>
                  <a:pt x="1235341" y="0"/>
                </a:lnTo>
                <a:close/>
              </a:path>
            </a:pathLst>
          </a:custGeom>
          <a:solidFill>
            <a:srgbClr val="FF2600"/>
          </a:solidFill>
        </p:spPr>
        <p:txBody>
          <a:bodyPr wrap="square" lIns="0" tIns="0" rIns="0" bIns="0" rtlCol="0"/>
          <a:lstStyle/>
          <a:p>
            <a:endParaRPr/>
          </a:p>
        </p:txBody>
      </p:sp>
      <p:sp>
        <p:nvSpPr>
          <p:cNvPr id="42" name="object 42"/>
          <p:cNvSpPr/>
          <p:nvPr/>
        </p:nvSpPr>
        <p:spPr>
          <a:xfrm>
            <a:off x="2162175" y="5943601"/>
            <a:ext cx="1332230" cy="579755"/>
          </a:xfrm>
          <a:custGeom>
            <a:avLst/>
            <a:gdLst/>
            <a:ahLst/>
            <a:cxnLst/>
            <a:rect l="l" t="t" r="r" b="b"/>
            <a:pathLst>
              <a:path w="1332230" h="579754">
                <a:moveTo>
                  <a:pt x="0" y="96574"/>
                </a:moveTo>
                <a:lnTo>
                  <a:pt x="7589" y="58983"/>
                </a:lnTo>
                <a:lnTo>
                  <a:pt x="28286" y="28286"/>
                </a:lnTo>
                <a:lnTo>
                  <a:pt x="58983" y="7589"/>
                </a:lnTo>
                <a:lnTo>
                  <a:pt x="96574" y="0"/>
                </a:lnTo>
                <a:lnTo>
                  <a:pt x="1235339" y="0"/>
                </a:lnTo>
                <a:lnTo>
                  <a:pt x="1272930" y="7589"/>
                </a:lnTo>
                <a:lnTo>
                  <a:pt x="1303626" y="28286"/>
                </a:lnTo>
                <a:lnTo>
                  <a:pt x="1324320" y="58983"/>
                </a:lnTo>
                <a:lnTo>
                  <a:pt x="1331909" y="96574"/>
                </a:lnTo>
                <a:lnTo>
                  <a:pt x="1331909" y="482862"/>
                </a:lnTo>
                <a:lnTo>
                  <a:pt x="1324320" y="520454"/>
                </a:lnTo>
                <a:lnTo>
                  <a:pt x="1303626" y="551151"/>
                </a:lnTo>
                <a:lnTo>
                  <a:pt x="1272930" y="571848"/>
                </a:lnTo>
                <a:lnTo>
                  <a:pt x="1235339" y="579437"/>
                </a:lnTo>
                <a:lnTo>
                  <a:pt x="96574" y="579437"/>
                </a:lnTo>
                <a:lnTo>
                  <a:pt x="58983" y="571848"/>
                </a:lnTo>
                <a:lnTo>
                  <a:pt x="28286" y="551151"/>
                </a:lnTo>
                <a:lnTo>
                  <a:pt x="7589" y="520454"/>
                </a:lnTo>
                <a:lnTo>
                  <a:pt x="0" y="482862"/>
                </a:lnTo>
                <a:lnTo>
                  <a:pt x="0" y="96574"/>
                </a:lnTo>
                <a:close/>
              </a:path>
            </a:pathLst>
          </a:custGeom>
          <a:ln w="9524">
            <a:solidFill>
              <a:srgbClr val="000000"/>
            </a:solidFill>
          </a:ln>
        </p:spPr>
        <p:txBody>
          <a:bodyPr wrap="square" lIns="0" tIns="0" rIns="0" bIns="0" rtlCol="0"/>
          <a:lstStyle/>
          <a:p>
            <a:endParaRPr/>
          </a:p>
        </p:txBody>
      </p:sp>
      <p:sp>
        <p:nvSpPr>
          <p:cNvPr id="43" name="object 43"/>
          <p:cNvSpPr/>
          <p:nvPr/>
        </p:nvSpPr>
        <p:spPr>
          <a:xfrm>
            <a:off x="2163762" y="2468562"/>
            <a:ext cx="1332230" cy="273050"/>
          </a:xfrm>
          <a:custGeom>
            <a:avLst/>
            <a:gdLst/>
            <a:ahLst/>
            <a:cxnLst/>
            <a:rect l="l" t="t" r="r" b="b"/>
            <a:pathLst>
              <a:path w="1332230" h="273050">
                <a:moveTo>
                  <a:pt x="1286408" y="0"/>
                </a:moveTo>
                <a:lnTo>
                  <a:pt x="45509" y="0"/>
                </a:lnTo>
                <a:lnTo>
                  <a:pt x="27795" y="3575"/>
                </a:lnTo>
                <a:lnTo>
                  <a:pt x="13329" y="13327"/>
                </a:lnTo>
                <a:lnTo>
                  <a:pt x="3576" y="27790"/>
                </a:lnTo>
                <a:lnTo>
                  <a:pt x="0" y="45504"/>
                </a:lnTo>
                <a:lnTo>
                  <a:pt x="0" y="227545"/>
                </a:lnTo>
                <a:lnTo>
                  <a:pt x="3576" y="245259"/>
                </a:lnTo>
                <a:lnTo>
                  <a:pt x="13329" y="259722"/>
                </a:lnTo>
                <a:lnTo>
                  <a:pt x="27795" y="269474"/>
                </a:lnTo>
                <a:lnTo>
                  <a:pt x="45509" y="273050"/>
                </a:lnTo>
                <a:lnTo>
                  <a:pt x="1286408" y="273050"/>
                </a:lnTo>
                <a:lnTo>
                  <a:pt x="1304121" y="269474"/>
                </a:lnTo>
                <a:lnTo>
                  <a:pt x="1318585" y="259722"/>
                </a:lnTo>
                <a:lnTo>
                  <a:pt x="1328336" y="245259"/>
                </a:lnTo>
                <a:lnTo>
                  <a:pt x="1331912" y="227545"/>
                </a:lnTo>
                <a:lnTo>
                  <a:pt x="1331912" y="45504"/>
                </a:lnTo>
                <a:lnTo>
                  <a:pt x="1328336" y="27790"/>
                </a:lnTo>
                <a:lnTo>
                  <a:pt x="1318585" y="13327"/>
                </a:lnTo>
                <a:lnTo>
                  <a:pt x="1304121" y="3575"/>
                </a:lnTo>
                <a:lnTo>
                  <a:pt x="1286408" y="0"/>
                </a:lnTo>
                <a:close/>
              </a:path>
            </a:pathLst>
          </a:custGeom>
          <a:solidFill>
            <a:srgbClr val="EDEDED"/>
          </a:solidFill>
        </p:spPr>
        <p:txBody>
          <a:bodyPr wrap="square" lIns="0" tIns="0" rIns="0" bIns="0" rtlCol="0"/>
          <a:lstStyle/>
          <a:p>
            <a:endParaRPr/>
          </a:p>
        </p:txBody>
      </p:sp>
      <p:sp>
        <p:nvSpPr>
          <p:cNvPr id="44" name="object 44"/>
          <p:cNvSpPr/>
          <p:nvPr/>
        </p:nvSpPr>
        <p:spPr>
          <a:xfrm>
            <a:off x="2163762" y="2468562"/>
            <a:ext cx="1332230" cy="273050"/>
          </a:xfrm>
          <a:custGeom>
            <a:avLst/>
            <a:gdLst/>
            <a:ahLst/>
            <a:cxnLst/>
            <a:rect l="l" t="t" r="r" b="b"/>
            <a:pathLst>
              <a:path w="1332230" h="273050">
                <a:moveTo>
                  <a:pt x="0" y="45508"/>
                </a:moveTo>
                <a:lnTo>
                  <a:pt x="3576" y="27794"/>
                </a:lnTo>
                <a:lnTo>
                  <a:pt x="13329" y="13329"/>
                </a:lnTo>
                <a:lnTo>
                  <a:pt x="27794" y="3576"/>
                </a:lnTo>
                <a:lnTo>
                  <a:pt x="45508" y="0"/>
                </a:lnTo>
                <a:lnTo>
                  <a:pt x="1286399" y="0"/>
                </a:lnTo>
                <a:lnTo>
                  <a:pt x="1304115" y="3576"/>
                </a:lnTo>
                <a:lnTo>
                  <a:pt x="1318581" y="13329"/>
                </a:lnTo>
                <a:lnTo>
                  <a:pt x="1328333" y="27794"/>
                </a:lnTo>
                <a:lnTo>
                  <a:pt x="1331909" y="45508"/>
                </a:lnTo>
                <a:lnTo>
                  <a:pt x="1331909" y="227540"/>
                </a:lnTo>
                <a:lnTo>
                  <a:pt x="1328333" y="245254"/>
                </a:lnTo>
                <a:lnTo>
                  <a:pt x="1318581" y="259720"/>
                </a:lnTo>
                <a:lnTo>
                  <a:pt x="1304115" y="269473"/>
                </a:lnTo>
                <a:lnTo>
                  <a:pt x="1286399" y="273049"/>
                </a:lnTo>
                <a:lnTo>
                  <a:pt x="45508" y="273049"/>
                </a:lnTo>
                <a:lnTo>
                  <a:pt x="27794" y="269473"/>
                </a:lnTo>
                <a:lnTo>
                  <a:pt x="13329" y="259720"/>
                </a:lnTo>
                <a:lnTo>
                  <a:pt x="3576" y="245254"/>
                </a:lnTo>
                <a:lnTo>
                  <a:pt x="0" y="227540"/>
                </a:lnTo>
                <a:lnTo>
                  <a:pt x="0" y="45508"/>
                </a:lnTo>
                <a:close/>
              </a:path>
            </a:pathLst>
          </a:custGeom>
          <a:ln w="9524">
            <a:solidFill>
              <a:srgbClr val="000000"/>
            </a:solidFill>
          </a:ln>
        </p:spPr>
        <p:txBody>
          <a:bodyPr wrap="square" lIns="0" tIns="0" rIns="0" bIns="0" rtlCol="0"/>
          <a:lstStyle/>
          <a:p>
            <a:endParaRPr/>
          </a:p>
        </p:txBody>
      </p:sp>
      <p:sp>
        <p:nvSpPr>
          <p:cNvPr id="45" name="object 45"/>
          <p:cNvSpPr/>
          <p:nvPr/>
        </p:nvSpPr>
        <p:spPr>
          <a:xfrm>
            <a:off x="2151063" y="4702176"/>
            <a:ext cx="1343025" cy="579755"/>
          </a:xfrm>
          <a:custGeom>
            <a:avLst/>
            <a:gdLst/>
            <a:ahLst/>
            <a:cxnLst/>
            <a:rect l="l" t="t" r="r" b="b"/>
            <a:pathLst>
              <a:path w="1343025" h="579754">
                <a:moveTo>
                  <a:pt x="1246454" y="0"/>
                </a:moveTo>
                <a:lnTo>
                  <a:pt x="96575" y="0"/>
                </a:lnTo>
                <a:lnTo>
                  <a:pt x="58984" y="7590"/>
                </a:lnTo>
                <a:lnTo>
                  <a:pt x="28286" y="28287"/>
                </a:lnTo>
                <a:lnTo>
                  <a:pt x="7589" y="58984"/>
                </a:lnTo>
                <a:lnTo>
                  <a:pt x="0" y="96570"/>
                </a:lnTo>
                <a:lnTo>
                  <a:pt x="0" y="482866"/>
                </a:lnTo>
                <a:lnTo>
                  <a:pt x="7589" y="520453"/>
                </a:lnTo>
                <a:lnTo>
                  <a:pt x="28286" y="551149"/>
                </a:lnTo>
                <a:lnTo>
                  <a:pt x="58984" y="571847"/>
                </a:lnTo>
                <a:lnTo>
                  <a:pt x="96575" y="579437"/>
                </a:lnTo>
                <a:lnTo>
                  <a:pt x="1246454" y="579437"/>
                </a:lnTo>
                <a:lnTo>
                  <a:pt x="1284040" y="571847"/>
                </a:lnTo>
                <a:lnTo>
                  <a:pt x="1314737" y="551149"/>
                </a:lnTo>
                <a:lnTo>
                  <a:pt x="1335434" y="520453"/>
                </a:lnTo>
                <a:lnTo>
                  <a:pt x="1343025" y="482866"/>
                </a:lnTo>
                <a:lnTo>
                  <a:pt x="1343025" y="96570"/>
                </a:lnTo>
                <a:lnTo>
                  <a:pt x="1335434" y="58984"/>
                </a:lnTo>
                <a:lnTo>
                  <a:pt x="1314737" y="28287"/>
                </a:lnTo>
                <a:lnTo>
                  <a:pt x="1284040" y="7590"/>
                </a:lnTo>
                <a:lnTo>
                  <a:pt x="1246454" y="0"/>
                </a:lnTo>
                <a:close/>
              </a:path>
            </a:pathLst>
          </a:custGeom>
          <a:solidFill>
            <a:srgbClr val="FFFB00"/>
          </a:solidFill>
        </p:spPr>
        <p:txBody>
          <a:bodyPr wrap="square" lIns="0" tIns="0" rIns="0" bIns="0" rtlCol="0"/>
          <a:lstStyle/>
          <a:p>
            <a:endParaRPr/>
          </a:p>
        </p:txBody>
      </p:sp>
      <p:sp>
        <p:nvSpPr>
          <p:cNvPr id="46" name="object 46"/>
          <p:cNvSpPr/>
          <p:nvPr/>
        </p:nvSpPr>
        <p:spPr>
          <a:xfrm>
            <a:off x="2151063" y="4702176"/>
            <a:ext cx="1343025" cy="579755"/>
          </a:xfrm>
          <a:custGeom>
            <a:avLst/>
            <a:gdLst/>
            <a:ahLst/>
            <a:cxnLst/>
            <a:rect l="l" t="t" r="r" b="b"/>
            <a:pathLst>
              <a:path w="1343025" h="579754">
                <a:moveTo>
                  <a:pt x="0" y="96574"/>
                </a:moveTo>
                <a:lnTo>
                  <a:pt x="7589" y="58983"/>
                </a:lnTo>
                <a:lnTo>
                  <a:pt x="28286" y="28286"/>
                </a:lnTo>
                <a:lnTo>
                  <a:pt x="58983" y="7589"/>
                </a:lnTo>
                <a:lnTo>
                  <a:pt x="96574" y="0"/>
                </a:lnTo>
                <a:lnTo>
                  <a:pt x="1246449" y="0"/>
                </a:lnTo>
                <a:lnTo>
                  <a:pt x="1284040" y="7589"/>
                </a:lnTo>
                <a:lnTo>
                  <a:pt x="1314736" y="28286"/>
                </a:lnTo>
                <a:lnTo>
                  <a:pt x="1335430" y="58983"/>
                </a:lnTo>
                <a:lnTo>
                  <a:pt x="1343019" y="96574"/>
                </a:lnTo>
                <a:lnTo>
                  <a:pt x="1343019" y="482862"/>
                </a:lnTo>
                <a:lnTo>
                  <a:pt x="1335430" y="520453"/>
                </a:lnTo>
                <a:lnTo>
                  <a:pt x="1314736" y="551151"/>
                </a:lnTo>
                <a:lnTo>
                  <a:pt x="1284040" y="571848"/>
                </a:lnTo>
                <a:lnTo>
                  <a:pt x="1246449" y="579437"/>
                </a:lnTo>
                <a:lnTo>
                  <a:pt x="96574" y="579437"/>
                </a:lnTo>
                <a:lnTo>
                  <a:pt x="58983" y="571848"/>
                </a:lnTo>
                <a:lnTo>
                  <a:pt x="28286" y="551151"/>
                </a:lnTo>
                <a:lnTo>
                  <a:pt x="7589" y="520453"/>
                </a:lnTo>
                <a:lnTo>
                  <a:pt x="0" y="482862"/>
                </a:lnTo>
                <a:lnTo>
                  <a:pt x="0" y="96574"/>
                </a:lnTo>
                <a:close/>
              </a:path>
            </a:pathLst>
          </a:custGeom>
          <a:ln w="9524">
            <a:solidFill>
              <a:srgbClr val="000000"/>
            </a:solidFill>
          </a:ln>
        </p:spPr>
        <p:txBody>
          <a:bodyPr wrap="square" lIns="0" tIns="0" rIns="0" bIns="0" rtlCol="0"/>
          <a:lstStyle/>
          <a:p>
            <a:endParaRPr/>
          </a:p>
        </p:txBody>
      </p:sp>
      <p:sp>
        <p:nvSpPr>
          <p:cNvPr id="47" name="object 47"/>
          <p:cNvSpPr/>
          <p:nvPr/>
        </p:nvSpPr>
        <p:spPr>
          <a:xfrm>
            <a:off x="1752600" y="704850"/>
            <a:ext cx="2133600" cy="584200"/>
          </a:xfrm>
          <a:custGeom>
            <a:avLst/>
            <a:gdLst/>
            <a:ahLst/>
            <a:cxnLst/>
            <a:rect l="l" t="t" r="r" b="b"/>
            <a:pathLst>
              <a:path w="2133600" h="584200">
                <a:moveTo>
                  <a:pt x="0" y="0"/>
                </a:moveTo>
                <a:lnTo>
                  <a:pt x="2133598" y="0"/>
                </a:lnTo>
                <a:lnTo>
                  <a:pt x="2133598" y="584199"/>
                </a:lnTo>
                <a:lnTo>
                  <a:pt x="0" y="584199"/>
                </a:lnTo>
                <a:lnTo>
                  <a:pt x="0" y="0"/>
                </a:lnTo>
                <a:close/>
              </a:path>
            </a:pathLst>
          </a:custGeom>
          <a:ln w="9524">
            <a:solidFill>
              <a:srgbClr val="000000"/>
            </a:solidFill>
          </a:ln>
        </p:spPr>
        <p:txBody>
          <a:bodyPr wrap="square" lIns="0" tIns="0" rIns="0" bIns="0" rtlCol="0"/>
          <a:lstStyle/>
          <a:p>
            <a:endParaRPr/>
          </a:p>
        </p:txBody>
      </p:sp>
      <p:sp>
        <p:nvSpPr>
          <p:cNvPr id="48" name="object 48"/>
          <p:cNvSpPr txBox="1"/>
          <p:nvPr/>
        </p:nvSpPr>
        <p:spPr>
          <a:xfrm>
            <a:off x="2318106" y="737870"/>
            <a:ext cx="1007744" cy="269240"/>
          </a:xfrm>
          <a:prstGeom prst="rect">
            <a:avLst/>
          </a:prstGeom>
        </p:spPr>
        <p:txBody>
          <a:bodyPr vert="horz" wrap="square" lIns="0" tIns="12700" rIns="0" bIns="0" rtlCol="0">
            <a:spAutoFit/>
          </a:bodyPr>
          <a:lstStyle/>
          <a:p>
            <a:pPr marL="12700">
              <a:spcBef>
                <a:spcPts val="100"/>
              </a:spcBef>
            </a:pPr>
            <a:r>
              <a:rPr sz="1600" b="1" spc="-5" dirty="0">
                <a:latin typeface="Arial"/>
                <a:cs typeface="Arial"/>
              </a:rPr>
              <a:t>Campione</a:t>
            </a:r>
            <a:endParaRPr sz="1600">
              <a:latin typeface="Arial"/>
              <a:cs typeface="Arial"/>
            </a:endParaRPr>
          </a:p>
        </p:txBody>
      </p:sp>
      <p:sp>
        <p:nvSpPr>
          <p:cNvPr id="49" name="object 49"/>
          <p:cNvSpPr txBox="1"/>
          <p:nvPr/>
        </p:nvSpPr>
        <p:spPr>
          <a:xfrm>
            <a:off x="2126068" y="972554"/>
            <a:ext cx="1459459" cy="289823"/>
          </a:xfrm>
          <a:prstGeom prst="rect">
            <a:avLst/>
          </a:prstGeom>
        </p:spPr>
        <p:txBody>
          <a:bodyPr vert="horz" wrap="square" lIns="0" tIns="12700" rIns="0" bIns="0" rtlCol="0">
            <a:spAutoFit/>
          </a:bodyPr>
          <a:lstStyle/>
          <a:p>
            <a:pPr marL="12700">
              <a:spcBef>
                <a:spcPts val="100"/>
              </a:spcBef>
            </a:pPr>
            <a:r>
              <a:rPr sz="1600" b="1" spc="-5" dirty="0">
                <a:latin typeface="Arial"/>
                <a:cs typeface="Arial"/>
              </a:rPr>
              <a:t>“</a:t>
            </a:r>
            <a:r>
              <a:rPr b="1" spc="-5" dirty="0">
                <a:solidFill>
                  <a:srgbClr val="FF0000"/>
                </a:solidFill>
                <a:latin typeface="Arial"/>
                <a:cs typeface="Arial"/>
              </a:rPr>
              <a:t>Q</a:t>
            </a:r>
            <a:r>
              <a:rPr b="1" spc="-5" dirty="0">
                <a:latin typeface="Arial"/>
                <a:cs typeface="Arial"/>
              </a:rPr>
              <a:t>”</a:t>
            </a:r>
            <a:r>
              <a:rPr b="1" spc="-40" dirty="0">
                <a:latin typeface="Arial"/>
                <a:cs typeface="Arial"/>
              </a:rPr>
              <a:t> </a:t>
            </a:r>
            <a:r>
              <a:rPr spc="-5" dirty="0">
                <a:latin typeface="Arial"/>
                <a:cs typeface="Arial"/>
              </a:rPr>
              <a:t>Question)</a:t>
            </a:r>
            <a:endParaRPr dirty="0">
              <a:latin typeface="Arial"/>
              <a:cs typeface="Arial"/>
            </a:endParaRPr>
          </a:p>
        </p:txBody>
      </p:sp>
      <p:sp>
        <p:nvSpPr>
          <p:cNvPr id="50" name="object 50"/>
          <p:cNvSpPr txBox="1"/>
          <p:nvPr/>
        </p:nvSpPr>
        <p:spPr>
          <a:xfrm>
            <a:off x="1817518" y="3155161"/>
            <a:ext cx="179536" cy="525780"/>
          </a:xfrm>
          <a:prstGeom prst="rect">
            <a:avLst/>
          </a:prstGeom>
        </p:spPr>
        <p:txBody>
          <a:bodyPr vert="vert270" wrap="square" lIns="0" tIns="0" rIns="0" bIns="0" rtlCol="0">
            <a:spAutoFit/>
          </a:bodyPr>
          <a:lstStyle/>
          <a:p>
            <a:pPr marL="12700">
              <a:lnSpc>
                <a:spcPts val="1425"/>
              </a:lnSpc>
            </a:pPr>
            <a:r>
              <a:rPr sz="1200" dirty="0">
                <a:latin typeface="Arial"/>
                <a:cs typeface="Arial"/>
              </a:rPr>
              <a:t>Biology</a:t>
            </a:r>
            <a:endParaRPr sz="1200">
              <a:latin typeface="Arial"/>
              <a:cs typeface="Arial"/>
            </a:endParaRPr>
          </a:p>
        </p:txBody>
      </p:sp>
      <p:sp>
        <p:nvSpPr>
          <p:cNvPr id="51" name="object 51"/>
          <p:cNvSpPr txBox="1"/>
          <p:nvPr/>
        </p:nvSpPr>
        <p:spPr>
          <a:xfrm>
            <a:off x="1819106" y="4827085"/>
            <a:ext cx="179536" cy="796925"/>
          </a:xfrm>
          <a:prstGeom prst="rect">
            <a:avLst/>
          </a:prstGeom>
        </p:spPr>
        <p:txBody>
          <a:bodyPr vert="vert270" wrap="square" lIns="0" tIns="0" rIns="0" bIns="0" rtlCol="0">
            <a:spAutoFit/>
          </a:bodyPr>
          <a:lstStyle/>
          <a:p>
            <a:pPr marL="12700">
              <a:lnSpc>
                <a:spcPts val="1425"/>
              </a:lnSpc>
            </a:pPr>
            <a:r>
              <a:rPr sz="1200" spc="-135" dirty="0">
                <a:latin typeface="Arial"/>
                <a:cs typeface="Arial"/>
              </a:rPr>
              <a:t>T</a:t>
            </a:r>
            <a:r>
              <a:rPr sz="1200" dirty="0">
                <a:latin typeface="Arial"/>
                <a:cs typeface="Arial"/>
              </a:rPr>
              <a:t>echnology</a:t>
            </a:r>
            <a:endParaRPr sz="1200">
              <a:latin typeface="Arial"/>
              <a:cs typeface="Arial"/>
            </a:endParaRPr>
          </a:p>
        </p:txBody>
      </p:sp>
      <p:sp>
        <p:nvSpPr>
          <p:cNvPr id="52" name="object 52"/>
          <p:cNvSpPr txBox="1"/>
          <p:nvPr/>
        </p:nvSpPr>
        <p:spPr>
          <a:xfrm>
            <a:off x="1819106" y="5876203"/>
            <a:ext cx="179536" cy="627380"/>
          </a:xfrm>
          <a:prstGeom prst="rect">
            <a:avLst/>
          </a:prstGeom>
        </p:spPr>
        <p:txBody>
          <a:bodyPr vert="vert270" wrap="square" lIns="0" tIns="0" rIns="0" bIns="0" rtlCol="0">
            <a:spAutoFit/>
          </a:bodyPr>
          <a:lstStyle/>
          <a:p>
            <a:pPr marL="12700">
              <a:lnSpc>
                <a:spcPts val="1425"/>
              </a:lnSpc>
            </a:pPr>
            <a:r>
              <a:rPr sz="1200" dirty="0">
                <a:latin typeface="Arial"/>
                <a:cs typeface="Arial"/>
              </a:rPr>
              <a:t>Genetics</a:t>
            </a:r>
            <a:endParaRPr sz="1200">
              <a:latin typeface="Arial"/>
              <a:cs typeface="Arial"/>
            </a:endParaRPr>
          </a:p>
        </p:txBody>
      </p:sp>
      <p:sp>
        <p:nvSpPr>
          <p:cNvPr id="53" name="object 53"/>
          <p:cNvSpPr txBox="1"/>
          <p:nvPr/>
        </p:nvSpPr>
        <p:spPr>
          <a:xfrm>
            <a:off x="1819106" y="2135915"/>
            <a:ext cx="179536" cy="627380"/>
          </a:xfrm>
          <a:prstGeom prst="rect">
            <a:avLst/>
          </a:prstGeom>
        </p:spPr>
        <p:txBody>
          <a:bodyPr vert="vert270" wrap="square" lIns="0" tIns="0" rIns="0" bIns="0" rtlCol="0">
            <a:spAutoFit/>
          </a:bodyPr>
          <a:lstStyle/>
          <a:p>
            <a:pPr marL="12700">
              <a:lnSpc>
                <a:spcPts val="1425"/>
              </a:lnSpc>
            </a:pPr>
            <a:r>
              <a:rPr sz="1200" dirty="0">
                <a:latin typeface="Arial"/>
                <a:cs typeface="Arial"/>
              </a:rPr>
              <a:t>Serology</a:t>
            </a:r>
            <a:endParaRPr sz="1200">
              <a:latin typeface="Arial"/>
              <a:cs typeface="Arial"/>
            </a:endParaRPr>
          </a:p>
        </p:txBody>
      </p:sp>
      <p:sp>
        <p:nvSpPr>
          <p:cNvPr id="54" name="object 54"/>
          <p:cNvSpPr txBox="1"/>
          <p:nvPr/>
        </p:nvSpPr>
        <p:spPr>
          <a:xfrm>
            <a:off x="1850391" y="6594157"/>
            <a:ext cx="2772205" cy="197490"/>
          </a:xfrm>
          <a:prstGeom prst="rect">
            <a:avLst/>
          </a:prstGeom>
        </p:spPr>
        <p:txBody>
          <a:bodyPr vert="horz" wrap="square" lIns="0" tIns="12700" rIns="0" bIns="0" rtlCol="0">
            <a:spAutoFit/>
          </a:bodyPr>
          <a:lstStyle/>
          <a:p>
            <a:pPr marL="12700">
              <a:spcBef>
                <a:spcPts val="100"/>
              </a:spcBef>
            </a:pPr>
            <a:r>
              <a:rPr sz="1200" b="1" i="1" dirty="0">
                <a:latin typeface="Arial"/>
                <a:cs typeface="Arial"/>
              </a:rPr>
              <a:t>Profilo depositato in</a:t>
            </a:r>
            <a:r>
              <a:rPr sz="1200" b="1" i="1" spc="-95" dirty="0">
                <a:latin typeface="Arial"/>
                <a:cs typeface="Arial"/>
              </a:rPr>
              <a:t> </a:t>
            </a:r>
            <a:r>
              <a:rPr sz="1200" b="1" i="1" dirty="0">
                <a:latin typeface="Arial"/>
                <a:cs typeface="Arial"/>
              </a:rPr>
              <a:t>database</a:t>
            </a:r>
            <a:endParaRPr sz="1200" b="1" dirty="0">
              <a:latin typeface="Arial"/>
              <a:cs typeface="Arial"/>
            </a:endParaRPr>
          </a:p>
        </p:txBody>
      </p:sp>
      <p:sp>
        <p:nvSpPr>
          <p:cNvPr id="55" name="object 55"/>
          <p:cNvSpPr txBox="1"/>
          <p:nvPr/>
        </p:nvSpPr>
        <p:spPr>
          <a:xfrm>
            <a:off x="2084388" y="1371599"/>
            <a:ext cx="1470025" cy="5194300"/>
          </a:xfrm>
          <a:prstGeom prst="rect">
            <a:avLst/>
          </a:prstGeom>
          <a:ln w="28574">
            <a:solidFill>
              <a:srgbClr val="000000"/>
            </a:solidFill>
          </a:ln>
        </p:spPr>
        <p:txBody>
          <a:bodyPr vert="horz" wrap="square" lIns="0" tIns="104139" rIns="0" bIns="0" rtlCol="0">
            <a:spAutoFit/>
          </a:bodyPr>
          <a:lstStyle/>
          <a:p>
            <a:pPr marL="104139">
              <a:spcBef>
                <a:spcPts val="819"/>
              </a:spcBef>
            </a:pPr>
            <a:r>
              <a:rPr sz="1400" i="1" spc="-5" dirty="0">
                <a:solidFill>
                  <a:srgbClr val="0000FF"/>
                </a:solidFill>
                <a:latin typeface="Arial"/>
                <a:cs typeface="Arial"/>
              </a:rPr>
              <a:t>Steps</a:t>
            </a:r>
            <a:r>
              <a:rPr sz="1400" i="1" spc="-20" dirty="0">
                <a:solidFill>
                  <a:srgbClr val="0000FF"/>
                </a:solidFill>
                <a:latin typeface="Arial"/>
                <a:cs typeface="Arial"/>
              </a:rPr>
              <a:t> </a:t>
            </a:r>
            <a:r>
              <a:rPr sz="1400" i="1" dirty="0">
                <a:solidFill>
                  <a:srgbClr val="0000FF"/>
                </a:solidFill>
                <a:latin typeface="Arial"/>
                <a:cs typeface="Arial"/>
              </a:rPr>
              <a:t>coinvolti</a:t>
            </a:r>
            <a:endParaRPr sz="1400">
              <a:latin typeface="Arial"/>
              <a:cs typeface="Arial"/>
            </a:endParaRPr>
          </a:p>
          <a:p>
            <a:pPr marL="401955">
              <a:spcBef>
                <a:spcPts val="1140"/>
              </a:spcBef>
            </a:pPr>
            <a:r>
              <a:rPr sz="1400" dirty="0">
                <a:latin typeface="Arial"/>
                <a:cs typeface="Arial"/>
              </a:rPr>
              <a:t>Raccolta</a:t>
            </a:r>
            <a:endParaRPr sz="1400">
              <a:latin typeface="Arial"/>
              <a:cs typeface="Arial"/>
            </a:endParaRPr>
          </a:p>
          <a:p>
            <a:pPr marL="254000" marR="219075" indent="-635" algn="ctr">
              <a:lnSpc>
                <a:spcPts val="2510"/>
              </a:lnSpc>
              <a:spcBef>
                <a:spcPts val="260"/>
              </a:spcBef>
            </a:pPr>
            <a:r>
              <a:rPr sz="1000" dirty="0">
                <a:latin typeface="Arial"/>
                <a:cs typeface="Arial"/>
              </a:rPr>
              <a:t>Conservazione Caratterizzazione</a:t>
            </a:r>
            <a:endParaRPr sz="1000">
              <a:latin typeface="Arial"/>
              <a:cs typeface="Arial"/>
            </a:endParaRPr>
          </a:p>
          <a:p>
            <a:pPr>
              <a:spcBef>
                <a:spcPts val="20"/>
              </a:spcBef>
            </a:pPr>
            <a:endParaRPr sz="1200">
              <a:latin typeface="Times New Roman"/>
              <a:cs typeface="Times New Roman"/>
            </a:endParaRPr>
          </a:p>
          <a:p>
            <a:pPr marL="278130" indent="48895"/>
            <a:r>
              <a:rPr sz="1400" spc="-5" dirty="0">
                <a:latin typeface="Arial"/>
                <a:cs typeface="Arial"/>
              </a:rPr>
              <a:t>Estrazione</a:t>
            </a:r>
            <a:endParaRPr sz="1400">
              <a:latin typeface="Arial"/>
              <a:cs typeface="Arial"/>
            </a:endParaRPr>
          </a:p>
          <a:p>
            <a:pPr marL="278130" marR="244475" algn="ctr">
              <a:lnSpc>
                <a:spcPct val="194200"/>
              </a:lnSpc>
              <a:spcBef>
                <a:spcPts val="75"/>
              </a:spcBef>
            </a:pPr>
            <a:r>
              <a:rPr sz="1400" dirty="0">
                <a:latin typeface="Arial"/>
                <a:cs typeface="Arial"/>
              </a:rPr>
              <a:t>Quantificaz. Amplificaz.</a:t>
            </a:r>
            <a:endParaRPr sz="1400">
              <a:latin typeface="Arial"/>
              <a:cs typeface="Arial"/>
            </a:endParaRPr>
          </a:p>
          <a:p>
            <a:pPr>
              <a:lnSpc>
                <a:spcPct val="100000"/>
              </a:lnSpc>
            </a:pPr>
            <a:endParaRPr sz="1550">
              <a:latin typeface="Times New Roman"/>
              <a:cs typeface="Times New Roman"/>
            </a:endParaRPr>
          </a:p>
          <a:p>
            <a:pPr marL="293370" marR="259079" algn="ctr">
              <a:lnSpc>
                <a:spcPts val="1600"/>
              </a:lnSpc>
            </a:pPr>
            <a:r>
              <a:rPr sz="1400" b="1" dirty="0">
                <a:latin typeface="Arial"/>
                <a:cs typeface="Arial"/>
              </a:rPr>
              <a:t>Marcat</a:t>
            </a:r>
            <a:r>
              <a:rPr sz="1400" b="1" spc="-5" dirty="0">
                <a:latin typeface="Arial"/>
                <a:cs typeface="Arial"/>
              </a:rPr>
              <a:t>o</a:t>
            </a:r>
            <a:r>
              <a:rPr sz="1400" b="1" dirty="0">
                <a:latin typeface="Arial"/>
                <a:cs typeface="Arial"/>
              </a:rPr>
              <a:t>ri </a:t>
            </a:r>
            <a:r>
              <a:rPr sz="1400" b="1" spc="-5" dirty="0">
                <a:latin typeface="Arial"/>
                <a:cs typeface="Arial"/>
              </a:rPr>
              <a:t>po</a:t>
            </a:r>
            <a:r>
              <a:rPr sz="1400" b="1" dirty="0">
                <a:latin typeface="Arial"/>
                <a:cs typeface="Arial"/>
              </a:rPr>
              <a:t>lim</a:t>
            </a:r>
            <a:r>
              <a:rPr sz="1400" b="1" spc="-5" dirty="0">
                <a:latin typeface="Arial"/>
                <a:cs typeface="Arial"/>
              </a:rPr>
              <a:t>o</a:t>
            </a:r>
            <a:r>
              <a:rPr sz="1400" b="1" dirty="0">
                <a:latin typeface="Arial"/>
                <a:cs typeface="Arial"/>
              </a:rPr>
              <a:t>rf</a:t>
            </a:r>
            <a:r>
              <a:rPr sz="1400" b="1" spc="-5" dirty="0">
                <a:latin typeface="Arial"/>
                <a:cs typeface="Arial"/>
              </a:rPr>
              <a:t>i</a:t>
            </a:r>
            <a:r>
              <a:rPr sz="1400" b="1" dirty="0">
                <a:latin typeface="Arial"/>
                <a:cs typeface="Arial"/>
              </a:rPr>
              <a:t>ci</a:t>
            </a:r>
            <a:endParaRPr sz="1400">
              <a:latin typeface="Arial"/>
              <a:cs typeface="Arial"/>
            </a:endParaRPr>
          </a:p>
          <a:p>
            <a:pPr>
              <a:spcBef>
                <a:spcPts val="55"/>
              </a:spcBef>
            </a:pPr>
            <a:endParaRPr sz="1400">
              <a:latin typeface="Times New Roman"/>
              <a:cs typeface="Times New Roman"/>
            </a:endParaRPr>
          </a:p>
          <a:p>
            <a:pPr marL="217170" marR="196850" algn="ctr">
              <a:lnSpc>
                <a:spcPts val="1600"/>
              </a:lnSpc>
            </a:pPr>
            <a:r>
              <a:rPr sz="1400" dirty="0">
                <a:latin typeface="Arial"/>
                <a:cs typeface="Arial"/>
              </a:rPr>
              <a:t>Separazione/ detec</a:t>
            </a:r>
            <a:r>
              <a:rPr sz="1400" spc="-5" dirty="0">
                <a:latin typeface="Arial"/>
                <a:cs typeface="Arial"/>
              </a:rPr>
              <a:t>t</a:t>
            </a:r>
            <a:r>
              <a:rPr sz="1400" dirty="0">
                <a:latin typeface="Arial"/>
                <a:cs typeface="Arial"/>
              </a:rPr>
              <a:t>ion</a:t>
            </a:r>
            <a:endParaRPr sz="1400">
              <a:latin typeface="Arial"/>
              <a:cs typeface="Arial"/>
            </a:endParaRPr>
          </a:p>
          <a:p>
            <a:pPr>
              <a:spcBef>
                <a:spcPts val="50"/>
              </a:spcBef>
            </a:pPr>
            <a:endParaRPr sz="1500">
              <a:latin typeface="Times New Roman"/>
              <a:cs typeface="Times New Roman"/>
            </a:endParaRPr>
          </a:p>
          <a:p>
            <a:pPr marL="192405" marR="172085" algn="ctr">
              <a:lnSpc>
                <a:spcPts val="1600"/>
              </a:lnSpc>
            </a:pPr>
            <a:r>
              <a:rPr sz="1400" dirty="0">
                <a:latin typeface="Arial"/>
                <a:cs typeface="Arial"/>
              </a:rPr>
              <a:t>Interpretaz</a:t>
            </a:r>
            <a:r>
              <a:rPr sz="1400" spc="-5" dirty="0">
                <a:latin typeface="Arial"/>
                <a:cs typeface="Arial"/>
              </a:rPr>
              <a:t>.</a:t>
            </a:r>
            <a:r>
              <a:rPr sz="1400" dirty="0">
                <a:latin typeface="Arial"/>
                <a:cs typeface="Arial"/>
              </a:rPr>
              <a:t>ne </a:t>
            </a:r>
            <a:r>
              <a:rPr sz="1400" spc="-5" dirty="0">
                <a:latin typeface="Arial"/>
                <a:cs typeface="Arial"/>
              </a:rPr>
              <a:t>de</a:t>
            </a:r>
            <a:r>
              <a:rPr sz="1400" dirty="0">
                <a:latin typeface="Arial"/>
                <a:cs typeface="Arial"/>
              </a:rPr>
              <a:t>i </a:t>
            </a:r>
            <a:r>
              <a:rPr sz="1400" spc="-5" dirty="0">
                <a:latin typeface="Arial"/>
                <a:cs typeface="Arial"/>
              </a:rPr>
              <a:t>dati</a:t>
            </a:r>
            <a:endParaRPr sz="1400">
              <a:latin typeface="Arial"/>
              <a:cs typeface="Arial"/>
            </a:endParaRPr>
          </a:p>
          <a:p>
            <a:pPr>
              <a:spcBef>
                <a:spcPts val="45"/>
              </a:spcBef>
            </a:pPr>
            <a:endParaRPr sz="1350">
              <a:latin typeface="Times New Roman"/>
              <a:cs typeface="Times New Roman"/>
            </a:endParaRPr>
          </a:p>
          <a:p>
            <a:pPr marL="198120" marR="167005" algn="ctr">
              <a:lnSpc>
                <a:spcPts val="1600"/>
              </a:lnSpc>
            </a:pPr>
            <a:r>
              <a:rPr sz="1400" dirty="0">
                <a:latin typeface="Arial"/>
                <a:cs typeface="Arial"/>
              </a:rPr>
              <a:t>Interpretaz</a:t>
            </a:r>
            <a:r>
              <a:rPr sz="1400" spc="-5" dirty="0">
                <a:latin typeface="Arial"/>
                <a:cs typeface="Arial"/>
              </a:rPr>
              <a:t>.</a:t>
            </a:r>
            <a:r>
              <a:rPr sz="1400" dirty="0">
                <a:latin typeface="Arial"/>
                <a:cs typeface="Arial"/>
              </a:rPr>
              <a:t>ne s</a:t>
            </a:r>
            <a:r>
              <a:rPr sz="1400" spc="-5" dirty="0">
                <a:latin typeface="Arial"/>
                <a:cs typeface="Arial"/>
              </a:rPr>
              <a:t>t</a:t>
            </a:r>
            <a:r>
              <a:rPr sz="1400" dirty="0">
                <a:latin typeface="Arial"/>
                <a:cs typeface="Arial"/>
              </a:rPr>
              <a:t>atis</a:t>
            </a:r>
            <a:r>
              <a:rPr sz="1400" spc="-5" dirty="0">
                <a:latin typeface="Arial"/>
                <a:cs typeface="Arial"/>
              </a:rPr>
              <a:t>t</a:t>
            </a:r>
            <a:r>
              <a:rPr sz="1400" dirty="0">
                <a:latin typeface="Arial"/>
                <a:cs typeface="Arial"/>
              </a:rPr>
              <a:t>ica</a:t>
            </a:r>
            <a:endParaRPr sz="1400">
              <a:latin typeface="Arial"/>
              <a:cs typeface="Arial"/>
            </a:endParaRPr>
          </a:p>
        </p:txBody>
      </p:sp>
      <p:sp>
        <p:nvSpPr>
          <p:cNvPr id="56" name="object 56"/>
          <p:cNvSpPr txBox="1"/>
          <p:nvPr/>
        </p:nvSpPr>
        <p:spPr>
          <a:xfrm>
            <a:off x="5172075" y="5181600"/>
            <a:ext cx="1778000" cy="569386"/>
          </a:xfrm>
          <a:prstGeom prst="rect">
            <a:avLst/>
          </a:prstGeom>
          <a:ln w="38099">
            <a:solidFill>
              <a:srgbClr val="000000"/>
            </a:solidFill>
          </a:ln>
        </p:spPr>
        <p:txBody>
          <a:bodyPr vert="horz" wrap="square" lIns="0" tIns="45719" rIns="0" bIns="0" rtlCol="0">
            <a:spAutoFit/>
          </a:bodyPr>
          <a:lstStyle/>
          <a:p>
            <a:pPr marL="10160" algn="ctr">
              <a:spcBef>
                <a:spcPts val="359"/>
              </a:spcBef>
            </a:pPr>
            <a:r>
              <a:rPr sz="2000" b="1" spc="-5" dirty="0">
                <a:latin typeface="Arial"/>
                <a:cs typeface="Arial"/>
              </a:rPr>
              <a:t>Report</a:t>
            </a:r>
            <a:endParaRPr sz="2000">
              <a:latin typeface="Arial"/>
              <a:cs typeface="Arial"/>
            </a:endParaRPr>
          </a:p>
          <a:p>
            <a:pPr marL="11430" algn="ctr"/>
            <a:r>
              <a:rPr sz="1400" dirty="0">
                <a:latin typeface="Arial"/>
                <a:cs typeface="Arial"/>
              </a:rPr>
              <a:t>(con peso</a:t>
            </a:r>
            <a:r>
              <a:rPr sz="1400" spc="-35" dirty="0">
                <a:latin typeface="Arial"/>
                <a:cs typeface="Arial"/>
              </a:rPr>
              <a:t> </a:t>
            </a:r>
            <a:r>
              <a:rPr sz="1400" spc="-5" dirty="0">
                <a:latin typeface="Arial"/>
                <a:cs typeface="Arial"/>
              </a:rPr>
              <a:t>statistico)</a:t>
            </a:r>
            <a:endParaRPr sz="1400">
              <a:latin typeface="Arial"/>
              <a:cs typeface="Arial"/>
            </a:endParaRPr>
          </a:p>
        </p:txBody>
      </p:sp>
      <p:sp>
        <p:nvSpPr>
          <p:cNvPr id="57" name="object 57"/>
          <p:cNvSpPr txBox="1"/>
          <p:nvPr/>
        </p:nvSpPr>
        <p:spPr>
          <a:xfrm>
            <a:off x="6428501" y="3843655"/>
            <a:ext cx="1317229" cy="320601"/>
          </a:xfrm>
          <a:prstGeom prst="rect">
            <a:avLst/>
          </a:prstGeom>
          <a:ln w="28575">
            <a:solidFill>
              <a:srgbClr val="FF0000"/>
            </a:solidFill>
          </a:ln>
        </p:spPr>
        <p:txBody>
          <a:bodyPr vert="horz" wrap="square" lIns="0" tIns="12700" rIns="0" bIns="0" rtlCol="0">
            <a:spAutoFit/>
          </a:bodyPr>
          <a:lstStyle/>
          <a:p>
            <a:pPr marL="12700">
              <a:spcBef>
                <a:spcPts val="100"/>
              </a:spcBef>
            </a:pPr>
            <a:r>
              <a:rPr lang="it-IT" sz="2000" b="1" dirty="0" smtClean="0">
                <a:solidFill>
                  <a:srgbClr val="0000CC"/>
                </a:solidFill>
                <a:latin typeface="Arial"/>
                <a:cs typeface="Arial"/>
              </a:rPr>
              <a:t>Se </a:t>
            </a:r>
            <a:r>
              <a:rPr sz="2000" b="1" dirty="0" smtClean="0">
                <a:solidFill>
                  <a:srgbClr val="0000CC"/>
                </a:solidFill>
                <a:latin typeface="Arial"/>
                <a:cs typeface="Arial"/>
              </a:rPr>
              <a:t>Q </a:t>
            </a:r>
            <a:r>
              <a:rPr sz="2000" b="1" dirty="0">
                <a:solidFill>
                  <a:srgbClr val="0000CC"/>
                </a:solidFill>
                <a:latin typeface="Arial"/>
                <a:cs typeface="Arial"/>
              </a:rPr>
              <a:t>=</a:t>
            </a:r>
            <a:r>
              <a:rPr sz="2000" b="1" spc="-95" dirty="0">
                <a:solidFill>
                  <a:srgbClr val="0000CC"/>
                </a:solidFill>
                <a:latin typeface="Arial"/>
                <a:cs typeface="Arial"/>
              </a:rPr>
              <a:t> </a:t>
            </a:r>
            <a:r>
              <a:rPr sz="2000" b="1" dirty="0">
                <a:solidFill>
                  <a:srgbClr val="0000CC"/>
                </a:solidFill>
                <a:latin typeface="Arial"/>
                <a:cs typeface="Arial"/>
              </a:rPr>
              <a:t>K</a:t>
            </a:r>
            <a:endParaRPr sz="2000" dirty="0">
              <a:latin typeface="Arial"/>
              <a:cs typeface="Arial"/>
            </a:endParaRPr>
          </a:p>
        </p:txBody>
      </p:sp>
      <p:sp>
        <p:nvSpPr>
          <p:cNvPr id="58" name="object 58"/>
          <p:cNvSpPr txBox="1"/>
          <p:nvPr/>
        </p:nvSpPr>
        <p:spPr>
          <a:xfrm>
            <a:off x="6321113" y="2667385"/>
            <a:ext cx="1248292" cy="320601"/>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p>
            <a:pPr marL="12700">
              <a:spcBef>
                <a:spcPts val="100"/>
              </a:spcBef>
            </a:pPr>
            <a:r>
              <a:rPr lang="it-IT" sz="2000" b="1" dirty="0" smtClean="0">
                <a:latin typeface="Arial"/>
                <a:cs typeface="Arial"/>
              </a:rPr>
              <a:t>Se </a:t>
            </a:r>
            <a:r>
              <a:rPr sz="2000" b="1" dirty="0" smtClean="0">
                <a:latin typeface="Arial"/>
                <a:cs typeface="Arial"/>
              </a:rPr>
              <a:t>Q </a:t>
            </a:r>
            <a:r>
              <a:rPr sz="2000" b="1" dirty="0">
                <a:latin typeface="Arial"/>
                <a:cs typeface="Arial"/>
              </a:rPr>
              <a:t>≠</a:t>
            </a:r>
            <a:r>
              <a:rPr sz="2000" b="1" spc="-100" dirty="0">
                <a:latin typeface="Arial"/>
                <a:cs typeface="Arial"/>
              </a:rPr>
              <a:t> </a:t>
            </a:r>
            <a:r>
              <a:rPr sz="2000" b="1" dirty="0">
                <a:latin typeface="Arial"/>
                <a:cs typeface="Arial"/>
              </a:rPr>
              <a:t>K</a:t>
            </a:r>
            <a:endParaRPr sz="2000" dirty="0">
              <a:latin typeface="Arial"/>
              <a:cs typeface="Arial"/>
            </a:endParaRPr>
          </a:p>
        </p:txBody>
      </p:sp>
      <p:sp>
        <p:nvSpPr>
          <p:cNvPr id="59" name="object 59"/>
          <p:cNvSpPr txBox="1"/>
          <p:nvPr/>
        </p:nvSpPr>
        <p:spPr>
          <a:xfrm>
            <a:off x="2386965" y="123508"/>
            <a:ext cx="2972435" cy="443711"/>
          </a:xfrm>
          <a:prstGeom prst="rect">
            <a:avLst/>
          </a:prstGeom>
        </p:spPr>
        <p:txBody>
          <a:bodyPr vert="horz" wrap="square" lIns="0" tIns="12700" rIns="0" bIns="0" rtlCol="0">
            <a:spAutoFit/>
          </a:bodyPr>
          <a:lstStyle/>
          <a:p>
            <a:pPr marL="12700">
              <a:spcBef>
                <a:spcPts val="100"/>
              </a:spcBef>
            </a:pPr>
            <a:r>
              <a:rPr b="1" spc="-5" dirty="0">
                <a:latin typeface="Arial"/>
                <a:cs typeface="Arial"/>
              </a:rPr>
              <a:t>Crimine</a:t>
            </a:r>
            <a:endParaRPr dirty="0">
              <a:latin typeface="Arial"/>
              <a:cs typeface="Arial"/>
            </a:endParaRPr>
          </a:p>
          <a:p>
            <a:pPr marL="514984"/>
            <a:r>
              <a:rPr sz="1000" b="1" i="1" spc="-10" dirty="0">
                <a:latin typeface="Arial"/>
                <a:cs typeface="Arial"/>
              </a:rPr>
              <a:t>Trasferimento </a:t>
            </a:r>
            <a:r>
              <a:rPr sz="1000" b="1" i="1" dirty="0">
                <a:latin typeface="Arial"/>
                <a:cs typeface="Arial"/>
              </a:rPr>
              <a:t>del materiale</a:t>
            </a:r>
            <a:r>
              <a:rPr sz="1000" b="1" i="1" spc="-35" dirty="0">
                <a:latin typeface="Arial"/>
                <a:cs typeface="Arial"/>
              </a:rPr>
              <a:t> </a:t>
            </a:r>
            <a:r>
              <a:rPr sz="1000" b="1" i="1" dirty="0">
                <a:latin typeface="Arial"/>
                <a:cs typeface="Arial"/>
              </a:rPr>
              <a:t>biologico</a:t>
            </a:r>
            <a:endParaRPr sz="1000" b="1" dirty="0">
              <a:latin typeface="Arial"/>
              <a:cs typeface="Arial"/>
            </a:endParaRPr>
          </a:p>
        </p:txBody>
      </p:sp>
      <p:sp>
        <p:nvSpPr>
          <p:cNvPr id="60" name="object 60"/>
          <p:cNvSpPr/>
          <p:nvPr/>
        </p:nvSpPr>
        <p:spPr>
          <a:xfrm>
            <a:off x="8647112" y="1752600"/>
            <a:ext cx="1338580" cy="341630"/>
          </a:xfrm>
          <a:custGeom>
            <a:avLst/>
            <a:gdLst/>
            <a:ahLst/>
            <a:cxnLst/>
            <a:rect l="l" t="t" r="r" b="b"/>
            <a:pathLst>
              <a:path w="1338579" h="341630">
                <a:moveTo>
                  <a:pt x="1281379" y="0"/>
                </a:moveTo>
                <a:lnTo>
                  <a:pt x="56883" y="0"/>
                </a:lnTo>
                <a:lnTo>
                  <a:pt x="34740" y="4471"/>
                </a:lnTo>
                <a:lnTo>
                  <a:pt x="16659" y="16663"/>
                </a:lnTo>
                <a:lnTo>
                  <a:pt x="4469" y="34745"/>
                </a:lnTo>
                <a:lnTo>
                  <a:pt x="0" y="56883"/>
                </a:lnTo>
                <a:lnTo>
                  <a:pt x="0" y="284429"/>
                </a:lnTo>
                <a:lnTo>
                  <a:pt x="4469" y="306572"/>
                </a:lnTo>
                <a:lnTo>
                  <a:pt x="16659" y="324653"/>
                </a:lnTo>
                <a:lnTo>
                  <a:pt x="34740" y="336842"/>
                </a:lnTo>
                <a:lnTo>
                  <a:pt x="56883" y="341312"/>
                </a:lnTo>
                <a:lnTo>
                  <a:pt x="1281379" y="341312"/>
                </a:lnTo>
                <a:lnTo>
                  <a:pt x="1303517" y="336842"/>
                </a:lnTo>
                <a:lnTo>
                  <a:pt x="1321598" y="324653"/>
                </a:lnTo>
                <a:lnTo>
                  <a:pt x="1333791" y="306572"/>
                </a:lnTo>
                <a:lnTo>
                  <a:pt x="1338262" y="284429"/>
                </a:lnTo>
                <a:lnTo>
                  <a:pt x="1338262" y="56883"/>
                </a:lnTo>
                <a:lnTo>
                  <a:pt x="1333791" y="34745"/>
                </a:lnTo>
                <a:lnTo>
                  <a:pt x="1321598" y="16663"/>
                </a:lnTo>
                <a:lnTo>
                  <a:pt x="1303517" y="4471"/>
                </a:lnTo>
                <a:lnTo>
                  <a:pt x="1281379" y="0"/>
                </a:lnTo>
                <a:close/>
              </a:path>
            </a:pathLst>
          </a:custGeom>
          <a:solidFill>
            <a:srgbClr val="EDEDED"/>
          </a:solidFill>
        </p:spPr>
        <p:txBody>
          <a:bodyPr wrap="square" lIns="0" tIns="0" rIns="0" bIns="0" rtlCol="0"/>
          <a:lstStyle/>
          <a:p>
            <a:endParaRPr/>
          </a:p>
        </p:txBody>
      </p:sp>
      <p:sp>
        <p:nvSpPr>
          <p:cNvPr id="61" name="object 61"/>
          <p:cNvSpPr/>
          <p:nvPr/>
        </p:nvSpPr>
        <p:spPr>
          <a:xfrm>
            <a:off x="8647112" y="1752600"/>
            <a:ext cx="1338580" cy="341630"/>
          </a:xfrm>
          <a:custGeom>
            <a:avLst/>
            <a:gdLst/>
            <a:ahLst/>
            <a:cxnLst/>
            <a:rect l="l" t="t" r="r" b="b"/>
            <a:pathLst>
              <a:path w="1338579" h="341630">
                <a:moveTo>
                  <a:pt x="0" y="56886"/>
                </a:moveTo>
                <a:lnTo>
                  <a:pt x="4470" y="34743"/>
                </a:lnTo>
                <a:lnTo>
                  <a:pt x="16661" y="16661"/>
                </a:lnTo>
                <a:lnTo>
                  <a:pt x="34744" y="4470"/>
                </a:lnTo>
                <a:lnTo>
                  <a:pt x="56887" y="0"/>
                </a:lnTo>
                <a:lnTo>
                  <a:pt x="1281369" y="0"/>
                </a:lnTo>
                <a:lnTo>
                  <a:pt x="1303513" y="4470"/>
                </a:lnTo>
                <a:lnTo>
                  <a:pt x="1321596" y="16661"/>
                </a:lnTo>
                <a:lnTo>
                  <a:pt x="1333788" y="34743"/>
                </a:lnTo>
                <a:lnTo>
                  <a:pt x="1338259" y="56886"/>
                </a:lnTo>
                <a:lnTo>
                  <a:pt x="1338259" y="284425"/>
                </a:lnTo>
                <a:lnTo>
                  <a:pt x="1333788" y="306568"/>
                </a:lnTo>
                <a:lnTo>
                  <a:pt x="1321596" y="324650"/>
                </a:lnTo>
                <a:lnTo>
                  <a:pt x="1303513" y="336842"/>
                </a:lnTo>
                <a:lnTo>
                  <a:pt x="1281369" y="341312"/>
                </a:lnTo>
                <a:lnTo>
                  <a:pt x="56887" y="341312"/>
                </a:lnTo>
                <a:lnTo>
                  <a:pt x="34744" y="336842"/>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62" name="object 62"/>
          <p:cNvSpPr/>
          <p:nvPr/>
        </p:nvSpPr>
        <p:spPr>
          <a:xfrm>
            <a:off x="8648701" y="2814637"/>
            <a:ext cx="1335405" cy="341630"/>
          </a:xfrm>
          <a:custGeom>
            <a:avLst/>
            <a:gdLst/>
            <a:ahLst/>
            <a:cxnLst/>
            <a:rect l="l" t="t" r="r" b="b"/>
            <a:pathLst>
              <a:path w="1335404" h="341630">
                <a:moveTo>
                  <a:pt x="1278204" y="0"/>
                </a:moveTo>
                <a:lnTo>
                  <a:pt x="56883" y="0"/>
                </a:lnTo>
                <a:lnTo>
                  <a:pt x="34740" y="4471"/>
                </a:lnTo>
                <a:lnTo>
                  <a:pt x="16659" y="16663"/>
                </a:lnTo>
                <a:lnTo>
                  <a:pt x="4469" y="34745"/>
                </a:lnTo>
                <a:lnTo>
                  <a:pt x="0" y="56883"/>
                </a:lnTo>
                <a:lnTo>
                  <a:pt x="0" y="284429"/>
                </a:lnTo>
                <a:lnTo>
                  <a:pt x="4469" y="306572"/>
                </a:lnTo>
                <a:lnTo>
                  <a:pt x="16659" y="324653"/>
                </a:lnTo>
                <a:lnTo>
                  <a:pt x="34740" y="336842"/>
                </a:lnTo>
                <a:lnTo>
                  <a:pt x="56883" y="341312"/>
                </a:lnTo>
                <a:lnTo>
                  <a:pt x="1278204" y="341312"/>
                </a:lnTo>
                <a:lnTo>
                  <a:pt x="1300347" y="336842"/>
                </a:lnTo>
                <a:lnTo>
                  <a:pt x="1318428" y="324653"/>
                </a:lnTo>
                <a:lnTo>
                  <a:pt x="1330617" y="306572"/>
                </a:lnTo>
                <a:lnTo>
                  <a:pt x="1335087" y="284429"/>
                </a:lnTo>
                <a:lnTo>
                  <a:pt x="1335087" y="56883"/>
                </a:lnTo>
                <a:lnTo>
                  <a:pt x="1330617" y="34745"/>
                </a:lnTo>
                <a:lnTo>
                  <a:pt x="1318428" y="16663"/>
                </a:lnTo>
                <a:lnTo>
                  <a:pt x="1300347" y="4471"/>
                </a:lnTo>
                <a:lnTo>
                  <a:pt x="1278204" y="0"/>
                </a:lnTo>
                <a:close/>
              </a:path>
            </a:pathLst>
          </a:custGeom>
          <a:solidFill>
            <a:srgbClr val="00F900"/>
          </a:solidFill>
        </p:spPr>
        <p:txBody>
          <a:bodyPr wrap="square" lIns="0" tIns="0" rIns="0" bIns="0" rtlCol="0"/>
          <a:lstStyle/>
          <a:p>
            <a:endParaRPr/>
          </a:p>
        </p:txBody>
      </p:sp>
      <p:sp>
        <p:nvSpPr>
          <p:cNvPr id="63" name="object 63"/>
          <p:cNvSpPr/>
          <p:nvPr/>
        </p:nvSpPr>
        <p:spPr>
          <a:xfrm>
            <a:off x="8648701" y="2814637"/>
            <a:ext cx="1335405" cy="341630"/>
          </a:xfrm>
          <a:custGeom>
            <a:avLst/>
            <a:gdLst/>
            <a:ahLst/>
            <a:cxnLst/>
            <a:rect l="l" t="t" r="r" b="b"/>
            <a:pathLst>
              <a:path w="1335404" h="341630">
                <a:moveTo>
                  <a:pt x="0" y="56886"/>
                </a:moveTo>
                <a:lnTo>
                  <a:pt x="4470" y="34743"/>
                </a:lnTo>
                <a:lnTo>
                  <a:pt x="16661" y="16661"/>
                </a:lnTo>
                <a:lnTo>
                  <a:pt x="34743" y="4470"/>
                </a:lnTo>
                <a:lnTo>
                  <a:pt x="56885" y="0"/>
                </a:lnTo>
                <a:lnTo>
                  <a:pt x="1278199" y="0"/>
                </a:lnTo>
                <a:lnTo>
                  <a:pt x="1300343" y="4470"/>
                </a:lnTo>
                <a:lnTo>
                  <a:pt x="1318426" y="16661"/>
                </a:lnTo>
                <a:lnTo>
                  <a:pt x="1330618" y="34743"/>
                </a:lnTo>
                <a:lnTo>
                  <a:pt x="1335089" y="56886"/>
                </a:lnTo>
                <a:lnTo>
                  <a:pt x="1335089" y="284425"/>
                </a:lnTo>
                <a:lnTo>
                  <a:pt x="1330618" y="306568"/>
                </a:lnTo>
                <a:lnTo>
                  <a:pt x="1318426" y="324649"/>
                </a:lnTo>
                <a:lnTo>
                  <a:pt x="1300343" y="336841"/>
                </a:lnTo>
                <a:lnTo>
                  <a:pt x="1278199" y="341311"/>
                </a:lnTo>
                <a:lnTo>
                  <a:pt x="56885" y="341311"/>
                </a:lnTo>
                <a:lnTo>
                  <a:pt x="34743" y="336841"/>
                </a:lnTo>
                <a:lnTo>
                  <a:pt x="16661" y="324649"/>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64" name="object 64"/>
          <p:cNvSpPr/>
          <p:nvPr/>
        </p:nvSpPr>
        <p:spPr>
          <a:xfrm>
            <a:off x="8648701" y="3238500"/>
            <a:ext cx="1335405" cy="341630"/>
          </a:xfrm>
          <a:custGeom>
            <a:avLst/>
            <a:gdLst/>
            <a:ahLst/>
            <a:cxnLst/>
            <a:rect l="l" t="t" r="r" b="b"/>
            <a:pathLst>
              <a:path w="1335404" h="341629">
                <a:moveTo>
                  <a:pt x="1278204" y="0"/>
                </a:moveTo>
                <a:lnTo>
                  <a:pt x="56883" y="0"/>
                </a:lnTo>
                <a:lnTo>
                  <a:pt x="34740" y="4471"/>
                </a:lnTo>
                <a:lnTo>
                  <a:pt x="16659" y="16663"/>
                </a:lnTo>
                <a:lnTo>
                  <a:pt x="4469" y="34745"/>
                </a:lnTo>
                <a:lnTo>
                  <a:pt x="0" y="56883"/>
                </a:lnTo>
                <a:lnTo>
                  <a:pt x="0" y="284429"/>
                </a:lnTo>
                <a:lnTo>
                  <a:pt x="4469" y="306572"/>
                </a:lnTo>
                <a:lnTo>
                  <a:pt x="16659" y="324653"/>
                </a:lnTo>
                <a:lnTo>
                  <a:pt x="34740" y="336842"/>
                </a:lnTo>
                <a:lnTo>
                  <a:pt x="56883" y="341312"/>
                </a:lnTo>
                <a:lnTo>
                  <a:pt x="1278204" y="341312"/>
                </a:lnTo>
                <a:lnTo>
                  <a:pt x="1300342" y="336842"/>
                </a:lnTo>
                <a:lnTo>
                  <a:pt x="1318423" y="324653"/>
                </a:lnTo>
                <a:lnTo>
                  <a:pt x="1330616" y="306572"/>
                </a:lnTo>
                <a:lnTo>
                  <a:pt x="1335087" y="284429"/>
                </a:lnTo>
                <a:lnTo>
                  <a:pt x="1335087" y="56883"/>
                </a:lnTo>
                <a:lnTo>
                  <a:pt x="1330616" y="34745"/>
                </a:lnTo>
                <a:lnTo>
                  <a:pt x="1318423" y="16663"/>
                </a:lnTo>
                <a:lnTo>
                  <a:pt x="1300342" y="4471"/>
                </a:lnTo>
                <a:lnTo>
                  <a:pt x="1278204" y="0"/>
                </a:lnTo>
                <a:close/>
              </a:path>
            </a:pathLst>
          </a:custGeom>
          <a:solidFill>
            <a:srgbClr val="00F900"/>
          </a:solidFill>
        </p:spPr>
        <p:txBody>
          <a:bodyPr wrap="square" lIns="0" tIns="0" rIns="0" bIns="0" rtlCol="0"/>
          <a:lstStyle/>
          <a:p>
            <a:endParaRPr/>
          </a:p>
        </p:txBody>
      </p:sp>
      <p:sp>
        <p:nvSpPr>
          <p:cNvPr id="65" name="object 65"/>
          <p:cNvSpPr/>
          <p:nvPr/>
        </p:nvSpPr>
        <p:spPr>
          <a:xfrm>
            <a:off x="8648701" y="3238500"/>
            <a:ext cx="1335405" cy="341630"/>
          </a:xfrm>
          <a:custGeom>
            <a:avLst/>
            <a:gdLst/>
            <a:ahLst/>
            <a:cxnLst/>
            <a:rect l="l" t="t" r="r" b="b"/>
            <a:pathLst>
              <a:path w="1335404" h="341629">
                <a:moveTo>
                  <a:pt x="0" y="56886"/>
                </a:moveTo>
                <a:lnTo>
                  <a:pt x="4470" y="34743"/>
                </a:lnTo>
                <a:lnTo>
                  <a:pt x="16661" y="16661"/>
                </a:lnTo>
                <a:lnTo>
                  <a:pt x="34744" y="4470"/>
                </a:lnTo>
                <a:lnTo>
                  <a:pt x="56887" y="0"/>
                </a:lnTo>
                <a:lnTo>
                  <a:pt x="1278199" y="0"/>
                </a:lnTo>
                <a:lnTo>
                  <a:pt x="1300343" y="4470"/>
                </a:lnTo>
                <a:lnTo>
                  <a:pt x="1318426" y="16661"/>
                </a:lnTo>
                <a:lnTo>
                  <a:pt x="1330618" y="34743"/>
                </a:lnTo>
                <a:lnTo>
                  <a:pt x="1335089" y="56886"/>
                </a:lnTo>
                <a:lnTo>
                  <a:pt x="1335089" y="284425"/>
                </a:lnTo>
                <a:lnTo>
                  <a:pt x="1330618" y="306568"/>
                </a:lnTo>
                <a:lnTo>
                  <a:pt x="1318426" y="324650"/>
                </a:lnTo>
                <a:lnTo>
                  <a:pt x="1300343" y="336842"/>
                </a:lnTo>
                <a:lnTo>
                  <a:pt x="1278199" y="341312"/>
                </a:lnTo>
                <a:lnTo>
                  <a:pt x="56887" y="341312"/>
                </a:lnTo>
                <a:lnTo>
                  <a:pt x="34744" y="336842"/>
                </a:lnTo>
                <a:lnTo>
                  <a:pt x="16661" y="324650"/>
                </a:lnTo>
                <a:lnTo>
                  <a:pt x="4470" y="306568"/>
                </a:lnTo>
                <a:lnTo>
                  <a:pt x="0" y="284425"/>
                </a:lnTo>
                <a:lnTo>
                  <a:pt x="0" y="56886"/>
                </a:lnTo>
                <a:close/>
              </a:path>
            </a:pathLst>
          </a:custGeom>
          <a:ln w="9524">
            <a:solidFill>
              <a:srgbClr val="000000"/>
            </a:solidFill>
          </a:ln>
        </p:spPr>
        <p:txBody>
          <a:bodyPr wrap="square" lIns="0" tIns="0" rIns="0" bIns="0" rtlCol="0"/>
          <a:lstStyle/>
          <a:p>
            <a:endParaRPr/>
          </a:p>
        </p:txBody>
      </p:sp>
      <p:sp>
        <p:nvSpPr>
          <p:cNvPr id="66" name="object 66"/>
          <p:cNvSpPr/>
          <p:nvPr/>
        </p:nvSpPr>
        <p:spPr>
          <a:xfrm>
            <a:off x="8647112" y="4065588"/>
            <a:ext cx="1338580" cy="579755"/>
          </a:xfrm>
          <a:custGeom>
            <a:avLst/>
            <a:gdLst/>
            <a:ahLst/>
            <a:cxnLst/>
            <a:rect l="l" t="t" r="r" b="b"/>
            <a:pathLst>
              <a:path w="1338579" h="579754">
                <a:moveTo>
                  <a:pt x="1241691" y="0"/>
                </a:moveTo>
                <a:lnTo>
                  <a:pt x="96570" y="0"/>
                </a:lnTo>
                <a:lnTo>
                  <a:pt x="58984" y="7590"/>
                </a:lnTo>
                <a:lnTo>
                  <a:pt x="28287" y="28287"/>
                </a:lnTo>
                <a:lnTo>
                  <a:pt x="7590" y="58984"/>
                </a:lnTo>
                <a:lnTo>
                  <a:pt x="0" y="96570"/>
                </a:lnTo>
                <a:lnTo>
                  <a:pt x="0" y="482866"/>
                </a:lnTo>
                <a:lnTo>
                  <a:pt x="7590" y="520453"/>
                </a:lnTo>
                <a:lnTo>
                  <a:pt x="28287" y="551149"/>
                </a:lnTo>
                <a:lnTo>
                  <a:pt x="58984" y="571847"/>
                </a:lnTo>
                <a:lnTo>
                  <a:pt x="96570" y="579437"/>
                </a:lnTo>
                <a:lnTo>
                  <a:pt x="1241691" y="579437"/>
                </a:lnTo>
                <a:lnTo>
                  <a:pt x="1279278" y="571847"/>
                </a:lnTo>
                <a:lnTo>
                  <a:pt x="1309974" y="551149"/>
                </a:lnTo>
                <a:lnTo>
                  <a:pt x="1330672" y="520453"/>
                </a:lnTo>
                <a:lnTo>
                  <a:pt x="1338262" y="482866"/>
                </a:lnTo>
                <a:lnTo>
                  <a:pt x="1338262" y="96570"/>
                </a:lnTo>
                <a:lnTo>
                  <a:pt x="1330672" y="58984"/>
                </a:lnTo>
                <a:lnTo>
                  <a:pt x="1309974" y="28287"/>
                </a:lnTo>
                <a:lnTo>
                  <a:pt x="1279278" y="7590"/>
                </a:lnTo>
                <a:lnTo>
                  <a:pt x="1241691" y="0"/>
                </a:lnTo>
                <a:close/>
              </a:path>
            </a:pathLst>
          </a:custGeom>
          <a:solidFill>
            <a:srgbClr val="72F941"/>
          </a:solidFill>
        </p:spPr>
        <p:txBody>
          <a:bodyPr wrap="square" lIns="0" tIns="0" rIns="0" bIns="0" rtlCol="0"/>
          <a:lstStyle/>
          <a:p>
            <a:endParaRPr/>
          </a:p>
        </p:txBody>
      </p:sp>
      <p:sp>
        <p:nvSpPr>
          <p:cNvPr id="67" name="object 67"/>
          <p:cNvSpPr/>
          <p:nvPr/>
        </p:nvSpPr>
        <p:spPr>
          <a:xfrm>
            <a:off x="8647112" y="4065588"/>
            <a:ext cx="1338580" cy="579755"/>
          </a:xfrm>
          <a:custGeom>
            <a:avLst/>
            <a:gdLst/>
            <a:ahLst/>
            <a:cxnLst/>
            <a:rect l="l" t="t" r="r" b="b"/>
            <a:pathLst>
              <a:path w="1338579" h="579754">
                <a:moveTo>
                  <a:pt x="0" y="96574"/>
                </a:moveTo>
                <a:lnTo>
                  <a:pt x="7589" y="58983"/>
                </a:lnTo>
                <a:lnTo>
                  <a:pt x="28286" y="28286"/>
                </a:lnTo>
                <a:lnTo>
                  <a:pt x="58983" y="7589"/>
                </a:lnTo>
                <a:lnTo>
                  <a:pt x="96574" y="0"/>
                </a:lnTo>
                <a:lnTo>
                  <a:pt x="1241689" y="0"/>
                </a:lnTo>
                <a:lnTo>
                  <a:pt x="1279276" y="7589"/>
                </a:lnTo>
                <a:lnTo>
                  <a:pt x="1309972" y="28286"/>
                </a:lnTo>
                <a:lnTo>
                  <a:pt x="1330669" y="58983"/>
                </a:lnTo>
                <a:lnTo>
                  <a:pt x="1338259" y="96574"/>
                </a:lnTo>
                <a:lnTo>
                  <a:pt x="1338259" y="482861"/>
                </a:lnTo>
                <a:lnTo>
                  <a:pt x="1330669" y="520452"/>
                </a:lnTo>
                <a:lnTo>
                  <a:pt x="1309972" y="551150"/>
                </a:lnTo>
                <a:lnTo>
                  <a:pt x="1279276" y="571847"/>
                </a:lnTo>
                <a:lnTo>
                  <a:pt x="1241689" y="579436"/>
                </a:lnTo>
                <a:lnTo>
                  <a:pt x="96574" y="579436"/>
                </a:lnTo>
                <a:lnTo>
                  <a:pt x="58983" y="571847"/>
                </a:lnTo>
                <a:lnTo>
                  <a:pt x="28286" y="551150"/>
                </a:lnTo>
                <a:lnTo>
                  <a:pt x="7589" y="520452"/>
                </a:lnTo>
                <a:lnTo>
                  <a:pt x="0" y="482861"/>
                </a:lnTo>
                <a:lnTo>
                  <a:pt x="0" y="96574"/>
                </a:lnTo>
                <a:close/>
              </a:path>
            </a:pathLst>
          </a:custGeom>
          <a:ln w="9524">
            <a:solidFill>
              <a:srgbClr val="000000"/>
            </a:solidFill>
          </a:ln>
        </p:spPr>
        <p:txBody>
          <a:bodyPr wrap="square" lIns="0" tIns="0" rIns="0" bIns="0" rtlCol="0"/>
          <a:lstStyle/>
          <a:p>
            <a:endParaRPr/>
          </a:p>
        </p:txBody>
      </p:sp>
      <p:sp>
        <p:nvSpPr>
          <p:cNvPr id="68" name="object 68"/>
          <p:cNvSpPr/>
          <p:nvPr/>
        </p:nvSpPr>
        <p:spPr>
          <a:xfrm>
            <a:off x="8637588" y="5487988"/>
            <a:ext cx="1343025" cy="579755"/>
          </a:xfrm>
          <a:custGeom>
            <a:avLst/>
            <a:gdLst/>
            <a:ahLst/>
            <a:cxnLst/>
            <a:rect l="l" t="t" r="r" b="b"/>
            <a:pathLst>
              <a:path w="1343025" h="579754">
                <a:moveTo>
                  <a:pt x="1246454" y="0"/>
                </a:moveTo>
                <a:lnTo>
                  <a:pt x="96570" y="0"/>
                </a:lnTo>
                <a:lnTo>
                  <a:pt x="58978" y="7590"/>
                </a:lnTo>
                <a:lnTo>
                  <a:pt x="28282" y="28287"/>
                </a:lnTo>
                <a:lnTo>
                  <a:pt x="7588" y="58984"/>
                </a:lnTo>
                <a:lnTo>
                  <a:pt x="0" y="96570"/>
                </a:lnTo>
                <a:lnTo>
                  <a:pt x="0" y="482862"/>
                </a:lnTo>
                <a:lnTo>
                  <a:pt x="7588" y="520453"/>
                </a:lnTo>
                <a:lnTo>
                  <a:pt x="28282" y="551151"/>
                </a:lnTo>
                <a:lnTo>
                  <a:pt x="58978" y="571848"/>
                </a:lnTo>
                <a:lnTo>
                  <a:pt x="96570" y="579437"/>
                </a:lnTo>
                <a:lnTo>
                  <a:pt x="1246454" y="579437"/>
                </a:lnTo>
                <a:lnTo>
                  <a:pt x="1284040" y="571848"/>
                </a:lnTo>
                <a:lnTo>
                  <a:pt x="1314737" y="551151"/>
                </a:lnTo>
                <a:lnTo>
                  <a:pt x="1335434" y="520453"/>
                </a:lnTo>
                <a:lnTo>
                  <a:pt x="1343025" y="482862"/>
                </a:lnTo>
                <a:lnTo>
                  <a:pt x="1343025" y="96570"/>
                </a:lnTo>
                <a:lnTo>
                  <a:pt x="1335434" y="58984"/>
                </a:lnTo>
                <a:lnTo>
                  <a:pt x="1314737" y="28287"/>
                </a:lnTo>
                <a:lnTo>
                  <a:pt x="1284040" y="7590"/>
                </a:lnTo>
                <a:lnTo>
                  <a:pt x="1246454" y="0"/>
                </a:lnTo>
                <a:close/>
              </a:path>
            </a:pathLst>
          </a:custGeom>
          <a:solidFill>
            <a:srgbClr val="FFFB00"/>
          </a:solidFill>
        </p:spPr>
        <p:txBody>
          <a:bodyPr wrap="square" lIns="0" tIns="0" rIns="0" bIns="0" rtlCol="0"/>
          <a:lstStyle/>
          <a:p>
            <a:endParaRPr/>
          </a:p>
        </p:txBody>
      </p:sp>
      <p:sp>
        <p:nvSpPr>
          <p:cNvPr id="69" name="object 69"/>
          <p:cNvSpPr/>
          <p:nvPr/>
        </p:nvSpPr>
        <p:spPr>
          <a:xfrm>
            <a:off x="8637588" y="5487988"/>
            <a:ext cx="1343025" cy="579755"/>
          </a:xfrm>
          <a:custGeom>
            <a:avLst/>
            <a:gdLst/>
            <a:ahLst/>
            <a:cxnLst/>
            <a:rect l="l" t="t" r="r" b="b"/>
            <a:pathLst>
              <a:path w="1343025" h="579754">
                <a:moveTo>
                  <a:pt x="0" y="96574"/>
                </a:moveTo>
                <a:lnTo>
                  <a:pt x="7589" y="58983"/>
                </a:lnTo>
                <a:lnTo>
                  <a:pt x="28286" y="28286"/>
                </a:lnTo>
                <a:lnTo>
                  <a:pt x="58983" y="7589"/>
                </a:lnTo>
                <a:lnTo>
                  <a:pt x="96574" y="0"/>
                </a:lnTo>
                <a:lnTo>
                  <a:pt x="1246449" y="0"/>
                </a:lnTo>
                <a:lnTo>
                  <a:pt x="1284041" y="7589"/>
                </a:lnTo>
                <a:lnTo>
                  <a:pt x="1314736" y="28286"/>
                </a:lnTo>
                <a:lnTo>
                  <a:pt x="1335431" y="58983"/>
                </a:lnTo>
                <a:lnTo>
                  <a:pt x="1343019" y="96574"/>
                </a:lnTo>
                <a:lnTo>
                  <a:pt x="1343019" y="482861"/>
                </a:lnTo>
                <a:lnTo>
                  <a:pt x="1335431" y="520453"/>
                </a:lnTo>
                <a:lnTo>
                  <a:pt x="1314736" y="551150"/>
                </a:lnTo>
                <a:lnTo>
                  <a:pt x="1284041" y="571847"/>
                </a:lnTo>
                <a:lnTo>
                  <a:pt x="1246449" y="579436"/>
                </a:lnTo>
                <a:lnTo>
                  <a:pt x="96574" y="579436"/>
                </a:lnTo>
                <a:lnTo>
                  <a:pt x="58983" y="571847"/>
                </a:lnTo>
                <a:lnTo>
                  <a:pt x="28286" y="551150"/>
                </a:lnTo>
                <a:lnTo>
                  <a:pt x="7589" y="520453"/>
                </a:lnTo>
                <a:lnTo>
                  <a:pt x="0" y="482861"/>
                </a:lnTo>
                <a:lnTo>
                  <a:pt x="0" y="96574"/>
                </a:lnTo>
                <a:close/>
              </a:path>
            </a:pathLst>
          </a:custGeom>
          <a:ln w="9524">
            <a:solidFill>
              <a:srgbClr val="000000"/>
            </a:solidFill>
          </a:ln>
        </p:spPr>
        <p:txBody>
          <a:bodyPr wrap="square" lIns="0" tIns="0" rIns="0" bIns="0" rtlCol="0"/>
          <a:lstStyle/>
          <a:p>
            <a:endParaRPr/>
          </a:p>
        </p:txBody>
      </p:sp>
      <p:sp>
        <p:nvSpPr>
          <p:cNvPr id="70" name="object 70"/>
          <p:cNvSpPr/>
          <p:nvPr/>
        </p:nvSpPr>
        <p:spPr>
          <a:xfrm>
            <a:off x="8650287" y="2130425"/>
            <a:ext cx="1332230" cy="273050"/>
          </a:xfrm>
          <a:custGeom>
            <a:avLst/>
            <a:gdLst/>
            <a:ahLst/>
            <a:cxnLst/>
            <a:rect l="l" t="t" r="r" b="b"/>
            <a:pathLst>
              <a:path w="1332229" h="273050">
                <a:moveTo>
                  <a:pt x="1286395" y="0"/>
                </a:moveTo>
                <a:lnTo>
                  <a:pt x="45504" y="0"/>
                </a:lnTo>
                <a:lnTo>
                  <a:pt x="27790" y="3575"/>
                </a:lnTo>
                <a:lnTo>
                  <a:pt x="13327" y="13327"/>
                </a:lnTo>
                <a:lnTo>
                  <a:pt x="3575" y="27790"/>
                </a:lnTo>
                <a:lnTo>
                  <a:pt x="0" y="45504"/>
                </a:lnTo>
                <a:lnTo>
                  <a:pt x="0" y="227545"/>
                </a:lnTo>
                <a:lnTo>
                  <a:pt x="3575" y="245259"/>
                </a:lnTo>
                <a:lnTo>
                  <a:pt x="13327" y="259722"/>
                </a:lnTo>
                <a:lnTo>
                  <a:pt x="27790" y="269474"/>
                </a:lnTo>
                <a:lnTo>
                  <a:pt x="45504" y="273050"/>
                </a:lnTo>
                <a:lnTo>
                  <a:pt x="1286395" y="273050"/>
                </a:lnTo>
                <a:lnTo>
                  <a:pt x="1304116" y="269474"/>
                </a:lnTo>
                <a:lnTo>
                  <a:pt x="1318583" y="259722"/>
                </a:lnTo>
                <a:lnTo>
                  <a:pt x="1328336" y="245259"/>
                </a:lnTo>
                <a:lnTo>
                  <a:pt x="1331912" y="227545"/>
                </a:lnTo>
                <a:lnTo>
                  <a:pt x="1331912" y="45504"/>
                </a:lnTo>
                <a:lnTo>
                  <a:pt x="1328336" y="27790"/>
                </a:lnTo>
                <a:lnTo>
                  <a:pt x="1318583" y="13327"/>
                </a:lnTo>
                <a:lnTo>
                  <a:pt x="1304116" y="3575"/>
                </a:lnTo>
                <a:lnTo>
                  <a:pt x="1286395" y="0"/>
                </a:lnTo>
                <a:close/>
              </a:path>
            </a:pathLst>
          </a:custGeom>
          <a:solidFill>
            <a:srgbClr val="EDEDED"/>
          </a:solidFill>
        </p:spPr>
        <p:txBody>
          <a:bodyPr wrap="square" lIns="0" tIns="0" rIns="0" bIns="0" rtlCol="0"/>
          <a:lstStyle/>
          <a:p>
            <a:endParaRPr/>
          </a:p>
        </p:txBody>
      </p:sp>
      <p:sp>
        <p:nvSpPr>
          <p:cNvPr id="71" name="object 71"/>
          <p:cNvSpPr/>
          <p:nvPr/>
        </p:nvSpPr>
        <p:spPr>
          <a:xfrm>
            <a:off x="8650287" y="2130425"/>
            <a:ext cx="1332230" cy="273050"/>
          </a:xfrm>
          <a:custGeom>
            <a:avLst/>
            <a:gdLst/>
            <a:ahLst/>
            <a:cxnLst/>
            <a:rect l="l" t="t" r="r" b="b"/>
            <a:pathLst>
              <a:path w="1332229" h="273050">
                <a:moveTo>
                  <a:pt x="0" y="45508"/>
                </a:moveTo>
                <a:lnTo>
                  <a:pt x="3576" y="27794"/>
                </a:lnTo>
                <a:lnTo>
                  <a:pt x="13329" y="13329"/>
                </a:lnTo>
                <a:lnTo>
                  <a:pt x="27794" y="3576"/>
                </a:lnTo>
                <a:lnTo>
                  <a:pt x="45508" y="0"/>
                </a:lnTo>
                <a:lnTo>
                  <a:pt x="1286399" y="0"/>
                </a:lnTo>
                <a:lnTo>
                  <a:pt x="1304116" y="3576"/>
                </a:lnTo>
                <a:lnTo>
                  <a:pt x="1318581" y="13329"/>
                </a:lnTo>
                <a:lnTo>
                  <a:pt x="1328333" y="27794"/>
                </a:lnTo>
                <a:lnTo>
                  <a:pt x="1331909" y="45508"/>
                </a:lnTo>
                <a:lnTo>
                  <a:pt x="1331909" y="227540"/>
                </a:lnTo>
                <a:lnTo>
                  <a:pt x="1328333" y="245254"/>
                </a:lnTo>
                <a:lnTo>
                  <a:pt x="1318581" y="259720"/>
                </a:lnTo>
                <a:lnTo>
                  <a:pt x="1304116" y="269473"/>
                </a:lnTo>
                <a:lnTo>
                  <a:pt x="1286399" y="273049"/>
                </a:lnTo>
                <a:lnTo>
                  <a:pt x="45508" y="273049"/>
                </a:lnTo>
                <a:lnTo>
                  <a:pt x="27794" y="269473"/>
                </a:lnTo>
                <a:lnTo>
                  <a:pt x="13329" y="259720"/>
                </a:lnTo>
                <a:lnTo>
                  <a:pt x="3576" y="245254"/>
                </a:lnTo>
                <a:lnTo>
                  <a:pt x="0" y="227540"/>
                </a:lnTo>
                <a:lnTo>
                  <a:pt x="0" y="45508"/>
                </a:lnTo>
                <a:close/>
              </a:path>
            </a:pathLst>
          </a:custGeom>
          <a:ln w="9524">
            <a:solidFill>
              <a:srgbClr val="000000"/>
            </a:solidFill>
          </a:ln>
        </p:spPr>
        <p:txBody>
          <a:bodyPr wrap="square" lIns="0" tIns="0" rIns="0" bIns="0" rtlCol="0"/>
          <a:lstStyle/>
          <a:p>
            <a:endParaRPr/>
          </a:p>
        </p:txBody>
      </p:sp>
      <p:sp>
        <p:nvSpPr>
          <p:cNvPr id="72" name="object 72"/>
          <p:cNvSpPr/>
          <p:nvPr/>
        </p:nvSpPr>
        <p:spPr>
          <a:xfrm>
            <a:off x="8647112" y="3652837"/>
            <a:ext cx="1338580" cy="341630"/>
          </a:xfrm>
          <a:custGeom>
            <a:avLst/>
            <a:gdLst/>
            <a:ahLst/>
            <a:cxnLst/>
            <a:rect l="l" t="t" r="r" b="b"/>
            <a:pathLst>
              <a:path w="1338579" h="341629">
                <a:moveTo>
                  <a:pt x="1281379" y="0"/>
                </a:moveTo>
                <a:lnTo>
                  <a:pt x="56883" y="0"/>
                </a:lnTo>
                <a:lnTo>
                  <a:pt x="34740" y="4471"/>
                </a:lnTo>
                <a:lnTo>
                  <a:pt x="16659" y="16663"/>
                </a:lnTo>
                <a:lnTo>
                  <a:pt x="4469" y="34745"/>
                </a:lnTo>
                <a:lnTo>
                  <a:pt x="0" y="56883"/>
                </a:lnTo>
                <a:lnTo>
                  <a:pt x="0" y="284429"/>
                </a:lnTo>
                <a:lnTo>
                  <a:pt x="4469" y="306572"/>
                </a:lnTo>
                <a:lnTo>
                  <a:pt x="16659" y="324653"/>
                </a:lnTo>
                <a:lnTo>
                  <a:pt x="34740" y="336842"/>
                </a:lnTo>
                <a:lnTo>
                  <a:pt x="56883" y="341312"/>
                </a:lnTo>
                <a:lnTo>
                  <a:pt x="1281379" y="341312"/>
                </a:lnTo>
                <a:lnTo>
                  <a:pt x="1303517" y="336842"/>
                </a:lnTo>
                <a:lnTo>
                  <a:pt x="1321598" y="324653"/>
                </a:lnTo>
                <a:lnTo>
                  <a:pt x="1333791" y="306572"/>
                </a:lnTo>
                <a:lnTo>
                  <a:pt x="1338262" y="284429"/>
                </a:lnTo>
                <a:lnTo>
                  <a:pt x="1338262" y="56883"/>
                </a:lnTo>
                <a:lnTo>
                  <a:pt x="1333791" y="34745"/>
                </a:lnTo>
                <a:lnTo>
                  <a:pt x="1321598" y="16663"/>
                </a:lnTo>
                <a:lnTo>
                  <a:pt x="1303517" y="4471"/>
                </a:lnTo>
                <a:lnTo>
                  <a:pt x="1281379" y="0"/>
                </a:lnTo>
                <a:close/>
              </a:path>
            </a:pathLst>
          </a:custGeom>
          <a:solidFill>
            <a:srgbClr val="00F900"/>
          </a:solidFill>
        </p:spPr>
        <p:txBody>
          <a:bodyPr wrap="square" lIns="0" tIns="0" rIns="0" bIns="0" rtlCol="0"/>
          <a:lstStyle/>
          <a:p>
            <a:endParaRPr/>
          </a:p>
        </p:txBody>
      </p:sp>
      <p:sp>
        <p:nvSpPr>
          <p:cNvPr id="73" name="object 73"/>
          <p:cNvSpPr/>
          <p:nvPr/>
        </p:nvSpPr>
        <p:spPr>
          <a:xfrm>
            <a:off x="8647112" y="3652837"/>
            <a:ext cx="1338580" cy="341630"/>
          </a:xfrm>
          <a:custGeom>
            <a:avLst/>
            <a:gdLst/>
            <a:ahLst/>
            <a:cxnLst/>
            <a:rect l="l" t="t" r="r" b="b"/>
            <a:pathLst>
              <a:path w="1338579" h="341629">
                <a:moveTo>
                  <a:pt x="0" y="56885"/>
                </a:moveTo>
                <a:lnTo>
                  <a:pt x="4470" y="34743"/>
                </a:lnTo>
                <a:lnTo>
                  <a:pt x="16661" y="16661"/>
                </a:lnTo>
                <a:lnTo>
                  <a:pt x="34743" y="4470"/>
                </a:lnTo>
                <a:lnTo>
                  <a:pt x="56885" y="0"/>
                </a:lnTo>
                <a:lnTo>
                  <a:pt x="1281379" y="0"/>
                </a:lnTo>
                <a:lnTo>
                  <a:pt x="1303517" y="4470"/>
                </a:lnTo>
                <a:lnTo>
                  <a:pt x="1321597" y="16661"/>
                </a:lnTo>
                <a:lnTo>
                  <a:pt x="1333788" y="34743"/>
                </a:lnTo>
                <a:lnTo>
                  <a:pt x="1338259" y="56885"/>
                </a:lnTo>
                <a:lnTo>
                  <a:pt x="1338259" y="284425"/>
                </a:lnTo>
                <a:lnTo>
                  <a:pt x="1333788" y="306568"/>
                </a:lnTo>
                <a:lnTo>
                  <a:pt x="1321597" y="324650"/>
                </a:lnTo>
                <a:lnTo>
                  <a:pt x="1303517" y="336841"/>
                </a:lnTo>
                <a:lnTo>
                  <a:pt x="1281379" y="341311"/>
                </a:lnTo>
                <a:lnTo>
                  <a:pt x="56885" y="341311"/>
                </a:lnTo>
                <a:lnTo>
                  <a:pt x="34743" y="336841"/>
                </a:lnTo>
                <a:lnTo>
                  <a:pt x="16661" y="324650"/>
                </a:lnTo>
                <a:lnTo>
                  <a:pt x="4470" y="306568"/>
                </a:lnTo>
                <a:lnTo>
                  <a:pt x="0" y="284425"/>
                </a:lnTo>
                <a:lnTo>
                  <a:pt x="0" y="56885"/>
                </a:lnTo>
                <a:close/>
              </a:path>
            </a:pathLst>
          </a:custGeom>
          <a:ln w="9524">
            <a:solidFill>
              <a:srgbClr val="000000"/>
            </a:solidFill>
          </a:ln>
        </p:spPr>
        <p:txBody>
          <a:bodyPr wrap="square" lIns="0" tIns="0" rIns="0" bIns="0" rtlCol="0"/>
          <a:lstStyle/>
          <a:p>
            <a:endParaRPr/>
          </a:p>
        </p:txBody>
      </p:sp>
      <p:sp>
        <p:nvSpPr>
          <p:cNvPr id="74" name="object 74"/>
          <p:cNvSpPr/>
          <p:nvPr/>
        </p:nvSpPr>
        <p:spPr>
          <a:xfrm>
            <a:off x="8637588" y="4800601"/>
            <a:ext cx="1343025" cy="579755"/>
          </a:xfrm>
          <a:custGeom>
            <a:avLst/>
            <a:gdLst/>
            <a:ahLst/>
            <a:cxnLst/>
            <a:rect l="l" t="t" r="r" b="b"/>
            <a:pathLst>
              <a:path w="1343025" h="579754">
                <a:moveTo>
                  <a:pt x="1246454" y="0"/>
                </a:moveTo>
                <a:lnTo>
                  <a:pt x="96570" y="0"/>
                </a:lnTo>
                <a:lnTo>
                  <a:pt x="58978" y="7590"/>
                </a:lnTo>
                <a:lnTo>
                  <a:pt x="28282" y="28287"/>
                </a:lnTo>
                <a:lnTo>
                  <a:pt x="7588" y="58984"/>
                </a:lnTo>
                <a:lnTo>
                  <a:pt x="0" y="96570"/>
                </a:lnTo>
                <a:lnTo>
                  <a:pt x="0" y="482866"/>
                </a:lnTo>
                <a:lnTo>
                  <a:pt x="7588" y="520458"/>
                </a:lnTo>
                <a:lnTo>
                  <a:pt x="28282" y="551154"/>
                </a:lnTo>
                <a:lnTo>
                  <a:pt x="58978" y="571849"/>
                </a:lnTo>
                <a:lnTo>
                  <a:pt x="96570" y="579437"/>
                </a:lnTo>
                <a:lnTo>
                  <a:pt x="1246454" y="579437"/>
                </a:lnTo>
                <a:lnTo>
                  <a:pt x="1284040" y="571849"/>
                </a:lnTo>
                <a:lnTo>
                  <a:pt x="1314737" y="551154"/>
                </a:lnTo>
                <a:lnTo>
                  <a:pt x="1335434" y="520458"/>
                </a:lnTo>
                <a:lnTo>
                  <a:pt x="1343025" y="482866"/>
                </a:lnTo>
                <a:lnTo>
                  <a:pt x="1343025" y="96570"/>
                </a:lnTo>
                <a:lnTo>
                  <a:pt x="1335434" y="58984"/>
                </a:lnTo>
                <a:lnTo>
                  <a:pt x="1314737" y="28287"/>
                </a:lnTo>
                <a:lnTo>
                  <a:pt x="1284040" y="7590"/>
                </a:lnTo>
                <a:lnTo>
                  <a:pt x="1246454" y="0"/>
                </a:lnTo>
                <a:close/>
              </a:path>
            </a:pathLst>
          </a:custGeom>
          <a:solidFill>
            <a:srgbClr val="FFFB00"/>
          </a:solidFill>
        </p:spPr>
        <p:txBody>
          <a:bodyPr wrap="square" lIns="0" tIns="0" rIns="0" bIns="0" rtlCol="0"/>
          <a:lstStyle/>
          <a:p>
            <a:endParaRPr/>
          </a:p>
        </p:txBody>
      </p:sp>
      <p:sp>
        <p:nvSpPr>
          <p:cNvPr id="75" name="object 75"/>
          <p:cNvSpPr/>
          <p:nvPr/>
        </p:nvSpPr>
        <p:spPr>
          <a:xfrm>
            <a:off x="8637588" y="4800601"/>
            <a:ext cx="1343025" cy="579755"/>
          </a:xfrm>
          <a:custGeom>
            <a:avLst/>
            <a:gdLst/>
            <a:ahLst/>
            <a:cxnLst/>
            <a:rect l="l" t="t" r="r" b="b"/>
            <a:pathLst>
              <a:path w="1343025" h="579754">
                <a:moveTo>
                  <a:pt x="0" y="96574"/>
                </a:moveTo>
                <a:lnTo>
                  <a:pt x="7589" y="58983"/>
                </a:lnTo>
                <a:lnTo>
                  <a:pt x="28286" y="28286"/>
                </a:lnTo>
                <a:lnTo>
                  <a:pt x="58983" y="7589"/>
                </a:lnTo>
                <a:lnTo>
                  <a:pt x="96574" y="0"/>
                </a:lnTo>
                <a:lnTo>
                  <a:pt x="1246449" y="0"/>
                </a:lnTo>
                <a:lnTo>
                  <a:pt x="1284041" y="7589"/>
                </a:lnTo>
                <a:lnTo>
                  <a:pt x="1314736" y="28286"/>
                </a:lnTo>
                <a:lnTo>
                  <a:pt x="1335431" y="58983"/>
                </a:lnTo>
                <a:lnTo>
                  <a:pt x="1343019" y="96574"/>
                </a:lnTo>
                <a:lnTo>
                  <a:pt x="1343019" y="482862"/>
                </a:lnTo>
                <a:lnTo>
                  <a:pt x="1335431" y="520454"/>
                </a:lnTo>
                <a:lnTo>
                  <a:pt x="1314736" y="551151"/>
                </a:lnTo>
                <a:lnTo>
                  <a:pt x="1284041" y="571848"/>
                </a:lnTo>
                <a:lnTo>
                  <a:pt x="1246449" y="579437"/>
                </a:lnTo>
                <a:lnTo>
                  <a:pt x="96574" y="579437"/>
                </a:lnTo>
                <a:lnTo>
                  <a:pt x="58983" y="571848"/>
                </a:lnTo>
                <a:lnTo>
                  <a:pt x="28286" y="551151"/>
                </a:lnTo>
                <a:lnTo>
                  <a:pt x="7589" y="520454"/>
                </a:lnTo>
                <a:lnTo>
                  <a:pt x="0" y="482862"/>
                </a:lnTo>
                <a:lnTo>
                  <a:pt x="0" y="96574"/>
                </a:lnTo>
                <a:close/>
              </a:path>
            </a:pathLst>
          </a:custGeom>
          <a:ln w="9524">
            <a:solidFill>
              <a:srgbClr val="000000"/>
            </a:solidFill>
          </a:ln>
        </p:spPr>
        <p:txBody>
          <a:bodyPr wrap="square" lIns="0" tIns="0" rIns="0" bIns="0" rtlCol="0"/>
          <a:lstStyle/>
          <a:p>
            <a:endParaRPr/>
          </a:p>
        </p:txBody>
      </p:sp>
      <p:sp>
        <p:nvSpPr>
          <p:cNvPr id="76" name="object 76"/>
          <p:cNvSpPr/>
          <p:nvPr/>
        </p:nvSpPr>
        <p:spPr>
          <a:xfrm>
            <a:off x="8000999" y="685800"/>
            <a:ext cx="2438400" cy="584200"/>
          </a:xfrm>
          <a:custGeom>
            <a:avLst/>
            <a:gdLst/>
            <a:ahLst/>
            <a:cxnLst/>
            <a:rect l="l" t="t" r="r" b="b"/>
            <a:pathLst>
              <a:path w="2438400" h="584200">
                <a:moveTo>
                  <a:pt x="0" y="0"/>
                </a:moveTo>
                <a:lnTo>
                  <a:pt x="2438398" y="0"/>
                </a:lnTo>
                <a:lnTo>
                  <a:pt x="2438398" y="584199"/>
                </a:lnTo>
                <a:lnTo>
                  <a:pt x="0" y="584199"/>
                </a:lnTo>
                <a:lnTo>
                  <a:pt x="0" y="0"/>
                </a:lnTo>
                <a:close/>
              </a:path>
            </a:pathLst>
          </a:custGeom>
          <a:ln w="9524">
            <a:solidFill>
              <a:srgbClr val="000000"/>
            </a:solidFill>
          </a:ln>
        </p:spPr>
        <p:txBody>
          <a:bodyPr wrap="square" lIns="0" tIns="0" rIns="0" bIns="0" rtlCol="0"/>
          <a:lstStyle/>
          <a:p>
            <a:endParaRPr/>
          </a:p>
        </p:txBody>
      </p:sp>
      <p:sp>
        <p:nvSpPr>
          <p:cNvPr id="77" name="object 77"/>
          <p:cNvSpPr txBox="1"/>
          <p:nvPr/>
        </p:nvSpPr>
        <p:spPr>
          <a:xfrm>
            <a:off x="8126024" y="718820"/>
            <a:ext cx="2459597" cy="510396"/>
          </a:xfrm>
          <a:prstGeom prst="rect">
            <a:avLst/>
          </a:prstGeom>
        </p:spPr>
        <p:txBody>
          <a:bodyPr vert="horz" wrap="square" lIns="0" tIns="22860" rIns="0" bIns="0" rtlCol="0">
            <a:spAutoFit/>
          </a:bodyPr>
          <a:lstStyle/>
          <a:p>
            <a:pPr marL="12700" marR="5080" indent="592455" algn="just">
              <a:lnSpc>
                <a:spcPts val="1900"/>
              </a:lnSpc>
              <a:spcBef>
                <a:spcPts val="180"/>
              </a:spcBef>
            </a:pPr>
            <a:r>
              <a:rPr sz="1600" b="1" spc="-5" dirty="0">
                <a:latin typeface="Arial"/>
                <a:cs typeface="Arial"/>
              </a:rPr>
              <a:t>Reference  campione </a:t>
            </a:r>
            <a:r>
              <a:rPr b="1" dirty="0">
                <a:latin typeface="Arial"/>
                <a:cs typeface="Arial"/>
              </a:rPr>
              <a:t>“</a:t>
            </a:r>
            <a:r>
              <a:rPr b="1" dirty="0">
                <a:solidFill>
                  <a:srgbClr val="FF0000"/>
                </a:solidFill>
                <a:latin typeface="Arial"/>
                <a:cs typeface="Arial"/>
              </a:rPr>
              <a:t>K</a:t>
            </a:r>
            <a:r>
              <a:rPr b="1" dirty="0">
                <a:latin typeface="Arial"/>
                <a:cs typeface="Arial"/>
              </a:rPr>
              <a:t>”</a:t>
            </a:r>
            <a:r>
              <a:rPr b="1" spc="-80" dirty="0">
                <a:latin typeface="Arial"/>
                <a:cs typeface="Arial"/>
              </a:rPr>
              <a:t> </a:t>
            </a:r>
            <a:r>
              <a:rPr dirty="0" smtClean="0">
                <a:latin typeface="Arial"/>
                <a:cs typeface="Arial"/>
              </a:rPr>
              <a:t>(</a:t>
            </a:r>
            <a:r>
              <a:rPr dirty="0">
                <a:latin typeface="Arial"/>
                <a:cs typeface="Arial"/>
              </a:rPr>
              <a:t>Known)</a:t>
            </a:r>
          </a:p>
        </p:txBody>
      </p:sp>
      <p:sp>
        <p:nvSpPr>
          <p:cNvPr id="78" name="object 78"/>
          <p:cNvSpPr txBox="1"/>
          <p:nvPr/>
        </p:nvSpPr>
        <p:spPr>
          <a:xfrm>
            <a:off x="8570913" y="1352551"/>
            <a:ext cx="1470025" cy="4719111"/>
          </a:xfrm>
          <a:prstGeom prst="rect">
            <a:avLst/>
          </a:prstGeom>
          <a:ln w="28574">
            <a:solidFill>
              <a:srgbClr val="000000"/>
            </a:solidFill>
          </a:ln>
        </p:spPr>
        <p:txBody>
          <a:bodyPr vert="horz" wrap="square" lIns="0" tIns="104139" rIns="0" bIns="0" rtlCol="0">
            <a:spAutoFit/>
          </a:bodyPr>
          <a:lstStyle/>
          <a:p>
            <a:pPr marL="103505">
              <a:spcBef>
                <a:spcPts val="819"/>
              </a:spcBef>
            </a:pPr>
            <a:r>
              <a:rPr sz="1400" i="1" spc="-5" dirty="0">
                <a:solidFill>
                  <a:srgbClr val="0000FF"/>
                </a:solidFill>
                <a:latin typeface="Arial"/>
                <a:cs typeface="Arial"/>
              </a:rPr>
              <a:t>Steps</a:t>
            </a:r>
            <a:r>
              <a:rPr sz="1400" i="1" spc="-20" dirty="0">
                <a:solidFill>
                  <a:srgbClr val="0000FF"/>
                </a:solidFill>
                <a:latin typeface="Arial"/>
                <a:cs typeface="Arial"/>
              </a:rPr>
              <a:t> </a:t>
            </a:r>
            <a:r>
              <a:rPr sz="1400" i="1" dirty="0">
                <a:solidFill>
                  <a:srgbClr val="0000FF"/>
                </a:solidFill>
                <a:latin typeface="Arial"/>
                <a:cs typeface="Arial"/>
              </a:rPr>
              <a:t>coinvolti</a:t>
            </a:r>
            <a:endParaRPr sz="1400">
              <a:latin typeface="Arial"/>
              <a:cs typeface="Arial"/>
            </a:endParaRPr>
          </a:p>
          <a:p>
            <a:pPr marL="401955">
              <a:spcBef>
                <a:spcPts val="1140"/>
              </a:spcBef>
            </a:pPr>
            <a:r>
              <a:rPr sz="1400" dirty="0">
                <a:latin typeface="Arial"/>
                <a:cs typeface="Arial"/>
              </a:rPr>
              <a:t>Raccolta</a:t>
            </a:r>
            <a:endParaRPr sz="1400">
              <a:latin typeface="Arial"/>
              <a:cs typeface="Arial"/>
            </a:endParaRPr>
          </a:p>
          <a:p>
            <a:pPr marL="324485">
              <a:spcBef>
                <a:spcPts val="1270"/>
              </a:spcBef>
            </a:pPr>
            <a:r>
              <a:rPr sz="1000" dirty="0">
                <a:latin typeface="Arial"/>
                <a:cs typeface="Arial"/>
              </a:rPr>
              <a:t>Conservazione</a:t>
            </a:r>
            <a:endParaRPr sz="1000">
              <a:latin typeface="Arial"/>
              <a:cs typeface="Arial"/>
            </a:endParaRPr>
          </a:p>
          <a:p>
            <a:pPr>
              <a:lnSpc>
                <a:spcPct val="100000"/>
              </a:lnSpc>
            </a:pPr>
            <a:endParaRPr sz="1100">
              <a:latin typeface="Times New Roman"/>
              <a:cs typeface="Times New Roman"/>
            </a:endParaRPr>
          </a:p>
          <a:p>
            <a:pPr>
              <a:spcBef>
                <a:spcPts val="5"/>
              </a:spcBef>
            </a:pPr>
            <a:endParaRPr sz="1150">
              <a:latin typeface="Times New Roman"/>
              <a:cs typeface="Times New Roman"/>
            </a:endParaRPr>
          </a:p>
          <a:p>
            <a:pPr marL="278130" marR="244475" indent="48895" algn="just">
              <a:lnSpc>
                <a:spcPct val="196400"/>
              </a:lnSpc>
            </a:pPr>
            <a:r>
              <a:rPr sz="1400" dirty="0">
                <a:latin typeface="Arial"/>
                <a:cs typeface="Arial"/>
              </a:rPr>
              <a:t>Es</a:t>
            </a:r>
            <a:r>
              <a:rPr sz="1400" spc="-5" dirty="0">
                <a:latin typeface="Arial"/>
                <a:cs typeface="Arial"/>
              </a:rPr>
              <a:t>t</a:t>
            </a:r>
            <a:r>
              <a:rPr sz="1400" dirty="0">
                <a:latin typeface="Arial"/>
                <a:cs typeface="Arial"/>
              </a:rPr>
              <a:t>razione Quantificaz. Amplificaz.</a:t>
            </a:r>
            <a:endParaRPr sz="1400">
              <a:latin typeface="Arial"/>
              <a:cs typeface="Arial"/>
            </a:endParaRPr>
          </a:p>
          <a:p>
            <a:pPr>
              <a:lnSpc>
                <a:spcPct val="100000"/>
              </a:lnSpc>
            </a:pPr>
            <a:endParaRPr sz="1550">
              <a:latin typeface="Times New Roman"/>
              <a:cs typeface="Times New Roman"/>
            </a:endParaRPr>
          </a:p>
          <a:p>
            <a:pPr marL="293370" marR="259079" indent="53975">
              <a:lnSpc>
                <a:spcPts val="1600"/>
              </a:lnSpc>
            </a:pPr>
            <a:r>
              <a:rPr sz="1400" b="1" dirty="0">
                <a:latin typeface="Arial"/>
                <a:cs typeface="Arial"/>
              </a:rPr>
              <a:t>Marcat</a:t>
            </a:r>
            <a:r>
              <a:rPr sz="1400" b="1" spc="-5" dirty="0">
                <a:latin typeface="Arial"/>
                <a:cs typeface="Arial"/>
              </a:rPr>
              <a:t>o</a:t>
            </a:r>
            <a:r>
              <a:rPr sz="1400" b="1" dirty="0">
                <a:latin typeface="Arial"/>
                <a:cs typeface="Arial"/>
              </a:rPr>
              <a:t>ri </a:t>
            </a:r>
            <a:r>
              <a:rPr sz="1400" b="1" spc="-5" dirty="0">
                <a:latin typeface="Arial"/>
                <a:cs typeface="Arial"/>
              </a:rPr>
              <a:t>po</a:t>
            </a:r>
            <a:r>
              <a:rPr sz="1400" b="1" dirty="0">
                <a:latin typeface="Arial"/>
                <a:cs typeface="Arial"/>
              </a:rPr>
              <a:t>lim</a:t>
            </a:r>
            <a:r>
              <a:rPr sz="1400" b="1" spc="-5" dirty="0">
                <a:latin typeface="Arial"/>
                <a:cs typeface="Arial"/>
              </a:rPr>
              <a:t>o</a:t>
            </a:r>
            <a:r>
              <a:rPr sz="1400" b="1" dirty="0">
                <a:latin typeface="Arial"/>
                <a:cs typeface="Arial"/>
              </a:rPr>
              <a:t>rf</a:t>
            </a:r>
            <a:r>
              <a:rPr sz="1400" b="1" spc="-5" dirty="0">
                <a:latin typeface="Arial"/>
                <a:cs typeface="Arial"/>
              </a:rPr>
              <a:t>i</a:t>
            </a:r>
            <a:r>
              <a:rPr sz="1400" b="1" dirty="0">
                <a:latin typeface="Arial"/>
                <a:cs typeface="Arial"/>
              </a:rPr>
              <a:t>ci</a:t>
            </a:r>
            <a:endParaRPr sz="1400">
              <a:latin typeface="Arial"/>
              <a:cs typeface="Arial"/>
            </a:endParaRPr>
          </a:p>
          <a:p>
            <a:pPr>
              <a:lnSpc>
                <a:spcPct val="100000"/>
              </a:lnSpc>
            </a:pPr>
            <a:endParaRPr sz="1500">
              <a:latin typeface="Times New Roman"/>
              <a:cs typeface="Times New Roman"/>
            </a:endParaRPr>
          </a:p>
          <a:p>
            <a:pPr marL="217170" marR="196850" algn="ctr">
              <a:lnSpc>
                <a:spcPts val="1600"/>
              </a:lnSpc>
              <a:spcBef>
                <a:spcPts val="860"/>
              </a:spcBef>
            </a:pPr>
            <a:r>
              <a:rPr sz="1400" dirty="0">
                <a:latin typeface="Arial"/>
                <a:cs typeface="Arial"/>
              </a:rPr>
              <a:t>Separazione/ Detec</a:t>
            </a:r>
            <a:r>
              <a:rPr sz="1400" spc="-5" dirty="0">
                <a:latin typeface="Arial"/>
                <a:cs typeface="Arial"/>
              </a:rPr>
              <a:t>t</a:t>
            </a:r>
            <a:r>
              <a:rPr sz="1400" dirty="0">
                <a:latin typeface="Arial"/>
                <a:cs typeface="Arial"/>
              </a:rPr>
              <a:t>ion</a:t>
            </a:r>
            <a:endParaRPr sz="1400">
              <a:latin typeface="Arial"/>
              <a:cs typeface="Arial"/>
            </a:endParaRPr>
          </a:p>
          <a:p>
            <a:pPr>
              <a:spcBef>
                <a:spcPts val="30"/>
              </a:spcBef>
            </a:pPr>
            <a:endParaRPr sz="1900">
              <a:latin typeface="Times New Roman"/>
              <a:cs typeface="Times New Roman"/>
            </a:endParaRPr>
          </a:p>
          <a:p>
            <a:pPr marL="192405" marR="172085" algn="ctr">
              <a:lnSpc>
                <a:spcPts val="1600"/>
              </a:lnSpc>
            </a:pPr>
            <a:r>
              <a:rPr sz="1400" dirty="0">
                <a:latin typeface="Arial"/>
                <a:cs typeface="Arial"/>
              </a:rPr>
              <a:t>Interpretaz</a:t>
            </a:r>
            <a:r>
              <a:rPr sz="1400" spc="-5" dirty="0">
                <a:latin typeface="Arial"/>
                <a:cs typeface="Arial"/>
              </a:rPr>
              <a:t>.</a:t>
            </a:r>
            <a:r>
              <a:rPr sz="1400" dirty="0">
                <a:latin typeface="Arial"/>
                <a:cs typeface="Arial"/>
              </a:rPr>
              <a:t>ne </a:t>
            </a:r>
            <a:r>
              <a:rPr sz="1400" spc="-5" dirty="0">
                <a:latin typeface="Arial"/>
                <a:cs typeface="Arial"/>
              </a:rPr>
              <a:t>de</a:t>
            </a:r>
            <a:r>
              <a:rPr sz="1400" dirty="0">
                <a:latin typeface="Arial"/>
                <a:cs typeface="Arial"/>
              </a:rPr>
              <a:t>i </a:t>
            </a:r>
            <a:r>
              <a:rPr sz="1400" spc="-5" dirty="0">
                <a:latin typeface="Arial"/>
                <a:cs typeface="Arial"/>
              </a:rPr>
              <a:t>dati</a:t>
            </a:r>
            <a:endParaRPr sz="1400">
              <a:latin typeface="Arial"/>
              <a:cs typeface="Arial"/>
            </a:endParaRPr>
          </a:p>
        </p:txBody>
      </p:sp>
      <p:sp>
        <p:nvSpPr>
          <p:cNvPr id="79" name="object 79"/>
          <p:cNvSpPr txBox="1"/>
          <p:nvPr/>
        </p:nvSpPr>
        <p:spPr>
          <a:xfrm>
            <a:off x="8074977" y="33019"/>
            <a:ext cx="2489200" cy="299720"/>
          </a:xfrm>
          <a:prstGeom prst="rect">
            <a:avLst/>
          </a:prstGeom>
        </p:spPr>
        <p:txBody>
          <a:bodyPr vert="horz" wrap="square" lIns="0" tIns="12700" rIns="0" bIns="0" rtlCol="0">
            <a:spAutoFit/>
          </a:bodyPr>
          <a:lstStyle/>
          <a:p>
            <a:pPr marL="12700">
              <a:spcBef>
                <a:spcPts val="100"/>
              </a:spcBef>
            </a:pPr>
            <a:r>
              <a:rPr b="1" spc="-5" dirty="0">
                <a:latin typeface="Arial"/>
                <a:cs typeface="Arial"/>
              </a:rPr>
              <a:t>Sospettato</a:t>
            </a:r>
            <a:r>
              <a:rPr b="1" spc="-40" dirty="0">
                <a:latin typeface="Arial"/>
                <a:cs typeface="Arial"/>
              </a:rPr>
              <a:t> </a:t>
            </a:r>
            <a:r>
              <a:rPr b="1" spc="-5" dirty="0">
                <a:latin typeface="Arial"/>
                <a:cs typeface="Arial"/>
              </a:rPr>
              <a:t>individuato</a:t>
            </a:r>
            <a:endParaRPr>
              <a:latin typeface="Arial"/>
              <a:cs typeface="Arial"/>
            </a:endParaRPr>
          </a:p>
        </p:txBody>
      </p:sp>
      <p:sp>
        <p:nvSpPr>
          <p:cNvPr id="80" name="object 80"/>
          <p:cNvSpPr/>
          <p:nvPr/>
        </p:nvSpPr>
        <p:spPr>
          <a:xfrm>
            <a:off x="9372600" y="381000"/>
            <a:ext cx="0" cy="247650"/>
          </a:xfrm>
          <a:custGeom>
            <a:avLst/>
            <a:gdLst/>
            <a:ahLst/>
            <a:cxnLst/>
            <a:rect l="l" t="t" r="r" b="b"/>
            <a:pathLst>
              <a:path h="247650">
                <a:moveTo>
                  <a:pt x="0" y="0"/>
                </a:moveTo>
                <a:lnTo>
                  <a:pt x="0" y="247649"/>
                </a:lnTo>
              </a:path>
            </a:pathLst>
          </a:custGeom>
          <a:ln w="57149">
            <a:solidFill>
              <a:srgbClr val="000000"/>
            </a:solidFill>
          </a:ln>
        </p:spPr>
        <p:txBody>
          <a:bodyPr wrap="square" lIns="0" tIns="0" rIns="0" bIns="0" rtlCol="0"/>
          <a:lstStyle/>
          <a:p>
            <a:endParaRPr/>
          </a:p>
        </p:txBody>
      </p:sp>
      <p:sp>
        <p:nvSpPr>
          <p:cNvPr id="81" name="object 81"/>
          <p:cNvSpPr/>
          <p:nvPr/>
        </p:nvSpPr>
        <p:spPr>
          <a:xfrm>
            <a:off x="9286875" y="514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000000"/>
          </a:solidFill>
        </p:spPr>
        <p:txBody>
          <a:bodyPr wrap="square" lIns="0" tIns="0" rIns="0" bIns="0" rtlCol="0"/>
          <a:lstStyle/>
          <a:p>
            <a:endParaRPr/>
          </a:p>
        </p:txBody>
      </p:sp>
      <p:sp>
        <p:nvSpPr>
          <p:cNvPr id="82" name="object 82"/>
          <p:cNvSpPr/>
          <p:nvPr/>
        </p:nvSpPr>
        <p:spPr>
          <a:xfrm>
            <a:off x="2819400" y="381000"/>
            <a:ext cx="0" cy="247650"/>
          </a:xfrm>
          <a:custGeom>
            <a:avLst/>
            <a:gdLst/>
            <a:ahLst/>
            <a:cxnLst/>
            <a:rect l="l" t="t" r="r" b="b"/>
            <a:pathLst>
              <a:path h="247650">
                <a:moveTo>
                  <a:pt x="0" y="0"/>
                </a:moveTo>
                <a:lnTo>
                  <a:pt x="0" y="247649"/>
                </a:lnTo>
              </a:path>
            </a:pathLst>
          </a:custGeom>
          <a:ln w="57149">
            <a:solidFill>
              <a:srgbClr val="000000"/>
            </a:solidFill>
          </a:ln>
        </p:spPr>
        <p:txBody>
          <a:bodyPr wrap="square" lIns="0" tIns="0" rIns="0" bIns="0" rtlCol="0"/>
          <a:lstStyle/>
          <a:p>
            <a:endParaRPr/>
          </a:p>
        </p:txBody>
      </p:sp>
      <p:sp>
        <p:nvSpPr>
          <p:cNvPr id="83" name="object 83"/>
          <p:cNvSpPr/>
          <p:nvPr/>
        </p:nvSpPr>
        <p:spPr>
          <a:xfrm>
            <a:off x="2733675" y="514350"/>
            <a:ext cx="171450" cy="171450"/>
          </a:xfrm>
          <a:custGeom>
            <a:avLst/>
            <a:gdLst/>
            <a:ahLst/>
            <a:cxnLst/>
            <a:rect l="l" t="t" r="r" b="b"/>
            <a:pathLst>
              <a:path w="171450" h="171450">
                <a:moveTo>
                  <a:pt x="171450" y="0"/>
                </a:moveTo>
                <a:lnTo>
                  <a:pt x="0" y="0"/>
                </a:lnTo>
                <a:lnTo>
                  <a:pt x="85725" y="171450"/>
                </a:lnTo>
                <a:lnTo>
                  <a:pt x="171450" y="0"/>
                </a:lnTo>
                <a:close/>
              </a:path>
            </a:pathLst>
          </a:custGeom>
          <a:solidFill>
            <a:srgbClr val="000000"/>
          </a:solidFill>
        </p:spPr>
        <p:txBody>
          <a:bodyPr wrap="square" lIns="0" tIns="0" rIns="0" bIns="0" rtlCol="0"/>
          <a:lstStyle/>
          <a:p>
            <a:endParaRPr/>
          </a:p>
        </p:txBody>
      </p:sp>
      <p:sp>
        <p:nvSpPr>
          <p:cNvPr id="84" name="object 84"/>
          <p:cNvSpPr txBox="1"/>
          <p:nvPr/>
        </p:nvSpPr>
        <p:spPr>
          <a:xfrm>
            <a:off x="3585528" y="2117407"/>
            <a:ext cx="132715" cy="1508760"/>
          </a:xfrm>
          <a:prstGeom prst="rect">
            <a:avLst/>
          </a:prstGeom>
        </p:spPr>
        <p:txBody>
          <a:bodyPr vert="horz" wrap="square" lIns="0" tIns="13970" rIns="0" bIns="0" rtlCol="0">
            <a:spAutoFit/>
          </a:bodyPr>
          <a:lstStyle/>
          <a:p>
            <a:pPr marL="12700" marR="5080" algn="just">
              <a:lnSpc>
                <a:spcPct val="99200"/>
              </a:lnSpc>
              <a:spcBef>
                <a:spcPts val="110"/>
              </a:spcBef>
            </a:pPr>
            <a:r>
              <a:rPr sz="1400" b="1" i="1" dirty="0">
                <a:solidFill>
                  <a:srgbClr val="808080"/>
                </a:solidFill>
                <a:latin typeface="Courier New"/>
                <a:cs typeface="Courier New"/>
              </a:rPr>
              <a:t>Q  U  A  L  I  T  Y</a:t>
            </a:r>
            <a:endParaRPr sz="1400">
              <a:latin typeface="Courier New"/>
              <a:cs typeface="Courier New"/>
            </a:endParaRPr>
          </a:p>
        </p:txBody>
      </p:sp>
      <p:sp>
        <p:nvSpPr>
          <p:cNvPr id="85" name="object 85"/>
          <p:cNvSpPr txBox="1"/>
          <p:nvPr/>
        </p:nvSpPr>
        <p:spPr>
          <a:xfrm>
            <a:off x="3585528" y="3819207"/>
            <a:ext cx="132715" cy="1940560"/>
          </a:xfrm>
          <a:prstGeom prst="rect">
            <a:avLst/>
          </a:prstGeom>
        </p:spPr>
        <p:txBody>
          <a:bodyPr vert="horz" wrap="square" lIns="0" tIns="13335" rIns="0" bIns="0" rtlCol="0">
            <a:spAutoFit/>
          </a:bodyPr>
          <a:lstStyle/>
          <a:p>
            <a:pPr marL="12700" marR="5080" algn="just">
              <a:lnSpc>
                <a:spcPct val="99700"/>
              </a:lnSpc>
              <a:spcBef>
                <a:spcPts val="105"/>
              </a:spcBef>
            </a:pPr>
            <a:r>
              <a:rPr sz="1400" b="1" i="1" dirty="0">
                <a:solidFill>
                  <a:srgbClr val="808080"/>
                </a:solidFill>
                <a:latin typeface="Courier New"/>
                <a:cs typeface="Courier New"/>
              </a:rPr>
              <a:t>A  S  S  U  R  A  N  C  E</a:t>
            </a:r>
            <a:endParaRPr sz="1400">
              <a:latin typeface="Courier New"/>
              <a:cs typeface="Courier New"/>
            </a:endParaRPr>
          </a:p>
        </p:txBody>
      </p:sp>
      <p:sp>
        <p:nvSpPr>
          <p:cNvPr id="86" name="object 86"/>
          <p:cNvSpPr txBox="1"/>
          <p:nvPr/>
        </p:nvSpPr>
        <p:spPr>
          <a:xfrm>
            <a:off x="10089516" y="2115820"/>
            <a:ext cx="132715" cy="1508760"/>
          </a:xfrm>
          <a:prstGeom prst="rect">
            <a:avLst/>
          </a:prstGeom>
        </p:spPr>
        <p:txBody>
          <a:bodyPr vert="horz" wrap="square" lIns="0" tIns="13970" rIns="0" bIns="0" rtlCol="0">
            <a:spAutoFit/>
          </a:bodyPr>
          <a:lstStyle/>
          <a:p>
            <a:pPr marL="12700" marR="5080" algn="just">
              <a:lnSpc>
                <a:spcPct val="99200"/>
              </a:lnSpc>
              <a:spcBef>
                <a:spcPts val="110"/>
              </a:spcBef>
            </a:pPr>
            <a:r>
              <a:rPr sz="1400" b="1" i="1" dirty="0">
                <a:solidFill>
                  <a:srgbClr val="808080"/>
                </a:solidFill>
                <a:latin typeface="Courier New"/>
                <a:cs typeface="Courier New"/>
              </a:rPr>
              <a:t>Q  U  A  L  I  T  Y</a:t>
            </a:r>
            <a:endParaRPr sz="1400">
              <a:latin typeface="Courier New"/>
              <a:cs typeface="Courier New"/>
            </a:endParaRPr>
          </a:p>
        </p:txBody>
      </p:sp>
      <p:sp>
        <p:nvSpPr>
          <p:cNvPr id="87" name="object 87"/>
          <p:cNvSpPr txBox="1"/>
          <p:nvPr/>
        </p:nvSpPr>
        <p:spPr>
          <a:xfrm>
            <a:off x="10089516" y="3817620"/>
            <a:ext cx="132715" cy="1940560"/>
          </a:xfrm>
          <a:prstGeom prst="rect">
            <a:avLst/>
          </a:prstGeom>
        </p:spPr>
        <p:txBody>
          <a:bodyPr vert="horz" wrap="square" lIns="0" tIns="13335" rIns="0" bIns="0" rtlCol="0">
            <a:spAutoFit/>
          </a:bodyPr>
          <a:lstStyle/>
          <a:p>
            <a:pPr marL="12700" marR="5080" algn="just">
              <a:lnSpc>
                <a:spcPct val="99700"/>
              </a:lnSpc>
              <a:spcBef>
                <a:spcPts val="105"/>
              </a:spcBef>
            </a:pPr>
            <a:r>
              <a:rPr sz="1400" b="1" i="1" dirty="0">
                <a:solidFill>
                  <a:srgbClr val="808080"/>
                </a:solidFill>
                <a:latin typeface="Courier New"/>
                <a:cs typeface="Courier New"/>
              </a:rPr>
              <a:t>A  S  S  U  R  A  N  C  E</a:t>
            </a:r>
            <a:endParaRPr sz="1400">
              <a:latin typeface="Courier New"/>
              <a:cs typeface="Courier New"/>
            </a:endParaRPr>
          </a:p>
        </p:txBody>
      </p:sp>
      <p:sp>
        <p:nvSpPr>
          <p:cNvPr id="88" name="object 88"/>
          <p:cNvSpPr txBox="1"/>
          <p:nvPr/>
        </p:nvSpPr>
        <p:spPr>
          <a:xfrm>
            <a:off x="8314691" y="6630669"/>
            <a:ext cx="2249487" cy="197490"/>
          </a:xfrm>
          <a:prstGeom prst="rect">
            <a:avLst/>
          </a:prstGeom>
        </p:spPr>
        <p:txBody>
          <a:bodyPr vert="horz" wrap="square" lIns="0" tIns="12700" rIns="0" bIns="0" rtlCol="0">
            <a:spAutoFit/>
          </a:bodyPr>
          <a:lstStyle/>
          <a:p>
            <a:pPr marL="12700">
              <a:spcBef>
                <a:spcPts val="100"/>
              </a:spcBef>
            </a:pPr>
            <a:r>
              <a:rPr sz="1200" b="1" i="1" dirty="0">
                <a:latin typeface="Arial"/>
                <a:cs typeface="Arial"/>
              </a:rPr>
              <a:t>Profilo depositato in</a:t>
            </a:r>
            <a:r>
              <a:rPr sz="1200" b="1" i="1" spc="-95" dirty="0">
                <a:latin typeface="Arial"/>
                <a:cs typeface="Arial"/>
              </a:rPr>
              <a:t> </a:t>
            </a:r>
            <a:r>
              <a:rPr sz="1200" b="1" i="1" dirty="0">
                <a:latin typeface="Arial"/>
                <a:cs typeface="Arial"/>
              </a:rPr>
              <a:t>database</a:t>
            </a:r>
            <a:endParaRPr sz="1200" b="1" dirty="0">
              <a:latin typeface="Arial"/>
              <a:cs typeface="Arial"/>
            </a:endParaRPr>
          </a:p>
        </p:txBody>
      </p:sp>
      <p:sp>
        <p:nvSpPr>
          <p:cNvPr id="89" name="object 89"/>
          <p:cNvSpPr txBox="1"/>
          <p:nvPr/>
        </p:nvSpPr>
        <p:spPr>
          <a:xfrm>
            <a:off x="1753137" y="228600"/>
            <a:ext cx="445134" cy="661720"/>
          </a:xfrm>
          <a:prstGeom prst="rect">
            <a:avLst/>
          </a:prstGeom>
          <a:ln/>
        </p:spPr>
        <p:style>
          <a:lnRef idx="1">
            <a:schemeClr val="dk1"/>
          </a:lnRef>
          <a:fillRef idx="2">
            <a:schemeClr val="dk1"/>
          </a:fillRef>
          <a:effectRef idx="1">
            <a:schemeClr val="dk1"/>
          </a:effectRef>
          <a:fontRef idx="minor">
            <a:schemeClr val="dk1"/>
          </a:fontRef>
        </p:style>
        <p:txBody>
          <a:bodyPr vert="horz" wrap="square" lIns="0" tIns="45720" rIns="0" bIns="0" rtlCol="0">
            <a:spAutoFit/>
          </a:bodyPr>
          <a:lstStyle/>
          <a:p>
            <a:pPr marL="90805">
              <a:spcBef>
                <a:spcPts val="360"/>
              </a:spcBef>
            </a:pPr>
            <a:r>
              <a:rPr sz="4000" b="1" dirty="0">
                <a:solidFill>
                  <a:srgbClr val="FF0000"/>
                </a:solidFill>
                <a:latin typeface="Calibri"/>
                <a:cs typeface="Calibri"/>
              </a:rPr>
              <a:t>1</a:t>
            </a:r>
            <a:endParaRPr sz="4000" dirty="0">
              <a:solidFill>
                <a:srgbClr val="FF0000"/>
              </a:solidFill>
              <a:latin typeface="Calibri"/>
              <a:cs typeface="Calibri"/>
            </a:endParaRPr>
          </a:p>
        </p:txBody>
      </p:sp>
      <p:sp>
        <p:nvSpPr>
          <p:cNvPr id="90" name="object 90"/>
          <p:cNvSpPr txBox="1"/>
          <p:nvPr/>
        </p:nvSpPr>
        <p:spPr>
          <a:xfrm>
            <a:off x="7676832" y="609600"/>
            <a:ext cx="445134" cy="661720"/>
          </a:xfrm>
          <a:prstGeom prst="rect">
            <a:avLst/>
          </a:prstGeom>
          <a:ln/>
        </p:spPr>
        <p:style>
          <a:lnRef idx="1">
            <a:schemeClr val="dk1"/>
          </a:lnRef>
          <a:fillRef idx="2">
            <a:schemeClr val="dk1"/>
          </a:fillRef>
          <a:effectRef idx="1">
            <a:schemeClr val="dk1"/>
          </a:effectRef>
          <a:fontRef idx="minor">
            <a:schemeClr val="dk1"/>
          </a:fontRef>
        </p:style>
        <p:txBody>
          <a:bodyPr vert="horz" wrap="square" lIns="0" tIns="45720" rIns="0" bIns="0" rtlCol="0">
            <a:spAutoFit/>
          </a:bodyPr>
          <a:lstStyle/>
          <a:p>
            <a:pPr marL="90805">
              <a:spcBef>
                <a:spcPts val="360"/>
              </a:spcBef>
            </a:pPr>
            <a:r>
              <a:rPr sz="4000" b="1" dirty="0">
                <a:ln>
                  <a:solidFill>
                    <a:schemeClr val="bg1"/>
                  </a:solidFill>
                </a:ln>
                <a:solidFill>
                  <a:srgbClr val="FF0000"/>
                </a:solidFill>
                <a:latin typeface="Calibri"/>
                <a:cs typeface="Calibri"/>
              </a:rPr>
              <a:t>2</a:t>
            </a:r>
            <a:endParaRPr sz="4000" dirty="0">
              <a:ln>
                <a:solidFill>
                  <a:schemeClr val="bg1"/>
                </a:solidFill>
              </a:ln>
              <a:solidFill>
                <a:srgbClr val="FF0000"/>
              </a:solidFill>
              <a:latin typeface="Calibri"/>
              <a:cs typeface="Calibri"/>
            </a:endParaRPr>
          </a:p>
        </p:txBody>
      </p:sp>
      <p:sp>
        <p:nvSpPr>
          <p:cNvPr id="91" name="object 91"/>
          <p:cNvSpPr txBox="1"/>
          <p:nvPr/>
        </p:nvSpPr>
        <p:spPr>
          <a:xfrm>
            <a:off x="7876125" y="3050271"/>
            <a:ext cx="445134" cy="661719"/>
          </a:xfrm>
          <a:prstGeom prst="rect">
            <a:avLst/>
          </a:prstGeom>
        </p:spPr>
        <p:style>
          <a:lnRef idx="1">
            <a:schemeClr val="dk1"/>
          </a:lnRef>
          <a:fillRef idx="2">
            <a:schemeClr val="dk1"/>
          </a:fillRef>
          <a:effectRef idx="1">
            <a:schemeClr val="dk1"/>
          </a:effectRef>
          <a:fontRef idx="minor">
            <a:schemeClr val="dk1"/>
          </a:fontRef>
        </p:style>
        <p:txBody>
          <a:bodyPr vert="horz" wrap="square" lIns="0" tIns="45719" rIns="0" bIns="0" rtlCol="0">
            <a:spAutoFit/>
          </a:bodyPr>
          <a:lstStyle/>
          <a:p>
            <a:pPr marL="90805">
              <a:spcBef>
                <a:spcPts val="359"/>
              </a:spcBef>
            </a:pPr>
            <a:r>
              <a:rPr sz="4000" b="1" dirty="0">
                <a:solidFill>
                  <a:srgbClr val="FF0000"/>
                </a:solidFill>
                <a:latin typeface="Calibri"/>
                <a:cs typeface="Calibri"/>
              </a:rPr>
              <a:t>3</a:t>
            </a:r>
            <a:endParaRPr sz="4000" dirty="0">
              <a:solidFill>
                <a:srgbClr val="FF0000"/>
              </a:solidFill>
              <a:latin typeface="Calibri"/>
              <a:cs typeface="Calibri"/>
            </a:endParaRPr>
          </a:p>
        </p:txBody>
      </p:sp>
      <p:sp>
        <p:nvSpPr>
          <p:cNvPr id="94" name="object 94"/>
          <p:cNvSpPr txBox="1"/>
          <p:nvPr/>
        </p:nvSpPr>
        <p:spPr>
          <a:xfrm>
            <a:off x="7084275" y="5075647"/>
            <a:ext cx="445134" cy="661719"/>
          </a:xfrm>
          <a:prstGeom prst="rect">
            <a:avLst/>
          </a:prstGeom>
          <a:ln/>
        </p:spPr>
        <p:style>
          <a:lnRef idx="1">
            <a:schemeClr val="dk1"/>
          </a:lnRef>
          <a:fillRef idx="2">
            <a:schemeClr val="dk1"/>
          </a:fillRef>
          <a:effectRef idx="1">
            <a:schemeClr val="dk1"/>
          </a:effectRef>
          <a:fontRef idx="minor">
            <a:schemeClr val="dk1"/>
          </a:fontRef>
        </p:style>
        <p:txBody>
          <a:bodyPr vert="horz" wrap="square" lIns="0" tIns="45719" rIns="0" bIns="0" rtlCol="0">
            <a:spAutoFit/>
          </a:bodyPr>
          <a:lstStyle/>
          <a:p>
            <a:pPr marL="90805">
              <a:spcBef>
                <a:spcPts val="359"/>
              </a:spcBef>
            </a:pPr>
            <a:r>
              <a:rPr sz="4000" b="1" dirty="0">
                <a:ln>
                  <a:solidFill>
                    <a:schemeClr val="tx1"/>
                  </a:solidFill>
                </a:ln>
                <a:solidFill>
                  <a:srgbClr val="FF0000"/>
                </a:solidFill>
                <a:latin typeface="Calibri"/>
                <a:cs typeface="Calibri"/>
              </a:rPr>
              <a:t>4</a:t>
            </a:r>
            <a:endParaRPr sz="4000" dirty="0">
              <a:ln>
                <a:solidFill>
                  <a:schemeClr val="tx1"/>
                </a:solidFill>
              </a:ln>
              <a:solidFill>
                <a:srgbClr val="FF0000"/>
              </a:solidFill>
              <a:latin typeface="Calibri"/>
              <a:cs typeface="Calibri"/>
            </a:endParaRPr>
          </a:p>
        </p:txBody>
      </p:sp>
      <p:sp>
        <p:nvSpPr>
          <p:cNvPr id="95" name="Freccia a destra 94"/>
          <p:cNvSpPr/>
          <p:nvPr/>
        </p:nvSpPr>
        <p:spPr>
          <a:xfrm>
            <a:off x="4622595" y="3379473"/>
            <a:ext cx="467386" cy="198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Freccia a sinistra 95"/>
          <p:cNvSpPr/>
          <p:nvPr/>
        </p:nvSpPr>
        <p:spPr>
          <a:xfrm>
            <a:off x="7039630" y="3329410"/>
            <a:ext cx="350977" cy="1497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7656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randombar(horizont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randombar(horizontal)">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randombar(horizontal)">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randombar(horizontal)">
                                      <p:cBhvr>
                                        <p:cTn id="2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1412875"/>
            <a:ext cx="2376488" cy="238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Rettangolo 8"/>
          <p:cNvSpPr>
            <a:spLocks noChangeArrowheads="1"/>
          </p:cNvSpPr>
          <p:nvPr/>
        </p:nvSpPr>
        <p:spPr bwMode="auto">
          <a:xfrm>
            <a:off x="4838700" y="381000"/>
            <a:ext cx="2681696" cy="52322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800" b="1" dirty="0">
                <a:latin typeface="+mn-lt"/>
              </a:rPr>
              <a:t>STATO DELL’ARTE</a:t>
            </a:r>
          </a:p>
        </p:txBody>
      </p:sp>
      <p:pic>
        <p:nvPicPr>
          <p:cNvPr id="419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4" y="4076700"/>
            <a:ext cx="5476875" cy="247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0" name="Rettangolo 1"/>
          <p:cNvSpPr>
            <a:spLocks noChangeArrowheads="1"/>
          </p:cNvSpPr>
          <p:nvPr/>
        </p:nvSpPr>
        <p:spPr bwMode="auto">
          <a:xfrm>
            <a:off x="7550150" y="4221163"/>
            <a:ext cx="3009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400" b="1" dirty="0">
                <a:latin typeface="Arial" panose="020B0604020202020204" pitchFamily="34" charset="0"/>
              </a:rPr>
              <a:t>35.000 in BDN-DNA</a:t>
            </a:r>
          </a:p>
        </p:txBody>
      </p:sp>
      <p:sp>
        <p:nvSpPr>
          <p:cNvPr id="3" name="Freccia angolare in su 2"/>
          <p:cNvSpPr/>
          <p:nvPr/>
        </p:nvSpPr>
        <p:spPr>
          <a:xfrm>
            <a:off x="7559675" y="4868863"/>
            <a:ext cx="1784350" cy="887412"/>
          </a:xfrm>
          <a:prstGeom prst="bentUpArrow">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3559590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81263" y="254800"/>
            <a:ext cx="11261558" cy="5834611"/>
          </a:xfrm>
          <a:prstGeom prst="rect">
            <a:avLst/>
          </a:prstGeom>
        </p:spPr>
        <p:style>
          <a:lnRef idx="1">
            <a:schemeClr val="accent1"/>
          </a:lnRef>
          <a:fillRef idx="1003">
            <a:schemeClr val="lt2"/>
          </a:fillRef>
          <a:effectRef idx="1">
            <a:schemeClr val="accent1"/>
          </a:effectRef>
          <a:fontRef idx="minor">
            <a:schemeClr val="dk1"/>
          </a:fontRef>
        </p:style>
        <p:txBody>
          <a:bodyPr vert="horz" wrap="square" lIns="0" tIns="12700" rIns="0" bIns="0" rtlCol="0">
            <a:spAutoFit/>
          </a:bodyPr>
          <a:lstStyle/>
          <a:p>
            <a:pPr marL="12700" marR="5080" algn="just">
              <a:lnSpc>
                <a:spcPct val="119000"/>
              </a:lnSpc>
              <a:spcBef>
                <a:spcPts val="100"/>
              </a:spcBef>
            </a:pPr>
            <a:r>
              <a:rPr sz="3200" spc="-5" dirty="0">
                <a:cs typeface="Calibri"/>
              </a:rPr>
              <a:t>Incremento </a:t>
            </a:r>
            <a:r>
              <a:rPr sz="3200" dirty="0">
                <a:cs typeface="Calibri"/>
              </a:rPr>
              <a:t>dell’uso dell’analisi del </a:t>
            </a:r>
            <a:r>
              <a:rPr sz="3200" spc="-5" dirty="0" smtClean="0">
                <a:cs typeface="Calibri"/>
              </a:rPr>
              <a:t>DNA</a:t>
            </a:r>
            <a:endParaRPr lang="it-IT" sz="3200" spc="-5" dirty="0">
              <a:cs typeface="Calibri"/>
            </a:endParaRPr>
          </a:p>
          <a:p>
            <a:pPr marL="12700" marR="5080" algn="just">
              <a:lnSpc>
                <a:spcPct val="119000"/>
              </a:lnSpc>
              <a:spcBef>
                <a:spcPts val="100"/>
              </a:spcBef>
            </a:pPr>
            <a:r>
              <a:rPr sz="3200" spc="-5" dirty="0" smtClean="0">
                <a:cs typeface="Calibri"/>
              </a:rPr>
              <a:t>continuo </a:t>
            </a:r>
            <a:r>
              <a:rPr sz="3200" spc="-5" dirty="0" err="1" smtClean="0">
                <a:cs typeface="Calibri"/>
              </a:rPr>
              <a:t>miglioramento</a:t>
            </a:r>
            <a:r>
              <a:rPr lang="it-IT" sz="3200" spc="-5" dirty="0" smtClean="0">
                <a:cs typeface="Calibri"/>
              </a:rPr>
              <a:t>: </a:t>
            </a:r>
            <a:r>
              <a:rPr sz="3200" dirty="0" smtClean="0">
                <a:cs typeface="Calibri"/>
              </a:rPr>
              <a:t> </a:t>
            </a:r>
            <a:r>
              <a:rPr sz="3200" spc="-5" dirty="0">
                <a:cs typeface="Calibri"/>
              </a:rPr>
              <a:t>tecniche </a:t>
            </a:r>
            <a:r>
              <a:rPr sz="3200" dirty="0">
                <a:cs typeface="Calibri"/>
              </a:rPr>
              <a:t>di </a:t>
            </a:r>
            <a:r>
              <a:rPr sz="3200" spc="-5" dirty="0" err="1" smtClean="0">
                <a:cs typeface="Calibri"/>
              </a:rPr>
              <a:t>repertazione</a:t>
            </a:r>
            <a:r>
              <a:rPr lang="it-IT" sz="3200" spc="-5" dirty="0" smtClean="0">
                <a:cs typeface="Calibri"/>
              </a:rPr>
              <a:t> e </a:t>
            </a:r>
            <a:r>
              <a:rPr sz="3200" dirty="0" err="1" smtClean="0">
                <a:cs typeface="Calibri"/>
              </a:rPr>
              <a:t>analisi</a:t>
            </a:r>
            <a:r>
              <a:rPr sz="3200" dirty="0" smtClean="0">
                <a:cs typeface="Calibri"/>
              </a:rPr>
              <a:t>  </a:t>
            </a:r>
            <a:r>
              <a:rPr sz="3200" spc="-5" dirty="0">
                <a:cs typeface="Calibri"/>
              </a:rPr>
              <a:t>utilizzate.</a:t>
            </a:r>
            <a:endParaRPr sz="3200" dirty="0">
              <a:cs typeface="Calibri"/>
            </a:endParaRPr>
          </a:p>
          <a:p>
            <a:pPr>
              <a:spcBef>
                <a:spcPts val="20"/>
              </a:spcBef>
            </a:pPr>
            <a:endParaRPr sz="3600" dirty="0">
              <a:cs typeface="Times New Roman"/>
            </a:endParaRPr>
          </a:p>
          <a:p>
            <a:pPr marL="469900" marR="94615" indent="-457200" algn="just">
              <a:lnSpc>
                <a:spcPct val="119000"/>
              </a:lnSpc>
              <a:buChar char="-"/>
              <a:tabLst>
                <a:tab pos="469265" algn="l"/>
                <a:tab pos="469900" algn="l"/>
              </a:tabLst>
            </a:pPr>
            <a:r>
              <a:rPr sz="3200" dirty="0">
                <a:cs typeface="Calibri"/>
              </a:rPr>
              <a:t>Richiesta di </a:t>
            </a:r>
            <a:r>
              <a:rPr sz="3200" spc="-5" dirty="0">
                <a:cs typeface="Calibri"/>
              </a:rPr>
              <a:t>sempre meno materiale biologico </a:t>
            </a:r>
            <a:r>
              <a:rPr sz="3200" dirty="0">
                <a:cs typeface="Calibri"/>
              </a:rPr>
              <a:t>per  l’analisi</a:t>
            </a:r>
          </a:p>
          <a:p>
            <a:pPr marL="469900" indent="-457200" algn="just">
              <a:spcBef>
                <a:spcPts val="740"/>
              </a:spcBef>
              <a:buChar char="-"/>
              <a:tabLst>
                <a:tab pos="469265" algn="l"/>
                <a:tab pos="469900" algn="l"/>
              </a:tabLst>
            </a:pPr>
            <a:r>
              <a:rPr sz="3200" dirty="0">
                <a:cs typeface="Calibri"/>
              </a:rPr>
              <a:t>E </a:t>
            </a:r>
            <a:r>
              <a:rPr sz="3200" spc="-5" dirty="0">
                <a:cs typeface="Calibri"/>
              </a:rPr>
              <a:t>marcatori sempre </a:t>
            </a:r>
            <a:r>
              <a:rPr sz="3200" dirty="0">
                <a:cs typeface="Calibri"/>
              </a:rPr>
              <a:t>più</a:t>
            </a:r>
            <a:r>
              <a:rPr sz="3200" spc="5" dirty="0">
                <a:cs typeface="Calibri"/>
              </a:rPr>
              <a:t> </a:t>
            </a:r>
            <a:r>
              <a:rPr sz="3200" spc="-5" dirty="0">
                <a:cs typeface="Calibri"/>
              </a:rPr>
              <a:t>precisi</a:t>
            </a:r>
            <a:endParaRPr sz="3200" dirty="0">
              <a:cs typeface="Calibri"/>
            </a:endParaRPr>
          </a:p>
          <a:p>
            <a:pPr>
              <a:spcBef>
                <a:spcPts val="40"/>
              </a:spcBef>
            </a:pPr>
            <a:endParaRPr sz="3600" dirty="0">
              <a:cs typeface="Times New Roman"/>
            </a:endParaRPr>
          </a:p>
          <a:p>
            <a:pPr marL="12700" marR="111760" algn="just">
              <a:lnSpc>
                <a:spcPct val="120500"/>
              </a:lnSpc>
            </a:pPr>
            <a:r>
              <a:rPr sz="3200" spc="-5" dirty="0">
                <a:cs typeface="Calibri"/>
              </a:rPr>
              <a:t>Hanno permesso risvolti </a:t>
            </a:r>
            <a:r>
              <a:rPr sz="3200" dirty="0">
                <a:cs typeface="Calibri"/>
              </a:rPr>
              <a:t>inaspettati e elevato </a:t>
            </a:r>
            <a:r>
              <a:rPr sz="3200" spc="-5" dirty="0">
                <a:cs typeface="Calibri"/>
              </a:rPr>
              <a:t>potere  probatorio </a:t>
            </a:r>
            <a:r>
              <a:rPr sz="3200" dirty="0">
                <a:cs typeface="Calibri"/>
              </a:rPr>
              <a:t>in </a:t>
            </a:r>
            <a:r>
              <a:rPr sz="3200" spc="-5" dirty="0">
                <a:cs typeface="Calibri"/>
              </a:rPr>
              <a:t>molti </a:t>
            </a:r>
            <a:r>
              <a:rPr sz="3200" dirty="0">
                <a:cs typeface="Calibri"/>
              </a:rPr>
              <a:t>casi </a:t>
            </a:r>
            <a:r>
              <a:rPr sz="3200" spc="-5" dirty="0">
                <a:cs typeface="Calibri"/>
              </a:rPr>
              <a:t>criminali noti </a:t>
            </a:r>
            <a:r>
              <a:rPr sz="3200" dirty="0">
                <a:cs typeface="Calibri"/>
              </a:rPr>
              <a:t>anche per </a:t>
            </a:r>
            <a:r>
              <a:rPr sz="3200" spc="-5" dirty="0">
                <a:cs typeface="Calibri"/>
              </a:rPr>
              <a:t>aver  riscosso grande </a:t>
            </a:r>
            <a:r>
              <a:rPr sz="3200" dirty="0">
                <a:cs typeface="Calibri"/>
              </a:rPr>
              <a:t>successo</a:t>
            </a:r>
            <a:r>
              <a:rPr sz="3200" spc="5" dirty="0">
                <a:cs typeface="Calibri"/>
              </a:rPr>
              <a:t> </a:t>
            </a:r>
            <a:r>
              <a:rPr sz="3200" spc="-5" dirty="0">
                <a:cs typeface="Calibri"/>
              </a:rPr>
              <a:t>mediatico.</a:t>
            </a:r>
            <a:endParaRPr sz="3200" dirty="0">
              <a:cs typeface="Calibri"/>
            </a:endParaRPr>
          </a:p>
        </p:txBody>
      </p:sp>
    </p:spTree>
    <p:extLst>
      <p:ext uri="{BB962C8B-B14F-4D97-AF65-F5344CB8AC3E}">
        <p14:creationId xmlns:p14="http://schemas.microsoft.com/office/powerpoint/2010/main" val="3501482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3"/>
          <p:cNvSpPr txBox="1">
            <a:spLocks noGrp="1"/>
          </p:cNvSpPr>
          <p:nvPr>
            <p:ph type="title"/>
          </p:nvPr>
        </p:nvSpPr>
        <p:spPr>
          <a:xfrm>
            <a:off x="1400175" y="2630446"/>
            <a:ext cx="8305800" cy="56682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nchor="ctr">
            <a:spAutoFit/>
          </a:bodyPr>
          <a:lstStyle/>
          <a:p>
            <a:pPr marL="12700" algn="ctr">
              <a:lnSpc>
                <a:spcPct val="100000"/>
              </a:lnSpc>
              <a:spcBef>
                <a:spcPts val="100"/>
              </a:spcBef>
            </a:pPr>
            <a:r>
              <a:rPr sz="3600" b="1" spc="-5" dirty="0">
                <a:latin typeface="+mn-lt"/>
              </a:rPr>
              <a:t>Test </a:t>
            </a:r>
            <a:r>
              <a:rPr sz="3600" b="1" dirty="0">
                <a:latin typeface="+mn-lt"/>
              </a:rPr>
              <a:t>di </a:t>
            </a:r>
            <a:r>
              <a:rPr sz="3600" b="1" spc="-5" dirty="0">
                <a:latin typeface="+mn-lt"/>
              </a:rPr>
              <a:t>parentela </a:t>
            </a:r>
            <a:r>
              <a:rPr sz="3600" b="1" dirty="0">
                <a:latin typeface="+mn-lt"/>
              </a:rPr>
              <a:t>e</a:t>
            </a:r>
            <a:r>
              <a:rPr sz="3600" b="1" spc="-50" dirty="0">
                <a:latin typeface="+mn-lt"/>
              </a:rPr>
              <a:t> </a:t>
            </a:r>
            <a:r>
              <a:rPr sz="3600" b="1" spc="-5" dirty="0">
                <a:latin typeface="+mn-lt"/>
              </a:rPr>
              <a:t>paternità</a:t>
            </a:r>
          </a:p>
        </p:txBody>
      </p:sp>
    </p:spTree>
    <p:extLst>
      <p:ext uri="{BB962C8B-B14F-4D97-AF65-F5344CB8AC3E}">
        <p14:creationId xmlns:p14="http://schemas.microsoft.com/office/powerpoint/2010/main" val="681897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735975" y="1920246"/>
            <a:ext cx="5299367" cy="648392"/>
          </a:xfrm>
          <a:prstGeom prst="rect">
            <a:avLst/>
          </a:prstGeom>
          <a:blipFill>
            <a:blip r:embed="rId2"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1479359" y="305340"/>
            <a:ext cx="5097780" cy="45212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nchor="ctr">
            <a:spAutoFit/>
          </a:bodyPr>
          <a:lstStyle/>
          <a:p>
            <a:pPr marL="12700">
              <a:lnSpc>
                <a:spcPct val="100000"/>
              </a:lnSpc>
              <a:spcBef>
                <a:spcPts val="100"/>
              </a:spcBef>
            </a:pPr>
            <a:r>
              <a:rPr b="1" spc="-5" dirty="0"/>
              <a:t>Test </a:t>
            </a:r>
            <a:r>
              <a:rPr b="1" dirty="0">
                <a:latin typeface="Tahoma"/>
                <a:cs typeface="Tahoma"/>
              </a:rPr>
              <a:t>di </a:t>
            </a:r>
            <a:r>
              <a:rPr b="1" spc="-5" dirty="0"/>
              <a:t>parentela </a:t>
            </a:r>
            <a:r>
              <a:rPr b="1" dirty="0">
                <a:latin typeface="Tahoma"/>
                <a:cs typeface="Tahoma"/>
              </a:rPr>
              <a:t>e</a:t>
            </a:r>
            <a:r>
              <a:rPr b="1" spc="-50" dirty="0"/>
              <a:t> </a:t>
            </a:r>
            <a:r>
              <a:rPr b="1" spc="-5" dirty="0"/>
              <a:t>paternità</a:t>
            </a:r>
          </a:p>
        </p:txBody>
      </p:sp>
      <p:sp>
        <p:nvSpPr>
          <p:cNvPr id="5" name="Rettangolo 4"/>
          <p:cNvSpPr/>
          <p:nvPr/>
        </p:nvSpPr>
        <p:spPr>
          <a:xfrm>
            <a:off x="304801" y="1259909"/>
            <a:ext cx="6381749" cy="658275"/>
          </a:xfrm>
          <a:prstGeom prst="rect">
            <a:avLst/>
          </a:prstGeom>
        </p:spPr>
        <p:txBody>
          <a:bodyPr wrap="square">
            <a:spAutoFit/>
          </a:bodyPr>
          <a:lstStyle/>
          <a:p>
            <a:pPr algn="just" fontAlgn="base"/>
            <a:r>
              <a:rPr lang="it-IT" dirty="0">
                <a:solidFill>
                  <a:srgbClr val="333333"/>
                </a:solidFill>
                <a:latin typeface="title-bold"/>
              </a:rPr>
              <a:t>Joseph </a:t>
            </a:r>
            <a:r>
              <a:rPr lang="it-IT" dirty="0" err="1" smtClean="0">
                <a:solidFill>
                  <a:srgbClr val="333333"/>
                </a:solidFill>
                <a:latin typeface="title-bold"/>
              </a:rPr>
              <a:t>Baena</a:t>
            </a:r>
            <a:r>
              <a:rPr lang="it-IT" dirty="0" smtClean="0">
                <a:solidFill>
                  <a:srgbClr val="333333"/>
                </a:solidFill>
                <a:latin typeface="title-bold"/>
              </a:rPr>
              <a:t> (figlio </a:t>
            </a:r>
            <a:r>
              <a:rPr lang="it-IT" dirty="0">
                <a:solidFill>
                  <a:srgbClr val="333333"/>
                </a:solidFill>
                <a:latin typeface="title-bold"/>
              </a:rPr>
              <a:t>di </a:t>
            </a:r>
            <a:r>
              <a:rPr lang="it-IT" dirty="0" smtClean="0">
                <a:solidFill>
                  <a:srgbClr val="333333"/>
                </a:solidFill>
                <a:latin typeface="title-bold"/>
              </a:rPr>
              <a:t>Schwarzenegger)</a:t>
            </a:r>
            <a:r>
              <a:rPr lang="it-IT" dirty="0" smtClean="0">
                <a:solidFill>
                  <a:srgbClr val="333333"/>
                </a:solidFill>
                <a:latin typeface="main-condensed_regular"/>
              </a:rPr>
              <a:t> 22 enne</a:t>
            </a:r>
            <a:r>
              <a:rPr lang="it-IT" dirty="0">
                <a:solidFill>
                  <a:srgbClr val="333333"/>
                </a:solidFill>
                <a:latin typeface="main-condensed_regular"/>
              </a:rPr>
              <a:t>, nato da una relazione extraconiugale </a:t>
            </a:r>
            <a:r>
              <a:rPr lang="it-IT" dirty="0" smtClean="0">
                <a:solidFill>
                  <a:srgbClr val="333333"/>
                </a:solidFill>
                <a:latin typeface="main-condensed_regular"/>
              </a:rPr>
              <a:t>dell'attore</a:t>
            </a:r>
            <a:endParaRPr lang="it-IT" b="0" i="0" dirty="0">
              <a:solidFill>
                <a:srgbClr val="333333"/>
              </a:solidFill>
              <a:effectLst/>
              <a:latin typeface="main-condensed_regular"/>
            </a:endParaRPr>
          </a:p>
        </p:txBody>
      </p:sp>
      <p:pic>
        <p:nvPicPr>
          <p:cNvPr id="4" name="Immagine 3"/>
          <p:cNvPicPr>
            <a:picLocks noChangeAspect="1"/>
          </p:cNvPicPr>
          <p:nvPr/>
        </p:nvPicPr>
        <p:blipFill>
          <a:blip r:embed="rId3"/>
          <a:stretch>
            <a:fillRect/>
          </a:stretch>
        </p:blipFill>
        <p:spPr>
          <a:xfrm>
            <a:off x="6484143" y="3168540"/>
            <a:ext cx="4993481" cy="3283324"/>
          </a:xfrm>
          <a:prstGeom prst="rect">
            <a:avLst/>
          </a:prstGeom>
        </p:spPr>
      </p:pic>
      <p:sp>
        <p:nvSpPr>
          <p:cNvPr id="6" name="Rettangolo 5"/>
          <p:cNvSpPr/>
          <p:nvPr/>
        </p:nvSpPr>
        <p:spPr>
          <a:xfrm>
            <a:off x="6484143" y="5767685"/>
            <a:ext cx="5295900" cy="923330"/>
          </a:xfrm>
          <a:prstGeom prst="rect">
            <a:avLst/>
          </a:prstGeom>
          <a:solidFill>
            <a:schemeClr val="bg1"/>
          </a:solidFill>
        </p:spPr>
        <p:txBody>
          <a:bodyPr wrap="square">
            <a:spAutoFit/>
          </a:bodyPr>
          <a:lstStyle/>
          <a:p>
            <a:pPr algn="just"/>
            <a:r>
              <a:rPr lang="it-IT" dirty="0">
                <a:solidFill>
                  <a:srgbClr val="333333"/>
                </a:solidFill>
                <a:latin typeface="Open Sans"/>
              </a:rPr>
              <a:t>Un tribunale americano ha ordinato al campione di golf Tiger Woods di sottoporsi a 137 test di paternità.</a:t>
            </a:r>
            <a:endParaRPr lang="it-IT" dirty="0"/>
          </a:p>
        </p:txBody>
      </p:sp>
      <p:pic>
        <p:nvPicPr>
          <p:cNvPr id="2050" name="Picture 2" descr="Il figlio di Arnold Schwarzenegger posa come il padre quando era Mr Olym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522" y="306258"/>
            <a:ext cx="4322128" cy="2308634"/>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5"/>
          <a:stretch>
            <a:fillRect/>
          </a:stretch>
        </p:blipFill>
        <p:spPr>
          <a:xfrm>
            <a:off x="115324" y="3076575"/>
            <a:ext cx="6066400" cy="3252787"/>
          </a:xfrm>
          <a:prstGeom prst="rect">
            <a:avLst/>
          </a:prstGeom>
        </p:spPr>
      </p:pic>
    </p:spTree>
    <p:extLst>
      <p:ext uri="{BB962C8B-B14F-4D97-AF65-F5344CB8AC3E}">
        <p14:creationId xmlns:p14="http://schemas.microsoft.com/office/powerpoint/2010/main" val="1561622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68968" y="2117557"/>
            <a:ext cx="11133221" cy="2062103"/>
          </a:xfrm>
          <a:prstGeom prst="rect">
            <a:avLst/>
          </a:prstGeom>
        </p:spPr>
        <p:txBody>
          <a:bodyPr wrap="square">
            <a:spAutoFit/>
          </a:bodyPr>
          <a:lstStyle/>
          <a:p>
            <a:pPr algn="just"/>
            <a:r>
              <a:rPr lang="it-IT" sz="3200" b="1" dirty="0">
                <a:solidFill>
                  <a:srgbClr val="449DD7"/>
                </a:solidFill>
                <a:latin typeface="DINNextRoundedLTW01-Reg"/>
              </a:rPr>
              <a:t>Esiste un Modo Migliore di Stabilire la Maternità e/o la Paternità</a:t>
            </a:r>
            <a:r>
              <a:rPr lang="it-IT" sz="3200" b="1" dirty="0" smtClean="0">
                <a:solidFill>
                  <a:srgbClr val="449DD7"/>
                </a:solidFill>
                <a:latin typeface="DINNextRoundedLTW01-Reg"/>
              </a:rPr>
              <a:t>? </a:t>
            </a:r>
          </a:p>
          <a:p>
            <a:pPr algn="just"/>
            <a:endParaRPr lang="it-IT" sz="3200" dirty="0">
              <a:solidFill>
                <a:srgbClr val="449DD7"/>
              </a:solidFill>
              <a:latin typeface="DINNextRoundedLTW01-Reg"/>
            </a:endParaRPr>
          </a:p>
          <a:p>
            <a:pPr algn="just"/>
            <a:endParaRPr lang="it-IT" sz="3200" b="0" i="0" dirty="0">
              <a:solidFill>
                <a:srgbClr val="000000"/>
              </a:solidFill>
              <a:effectLst/>
              <a:latin typeface="Roboto"/>
            </a:endParaRPr>
          </a:p>
        </p:txBody>
      </p:sp>
    </p:spTree>
    <p:extLst>
      <p:ext uri="{BB962C8B-B14F-4D97-AF65-F5344CB8AC3E}">
        <p14:creationId xmlns:p14="http://schemas.microsoft.com/office/powerpoint/2010/main" val="784701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68968" y="938700"/>
            <a:ext cx="11356867" cy="4832092"/>
          </a:xfrm>
          <a:prstGeom prst="rect">
            <a:avLst/>
          </a:prstGeom>
        </p:spPr>
        <p:style>
          <a:lnRef idx="0">
            <a:scrgbClr r="0" g="0" b="0"/>
          </a:lnRef>
          <a:fillRef idx="1002">
            <a:schemeClr val="lt2"/>
          </a:fillRef>
          <a:effectRef idx="0">
            <a:scrgbClr r="0" g="0" b="0"/>
          </a:effectRef>
          <a:fontRef idx="major"/>
        </p:style>
        <p:txBody>
          <a:bodyPr wrap="square">
            <a:spAutoFit/>
          </a:bodyPr>
          <a:lstStyle/>
          <a:p>
            <a:pPr algn="just"/>
            <a:r>
              <a:rPr lang="it-IT" sz="2800" b="1" dirty="0">
                <a:solidFill>
                  <a:srgbClr val="449DD7"/>
                </a:solidFill>
                <a:latin typeface="DINNextRoundedLTW01-Reg"/>
              </a:rPr>
              <a:t>Esiste un Modo Migliore di Stabilire la Maternità e/o la Paternità</a:t>
            </a:r>
            <a:r>
              <a:rPr lang="it-IT" sz="2800" b="1" dirty="0" smtClean="0">
                <a:solidFill>
                  <a:srgbClr val="449DD7"/>
                </a:solidFill>
                <a:latin typeface="DINNextRoundedLTW01-Reg"/>
              </a:rPr>
              <a:t>? </a:t>
            </a:r>
          </a:p>
          <a:p>
            <a:pPr algn="just"/>
            <a:endParaRPr lang="it-IT" sz="2800" dirty="0">
              <a:solidFill>
                <a:srgbClr val="449DD7"/>
              </a:solidFill>
              <a:latin typeface="DINNextRoundedLTW01-Reg"/>
            </a:endParaRPr>
          </a:p>
          <a:p>
            <a:pPr algn="just"/>
            <a:r>
              <a:rPr lang="it-IT" sz="2800" dirty="0" smtClean="0">
                <a:solidFill>
                  <a:srgbClr val="000000"/>
                </a:solidFill>
                <a:latin typeface="Roboto"/>
              </a:rPr>
              <a:t>No.</a:t>
            </a:r>
          </a:p>
          <a:p>
            <a:pPr algn="just"/>
            <a:endParaRPr lang="it-IT" sz="2800" dirty="0" smtClean="0">
              <a:solidFill>
                <a:srgbClr val="000000"/>
              </a:solidFill>
              <a:latin typeface="Roboto"/>
            </a:endParaRPr>
          </a:p>
          <a:p>
            <a:pPr algn="just"/>
            <a:r>
              <a:rPr lang="it-IT" sz="2800" dirty="0" smtClean="0">
                <a:solidFill>
                  <a:srgbClr val="000000"/>
                </a:solidFill>
                <a:latin typeface="Roboto"/>
              </a:rPr>
              <a:t>Si deve confrontare i profili genetici del </a:t>
            </a:r>
            <a:r>
              <a:rPr lang="it-IT" sz="2800" dirty="0">
                <a:solidFill>
                  <a:srgbClr val="000000"/>
                </a:solidFill>
                <a:latin typeface="Roboto"/>
              </a:rPr>
              <a:t>padre o di una </a:t>
            </a:r>
            <a:r>
              <a:rPr lang="it-IT" sz="2800" dirty="0" smtClean="0">
                <a:solidFill>
                  <a:srgbClr val="000000"/>
                </a:solidFill>
                <a:latin typeface="Roboto"/>
              </a:rPr>
              <a:t>madre con </a:t>
            </a:r>
            <a:r>
              <a:rPr lang="it-IT" sz="2800" dirty="0">
                <a:solidFill>
                  <a:srgbClr val="000000"/>
                </a:solidFill>
                <a:latin typeface="Roboto"/>
              </a:rPr>
              <a:t>quello del </a:t>
            </a:r>
            <a:r>
              <a:rPr lang="it-IT" sz="2800" dirty="0" smtClean="0">
                <a:solidFill>
                  <a:srgbClr val="000000"/>
                </a:solidFill>
                <a:latin typeface="Roboto"/>
              </a:rPr>
              <a:t>figlio.</a:t>
            </a:r>
          </a:p>
          <a:p>
            <a:pPr algn="just"/>
            <a:endParaRPr lang="it-IT" sz="2800" dirty="0" smtClean="0">
              <a:solidFill>
                <a:srgbClr val="000000"/>
              </a:solidFill>
              <a:latin typeface="Roboto"/>
            </a:endParaRPr>
          </a:p>
          <a:p>
            <a:pPr algn="just"/>
            <a:endParaRPr lang="it-IT" sz="2800" dirty="0" smtClean="0">
              <a:solidFill>
                <a:srgbClr val="000000"/>
              </a:solidFill>
              <a:latin typeface="Roboto"/>
            </a:endParaRPr>
          </a:p>
          <a:p>
            <a:pPr algn="just"/>
            <a:r>
              <a:rPr lang="it-IT" sz="2800" dirty="0" smtClean="0">
                <a:solidFill>
                  <a:srgbClr val="000000"/>
                </a:solidFill>
                <a:latin typeface="Roboto"/>
              </a:rPr>
              <a:t>Con </a:t>
            </a:r>
            <a:r>
              <a:rPr lang="it-IT" sz="2800" dirty="0">
                <a:solidFill>
                  <a:srgbClr val="000000"/>
                </a:solidFill>
                <a:latin typeface="Roboto"/>
              </a:rPr>
              <a:t>un test del DNA si possono avere risultati che </a:t>
            </a:r>
            <a:r>
              <a:rPr lang="it-IT" sz="2800" dirty="0" smtClean="0">
                <a:solidFill>
                  <a:srgbClr val="000000"/>
                </a:solidFill>
                <a:latin typeface="Roboto"/>
              </a:rPr>
              <a:t>stabiliscono </a:t>
            </a:r>
            <a:r>
              <a:rPr lang="it-IT" sz="2800" dirty="0">
                <a:solidFill>
                  <a:srgbClr val="000000"/>
                </a:solidFill>
                <a:latin typeface="Roboto"/>
              </a:rPr>
              <a:t>che il presunto genitore </a:t>
            </a:r>
            <a:r>
              <a:rPr lang="it-IT" sz="2800" dirty="0" smtClean="0">
                <a:solidFill>
                  <a:srgbClr val="000000"/>
                </a:solidFill>
                <a:latin typeface="Roboto"/>
              </a:rPr>
              <a:t>sia </a:t>
            </a:r>
            <a:r>
              <a:rPr lang="it-IT" sz="2800" dirty="0">
                <a:solidFill>
                  <a:srgbClr val="000000"/>
                </a:solidFill>
                <a:latin typeface="Roboto"/>
              </a:rPr>
              <a:t>il genitore biologico con percentuali di probabilità che raggiungono il 99.99% </a:t>
            </a:r>
            <a:r>
              <a:rPr lang="it-IT" sz="2800" dirty="0" smtClean="0">
                <a:solidFill>
                  <a:srgbClr val="000000"/>
                </a:solidFill>
                <a:latin typeface="Roboto"/>
              </a:rPr>
              <a:t>di conferma.</a:t>
            </a:r>
            <a:endParaRPr lang="it-IT" sz="2800" b="0" i="0" dirty="0">
              <a:solidFill>
                <a:srgbClr val="000000"/>
              </a:solidFill>
              <a:effectLst/>
              <a:latin typeface="Roboto"/>
            </a:endParaRPr>
          </a:p>
        </p:txBody>
      </p:sp>
    </p:spTree>
    <p:extLst>
      <p:ext uri="{BB962C8B-B14F-4D97-AF65-F5344CB8AC3E}">
        <p14:creationId xmlns:p14="http://schemas.microsoft.com/office/powerpoint/2010/main" val="4263992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0026" y="1331495"/>
            <a:ext cx="11414458" cy="1569660"/>
          </a:xfrm>
          <a:prstGeom prst="rect">
            <a:avLst/>
          </a:prstGeom>
        </p:spPr>
        <p:txBody>
          <a:bodyPr wrap="square">
            <a:spAutoFit/>
          </a:bodyPr>
          <a:lstStyle/>
          <a:p>
            <a:pPr algn="just"/>
            <a:r>
              <a:rPr lang="it-IT" sz="3200" b="1" dirty="0">
                <a:solidFill>
                  <a:srgbClr val="449DD7"/>
                </a:solidFill>
                <a:latin typeface="DINNextRoundedLTW01-Reg"/>
              </a:rPr>
              <a:t>Che differenza c’è fra un Test di Paternità fatto in Casa e un Test di Paternità Legale</a:t>
            </a:r>
            <a:r>
              <a:rPr lang="it-IT" sz="3200" b="1" dirty="0" smtClean="0">
                <a:solidFill>
                  <a:srgbClr val="449DD7"/>
                </a:solidFill>
                <a:latin typeface="DINNextRoundedLTW01-Reg"/>
              </a:rPr>
              <a:t>?</a:t>
            </a:r>
          </a:p>
          <a:p>
            <a:pPr algn="just"/>
            <a:endParaRPr lang="it-IT" sz="3200" dirty="0">
              <a:solidFill>
                <a:srgbClr val="449DD7"/>
              </a:solidFill>
              <a:latin typeface="DINNextRoundedLTW01-Reg"/>
            </a:endParaRPr>
          </a:p>
        </p:txBody>
      </p:sp>
    </p:spTree>
    <p:extLst>
      <p:ext uri="{BB962C8B-B14F-4D97-AF65-F5344CB8AC3E}">
        <p14:creationId xmlns:p14="http://schemas.microsoft.com/office/powerpoint/2010/main" val="2512170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57175" y="557211"/>
            <a:ext cx="11830050" cy="2038350"/>
          </a:xfrm>
          <a:prstGeom prst="rect">
            <a:avLst/>
          </a:prstGeom>
        </p:spPr>
      </p:pic>
      <p:pic>
        <p:nvPicPr>
          <p:cNvPr id="4" name="Immagine 3"/>
          <p:cNvPicPr>
            <a:picLocks noChangeAspect="1"/>
          </p:cNvPicPr>
          <p:nvPr/>
        </p:nvPicPr>
        <p:blipFill>
          <a:blip r:embed="rId3"/>
          <a:stretch>
            <a:fillRect/>
          </a:stretch>
        </p:blipFill>
        <p:spPr>
          <a:xfrm>
            <a:off x="9220200" y="0"/>
            <a:ext cx="2867025" cy="752475"/>
          </a:xfrm>
          <a:prstGeom prst="rect">
            <a:avLst/>
          </a:prstGeom>
        </p:spPr>
      </p:pic>
      <p:pic>
        <p:nvPicPr>
          <p:cNvPr id="5" name="Immagine 4"/>
          <p:cNvPicPr>
            <a:picLocks noChangeAspect="1"/>
          </p:cNvPicPr>
          <p:nvPr/>
        </p:nvPicPr>
        <p:blipFill>
          <a:blip r:embed="rId4"/>
          <a:stretch>
            <a:fillRect/>
          </a:stretch>
        </p:blipFill>
        <p:spPr>
          <a:xfrm>
            <a:off x="3441987" y="2888456"/>
            <a:ext cx="2466975" cy="3581400"/>
          </a:xfrm>
          <a:prstGeom prst="rect">
            <a:avLst/>
          </a:prstGeom>
        </p:spPr>
      </p:pic>
      <p:pic>
        <p:nvPicPr>
          <p:cNvPr id="6" name="Immagine 5"/>
          <p:cNvPicPr>
            <a:picLocks noChangeAspect="1"/>
          </p:cNvPicPr>
          <p:nvPr/>
        </p:nvPicPr>
        <p:blipFill>
          <a:blip r:embed="rId5"/>
          <a:stretch>
            <a:fillRect/>
          </a:stretch>
        </p:blipFill>
        <p:spPr>
          <a:xfrm>
            <a:off x="1162050" y="2783681"/>
            <a:ext cx="2279937" cy="3686175"/>
          </a:xfrm>
          <a:prstGeom prst="rect">
            <a:avLst/>
          </a:prstGeom>
        </p:spPr>
      </p:pic>
      <p:pic>
        <p:nvPicPr>
          <p:cNvPr id="1028" name="Picture 4" descr="Istruzioni kit illustrazione-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916" y="5321702"/>
            <a:ext cx="3806825" cy="1148153"/>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p:cNvPicPr>
            <a:picLocks noChangeAspect="1"/>
          </p:cNvPicPr>
          <p:nvPr/>
        </p:nvPicPr>
        <p:blipFill>
          <a:blip r:embed="rId7"/>
          <a:stretch>
            <a:fillRect/>
          </a:stretch>
        </p:blipFill>
        <p:spPr>
          <a:xfrm>
            <a:off x="7824297" y="2783681"/>
            <a:ext cx="2791806" cy="2075375"/>
          </a:xfrm>
          <a:prstGeom prst="rect">
            <a:avLst/>
          </a:prstGeom>
        </p:spPr>
      </p:pic>
    </p:spTree>
    <p:extLst>
      <p:ext uri="{BB962C8B-B14F-4D97-AF65-F5344CB8AC3E}">
        <p14:creationId xmlns:p14="http://schemas.microsoft.com/office/powerpoint/2010/main" val="1460010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0025" y="545433"/>
            <a:ext cx="11574879" cy="5262979"/>
          </a:xfrm>
          <a:prstGeom prst="rect">
            <a:avLst/>
          </a:prstGeom>
        </p:spPr>
        <p:style>
          <a:lnRef idx="0">
            <a:scrgbClr r="0" g="0" b="0"/>
          </a:lnRef>
          <a:fillRef idx="1001">
            <a:schemeClr val="lt2"/>
          </a:fillRef>
          <a:effectRef idx="0">
            <a:scrgbClr r="0" g="0" b="0"/>
          </a:effectRef>
          <a:fontRef idx="major"/>
        </p:style>
        <p:txBody>
          <a:bodyPr wrap="square">
            <a:spAutoFit/>
          </a:bodyPr>
          <a:lstStyle/>
          <a:p>
            <a:pPr algn="just"/>
            <a:r>
              <a:rPr lang="it-IT" sz="2800" b="1" dirty="0">
                <a:solidFill>
                  <a:srgbClr val="449DD7"/>
                </a:solidFill>
                <a:latin typeface="DINNextRoundedLTW01-Reg"/>
              </a:rPr>
              <a:t>Che differenza c’è fra un Test di Paternità fatto in Casa e un Test di Paternità Legale</a:t>
            </a:r>
            <a:r>
              <a:rPr lang="it-IT" sz="2800" b="1" dirty="0" smtClean="0">
                <a:solidFill>
                  <a:srgbClr val="449DD7"/>
                </a:solidFill>
                <a:latin typeface="DINNextRoundedLTW01-Reg"/>
              </a:rPr>
              <a:t>?</a:t>
            </a:r>
          </a:p>
          <a:p>
            <a:pPr algn="just"/>
            <a:endParaRPr lang="it-IT" sz="2800" dirty="0">
              <a:solidFill>
                <a:srgbClr val="449DD7"/>
              </a:solidFill>
              <a:latin typeface="DINNextRoundedLTW01-Reg"/>
            </a:endParaRPr>
          </a:p>
          <a:p>
            <a:pPr algn="just"/>
            <a:r>
              <a:rPr lang="it-IT" sz="2800" dirty="0">
                <a:solidFill>
                  <a:srgbClr val="000000"/>
                </a:solidFill>
                <a:latin typeface="Roboto"/>
              </a:rPr>
              <a:t>Un test di paternità fatto in casa non ha valenza </a:t>
            </a:r>
            <a:r>
              <a:rPr lang="it-IT" sz="2800" dirty="0" smtClean="0">
                <a:solidFill>
                  <a:srgbClr val="000000"/>
                </a:solidFill>
                <a:latin typeface="Roboto"/>
              </a:rPr>
              <a:t>legale.</a:t>
            </a:r>
          </a:p>
          <a:p>
            <a:pPr algn="just"/>
            <a:endParaRPr lang="it-IT" sz="2800" dirty="0" smtClean="0">
              <a:solidFill>
                <a:srgbClr val="000000"/>
              </a:solidFill>
              <a:latin typeface="Roboto"/>
            </a:endParaRPr>
          </a:p>
          <a:p>
            <a:pPr algn="just"/>
            <a:r>
              <a:rPr lang="it-IT" sz="2800" dirty="0" smtClean="0">
                <a:solidFill>
                  <a:srgbClr val="000000"/>
                </a:solidFill>
                <a:latin typeface="Roboto"/>
              </a:rPr>
              <a:t>Si </a:t>
            </a:r>
            <a:r>
              <a:rPr lang="it-IT" sz="2800" dirty="0">
                <a:solidFill>
                  <a:srgbClr val="000000"/>
                </a:solidFill>
                <a:latin typeface="Roboto"/>
              </a:rPr>
              <a:t>fa solamente per scopo </a:t>
            </a:r>
            <a:r>
              <a:rPr lang="it-IT" sz="2800" dirty="0" smtClean="0">
                <a:solidFill>
                  <a:srgbClr val="000000"/>
                </a:solidFill>
                <a:latin typeface="Roboto"/>
              </a:rPr>
              <a:t>informativo (si </a:t>
            </a:r>
            <a:r>
              <a:rPr lang="it-IT" sz="2800" dirty="0">
                <a:solidFill>
                  <a:srgbClr val="000000"/>
                </a:solidFill>
                <a:latin typeface="Roboto"/>
              </a:rPr>
              <a:t>ordina il test </a:t>
            </a:r>
            <a:r>
              <a:rPr lang="it-IT" sz="2800" dirty="0" smtClean="0">
                <a:solidFill>
                  <a:srgbClr val="000000"/>
                </a:solidFill>
                <a:latin typeface="Roboto"/>
              </a:rPr>
              <a:t>che contiene istruzioni</a:t>
            </a:r>
            <a:r>
              <a:rPr lang="it-IT" sz="2800" dirty="0">
                <a:solidFill>
                  <a:srgbClr val="000000"/>
                </a:solidFill>
                <a:latin typeface="Roboto"/>
              </a:rPr>
              <a:t>, </a:t>
            </a:r>
            <a:r>
              <a:rPr lang="it-IT" sz="2800" dirty="0" smtClean="0">
                <a:solidFill>
                  <a:srgbClr val="000000"/>
                </a:solidFill>
                <a:latin typeface="Roboto"/>
              </a:rPr>
              <a:t>tamponi </a:t>
            </a:r>
            <a:r>
              <a:rPr lang="it-IT" sz="2800" dirty="0">
                <a:solidFill>
                  <a:srgbClr val="000000"/>
                </a:solidFill>
                <a:latin typeface="Roboto"/>
              </a:rPr>
              <a:t>orali e </a:t>
            </a:r>
            <a:r>
              <a:rPr lang="it-IT" sz="2800" dirty="0" smtClean="0">
                <a:solidFill>
                  <a:srgbClr val="000000"/>
                </a:solidFill>
                <a:latin typeface="Roboto"/>
              </a:rPr>
              <a:t>formule </a:t>
            </a:r>
            <a:r>
              <a:rPr lang="it-IT" sz="2800" dirty="0">
                <a:solidFill>
                  <a:srgbClr val="000000"/>
                </a:solidFill>
                <a:latin typeface="Roboto"/>
              </a:rPr>
              <a:t>di consenso da </a:t>
            </a:r>
            <a:r>
              <a:rPr lang="it-IT" sz="2800" dirty="0" smtClean="0">
                <a:solidFill>
                  <a:srgbClr val="000000"/>
                </a:solidFill>
                <a:latin typeface="Roboto"/>
              </a:rPr>
              <a:t>riempire). </a:t>
            </a:r>
          </a:p>
          <a:p>
            <a:pPr algn="just"/>
            <a:endParaRPr lang="it-IT" sz="2800" dirty="0">
              <a:solidFill>
                <a:srgbClr val="000000"/>
              </a:solidFill>
              <a:latin typeface="Roboto"/>
            </a:endParaRPr>
          </a:p>
          <a:p>
            <a:pPr algn="just"/>
            <a:r>
              <a:rPr lang="it-IT" sz="2800" dirty="0" smtClean="0">
                <a:solidFill>
                  <a:srgbClr val="000000"/>
                </a:solidFill>
                <a:latin typeface="Roboto"/>
              </a:rPr>
              <a:t>Molte </a:t>
            </a:r>
            <a:r>
              <a:rPr lang="it-IT" sz="2800" dirty="0">
                <a:solidFill>
                  <a:srgbClr val="000000"/>
                </a:solidFill>
                <a:latin typeface="Roboto"/>
              </a:rPr>
              <a:t>aziende oggigiorno sono in grado di spedirvi i referti entro una settimana dalla data dell’arrivo dei campioni al laboratorio, spesso questi vi saranno spediti via </a:t>
            </a:r>
            <a:r>
              <a:rPr lang="it-IT" sz="2800" dirty="0" smtClean="0">
                <a:solidFill>
                  <a:srgbClr val="000000"/>
                </a:solidFill>
                <a:latin typeface="Roboto"/>
              </a:rPr>
              <a:t>e-mail.</a:t>
            </a:r>
          </a:p>
          <a:p>
            <a:pPr algn="just"/>
            <a:endParaRPr lang="it-IT" sz="2800" b="0" i="0" dirty="0">
              <a:solidFill>
                <a:srgbClr val="000000"/>
              </a:solidFill>
              <a:effectLst/>
              <a:latin typeface="Roboto"/>
            </a:endParaRPr>
          </a:p>
        </p:txBody>
      </p:sp>
    </p:spTree>
    <p:extLst>
      <p:ext uri="{BB962C8B-B14F-4D97-AF65-F5344CB8AC3E}">
        <p14:creationId xmlns:p14="http://schemas.microsoft.com/office/powerpoint/2010/main" val="2079212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36176" y="376518"/>
            <a:ext cx="11335871" cy="6124754"/>
          </a:xfrm>
          <a:prstGeom prst="rect">
            <a:avLst/>
          </a:prstGeom>
        </p:spPr>
        <p:style>
          <a:lnRef idx="1">
            <a:schemeClr val="accent1"/>
          </a:lnRef>
          <a:fillRef idx="1001">
            <a:schemeClr val="lt2"/>
          </a:fillRef>
          <a:effectRef idx="1">
            <a:schemeClr val="accent1"/>
          </a:effectRef>
          <a:fontRef idx="minor">
            <a:schemeClr val="dk1"/>
          </a:fontRef>
        </p:style>
        <p:txBody>
          <a:bodyPr wrap="square">
            <a:spAutoFit/>
          </a:bodyPr>
          <a:lstStyle/>
          <a:p>
            <a:pPr algn="just"/>
            <a:endParaRPr lang="it-IT" sz="2800" dirty="0" smtClean="0">
              <a:solidFill>
                <a:schemeClr val="bg1">
                  <a:lumMod val="50000"/>
                </a:schemeClr>
              </a:solidFill>
              <a:latin typeface="Roboto"/>
            </a:endParaRPr>
          </a:p>
          <a:p>
            <a:pPr algn="just"/>
            <a:endParaRPr lang="it-IT" sz="2800" dirty="0" smtClean="0">
              <a:solidFill>
                <a:srgbClr val="000000"/>
              </a:solidFill>
              <a:latin typeface="Roboto"/>
            </a:endParaRPr>
          </a:p>
          <a:p>
            <a:pPr algn="just"/>
            <a:r>
              <a:rPr lang="it-IT" sz="2800" dirty="0">
                <a:latin typeface="Roboto"/>
              </a:rPr>
              <a:t>Il campione del DNA per il </a:t>
            </a:r>
            <a:r>
              <a:rPr lang="it-IT" sz="2800" b="1" dirty="0">
                <a:latin typeface="Roboto"/>
                <a:hlinkClick r:id="rId3"/>
              </a:rPr>
              <a:t>test di paternità legale</a:t>
            </a:r>
            <a:r>
              <a:rPr lang="it-IT" sz="2800" u="sng" dirty="0">
                <a:latin typeface="Roboto"/>
              </a:rPr>
              <a:t> </a:t>
            </a:r>
            <a:r>
              <a:rPr lang="it-IT" sz="2800" u="sng" dirty="0" smtClean="0">
                <a:latin typeface="Roboto"/>
              </a:rPr>
              <a:t>o </a:t>
            </a:r>
            <a:r>
              <a:rPr lang="it-IT" sz="2800" u="sng" dirty="0" smtClean="0">
                <a:solidFill>
                  <a:srgbClr val="0070C0"/>
                </a:solidFill>
                <a:latin typeface="Roboto"/>
              </a:rPr>
              <a:t>informativo</a:t>
            </a:r>
            <a:r>
              <a:rPr lang="it-IT" sz="2800" u="sng" dirty="0" smtClean="0">
                <a:latin typeface="Roboto"/>
              </a:rPr>
              <a:t> </a:t>
            </a:r>
            <a:r>
              <a:rPr lang="it-IT" sz="2800" dirty="0" smtClean="0">
                <a:latin typeface="Roboto"/>
              </a:rPr>
              <a:t>deve </a:t>
            </a:r>
            <a:r>
              <a:rPr lang="it-IT" sz="2800" dirty="0">
                <a:latin typeface="Roboto"/>
              </a:rPr>
              <a:t>essere prelevato da un </a:t>
            </a:r>
            <a:r>
              <a:rPr lang="it-IT" sz="2800" dirty="0" smtClean="0">
                <a:latin typeface="Roboto"/>
              </a:rPr>
              <a:t>medico che ne accerta l’identità </a:t>
            </a:r>
            <a:r>
              <a:rPr lang="it-IT" sz="2800" dirty="0">
                <a:latin typeface="Roboto"/>
              </a:rPr>
              <a:t>delle persone che partecipano al </a:t>
            </a:r>
            <a:r>
              <a:rPr lang="it-IT" sz="2800" dirty="0" smtClean="0">
                <a:latin typeface="Roboto"/>
              </a:rPr>
              <a:t>test. </a:t>
            </a:r>
          </a:p>
          <a:p>
            <a:pPr algn="just"/>
            <a:endParaRPr lang="it-IT" sz="2800" dirty="0" smtClean="0">
              <a:latin typeface="Roboto"/>
            </a:endParaRPr>
          </a:p>
          <a:p>
            <a:pPr algn="just"/>
            <a:r>
              <a:rPr lang="it-IT" sz="2800" dirty="0" smtClean="0">
                <a:latin typeface="Roboto"/>
              </a:rPr>
              <a:t>Esistono </a:t>
            </a:r>
            <a:r>
              <a:rPr lang="it-IT" sz="2800" dirty="0">
                <a:latin typeface="Roboto"/>
              </a:rPr>
              <a:t>delle </a:t>
            </a:r>
            <a:r>
              <a:rPr lang="it-IT" sz="2800" dirty="0" smtClean="0">
                <a:latin typeface="Roboto"/>
              </a:rPr>
              <a:t>procedure </a:t>
            </a:r>
            <a:r>
              <a:rPr lang="it-IT" sz="2800" dirty="0">
                <a:latin typeface="Roboto"/>
              </a:rPr>
              <a:t>precise che devono essere seguite per assicurarsi che </a:t>
            </a:r>
            <a:r>
              <a:rPr lang="it-IT" sz="2800" dirty="0" smtClean="0">
                <a:latin typeface="Roboto"/>
              </a:rPr>
              <a:t>i </a:t>
            </a:r>
            <a:r>
              <a:rPr lang="it-IT" sz="2800" dirty="0">
                <a:latin typeface="Roboto"/>
              </a:rPr>
              <a:t>risultati </a:t>
            </a:r>
            <a:r>
              <a:rPr lang="it-IT" sz="2800" dirty="0" smtClean="0">
                <a:latin typeface="Roboto"/>
              </a:rPr>
              <a:t>siano </a:t>
            </a:r>
            <a:r>
              <a:rPr lang="it-IT" sz="2800" dirty="0">
                <a:latin typeface="Roboto"/>
              </a:rPr>
              <a:t>riconosciuti </a:t>
            </a:r>
            <a:r>
              <a:rPr lang="it-IT" sz="2800" dirty="0" smtClean="0">
                <a:latin typeface="Roboto"/>
              </a:rPr>
              <a:t>legalmente (es. ‘</a:t>
            </a:r>
            <a:r>
              <a:rPr lang="it-IT" sz="2800" dirty="0">
                <a:latin typeface="Roboto"/>
              </a:rPr>
              <a:t>catena di custodia</a:t>
            </a:r>
            <a:r>
              <a:rPr lang="it-IT" sz="2800" dirty="0" smtClean="0">
                <a:latin typeface="Roboto"/>
              </a:rPr>
              <a:t>’), per assicurarsi </a:t>
            </a:r>
            <a:r>
              <a:rPr lang="it-IT" sz="2800" dirty="0">
                <a:latin typeface="Roboto"/>
              </a:rPr>
              <a:t>che non ci sia possibilità che </a:t>
            </a:r>
            <a:r>
              <a:rPr lang="it-IT" sz="2800" dirty="0" smtClean="0">
                <a:latin typeface="Roboto"/>
              </a:rPr>
              <a:t>i </a:t>
            </a:r>
            <a:r>
              <a:rPr lang="it-IT" sz="2800" dirty="0">
                <a:latin typeface="Roboto"/>
              </a:rPr>
              <a:t>campioni del test siano in alcun modo manomessi. </a:t>
            </a:r>
            <a:endParaRPr lang="it-IT" sz="2800" dirty="0" smtClean="0">
              <a:latin typeface="Roboto"/>
            </a:endParaRPr>
          </a:p>
          <a:p>
            <a:pPr algn="just"/>
            <a:endParaRPr lang="it-IT" sz="2800" dirty="0" smtClean="0">
              <a:latin typeface="Roboto"/>
            </a:endParaRPr>
          </a:p>
          <a:p>
            <a:pPr algn="just"/>
            <a:r>
              <a:rPr lang="it-IT" sz="2800" dirty="0" smtClean="0">
                <a:latin typeface="Roboto"/>
              </a:rPr>
              <a:t>È </a:t>
            </a:r>
            <a:r>
              <a:rPr lang="it-IT" sz="2800" dirty="0">
                <a:latin typeface="Roboto"/>
              </a:rPr>
              <a:t>importante notare che la procedura delle analisi del test </a:t>
            </a:r>
            <a:r>
              <a:rPr lang="it-IT" sz="2800" dirty="0" smtClean="0">
                <a:latin typeface="Roboto"/>
              </a:rPr>
              <a:t>di paternità </a:t>
            </a:r>
            <a:r>
              <a:rPr lang="it-IT" sz="2800" u="sng" dirty="0" smtClean="0">
                <a:latin typeface="Roboto"/>
              </a:rPr>
              <a:t>modo </a:t>
            </a:r>
            <a:r>
              <a:rPr lang="it-IT" sz="2800" u="sng" dirty="0">
                <a:latin typeface="Roboto"/>
              </a:rPr>
              <a:t>in cui vengono raccolti </a:t>
            </a:r>
            <a:r>
              <a:rPr lang="it-IT" sz="2800" u="sng" dirty="0" smtClean="0">
                <a:latin typeface="Roboto"/>
              </a:rPr>
              <a:t>i </a:t>
            </a:r>
            <a:r>
              <a:rPr lang="it-IT" sz="2800" u="sng" dirty="0">
                <a:latin typeface="Roboto"/>
              </a:rPr>
              <a:t>campioni</a:t>
            </a:r>
            <a:r>
              <a:rPr lang="it-IT" sz="2800" u="sng" dirty="0" smtClean="0">
                <a:latin typeface="Roboto"/>
              </a:rPr>
              <a:t>.</a:t>
            </a:r>
          </a:p>
          <a:p>
            <a:pPr algn="just"/>
            <a:endParaRPr lang="it-IT" sz="2800" b="0" i="0" dirty="0">
              <a:solidFill>
                <a:srgbClr val="000000"/>
              </a:solidFill>
              <a:effectLst/>
              <a:latin typeface="Roboto"/>
            </a:endParaRPr>
          </a:p>
        </p:txBody>
      </p:sp>
    </p:spTree>
    <p:extLst>
      <p:ext uri="{BB962C8B-B14F-4D97-AF65-F5344CB8AC3E}">
        <p14:creationId xmlns:p14="http://schemas.microsoft.com/office/powerpoint/2010/main" val="2996857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81000" y="455596"/>
            <a:ext cx="11044078" cy="6199204"/>
          </a:xfrm>
          <a:prstGeom prst="rect">
            <a:avLst/>
          </a:prstGeom>
        </p:spPr>
      </p:pic>
    </p:spTree>
    <p:extLst>
      <p:ext uri="{BB962C8B-B14F-4D97-AF65-F5344CB8AC3E}">
        <p14:creationId xmlns:p14="http://schemas.microsoft.com/office/powerpoint/2010/main" val="69351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89966" y="1116106"/>
            <a:ext cx="11685494" cy="5509200"/>
          </a:xfrm>
          <a:prstGeom prst="rect">
            <a:avLst/>
          </a:prstGeom>
          <a:ln>
            <a:noFill/>
          </a:ln>
        </p:spPr>
        <p:style>
          <a:lnRef idx="2">
            <a:schemeClr val="accent1"/>
          </a:lnRef>
          <a:fillRef idx="1003">
            <a:schemeClr val="lt2"/>
          </a:fillRef>
          <a:effectRef idx="0">
            <a:schemeClr val="accent1"/>
          </a:effectRef>
          <a:fontRef idx="minor">
            <a:schemeClr val="dk1"/>
          </a:fontRef>
        </p:style>
        <p:txBody>
          <a:bodyPr wrap="square">
            <a:spAutoFit/>
          </a:bodyPr>
          <a:lstStyle/>
          <a:p>
            <a:pPr algn="just"/>
            <a:r>
              <a:rPr lang="it-IT" sz="3200" dirty="0" smtClean="0"/>
              <a:t>L’ art</a:t>
            </a:r>
            <a:r>
              <a:rPr lang="it-IT" sz="3200" dirty="0"/>
              <a:t>. 30 della Costituzione conosce solo due categorie di </a:t>
            </a:r>
            <a:r>
              <a:rPr lang="it-IT" sz="3200" dirty="0" smtClean="0"/>
              <a:t>figli: </a:t>
            </a:r>
          </a:p>
          <a:p>
            <a:pPr algn="just"/>
            <a:endParaRPr lang="it-IT" sz="3200" dirty="0"/>
          </a:p>
          <a:p>
            <a:pPr marL="514350" indent="-514350" algn="just">
              <a:buAutoNum type="arabicParenR"/>
            </a:pPr>
            <a:r>
              <a:rPr lang="it-IT" sz="3200" dirty="0" smtClean="0"/>
              <a:t>quelli </a:t>
            </a:r>
            <a:r>
              <a:rPr lang="it-IT" sz="3200" dirty="0"/>
              <a:t>nati entro </a:t>
            </a:r>
            <a:r>
              <a:rPr lang="it-IT" sz="3200" dirty="0" smtClean="0"/>
              <a:t>(</a:t>
            </a:r>
            <a:r>
              <a:rPr lang="it-IT" sz="3200" b="1" dirty="0" smtClean="0"/>
              <a:t>FIGLI LEGITTIMI</a:t>
            </a:r>
            <a:r>
              <a:rPr lang="it-IT" sz="3200" dirty="0" smtClean="0"/>
              <a:t>) </a:t>
            </a:r>
          </a:p>
          <a:p>
            <a:pPr marL="514350" indent="-514350" algn="just">
              <a:buAutoNum type="arabicParenR"/>
            </a:pPr>
            <a:r>
              <a:rPr lang="it-IT" sz="3200" dirty="0" smtClean="0"/>
              <a:t>quelli </a:t>
            </a:r>
            <a:r>
              <a:rPr lang="it-IT" sz="3200" dirty="0"/>
              <a:t>nati fuori del </a:t>
            </a:r>
            <a:r>
              <a:rPr lang="it-IT" sz="3200" dirty="0" smtClean="0"/>
              <a:t>matrimonio (</a:t>
            </a:r>
            <a:r>
              <a:rPr lang="it-IT" sz="3200" b="1" dirty="0" smtClean="0"/>
              <a:t>FIGLI NATURALI</a:t>
            </a:r>
            <a:r>
              <a:rPr lang="it-IT" sz="3200" dirty="0" smtClean="0"/>
              <a:t>) . </a:t>
            </a:r>
          </a:p>
          <a:p>
            <a:pPr algn="just"/>
            <a:endParaRPr lang="it-IT" sz="3200" dirty="0" smtClean="0"/>
          </a:p>
          <a:p>
            <a:pPr algn="just"/>
            <a:r>
              <a:rPr lang="it-IT" sz="3200" dirty="0" err="1" smtClean="0"/>
              <a:t>ddl</a:t>
            </a:r>
            <a:r>
              <a:rPr lang="it-IT" sz="3200" dirty="0" smtClean="0"/>
              <a:t>  del </a:t>
            </a:r>
            <a:r>
              <a:rPr lang="it-IT" sz="3200" dirty="0"/>
              <a:t>Consiglio dei Ministri </a:t>
            </a:r>
            <a:r>
              <a:rPr lang="it-IT" sz="3200" dirty="0" smtClean="0"/>
              <a:t>(</a:t>
            </a:r>
            <a:r>
              <a:rPr lang="it-IT" sz="3200" b="1" dirty="0" smtClean="0">
                <a:solidFill>
                  <a:srgbClr val="FF0000"/>
                </a:solidFill>
              </a:rPr>
              <a:t>29/10/2010</a:t>
            </a:r>
            <a:r>
              <a:rPr lang="it-IT" sz="3200" dirty="0" smtClean="0"/>
              <a:t>), </a:t>
            </a:r>
            <a:r>
              <a:rPr lang="it-IT" sz="3200" dirty="0"/>
              <a:t>s’introduce il principio </a:t>
            </a:r>
            <a:r>
              <a:rPr lang="it-IT" sz="3200" dirty="0" smtClean="0"/>
              <a:t>generale: </a:t>
            </a:r>
            <a:r>
              <a:rPr lang="it-IT" sz="3200" b="1" dirty="0">
                <a:solidFill>
                  <a:srgbClr val="FF0000"/>
                </a:solidFill>
              </a:rPr>
              <a:t>unicità dello stato giuridico </a:t>
            </a:r>
            <a:r>
              <a:rPr lang="it-IT" sz="3200" b="1" dirty="0" smtClean="0">
                <a:solidFill>
                  <a:srgbClr val="FF0000"/>
                </a:solidFill>
              </a:rPr>
              <a:t>del figlio</a:t>
            </a:r>
            <a:r>
              <a:rPr lang="it-IT" sz="3200" dirty="0" smtClean="0">
                <a:solidFill>
                  <a:srgbClr val="FF0000"/>
                </a:solidFill>
              </a:rPr>
              <a:t>: </a:t>
            </a:r>
            <a:r>
              <a:rPr lang="it-IT" sz="3200" dirty="0" smtClean="0">
                <a:solidFill>
                  <a:schemeClr val="tx1"/>
                </a:solidFill>
              </a:rPr>
              <a:t>il tema di </a:t>
            </a:r>
            <a:r>
              <a:rPr lang="it-IT" sz="3200" dirty="0" err="1" smtClean="0">
                <a:solidFill>
                  <a:schemeClr val="tx1"/>
                </a:solidFill>
              </a:rPr>
              <a:t>fliazione</a:t>
            </a:r>
            <a:r>
              <a:rPr lang="it-IT" sz="3200" dirty="0" smtClean="0">
                <a:solidFill>
                  <a:schemeClr val="tx1"/>
                </a:solidFill>
              </a:rPr>
              <a:t> </a:t>
            </a:r>
            <a:r>
              <a:rPr lang="it-IT" sz="3200" dirty="0"/>
              <a:t>si </a:t>
            </a:r>
            <a:r>
              <a:rPr lang="it-IT" sz="3200" dirty="0" smtClean="0"/>
              <a:t>applica </a:t>
            </a:r>
            <a:r>
              <a:rPr lang="it-IT" sz="3200" dirty="0"/>
              <a:t>a tutti i </a:t>
            </a:r>
            <a:r>
              <a:rPr lang="it-IT" sz="3200" dirty="0" smtClean="0"/>
              <a:t>ﬁgli</a:t>
            </a:r>
            <a:r>
              <a:rPr lang="it-IT" sz="3200" dirty="0"/>
              <a:t>, senza </a:t>
            </a:r>
            <a:r>
              <a:rPr lang="it-IT" sz="3200" dirty="0" smtClean="0"/>
              <a:t>distinzioni.</a:t>
            </a:r>
          </a:p>
          <a:p>
            <a:pPr algn="just"/>
            <a:endParaRPr lang="it-IT" sz="3200" dirty="0" smtClean="0"/>
          </a:p>
          <a:p>
            <a:pPr algn="just"/>
            <a:r>
              <a:rPr lang="it-IT" sz="3200" dirty="0" smtClean="0"/>
              <a:t>Tuttavia, è lecito definire di “</a:t>
            </a:r>
            <a:r>
              <a:rPr lang="it-IT" sz="3200" b="1" dirty="0" smtClean="0"/>
              <a:t>FIGLI NATI NEL MATRIMONIO” </a:t>
            </a:r>
            <a:r>
              <a:rPr lang="it-IT" sz="3200" b="1" dirty="0"/>
              <a:t>e </a:t>
            </a:r>
            <a:r>
              <a:rPr lang="it-IT" sz="3200" b="1" dirty="0" smtClean="0"/>
              <a:t>“FIGLI NATI FUORI DAL MATRIMIONIO</a:t>
            </a:r>
            <a:r>
              <a:rPr lang="it-IT" sz="3200" dirty="0" smtClean="0"/>
              <a:t>.</a:t>
            </a:r>
            <a:endParaRPr lang="it-IT" sz="3200" dirty="0"/>
          </a:p>
        </p:txBody>
      </p:sp>
      <p:sp>
        <p:nvSpPr>
          <p:cNvPr id="4" name="CasellaDiTesto 3"/>
          <p:cNvSpPr txBox="1"/>
          <p:nvPr/>
        </p:nvSpPr>
        <p:spPr>
          <a:xfrm>
            <a:off x="1887253" y="303775"/>
            <a:ext cx="788822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b="1"/>
              <a:t> TEST DI PATERNITÀ – LEGGI CIVILI </a:t>
            </a:r>
            <a:endParaRPr lang="it-IT" sz="3200" b="1" dirty="0"/>
          </a:p>
        </p:txBody>
      </p:sp>
    </p:spTree>
    <p:extLst>
      <p:ext uri="{BB962C8B-B14F-4D97-AF65-F5344CB8AC3E}">
        <p14:creationId xmlns:p14="http://schemas.microsoft.com/office/powerpoint/2010/main" val="2802956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57200" y="1062318"/>
            <a:ext cx="11604812" cy="5262979"/>
          </a:xfrm>
          <a:prstGeom prst="rect">
            <a:avLst/>
          </a:prstGeom>
          <a:ln>
            <a:noFill/>
          </a:ln>
        </p:spPr>
        <p:style>
          <a:lnRef idx="2">
            <a:schemeClr val="accent1"/>
          </a:lnRef>
          <a:fillRef idx="1003">
            <a:schemeClr val="lt2"/>
          </a:fillRef>
          <a:effectRef idx="0">
            <a:schemeClr val="accent1"/>
          </a:effectRef>
          <a:fontRef idx="minor">
            <a:schemeClr val="dk1"/>
          </a:fontRef>
        </p:style>
        <p:txBody>
          <a:bodyPr wrap="square">
            <a:spAutoFit/>
          </a:bodyPr>
          <a:lstStyle/>
          <a:p>
            <a:pPr algn="just"/>
            <a:r>
              <a:rPr lang="it-IT" sz="2800" b="1" dirty="0" smtClean="0"/>
              <a:t>Per effettuare </a:t>
            </a:r>
            <a:r>
              <a:rPr lang="it-IT" sz="2800" b="1" dirty="0"/>
              <a:t>un accertamento di </a:t>
            </a:r>
            <a:r>
              <a:rPr lang="it-IT" sz="2800" b="1" dirty="0" smtClean="0"/>
              <a:t>paternità </a:t>
            </a:r>
            <a:r>
              <a:rPr lang="it-IT" sz="2800" b="1" dirty="0"/>
              <a:t>è necessario </a:t>
            </a:r>
            <a:r>
              <a:rPr lang="it-IT" sz="2800" b="1" dirty="0" smtClean="0"/>
              <a:t>identiﬁcare </a:t>
            </a:r>
            <a:r>
              <a:rPr lang="it-IT" sz="2800" b="1" dirty="0"/>
              <a:t>i </a:t>
            </a:r>
            <a:r>
              <a:rPr lang="it-IT" sz="2800" b="1" dirty="0" smtClean="0"/>
              <a:t>soggetti </a:t>
            </a:r>
            <a:endParaRPr lang="it-IT" sz="2800" u="sng" dirty="0"/>
          </a:p>
          <a:p>
            <a:pPr algn="just"/>
            <a:r>
              <a:rPr lang="it-IT" sz="2800" u="sng" dirty="0" smtClean="0"/>
              <a:t>Queste </a:t>
            </a:r>
            <a:r>
              <a:rPr lang="it-IT" sz="2800" u="sng" dirty="0"/>
              <a:t>procedure si rendono necessarie al </a:t>
            </a:r>
            <a:r>
              <a:rPr lang="it-IT" sz="2800" u="sng" dirty="0" err="1" smtClean="0"/>
              <a:t>ﬁne</a:t>
            </a:r>
            <a:r>
              <a:rPr lang="it-IT" sz="2800" u="sng" dirty="0" smtClean="0"/>
              <a:t> </a:t>
            </a:r>
            <a:r>
              <a:rPr lang="it-IT" sz="2800" u="sng" dirty="0"/>
              <a:t>di </a:t>
            </a:r>
            <a:r>
              <a:rPr lang="it-IT" sz="2800" u="sng" dirty="0" err="1" smtClean="0"/>
              <a:t>veriﬁcare</a:t>
            </a:r>
            <a:r>
              <a:rPr lang="it-IT" sz="2800" u="sng" dirty="0" smtClean="0"/>
              <a:t>:</a:t>
            </a:r>
          </a:p>
          <a:p>
            <a:pPr marL="457200" indent="-457200" algn="just">
              <a:buAutoNum type="arabicParenR"/>
            </a:pPr>
            <a:r>
              <a:rPr lang="it-IT" sz="2800" b="1" dirty="0" smtClean="0"/>
              <a:t>il </a:t>
            </a:r>
            <a:r>
              <a:rPr lang="it-IT" sz="2800" b="1" dirty="0"/>
              <a:t>test </a:t>
            </a:r>
            <a:r>
              <a:rPr lang="it-IT" sz="2800" b="1" dirty="0" smtClean="0"/>
              <a:t>venga </a:t>
            </a:r>
            <a:r>
              <a:rPr lang="it-IT" sz="2800" b="1" dirty="0"/>
              <a:t>effettuato effettivamente sui soggetti </a:t>
            </a:r>
            <a:r>
              <a:rPr lang="it-IT" sz="2800" b="1" dirty="0" smtClean="0"/>
              <a:t>dichiarati</a:t>
            </a:r>
          </a:p>
          <a:p>
            <a:pPr marL="457200" indent="-457200" algn="just">
              <a:buAutoNum type="arabicParenR"/>
            </a:pPr>
            <a:r>
              <a:rPr lang="it-IT" sz="2800" b="1" dirty="0" smtClean="0"/>
              <a:t>reale </a:t>
            </a:r>
            <a:r>
              <a:rPr lang="it-IT" sz="2800" b="1" dirty="0"/>
              <a:t>intenzione a sottoporsi a un </a:t>
            </a:r>
            <a:r>
              <a:rPr lang="it-IT" sz="2800" b="1" dirty="0" smtClean="0"/>
              <a:t>test, </a:t>
            </a:r>
            <a:r>
              <a:rPr lang="it-IT" sz="2800" b="1" dirty="0"/>
              <a:t>che ha </a:t>
            </a:r>
            <a:r>
              <a:rPr lang="it-IT" sz="2800" b="1" dirty="0" err="1" smtClean="0"/>
              <a:t>ﬁnalità</a:t>
            </a:r>
            <a:r>
              <a:rPr lang="it-IT" sz="2800" b="1" dirty="0" smtClean="0"/>
              <a:t> </a:t>
            </a:r>
            <a:r>
              <a:rPr lang="it-IT" sz="2800" b="1" dirty="0"/>
              <a:t>del tutto </a:t>
            </a:r>
            <a:r>
              <a:rPr lang="it-IT" sz="2800" b="1" dirty="0" smtClean="0"/>
              <a:t>particolari </a:t>
            </a:r>
          </a:p>
          <a:p>
            <a:pPr algn="just"/>
            <a:endParaRPr lang="it-IT" sz="2800" dirty="0"/>
          </a:p>
          <a:p>
            <a:pPr algn="just"/>
            <a:r>
              <a:rPr lang="it-IT" sz="2800" dirty="0" smtClean="0"/>
              <a:t> E’ </a:t>
            </a:r>
            <a:r>
              <a:rPr lang="it-IT" sz="2800" dirty="0"/>
              <a:t>possibile effettuare i prelievi in tempi e luoghi diversi, </a:t>
            </a:r>
            <a:r>
              <a:rPr lang="it-IT" sz="2800" u="sng" dirty="0"/>
              <a:t>purché non all’insaputa di uno o dell’altro genitore.  </a:t>
            </a:r>
            <a:endParaRPr lang="it-IT" sz="2800" u="sng" dirty="0" smtClean="0"/>
          </a:p>
          <a:p>
            <a:pPr algn="just"/>
            <a:endParaRPr lang="it-IT" sz="2800" u="sng" dirty="0" smtClean="0"/>
          </a:p>
          <a:p>
            <a:pPr algn="just"/>
            <a:r>
              <a:rPr lang="it-IT" sz="2800" dirty="0" smtClean="0"/>
              <a:t>Al </a:t>
            </a:r>
            <a:r>
              <a:rPr lang="it-IT" sz="2800" dirty="0"/>
              <a:t>termine </a:t>
            </a:r>
            <a:r>
              <a:rPr lang="it-IT" sz="2800" dirty="0" smtClean="0"/>
              <a:t>dell’analisi: dettagliata </a:t>
            </a:r>
            <a:r>
              <a:rPr lang="it-IT" sz="2800" dirty="0"/>
              <a:t>relazione tecnica </a:t>
            </a:r>
            <a:r>
              <a:rPr lang="it-IT" sz="2800" dirty="0" smtClean="0"/>
              <a:t>(con </a:t>
            </a:r>
            <a:r>
              <a:rPr lang="it-IT" sz="2800" dirty="0" err="1" smtClean="0"/>
              <a:t>cromatogrammi</a:t>
            </a:r>
            <a:r>
              <a:rPr lang="it-IT" sz="2800" dirty="0" smtClean="0"/>
              <a:t>, analisi </a:t>
            </a:r>
            <a:r>
              <a:rPr lang="it-IT" sz="2800" dirty="0"/>
              <a:t>statistica dei </a:t>
            </a:r>
            <a:r>
              <a:rPr lang="it-IT" sz="2800" dirty="0" smtClean="0"/>
              <a:t>risultati) che potrà </a:t>
            </a:r>
            <a:r>
              <a:rPr lang="it-IT" sz="2800" dirty="0"/>
              <a:t>essere utilizzata per </a:t>
            </a:r>
            <a:r>
              <a:rPr lang="it-IT" sz="2800" dirty="0" err="1" smtClean="0"/>
              <a:t>ﬁni</a:t>
            </a:r>
            <a:r>
              <a:rPr lang="it-IT" sz="2800" dirty="0" smtClean="0"/>
              <a:t> </a:t>
            </a:r>
            <a:r>
              <a:rPr lang="it-IT" sz="2800" dirty="0"/>
              <a:t>processuali, in azioni di riconoscimento/disconoscimento di paternità.      </a:t>
            </a:r>
          </a:p>
        </p:txBody>
      </p:sp>
      <p:sp>
        <p:nvSpPr>
          <p:cNvPr id="2" name="Titolo 1"/>
          <p:cNvSpPr>
            <a:spLocks noGrp="1"/>
          </p:cNvSpPr>
          <p:nvPr>
            <p:ph type="title"/>
          </p:nvPr>
        </p:nvSpPr>
        <p:spPr>
          <a:xfrm>
            <a:off x="2667229" y="81854"/>
            <a:ext cx="7353072" cy="51822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it-IT" sz="3200" b="1" dirty="0" smtClean="0"/>
              <a:t>TEST DI PATERNITA’ LEGALE</a:t>
            </a:r>
            <a:endParaRPr lang="it-IT" sz="3200" b="1" dirty="0"/>
          </a:p>
        </p:txBody>
      </p:sp>
    </p:spTree>
    <p:extLst>
      <p:ext uri="{BB962C8B-B14F-4D97-AF65-F5344CB8AC3E}">
        <p14:creationId xmlns:p14="http://schemas.microsoft.com/office/powerpoint/2010/main" val="3332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2451" y="1126170"/>
            <a:ext cx="11112558" cy="4537139"/>
          </a:xfrm>
          <a:prstGeom prst="rect">
            <a:avLst/>
          </a:prstGeom>
          <a:ln>
            <a:noFill/>
          </a:ln>
        </p:spPr>
        <p:style>
          <a:lnRef idx="2">
            <a:schemeClr val="accent1"/>
          </a:lnRef>
          <a:fillRef idx="1003">
            <a:schemeClr val="lt2"/>
          </a:fillRef>
          <a:effectRef idx="0">
            <a:schemeClr val="accent1"/>
          </a:effectRef>
          <a:fontRef idx="minor">
            <a:schemeClr val="dk1"/>
          </a:fontRef>
        </p:style>
        <p:txBody>
          <a:bodyPr vert="horz" wrap="square" lIns="0" tIns="12700" rIns="0" bIns="0" rtlCol="0">
            <a:spAutoFit/>
          </a:bodyPr>
          <a:lstStyle/>
          <a:p>
            <a:pPr algn="just">
              <a:spcBef>
                <a:spcPts val="40"/>
              </a:spcBef>
            </a:pPr>
            <a:r>
              <a:rPr lang="it-IT" sz="2800" b="1" u="sng" dirty="0" smtClean="0">
                <a:solidFill>
                  <a:srgbClr val="FF0000"/>
                </a:solidFill>
                <a:cs typeface="Times New Roman"/>
              </a:rPr>
              <a:t>STUDI PER DETERMINARE</a:t>
            </a:r>
            <a:r>
              <a:rPr lang="it-IT" sz="2800" b="1" dirty="0" smtClean="0">
                <a:solidFill>
                  <a:srgbClr val="FF0000"/>
                </a:solidFill>
                <a:cs typeface="Times New Roman"/>
              </a:rPr>
              <a:t>: </a:t>
            </a:r>
            <a:endParaRPr sz="2800" b="1" dirty="0">
              <a:solidFill>
                <a:srgbClr val="FF0000"/>
              </a:solidFill>
              <a:cs typeface="Times New Roman"/>
            </a:endParaRPr>
          </a:p>
          <a:p>
            <a:pPr marL="307340" indent="-294640" algn="just">
              <a:lnSpc>
                <a:spcPct val="150000"/>
              </a:lnSpc>
              <a:buAutoNum type="arabicPeriod"/>
              <a:tabLst>
                <a:tab pos="307975" algn="l"/>
              </a:tabLst>
            </a:pPr>
            <a:r>
              <a:rPr lang="it-IT" sz="2800" b="1" spc="-5" dirty="0" smtClean="0">
                <a:latin typeface="+mj-lt"/>
                <a:cs typeface="Tahoma"/>
              </a:rPr>
              <a:t>La p</a:t>
            </a:r>
            <a:r>
              <a:rPr sz="2800" b="1" spc="-5" dirty="0" err="1" smtClean="0">
                <a:latin typeface="+mj-lt"/>
                <a:cs typeface="Tahoma"/>
              </a:rPr>
              <a:t>aternità</a:t>
            </a:r>
            <a:endParaRPr lang="it-IT" sz="2800" b="1" spc="-5" dirty="0" smtClean="0">
              <a:latin typeface="+mj-lt"/>
              <a:cs typeface="Tahoma"/>
            </a:endParaRPr>
          </a:p>
          <a:p>
            <a:pPr marL="307340" indent="-294640" algn="just">
              <a:lnSpc>
                <a:spcPct val="150000"/>
              </a:lnSpc>
              <a:buAutoNum type="arabicPeriod"/>
              <a:tabLst>
                <a:tab pos="307975" algn="l"/>
              </a:tabLst>
            </a:pPr>
            <a:r>
              <a:rPr lang="it-IT" sz="2800" spc="-5" dirty="0" smtClean="0">
                <a:cs typeface="Tahoma"/>
              </a:rPr>
              <a:t> S</a:t>
            </a:r>
            <a:r>
              <a:rPr sz="2800" dirty="0" smtClean="0">
                <a:cs typeface="Tahoma"/>
              </a:rPr>
              <a:t>e </a:t>
            </a:r>
            <a:r>
              <a:rPr lang="it-IT" sz="2800" dirty="0" smtClean="0">
                <a:cs typeface="Tahoma"/>
              </a:rPr>
              <a:t>specifici</a:t>
            </a:r>
            <a:r>
              <a:rPr sz="2800" spc="-5" dirty="0" smtClean="0">
                <a:cs typeface="Tahoma"/>
              </a:rPr>
              <a:t> </a:t>
            </a:r>
            <a:r>
              <a:rPr sz="2800" spc="-5" dirty="0">
                <a:cs typeface="Tahoma"/>
              </a:rPr>
              <a:t>individui (</a:t>
            </a:r>
            <a:r>
              <a:rPr sz="2800" spc="-5" dirty="0" err="1" smtClean="0">
                <a:cs typeface="Tahoma"/>
              </a:rPr>
              <a:t>viventi</a:t>
            </a:r>
            <a:r>
              <a:rPr lang="it-IT" sz="2800" spc="-5" dirty="0" smtClean="0">
                <a:cs typeface="Tahoma"/>
              </a:rPr>
              <a:t>/</a:t>
            </a:r>
            <a:r>
              <a:rPr sz="2800" spc="-5" dirty="0" err="1" smtClean="0">
                <a:cs typeface="Tahoma"/>
              </a:rPr>
              <a:t>deceduti</a:t>
            </a:r>
            <a:r>
              <a:rPr sz="2800" spc="-5" dirty="0">
                <a:cs typeface="Tahoma"/>
              </a:rPr>
              <a:t>) </a:t>
            </a:r>
            <a:r>
              <a:rPr sz="2800" dirty="0" err="1">
                <a:cs typeface="Tahoma"/>
              </a:rPr>
              <a:t>siano</a:t>
            </a:r>
            <a:r>
              <a:rPr sz="2800" dirty="0">
                <a:cs typeface="Tahoma"/>
              </a:rPr>
              <a:t>  </a:t>
            </a:r>
            <a:r>
              <a:rPr sz="2800" spc="-5" dirty="0" err="1" smtClean="0">
                <a:cs typeface="Tahoma"/>
              </a:rPr>
              <a:t>imparentati</a:t>
            </a:r>
            <a:r>
              <a:rPr sz="2800" spc="-5" dirty="0" smtClean="0">
                <a:cs typeface="Tahoma"/>
              </a:rPr>
              <a:t>.</a:t>
            </a:r>
            <a:endParaRPr lang="it-IT" sz="2800" spc="-5" dirty="0" smtClean="0">
              <a:cs typeface="Tahoma"/>
            </a:endParaRPr>
          </a:p>
          <a:p>
            <a:pPr marL="307340" indent="-294640" algn="just">
              <a:lnSpc>
                <a:spcPct val="150000"/>
              </a:lnSpc>
              <a:buAutoNum type="arabicPeriod"/>
              <a:tabLst>
                <a:tab pos="307975" algn="l"/>
              </a:tabLst>
            </a:pPr>
            <a:r>
              <a:rPr lang="it-IT" sz="2800" spc="-5" dirty="0" smtClean="0">
                <a:cs typeface="Tahoma"/>
              </a:rPr>
              <a:t>La risoluzione di</a:t>
            </a:r>
            <a:r>
              <a:rPr sz="2800" spc="-5" dirty="0" smtClean="0">
                <a:cs typeface="Tahoma"/>
              </a:rPr>
              <a:t> </a:t>
            </a:r>
            <a:r>
              <a:rPr sz="2800" spc="-5" dirty="0">
                <a:cs typeface="Tahoma"/>
              </a:rPr>
              <a:t>casi di </a:t>
            </a:r>
            <a:r>
              <a:rPr sz="2800" spc="-5" dirty="0" err="1">
                <a:cs typeface="Tahoma"/>
              </a:rPr>
              <a:t>persone</a:t>
            </a:r>
            <a:r>
              <a:rPr sz="2800" spc="15" dirty="0">
                <a:cs typeface="Tahoma"/>
              </a:rPr>
              <a:t> </a:t>
            </a:r>
            <a:r>
              <a:rPr sz="2800" spc="-5" dirty="0" err="1" smtClean="0">
                <a:cs typeface="Tahoma"/>
              </a:rPr>
              <a:t>scomparse</a:t>
            </a:r>
            <a:r>
              <a:rPr lang="it-IT" sz="2800" spc="-5" dirty="0" smtClean="0">
                <a:cs typeface="Tahoma"/>
              </a:rPr>
              <a:t> (MP)</a:t>
            </a:r>
            <a:r>
              <a:rPr sz="2800" spc="-5" dirty="0" smtClean="0">
                <a:cs typeface="Tahoma"/>
              </a:rPr>
              <a:t>.</a:t>
            </a:r>
            <a:r>
              <a:rPr lang="it-IT" sz="2800" spc="-5" dirty="0" smtClean="0">
                <a:cs typeface="Tahoma"/>
              </a:rPr>
              <a:t> </a:t>
            </a:r>
          </a:p>
          <a:p>
            <a:pPr marL="307340" indent="-294640" algn="just">
              <a:buAutoNum type="arabicPeriod"/>
              <a:tabLst>
                <a:tab pos="307975" algn="l"/>
              </a:tabLst>
            </a:pPr>
            <a:r>
              <a:rPr lang="it-IT" sz="2800" spc="-5" dirty="0" smtClean="0">
                <a:cs typeface="Tahoma"/>
              </a:rPr>
              <a:t>L’i</a:t>
            </a:r>
            <a:r>
              <a:rPr sz="2800" spc="-5" dirty="0" err="1" smtClean="0">
                <a:cs typeface="Tahoma"/>
              </a:rPr>
              <a:t>dentifica</a:t>
            </a:r>
            <a:r>
              <a:rPr lang="it-IT" sz="2800" spc="-5" dirty="0" smtClean="0">
                <a:cs typeface="Tahoma"/>
              </a:rPr>
              <a:t>zione</a:t>
            </a:r>
            <a:r>
              <a:rPr sz="2800" spc="-5" dirty="0" smtClean="0">
                <a:cs typeface="Tahoma"/>
              </a:rPr>
              <a:t> </a:t>
            </a:r>
            <a:r>
              <a:rPr lang="it-IT" sz="2800" spc="-5" dirty="0" smtClean="0">
                <a:cs typeface="Tahoma"/>
              </a:rPr>
              <a:t>dei </a:t>
            </a:r>
            <a:r>
              <a:rPr sz="2800" spc="-10" dirty="0" err="1" smtClean="0">
                <a:cs typeface="Tahoma"/>
              </a:rPr>
              <a:t>cadaveri</a:t>
            </a:r>
            <a:r>
              <a:rPr sz="2800" spc="-10" dirty="0" smtClean="0">
                <a:cs typeface="Tahoma"/>
              </a:rPr>
              <a:t> </a:t>
            </a:r>
            <a:r>
              <a:rPr sz="2800" dirty="0">
                <a:cs typeface="Tahoma"/>
              </a:rPr>
              <a:t>nei </a:t>
            </a:r>
            <a:r>
              <a:rPr sz="2800" spc="-5" dirty="0">
                <a:cs typeface="Tahoma"/>
              </a:rPr>
              <a:t>disastri di</a:t>
            </a:r>
            <a:r>
              <a:rPr sz="2800" spc="30" dirty="0">
                <a:cs typeface="Tahoma"/>
              </a:rPr>
              <a:t> </a:t>
            </a:r>
            <a:r>
              <a:rPr sz="2800" spc="-5" dirty="0" err="1" smtClean="0">
                <a:cs typeface="Tahoma"/>
              </a:rPr>
              <a:t>massa</a:t>
            </a:r>
            <a:r>
              <a:rPr lang="it-IT" sz="2800" spc="-5" dirty="0" smtClean="0">
                <a:cs typeface="Tahoma"/>
              </a:rPr>
              <a:t> (</a:t>
            </a:r>
            <a:r>
              <a:rPr lang="it-IT" sz="2800" cap="small" spc="-5" dirty="0" smtClean="0">
                <a:cs typeface="Tahoma"/>
              </a:rPr>
              <a:t>MVI=</a:t>
            </a:r>
            <a:r>
              <a:rPr lang="it-IT" sz="2800" cap="small" spc="-5" dirty="0" err="1" smtClean="0">
                <a:cs typeface="Tahoma"/>
              </a:rPr>
              <a:t>Disastre</a:t>
            </a:r>
            <a:r>
              <a:rPr lang="it-IT" sz="2800" cap="small" spc="-5" dirty="0" smtClean="0">
                <a:cs typeface="Tahoma"/>
              </a:rPr>
              <a:t>  </a:t>
            </a:r>
            <a:r>
              <a:rPr lang="it-IT" sz="2800" cap="small" spc="-5" dirty="0" err="1" smtClean="0">
                <a:cs typeface="Tahoma"/>
              </a:rPr>
              <a:t>Victim</a:t>
            </a:r>
            <a:r>
              <a:rPr lang="it-IT" sz="2800" cap="small" spc="-5" dirty="0" smtClean="0">
                <a:cs typeface="Tahoma"/>
              </a:rPr>
              <a:t> </a:t>
            </a:r>
            <a:r>
              <a:rPr lang="it-IT" sz="2800" cap="small" spc="-5" dirty="0" err="1" smtClean="0">
                <a:cs typeface="Tahoma"/>
              </a:rPr>
              <a:t>Identification</a:t>
            </a:r>
            <a:r>
              <a:rPr lang="it-IT" sz="2800" cap="small" spc="-5" dirty="0" smtClean="0">
                <a:cs typeface="Tahoma"/>
              </a:rPr>
              <a:t>)</a:t>
            </a:r>
          </a:p>
          <a:p>
            <a:pPr marL="307340" indent="-294640" algn="just">
              <a:lnSpc>
                <a:spcPct val="150000"/>
              </a:lnSpc>
              <a:buAutoNum type="arabicPeriod"/>
              <a:tabLst>
                <a:tab pos="307975" algn="l"/>
              </a:tabLst>
            </a:pPr>
            <a:r>
              <a:rPr lang="it-IT" sz="2800" spc="-5" dirty="0" smtClean="0">
                <a:cs typeface="Tahoma"/>
              </a:rPr>
              <a:t>L</a:t>
            </a:r>
            <a:r>
              <a:rPr sz="2800" spc="-5" dirty="0" smtClean="0">
                <a:cs typeface="Tahoma"/>
              </a:rPr>
              <a:t>’</a:t>
            </a:r>
            <a:r>
              <a:rPr sz="2800" spc="-5" dirty="0" err="1" smtClean="0">
                <a:cs typeface="Tahoma"/>
              </a:rPr>
              <a:t>origine</a:t>
            </a:r>
            <a:r>
              <a:rPr sz="2800" spc="-5" dirty="0" smtClean="0">
                <a:cs typeface="Tahoma"/>
              </a:rPr>
              <a:t> </a:t>
            </a:r>
            <a:r>
              <a:rPr sz="2800" spc="-5" dirty="0">
                <a:cs typeface="Tahoma"/>
              </a:rPr>
              <a:t>etnica di </a:t>
            </a:r>
            <a:r>
              <a:rPr sz="2800" dirty="0">
                <a:cs typeface="Tahoma"/>
              </a:rPr>
              <a:t>un DNA </a:t>
            </a:r>
            <a:r>
              <a:rPr sz="2800" spc="-5" dirty="0">
                <a:cs typeface="Tahoma"/>
              </a:rPr>
              <a:t>(estendendo </a:t>
            </a:r>
            <a:r>
              <a:rPr sz="2800" dirty="0">
                <a:cs typeface="Tahoma"/>
              </a:rPr>
              <a:t>il </a:t>
            </a:r>
            <a:r>
              <a:rPr sz="2800" spc="-5" dirty="0">
                <a:cs typeface="Tahoma"/>
              </a:rPr>
              <a:t>concetto di  parentela </a:t>
            </a:r>
            <a:r>
              <a:rPr sz="2800" dirty="0">
                <a:cs typeface="Tahoma"/>
              </a:rPr>
              <a:t>a quello </a:t>
            </a:r>
            <a:r>
              <a:rPr sz="2800" spc="-5" dirty="0">
                <a:cs typeface="Tahoma"/>
              </a:rPr>
              <a:t>di</a:t>
            </a:r>
            <a:r>
              <a:rPr sz="2800" dirty="0">
                <a:cs typeface="Tahoma"/>
              </a:rPr>
              <a:t> </a:t>
            </a:r>
            <a:r>
              <a:rPr sz="2800" spc="-5" dirty="0">
                <a:cs typeface="Tahoma"/>
              </a:rPr>
              <a:t>«coancestry»)</a:t>
            </a:r>
            <a:endParaRPr sz="2800" dirty="0">
              <a:cs typeface="Tahoma"/>
            </a:endParaRPr>
          </a:p>
        </p:txBody>
      </p:sp>
      <p:sp>
        <p:nvSpPr>
          <p:cNvPr id="6" name="Titolo 1"/>
          <p:cNvSpPr>
            <a:spLocks noGrp="1"/>
          </p:cNvSpPr>
          <p:nvPr>
            <p:ph type="title"/>
          </p:nvPr>
        </p:nvSpPr>
        <p:spPr>
          <a:xfrm>
            <a:off x="2648179" y="253304"/>
            <a:ext cx="7353072" cy="51822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it-IT" sz="3200" b="1" dirty="0" smtClean="0"/>
              <a:t>TEST DI PATERNITA’: APPLICAZIONI</a:t>
            </a:r>
            <a:endParaRPr lang="it-IT" sz="3200" b="1" dirty="0"/>
          </a:p>
        </p:txBody>
      </p:sp>
    </p:spTree>
    <p:extLst>
      <p:ext uri="{BB962C8B-B14F-4D97-AF65-F5344CB8AC3E}">
        <p14:creationId xmlns:p14="http://schemas.microsoft.com/office/powerpoint/2010/main" val="270189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86702" y="2783541"/>
            <a:ext cx="2677386" cy="374503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3628" y="1089212"/>
            <a:ext cx="11232547" cy="4934684"/>
          </a:xfrm>
          <a:prstGeom prst="rect">
            <a:avLst/>
          </a:prstGeom>
        </p:spPr>
        <p:txBody>
          <a:bodyPr vert="horz" wrap="square" lIns="0" tIns="33020" rIns="0" bIns="0" rtlCol="0">
            <a:spAutoFit/>
          </a:bodyPr>
          <a:lstStyle/>
          <a:p>
            <a:pPr marL="734695" marR="5080" indent="16510">
              <a:lnSpc>
                <a:spcPts val="2800"/>
              </a:lnSpc>
              <a:spcBef>
                <a:spcPts val="260"/>
              </a:spcBef>
            </a:pPr>
            <a:r>
              <a:rPr lang="it-IT" sz="3200" spc="-5" dirty="0" smtClean="0">
                <a:latin typeface="Calibri"/>
                <a:cs typeface="Calibri"/>
              </a:rPr>
              <a:t>(MVI) </a:t>
            </a:r>
            <a:r>
              <a:rPr sz="3200" spc="-5" dirty="0" err="1" smtClean="0">
                <a:latin typeface="Calibri"/>
                <a:cs typeface="Calibri"/>
              </a:rPr>
              <a:t>Identificazione</a:t>
            </a:r>
            <a:r>
              <a:rPr sz="3200" spc="-5" dirty="0" smtClean="0">
                <a:latin typeface="Calibri"/>
                <a:cs typeface="Calibri"/>
              </a:rPr>
              <a:t> </a:t>
            </a:r>
            <a:r>
              <a:rPr sz="3200" spc="-5" dirty="0">
                <a:latin typeface="Calibri"/>
                <a:cs typeface="Calibri"/>
              </a:rPr>
              <a:t>delle persone disperse nel World trade  center (NYC) </a:t>
            </a:r>
            <a:r>
              <a:rPr sz="3200" dirty="0">
                <a:latin typeface="Calibri"/>
                <a:cs typeface="Calibri"/>
              </a:rPr>
              <a:t>in seguito </a:t>
            </a:r>
            <a:r>
              <a:rPr sz="3200" spc="-5" dirty="0">
                <a:latin typeface="Calibri"/>
                <a:cs typeface="Calibri"/>
              </a:rPr>
              <a:t>all’attacco terroristico del</a:t>
            </a:r>
            <a:r>
              <a:rPr sz="3200" spc="30" dirty="0">
                <a:latin typeface="Calibri"/>
                <a:cs typeface="Calibri"/>
              </a:rPr>
              <a:t> </a:t>
            </a:r>
            <a:r>
              <a:rPr sz="3200" dirty="0" smtClean="0">
                <a:latin typeface="Calibri"/>
                <a:cs typeface="Calibri"/>
              </a:rPr>
              <a:t>11/9</a:t>
            </a:r>
            <a:r>
              <a:rPr lang="it-IT" sz="3200" dirty="0" smtClean="0">
                <a:latin typeface="Calibri"/>
                <a:cs typeface="Calibri"/>
              </a:rPr>
              <a:t>/2001</a:t>
            </a:r>
            <a:endParaRPr sz="3200" dirty="0">
              <a:latin typeface="Calibri"/>
              <a:cs typeface="Calibri"/>
            </a:endParaRPr>
          </a:p>
          <a:p>
            <a:pPr>
              <a:spcBef>
                <a:spcPts val="25"/>
              </a:spcBef>
            </a:pPr>
            <a:endParaRPr sz="3200" dirty="0">
              <a:latin typeface="Times New Roman"/>
              <a:cs typeface="Times New Roman"/>
            </a:endParaRPr>
          </a:p>
          <a:p>
            <a:pPr marL="355600" indent="-342900">
              <a:buFont typeface="Arial"/>
              <a:buChar char="•"/>
              <a:tabLst>
                <a:tab pos="354965" algn="l"/>
                <a:tab pos="355600" algn="l"/>
              </a:tabLst>
            </a:pPr>
            <a:r>
              <a:rPr sz="3200" dirty="0">
                <a:latin typeface="Calibri"/>
                <a:cs typeface="Calibri"/>
              </a:rPr>
              <a:t>Sono stati</a:t>
            </a:r>
            <a:r>
              <a:rPr sz="3200" spc="-15" dirty="0">
                <a:latin typeface="Calibri"/>
                <a:cs typeface="Calibri"/>
              </a:rPr>
              <a:t> </a:t>
            </a:r>
            <a:r>
              <a:rPr sz="3200" spc="-5" dirty="0">
                <a:latin typeface="Calibri"/>
                <a:cs typeface="Calibri"/>
              </a:rPr>
              <a:t>generati</a:t>
            </a:r>
            <a:endParaRPr sz="3200" dirty="0">
              <a:latin typeface="Calibri"/>
              <a:cs typeface="Calibri"/>
            </a:endParaRPr>
          </a:p>
          <a:p>
            <a:pPr marL="755650" lvl="1" indent="-285750">
              <a:spcBef>
                <a:spcPts val="615"/>
              </a:spcBef>
              <a:buFont typeface="Arial"/>
              <a:buChar char="–"/>
              <a:tabLst>
                <a:tab pos="755650" algn="l"/>
              </a:tabLst>
            </a:pPr>
            <a:r>
              <a:rPr sz="3200" dirty="0">
                <a:latin typeface="Calibri"/>
                <a:cs typeface="Calibri"/>
              </a:rPr>
              <a:t>52,000 </a:t>
            </a:r>
            <a:r>
              <a:rPr sz="3200" spc="-5" dirty="0">
                <a:latin typeface="Calibri"/>
                <a:cs typeface="Calibri"/>
              </a:rPr>
              <a:t>profili</a:t>
            </a:r>
            <a:r>
              <a:rPr sz="3200" spc="-10" dirty="0">
                <a:latin typeface="Calibri"/>
                <a:cs typeface="Calibri"/>
              </a:rPr>
              <a:t> </a:t>
            </a:r>
            <a:r>
              <a:rPr sz="3200" dirty="0">
                <a:latin typeface="Calibri"/>
                <a:cs typeface="Calibri"/>
              </a:rPr>
              <a:t>STR</a:t>
            </a:r>
          </a:p>
          <a:p>
            <a:pPr marL="755650" lvl="1" indent="-285750">
              <a:spcBef>
                <a:spcPts val="640"/>
              </a:spcBef>
              <a:buFont typeface="Arial"/>
              <a:buChar char="–"/>
              <a:tabLst>
                <a:tab pos="755650" algn="l"/>
              </a:tabLst>
            </a:pPr>
            <a:r>
              <a:rPr sz="3200" dirty="0">
                <a:latin typeface="Calibri"/>
                <a:cs typeface="Calibri"/>
              </a:rPr>
              <a:t>44,000 </a:t>
            </a:r>
            <a:r>
              <a:rPr sz="3200" spc="-5" dirty="0">
                <a:latin typeface="Calibri"/>
                <a:cs typeface="Calibri"/>
              </a:rPr>
              <a:t>profili</a:t>
            </a:r>
            <a:r>
              <a:rPr sz="3200" spc="-10" dirty="0">
                <a:latin typeface="Calibri"/>
                <a:cs typeface="Calibri"/>
              </a:rPr>
              <a:t> </a:t>
            </a:r>
            <a:r>
              <a:rPr sz="3200" spc="-5" dirty="0">
                <a:latin typeface="Calibri"/>
                <a:cs typeface="Calibri"/>
              </a:rPr>
              <a:t>mtDNA</a:t>
            </a:r>
            <a:endParaRPr sz="3200" dirty="0">
              <a:latin typeface="Calibri"/>
              <a:cs typeface="Calibri"/>
            </a:endParaRPr>
          </a:p>
          <a:p>
            <a:pPr marL="755650" lvl="1" indent="-285750">
              <a:spcBef>
                <a:spcPts val="740"/>
              </a:spcBef>
              <a:buFont typeface="Arial"/>
              <a:buChar char="–"/>
              <a:tabLst>
                <a:tab pos="755650" algn="l"/>
              </a:tabLst>
            </a:pPr>
            <a:r>
              <a:rPr sz="3200" dirty="0">
                <a:latin typeface="Calibri"/>
                <a:cs typeface="Calibri"/>
              </a:rPr>
              <a:t>17,000 </a:t>
            </a:r>
            <a:r>
              <a:rPr sz="3200" spc="-5" dirty="0">
                <a:latin typeface="Calibri"/>
                <a:cs typeface="Calibri"/>
              </a:rPr>
              <a:t>profili</a:t>
            </a:r>
            <a:r>
              <a:rPr sz="3200" spc="-10" dirty="0">
                <a:latin typeface="Calibri"/>
                <a:cs typeface="Calibri"/>
              </a:rPr>
              <a:t> </a:t>
            </a:r>
            <a:r>
              <a:rPr sz="3200" spc="-5" dirty="0">
                <a:latin typeface="Calibri"/>
                <a:cs typeface="Calibri"/>
              </a:rPr>
              <a:t>SNPs</a:t>
            </a:r>
            <a:endParaRPr sz="3200" dirty="0">
              <a:latin typeface="Calibri"/>
              <a:cs typeface="Calibri"/>
            </a:endParaRPr>
          </a:p>
          <a:p>
            <a:pPr lvl="1">
              <a:spcBef>
                <a:spcPts val="35"/>
              </a:spcBef>
              <a:buFont typeface="Arial"/>
              <a:buChar char="–"/>
            </a:pPr>
            <a:endParaRPr sz="3200" dirty="0">
              <a:latin typeface="Times New Roman"/>
              <a:cs typeface="Times New Roman"/>
            </a:endParaRPr>
          </a:p>
          <a:p>
            <a:pPr marL="355600" marR="3890645" indent="-342900">
              <a:lnSpc>
                <a:spcPct val="100099"/>
              </a:lnSpc>
              <a:buFont typeface="Arial"/>
              <a:buChar char="•"/>
              <a:tabLst>
                <a:tab pos="354965" algn="l"/>
                <a:tab pos="355600" algn="l"/>
              </a:tabLst>
            </a:pPr>
            <a:r>
              <a:rPr sz="3200" dirty="0">
                <a:latin typeface="Calibri"/>
                <a:cs typeface="Calibri"/>
              </a:rPr>
              <a:t>850</a:t>
            </a:r>
            <a:r>
              <a:rPr lang="it-IT" sz="3200" dirty="0">
                <a:latin typeface="Calibri"/>
                <a:cs typeface="Calibri"/>
              </a:rPr>
              <a:t>/1</a:t>
            </a:r>
            <a:r>
              <a:rPr sz="3200" dirty="0">
                <a:latin typeface="Calibri"/>
                <a:cs typeface="Calibri"/>
              </a:rPr>
              <a:t>594</a:t>
            </a:r>
            <a:r>
              <a:rPr sz="3200" spc="-65" dirty="0">
                <a:latin typeface="Calibri"/>
                <a:cs typeface="Calibri"/>
              </a:rPr>
              <a:t> </a:t>
            </a:r>
            <a:r>
              <a:rPr sz="3200" spc="-5" dirty="0" err="1" smtClean="0">
                <a:latin typeface="Calibri"/>
                <a:cs typeface="Calibri"/>
              </a:rPr>
              <a:t>vittime</a:t>
            </a:r>
            <a:r>
              <a:rPr sz="3200" spc="-5" dirty="0" smtClean="0">
                <a:latin typeface="Calibri"/>
                <a:cs typeface="Calibri"/>
              </a:rPr>
              <a:t>  </a:t>
            </a:r>
            <a:r>
              <a:rPr sz="3200" dirty="0">
                <a:latin typeface="Calibri"/>
                <a:cs typeface="Calibri"/>
              </a:rPr>
              <a:t>identificate </a:t>
            </a:r>
            <a:r>
              <a:rPr sz="3200" spc="-5" dirty="0">
                <a:latin typeface="Calibri"/>
                <a:cs typeface="Calibri"/>
              </a:rPr>
              <a:t>grazie  </a:t>
            </a:r>
            <a:r>
              <a:rPr sz="3200" dirty="0">
                <a:latin typeface="Calibri"/>
                <a:cs typeface="Calibri"/>
              </a:rPr>
              <a:t>all’analisi </a:t>
            </a:r>
            <a:r>
              <a:rPr sz="3200" spc="-5" dirty="0">
                <a:latin typeface="Calibri"/>
                <a:cs typeface="Calibri"/>
              </a:rPr>
              <a:t>del</a:t>
            </a:r>
            <a:r>
              <a:rPr sz="3200" spc="-30" dirty="0">
                <a:latin typeface="Calibri"/>
                <a:cs typeface="Calibri"/>
              </a:rPr>
              <a:t> </a:t>
            </a:r>
            <a:r>
              <a:rPr sz="3200" spc="-5" dirty="0">
                <a:latin typeface="Calibri"/>
                <a:cs typeface="Calibri"/>
              </a:rPr>
              <a:t>DNA</a:t>
            </a:r>
            <a:endParaRPr sz="3200" dirty="0">
              <a:latin typeface="Calibri"/>
              <a:cs typeface="Calibri"/>
            </a:endParaRPr>
          </a:p>
        </p:txBody>
      </p:sp>
      <p:sp>
        <p:nvSpPr>
          <p:cNvPr id="8" name="object 8"/>
          <p:cNvSpPr/>
          <p:nvPr/>
        </p:nvSpPr>
        <p:spPr>
          <a:xfrm>
            <a:off x="7338745" y="103905"/>
            <a:ext cx="3225342" cy="648392"/>
          </a:xfrm>
          <a:prstGeom prst="rect">
            <a:avLst/>
          </a:prstGeom>
          <a:blipFill>
            <a:blip r:embed="rId3" cstate="print"/>
            <a:stretch>
              <a:fillRect/>
            </a:stretch>
          </a:blipFill>
        </p:spPr>
        <p:txBody>
          <a:bodyPr wrap="square" lIns="0" tIns="0" rIns="0" bIns="0" rtlCol="0"/>
          <a:lstStyle/>
          <a:p>
            <a:endParaRPr/>
          </a:p>
        </p:txBody>
      </p:sp>
      <p:sp>
        <p:nvSpPr>
          <p:cNvPr id="10" name="Titolo 1"/>
          <p:cNvSpPr>
            <a:spLocks noGrp="1"/>
          </p:cNvSpPr>
          <p:nvPr>
            <p:ph type="title"/>
          </p:nvPr>
        </p:nvSpPr>
        <p:spPr>
          <a:xfrm>
            <a:off x="533629" y="148519"/>
            <a:ext cx="9336512" cy="483493"/>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it-IT" sz="3200" b="1" dirty="0" smtClean="0"/>
              <a:t>TEST DI PATERNITA’: APPLICAZIONI</a:t>
            </a:r>
            <a:endParaRPr lang="it-IT" sz="3200" b="1" dirty="0"/>
          </a:p>
        </p:txBody>
      </p:sp>
    </p:spTree>
    <p:extLst>
      <p:ext uri="{BB962C8B-B14F-4D97-AF65-F5344CB8AC3E}">
        <p14:creationId xmlns:p14="http://schemas.microsoft.com/office/powerpoint/2010/main" val="202290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2729" y="981075"/>
            <a:ext cx="11658600" cy="5634038"/>
          </a:xfrm>
        </p:spPr>
        <p:style>
          <a:lnRef idx="0">
            <a:scrgbClr r="0" g="0" b="0"/>
          </a:lnRef>
          <a:fillRef idx="1003">
            <a:schemeClr val="lt2"/>
          </a:fillRef>
          <a:effectRef idx="0">
            <a:scrgbClr r="0" g="0" b="0"/>
          </a:effectRef>
          <a:fontRef idx="major"/>
        </p:style>
        <p:txBody>
          <a:bodyPr>
            <a:noAutofit/>
          </a:bodyPr>
          <a:lstStyle/>
          <a:p>
            <a:pPr algn="just">
              <a:lnSpc>
                <a:spcPct val="120000"/>
              </a:lnSpc>
              <a:spcBef>
                <a:spcPts val="0"/>
              </a:spcBef>
            </a:pPr>
            <a:r>
              <a:rPr lang="it-IT" sz="3200" b="1" u="sng" dirty="0">
                <a:solidFill>
                  <a:srgbClr val="FF0000"/>
                </a:solidFill>
                <a:latin typeface="+mn-lt"/>
                <a:cs typeface="Times New Roman"/>
              </a:rPr>
              <a:t>STUDI PER DETERMINARE</a:t>
            </a:r>
            <a:r>
              <a:rPr lang="it-IT" sz="3200" b="1" dirty="0">
                <a:solidFill>
                  <a:srgbClr val="FF0000"/>
                </a:solidFill>
                <a:cs typeface="Times New Roman"/>
              </a:rPr>
              <a:t>: </a:t>
            </a:r>
          </a:p>
          <a:p>
            <a:pPr algn="just">
              <a:lnSpc>
                <a:spcPct val="120000"/>
              </a:lnSpc>
              <a:spcBef>
                <a:spcPts val="0"/>
              </a:spcBef>
            </a:pPr>
            <a:r>
              <a:rPr lang="it-IT" sz="3200" dirty="0" smtClean="0">
                <a:latin typeface="+mn-lt"/>
              </a:rPr>
              <a:t>la </a:t>
            </a:r>
            <a:r>
              <a:rPr lang="it-IT" sz="3200" dirty="0">
                <a:latin typeface="+mn-lt"/>
              </a:rPr>
              <a:t>maternità biologica con la disponibilità di figlio e </a:t>
            </a:r>
            <a:r>
              <a:rPr lang="it-IT" sz="3200" dirty="0" smtClean="0">
                <a:latin typeface="+mn-lt"/>
              </a:rPr>
              <a:t>MP (es. casi </a:t>
            </a:r>
            <a:r>
              <a:rPr lang="it-IT" sz="3200" dirty="0">
                <a:latin typeface="+mn-lt"/>
              </a:rPr>
              <a:t>di </a:t>
            </a:r>
            <a:r>
              <a:rPr lang="it-IT" sz="3200" dirty="0" smtClean="0">
                <a:latin typeface="+mn-lt"/>
              </a:rPr>
              <a:t>abbandono).</a:t>
            </a:r>
          </a:p>
          <a:p>
            <a:pPr algn="just">
              <a:lnSpc>
                <a:spcPct val="120000"/>
              </a:lnSpc>
              <a:spcBef>
                <a:spcPts val="0"/>
              </a:spcBef>
            </a:pPr>
            <a:endParaRPr lang="it-IT" sz="3200" dirty="0" smtClean="0">
              <a:latin typeface="+mn-lt"/>
            </a:endParaRPr>
          </a:p>
          <a:p>
            <a:pPr algn="just">
              <a:lnSpc>
                <a:spcPct val="120000"/>
              </a:lnSpc>
              <a:spcBef>
                <a:spcPts val="0"/>
              </a:spcBef>
            </a:pPr>
            <a:r>
              <a:rPr lang="it-IT" sz="3200" dirty="0" smtClean="0">
                <a:latin typeface="+mn-lt"/>
              </a:rPr>
              <a:t> </a:t>
            </a:r>
            <a:r>
              <a:rPr lang="it-IT" sz="3200" dirty="0">
                <a:latin typeface="+mn-lt"/>
              </a:rPr>
              <a:t>la paternità, la maternità o la consanguineità a fini di ricongiungimento familiare (immigrazione</a:t>
            </a:r>
            <a:r>
              <a:rPr lang="it-IT" sz="3200" dirty="0" smtClean="0">
                <a:latin typeface="+mn-lt"/>
              </a:rPr>
              <a:t>).</a:t>
            </a:r>
          </a:p>
          <a:p>
            <a:pPr algn="just">
              <a:lnSpc>
                <a:spcPct val="120000"/>
              </a:lnSpc>
              <a:spcBef>
                <a:spcPts val="0"/>
              </a:spcBef>
            </a:pPr>
            <a:r>
              <a:rPr lang="it-IT" sz="3200" dirty="0" smtClean="0">
                <a:latin typeface="+mn-lt"/>
              </a:rPr>
              <a:t>la </a:t>
            </a:r>
            <a:r>
              <a:rPr lang="it-IT" sz="3200" dirty="0">
                <a:latin typeface="+mn-lt"/>
              </a:rPr>
              <a:t>parentela biologica </a:t>
            </a:r>
            <a:r>
              <a:rPr lang="it-IT" sz="3200" dirty="0" smtClean="0">
                <a:latin typeface="+mn-lt"/>
              </a:rPr>
              <a:t>(es. </a:t>
            </a:r>
            <a:r>
              <a:rPr lang="it-IT" sz="3200" dirty="0">
                <a:latin typeface="+mn-lt"/>
              </a:rPr>
              <a:t>dispute </a:t>
            </a:r>
            <a:r>
              <a:rPr lang="it-IT" sz="3200" dirty="0" smtClean="0">
                <a:latin typeface="+mn-lt"/>
              </a:rPr>
              <a:t>sull’eredità).</a:t>
            </a:r>
          </a:p>
          <a:p>
            <a:pPr algn="just">
              <a:lnSpc>
                <a:spcPct val="120000"/>
              </a:lnSpc>
              <a:spcBef>
                <a:spcPts val="0"/>
              </a:spcBef>
            </a:pPr>
            <a:r>
              <a:rPr lang="it-IT" sz="3200" dirty="0" smtClean="0">
                <a:latin typeface="+mn-lt"/>
              </a:rPr>
              <a:t> </a:t>
            </a:r>
            <a:r>
              <a:rPr lang="it-IT" sz="3200" dirty="0">
                <a:latin typeface="+mn-lt"/>
              </a:rPr>
              <a:t>se </a:t>
            </a:r>
            <a:r>
              <a:rPr lang="it-IT" sz="3200" dirty="0" smtClean="0">
                <a:latin typeface="+mn-lt"/>
              </a:rPr>
              <a:t>2 </a:t>
            </a:r>
            <a:r>
              <a:rPr lang="it-IT" sz="3200" dirty="0">
                <a:latin typeface="+mn-lt"/>
              </a:rPr>
              <a:t>figli hanno gli stessi </a:t>
            </a:r>
            <a:r>
              <a:rPr lang="it-IT" sz="3200" dirty="0" smtClean="0">
                <a:latin typeface="+mn-lt"/>
              </a:rPr>
              <a:t>genitori</a:t>
            </a:r>
          </a:p>
          <a:p>
            <a:pPr algn="just">
              <a:lnSpc>
                <a:spcPct val="120000"/>
              </a:lnSpc>
              <a:spcBef>
                <a:spcPts val="0"/>
              </a:spcBef>
            </a:pPr>
            <a:r>
              <a:rPr lang="it-IT" sz="3200" dirty="0" smtClean="0">
                <a:latin typeface="+mn-lt"/>
              </a:rPr>
              <a:t> </a:t>
            </a:r>
            <a:r>
              <a:rPr lang="it-IT" sz="3200" dirty="0">
                <a:latin typeface="+mn-lt"/>
              </a:rPr>
              <a:t>se due gemelli sono o non identici (monozigoti, o dizigoti</a:t>
            </a:r>
            <a:r>
              <a:rPr lang="it-IT" sz="3200" dirty="0" smtClean="0"/>
              <a:t>)</a:t>
            </a:r>
            <a:endParaRPr lang="it-IT" sz="3200" dirty="0"/>
          </a:p>
        </p:txBody>
      </p:sp>
      <p:sp>
        <p:nvSpPr>
          <p:cNvPr id="5" name="Titolo 1"/>
          <p:cNvSpPr txBox="1">
            <a:spLocks/>
          </p:cNvSpPr>
          <p:nvPr/>
        </p:nvSpPr>
        <p:spPr>
          <a:xfrm>
            <a:off x="2648179" y="253304"/>
            <a:ext cx="7353072" cy="51822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3200" b="1" smtClean="0"/>
              <a:t>TEST DI PATERNITA’: APPLICAZIONI</a:t>
            </a:r>
            <a:endParaRPr lang="it-IT" sz="3200" b="1" dirty="0"/>
          </a:p>
        </p:txBody>
      </p:sp>
    </p:spTree>
    <p:extLst>
      <p:ext uri="{BB962C8B-B14F-4D97-AF65-F5344CB8AC3E}">
        <p14:creationId xmlns:p14="http://schemas.microsoft.com/office/powerpoint/2010/main" val="11822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89965" y="931701"/>
            <a:ext cx="11336654" cy="4326100"/>
          </a:xfrm>
          <a:prstGeom prst="rect">
            <a:avLst/>
          </a:prstGeom>
        </p:spPr>
      </p:pic>
      <p:sp>
        <p:nvSpPr>
          <p:cNvPr id="2" name="Rettangolo con angoli arrotondati in diagonale 1"/>
          <p:cNvSpPr/>
          <p:nvPr/>
        </p:nvSpPr>
        <p:spPr>
          <a:xfrm>
            <a:off x="800100" y="3429000"/>
            <a:ext cx="11167782" cy="2178423"/>
          </a:xfrm>
          <a:prstGeom prst="round2DiagRect">
            <a:avLst>
              <a:gd name="adj1" fmla="val 16667"/>
              <a:gd name="adj2" fmla="val 19136"/>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505529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810435" y="893766"/>
            <a:ext cx="4975412" cy="584775"/>
          </a:xfrm>
          <a:prstGeom prst="rect">
            <a:avLst/>
          </a:prstGeom>
          <a:solidFill>
            <a:schemeClr val="accent1">
              <a:lumMod val="60000"/>
              <a:lumOff val="40000"/>
            </a:schemeClr>
          </a:solidFill>
        </p:spPr>
        <p:txBody>
          <a:bodyPr wrap="square" rtlCol="0">
            <a:spAutoFit/>
          </a:bodyPr>
          <a:lstStyle/>
          <a:p>
            <a:pPr algn="ctr"/>
            <a:r>
              <a:rPr lang="it-IT" sz="3200" b="1" dirty="0" smtClean="0"/>
              <a:t>MATERNITA’ CERTA???</a:t>
            </a:r>
            <a:endParaRPr lang="it-IT" sz="3200" b="1" kern="1200" dirty="0">
              <a:solidFill>
                <a:schemeClr val="tx1"/>
              </a:solidFill>
            </a:endParaRPr>
          </a:p>
        </p:txBody>
      </p:sp>
    </p:spTree>
    <p:extLst>
      <p:ext uri="{BB962C8B-B14F-4D97-AF65-F5344CB8AC3E}">
        <p14:creationId xmlns:p14="http://schemas.microsoft.com/office/powerpoint/2010/main" val="31978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2003611" y="1275716"/>
            <a:ext cx="8417860" cy="5582284"/>
          </a:xfrm>
          <a:prstGeom prst="rect">
            <a:avLst/>
          </a:prstGeom>
        </p:spPr>
      </p:pic>
      <p:sp>
        <p:nvSpPr>
          <p:cNvPr id="4" name="Titolo 3"/>
          <p:cNvSpPr txBox="1">
            <a:spLocks noGrp="1"/>
          </p:cNvSpPr>
          <p:nvPr>
            <p:ph type="title"/>
          </p:nvPr>
        </p:nvSpPr>
        <p:spPr>
          <a:xfrm>
            <a:off x="2138082" y="384380"/>
            <a:ext cx="8283389" cy="535531"/>
          </a:xfrm>
          <a:prstGeom prst="rect">
            <a:avLst/>
          </a:prstGeom>
          <a:solidFill>
            <a:schemeClr val="accent1">
              <a:lumMod val="60000"/>
              <a:lumOff val="40000"/>
            </a:schemeClr>
          </a:solidFill>
        </p:spPr>
        <p:txBody>
          <a:bodyPr wrap="square" rtlCol="0">
            <a:spAutoFit/>
          </a:bodyPr>
          <a:lstStyle/>
          <a:p>
            <a:pPr algn="ctr"/>
            <a:r>
              <a:rPr lang="it-IT" sz="3200" b="1" dirty="0" smtClean="0"/>
              <a:t>MATERNITA’ CERTA???</a:t>
            </a:r>
            <a:endParaRPr lang="it-IT" sz="3200" b="1" kern="1200" dirty="0">
              <a:solidFill>
                <a:schemeClr val="tx1"/>
              </a:solidFill>
            </a:endParaRPr>
          </a:p>
        </p:txBody>
      </p:sp>
    </p:spTree>
    <p:extLst>
      <p:ext uri="{BB962C8B-B14F-4D97-AF65-F5344CB8AC3E}">
        <p14:creationId xmlns:p14="http://schemas.microsoft.com/office/powerpoint/2010/main" val="1951841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5494" y="457200"/>
            <a:ext cx="11483787" cy="5889812"/>
          </a:xfrm>
        </p:spPr>
        <p:style>
          <a:lnRef idx="1">
            <a:schemeClr val="accent1"/>
          </a:lnRef>
          <a:fillRef idx="1001">
            <a:schemeClr val="lt2"/>
          </a:fillRef>
          <a:effectRef idx="1">
            <a:schemeClr val="accent1"/>
          </a:effectRef>
          <a:fontRef idx="minor">
            <a:schemeClr val="dk1"/>
          </a:fontRef>
        </p:style>
        <p:txBody>
          <a:bodyPr>
            <a:normAutofit fontScale="92500" lnSpcReduction="10000"/>
          </a:bodyPr>
          <a:lstStyle/>
          <a:p>
            <a:pPr algn="just"/>
            <a:r>
              <a:rPr lang="it-IT" dirty="0"/>
              <a:t>Il fenomeno della maternità surrogata o " gestazione per altri" si pone all'interno della dibattuta e  generale questione della procreazione medicalmente  assistita o fecondazione </a:t>
            </a:r>
            <a:r>
              <a:rPr lang="it-IT" dirty="0" smtClean="0"/>
              <a:t>artificiale</a:t>
            </a:r>
          </a:p>
          <a:p>
            <a:pPr algn="just"/>
            <a:endParaRPr lang="it-IT" dirty="0" smtClean="0"/>
          </a:p>
          <a:p>
            <a:pPr algn="just"/>
            <a:r>
              <a:rPr lang="it-IT" dirty="0" smtClean="0"/>
              <a:t>La </a:t>
            </a:r>
            <a:r>
              <a:rPr lang="it-IT" dirty="0"/>
              <a:t>fecondazione si definisce </a:t>
            </a:r>
            <a:r>
              <a:rPr lang="it-IT" dirty="0" smtClean="0"/>
              <a:t>OMOLOGA (seme </a:t>
            </a:r>
            <a:r>
              <a:rPr lang="it-IT" dirty="0"/>
              <a:t>e l'ovulo </a:t>
            </a:r>
            <a:r>
              <a:rPr lang="it-IT" dirty="0" smtClean="0"/>
              <a:t>appartengono </a:t>
            </a:r>
            <a:r>
              <a:rPr lang="it-IT" dirty="0"/>
              <a:t>alla coppia di genitori del </a:t>
            </a:r>
            <a:r>
              <a:rPr lang="it-IT" dirty="0" smtClean="0"/>
              <a:t>nascituro) ed è CONSENTITA DALA LEGGE</a:t>
            </a:r>
          </a:p>
          <a:p>
            <a:pPr algn="just"/>
            <a:endParaRPr lang="it-IT" dirty="0" smtClean="0"/>
          </a:p>
          <a:p>
            <a:pPr algn="just"/>
            <a:r>
              <a:rPr lang="it-IT" dirty="0" smtClean="0"/>
              <a:t> </a:t>
            </a:r>
            <a:r>
              <a:rPr lang="it-IT" dirty="0"/>
              <a:t>La </a:t>
            </a:r>
            <a:r>
              <a:rPr lang="it-IT" dirty="0" smtClean="0"/>
              <a:t>fecondazione ETEROLOGA  (seme </a:t>
            </a:r>
            <a:r>
              <a:rPr lang="it-IT" dirty="0"/>
              <a:t>oppure </a:t>
            </a:r>
            <a:r>
              <a:rPr lang="it-IT" dirty="0" smtClean="0"/>
              <a:t>l'ovulo) </a:t>
            </a:r>
            <a:r>
              <a:rPr lang="it-IT" dirty="0"/>
              <a:t>proviene da un soggetto esterno alla </a:t>
            </a:r>
            <a:r>
              <a:rPr lang="it-IT" dirty="0" smtClean="0"/>
              <a:t>coppia:  l'utilizzo  </a:t>
            </a:r>
            <a:r>
              <a:rPr lang="it-IT" dirty="0"/>
              <a:t>di  </a:t>
            </a:r>
            <a:r>
              <a:rPr lang="it-IT" dirty="0" smtClean="0"/>
              <a:t>procedure</a:t>
            </a:r>
            <a:r>
              <a:rPr lang="it-IT" dirty="0"/>
              <a:t>,  e,  in particolare  della  </a:t>
            </a:r>
            <a:r>
              <a:rPr lang="it-IT" dirty="0" smtClean="0"/>
              <a:t>INSEMINAZIONE ARTIFICIALE ETEROLOGA </a:t>
            </a:r>
            <a:r>
              <a:rPr lang="it-IT" dirty="0"/>
              <a:t>a rappresentare un mezzo per realizzare le diverse ipotesi di surrogazione </a:t>
            </a:r>
            <a:r>
              <a:rPr lang="it-IT" dirty="0" smtClean="0"/>
              <a:t>materna (produzione </a:t>
            </a:r>
            <a:r>
              <a:rPr lang="it-IT" dirty="0"/>
              <a:t>dell'ovocita e la gestazione del </a:t>
            </a:r>
            <a:r>
              <a:rPr lang="it-IT" dirty="0" smtClean="0"/>
              <a:t>feto) sono </a:t>
            </a:r>
            <a:r>
              <a:rPr lang="it-IT" dirty="0"/>
              <a:t>demandate dalla donna che desidera avere figli c.d. madre committente, che non </a:t>
            </a:r>
            <a:r>
              <a:rPr lang="it-IT" dirty="0" smtClean="0"/>
              <a:t>può.</a:t>
            </a:r>
            <a:endParaRPr lang="it-IT" u="sng" dirty="0" smtClean="0">
              <a:solidFill>
                <a:srgbClr val="FF0000"/>
              </a:solidFill>
            </a:endParaRPr>
          </a:p>
          <a:p>
            <a:pPr algn="just"/>
            <a:r>
              <a:rPr lang="it-IT" u="sng" dirty="0">
                <a:solidFill>
                  <a:srgbClr val="FF0000"/>
                </a:solidFill>
              </a:rPr>
              <a:t>L</a:t>
            </a:r>
            <a:r>
              <a:rPr lang="it-IT" u="sng" dirty="0" smtClean="0">
                <a:solidFill>
                  <a:srgbClr val="FF0000"/>
                </a:solidFill>
              </a:rPr>
              <a:t>’art</a:t>
            </a:r>
            <a:r>
              <a:rPr lang="it-IT" u="sng" dirty="0">
                <a:solidFill>
                  <a:srgbClr val="FF0000"/>
                </a:solidFill>
              </a:rPr>
              <a:t>. 12 della legge n. 40 del 2004 afferma che il ricorso a pratiche di surrogazione di maternità è un reato punito con la reclusione no a due anni e con la multa </a:t>
            </a:r>
            <a:r>
              <a:rPr lang="it-IT" u="sng" dirty="0" smtClean="0">
                <a:solidFill>
                  <a:srgbClr val="FF0000"/>
                </a:solidFill>
              </a:rPr>
              <a:t>fino ad </a:t>
            </a:r>
            <a:r>
              <a:rPr lang="it-IT" u="sng" dirty="0">
                <a:solidFill>
                  <a:srgbClr val="FF0000"/>
                </a:solidFill>
              </a:rPr>
              <a:t>un milione di euro).</a:t>
            </a:r>
          </a:p>
          <a:p>
            <a:pPr algn="just"/>
            <a:endParaRPr lang="it-IT" dirty="0"/>
          </a:p>
          <a:p>
            <a:pPr algn="just"/>
            <a:endParaRPr lang="it-IT" dirty="0"/>
          </a:p>
        </p:txBody>
      </p:sp>
    </p:spTree>
    <p:extLst>
      <p:ext uri="{BB962C8B-B14F-4D97-AF65-F5344CB8AC3E}">
        <p14:creationId xmlns:p14="http://schemas.microsoft.com/office/powerpoint/2010/main" val="347279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05119" y="520233"/>
            <a:ext cx="10313894" cy="3343275"/>
          </a:xfrm>
          <a:prstGeom prst="rect">
            <a:avLst/>
          </a:prstGeom>
        </p:spPr>
      </p:pic>
      <p:pic>
        <p:nvPicPr>
          <p:cNvPr id="5" name="Immagine 4"/>
          <p:cNvPicPr>
            <a:picLocks noChangeAspect="1"/>
          </p:cNvPicPr>
          <p:nvPr/>
        </p:nvPicPr>
        <p:blipFill>
          <a:blip r:embed="rId3"/>
          <a:stretch>
            <a:fillRect/>
          </a:stretch>
        </p:blipFill>
        <p:spPr>
          <a:xfrm>
            <a:off x="605119" y="3863508"/>
            <a:ext cx="10313894" cy="2266950"/>
          </a:xfrm>
          <a:prstGeom prst="rect">
            <a:avLst/>
          </a:prstGeom>
        </p:spPr>
      </p:pic>
    </p:spTree>
    <p:extLst>
      <p:ext uri="{BB962C8B-B14F-4D97-AF65-F5344CB8AC3E}">
        <p14:creationId xmlns:p14="http://schemas.microsoft.com/office/powerpoint/2010/main" val="163119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183341" y="282389"/>
            <a:ext cx="9769801" cy="6329188"/>
          </a:xfrm>
          <a:prstGeom prst="rect">
            <a:avLst/>
          </a:prstGeom>
        </p:spPr>
      </p:pic>
    </p:spTree>
    <p:extLst>
      <p:ext uri="{BB962C8B-B14F-4D97-AF65-F5344CB8AC3E}">
        <p14:creationId xmlns:p14="http://schemas.microsoft.com/office/powerpoint/2010/main" val="552646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569259" y="336178"/>
            <a:ext cx="11451279" cy="6370370"/>
          </a:xfrm>
          <a:prstGeom prst="rect">
            <a:avLst/>
          </a:prstGeom>
        </p:spPr>
      </p:pic>
    </p:spTree>
    <p:extLst>
      <p:ext uri="{BB962C8B-B14F-4D97-AF65-F5344CB8AC3E}">
        <p14:creationId xmlns:p14="http://schemas.microsoft.com/office/powerpoint/2010/main" val="140739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0" y="179512"/>
            <a:ext cx="58404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2000" dirty="0">
                <a:latin typeface="+mn-lt"/>
              </a:rPr>
              <a:t>A </a:t>
            </a:r>
            <a:r>
              <a:rPr lang="en-US" altLang="it-IT" sz="2000" i="1" u="sng" dirty="0">
                <a:latin typeface="+mn-lt"/>
              </a:rPr>
              <a:t>pair of homologous chromosomes</a:t>
            </a:r>
            <a:r>
              <a:rPr lang="en-US" altLang="it-IT" sz="2000" dirty="0">
                <a:latin typeface="+mn-lt"/>
              </a:rPr>
              <a:t>, </a:t>
            </a:r>
          </a:p>
          <a:p>
            <a:pPr algn="just" eaLnBrk="1" hangingPunct="1">
              <a:spcBef>
                <a:spcPct val="0"/>
              </a:spcBef>
              <a:buFontTx/>
              <a:buNone/>
            </a:pPr>
            <a:r>
              <a:rPr lang="en-US" altLang="it-IT" sz="2000" dirty="0" smtClean="0">
                <a:latin typeface="+mn-lt"/>
              </a:rPr>
              <a:t>(1 </a:t>
            </a:r>
            <a:r>
              <a:rPr lang="en-US" altLang="it-IT" sz="2000" dirty="0">
                <a:latin typeface="+mn-lt"/>
              </a:rPr>
              <a:t>from mom, </a:t>
            </a:r>
            <a:r>
              <a:rPr lang="en-US" altLang="it-IT" sz="2000" dirty="0" smtClean="0">
                <a:latin typeface="+mn-lt"/>
              </a:rPr>
              <a:t>1 </a:t>
            </a:r>
            <a:r>
              <a:rPr lang="en-US" altLang="it-IT" sz="2000" dirty="0">
                <a:latin typeface="+mn-lt"/>
              </a:rPr>
              <a:t>from dad)</a:t>
            </a:r>
          </a:p>
        </p:txBody>
      </p:sp>
      <p:sp>
        <p:nvSpPr>
          <p:cNvPr id="8195" name="Text Box 3"/>
          <p:cNvSpPr txBox="1">
            <a:spLocks noChangeArrowheads="1"/>
          </p:cNvSpPr>
          <p:nvPr/>
        </p:nvSpPr>
        <p:spPr bwMode="auto">
          <a:xfrm>
            <a:off x="4541837" y="2209800"/>
            <a:ext cx="651668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000" b="1" dirty="0" smtClean="0">
                <a:latin typeface="+mn-lt"/>
              </a:rPr>
              <a:t>GENE</a:t>
            </a:r>
            <a:endParaRPr lang="en-US" altLang="it-IT" sz="2000" b="1" dirty="0">
              <a:latin typeface="+mn-lt"/>
            </a:endParaRPr>
          </a:p>
          <a:p>
            <a:pPr algn="just" eaLnBrk="1" hangingPunct="1">
              <a:spcBef>
                <a:spcPct val="0"/>
              </a:spcBef>
            </a:pPr>
            <a:r>
              <a:rPr lang="en-US" altLang="it-IT" sz="2000" b="1" dirty="0">
                <a:latin typeface="+mn-lt"/>
              </a:rPr>
              <a:t> </a:t>
            </a:r>
            <a:r>
              <a:rPr lang="en-US" altLang="it-IT" sz="2000" dirty="0">
                <a:latin typeface="+mn-lt"/>
              </a:rPr>
              <a:t>unit of DNA information about a trait</a:t>
            </a:r>
          </a:p>
          <a:p>
            <a:pPr eaLnBrk="1" hangingPunct="1">
              <a:spcBef>
                <a:spcPct val="0"/>
              </a:spcBef>
            </a:pPr>
            <a:r>
              <a:rPr lang="en-US" altLang="it-IT" sz="1800" dirty="0" smtClean="0">
                <a:latin typeface="+mn-lt"/>
              </a:rPr>
              <a:t> </a:t>
            </a:r>
            <a:r>
              <a:rPr lang="en-US" altLang="it-IT" sz="1800" dirty="0">
                <a:latin typeface="+mn-lt"/>
              </a:rPr>
              <a:t>specific location on a chromosome</a:t>
            </a:r>
          </a:p>
        </p:txBody>
      </p:sp>
      <p:sp>
        <p:nvSpPr>
          <p:cNvPr id="8196" name="Rectangle 6" descr="1004 none"/>
          <p:cNvSpPr>
            <a:spLocks noGrp="1" noChangeAspect="1" noChangeArrowheads="1"/>
          </p:cNvSpPr>
          <p:nvPr/>
        </p:nvSpPr>
        <p:spPr bwMode="auto">
          <a:xfrm>
            <a:off x="2752725" y="209550"/>
            <a:ext cx="1484313" cy="6400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Perpetua" panose="02020502060401020303" pitchFamily="18" charset="0"/>
            </a:endParaRPr>
          </a:p>
        </p:txBody>
      </p:sp>
      <p:sp>
        <p:nvSpPr>
          <p:cNvPr id="8197" name="Line 7"/>
          <p:cNvSpPr>
            <a:spLocks noChangeShapeType="1"/>
          </p:cNvSpPr>
          <p:nvPr/>
        </p:nvSpPr>
        <p:spPr bwMode="auto">
          <a:xfrm>
            <a:off x="3152775" y="119064"/>
            <a:ext cx="0" cy="1809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8198" name="Line 8"/>
          <p:cNvSpPr>
            <a:spLocks noChangeShapeType="1"/>
          </p:cNvSpPr>
          <p:nvPr/>
        </p:nvSpPr>
        <p:spPr bwMode="auto">
          <a:xfrm>
            <a:off x="3733800" y="123826"/>
            <a:ext cx="0" cy="180975"/>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8199" name="Line 9"/>
          <p:cNvSpPr>
            <a:spLocks noChangeShapeType="1"/>
          </p:cNvSpPr>
          <p:nvPr/>
        </p:nvSpPr>
        <p:spPr bwMode="auto">
          <a:xfrm>
            <a:off x="3143250" y="123825"/>
            <a:ext cx="135255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8200" name="Rectangle 10" descr="10COa"/>
          <p:cNvSpPr>
            <a:spLocks noChangeArrowheads="1"/>
          </p:cNvSpPr>
          <p:nvPr/>
        </p:nvSpPr>
        <p:spPr bwMode="auto">
          <a:xfrm>
            <a:off x="2819400" y="2209800"/>
            <a:ext cx="1371600" cy="762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Perpetua" panose="02020502060401020303" pitchFamily="18" charset="0"/>
            </a:endParaRPr>
          </a:p>
        </p:txBody>
      </p:sp>
      <p:sp>
        <p:nvSpPr>
          <p:cNvPr id="8201" name="Line 11"/>
          <p:cNvSpPr>
            <a:spLocks noChangeShapeType="1"/>
          </p:cNvSpPr>
          <p:nvPr/>
        </p:nvSpPr>
        <p:spPr bwMode="auto">
          <a:xfrm>
            <a:off x="4191000" y="2362200"/>
            <a:ext cx="381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8202" name="Rectangle 12" descr="10COa"/>
          <p:cNvSpPr>
            <a:spLocks noChangeArrowheads="1"/>
          </p:cNvSpPr>
          <p:nvPr/>
        </p:nvSpPr>
        <p:spPr bwMode="auto">
          <a:xfrm>
            <a:off x="2819400" y="3200400"/>
            <a:ext cx="1371600" cy="762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Perpetua" panose="02020502060401020303" pitchFamily="18" charset="0"/>
            </a:endParaRPr>
          </a:p>
        </p:txBody>
      </p:sp>
      <p:sp>
        <p:nvSpPr>
          <p:cNvPr id="8203" name="Rectangle 14" descr="10COa"/>
          <p:cNvSpPr>
            <a:spLocks noChangeArrowheads="1"/>
          </p:cNvSpPr>
          <p:nvPr/>
        </p:nvSpPr>
        <p:spPr bwMode="auto">
          <a:xfrm>
            <a:off x="2819400" y="4343400"/>
            <a:ext cx="1371600" cy="14478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it-IT" altLang="it-IT" sz="1800">
              <a:latin typeface="Perpetua" panose="02020502060401020303" pitchFamily="18" charset="0"/>
            </a:endParaRPr>
          </a:p>
        </p:txBody>
      </p:sp>
      <p:sp>
        <p:nvSpPr>
          <p:cNvPr id="8205" name="TextBox 16"/>
          <p:cNvSpPr txBox="1">
            <a:spLocks noChangeArrowheads="1"/>
          </p:cNvSpPr>
          <p:nvPr/>
        </p:nvSpPr>
        <p:spPr bwMode="auto">
          <a:xfrm>
            <a:off x="4724400" y="3733800"/>
            <a:ext cx="480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000" b="1" dirty="0">
                <a:latin typeface="+mn-lt"/>
              </a:rPr>
              <a:t>Alleles – different versions of a gene</a:t>
            </a:r>
          </a:p>
        </p:txBody>
      </p:sp>
      <p:cxnSp>
        <p:nvCxnSpPr>
          <p:cNvPr id="19" name="Straight Arrow Connector 18"/>
          <p:cNvCxnSpPr>
            <a:stCxn id="8205" idx="1"/>
          </p:cNvCxnSpPr>
          <p:nvPr/>
        </p:nvCxnSpPr>
        <p:spPr>
          <a:xfrm flipH="1" flipV="1">
            <a:off x="3200400" y="3505200"/>
            <a:ext cx="1524000" cy="428655"/>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8205" idx="1"/>
          </p:cNvCxnSpPr>
          <p:nvPr/>
        </p:nvCxnSpPr>
        <p:spPr>
          <a:xfrm flipH="1" flipV="1">
            <a:off x="3810000" y="3581400"/>
            <a:ext cx="914400" cy="352455"/>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8209" name="Text Box 2"/>
          <p:cNvSpPr txBox="1">
            <a:spLocks noChangeArrowheads="1"/>
          </p:cNvSpPr>
          <p:nvPr/>
        </p:nvSpPr>
        <p:spPr bwMode="auto">
          <a:xfrm>
            <a:off x="4927599" y="1066490"/>
            <a:ext cx="5745162" cy="400110"/>
          </a:xfrm>
          <a:prstGeom prst="rect">
            <a:avLst/>
          </a:prstGeom>
          <a:ln/>
          <a:extLst/>
        </p:spPr>
        <p:style>
          <a:lnRef idx="1">
            <a:schemeClr val="accent1"/>
          </a:lnRef>
          <a:fillRef idx="2">
            <a:schemeClr val="accent1"/>
          </a:fillRef>
          <a:effectRef idx="1">
            <a:schemeClr val="accent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2000" dirty="0">
                <a:latin typeface="+mn-lt"/>
              </a:rPr>
              <a:t>Humans have 23 pairs of homologous chromosomes</a:t>
            </a:r>
          </a:p>
        </p:txBody>
      </p:sp>
      <p:sp>
        <p:nvSpPr>
          <p:cNvPr id="17" name="Titolo 1"/>
          <p:cNvSpPr txBox="1">
            <a:spLocks/>
          </p:cNvSpPr>
          <p:nvPr/>
        </p:nvSpPr>
        <p:spPr>
          <a:xfrm>
            <a:off x="1181100" y="6208885"/>
            <a:ext cx="9201150" cy="508943"/>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2800" b="1" dirty="0" smtClean="0"/>
              <a:t>PRINCIPIO BASE DEL TEST DI PATERNITA’</a:t>
            </a:r>
            <a:endParaRPr lang="it-IT" sz="2800" b="1" dirty="0"/>
          </a:p>
        </p:txBody>
      </p:sp>
    </p:spTree>
    <p:extLst>
      <p:ext uri="{BB962C8B-B14F-4D97-AF65-F5344CB8AC3E}">
        <p14:creationId xmlns:p14="http://schemas.microsoft.com/office/powerpoint/2010/main" val="3731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209"/>
                                        </p:tgtEl>
                                        <p:attrNameLst>
                                          <p:attrName>style.visibility</p:attrName>
                                        </p:attrNameLst>
                                      </p:cBhvr>
                                      <p:to>
                                        <p:strVal val="visible"/>
                                      </p:to>
                                    </p:set>
                                    <p:animEffect transition="in" filter="fade">
                                      <p:cBhvr>
                                        <p:cTn id="14" dur="1000"/>
                                        <p:tgtEl>
                                          <p:spTgt spid="8209"/>
                                        </p:tgtEl>
                                      </p:cBhvr>
                                    </p:animEffect>
                                    <p:anim calcmode="lin" valueType="num">
                                      <p:cBhvr>
                                        <p:cTn id="15" dur="1000" fill="hold"/>
                                        <p:tgtEl>
                                          <p:spTgt spid="8209"/>
                                        </p:tgtEl>
                                        <p:attrNameLst>
                                          <p:attrName>ppt_x</p:attrName>
                                        </p:attrNameLst>
                                      </p:cBhvr>
                                      <p:tavLst>
                                        <p:tav tm="0">
                                          <p:val>
                                            <p:strVal val="#ppt_x"/>
                                          </p:val>
                                        </p:tav>
                                        <p:tav tm="100000">
                                          <p:val>
                                            <p:strVal val="#ppt_x"/>
                                          </p:val>
                                        </p:tav>
                                      </p:tavLst>
                                    </p:anim>
                                    <p:anim calcmode="lin" valueType="num">
                                      <p:cBhvr>
                                        <p:cTn id="16" dur="1000" fill="hold"/>
                                        <p:tgtEl>
                                          <p:spTgt spid="82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Effect transition="in" filter="fade">
                                      <p:cBhvr>
                                        <p:cTn id="21" dur="1000"/>
                                        <p:tgtEl>
                                          <p:spTgt spid="8195">
                                            <p:txEl>
                                              <p:pRg st="1" end="1"/>
                                            </p:txEl>
                                          </p:spTgt>
                                        </p:tgtEl>
                                      </p:cBhvr>
                                    </p:animEffect>
                                    <p:anim calcmode="lin" valueType="num">
                                      <p:cBhvr>
                                        <p:cTn id="22"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fade">
                                      <p:cBhvr>
                                        <p:cTn id="28" dur="1000"/>
                                        <p:tgtEl>
                                          <p:spTgt spid="8195">
                                            <p:txEl>
                                              <p:pRg st="2" end="2"/>
                                            </p:txEl>
                                          </p:spTgt>
                                        </p:tgtEl>
                                      </p:cBhvr>
                                    </p:animEffect>
                                    <p:anim calcmode="lin" valueType="num">
                                      <p:cBhvr>
                                        <p:cTn id="29"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205"/>
                                        </p:tgtEl>
                                        <p:attrNameLst>
                                          <p:attrName>style.visibility</p:attrName>
                                        </p:attrNameLst>
                                      </p:cBhvr>
                                      <p:to>
                                        <p:strVal val="visible"/>
                                      </p:to>
                                    </p:set>
                                    <p:animEffect transition="in" filter="fade">
                                      <p:cBhvr>
                                        <p:cTn id="35" dur="1000"/>
                                        <p:tgtEl>
                                          <p:spTgt spid="8205"/>
                                        </p:tgtEl>
                                      </p:cBhvr>
                                    </p:animEffect>
                                    <p:anim calcmode="lin" valueType="num">
                                      <p:cBhvr>
                                        <p:cTn id="36" dur="1000" fill="hold"/>
                                        <p:tgtEl>
                                          <p:spTgt spid="8205"/>
                                        </p:tgtEl>
                                        <p:attrNameLst>
                                          <p:attrName>ppt_x</p:attrName>
                                        </p:attrNameLst>
                                      </p:cBhvr>
                                      <p:tavLst>
                                        <p:tav tm="0">
                                          <p:val>
                                            <p:strVal val="#ppt_x"/>
                                          </p:val>
                                        </p:tav>
                                        <p:tav tm="100000">
                                          <p:val>
                                            <p:strVal val="#ppt_x"/>
                                          </p:val>
                                        </p:tav>
                                      </p:tavLst>
                                    </p:anim>
                                    <p:anim calcmode="lin" valueType="num">
                                      <p:cBhvr>
                                        <p:cTn id="37" dur="1000" fill="hold"/>
                                        <p:tgtEl>
                                          <p:spTgt spid="8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205" grpId="0"/>
      <p:bldP spid="82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01907" y="372315"/>
            <a:ext cx="8175812" cy="4714875"/>
          </a:xfrm>
          <a:prstGeom prst="rect">
            <a:avLst/>
          </a:prstGeom>
        </p:spPr>
      </p:pic>
      <p:sp>
        <p:nvSpPr>
          <p:cNvPr id="3" name="Titolo 1"/>
          <p:cNvSpPr txBox="1">
            <a:spLocks/>
          </p:cNvSpPr>
          <p:nvPr/>
        </p:nvSpPr>
        <p:spPr>
          <a:xfrm>
            <a:off x="1181100" y="5204012"/>
            <a:ext cx="9495865" cy="847164"/>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2800" b="1" dirty="0" smtClean="0"/>
              <a:t>PRINCIPIO BASE DEL TEST DI PATERNITA’</a:t>
            </a:r>
            <a:endParaRPr lang="it-IT" sz="2800" b="1" dirty="0"/>
          </a:p>
        </p:txBody>
      </p:sp>
    </p:spTree>
    <p:extLst>
      <p:ext uri="{BB962C8B-B14F-4D97-AF65-F5344CB8AC3E}">
        <p14:creationId xmlns:p14="http://schemas.microsoft.com/office/powerpoint/2010/main" val="3582929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589043" y="381357"/>
            <a:ext cx="6406978" cy="749429"/>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it-IT" altLang="it-IT" sz="3600" dirty="0" smtClean="0">
                <a:latin typeface="+mn-lt"/>
              </a:rPr>
              <a:t>Ricordiamo le leggi </a:t>
            </a:r>
            <a:r>
              <a:rPr lang="it-IT" altLang="it-IT" sz="3600" dirty="0">
                <a:latin typeface="+mn-lt"/>
              </a:rPr>
              <a:t>di </a:t>
            </a:r>
            <a:r>
              <a:rPr lang="it-IT" altLang="it-IT" sz="3600" dirty="0" smtClean="0">
                <a:latin typeface="+mn-lt"/>
              </a:rPr>
              <a:t>Mendel…</a:t>
            </a:r>
            <a:endParaRPr lang="it-IT" altLang="it-IT" sz="3600" dirty="0">
              <a:latin typeface="+mn-lt"/>
            </a:endParaRPr>
          </a:p>
        </p:txBody>
      </p:sp>
      <p:sp>
        <p:nvSpPr>
          <p:cNvPr id="55299" name="Rectangle 3"/>
          <p:cNvSpPr>
            <a:spLocks noGrp="1" noChangeArrowheads="1"/>
          </p:cNvSpPr>
          <p:nvPr>
            <p:ph type="body" idx="1"/>
          </p:nvPr>
        </p:nvSpPr>
        <p:spPr>
          <a:xfrm>
            <a:off x="363071" y="1746587"/>
            <a:ext cx="11255188" cy="3921424"/>
          </a:xfrm>
        </p:spPr>
        <p:style>
          <a:lnRef idx="2">
            <a:schemeClr val="accent1"/>
          </a:lnRef>
          <a:fillRef idx="1001">
            <a:schemeClr val="lt2"/>
          </a:fillRef>
          <a:effectRef idx="0">
            <a:schemeClr val="accent1"/>
          </a:effectRef>
          <a:fontRef idx="minor">
            <a:schemeClr val="dk1"/>
          </a:fontRef>
        </p:style>
        <p:txBody>
          <a:bodyPr/>
          <a:lstStyle/>
          <a:p>
            <a:pPr marL="514350" indent="-514350" algn="just">
              <a:buFont typeface="+mj-lt"/>
              <a:buAutoNum type="arabicPeriod"/>
            </a:pPr>
            <a:r>
              <a:rPr lang="it-IT" altLang="it-IT" b="1" dirty="0"/>
              <a:t>I due membri di una coppia di geni segregano durante la formazione dei gameti, in modo tale che la metà porterà uno dei membri, l’altra metà l’altro.</a:t>
            </a:r>
          </a:p>
          <a:p>
            <a:pPr marL="514350" indent="-514350" algn="just">
              <a:buFont typeface="+mj-lt"/>
              <a:buAutoNum type="arabicPeriod"/>
            </a:pPr>
            <a:endParaRPr lang="it-IT" altLang="it-IT" b="1" dirty="0"/>
          </a:p>
          <a:p>
            <a:pPr marL="514350" indent="-514350" algn="just">
              <a:buFont typeface="+mj-lt"/>
              <a:buAutoNum type="arabicPeriod"/>
            </a:pPr>
            <a:r>
              <a:rPr lang="it-IT" altLang="it-IT" b="1" dirty="0"/>
              <a:t>La segregazione di una coppia dei geni durante la formazione dei gameti è indipendente dalla segregazione di altre coppie di geni.</a:t>
            </a:r>
          </a:p>
        </p:txBody>
      </p:sp>
    </p:spTree>
    <p:extLst>
      <p:ext uri="{BB962C8B-B14F-4D97-AF65-F5344CB8AC3E}">
        <p14:creationId xmlns:p14="http://schemas.microsoft.com/office/powerpoint/2010/main" val="54995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4759" y="588320"/>
            <a:ext cx="10938617" cy="5249579"/>
          </a:xfrm>
          <a:prstGeom prst="rect">
            <a:avLst/>
          </a:prstGeom>
          <a:ln>
            <a:noFill/>
          </a:ln>
        </p:spPr>
        <p:style>
          <a:lnRef idx="2">
            <a:schemeClr val="accent1"/>
          </a:lnRef>
          <a:fillRef idx="1001">
            <a:schemeClr val="lt2"/>
          </a:fillRef>
          <a:effectRef idx="0">
            <a:schemeClr val="accent1"/>
          </a:effectRef>
          <a:fontRef idx="minor">
            <a:schemeClr val="dk1"/>
          </a:fontRef>
        </p:style>
        <p:txBody>
          <a:bodyPr vert="horz" wrap="square" lIns="0" tIns="33020" rIns="0" bIns="0" rtlCol="0">
            <a:spAutoFit/>
          </a:bodyPr>
          <a:lstStyle/>
          <a:p>
            <a:pPr marL="184785" marR="177165" algn="just">
              <a:lnSpc>
                <a:spcPts val="2800"/>
              </a:lnSpc>
              <a:spcBef>
                <a:spcPts val="260"/>
              </a:spcBef>
            </a:pPr>
            <a:r>
              <a:rPr lang="it-IT" sz="3200" dirty="0" smtClean="0">
                <a:cs typeface="Tahoma"/>
              </a:rPr>
              <a:t>I</a:t>
            </a:r>
            <a:r>
              <a:rPr sz="3200" dirty="0" smtClean="0">
                <a:cs typeface="Tahoma"/>
              </a:rPr>
              <a:t> </a:t>
            </a:r>
            <a:r>
              <a:rPr sz="3200" dirty="0">
                <a:cs typeface="Tahoma"/>
              </a:rPr>
              <a:t>test </a:t>
            </a:r>
            <a:r>
              <a:rPr sz="3200" spc="-5" dirty="0">
                <a:cs typeface="Tahoma"/>
              </a:rPr>
              <a:t>di parentela </a:t>
            </a:r>
            <a:r>
              <a:rPr sz="3200" dirty="0">
                <a:cs typeface="Tahoma"/>
              </a:rPr>
              <a:t>si </a:t>
            </a:r>
            <a:r>
              <a:rPr sz="3200" spc="-5" dirty="0">
                <a:cs typeface="Tahoma"/>
              </a:rPr>
              <a:t>basano </a:t>
            </a:r>
            <a:r>
              <a:rPr sz="3200" dirty="0">
                <a:cs typeface="Tahoma"/>
              </a:rPr>
              <a:t>su un </a:t>
            </a:r>
            <a:r>
              <a:rPr sz="3200" spc="-5" dirty="0">
                <a:cs typeface="Tahoma"/>
              </a:rPr>
              <a:t>concetto  </a:t>
            </a:r>
            <a:r>
              <a:rPr sz="3200" spc="-5" dirty="0" err="1">
                <a:cs typeface="Tahoma"/>
              </a:rPr>
              <a:t>semplice</a:t>
            </a:r>
            <a:r>
              <a:rPr sz="3200" spc="-5" dirty="0" smtClean="0">
                <a:cs typeface="Tahoma"/>
              </a:rPr>
              <a:t>:</a:t>
            </a:r>
            <a:endParaRPr lang="it-IT" sz="3200" spc="-5" dirty="0" smtClean="0">
              <a:cs typeface="Tahoma"/>
            </a:endParaRPr>
          </a:p>
          <a:p>
            <a:pPr marL="184785" marR="177165" algn="just">
              <a:lnSpc>
                <a:spcPts val="2800"/>
              </a:lnSpc>
              <a:spcBef>
                <a:spcPts val="260"/>
              </a:spcBef>
            </a:pPr>
            <a:endParaRPr sz="3200" dirty="0">
              <a:cs typeface="Tahoma"/>
            </a:endParaRPr>
          </a:p>
          <a:p>
            <a:pPr>
              <a:lnSpc>
                <a:spcPct val="100000"/>
              </a:lnSpc>
            </a:pPr>
            <a:endParaRPr sz="3200" dirty="0">
              <a:cs typeface="Times New Roman"/>
            </a:endParaRPr>
          </a:p>
          <a:p>
            <a:pPr marL="12700" marR="5080" indent="-635" algn="just">
              <a:lnSpc>
                <a:spcPct val="100699"/>
              </a:lnSpc>
            </a:pPr>
            <a:r>
              <a:rPr sz="3200" b="1" spc="-5" dirty="0">
                <a:solidFill>
                  <a:srgbClr val="FF0000"/>
                </a:solidFill>
                <a:cs typeface="Tahoma"/>
              </a:rPr>
              <a:t>Individui imparentati condividono </a:t>
            </a:r>
            <a:r>
              <a:rPr sz="3200" b="1" dirty="0">
                <a:solidFill>
                  <a:srgbClr val="FF0000"/>
                </a:solidFill>
                <a:cs typeface="Tahoma"/>
              </a:rPr>
              <a:t>alleli in </a:t>
            </a:r>
            <a:r>
              <a:rPr sz="3200" b="1" dirty="0" err="1">
                <a:solidFill>
                  <a:srgbClr val="FF0000"/>
                </a:solidFill>
                <a:cs typeface="Tahoma"/>
              </a:rPr>
              <a:t>una</a:t>
            </a:r>
            <a:r>
              <a:rPr sz="3200" b="1" dirty="0">
                <a:solidFill>
                  <a:srgbClr val="FF0000"/>
                </a:solidFill>
                <a:cs typeface="Tahoma"/>
              </a:rPr>
              <a:t> </a:t>
            </a:r>
            <a:r>
              <a:rPr lang="it-IT" sz="3200" b="1" dirty="0" smtClean="0">
                <a:solidFill>
                  <a:srgbClr val="FF0000"/>
                </a:solidFill>
                <a:cs typeface="Tahoma"/>
              </a:rPr>
              <a:t>&gt;</a:t>
            </a:r>
            <a:r>
              <a:rPr sz="3200" b="1" spc="-5" dirty="0" smtClean="0">
                <a:solidFill>
                  <a:srgbClr val="FF0000"/>
                </a:solidFill>
                <a:cs typeface="Tahoma"/>
              </a:rPr>
              <a:t> </a:t>
            </a:r>
            <a:r>
              <a:rPr sz="3200" b="1" spc="-5" dirty="0">
                <a:solidFill>
                  <a:srgbClr val="FF0000"/>
                </a:solidFill>
                <a:cs typeface="Tahoma"/>
              </a:rPr>
              <a:t>proporzione (spesso misurabile) rispetto </a:t>
            </a:r>
            <a:r>
              <a:rPr sz="3200" b="1" dirty="0">
                <a:solidFill>
                  <a:srgbClr val="FF0000"/>
                </a:solidFill>
                <a:cs typeface="Tahoma"/>
              </a:rPr>
              <a:t>ad </a:t>
            </a:r>
            <a:r>
              <a:rPr sz="3200" b="1" spc="-5" dirty="0">
                <a:solidFill>
                  <a:srgbClr val="FF0000"/>
                </a:solidFill>
                <a:cs typeface="Tahoma"/>
              </a:rPr>
              <a:t>individui presi </a:t>
            </a:r>
            <a:r>
              <a:rPr sz="3200" b="1" dirty="0">
                <a:solidFill>
                  <a:srgbClr val="FF0000"/>
                </a:solidFill>
                <a:cs typeface="Tahoma"/>
              </a:rPr>
              <a:t>a  </a:t>
            </a:r>
            <a:r>
              <a:rPr sz="3200" b="1" spc="-5" dirty="0">
                <a:solidFill>
                  <a:srgbClr val="FF0000"/>
                </a:solidFill>
                <a:cs typeface="Tahoma"/>
              </a:rPr>
              <a:t>caso </a:t>
            </a:r>
            <a:r>
              <a:rPr sz="3200" b="1" dirty="0">
                <a:solidFill>
                  <a:srgbClr val="FF0000"/>
                </a:solidFill>
                <a:cs typeface="Tahoma"/>
              </a:rPr>
              <a:t>dalla </a:t>
            </a:r>
            <a:r>
              <a:rPr sz="3200" b="1" spc="-5" dirty="0">
                <a:solidFill>
                  <a:srgbClr val="FF0000"/>
                </a:solidFill>
                <a:cs typeface="Tahoma"/>
              </a:rPr>
              <a:t>popolazione.</a:t>
            </a:r>
            <a:endParaRPr sz="3200" b="1" dirty="0">
              <a:solidFill>
                <a:srgbClr val="FF0000"/>
              </a:solidFill>
              <a:cs typeface="Tahoma"/>
            </a:endParaRPr>
          </a:p>
          <a:p>
            <a:pPr>
              <a:spcBef>
                <a:spcPts val="5"/>
              </a:spcBef>
            </a:pPr>
            <a:endParaRPr sz="3200" dirty="0">
              <a:cs typeface="Times New Roman"/>
            </a:endParaRPr>
          </a:p>
          <a:p>
            <a:pPr marL="936625"/>
            <a:r>
              <a:rPr sz="3200" i="1" spc="-10" dirty="0">
                <a:cs typeface="Tahoma"/>
              </a:rPr>
              <a:t>Sono, </a:t>
            </a:r>
            <a:r>
              <a:rPr sz="3200" i="1" dirty="0">
                <a:cs typeface="Tahoma"/>
              </a:rPr>
              <a:t>in </a:t>
            </a:r>
            <a:r>
              <a:rPr sz="3200" i="1" spc="-5" dirty="0">
                <a:cs typeface="Tahoma"/>
              </a:rPr>
              <a:t>altre parole, </a:t>
            </a:r>
            <a:r>
              <a:rPr lang="it-IT" sz="3200" i="1" spc="-5" dirty="0" smtClean="0">
                <a:cs typeface="Tahoma"/>
              </a:rPr>
              <a:t>+</a:t>
            </a:r>
            <a:r>
              <a:rPr sz="3200" i="1" spc="-5" dirty="0" smtClean="0">
                <a:cs typeface="Tahoma"/>
              </a:rPr>
              <a:t> </a:t>
            </a:r>
            <a:r>
              <a:rPr sz="3200" i="1" spc="-5" dirty="0">
                <a:cs typeface="Tahoma"/>
              </a:rPr>
              <a:t>simili</a:t>
            </a:r>
            <a:r>
              <a:rPr sz="3200" i="1" spc="20" dirty="0">
                <a:cs typeface="Tahoma"/>
              </a:rPr>
              <a:t> </a:t>
            </a:r>
            <a:r>
              <a:rPr sz="3200" i="1" spc="-5" dirty="0">
                <a:cs typeface="Tahoma"/>
              </a:rPr>
              <a:t>geneticamente</a:t>
            </a:r>
            <a:endParaRPr sz="3200" i="1" dirty="0">
              <a:cs typeface="Tahoma"/>
            </a:endParaRPr>
          </a:p>
          <a:p>
            <a:pPr>
              <a:spcBef>
                <a:spcPts val="50"/>
              </a:spcBef>
            </a:pPr>
            <a:endParaRPr sz="3200" dirty="0">
              <a:cs typeface="Times New Roman"/>
            </a:endParaRPr>
          </a:p>
          <a:p>
            <a:pPr marR="1631950" algn="just"/>
            <a:endParaRPr lang="it-IT" sz="3200" b="1" dirty="0" smtClean="0">
              <a:solidFill>
                <a:srgbClr val="FF0000"/>
              </a:solidFill>
              <a:cs typeface="Tahoma"/>
            </a:endParaRPr>
          </a:p>
          <a:p>
            <a:pPr marR="1631950" algn="ctr"/>
            <a:r>
              <a:rPr sz="3200" b="1" dirty="0" smtClean="0">
                <a:solidFill>
                  <a:srgbClr val="FF0000"/>
                </a:solidFill>
                <a:cs typeface="Tahoma"/>
              </a:rPr>
              <a:t> </a:t>
            </a:r>
            <a:r>
              <a:rPr sz="3200" b="1" spc="-5" dirty="0">
                <a:solidFill>
                  <a:srgbClr val="FF0000"/>
                </a:solidFill>
                <a:cs typeface="Tahoma"/>
              </a:rPr>
              <a:t>Consanguineità </a:t>
            </a:r>
            <a:r>
              <a:rPr sz="3200" b="1" dirty="0">
                <a:solidFill>
                  <a:srgbClr val="FF0000"/>
                </a:solidFill>
                <a:cs typeface="Tahoma"/>
              </a:rPr>
              <a:t>e alleli </a:t>
            </a:r>
            <a:r>
              <a:rPr sz="3200" b="1" spc="-5" dirty="0">
                <a:solidFill>
                  <a:srgbClr val="FF0000"/>
                </a:solidFill>
                <a:cs typeface="Tahoma"/>
              </a:rPr>
              <a:t>uguali per</a:t>
            </a:r>
            <a:r>
              <a:rPr sz="3200" b="1" spc="40" dirty="0">
                <a:solidFill>
                  <a:srgbClr val="FF0000"/>
                </a:solidFill>
                <a:cs typeface="Tahoma"/>
              </a:rPr>
              <a:t> </a:t>
            </a:r>
            <a:r>
              <a:rPr sz="3200" b="1" spc="-5" dirty="0">
                <a:solidFill>
                  <a:srgbClr val="FF0000"/>
                </a:solidFill>
                <a:cs typeface="Tahoma"/>
              </a:rPr>
              <a:t>discendenza</a:t>
            </a:r>
            <a:endParaRPr sz="3200" b="1" dirty="0">
              <a:solidFill>
                <a:srgbClr val="FF0000"/>
              </a:solidFill>
              <a:cs typeface="Tahoma"/>
            </a:endParaRPr>
          </a:p>
        </p:txBody>
      </p:sp>
    </p:spTree>
    <p:extLst>
      <p:ext uri="{BB962C8B-B14F-4D97-AF65-F5344CB8AC3E}">
        <p14:creationId xmlns:p14="http://schemas.microsoft.com/office/powerpoint/2010/main" val="11616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1000"/>
                                        <p:tgtEl>
                                          <p:spTgt spid="2">
                                            <p:txEl>
                                              <p:pRg st="8" end="8"/>
                                            </p:txEl>
                                          </p:spTgt>
                                        </p:tgtEl>
                                      </p:cBhvr>
                                    </p:animEffect>
                                    <p:anim calcmode="lin" valueType="num">
                                      <p:cBhvr>
                                        <p:cTn id="2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9197" y="5730893"/>
            <a:ext cx="11224471" cy="114646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spAutoFit/>
          </a:bodyPr>
          <a:lstStyle/>
          <a:p>
            <a:pPr marL="12700" marR="5080" indent="4445" algn="just">
              <a:spcBef>
                <a:spcPts val="100"/>
              </a:spcBef>
            </a:pPr>
            <a:r>
              <a:rPr sz="2400" b="1" dirty="0">
                <a:latin typeface="Calibri"/>
                <a:cs typeface="Calibri"/>
              </a:rPr>
              <a:t>Nella </a:t>
            </a:r>
            <a:r>
              <a:rPr sz="2400" b="1" spc="-5" dirty="0" err="1" smtClean="0">
                <a:latin typeface="Calibri"/>
                <a:cs typeface="Calibri"/>
              </a:rPr>
              <a:t>pratica</a:t>
            </a:r>
            <a:r>
              <a:rPr lang="it-IT" sz="2400" b="1" spc="-5" dirty="0" smtClean="0">
                <a:latin typeface="Calibri"/>
                <a:cs typeface="Calibri"/>
              </a:rPr>
              <a:t>, quasi es</a:t>
            </a:r>
            <a:r>
              <a:rPr sz="2400" b="1" spc="-5" dirty="0" err="1" smtClean="0">
                <a:latin typeface="Calibri"/>
                <a:cs typeface="Calibri"/>
              </a:rPr>
              <a:t>clusivamente</a:t>
            </a:r>
            <a:r>
              <a:rPr lang="it-IT" sz="2400" spc="-5" dirty="0" smtClean="0">
                <a:latin typeface="Calibri"/>
                <a:cs typeface="Calibri"/>
              </a:rPr>
              <a:t>:</a:t>
            </a:r>
          </a:p>
          <a:p>
            <a:pPr marL="12700" marR="5080" indent="4445" algn="just">
              <a:spcBef>
                <a:spcPts val="100"/>
              </a:spcBef>
            </a:pPr>
            <a:r>
              <a:rPr sz="2400" spc="-5" dirty="0" smtClean="0">
                <a:latin typeface="Calibri"/>
                <a:cs typeface="Calibri"/>
              </a:rPr>
              <a:t> </a:t>
            </a:r>
            <a:r>
              <a:rPr sz="2400" b="1" dirty="0">
                <a:latin typeface="Calibri"/>
                <a:cs typeface="Calibri"/>
              </a:rPr>
              <a:t>STRs </a:t>
            </a:r>
            <a:r>
              <a:rPr sz="2400" b="1" spc="-5" dirty="0" err="1" smtClean="0">
                <a:latin typeface="Calibri"/>
                <a:cs typeface="Calibri"/>
              </a:rPr>
              <a:t>autosomici</a:t>
            </a:r>
            <a:r>
              <a:rPr lang="it-IT" sz="2400" b="1" spc="-5" dirty="0" smtClean="0">
                <a:latin typeface="Calibri"/>
                <a:cs typeface="Calibri"/>
              </a:rPr>
              <a:t>;</a:t>
            </a:r>
            <a:r>
              <a:rPr sz="2400" b="1" spc="-5" dirty="0" smtClean="0">
                <a:latin typeface="Calibri"/>
                <a:cs typeface="Calibri"/>
              </a:rPr>
              <a:t> </a:t>
            </a:r>
            <a:endParaRPr lang="it-IT" sz="2400" b="1" spc="-5" dirty="0" smtClean="0">
              <a:latin typeface="Calibri"/>
              <a:cs typeface="Calibri"/>
            </a:endParaRPr>
          </a:p>
          <a:p>
            <a:pPr marL="12700" marR="5080" indent="4445" algn="just">
              <a:spcBef>
                <a:spcPts val="100"/>
              </a:spcBef>
            </a:pPr>
            <a:r>
              <a:rPr sz="2400" b="1" dirty="0" smtClean="0">
                <a:latin typeface="Calibri"/>
                <a:cs typeface="Calibri"/>
              </a:rPr>
              <a:t>STR </a:t>
            </a:r>
            <a:r>
              <a:rPr sz="2400" b="1" spc="-5" dirty="0">
                <a:latin typeface="Calibri"/>
                <a:cs typeface="Calibri"/>
              </a:rPr>
              <a:t>–Y, </a:t>
            </a:r>
            <a:r>
              <a:rPr sz="2400" b="1" spc="-5" dirty="0" err="1" smtClean="0">
                <a:latin typeface="Calibri"/>
                <a:cs typeface="Calibri"/>
              </a:rPr>
              <a:t>mtDNA</a:t>
            </a:r>
            <a:r>
              <a:rPr sz="2400" b="1" dirty="0" smtClean="0">
                <a:latin typeface="Calibri"/>
                <a:cs typeface="Calibri"/>
              </a:rPr>
              <a:t> </a:t>
            </a:r>
            <a:r>
              <a:rPr lang="it-IT" sz="2400" b="1" dirty="0" smtClean="0">
                <a:latin typeface="Calibri"/>
                <a:cs typeface="Calibri"/>
              </a:rPr>
              <a:t>(</a:t>
            </a:r>
            <a:r>
              <a:rPr sz="2400" b="1" dirty="0" smtClean="0">
                <a:latin typeface="Calibri"/>
                <a:cs typeface="Calibri"/>
              </a:rPr>
              <a:t>STR-X </a:t>
            </a:r>
            <a:r>
              <a:rPr sz="2400" b="1" dirty="0">
                <a:latin typeface="Calibri"/>
                <a:cs typeface="Calibri"/>
              </a:rPr>
              <a:t>in </a:t>
            </a:r>
            <a:r>
              <a:rPr sz="2400" b="1" spc="-5" dirty="0" err="1">
                <a:latin typeface="Calibri"/>
                <a:cs typeface="Calibri"/>
              </a:rPr>
              <a:t>casi</a:t>
            </a:r>
            <a:r>
              <a:rPr sz="2400" b="1" spc="-10" dirty="0">
                <a:latin typeface="Calibri"/>
                <a:cs typeface="Calibri"/>
              </a:rPr>
              <a:t> </a:t>
            </a:r>
            <a:r>
              <a:rPr sz="2400" b="1" dirty="0" err="1" smtClean="0">
                <a:latin typeface="Calibri"/>
                <a:cs typeface="Calibri"/>
              </a:rPr>
              <a:t>particolari</a:t>
            </a:r>
            <a:r>
              <a:rPr lang="it-IT" sz="2400" b="1" dirty="0" smtClean="0">
                <a:latin typeface="Calibri"/>
                <a:cs typeface="Calibri"/>
              </a:rPr>
              <a:t>)</a:t>
            </a:r>
            <a:endParaRPr sz="2400" dirty="0">
              <a:latin typeface="Calibri"/>
              <a:cs typeface="Calibri"/>
            </a:endParaRPr>
          </a:p>
        </p:txBody>
      </p:sp>
      <p:sp>
        <p:nvSpPr>
          <p:cNvPr id="7" name="object 7"/>
          <p:cNvSpPr/>
          <p:nvPr/>
        </p:nvSpPr>
        <p:spPr>
          <a:xfrm>
            <a:off x="4509941" y="181008"/>
            <a:ext cx="3162985" cy="648392"/>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2812478" y="1853742"/>
            <a:ext cx="1014152" cy="382385"/>
          </a:xfrm>
          <a:prstGeom prst="rect">
            <a:avLst/>
          </a:prstGeom>
          <a:blipFill>
            <a:blip r:embed="rId3" cstate="print"/>
            <a:stretch>
              <a:fillRect/>
            </a:stretch>
          </a:blipFill>
        </p:spPr>
        <p:txBody>
          <a:bodyPr wrap="square" lIns="0" tIns="0" rIns="0" bIns="0" rtlCol="0"/>
          <a:lstStyle/>
          <a:p>
            <a:endParaRPr/>
          </a:p>
        </p:txBody>
      </p:sp>
      <p:sp>
        <p:nvSpPr>
          <p:cNvPr id="17" name="object 17"/>
          <p:cNvSpPr txBox="1"/>
          <p:nvPr/>
        </p:nvSpPr>
        <p:spPr>
          <a:xfrm>
            <a:off x="2173802" y="1587696"/>
            <a:ext cx="2324735" cy="600164"/>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60960" rIns="0" bIns="0" rtlCol="0">
            <a:spAutoFit/>
          </a:bodyPr>
          <a:lstStyle/>
          <a:p>
            <a:pPr marL="704215" marR="179070" indent="-511175">
              <a:lnSpc>
                <a:spcPts val="2100"/>
              </a:lnSpc>
              <a:spcBef>
                <a:spcPts val="480"/>
              </a:spcBef>
            </a:pPr>
            <a:r>
              <a:rPr sz="2000" b="1" spc="-5" dirty="0" err="1">
                <a:cs typeface="Tahoma"/>
              </a:rPr>
              <a:t>Distribuzione</a:t>
            </a:r>
            <a:r>
              <a:rPr sz="2000" b="1" spc="-5" dirty="0">
                <a:cs typeface="Tahoma"/>
              </a:rPr>
              <a:t> </a:t>
            </a:r>
            <a:r>
              <a:rPr sz="2000" b="1" spc="-5" dirty="0" err="1" smtClean="0">
                <a:cs typeface="Tahoma"/>
              </a:rPr>
              <a:t>nel</a:t>
            </a:r>
            <a:r>
              <a:rPr sz="2000" b="1" spc="-50" dirty="0" smtClean="0">
                <a:cs typeface="Tahoma"/>
              </a:rPr>
              <a:t> </a:t>
            </a:r>
            <a:r>
              <a:rPr sz="2000" b="1" spc="-5" dirty="0">
                <a:cs typeface="Tahoma"/>
              </a:rPr>
              <a:t>genoma</a:t>
            </a:r>
            <a:endParaRPr sz="2000" dirty="0">
              <a:cs typeface="Tahoma"/>
            </a:endParaRPr>
          </a:p>
        </p:txBody>
      </p:sp>
      <p:sp>
        <p:nvSpPr>
          <p:cNvPr id="18" name="object 18"/>
          <p:cNvSpPr/>
          <p:nvPr/>
        </p:nvSpPr>
        <p:spPr>
          <a:xfrm>
            <a:off x="4657903" y="1616824"/>
            <a:ext cx="756457" cy="656705"/>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4706570" y="1693431"/>
            <a:ext cx="596265" cy="448309"/>
          </a:xfrm>
          <a:custGeom>
            <a:avLst/>
            <a:gdLst/>
            <a:ahLst/>
            <a:cxnLst/>
            <a:rect l="l" t="t" r="r" b="b"/>
            <a:pathLst>
              <a:path w="596264" h="448310">
                <a:moveTo>
                  <a:pt x="371716" y="0"/>
                </a:moveTo>
                <a:lnTo>
                  <a:pt x="371716" y="112013"/>
                </a:lnTo>
                <a:lnTo>
                  <a:pt x="0" y="112013"/>
                </a:lnTo>
                <a:lnTo>
                  <a:pt x="0" y="336041"/>
                </a:lnTo>
                <a:lnTo>
                  <a:pt x="371716" y="336041"/>
                </a:lnTo>
                <a:lnTo>
                  <a:pt x="371716" y="448055"/>
                </a:lnTo>
                <a:lnTo>
                  <a:pt x="595744" y="224027"/>
                </a:lnTo>
                <a:lnTo>
                  <a:pt x="37171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20" name="object 20"/>
          <p:cNvSpPr/>
          <p:nvPr/>
        </p:nvSpPr>
        <p:spPr>
          <a:xfrm>
            <a:off x="4706570" y="1693431"/>
            <a:ext cx="596265" cy="448309"/>
          </a:xfrm>
          <a:custGeom>
            <a:avLst/>
            <a:gdLst/>
            <a:ahLst/>
            <a:cxnLst/>
            <a:rect l="l" t="t" r="r" b="b"/>
            <a:pathLst>
              <a:path w="596264" h="448310">
                <a:moveTo>
                  <a:pt x="0" y="112013"/>
                </a:moveTo>
                <a:lnTo>
                  <a:pt x="371723" y="112013"/>
                </a:lnTo>
                <a:lnTo>
                  <a:pt x="371723" y="0"/>
                </a:lnTo>
                <a:lnTo>
                  <a:pt x="595750" y="224027"/>
                </a:lnTo>
                <a:lnTo>
                  <a:pt x="371723" y="448054"/>
                </a:lnTo>
                <a:lnTo>
                  <a:pt x="371723" y="336040"/>
                </a:lnTo>
                <a:lnTo>
                  <a:pt x="0" y="336040"/>
                </a:lnTo>
                <a:lnTo>
                  <a:pt x="0" y="112013"/>
                </a:lnTo>
                <a:close/>
              </a:path>
            </a:pathLst>
          </a:custGeom>
          <a:ln w="38099">
            <a:solidFill>
              <a:srgbClr val="607234"/>
            </a:solidFill>
          </a:ln>
        </p:spPr>
        <p:txBody>
          <a:bodyPr wrap="square" lIns="0" tIns="0" rIns="0" bIns="0" rtlCol="0"/>
          <a:lstStyle/>
          <a:p>
            <a:endParaRPr/>
          </a:p>
        </p:txBody>
      </p:sp>
      <p:sp>
        <p:nvSpPr>
          <p:cNvPr id="22" name="object 22"/>
          <p:cNvSpPr/>
          <p:nvPr/>
        </p:nvSpPr>
        <p:spPr>
          <a:xfrm>
            <a:off x="2629593" y="2481344"/>
            <a:ext cx="1429791" cy="756457"/>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2800008" y="2510449"/>
            <a:ext cx="1039091" cy="378228"/>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2658687" y="2776451"/>
            <a:ext cx="1321727" cy="378228"/>
          </a:xfrm>
          <a:prstGeom prst="rect">
            <a:avLst/>
          </a:prstGeom>
          <a:blipFill>
            <a:blip r:embed="rId7" cstate="print"/>
            <a:stretch>
              <a:fillRect/>
            </a:stretch>
          </a:blipFill>
        </p:spPr>
        <p:txBody>
          <a:bodyPr wrap="square" lIns="0" tIns="0" rIns="0" bIns="0" rtlCol="0"/>
          <a:lstStyle/>
          <a:p>
            <a:endParaRPr/>
          </a:p>
        </p:txBody>
      </p:sp>
      <p:sp>
        <p:nvSpPr>
          <p:cNvPr id="26" name="object 26"/>
          <p:cNvSpPr txBox="1"/>
          <p:nvPr/>
        </p:nvSpPr>
        <p:spPr>
          <a:xfrm>
            <a:off x="2146731" y="2499995"/>
            <a:ext cx="2324735" cy="600164"/>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60960" rIns="0" bIns="0" rtlCol="0">
            <a:spAutoFit/>
          </a:bodyPr>
          <a:lstStyle/>
          <a:p>
            <a:pPr marL="560705" marR="546735" indent="137160">
              <a:lnSpc>
                <a:spcPts val="2100"/>
              </a:lnSpc>
              <a:spcBef>
                <a:spcPts val="480"/>
              </a:spcBef>
            </a:pPr>
            <a:r>
              <a:rPr sz="2000" b="1" dirty="0">
                <a:cs typeface="Tahoma"/>
              </a:rPr>
              <a:t>T</a:t>
            </a:r>
            <a:r>
              <a:rPr sz="2000" b="1" spc="-5" dirty="0">
                <a:cs typeface="Tahoma"/>
              </a:rPr>
              <a:t>ass</a:t>
            </a:r>
            <a:r>
              <a:rPr sz="2000" b="1" dirty="0">
                <a:cs typeface="Tahoma"/>
              </a:rPr>
              <a:t>o di mutazione</a:t>
            </a:r>
            <a:endParaRPr sz="2000" dirty="0">
              <a:cs typeface="Tahoma"/>
            </a:endParaRPr>
          </a:p>
        </p:txBody>
      </p:sp>
      <p:sp>
        <p:nvSpPr>
          <p:cNvPr id="27" name="object 27"/>
          <p:cNvSpPr/>
          <p:nvPr/>
        </p:nvSpPr>
        <p:spPr>
          <a:xfrm>
            <a:off x="4657903" y="2502128"/>
            <a:ext cx="756457" cy="656705"/>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4706570" y="2578393"/>
            <a:ext cx="596265" cy="448309"/>
          </a:xfrm>
          <a:custGeom>
            <a:avLst/>
            <a:gdLst/>
            <a:ahLst/>
            <a:cxnLst/>
            <a:rect l="l" t="t" r="r" b="b"/>
            <a:pathLst>
              <a:path w="596264" h="448310">
                <a:moveTo>
                  <a:pt x="371716" y="0"/>
                </a:moveTo>
                <a:lnTo>
                  <a:pt x="371716" y="112013"/>
                </a:lnTo>
                <a:lnTo>
                  <a:pt x="0" y="112013"/>
                </a:lnTo>
                <a:lnTo>
                  <a:pt x="0" y="336041"/>
                </a:lnTo>
                <a:lnTo>
                  <a:pt x="371716" y="336041"/>
                </a:lnTo>
                <a:lnTo>
                  <a:pt x="371716" y="448055"/>
                </a:lnTo>
                <a:lnTo>
                  <a:pt x="595744" y="224027"/>
                </a:lnTo>
                <a:lnTo>
                  <a:pt x="37171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29" name="object 29"/>
          <p:cNvSpPr/>
          <p:nvPr/>
        </p:nvSpPr>
        <p:spPr>
          <a:xfrm>
            <a:off x="4706570" y="2578393"/>
            <a:ext cx="596265" cy="448309"/>
          </a:xfrm>
          <a:custGeom>
            <a:avLst/>
            <a:gdLst/>
            <a:ahLst/>
            <a:cxnLst/>
            <a:rect l="l" t="t" r="r" b="b"/>
            <a:pathLst>
              <a:path w="596264" h="448310">
                <a:moveTo>
                  <a:pt x="0" y="112013"/>
                </a:moveTo>
                <a:lnTo>
                  <a:pt x="371723" y="112013"/>
                </a:lnTo>
                <a:lnTo>
                  <a:pt x="371723" y="0"/>
                </a:lnTo>
                <a:lnTo>
                  <a:pt x="595750" y="224027"/>
                </a:lnTo>
                <a:lnTo>
                  <a:pt x="371723" y="448054"/>
                </a:lnTo>
                <a:lnTo>
                  <a:pt x="371723" y="336040"/>
                </a:lnTo>
                <a:lnTo>
                  <a:pt x="0" y="336040"/>
                </a:lnTo>
                <a:lnTo>
                  <a:pt x="0" y="112013"/>
                </a:lnTo>
                <a:close/>
              </a:path>
            </a:pathLst>
          </a:custGeom>
          <a:ln w="38099">
            <a:solidFill>
              <a:srgbClr val="607234"/>
            </a:solidFill>
          </a:ln>
        </p:spPr>
        <p:txBody>
          <a:bodyPr wrap="square" lIns="0" tIns="0" rIns="0" bIns="0" rtlCol="0"/>
          <a:lstStyle/>
          <a:p>
            <a:endParaRPr/>
          </a:p>
        </p:txBody>
      </p:sp>
      <p:sp>
        <p:nvSpPr>
          <p:cNvPr id="31" name="object 31"/>
          <p:cNvSpPr/>
          <p:nvPr/>
        </p:nvSpPr>
        <p:spPr>
          <a:xfrm>
            <a:off x="2492432" y="3478878"/>
            <a:ext cx="1708264" cy="756457"/>
          </a:xfrm>
          <a:prstGeom prst="rect">
            <a:avLst/>
          </a:prstGeom>
          <a:blipFill>
            <a:blip r:embed="rId9" cstate="print"/>
            <a:stretch>
              <a:fillRect/>
            </a:stretch>
          </a:blipFill>
        </p:spPr>
        <p:txBody>
          <a:bodyPr wrap="square" lIns="0" tIns="0" rIns="0" bIns="0" rtlCol="0"/>
          <a:lstStyle/>
          <a:p>
            <a:endParaRPr/>
          </a:p>
        </p:txBody>
      </p:sp>
      <p:sp>
        <p:nvSpPr>
          <p:cNvPr id="33" name="object 33"/>
          <p:cNvSpPr/>
          <p:nvPr/>
        </p:nvSpPr>
        <p:spPr>
          <a:xfrm>
            <a:off x="2787534" y="3507971"/>
            <a:ext cx="1064028" cy="378228"/>
          </a:xfrm>
          <a:prstGeom prst="rect">
            <a:avLst/>
          </a:prstGeom>
          <a:blipFill>
            <a:blip r:embed="rId10" cstate="print"/>
            <a:stretch>
              <a:fillRect/>
            </a:stretch>
          </a:blipFill>
        </p:spPr>
        <p:txBody>
          <a:bodyPr wrap="square" lIns="0" tIns="0" rIns="0" bIns="0" rtlCol="0"/>
          <a:lstStyle/>
          <a:p>
            <a:endParaRPr/>
          </a:p>
        </p:txBody>
      </p:sp>
      <p:sp>
        <p:nvSpPr>
          <p:cNvPr id="34" name="object 34"/>
          <p:cNvSpPr/>
          <p:nvPr/>
        </p:nvSpPr>
        <p:spPr>
          <a:xfrm>
            <a:off x="2517371" y="3773972"/>
            <a:ext cx="1600200" cy="378228"/>
          </a:xfrm>
          <a:prstGeom prst="rect">
            <a:avLst/>
          </a:prstGeom>
          <a:blipFill>
            <a:blip r:embed="rId11" cstate="print"/>
            <a:stretch>
              <a:fillRect/>
            </a:stretch>
          </a:blipFill>
        </p:spPr>
        <p:txBody>
          <a:bodyPr wrap="square" lIns="0" tIns="0" rIns="0" bIns="0" rtlCol="0"/>
          <a:lstStyle/>
          <a:p>
            <a:endParaRPr/>
          </a:p>
        </p:txBody>
      </p:sp>
      <p:sp>
        <p:nvSpPr>
          <p:cNvPr id="35" name="object 35"/>
          <p:cNvSpPr txBox="1"/>
          <p:nvPr/>
        </p:nvSpPr>
        <p:spPr>
          <a:xfrm>
            <a:off x="2093976" y="3489244"/>
            <a:ext cx="2366907" cy="600164"/>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60960" rIns="0" bIns="0" rtlCol="0">
            <a:spAutoFit/>
          </a:bodyPr>
          <a:lstStyle/>
          <a:p>
            <a:pPr marL="415290" marR="401320" indent="263525">
              <a:lnSpc>
                <a:spcPts val="2100"/>
              </a:lnSpc>
              <a:spcBef>
                <a:spcPts val="480"/>
              </a:spcBef>
            </a:pPr>
            <a:r>
              <a:rPr sz="2000" b="1" dirty="0">
                <a:cs typeface="Tahoma"/>
              </a:rPr>
              <a:t>G</a:t>
            </a:r>
            <a:r>
              <a:rPr sz="2000" b="1" spc="-5" dirty="0">
                <a:cs typeface="Tahoma"/>
              </a:rPr>
              <a:t>rad</a:t>
            </a:r>
            <a:r>
              <a:rPr sz="2000" b="1" dirty="0">
                <a:cs typeface="Tahoma"/>
              </a:rPr>
              <a:t>o di </a:t>
            </a:r>
            <a:r>
              <a:rPr sz="2000" b="1" spc="-5" dirty="0">
                <a:cs typeface="Tahoma"/>
              </a:rPr>
              <a:t>eter</a:t>
            </a:r>
            <a:r>
              <a:rPr sz="2000" b="1" dirty="0">
                <a:cs typeface="Tahoma"/>
              </a:rPr>
              <a:t>o</a:t>
            </a:r>
            <a:r>
              <a:rPr sz="2000" b="1" spc="-5" dirty="0">
                <a:cs typeface="Tahoma"/>
              </a:rPr>
              <a:t>zi</a:t>
            </a:r>
            <a:r>
              <a:rPr sz="2000" b="1" dirty="0">
                <a:cs typeface="Tahoma"/>
              </a:rPr>
              <a:t>gosità</a:t>
            </a:r>
            <a:endParaRPr sz="2000" dirty="0">
              <a:cs typeface="Tahoma"/>
            </a:endParaRPr>
          </a:p>
        </p:txBody>
      </p:sp>
      <p:sp>
        <p:nvSpPr>
          <p:cNvPr id="36" name="object 36"/>
          <p:cNvSpPr/>
          <p:nvPr/>
        </p:nvSpPr>
        <p:spPr>
          <a:xfrm>
            <a:off x="4657903" y="3545382"/>
            <a:ext cx="756457" cy="656705"/>
          </a:xfrm>
          <a:prstGeom prst="rect">
            <a:avLst/>
          </a:prstGeom>
          <a:blipFill>
            <a:blip r:embed="rId12" cstate="print"/>
            <a:stretch>
              <a:fillRect/>
            </a:stretch>
          </a:blipFill>
        </p:spPr>
        <p:txBody>
          <a:bodyPr wrap="square" lIns="0" tIns="0" rIns="0" bIns="0" rtlCol="0"/>
          <a:lstStyle/>
          <a:p>
            <a:endParaRPr/>
          </a:p>
        </p:txBody>
      </p:sp>
      <p:sp>
        <p:nvSpPr>
          <p:cNvPr id="37" name="object 37"/>
          <p:cNvSpPr/>
          <p:nvPr/>
        </p:nvSpPr>
        <p:spPr>
          <a:xfrm>
            <a:off x="4706570" y="3622904"/>
            <a:ext cx="596265" cy="448309"/>
          </a:xfrm>
          <a:custGeom>
            <a:avLst/>
            <a:gdLst/>
            <a:ahLst/>
            <a:cxnLst/>
            <a:rect l="l" t="t" r="r" b="b"/>
            <a:pathLst>
              <a:path w="596264" h="448310">
                <a:moveTo>
                  <a:pt x="371716" y="0"/>
                </a:moveTo>
                <a:lnTo>
                  <a:pt x="371716" y="112013"/>
                </a:lnTo>
                <a:lnTo>
                  <a:pt x="0" y="112013"/>
                </a:lnTo>
                <a:lnTo>
                  <a:pt x="0" y="336041"/>
                </a:lnTo>
                <a:lnTo>
                  <a:pt x="371716" y="336041"/>
                </a:lnTo>
                <a:lnTo>
                  <a:pt x="371716" y="448055"/>
                </a:lnTo>
                <a:lnTo>
                  <a:pt x="595744" y="224027"/>
                </a:lnTo>
                <a:lnTo>
                  <a:pt x="37171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38" name="object 38"/>
          <p:cNvSpPr/>
          <p:nvPr/>
        </p:nvSpPr>
        <p:spPr>
          <a:xfrm>
            <a:off x="4706570" y="3622904"/>
            <a:ext cx="596265" cy="448309"/>
          </a:xfrm>
          <a:custGeom>
            <a:avLst/>
            <a:gdLst/>
            <a:ahLst/>
            <a:cxnLst/>
            <a:rect l="l" t="t" r="r" b="b"/>
            <a:pathLst>
              <a:path w="596264" h="448310">
                <a:moveTo>
                  <a:pt x="0" y="112013"/>
                </a:moveTo>
                <a:lnTo>
                  <a:pt x="371723" y="112013"/>
                </a:lnTo>
                <a:lnTo>
                  <a:pt x="371723" y="0"/>
                </a:lnTo>
                <a:lnTo>
                  <a:pt x="595750" y="224027"/>
                </a:lnTo>
                <a:lnTo>
                  <a:pt x="371723" y="448054"/>
                </a:lnTo>
                <a:lnTo>
                  <a:pt x="371723" y="336040"/>
                </a:lnTo>
                <a:lnTo>
                  <a:pt x="0" y="336040"/>
                </a:lnTo>
                <a:lnTo>
                  <a:pt x="0" y="112013"/>
                </a:lnTo>
                <a:close/>
              </a:path>
            </a:pathLst>
          </a:custGeom>
          <a:ln w="38099">
            <a:solidFill>
              <a:srgbClr val="607234"/>
            </a:solidFill>
          </a:ln>
        </p:spPr>
        <p:txBody>
          <a:bodyPr wrap="square" lIns="0" tIns="0" rIns="0" bIns="0" rtlCol="0"/>
          <a:lstStyle/>
          <a:p>
            <a:endParaRPr/>
          </a:p>
        </p:txBody>
      </p:sp>
      <p:sp>
        <p:nvSpPr>
          <p:cNvPr id="40" name="object 40"/>
          <p:cNvSpPr/>
          <p:nvPr/>
        </p:nvSpPr>
        <p:spPr>
          <a:xfrm>
            <a:off x="2579717" y="4509650"/>
            <a:ext cx="1529537" cy="752302"/>
          </a:xfrm>
          <a:prstGeom prst="rect">
            <a:avLst/>
          </a:prstGeom>
          <a:blipFill>
            <a:blip r:embed="rId13" cstate="print"/>
            <a:stretch>
              <a:fillRect/>
            </a:stretch>
          </a:blipFill>
        </p:spPr>
        <p:txBody>
          <a:bodyPr wrap="square" lIns="0" tIns="0" rIns="0" bIns="0" rtlCol="0"/>
          <a:lstStyle/>
          <a:p>
            <a:endParaRPr/>
          </a:p>
        </p:txBody>
      </p:sp>
      <p:sp>
        <p:nvSpPr>
          <p:cNvPr id="42" name="object 42"/>
          <p:cNvSpPr/>
          <p:nvPr/>
        </p:nvSpPr>
        <p:spPr>
          <a:xfrm>
            <a:off x="2862351" y="4534598"/>
            <a:ext cx="914400" cy="382385"/>
          </a:xfrm>
          <a:prstGeom prst="rect">
            <a:avLst/>
          </a:prstGeom>
          <a:blipFill>
            <a:blip r:embed="rId14" cstate="print"/>
            <a:stretch>
              <a:fillRect/>
            </a:stretch>
          </a:blipFill>
        </p:spPr>
        <p:txBody>
          <a:bodyPr wrap="square" lIns="0" tIns="0" rIns="0" bIns="0" rtlCol="0"/>
          <a:lstStyle/>
          <a:p>
            <a:endParaRPr/>
          </a:p>
        </p:txBody>
      </p:sp>
      <p:sp>
        <p:nvSpPr>
          <p:cNvPr id="43" name="object 43"/>
          <p:cNvSpPr/>
          <p:nvPr/>
        </p:nvSpPr>
        <p:spPr>
          <a:xfrm>
            <a:off x="2608811" y="4800599"/>
            <a:ext cx="1421472" cy="382385"/>
          </a:xfrm>
          <a:prstGeom prst="rect">
            <a:avLst/>
          </a:prstGeom>
          <a:blipFill>
            <a:blip r:embed="rId15" cstate="print"/>
            <a:stretch>
              <a:fillRect/>
            </a:stretch>
          </a:blipFill>
        </p:spPr>
        <p:txBody>
          <a:bodyPr wrap="square" lIns="0" tIns="0" rIns="0" bIns="0" rtlCol="0"/>
          <a:lstStyle/>
          <a:p>
            <a:endParaRPr/>
          </a:p>
        </p:txBody>
      </p:sp>
      <p:sp>
        <p:nvSpPr>
          <p:cNvPr id="44" name="object 44"/>
          <p:cNvSpPr txBox="1"/>
          <p:nvPr/>
        </p:nvSpPr>
        <p:spPr>
          <a:xfrm>
            <a:off x="2185206" y="4526079"/>
            <a:ext cx="2324735" cy="600164"/>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60960" rIns="0" bIns="0" rtlCol="0">
            <a:spAutoFit/>
          </a:bodyPr>
          <a:lstStyle/>
          <a:p>
            <a:pPr marL="502920" marR="489584" indent="251460">
              <a:lnSpc>
                <a:spcPts val="2100"/>
              </a:lnSpc>
              <a:spcBef>
                <a:spcPts val="480"/>
              </a:spcBef>
            </a:pPr>
            <a:r>
              <a:rPr sz="2000" b="1" spc="-5" dirty="0">
                <a:cs typeface="Tahoma"/>
              </a:rPr>
              <a:t>Eredit</a:t>
            </a:r>
            <a:r>
              <a:rPr sz="2000" b="1" dirty="0">
                <a:cs typeface="Tahoma"/>
              </a:rPr>
              <a:t>à Mendeli</a:t>
            </a:r>
            <a:r>
              <a:rPr sz="2000" b="1" spc="-5" dirty="0">
                <a:cs typeface="Tahoma"/>
              </a:rPr>
              <a:t>ana</a:t>
            </a:r>
            <a:endParaRPr sz="2000" dirty="0">
              <a:cs typeface="Tahoma"/>
            </a:endParaRPr>
          </a:p>
        </p:txBody>
      </p:sp>
      <p:sp>
        <p:nvSpPr>
          <p:cNvPr id="45" name="object 45"/>
          <p:cNvSpPr/>
          <p:nvPr/>
        </p:nvSpPr>
        <p:spPr>
          <a:xfrm>
            <a:off x="4657903" y="4476406"/>
            <a:ext cx="756457" cy="656705"/>
          </a:xfrm>
          <a:prstGeom prst="rect">
            <a:avLst/>
          </a:prstGeom>
          <a:blipFill>
            <a:blip r:embed="rId16" cstate="print"/>
            <a:stretch>
              <a:fillRect/>
            </a:stretch>
          </a:blipFill>
        </p:spPr>
        <p:txBody>
          <a:bodyPr wrap="square" lIns="0" tIns="0" rIns="0" bIns="0" rtlCol="0"/>
          <a:lstStyle/>
          <a:p>
            <a:endParaRPr/>
          </a:p>
        </p:txBody>
      </p:sp>
      <p:sp>
        <p:nvSpPr>
          <p:cNvPr id="46" name="object 46"/>
          <p:cNvSpPr/>
          <p:nvPr/>
        </p:nvSpPr>
        <p:spPr>
          <a:xfrm>
            <a:off x="4706570" y="4553497"/>
            <a:ext cx="596265" cy="448309"/>
          </a:xfrm>
          <a:custGeom>
            <a:avLst/>
            <a:gdLst/>
            <a:ahLst/>
            <a:cxnLst/>
            <a:rect l="l" t="t" r="r" b="b"/>
            <a:pathLst>
              <a:path w="596264" h="448310">
                <a:moveTo>
                  <a:pt x="371716" y="0"/>
                </a:moveTo>
                <a:lnTo>
                  <a:pt x="371716" y="112013"/>
                </a:lnTo>
                <a:lnTo>
                  <a:pt x="0" y="112013"/>
                </a:lnTo>
                <a:lnTo>
                  <a:pt x="0" y="336029"/>
                </a:lnTo>
                <a:lnTo>
                  <a:pt x="371716" y="336029"/>
                </a:lnTo>
                <a:lnTo>
                  <a:pt x="371716" y="448056"/>
                </a:lnTo>
                <a:lnTo>
                  <a:pt x="595744" y="224027"/>
                </a:lnTo>
                <a:lnTo>
                  <a:pt x="37171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7" name="object 47"/>
          <p:cNvSpPr/>
          <p:nvPr/>
        </p:nvSpPr>
        <p:spPr>
          <a:xfrm>
            <a:off x="4706570" y="4553497"/>
            <a:ext cx="596265" cy="448309"/>
          </a:xfrm>
          <a:custGeom>
            <a:avLst/>
            <a:gdLst/>
            <a:ahLst/>
            <a:cxnLst/>
            <a:rect l="l" t="t" r="r" b="b"/>
            <a:pathLst>
              <a:path w="596264" h="448310">
                <a:moveTo>
                  <a:pt x="0" y="112013"/>
                </a:moveTo>
                <a:lnTo>
                  <a:pt x="371723" y="112013"/>
                </a:lnTo>
                <a:lnTo>
                  <a:pt x="371723" y="0"/>
                </a:lnTo>
                <a:lnTo>
                  <a:pt x="595750" y="224027"/>
                </a:lnTo>
                <a:lnTo>
                  <a:pt x="371723" y="448054"/>
                </a:lnTo>
                <a:lnTo>
                  <a:pt x="371723" y="336040"/>
                </a:lnTo>
                <a:lnTo>
                  <a:pt x="0" y="336040"/>
                </a:lnTo>
                <a:lnTo>
                  <a:pt x="0" y="112013"/>
                </a:lnTo>
                <a:close/>
              </a:path>
            </a:pathLst>
          </a:custGeom>
          <a:ln w="38099">
            <a:solidFill>
              <a:srgbClr val="607234"/>
            </a:solidFill>
          </a:ln>
        </p:spPr>
        <p:txBody>
          <a:bodyPr wrap="square" lIns="0" tIns="0" rIns="0" bIns="0" rtlCol="0"/>
          <a:lstStyle/>
          <a:p>
            <a:endParaRPr/>
          </a:p>
        </p:txBody>
      </p:sp>
      <p:sp>
        <p:nvSpPr>
          <p:cNvPr id="48" name="object 48"/>
          <p:cNvSpPr txBox="1"/>
          <p:nvPr/>
        </p:nvSpPr>
        <p:spPr>
          <a:xfrm>
            <a:off x="5475236" y="1537348"/>
            <a:ext cx="2782570" cy="3622787"/>
          </a:xfrm>
          <a:prstGeom prst="rect">
            <a:avLst/>
          </a:prstGeom>
        </p:spPr>
        <p:style>
          <a:lnRef idx="2">
            <a:schemeClr val="accent4"/>
          </a:lnRef>
          <a:fillRef idx="1">
            <a:schemeClr val="lt1"/>
          </a:fillRef>
          <a:effectRef idx="0">
            <a:schemeClr val="accent4"/>
          </a:effectRef>
          <a:fontRef idx="minor">
            <a:schemeClr val="dk1"/>
          </a:fontRef>
        </p:style>
        <p:txBody>
          <a:bodyPr vert="horz" wrap="square" lIns="0" tIns="13970" rIns="0" bIns="0" rtlCol="0">
            <a:spAutoFit/>
          </a:bodyPr>
          <a:lstStyle/>
          <a:p>
            <a:pPr marL="12700" marR="80645">
              <a:lnSpc>
                <a:spcPct val="99500"/>
              </a:lnSpc>
              <a:spcBef>
                <a:spcPts val="110"/>
              </a:spcBef>
            </a:pPr>
            <a:r>
              <a:rPr dirty="0">
                <a:latin typeface="Calibri"/>
                <a:cs typeface="Calibri"/>
              </a:rPr>
              <a:t>Per una più </a:t>
            </a:r>
            <a:r>
              <a:rPr spc="-5" dirty="0">
                <a:latin typeface="Calibri"/>
                <a:cs typeface="Calibri"/>
              </a:rPr>
              <a:t>facile</a:t>
            </a:r>
            <a:r>
              <a:rPr spc="-30" dirty="0">
                <a:latin typeface="Calibri"/>
                <a:cs typeface="Calibri"/>
              </a:rPr>
              <a:t> </a:t>
            </a:r>
            <a:r>
              <a:rPr spc="-5" dirty="0">
                <a:latin typeface="Calibri"/>
                <a:cs typeface="Calibri"/>
              </a:rPr>
              <a:t>trattazione  </a:t>
            </a:r>
            <a:r>
              <a:rPr dirty="0">
                <a:latin typeface="Calibri"/>
                <a:cs typeface="Calibri"/>
              </a:rPr>
              <a:t>statistica i </a:t>
            </a:r>
            <a:r>
              <a:rPr spc="-5" dirty="0">
                <a:latin typeface="Calibri"/>
                <a:cs typeface="Calibri"/>
              </a:rPr>
              <a:t>loci non devono  </a:t>
            </a:r>
            <a:r>
              <a:rPr dirty="0">
                <a:latin typeface="Calibri"/>
                <a:cs typeface="Calibri"/>
              </a:rPr>
              <a:t>essere in</a:t>
            </a:r>
            <a:r>
              <a:rPr spc="-10" dirty="0">
                <a:latin typeface="Calibri"/>
                <a:cs typeface="Calibri"/>
              </a:rPr>
              <a:t> </a:t>
            </a:r>
            <a:r>
              <a:rPr dirty="0">
                <a:latin typeface="Calibri"/>
                <a:cs typeface="Calibri"/>
              </a:rPr>
              <a:t>LD</a:t>
            </a:r>
          </a:p>
          <a:p>
            <a:pPr marL="23495" marR="233045">
              <a:lnSpc>
                <a:spcPct val="99500"/>
              </a:lnSpc>
              <a:spcBef>
                <a:spcPts val="1145"/>
              </a:spcBef>
            </a:pPr>
            <a:r>
              <a:rPr spc="-5" dirty="0">
                <a:latin typeface="Calibri"/>
                <a:cs typeface="Calibri"/>
              </a:rPr>
              <a:t>Non fondamentale ma </a:t>
            </a:r>
            <a:r>
              <a:rPr dirty="0">
                <a:latin typeface="Calibri"/>
                <a:cs typeface="Calibri"/>
              </a:rPr>
              <a:t>da  </a:t>
            </a:r>
            <a:r>
              <a:rPr spc="-5" dirty="0">
                <a:latin typeface="Calibri"/>
                <a:cs typeface="Calibri"/>
              </a:rPr>
              <a:t>tenere </a:t>
            </a:r>
            <a:r>
              <a:rPr dirty="0">
                <a:latin typeface="Calibri"/>
                <a:cs typeface="Calibri"/>
              </a:rPr>
              <a:t>in </a:t>
            </a:r>
            <a:r>
              <a:rPr spc="-5" dirty="0">
                <a:latin typeface="Calibri"/>
                <a:cs typeface="Calibri"/>
              </a:rPr>
              <a:t>considerazione </a:t>
            </a:r>
            <a:r>
              <a:rPr dirty="0">
                <a:latin typeface="Calibri"/>
                <a:cs typeface="Calibri"/>
              </a:rPr>
              <a:t>in  casi di dubbia</a:t>
            </a:r>
            <a:r>
              <a:rPr spc="-30" dirty="0">
                <a:latin typeface="Calibri"/>
                <a:cs typeface="Calibri"/>
              </a:rPr>
              <a:t> </a:t>
            </a:r>
            <a:r>
              <a:rPr spc="-5" dirty="0">
                <a:latin typeface="Calibri"/>
                <a:cs typeface="Calibri"/>
              </a:rPr>
              <a:t>risoluzione</a:t>
            </a:r>
            <a:endParaRPr dirty="0">
              <a:latin typeface="Calibri"/>
              <a:cs typeface="Calibri"/>
            </a:endParaRPr>
          </a:p>
          <a:p>
            <a:pPr marL="55244" marR="227329">
              <a:lnSpc>
                <a:spcPct val="99500"/>
              </a:lnSpc>
              <a:spcBef>
                <a:spcPts val="1605"/>
              </a:spcBef>
            </a:pPr>
            <a:r>
              <a:rPr spc="-5" dirty="0">
                <a:latin typeface="Calibri"/>
                <a:cs typeface="Calibri"/>
              </a:rPr>
              <a:t>Fondamentale, </a:t>
            </a:r>
            <a:r>
              <a:rPr lang="it-IT" spc="-5" dirty="0" smtClean="0">
                <a:latin typeface="Calibri"/>
                <a:cs typeface="Calibri"/>
              </a:rPr>
              <a:t>&gt;</a:t>
            </a:r>
            <a:r>
              <a:rPr dirty="0" smtClean="0">
                <a:latin typeface="Calibri"/>
                <a:cs typeface="Calibri"/>
              </a:rPr>
              <a:t>è  </a:t>
            </a:r>
            <a:r>
              <a:rPr spc="-5" dirty="0" err="1" smtClean="0">
                <a:latin typeface="Calibri"/>
                <a:cs typeface="Calibri"/>
              </a:rPr>
              <a:t>l’eterozigosità</a:t>
            </a:r>
            <a:r>
              <a:rPr lang="it-IT" spc="-5" dirty="0" smtClean="0">
                <a:latin typeface="Calibri"/>
                <a:cs typeface="Calibri"/>
              </a:rPr>
              <a:t>, &gt;</a:t>
            </a:r>
            <a:r>
              <a:rPr spc="-5" dirty="0" smtClean="0">
                <a:latin typeface="Calibri"/>
                <a:cs typeface="Calibri"/>
              </a:rPr>
              <a:t> </a:t>
            </a:r>
            <a:r>
              <a:rPr dirty="0">
                <a:latin typeface="Calibri"/>
                <a:cs typeface="Calibri"/>
              </a:rPr>
              <a:t>è  </a:t>
            </a:r>
            <a:r>
              <a:rPr spc="-5" dirty="0">
                <a:latin typeface="Calibri"/>
                <a:cs typeface="Calibri"/>
              </a:rPr>
              <a:t>l’informazione</a:t>
            </a:r>
            <a:endParaRPr dirty="0">
              <a:latin typeface="Calibri"/>
              <a:cs typeface="Calibri"/>
            </a:endParaRPr>
          </a:p>
          <a:p>
            <a:pPr marL="55244" marR="5080">
              <a:lnSpc>
                <a:spcPts val="2100"/>
              </a:lnSpc>
              <a:spcBef>
                <a:spcPts val="1765"/>
              </a:spcBef>
            </a:pPr>
            <a:r>
              <a:rPr spc="-5" dirty="0">
                <a:latin typeface="Calibri"/>
                <a:cs typeface="Calibri"/>
              </a:rPr>
              <a:t>Importante </a:t>
            </a:r>
            <a:r>
              <a:rPr dirty="0">
                <a:latin typeface="Calibri"/>
                <a:cs typeface="Calibri"/>
              </a:rPr>
              <a:t>per una più</a:t>
            </a:r>
            <a:r>
              <a:rPr spc="-40" dirty="0">
                <a:latin typeface="Calibri"/>
                <a:cs typeface="Calibri"/>
              </a:rPr>
              <a:t> </a:t>
            </a:r>
            <a:r>
              <a:rPr spc="-5" dirty="0">
                <a:latin typeface="Calibri"/>
                <a:cs typeface="Calibri"/>
              </a:rPr>
              <a:t>facile  trattazione </a:t>
            </a:r>
            <a:r>
              <a:rPr dirty="0">
                <a:latin typeface="Calibri"/>
                <a:cs typeface="Calibri"/>
              </a:rPr>
              <a:t>statistica</a:t>
            </a:r>
          </a:p>
        </p:txBody>
      </p:sp>
      <p:sp>
        <p:nvSpPr>
          <p:cNvPr id="49" name="object 49"/>
          <p:cNvSpPr/>
          <p:nvPr/>
        </p:nvSpPr>
        <p:spPr>
          <a:xfrm>
            <a:off x="8236521" y="1458887"/>
            <a:ext cx="777240" cy="3919448"/>
          </a:xfrm>
          <a:prstGeom prst="rect">
            <a:avLst/>
          </a:prstGeom>
          <a:blipFill>
            <a:blip r:embed="rId17" cstate="print"/>
            <a:stretch>
              <a:fillRect/>
            </a:stretch>
          </a:blipFill>
        </p:spPr>
        <p:txBody>
          <a:bodyPr wrap="square" lIns="0" tIns="0" rIns="0" bIns="0" rtlCol="0"/>
          <a:lstStyle/>
          <a:p>
            <a:endParaRPr/>
          </a:p>
        </p:txBody>
      </p:sp>
      <p:sp>
        <p:nvSpPr>
          <p:cNvPr id="50" name="object 50"/>
          <p:cNvSpPr/>
          <p:nvPr/>
        </p:nvSpPr>
        <p:spPr>
          <a:xfrm>
            <a:off x="8281072" y="1500873"/>
            <a:ext cx="674370" cy="3799204"/>
          </a:xfrm>
          <a:custGeom>
            <a:avLst/>
            <a:gdLst/>
            <a:ahLst/>
            <a:cxnLst/>
            <a:rect l="l" t="t" r="r" b="b"/>
            <a:pathLst>
              <a:path w="674370" h="3799204">
                <a:moveTo>
                  <a:pt x="0" y="0"/>
                </a:moveTo>
                <a:lnTo>
                  <a:pt x="49809" y="3329"/>
                </a:lnTo>
                <a:lnTo>
                  <a:pt x="97349" y="13000"/>
                </a:lnTo>
                <a:lnTo>
                  <a:pt x="142099" y="28538"/>
                </a:lnTo>
                <a:lnTo>
                  <a:pt x="183537" y="49468"/>
                </a:lnTo>
                <a:lnTo>
                  <a:pt x="221142" y="75315"/>
                </a:lnTo>
                <a:lnTo>
                  <a:pt x="254391" y="105604"/>
                </a:lnTo>
                <a:lnTo>
                  <a:pt x="282765" y="139860"/>
                </a:lnTo>
                <a:lnTo>
                  <a:pt x="305741" y="177609"/>
                </a:lnTo>
                <a:lnTo>
                  <a:pt x="322798" y="218374"/>
                </a:lnTo>
                <a:lnTo>
                  <a:pt x="333414" y="261681"/>
                </a:lnTo>
                <a:lnTo>
                  <a:pt x="337069" y="307056"/>
                </a:lnTo>
                <a:lnTo>
                  <a:pt x="337069" y="1592408"/>
                </a:lnTo>
                <a:lnTo>
                  <a:pt x="340724" y="1637782"/>
                </a:lnTo>
                <a:lnTo>
                  <a:pt x="351340" y="1681089"/>
                </a:lnTo>
                <a:lnTo>
                  <a:pt x="368397" y="1721855"/>
                </a:lnTo>
                <a:lnTo>
                  <a:pt x="391373" y="1759603"/>
                </a:lnTo>
                <a:lnTo>
                  <a:pt x="419747" y="1793860"/>
                </a:lnTo>
                <a:lnTo>
                  <a:pt x="452996" y="1824150"/>
                </a:lnTo>
                <a:lnTo>
                  <a:pt x="490601" y="1849998"/>
                </a:lnTo>
                <a:lnTo>
                  <a:pt x="532039" y="1870928"/>
                </a:lnTo>
                <a:lnTo>
                  <a:pt x="576789" y="1886467"/>
                </a:lnTo>
                <a:lnTo>
                  <a:pt x="624329" y="1896139"/>
                </a:lnTo>
                <a:lnTo>
                  <a:pt x="674139" y="1899468"/>
                </a:lnTo>
                <a:lnTo>
                  <a:pt x="624329" y="1902797"/>
                </a:lnTo>
                <a:lnTo>
                  <a:pt x="576789" y="1912468"/>
                </a:lnTo>
                <a:lnTo>
                  <a:pt x="532039" y="1928006"/>
                </a:lnTo>
                <a:lnTo>
                  <a:pt x="490601" y="1948935"/>
                </a:lnTo>
                <a:lnTo>
                  <a:pt x="452996" y="1974782"/>
                </a:lnTo>
                <a:lnTo>
                  <a:pt x="419747" y="2005070"/>
                </a:lnTo>
                <a:lnTo>
                  <a:pt x="391373" y="2039325"/>
                </a:lnTo>
                <a:lnTo>
                  <a:pt x="368397" y="2077073"/>
                </a:lnTo>
                <a:lnTo>
                  <a:pt x="351340" y="2117837"/>
                </a:lnTo>
                <a:lnTo>
                  <a:pt x="340724" y="2161144"/>
                </a:lnTo>
                <a:lnTo>
                  <a:pt x="337069" y="2206518"/>
                </a:lnTo>
                <a:lnTo>
                  <a:pt x="337069" y="3491877"/>
                </a:lnTo>
                <a:lnTo>
                  <a:pt x="333414" y="3537251"/>
                </a:lnTo>
                <a:lnTo>
                  <a:pt x="322798" y="3580558"/>
                </a:lnTo>
                <a:lnTo>
                  <a:pt x="305741" y="3621323"/>
                </a:lnTo>
                <a:lnTo>
                  <a:pt x="282765" y="3659072"/>
                </a:lnTo>
                <a:lnTo>
                  <a:pt x="254391" y="3693329"/>
                </a:lnTo>
                <a:lnTo>
                  <a:pt x="221142" y="3723618"/>
                </a:lnTo>
                <a:lnTo>
                  <a:pt x="183537" y="3749466"/>
                </a:lnTo>
                <a:lnTo>
                  <a:pt x="142099" y="3770397"/>
                </a:lnTo>
                <a:lnTo>
                  <a:pt x="97349" y="3785936"/>
                </a:lnTo>
                <a:lnTo>
                  <a:pt x="49809" y="3795607"/>
                </a:lnTo>
                <a:lnTo>
                  <a:pt x="0" y="3798937"/>
                </a:lnTo>
              </a:path>
            </a:pathLst>
          </a:custGeom>
          <a:ln w="28574">
            <a:solidFill>
              <a:srgbClr val="607234"/>
            </a:solidFill>
          </a:ln>
        </p:spPr>
        <p:txBody>
          <a:bodyPr wrap="square" lIns="0" tIns="0" rIns="0" bIns="0" rtlCol="0"/>
          <a:lstStyle/>
          <a:p>
            <a:endParaRPr/>
          </a:p>
        </p:txBody>
      </p:sp>
      <p:sp>
        <p:nvSpPr>
          <p:cNvPr id="51" name="object 51"/>
          <p:cNvSpPr txBox="1"/>
          <p:nvPr/>
        </p:nvSpPr>
        <p:spPr>
          <a:xfrm>
            <a:off x="9217528" y="2737065"/>
            <a:ext cx="829944" cy="1320874"/>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12700" rIns="0" bIns="0" rtlCol="0">
            <a:spAutoFit/>
          </a:bodyPr>
          <a:lstStyle/>
          <a:p>
            <a:pPr marL="149860">
              <a:lnSpc>
                <a:spcPts val="3329"/>
              </a:lnSpc>
              <a:spcBef>
                <a:spcPts val="100"/>
              </a:spcBef>
            </a:pPr>
            <a:r>
              <a:rPr sz="2800" dirty="0" smtClean="0">
                <a:latin typeface="Calibri"/>
                <a:cs typeface="Calibri"/>
              </a:rPr>
              <a:t>STR</a:t>
            </a:r>
            <a:r>
              <a:rPr lang="it-IT" sz="2800" dirty="0" smtClean="0">
                <a:latin typeface="Calibri"/>
                <a:cs typeface="Calibri"/>
              </a:rPr>
              <a:t>s</a:t>
            </a:r>
            <a:endParaRPr sz="2800" dirty="0">
              <a:latin typeface="Calibri"/>
              <a:cs typeface="Calibri"/>
            </a:endParaRPr>
          </a:p>
          <a:p>
            <a:pPr marL="12065" marR="5080" algn="ctr">
              <a:lnSpc>
                <a:spcPts val="3400"/>
              </a:lnSpc>
              <a:spcBef>
                <a:spcPts val="50"/>
              </a:spcBef>
            </a:pPr>
            <a:r>
              <a:rPr sz="2800" dirty="0">
                <a:latin typeface="Calibri"/>
                <a:cs typeface="Calibri"/>
              </a:rPr>
              <a:t>e   </a:t>
            </a:r>
            <a:r>
              <a:rPr sz="2800" dirty="0" smtClean="0">
                <a:latin typeface="Calibri"/>
                <a:cs typeface="Calibri"/>
              </a:rPr>
              <a:t>S</a:t>
            </a:r>
            <a:r>
              <a:rPr sz="2800" spc="-5" dirty="0" smtClean="0">
                <a:latin typeface="Calibri"/>
                <a:cs typeface="Calibri"/>
              </a:rPr>
              <a:t>NP</a:t>
            </a:r>
            <a:r>
              <a:rPr sz="2800" dirty="0" smtClean="0">
                <a:latin typeface="Calibri"/>
                <a:cs typeface="Calibri"/>
              </a:rPr>
              <a:t>s</a:t>
            </a:r>
            <a:endParaRPr sz="2800" dirty="0">
              <a:latin typeface="Calibri"/>
              <a:cs typeface="Calibri"/>
            </a:endParaRPr>
          </a:p>
        </p:txBody>
      </p:sp>
      <p:sp>
        <p:nvSpPr>
          <p:cNvPr id="53" name="object 10"/>
          <p:cNvSpPr txBox="1">
            <a:spLocks noGrp="1"/>
          </p:cNvSpPr>
          <p:nvPr>
            <p:ph type="title"/>
          </p:nvPr>
        </p:nvSpPr>
        <p:spPr>
          <a:xfrm>
            <a:off x="2333625" y="311102"/>
            <a:ext cx="7010400" cy="538609"/>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p>
            <a:pPr marL="252729">
              <a:lnSpc>
                <a:spcPct val="100000"/>
              </a:lnSpc>
              <a:spcBef>
                <a:spcPts val="840"/>
              </a:spcBef>
            </a:pPr>
            <a:r>
              <a:rPr sz="2800" b="1" spc="-5" dirty="0">
                <a:latin typeface="Tahoma"/>
                <a:cs typeface="Tahoma"/>
              </a:rPr>
              <a:t>Test </a:t>
            </a:r>
            <a:r>
              <a:rPr sz="2800" b="1" dirty="0">
                <a:latin typeface="Tahoma"/>
                <a:cs typeface="Tahoma"/>
              </a:rPr>
              <a:t>di</a:t>
            </a:r>
            <a:r>
              <a:rPr sz="2800" b="1" spc="-35" dirty="0">
                <a:latin typeface="Tahoma"/>
                <a:cs typeface="Tahoma"/>
              </a:rPr>
              <a:t> </a:t>
            </a:r>
            <a:r>
              <a:rPr sz="2800" b="1" spc="-5" dirty="0" err="1" smtClean="0">
                <a:latin typeface="Tahoma"/>
                <a:cs typeface="Tahoma"/>
              </a:rPr>
              <a:t>paternità</a:t>
            </a:r>
            <a:r>
              <a:rPr lang="it-IT" sz="2800" b="1" spc="-5" dirty="0" smtClean="0">
                <a:latin typeface="Tahoma"/>
                <a:cs typeface="Tahoma"/>
              </a:rPr>
              <a:t>: marcatori utilizzati</a:t>
            </a:r>
            <a:endParaRPr sz="2800" b="1" spc="-5" dirty="0">
              <a:latin typeface="Tahoma"/>
              <a:cs typeface="Tahoma"/>
            </a:endParaRPr>
          </a:p>
        </p:txBody>
      </p:sp>
    </p:spTree>
    <p:extLst>
      <p:ext uri="{BB962C8B-B14F-4D97-AF65-F5344CB8AC3E}">
        <p14:creationId xmlns:p14="http://schemas.microsoft.com/office/powerpoint/2010/main" val="4214775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8240" y="365125"/>
            <a:ext cx="7904480" cy="569595"/>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it-IT" sz="3200" b="1" dirty="0" smtClean="0">
                <a:latin typeface="+mn-lt"/>
              </a:rPr>
              <a:t>Come si procede?</a:t>
            </a:r>
            <a:endParaRPr lang="it-IT" sz="3200" b="1" dirty="0">
              <a:latin typeface="+mn-lt"/>
            </a:endParaRPr>
          </a:p>
        </p:txBody>
      </p:sp>
      <p:sp>
        <p:nvSpPr>
          <p:cNvPr id="3" name="Segnaposto contenuto 2"/>
          <p:cNvSpPr>
            <a:spLocks noGrp="1"/>
          </p:cNvSpPr>
          <p:nvPr>
            <p:ph idx="1"/>
          </p:nvPr>
        </p:nvSpPr>
        <p:spPr/>
        <p:style>
          <a:lnRef idx="0">
            <a:scrgbClr r="0" g="0" b="0"/>
          </a:lnRef>
          <a:fillRef idx="1001">
            <a:schemeClr val="lt2"/>
          </a:fillRef>
          <a:effectRef idx="0">
            <a:scrgbClr r="0" g="0" b="0"/>
          </a:effectRef>
          <a:fontRef idx="major"/>
        </p:style>
        <p:txBody>
          <a:bodyPr>
            <a:normAutofit/>
          </a:bodyPr>
          <a:lstStyle/>
          <a:p>
            <a:pPr marL="514350" indent="-514350">
              <a:buFont typeface="+mj-lt"/>
              <a:buAutoNum type="arabicPeriod"/>
            </a:pPr>
            <a:r>
              <a:rPr lang="it-IT" sz="3200" dirty="0" smtClean="0">
                <a:solidFill>
                  <a:srgbClr val="FF0000"/>
                </a:solidFill>
              </a:rPr>
              <a:t>Estrazione </a:t>
            </a:r>
            <a:r>
              <a:rPr lang="it-IT" sz="3200" dirty="0">
                <a:solidFill>
                  <a:srgbClr val="FF0000"/>
                </a:solidFill>
              </a:rPr>
              <a:t>del DNA dal campione </a:t>
            </a:r>
            <a:r>
              <a:rPr lang="it-IT" sz="3200" dirty="0" smtClean="0">
                <a:solidFill>
                  <a:srgbClr val="FF0000"/>
                </a:solidFill>
              </a:rPr>
              <a:t>biologico</a:t>
            </a:r>
          </a:p>
          <a:p>
            <a:pPr marL="514350" indent="-514350">
              <a:buFont typeface="+mj-lt"/>
              <a:buAutoNum type="arabicPeriod"/>
            </a:pPr>
            <a:endParaRPr lang="it-IT" sz="3200" dirty="0"/>
          </a:p>
          <a:p>
            <a:pPr marL="514350" indent="-514350" algn="just">
              <a:buFont typeface="+mj-lt"/>
              <a:buAutoNum type="arabicPeriod"/>
            </a:pPr>
            <a:r>
              <a:rPr lang="it-IT" sz="3200" dirty="0" smtClean="0"/>
              <a:t> </a:t>
            </a:r>
            <a:r>
              <a:rPr lang="it-IT" sz="3200" dirty="0"/>
              <a:t>Determinazione del profilo </a:t>
            </a:r>
            <a:r>
              <a:rPr lang="it-IT" sz="3200" dirty="0" smtClean="0"/>
              <a:t>genetico (CODIS, STR, Y-STR, con </a:t>
            </a:r>
            <a:r>
              <a:rPr lang="it-IT" sz="3200" dirty="0" err="1" smtClean="0"/>
              <a:t>cromatogrammi</a:t>
            </a:r>
            <a:r>
              <a:rPr lang="it-IT" sz="3200" dirty="0" smtClean="0"/>
              <a:t>)</a:t>
            </a:r>
          </a:p>
          <a:p>
            <a:pPr marL="514350" indent="-514350">
              <a:buFont typeface="+mj-lt"/>
              <a:buAutoNum type="arabicPeriod"/>
            </a:pPr>
            <a:endParaRPr lang="it-IT" sz="3200" dirty="0"/>
          </a:p>
          <a:p>
            <a:pPr marL="514350" indent="-514350" algn="just">
              <a:buFont typeface="+mj-lt"/>
              <a:buAutoNum type="arabicPeriod"/>
            </a:pPr>
            <a:r>
              <a:rPr lang="it-IT" sz="3200" dirty="0" smtClean="0"/>
              <a:t>Calcoli biostatistici per determinare la compatibilità/o l’esclusione di paternità</a:t>
            </a:r>
            <a:endParaRPr lang="it-IT" sz="3200" dirty="0"/>
          </a:p>
        </p:txBody>
      </p:sp>
    </p:spTree>
    <p:extLst>
      <p:ext uri="{BB962C8B-B14F-4D97-AF65-F5344CB8AC3E}">
        <p14:creationId xmlns:p14="http://schemas.microsoft.com/office/powerpoint/2010/main" val="168834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66825" y="1193800"/>
            <a:ext cx="9582150" cy="4873836"/>
          </a:xfrm>
          <a:prstGeom prst="rect">
            <a:avLst/>
          </a:prstGeom>
        </p:spPr>
      </p:pic>
      <p:sp>
        <p:nvSpPr>
          <p:cNvPr id="3" name="Titolo 2"/>
          <p:cNvSpPr>
            <a:spLocks noGrp="1"/>
          </p:cNvSpPr>
          <p:nvPr>
            <p:ph type="title"/>
          </p:nvPr>
        </p:nvSpPr>
        <p:spPr>
          <a:xfrm>
            <a:off x="1873500" y="435104"/>
            <a:ext cx="8115533" cy="576044"/>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it-IT" sz="3600" b="1" dirty="0" smtClean="0">
                <a:solidFill>
                  <a:schemeClr val="tx1"/>
                </a:solidFill>
              </a:rPr>
              <a:t>TEST DI PATERNITA’: FONTI DEL DNA</a:t>
            </a:r>
            <a:endParaRPr lang="it-IT" sz="3600" b="1" dirty="0">
              <a:solidFill>
                <a:schemeClr val="tx1"/>
              </a:solidFill>
            </a:endParaRPr>
          </a:p>
        </p:txBody>
      </p:sp>
      <p:sp>
        <p:nvSpPr>
          <p:cNvPr id="4" name="CasellaDiTesto 3"/>
          <p:cNvSpPr txBox="1"/>
          <p:nvPr/>
        </p:nvSpPr>
        <p:spPr>
          <a:xfrm flipH="1">
            <a:off x="2022230" y="6138169"/>
            <a:ext cx="7329267"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400" b="1" dirty="0" smtClean="0"/>
              <a:t>AMMETTENDO LA CERTEZZA DELLA MATERNITA’……</a:t>
            </a:r>
            <a:endParaRPr lang="it-IT" sz="2400" b="1" kern="1200" dirty="0">
              <a:solidFill>
                <a:schemeClr val="tx1"/>
              </a:solidFill>
            </a:endParaRPr>
          </a:p>
        </p:txBody>
      </p:sp>
    </p:spTree>
    <p:extLst>
      <p:ext uri="{BB962C8B-B14F-4D97-AF65-F5344CB8AC3E}">
        <p14:creationId xmlns:p14="http://schemas.microsoft.com/office/powerpoint/2010/main" val="1738904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66825" y="1193800"/>
            <a:ext cx="9582150" cy="4873836"/>
          </a:xfrm>
          <a:prstGeom prst="rect">
            <a:avLst/>
          </a:prstGeom>
        </p:spPr>
      </p:pic>
      <p:sp>
        <p:nvSpPr>
          <p:cNvPr id="3" name="Titolo 2"/>
          <p:cNvSpPr>
            <a:spLocks noGrp="1"/>
          </p:cNvSpPr>
          <p:nvPr>
            <p:ph type="title"/>
          </p:nvPr>
        </p:nvSpPr>
        <p:spPr>
          <a:xfrm>
            <a:off x="1873500" y="435104"/>
            <a:ext cx="8115533" cy="576044"/>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it-IT" sz="3600" b="1" dirty="0" smtClean="0">
                <a:solidFill>
                  <a:schemeClr val="tx1"/>
                </a:solidFill>
              </a:rPr>
              <a:t>TEST DI PATERNITA’: FONTI DEL DNA</a:t>
            </a:r>
            <a:endParaRPr lang="it-IT" sz="3600" b="1" dirty="0">
              <a:solidFill>
                <a:schemeClr val="tx1"/>
              </a:solidFill>
            </a:endParaRPr>
          </a:p>
        </p:txBody>
      </p:sp>
      <p:sp>
        <p:nvSpPr>
          <p:cNvPr id="5" name="object 11"/>
          <p:cNvSpPr txBox="1"/>
          <p:nvPr/>
        </p:nvSpPr>
        <p:spPr>
          <a:xfrm>
            <a:off x="2486628" y="4902200"/>
            <a:ext cx="8562371" cy="1340110"/>
          </a:xfrm>
          <a:prstGeom prst="rect">
            <a:avLst/>
          </a:prstGeom>
          <a:solidFill>
            <a:srgbClr val="FFF969"/>
          </a:solidFill>
          <a:ln w="57149">
            <a:solidFill>
              <a:srgbClr val="607234"/>
            </a:solidFill>
          </a:ln>
        </p:spPr>
        <p:txBody>
          <a:bodyPr vert="horz" wrap="square" lIns="0" tIns="46990" rIns="0" bIns="0" rtlCol="0">
            <a:spAutoFit/>
          </a:bodyPr>
          <a:lstStyle/>
          <a:p>
            <a:pPr marL="191135" marR="178435" algn="ctr">
              <a:lnSpc>
                <a:spcPct val="99700"/>
              </a:lnSpc>
              <a:spcBef>
                <a:spcPts val="370"/>
              </a:spcBef>
            </a:pPr>
            <a:r>
              <a:rPr lang="it-IT" sz="2800" dirty="0" smtClean="0">
                <a:latin typeface="Calibri"/>
                <a:cs typeface="Calibri"/>
              </a:rPr>
              <a:t>Gli STR </a:t>
            </a:r>
            <a:r>
              <a:rPr sz="2800" spc="-5" dirty="0" err="1" smtClean="0">
                <a:latin typeface="Calibri"/>
                <a:cs typeface="Calibri"/>
              </a:rPr>
              <a:t>sono</a:t>
            </a:r>
            <a:r>
              <a:rPr sz="2800" spc="-5" dirty="0" smtClean="0">
                <a:latin typeface="Calibri"/>
                <a:cs typeface="Calibri"/>
              </a:rPr>
              <a:t> </a:t>
            </a:r>
            <a:r>
              <a:rPr sz="2800" dirty="0">
                <a:latin typeface="Calibri"/>
                <a:cs typeface="Calibri"/>
              </a:rPr>
              <a:t>lo </a:t>
            </a:r>
            <a:r>
              <a:rPr sz="2800" spc="-5" dirty="0">
                <a:latin typeface="Calibri"/>
                <a:cs typeface="Calibri"/>
              </a:rPr>
              <a:t>strumento principale </a:t>
            </a:r>
            <a:r>
              <a:rPr sz="2800" dirty="0">
                <a:latin typeface="Calibri"/>
                <a:cs typeface="Calibri"/>
              </a:rPr>
              <a:t>per  le analisi di </a:t>
            </a:r>
            <a:r>
              <a:rPr sz="2800" spc="-5" dirty="0">
                <a:latin typeface="Calibri"/>
                <a:cs typeface="Calibri"/>
              </a:rPr>
              <a:t>parentela </a:t>
            </a:r>
            <a:r>
              <a:rPr sz="2800" dirty="0">
                <a:latin typeface="Calibri"/>
                <a:cs typeface="Calibri"/>
              </a:rPr>
              <a:t>in genetica </a:t>
            </a:r>
            <a:r>
              <a:rPr sz="2800" spc="-5" dirty="0">
                <a:latin typeface="Calibri"/>
                <a:cs typeface="Calibri"/>
              </a:rPr>
              <a:t>forense grazie  </a:t>
            </a:r>
            <a:r>
              <a:rPr sz="2800" dirty="0">
                <a:latin typeface="Calibri"/>
                <a:cs typeface="Calibri"/>
              </a:rPr>
              <a:t>alla </a:t>
            </a:r>
            <a:r>
              <a:rPr sz="2800" spc="-5" dirty="0">
                <a:latin typeface="Calibri"/>
                <a:cs typeface="Calibri"/>
              </a:rPr>
              <a:t>loro eredità</a:t>
            </a:r>
            <a:r>
              <a:rPr sz="2800" dirty="0">
                <a:latin typeface="Calibri"/>
                <a:cs typeface="Calibri"/>
              </a:rPr>
              <a:t> </a:t>
            </a:r>
            <a:r>
              <a:rPr sz="2800" spc="-5" dirty="0">
                <a:latin typeface="Calibri"/>
                <a:cs typeface="Calibri"/>
              </a:rPr>
              <a:t>mendeliana</a:t>
            </a:r>
            <a:endParaRPr sz="2800" dirty="0">
              <a:latin typeface="Calibri"/>
              <a:cs typeface="Calibri"/>
            </a:endParaRPr>
          </a:p>
        </p:txBody>
      </p:sp>
    </p:spTree>
    <p:extLst>
      <p:ext uri="{BB962C8B-B14F-4D97-AF65-F5344CB8AC3E}">
        <p14:creationId xmlns:p14="http://schemas.microsoft.com/office/powerpoint/2010/main" val="3163012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8240" y="365125"/>
            <a:ext cx="7904480" cy="569595"/>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it-IT" sz="3200" b="1" dirty="0" smtClean="0">
                <a:latin typeface="+mn-lt"/>
              </a:rPr>
              <a:t>Come si procede?</a:t>
            </a:r>
            <a:endParaRPr lang="it-IT" sz="3200" b="1" dirty="0">
              <a:latin typeface="+mn-lt"/>
            </a:endParaRPr>
          </a:p>
        </p:txBody>
      </p:sp>
      <p:sp>
        <p:nvSpPr>
          <p:cNvPr id="3" name="Segnaposto contenuto 2"/>
          <p:cNvSpPr>
            <a:spLocks noGrp="1"/>
          </p:cNvSpPr>
          <p:nvPr>
            <p:ph idx="1"/>
          </p:nvPr>
        </p:nvSpPr>
        <p:spPr/>
        <p:style>
          <a:lnRef idx="0">
            <a:scrgbClr r="0" g="0" b="0"/>
          </a:lnRef>
          <a:fillRef idx="1001">
            <a:schemeClr val="lt2"/>
          </a:fillRef>
          <a:effectRef idx="0">
            <a:scrgbClr r="0" g="0" b="0"/>
          </a:effectRef>
          <a:fontRef idx="major"/>
        </p:style>
        <p:txBody>
          <a:bodyPr>
            <a:normAutofit/>
          </a:bodyPr>
          <a:lstStyle/>
          <a:p>
            <a:pPr marL="514350" indent="-514350">
              <a:buFont typeface="+mj-lt"/>
              <a:buAutoNum type="arabicPeriod"/>
            </a:pPr>
            <a:r>
              <a:rPr lang="it-IT" sz="3200" dirty="0" smtClean="0"/>
              <a:t>Estrazione </a:t>
            </a:r>
            <a:r>
              <a:rPr lang="it-IT" sz="3200" dirty="0"/>
              <a:t>del DNA dal campione </a:t>
            </a:r>
            <a:r>
              <a:rPr lang="it-IT" sz="3200" dirty="0" smtClean="0"/>
              <a:t>biologico</a:t>
            </a:r>
          </a:p>
          <a:p>
            <a:pPr marL="514350" indent="-514350">
              <a:buFont typeface="+mj-lt"/>
              <a:buAutoNum type="arabicPeriod"/>
            </a:pPr>
            <a:endParaRPr lang="it-IT" sz="3200" dirty="0"/>
          </a:p>
          <a:p>
            <a:pPr marL="514350" indent="-514350" algn="just">
              <a:buFont typeface="+mj-lt"/>
              <a:buAutoNum type="arabicPeriod"/>
            </a:pPr>
            <a:r>
              <a:rPr lang="it-IT" sz="3200" dirty="0" smtClean="0"/>
              <a:t> </a:t>
            </a:r>
            <a:r>
              <a:rPr lang="it-IT" sz="3200" dirty="0">
                <a:solidFill>
                  <a:srgbClr val="FF0000"/>
                </a:solidFill>
              </a:rPr>
              <a:t>Determinazione del profilo </a:t>
            </a:r>
            <a:r>
              <a:rPr lang="it-IT" sz="3200" dirty="0" smtClean="0">
                <a:solidFill>
                  <a:srgbClr val="FF0000"/>
                </a:solidFill>
              </a:rPr>
              <a:t>genetico (CODIS, STR, Y-STR, con </a:t>
            </a:r>
            <a:r>
              <a:rPr lang="it-IT" sz="3200" dirty="0" err="1" smtClean="0">
                <a:solidFill>
                  <a:srgbClr val="FF0000"/>
                </a:solidFill>
              </a:rPr>
              <a:t>cromatogrammi</a:t>
            </a:r>
            <a:r>
              <a:rPr lang="it-IT" sz="3200" dirty="0" smtClean="0">
                <a:solidFill>
                  <a:srgbClr val="FF0000"/>
                </a:solidFill>
              </a:rPr>
              <a:t>)</a:t>
            </a:r>
          </a:p>
          <a:p>
            <a:pPr marL="514350" indent="-514350">
              <a:buFont typeface="+mj-lt"/>
              <a:buAutoNum type="arabicPeriod"/>
            </a:pPr>
            <a:endParaRPr lang="it-IT" sz="3200" dirty="0"/>
          </a:p>
          <a:p>
            <a:pPr marL="514350" indent="-514350" algn="just">
              <a:buFont typeface="+mj-lt"/>
              <a:buAutoNum type="arabicPeriod"/>
            </a:pPr>
            <a:r>
              <a:rPr lang="it-IT" sz="3200" dirty="0" smtClean="0"/>
              <a:t>Calcoli biostatistici per determinare la compatibilità/o l’esclusione di paternità</a:t>
            </a:r>
            <a:endParaRPr lang="it-IT" sz="3200" dirty="0"/>
          </a:p>
        </p:txBody>
      </p:sp>
    </p:spTree>
    <p:extLst>
      <p:ext uri="{BB962C8B-B14F-4D97-AF65-F5344CB8AC3E}">
        <p14:creationId xmlns:p14="http://schemas.microsoft.com/office/powerpoint/2010/main" val="427396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035423" y="165748"/>
            <a:ext cx="9679361" cy="6423311"/>
          </a:xfrm>
          <a:prstGeom prst="rect">
            <a:avLst/>
          </a:prstGeom>
        </p:spPr>
      </p:pic>
    </p:spTree>
    <p:extLst>
      <p:ext uri="{BB962C8B-B14F-4D97-AF65-F5344CB8AC3E}">
        <p14:creationId xmlns:p14="http://schemas.microsoft.com/office/powerpoint/2010/main" val="821948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938337" y="549884"/>
            <a:ext cx="8253413" cy="5280210"/>
          </a:xfrm>
          <a:prstGeom prst="rect">
            <a:avLst/>
          </a:prstGeom>
        </p:spPr>
      </p:pic>
    </p:spTree>
    <p:extLst>
      <p:ext uri="{BB962C8B-B14F-4D97-AF65-F5344CB8AC3E}">
        <p14:creationId xmlns:p14="http://schemas.microsoft.com/office/powerpoint/2010/main" val="39906985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09483" y="632012"/>
            <a:ext cx="8036692" cy="5838315"/>
          </a:xfrm>
          <a:prstGeom prst="rect">
            <a:avLst/>
          </a:prstGeom>
        </p:spPr>
      </p:pic>
      <p:sp>
        <p:nvSpPr>
          <p:cNvPr id="3" name="Titolo 1"/>
          <p:cNvSpPr txBox="1">
            <a:spLocks/>
          </p:cNvSpPr>
          <p:nvPr/>
        </p:nvSpPr>
        <p:spPr>
          <a:xfrm>
            <a:off x="1181100" y="6208885"/>
            <a:ext cx="9201150" cy="508943"/>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2800" b="1" dirty="0" smtClean="0"/>
              <a:t>PRINCIPIO BASE DEL TEST DI PATERNITA’</a:t>
            </a:r>
            <a:endParaRPr lang="it-IT" sz="2800" b="1" dirty="0"/>
          </a:p>
        </p:txBody>
      </p:sp>
    </p:spTree>
    <p:extLst>
      <p:ext uri="{BB962C8B-B14F-4D97-AF65-F5344CB8AC3E}">
        <p14:creationId xmlns:p14="http://schemas.microsoft.com/office/powerpoint/2010/main" val="2945653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2218" y="1143001"/>
            <a:ext cx="5192968" cy="3519021"/>
          </a:xfrm>
          <a:prstGeom prst="rect">
            <a:avLst/>
          </a:prstGeom>
          <a:blipFill>
            <a:blip r:embed="rId2" cstate="print"/>
            <a:stretch>
              <a:fillRect/>
            </a:stretch>
          </a:blipFill>
        </p:spPr>
        <p:txBody>
          <a:bodyPr wrap="square" lIns="0" tIns="0" rIns="0" bIns="0" rtlCol="0"/>
          <a:lstStyle/>
          <a:p>
            <a:endParaRPr sz="1539"/>
          </a:p>
        </p:txBody>
      </p:sp>
      <p:sp>
        <p:nvSpPr>
          <p:cNvPr id="3" name="object 3"/>
          <p:cNvSpPr txBox="1">
            <a:spLocks noGrp="1"/>
          </p:cNvSpPr>
          <p:nvPr>
            <p:ph type="title"/>
          </p:nvPr>
        </p:nvSpPr>
        <p:spPr>
          <a:xfrm>
            <a:off x="1752600" y="160784"/>
            <a:ext cx="9867900" cy="5095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860" rIns="0" bIns="0" rtlCol="0" anchor="ctr">
            <a:spAutoFit/>
          </a:bodyPr>
          <a:lstStyle/>
          <a:p>
            <a:pPr marL="10860" algn="ctr">
              <a:spcBef>
                <a:spcPts val="86"/>
              </a:spcBef>
            </a:pPr>
            <a:r>
              <a:rPr sz="3600" b="1" dirty="0">
                <a:solidFill>
                  <a:schemeClr val="tx1"/>
                </a:solidFill>
                <a:cs typeface="Arial"/>
              </a:rPr>
              <a:t>13 </a:t>
            </a:r>
            <a:r>
              <a:rPr sz="3600" b="1" spc="-9" dirty="0">
                <a:solidFill>
                  <a:schemeClr val="tx1"/>
                </a:solidFill>
                <a:cs typeface="Arial"/>
              </a:rPr>
              <a:t>loci </a:t>
            </a:r>
            <a:r>
              <a:rPr lang="it-IT" sz="3600" b="1" spc="-9" dirty="0" err="1">
                <a:solidFill>
                  <a:schemeClr val="tx1"/>
                </a:solidFill>
                <a:cs typeface="Arial"/>
              </a:rPr>
              <a:t>STRs</a:t>
            </a:r>
            <a:r>
              <a:rPr lang="it-IT" sz="3600" b="1" spc="-9" dirty="0">
                <a:solidFill>
                  <a:schemeClr val="tx1"/>
                </a:solidFill>
                <a:cs typeface="Arial"/>
              </a:rPr>
              <a:t> (CODIS) </a:t>
            </a:r>
            <a:r>
              <a:rPr sz="3600" b="1" spc="-4" dirty="0" err="1">
                <a:solidFill>
                  <a:schemeClr val="tx1"/>
                </a:solidFill>
                <a:cs typeface="Arial"/>
              </a:rPr>
              <a:t>comunemente</a:t>
            </a:r>
            <a:r>
              <a:rPr sz="3600" b="1" spc="-47" dirty="0">
                <a:solidFill>
                  <a:schemeClr val="tx1"/>
                </a:solidFill>
                <a:cs typeface="Arial"/>
              </a:rPr>
              <a:t> </a:t>
            </a:r>
            <a:r>
              <a:rPr sz="3600" b="1" spc="-4" dirty="0">
                <a:solidFill>
                  <a:schemeClr val="tx1"/>
                </a:solidFill>
                <a:cs typeface="Arial"/>
              </a:rPr>
              <a:t>indagati</a:t>
            </a:r>
          </a:p>
        </p:txBody>
      </p:sp>
      <p:sp>
        <p:nvSpPr>
          <p:cNvPr id="5" name="object 5"/>
          <p:cNvSpPr txBox="1"/>
          <p:nvPr/>
        </p:nvSpPr>
        <p:spPr>
          <a:xfrm>
            <a:off x="7661556" y="1238133"/>
            <a:ext cx="324710"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ST</a:t>
            </a:r>
            <a:r>
              <a:rPr sz="1197" spc="-9" dirty="0">
                <a:solidFill>
                  <a:srgbClr val="009999"/>
                </a:solidFill>
                <a:latin typeface="Verdana"/>
                <a:cs typeface="Verdana"/>
              </a:rPr>
              <a:t>R</a:t>
            </a:r>
            <a:endParaRPr sz="1197" dirty="0">
              <a:latin typeface="Verdana"/>
              <a:cs typeface="Verdana"/>
            </a:endParaRPr>
          </a:p>
        </p:txBody>
      </p:sp>
      <p:sp>
        <p:nvSpPr>
          <p:cNvPr id="6" name="object 6"/>
          <p:cNvSpPr txBox="1"/>
          <p:nvPr/>
        </p:nvSpPr>
        <p:spPr>
          <a:xfrm>
            <a:off x="9089845" y="1238133"/>
            <a:ext cx="499010"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Pr</a:t>
            </a:r>
            <a:r>
              <a:rPr sz="1197" spc="-9" dirty="0">
                <a:solidFill>
                  <a:srgbClr val="009999"/>
                </a:solidFill>
                <a:latin typeface="Verdana"/>
                <a:cs typeface="Verdana"/>
              </a:rPr>
              <a:t>o</a:t>
            </a:r>
            <a:r>
              <a:rPr sz="1197" spc="4" dirty="0">
                <a:solidFill>
                  <a:srgbClr val="009999"/>
                </a:solidFill>
                <a:latin typeface="Verdana"/>
                <a:cs typeface="Verdana"/>
              </a:rPr>
              <a:t>f</a:t>
            </a:r>
            <a:r>
              <a:rPr sz="1197" spc="-4" dirty="0">
                <a:solidFill>
                  <a:srgbClr val="009999"/>
                </a:solidFill>
                <a:latin typeface="Verdana"/>
                <a:cs typeface="Verdana"/>
              </a:rPr>
              <a:t>ilo</a:t>
            </a:r>
            <a:endParaRPr sz="1197">
              <a:latin typeface="Verdana"/>
              <a:cs typeface="Verdana"/>
            </a:endParaRPr>
          </a:p>
        </p:txBody>
      </p:sp>
      <p:sp>
        <p:nvSpPr>
          <p:cNvPr id="7" name="object 7"/>
          <p:cNvSpPr txBox="1"/>
          <p:nvPr/>
        </p:nvSpPr>
        <p:spPr>
          <a:xfrm>
            <a:off x="7661556" y="1678609"/>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8</a:t>
            </a:r>
            <a:r>
              <a:rPr sz="1197" spc="-4" dirty="0">
                <a:solidFill>
                  <a:srgbClr val="009999"/>
                </a:solidFill>
                <a:latin typeface="Verdana"/>
                <a:cs typeface="Verdana"/>
              </a:rPr>
              <a:t>S</a:t>
            </a:r>
            <a:r>
              <a:rPr sz="1197" spc="-9" dirty="0">
                <a:solidFill>
                  <a:srgbClr val="009999"/>
                </a:solidFill>
                <a:latin typeface="Verdana"/>
                <a:cs typeface="Verdana"/>
              </a:rPr>
              <a:t>1179</a:t>
            </a:r>
            <a:endParaRPr sz="1197">
              <a:latin typeface="Verdana"/>
              <a:cs typeface="Verdana"/>
            </a:endParaRPr>
          </a:p>
        </p:txBody>
      </p:sp>
      <p:sp>
        <p:nvSpPr>
          <p:cNvPr id="8" name="object 8"/>
          <p:cNvSpPr txBox="1"/>
          <p:nvPr/>
        </p:nvSpPr>
        <p:spPr>
          <a:xfrm>
            <a:off x="8883942" y="1678609"/>
            <a:ext cx="378466"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9</a:t>
            </a:r>
            <a:r>
              <a:rPr sz="1197" spc="-13" dirty="0">
                <a:solidFill>
                  <a:srgbClr val="009999"/>
                </a:solidFill>
                <a:latin typeface="Verdana"/>
                <a:cs typeface="Verdana"/>
              </a:rPr>
              <a:t>-</a:t>
            </a:r>
            <a:r>
              <a:rPr sz="1197" spc="-9" dirty="0">
                <a:solidFill>
                  <a:srgbClr val="009999"/>
                </a:solidFill>
                <a:latin typeface="Verdana"/>
                <a:cs typeface="Verdana"/>
              </a:rPr>
              <a:t>14</a:t>
            </a:r>
            <a:endParaRPr sz="1197">
              <a:latin typeface="Verdana"/>
              <a:cs typeface="Verdana"/>
            </a:endParaRPr>
          </a:p>
        </p:txBody>
      </p:sp>
      <p:sp>
        <p:nvSpPr>
          <p:cNvPr id="9" name="object 9"/>
          <p:cNvSpPr txBox="1"/>
          <p:nvPr/>
        </p:nvSpPr>
        <p:spPr>
          <a:xfrm>
            <a:off x="7661558" y="1939245"/>
            <a:ext cx="628243"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21</a:t>
            </a:r>
            <a:r>
              <a:rPr sz="1197" spc="-4" dirty="0">
                <a:solidFill>
                  <a:srgbClr val="009999"/>
                </a:solidFill>
                <a:latin typeface="Verdana"/>
                <a:cs typeface="Verdana"/>
              </a:rPr>
              <a:t>S</a:t>
            </a:r>
            <a:r>
              <a:rPr sz="1197" spc="-9" dirty="0">
                <a:solidFill>
                  <a:srgbClr val="009999"/>
                </a:solidFill>
                <a:latin typeface="Verdana"/>
                <a:cs typeface="Verdana"/>
              </a:rPr>
              <a:t>11</a:t>
            </a:r>
            <a:endParaRPr sz="1197">
              <a:latin typeface="Verdana"/>
              <a:cs typeface="Verdana"/>
            </a:endParaRPr>
          </a:p>
        </p:txBody>
      </p:sp>
      <p:sp>
        <p:nvSpPr>
          <p:cNvPr id="10" name="object 10"/>
          <p:cNvSpPr txBox="1"/>
          <p:nvPr/>
        </p:nvSpPr>
        <p:spPr>
          <a:xfrm>
            <a:off x="8883943" y="1939245"/>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28</a:t>
            </a:r>
            <a:r>
              <a:rPr sz="1197" spc="-13" dirty="0">
                <a:solidFill>
                  <a:srgbClr val="009999"/>
                </a:solidFill>
                <a:latin typeface="Verdana"/>
                <a:cs typeface="Verdana"/>
              </a:rPr>
              <a:t>-</a:t>
            </a:r>
            <a:r>
              <a:rPr sz="1197" spc="-9" dirty="0">
                <a:solidFill>
                  <a:srgbClr val="009999"/>
                </a:solidFill>
                <a:latin typeface="Verdana"/>
                <a:cs typeface="Verdana"/>
              </a:rPr>
              <a:t>30</a:t>
            </a:r>
            <a:endParaRPr sz="1197">
              <a:latin typeface="Verdana"/>
              <a:cs typeface="Verdana"/>
            </a:endParaRPr>
          </a:p>
        </p:txBody>
      </p:sp>
      <p:sp>
        <p:nvSpPr>
          <p:cNvPr id="11" name="object 11"/>
          <p:cNvSpPr/>
          <p:nvPr/>
        </p:nvSpPr>
        <p:spPr>
          <a:xfrm>
            <a:off x="7635927" y="2171647"/>
            <a:ext cx="1222820" cy="258465"/>
          </a:xfrm>
          <a:custGeom>
            <a:avLst/>
            <a:gdLst/>
            <a:ahLst/>
            <a:cxnLst/>
            <a:rect l="l" t="t" r="r" b="b"/>
            <a:pathLst>
              <a:path w="1430020" h="302260">
                <a:moveTo>
                  <a:pt x="0" y="301751"/>
                </a:moveTo>
                <a:lnTo>
                  <a:pt x="1429511" y="301751"/>
                </a:lnTo>
                <a:lnTo>
                  <a:pt x="1429511" y="0"/>
                </a:lnTo>
                <a:lnTo>
                  <a:pt x="0" y="0"/>
                </a:lnTo>
                <a:lnTo>
                  <a:pt x="0" y="301751"/>
                </a:lnTo>
                <a:close/>
              </a:path>
            </a:pathLst>
          </a:custGeom>
          <a:solidFill>
            <a:srgbClr val="FFFFFF"/>
          </a:solidFill>
        </p:spPr>
        <p:txBody>
          <a:bodyPr wrap="square" lIns="0" tIns="0" rIns="0" bIns="0" rtlCol="0"/>
          <a:lstStyle/>
          <a:p>
            <a:endParaRPr sz="1539"/>
          </a:p>
        </p:txBody>
      </p:sp>
      <p:sp>
        <p:nvSpPr>
          <p:cNvPr id="12" name="object 12"/>
          <p:cNvSpPr txBox="1"/>
          <p:nvPr/>
        </p:nvSpPr>
        <p:spPr>
          <a:xfrm>
            <a:off x="7661558" y="2197276"/>
            <a:ext cx="628243"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7</a:t>
            </a:r>
            <a:r>
              <a:rPr sz="1197" spc="-4" dirty="0">
                <a:solidFill>
                  <a:srgbClr val="009999"/>
                </a:solidFill>
                <a:latin typeface="Verdana"/>
                <a:cs typeface="Verdana"/>
              </a:rPr>
              <a:t>S</a:t>
            </a:r>
            <a:r>
              <a:rPr sz="1197" spc="-9" dirty="0">
                <a:solidFill>
                  <a:srgbClr val="009999"/>
                </a:solidFill>
                <a:latin typeface="Verdana"/>
                <a:cs typeface="Verdana"/>
              </a:rPr>
              <a:t>820</a:t>
            </a:r>
            <a:endParaRPr sz="1197">
              <a:latin typeface="Verdana"/>
              <a:cs typeface="Verdana"/>
            </a:endParaRPr>
          </a:p>
        </p:txBody>
      </p:sp>
      <p:sp>
        <p:nvSpPr>
          <p:cNvPr id="13" name="object 13"/>
          <p:cNvSpPr txBox="1"/>
          <p:nvPr/>
        </p:nvSpPr>
        <p:spPr>
          <a:xfrm>
            <a:off x="8883943" y="2197276"/>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12</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14" name="object 14"/>
          <p:cNvSpPr txBox="1"/>
          <p:nvPr/>
        </p:nvSpPr>
        <p:spPr>
          <a:xfrm>
            <a:off x="7661558" y="2457913"/>
            <a:ext cx="624985" cy="194087"/>
          </a:xfrm>
          <a:prstGeom prst="rect">
            <a:avLst/>
          </a:prstGeom>
        </p:spPr>
        <p:txBody>
          <a:bodyPr vert="horz" wrap="square" lIns="0" tIns="9774" rIns="0" bIns="0" rtlCol="0">
            <a:spAutoFit/>
          </a:bodyPr>
          <a:lstStyle/>
          <a:p>
            <a:pPr marL="10860">
              <a:spcBef>
                <a:spcPts val="77"/>
              </a:spcBef>
            </a:pPr>
            <a:r>
              <a:rPr sz="1197" dirty="0">
                <a:solidFill>
                  <a:srgbClr val="009999"/>
                </a:solidFill>
                <a:latin typeface="Verdana"/>
                <a:cs typeface="Verdana"/>
              </a:rPr>
              <a:t>C</a:t>
            </a:r>
            <a:r>
              <a:rPr sz="1197" spc="-4" dirty="0">
                <a:solidFill>
                  <a:srgbClr val="009999"/>
                </a:solidFill>
                <a:latin typeface="Verdana"/>
                <a:cs typeface="Verdana"/>
              </a:rPr>
              <a:t>S</a:t>
            </a:r>
            <a:r>
              <a:rPr sz="1197" spc="-13" dirty="0">
                <a:solidFill>
                  <a:srgbClr val="009999"/>
                </a:solidFill>
                <a:latin typeface="Verdana"/>
                <a:cs typeface="Verdana"/>
              </a:rPr>
              <a:t>F</a:t>
            </a:r>
            <a:r>
              <a:rPr sz="1197" spc="-9" dirty="0">
                <a:solidFill>
                  <a:srgbClr val="009999"/>
                </a:solidFill>
                <a:latin typeface="Verdana"/>
                <a:cs typeface="Verdana"/>
              </a:rPr>
              <a:t>1PO</a:t>
            </a:r>
            <a:endParaRPr sz="1197">
              <a:latin typeface="Verdana"/>
              <a:cs typeface="Verdana"/>
            </a:endParaRPr>
          </a:p>
        </p:txBody>
      </p:sp>
      <p:sp>
        <p:nvSpPr>
          <p:cNvPr id="15" name="object 15"/>
          <p:cNvSpPr txBox="1"/>
          <p:nvPr/>
        </p:nvSpPr>
        <p:spPr>
          <a:xfrm>
            <a:off x="8883943" y="2457913"/>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12</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16" name="object 16"/>
          <p:cNvSpPr txBox="1"/>
          <p:nvPr/>
        </p:nvSpPr>
        <p:spPr>
          <a:xfrm>
            <a:off x="7661556" y="2715943"/>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3</a:t>
            </a:r>
            <a:r>
              <a:rPr sz="1197" spc="-4" dirty="0">
                <a:solidFill>
                  <a:srgbClr val="009999"/>
                </a:solidFill>
                <a:latin typeface="Verdana"/>
                <a:cs typeface="Verdana"/>
              </a:rPr>
              <a:t>S</a:t>
            </a:r>
            <a:r>
              <a:rPr sz="1197" spc="-9" dirty="0">
                <a:solidFill>
                  <a:srgbClr val="009999"/>
                </a:solidFill>
                <a:latin typeface="Verdana"/>
                <a:cs typeface="Verdana"/>
              </a:rPr>
              <a:t>1358</a:t>
            </a:r>
            <a:endParaRPr sz="1197">
              <a:latin typeface="Verdana"/>
              <a:cs typeface="Verdana"/>
            </a:endParaRPr>
          </a:p>
        </p:txBody>
      </p:sp>
      <p:sp>
        <p:nvSpPr>
          <p:cNvPr id="17" name="object 17"/>
          <p:cNvSpPr txBox="1"/>
          <p:nvPr/>
        </p:nvSpPr>
        <p:spPr>
          <a:xfrm>
            <a:off x="8883943" y="2715943"/>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15</a:t>
            </a:r>
            <a:r>
              <a:rPr sz="1197" spc="-13" dirty="0">
                <a:solidFill>
                  <a:srgbClr val="009999"/>
                </a:solidFill>
                <a:latin typeface="Verdana"/>
                <a:cs typeface="Verdana"/>
              </a:rPr>
              <a:t>-</a:t>
            </a:r>
            <a:r>
              <a:rPr sz="1197" spc="-9" dirty="0">
                <a:solidFill>
                  <a:srgbClr val="009999"/>
                </a:solidFill>
                <a:latin typeface="Verdana"/>
                <a:cs typeface="Verdana"/>
              </a:rPr>
              <a:t>17</a:t>
            </a:r>
            <a:endParaRPr sz="1197">
              <a:latin typeface="Verdana"/>
              <a:cs typeface="Verdana"/>
            </a:endParaRPr>
          </a:p>
        </p:txBody>
      </p:sp>
      <p:sp>
        <p:nvSpPr>
          <p:cNvPr id="18" name="object 18"/>
          <p:cNvSpPr txBox="1"/>
          <p:nvPr/>
        </p:nvSpPr>
        <p:spPr>
          <a:xfrm>
            <a:off x="7661556" y="2973972"/>
            <a:ext cx="422448"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TH</a:t>
            </a:r>
            <a:r>
              <a:rPr sz="1197" spc="-9" dirty="0">
                <a:solidFill>
                  <a:srgbClr val="009999"/>
                </a:solidFill>
                <a:latin typeface="Verdana"/>
                <a:cs typeface="Verdana"/>
              </a:rPr>
              <a:t>01</a:t>
            </a:r>
            <a:endParaRPr sz="1197">
              <a:latin typeface="Verdana"/>
              <a:cs typeface="Verdana"/>
            </a:endParaRPr>
          </a:p>
        </p:txBody>
      </p:sp>
      <p:sp>
        <p:nvSpPr>
          <p:cNvPr id="19" name="object 19"/>
          <p:cNvSpPr/>
          <p:nvPr/>
        </p:nvSpPr>
        <p:spPr>
          <a:xfrm>
            <a:off x="8858314" y="2948344"/>
            <a:ext cx="964355" cy="258465"/>
          </a:xfrm>
          <a:custGeom>
            <a:avLst/>
            <a:gdLst/>
            <a:ahLst/>
            <a:cxnLst/>
            <a:rect l="l" t="t" r="r" b="b"/>
            <a:pathLst>
              <a:path w="1127759" h="302260">
                <a:moveTo>
                  <a:pt x="0" y="301751"/>
                </a:moveTo>
                <a:lnTo>
                  <a:pt x="1127759" y="301751"/>
                </a:lnTo>
                <a:lnTo>
                  <a:pt x="1127759" y="0"/>
                </a:lnTo>
                <a:lnTo>
                  <a:pt x="0" y="0"/>
                </a:lnTo>
                <a:lnTo>
                  <a:pt x="0" y="301751"/>
                </a:lnTo>
                <a:close/>
              </a:path>
            </a:pathLst>
          </a:custGeom>
          <a:solidFill>
            <a:srgbClr val="FFFFFF"/>
          </a:solidFill>
        </p:spPr>
        <p:txBody>
          <a:bodyPr wrap="square" lIns="0" tIns="0" rIns="0" bIns="0" rtlCol="0"/>
          <a:lstStyle/>
          <a:p>
            <a:endParaRPr sz="1539"/>
          </a:p>
        </p:txBody>
      </p:sp>
      <p:sp>
        <p:nvSpPr>
          <p:cNvPr id="20" name="object 20"/>
          <p:cNvSpPr txBox="1"/>
          <p:nvPr/>
        </p:nvSpPr>
        <p:spPr>
          <a:xfrm>
            <a:off x="8883942" y="2973972"/>
            <a:ext cx="282356"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6</a:t>
            </a:r>
            <a:r>
              <a:rPr sz="1197" spc="-13" dirty="0">
                <a:solidFill>
                  <a:srgbClr val="009999"/>
                </a:solidFill>
                <a:latin typeface="Verdana"/>
                <a:cs typeface="Verdana"/>
              </a:rPr>
              <a:t>-</a:t>
            </a:r>
            <a:r>
              <a:rPr sz="1197" spc="-9" dirty="0">
                <a:solidFill>
                  <a:srgbClr val="009999"/>
                </a:solidFill>
                <a:latin typeface="Verdana"/>
                <a:cs typeface="Verdana"/>
              </a:rPr>
              <a:t>7</a:t>
            </a:r>
            <a:endParaRPr sz="1197">
              <a:latin typeface="Verdana"/>
              <a:cs typeface="Verdana"/>
            </a:endParaRPr>
          </a:p>
        </p:txBody>
      </p:sp>
      <p:sp>
        <p:nvSpPr>
          <p:cNvPr id="21" name="object 21"/>
          <p:cNvSpPr txBox="1"/>
          <p:nvPr/>
        </p:nvSpPr>
        <p:spPr>
          <a:xfrm>
            <a:off x="7661556" y="3232003"/>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13</a:t>
            </a:r>
            <a:r>
              <a:rPr sz="1197" spc="-4" dirty="0">
                <a:solidFill>
                  <a:srgbClr val="009999"/>
                </a:solidFill>
                <a:latin typeface="Verdana"/>
                <a:cs typeface="Verdana"/>
              </a:rPr>
              <a:t>S</a:t>
            </a:r>
            <a:r>
              <a:rPr sz="1197" spc="-9" dirty="0">
                <a:solidFill>
                  <a:srgbClr val="009999"/>
                </a:solidFill>
                <a:latin typeface="Verdana"/>
                <a:cs typeface="Verdana"/>
              </a:rPr>
              <a:t>317</a:t>
            </a:r>
            <a:endParaRPr sz="1197">
              <a:latin typeface="Verdana"/>
              <a:cs typeface="Verdana"/>
            </a:endParaRPr>
          </a:p>
        </p:txBody>
      </p:sp>
      <p:sp>
        <p:nvSpPr>
          <p:cNvPr id="22" name="object 22"/>
          <p:cNvSpPr/>
          <p:nvPr/>
        </p:nvSpPr>
        <p:spPr>
          <a:xfrm>
            <a:off x="8858314" y="3206374"/>
            <a:ext cx="964355" cy="260637"/>
          </a:xfrm>
          <a:custGeom>
            <a:avLst/>
            <a:gdLst/>
            <a:ahLst/>
            <a:cxnLst/>
            <a:rect l="l" t="t" r="r" b="b"/>
            <a:pathLst>
              <a:path w="1127759" h="304800">
                <a:moveTo>
                  <a:pt x="0" y="304800"/>
                </a:moveTo>
                <a:lnTo>
                  <a:pt x="1127759" y="304800"/>
                </a:lnTo>
                <a:lnTo>
                  <a:pt x="1127759" y="0"/>
                </a:lnTo>
                <a:lnTo>
                  <a:pt x="0" y="0"/>
                </a:lnTo>
                <a:lnTo>
                  <a:pt x="0" y="304800"/>
                </a:lnTo>
                <a:close/>
              </a:path>
            </a:pathLst>
          </a:custGeom>
          <a:solidFill>
            <a:srgbClr val="FFFFFF"/>
          </a:solidFill>
        </p:spPr>
        <p:txBody>
          <a:bodyPr wrap="square" lIns="0" tIns="0" rIns="0" bIns="0" rtlCol="0"/>
          <a:lstStyle/>
          <a:p>
            <a:endParaRPr sz="1539"/>
          </a:p>
        </p:txBody>
      </p:sp>
      <p:sp>
        <p:nvSpPr>
          <p:cNvPr id="23" name="object 23"/>
          <p:cNvSpPr txBox="1"/>
          <p:nvPr/>
        </p:nvSpPr>
        <p:spPr>
          <a:xfrm>
            <a:off x="8883942" y="3232003"/>
            <a:ext cx="378466"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9</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24" name="object 24"/>
          <p:cNvSpPr txBox="1"/>
          <p:nvPr/>
        </p:nvSpPr>
        <p:spPr>
          <a:xfrm>
            <a:off x="7661556" y="3492639"/>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16</a:t>
            </a:r>
            <a:r>
              <a:rPr sz="1197" spc="-4" dirty="0">
                <a:solidFill>
                  <a:srgbClr val="009999"/>
                </a:solidFill>
                <a:latin typeface="Verdana"/>
                <a:cs typeface="Verdana"/>
              </a:rPr>
              <a:t>S</a:t>
            </a:r>
            <a:r>
              <a:rPr sz="1197" spc="-9" dirty="0">
                <a:solidFill>
                  <a:srgbClr val="009999"/>
                </a:solidFill>
                <a:latin typeface="Verdana"/>
                <a:cs typeface="Verdana"/>
              </a:rPr>
              <a:t>539</a:t>
            </a:r>
            <a:endParaRPr sz="1197">
              <a:latin typeface="Verdana"/>
              <a:cs typeface="Verdana"/>
            </a:endParaRPr>
          </a:p>
        </p:txBody>
      </p:sp>
      <p:sp>
        <p:nvSpPr>
          <p:cNvPr id="25" name="object 25"/>
          <p:cNvSpPr/>
          <p:nvPr/>
        </p:nvSpPr>
        <p:spPr>
          <a:xfrm>
            <a:off x="8858314" y="3467010"/>
            <a:ext cx="964355" cy="258465"/>
          </a:xfrm>
          <a:custGeom>
            <a:avLst/>
            <a:gdLst/>
            <a:ahLst/>
            <a:cxnLst/>
            <a:rect l="l" t="t" r="r" b="b"/>
            <a:pathLst>
              <a:path w="1127759" h="302260">
                <a:moveTo>
                  <a:pt x="0" y="301751"/>
                </a:moveTo>
                <a:lnTo>
                  <a:pt x="1127759" y="301751"/>
                </a:lnTo>
                <a:lnTo>
                  <a:pt x="1127759" y="0"/>
                </a:lnTo>
                <a:lnTo>
                  <a:pt x="0" y="0"/>
                </a:lnTo>
                <a:lnTo>
                  <a:pt x="0" y="301751"/>
                </a:lnTo>
                <a:close/>
              </a:path>
            </a:pathLst>
          </a:custGeom>
          <a:solidFill>
            <a:srgbClr val="FFFFFF"/>
          </a:solidFill>
        </p:spPr>
        <p:txBody>
          <a:bodyPr wrap="square" lIns="0" tIns="0" rIns="0" bIns="0" rtlCol="0"/>
          <a:lstStyle/>
          <a:p>
            <a:endParaRPr sz="1539"/>
          </a:p>
        </p:txBody>
      </p:sp>
      <p:sp>
        <p:nvSpPr>
          <p:cNvPr id="26" name="object 26"/>
          <p:cNvSpPr txBox="1"/>
          <p:nvPr/>
        </p:nvSpPr>
        <p:spPr>
          <a:xfrm>
            <a:off x="8883943" y="3492639"/>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12</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27" name="object 27"/>
          <p:cNvSpPr txBox="1"/>
          <p:nvPr/>
        </p:nvSpPr>
        <p:spPr>
          <a:xfrm>
            <a:off x="7661556" y="3750669"/>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2</a:t>
            </a:r>
            <a:r>
              <a:rPr sz="1197" spc="-4" dirty="0">
                <a:solidFill>
                  <a:srgbClr val="009999"/>
                </a:solidFill>
                <a:latin typeface="Verdana"/>
                <a:cs typeface="Verdana"/>
              </a:rPr>
              <a:t>S</a:t>
            </a:r>
            <a:r>
              <a:rPr sz="1197" spc="-9" dirty="0">
                <a:solidFill>
                  <a:srgbClr val="009999"/>
                </a:solidFill>
                <a:latin typeface="Verdana"/>
                <a:cs typeface="Verdana"/>
              </a:rPr>
              <a:t>1338</a:t>
            </a:r>
            <a:endParaRPr sz="1197">
              <a:latin typeface="Verdana"/>
              <a:cs typeface="Verdana"/>
            </a:endParaRPr>
          </a:p>
        </p:txBody>
      </p:sp>
      <p:sp>
        <p:nvSpPr>
          <p:cNvPr id="28" name="object 28"/>
          <p:cNvSpPr/>
          <p:nvPr/>
        </p:nvSpPr>
        <p:spPr>
          <a:xfrm>
            <a:off x="8858314" y="3725041"/>
            <a:ext cx="964355" cy="260637"/>
          </a:xfrm>
          <a:custGeom>
            <a:avLst/>
            <a:gdLst/>
            <a:ahLst/>
            <a:cxnLst/>
            <a:rect l="l" t="t" r="r" b="b"/>
            <a:pathLst>
              <a:path w="1127759" h="304800">
                <a:moveTo>
                  <a:pt x="0" y="304800"/>
                </a:moveTo>
                <a:lnTo>
                  <a:pt x="1127759" y="304800"/>
                </a:lnTo>
                <a:lnTo>
                  <a:pt x="1127759" y="0"/>
                </a:lnTo>
                <a:lnTo>
                  <a:pt x="0" y="0"/>
                </a:lnTo>
                <a:lnTo>
                  <a:pt x="0" y="304800"/>
                </a:lnTo>
                <a:close/>
              </a:path>
            </a:pathLst>
          </a:custGeom>
          <a:solidFill>
            <a:srgbClr val="FFFFFF"/>
          </a:solidFill>
        </p:spPr>
        <p:txBody>
          <a:bodyPr wrap="square" lIns="0" tIns="0" rIns="0" bIns="0" rtlCol="0"/>
          <a:lstStyle/>
          <a:p>
            <a:endParaRPr sz="1539"/>
          </a:p>
        </p:txBody>
      </p:sp>
      <p:sp>
        <p:nvSpPr>
          <p:cNvPr id="29" name="object 29"/>
          <p:cNvSpPr txBox="1"/>
          <p:nvPr/>
        </p:nvSpPr>
        <p:spPr>
          <a:xfrm>
            <a:off x="8883943" y="3750669"/>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23</a:t>
            </a:r>
            <a:r>
              <a:rPr sz="1197" spc="-13" dirty="0">
                <a:solidFill>
                  <a:srgbClr val="009999"/>
                </a:solidFill>
                <a:latin typeface="Verdana"/>
                <a:cs typeface="Verdana"/>
              </a:rPr>
              <a:t>-</a:t>
            </a:r>
            <a:r>
              <a:rPr sz="1197" spc="-9" dirty="0">
                <a:solidFill>
                  <a:srgbClr val="009999"/>
                </a:solidFill>
                <a:latin typeface="Verdana"/>
                <a:cs typeface="Verdana"/>
              </a:rPr>
              <a:t>24</a:t>
            </a:r>
            <a:endParaRPr sz="1197">
              <a:latin typeface="Verdana"/>
              <a:cs typeface="Verdana"/>
            </a:endParaRPr>
          </a:p>
        </p:txBody>
      </p:sp>
      <p:sp>
        <p:nvSpPr>
          <p:cNvPr id="30" name="object 30"/>
          <p:cNvSpPr/>
          <p:nvPr/>
        </p:nvSpPr>
        <p:spPr>
          <a:xfrm>
            <a:off x="7635927" y="3985677"/>
            <a:ext cx="1222820" cy="258465"/>
          </a:xfrm>
          <a:custGeom>
            <a:avLst/>
            <a:gdLst/>
            <a:ahLst/>
            <a:cxnLst/>
            <a:rect l="l" t="t" r="r" b="b"/>
            <a:pathLst>
              <a:path w="1430020" h="302260">
                <a:moveTo>
                  <a:pt x="0" y="301752"/>
                </a:moveTo>
                <a:lnTo>
                  <a:pt x="1429511" y="301752"/>
                </a:lnTo>
                <a:lnTo>
                  <a:pt x="1429511" y="0"/>
                </a:lnTo>
                <a:lnTo>
                  <a:pt x="0" y="0"/>
                </a:lnTo>
                <a:lnTo>
                  <a:pt x="0" y="301752"/>
                </a:lnTo>
                <a:close/>
              </a:path>
            </a:pathLst>
          </a:custGeom>
          <a:solidFill>
            <a:srgbClr val="FFFFFF"/>
          </a:solidFill>
        </p:spPr>
        <p:txBody>
          <a:bodyPr wrap="square" lIns="0" tIns="0" rIns="0" bIns="0" rtlCol="0"/>
          <a:lstStyle/>
          <a:p>
            <a:endParaRPr sz="1539"/>
          </a:p>
        </p:txBody>
      </p:sp>
      <p:sp>
        <p:nvSpPr>
          <p:cNvPr id="31" name="object 31"/>
          <p:cNvSpPr txBox="1"/>
          <p:nvPr/>
        </p:nvSpPr>
        <p:spPr>
          <a:xfrm>
            <a:off x="7661556" y="4011306"/>
            <a:ext cx="72435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19</a:t>
            </a:r>
            <a:r>
              <a:rPr sz="1197" spc="-4" dirty="0">
                <a:solidFill>
                  <a:srgbClr val="009999"/>
                </a:solidFill>
                <a:latin typeface="Verdana"/>
                <a:cs typeface="Verdana"/>
              </a:rPr>
              <a:t>S</a:t>
            </a:r>
            <a:r>
              <a:rPr sz="1197" spc="-9" dirty="0">
                <a:solidFill>
                  <a:srgbClr val="009999"/>
                </a:solidFill>
                <a:latin typeface="Verdana"/>
                <a:cs typeface="Verdana"/>
              </a:rPr>
              <a:t>433</a:t>
            </a:r>
            <a:endParaRPr sz="1197">
              <a:latin typeface="Verdana"/>
              <a:cs typeface="Verdana"/>
            </a:endParaRPr>
          </a:p>
        </p:txBody>
      </p:sp>
      <p:sp>
        <p:nvSpPr>
          <p:cNvPr id="32" name="object 32"/>
          <p:cNvSpPr/>
          <p:nvPr/>
        </p:nvSpPr>
        <p:spPr>
          <a:xfrm>
            <a:off x="8858314" y="3985677"/>
            <a:ext cx="964355" cy="258465"/>
          </a:xfrm>
          <a:custGeom>
            <a:avLst/>
            <a:gdLst/>
            <a:ahLst/>
            <a:cxnLst/>
            <a:rect l="l" t="t" r="r" b="b"/>
            <a:pathLst>
              <a:path w="1127759" h="302260">
                <a:moveTo>
                  <a:pt x="0" y="301752"/>
                </a:moveTo>
                <a:lnTo>
                  <a:pt x="1127759" y="301752"/>
                </a:lnTo>
                <a:lnTo>
                  <a:pt x="1127759" y="0"/>
                </a:lnTo>
                <a:lnTo>
                  <a:pt x="0" y="0"/>
                </a:lnTo>
                <a:lnTo>
                  <a:pt x="0" y="301752"/>
                </a:lnTo>
                <a:close/>
              </a:path>
            </a:pathLst>
          </a:custGeom>
          <a:solidFill>
            <a:srgbClr val="FFFFFF"/>
          </a:solidFill>
        </p:spPr>
        <p:txBody>
          <a:bodyPr wrap="square" lIns="0" tIns="0" rIns="0" bIns="0" rtlCol="0"/>
          <a:lstStyle/>
          <a:p>
            <a:endParaRPr sz="1539"/>
          </a:p>
        </p:txBody>
      </p:sp>
      <p:sp>
        <p:nvSpPr>
          <p:cNvPr id="33" name="object 33"/>
          <p:cNvSpPr txBox="1"/>
          <p:nvPr/>
        </p:nvSpPr>
        <p:spPr>
          <a:xfrm>
            <a:off x="8883943" y="4011306"/>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14</a:t>
            </a:r>
            <a:r>
              <a:rPr sz="1197" spc="-13" dirty="0">
                <a:solidFill>
                  <a:srgbClr val="009999"/>
                </a:solidFill>
                <a:latin typeface="Verdana"/>
                <a:cs typeface="Verdana"/>
              </a:rPr>
              <a:t>-</a:t>
            </a:r>
            <a:r>
              <a:rPr sz="1197" spc="-9" dirty="0">
                <a:solidFill>
                  <a:srgbClr val="009999"/>
                </a:solidFill>
                <a:latin typeface="Verdana"/>
                <a:cs typeface="Verdana"/>
              </a:rPr>
              <a:t>14</a:t>
            </a:r>
            <a:endParaRPr sz="1197">
              <a:latin typeface="Verdana"/>
              <a:cs typeface="Verdana"/>
            </a:endParaRPr>
          </a:p>
        </p:txBody>
      </p:sp>
      <p:sp>
        <p:nvSpPr>
          <p:cNvPr id="34" name="object 34"/>
          <p:cNvSpPr/>
          <p:nvPr/>
        </p:nvSpPr>
        <p:spPr>
          <a:xfrm>
            <a:off x="7635927" y="4243706"/>
            <a:ext cx="1222820" cy="258465"/>
          </a:xfrm>
          <a:custGeom>
            <a:avLst/>
            <a:gdLst/>
            <a:ahLst/>
            <a:cxnLst/>
            <a:rect l="l" t="t" r="r" b="b"/>
            <a:pathLst>
              <a:path w="1430020" h="302260">
                <a:moveTo>
                  <a:pt x="0" y="301752"/>
                </a:moveTo>
                <a:lnTo>
                  <a:pt x="1429511" y="301752"/>
                </a:lnTo>
                <a:lnTo>
                  <a:pt x="1429511" y="0"/>
                </a:lnTo>
                <a:lnTo>
                  <a:pt x="0" y="0"/>
                </a:lnTo>
                <a:lnTo>
                  <a:pt x="0" y="301752"/>
                </a:lnTo>
                <a:close/>
              </a:path>
            </a:pathLst>
          </a:custGeom>
          <a:solidFill>
            <a:srgbClr val="FFFFFF"/>
          </a:solidFill>
        </p:spPr>
        <p:txBody>
          <a:bodyPr wrap="square" lIns="0" tIns="0" rIns="0" bIns="0" rtlCol="0"/>
          <a:lstStyle/>
          <a:p>
            <a:endParaRPr sz="1539"/>
          </a:p>
        </p:txBody>
      </p:sp>
      <p:sp>
        <p:nvSpPr>
          <p:cNvPr id="35" name="object 35"/>
          <p:cNvSpPr txBox="1"/>
          <p:nvPr/>
        </p:nvSpPr>
        <p:spPr>
          <a:xfrm>
            <a:off x="7661557" y="4269337"/>
            <a:ext cx="377922"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V</a:t>
            </a:r>
            <a:r>
              <a:rPr sz="1197" spc="-17" dirty="0">
                <a:solidFill>
                  <a:srgbClr val="009999"/>
                </a:solidFill>
                <a:latin typeface="Verdana"/>
                <a:cs typeface="Verdana"/>
              </a:rPr>
              <a:t>W</a:t>
            </a:r>
            <a:r>
              <a:rPr sz="1197" spc="-9" dirty="0">
                <a:solidFill>
                  <a:srgbClr val="009999"/>
                </a:solidFill>
                <a:latin typeface="Verdana"/>
                <a:cs typeface="Verdana"/>
              </a:rPr>
              <a:t>A</a:t>
            </a:r>
            <a:endParaRPr sz="1197">
              <a:latin typeface="Verdana"/>
              <a:cs typeface="Verdana"/>
            </a:endParaRPr>
          </a:p>
        </p:txBody>
      </p:sp>
      <p:sp>
        <p:nvSpPr>
          <p:cNvPr id="36" name="object 36"/>
          <p:cNvSpPr txBox="1"/>
          <p:nvPr/>
        </p:nvSpPr>
        <p:spPr>
          <a:xfrm>
            <a:off x="8883943" y="4269337"/>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17</a:t>
            </a:r>
            <a:r>
              <a:rPr sz="1197" spc="-13" dirty="0">
                <a:solidFill>
                  <a:srgbClr val="009999"/>
                </a:solidFill>
                <a:latin typeface="Verdana"/>
                <a:cs typeface="Verdana"/>
              </a:rPr>
              <a:t>-</a:t>
            </a:r>
            <a:r>
              <a:rPr sz="1197" spc="-9" dirty="0">
                <a:solidFill>
                  <a:srgbClr val="009999"/>
                </a:solidFill>
                <a:latin typeface="Verdana"/>
                <a:cs typeface="Verdana"/>
              </a:rPr>
              <a:t>19</a:t>
            </a:r>
            <a:endParaRPr sz="1197">
              <a:latin typeface="Verdana"/>
              <a:cs typeface="Verdana"/>
            </a:endParaRPr>
          </a:p>
        </p:txBody>
      </p:sp>
      <p:sp>
        <p:nvSpPr>
          <p:cNvPr id="37" name="object 37"/>
          <p:cNvSpPr txBox="1"/>
          <p:nvPr/>
        </p:nvSpPr>
        <p:spPr>
          <a:xfrm>
            <a:off x="7661556" y="4529974"/>
            <a:ext cx="430050"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TPO</a:t>
            </a:r>
            <a:r>
              <a:rPr sz="1197" spc="-9" dirty="0">
                <a:solidFill>
                  <a:srgbClr val="009999"/>
                </a:solidFill>
                <a:latin typeface="Verdana"/>
                <a:cs typeface="Verdana"/>
              </a:rPr>
              <a:t>X</a:t>
            </a:r>
            <a:endParaRPr sz="1197">
              <a:latin typeface="Verdana"/>
              <a:cs typeface="Verdana"/>
            </a:endParaRPr>
          </a:p>
        </p:txBody>
      </p:sp>
      <p:sp>
        <p:nvSpPr>
          <p:cNvPr id="38" name="object 38"/>
          <p:cNvSpPr/>
          <p:nvPr/>
        </p:nvSpPr>
        <p:spPr>
          <a:xfrm>
            <a:off x="8858314" y="4501737"/>
            <a:ext cx="964355" cy="260637"/>
          </a:xfrm>
          <a:custGeom>
            <a:avLst/>
            <a:gdLst/>
            <a:ahLst/>
            <a:cxnLst/>
            <a:rect l="l" t="t" r="r" b="b"/>
            <a:pathLst>
              <a:path w="1127759" h="304800">
                <a:moveTo>
                  <a:pt x="0" y="304800"/>
                </a:moveTo>
                <a:lnTo>
                  <a:pt x="1127759" y="304800"/>
                </a:lnTo>
                <a:lnTo>
                  <a:pt x="1127759" y="0"/>
                </a:lnTo>
                <a:lnTo>
                  <a:pt x="0" y="0"/>
                </a:lnTo>
                <a:lnTo>
                  <a:pt x="0" y="304800"/>
                </a:lnTo>
                <a:close/>
              </a:path>
            </a:pathLst>
          </a:custGeom>
          <a:solidFill>
            <a:srgbClr val="FFFFFF"/>
          </a:solidFill>
        </p:spPr>
        <p:txBody>
          <a:bodyPr wrap="square" lIns="0" tIns="0" rIns="0" bIns="0" rtlCol="0"/>
          <a:lstStyle/>
          <a:p>
            <a:endParaRPr sz="1539"/>
          </a:p>
        </p:txBody>
      </p:sp>
      <p:sp>
        <p:nvSpPr>
          <p:cNvPr id="39" name="object 39"/>
          <p:cNvSpPr txBox="1"/>
          <p:nvPr/>
        </p:nvSpPr>
        <p:spPr>
          <a:xfrm>
            <a:off x="8883942" y="4529974"/>
            <a:ext cx="282356"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8</a:t>
            </a:r>
            <a:r>
              <a:rPr sz="1197" spc="-13" dirty="0">
                <a:solidFill>
                  <a:srgbClr val="009999"/>
                </a:solidFill>
                <a:latin typeface="Verdana"/>
                <a:cs typeface="Verdana"/>
              </a:rPr>
              <a:t>-</a:t>
            </a:r>
            <a:r>
              <a:rPr sz="1197" spc="-9" dirty="0">
                <a:solidFill>
                  <a:srgbClr val="009999"/>
                </a:solidFill>
                <a:latin typeface="Verdana"/>
                <a:cs typeface="Verdana"/>
              </a:rPr>
              <a:t>8</a:t>
            </a:r>
            <a:endParaRPr sz="1197">
              <a:latin typeface="Verdana"/>
              <a:cs typeface="Verdana"/>
            </a:endParaRPr>
          </a:p>
        </p:txBody>
      </p:sp>
      <p:sp>
        <p:nvSpPr>
          <p:cNvPr id="40" name="object 40"/>
          <p:cNvSpPr/>
          <p:nvPr/>
        </p:nvSpPr>
        <p:spPr>
          <a:xfrm>
            <a:off x="7635927" y="4762373"/>
            <a:ext cx="1222820" cy="258465"/>
          </a:xfrm>
          <a:custGeom>
            <a:avLst/>
            <a:gdLst/>
            <a:ahLst/>
            <a:cxnLst/>
            <a:rect l="l" t="t" r="r" b="b"/>
            <a:pathLst>
              <a:path w="1430020" h="302260">
                <a:moveTo>
                  <a:pt x="0" y="301752"/>
                </a:moveTo>
                <a:lnTo>
                  <a:pt x="1429511" y="301752"/>
                </a:lnTo>
                <a:lnTo>
                  <a:pt x="1429511" y="0"/>
                </a:lnTo>
                <a:lnTo>
                  <a:pt x="0" y="0"/>
                </a:lnTo>
                <a:lnTo>
                  <a:pt x="0" y="301752"/>
                </a:lnTo>
                <a:close/>
              </a:path>
            </a:pathLst>
          </a:custGeom>
          <a:solidFill>
            <a:srgbClr val="FFFFFF"/>
          </a:solidFill>
        </p:spPr>
        <p:txBody>
          <a:bodyPr wrap="square" lIns="0" tIns="0" rIns="0" bIns="0" rtlCol="0"/>
          <a:lstStyle/>
          <a:p>
            <a:endParaRPr sz="1539"/>
          </a:p>
        </p:txBody>
      </p:sp>
      <p:sp>
        <p:nvSpPr>
          <p:cNvPr id="41" name="object 41"/>
          <p:cNvSpPr txBox="1"/>
          <p:nvPr/>
        </p:nvSpPr>
        <p:spPr>
          <a:xfrm>
            <a:off x="7661558" y="4788003"/>
            <a:ext cx="628243"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18</a:t>
            </a:r>
            <a:r>
              <a:rPr sz="1197" spc="-4" dirty="0">
                <a:solidFill>
                  <a:srgbClr val="009999"/>
                </a:solidFill>
                <a:latin typeface="Verdana"/>
                <a:cs typeface="Verdana"/>
              </a:rPr>
              <a:t>S</a:t>
            </a:r>
            <a:r>
              <a:rPr sz="1197" spc="-9" dirty="0">
                <a:solidFill>
                  <a:srgbClr val="009999"/>
                </a:solidFill>
                <a:latin typeface="Verdana"/>
                <a:cs typeface="Verdana"/>
              </a:rPr>
              <a:t>51</a:t>
            </a:r>
            <a:endParaRPr sz="1197">
              <a:latin typeface="Verdana"/>
              <a:cs typeface="Verdana"/>
            </a:endParaRPr>
          </a:p>
        </p:txBody>
      </p:sp>
      <p:sp>
        <p:nvSpPr>
          <p:cNvPr id="42" name="object 42"/>
          <p:cNvSpPr/>
          <p:nvPr/>
        </p:nvSpPr>
        <p:spPr>
          <a:xfrm>
            <a:off x="8858314" y="4762373"/>
            <a:ext cx="964355" cy="258465"/>
          </a:xfrm>
          <a:custGeom>
            <a:avLst/>
            <a:gdLst/>
            <a:ahLst/>
            <a:cxnLst/>
            <a:rect l="l" t="t" r="r" b="b"/>
            <a:pathLst>
              <a:path w="1127759" h="302260">
                <a:moveTo>
                  <a:pt x="0" y="301752"/>
                </a:moveTo>
                <a:lnTo>
                  <a:pt x="1127759" y="301752"/>
                </a:lnTo>
                <a:lnTo>
                  <a:pt x="1127759" y="0"/>
                </a:lnTo>
                <a:lnTo>
                  <a:pt x="0" y="0"/>
                </a:lnTo>
                <a:lnTo>
                  <a:pt x="0" y="301752"/>
                </a:lnTo>
                <a:close/>
              </a:path>
            </a:pathLst>
          </a:custGeom>
          <a:solidFill>
            <a:srgbClr val="FFFFFF"/>
          </a:solidFill>
        </p:spPr>
        <p:txBody>
          <a:bodyPr wrap="square" lIns="0" tIns="0" rIns="0" bIns="0" rtlCol="0"/>
          <a:lstStyle/>
          <a:p>
            <a:endParaRPr sz="1539"/>
          </a:p>
        </p:txBody>
      </p:sp>
      <p:sp>
        <p:nvSpPr>
          <p:cNvPr id="43" name="object 43"/>
          <p:cNvSpPr txBox="1"/>
          <p:nvPr/>
        </p:nvSpPr>
        <p:spPr>
          <a:xfrm>
            <a:off x="8883943" y="4788003"/>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16</a:t>
            </a:r>
            <a:r>
              <a:rPr sz="1197" spc="-13" dirty="0">
                <a:solidFill>
                  <a:srgbClr val="009999"/>
                </a:solidFill>
                <a:latin typeface="Verdana"/>
                <a:cs typeface="Verdana"/>
              </a:rPr>
              <a:t>-</a:t>
            </a:r>
            <a:r>
              <a:rPr sz="1197" spc="-9" dirty="0">
                <a:solidFill>
                  <a:srgbClr val="009999"/>
                </a:solidFill>
                <a:latin typeface="Verdana"/>
                <a:cs typeface="Verdana"/>
              </a:rPr>
              <a:t>16</a:t>
            </a:r>
            <a:endParaRPr sz="1197">
              <a:latin typeface="Verdana"/>
              <a:cs typeface="Verdana"/>
            </a:endParaRPr>
          </a:p>
        </p:txBody>
      </p:sp>
      <p:sp>
        <p:nvSpPr>
          <p:cNvPr id="44" name="object 44"/>
          <p:cNvSpPr/>
          <p:nvPr/>
        </p:nvSpPr>
        <p:spPr>
          <a:xfrm>
            <a:off x="7635927" y="5020404"/>
            <a:ext cx="1222820" cy="258465"/>
          </a:xfrm>
          <a:custGeom>
            <a:avLst/>
            <a:gdLst/>
            <a:ahLst/>
            <a:cxnLst/>
            <a:rect l="l" t="t" r="r" b="b"/>
            <a:pathLst>
              <a:path w="1430020" h="302260">
                <a:moveTo>
                  <a:pt x="0" y="301752"/>
                </a:moveTo>
                <a:lnTo>
                  <a:pt x="1429511" y="301752"/>
                </a:lnTo>
                <a:lnTo>
                  <a:pt x="1429511" y="0"/>
                </a:lnTo>
                <a:lnTo>
                  <a:pt x="0" y="0"/>
                </a:lnTo>
                <a:lnTo>
                  <a:pt x="0" y="301752"/>
                </a:lnTo>
                <a:close/>
              </a:path>
            </a:pathLst>
          </a:custGeom>
          <a:solidFill>
            <a:srgbClr val="FFFFFF"/>
          </a:solidFill>
        </p:spPr>
        <p:txBody>
          <a:bodyPr wrap="square" lIns="0" tIns="0" rIns="0" bIns="0" rtlCol="0"/>
          <a:lstStyle/>
          <a:p>
            <a:endParaRPr sz="1539"/>
          </a:p>
        </p:txBody>
      </p:sp>
      <p:sp>
        <p:nvSpPr>
          <p:cNvPr id="45" name="object 45"/>
          <p:cNvSpPr txBox="1"/>
          <p:nvPr/>
        </p:nvSpPr>
        <p:spPr>
          <a:xfrm>
            <a:off x="7661557" y="5046033"/>
            <a:ext cx="349144"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a</a:t>
            </a:r>
            <a:r>
              <a:rPr sz="1197" spc="-17" dirty="0">
                <a:solidFill>
                  <a:srgbClr val="009999"/>
                </a:solidFill>
                <a:latin typeface="Verdana"/>
                <a:cs typeface="Verdana"/>
              </a:rPr>
              <a:t>m</a:t>
            </a:r>
            <a:r>
              <a:rPr sz="1197" spc="-4" dirty="0">
                <a:solidFill>
                  <a:srgbClr val="009999"/>
                </a:solidFill>
                <a:latin typeface="Verdana"/>
                <a:cs typeface="Verdana"/>
              </a:rPr>
              <a:t>e</a:t>
            </a:r>
            <a:endParaRPr sz="1197">
              <a:latin typeface="Verdana"/>
              <a:cs typeface="Verdana"/>
            </a:endParaRPr>
          </a:p>
        </p:txBody>
      </p:sp>
      <p:sp>
        <p:nvSpPr>
          <p:cNvPr id="46" name="object 46"/>
          <p:cNvSpPr/>
          <p:nvPr/>
        </p:nvSpPr>
        <p:spPr>
          <a:xfrm>
            <a:off x="8858314" y="5020404"/>
            <a:ext cx="964355" cy="258465"/>
          </a:xfrm>
          <a:custGeom>
            <a:avLst/>
            <a:gdLst/>
            <a:ahLst/>
            <a:cxnLst/>
            <a:rect l="l" t="t" r="r" b="b"/>
            <a:pathLst>
              <a:path w="1127759" h="302260">
                <a:moveTo>
                  <a:pt x="0" y="301752"/>
                </a:moveTo>
                <a:lnTo>
                  <a:pt x="1127759" y="301752"/>
                </a:lnTo>
                <a:lnTo>
                  <a:pt x="1127759" y="0"/>
                </a:lnTo>
                <a:lnTo>
                  <a:pt x="0" y="0"/>
                </a:lnTo>
                <a:lnTo>
                  <a:pt x="0" y="301752"/>
                </a:lnTo>
                <a:close/>
              </a:path>
            </a:pathLst>
          </a:custGeom>
          <a:solidFill>
            <a:srgbClr val="FFFFFF"/>
          </a:solidFill>
        </p:spPr>
        <p:txBody>
          <a:bodyPr wrap="square" lIns="0" tIns="0" rIns="0" bIns="0" rtlCol="0"/>
          <a:lstStyle/>
          <a:p>
            <a:endParaRPr sz="1539"/>
          </a:p>
        </p:txBody>
      </p:sp>
      <p:sp>
        <p:nvSpPr>
          <p:cNvPr id="47" name="object 47"/>
          <p:cNvSpPr txBox="1"/>
          <p:nvPr/>
        </p:nvSpPr>
        <p:spPr>
          <a:xfrm>
            <a:off x="8883943" y="5046033"/>
            <a:ext cx="219369"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X</a:t>
            </a:r>
            <a:r>
              <a:rPr sz="1197" spc="-9" dirty="0">
                <a:solidFill>
                  <a:srgbClr val="009999"/>
                </a:solidFill>
                <a:latin typeface="Verdana"/>
                <a:cs typeface="Verdana"/>
              </a:rPr>
              <a:t>Y</a:t>
            </a:r>
            <a:endParaRPr sz="1197">
              <a:latin typeface="Verdana"/>
              <a:cs typeface="Verdana"/>
            </a:endParaRPr>
          </a:p>
        </p:txBody>
      </p:sp>
      <p:sp>
        <p:nvSpPr>
          <p:cNvPr id="48" name="object 48"/>
          <p:cNvSpPr/>
          <p:nvPr/>
        </p:nvSpPr>
        <p:spPr>
          <a:xfrm>
            <a:off x="7635927" y="5278434"/>
            <a:ext cx="1222820" cy="260637"/>
          </a:xfrm>
          <a:custGeom>
            <a:avLst/>
            <a:gdLst/>
            <a:ahLst/>
            <a:cxnLst/>
            <a:rect l="l" t="t" r="r" b="b"/>
            <a:pathLst>
              <a:path w="1430020" h="304800">
                <a:moveTo>
                  <a:pt x="0" y="304799"/>
                </a:moveTo>
                <a:lnTo>
                  <a:pt x="1429511" y="304799"/>
                </a:lnTo>
                <a:lnTo>
                  <a:pt x="1429511" y="0"/>
                </a:lnTo>
                <a:lnTo>
                  <a:pt x="0" y="0"/>
                </a:lnTo>
                <a:lnTo>
                  <a:pt x="0" y="304799"/>
                </a:lnTo>
                <a:close/>
              </a:path>
            </a:pathLst>
          </a:custGeom>
          <a:solidFill>
            <a:srgbClr val="FFFFFF"/>
          </a:solidFill>
        </p:spPr>
        <p:txBody>
          <a:bodyPr wrap="square" lIns="0" tIns="0" rIns="0" bIns="0" rtlCol="0"/>
          <a:lstStyle/>
          <a:p>
            <a:endParaRPr sz="1539"/>
          </a:p>
        </p:txBody>
      </p:sp>
      <p:sp>
        <p:nvSpPr>
          <p:cNvPr id="49" name="object 49"/>
          <p:cNvSpPr txBox="1"/>
          <p:nvPr/>
        </p:nvSpPr>
        <p:spPr>
          <a:xfrm>
            <a:off x="7661558" y="5306670"/>
            <a:ext cx="628243" cy="194087"/>
          </a:xfrm>
          <a:prstGeom prst="rect">
            <a:avLst/>
          </a:prstGeom>
        </p:spPr>
        <p:txBody>
          <a:bodyPr vert="horz" wrap="square" lIns="0" tIns="9774" rIns="0" bIns="0" rtlCol="0">
            <a:spAutoFit/>
          </a:bodyPr>
          <a:lstStyle/>
          <a:p>
            <a:pPr marL="10860">
              <a:spcBef>
                <a:spcPts val="77"/>
              </a:spcBef>
            </a:pPr>
            <a:r>
              <a:rPr sz="1197" spc="-4" dirty="0">
                <a:solidFill>
                  <a:srgbClr val="009999"/>
                </a:solidFill>
                <a:latin typeface="Verdana"/>
                <a:cs typeface="Verdana"/>
              </a:rPr>
              <a:t>D</a:t>
            </a:r>
            <a:r>
              <a:rPr sz="1197" spc="-9" dirty="0">
                <a:solidFill>
                  <a:srgbClr val="009999"/>
                </a:solidFill>
                <a:latin typeface="Verdana"/>
                <a:cs typeface="Verdana"/>
              </a:rPr>
              <a:t>5</a:t>
            </a:r>
            <a:r>
              <a:rPr sz="1197" spc="-4" dirty="0">
                <a:solidFill>
                  <a:srgbClr val="009999"/>
                </a:solidFill>
                <a:latin typeface="Verdana"/>
                <a:cs typeface="Verdana"/>
              </a:rPr>
              <a:t>S</a:t>
            </a:r>
            <a:r>
              <a:rPr sz="1197" spc="-9" dirty="0">
                <a:solidFill>
                  <a:srgbClr val="009999"/>
                </a:solidFill>
                <a:latin typeface="Verdana"/>
                <a:cs typeface="Verdana"/>
              </a:rPr>
              <a:t>818</a:t>
            </a:r>
            <a:endParaRPr sz="1197">
              <a:latin typeface="Verdana"/>
              <a:cs typeface="Verdana"/>
            </a:endParaRPr>
          </a:p>
        </p:txBody>
      </p:sp>
      <p:sp>
        <p:nvSpPr>
          <p:cNvPr id="50" name="object 50"/>
          <p:cNvSpPr/>
          <p:nvPr/>
        </p:nvSpPr>
        <p:spPr>
          <a:xfrm>
            <a:off x="8858314" y="5278434"/>
            <a:ext cx="964355" cy="260637"/>
          </a:xfrm>
          <a:custGeom>
            <a:avLst/>
            <a:gdLst/>
            <a:ahLst/>
            <a:cxnLst/>
            <a:rect l="l" t="t" r="r" b="b"/>
            <a:pathLst>
              <a:path w="1127759" h="304800">
                <a:moveTo>
                  <a:pt x="0" y="304799"/>
                </a:moveTo>
                <a:lnTo>
                  <a:pt x="1127759" y="304799"/>
                </a:lnTo>
                <a:lnTo>
                  <a:pt x="1127759" y="0"/>
                </a:lnTo>
                <a:lnTo>
                  <a:pt x="0" y="0"/>
                </a:lnTo>
                <a:lnTo>
                  <a:pt x="0" y="304799"/>
                </a:lnTo>
                <a:close/>
              </a:path>
            </a:pathLst>
          </a:custGeom>
          <a:solidFill>
            <a:srgbClr val="FFFFFF"/>
          </a:solidFill>
        </p:spPr>
        <p:txBody>
          <a:bodyPr wrap="square" lIns="0" tIns="0" rIns="0" bIns="0" rtlCol="0"/>
          <a:lstStyle/>
          <a:p>
            <a:endParaRPr sz="1539"/>
          </a:p>
        </p:txBody>
      </p:sp>
      <p:sp>
        <p:nvSpPr>
          <p:cNvPr id="51" name="object 51"/>
          <p:cNvSpPr txBox="1"/>
          <p:nvPr/>
        </p:nvSpPr>
        <p:spPr>
          <a:xfrm>
            <a:off x="8883943" y="5306670"/>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11</a:t>
            </a:r>
            <a:r>
              <a:rPr sz="1197" spc="-13" dirty="0">
                <a:solidFill>
                  <a:srgbClr val="009999"/>
                </a:solidFill>
                <a:latin typeface="Verdana"/>
                <a:cs typeface="Verdana"/>
              </a:rPr>
              <a:t>-</a:t>
            </a:r>
            <a:r>
              <a:rPr sz="1197" spc="-9" dirty="0">
                <a:solidFill>
                  <a:srgbClr val="009999"/>
                </a:solidFill>
                <a:latin typeface="Verdana"/>
                <a:cs typeface="Verdana"/>
              </a:rPr>
              <a:t>12</a:t>
            </a:r>
            <a:endParaRPr sz="1197">
              <a:latin typeface="Verdana"/>
              <a:cs typeface="Verdana"/>
            </a:endParaRPr>
          </a:p>
        </p:txBody>
      </p:sp>
      <p:sp>
        <p:nvSpPr>
          <p:cNvPr id="52" name="object 52"/>
          <p:cNvSpPr/>
          <p:nvPr/>
        </p:nvSpPr>
        <p:spPr>
          <a:xfrm>
            <a:off x="7635927" y="5539070"/>
            <a:ext cx="1222820" cy="258465"/>
          </a:xfrm>
          <a:custGeom>
            <a:avLst/>
            <a:gdLst/>
            <a:ahLst/>
            <a:cxnLst/>
            <a:rect l="l" t="t" r="r" b="b"/>
            <a:pathLst>
              <a:path w="1430020" h="302259">
                <a:moveTo>
                  <a:pt x="0" y="301751"/>
                </a:moveTo>
                <a:lnTo>
                  <a:pt x="1429511" y="301751"/>
                </a:lnTo>
                <a:lnTo>
                  <a:pt x="1429511" y="0"/>
                </a:lnTo>
                <a:lnTo>
                  <a:pt x="0" y="0"/>
                </a:lnTo>
                <a:lnTo>
                  <a:pt x="0" y="301751"/>
                </a:lnTo>
                <a:close/>
              </a:path>
            </a:pathLst>
          </a:custGeom>
          <a:solidFill>
            <a:srgbClr val="FFFFFF"/>
          </a:solidFill>
        </p:spPr>
        <p:txBody>
          <a:bodyPr wrap="square" lIns="0" tIns="0" rIns="0" bIns="0" rtlCol="0"/>
          <a:lstStyle/>
          <a:p>
            <a:endParaRPr sz="1539"/>
          </a:p>
        </p:txBody>
      </p:sp>
      <p:sp>
        <p:nvSpPr>
          <p:cNvPr id="53" name="object 53"/>
          <p:cNvSpPr txBox="1"/>
          <p:nvPr/>
        </p:nvSpPr>
        <p:spPr>
          <a:xfrm>
            <a:off x="7661557" y="5564701"/>
            <a:ext cx="328511" cy="194087"/>
          </a:xfrm>
          <a:prstGeom prst="rect">
            <a:avLst/>
          </a:prstGeom>
        </p:spPr>
        <p:txBody>
          <a:bodyPr vert="horz" wrap="square" lIns="0" tIns="9774" rIns="0" bIns="0" rtlCol="0">
            <a:spAutoFit/>
          </a:bodyPr>
          <a:lstStyle/>
          <a:p>
            <a:pPr marL="10860">
              <a:spcBef>
                <a:spcPts val="77"/>
              </a:spcBef>
            </a:pPr>
            <a:r>
              <a:rPr sz="1197" spc="-13" dirty="0">
                <a:solidFill>
                  <a:srgbClr val="009999"/>
                </a:solidFill>
                <a:latin typeface="Verdana"/>
                <a:cs typeface="Verdana"/>
              </a:rPr>
              <a:t>F</a:t>
            </a:r>
            <a:r>
              <a:rPr sz="1197" spc="-9" dirty="0">
                <a:solidFill>
                  <a:srgbClr val="009999"/>
                </a:solidFill>
                <a:latin typeface="Verdana"/>
                <a:cs typeface="Verdana"/>
              </a:rPr>
              <a:t>GA</a:t>
            </a:r>
            <a:endParaRPr sz="1197">
              <a:latin typeface="Verdana"/>
              <a:cs typeface="Verdana"/>
            </a:endParaRPr>
          </a:p>
        </p:txBody>
      </p:sp>
      <p:sp>
        <p:nvSpPr>
          <p:cNvPr id="54" name="object 54"/>
          <p:cNvSpPr/>
          <p:nvPr/>
        </p:nvSpPr>
        <p:spPr>
          <a:xfrm>
            <a:off x="8858314" y="5539070"/>
            <a:ext cx="964355" cy="258465"/>
          </a:xfrm>
          <a:custGeom>
            <a:avLst/>
            <a:gdLst/>
            <a:ahLst/>
            <a:cxnLst/>
            <a:rect l="l" t="t" r="r" b="b"/>
            <a:pathLst>
              <a:path w="1127759" h="302259">
                <a:moveTo>
                  <a:pt x="0" y="301751"/>
                </a:moveTo>
                <a:lnTo>
                  <a:pt x="1127759" y="301751"/>
                </a:lnTo>
                <a:lnTo>
                  <a:pt x="1127759" y="0"/>
                </a:lnTo>
                <a:lnTo>
                  <a:pt x="0" y="0"/>
                </a:lnTo>
                <a:lnTo>
                  <a:pt x="0" y="301751"/>
                </a:lnTo>
                <a:close/>
              </a:path>
            </a:pathLst>
          </a:custGeom>
          <a:solidFill>
            <a:srgbClr val="FFFFFF"/>
          </a:solidFill>
        </p:spPr>
        <p:txBody>
          <a:bodyPr wrap="square" lIns="0" tIns="0" rIns="0" bIns="0" rtlCol="0"/>
          <a:lstStyle/>
          <a:p>
            <a:endParaRPr sz="1539"/>
          </a:p>
        </p:txBody>
      </p:sp>
      <p:sp>
        <p:nvSpPr>
          <p:cNvPr id="55" name="object 55"/>
          <p:cNvSpPr txBox="1"/>
          <p:nvPr/>
        </p:nvSpPr>
        <p:spPr>
          <a:xfrm>
            <a:off x="8883943" y="5564701"/>
            <a:ext cx="475119" cy="194087"/>
          </a:xfrm>
          <a:prstGeom prst="rect">
            <a:avLst/>
          </a:prstGeom>
        </p:spPr>
        <p:txBody>
          <a:bodyPr vert="horz" wrap="square" lIns="0" tIns="9774" rIns="0" bIns="0" rtlCol="0">
            <a:spAutoFit/>
          </a:bodyPr>
          <a:lstStyle/>
          <a:p>
            <a:pPr marL="10860">
              <a:spcBef>
                <a:spcPts val="77"/>
              </a:spcBef>
            </a:pPr>
            <a:r>
              <a:rPr sz="1197" spc="-9" dirty="0">
                <a:solidFill>
                  <a:srgbClr val="009999"/>
                </a:solidFill>
                <a:latin typeface="Verdana"/>
                <a:cs typeface="Verdana"/>
              </a:rPr>
              <a:t>20</a:t>
            </a:r>
            <a:r>
              <a:rPr sz="1197" spc="-13" dirty="0">
                <a:solidFill>
                  <a:srgbClr val="009999"/>
                </a:solidFill>
                <a:latin typeface="Verdana"/>
                <a:cs typeface="Verdana"/>
              </a:rPr>
              <a:t>-</a:t>
            </a:r>
            <a:r>
              <a:rPr sz="1197" spc="-9" dirty="0">
                <a:solidFill>
                  <a:srgbClr val="009999"/>
                </a:solidFill>
                <a:latin typeface="Verdana"/>
                <a:cs typeface="Verdana"/>
              </a:rPr>
              <a:t>22</a:t>
            </a:r>
            <a:endParaRPr sz="1197">
              <a:latin typeface="Verdana"/>
              <a:cs typeface="Verdana"/>
            </a:endParaRPr>
          </a:p>
        </p:txBody>
      </p:sp>
      <p:sp>
        <p:nvSpPr>
          <p:cNvPr id="56" name="object 56"/>
          <p:cNvSpPr/>
          <p:nvPr/>
        </p:nvSpPr>
        <p:spPr>
          <a:xfrm>
            <a:off x="8858312" y="1209897"/>
            <a:ext cx="0" cy="4587204"/>
          </a:xfrm>
          <a:custGeom>
            <a:avLst/>
            <a:gdLst/>
            <a:ahLst/>
            <a:cxnLst/>
            <a:rect l="l" t="t" r="r" b="b"/>
            <a:pathLst>
              <a:path h="5364480">
                <a:moveTo>
                  <a:pt x="0" y="0"/>
                </a:moveTo>
                <a:lnTo>
                  <a:pt x="0" y="5364480"/>
                </a:lnTo>
              </a:path>
            </a:pathLst>
          </a:custGeom>
          <a:ln w="18286">
            <a:solidFill>
              <a:srgbClr val="000000"/>
            </a:solidFill>
          </a:ln>
        </p:spPr>
        <p:txBody>
          <a:bodyPr wrap="square" lIns="0" tIns="0" rIns="0" bIns="0" rtlCol="0"/>
          <a:lstStyle/>
          <a:p>
            <a:endParaRPr sz="1539"/>
          </a:p>
        </p:txBody>
      </p:sp>
      <p:sp>
        <p:nvSpPr>
          <p:cNvPr id="57" name="object 57"/>
          <p:cNvSpPr/>
          <p:nvPr/>
        </p:nvSpPr>
        <p:spPr>
          <a:xfrm>
            <a:off x="7635928" y="1652979"/>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58" name="object 58"/>
          <p:cNvSpPr/>
          <p:nvPr/>
        </p:nvSpPr>
        <p:spPr>
          <a:xfrm>
            <a:off x="7635928" y="1911009"/>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59" name="object 59"/>
          <p:cNvSpPr/>
          <p:nvPr/>
        </p:nvSpPr>
        <p:spPr>
          <a:xfrm>
            <a:off x="7635928" y="2171646"/>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0" name="object 60"/>
          <p:cNvSpPr/>
          <p:nvPr/>
        </p:nvSpPr>
        <p:spPr>
          <a:xfrm>
            <a:off x="7635928" y="2429675"/>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1" name="object 61"/>
          <p:cNvSpPr/>
          <p:nvPr/>
        </p:nvSpPr>
        <p:spPr>
          <a:xfrm>
            <a:off x="7635928" y="2690312"/>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2" name="object 62"/>
          <p:cNvSpPr/>
          <p:nvPr/>
        </p:nvSpPr>
        <p:spPr>
          <a:xfrm>
            <a:off x="7635928" y="2948343"/>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3" name="object 63"/>
          <p:cNvSpPr/>
          <p:nvPr/>
        </p:nvSpPr>
        <p:spPr>
          <a:xfrm>
            <a:off x="7635928" y="3206373"/>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4" name="object 64"/>
          <p:cNvSpPr/>
          <p:nvPr/>
        </p:nvSpPr>
        <p:spPr>
          <a:xfrm>
            <a:off x="7635928" y="3467010"/>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5" name="object 65"/>
          <p:cNvSpPr/>
          <p:nvPr/>
        </p:nvSpPr>
        <p:spPr>
          <a:xfrm>
            <a:off x="7635928" y="3725040"/>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6" name="object 66"/>
          <p:cNvSpPr/>
          <p:nvPr/>
        </p:nvSpPr>
        <p:spPr>
          <a:xfrm>
            <a:off x="7635928" y="3985676"/>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7" name="object 67"/>
          <p:cNvSpPr/>
          <p:nvPr/>
        </p:nvSpPr>
        <p:spPr>
          <a:xfrm>
            <a:off x="7635928" y="4243706"/>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8" name="object 68"/>
          <p:cNvSpPr/>
          <p:nvPr/>
        </p:nvSpPr>
        <p:spPr>
          <a:xfrm>
            <a:off x="7635928" y="4501736"/>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69" name="object 69"/>
          <p:cNvSpPr/>
          <p:nvPr/>
        </p:nvSpPr>
        <p:spPr>
          <a:xfrm>
            <a:off x="7635928" y="4762372"/>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0" name="object 70"/>
          <p:cNvSpPr/>
          <p:nvPr/>
        </p:nvSpPr>
        <p:spPr>
          <a:xfrm>
            <a:off x="7635928" y="5020404"/>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1" name="object 71"/>
          <p:cNvSpPr/>
          <p:nvPr/>
        </p:nvSpPr>
        <p:spPr>
          <a:xfrm>
            <a:off x="7635928" y="5278433"/>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2" name="object 72"/>
          <p:cNvSpPr/>
          <p:nvPr/>
        </p:nvSpPr>
        <p:spPr>
          <a:xfrm>
            <a:off x="7635928" y="5539069"/>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3" name="object 73"/>
          <p:cNvSpPr/>
          <p:nvPr/>
        </p:nvSpPr>
        <p:spPr>
          <a:xfrm>
            <a:off x="7635927" y="1209897"/>
            <a:ext cx="0" cy="4587204"/>
          </a:xfrm>
          <a:custGeom>
            <a:avLst/>
            <a:gdLst/>
            <a:ahLst/>
            <a:cxnLst/>
            <a:rect l="l" t="t" r="r" b="b"/>
            <a:pathLst>
              <a:path h="5364480">
                <a:moveTo>
                  <a:pt x="0" y="0"/>
                </a:moveTo>
                <a:lnTo>
                  <a:pt x="0" y="5364480"/>
                </a:lnTo>
              </a:path>
            </a:pathLst>
          </a:custGeom>
          <a:ln w="18286">
            <a:solidFill>
              <a:srgbClr val="000000"/>
            </a:solidFill>
          </a:ln>
        </p:spPr>
        <p:txBody>
          <a:bodyPr wrap="square" lIns="0" tIns="0" rIns="0" bIns="0" rtlCol="0"/>
          <a:lstStyle/>
          <a:p>
            <a:endParaRPr sz="1539"/>
          </a:p>
        </p:txBody>
      </p:sp>
      <p:sp>
        <p:nvSpPr>
          <p:cNvPr id="74" name="object 74"/>
          <p:cNvSpPr/>
          <p:nvPr/>
        </p:nvSpPr>
        <p:spPr>
          <a:xfrm>
            <a:off x="9822668" y="1209897"/>
            <a:ext cx="0" cy="4587204"/>
          </a:xfrm>
          <a:custGeom>
            <a:avLst/>
            <a:gdLst/>
            <a:ahLst/>
            <a:cxnLst/>
            <a:rect l="l" t="t" r="r" b="b"/>
            <a:pathLst>
              <a:path h="5364480">
                <a:moveTo>
                  <a:pt x="0" y="0"/>
                </a:moveTo>
                <a:lnTo>
                  <a:pt x="0" y="5364480"/>
                </a:lnTo>
              </a:path>
            </a:pathLst>
          </a:custGeom>
          <a:ln w="18286">
            <a:solidFill>
              <a:srgbClr val="000000"/>
            </a:solidFill>
          </a:ln>
        </p:spPr>
        <p:txBody>
          <a:bodyPr wrap="square" lIns="0" tIns="0" rIns="0" bIns="0" rtlCol="0"/>
          <a:lstStyle/>
          <a:p>
            <a:endParaRPr sz="1539"/>
          </a:p>
        </p:txBody>
      </p:sp>
      <p:sp>
        <p:nvSpPr>
          <p:cNvPr id="75" name="object 75"/>
          <p:cNvSpPr/>
          <p:nvPr/>
        </p:nvSpPr>
        <p:spPr>
          <a:xfrm>
            <a:off x="7635928" y="1209897"/>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6" name="object 76"/>
          <p:cNvSpPr/>
          <p:nvPr/>
        </p:nvSpPr>
        <p:spPr>
          <a:xfrm>
            <a:off x="7635928" y="5797100"/>
            <a:ext cx="2187175" cy="0"/>
          </a:xfrm>
          <a:custGeom>
            <a:avLst/>
            <a:gdLst/>
            <a:ahLst/>
            <a:cxnLst/>
            <a:rect l="l" t="t" r="r" b="b"/>
            <a:pathLst>
              <a:path w="2557779">
                <a:moveTo>
                  <a:pt x="0" y="0"/>
                </a:moveTo>
                <a:lnTo>
                  <a:pt x="2557272" y="0"/>
                </a:lnTo>
              </a:path>
            </a:pathLst>
          </a:custGeom>
          <a:ln w="18286">
            <a:solidFill>
              <a:srgbClr val="000000"/>
            </a:solidFill>
          </a:ln>
        </p:spPr>
        <p:txBody>
          <a:bodyPr wrap="square" lIns="0" tIns="0" rIns="0" bIns="0" rtlCol="0"/>
          <a:lstStyle/>
          <a:p>
            <a:endParaRPr sz="1539"/>
          </a:p>
        </p:txBody>
      </p:sp>
      <p:sp>
        <p:nvSpPr>
          <p:cNvPr id="77" name="object 77"/>
          <p:cNvSpPr/>
          <p:nvPr/>
        </p:nvSpPr>
        <p:spPr>
          <a:xfrm>
            <a:off x="6697637" y="2891004"/>
            <a:ext cx="841855" cy="437869"/>
          </a:xfrm>
          <a:prstGeom prst="rect">
            <a:avLst/>
          </a:prstGeom>
          <a:blipFill>
            <a:blip r:embed="rId3" cstate="print"/>
            <a:stretch>
              <a:fillRect/>
            </a:stretch>
          </a:blipFill>
        </p:spPr>
        <p:txBody>
          <a:bodyPr wrap="square" lIns="0" tIns="0" rIns="0" bIns="0" rtlCol="0"/>
          <a:lstStyle/>
          <a:p>
            <a:endParaRPr sz="1539"/>
          </a:p>
        </p:txBody>
      </p:sp>
      <p:sp>
        <p:nvSpPr>
          <p:cNvPr id="78" name="object 78"/>
          <p:cNvSpPr/>
          <p:nvPr/>
        </p:nvSpPr>
        <p:spPr>
          <a:xfrm>
            <a:off x="6741945" y="2935311"/>
            <a:ext cx="818833" cy="414847"/>
          </a:xfrm>
          <a:custGeom>
            <a:avLst/>
            <a:gdLst/>
            <a:ahLst/>
            <a:cxnLst/>
            <a:rect l="l" t="t" r="r" b="b"/>
            <a:pathLst>
              <a:path w="957579" h="485139">
                <a:moveTo>
                  <a:pt x="716279" y="0"/>
                </a:moveTo>
                <a:lnTo>
                  <a:pt x="716279" y="121919"/>
                </a:lnTo>
                <a:lnTo>
                  <a:pt x="0" y="121919"/>
                </a:lnTo>
                <a:lnTo>
                  <a:pt x="0" y="362712"/>
                </a:lnTo>
                <a:lnTo>
                  <a:pt x="716279" y="362712"/>
                </a:lnTo>
                <a:lnTo>
                  <a:pt x="716279" y="484631"/>
                </a:lnTo>
                <a:lnTo>
                  <a:pt x="957072" y="243839"/>
                </a:lnTo>
                <a:lnTo>
                  <a:pt x="716279" y="0"/>
                </a:lnTo>
                <a:close/>
              </a:path>
            </a:pathLst>
          </a:custGeom>
          <a:solidFill>
            <a:srgbClr val="336600"/>
          </a:solidFill>
        </p:spPr>
        <p:txBody>
          <a:bodyPr wrap="square" lIns="0" tIns="0" rIns="0" bIns="0" rtlCol="0"/>
          <a:lstStyle/>
          <a:p>
            <a:endParaRPr sz="1539"/>
          </a:p>
        </p:txBody>
      </p:sp>
      <p:sp>
        <p:nvSpPr>
          <p:cNvPr id="79" name="object 79"/>
          <p:cNvSpPr/>
          <p:nvPr/>
        </p:nvSpPr>
        <p:spPr>
          <a:xfrm>
            <a:off x="6741945" y="2935311"/>
            <a:ext cx="818833" cy="414847"/>
          </a:xfrm>
          <a:custGeom>
            <a:avLst/>
            <a:gdLst/>
            <a:ahLst/>
            <a:cxnLst/>
            <a:rect l="l" t="t" r="r" b="b"/>
            <a:pathLst>
              <a:path w="957579" h="485139">
                <a:moveTo>
                  <a:pt x="716279" y="0"/>
                </a:moveTo>
                <a:lnTo>
                  <a:pt x="716279" y="121919"/>
                </a:lnTo>
                <a:lnTo>
                  <a:pt x="0" y="121919"/>
                </a:lnTo>
                <a:lnTo>
                  <a:pt x="0" y="362712"/>
                </a:lnTo>
                <a:lnTo>
                  <a:pt x="716279" y="362712"/>
                </a:lnTo>
                <a:lnTo>
                  <a:pt x="716279" y="484631"/>
                </a:lnTo>
                <a:lnTo>
                  <a:pt x="957072" y="243839"/>
                </a:lnTo>
                <a:lnTo>
                  <a:pt x="716279" y="0"/>
                </a:lnTo>
                <a:close/>
              </a:path>
            </a:pathLst>
          </a:custGeom>
          <a:ln w="24382">
            <a:solidFill>
              <a:srgbClr val="BADFE2"/>
            </a:solidFill>
          </a:ln>
        </p:spPr>
        <p:txBody>
          <a:bodyPr wrap="square" lIns="0" tIns="0" rIns="0" bIns="0" rtlCol="0"/>
          <a:lstStyle/>
          <a:p>
            <a:endParaRPr sz="1539"/>
          </a:p>
        </p:txBody>
      </p:sp>
      <p:sp>
        <p:nvSpPr>
          <p:cNvPr id="80" name="object 80"/>
          <p:cNvSpPr txBox="1"/>
          <p:nvPr/>
        </p:nvSpPr>
        <p:spPr>
          <a:xfrm>
            <a:off x="1658119" y="4998423"/>
            <a:ext cx="5754385" cy="1197368"/>
          </a:xfrm>
          <a:prstGeom prst="rect">
            <a:avLst/>
          </a:prstGeom>
        </p:spPr>
        <p:style>
          <a:lnRef idx="2">
            <a:schemeClr val="accent1"/>
          </a:lnRef>
          <a:fillRef idx="1003">
            <a:schemeClr val="lt2"/>
          </a:fillRef>
          <a:effectRef idx="0">
            <a:schemeClr val="accent1"/>
          </a:effectRef>
          <a:fontRef idx="minor">
            <a:schemeClr val="dk1"/>
          </a:fontRef>
        </p:style>
        <p:txBody>
          <a:bodyPr vert="horz" wrap="square" lIns="0" tIns="88508" rIns="0" bIns="0" rtlCol="0">
            <a:spAutoFit/>
          </a:bodyPr>
          <a:lstStyle/>
          <a:p>
            <a:pPr marR="45611" algn="just">
              <a:spcBef>
                <a:spcPts val="697"/>
              </a:spcBef>
            </a:pPr>
            <a:r>
              <a:rPr sz="2400" b="1" dirty="0">
                <a:solidFill>
                  <a:schemeClr val="tx1"/>
                </a:solidFill>
                <a:cs typeface="Arial"/>
              </a:rPr>
              <a:t>PROFILO </a:t>
            </a:r>
            <a:r>
              <a:rPr sz="2400" b="1" spc="-4" dirty="0">
                <a:solidFill>
                  <a:schemeClr val="tx1"/>
                </a:solidFill>
                <a:cs typeface="Arial"/>
              </a:rPr>
              <a:t>STR COMPLETO DI </a:t>
            </a:r>
            <a:r>
              <a:rPr sz="2400" b="1" dirty="0">
                <a:solidFill>
                  <a:schemeClr val="tx1"/>
                </a:solidFill>
                <a:cs typeface="Arial"/>
              </a:rPr>
              <a:t>UN</a:t>
            </a:r>
            <a:r>
              <a:rPr sz="2400" b="1" spc="-21" dirty="0">
                <a:solidFill>
                  <a:schemeClr val="tx1"/>
                </a:solidFill>
                <a:cs typeface="Arial"/>
              </a:rPr>
              <a:t> </a:t>
            </a:r>
            <a:r>
              <a:rPr sz="2400" b="1" spc="-4" dirty="0">
                <a:solidFill>
                  <a:schemeClr val="tx1"/>
                </a:solidFill>
                <a:cs typeface="Arial"/>
              </a:rPr>
              <a:t>SOGGETTO</a:t>
            </a:r>
            <a:r>
              <a:rPr lang="it-IT" sz="2400" b="1" spc="-4" dirty="0">
                <a:solidFill>
                  <a:schemeClr val="tx1"/>
                </a:solidFill>
                <a:cs typeface="Arial"/>
              </a:rPr>
              <a:t>, </a:t>
            </a:r>
            <a:r>
              <a:rPr sz="2400" b="1" dirty="0" err="1">
                <a:solidFill>
                  <a:schemeClr val="tx1"/>
                </a:solidFill>
                <a:cs typeface="Arial"/>
              </a:rPr>
              <a:t>che</a:t>
            </a:r>
            <a:r>
              <a:rPr sz="2400" b="1" dirty="0">
                <a:solidFill>
                  <a:schemeClr val="tx1"/>
                </a:solidFill>
                <a:cs typeface="Arial"/>
              </a:rPr>
              <a:t> si </a:t>
            </a:r>
            <a:r>
              <a:rPr sz="2400" b="1" spc="-4" dirty="0">
                <a:solidFill>
                  <a:schemeClr val="tx1"/>
                </a:solidFill>
                <a:cs typeface="Arial"/>
              </a:rPr>
              <a:t>traduce </a:t>
            </a:r>
            <a:r>
              <a:rPr sz="2400" b="1" spc="4" dirty="0">
                <a:solidFill>
                  <a:schemeClr val="tx1"/>
                </a:solidFill>
                <a:cs typeface="Arial"/>
              </a:rPr>
              <a:t>in </a:t>
            </a:r>
            <a:r>
              <a:rPr sz="2400" b="1" dirty="0">
                <a:solidFill>
                  <a:schemeClr val="tx1"/>
                </a:solidFill>
                <a:cs typeface="Arial"/>
              </a:rPr>
              <a:t>una coppia di numeri </a:t>
            </a:r>
            <a:r>
              <a:rPr lang="it-IT" sz="2400" b="1" dirty="0">
                <a:solidFill>
                  <a:schemeClr val="tx1"/>
                </a:solidFill>
                <a:cs typeface="Arial"/>
              </a:rPr>
              <a:t>(n°=</a:t>
            </a:r>
            <a:r>
              <a:rPr lang="it-IT" sz="2400" b="1" dirty="0" err="1">
                <a:solidFill>
                  <a:schemeClr val="tx1"/>
                </a:solidFill>
                <a:cs typeface="Arial"/>
              </a:rPr>
              <a:t>repeats</a:t>
            </a:r>
            <a:r>
              <a:rPr lang="it-IT" sz="2400" b="1" dirty="0">
                <a:solidFill>
                  <a:schemeClr val="tx1"/>
                </a:solidFill>
                <a:cs typeface="Arial"/>
              </a:rPr>
              <a:t>=allele) </a:t>
            </a:r>
            <a:r>
              <a:rPr sz="2400" b="1" dirty="0">
                <a:solidFill>
                  <a:schemeClr val="tx1"/>
                </a:solidFill>
                <a:cs typeface="Arial"/>
              </a:rPr>
              <a:t>per </a:t>
            </a:r>
            <a:r>
              <a:rPr sz="2400" b="1" spc="-9" dirty="0" err="1">
                <a:solidFill>
                  <a:schemeClr val="tx1"/>
                </a:solidFill>
                <a:cs typeface="Arial"/>
              </a:rPr>
              <a:t>ciascun</a:t>
            </a:r>
            <a:r>
              <a:rPr sz="2400" b="1" spc="-4" dirty="0">
                <a:solidFill>
                  <a:schemeClr val="tx1"/>
                </a:solidFill>
                <a:cs typeface="Arial"/>
              </a:rPr>
              <a:t> </a:t>
            </a:r>
            <a:r>
              <a:rPr lang="it-IT" sz="2400" b="1" dirty="0" err="1">
                <a:solidFill>
                  <a:schemeClr val="tx1"/>
                </a:solidFill>
                <a:cs typeface="Arial"/>
              </a:rPr>
              <a:t>STRs</a:t>
            </a:r>
            <a:endParaRPr sz="2400" dirty="0">
              <a:solidFill>
                <a:schemeClr val="tx1"/>
              </a:solidFill>
              <a:cs typeface="Arial"/>
            </a:endParaRPr>
          </a:p>
        </p:txBody>
      </p:sp>
      <p:sp>
        <p:nvSpPr>
          <p:cNvPr id="82" name="object 82"/>
          <p:cNvSpPr/>
          <p:nvPr/>
        </p:nvSpPr>
        <p:spPr>
          <a:xfrm>
            <a:off x="8636773" y="2891003"/>
            <a:ext cx="1131162" cy="331008"/>
          </a:xfrm>
          <a:prstGeom prst="rect">
            <a:avLst/>
          </a:prstGeom>
          <a:blipFill>
            <a:blip r:embed="rId4" cstate="print"/>
            <a:stretch>
              <a:fillRect/>
            </a:stretch>
          </a:blipFill>
        </p:spPr>
        <p:txBody>
          <a:bodyPr wrap="square" lIns="0" tIns="0" rIns="0" bIns="0" rtlCol="0"/>
          <a:lstStyle/>
          <a:p>
            <a:endParaRPr sz="1539"/>
          </a:p>
        </p:txBody>
      </p:sp>
      <p:sp>
        <p:nvSpPr>
          <p:cNvPr id="83" name="object 83"/>
          <p:cNvSpPr/>
          <p:nvPr/>
        </p:nvSpPr>
        <p:spPr>
          <a:xfrm>
            <a:off x="8681080" y="2935311"/>
            <a:ext cx="1110420" cy="307877"/>
          </a:xfrm>
          <a:custGeom>
            <a:avLst/>
            <a:gdLst/>
            <a:ahLst/>
            <a:cxnLst/>
            <a:rect l="l" t="t" r="r" b="b"/>
            <a:pathLst>
              <a:path w="1298575" h="360045">
                <a:moveTo>
                  <a:pt x="649224" y="0"/>
                </a:moveTo>
                <a:lnTo>
                  <a:pt x="578290" y="1039"/>
                </a:lnTo>
                <a:lnTo>
                  <a:pt x="509617" y="4089"/>
                </a:lnTo>
                <a:lnTo>
                  <a:pt x="443593" y="9046"/>
                </a:lnTo>
                <a:lnTo>
                  <a:pt x="380609" y="15808"/>
                </a:lnTo>
                <a:lnTo>
                  <a:pt x="321055" y="24271"/>
                </a:lnTo>
                <a:lnTo>
                  <a:pt x="265322" y="34332"/>
                </a:lnTo>
                <a:lnTo>
                  <a:pt x="213798" y="45889"/>
                </a:lnTo>
                <a:lnTo>
                  <a:pt x="166875" y="58839"/>
                </a:lnTo>
                <a:lnTo>
                  <a:pt x="124943" y="73078"/>
                </a:lnTo>
                <a:lnTo>
                  <a:pt x="88392" y="88504"/>
                </a:lnTo>
                <a:lnTo>
                  <a:pt x="32991" y="122505"/>
                </a:lnTo>
                <a:lnTo>
                  <a:pt x="3795" y="160016"/>
                </a:lnTo>
                <a:lnTo>
                  <a:pt x="0" y="179831"/>
                </a:lnTo>
                <a:lnTo>
                  <a:pt x="3795" y="199647"/>
                </a:lnTo>
                <a:lnTo>
                  <a:pt x="32991" y="237158"/>
                </a:lnTo>
                <a:lnTo>
                  <a:pt x="88392" y="271159"/>
                </a:lnTo>
                <a:lnTo>
                  <a:pt x="124943" y="286585"/>
                </a:lnTo>
                <a:lnTo>
                  <a:pt x="166875" y="300824"/>
                </a:lnTo>
                <a:lnTo>
                  <a:pt x="213798" y="313774"/>
                </a:lnTo>
                <a:lnTo>
                  <a:pt x="265322" y="325331"/>
                </a:lnTo>
                <a:lnTo>
                  <a:pt x="321056" y="335392"/>
                </a:lnTo>
                <a:lnTo>
                  <a:pt x="380609" y="343855"/>
                </a:lnTo>
                <a:lnTo>
                  <a:pt x="443593" y="350617"/>
                </a:lnTo>
                <a:lnTo>
                  <a:pt x="509617" y="355574"/>
                </a:lnTo>
                <a:lnTo>
                  <a:pt x="578290" y="358624"/>
                </a:lnTo>
                <a:lnTo>
                  <a:pt x="649224" y="359663"/>
                </a:lnTo>
                <a:lnTo>
                  <a:pt x="719626" y="358624"/>
                </a:lnTo>
                <a:lnTo>
                  <a:pt x="787914" y="355574"/>
                </a:lnTo>
                <a:lnTo>
                  <a:pt x="853683" y="350617"/>
                </a:lnTo>
                <a:lnTo>
                  <a:pt x="916526" y="343855"/>
                </a:lnTo>
                <a:lnTo>
                  <a:pt x="976037" y="335392"/>
                </a:lnTo>
                <a:lnTo>
                  <a:pt x="1031808" y="325331"/>
                </a:lnTo>
                <a:lnTo>
                  <a:pt x="1083435" y="313774"/>
                </a:lnTo>
                <a:lnTo>
                  <a:pt x="1130509" y="300824"/>
                </a:lnTo>
                <a:lnTo>
                  <a:pt x="1172626" y="286585"/>
                </a:lnTo>
                <a:lnTo>
                  <a:pt x="1209378" y="271159"/>
                </a:lnTo>
                <a:lnTo>
                  <a:pt x="1265163" y="237158"/>
                </a:lnTo>
                <a:lnTo>
                  <a:pt x="1294614" y="199647"/>
                </a:lnTo>
                <a:lnTo>
                  <a:pt x="1298448" y="179831"/>
                </a:lnTo>
                <a:lnTo>
                  <a:pt x="1294614" y="160016"/>
                </a:lnTo>
                <a:lnTo>
                  <a:pt x="1265163" y="122505"/>
                </a:lnTo>
                <a:lnTo>
                  <a:pt x="1209378" y="88504"/>
                </a:lnTo>
                <a:lnTo>
                  <a:pt x="1172626" y="73078"/>
                </a:lnTo>
                <a:lnTo>
                  <a:pt x="1130509" y="58839"/>
                </a:lnTo>
                <a:lnTo>
                  <a:pt x="1083435" y="45889"/>
                </a:lnTo>
                <a:lnTo>
                  <a:pt x="1031808" y="34332"/>
                </a:lnTo>
                <a:lnTo>
                  <a:pt x="976037" y="24271"/>
                </a:lnTo>
                <a:lnTo>
                  <a:pt x="916526" y="15808"/>
                </a:lnTo>
                <a:lnTo>
                  <a:pt x="853683" y="9046"/>
                </a:lnTo>
                <a:lnTo>
                  <a:pt x="787914" y="4089"/>
                </a:lnTo>
                <a:lnTo>
                  <a:pt x="719626" y="1039"/>
                </a:lnTo>
                <a:lnTo>
                  <a:pt x="649224" y="0"/>
                </a:lnTo>
              </a:path>
            </a:pathLst>
          </a:custGeom>
          <a:ln w="24382">
            <a:solidFill>
              <a:srgbClr val="FF3300"/>
            </a:solidFill>
          </a:ln>
        </p:spPr>
        <p:txBody>
          <a:bodyPr wrap="square" lIns="0" tIns="0" rIns="0" bIns="0" rtlCol="0"/>
          <a:lstStyle/>
          <a:p>
            <a:endParaRPr sz="1539"/>
          </a:p>
        </p:txBody>
      </p:sp>
    </p:spTree>
    <p:extLst>
      <p:ext uri="{BB962C8B-B14F-4D97-AF65-F5344CB8AC3E}">
        <p14:creationId xmlns:p14="http://schemas.microsoft.com/office/powerpoint/2010/main" val="350327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495300" y="1695450"/>
            <a:ext cx="11215730" cy="4557658"/>
          </a:xfrm>
          <a:prstGeom prst="rect">
            <a:avLst/>
          </a:prstGeom>
          <a:ln w="28575">
            <a:noFill/>
          </a:ln>
        </p:spPr>
        <p:style>
          <a:lnRef idx="2">
            <a:schemeClr val="accent1"/>
          </a:lnRef>
          <a:fillRef idx="1001">
            <a:schemeClr val="lt2"/>
          </a:fillRef>
          <a:effectRef idx="0">
            <a:schemeClr val="accent1"/>
          </a:effectRef>
          <a:fontRef idx="minor">
            <a:schemeClr val="dk1"/>
          </a:fontRef>
        </p:style>
        <p:txBody>
          <a:bodyPr vert="horz" wrap="square" lIns="0" tIns="12700" rIns="0" bIns="0" rtlCol="0">
            <a:spAutoFit/>
          </a:bodyPr>
          <a:lstStyle/>
          <a:p>
            <a:pPr marL="12700" algn="just">
              <a:spcBef>
                <a:spcPts val="100"/>
              </a:spcBef>
              <a:tabLst>
                <a:tab pos="3413125" algn="l"/>
              </a:tabLst>
            </a:pPr>
            <a:r>
              <a:rPr lang="it-IT" sz="3200" dirty="0" smtClean="0">
                <a:latin typeface="Calibri"/>
                <a:cs typeface="Calibri"/>
              </a:rPr>
              <a:t>Con il termine di:</a:t>
            </a:r>
          </a:p>
          <a:p>
            <a:pPr marL="12700" algn="ctr">
              <a:spcBef>
                <a:spcPts val="100"/>
              </a:spcBef>
              <a:tabLst>
                <a:tab pos="3413125" algn="l"/>
              </a:tabLst>
            </a:pPr>
            <a:r>
              <a:rPr lang="it-IT" sz="3600" b="1" i="1" dirty="0" smtClean="0">
                <a:latin typeface="Calibri"/>
                <a:cs typeface="Calibri"/>
              </a:rPr>
              <a:t> </a:t>
            </a:r>
            <a:r>
              <a:rPr sz="3600" b="1" i="1" u="sng" dirty="0" err="1" smtClean="0">
                <a:solidFill>
                  <a:srgbClr val="FF0000"/>
                </a:solidFill>
                <a:latin typeface="Calibri"/>
                <a:cs typeface="Calibri"/>
              </a:rPr>
              <a:t>alleli</a:t>
            </a:r>
            <a:r>
              <a:rPr sz="3600" b="1" i="1" u="sng" dirty="0" smtClean="0">
                <a:solidFill>
                  <a:srgbClr val="FF0000"/>
                </a:solidFill>
                <a:latin typeface="Calibri"/>
                <a:cs typeface="Calibri"/>
              </a:rPr>
              <a:t> </a:t>
            </a:r>
            <a:r>
              <a:rPr sz="3600" b="1" i="1" u="sng" dirty="0">
                <a:solidFill>
                  <a:srgbClr val="FF0000"/>
                </a:solidFill>
                <a:latin typeface="Calibri"/>
                <a:cs typeface="Calibri"/>
              </a:rPr>
              <a:t>obbligati</a:t>
            </a:r>
            <a:r>
              <a:rPr sz="3600" b="1" i="1" u="sng" spc="5" dirty="0">
                <a:solidFill>
                  <a:srgbClr val="FF0000"/>
                </a:solidFill>
                <a:latin typeface="Calibri"/>
                <a:cs typeface="Calibri"/>
              </a:rPr>
              <a:t> </a:t>
            </a:r>
            <a:r>
              <a:rPr sz="3600" b="1" i="1" u="sng" spc="-5" dirty="0" err="1" smtClean="0">
                <a:solidFill>
                  <a:srgbClr val="FF0000"/>
                </a:solidFill>
                <a:latin typeface="Calibri"/>
                <a:cs typeface="Calibri"/>
              </a:rPr>
              <a:t>paterni</a:t>
            </a:r>
            <a:endParaRPr lang="it-IT" sz="3600" b="1" i="1" u="sng" spc="-5" dirty="0" smtClean="0">
              <a:solidFill>
                <a:srgbClr val="FF0000"/>
              </a:solidFill>
              <a:latin typeface="Calibri"/>
              <a:cs typeface="Calibri"/>
            </a:endParaRPr>
          </a:p>
          <a:p>
            <a:pPr marL="12700" algn="ctr">
              <a:spcBef>
                <a:spcPts val="100"/>
              </a:spcBef>
              <a:tabLst>
                <a:tab pos="3413125" algn="l"/>
              </a:tabLst>
            </a:pPr>
            <a:endParaRPr lang="it-IT" sz="3200" u="sng" spc="5" dirty="0" smtClean="0">
              <a:solidFill>
                <a:srgbClr val="FF0000"/>
              </a:solidFill>
              <a:latin typeface="Calibri"/>
              <a:cs typeface="Calibri"/>
            </a:endParaRPr>
          </a:p>
          <a:p>
            <a:pPr marL="12700" algn="just">
              <a:spcBef>
                <a:spcPts val="100"/>
              </a:spcBef>
              <a:tabLst>
                <a:tab pos="3413125" algn="l"/>
              </a:tabLst>
            </a:pPr>
            <a:r>
              <a:rPr lang="it-IT" sz="3200" spc="5" dirty="0" smtClean="0">
                <a:latin typeface="Calibri"/>
                <a:cs typeface="Calibri"/>
                <a:sym typeface="Wingdings" panose="05000000000000000000" pitchFamily="2" charset="2"/>
              </a:rPr>
              <a:t>Si intende l</a:t>
            </a:r>
            <a:r>
              <a:rPr sz="3200" u="sng" dirty="0" smtClean="0">
                <a:latin typeface="Calibri"/>
                <a:cs typeface="Calibri"/>
              </a:rPr>
              <a:t>’allele </a:t>
            </a:r>
            <a:r>
              <a:rPr sz="3200" u="sng" spc="-5" dirty="0">
                <a:latin typeface="Calibri"/>
                <a:cs typeface="Calibri"/>
              </a:rPr>
              <a:t>(i) che </a:t>
            </a:r>
            <a:r>
              <a:rPr sz="3200" u="sng" dirty="0" err="1">
                <a:latin typeface="Calibri"/>
                <a:cs typeface="Calibri"/>
              </a:rPr>
              <a:t>il</a:t>
            </a:r>
            <a:r>
              <a:rPr sz="3200" u="sng" dirty="0">
                <a:latin typeface="Calibri"/>
                <a:cs typeface="Calibri"/>
              </a:rPr>
              <a:t> </a:t>
            </a:r>
            <a:r>
              <a:rPr lang="it-IT" sz="3200" u="sng" spc="-5" dirty="0">
                <a:latin typeface="Calibri"/>
                <a:cs typeface="Calibri"/>
              </a:rPr>
              <a:t>P</a:t>
            </a:r>
            <a:r>
              <a:rPr sz="3200" u="sng" spc="-5" dirty="0" err="1" smtClean="0">
                <a:latin typeface="Calibri"/>
                <a:cs typeface="Calibri"/>
              </a:rPr>
              <a:t>adre</a:t>
            </a:r>
            <a:r>
              <a:rPr lang="it-IT" sz="3200" u="sng" spc="-5" dirty="0" smtClean="0">
                <a:latin typeface="Calibri"/>
                <a:cs typeface="Calibri"/>
              </a:rPr>
              <a:t> Putativo (PP)</a:t>
            </a:r>
            <a:r>
              <a:rPr sz="3200" u="sng" spc="-5" dirty="0" smtClean="0">
                <a:latin typeface="Calibri"/>
                <a:cs typeface="Calibri"/>
              </a:rPr>
              <a:t> </a:t>
            </a:r>
            <a:r>
              <a:rPr sz="3200" b="1" u="sng" dirty="0">
                <a:latin typeface="Calibri"/>
                <a:cs typeface="Calibri"/>
              </a:rPr>
              <a:t>DEVE</a:t>
            </a:r>
            <a:r>
              <a:rPr sz="3200" b="1" u="sng" spc="-30" dirty="0">
                <a:latin typeface="Calibri"/>
                <a:cs typeface="Calibri"/>
              </a:rPr>
              <a:t> </a:t>
            </a:r>
            <a:r>
              <a:rPr sz="3200" b="1" u="sng" spc="-5" dirty="0" err="1" smtClean="0">
                <a:latin typeface="Calibri"/>
                <a:cs typeface="Calibri"/>
              </a:rPr>
              <a:t>avere</a:t>
            </a:r>
            <a:endParaRPr lang="it-IT" sz="3200" b="1" u="sng" spc="-5" dirty="0" smtClean="0">
              <a:latin typeface="Calibri"/>
              <a:cs typeface="Calibri"/>
            </a:endParaRPr>
          </a:p>
          <a:p>
            <a:pPr marL="12700" algn="just">
              <a:spcBef>
                <a:spcPts val="100"/>
              </a:spcBef>
              <a:tabLst>
                <a:tab pos="3413125" algn="l"/>
              </a:tabLst>
            </a:pPr>
            <a:endParaRPr sz="3200" u="sng" dirty="0">
              <a:latin typeface="Calibri"/>
              <a:cs typeface="Calibri"/>
            </a:endParaRPr>
          </a:p>
          <a:p>
            <a:pPr marR="345440" algn="just"/>
            <a:r>
              <a:rPr lang="it-IT" sz="3200" spc="-5" dirty="0" smtClean="0">
                <a:cs typeface="Calibri"/>
              </a:rPr>
              <a:t> NB: Per </a:t>
            </a:r>
            <a:r>
              <a:rPr lang="it-IT" sz="3200" dirty="0" smtClean="0">
                <a:cs typeface="Calibri"/>
              </a:rPr>
              <a:t>un </a:t>
            </a:r>
            <a:r>
              <a:rPr lang="it-IT" sz="3200" spc="-5" dirty="0">
                <a:cs typeface="Calibri"/>
              </a:rPr>
              <a:t>locus autosomico (ricordiamo la </a:t>
            </a:r>
            <a:r>
              <a:rPr lang="it-IT" sz="3200" dirty="0">
                <a:cs typeface="Calibri"/>
              </a:rPr>
              <a:t>1° legge di Mendel</a:t>
            </a:r>
            <a:r>
              <a:rPr lang="it-IT" sz="3200" dirty="0" smtClean="0">
                <a:cs typeface="Calibri"/>
              </a:rPr>
              <a:t>), se </a:t>
            </a:r>
            <a:r>
              <a:rPr lang="it-IT" sz="3200" dirty="0">
                <a:cs typeface="Calibri"/>
              </a:rPr>
              <a:t>si </a:t>
            </a:r>
            <a:r>
              <a:rPr lang="it-IT" sz="3200" spc="-5" dirty="0">
                <a:cs typeface="Calibri"/>
              </a:rPr>
              <a:t>conosce </a:t>
            </a:r>
            <a:r>
              <a:rPr lang="it-IT" sz="3200" dirty="0">
                <a:cs typeface="Calibri"/>
              </a:rPr>
              <a:t>il </a:t>
            </a:r>
            <a:r>
              <a:rPr lang="it-IT" sz="3200" b="1" u="sng" spc="-5" dirty="0">
                <a:cs typeface="Calibri"/>
              </a:rPr>
              <a:t>genotipo </a:t>
            </a:r>
            <a:r>
              <a:rPr lang="it-IT" sz="3200" b="1" u="sng" dirty="0">
                <a:cs typeface="Calibri"/>
              </a:rPr>
              <a:t>di </a:t>
            </a:r>
            <a:r>
              <a:rPr lang="it-IT" sz="3200" b="1" u="sng" spc="-5" dirty="0">
                <a:cs typeface="Calibri"/>
              </a:rPr>
              <a:t>madre </a:t>
            </a:r>
            <a:r>
              <a:rPr lang="it-IT" sz="3200" b="1" u="sng" dirty="0">
                <a:cs typeface="Calibri"/>
              </a:rPr>
              <a:t>e  </a:t>
            </a:r>
            <a:r>
              <a:rPr lang="it-IT" sz="3200" b="1" u="sng" spc="-5" dirty="0" smtClean="0">
                <a:cs typeface="Calibri"/>
              </a:rPr>
              <a:t>figlio </a:t>
            </a:r>
            <a:r>
              <a:rPr lang="it-IT" sz="3200" u="sng" dirty="0" smtClean="0">
                <a:solidFill>
                  <a:srgbClr val="FF0000"/>
                </a:solidFill>
                <a:cs typeface="Calibri"/>
              </a:rPr>
              <a:t>nella </a:t>
            </a:r>
            <a:r>
              <a:rPr lang="it-IT" sz="3200" u="sng" spc="-5" dirty="0">
                <a:solidFill>
                  <a:srgbClr val="FF0000"/>
                </a:solidFill>
                <a:cs typeface="Calibri"/>
              </a:rPr>
              <a:t>maggior parte </a:t>
            </a:r>
            <a:r>
              <a:rPr lang="it-IT" sz="3200" u="sng" dirty="0">
                <a:solidFill>
                  <a:srgbClr val="FF0000"/>
                </a:solidFill>
                <a:cs typeface="Calibri"/>
              </a:rPr>
              <a:t>dei </a:t>
            </a:r>
            <a:r>
              <a:rPr lang="it-IT" sz="3200" u="sng" dirty="0" smtClean="0">
                <a:solidFill>
                  <a:srgbClr val="FF0000"/>
                </a:solidFill>
                <a:cs typeface="Calibri"/>
              </a:rPr>
              <a:t>casi</a:t>
            </a:r>
            <a:r>
              <a:rPr lang="it-IT" sz="3200" dirty="0" smtClean="0">
                <a:solidFill>
                  <a:srgbClr val="FF0000"/>
                </a:solidFill>
                <a:cs typeface="Calibri"/>
              </a:rPr>
              <a:t>: </a:t>
            </a:r>
            <a:r>
              <a:rPr sz="3200" dirty="0" smtClean="0">
                <a:latin typeface="Calibri"/>
                <a:cs typeface="Calibri"/>
              </a:rPr>
              <a:t>è </a:t>
            </a:r>
            <a:r>
              <a:rPr sz="3200" spc="-5" dirty="0">
                <a:latin typeface="Calibri"/>
                <a:cs typeface="Calibri"/>
              </a:rPr>
              <a:t>possibile </a:t>
            </a:r>
            <a:r>
              <a:rPr sz="3200" spc="-5" dirty="0" err="1">
                <a:latin typeface="Calibri"/>
                <a:cs typeface="Calibri"/>
              </a:rPr>
              <a:t>dedurre</a:t>
            </a:r>
            <a:r>
              <a:rPr sz="3200" spc="-5" dirty="0">
                <a:latin typeface="Calibri"/>
                <a:cs typeface="Calibri"/>
              </a:rPr>
              <a:t> </a:t>
            </a:r>
            <a:r>
              <a:rPr sz="3200" dirty="0" err="1" smtClean="0">
                <a:latin typeface="Calibri"/>
                <a:cs typeface="Calibri"/>
              </a:rPr>
              <a:t>l’allele</a:t>
            </a:r>
            <a:r>
              <a:rPr lang="it-IT" sz="3200" dirty="0" smtClean="0">
                <a:latin typeface="Calibri"/>
                <a:cs typeface="Calibri"/>
              </a:rPr>
              <a:t>/i</a:t>
            </a:r>
            <a:r>
              <a:rPr sz="3200" dirty="0" smtClean="0">
                <a:latin typeface="Calibri"/>
                <a:cs typeface="Calibri"/>
              </a:rPr>
              <a:t> </a:t>
            </a:r>
            <a:r>
              <a:rPr lang="it-IT" sz="3200" dirty="0" smtClean="0">
                <a:latin typeface="Calibri"/>
                <a:cs typeface="Calibri"/>
              </a:rPr>
              <a:t>obbligato/i paterno</a:t>
            </a:r>
            <a:r>
              <a:rPr sz="3200" spc="-5" dirty="0" smtClean="0">
                <a:latin typeface="Calibri"/>
                <a:cs typeface="Calibri"/>
              </a:rPr>
              <a:t>. </a:t>
            </a:r>
            <a:endParaRPr lang="it-IT" sz="3200" spc="-5" dirty="0" smtClean="0">
              <a:latin typeface="Calibri"/>
              <a:cs typeface="Calibri"/>
            </a:endParaRPr>
          </a:p>
          <a:p>
            <a:pPr marR="345440" algn="just"/>
            <a:endParaRPr lang="it-IT" sz="3200" u="sng" spc="-5" dirty="0" smtClean="0">
              <a:solidFill>
                <a:srgbClr val="FF0000"/>
              </a:solidFill>
              <a:latin typeface="Calibri"/>
              <a:cs typeface="Calibri"/>
            </a:endParaRPr>
          </a:p>
        </p:txBody>
      </p:sp>
      <p:sp>
        <p:nvSpPr>
          <p:cNvPr id="15" name="object 10"/>
          <p:cNvSpPr txBox="1">
            <a:spLocks noGrp="1"/>
          </p:cNvSpPr>
          <p:nvPr>
            <p:ph type="title"/>
          </p:nvPr>
        </p:nvSpPr>
        <p:spPr>
          <a:xfrm>
            <a:off x="4199484" y="110946"/>
            <a:ext cx="4306953" cy="600164"/>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p>
            <a:pPr marL="252729" algn="ctr">
              <a:lnSpc>
                <a:spcPct val="100000"/>
              </a:lnSpc>
              <a:spcBef>
                <a:spcPts val="840"/>
              </a:spcBef>
            </a:pPr>
            <a:r>
              <a:rPr sz="3200" b="1" spc="-5" dirty="0">
                <a:cs typeface="Tahoma"/>
              </a:rPr>
              <a:t>Test </a:t>
            </a:r>
            <a:r>
              <a:rPr sz="3200" b="1" dirty="0">
                <a:cs typeface="Tahoma"/>
              </a:rPr>
              <a:t>di</a:t>
            </a:r>
            <a:r>
              <a:rPr sz="3200" b="1" spc="-35" dirty="0">
                <a:cs typeface="Tahoma"/>
              </a:rPr>
              <a:t> </a:t>
            </a:r>
            <a:r>
              <a:rPr sz="3200" b="1" spc="-5" dirty="0">
                <a:cs typeface="Tahoma"/>
              </a:rPr>
              <a:t>paternità</a:t>
            </a:r>
          </a:p>
        </p:txBody>
      </p:sp>
    </p:spTree>
    <p:extLst>
      <p:ext uri="{BB962C8B-B14F-4D97-AF65-F5344CB8AC3E}">
        <p14:creationId xmlns:p14="http://schemas.microsoft.com/office/powerpoint/2010/main" val="239010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fade">
                                      <p:cBhvr>
                                        <p:cTn id="24" dur="1000"/>
                                        <p:tgtEl>
                                          <p:spTgt spid="13">
                                            <p:txEl>
                                              <p:pRg st="3" end="3"/>
                                            </p:txEl>
                                          </p:spTgt>
                                        </p:tgtEl>
                                      </p:cBhvr>
                                    </p:animEffect>
                                    <p:anim calcmode="lin" valueType="num">
                                      <p:cBhvr>
                                        <p:cTn id="2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fade">
                                      <p:cBhvr>
                                        <p:cTn id="31" dur="1000"/>
                                        <p:tgtEl>
                                          <p:spTgt spid="13">
                                            <p:txEl>
                                              <p:pRg st="5" end="5"/>
                                            </p:txEl>
                                          </p:spTgt>
                                        </p:tgtEl>
                                      </p:cBhvr>
                                    </p:animEffect>
                                    <p:anim calcmode="lin" valueType="num">
                                      <p:cBhvr>
                                        <p:cTn id="3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038225" y="1476765"/>
            <a:ext cx="8735704" cy="4809735"/>
          </a:xfrm>
          <a:prstGeom prst="rect">
            <a:avLst/>
          </a:prstGeom>
        </p:spPr>
      </p:pic>
      <p:sp>
        <p:nvSpPr>
          <p:cNvPr id="2" name="CasellaDiTesto 1"/>
          <p:cNvSpPr txBox="1"/>
          <p:nvPr/>
        </p:nvSpPr>
        <p:spPr>
          <a:xfrm>
            <a:off x="2638425" y="514350"/>
            <a:ext cx="5257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3200" b="1" dirty="0" smtClean="0"/>
              <a:t>TRIO CASE </a:t>
            </a:r>
            <a:endParaRPr lang="it-IT" sz="3200" b="1" dirty="0"/>
          </a:p>
        </p:txBody>
      </p:sp>
    </p:spTree>
    <p:extLst>
      <p:ext uri="{BB962C8B-B14F-4D97-AF65-F5344CB8AC3E}">
        <p14:creationId xmlns:p14="http://schemas.microsoft.com/office/powerpoint/2010/main" val="12764387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21225" y="175283"/>
            <a:ext cx="8552328" cy="6206753"/>
          </a:xfrm>
          <a:prstGeom prst="rect">
            <a:avLst/>
          </a:prstGeom>
        </p:spPr>
      </p:pic>
    </p:spTree>
    <p:extLst>
      <p:ext uri="{BB962C8B-B14F-4D97-AF65-F5344CB8AC3E}">
        <p14:creationId xmlns:p14="http://schemas.microsoft.com/office/powerpoint/2010/main" val="185292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4387736" y="1645921"/>
            <a:ext cx="1300937" cy="139237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440048" y="1696618"/>
            <a:ext cx="1144905" cy="1235710"/>
          </a:xfrm>
          <a:custGeom>
            <a:avLst/>
            <a:gdLst/>
            <a:ahLst/>
            <a:cxnLst/>
            <a:rect l="l" t="t" r="r" b="b"/>
            <a:pathLst>
              <a:path w="1144904" h="1235710">
                <a:moveTo>
                  <a:pt x="572236" y="0"/>
                </a:moveTo>
                <a:lnTo>
                  <a:pt x="525304" y="2047"/>
                </a:lnTo>
                <a:lnTo>
                  <a:pt x="479416" y="8085"/>
                </a:lnTo>
                <a:lnTo>
                  <a:pt x="434720" y="17953"/>
                </a:lnTo>
                <a:lnTo>
                  <a:pt x="391364" y="31493"/>
                </a:lnTo>
                <a:lnTo>
                  <a:pt x="349495" y="48546"/>
                </a:lnTo>
                <a:lnTo>
                  <a:pt x="309260" y="68953"/>
                </a:lnTo>
                <a:lnTo>
                  <a:pt x="270805" y="92554"/>
                </a:lnTo>
                <a:lnTo>
                  <a:pt x="234280" y="119192"/>
                </a:lnTo>
                <a:lnTo>
                  <a:pt x="199830" y="148706"/>
                </a:lnTo>
                <a:lnTo>
                  <a:pt x="167603" y="180938"/>
                </a:lnTo>
                <a:lnTo>
                  <a:pt x="137746" y="215729"/>
                </a:lnTo>
                <a:lnTo>
                  <a:pt x="110407" y="252920"/>
                </a:lnTo>
                <a:lnTo>
                  <a:pt x="85733" y="292352"/>
                </a:lnTo>
                <a:lnTo>
                  <a:pt x="63871" y="333865"/>
                </a:lnTo>
                <a:lnTo>
                  <a:pt x="44968" y="377302"/>
                </a:lnTo>
                <a:lnTo>
                  <a:pt x="29172" y="422503"/>
                </a:lnTo>
                <a:lnTo>
                  <a:pt x="16630" y="469308"/>
                </a:lnTo>
                <a:lnTo>
                  <a:pt x="7489" y="517560"/>
                </a:lnTo>
                <a:lnTo>
                  <a:pt x="1896" y="567099"/>
                </a:lnTo>
                <a:lnTo>
                  <a:pt x="0" y="617766"/>
                </a:lnTo>
                <a:lnTo>
                  <a:pt x="1896" y="668431"/>
                </a:lnTo>
                <a:lnTo>
                  <a:pt x="7489" y="717968"/>
                </a:lnTo>
                <a:lnTo>
                  <a:pt x="16630" y="766218"/>
                </a:lnTo>
                <a:lnTo>
                  <a:pt x="29172" y="813022"/>
                </a:lnTo>
                <a:lnTo>
                  <a:pt x="44968" y="858222"/>
                </a:lnTo>
                <a:lnTo>
                  <a:pt x="63871" y="901658"/>
                </a:lnTo>
                <a:lnTo>
                  <a:pt x="85733" y="943170"/>
                </a:lnTo>
                <a:lnTo>
                  <a:pt x="110407" y="982601"/>
                </a:lnTo>
                <a:lnTo>
                  <a:pt x="137746" y="1019792"/>
                </a:lnTo>
                <a:lnTo>
                  <a:pt x="167603" y="1054582"/>
                </a:lnTo>
                <a:lnTo>
                  <a:pt x="199830" y="1086814"/>
                </a:lnTo>
                <a:lnTo>
                  <a:pt x="234280" y="1116328"/>
                </a:lnTo>
                <a:lnTo>
                  <a:pt x="270805" y="1142965"/>
                </a:lnTo>
                <a:lnTo>
                  <a:pt x="309260" y="1166566"/>
                </a:lnTo>
                <a:lnTo>
                  <a:pt x="349495" y="1186972"/>
                </a:lnTo>
                <a:lnTo>
                  <a:pt x="391364" y="1204025"/>
                </a:lnTo>
                <a:lnTo>
                  <a:pt x="434720" y="1217565"/>
                </a:lnTo>
                <a:lnTo>
                  <a:pt x="479416" y="1227434"/>
                </a:lnTo>
                <a:lnTo>
                  <a:pt x="525304" y="1233471"/>
                </a:lnTo>
                <a:lnTo>
                  <a:pt x="572236" y="1235519"/>
                </a:lnTo>
                <a:lnTo>
                  <a:pt x="619169" y="1233471"/>
                </a:lnTo>
                <a:lnTo>
                  <a:pt x="665056" y="1227434"/>
                </a:lnTo>
                <a:lnTo>
                  <a:pt x="709752" y="1217565"/>
                </a:lnTo>
                <a:lnTo>
                  <a:pt x="753108" y="1204025"/>
                </a:lnTo>
                <a:lnTo>
                  <a:pt x="794977" y="1186972"/>
                </a:lnTo>
                <a:lnTo>
                  <a:pt x="835213" y="1166566"/>
                </a:lnTo>
                <a:lnTo>
                  <a:pt x="873667" y="1142965"/>
                </a:lnTo>
                <a:lnTo>
                  <a:pt x="910192" y="1116328"/>
                </a:lnTo>
                <a:lnTo>
                  <a:pt x="944642" y="1086814"/>
                </a:lnTo>
                <a:lnTo>
                  <a:pt x="976869" y="1054582"/>
                </a:lnTo>
                <a:lnTo>
                  <a:pt x="1006726" y="1019792"/>
                </a:lnTo>
                <a:lnTo>
                  <a:pt x="1034065" y="982601"/>
                </a:lnTo>
                <a:lnTo>
                  <a:pt x="1058739" y="943170"/>
                </a:lnTo>
                <a:lnTo>
                  <a:pt x="1080601" y="901658"/>
                </a:lnTo>
                <a:lnTo>
                  <a:pt x="1099504" y="858222"/>
                </a:lnTo>
                <a:lnTo>
                  <a:pt x="1115300" y="813022"/>
                </a:lnTo>
                <a:lnTo>
                  <a:pt x="1127842" y="766218"/>
                </a:lnTo>
                <a:lnTo>
                  <a:pt x="1136983" y="717968"/>
                </a:lnTo>
                <a:lnTo>
                  <a:pt x="1142576" y="668431"/>
                </a:lnTo>
                <a:lnTo>
                  <a:pt x="1144473" y="617766"/>
                </a:lnTo>
                <a:lnTo>
                  <a:pt x="1142576" y="567099"/>
                </a:lnTo>
                <a:lnTo>
                  <a:pt x="1136983" y="517560"/>
                </a:lnTo>
                <a:lnTo>
                  <a:pt x="1127842" y="469308"/>
                </a:lnTo>
                <a:lnTo>
                  <a:pt x="1115300" y="422503"/>
                </a:lnTo>
                <a:lnTo>
                  <a:pt x="1099504" y="377302"/>
                </a:lnTo>
                <a:lnTo>
                  <a:pt x="1080601" y="333865"/>
                </a:lnTo>
                <a:lnTo>
                  <a:pt x="1058739" y="292352"/>
                </a:lnTo>
                <a:lnTo>
                  <a:pt x="1034065" y="252920"/>
                </a:lnTo>
                <a:lnTo>
                  <a:pt x="1006726" y="215729"/>
                </a:lnTo>
                <a:lnTo>
                  <a:pt x="976869" y="180938"/>
                </a:lnTo>
                <a:lnTo>
                  <a:pt x="944642" y="148706"/>
                </a:lnTo>
                <a:lnTo>
                  <a:pt x="910192" y="119192"/>
                </a:lnTo>
                <a:lnTo>
                  <a:pt x="873667" y="92554"/>
                </a:lnTo>
                <a:lnTo>
                  <a:pt x="835213" y="68953"/>
                </a:lnTo>
                <a:lnTo>
                  <a:pt x="794977" y="48546"/>
                </a:lnTo>
                <a:lnTo>
                  <a:pt x="753108" y="31493"/>
                </a:lnTo>
                <a:lnTo>
                  <a:pt x="709752" y="17953"/>
                </a:lnTo>
                <a:lnTo>
                  <a:pt x="665056" y="8085"/>
                </a:lnTo>
                <a:lnTo>
                  <a:pt x="619169" y="2047"/>
                </a:lnTo>
                <a:lnTo>
                  <a:pt x="57223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13" name="object 13"/>
          <p:cNvSpPr/>
          <p:nvPr/>
        </p:nvSpPr>
        <p:spPr>
          <a:xfrm>
            <a:off x="4440048" y="1696618"/>
            <a:ext cx="1144905" cy="1235710"/>
          </a:xfrm>
          <a:custGeom>
            <a:avLst/>
            <a:gdLst/>
            <a:ahLst/>
            <a:cxnLst/>
            <a:rect l="l" t="t" r="r" b="b"/>
            <a:pathLst>
              <a:path w="1144904" h="1235710">
                <a:moveTo>
                  <a:pt x="0" y="617760"/>
                </a:moveTo>
                <a:lnTo>
                  <a:pt x="1896" y="567094"/>
                </a:lnTo>
                <a:lnTo>
                  <a:pt x="7489" y="517556"/>
                </a:lnTo>
                <a:lnTo>
                  <a:pt x="16630" y="469305"/>
                </a:lnTo>
                <a:lnTo>
                  <a:pt x="29172" y="422500"/>
                </a:lnTo>
                <a:lnTo>
                  <a:pt x="44968" y="377300"/>
                </a:lnTo>
                <a:lnTo>
                  <a:pt x="63871" y="333863"/>
                </a:lnTo>
                <a:lnTo>
                  <a:pt x="85733" y="292350"/>
                </a:lnTo>
                <a:lnTo>
                  <a:pt x="110408" y="252919"/>
                </a:lnTo>
                <a:lnTo>
                  <a:pt x="137746" y="215728"/>
                </a:lnTo>
                <a:lnTo>
                  <a:pt x="167603" y="180937"/>
                </a:lnTo>
                <a:lnTo>
                  <a:pt x="199830" y="148705"/>
                </a:lnTo>
                <a:lnTo>
                  <a:pt x="234280" y="119191"/>
                </a:lnTo>
                <a:lnTo>
                  <a:pt x="270805" y="92554"/>
                </a:lnTo>
                <a:lnTo>
                  <a:pt x="309259" y="68953"/>
                </a:lnTo>
                <a:lnTo>
                  <a:pt x="349494" y="48546"/>
                </a:lnTo>
                <a:lnTo>
                  <a:pt x="391364" y="31493"/>
                </a:lnTo>
                <a:lnTo>
                  <a:pt x="434719" y="17953"/>
                </a:lnTo>
                <a:lnTo>
                  <a:pt x="479415" y="8085"/>
                </a:lnTo>
                <a:lnTo>
                  <a:pt x="525302" y="2047"/>
                </a:lnTo>
                <a:lnTo>
                  <a:pt x="572234" y="0"/>
                </a:lnTo>
                <a:lnTo>
                  <a:pt x="619166" y="2047"/>
                </a:lnTo>
                <a:lnTo>
                  <a:pt x="665053" y="8085"/>
                </a:lnTo>
                <a:lnTo>
                  <a:pt x="709749" y="17953"/>
                </a:lnTo>
                <a:lnTo>
                  <a:pt x="753104" y="31493"/>
                </a:lnTo>
                <a:lnTo>
                  <a:pt x="794973" y="48546"/>
                </a:lnTo>
                <a:lnTo>
                  <a:pt x="835209" y="68953"/>
                </a:lnTo>
                <a:lnTo>
                  <a:pt x="873663" y="92554"/>
                </a:lnTo>
                <a:lnTo>
                  <a:pt x="910188" y="119191"/>
                </a:lnTo>
                <a:lnTo>
                  <a:pt x="944638" y="148705"/>
                </a:lnTo>
                <a:lnTo>
                  <a:pt x="976865" y="180937"/>
                </a:lnTo>
                <a:lnTo>
                  <a:pt x="1006721" y="215728"/>
                </a:lnTo>
                <a:lnTo>
                  <a:pt x="1034060" y="252919"/>
                </a:lnTo>
                <a:lnTo>
                  <a:pt x="1058735" y="292350"/>
                </a:lnTo>
                <a:lnTo>
                  <a:pt x="1080597" y="333863"/>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0" y="982601"/>
                </a:lnTo>
                <a:lnTo>
                  <a:pt x="1006721" y="1019791"/>
                </a:lnTo>
                <a:lnTo>
                  <a:pt x="976865" y="1054582"/>
                </a:lnTo>
                <a:lnTo>
                  <a:pt x="944638" y="1086813"/>
                </a:lnTo>
                <a:lnTo>
                  <a:pt x="910188" y="1116327"/>
                </a:lnTo>
                <a:lnTo>
                  <a:pt x="873663" y="1142964"/>
                </a:lnTo>
                <a:lnTo>
                  <a:pt x="835209" y="1166566"/>
                </a:lnTo>
                <a:lnTo>
                  <a:pt x="794973" y="1186972"/>
                </a:lnTo>
                <a:lnTo>
                  <a:pt x="753104" y="1204025"/>
                </a:lnTo>
                <a:lnTo>
                  <a:pt x="709749" y="1217565"/>
                </a:lnTo>
                <a:lnTo>
                  <a:pt x="665053" y="1227433"/>
                </a:lnTo>
                <a:lnTo>
                  <a:pt x="619166" y="1233471"/>
                </a:lnTo>
                <a:lnTo>
                  <a:pt x="572234" y="1235518"/>
                </a:lnTo>
                <a:lnTo>
                  <a:pt x="525302" y="1233471"/>
                </a:lnTo>
                <a:lnTo>
                  <a:pt x="479415" y="1227433"/>
                </a:lnTo>
                <a:lnTo>
                  <a:pt x="434719" y="1217565"/>
                </a:lnTo>
                <a:lnTo>
                  <a:pt x="391364" y="1204025"/>
                </a:lnTo>
                <a:lnTo>
                  <a:pt x="349494" y="1186972"/>
                </a:lnTo>
                <a:lnTo>
                  <a:pt x="309259" y="1166566"/>
                </a:lnTo>
                <a:lnTo>
                  <a:pt x="270805" y="1142964"/>
                </a:lnTo>
                <a:lnTo>
                  <a:pt x="234280" y="1116327"/>
                </a:lnTo>
                <a:lnTo>
                  <a:pt x="199830" y="1086813"/>
                </a:lnTo>
                <a:lnTo>
                  <a:pt x="167603" y="1054582"/>
                </a:lnTo>
                <a:lnTo>
                  <a:pt x="137746" y="1019791"/>
                </a:lnTo>
                <a:lnTo>
                  <a:pt x="110408" y="982601"/>
                </a:lnTo>
                <a:lnTo>
                  <a:pt x="85733" y="943169"/>
                </a:lnTo>
                <a:lnTo>
                  <a:pt x="63871" y="901656"/>
                </a:lnTo>
                <a:lnTo>
                  <a:pt x="44968" y="858220"/>
                </a:lnTo>
                <a:lnTo>
                  <a:pt x="29172" y="813020"/>
                </a:lnTo>
                <a:lnTo>
                  <a:pt x="16630" y="766215"/>
                </a:lnTo>
                <a:lnTo>
                  <a:pt x="7489" y="717964"/>
                </a:lnTo>
                <a:lnTo>
                  <a:pt x="1896" y="668426"/>
                </a:lnTo>
                <a:lnTo>
                  <a:pt x="0" y="617760"/>
                </a:lnTo>
                <a:close/>
              </a:path>
            </a:pathLst>
          </a:custGeom>
          <a:ln w="38099">
            <a:solidFill>
              <a:srgbClr val="607234"/>
            </a:solidFill>
          </a:ln>
        </p:spPr>
        <p:txBody>
          <a:bodyPr wrap="square" lIns="0" tIns="0" rIns="0" bIns="0" rtlCol="0"/>
          <a:lstStyle/>
          <a:p>
            <a:endParaRPr/>
          </a:p>
        </p:txBody>
      </p:sp>
      <p:sp>
        <p:nvSpPr>
          <p:cNvPr id="14" name="object 14"/>
          <p:cNvSpPr txBox="1"/>
          <p:nvPr/>
        </p:nvSpPr>
        <p:spPr>
          <a:xfrm>
            <a:off x="4696832" y="2118804"/>
            <a:ext cx="636905" cy="391160"/>
          </a:xfrm>
          <a:prstGeom prst="rect">
            <a:avLst/>
          </a:prstGeom>
        </p:spPr>
        <p:txBody>
          <a:bodyPr vert="horz" wrap="square" lIns="0" tIns="12700" rIns="0" bIns="0" rtlCol="0">
            <a:spAutoFit/>
          </a:bodyPr>
          <a:lstStyle/>
          <a:p>
            <a:pPr marL="12700">
              <a:spcBef>
                <a:spcPts val="100"/>
              </a:spcBef>
            </a:pPr>
            <a:r>
              <a:rPr sz="2400" b="1" dirty="0">
                <a:latin typeface="Calibri"/>
                <a:cs typeface="Calibri"/>
              </a:rPr>
              <a:t>8,</a:t>
            </a:r>
            <a:r>
              <a:rPr sz="2400" b="1" spc="-90" dirty="0">
                <a:latin typeface="Calibri"/>
                <a:cs typeface="Calibri"/>
              </a:rPr>
              <a:t> </a:t>
            </a:r>
            <a:r>
              <a:rPr sz="2400" b="1" dirty="0">
                <a:latin typeface="Calibri"/>
                <a:cs typeface="Calibri"/>
              </a:rPr>
              <a:t>12</a:t>
            </a:r>
            <a:endParaRPr sz="2400">
              <a:latin typeface="Calibri"/>
              <a:cs typeface="Calibri"/>
            </a:endParaRPr>
          </a:p>
        </p:txBody>
      </p:sp>
      <p:sp>
        <p:nvSpPr>
          <p:cNvPr id="17" name="object 17"/>
          <p:cNvSpPr txBox="1"/>
          <p:nvPr/>
        </p:nvSpPr>
        <p:spPr>
          <a:xfrm>
            <a:off x="7700999" y="1696619"/>
            <a:ext cx="1409619" cy="962443"/>
          </a:xfrm>
          <a:prstGeom prst="rect">
            <a:avLst/>
          </a:prstGeom>
          <a:ln w="38099">
            <a:solidFill>
              <a:srgbClr val="607234"/>
            </a:solidFill>
          </a:ln>
        </p:spPr>
        <p:txBody>
          <a:bodyPr vert="horz" wrap="square" lIns="0" tIns="282575" rIns="0" bIns="0" rtlCol="0">
            <a:spAutoFit/>
          </a:bodyPr>
          <a:lstStyle/>
          <a:p>
            <a:pPr marL="5715" algn="ctr">
              <a:spcBef>
                <a:spcPts val="2225"/>
              </a:spcBef>
            </a:pPr>
            <a:r>
              <a:rPr sz="4400" b="1" dirty="0" smtClean="0">
                <a:solidFill>
                  <a:srgbClr val="FF0000"/>
                </a:solidFill>
                <a:latin typeface="Calibri"/>
                <a:cs typeface="Calibri"/>
              </a:rPr>
              <a:t>?</a:t>
            </a:r>
            <a:endParaRPr sz="4400" dirty="0">
              <a:latin typeface="Calibri"/>
              <a:cs typeface="Calibri"/>
            </a:endParaRPr>
          </a:p>
        </p:txBody>
      </p:sp>
      <p:sp>
        <p:nvSpPr>
          <p:cNvPr id="18" name="object 18"/>
          <p:cNvSpPr/>
          <p:nvPr/>
        </p:nvSpPr>
        <p:spPr>
          <a:xfrm>
            <a:off x="5539042" y="2269370"/>
            <a:ext cx="2207031" cy="12884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5584520" y="2314384"/>
            <a:ext cx="2117090" cy="0"/>
          </a:xfrm>
          <a:custGeom>
            <a:avLst/>
            <a:gdLst/>
            <a:ahLst/>
            <a:cxnLst/>
            <a:rect l="l" t="t" r="r" b="b"/>
            <a:pathLst>
              <a:path w="2117090">
                <a:moveTo>
                  <a:pt x="0" y="0"/>
                </a:moveTo>
                <a:lnTo>
                  <a:pt x="2116478" y="1"/>
                </a:lnTo>
              </a:path>
            </a:pathLst>
          </a:custGeom>
          <a:ln w="38099">
            <a:solidFill>
              <a:srgbClr val="607234"/>
            </a:solidFill>
          </a:ln>
        </p:spPr>
        <p:txBody>
          <a:bodyPr wrap="square" lIns="0" tIns="0" rIns="0" bIns="0" rtlCol="0"/>
          <a:lstStyle/>
          <a:p>
            <a:endParaRPr/>
          </a:p>
        </p:txBody>
      </p:sp>
      <p:sp>
        <p:nvSpPr>
          <p:cNvPr id="20" name="object 20"/>
          <p:cNvSpPr/>
          <p:nvPr/>
        </p:nvSpPr>
        <p:spPr>
          <a:xfrm>
            <a:off x="6586449" y="2290152"/>
            <a:ext cx="128847" cy="139654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6650595" y="2314384"/>
            <a:ext cx="0" cy="1308100"/>
          </a:xfrm>
          <a:custGeom>
            <a:avLst/>
            <a:gdLst/>
            <a:ahLst/>
            <a:cxnLst/>
            <a:rect l="l" t="t" r="r" b="b"/>
            <a:pathLst>
              <a:path h="1308100">
                <a:moveTo>
                  <a:pt x="0" y="0"/>
                </a:moveTo>
                <a:lnTo>
                  <a:pt x="1" y="1307679"/>
                </a:lnTo>
              </a:path>
            </a:pathLst>
          </a:custGeom>
          <a:ln w="38099">
            <a:solidFill>
              <a:srgbClr val="607234"/>
            </a:solidFill>
          </a:ln>
        </p:spPr>
        <p:txBody>
          <a:bodyPr wrap="square" lIns="0" tIns="0" rIns="0" bIns="0" rtlCol="0"/>
          <a:lstStyle/>
          <a:p>
            <a:endParaRPr/>
          </a:p>
        </p:txBody>
      </p:sp>
      <p:sp>
        <p:nvSpPr>
          <p:cNvPr id="22" name="object 22"/>
          <p:cNvSpPr/>
          <p:nvPr/>
        </p:nvSpPr>
        <p:spPr>
          <a:xfrm>
            <a:off x="3577248" y="3578625"/>
            <a:ext cx="6192977" cy="128847"/>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3624809" y="3622052"/>
            <a:ext cx="6099175" cy="0"/>
          </a:xfrm>
          <a:custGeom>
            <a:avLst/>
            <a:gdLst/>
            <a:ahLst/>
            <a:cxnLst/>
            <a:rect l="l" t="t" r="r" b="b"/>
            <a:pathLst>
              <a:path w="6099175">
                <a:moveTo>
                  <a:pt x="0" y="0"/>
                </a:moveTo>
                <a:lnTo>
                  <a:pt x="6098605" y="0"/>
                </a:lnTo>
              </a:path>
            </a:pathLst>
          </a:custGeom>
          <a:ln w="38099">
            <a:solidFill>
              <a:srgbClr val="607234"/>
            </a:solidFill>
          </a:ln>
        </p:spPr>
        <p:txBody>
          <a:bodyPr wrap="square" lIns="0" tIns="0" rIns="0" bIns="0" rtlCol="0"/>
          <a:lstStyle/>
          <a:p>
            <a:endParaRPr/>
          </a:p>
        </p:txBody>
      </p:sp>
      <p:sp>
        <p:nvSpPr>
          <p:cNvPr id="24" name="object 24"/>
          <p:cNvSpPr/>
          <p:nvPr/>
        </p:nvSpPr>
        <p:spPr>
          <a:xfrm>
            <a:off x="3560623" y="3595248"/>
            <a:ext cx="128847" cy="756457"/>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3624808" y="3622052"/>
            <a:ext cx="0" cy="665480"/>
          </a:xfrm>
          <a:custGeom>
            <a:avLst/>
            <a:gdLst/>
            <a:ahLst/>
            <a:cxnLst/>
            <a:rect l="l" t="t" r="r" b="b"/>
            <a:pathLst>
              <a:path h="665479">
                <a:moveTo>
                  <a:pt x="0" y="0"/>
                </a:moveTo>
                <a:lnTo>
                  <a:pt x="0" y="664982"/>
                </a:lnTo>
              </a:path>
            </a:pathLst>
          </a:custGeom>
          <a:ln w="38099">
            <a:solidFill>
              <a:srgbClr val="607234"/>
            </a:solidFill>
          </a:ln>
        </p:spPr>
        <p:txBody>
          <a:bodyPr wrap="square" lIns="0" tIns="0" rIns="0" bIns="0" rtlCol="0"/>
          <a:lstStyle/>
          <a:p>
            <a:endParaRPr/>
          </a:p>
        </p:txBody>
      </p:sp>
      <p:sp>
        <p:nvSpPr>
          <p:cNvPr id="26" name="object 26"/>
          <p:cNvSpPr/>
          <p:nvPr/>
        </p:nvSpPr>
        <p:spPr>
          <a:xfrm>
            <a:off x="5048594" y="3595248"/>
            <a:ext cx="128847" cy="756457"/>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5114188" y="3622052"/>
            <a:ext cx="0" cy="665480"/>
          </a:xfrm>
          <a:custGeom>
            <a:avLst/>
            <a:gdLst/>
            <a:ahLst/>
            <a:cxnLst/>
            <a:rect l="l" t="t" r="r" b="b"/>
            <a:pathLst>
              <a:path h="665479">
                <a:moveTo>
                  <a:pt x="0" y="0"/>
                </a:moveTo>
                <a:lnTo>
                  <a:pt x="1" y="664982"/>
                </a:lnTo>
              </a:path>
            </a:pathLst>
          </a:custGeom>
          <a:ln w="38099">
            <a:solidFill>
              <a:srgbClr val="607234"/>
            </a:solidFill>
          </a:ln>
        </p:spPr>
        <p:txBody>
          <a:bodyPr wrap="square" lIns="0" tIns="0" rIns="0" bIns="0" rtlCol="0"/>
          <a:lstStyle/>
          <a:p>
            <a:endParaRPr/>
          </a:p>
        </p:txBody>
      </p:sp>
      <p:sp>
        <p:nvSpPr>
          <p:cNvPr id="28" name="object 28"/>
          <p:cNvSpPr/>
          <p:nvPr/>
        </p:nvSpPr>
        <p:spPr>
          <a:xfrm>
            <a:off x="6586449" y="3595248"/>
            <a:ext cx="128847" cy="756457"/>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6650596" y="3622052"/>
            <a:ext cx="0" cy="636270"/>
          </a:xfrm>
          <a:custGeom>
            <a:avLst/>
            <a:gdLst/>
            <a:ahLst/>
            <a:cxnLst/>
            <a:rect l="l" t="t" r="r" b="b"/>
            <a:pathLst>
              <a:path h="636270">
                <a:moveTo>
                  <a:pt x="0" y="0"/>
                </a:moveTo>
                <a:lnTo>
                  <a:pt x="0" y="635657"/>
                </a:lnTo>
              </a:path>
            </a:pathLst>
          </a:custGeom>
          <a:ln w="38101">
            <a:solidFill>
              <a:srgbClr val="607234"/>
            </a:solidFill>
          </a:ln>
        </p:spPr>
        <p:txBody>
          <a:bodyPr wrap="square" lIns="0" tIns="0" rIns="0" bIns="0" rtlCol="0"/>
          <a:lstStyle/>
          <a:p>
            <a:endParaRPr/>
          </a:p>
        </p:txBody>
      </p:sp>
      <p:sp>
        <p:nvSpPr>
          <p:cNvPr id="30" name="object 30"/>
          <p:cNvSpPr/>
          <p:nvPr/>
        </p:nvSpPr>
        <p:spPr>
          <a:xfrm>
            <a:off x="8124305" y="3595248"/>
            <a:ext cx="128847" cy="756457"/>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8187004" y="3622052"/>
            <a:ext cx="0" cy="665480"/>
          </a:xfrm>
          <a:custGeom>
            <a:avLst/>
            <a:gdLst/>
            <a:ahLst/>
            <a:cxnLst/>
            <a:rect l="l" t="t" r="r" b="b"/>
            <a:pathLst>
              <a:path h="665479">
                <a:moveTo>
                  <a:pt x="0" y="0"/>
                </a:moveTo>
                <a:lnTo>
                  <a:pt x="0" y="664982"/>
                </a:lnTo>
              </a:path>
            </a:pathLst>
          </a:custGeom>
          <a:ln w="38099">
            <a:solidFill>
              <a:srgbClr val="607234"/>
            </a:solidFill>
          </a:ln>
        </p:spPr>
        <p:txBody>
          <a:bodyPr wrap="square" lIns="0" tIns="0" rIns="0" bIns="0" rtlCol="0"/>
          <a:lstStyle/>
          <a:p>
            <a:endParaRPr/>
          </a:p>
        </p:txBody>
      </p:sp>
      <p:sp>
        <p:nvSpPr>
          <p:cNvPr id="32" name="object 32"/>
          <p:cNvSpPr/>
          <p:nvPr/>
        </p:nvSpPr>
        <p:spPr>
          <a:xfrm>
            <a:off x="9658008" y="3595248"/>
            <a:ext cx="128847" cy="756457"/>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9723425" y="3622052"/>
            <a:ext cx="0" cy="665480"/>
          </a:xfrm>
          <a:custGeom>
            <a:avLst/>
            <a:gdLst/>
            <a:ahLst/>
            <a:cxnLst/>
            <a:rect l="l" t="t" r="r" b="b"/>
            <a:pathLst>
              <a:path h="665479">
                <a:moveTo>
                  <a:pt x="0" y="0"/>
                </a:moveTo>
                <a:lnTo>
                  <a:pt x="0" y="664982"/>
                </a:lnTo>
              </a:path>
            </a:pathLst>
          </a:custGeom>
          <a:ln w="38099">
            <a:solidFill>
              <a:srgbClr val="607234"/>
            </a:solidFill>
          </a:ln>
        </p:spPr>
        <p:txBody>
          <a:bodyPr wrap="square" lIns="0" tIns="0" rIns="0" bIns="0" rtlCol="0"/>
          <a:lstStyle/>
          <a:p>
            <a:endParaRPr/>
          </a:p>
        </p:txBody>
      </p:sp>
      <p:sp>
        <p:nvSpPr>
          <p:cNvPr id="34" name="object 34"/>
          <p:cNvSpPr/>
          <p:nvPr/>
        </p:nvSpPr>
        <p:spPr>
          <a:xfrm>
            <a:off x="3003664" y="4235340"/>
            <a:ext cx="1296784" cy="1392377"/>
          </a:xfrm>
          <a:prstGeom prst="rect">
            <a:avLst/>
          </a:prstGeom>
          <a:blipFill>
            <a:blip r:embed="rId11" cstate="print"/>
            <a:stretch>
              <a:fillRect/>
            </a:stretch>
          </a:blipFill>
        </p:spPr>
        <p:txBody>
          <a:bodyPr wrap="square" lIns="0" tIns="0" rIns="0" bIns="0" rtlCol="0"/>
          <a:lstStyle/>
          <a:p>
            <a:endParaRPr/>
          </a:p>
        </p:txBody>
      </p:sp>
      <p:sp>
        <p:nvSpPr>
          <p:cNvPr id="35" name="object 35"/>
          <p:cNvSpPr/>
          <p:nvPr/>
        </p:nvSpPr>
        <p:spPr>
          <a:xfrm>
            <a:off x="3052573" y="4287037"/>
            <a:ext cx="1144905" cy="1235710"/>
          </a:xfrm>
          <a:custGeom>
            <a:avLst/>
            <a:gdLst/>
            <a:ahLst/>
            <a:cxnLst/>
            <a:rect l="l" t="t" r="r" b="b"/>
            <a:pathLst>
              <a:path w="1144905" h="1235710">
                <a:moveTo>
                  <a:pt x="572236" y="0"/>
                </a:moveTo>
                <a:lnTo>
                  <a:pt x="525304" y="2047"/>
                </a:lnTo>
                <a:lnTo>
                  <a:pt x="479416" y="8085"/>
                </a:lnTo>
                <a:lnTo>
                  <a:pt x="434720" y="17953"/>
                </a:lnTo>
                <a:lnTo>
                  <a:pt x="391364" y="31493"/>
                </a:lnTo>
                <a:lnTo>
                  <a:pt x="349495" y="48546"/>
                </a:lnTo>
                <a:lnTo>
                  <a:pt x="309260" y="68953"/>
                </a:lnTo>
                <a:lnTo>
                  <a:pt x="270805" y="92554"/>
                </a:lnTo>
                <a:lnTo>
                  <a:pt x="234280" y="119192"/>
                </a:lnTo>
                <a:lnTo>
                  <a:pt x="199830" y="148706"/>
                </a:lnTo>
                <a:lnTo>
                  <a:pt x="167603" y="180938"/>
                </a:lnTo>
                <a:lnTo>
                  <a:pt x="137746" y="215729"/>
                </a:lnTo>
                <a:lnTo>
                  <a:pt x="110407" y="252920"/>
                </a:lnTo>
                <a:lnTo>
                  <a:pt x="85733" y="292352"/>
                </a:lnTo>
                <a:lnTo>
                  <a:pt x="63871" y="333865"/>
                </a:lnTo>
                <a:lnTo>
                  <a:pt x="44968" y="377302"/>
                </a:lnTo>
                <a:lnTo>
                  <a:pt x="29172" y="422503"/>
                </a:lnTo>
                <a:lnTo>
                  <a:pt x="16630" y="469308"/>
                </a:lnTo>
                <a:lnTo>
                  <a:pt x="7489" y="517560"/>
                </a:lnTo>
                <a:lnTo>
                  <a:pt x="1896" y="567099"/>
                </a:lnTo>
                <a:lnTo>
                  <a:pt x="0" y="617766"/>
                </a:lnTo>
                <a:lnTo>
                  <a:pt x="1896" y="668431"/>
                </a:lnTo>
                <a:lnTo>
                  <a:pt x="7489" y="717968"/>
                </a:lnTo>
                <a:lnTo>
                  <a:pt x="16630" y="766219"/>
                </a:lnTo>
                <a:lnTo>
                  <a:pt x="29172" y="813024"/>
                </a:lnTo>
                <a:lnTo>
                  <a:pt x="44968" y="858224"/>
                </a:lnTo>
                <a:lnTo>
                  <a:pt x="63871" y="901660"/>
                </a:lnTo>
                <a:lnTo>
                  <a:pt x="85733" y="943174"/>
                </a:lnTo>
                <a:lnTo>
                  <a:pt x="110407" y="982606"/>
                </a:lnTo>
                <a:lnTo>
                  <a:pt x="137746" y="1019797"/>
                </a:lnTo>
                <a:lnTo>
                  <a:pt x="167603" y="1054588"/>
                </a:lnTo>
                <a:lnTo>
                  <a:pt x="199830" y="1086821"/>
                </a:lnTo>
                <a:lnTo>
                  <a:pt x="234280" y="1116336"/>
                </a:lnTo>
                <a:lnTo>
                  <a:pt x="270805" y="1142974"/>
                </a:lnTo>
                <a:lnTo>
                  <a:pt x="309260" y="1166576"/>
                </a:lnTo>
                <a:lnTo>
                  <a:pt x="349495" y="1186983"/>
                </a:lnTo>
                <a:lnTo>
                  <a:pt x="391364" y="1204037"/>
                </a:lnTo>
                <a:lnTo>
                  <a:pt x="434720" y="1217577"/>
                </a:lnTo>
                <a:lnTo>
                  <a:pt x="479416" y="1227446"/>
                </a:lnTo>
                <a:lnTo>
                  <a:pt x="525304" y="1233484"/>
                </a:lnTo>
                <a:lnTo>
                  <a:pt x="572236" y="1235532"/>
                </a:lnTo>
                <a:lnTo>
                  <a:pt x="619169" y="1233484"/>
                </a:lnTo>
                <a:lnTo>
                  <a:pt x="665056" y="1227446"/>
                </a:lnTo>
                <a:lnTo>
                  <a:pt x="709752" y="1217577"/>
                </a:lnTo>
                <a:lnTo>
                  <a:pt x="753108" y="1204037"/>
                </a:lnTo>
                <a:lnTo>
                  <a:pt x="794977" y="1186983"/>
                </a:lnTo>
                <a:lnTo>
                  <a:pt x="835213" y="1166576"/>
                </a:lnTo>
                <a:lnTo>
                  <a:pt x="873667" y="1142974"/>
                </a:lnTo>
                <a:lnTo>
                  <a:pt x="910192" y="1116336"/>
                </a:lnTo>
                <a:lnTo>
                  <a:pt x="944642" y="1086821"/>
                </a:lnTo>
                <a:lnTo>
                  <a:pt x="976869" y="1054588"/>
                </a:lnTo>
                <a:lnTo>
                  <a:pt x="1006726" y="1019797"/>
                </a:lnTo>
                <a:lnTo>
                  <a:pt x="1034065" y="982606"/>
                </a:lnTo>
                <a:lnTo>
                  <a:pt x="1058739" y="943174"/>
                </a:lnTo>
                <a:lnTo>
                  <a:pt x="1080601" y="901660"/>
                </a:lnTo>
                <a:lnTo>
                  <a:pt x="1099504" y="858224"/>
                </a:lnTo>
                <a:lnTo>
                  <a:pt x="1115300" y="813024"/>
                </a:lnTo>
                <a:lnTo>
                  <a:pt x="1127842" y="766219"/>
                </a:lnTo>
                <a:lnTo>
                  <a:pt x="1136983" y="717968"/>
                </a:lnTo>
                <a:lnTo>
                  <a:pt x="1142576" y="668431"/>
                </a:lnTo>
                <a:lnTo>
                  <a:pt x="1144473" y="617766"/>
                </a:lnTo>
                <a:lnTo>
                  <a:pt x="1142576" y="567099"/>
                </a:lnTo>
                <a:lnTo>
                  <a:pt x="1136983" y="517560"/>
                </a:lnTo>
                <a:lnTo>
                  <a:pt x="1127842" y="469308"/>
                </a:lnTo>
                <a:lnTo>
                  <a:pt x="1115300" y="422503"/>
                </a:lnTo>
                <a:lnTo>
                  <a:pt x="1099504" y="377302"/>
                </a:lnTo>
                <a:lnTo>
                  <a:pt x="1080601" y="333865"/>
                </a:lnTo>
                <a:lnTo>
                  <a:pt x="1058739" y="292352"/>
                </a:lnTo>
                <a:lnTo>
                  <a:pt x="1034065" y="252920"/>
                </a:lnTo>
                <a:lnTo>
                  <a:pt x="1006726" y="215729"/>
                </a:lnTo>
                <a:lnTo>
                  <a:pt x="976869" y="180938"/>
                </a:lnTo>
                <a:lnTo>
                  <a:pt x="944642" y="148706"/>
                </a:lnTo>
                <a:lnTo>
                  <a:pt x="910192" y="119192"/>
                </a:lnTo>
                <a:lnTo>
                  <a:pt x="873667" y="92554"/>
                </a:lnTo>
                <a:lnTo>
                  <a:pt x="835213" y="68953"/>
                </a:lnTo>
                <a:lnTo>
                  <a:pt x="794977" y="48546"/>
                </a:lnTo>
                <a:lnTo>
                  <a:pt x="753108" y="31493"/>
                </a:lnTo>
                <a:lnTo>
                  <a:pt x="709752" y="17953"/>
                </a:lnTo>
                <a:lnTo>
                  <a:pt x="665056" y="8085"/>
                </a:lnTo>
                <a:lnTo>
                  <a:pt x="619169" y="2047"/>
                </a:lnTo>
                <a:lnTo>
                  <a:pt x="57223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36" name="object 36"/>
          <p:cNvSpPr/>
          <p:nvPr/>
        </p:nvSpPr>
        <p:spPr>
          <a:xfrm>
            <a:off x="3052572" y="4287037"/>
            <a:ext cx="1144905" cy="1235710"/>
          </a:xfrm>
          <a:custGeom>
            <a:avLst/>
            <a:gdLst/>
            <a:ahLst/>
            <a:cxnLst/>
            <a:rect l="l" t="t" r="r" b="b"/>
            <a:pathLst>
              <a:path w="1144905" h="1235710">
                <a:moveTo>
                  <a:pt x="0" y="617760"/>
                </a:moveTo>
                <a:lnTo>
                  <a:pt x="1896" y="567094"/>
                </a:lnTo>
                <a:lnTo>
                  <a:pt x="7489" y="517556"/>
                </a:lnTo>
                <a:lnTo>
                  <a:pt x="16630" y="469305"/>
                </a:lnTo>
                <a:lnTo>
                  <a:pt x="29172" y="422500"/>
                </a:lnTo>
                <a:lnTo>
                  <a:pt x="44968" y="377300"/>
                </a:lnTo>
                <a:lnTo>
                  <a:pt x="63871" y="333863"/>
                </a:lnTo>
                <a:lnTo>
                  <a:pt x="85733" y="292350"/>
                </a:lnTo>
                <a:lnTo>
                  <a:pt x="110408" y="252919"/>
                </a:lnTo>
                <a:lnTo>
                  <a:pt x="137747" y="215728"/>
                </a:lnTo>
                <a:lnTo>
                  <a:pt x="167603" y="180937"/>
                </a:lnTo>
                <a:lnTo>
                  <a:pt x="199830" y="148705"/>
                </a:lnTo>
                <a:lnTo>
                  <a:pt x="234280" y="119191"/>
                </a:lnTo>
                <a:lnTo>
                  <a:pt x="270805" y="92554"/>
                </a:lnTo>
                <a:lnTo>
                  <a:pt x="309259" y="68953"/>
                </a:lnTo>
                <a:lnTo>
                  <a:pt x="349494" y="48546"/>
                </a:lnTo>
                <a:lnTo>
                  <a:pt x="391364" y="31493"/>
                </a:lnTo>
                <a:lnTo>
                  <a:pt x="434719" y="17953"/>
                </a:lnTo>
                <a:lnTo>
                  <a:pt x="479415" y="8085"/>
                </a:lnTo>
                <a:lnTo>
                  <a:pt x="525302" y="2047"/>
                </a:lnTo>
                <a:lnTo>
                  <a:pt x="572234" y="0"/>
                </a:lnTo>
                <a:lnTo>
                  <a:pt x="619166" y="2047"/>
                </a:lnTo>
                <a:lnTo>
                  <a:pt x="665053" y="8085"/>
                </a:lnTo>
                <a:lnTo>
                  <a:pt x="709749" y="17953"/>
                </a:lnTo>
                <a:lnTo>
                  <a:pt x="753104" y="31493"/>
                </a:lnTo>
                <a:lnTo>
                  <a:pt x="794973" y="48546"/>
                </a:lnTo>
                <a:lnTo>
                  <a:pt x="835209" y="68953"/>
                </a:lnTo>
                <a:lnTo>
                  <a:pt x="873663" y="92554"/>
                </a:lnTo>
                <a:lnTo>
                  <a:pt x="910188" y="119191"/>
                </a:lnTo>
                <a:lnTo>
                  <a:pt x="944638" y="148705"/>
                </a:lnTo>
                <a:lnTo>
                  <a:pt x="976865" y="180937"/>
                </a:lnTo>
                <a:lnTo>
                  <a:pt x="1006721" y="215728"/>
                </a:lnTo>
                <a:lnTo>
                  <a:pt x="1034060" y="252919"/>
                </a:lnTo>
                <a:lnTo>
                  <a:pt x="1058735" y="292350"/>
                </a:lnTo>
                <a:lnTo>
                  <a:pt x="1080597" y="333863"/>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0" y="982601"/>
                </a:lnTo>
                <a:lnTo>
                  <a:pt x="1006721" y="1019791"/>
                </a:lnTo>
                <a:lnTo>
                  <a:pt x="976865" y="1054582"/>
                </a:lnTo>
                <a:lnTo>
                  <a:pt x="944638" y="1086813"/>
                </a:lnTo>
                <a:lnTo>
                  <a:pt x="910188" y="1116327"/>
                </a:lnTo>
                <a:lnTo>
                  <a:pt x="873663" y="1142964"/>
                </a:lnTo>
                <a:lnTo>
                  <a:pt x="835209" y="1166566"/>
                </a:lnTo>
                <a:lnTo>
                  <a:pt x="794973" y="1186972"/>
                </a:lnTo>
                <a:lnTo>
                  <a:pt x="753104" y="1204025"/>
                </a:lnTo>
                <a:lnTo>
                  <a:pt x="709749" y="1217565"/>
                </a:lnTo>
                <a:lnTo>
                  <a:pt x="665053" y="1227433"/>
                </a:lnTo>
                <a:lnTo>
                  <a:pt x="619166" y="1233471"/>
                </a:lnTo>
                <a:lnTo>
                  <a:pt x="572234" y="1235519"/>
                </a:lnTo>
                <a:lnTo>
                  <a:pt x="525302" y="1233471"/>
                </a:lnTo>
                <a:lnTo>
                  <a:pt x="479415" y="1227433"/>
                </a:lnTo>
                <a:lnTo>
                  <a:pt x="434719" y="1217565"/>
                </a:lnTo>
                <a:lnTo>
                  <a:pt x="391364" y="1204025"/>
                </a:lnTo>
                <a:lnTo>
                  <a:pt x="349494" y="1186972"/>
                </a:lnTo>
                <a:lnTo>
                  <a:pt x="309259" y="1166566"/>
                </a:lnTo>
                <a:lnTo>
                  <a:pt x="270805" y="1142964"/>
                </a:lnTo>
                <a:lnTo>
                  <a:pt x="234280" y="1116327"/>
                </a:lnTo>
                <a:lnTo>
                  <a:pt x="199830" y="1086813"/>
                </a:lnTo>
                <a:lnTo>
                  <a:pt x="167603" y="1054582"/>
                </a:lnTo>
                <a:lnTo>
                  <a:pt x="137747" y="1019791"/>
                </a:lnTo>
                <a:lnTo>
                  <a:pt x="110408" y="982601"/>
                </a:lnTo>
                <a:lnTo>
                  <a:pt x="85733" y="943169"/>
                </a:lnTo>
                <a:lnTo>
                  <a:pt x="63871" y="901656"/>
                </a:lnTo>
                <a:lnTo>
                  <a:pt x="44968" y="858220"/>
                </a:lnTo>
                <a:lnTo>
                  <a:pt x="29172" y="813020"/>
                </a:lnTo>
                <a:lnTo>
                  <a:pt x="16630" y="766215"/>
                </a:lnTo>
                <a:lnTo>
                  <a:pt x="7489" y="717964"/>
                </a:lnTo>
                <a:lnTo>
                  <a:pt x="1896" y="668426"/>
                </a:lnTo>
                <a:lnTo>
                  <a:pt x="0" y="617760"/>
                </a:lnTo>
                <a:close/>
              </a:path>
            </a:pathLst>
          </a:custGeom>
          <a:ln w="38099">
            <a:solidFill>
              <a:srgbClr val="607234"/>
            </a:solidFill>
          </a:ln>
        </p:spPr>
        <p:txBody>
          <a:bodyPr wrap="square" lIns="0" tIns="0" rIns="0" bIns="0" rtlCol="0"/>
          <a:lstStyle/>
          <a:p>
            <a:endParaRPr/>
          </a:p>
        </p:txBody>
      </p:sp>
      <p:sp>
        <p:nvSpPr>
          <p:cNvPr id="37" name="object 37"/>
          <p:cNvSpPr txBox="1"/>
          <p:nvPr/>
        </p:nvSpPr>
        <p:spPr>
          <a:xfrm>
            <a:off x="3421052" y="4526343"/>
            <a:ext cx="413384" cy="746760"/>
          </a:xfrm>
          <a:prstGeom prst="rect">
            <a:avLst/>
          </a:prstGeom>
        </p:spPr>
        <p:txBody>
          <a:bodyPr vert="horz" wrap="square" lIns="0" tIns="12700" rIns="0" bIns="0" rtlCol="0">
            <a:spAutoFit/>
          </a:bodyPr>
          <a:lstStyle/>
          <a:p>
            <a:pPr marL="12700">
              <a:lnSpc>
                <a:spcPts val="2840"/>
              </a:lnSpc>
              <a:spcBef>
                <a:spcPts val="100"/>
              </a:spcBef>
            </a:pPr>
            <a:r>
              <a:rPr sz="2400" b="1" dirty="0">
                <a:latin typeface="Calibri"/>
                <a:cs typeface="Calibri"/>
              </a:rPr>
              <a:t>12,</a:t>
            </a:r>
            <a:endParaRPr sz="2400">
              <a:latin typeface="Calibri"/>
              <a:cs typeface="Calibri"/>
            </a:endParaRPr>
          </a:p>
          <a:p>
            <a:pPr marL="51435">
              <a:lnSpc>
                <a:spcPts val="2840"/>
              </a:lnSpc>
            </a:pPr>
            <a:r>
              <a:rPr sz="2400" b="1" dirty="0">
                <a:latin typeface="Calibri"/>
                <a:cs typeface="Calibri"/>
              </a:rPr>
              <a:t>12</a:t>
            </a:r>
            <a:endParaRPr sz="2400">
              <a:latin typeface="Calibri"/>
              <a:cs typeface="Calibri"/>
            </a:endParaRPr>
          </a:p>
        </p:txBody>
      </p:sp>
      <p:sp>
        <p:nvSpPr>
          <p:cNvPr id="38" name="object 38"/>
          <p:cNvSpPr/>
          <p:nvPr/>
        </p:nvSpPr>
        <p:spPr>
          <a:xfrm>
            <a:off x="4529048" y="4235340"/>
            <a:ext cx="1238596" cy="1392377"/>
          </a:xfrm>
          <a:prstGeom prst="rect">
            <a:avLst/>
          </a:prstGeom>
          <a:blipFill>
            <a:blip r:embed="rId12" cstate="print"/>
            <a:stretch>
              <a:fillRect/>
            </a:stretch>
          </a:blipFill>
        </p:spPr>
        <p:txBody>
          <a:bodyPr wrap="square" lIns="0" tIns="0" rIns="0" bIns="0" rtlCol="0"/>
          <a:lstStyle/>
          <a:p>
            <a:endParaRPr/>
          </a:p>
        </p:txBody>
      </p:sp>
      <p:sp>
        <p:nvSpPr>
          <p:cNvPr id="39" name="object 39"/>
          <p:cNvSpPr/>
          <p:nvPr/>
        </p:nvSpPr>
        <p:spPr>
          <a:xfrm>
            <a:off x="4581144" y="4287047"/>
            <a:ext cx="1082040" cy="1235710"/>
          </a:xfrm>
          <a:custGeom>
            <a:avLst/>
            <a:gdLst/>
            <a:ahLst/>
            <a:cxnLst/>
            <a:rect l="l" t="t" r="r" b="b"/>
            <a:pathLst>
              <a:path w="1082039" h="1235710">
                <a:moveTo>
                  <a:pt x="0" y="1235522"/>
                </a:moveTo>
                <a:lnTo>
                  <a:pt x="1081759" y="1235522"/>
                </a:lnTo>
                <a:lnTo>
                  <a:pt x="1081759" y="0"/>
                </a:lnTo>
                <a:lnTo>
                  <a:pt x="0" y="0"/>
                </a:lnTo>
                <a:lnTo>
                  <a:pt x="0" y="1235522"/>
                </a:lnTo>
                <a:close/>
              </a:path>
            </a:pathLst>
          </a:custGeom>
          <a:solidFill>
            <a:srgbClr val="FFF969"/>
          </a:solidFill>
        </p:spPr>
        <p:txBody>
          <a:bodyPr wrap="square" lIns="0" tIns="0" rIns="0" bIns="0" rtlCol="0"/>
          <a:lstStyle/>
          <a:p>
            <a:endParaRPr/>
          </a:p>
        </p:txBody>
      </p:sp>
      <p:sp>
        <p:nvSpPr>
          <p:cNvPr id="40" name="object 40"/>
          <p:cNvSpPr txBox="1"/>
          <p:nvPr/>
        </p:nvSpPr>
        <p:spPr>
          <a:xfrm>
            <a:off x="4581143" y="4272375"/>
            <a:ext cx="1107530" cy="1211870"/>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3810" rIns="0" bIns="0" rtlCol="0">
            <a:spAutoFit/>
          </a:bodyPr>
          <a:lstStyle/>
          <a:p>
            <a:pPr>
              <a:spcBef>
                <a:spcPts val="30"/>
              </a:spcBef>
            </a:pPr>
            <a:endParaRPr sz="3050" dirty="0">
              <a:latin typeface="Times New Roman"/>
              <a:cs typeface="Times New Roman"/>
            </a:endParaRPr>
          </a:p>
          <a:p>
            <a:pPr marL="238125"/>
            <a:r>
              <a:rPr sz="2400" b="1" dirty="0">
                <a:latin typeface="Calibri"/>
                <a:cs typeface="Calibri"/>
              </a:rPr>
              <a:t>8,</a:t>
            </a:r>
            <a:r>
              <a:rPr sz="2400" b="1" spc="-35" dirty="0">
                <a:latin typeface="Calibri"/>
                <a:cs typeface="Calibri"/>
              </a:rPr>
              <a:t> </a:t>
            </a:r>
            <a:r>
              <a:rPr sz="2400" b="1" dirty="0" smtClean="0">
                <a:latin typeface="Calibri"/>
                <a:cs typeface="Calibri"/>
              </a:rPr>
              <a:t>12</a:t>
            </a:r>
            <a:endParaRPr lang="it-IT" sz="2400" b="1" dirty="0" smtClean="0">
              <a:latin typeface="Calibri"/>
              <a:cs typeface="Calibri"/>
            </a:endParaRPr>
          </a:p>
          <a:p>
            <a:pPr marL="238125"/>
            <a:endParaRPr sz="2400" dirty="0">
              <a:latin typeface="Calibri"/>
              <a:cs typeface="Calibri"/>
            </a:endParaRPr>
          </a:p>
        </p:txBody>
      </p:sp>
      <p:sp>
        <p:nvSpPr>
          <p:cNvPr id="41" name="object 41"/>
          <p:cNvSpPr/>
          <p:nvPr/>
        </p:nvSpPr>
        <p:spPr>
          <a:xfrm>
            <a:off x="6058585" y="4206244"/>
            <a:ext cx="1238596" cy="1392377"/>
          </a:xfrm>
          <a:prstGeom prst="rect">
            <a:avLst/>
          </a:prstGeom>
          <a:blipFill>
            <a:blip r:embed="rId13" cstate="print"/>
            <a:stretch>
              <a:fillRect/>
            </a:stretch>
          </a:blipFill>
        </p:spPr>
        <p:txBody>
          <a:bodyPr wrap="square" lIns="0" tIns="0" rIns="0" bIns="0" rtlCol="0"/>
          <a:lstStyle/>
          <a:p>
            <a:endParaRPr/>
          </a:p>
        </p:txBody>
      </p:sp>
      <p:sp>
        <p:nvSpPr>
          <p:cNvPr id="42" name="object 42"/>
          <p:cNvSpPr/>
          <p:nvPr/>
        </p:nvSpPr>
        <p:spPr>
          <a:xfrm>
            <a:off x="6109715" y="4257710"/>
            <a:ext cx="1082040" cy="1235710"/>
          </a:xfrm>
          <a:custGeom>
            <a:avLst/>
            <a:gdLst/>
            <a:ahLst/>
            <a:cxnLst/>
            <a:rect l="l" t="t" r="r" b="b"/>
            <a:pathLst>
              <a:path w="1082039" h="1235710">
                <a:moveTo>
                  <a:pt x="0" y="1235522"/>
                </a:moveTo>
                <a:lnTo>
                  <a:pt x="1081759" y="1235522"/>
                </a:lnTo>
                <a:lnTo>
                  <a:pt x="1081759" y="0"/>
                </a:lnTo>
                <a:lnTo>
                  <a:pt x="0" y="0"/>
                </a:lnTo>
                <a:lnTo>
                  <a:pt x="0" y="1235522"/>
                </a:lnTo>
                <a:close/>
              </a:path>
            </a:pathLst>
          </a:custGeom>
          <a:solidFill>
            <a:srgbClr val="FFF969"/>
          </a:solidFill>
        </p:spPr>
        <p:txBody>
          <a:bodyPr wrap="square" lIns="0" tIns="0" rIns="0" bIns="0" rtlCol="0"/>
          <a:lstStyle/>
          <a:p>
            <a:endParaRPr/>
          </a:p>
        </p:txBody>
      </p:sp>
      <p:sp>
        <p:nvSpPr>
          <p:cNvPr id="43" name="object 43"/>
          <p:cNvSpPr txBox="1"/>
          <p:nvPr/>
        </p:nvSpPr>
        <p:spPr>
          <a:xfrm>
            <a:off x="6109715" y="4272376"/>
            <a:ext cx="1082040" cy="1181093"/>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3810" rIns="0" bIns="0" rtlCol="0">
            <a:spAutoFit/>
          </a:bodyPr>
          <a:lstStyle/>
          <a:p>
            <a:pPr>
              <a:spcBef>
                <a:spcPts val="30"/>
              </a:spcBef>
            </a:pPr>
            <a:endParaRPr sz="2850" dirty="0">
              <a:latin typeface="Times New Roman"/>
              <a:cs typeface="Times New Roman"/>
            </a:endParaRPr>
          </a:p>
          <a:p>
            <a:pPr marL="160655"/>
            <a:r>
              <a:rPr sz="2400" b="1" dirty="0">
                <a:latin typeface="Calibri"/>
                <a:cs typeface="Calibri"/>
              </a:rPr>
              <a:t>11,</a:t>
            </a:r>
            <a:r>
              <a:rPr sz="2400" b="1" spc="-45" dirty="0">
                <a:latin typeface="Calibri"/>
                <a:cs typeface="Calibri"/>
              </a:rPr>
              <a:t> </a:t>
            </a:r>
            <a:r>
              <a:rPr sz="2400" b="1" dirty="0" smtClean="0">
                <a:latin typeface="Calibri"/>
                <a:cs typeface="Calibri"/>
              </a:rPr>
              <a:t>12</a:t>
            </a:r>
            <a:endParaRPr lang="it-IT" sz="2400" b="1" dirty="0" smtClean="0">
              <a:latin typeface="Calibri"/>
              <a:cs typeface="Calibri"/>
            </a:endParaRPr>
          </a:p>
          <a:p>
            <a:pPr marL="160655"/>
            <a:endParaRPr sz="2400" dirty="0">
              <a:latin typeface="Calibri"/>
              <a:cs typeface="Calibri"/>
            </a:endParaRPr>
          </a:p>
        </p:txBody>
      </p:sp>
      <p:sp>
        <p:nvSpPr>
          <p:cNvPr id="44" name="object 44"/>
          <p:cNvSpPr/>
          <p:nvPr/>
        </p:nvSpPr>
        <p:spPr>
          <a:xfrm>
            <a:off x="7563194" y="4206244"/>
            <a:ext cx="1300937" cy="1392377"/>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7614781" y="4257712"/>
            <a:ext cx="1144905" cy="1235710"/>
          </a:xfrm>
          <a:custGeom>
            <a:avLst/>
            <a:gdLst/>
            <a:ahLst/>
            <a:cxnLst/>
            <a:rect l="l" t="t" r="r" b="b"/>
            <a:pathLst>
              <a:path w="1144904" h="1235710">
                <a:moveTo>
                  <a:pt x="572223" y="0"/>
                </a:moveTo>
                <a:lnTo>
                  <a:pt x="525293" y="2047"/>
                </a:lnTo>
                <a:lnTo>
                  <a:pt x="479407" y="8085"/>
                </a:lnTo>
                <a:lnTo>
                  <a:pt x="434713" y="17953"/>
                </a:lnTo>
                <a:lnTo>
                  <a:pt x="391358" y="31493"/>
                </a:lnTo>
                <a:lnTo>
                  <a:pt x="349490" y="48546"/>
                </a:lnTo>
                <a:lnTo>
                  <a:pt x="309255" y="68953"/>
                </a:lnTo>
                <a:lnTo>
                  <a:pt x="270802" y="92554"/>
                </a:lnTo>
                <a:lnTo>
                  <a:pt x="234277" y="119191"/>
                </a:lnTo>
                <a:lnTo>
                  <a:pt x="199828" y="148705"/>
                </a:lnTo>
                <a:lnTo>
                  <a:pt x="167601" y="180936"/>
                </a:lnTo>
                <a:lnTo>
                  <a:pt x="137745" y="215727"/>
                </a:lnTo>
                <a:lnTo>
                  <a:pt x="110407" y="252917"/>
                </a:lnTo>
                <a:lnTo>
                  <a:pt x="85733" y="292348"/>
                </a:lnTo>
                <a:lnTo>
                  <a:pt x="63871" y="333861"/>
                </a:lnTo>
                <a:lnTo>
                  <a:pt x="44968" y="377297"/>
                </a:lnTo>
                <a:lnTo>
                  <a:pt x="29172" y="422496"/>
                </a:lnTo>
                <a:lnTo>
                  <a:pt x="16630" y="469301"/>
                </a:lnTo>
                <a:lnTo>
                  <a:pt x="7489" y="517551"/>
                </a:lnTo>
                <a:lnTo>
                  <a:pt x="1896" y="567088"/>
                </a:lnTo>
                <a:lnTo>
                  <a:pt x="0" y="617753"/>
                </a:lnTo>
                <a:lnTo>
                  <a:pt x="1896" y="668420"/>
                </a:lnTo>
                <a:lnTo>
                  <a:pt x="7489" y="717958"/>
                </a:lnTo>
                <a:lnTo>
                  <a:pt x="16630" y="766210"/>
                </a:lnTo>
                <a:lnTo>
                  <a:pt x="29172" y="813016"/>
                </a:lnTo>
                <a:lnTo>
                  <a:pt x="44968" y="858216"/>
                </a:lnTo>
                <a:lnTo>
                  <a:pt x="63871" y="901653"/>
                </a:lnTo>
                <a:lnTo>
                  <a:pt x="85733" y="943167"/>
                </a:lnTo>
                <a:lnTo>
                  <a:pt x="110407" y="982599"/>
                </a:lnTo>
                <a:lnTo>
                  <a:pt x="137745" y="1019790"/>
                </a:lnTo>
                <a:lnTo>
                  <a:pt x="167601" y="1054581"/>
                </a:lnTo>
                <a:lnTo>
                  <a:pt x="199828" y="1086813"/>
                </a:lnTo>
                <a:lnTo>
                  <a:pt x="234277" y="1116327"/>
                </a:lnTo>
                <a:lnTo>
                  <a:pt x="270802" y="1142964"/>
                </a:lnTo>
                <a:lnTo>
                  <a:pt x="309255" y="1166566"/>
                </a:lnTo>
                <a:lnTo>
                  <a:pt x="349490" y="1186972"/>
                </a:lnTo>
                <a:lnTo>
                  <a:pt x="391358" y="1204025"/>
                </a:lnTo>
                <a:lnTo>
                  <a:pt x="434713" y="1217565"/>
                </a:lnTo>
                <a:lnTo>
                  <a:pt x="479407" y="1227434"/>
                </a:lnTo>
                <a:lnTo>
                  <a:pt x="525293" y="1233471"/>
                </a:lnTo>
                <a:lnTo>
                  <a:pt x="572223" y="1235519"/>
                </a:lnTo>
                <a:lnTo>
                  <a:pt x="619156" y="1233471"/>
                </a:lnTo>
                <a:lnTo>
                  <a:pt x="665044" y="1227434"/>
                </a:lnTo>
                <a:lnTo>
                  <a:pt x="709739" y="1217565"/>
                </a:lnTo>
                <a:lnTo>
                  <a:pt x="753095" y="1204025"/>
                </a:lnTo>
                <a:lnTo>
                  <a:pt x="794965" y="1186972"/>
                </a:lnTo>
                <a:lnTo>
                  <a:pt x="835200" y="1166566"/>
                </a:lnTo>
                <a:lnTo>
                  <a:pt x="873654" y="1142964"/>
                </a:lnTo>
                <a:lnTo>
                  <a:pt x="910180" y="1116327"/>
                </a:lnTo>
                <a:lnTo>
                  <a:pt x="944630" y="1086813"/>
                </a:lnTo>
                <a:lnTo>
                  <a:pt x="976857" y="1054581"/>
                </a:lnTo>
                <a:lnTo>
                  <a:pt x="1006713" y="1019790"/>
                </a:lnTo>
                <a:lnTo>
                  <a:pt x="1034052" y="982599"/>
                </a:lnTo>
                <a:lnTo>
                  <a:pt x="1058726" y="943167"/>
                </a:lnTo>
                <a:lnTo>
                  <a:pt x="1080588" y="901653"/>
                </a:lnTo>
                <a:lnTo>
                  <a:pt x="1099491" y="858216"/>
                </a:lnTo>
                <a:lnTo>
                  <a:pt x="1115287" y="813016"/>
                </a:lnTo>
                <a:lnTo>
                  <a:pt x="1127829" y="766210"/>
                </a:lnTo>
                <a:lnTo>
                  <a:pt x="1136970" y="717958"/>
                </a:lnTo>
                <a:lnTo>
                  <a:pt x="1142563" y="668420"/>
                </a:lnTo>
                <a:lnTo>
                  <a:pt x="1144460" y="617753"/>
                </a:lnTo>
                <a:lnTo>
                  <a:pt x="1142563" y="567088"/>
                </a:lnTo>
                <a:lnTo>
                  <a:pt x="1136970" y="517551"/>
                </a:lnTo>
                <a:lnTo>
                  <a:pt x="1127829" y="469301"/>
                </a:lnTo>
                <a:lnTo>
                  <a:pt x="1115287" y="422496"/>
                </a:lnTo>
                <a:lnTo>
                  <a:pt x="1099491" y="377297"/>
                </a:lnTo>
                <a:lnTo>
                  <a:pt x="1080588" y="333861"/>
                </a:lnTo>
                <a:lnTo>
                  <a:pt x="1058726" y="292348"/>
                </a:lnTo>
                <a:lnTo>
                  <a:pt x="1034052" y="252917"/>
                </a:lnTo>
                <a:lnTo>
                  <a:pt x="1006713" y="215727"/>
                </a:lnTo>
                <a:lnTo>
                  <a:pt x="976857" y="180936"/>
                </a:lnTo>
                <a:lnTo>
                  <a:pt x="944630" y="148705"/>
                </a:lnTo>
                <a:lnTo>
                  <a:pt x="910180" y="119191"/>
                </a:lnTo>
                <a:lnTo>
                  <a:pt x="873654" y="92554"/>
                </a:lnTo>
                <a:lnTo>
                  <a:pt x="835200" y="68953"/>
                </a:lnTo>
                <a:lnTo>
                  <a:pt x="794965" y="48546"/>
                </a:lnTo>
                <a:lnTo>
                  <a:pt x="753095" y="31493"/>
                </a:lnTo>
                <a:lnTo>
                  <a:pt x="709739" y="17953"/>
                </a:lnTo>
                <a:lnTo>
                  <a:pt x="665044" y="8085"/>
                </a:lnTo>
                <a:lnTo>
                  <a:pt x="619156" y="2047"/>
                </a:lnTo>
                <a:lnTo>
                  <a:pt x="572223"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6" name="object 46"/>
          <p:cNvSpPr/>
          <p:nvPr/>
        </p:nvSpPr>
        <p:spPr>
          <a:xfrm>
            <a:off x="7614781" y="4257712"/>
            <a:ext cx="1144905" cy="1235710"/>
          </a:xfrm>
          <a:custGeom>
            <a:avLst/>
            <a:gdLst/>
            <a:ahLst/>
            <a:cxnLst/>
            <a:rect l="l" t="t" r="r" b="b"/>
            <a:pathLst>
              <a:path w="1144904" h="1235710">
                <a:moveTo>
                  <a:pt x="0" y="617760"/>
                </a:moveTo>
                <a:lnTo>
                  <a:pt x="1896" y="567094"/>
                </a:lnTo>
                <a:lnTo>
                  <a:pt x="7489" y="517556"/>
                </a:lnTo>
                <a:lnTo>
                  <a:pt x="16630" y="469305"/>
                </a:lnTo>
                <a:lnTo>
                  <a:pt x="29172" y="422500"/>
                </a:lnTo>
                <a:lnTo>
                  <a:pt x="44969" y="377300"/>
                </a:lnTo>
                <a:lnTo>
                  <a:pt x="63871" y="333864"/>
                </a:lnTo>
                <a:lnTo>
                  <a:pt x="85733" y="292350"/>
                </a:lnTo>
                <a:lnTo>
                  <a:pt x="110408" y="252919"/>
                </a:lnTo>
                <a:lnTo>
                  <a:pt x="137747" y="215728"/>
                </a:lnTo>
                <a:lnTo>
                  <a:pt x="167603" y="180937"/>
                </a:lnTo>
                <a:lnTo>
                  <a:pt x="199830" y="148706"/>
                </a:lnTo>
                <a:lnTo>
                  <a:pt x="234280" y="119191"/>
                </a:lnTo>
                <a:lnTo>
                  <a:pt x="270805" y="92554"/>
                </a:lnTo>
                <a:lnTo>
                  <a:pt x="309259" y="68953"/>
                </a:lnTo>
                <a:lnTo>
                  <a:pt x="349495" y="48546"/>
                </a:lnTo>
                <a:lnTo>
                  <a:pt x="391364" y="31493"/>
                </a:lnTo>
                <a:lnTo>
                  <a:pt x="434720" y="17953"/>
                </a:lnTo>
                <a:lnTo>
                  <a:pt x="479415" y="8085"/>
                </a:lnTo>
                <a:lnTo>
                  <a:pt x="525302" y="2047"/>
                </a:lnTo>
                <a:lnTo>
                  <a:pt x="572234" y="0"/>
                </a:lnTo>
                <a:lnTo>
                  <a:pt x="619166" y="2047"/>
                </a:lnTo>
                <a:lnTo>
                  <a:pt x="665054" y="8085"/>
                </a:lnTo>
                <a:lnTo>
                  <a:pt x="709749" y="17953"/>
                </a:lnTo>
                <a:lnTo>
                  <a:pt x="753104" y="31493"/>
                </a:lnTo>
                <a:lnTo>
                  <a:pt x="794974" y="48546"/>
                </a:lnTo>
                <a:lnTo>
                  <a:pt x="835209" y="68953"/>
                </a:lnTo>
                <a:lnTo>
                  <a:pt x="873663" y="92554"/>
                </a:lnTo>
                <a:lnTo>
                  <a:pt x="910188" y="119191"/>
                </a:lnTo>
                <a:lnTo>
                  <a:pt x="944638" y="148706"/>
                </a:lnTo>
                <a:lnTo>
                  <a:pt x="976865" y="180937"/>
                </a:lnTo>
                <a:lnTo>
                  <a:pt x="1006722" y="215728"/>
                </a:lnTo>
                <a:lnTo>
                  <a:pt x="1034061" y="252919"/>
                </a:lnTo>
                <a:lnTo>
                  <a:pt x="1058735" y="292350"/>
                </a:lnTo>
                <a:lnTo>
                  <a:pt x="1080597" y="333864"/>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1" y="982601"/>
                </a:lnTo>
                <a:lnTo>
                  <a:pt x="1006722" y="1019791"/>
                </a:lnTo>
                <a:lnTo>
                  <a:pt x="976865" y="1054582"/>
                </a:lnTo>
                <a:lnTo>
                  <a:pt x="944638" y="1086814"/>
                </a:lnTo>
                <a:lnTo>
                  <a:pt x="910188" y="1116327"/>
                </a:lnTo>
                <a:lnTo>
                  <a:pt x="873663" y="1142964"/>
                </a:lnTo>
                <a:lnTo>
                  <a:pt x="835209" y="1166566"/>
                </a:lnTo>
                <a:lnTo>
                  <a:pt x="794974" y="1186972"/>
                </a:lnTo>
                <a:lnTo>
                  <a:pt x="753104" y="1204025"/>
                </a:lnTo>
                <a:lnTo>
                  <a:pt x="709749" y="1217565"/>
                </a:lnTo>
                <a:lnTo>
                  <a:pt x="665054" y="1227433"/>
                </a:lnTo>
                <a:lnTo>
                  <a:pt x="619166" y="1233471"/>
                </a:lnTo>
                <a:lnTo>
                  <a:pt x="572234" y="1235519"/>
                </a:lnTo>
                <a:lnTo>
                  <a:pt x="525302" y="1233471"/>
                </a:lnTo>
                <a:lnTo>
                  <a:pt x="479415" y="1227433"/>
                </a:lnTo>
                <a:lnTo>
                  <a:pt x="434720" y="1217565"/>
                </a:lnTo>
                <a:lnTo>
                  <a:pt x="391364" y="1204025"/>
                </a:lnTo>
                <a:lnTo>
                  <a:pt x="349495" y="1186972"/>
                </a:lnTo>
                <a:lnTo>
                  <a:pt x="309259" y="1166566"/>
                </a:lnTo>
                <a:lnTo>
                  <a:pt x="270805" y="1142964"/>
                </a:lnTo>
                <a:lnTo>
                  <a:pt x="234280" y="1116327"/>
                </a:lnTo>
                <a:lnTo>
                  <a:pt x="199830" y="1086814"/>
                </a:lnTo>
                <a:lnTo>
                  <a:pt x="167603" y="1054582"/>
                </a:lnTo>
                <a:lnTo>
                  <a:pt x="137747" y="1019791"/>
                </a:lnTo>
                <a:lnTo>
                  <a:pt x="110408" y="982601"/>
                </a:lnTo>
                <a:lnTo>
                  <a:pt x="85733" y="943169"/>
                </a:lnTo>
                <a:lnTo>
                  <a:pt x="63871" y="901656"/>
                </a:lnTo>
                <a:lnTo>
                  <a:pt x="44969" y="858220"/>
                </a:lnTo>
                <a:lnTo>
                  <a:pt x="29172" y="813020"/>
                </a:lnTo>
                <a:lnTo>
                  <a:pt x="16630" y="766215"/>
                </a:lnTo>
                <a:lnTo>
                  <a:pt x="7489" y="717964"/>
                </a:lnTo>
                <a:lnTo>
                  <a:pt x="1896" y="668426"/>
                </a:lnTo>
                <a:lnTo>
                  <a:pt x="0" y="617760"/>
                </a:lnTo>
                <a:close/>
              </a:path>
            </a:pathLst>
          </a:custGeom>
          <a:ln w="38099">
            <a:solidFill>
              <a:srgbClr val="607234"/>
            </a:solidFill>
          </a:ln>
        </p:spPr>
        <p:txBody>
          <a:bodyPr wrap="square" lIns="0" tIns="0" rIns="0" bIns="0" rtlCol="0"/>
          <a:lstStyle/>
          <a:p>
            <a:endParaRPr/>
          </a:p>
        </p:txBody>
      </p:sp>
      <p:sp>
        <p:nvSpPr>
          <p:cNvPr id="47" name="object 47"/>
          <p:cNvSpPr txBox="1"/>
          <p:nvPr/>
        </p:nvSpPr>
        <p:spPr>
          <a:xfrm>
            <a:off x="7983260" y="4497006"/>
            <a:ext cx="413384" cy="746760"/>
          </a:xfrm>
          <a:prstGeom prst="rect">
            <a:avLst/>
          </a:prstGeom>
        </p:spPr>
        <p:txBody>
          <a:bodyPr vert="horz" wrap="square" lIns="0" tIns="12700" rIns="0" bIns="0" rtlCol="0">
            <a:spAutoFit/>
          </a:bodyPr>
          <a:lstStyle/>
          <a:p>
            <a:pPr marL="12700">
              <a:lnSpc>
                <a:spcPts val="2840"/>
              </a:lnSpc>
              <a:spcBef>
                <a:spcPts val="100"/>
              </a:spcBef>
            </a:pPr>
            <a:r>
              <a:rPr sz="2400" b="1" dirty="0">
                <a:latin typeface="Calibri"/>
                <a:cs typeface="Calibri"/>
              </a:rPr>
              <a:t>12,</a:t>
            </a:r>
            <a:endParaRPr sz="2400">
              <a:latin typeface="Calibri"/>
              <a:cs typeface="Calibri"/>
            </a:endParaRPr>
          </a:p>
          <a:p>
            <a:pPr marL="51435">
              <a:lnSpc>
                <a:spcPts val="2840"/>
              </a:lnSpc>
            </a:pPr>
            <a:r>
              <a:rPr sz="2400" b="1" dirty="0">
                <a:latin typeface="Calibri"/>
                <a:cs typeface="Calibri"/>
              </a:rPr>
              <a:t>12</a:t>
            </a:r>
            <a:endParaRPr sz="2400">
              <a:latin typeface="Calibri"/>
              <a:cs typeface="Calibri"/>
            </a:endParaRPr>
          </a:p>
        </p:txBody>
      </p:sp>
      <p:sp>
        <p:nvSpPr>
          <p:cNvPr id="48" name="object 48"/>
          <p:cNvSpPr/>
          <p:nvPr/>
        </p:nvSpPr>
        <p:spPr>
          <a:xfrm>
            <a:off x="9117672" y="4177145"/>
            <a:ext cx="1296784" cy="1392377"/>
          </a:xfrm>
          <a:prstGeom prst="rect">
            <a:avLst/>
          </a:prstGeom>
          <a:blipFill>
            <a:blip r:embed="rId15" cstate="print"/>
            <a:stretch>
              <a:fillRect/>
            </a:stretch>
          </a:blipFill>
        </p:spPr>
        <p:txBody>
          <a:bodyPr wrap="square" lIns="0" tIns="0" rIns="0" bIns="0" rtlCol="0"/>
          <a:lstStyle/>
          <a:p>
            <a:endParaRPr/>
          </a:p>
        </p:txBody>
      </p:sp>
      <p:sp>
        <p:nvSpPr>
          <p:cNvPr id="49" name="object 49"/>
          <p:cNvSpPr/>
          <p:nvPr/>
        </p:nvSpPr>
        <p:spPr>
          <a:xfrm>
            <a:off x="9166860" y="4228376"/>
            <a:ext cx="1144905" cy="1235710"/>
          </a:xfrm>
          <a:custGeom>
            <a:avLst/>
            <a:gdLst/>
            <a:ahLst/>
            <a:cxnLst/>
            <a:rect l="l" t="t" r="r" b="b"/>
            <a:pathLst>
              <a:path w="1144904" h="1235710">
                <a:moveTo>
                  <a:pt x="572236" y="0"/>
                </a:moveTo>
                <a:lnTo>
                  <a:pt x="525305" y="2047"/>
                </a:lnTo>
                <a:lnTo>
                  <a:pt x="479419" y="8085"/>
                </a:lnTo>
                <a:lnTo>
                  <a:pt x="434725" y="17953"/>
                </a:lnTo>
                <a:lnTo>
                  <a:pt x="391369" y="31493"/>
                </a:lnTo>
                <a:lnTo>
                  <a:pt x="349500" y="48546"/>
                </a:lnTo>
                <a:lnTo>
                  <a:pt x="309265" y="68953"/>
                </a:lnTo>
                <a:lnTo>
                  <a:pt x="270811" y="92554"/>
                </a:lnTo>
                <a:lnTo>
                  <a:pt x="234285" y="119192"/>
                </a:lnTo>
                <a:lnTo>
                  <a:pt x="199835" y="148706"/>
                </a:lnTo>
                <a:lnTo>
                  <a:pt x="167608" y="180938"/>
                </a:lnTo>
                <a:lnTo>
                  <a:pt x="137751" y="215729"/>
                </a:lnTo>
                <a:lnTo>
                  <a:pt x="110411" y="252920"/>
                </a:lnTo>
                <a:lnTo>
                  <a:pt x="85736" y="292352"/>
                </a:lnTo>
                <a:lnTo>
                  <a:pt x="63874" y="333865"/>
                </a:lnTo>
                <a:lnTo>
                  <a:pt x="44970" y="377302"/>
                </a:lnTo>
                <a:lnTo>
                  <a:pt x="29174" y="422503"/>
                </a:lnTo>
                <a:lnTo>
                  <a:pt x="16631" y="469308"/>
                </a:lnTo>
                <a:lnTo>
                  <a:pt x="7489" y="517560"/>
                </a:lnTo>
                <a:lnTo>
                  <a:pt x="1897" y="567099"/>
                </a:lnTo>
                <a:lnTo>
                  <a:pt x="0" y="617766"/>
                </a:lnTo>
                <a:lnTo>
                  <a:pt x="1897" y="668431"/>
                </a:lnTo>
                <a:lnTo>
                  <a:pt x="7489" y="717968"/>
                </a:lnTo>
                <a:lnTo>
                  <a:pt x="16631" y="766218"/>
                </a:lnTo>
                <a:lnTo>
                  <a:pt x="29174" y="813022"/>
                </a:lnTo>
                <a:lnTo>
                  <a:pt x="44970" y="858222"/>
                </a:lnTo>
                <a:lnTo>
                  <a:pt x="63874" y="901658"/>
                </a:lnTo>
                <a:lnTo>
                  <a:pt x="85736" y="943170"/>
                </a:lnTo>
                <a:lnTo>
                  <a:pt x="110411" y="982601"/>
                </a:lnTo>
                <a:lnTo>
                  <a:pt x="137751" y="1019792"/>
                </a:lnTo>
                <a:lnTo>
                  <a:pt x="167608" y="1054582"/>
                </a:lnTo>
                <a:lnTo>
                  <a:pt x="199835" y="1086814"/>
                </a:lnTo>
                <a:lnTo>
                  <a:pt x="234285" y="1116328"/>
                </a:lnTo>
                <a:lnTo>
                  <a:pt x="270811" y="1142965"/>
                </a:lnTo>
                <a:lnTo>
                  <a:pt x="309265" y="1166566"/>
                </a:lnTo>
                <a:lnTo>
                  <a:pt x="349500" y="1186972"/>
                </a:lnTo>
                <a:lnTo>
                  <a:pt x="391369" y="1204025"/>
                </a:lnTo>
                <a:lnTo>
                  <a:pt x="434725" y="1217565"/>
                </a:lnTo>
                <a:lnTo>
                  <a:pt x="479419" y="1227434"/>
                </a:lnTo>
                <a:lnTo>
                  <a:pt x="525305" y="1233471"/>
                </a:lnTo>
                <a:lnTo>
                  <a:pt x="572236" y="1235519"/>
                </a:lnTo>
                <a:lnTo>
                  <a:pt x="619169" y="1233471"/>
                </a:lnTo>
                <a:lnTo>
                  <a:pt x="665056" y="1227434"/>
                </a:lnTo>
                <a:lnTo>
                  <a:pt x="709752" y="1217565"/>
                </a:lnTo>
                <a:lnTo>
                  <a:pt x="753108" y="1204025"/>
                </a:lnTo>
                <a:lnTo>
                  <a:pt x="794977" y="1186972"/>
                </a:lnTo>
                <a:lnTo>
                  <a:pt x="835213" y="1166566"/>
                </a:lnTo>
                <a:lnTo>
                  <a:pt x="873667" y="1142965"/>
                </a:lnTo>
                <a:lnTo>
                  <a:pt x="910192" y="1116328"/>
                </a:lnTo>
                <a:lnTo>
                  <a:pt x="944642" y="1086814"/>
                </a:lnTo>
                <a:lnTo>
                  <a:pt x="976869" y="1054582"/>
                </a:lnTo>
                <a:lnTo>
                  <a:pt x="1006726" y="1019792"/>
                </a:lnTo>
                <a:lnTo>
                  <a:pt x="1034065" y="982601"/>
                </a:lnTo>
                <a:lnTo>
                  <a:pt x="1058739" y="943170"/>
                </a:lnTo>
                <a:lnTo>
                  <a:pt x="1080601" y="901658"/>
                </a:lnTo>
                <a:lnTo>
                  <a:pt x="1099504" y="858222"/>
                </a:lnTo>
                <a:lnTo>
                  <a:pt x="1115300" y="813022"/>
                </a:lnTo>
                <a:lnTo>
                  <a:pt x="1127842" y="766218"/>
                </a:lnTo>
                <a:lnTo>
                  <a:pt x="1136983" y="717968"/>
                </a:lnTo>
                <a:lnTo>
                  <a:pt x="1142576" y="668431"/>
                </a:lnTo>
                <a:lnTo>
                  <a:pt x="1144473" y="617766"/>
                </a:lnTo>
                <a:lnTo>
                  <a:pt x="1142576" y="567099"/>
                </a:lnTo>
                <a:lnTo>
                  <a:pt x="1136983" y="517560"/>
                </a:lnTo>
                <a:lnTo>
                  <a:pt x="1127842" y="469308"/>
                </a:lnTo>
                <a:lnTo>
                  <a:pt x="1115300" y="422503"/>
                </a:lnTo>
                <a:lnTo>
                  <a:pt x="1099504" y="377302"/>
                </a:lnTo>
                <a:lnTo>
                  <a:pt x="1080601" y="333865"/>
                </a:lnTo>
                <a:lnTo>
                  <a:pt x="1058739" y="292352"/>
                </a:lnTo>
                <a:lnTo>
                  <a:pt x="1034065" y="252920"/>
                </a:lnTo>
                <a:lnTo>
                  <a:pt x="1006726" y="215729"/>
                </a:lnTo>
                <a:lnTo>
                  <a:pt x="976869" y="180938"/>
                </a:lnTo>
                <a:lnTo>
                  <a:pt x="944642" y="148706"/>
                </a:lnTo>
                <a:lnTo>
                  <a:pt x="910192" y="119192"/>
                </a:lnTo>
                <a:lnTo>
                  <a:pt x="873667" y="92554"/>
                </a:lnTo>
                <a:lnTo>
                  <a:pt x="835213" y="68953"/>
                </a:lnTo>
                <a:lnTo>
                  <a:pt x="794977" y="48546"/>
                </a:lnTo>
                <a:lnTo>
                  <a:pt x="753108" y="31493"/>
                </a:lnTo>
                <a:lnTo>
                  <a:pt x="709752" y="17953"/>
                </a:lnTo>
                <a:lnTo>
                  <a:pt x="665056" y="8085"/>
                </a:lnTo>
                <a:lnTo>
                  <a:pt x="619169" y="2047"/>
                </a:lnTo>
                <a:lnTo>
                  <a:pt x="572236" y="0"/>
                </a:lnTo>
                <a:close/>
              </a:path>
            </a:pathLst>
          </a:custGeom>
          <a:solidFill>
            <a:srgbClr val="FFF969"/>
          </a:solidFill>
        </p:spPr>
        <p:txBody>
          <a:bodyPr wrap="square" lIns="0" tIns="0" rIns="0" bIns="0" rtlCol="0"/>
          <a:lstStyle/>
          <a:p>
            <a:endParaRPr/>
          </a:p>
        </p:txBody>
      </p:sp>
      <p:sp>
        <p:nvSpPr>
          <p:cNvPr id="50" name="object 50"/>
          <p:cNvSpPr/>
          <p:nvPr/>
        </p:nvSpPr>
        <p:spPr>
          <a:xfrm>
            <a:off x="9166860" y="4228376"/>
            <a:ext cx="1144905" cy="1235710"/>
          </a:xfrm>
          <a:custGeom>
            <a:avLst/>
            <a:gdLst/>
            <a:ahLst/>
            <a:cxnLst/>
            <a:rect l="l" t="t" r="r" b="b"/>
            <a:pathLst>
              <a:path w="1144904" h="1235710">
                <a:moveTo>
                  <a:pt x="0" y="617760"/>
                </a:moveTo>
                <a:lnTo>
                  <a:pt x="1896" y="567094"/>
                </a:lnTo>
                <a:lnTo>
                  <a:pt x="7489" y="517556"/>
                </a:lnTo>
                <a:lnTo>
                  <a:pt x="16630" y="469305"/>
                </a:lnTo>
                <a:lnTo>
                  <a:pt x="29172" y="422500"/>
                </a:lnTo>
                <a:lnTo>
                  <a:pt x="44969" y="377300"/>
                </a:lnTo>
                <a:lnTo>
                  <a:pt x="63871" y="333863"/>
                </a:lnTo>
                <a:lnTo>
                  <a:pt x="85733" y="292350"/>
                </a:lnTo>
                <a:lnTo>
                  <a:pt x="110408" y="252919"/>
                </a:lnTo>
                <a:lnTo>
                  <a:pt x="137747" y="215728"/>
                </a:lnTo>
                <a:lnTo>
                  <a:pt x="167603" y="180937"/>
                </a:lnTo>
                <a:lnTo>
                  <a:pt x="199830" y="148705"/>
                </a:lnTo>
                <a:lnTo>
                  <a:pt x="234280" y="119191"/>
                </a:lnTo>
                <a:lnTo>
                  <a:pt x="270805" y="92554"/>
                </a:lnTo>
                <a:lnTo>
                  <a:pt x="309259" y="68953"/>
                </a:lnTo>
                <a:lnTo>
                  <a:pt x="349495" y="48546"/>
                </a:lnTo>
                <a:lnTo>
                  <a:pt x="391364" y="31493"/>
                </a:lnTo>
                <a:lnTo>
                  <a:pt x="434720" y="17953"/>
                </a:lnTo>
                <a:lnTo>
                  <a:pt x="479415" y="8085"/>
                </a:lnTo>
                <a:lnTo>
                  <a:pt x="525302" y="2047"/>
                </a:lnTo>
                <a:lnTo>
                  <a:pt x="572234" y="0"/>
                </a:lnTo>
                <a:lnTo>
                  <a:pt x="619166" y="2047"/>
                </a:lnTo>
                <a:lnTo>
                  <a:pt x="665054" y="8085"/>
                </a:lnTo>
                <a:lnTo>
                  <a:pt x="709749" y="17953"/>
                </a:lnTo>
                <a:lnTo>
                  <a:pt x="753104" y="31493"/>
                </a:lnTo>
                <a:lnTo>
                  <a:pt x="794974" y="48546"/>
                </a:lnTo>
                <a:lnTo>
                  <a:pt x="835209" y="68953"/>
                </a:lnTo>
                <a:lnTo>
                  <a:pt x="873663" y="92554"/>
                </a:lnTo>
                <a:lnTo>
                  <a:pt x="910188" y="119191"/>
                </a:lnTo>
                <a:lnTo>
                  <a:pt x="944638" y="148705"/>
                </a:lnTo>
                <a:lnTo>
                  <a:pt x="976865" y="180937"/>
                </a:lnTo>
                <a:lnTo>
                  <a:pt x="1006722" y="215728"/>
                </a:lnTo>
                <a:lnTo>
                  <a:pt x="1034061" y="252919"/>
                </a:lnTo>
                <a:lnTo>
                  <a:pt x="1058735" y="292350"/>
                </a:lnTo>
                <a:lnTo>
                  <a:pt x="1080597" y="333863"/>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1" y="982601"/>
                </a:lnTo>
                <a:lnTo>
                  <a:pt x="1006722" y="1019791"/>
                </a:lnTo>
                <a:lnTo>
                  <a:pt x="976865" y="1054582"/>
                </a:lnTo>
                <a:lnTo>
                  <a:pt x="944638" y="1086813"/>
                </a:lnTo>
                <a:lnTo>
                  <a:pt x="910188" y="1116327"/>
                </a:lnTo>
                <a:lnTo>
                  <a:pt x="873663" y="1142964"/>
                </a:lnTo>
                <a:lnTo>
                  <a:pt x="835209" y="1166566"/>
                </a:lnTo>
                <a:lnTo>
                  <a:pt x="794974" y="1186972"/>
                </a:lnTo>
                <a:lnTo>
                  <a:pt x="753104" y="1204025"/>
                </a:lnTo>
                <a:lnTo>
                  <a:pt x="709749" y="1217565"/>
                </a:lnTo>
                <a:lnTo>
                  <a:pt x="665054" y="1227433"/>
                </a:lnTo>
                <a:lnTo>
                  <a:pt x="619166" y="1233471"/>
                </a:lnTo>
                <a:lnTo>
                  <a:pt x="572234" y="1235519"/>
                </a:lnTo>
                <a:lnTo>
                  <a:pt x="525302" y="1233471"/>
                </a:lnTo>
                <a:lnTo>
                  <a:pt x="479415" y="1227433"/>
                </a:lnTo>
                <a:lnTo>
                  <a:pt x="434720" y="1217565"/>
                </a:lnTo>
                <a:lnTo>
                  <a:pt x="391364" y="1204025"/>
                </a:lnTo>
                <a:lnTo>
                  <a:pt x="349495" y="1186972"/>
                </a:lnTo>
                <a:lnTo>
                  <a:pt x="309259" y="1166566"/>
                </a:lnTo>
                <a:lnTo>
                  <a:pt x="270805" y="1142964"/>
                </a:lnTo>
                <a:lnTo>
                  <a:pt x="234280" y="1116327"/>
                </a:lnTo>
                <a:lnTo>
                  <a:pt x="199830" y="1086813"/>
                </a:lnTo>
                <a:lnTo>
                  <a:pt x="167603" y="1054582"/>
                </a:lnTo>
                <a:lnTo>
                  <a:pt x="137747" y="1019791"/>
                </a:lnTo>
                <a:lnTo>
                  <a:pt x="110408" y="982601"/>
                </a:lnTo>
                <a:lnTo>
                  <a:pt x="85733" y="943169"/>
                </a:lnTo>
                <a:lnTo>
                  <a:pt x="63871" y="901656"/>
                </a:lnTo>
                <a:lnTo>
                  <a:pt x="44969" y="858220"/>
                </a:lnTo>
                <a:lnTo>
                  <a:pt x="29172" y="813020"/>
                </a:lnTo>
                <a:lnTo>
                  <a:pt x="16630" y="766215"/>
                </a:lnTo>
                <a:lnTo>
                  <a:pt x="7489" y="717964"/>
                </a:lnTo>
                <a:lnTo>
                  <a:pt x="1896" y="668426"/>
                </a:lnTo>
                <a:lnTo>
                  <a:pt x="0" y="61776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51" name="object 51"/>
          <p:cNvSpPr txBox="1"/>
          <p:nvPr/>
        </p:nvSpPr>
        <p:spPr>
          <a:xfrm>
            <a:off x="9423658" y="4650562"/>
            <a:ext cx="636905" cy="391160"/>
          </a:xfrm>
          <a:prstGeom prst="rect">
            <a:avLst/>
          </a:prstGeom>
        </p:spPr>
        <p:txBody>
          <a:bodyPr vert="horz" wrap="square" lIns="0" tIns="12700" rIns="0" bIns="0" rtlCol="0">
            <a:spAutoFit/>
          </a:bodyPr>
          <a:lstStyle/>
          <a:p>
            <a:pPr marL="12700">
              <a:spcBef>
                <a:spcPts val="100"/>
              </a:spcBef>
            </a:pPr>
            <a:r>
              <a:rPr sz="2400" b="1" dirty="0">
                <a:latin typeface="Calibri"/>
                <a:cs typeface="Calibri"/>
              </a:rPr>
              <a:t>8,</a:t>
            </a:r>
            <a:r>
              <a:rPr sz="2400" b="1" spc="-90" dirty="0">
                <a:latin typeface="Calibri"/>
                <a:cs typeface="Calibri"/>
              </a:rPr>
              <a:t> </a:t>
            </a:r>
            <a:r>
              <a:rPr sz="2400" b="1" dirty="0">
                <a:latin typeface="Calibri"/>
                <a:cs typeface="Calibri"/>
              </a:rPr>
              <a:t>11</a:t>
            </a:r>
            <a:endParaRPr sz="2400" dirty="0">
              <a:latin typeface="Calibri"/>
              <a:cs typeface="Calibri"/>
            </a:endParaRPr>
          </a:p>
        </p:txBody>
      </p:sp>
      <p:sp>
        <p:nvSpPr>
          <p:cNvPr id="53" name="object 10"/>
          <p:cNvSpPr txBox="1">
            <a:spLocks/>
          </p:cNvSpPr>
          <p:nvPr/>
        </p:nvSpPr>
        <p:spPr>
          <a:xfrm>
            <a:off x="3052572" y="393606"/>
            <a:ext cx="6795737"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just">
              <a:lnSpc>
                <a:spcPct val="100000"/>
              </a:lnSpc>
              <a:spcBef>
                <a:spcPts val="840"/>
              </a:spcBef>
            </a:pPr>
            <a:r>
              <a:rPr lang="it-IT" sz="3200" b="1" spc="-5" dirty="0" smtClean="0">
                <a:cs typeface="Tahoma"/>
              </a:rPr>
              <a:t>Test </a:t>
            </a:r>
            <a:r>
              <a:rPr lang="it-IT" sz="3200" b="1" dirty="0" smtClean="0">
                <a:cs typeface="Tahoma"/>
              </a:rPr>
              <a:t>di</a:t>
            </a:r>
            <a:r>
              <a:rPr lang="it-IT" sz="3200" b="1" spc="-35" dirty="0" smtClean="0">
                <a:cs typeface="Tahoma"/>
              </a:rPr>
              <a:t> </a:t>
            </a:r>
            <a:r>
              <a:rPr lang="it-IT" sz="3200" b="1" spc="-5" dirty="0" smtClean="0">
                <a:cs typeface="Tahoma"/>
              </a:rPr>
              <a:t>paternità (locus autosomico)</a:t>
            </a:r>
            <a:endParaRPr lang="it-IT" sz="3200" b="1" spc="-5" dirty="0">
              <a:cs typeface="Tahoma"/>
            </a:endParaRPr>
          </a:p>
        </p:txBody>
      </p:sp>
      <p:sp>
        <p:nvSpPr>
          <p:cNvPr id="2" name="CasellaDiTesto 1"/>
          <p:cNvSpPr txBox="1"/>
          <p:nvPr/>
        </p:nvSpPr>
        <p:spPr>
          <a:xfrm>
            <a:off x="228600" y="1696619"/>
            <a:ext cx="360583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2400" u="sng" dirty="0" smtClean="0"/>
              <a:t>Gameti madre</a:t>
            </a:r>
            <a:r>
              <a:rPr lang="it-IT" sz="2400" dirty="0" smtClean="0"/>
              <a:t>:</a:t>
            </a:r>
          </a:p>
          <a:p>
            <a:pPr algn="ctr"/>
            <a:r>
              <a:rPr lang="it-IT" sz="2400" dirty="0" smtClean="0"/>
              <a:t>p= 0,5</a:t>
            </a:r>
            <a:r>
              <a:rPr lang="it-IT" sz="2400" b="1" dirty="0" smtClean="0"/>
              <a:t> allele 8;</a:t>
            </a:r>
          </a:p>
          <a:p>
            <a:pPr algn="ctr"/>
            <a:r>
              <a:rPr lang="it-IT" sz="2400" b="1" dirty="0" smtClean="0"/>
              <a:t>q= 0,5 allele 12</a:t>
            </a:r>
            <a:endParaRPr lang="it-IT" sz="2400" b="1" dirty="0"/>
          </a:p>
        </p:txBody>
      </p:sp>
      <p:sp>
        <p:nvSpPr>
          <p:cNvPr id="54" name="object 52"/>
          <p:cNvSpPr txBox="1"/>
          <p:nvPr/>
        </p:nvSpPr>
        <p:spPr>
          <a:xfrm>
            <a:off x="784050" y="5787544"/>
            <a:ext cx="2268521" cy="7527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3970" rIns="0" bIns="0" rtlCol="0">
            <a:spAutoFit/>
          </a:bodyPr>
          <a:lstStyle/>
          <a:p>
            <a:pPr marL="12700" marR="5080" algn="just">
              <a:lnSpc>
                <a:spcPct val="99500"/>
              </a:lnSpc>
              <a:spcBef>
                <a:spcPts val="110"/>
              </a:spcBef>
            </a:pPr>
            <a:r>
              <a:rPr lang="it-IT" sz="2400" b="1" dirty="0" smtClean="0">
                <a:latin typeface="Calibri"/>
                <a:cs typeface="Calibri"/>
              </a:rPr>
              <a:t>Alleli obbligati paterni ???</a:t>
            </a:r>
            <a:endParaRPr sz="2400" b="1" dirty="0">
              <a:latin typeface="Calibri"/>
              <a:cs typeface="Calibri"/>
            </a:endParaRPr>
          </a:p>
        </p:txBody>
      </p:sp>
    </p:spTree>
    <p:extLst>
      <p:ext uri="{BB962C8B-B14F-4D97-AF65-F5344CB8AC3E}">
        <p14:creationId xmlns:p14="http://schemas.microsoft.com/office/powerpoint/2010/main" val="1183760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4387736" y="1645921"/>
            <a:ext cx="1300937" cy="139237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440048" y="1696618"/>
            <a:ext cx="1144905" cy="1235710"/>
          </a:xfrm>
          <a:custGeom>
            <a:avLst/>
            <a:gdLst/>
            <a:ahLst/>
            <a:cxnLst/>
            <a:rect l="l" t="t" r="r" b="b"/>
            <a:pathLst>
              <a:path w="1144904" h="1235710">
                <a:moveTo>
                  <a:pt x="572236" y="0"/>
                </a:moveTo>
                <a:lnTo>
                  <a:pt x="525304" y="2047"/>
                </a:lnTo>
                <a:lnTo>
                  <a:pt x="479416" y="8085"/>
                </a:lnTo>
                <a:lnTo>
                  <a:pt x="434720" y="17953"/>
                </a:lnTo>
                <a:lnTo>
                  <a:pt x="391364" y="31493"/>
                </a:lnTo>
                <a:lnTo>
                  <a:pt x="349495" y="48546"/>
                </a:lnTo>
                <a:lnTo>
                  <a:pt x="309260" y="68953"/>
                </a:lnTo>
                <a:lnTo>
                  <a:pt x="270805" y="92554"/>
                </a:lnTo>
                <a:lnTo>
                  <a:pt x="234280" y="119192"/>
                </a:lnTo>
                <a:lnTo>
                  <a:pt x="199830" y="148706"/>
                </a:lnTo>
                <a:lnTo>
                  <a:pt x="167603" y="180938"/>
                </a:lnTo>
                <a:lnTo>
                  <a:pt x="137746" y="215729"/>
                </a:lnTo>
                <a:lnTo>
                  <a:pt x="110407" y="252920"/>
                </a:lnTo>
                <a:lnTo>
                  <a:pt x="85733" y="292352"/>
                </a:lnTo>
                <a:lnTo>
                  <a:pt x="63871" y="333865"/>
                </a:lnTo>
                <a:lnTo>
                  <a:pt x="44968" y="377302"/>
                </a:lnTo>
                <a:lnTo>
                  <a:pt x="29172" y="422503"/>
                </a:lnTo>
                <a:lnTo>
                  <a:pt x="16630" y="469308"/>
                </a:lnTo>
                <a:lnTo>
                  <a:pt x="7489" y="517560"/>
                </a:lnTo>
                <a:lnTo>
                  <a:pt x="1896" y="567099"/>
                </a:lnTo>
                <a:lnTo>
                  <a:pt x="0" y="617766"/>
                </a:lnTo>
                <a:lnTo>
                  <a:pt x="1896" y="668431"/>
                </a:lnTo>
                <a:lnTo>
                  <a:pt x="7489" y="717968"/>
                </a:lnTo>
                <a:lnTo>
                  <a:pt x="16630" y="766218"/>
                </a:lnTo>
                <a:lnTo>
                  <a:pt x="29172" y="813022"/>
                </a:lnTo>
                <a:lnTo>
                  <a:pt x="44968" y="858222"/>
                </a:lnTo>
                <a:lnTo>
                  <a:pt x="63871" y="901658"/>
                </a:lnTo>
                <a:lnTo>
                  <a:pt x="85733" y="943170"/>
                </a:lnTo>
                <a:lnTo>
                  <a:pt x="110407" y="982601"/>
                </a:lnTo>
                <a:lnTo>
                  <a:pt x="137746" y="1019792"/>
                </a:lnTo>
                <a:lnTo>
                  <a:pt x="167603" y="1054582"/>
                </a:lnTo>
                <a:lnTo>
                  <a:pt x="199830" y="1086814"/>
                </a:lnTo>
                <a:lnTo>
                  <a:pt x="234280" y="1116328"/>
                </a:lnTo>
                <a:lnTo>
                  <a:pt x="270805" y="1142965"/>
                </a:lnTo>
                <a:lnTo>
                  <a:pt x="309260" y="1166566"/>
                </a:lnTo>
                <a:lnTo>
                  <a:pt x="349495" y="1186972"/>
                </a:lnTo>
                <a:lnTo>
                  <a:pt x="391364" y="1204025"/>
                </a:lnTo>
                <a:lnTo>
                  <a:pt x="434720" y="1217565"/>
                </a:lnTo>
                <a:lnTo>
                  <a:pt x="479416" y="1227434"/>
                </a:lnTo>
                <a:lnTo>
                  <a:pt x="525304" y="1233471"/>
                </a:lnTo>
                <a:lnTo>
                  <a:pt x="572236" y="1235519"/>
                </a:lnTo>
                <a:lnTo>
                  <a:pt x="619169" y="1233471"/>
                </a:lnTo>
                <a:lnTo>
                  <a:pt x="665056" y="1227434"/>
                </a:lnTo>
                <a:lnTo>
                  <a:pt x="709752" y="1217565"/>
                </a:lnTo>
                <a:lnTo>
                  <a:pt x="753108" y="1204025"/>
                </a:lnTo>
                <a:lnTo>
                  <a:pt x="794977" y="1186972"/>
                </a:lnTo>
                <a:lnTo>
                  <a:pt x="835213" y="1166566"/>
                </a:lnTo>
                <a:lnTo>
                  <a:pt x="873667" y="1142965"/>
                </a:lnTo>
                <a:lnTo>
                  <a:pt x="910192" y="1116328"/>
                </a:lnTo>
                <a:lnTo>
                  <a:pt x="944642" y="1086814"/>
                </a:lnTo>
                <a:lnTo>
                  <a:pt x="976869" y="1054582"/>
                </a:lnTo>
                <a:lnTo>
                  <a:pt x="1006726" y="1019792"/>
                </a:lnTo>
                <a:lnTo>
                  <a:pt x="1034065" y="982601"/>
                </a:lnTo>
                <a:lnTo>
                  <a:pt x="1058739" y="943170"/>
                </a:lnTo>
                <a:lnTo>
                  <a:pt x="1080601" y="901658"/>
                </a:lnTo>
                <a:lnTo>
                  <a:pt x="1099504" y="858222"/>
                </a:lnTo>
                <a:lnTo>
                  <a:pt x="1115300" y="813022"/>
                </a:lnTo>
                <a:lnTo>
                  <a:pt x="1127842" y="766218"/>
                </a:lnTo>
                <a:lnTo>
                  <a:pt x="1136983" y="717968"/>
                </a:lnTo>
                <a:lnTo>
                  <a:pt x="1142576" y="668431"/>
                </a:lnTo>
                <a:lnTo>
                  <a:pt x="1144473" y="617766"/>
                </a:lnTo>
                <a:lnTo>
                  <a:pt x="1142576" y="567099"/>
                </a:lnTo>
                <a:lnTo>
                  <a:pt x="1136983" y="517560"/>
                </a:lnTo>
                <a:lnTo>
                  <a:pt x="1127842" y="469308"/>
                </a:lnTo>
                <a:lnTo>
                  <a:pt x="1115300" y="422503"/>
                </a:lnTo>
                <a:lnTo>
                  <a:pt x="1099504" y="377302"/>
                </a:lnTo>
                <a:lnTo>
                  <a:pt x="1080601" y="333865"/>
                </a:lnTo>
                <a:lnTo>
                  <a:pt x="1058739" y="292352"/>
                </a:lnTo>
                <a:lnTo>
                  <a:pt x="1034065" y="252920"/>
                </a:lnTo>
                <a:lnTo>
                  <a:pt x="1006726" y="215729"/>
                </a:lnTo>
                <a:lnTo>
                  <a:pt x="976869" y="180938"/>
                </a:lnTo>
                <a:lnTo>
                  <a:pt x="944642" y="148706"/>
                </a:lnTo>
                <a:lnTo>
                  <a:pt x="910192" y="119192"/>
                </a:lnTo>
                <a:lnTo>
                  <a:pt x="873667" y="92554"/>
                </a:lnTo>
                <a:lnTo>
                  <a:pt x="835213" y="68953"/>
                </a:lnTo>
                <a:lnTo>
                  <a:pt x="794977" y="48546"/>
                </a:lnTo>
                <a:lnTo>
                  <a:pt x="753108" y="31493"/>
                </a:lnTo>
                <a:lnTo>
                  <a:pt x="709752" y="17953"/>
                </a:lnTo>
                <a:lnTo>
                  <a:pt x="665056" y="8085"/>
                </a:lnTo>
                <a:lnTo>
                  <a:pt x="619169" y="2047"/>
                </a:lnTo>
                <a:lnTo>
                  <a:pt x="57223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13" name="object 13"/>
          <p:cNvSpPr/>
          <p:nvPr/>
        </p:nvSpPr>
        <p:spPr>
          <a:xfrm>
            <a:off x="4440048" y="1696618"/>
            <a:ext cx="1144905" cy="1235710"/>
          </a:xfrm>
          <a:custGeom>
            <a:avLst/>
            <a:gdLst/>
            <a:ahLst/>
            <a:cxnLst/>
            <a:rect l="l" t="t" r="r" b="b"/>
            <a:pathLst>
              <a:path w="1144904" h="1235710">
                <a:moveTo>
                  <a:pt x="0" y="617760"/>
                </a:moveTo>
                <a:lnTo>
                  <a:pt x="1896" y="567094"/>
                </a:lnTo>
                <a:lnTo>
                  <a:pt x="7489" y="517556"/>
                </a:lnTo>
                <a:lnTo>
                  <a:pt x="16630" y="469305"/>
                </a:lnTo>
                <a:lnTo>
                  <a:pt x="29172" y="422500"/>
                </a:lnTo>
                <a:lnTo>
                  <a:pt x="44968" y="377300"/>
                </a:lnTo>
                <a:lnTo>
                  <a:pt x="63871" y="333863"/>
                </a:lnTo>
                <a:lnTo>
                  <a:pt x="85733" y="292350"/>
                </a:lnTo>
                <a:lnTo>
                  <a:pt x="110408" y="252919"/>
                </a:lnTo>
                <a:lnTo>
                  <a:pt x="137746" y="215728"/>
                </a:lnTo>
                <a:lnTo>
                  <a:pt x="167603" y="180937"/>
                </a:lnTo>
                <a:lnTo>
                  <a:pt x="199830" y="148705"/>
                </a:lnTo>
                <a:lnTo>
                  <a:pt x="234280" y="119191"/>
                </a:lnTo>
                <a:lnTo>
                  <a:pt x="270805" y="92554"/>
                </a:lnTo>
                <a:lnTo>
                  <a:pt x="309259" y="68953"/>
                </a:lnTo>
                <a:lnTo>
                  <a:pt x="349494" y="48546"/>
                </a:lnTo>
                <a:lnTo>
                  <a:pt x="391364" y="31493"/>
                </a:lnTo>
                <a:lnTo>
                  <a:pt x="434719" y="17953"/>
                </a:lnTo>
                <a:lnTo>
                  <a:pt x="479415" y="8085"/>
                </a:lnTo>
                <a:lnTo>
                  <a:pt x="525302" y="2047"/>
                </a:lnTo>
                <a:lnTo>
                  <a:pt x="572234" y="0"/>
                </a:lnTo>
                <a:lnTo>
                  <a:pt x="619166" y="2047"/>
                </a:lnTo>
                <a:lnTo>
                  <a:pt x="665053" y="8085"/>
                </a:lnTo>
                <a:lnTo>
                  <a:pt x="709749" y="17953"/>
                </a:lnTo>
                <a:lnTo>
                  <a:pt x="753104" y="31493"/>
                </a:lnTo>
                <a:lnTo>
                  <a:pt x="794973" y="48546"/>
                </a:lnTo>
                <a:lnTo>
                  <a:pt x="835209" y="68953"/>
                </a:lnTo>
                <a:lnTo>
                  <a:pt x="873663" y="92554"/>
                </a:lnTo>
                <a:lnTo>
                  <a:pt x="910188" y="119191"/>
                </a:lnTo>
                <a:lnTo>
                  <a:pt x="944638" y="148705"/>
                </a:lnTo>
                <a:lnTo>
                  <a:pt x="976865" y="180937"/>
                </a:lnTo>
                <a:lnTo>
                  <a:pt x="1006721" y="215728"/>
                </a:lnTo>
                <a:lnTo>
                  <a:pt x="1034060" y="252919"/>
                </a:lnTo>
                <a:lnTo>
                  <a:pt x="1058735" y="292350"/>
                </a:lnTo>
                <a:lnTo>
                  <a:pt x="1080597" y="333863"/>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0" y="982601"/>
                </a:lnTo>
                <a:lnTo>
                  <a:pt x="1006721" y="1019791"/>
                </a:lnTo>
                <a:lnTo>
                  <a:pt x="976865" y="1054582"/>
                </a:lnTo>
                <a:lnTo>
                  <a:pt x="944638" y="1086813"/>
                </a:lnTo>
                <a:lnTo>
                  <a:pt x="910188" y="1116327"/>
                </a:lnTo>
                <a:lnTo>
                  <a:pt x="873663" y="1142964"/>
                </a:lnTo>
                <a:lnTo>
                  <a:pt x="835209" y="1166566"/>
                </a:lnTo>
                <a:lnTo>
                  <a:pt x="794973" y="1186972"/>
                </a:lnTo>
                <a:lnTo>
                  <a:pt x="753104" y="1204025"/>
                </a:lnTo>
                <a:lnTo>
                  <a:pt x="709749" y="1217565"/>
                </a:lnTo>
                <a:lnTo>
                  <a:pt x="665053" y="1227433"/>
                </a:lnTo>
                <a:lnTo>
                  <a:pt x="619166" y="1233471"/>
                </a:lnTo>
                <a:lnTo>
                  <a:pt x="572234" y="1235518"/>
                </a:lnTo>
                <a:lnTo>
                  <a:pt x="525302" y="1233471"/>
                </a:lnTo>
                <a:lnTo>
                  <a:pt x="479415" y="1227433"/>
                </a:lnTo>
                <a:lnTo>
                  <a:pt x="434719" y="1217565"/>
                </a:lnTo>
                <a:lnTo>
                  <a:pt x="391364" y="1204025"/>
                </a:lnTo>
                <a:lnTo>
                  <a:pt x="349494" y="1186972"/>
                </a:lnTo>
                <a:lnTo>
                  <a:pt x="309259" y="1166566"/>
                </a:lnTo>
                <a:lnTo>
                  <a:pt x="270805" y="1142964"/>
                </a:lnTo>
                <a:lnTo>
                  <a:pt x="234280" y="1116327"/>
                </a:lnTo>
                <a:lnTo>
                  <a:pt x="199830" y="1086813"/>
                </a:lnTo>
                <a:lnTo>
                  <a:pt x="167603" y="1054582"/>
                </a:lnTo>
                <a:lnTo>
                  <a:pt x="137746" y="1019791"/>
                </a:lnTo>
                <a:lnTo>
                  <a:pt x="110408" y="982601"/>
                </a:lnTo>
                <a:lnTo>
                  <a:pt x="85733" y="943169"/>
                </a:lnTo>
                <a:lnTo>
                  <a:pt x="63871" y="901656"/>
                </a:lnTo>
                <a:lnTo>
                  <a:pt x="44968" y="858220"/>
                </a:lnTo>
                <a:lnTo>
                  <a:pt x="29172" y="813020"/>
                </a:lnTo>
                <a:lnTo>
                  <a:pt x="16630" y="766215"/>
                </a:lnTo>
                <a:lnTo>
                  <a:pt x="7489" y="717964"/>
                </a:lnTo>
                <a:lnTo>
                  <a:pt x="1896" y="668426"/>
                </a:lnTo>
                <a:lnTo>
                  <a:pt x="0" y="617760"/>
                </a:lnTo>
                <a:close/>
              </a:path>
            </a:pathLst>
          </a:custGeom>
          <a:ln w="38099">
            <a:solidFill>
              <a:srgbClr val="607234"/>
            </a:solidFill>
          </a:ln>
        </p:spPr>
        <p:txBody>
          <a:bodyPr wrap="square" lIns="0" tIns="0" rIns="0" bIns="0" rtlCol="0"/>
          <a:lstStyle/>
          <a:p>
            <a:endParaRPr/>
          </a:p>
        </p:txBody>
      </p:sp>
      <p:sp>
        <p:nvSpPr>
          <p:cNvPr id="14" name="object 14"/>
          <p:cNvSpPr txBox="1"/>
          <p:nvPr/>
        </p:nvSpPr>
        <p:spPr>
          <a:xfrm>
            <a:off x="4696832" y="2118804"/>
            <a:ext cx="636905" cy="391160"/>
          </a:xfrm>
          <a:prstGeom prst="rect">
            <a:avLst/>
          </a:prstGeom>
        </p:spPr>
        <p:txBody>
          <a:bodyPr vert="horz" wrap="square" lIns="0" tIns="12700" rIns="0" bIns="0" rtlCol="0">
            <a:spAutoFit/>
          </a:bodyPr>
          <a:lstStyle/>
          <a:p>
            <a:pPr marL="12700">
              <a:spcBef>
                <a:spcPts val="100"/>
              </a:spcBef>
            </a:pPr>
            <a:r>
              <a:rPr sz="2400" b="1" dirty="0">
                <a:latin typeface="Calibri"/>
                <a:cs typeface="Calibri"/>
              </a:rPr>
              <a:t>8,</a:t>
            </a:r>
            <a:r>
              <a:rPr sz="2400" b="1" spc="-90" dirty="0">
                <a:latin typeface="Calibri"/>
                <a:cs typeface="Calibri"/>
              </a:rPr>
              <a:t> </a:t>
            </a:r>
            <a:r>
              <a:rPr sz="2400" b="1" dirty="0">
                <a:latin typeface="Calibri"/>
                <a:cs typeface="Calibri"/>
              </a:rPr>
              <a:t>12</a:t>
            </a:r>
            <a:endParaRPr sz="2400">
              <a:latin typeface="Calibri"/>
              <a:cs typeface="Calibri"/>
            </a:endParaRPr>
          </a:p>
        </p:txBody>
      </p:sp>
      <p:sp>
        <p:nvSpPr>
          <p:cNvPr id="15" name="object 15"/>
          <p:cNvSpPr/>
          <p:nvPr/>
        </p:nvSpPr>
        <p:spPr>
          <a:xfrm>
            <a:off x="7671776" y="1627949"/>
            <a:ext cx="1234440" cy="1392377"/>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dirty="0"/>
          </a:p>
        </p:txBody>
      </p:sp>
      <p:sp>
        <p:nvSpPr>
          <p:cNvPr id="17" name="object 17"/>
          <p:cNvSpPr txBox="1"/>
          <p:nvPr/>
        </p:nvSpPr>
        <p:spPr>
          <a:xfrm>
            <a:off x="7700999" y="1696619"/>
            <a:ext cx="1183919" cy="1291122"/>
          </a:xfrm>
          <a:prstGeom prst="rect">
            <a:avLst/>
          </a:prstGeom>
          <a:ln w="38099">
            <a:solidFill>
              <a:srgbClr val="607234"/>
            </a:solidFill>
          </a:ln>
        </p:spPr>
        <p:txBody>
          <a:bodyPr vert="horz" wrap="square" lIns="0" tIns="282575" rIns="0" bIns="0" rtlCol="0">
            <a:spAutoFit/>
          </a:bodyPr>
          <a:lstStyle/>
          <a:p>
            <a:pPr marL="5715" algn="ctr">
              <a:spcBef>
                <a:spcPts val="2225"/>
              </a:spcBef>
            </a:pPr>
            <a:endParaRPr sz="4400" dirty="0">
              <a:latin typeface="Calibri"/>
              <a:cs typeface="Calibri"/>
            </a:endParaRPr>
          </a:p>
        </p:txBody>
      </p:sp>
      <p:sp>
        <p:nvSpPr>
          <p:cNvPr id="18" name="object 18"/>
          <p:cNvSpPr/>
          <p:nvPr/>
        </p:nvSpPr>
        <p:spPr>
          <a:xfrm>
            <a:off x="5539042" y="2269370"/>
            <a:ext cx="2207031" cy="12884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5584520" y="2314384"/>
            <a:ext cx="2117090" cy="0"/>
          </a:xfrm>
          <a:custGeom>
            <a:avLst/>
            <a:gdLst/>
            <a:ahLst/>
            <a:cxnLst/>
            <a:rect l="l" t="t" r="r" b="b"/>
            <a:pathLst>
              <a:path w="2117090">
                <a:moveTo>
                  <a:pt x="0" y="0"/>
                </a:moveTo>
                <a:lnTo>
                  <a:pt x="2116478" y="1"/>
                </a:lnTo>
              </a:path>
            </a:pathLst>
          </a:custGeom>
          <a:ln w="38099">
            <a:solidFill>
              <a:srgbClr val="607234"/>
            </a:solidFill>
          </a:ln>
        </p:spPr>
        <p:txBody>
          <a:bodyPr wrap="square" lIns="0" tIns="0" rIns="0" bIns="0" rtlCol="0"/>
          <a:lstStyle/>
          <a:p>
            <a:endParaRPr/>
          </a:p>
        </p:txBody>
      </p:sp>
      <p:sp>
        <p:nvSpPr>
          <p:cNvPr id="20" name="object 20"/>
          <p:cNvSpPr/>
          <p:nvPr/>
        </p:nvSpPr>
        <p:spPr>
          <a:xfrm>
            <a:off x="6586449" y="2290152"/>
            <a:ext cx="128847" cy="139654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6650595" y="2314384"/>
            <a:ext cx="0" cy="1308100"/>
          </a:xfrm>
          <a:custGeom>
            <a:avLst/>
            <a:gdLst/>
            <a:ahLst/>
            <a:cxnLst/>
            <a:rect l="l" t="t" r="r" b="b"/>
            <a:pathLst>
              <a:path h="1308100">
                <a:moveTo>
                  <a:pt x="0" y="0"/>
                </a:moveTo>
                <a:lnTo>
                  <a:pt x="1" y="1307679"/>
                </a:lnTo>
              </a:path>
            </a:pathLst>
          </a:custGeom>
          <a:ln w="38099">
            <a:solidFill>
              <a:srgbClr val="607234"/>
            </a:solidFill>
          </a:ln>
        </p:spPr>
        <p:txBody>
          <a:bodyPr wrap="square" lIns="0" tIns="0" rIns="0" bIns="0" rtlCol="0"/>
          <a:lstStyle/>
          <a:p>
            <a:endParaRPr/>
          </a:p>
        </p:txBody>
      </p:sp>
      <p:sp>
        <p:nvSpPr>
          <p:cNvPr id="22" name="object 22"/>
          <p:cNvSpPr/>
          <p:nvPr/>
        </p:nvSpPr>
        <p:spPr>
          <a:xfrm>
            <a:off x="3577248" y="3578625"/>
            <a:ext cx="6192977" cy="128847"/>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3624809" y="3622052"/>
            <a:ext cx="6099175" cy="0"/>
          </a:xfrm>
          <a:custGeom>
            <a:avLst/>
            <a:gdLst/>
            <a:ahLst/>
            <a:cxnLst/>
            <a:rect l="l" t="t" r="r" b="b"/>
            <a:pathLst>
              <a:path w="6099175">
                <a:moveTo>
                  <a:pt x="0" y="0"/>
                </a:moveTo>
                <a:lnTo>
                  <a:pt x="6098605" y="0"/>
                </a:lnTo>
              </a:path>
            </a:pathLst>
          </a:custGeom>
          <a:ln w="38099">
            <a:solidFill>
              <a:srgbClr val="607234"/>
            </a:solidFill>
          </a:ln>
        </p:spPr>
        <p:txBody>
          <a:bodyPr wrap="square" lIns="0" tIns="0" rIns="0" bIns="0" rtlCol="0"/>
          <a:lstStyle/>
          <a:p>
            <a:endParaRPr/>
          </a:p>
        </p:txBody>
      </p:sp>
      <p:sp>
        <p:nvSpPr>
          <p:cNvPr id="24" name="object 24"/>
          <p:cNvSpPr/>
          <p:nvPr/>
        </p:nvSpPr>
        <p:spPr>
          <a:xfrm>
            <a:off x="3560623" y="3595248"/>
            <a:ext cx="128847" cy="756457"/>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3624808" y="3622052"/>
            <a:ext cx="0" cy="665480"/>
          </a:xfrm>
          <a:custGeom>
            <a:avLst/>
            <a:gdLst/>
            <a:ahLst/>
            <a:cxnLst/>
            <a:rect l="l" t="t" r="r" b="b"/>
            <a:pathLst>
              <a:path h="665479">
                <a:moveTo>
                  <a:pt x="0" y="0"/>
                </a:moveTo>
                <a:lnTo>
                  <a:pt x="0" y="664982"/>
                </a:lnTo>
              </a:path>
            </a:pathLst>
          </a:custGeom>
          <a:ln w="38099">
            <a:solidFill>
              <a:srgbClr val="607234"/>
            </a:solidFill>
          </a:ln>
        </p:spPr>
        <p:txBody>
          <a:bodyPr wrap="square" lIns="0" tIns="0" rIns="0" bIns="0" rtlCol="0"/>
          <a:lstStyle/>
          <a:p>
            <a:endParaRPr/>
          </a:p>
        </p:txBody>
      </p:sp>
      <p:sp>
        <p:nvSpPr>
          <p:cNvPr id="26" name="object 26"/>
          <p:cNvSpPr/>
          <p:nvPr/>
        </p:nvSpPr>
        <p:spPr>
          <a:xfrm>
            <a:off x="5048594" y="3595248"/>
            <a:ext cx="128847" cy="756457"/>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5114188" y="3622052"/>
            <a:ext cx="0" cy="665480"/>
          </a:xfrm>
          <a:custGeom>
            <a:avLst/>
            <a:gdLst/>
            <a:ahLst/>
            <a:cxnLst/>
            <a:rect l="l" t="t" r="r" b="b"/>
            <a:pathLst>
              <a:path h="665479">
                <a:moveTo>
                  <a:pt x="0" y="0"/>
                </a:moveTo>
                <a:lnTo>
                  <a:pt x="1" y="664982"/>
                </a:lnTo>
              </a:path>
            </a:pathLst>
          </a:custGeom>
          <a:ln w="38099">
            <a:solidFill>
              <a:srgbClr val="607234"/>
            </a:solidFill>
          </a:ln>
        </p:spPr>
        <p:txBody>
          <a:bodyPr wrap="square" lIns="0" tIns="0" rIns="0" bIns="0" rtlCol="0"/>
          <a:lstStyle/>
          <a:p>
            <a:endParaRPr/>
          </a:p>
        </p:txBody>
      </p:sp>
      <p:sp>
        <p:nvSpPr>
          <p:cNvPr id="28" name="object 28"/>
          <p:cNvSpPr/>
          <p:nvPr/>
        </p:nvSpPr>
        <p:spPr>
          <a:xfrm>
            <a:off x="6586449" y="3595248"/>
            <a:ext cx="128847" cy="756457"/>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6650596" y="3622052"/>
            <a:ext cx="0" cy="636270"/>
          </a:xfrm>
          <a:custGeom>
            <a:avLst/>
            <a:gdLst/>
            <a:ahLst/>
            <a:cxnLst/>
            <a:rect l="l" t="t" r="r" b="b"/>
            <a:pathLst>
              <a:path h="636270">
                <a:moveTo>
                  <a:pt x="0" y="0"/>
                </a:moveTo>
                <a:lnTo>
                  <a:pt x="0" y="635657"/>
                </a:lnTo>
              </a:path>
            </a:pathLst>
          </a:custGeom>
          <a:ln w="38101">
            <a:solidFill>
              <a:srgbClr val="607234"/>
            </a:solidFill>
          </a:ln>
        </p:spPr>
        <p:txBody>
          <a:bodyPr wrap="square" lIns="0" tIns="0" rIns="0" bIns="0" rtlCol="0"/>
          <a:lstStyle/>
          <a:p>
            <a:endParaRPr/>
          </a:p>
        </p:txBody>
      </p:sp>
      <p:sp>
        <p:nvSpPr>
          <p:cNvPr id="30" name="object 30"/>
          <p:cNvSpPr/>
          <p:nvPr/>
        </p:nvSpPr>
        <p:spPr>
          <a:xfrm>
            <a:off x="8124305" y="3595248"/>
            <a:ext cx="128847" cy="756457"/>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8187004" y="3622052"/>
            <a:ext cx="0" cy="665480"/>
          </a:xfrm>
          <a:custGeom>
            <a:avLst/>
            <a:gdLst/>
            <a:ahLst/>
            <a:cxnLst/>
            <a:rect l="l" t="t" r="r" b="b"/>
            <a:pathLst>
              <a:path h="665479">
                <a:moveTo>
                  <a:pt x="0" y="0"/>
                </a:moveTo>
                <a:lnTo>
                  <a:pt x="0" y="664982"/>
                </a:lnTo>
              </a:path>
            </a:pathLst>
          </a:custGeom>
          <a:ln w="38099">
            <a:solidFill>
              <a:srgbClr val="607234"/>
            </a:solidFill>
          </a:ln>
        </p:spPr>
        <p:txBody>
          <a:bodyPr wrap="square" lIns="0" tIns="0" rIns="0" bIns="0" rtlCol="0"/>
          <a:lstStyle/>
          <a:p>
            <a:endParaRPr/>
          </a:p>
        </p:txBody>
      </p:sp>
      <p:sp>
        <p:nvSpPr>
          <p:cNvPr id="32" name="object 32"/>
          <p:cNvSpPr/>
          <p:nvPr/>
        </p:nvSpPr>
        <p:spPr>
          <a:xfrm>
            <a:off x="9658008" y="3595248"/>
            <a:ext cx="128847" cy="756457"/>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9723425" y="3622052"/>
            <a:ext cx="0" cy="665480"/>
          </a:xfrm>
          <a:custGeom>
            <a:avLst/>
            <a:gdLst/>
            <a:ahLst/>
            <a:cxnLst/>
            <a:rect l="l" t="t" r="r" b="b"/>
            <a:pathLst>
              <a:path h="665479">
                <a:moveTo>
                  <a:pt x="0" y="0"/>
                </a:moveTo>
                <a:lnTo>
                  <a:pt x="0" y="664982"/>
                </a:lnTo>
              </a:path>
            </a:pathLst>
          </a:custGeom>
          <a:ln w="38099">
            <a:solidFill>
              <a:srgbClr val="607234"/>
            </a:solidFill>
          </a:ln>
        </p:spPr>
        <p:txBody>
          <a:bodyPr wrap="square" lIns="0" tIns="0" rIns="0" bIns="0" rtlCol="0"/>
          <a:lstStyle/>
          <a:p>
            <a:endParaRPr/>
          </a:p>
        </p:txBody>
      </p:sp>
      <p:sp>
        <p:nvSpPr>
          <p:cNvPr id="34" name="object 34"/>
          <p:cNvSpPr/>
          <p:nvPr/>
        </p:nvSpPr>
        <p:spPr>
          <a:xfrm>
            <a:off x="3003664" y="4235340"/>
            <a:ext cx="1296784" cy="1392377"/>
          </a:xfrm>
          <a:prstGeom prst="rect">
            <a:avLst/>
          </a:prstGeom>
          <a:blipFill>
            <a:blip r:embed="rId11" cstate="print"/>
            <a:stretch>
              <a:fillRect/>
            </a:stretch>
          </a:blipFill>
        </p:spPr>
        <p:txBody>
          <a:bodyPr wrap="square" lIns="0" tIns="0" rIns="0" bIns="0" rtlCol="0"/>
          <a:lstStyle/>
          <a:p>
            <a:endParaRPr/>
          </a:p>
        </p:txBody>
      </p:sp>
      <p:sp>
        <p:nvSpPr>
          <p:cNvPr id="35" name="object 35"/>
          <p:cNvSpPr/>
          <p:nvPr/>
        </p:nvSpPr>
        <p:spPr>
          <a:xfrm>
            <a:off x="3052573" y="4287037"/>
            <a:ext cx="1144905" cy="1235710"/>
          </a:xfrm>
          <a:custGeom>
            <a:avLst/>
            <a:gdLst/>
            <a:ahLst/>
            <a:cxnLst/>
            <a:rect l="l" t="t" r="r" b="b"/>
            <a:pathLst>
              <a:path w="1144905" h="1235710">
                <a:moveTo>
                  <a:pt x="572236" y="0"/>
                </a:moveTo>
                <a:lnTo>
                  <a:pt x="525304" y="2047"/>
                </a:lnTo>
                <a:lnTo>
                  <a:pt x="479416" y="8085"/>
                </a:lnTo>
                <a:lnTo>
                  <a:pt x="434720" y="17953"/>
                </a:lnTo>
                <a:lnTo>
                  <a:pt x="391364" y="31493"/>
                </a:lnTo>
                <a:lnTo>
                  <a:pt x="349495" y="48546"/>
                </a:lnTo>
                <a:lnTo>
                  <a:pt x="309260" y="68953"/>
                </a:lnTo>
                <a:lnTo>
                  <a:pt x="270805" y="92554"/>
                </a:lnTo>
                <a:lnTo>
                  <a:pt x="234280" y="119192"/>
                </a:lnTo>
                <a:lnTo>
                  <a:pt x="199830" y="148706"/>
                </a:lnTo>
                <a:lnTo>
                  <a:pt x="167603" y="180938"/>
                </a:lnTo>
                <a:lnTo>
                  <a:pt x="137746" y="215729"/>
                </a:lnTo>
                <a:lnTo>
                  <a:pt x="110407" y="252920"/>
                </a:lnTo>
                <a:lnTo>
                  <a:pt x="85733" y="292352"/>
                </a:lnTo>
                <a:lnTo>
                  <a:pt x="63871" y="333865"/>
                </a:lnTo>
                <a:lnTo>
                  <a:pt x="44968" y="377302"/>
                </a:lnTo>
                <a:lnTo>
                  <a:pt x="29172" y="422503"/>
                </a:lnTo>
                <a:lnTo>
                  <a:pt x="16630" y="469308"/>
                </a:lnTo>
                <a:lnTo>
                  <a:pt x="7489" y="517560"/>
                </a:lnTo>
                <a:lnTo>
                  <a:pt x="1896" y="567099"/>
                </a:lnTo>
                <a:lnTo>
                  <a:pt x="0" y="617766"/>
                </a:lnTo>
                <a:lnTo>
                  <a:pt x="1896" y="668431"/>
                </a:lnTo>
                <a:lnTo>
                  <a:pt x="7489" y="717968"/>
                </a:lnTo>
                <a:lnTo>
                  <a:pt x="16630" y="766219"/>
                </a:lnTo>
                <a:lnTo>
                  <a:pt x="29172" y="813024"/>
                </a:lnTo>
                <a:lnTo>
                  <a:pt x="44968" y="858224"/>
                </a:lnTo>
                <a:lnTo>
                  <a:pt x="63871" y="901660"/>
                </a:lnTo>
                <a:lnTo>
                  <a:pt x="85733" y="943174"/>
                </a:lnTo>
                <a:lnTo>
                  <a:pt x="110407" y="982606"/>
                </a:lnTo>
                <a:lnTo>
                  <a:pt x="137746" y="1019797"/>
                </a:lnTo>
                <a:lnTo>
                  <a:pt x="167603" y="1054588"/>
                </a:lnTo>
                <a:lnTo>
                  <a:pt x="199830" y="1086821"/>
                </a:lnTo>
                <a:lnTo>
                  <a:pt x="234280" y="1116336"/>
                </a:lnTo>
                <a:lnTo>
                  <a:pt x="270805" y="1142974"/>
                </a:lnTo>
                <a:lnTo>
                  <a:pt x="309260" y="1166576"/>
                </a:lnTo>
                <a:lnTo>
                  <a:pt x="349495" y="1186983"/>
                </a:lnTo>
                <a:lnTo>
                  <a:pt x="391364" y="1204037"/>
                </a:lnTo>
                <a:lnTo>
                  <a:pt x="434720" y="1217577"/>
                </a:lnTo>
                <a:lnTo>
                  <a:pt x="479416" y="1227446"/>
                </a:lnTo>
                <a:lnTo>
                  <a:pt x="525304" y="1233484"/>
                </a:lnTo>
                <a:lnTo>
                  <a:pt x="572236" y="1235532"/>
                </a:lnTo>
                <a:lnTo>
                  <a:pt x="619169" y="1233484"/>
                </a:lnTo>
                <a:lnTo>
                  <a:pt x="665056" y="1227446"/>
                </a:lnTo>
                <a:lnTo>
                  <a:pt x="709752" y="1217577"/>
                </a:lnTo>
                <a:lnTo>
                  <a:pt x="753108" y="1204037"/>
                </a:lnTo>
                <a:lnTo>
                  <a:pt x="794977" y="1186983"/>
                </a:lnTo>
                <a:lnTo>
                  <a:pt x="835213" y="1166576"/>
                </a:lnTo>
                <a:lnTo>
                  <a:pt x="873667" y="1142974"/>
                </a:lnTo>
                <a:lnTo>
                  <a:pt x="910192" y="1116336"/>
                </a:lnTo>
                <a:lnTo>
                  <a:pt x="944642" y="1086821"/>
                </a:lnTo>
                <a:lnTo>
                  <a:pt x="976869" y="1054588"/>
                </a:lnTo>
                <a:lnTo>
                  <a:pt x="1006726" y="1019797"/>
                </a:lnTo>
                <a:lnTo>
                  <a:pt x="1034065" y="982606"/>
                </a:lnTo>
                <a:lnTo>
                  <a:pt x="1058739" y="943174"/>
                </a:lnTo>
                <a:lnTo>
                  <a:pt x="1080601" y="901660"/>
                </a:lnTo>
                <a:lnTo>
                  <a:pt x="1099504" y="858224"/>
                </a:lnTo>
                <a:lnTo>
                  <a:pt x="1115300" y="813024"/>
                </a:lnTo>
                <a:lnTo>
                  <a:pt x="1127842" y="766219"/>
                </a:lnTo>
                <a:lnTo>
                  <a:pt x="1136983" y="717968"/>
                </a:lnTo>
                <a:lnTo>
                  <a:pt x="1142576" y="668431"/>
                </a:lnTo>
                <a:lnTo>
                  <a:pt x="1144473" y="617766"/>
                </a:lnTo>
                <a:lnTo>
                  <a:pt x="1142576" y="567099"/>
                </a:lnTo>
                <a:lnTo>
                  <a:pt x="1136983" y="517560"/>
                </a:lnTo>
                <a:lnTo>
                  <a:pt x="1127842" y="469308"/>
                </a:lnTo>
                <a:lnTo>
                  <a:pt x="1115300" y="422503"/>
                </a:lnTo>
                <a:lnTo>
                  <a:pt x="1099504" y="377302"/>
                </a:lnTo>
                <a:lnTo>
                  <a:pt x="1080601" y="333865"/>
                </a:lnTo>
                <a:lnTo>
                  <a:pt x="1058739" y="292352"/>
                </a:lnTo>
                <a:lnTo>
                  <a:pt x="1034065" y="252920"/>
                </a:lnTo>
                <a:lnTo>
                  <a:pt x="1006726" y="215729"/>
                </a:lnTo>
                <a:lnTo>
                  <a:pt x="976869" y="180938"/>
                </a:lnTo>
                <a:lnTo>
                  <a:pt x="944642" y="148706"/>
                </a:lnTo>
                <a:lnTo>
                  <a:pt x="910192" y="119192"/>
                </a:lnTo>
                <a:lnTo>
                  <a:pt x="873667" y="92554"/>
                </a:lnTo>
                <a:lnTo>
                  <a:pt x="835213" y="68953"/>
                </a:lnTo>
                <a:lnTo>
                  <a:pt x="794977" y="48546"/>
                </a:lnTo>
                <a:lnTo>
                  <a:pt x="753108" y="31493"/>
                </a:lnTo>
                <a:lnTo>
                  <a:pt x="709752" y="17953"/>
                </a:lnTo>
                <a:lnTo>
                  <a:pt x="665056" y="8085"/>
                </a:lnTo>
                <a:lnTo>
                  <a:pt x="619169" y="2047"/>
                </a:lnTo>
                <a:lnTo>
                  <a:pt x="57223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36" name="object 36"/>
          <p:cNvSpPr/>
          <p:nvPr/>
        </p:nvSpPr>
        <p:spPr>
          <a:xfrm>
            <a:off x="3052572" y="4287037"/>
            <a:ext cx="1144905" cy="1235710"/>
          </a:xfrm>
          <a:custGeom>
            <a:avLst/>
            <a:gdLst/>
            <a:ahLst/>
            <a:cxnLst/>
            <a:rect l="l" t="t" r="r" b="b"/>
            <a:pathLst>
              <a:path w="1144905" h="1235710">
                <a:moveTo>
                  <a:pt x="0" y="617760"/>
                </a:moveTo>
                <a:lnTo>
                  <a:pt x="1896" y="567094"/>
                </a:lnTo>
                <a:lnTo>
                  <a:pt x="7489" y="517556"/>
                </a:lnTo>
                <a:lnTo>
                  <a:pt x="16630" y="469305"/>
                </a:lnTo>
                <a:lnTo>
                  <a:pt x="29172" y="422500"/>
                </a:lnTo>
                <a:lnTo>
                  <a:pt x="44968" y="377300"/>
                </a:lnTo>
                <a:lnTo>
                  <a:pt x="63871" y="333863"/>
                </a:lnTo>
                <a:lnTo>
                  <a:pt x="85733" y="292350"/>
                </a:lnTo>
                <a:lnTo>
                  <a:pt x="110408" y="252919"/>
                </a:lnTo>
                <a:lnTo>
                  <a:pt x="137747" y="215728"/>
                </a:lnTo>
                <a:lnTo>
                  <a:pt x="167603" y="180937"/>
                </a:lnTo>
                <a:lnTo>
                  <a:pt x="199830" y="148705"/>
                </a:lnTo>
                <a:lnTo>
                  <a:pt x="234280" y="119191"/>
                </a:lnTo>
                <a:lnTo>
                  <a:pt x="270805" y="92554"/>
                </a:lnTo>
                <a:lnTo>
                  <a:pt x="309259" y="68953"/>
                </a:lnTo>
                <a:lnTo>
                  <a:pt x="349494" y="48546"/>
                </a:lnTo>
                <a:lnTo>
                  <a:pt x="391364" y="31493"/>
                </a:lnTo>
                <a:lnTo>
                  <a:pt x="434719" y="17953"/>
                </a:lnTo>
                <a:lnTo>
                  <a:pt x="479415" y="8085"/>
                </a:lnTo>
                <a:lnTo>
                  <a:pt x="525302" y="2047"/>
                </a:lnTo>
                <a:lnTo>
                  <a:pt x="572234" y="0"/>
                </a:lnTo>
                <a:lnTo>
                  <a:pt x="619166" y="2047"/>
                </a:lnTo>
                <a:lnTo>
                  <a:pt x="665053" y="8085"/>
                </a:lnTo>
                <a:lnTo>
                  <a:pt x="709749" y="17953"/>
                </a:lnTo>
                <a:lnTo>
                  <a:pt x="753104" y="31493"/>
                </a:lnTo>
                <a:lnTo>
                  <a:pt x="794973" y="48546"/>
                </a:lnTo>
                <a:lnTo>
                  <a:pt x="835209" y="68953"/>
                </a:lnTo>
                <a:lnTo>
                  <a:pt x="873663" y="92554"/>
                </a:lnTo>
                <a:lnTo>
                  <a:pt x="910188" y="119191"/>
                </a:lnTo>
                <a:lnTo>
                  <a:pt x="944638" y="148705"/>
                </a:lnTo>
                <a:lnTo>
                  <a:pt x="976865" y="180937"/>
                </a:lnTo>
                <a:lnTo>
                  <a:pt x="1006721" y="215728"/>
                </a:lnTo>
                <a:lnTo>
                  <a:pt x="1034060" y="252919"/>
                </a:lnTo>
                <a:lnTo>
                  <a:pt x="1058735" y="292350"/>
                </a:lnTo>
                <a:lnTo>
                  <a:pt x="1080597" y="333863"/>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0" y="982601"/>
                </a:lnTo>
                <a:lnTo>
                  <a:pt x="1006721" y="1019791"/>
                </a:lnTo>
                <a:lnTo>
                  <a:pt x="976865" y="1054582"/>
                </a:lnTo>
                <a:lnTo>
                  <a:pt x="944638" y="1086813"/>
                </a:lnTo>
                <a:lnTo>
                  <a:pt x="910188" y="1116327"/>
                </a:lnTo>
                <a:lnTo>
                  <a:pt x="873663" y="1142964"/>
                </a:lnTo>
                <a:lnTo>
                  <a:pt x="835209" y="1166566"/>
                </a:lnTo>
                <a:lnTo>
                  <a:pt x="794973" y="1186972"/>
                </a:lnTo>
                <a:lnTo>
                  <a:pt x="753104" y="1204025"/>
                </a:lnTo>
                <a:lnTo>
                  <a:pt x="709749" y="1217565"/>
                </a:lnTo>
                <a:lnTo>
                  <a:pt x="665053" y="1227433"/>
                </a:lnTo>
                <a:lnTo>
                  <a:pt x="619166" y="1233471"/>
                </a:lnTo>
                <a:lnTo>
                  <a:pt x="572234" y="1235519"/>
                </a:lnTo>
                <a:lnTo>
                  <a:pt x="525302" y="1233471"/>
                </a:lnTo>
                <a:lnTo>
                  <a:pt x="479415" y="1227433"/>
                </a:lnTo>
                <a:lnTo>
                  <a:pt x="434719" y="1217565"/>
                </a:lnTo>
                <a:lnTo>
                  <a:pt x="391364" y="1204025"/>
                </a:lnTo>
                <a:lnTo>
                  <a:pt x="349494" y="1186972"/>
                </a:lnTo>
                <a:lnTo>
                  <a:pt x="309259" y="1166566"/>
                </a:lnTo>
                <a:lnTo>
                  <a:pt x="270805" y="1142964"/>
                </a:lnTo>
                <a:lnTo>
                  <a:pt x="234280" y="1116327"/>
                </a:lnTo>
                <a:lnTo>
                  <a:pt x="199830" y="1086813"/>
                </a:lnTo>
                <a:lnTo>
                  <a:pt x="167603" y="1054582"/>
                </a:lnTo>
                <a:lnTo>
                  <a:pt x="137747" y="1019791"/>
                </a:lnTo>
                <a:lnTo>
                  <a:pt x="110408" y="982601"/>
                </a:lnTo>
                <a:lnTo>
                  <a:pt x="85733" y="943169"/>
                </a:lnTo>
                <a:lnTo>
                  <a:pt x="63871" y="901656"/>
                </a:lnTo>
                <a:lnTo>
                  <a:pt x="44968" y="858220"/>
                </a:lnTo>
                <a:lnTo>
                  <a:pt x="29172" y="813020"/>
                </a:lnTo>
                <a:lnTo>
                  <a:pt x="16630" y="766215"/>
                </a:lnTo>
                <a:lnTo>
                  <a:pt x="7489" y="717964"/>
                </a:lnTo>
                <a:lnTo>
                  <a:pt x="1896" y="668426"/>
                </a:lnTo>
                <a:lnTo>
                  <a:pt x="0" y="617760"/>
                </a:lnTo>
                <a:close/>
              </a:path>
            </a:pathLst>
          </a:custGeom>
          <a:ln w="38099">
            <a:solidFill>
              <a:srgbClr val="607234"/>
            </a:solidFill>
          </a:ln>
        </p:spPr>
        <p:txBody>
          <a:bodyPr wrap="square" lIns="0" tIns="0" rIns="0" bIns="0" rtlCol="0"/>
          <a:lstStyle/>
          <a:p>
            <a:endParaRPr/>
          </a:p>
        </p:txBody>
      </p:sp>
      <p:sp>
        <p:nvSpPr>
          <p:cNvPr id="37" name="object 37"/>
          <p:cNvSpPr txBox="1"/>
          <p:nvPr/>
        </p:nvSpPr>
        <p:spPr>
          <a:xfrm>
            <a:off x="3421052" y="4526343"/>
            <a:ext cx="413384" cy="746760"/>
          </a:xfrm>
          <a:prstGeom prst="rect">
            <a:avLst/>
          </a:prstGeom>
        </p:spPr>
        <p:txBody>
          <a:bodyPr vert="horz" wrap="square" lIns="0" tIns="12700" rIns="0" bIns="0" rtlCol="0">
            <a:spAutoFit/>
          </a:bodyPr>
          <a:lstStyle/>
          <a:p>
            <a:pPr marL="12700">
              <a:lnSpc>
                <a:spcPts val="2840"/>
              </a:lnSpc>
              <a:spcBef>
                <a:spcPts val="100"/>
              </a:spcBef>
            </a:pPr>
            <a:r>
              <a:rPr sz="2400" b="1" dirty="0">
                <a:latin typeface="Calibri"/>
                <a:cs typeface="Calibri"/>
              </a:rPr>
              <a:t>12,</a:t>
            </a:r>
            <a:endParaRPr sz="2400">
              <a:latin typeface="Calibri"/>
              <a:cs typeface="Calibri"/>
            </a:endParaRPr>
          </a:p>
          <a:p>
            <a:pPr marL="51435">
              <a:lnSpc>
                <a:spcPts val="2840"/>
              </a:lnSpc>
            </a:pPr>
            <a:r>
              <a:rPr sz="2400" b="1" dirty="0">
                <a:latin typeface="Calibri"/>
                <a:cs typeface="Calibri"/>
              </a:rPr>
              <a:t>12</a:t>
            </a:r>
            <a:endParaRPr sz="2400">
              <a:latin typeface="Calibri"/>
              <a:cs typeface="Calibri"/>
            </a:endParaRPr>
          </a:p>
        </p:txBody>
      </p:sp>
      <p:sp>
        <p:nvSpPr>
          <p:cNvPr id="38" name="object 38"/>
          <p:cNvSpPr/>
          <p:nvPr/>
        </p:nvSpPr>
        <p:spPr>
          <a:xfrm>
            <a:off x="4529048" y="4235340"/>
            <a:ext cx="1238596" cy="1392377"/>
          </a:xfrm>
          <a:prstGeom prst="rect">
            <a:avLst/>
          </a:prstGeom>
          <a:blipFill>
            <a:blip r:embed="rId12" cstate="print"/>
            <a:stretch>
              <a:fillRect/>
            </a:stretch>
          </a:blipFill>
        </p:spPr>
        <p:txBody>
          <a:bodyPr wrap="square" lIns="0" tIns="0" rIns="0" bIns="0" rtlCol="0"/>
          <a:lstStyle/>
          <a:p>
            <a:endParaRPr/>
          </a:p>
        </p:txBody>
      </p:sp>
      <p:sp>
        <p:nvSpPr>
          <p:cNvPr id="39" name="object 39"/>
          <p:cNvSpPr/>
          <p:nvPr/>
        </p:nvSpPr>
        <p:spPr>
          <a:xfrm>
            <a:off x="4581144" y="4287047"/>
            <a:ext cx="1082040" cy="1235710"/>
          </a:xfrm>
          <a:custGeom>
            <a:avLst/>
            <a:gdLst/>
            <a:ahLst/>
            <a:cxnLst/>
            <a:rect l="l" t="t" r="r" b="b"/>
            <a:pathLst>
              <a:path w="1082039" h="1235710">
                <a:moveTo>
                  <a:pt x="0" y="1235522"/>
                </a:moveTo>
                <a:lnTo>
                  <a:pt x="1081759" y="1235522"/>
                </a:lnTo>
                <a:lnTo>
                  <a:pt x="1081759" y="0"/>
                </a:lnTo>
                <a:lnTo>
                  <a:pt x="0" y="0"/>
                </a:lnTo>
                <a:lnTo>
                  <a:pt x="0" y="1235522"/>
                </a:lnTo>
                <a:close/>
              </a:path>
            </a:pathLst>
          </a:custGeom>
          <a:solidFill>
            <a:srgbClr val="FFF969"/>
          </a:solidFill>
        </p:spPr>
        <p:txBody>
          <a:bodyPr wrap="square" lIns="0" tIns="0" rIns="0" bIns="0" rtlCol="0"/>
          <a:lstStyle/>
          <a:p>
            <a:endParaRPr/>
          </a:p>
        </p:txBody>
      </p:sp>
      <p:sp>
        <p:nvSpPr>
          <p:cNvPr id="40" name="object 40"/>
          <p:cNvSpPr txBox="1"/>
          <p:nvPr/>
        </p:nvSpPr>
        <p:spPr>
          <a:xfrm>
            <a:off x="4581143" y="4272375"/>
            <a:ext cx="1107530" cy="1211870"/>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3810" rIns="0" bIns="0" rtlCol="0">
            <a:spAutoFit/>
          </a:bodyPr>
          <a:lstStyle/>
          <a:p>
            <a:pPr>
              <a:spcBef>
                <a:spcPts val="30"/>
              </a:spcBef>
            </a:pPr>
            <a:endParaRPr sz="3050" dirty="0">
              <a:latin typeface="Times New Roman"/>
              <a:cs typeface="Times New Roman"/>
            </a:endParaRPr>
          </a:p>
          <a:p>
            <a:pPr marL="238125"/>
            <a:r>
              <a:rPr sz="2400" b="1" dirty="0">
                <a:latin typeface="Calibri"/>
                <a:cs typeface="Calibri"/>
              </a:rPr>
              <a:t>8,</a:t>
            </a:r>
            <a:r>
              <a:rPr sz="2400" b="1" spc="-35" dirty="0">
                <a:latin typeface="Calibri"/>
                <a:cs typeface="Calibri"/>
              </a:rPr>
              <a:t> </a:t>
            </a:r>
            <a:r>
              <a:rPr sz="2400" b="1" dirty="0" smtClean="0">
                <a:latin typeface="Calibri"/>
                <a:cs typeface="Calibri"/>
              </a:rPr>
              <a:t>12</a:t>
            </a:r>
            <a:endParaRPr lang="it-IT" sz="2400" b="1" dirty="0" smtClean="0">
              <a:latin typeface="Calibri"/>
              <a:cs typeface="Calibri"/>
            </a:endParaRPr>
          </a:p>
          <a:p>
            <a:pPr marL="238125"/>
            <a:endParaRPr sz="2400" dirty="0">
              <a:latin typeface="Calibri"/>
              <a:cs typeface="Calibri"/>
            </a:endParaRPr>
          </a:p>
        </p:txBody>
      </p:sp>
      <p:sp>
        <p:nvSpPr>
          <p:cNvPr id="41" name="object 41"/>
          <p:cNvSpPr/>
          <p:nvPr/>
        </p:nvSpPr>
        <p:spPr>
          <a:xfrm>
            <a:off x="6058585" y="4206244"/>
            <a:ext cx="1238596" cy="1392377"/>
          </a:xfrm>
          <a:prstGeom prst="rect">
            <a:avLst/>
          </a:prstGeom>
          <a:blipFill>
            <a:blip r:embed="rId13" cstate="print"/>
            <a:stretch>
              <a:fillRect/>
            </a:stretch>
          </a:blipFill>
        </p:spPr>
        <p:txBody>
          <a:bodyPr wrap="square" lIns="0" tIns="0" rIns="0" bIns="0" rtlCol="0"/>
          <a:lstStyle/>
          <a:p>
            <a:endParaRPr/>
          </a:p>
        </p:txBody>
      </p:sp>
      <p:sp>
        <p:nvSpPr>
          <p:cNvPr id="42" name="object 42"/>
          <p:cNvSpPr/>
          <p:nvPr/>
        </p:nvSpPr>
        <p:spPr>
          <a:xfrm>
            <a:off x="6109715" y="4257710"/>
            <a:ext cx="1082040" cy="1235710"/>
          </a:xfrm>
          <a:custGeom>
            <a:avLst/>
            <a:gdLst/>
            <a:ahLst/>
            <a:cxnLst/>
            <a:rect l="l" t="t" r="r" b="b"/>
            <a:pathLst>
              <a:path w="1082039" h="1235710">
                <a:moveTo>
                  <a:pt x="0" y="1235522"/>
                </a:moveTo>
                <a:lnTo>
                  <a:pt x="1081759" y="1235522"/>
                </a:lnTo>
                <a:lnTo>
                  <a:pt x="1081759" y="0"/>
                </a:lnTo>
                <a:lnTo>
                  <a:pt x="0" y="0"/>
                </a:lnTo>
                <a:lnTo>
                  <a:pt x="0" y="1235522"/>
                </a:lnTo>
                <a:close/>
              </a:path>
            </a:pathLst>
          </a:custGeom>
          <a:solidFill>
            <a:srgbClr val="FFF969"/>
          </a:solidFill>
        </p:spPr>
        <p:txBody>
          <a:bodyPr wrap="square" lIns="0" tIns="0" rIns="0" bIns="0" rtlCol="0"/>
          <a:lstStyle/>
          <a:p>
            <a:endParaRPr/>
          </a:p>
        </p:txBody>
      </p:sp>
      <p:sp>
        <p:nvSpPr>
          <p:cNvPr id="43" name="object 43"/>
          <p:cNvSpPr txBox="1"/>
          <p:nvPr/>
        </p:nvSpPr>
        <p:spPr>
          <a:xfrm>
            <a:off x="6109715" y="4272376"/>
            <a:ext cx="1082040" cy="1181093"/>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3810" rIns="0" bIns="0" rtlCol="0">
            <a:spAutoFit/>
          </a:bodyPr>
          <a:lstStyle/>
          <a:p>
            <a:pPr>
              <a:spcBef>
                <a:spcPts val="30"/>
              </a:spcBef>
            </a:pPr>
            <a:endParaRPr sz="2850" dirty="0">
              <a:latin typeface="Times New Roman"/>
              <a:cs typeface="Times New Roman"/>
            </a:endParaRPr>
          </a:p>
          <a:p>
            <a:pPr marL="160655"/>
            <a:r>
              <a:rPr sz="2400" b="1" dirty="0">
                <a:latin typeface="Calibri"/>
                <a:cs typeface="Calibri"/>
              </a:rPr>
              <a:t>11,</a:t>
            </a:r>
            <a:r>
              <a:rPr sz="2400" b="1" spc="-45" dirty="0">
                <a:latin typeface="Calibri"/>
                <a:cs typeface="Calibri"/>
              </a:rPr>
              <a:t> </a:t>
            </a:r>
            <a:r>
              <a:rPr sz="2400" b="1" dirty="0" smtClean="0">
                <a:latin typeface="Calibri"/>
                <a:cs typeface="Calibri"/>
              </a:rPr>
              <a:t>12</a:t>
            </a:r>
            <a:endParaRPr lang="it-IT" sz="2400" b="1" dirty="0" smtClean="0">
              <a:latin typeface="Calibri"/>
              <a:cs typeface="Calibri"/>
            </a:endParaRPr>
          </a:p>
          <a:p>
            <a:pPr marL="160655"/>
            <a:endParaRPr sz="2400" dirty="0">
              <a:latin typeface="Calibri"/>
              <a:cs typeface="Calibri"/>
            </a:endParaRPr>
          </a:p>
        </p:txBody>
      </p:sp>
      <p:sp>
        <p:nvSpPr>
          <p:cNvPr id="44" name="object 44"/>
          <p:cNvSpPr/>
          <p:nvPr/>
        </p:nvSpPr>
        <p:spPr>
          <a:xfrm>
            <a:off x="7563194" y="4206244"/>
            <a:ext cx="1300937" cy="1392377"/>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7614781" y="4257712"/>
            <a:ext cx="1144905" cy="1235710"/>
          </a:xfrm>
          <a:custGeom>
            <a:avLst/>
            <a:gdLst/>
            <a:ahLst/>
            <a:cxnLst/>
            <a:rect l="l" t="t" r="r" b="b"/>
            <a:pathLst>
              <a:path w="1144904" h="1235710">
                <a:moveTo>
                  <a:pt x="572223" y="0"/>
                </a:moveTo>
                <a:lnTo>
                  <a:pt x="525293" y="2047"/>
                </a:lnTo>
                <a:lnTo>
                  <a:pt x="479407" y="8085"/>
                </a:lnTo>
                <a:lnTo>
                  <a:pt x="434713" y="17953"/>
                </a:lnTo>
                <a:lnTo>
                  <a:pt x="391358" y="31493"/>
                </a:lnTo>
                <a:lnTo>
                  <a:pt x="349490" y="48546"/>
                </a:lnTo>
                <a:lnTo>
                  <a:pt x="309255" y="68953"/>
                </a:lnTo>
                <a:lnTo>
                  <a:pt x="270802" y="92554"/>
                </a:lnTo>
                <a:lnTo>
                  <a:pt x="234277" y="119191"/>
                </a:lnTo>
                <a:lnTo>
                  <a:pt x="199828" y="148705"/>
                </a:lnTo>
                <a:lnTo>
                  <a:pt x="167601" y="180936"/>
                </a:lnTo>
                <a:lnTo>
                  <a:pt x="137745" y="215727"/>
                </a:lnTo>
                <a:lnTo>
                  <a:pt x="110407" y="252917"/>
                </a:lnTo>
                <a:lnTo>
                  <a:pt x="85733" y="292348"/>
                </a:lnTo>
                <a:lnTo>
                  <a:pt x="63871" y="333861"/>
                </a:lnTo>
                <a:lnTo>
                  <a:pt x="44968" y="377297"/>
                </a:lnTo>
                <a:lnTo>
                  <a:pt x="29172" y="422496"/>
                </a:lnTo>
                <a:lnTo>
                  <a:pt x="16630" y="469301"/>
                </a:lnTo>
                <a:lnTo>
                  <a:pt x="7489" y="517551"/>
                </a:lnTo>
                <a:lnTo>
                  <a:pt x="1896" y="567088"/>
                </a:lnTo>
                <a:lnTo>
                  <a:pt x="0" y="617753"/>
                </a:lnTo>
                <a:lnTo>
                  <a:pt x="1896" y="668420"/>
                </a:lnTo>
                <a:lnTo>
                  <a:pt x="7489" y="717958"/>
                </a:lnTo>
                <a:lnTo>
                  <a:pt x="16630" y="766210"/>
                </a:lnTo>
                <a:lnTo>
                  <a:pt x="29172" y="813016"/>
                </a:lnTo>
                <a:lnTo>
                  <a:pt x="44968" y="858216"/>
                </a:lnTo>
                <a:lnTo>
                  <a:pt x="63871" y="901653"/>
                </a:lnTo>
                <a:lnTo>
                  <a:pt x="85733" y="943167"/>
                </a:lnTo>
                <a:lnTo>
                  <a:pt x="110407" y="982599"/>
                </a:lnTo>
                <a:lnTo>
                  <a:pt x="137745" y="1019790"/>
                </a:lnTo>
                <a:lnTo>
                  <a:pt x="167601" y="1054581"/>
                </a:lnTo>
                <a:lnTo>
                  <a:pt x="199828" y="1086813"/>
                </a:lnTo>
                <a:lnTo>
                  <a:pt x="234277" y="1116327"/>
                </a:lnTo>
                <a:lnTo>
                  <a:pt x="270802" y="1142964"/>
                </a:lnTo>
                <a:lnTo>
                  <a:pt x="309255" y="1166566"/>
                </a:lnTo>
                <a:lnTo>
                  <a:pt x="349490" y="1186972"/>
                </a:lnTo>
                <a:lnTo>
                  <a:pt x="391358" y="1204025"/>
                </a:lnTo>
                <a:lnTo>
                  <a:pt x="434713" y="1217565"/>
                </a:lnTo>
                <a:lnTo>
                  <a:pt x="479407" y="1227434"/>
                </a:lnTo>
                <a:lnTo>
                  <a:pt x="525293" y="1233471"/>
                </a:lnTo>
                <a:lnTo>
                  <a:pt x="572223" y="1235519"/>
                </a:lnTo>
                <a:lnTo>
                  <a:pt x="619156" y="1233471"/>
                </a:lnTo>
                <a:lnTo>
                  <a:pt x="665044" y="1227434"/>
                </a:lnTo>
                <a:lnTo>
                  <a:pt x="709739" y="1217565"/>
                </a:lnTo>
                <a:lnTo>
                  <a:pt x="753095" y="1204025"/>
                </a:lnTo>
                <a:lnTo>
                  <a:pt x="794965" y="1186972"/>
                </a:lnTo>
                <a:lnTo>
                  <a:pt x="835200" y="1166566"/>
                </a:lnTo>
                <a:lnTo>
                  <a:pt x="873654" y="1142964"/>
                </a:lnTo>
                <a:lnTo>
                  <a:pt x="910180" y="1116327"/>
                </a:lnTo>
                <a:lnTo>
                  <a:pt x="944630" y="1086813"/>
                </a:lnTo>
                <a:lnTo>
                  <a:pt x="976857" y="1054581"/>
                </a:lnTo>
                <a:lnTo>
                  <a:pt x="1006713" y="1019790"/>
                </a:lnTo>
                <a:lnTo>
                  <a:pt x="1034052" y="982599"/>
                </a:lnTo>
                <a:lnTo>
                  <a:pt x="1058726" y="943167"/>
                </a:lnTo>
                <a:lnTo>
                  <a:pt x="1080588" y="901653"/>
                </a:lnTo>
                <a:lnTo>
                  <a:pt x="1099491" y="858216"/>
                </a:lnTo>
                <a:lnTo>
                  <a:pt x="1115287" y="813016"/>
                </a:lnTo>
                <a:lnTo>
                  <a:pt x="1127829" y="766210"/>
                </a:lnTo>
                <a:lnTo>
                  <a:pt x="1136970" y="717958"/>
                </a:lnTo>
                <a:lnTo>
                  <a:pt x="1142563" y="668420"/>
                </a:lnTo>
                <a:lnTo>
                  <a:pt x="1144460" y="617753"/>
                </a:lnTo>
                <a:lnTo>
                  <a:pt x="1142563" y="567088"/>
                </a:lnTo>
                <a:lnTo>
                  <a:pt x="1136970" y="517551"/>
                </a:lnTo>
                <a:lnTo>
                  <a:pt x="1127829" y="469301"/>
                </a:lnTo>
                <a:lnTo>
                  <a:pt x="1115287" y="422496"/>
                </a:lnTo>
                <a:lnTo>
                  <a:pt x="1099491" y="377297"/>
                </a:lnTo>
                <a:lnTo>
                  <a:pt x="1080588" y="333861"/>
                </a:lnTo>
                <a:lnTo>
                  <a:pt x="1058726" y="292348"/>
                </a:lnTo>
                <a:lnTo>
                  <a:pt x="1034052" y="252917"/>
                </a:lnTo>
                <a:lnTo>
                  <a:pt x="1006713" y="215727"/>
                </a:lnTo>
                <a:lnTo>
                  <a:pt x="976857" y="180936"/>
                </a:lnTo>
                <a:lnTo>
                  <a:pt x="944630" y="148705"/>
                </a:lnTo>
                <a:lnTo>
                  <a:pt x="910180" y="119191"/>
                </a:lnTo>
                <a:lnTo>
                  <a:pt x="873654" y="92554"/>
                </a:lnTo>
                <a:lnTo>
                  <a:pt x="835200" y="68953"/>
                </a:lnTo>
                <a:lnTo>
                  <a:pt x="794965" y="48546"/>
                </a:lnTo>
                <a:lnTo>
                  <a:pt x="753095" y="31493"/>
                </a:lnTo>
                <a:lnTo>
                  <a:pt x="709739" y="17953"/>
                </a:lnTo>
                <a:lnTo>
                  <a:pt x="665044" y="8085"/>
                </a:lnTo>
                <a:lnTo>
                  <a:pt x="619156" y="2047"/>
                </a:lnTo>
                <a:lnTo>
                  <a:pt x="572223"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6" name="object 46"/>
          <p:cNvSpPr/>
          <p:nvPr/>
        </p:nvSpPr>
        <p:spPr>
          <a:xfrm>
            <a:off x="7614781" y="4257712"/>
            <a:ext cx="1144905" cy="1235710"/>
          </a:xfrm>
          <a:custGeom>
            <a:avLst/>
            <a:gdLst/>
            <a:ahLst/>
            <a:cxnLst/>
            <a:rect l="l" t="t" r="r" b="b"/>
            <a:pathLst>
              <a:path w="1144904" h="1235710">
                <a:moveTo>
                  <a:pt x="0" y="617760"/>
                </a:moveTo>
                <a:lnTo>
                  <a:pt x="1896" y="567094"/>
                </a:lnTo>
                <a:lnTo>
                  <a:pt x="7489" y="517556"/>
                </a:lnTo>
                <a:lnTo>
                  <a:pt x="16630" y="469305"/>
                </a:lnTo>
                <a:lnTo>
                  <a:pt x="29172" y="422500"/>
                </a:lnTo>
                <a:lnTo>
                  <a:pt x="44969" y="377300"/>
                </a:lnTo>
                <a:lnTo>
                  <a:pt x="63871" y="333864"/>
                </a:lnTo>
                <a:lnTo>
                  <a:pt x="85733" y="292350"/>
                </a:lnTo>
                <a:lnTo>
                  <a:pt x="110408" y="252919"/>
                </a:lnTo>
                <a:lnTo>
                  <a:pt x="137747" y="215728"/>
                </a:lnTo>
                <a:lnTo>
                  <a:pt x="167603" y="180937"/>
                </a:lnTo>
                <a:lnTo>
                  <a:pt x="199830" y="148706"/>
                </a:lnTo>
                <a:lnTo>
                  <a:pt x="234280" y="119191"/>
                </a:lnTo>
                <a:lnTo>
                  <a:pt x="270805" y="92554"/>
                </a:lnTo>
                <a:lnTo>
                  <a:pt x="309259" y="68953"/>
                </a:lnTo>
                <a:lnTo>
                  <a:pt x="349495" y="48546"/>
                </a:lnTo>
                <a:lnTo>
                  <a:pt x="391364" y="31493"/>
                </a:lnTo>
                <a:lnTo>
                  <a:pt x="434720" y="17953"/>
                </a:lnTo>
                <a:lnTo>
                  <a:pt x="479415" y="8085"/>
                </a:lnTo>
                <a:lnTo>
                  <a:pt x="525302" y="2047"/>
                </a:lnTo>
                <a:lnTo>
                  <a:pt x="572234" y="0"/>
                </a:lnTo>
                <a:lnTo>
                  <a:pt x="619166" y="2047"/>
                </a:lnTo>
                <a:lnTo>
                  <a:pt x="665054" y="8085"/>
                </a:lnTo>
                <a:lnTo>
                  <a:pt x="709749" y="17953"/>
                </a:lnTo>
                <a:lnTo>
                  <a:pt x="753104" y="31493"/>
                </a:lnTo>
                <a:lnTo>
                  <a:pt x="794974" y="48546"/>
                </a:lnTo>
                <a:lnTo>
                  <a:pt x="835209" y="68953"/>
                </a:lnTo>
                <a:lnTo>
                  <a:pt x="873663" y="92554"/>
                </a:lnTo>
                <a:lnTo>
                  <a:pt x="910188" y="119191"/>
                </a:lnTo>
                <a:lnTo>
                  <a:pt x="944638" y="148706"/>
                </a:lnTo>
                <a:lnTo>
                  <a:pt x="976865" y="180937"/>
                </a:lnTo>
                <a:lnTo>
                  <a:pt x="1006722" y="215728"/>
                </a:lnTo>
                <a:lnTo>
                  <a:pt x="1034061" y="252919"/>
                </a:lnTo>
                <a:lnTo>
                  <a:pt x="1058735" y="292350"/>
                </a:lnTo>
                <a:lnTo>
                  <a:pt x="1080597" y="333864"/>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1" y="982601"/>
                </a:lnTo>
                <a:lnTo>
                  <a:pt x="1006722" y="1019791"/>
                </a:lnTo>
                <a:lnTo>
                  <a:pt x="976865" y="1054582"/>
                </a:lnTo>
                <a:lnTo>
                  <a:pt x="944638" y="1086814"/>
                </a:lnTo>
                <a:lnTo>
                  <a:pt x="910188" y="1116327"/>
                </a:lnTo>
                <a:lnTo>
                  <a:pt x="873663" y="1142964"/>
                </a:lnTo>
                <a:lnTo>
                  <a:pt x="835209" y="1166566"/>
                </a:lnTo>
                <a:lnTo>
                  <a:pt x="794974" y="1186972"/>
                </a:lnTo>
                <a:lnTo>
                  <a:pt x="753104" y="1204025"/>
                </a:lnTo>
                <a:lnTo>
                  <a:pt x="709749" y="1217565"/>
                </a:lnTo>
                <a:lnTo>
                  <a:pt x="665054" y="1227433"/>
                </a:lnTo>
                <a:lnTo>
                  <a:pt x="619166" y="1233471"/>
                </a:lnTo>
                <a:lnTo>
                  <a:pt x="572234" y="1235519"/>
                </a:lnTo>
                <a:lnTo>
                  <a:pt x="525302" y="1233471"/>
                </a:lnTo>
                <a:lnTo>
                  <a:pt x="479415" y="1227433"/>
                </a:lnTo>
                <a:lnTo>
                  <a:pt x="434720" y="1217565"/>
                </a:lnTo>
                <a:lnTo>
                  <a:pt x="391364" y="1204025"/>
                </a:lnTo>
                <a:lnTo>
                  <a:pt x="349495" y="1186972"/>
                </a:lnTo>
                <a:lnTo>
                  <a:pt x="309259" y="1166566"/>
                </a:lnTo>
                <a:lnTo>
                  <a:pt x="270805" y="1142964"/>
                </a:lnTo>
                <a:lnTo>
                  <a:pt x="234280" y="1116327"/>
                </a:lnTo>
                <a:lnTo>
                  <a:pt x="199830" y="1086814"/>
                </a:lnTo>
                <a:lnTo>
                  <a:pt x="167603" y="1054582"/>
                </a:lnTo>
                <a:lnTo>
                  <a:pt x="137747" y="1019791"/>
                </a:lnTo>
                <a:lnTo>
                  <a:pt x="110408" y="982601"/>
                </a:lnTo>
                <a:lnTo>
                  <a:pt x="85733" y="943169"/>
                </a:lnTo>
                <a:lnTo>
                  <a:pt x="63871" y="901656"/>
                </a:lnTo>
                <a:lnTo>
                  <a:pt x="44969" y="858220"/>
                </a:lnTo>
                <a:lnTo>
                  <a:pt x="29172" y="813020"/>
                </a:lnTo>
                <a:lnTo>
                  <a:pt x="16630" y="766215"/>
                </a:lnTo>
                <a:lnTo>
                  <a:pt x="7489" y="717964"/>
                </a:lnTo>
                <a:lnTo>
                  <a:pt x="1896" y="668426"/>
                </a:lnTo>
                <a:lnTo>
                  <a:pt x="0" y="617760"/>
                </a:lnTo>
                <a:close/>
              </a:path>
            </a:pathLst>
          </a:custGeom>
          <a:ln w="38099">
            <a:solidFill>
              <a:srgbClr val="607234"/>
            </a:solidFill>
          </a:ln>
        </p:spPr>
        <p:txBody>
          <a:bodyPr wrap="square" lIns="0" tIns="0" rIns="0" bIns="0" rtlCol="0"/>
          <a:lstStyle/>
          <a:p>
            <a:endParaRPr/>
          </a:p>
        </p:txBody>
      </p:sp>
      <p:sp>
        <p:nvSpPr>
          <p:cNvPr id="47" name="object 47"/>
          <p:cNvSpPr txBox="1"/>
          <p:nvPr/>
        </p:nvSpPr>
        <p:spPr>
          <a:xfrm>
            <a:off x="7983260" y="4497006"/>
            <a:ext cx="413384" cy="746760"/>
          </a:xfrm>
          <a:prstGeom prst="rect">
            <a:avLst/>
          </a:prstGeom>
        </p:spPr>
        <p:txBody>
          <a:bodyPr vert="horz" wrap="square" lIns="0" tIns="12700" rIns="0" bIns="0" rtlCol="0">
            <a:spAutoFit/>
          </a:bodyPr>
          <a:lstStyle/>
          <a:p>
            <a:pPr marL="12700">
              <a:lnSpc>
                <a:spcPts val="2840"/>
              </a:lnSpc>
              <a:spcBef>
                <a:spcPts val="100"/>
              </a:spcBef>
            </a:pPr>
            <a:r>
              <a:rPr sz="2400" b="1" dirty="0">
                <a:latin typeface="Calibri"/>
                <a:cs typeface="Calibri"/>
              </a:rPr>
              <a:t>12,</a:t>
            </a:r>
            <a:endParaRPr sz="2400">
              <a:latin typeface="Calibri"/>
              <a:cs typeface="Calibri"/>
            </a:endParaRPr>
          </a:p>
          <a:p>
            <a:pPr marL="51435">
              <a:lnSpc>
                <a:spcPts val="2840"/>
              </a:lnSpc>
            </a:pPr>
            <a:r>
              <a:rPr sz="2400" b="1" dirty="0">
                <a:latin typeface="Calibri"/>
                <a:cs typeface="Calibri"/>
              </a:rPr>
              <a:t>12</a:t>
            </a:r>
            <a:endParaRPr sz="2400">
              <a:latin typeface="Calibri"/>
              <a:cs typeface="Calibri"/>
            </a:endParaRPr>
          </a:p>
        </p:txBody>
      </p:sp>
      <p:sp>
        <p:nvSpPr>
          <p:cNvPr id="48" name="object 48"/>
          <p:cNvSpPr/>
          <p:nvPr/>
        </p:nvSpPr>
        <p:spPr>
          <a:xfrm>
            <a:off x="9117672" y="4177145"/>
            <a:ext cx="1296784" cy="1392377"/>
          </a:xfrm>
          <a:prstGeom prst="rect">
            <a:avLst/>
          </a:prstGeom>
          <a:blipFill>
            <a:blip r:embed="rId15" cstate="print"/>
            <a:stretch>
              <a:fillRect/>
            </a:stretch>
          </a:blipFill>
        </p:spPr>
        <p:txBody>
          <a:bodyPr wrap="square" lIns="0" tIns="0" rIns="0" bIns="0" rtlCol="0"/>
          <a:lstStyle/>
          <a:p>
            <a:endParaRPr/>
          </a:p>
        </p:txBody>
      </p:sp>
      <p:sp>
        <p:nvSpPr>
          <p:cNvPr id="49" name="object 49"/>
          <p:cNvSpPr/>
          <p:nvPr/>
        </p:nvSpPr>
        <p:spPr>
          <a:xfrm>
            <a:off x="9166860" y="4228376"/>
            <a:ext cx="1144905" cy="1235710"/>
          </a:xfrm>
          <a:custGeom>
            <a:avLst/>
            <a:gdLst/>
            <a:ahLst/>
            <a:cxnLst/>
            <a:rect l="l" t="t" r="r" b="b"/>
            <a:pathLst>
              <a:path w="1144904" h="1235710">
                <a:moveTo>
                  <a:pt x="572236" y="0"/>
                </a:moveTo>
                <a:lnTo>
                  <a:pt x="525305" y="2047"/>
                </a:lnTo>
                <a:lnTo>
                  <a:pt x="479419" y="8085"/>
                </a:lnTo>
                <a:lnTo>
                  <a:pt x="434725" y="17953"/>
                </a:lnTo>
                <a:lnTo>
                  <a:pt x="391369" y="31493"/>
                </a:lnTo>
                <a:lnTo>
                  <a:pt x="349500" y="48546"/>
                </a:lnTo>
                <a:lnTo>
                  <a:pt x="309265" y="68953"/>
                </a:lnTo>
                <a:lnTo>
                  <a:pt x="270811" y="92554"/>
                </a:lnTo>
                <a:lnTo>
                  <a:pt x="234285" y="119192"/>
                </a:lnTo>
                <a:lnTo>
                  <a:pt x="199835" y="148706"/>
                </a:lnTo>
                <a:lnTo>
                  <a:pt x="167608" y="180938"/>
                </a:lnTo>
                <a:lnTo>
                  <a:pt x="137751" y="215729"/>
                </a:lnTo>
                <a:lnTo>
                  <a:pt x="110411" y="252920"/>
                </a:lnTo>
                <a:lnTo>
                  <a:pt x="85736" y="292352"/>
                </a:lnTo>
                <a:lnTo>
                  <a:pt x="63874" y="333865"/>
                </a:lnTo>
                <a:lnTo>
                  <a:pt x="44970" y="377302"/>
                </a:lnTo>
                <a:lnTo>
                  <a:pt x="29174" y="422503"/>
                </a:lnTo>
                <a:lnTo>
                  <a:pt x="16631" y="469308"/>
                </a:lnTo>
                <a:lnTo>
                  <a:pt x="7489" y="517560"/>
                </a:lnTo>
                <a:lnTo>
                  <a:pt x="1897" y="567099"/>
                </a:lnTo>
                <a:lnTo>
                  <a:pt x="0" y="617766"/>
                </a:lnTo>
                <a:lnTo>
                  <a:pt x="1897" y="668431"/>
                </a:lnTo>
                <a:lnTo>
                  <a:pt x="7489" y="717968"/>
                </a:lnTo>
                <a:lnTo>
                  <a:pt x="16631" y="766218"/>
                </a:lnTo>
                <a:lnTo>
                  <a:pt x="29174" y="813022"/>
                </a:lnTo>
                <a:lnTo>
                  <a:pt x="44970" y="858222"/>
                </a:lnTo>
                <a:lnTo>
                  <a:pt x="63874" y="901658"/>
                </a:lnTo>
                <a:lnTo>
                  <a:pt x="85736" y="943170"/>
                </a:lnTo>
                <a:lnTo>
                  <a:pt x="110411" y="982601"/>
                </a:lnTo>
                <a:lnTo>
                  <a:pt x="137751" y="1019792"/>
                </a:lnTo>
                <a:lnTo>
                  <a:pt x="167608" y="1054582"/>
                </a:lnTo>
                <a:lnTo>
                  <a:pt x="199835" y="1086814"/>
                </a:lnTo>
                <a:lnTo>
                  <a:pt x="234285" y="1116328"/>
                </a:lnTo>
                <a:lnTo>
                  <a:pt x="270811" y="1142965"/>
                </a:lnTo>
                <a:lnTo>
                  <a:pt x="309265" y="1166566"/>
                </a:lnTo>
                <a:lnTo>
                  <a:pt x="349500" y="1186972"/>
                </a:lnTo>
                <a:lnTo>
                  <a:pt x="391369" y="1204025"/>
                </a:lnTo>
                <a:lnTo>
                  <a:pt x="434725" y="1217565"/>
                </a:lnTo>
                <a:lnTo>
                  <a:pt x="479419" y="1227434"/>
                </a:lnTo>
                <a:lnTo>
                  <a:pt x="525305" y="1233471"/>
                </a:lnTo>
                <a:lnTo>
                  <a:pt x="572236" y="1235519"/>
                </a:lnTo>
                <a:lnTo>
                  <a:pt x="619169" y="1233471"/>
                </a:lnTo>
                <a:lnTo>
                  <a:pt x="665056" y="1227434"/>
                </a:lnTo>
                <a:lnTo>
                  <a:pt x="709752" y="1217565"/>
                </a:lnTo>
                <a:lnTo>
                  <a:pt x="753108" y="1204025"/>
                </a:lnTo>
                <a:lnTo>
                  <a:pt x="794977" y="1186972"/>
                </a:lnTo>
                <a:lnTo>
                  <a:pt x="835213" y="1166566"/>
                </a:lnTo>
                <a:lnTo>
                  <a:pt x="873667" y="1142965"/>
                </a:lnTo>
                <a:lnTo>
                  <a:pt x="910192" y="1116328"/>
                </a:lnTo>
                <a:lnTo>
                  <a:pt x="944642" y="1086814"/>
                </a:lnTo>
                <a:lnTo>
                  <a:pt x="976869" y="1054582"/>
                </a:lnTo>
                <a:lnTo>
                  <a:pt x="1006726" y="1019792"/>
                </a:lnTo>
                <a:lnTo>
                  <a:pt x="1034065" y="982601"/>
                </a:lnTo>
                <a:lnTo>
                  <a:pt x="1058739" y="943170"/>
                </a:lnTo>
                <a:lnTo>
                  <a:pt x="1080601" y="901658"/>
                </a:lnTo>
                <a:lnTo>
                  <a:pt x="1099504" y="858222"/>
                </a:lnTo>
                <a:lnTo>
                  <a:pt x="1115300" y="813022"/>
                </a:lnTo>
                <a:lnTo>
                  <a:pt x="1127842" y="766218"/>
                </a:lnTo>
                <a:lnTo>
                  <a:pt x="1136983" y="717968"/>
                </a:lnTo>
                <a:lnTo>
                  <a:pt x="1142576" y="668431"/>
                </a:lnTo>
                <a:lnTo>
                  <a:pt x="1144473" y="617766"/>
                </a:lnTo>
                <a:lnTo>
                  <a:pt x="1142576" y="567099"/>
                </a:lnTo>
                <a:lnTo>
                  <a:pt x="1136983" y="517560"/>
                </a:lnTo>
                <a:lnTo>
                  <a:pt x="1127842" y="469308"/>
                </a:lnTo>
                <a:lnTo>
                  <a:pt x="1115300" y="422503"/>
                </a:lnTo>
                <a:lnTo>
                  <a:pt x="1099504" y="377302"/>
                </a:lnTo>
                <a:lnTo>
                  <a:pt x="1080601" y="333865"/>
                </a:lnTo>
                <a:lnTo>
                  <a:pt x="1058739" y="292352"/>
                </a:lnTo>
                <a:lnTo>
                  <a:pt x="1034065" y="252920"/>
                </a:lnTo>
                <a:lnTo>
                  <a:pt x="1006726" y="215729"/>
                </a:lnTo>
                <a:lnTo>
                  <a:pt x="976869" y="180938"/>
                </a:lnTo>
                <a:lnTo>
                  <a:pt x="944642" y="148706"/>
                </a:lnTo>
                <a:lnTo>
                  <a:pt x="910192" y="119192"/>
                </a:lnTo>
                <a:lnTo>
                  <a:pt x="873667" y="92554"/>
                </a:lnTo>
                <a:lnTo>
                  <a:pt x="835213" y="68953"/>
                </a:lnTo>
                <a:lnTo>
                  <a:pt x="794977" y="48546"/>
                </a:lnTo>
                <a:lnTo>
                  <a:pt x="753108" y="31493"/>
                </a:lnTo>
                <a:lnTo>
                  <a:pt x="709752" y="17953"/>
                </a:lnTo>
                <a:lnTo>
                  <a:pt x="665056" y="8085"/>
                </a:lnTo>
                <a:lnTo>
                  <a:pt x="619169" y="2047"/>
                </a:lnTo>
                <a:lnTo>
                  <a:pt x="572236" y="0"/>
                </a:lnTo>
                <a:close/>
              </a:path>
            </a:pathLst>
          </a:custGeom>
          <a:solidFill>
            <a:srgbClr val="FFF969"/>
          </a:solidFill>
        </p:spPr>
        <p:txBody>
          <a:bodyPr wrap="square" lIns="0" tIns="0" rIns="0" bIns="0" rtlCol="0"/>
          <a:lstStyle/>
          <a:p>
            <a:endParaRPr/>
          </a:p>
        </p:txBody>
      </p:sp>
      <p:sp>
        <p:nvSpPr>
          <p:cNvPr id="50" name="object 50"/>
          <p:cNvSpPr/>
          <p:nvPr/>
        </p:nvSpPr>
        <p:spPr>
          <a:xfrm>
            <a:off x="9166860" y="4228376"/>
            <a:ext cx="1144905" cy="1235710"/>
          </a:xfrm>
          <a:custGeom>
            <a:avLst/>
            <a:gdLst/>
            <a:ahLst/>
            <a:cxnLst/>
            <a:rect l="l" t="t" r="r" b="b"/>
            <a:pathLst>
              <a:path w="1144904" h="1235710">
                <a:moveTo>
                  <a:pt x="0" y="617760"/>
                </a:moveTo>
                <a:lnTo>
                  <a:pt x="1896" y="567094"/>
                </a:lnTo>
                <a:lnTo>
                  <a:pt x="7489" y="517556"/>
                </a:lnTo>
                <a:lnTo>
                  <a:pt x="16630" y="469305"/>
                </a:lnTo>
                <a:lnTo>
                  <a:pt x="29172" y="422500"/>
                </a:lnTo>
                <a:lnTo>
                  <a:pt x="44969" y="377300"/>
                </a:lnTo>
                <a:lnTo>
                  <a:pt x="63871" y="333863"/>
                </a:lnTo>
                <a:lnTo>
                  <a:pt x="85733" y="292350"/>
                </a:lnTo>
                <a:lnTo>
                  <a:pt x="110408" y="252919"/>
                </a:lnTo>
                <a:lnTo>
                  <a:pt x="137747" y="215728"/>
                </a:lnTo>
                <a:lnTo>
                  <a:pt x="167603" y="180937"/>
                </a:lnTo>
                <a:lnTo>
                  <a:pt x="199830" y="148705"/>
                </a:lnTo>
                <a:lnTo>
                  <a:pt x="234280" y="119191"/>
                </a:lnTo>
                <a:lnTo>
                  <a:pt x="270805" y="92554"/>
                </a:lnTo>
                <a:lnTo>
                  <a:pt x="309259" y="68953"/>
                </a:lnTo>
                <a:lnTo>
                  <a:pt x="349495" y="48546"/>
                </a:lnTo>
                <a:lnTo>
                  <a:pt x="391364" y="31493"/>
                </a:lnTo>
                <a:lnTo>
                  <a:pt x="434720" y="17953"/>
                </a:lnTo>
                <a:lnTo>
                  <a:pt x="479415" y="8085"/>
                </a:lnTo>
                <a:lnTo>
                  <a:pt x="525302" y="2047"/>
                </a:lnTo>
                <a:lnTo>
                  <a:pt x="572234" y="0"/>
                </a:lnTo>
                <a:lnTo>
                  <a:pt x="619166" y="2047"/>
                </a:lnTo>
                <a:lnTo>
                  <a:pt x="665054" y="8085"/>
                </a:lnTo>
                <a:lnTo>
                  <a:pt x="709749" y="17953"/>
                </a:lnTo>
                <a:lnTo>
                  <a:pt x="753104" y="31493"/>
                </a:lnTo>
                <a:lnTo>
                  <a:pt x="794974" y="48546"/>
                </a:lnTo>
                <a:lnTo>
                  <a:pt x="835209" y="68953"/>
                </a:lnTo>
                <a:lnTo>
                  <a:pt x="873663" y="92554"/>
                </a:lnTo>
                <a:lnTo>
                  <a:pt x="910188" y="119191"/>
                </a:lnTo>
                <a:lnTo>
                  <a:pt x="944638" y="148705"/>
                </a:lnTo>
                <a:lnTo>
                  <a:pt x="976865" y="180937"/>
                </a:lnTo>
                <a:lnTo>
                  <a:pt x="1006722" y="215728"/>
                </a:lnTo>
                <a:lnTo>
                  <a:pt x="1034061" y="252919"/>
                </a:lnTo>
                <a:lnTo>
                  <a:pt x="1058735" y="292350"/>
                </a:lnTo>
                <a:lnTo>
                  <a:pt x="1080597" y="333863"/>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1" y="982601"/>
                </a:lnTo>
                <a:lnTo>
                  <a:pt x="1006722" y="1019791"/>
                </a:lnTo>
                <a:lnTo>
                  <a:pt x="976865" y="1054582"/>
                </a:lnTo>
                <a:lnTo>
                  <a:pt x="944638" y="1086813"/>
                </a:lnTo>
                <a:lnTo>
                  <a:pt x="910188" y="1116327"/>
                </a:lnTo>
                <a:lnTo>
                  <a:pt x="873663" y="1142964"/>
                </a:lnTo>
                <a:lnTo>
                  <a:pt x="835209" y="1166566"/>
                </a:lnTo>
                <a:lnTo>
                  <a:pt x="794974" y="1186972"/>
                </a:lnTo>
                <a:lnTo>
                  <a:pt x="753104" y="1204025"/>
                </a:lnTo>
                <a:lnTo>
                  <a:pt x="709749" y="1217565"/>
                </a:lnTo>
                <a:lnTo>
                  <a:pt x="665054" y="1227433"/>
                </a:lnTo>
                <a:lnTo>
                  <a:pt x="619166" y="1233471"/>
                </a:lnTo>
                <a:lnTo>
                  <a:pt x="572234" y="1235519"/>
                </a:lnTo>
                <a:lnTo>
                  <a:pt x="525302" y="1233471"/>
                </a:lnTo>
                <a:lnTo>
                  <a:pt x="479415" y="1227433"/>
                </a:lnTo>
                <a:lnTo>
                  <a:pt x="434720" y="1217565"/>
                </a:lnTo>
                <a:lnTo>
                  <a:pt x="391364" y="1204025"/>
                </a:lnTo>
                <a:lnTo>
                  <a:pt x="349495" y="1186972"/>
                </a:lnTo>
                <a:lnTo>
                  <a:pt x="309259" y="1166566"/>
                </a:lnTo>
                <a:lnTo>
                  <a:pt x="270805" y="1142964"/>
                </a:lnTo>
                <a:lnTo>
                  <a:pt x="234280" y="1116327"/>
                </a:lnTo>
                <a:lnTo>
                  <a:pt x="199830" y="1086813"/>
                </a:lnTo>
                <a:lnTo>
                  <a:pt x="167603" y="1054582"/>
                </a:lnTo>
                <a:lnTo>
                  <a:pt x="137747" y="1019791"/>
                </a:lnTo>
                <a:lnTo>
                  <a:pt x="110408" y="982601"/>
                </a:lnTo>
                <a:lnTo>
                  <a:pt x="85733" y="943169"/>
                </a:lnTo>
                <a:lnTo>
                  <a:pt x="63871" y="901656"/>
                </a:lnTo>
                <a:lnTo>
                  <a:pt x="44969" y="858220"/>
                </a:lnTo>
                <a:lnTo>
                  <a:pt x="29172" y="813020"/>
                </a:lnTo>
                <a:lnTo>
                  <a:pt x="16630" y="766215"/>
                </a:lnTo>
                <a:lnTo>
                  <a:pt x="7489" y="717964"/>
                </a:lnTo>
                <a:lnTo>
                  <a:pt x="1896" y="668426"/>
                </a:lnTo>
                <a:lnTo>
                  <a:pt x="0" y="61776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51" name="object 51"/>
          <p:cNvSpPr txBox="1"/>
          <p:nvPr/>
        </p:nvSpPr>
        <p:spPr>
          <a:xfrm>
            <a:off x="9423658" y="4650562"/>
            <a:ext cx="636905" cy="391160"/>
          </a:xfrm>
          <a:prstGeom prst="rect">
            <a:avLst/>
          </a:prstGeom>
        </p:spPr>
        <p:txBody>
          <a:bodyPr vert="horz" wrap="square" lIns="0" tIns="12700" rIns="0" bIns="0" rtlCol="0">
            <a:spAutoFit/>
          </a:bodyPr>
          <a:lstStyle/>
          <a:p>
            <a:pPr marL="12700">
              <a:spcBef>
                <a:spcPts val="100"/>
              </a:spcBef>
            </a:pPr>
            <a:r>
              <a:rPr sz="2400" b="1" dirty="0">
                <a:latin typeface="Calibri"/>
                <a:cs typeface="Calibri"/>
              </a:rPr>
              <a:t>8,</a:t>
            </a:r>
            <a:r>
              <a:rPr sz="2400" b="1" spc="-90" dirty="0">
                <a:latin typeface="Calibri"/>
                <a:cs typeface="Calibri"/>
              </a:rPr>
              <a:t> </a:t>
            </a:r>
            <a:r>
              <a:rPr sz="2400" b="1" dirty="0">
                <a:latin typeface="Calibri"/>
                <a:cs typeface="Calibri"/>
              </a:rPr>
              <a:t>11</a:t>
            </a:r>
            <a:endParaRPr sz="2400" dirty="0">
              <a:latin typeface="Calibri"/>
              <a:cs typeface="Calibri"/>
            </a:endParaRPr>
          </a:p>
        </p:txBody>
      </p:sp>
      <p:sp>
        <p:nvSpPr>
          <p:cNvPr id="52" name="object 52"/>
          <p:cNvSpPr txBox="1"/>
          <p:nvPr/>
        </p:nvSpPr>
        <p:spPr>
          <a:xfrm>
            <a:off x="784050" y="5787544"/>
            <a:ext cx="2268521" cy="7527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3970" rIns="0" bIns="0" rtlCol="0">
            <a:spAutoFit/>
          </a:bodyPr>
          <a:lstStyle/>
          <a:p>
            <a:pPr marL="12700" marR="5080" algn="just">
              <a:lnSpc>
                <a:spcPct val="99500"/>
              </a:lnSpc>
              <a:spcBef>
                <a:spcPts val="110"/>
              </a:spcBef>
            </a:pPr>
            <a:r>
              <a:rPr lang="it-IT" sz="2400" b="1" dirty="0" smtClean="0">
                <a:latin typeface="Calibri"/>
                <a:cs typeface="Calibri"/>
              </a:rPr>
              <a:t>Alleli obbligati paterni</a:t>
            </a:r>
            <a:endParaRPr sz="2400" b="1" dirty="0">
              <a:latin typeface="Calibri"/>
              <a:cs typeface="Calibri"/>
            </a:endParaRPr>
          </a:p>
        </p:txBody>
      </p:sp>
      <p:sp>
        <p:nvSpPr>
          <p:cNvPr id="54" name="object 53"/>
          <p:cNvSpPr txBox="1"/>
          <p:nvPr/>
        </p:nvSpPr>
        <p:spPr>
          <a:xfrm>
            <a:off x="3421052" y="5787544"/>
            <a:ext cx="3539490" cy="513080"/>
          </a:xfrm>
          <a:prstGeom prst="rect">
            <a:avLst/>
          </a:prstGeom>
        </p:spPr>
        <p:txBody>
          <a:bodyPr vert="horz" wrap="square" lIns="0" tIns="12700" rIns="0" bIns="0" rtlCol="0">
            <a:spAutoFit/>
          </a:bodyPr>
          <a:lstStyle/>
          <a:p>
            <a:pPr marL="12700">
              <a:spcBef>
                <a:spcPts val="100"/>
              </a:spcBef>
              <a:tabLst>
                <a:tab pos="1203960" algn="l"/>
                <a:tab pos="3114040" algn="l"/>
              </a:tabLst>
            </a:pPr>
            <a:r>
              <a:rPr sz="3200" b="1" dirty="0">
                <a:latin typeface="Calibri"/>
                <a:cs typeface="Calibri"/>
              </a:rPr>
              <a:t>12	8</a:t>
            </a:r>
            <a:r>
              <a:rPr sz="3200" b="1" spc="-5" dirty="0">
                <a:latin typeface="Calibri"/>
                <a:cs typeface="Calibri"/>
              </a:rPr>
              <a:t> </a:t>
            </a:r>
            <a:r>
              <a:rPr sz="3200" b="1" dirty="0" smtClean="0">
                <a:latin typeface="Calibri"/>
                <a:cs typeface="Calibri"/>
              </a:rPr>
              <a:t>o </a:t>
            </a:r>
            <a:r>
              <a:rPr sz="3200" b="1" dirty="0">
                <a:latin typeface="Calibri"/>
                <a:cs typeface="Calibri"/>
              </a:rPr>
              <a:t>12	11</a:t>
            </a:r>
            <a:endParaRPr sz="3200" dirty="0">
              <a:latin typeface="Calibri"/>
              <a:cs typeface="Calibri"/>
            </a:endParaRPr>
          </a:p>
        </p:txBody>
      </p:sp>
      <p:sp>
        <p:nvSpPr>
          <p:cNvPr id="55" name="object 52"/>
          <p:cNvSpPr txBox="1"/>
          <p:nvPr/>
        </p:nvSpPr>
        <p:spPr>
          <a:xfrm>
            <a:off x="7965428" y="5787544"/>
            <a:ext cx="437515"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12</a:t>
            </a:r>
            <a:endParaRPr sz="3200" dirty="0">
              <a:latin typeface="Calibri"/>
              <a:cs typeface="Calibri"/>
            </a:endParaRPr>
          </a:p>
        </p:txBody>
      </p:sp>
      <p:sp>
        <p:nvSpPr>
          <p:cNvPr id="56" name="object 53"/>
          <p:cNvSpPr txBox="1"/>
          <p:nvPr/>
        </p:nvSpPr>
        <p:spPr>
          <a:xfrm>
            <a:off x="9564548" y="5787544"/>
            <a:ext cx="437515"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11</a:t>
            </a:r>
            <a:endParaRPr sz="3200" dirty="0">
              <a:latin typeface="Calibri"/>
              <a:cs typeface="Calibri"/>
            </a:endParaRPr>
          </a:p>
        </p:txBody>
      </p:sp>
      <p:sp>
        <p:nvSpPr>
          <p:cNvPr id="58" name="CasellaDiTesto 57"/>
          <p:cNvSpPr txBox="1"/>
          <p:nvPr/>
        </p:nvSpPr>
        <p:spPr>
          <a:xfrm>
            <a:off x="889233" y="2186798"/>
            <a:ext cx="2945203"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2000" u="sng" dirty="0" smtClean="0"/>
              <a:t>Gameti madre</a:t>
            </a:r>
            <a:r>
              <a:rPr lang="it-IT" sz="2000" dirty="0" smtClean="0"/>
              <a:t>:</a:t>
            </a:r>
          </a:p>
          <a:p>
            <a:pPr algn="ctr"/>
            <a:r>
              <a:rPr lang="it-IT" sz="2000" dirty="0" smtClean="0"/>
              <a:t> 0,5</a:t>
            </a:r>
            <a:r>
              <a:rPr lang="it-IT" sz="2000" b="1" dirty="0" smtClean="0"/>
              <a:t> allele 8;</a:t>
            </a:r>
          </a:p>
          <a:p>
            <a:pPr algn="ctr"/>
            <a:r>
              <a:rPr lang="it-IT" sz="2000" b="1" dirty="0" smtClean="0"/>
              <a:t> 0,5 allele 12</a:t>
            </a:r>
            <a:endParaRPr lang="it-IT" sz="2000" b="1" dirty="0"/>
          </a:p>
        </p:txBody>
      </p:sp>
      <p:sp>
        <p:nvSpPr>
          <p:cNvPr id="57" name="object 10"/>
          <p:cNvSpPr txBox="1">
            <a:spLocks/>
          </p:cNvSpPr>
          <p:nvPr/>
        </p:nvSpPr>
        <p:spPr>
          <a:xfrm>
            <a:off x="3052572" y="393606"/>
            <a:ext cx="6795737"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just">
              <a:lnSpc>
                <a:spcPct val="100000"/>
              </a:lnSpc>
              <a:spcBef>
                <a:spcPts val="840"/>
              </a:spcBef>
            </a:pPr>
            <a:r>
              <a:rPr lang="it-IT" sz="3200" b="1" spc="-5" dirty="0" smtClean="0">
                <a:cs typeface="Tahoma"/>
              </a:rPr>
              <a:t>Test </a:t>
            </a:r>
            <a:r>
              <a:rPr lang="it-IT" sz="3200" b="1" dirty="0" smtClean="0">
                <a:cs typeface="Tahoma"/>
              </a:rPr>
              <a:t>di</a:t>
            </a:r>
            <a:r>
              <a:rPr lang="it-IT" sz="3200" b="1" spc="-35" dirty="0" smtClean="0">
                <a:cs typeface="Tahoma"/>
              </a:rPr>
              <a:t> </a:t>
            </a:r>
            <a:r>
              <a:rPr lang="it-IT" sz="3200" b="1" spc="-5" dirty="0" smtClean="0">
                <a:cs typeface="Tahoma"/>
              </a:rPr>
              <a:t>paternità (locus autosomico)</a:t>
            </a:r>
            <a:endParaRPr lang="it-IT" sz="3200" b="1" spc="-5" dirty="0">
              <a:cs typeface="Tahoma"/>
            </a:endParaRPr>
          </a:p>
        </p:txBody>
      </p:sp>
      <p:sp>
        <p:nvSpPr>
          <p:cNvPr id="2" name="CasellaDiTesto 1"/>
          <p:cNvSpPr txBox="1"/>
          <p:nvPr/>
        </p:nvSpPr>
        <p:spPr>
          <a:xfrm>
            <a:off x="8071363" y="2028885"/>
            <a:ext cx="572486" cy="769441"/>
          </a:xfrm>
          <a:prstGeom prst="rect">
            <a:avLst/>
          </a:prstGeom>
          <a:noFill/>
        </p:spPr>
        <p:txBody>
          <a:bodyPr wrap="square" rtlCol="0">
            <a:spAutoFit/>
          </a:bodyPr>
          <a:lstStyle/>
          <a:p>
            <a:r>
              <a:rPr lang="it-IT" sz="4400" b="1" dirty="0" smtClean="0">
                <a:solidFill>
                  <a:srgbClr val="FF0000"/>
                </a:solidFill>
              </a:rPr>
              <a:t>?</a:t>
            </a:r>
            <a:endParaRPr lang="it-IT" sz="4400" b="1" dirty="0">
              <a:solidFill>
                <a:srgbClr val="FF0000"/>
              </a:solidFill>
            </a:endParaRPr>
          </a:p>
        </p:txBody>
      </p:sp>
    </p:spTree>
    <p:extLst>
      <p:ext uri="{BB962C8B-B14F-4D97-AF65-F5344CB8AC3E}">
        <p14:creationId xmlns:p14="http://schemas.microsoft.com/office/powerpoint/2010/main" val="3792808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4387736" y="1645921"/>
            <a:ext cx="1300937" cy="1392377"/>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4440048" y="1696618"/>
            <a:ext cx="1144905" cy="1235710"/>
          </a:xfrm>
          <a:custGeom>
            <a:avLst/>
            <a:gdLst/>
            <a:ahLst/>
            <a:cxnLst/>
            <a:rect l="l" t="t" r="r" b="b"/>
            <a:pathLst>
              <a:path w="1144904" h="1235710">
                <a:moveTo>
                  <a:pt x="572236" y="0"/>
                </a:moveTo>
                <a:lnTo>
                  <a:pt x="525304" y="2047"/>
                </a:lnTo>
                <a:lnTo>
                  <a:pt x="479416" y="8085"/>
                </a:lnTo>
                <a:lnTo>
                  <a:pt x="434720" y="17953"/>
                </a:lnTo>
                <a:lnTo>
                  <a:pt x="391364" y="31493"/>
                </a:lnTo>
                <a:lnTo>
                  <a:pt x="349495" y="48546"/>
                </a:lnTo>
                <a:lnTo>
                  <a:pt x="309260" y="68953"/>
                </a:lnTo>
                <a:lnTo>
                  <a:pt x="270805" y="92554"/>
                </a:lnTo>
                <a:lnTo>
                  <a:pt x="234280" y="119192"/>
                </a:lnTo>
                <a:lnTo>
                  <a:pt x="199830" y="148706"/>
                </a:lnTo>
                <a:lnTo>
                  <a:pt x="167603" y="180938"/>
                </a:lnTo>
                <a:lnTo>
                  <a:pt x="137746" y="215729"/>
                </a:lnTo>
                <a:lnTo>
                  <a:pt x="110407" y="252920"/>
                </a:lnTo>
                <a:lnTo>
                  <a:pt x="85733" y="292352"/>
                </a:lnTo>
                <a:lnTo>
                  <a:pt x="63871" y="333865"/>
                </a:lnTo>
                <a:lnTo>
                  <a:pt x="44968" y="377302"/>
                </a:lnTo>
                <a:lnTo>
                  <a:pt x="29172" y="422503"/>
                </a:lnTo>
                <a:lnTo>
                  <a:pt x="16630" y="469308"/>
                </a:lnTo>
                <a:lnTo>
                  <a:pt x="7489" y="517560"/>
                </a:lnTo>
                <a:lnTo>
                  <a:pt x="1896" y="567099"/>
                </a:lnTo>
                <a:lnTo>
                  <a:pt x="0" y="617766"/>
                </a:lnTo>
                <a:lnTo>
                  <a:pt x="1896" y="668431"/>
                </a:lnTo>
                <a:lnTo>
                  <a:pt x="7489" y="717968"/>
                </a:lnTo>
                <a:lnTo>
                  <a:pt x="16630" y="766218"/>
                </a:lnTo>
                <a:lnTo>
                  <a:pt x="29172" y="813022"/>
                </a:lnTo>
                <a:lnTo>
                  <a:pt x="44968" y="858222"/>
                </a:lnTo>
                <a:lnTo>
                  <a:pt x="63871" y="901658"/>
                </a:lnTo>
                <a:lnTo>
                  <a:pt x="85733" y="943170"/>
                </a:lnTo>
                <a:lnTo>
                  <a:pt x="110407" y="982601"/>
                </a:lnTo>
                <a:lnTo>
                  <a:pt x="137746" y="1019792"/>
                </a:lnTo>
                <a:lnTo>
                  <a:pt x="167603" y="1054582"/>
                </a:lnTo>
                <a:lnTo>
                  <a:pt x="199830" y="1086814"/>
                </a:lnTo>
                <a:lnTo>
                  <a:pt x="234280" y="1116328"/>
                </a:lnTo>
                <a:lnTo>
                  <a:pt x="270805" y="1142965"/>
                </a:lnTo>
                <a:lnTo>
                  <a:pt x="309260" y="1166566"/>
                </a:lnTo>
                <a:lnTo>
                  <a:pt x="349495" y="1186972"/>
                </a:lnTo>
                <a:lnTo>
                  <a:pt x="391364" y="1204025"/>
                </a:lnTo>
                <a:lnTo>
                  <a:pt x="434720" y="1217565"/>
                </a:lnTo>
                <a:lnTo>
                  <a:pt x="479416" y="1227434"/>
                </a:lnTo>
                <a:lnTo>
                  <a:pt x="525304" y="1233471"/>
                </a:lnTo>
                <a:lnTo>
                  <a:pt x="572236" y="1235519"/>
                </a:lnTo>
                <a:lnTo>
                  <a:pt x="619169" y="1233471"/>
                </a:lnTo>
                <a:lnTo>
                  <a:pt x="665056" y="1227434"/>
                </a:lnTo>
                <a:lnTo>
                  <a:pt x="709752" y="1217565"/>
                </a:lnTo>
                <a:lnTo>
                  <a:pt x="753108" y="1204025"/>
                </a:lnTo>
                <a:lnTo>
                  <a:pt x="794977" y="1186972"/>
                </a:lnTo>
                <a:lnTo>
                  <a:pt x="835213" y="1166566"/>
                </a:lnTo>
                <a:lnTo>
                  <a:pt x="873667" y="1142965"/>
                </a:lnTo>
                <a:lnTo>
                  <a:pt x="910192" y="1116328"/>
                </a:lnTo>
                <a:lnTo>
                  <a:pt x="944642" y="1086814"/>
                </a:lnTo>
                <a:lnTo>
                  <a:pt x="976869" y="1054582"/>
                </a:lnTo>
                <a:lnTo>
                  <a:pt x="1006726" y="1019792"/>
                </a:lnTo>
                <a:lnTo>
                  <a:pt x="1034065" y="982601"/>
                </a:lnTo>
                <a:lnTo>
                  <a:pt x="1058739" y="943170"/>
                </a:lnTo>
                <a:lnTo>
                  <a:pt x="1080601" y="901658"/>
                </a:lnTo>
                <a:lnTo>
                  <a:pt x="1099504" y="858222"/>
                </a:lnTo>
                <a:lnTo>
                  <a:pt x="1115300" y="813022"/>
                </a:lnTo>
                <a:lnTo>
                  <a:pt x="1127842" y="766218"/>
                </a:lnTo>
                <a:lnTo>
                  <a:pt x="1136983" y="717968"/>
                </a:lnTo>
                <a:lnTo>
                  <a:pt x="1142576" y="668431"/>
                </a:lnTo>
                <a:lnTo>
                  <a:pt x="1144473" y="617766"/>
                </a:lnTo>
                <a:lnTo>
                  <a:pt x="1142576" y="567099"/>
                </a:lnTo>
                <a:lnTo>
                  <a:pt x="1136983" y="517560"/>
                </a:lnTo>
                <a:lnTo>
                  <a:pt x="1127842" y="469308"/>
                </a:lnTo>
                <a:lnTo>
                  <a:pt x="1115300" y="422503"/>
                </a:lnTo>
                <a:lnTo>
                  <a:pt x="1099504" y="377302"/>
                </a:lnTo>
                <a:lnTo>
                  <a:pt x="1080601" y="333865"/>
                </a:lnTo>
                <a:lnTo>
                  <a:pt x="1058739" y="292352"/>
                </a:lnTo>
                <a:lnTo>
                  <a:pt x="1034065" y="252920"/>
                </a:lnTo>
                <a:lnTo>
                  <a:pt x="1006726" y="215729"/>
                </a:lnTo>
                <a:lnTo>
                  <a:pt x="976869" y="180938"/>
                </a:lnTo>
                <a:lnTo>
                  <a:pt x="944642" y="148706"/>
                </a:lnTo>
                <a:lnTo>
                  <a:pt x="910192" y="119192"/>
                </a:lnTo>
                <a:lnTo>
                  <a:pt x="873667" y="92554"/>
                </a:lnTo>
                <a:lnTo>
                  <a:pt x="835213" y="68953"/>
                </a:lnTo>
                <a:lnTo>
                  <a:pt x="794977" y="48546"/>
                </a:lnTo>
                <a:lnTo>
                  <a:pt x="753108" y="31493"/>
                </a:lnTo>
                <a:lnTo>
                  <a:pt x="709752" y="17953"/>
                </a:lnTo>
                <a:lnTo>
                  <a:pt x="665056" y="8085"/>
                </a:lnTo>
                <a:lnTo>
                  <a:pt x="619169" y="2047"/>
                </a:lnTo>
                <a:lnTo>
                  <a:pt x="57223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13" name="object 13"/>
          <p:cNvSpPr/>
          <p:nvPr/>
        </p:nvSpPr>
        <p:spPr>
          <a:xfrm>
            <a:off x="4440048" y="1696618"/>
            <a:ext cx="1144905" cy="1235710"/>
          </a:xfrm>
          <a:custGeom>
            <a:avLst/>
            <a:gdLst/>
            <a:ahLst/>
            <a:cxnLst/>
            <a:rect l="l" t="t" r="r" b="b"/>
            <a:pathLst>
              <a:path w="1144904" h="1235710">
                <a:moveTo>
                  <a:pt x="0" y="617760"/>
                </a:moveTo>
                <a:lnTo>
                  <a:pt x="1896" y="567094"/>
                </a:lnTo>
                <a:lnTo>
                  <a:pt x="7489" y="517556"/>
                </a:lnTo>
                <a:lnTo>
                  <a:pt x="16630" y="469305"/>
                </a:lnTo>
                <a:lnTo>
                  <a:pt x="29172" y="422500"/>
                </a:lnTo>
                <a:lnTo>
                  <a:pt x="44968" y="377300"/>
                </a:lnTo>
                <a:lnTo>
                  <a:pt x="63871" y="333863"/>
                </a:lnTo>
                <a:lnTo>
                  <a:pt x="85733" y="292350"/>
                </a:lnTo>
                <a:lnTo>
                  <a:pt x="110408" y="252919"/>
                </a:lnTo>
                <a:lnTo>
                  <a:pt x="137746" y="215728"/>
                </a:lnTo>
                <a:lnTo>
                  <a:pt x="167603" y="180937"/>
                </a:lnTo>
                <a:lnTo>
                  <a:pt x="199830" y="148705"/>
                </a:lnTo>
                <a:lnTo>
                  <a:pt x="234280" y="119191"/>
                </a:lnTo>
                <a:lnTo>
                  <a:pt x="270805" y="92554"/>
                </a:lnTo>
                <a:lnTo>
                  <a:pt x="309259" y="68953"/>
                </a:lnTo>
                <a:lnTo>
                  <a:pt x="349494" y="48546"/>
                </a:lnTo>
                <a:lnTo>
                  <a:pt x="391364" y="31493"/>
                </a:lnTo>
                <a:lnTo>
                  <a:pt x="434719" y="17953"/>
                </a:lnTo>
                <a:lnTo>
                  <a:pt x="479415" y="8085"/>
                </a:lnTo>
                <a:lnTo>
                  <a:pt x="525302" y="2047"/>
                </a:lnTo>
                <a:lnTo>
                  <a:pt x="572234" y="0"/>
                </a:lnTo>
                <a:lnTo>
                  <a:pt x="619166" y="2047"/>
                </a:lnTo>
                <a:lnTo>
                  <a:pt x="665053" y="8085"/>
                </a:lnTo>
                <a:lnTo>
                  <a:pt x="709749" y="17953"/>
                </a:lnTo>
                <a:lnTo>
                  <a:pt x="753104" y="31493"/>
                </a:lnTo>
                <a:lnTo>
                  <a:pt x="794973" y="48546"/>
                </a:lnTo>
                <a:lnTo>
                  <a:pt x="835209" y="68953"/>
                </a:lnTo>
                <a:lnTo>
                  <a:pt x="873663" y="92554"/>
                </a:lnTo>
                <a:lnTo>
                  <a:pt x="910188" y="119191"/>
                </a:lnTo>
                <a:lnTo>
                  <a:pt x="944638" y="148705"/>
                </a:lnTo>
                <a:lnTo>
                  <a:pt x="976865" y="180937"/>
                </a:lnTo>
                <a:lnTo>
                  <a:pt x="1006721" y="215728"/>
                </a:lnTo>
                <a:lnTo>
                  <a:pt x="1034060" y="252919"/>
                </a:lnTo>
                <a:lnTo>
                  <a:pt x="1058735" y="292350"/>
                </a:lnTo>
                <a:lnTo>
                  <a:pt x="1080597" y="333863"/>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0" y="982601"/>
                </a:lnTo>
                <a:lnTo>
                  <a:pt x="1006721" y="1019791"/>
                </a:lnTo>
                <a:lnTo>
                  <a:pt x="976865" y="1054582"/>
                </a:lnTo>
                <a:lnTo>
                  <a:pt x="944638" y="1086813"/>
                </a:lnTo>
                <a:lnTo>
                  <a:pt x="910188" y="1116327"/>
                </a:lnTo>
                <a:lnTo>
                  <a:pt x="873663" y="1142964"/>
                </a:lnTo>
                <a:lnTo>
                  <a:pt x="835209" y="1166566"/>
                </a:lnTo>
                <a:lnTo>
                  <a:pt x="794973" y="1186972"/>
                </a:lnTo>
                <a:lnTo>
                  <a:pt x="753104" y="1204025"/>
                </a:lnTo>
                <a:lnTo>
                  <a:pt x="709749" y="1217565"/>
                </a:lnTo>
                <a:lnTo>
                  <a:pt x="665053" y="1227433"/>
                </a:lnTo>
                <a:lnTo>
                  <a:pt x="619166" y="1233471"/>
                </a:lnTo>
                <a:lnTo>
                  <a:pt x="572234" y="1235518"/>
                </a:lnTo>
                <a:lnTo>
                  <a:pt x="525302" y="1233471"/>
                </a:lnTo>
                <a:lnTo>
                  <a:pt x="479415" y="1227433"/>
                </a:lnTo>
                <a:lnTo>
                  <a:pt x="434719" y="1217565"/>
                </a:lnTo>
                <a:lnTo>
                  <a:pt x="391364" y="1204025"/>
                </a:lnTo>
                <a:lnTo>
                  <a:pt x="349494" y="1186972"/>
                </a:lnTo>
                <a:lnTo>
                  <a:pt x="309259" y="1166566"/>
                </a:lnTo>
                <a:lnTo>
                  <a:pt x="270805" y="1142964"/>
                </a:lnTo>
                <a:lnTo>
                  <a:pt x="234280" y="1116327"/>
                </a:lnTo>
                <a:lnTo>
                  <a:pt x="199830" y="1086813"/>
                </a:lnTo>
                <a:lnTo>
                  <a:pt x="167603" y="1054582"/>
                </a:lnTo>
                <a:lnTo>
                  <a:pt x="137746" y="1019791"/>
                </a:lnTo>
                <a:lnTo>
                  <a:pt x="110408" y="982601"/>
                </a:lnTo>
                <a:lnTo>
                  <a:pt x="85733" y="943169"/>
                </a:lnTo>
                <a:lnTo>
                  <a:pt x="63871" y="901656"/>
                </a:lnTo>
                <a:lnTo>
                  <a:pt x="44968" y="858220"/>
                </a:lnTo>
                <a:lnTo>
                  <a:pt x="29172" y="813020"/>
                </a:lnTo>
                <a:lnTo>
                  <a:pt x="16630" y="766215"/>
                </a:lnTo>
                <a:lnTo>
                  <a:pt x="7489" y="717964"/>
                </a:lnTo>
                <a:lnTo>
                  <a:pt x="1896" y="668426"/>
                </a:lnTo>
                <a:lnTo>
                  <a:pt x="0" y="617760"/>
                </a:lnTo>
                <a:close/>
              </a:path>
            </a:pathLst>
          </a:custGeom>
          <a:ln w="38099">
            <a:solidFill>
              <a:srgbClr val="607234"/>
            </a:solidFill>
          </a:ln>
        </p:spPr>
        <p:txBody>
          <a:bodyPr wrap="square" lIns="0" tIns="0" rIns="0" bIns="0" rtlCol="0"/>
          <a:lstStyle/>
          <a:p>
            <a:endParaRPr/>
          </a:p>
        </p:txBody>
      </p:sp>
      <p:sp>
        <p:nvSpPr>
          <p:cNvPr id="14" name="object 14"/>
          <p:cNvSpPr txBox="1"/>
          <p:nvPr/>
        </p:nvSpPr>
        <p:spPr>
          <a:xfrm>
            <a:off x="4696832" y="2118804"/>
            <a:ext cx="636905" cy="391160"/>
          </a:xfrm>
          <a:prstGeom prst="rect">
            <a:avLst/>
          </a:prstGeom>
        </p:spPr>
        <p:txBody>
          <a:bodyPr vert="horz" wrap="square" lIns="0" tIns="12700" rIns="0" bIns="0" rtlCol="0">
            <a:spAutoFit/>
          </a:bodyPr>
          <a:lstStyle/>
          <a:p>
            <a:pPr marL="12700">
              <a:spcBef>
                <a:spcPts val="100"/>
              </a:spcBef>
            </a:pPr>
            <a:r>
              <a:rPr sz="2400" b="1" dirty="0">
                <a:latin typeface="Calibri"/>
                <a:cs typeface="Calibri"/>
              </a:rPr>
              <a:t>8,</a:t>
            </a:r>
            <a:r>
              <a:rPr sz="2400" b="1" spc="-90" dirty="0">
                <a:latin typeface="Calibri"/>
                <a:cs typeface="Calibri"/>
              </a:rPr>
              <a:t> </a:t>
            </a:r>
            <a:r>
              <a:rPr sz="2400" b="1" dirty="0">
                <a:latin typeface="Calibri"/>
                <a:cs typeface="Calibri"/>
              </a:rPr>
              <a:t>12</a:t>
            </a:r>
            <a:endParaRPr sz="2400">
              <a:latin typeface="Calibri"/>
              <a:cs typeface="Calibri"/>
            </a:endParaRPr>
          </a:p>
        </p:txBody>
      </p:sp>
      <p:sp>
        <p:nvSpPr>
          <p:cNvPr id="15" name="object 15"/>
          <p:cNvSpPr/>
          <p:nvPr/>
        </p:nvSpPr>
        <p:spPr>
          <a:xfrm>
            <a:off x="7650479" y="1645921"/>
            <a:ext cx="1234440" cy="1392377"/>
          </a:xfrm>
          <a:prstGeom prst="rect">
            <a:avLst/>
          </a:pr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dirty="0"/>
          </a:p>
        </p:txBody>
      </p:sp>
      <p:sp>
        <p:nvSpPr>
          <p:cNvPr id="17" name="object 17"/>
          <p:cNvSpPr txBox="1"/>
          <p:nvPr/>
        </p:nvSpPr>
        <p:spPr>
          <a:xfrm>
            <a:off x="7700999" y="1696619"/>
            <a:ext cx="1183919" cy="1291122"/>
          </a:xfrm>
          <a:prstGeom prst="rect">
            <a:avLst/>
          </a:prstGeom>
          <a:ln w="38099">
            <a:solidFill>
              <a:srgbClr val="607234"/>
            </a:solidFill>
          </a:ln>
        </p:spPr>
        <p:txBody>
          <a:bodyPr vert="horz" wrap="square" lIns="0" tIns="282575" rIns="0" bIns="0" rtlCol="0">
            <a:spAutoFit/>
          </a:bodyPr>
          <a:lstStyle/>
          <a:p>
            <a:pPr marL="5715" algn="ctr">
              <a:spcBef>
                <a:spcPts val="2225"/>
              </a:spcBef>
            </a:pPr>
            <a:endParaRPr sz="4400" dirty="0">
              <a:latin typeface="Calibri"/>
              <a:cs typeface="Calibri"/>
            </a:endParaRPr>
          </a:p>
        </p:txBody>
      </p:sp>
      <p:sp>
        <p:nvSpPr>
          <p:cNvPr id="18" name="object 18"/>
          <p:cNvSpPr/>
          <p:nvPr/>
        </p:nvSpPr>
        <p:spPr>
          <a:xfrm>
            <a:off x="5539042" y="2269370"/>
            <a:ext cx="2207031" cy="12884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5584520" y="2314384"/>
            <a:ext cx="2117090" cy="0"/>
          </a:xfrm>
          <a:custGeom>
            <a:avLst/>
            <a:gdLst/>
            <a:ahLst/>
            <a:cxnLst/>
            <a:rect l="l" t="t" r="r" b="b"/>
            <a:pathLst>
              <a:path w="2117090">
                <a:moveTo>
                  <a:pt x="0" y="0"/>
                </a:moveTo>
                <a:lnTo>
                  <a:pt x="2116478" y="1"/>
                </a:lnTo>
              </a:path>
            </a:pathLst>
          </a:custGeom>
          <a:ln w="38099">
            <a:solidFill>
              <a:srgbClr val="607234"/>
            </a:solidFill>
          </a:ln>
        </p:spPr>
        <p:txBody>
          <a:bodyPr wrap="square" lIns="0" tIns="0" rIns="0" bIns="0" rtlCol="0"/>
          <a:lstStyle/>
          <a:p>
            <a:endParaRPr/>
          </a:p>
        </p:txBody>
      </p:sp>
      <p:sp>
        <p:nvSpPr>
          <p:cNvPr id="20" name="object 20"/>
          <p:cNvSpPr/>
          <p:nvPr/>
        </p:nvSpPr>
        <p:spPr>
          <a:xfrm>
            <a:off x="6586449" y="2290152"/>
            <a:ext cx="128847" cy="1396542"/>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6650595" y="2314384"/>
            <a:ext cx="0" cy="1308100"/>
          </a:xfrm>
          <a:custGeom>
            <a:avLst/>
            <a:gdLst/>
            <a:ahLst/>
            <a:cxnLst/>
            <a:rect l="l" t="t" r="r" b="b"/>
            <a:pathLst>
              <a:path h="1308100">
                <a:moveTo>
                  <a:pt x="0" y="0"/>
                </a:moveTo>
                <a:lnTo>
                  <a:pt x="1" y="1307679"/>
                </a:lnTo>
              </a:path>
            </a:pathLst>
          </a:custGeom>
          <a:ln w="38099">
            <a:solidFill>
              <a:srgbClr val="607234"/>
            </a:solidFill>
          </a:ln>
        </p:spPr>
        <p:txBody>
          <a:bodyPr wrap="square" lIns="0" tIns="0" rIns="0" bIns="0" rtlCol="0"/>
          <a:lstStyle/>
          <a:p>
            <a:endParaRPr/>
          </a:p>
        </p:txBody>
      </p:sp>
      <p:sp>
        <p:nvSpPr>
          <p:cNvPr id="22" name="object 22"/>
          <p:cNvSpPr/>
          <p:nvPr/>
        </p:nvSpPr>
        <p:spPr>
          <a:xfrm>
            <a:off x="3577248" y="3578625"/>
            <a:ext cx="6192977" cy="128847"/>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3624809" y="3622052"/>
            <a:ext cx="6099175" cy="0"/>
          </a:xfrm>
          <a:custGeom>
            <a:avLst/>
            <a:gdLst/>
            <a:ahLst/>
            <a:cxnLst/>
            <a:rect l="l" t="t" r="r" b="b"/>
            <a:pathLst>
              <a:path w="6099175">
                <a:moveTo>
                  <a:pt x="0" y="0"/>
                </a:moveTo>
                <a:lnTo>
                  <a:pt x="6098605" y="0"/>
                </a:lnTo>
              </a:path>
            </a:pathLst>
          </a:custGeom>
          <a:ln w="38099">
            <a:solidFill>
              <a:srgbClr val="607234"/>
            </a:solidFill>
          </a:ln>
        </p:spPr>
        <p:txBody>
          <a:bodyPr wrap="square" lIns="0" tIns="0" rIns="0" bIns="0" rtlCol="0"/>
          <a:lstStyle/>
          <a:p>
            <a:endParaRPr/>
          </a:p>
        </p:txBody>
      </p:sp>
      <p:sp>
        <p:nvSpPr>
          <p:cNvPr id="24" name="object 24"/>
          <p:cNvSpPr/>
          <p:nvPr/>
        </p:nvSpPr>
        <p:spPr>
          <a:xfrm>
            <a:off x="3560623" y="3595248"/>
            <a:ext cx="128847" cy="756457"/>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3624808" y="3622052"/>
            <a:ext cx="0" cy="665480"/>
          </a:xfrm>
          <a:custGeom>
            <a:avLst/>
            <a:gdLst/>
            <a:ahLst/>
            <a:cxnLst/>
            <a:rect l="l" t="t" r="r" b="b"/>
            <a:pathLst>
              <a:path h="665479">
                <a:moveTo>
                  <a:pt x="0" y="0"/>
                </a:moveTo>
                <a:lnTo>
                  <a:pt x="0" y="664982"/>
                </a:lnTo>
              </a:path>
            </a:pathLst>
          </a:custGeom>
          <a:ln w="38099">
            <a:solidFill>
              <a:srgbClr val="607234"/>
            </a:solidFill>
          </a:ln>
        </p:spPr>
        <p:txBody>
          <a:bodyPr wrap="square" lIns="0" tIns="0" rIns="0" bIns="0" rtlCol="0"/>
          <a:lstStyle/>
          <a:p>
            <a:endParaRPr/>
          </a:p>
        </p:txBody>
      </p:sp>
      <p:sp>
        <p:nvSpPr>
          <p:cNvPr id="26" name="object 26"/>
          <p:cNvSpPr/>
          <p:nvPr/>
        </p:nvSpPr>
        <p:spPr>
          <a:xfrm>
            <a:off x="5048594" y="3595248"/>
            <a:ext cx="128847" cy="756457"/>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5114188" y="3622052"/>
            <a:ext cx="0" cy="665480"/>
          </a:xfrm>
          <a:custGeom>
            <a:avLst/>
            <a:gdLst/>
            <a:ahLst/>
            <a:cxnLst/>
            <a:rect l="l" t="t" r="r" b="b"/>
            <a:pathLst>
              <a:path h="665479">
                <a:moveTo>
                  <a:pt x="0" y="0"/>
                </a:moveTo>
                <a:lnTo>
                  <a:pt x="1" y="664982"/>
                </a:lnTo>
              </a:path>
            </a:pathLst>
          </a:custGeom>
          <a:ln w="38099">
            <a:solidFill>
              <a:srgbClr val="607234"/>
            </a:solidFill>
          </a:ln>
        </p:spPr>
        <p:txBody>
          <a:bodyPr wrap="square" lIns="0" tIns="0" rIns="0" bIns="0" rtlCol="0"/>
          <a:lstStyle/>
          <a:p>
            <a:endParaRPr/>
          </a:p>
        </p:txBody>
      </p:sp>
      <p:sp>
        <p:nvSpPr>
          <p:cNvPr id="28" name="object 28"/>
          <p:cNvSpPr/>
          <p:nvPr/>
        </p:nvSpPr>
        <p:spPr>
          <a:xfrm>
            <a:off x="6586449" y="3595248"/>
            <a:ext cx="128847" cy="756457"/>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6650596" y="3622052"/>
            <a:ext cx="0" cy="636270"/>
          </a:xfrm>
          <a:custGeom>
            <a:avLst/>
            <a:gdLst/>
            <a:ahLst/>
            <a:cxnLst/>
            <a:rect l="l" t="t" r="r" b="b"/>
            <a:pathLst>
              <a:path h="636270">
                <a:moveTo>
                  <a:pt x="0" y="0"/>
                </a:moveTo>
                <a:lnTo>
                  <a:pt x="0" y="635657"/>
                </a:lnTo>
              </a:path>
            </a:pathLst>
          </a:custGeom>
          <a:ln w="38101">
            <a:solidFill>
              <a:srgbClr val="607234"/>
            </a:solidFill>
          </a:ln>
        </p:spPr>
        <p:txBody>
          <a:bodyPr wrap="square" lIns="0" tIns="0" rIns="0" bIns="0" rtlCol="0"/>
          <a:lstStyle/>
          <a:p>
            <a:endParaRPr/>
          </a:p>
        </p:txBody>
      </p:sp>
      <p:sp>
        <p:nvSpPr>
          <p:cNvPr id="30" name="object 30"/>
          <p:cNvSpPr/>
          <p:nvPr/>
        </p:nvSpPr>
        <p:spPr>
          <a:xfrm>
            <a:off x="8124305" y="3595248"/>
            <a:ext cx="128847" cy="756457"/>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8187004" y="3622052"/>
            <a:ext cx="0" cy="665480"/>
          </a:xfrm>
          <a:custGeom>
            <a:avLst/>
            <a:gdLst/>
            <a:ahLst/>
            <a:cxnLst/>
            <a:rect l="l" t="t" r="r" b="b"/>
            <a:pathLst>
              <a:path h="665479">
                <a:moveTo>
                  <a:pt x="0" y="0"/>
                </a:moveTo>
                <a:lnTo>
                  <a:pt x="0" y="664982"/>
                </a:lnTo>
              </a:path>
            </a:pathLst>
          </a:custGeom>
          <a:ln w="38099">
            <a:solidFill>
              <a:srgbClr val="607234"/>
            </a:solidFill>
          </a:ln>
        </p:spPr>
        <p:txBody>
          <a:bodyPr wrap="square" lIns="0" tIns="0" rIns="0" bIns="0" rtlCol="0"/>
          <a:lstStyle/>
          <a:p>
            <a:endParaRPr/>
          </a:p>
        </p:txBody>
      </p:sp>
      <p:sp>
        <p:nvSpPr>
          <p:cNvPr id="32" name="object 32"/>
          <p:cNvSpPr/>
          <p:nvPr/>
        </p:nvSpPr>
        <p:spPr>
          <a:xfrm>
            <a:off x="9658008" y="3595248"/>
            <a:ext cx="128847" cy="756457"/>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9723425" y="3622052"/>
            <a:ext cx="0" cy="665480"/>
          </a:xfrm>
          <a:custGeom>
            <a:avLst/>
            <a:gdLst/>
            <a:ahLst/>
            <a:cxnLst/>
            <a:rect l="l" t="t" r="r" b="b"/>
            <a:pathLst>
              <a:path h="665479">
                <a:moveTo>
                  <a:pt x="0" y="0"/>
                </a:moveTo>
                <a:lnTo>
                  <a:pt x="0" y="664982"/>
                </a:lnTo>
              </a:path>
            </a:pathLst>
          </a:custGeom>
          <a:ln w="38099">
            <a:solidFill>
              <a:srgbClr val="607234"/>
            </a:solidFill>
          </a:ln>
        </p:spPr>
        <p:txBody>
          <a:bodyPr wrap="square" lIns="0" tIns="0" rIns="0" bIns="0" rtlCol="0"/>
          <a:lstStyle/>
          <a:p>
            <a:endParaRPr/>
          </a:p>
        </p:txBody>
      </p:sp>
      <p:sp>
        <p:nvSpPr>
          <p:cNvPr id="34" name="object 34"/>
          <p:cNvSpPr/>
          <p:nvPr/>
        </p:nvSpPr>
        <p:spPr>
          <a:xfrm>
            <a:off x="3003664" y="4235340"/>
            <a:ext cx="1296784" cy="1392377"/>
          </a:xfrm>
          <a:prstGeom prst="rect">
            <a:avLst/>
          </a:prstGeom>
          <a:blipFill>
            <a:blip r:embed="rId11" cstate="print"/>
            <a:stretch>
              <a:fillRect/>
            </a:stretch>
          </a:blipFill>
        </p:spPr>
        <p:txBody>
          <a:bodyPr wrap="square" lIns="0" tIns="0" rIns="0" bIns="0" rtlCol="0"/>
          <a:lstStyle/>
          <a:p>
            <a:endParaRPr/>
          </a:p>
        </p:txBody>
      </p:sp>
      <p:sp>
        <p:nvSpPr>
          <p:cNvPr id="35" name="object 35"/>
          <p:cNvSpPr/>
          <p:nvPr/>
        </p:nvSpPr>
        <p:spPr>
          <a:xfrm>
            <a:off x="3052573" y="4287037"/>
            <a:ext cx="1144905" cy="1235710"/>
          </a:xfrm>
          <a:custGeom>
            <a:avLst/>
            <a:gdLst/>
            <a:ahLst/>
            <a:cxnLst/>
            <a:rect l="l" t="t" r="r" b="b"/>
            <a:pathLst>
              <a:path w="1144905" h="1235710">
                <a:moveTo>
                  <a:pt x="572236" y="0"/>
                </a:moveTo>
                <a:lnTo>
                  <a:pt x="525304" y="2047"/>
                </a:lnTo>
                <a:lnTo>
                  <a:pt x="479416" y="8085"/>
                </a:lnTo>
                <a:lnTo>
                  <a:pt x="434720" y="17953"/>
                </a:lnTo>
                <a:lnTo>
                  <a:pt x="391364" y="31493"/>
                </a:lnTo>
                <a:lnTo>
                  <a:pt x="349495" y="48546"/>
                </a:lnTo>
                <a:lnTo>
                  <a:pt x="309260" y="68953"/>
                </a:lnTo>
                <a:lnTo>
                  <a:pt x="270805" y="92554"/>
                </a:lnTo>
                <a:lnTo>
                  <a:pt x="234280" y="119192"/>
                </a:lnTo>
                <a:lnTo>
                  <a:pt x="199830" y="148706"/>
                </a:lnTo>
                <a:lnTo>
                  <a:pt x="167603" y="180938"/>
                </a:lnTo>
                <a:lnTo>
                  <a:pt x="137746" y="215729"/>
                </a:lnTo>
                <a:lnTo>
                  <a:pt x="110407" y="252920"/>
                </a:lnTo>
                <a:lnTo>
                  <a:pt x="85733" y="292352"/>
                </a:lnTo>
                <a:lnTo>
                  <a:pt x="63871" y="333865"/>
                </a:lnTo>
                <a:lnTo>
                  <a:pt x="44968" y="377302"/>
                </a:lnTo>
                <a:lnTo>
                  <a:pt x="29172" y="422503"/>
                </a:lnTo>
                <a:lnTo>
                  <a:pt x="16630" y="469308"/>
                </a:lnTo>
                <a:lnTo>
                  <a:pt x="7489" y="517560"/>
                </a:lnTo>
                <a:lnTo>
                  <a:pt x="1896" y="567099"/>
                </a:lnTo>
                <a:lnTo>
                  <a:pt x="0" y="617766"/>
                </a:lnTo>
                <a:lnTo>
                  <a:pt x="1896" y="668431"/>
                </a:lnTo>
                <a:lnTo>
                  <a:pt x="7489" y="717968"/>
                </a:lnTo>
                <a:lnTo>
                  <a:pt x="16630" y="766219"/>
                </a:lnTo>
                <a:lnTo>
                  <a:pt x="29172" y="813024"/>
                </a:lnTo>
                <a:lnTo>
                  <a:pt x="44968" y="858224"/>
                </a:lnTo>
                <a:lnTo>
                  <a:pt x="63871" y="901660"/>
                </a:lnTo>
                <a:lnTo>
                  <a:pt x="85733" y="943174"/>
                </a:lnTo>
                <a:lnTo>
                  <a:pt x="110407" y="982606"/>
                </a:lnTo>
                <a:lnTo>
                  <a:pt x="137746" y="1019797"/>
                </a:lnTo>
                <a:lnTo>
                  <a:pt x="167603" y="1054588"/>
                </a:lnTo>
                <a:lnTo>
                  <a:pt x="199830" y="1086821"/>
                </a:lnTo>
                <a:lnTo>
                  <a:pt x="234280" y="1116336"/>
                </a:lnTo>
                <a:lnTo>
                  <a:pt x="270805" y="1142974"/>
                </a:lnTo>
                <a:lnTo>
                  <a:pt x="309260" y="1166576"/>
                </a:lnTo>
                <a:lnTo>
                  <a:pt x="349495" y="1186983"/>
                </a:lnTo>
                <a:lnTo>
                  <a:pt x="391364" y="1204037"/>
                </a:lnTo>
                <a:lnTo>
                  <a:pt x="434720" y="1217577"/>
                </a:lnTo>
                <a:lnTo>
                  <a:pt x="479416" y="1227446"/>
                </a:lnTo>
                <a:lnTo>
                  <a:pt x="525304" y="1233484"/>
                </a:lnTo>
                <a:lnTo>
                  <a:pt x="572236" y="1235532"/>
                </a:lnTo>
                <a:lnTo>
                  <a:pt x="619169" y="1233484"/>
                </a:lnTo>
                <a:lnTo>
                  <a:pt x="665056" y="1227446"/>
                </a:lnTo>
                <a:lnTo>
                  <a:pt x="709752" y="1217577"/>
                </a:lnTo>
                <a:lnTo>
                  <a:pt x="753108" y="1204037"/>
                </a:lnTo>
                <a:lnTo>
                  <a:pt x="794977" y="1186983"/>
                </a:lnTo>
                <a:lnTo>
                  <a:pt x="835213" y="1166576"/>
                </a:lnTo>
                <a:lnTo>
                  <a:pt x="873667" y="1142974"/>
                </a:lnTo>
                <a:lnTo>
                  <a:pt x="910192" y="1116336"/>
                </a:lnTo>
                <a:lnTo>
                  <a:pt x="944642" y="1086821"/>
                </a:lnTo>
                <a:lnTo>
                  <a:pt x="976869" y="1054588"/>
                </a:lnTo>
                <a:lnTo>
                  <a:pt x="1006726" y="1019797"/>
                </a:lnTo>
                <a:lnTo>
                  <a:pt x="1034065" y="982606"/>
                </a:lnTo>
                <a:lnTo>
                  <a:pt x="1058739" y="943174"/>
                </a:lnTo>
                <a:lnTo>
                  <a:pt x="1080601" y="901660"/>
                </a:lnTo>
                <a:lnTo>
                  <a:pt x="1099504" y="858224"/>
                </a:lnTo>
                <a:lnTo>
                  <a:pt x="1115300" y="813024"/>
                </a:lnTo>
                <a:lnTo>
                  <a:pt x="1127842" y="766219"/>
                </a:lnTo>
                <a:lnTo>
                  <a:pt x="1136983" y="717968"/>
                </a:lnTo>
                <a:lnTo>
                  <a:pt x="1142576" y="668431"/>
                </a:lnTo>
                <a:lnTo>
                  <a:pt x="1144473" y="617766"/>
                </a:lnTo>
                <a:lnTo>
                  <a:pt x="1142576" y="567099"/>
                </a:lnTo>
                <a:lnTo>
                  <a:pt x="1136983" y="517560"/>
                </a:lnTo>
                <a:lnTo>
                  <a:pt x="1127842" y="469308"/>
                </a:lnTo>
                <a:lnTo>
                  <a:pt x="1115300" y="422503"/>
                </a:lnTo>
                <a:lnTo>
                  <a:pt x="1099504" y="377302"/>
                </a:lnTo>
                <a:lnTo>
                  <a:pt x="1080601" y="333865"/>
                </a:lnTo>
                <a:lnTo>
                  <a:pt x="1058739" y="292352"/>
                </a:lnTo>
                <a:lnTo>
                  <a:pt x="1034065" y="252920"/>
                </a:lnTo>
                <a:lnTo>
                  <a:pt x="1006726" y="215729"/>
                </a:lnTo>
                <a:lnTo>
                  <a:pt x="976869" y="180938"/>
                </a:lnTo>
                <a:lnTo>
                  <a:pt x="944642" y="148706"/>
                </a:lnTo>
                <a:lnTo>
                  <a:pt x="910192" y="119192"/>
                </a:lnTo>
                <a:lnTo>
                  <a:pt x="873667" y="92554"/>
                </a:lnTo>
                <a:lnTo>
                  <a:pt x="835213" y="68953"/>
                </a:lnTo>
                <a:lnTo>
                  <a:pt x="794977" y="48546"/>
                </a:lnTo>
                <a:lnTo>
                  <a:pt x="753108" y="31493"/>
                </a:lnTo>
                <a:lnTo>
                  <a:pt x="709752" y="17953"/>
                </a:lnTo>
                <a:lnTo>
                  <a:pt x="665056" y="8085"/>
                </a:lnTo>
                <a:lnTo>
                  <a:pt x="619169" y="2047"/>
                </a:lnTo>
                <a:lnTo>
                  <a:pt x="572236"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36" name="object 36"/>
          <p:cNvSpPr/>
          <p:nvPr/>
        </p:nvSpPr>
        <p:spPr>
          <a:xfrm>
            <a:off x="3052572" y="4287037"/>
            <a:ext cx="1144905" cy="1235710"/>
          </a:xfrm>
          <a:custGeom>
            <a:avLst/>
            <a:gdLst/>
            <a:ahLst/>
            <a:cxnLst/>
            <a:rect l="l" t="t" r="r" b="b"/>
            <a:pathLst>
              <a:path w="1144905" h="1235710">
                <a:moveTo>
                  <a:pt x="0" y="617760"/>
                </a:moveTo>
                <a:lnTo>
                  <a:pt x="1896" y="567094"/>
                </a:lnTo>
                <a:lnTo>
                  <a:pt x="7489" y="517556"/>
                </a:lnTo>
                <a:lnTo>
                  <a:pt x="16630" y="469305"/>
                </a:lnTo>
                <a:lnTo>
                  <a:pt x="29172" y="422500"/>
                </a:lnTo>
                <a:lnTo>
                  <a:pt x="44968" y="377300"/>
                </a:lnTo>
                <a:lnTo>
                  <a:pt x="63871" y="333863"/>
                </a:lnTo>
                <a:lnTo>
                  <a:pt x="85733" y="292350"/>
                </a:lnTo>
                <a:lnTo>
                  <a:pt x="110408" y="252919"/>
                </a:lnTo>
                <a:lnTo>
                  <a:pt x="137747" y="215728"/>
                </a:lnTo>
                <a:lnTo>
                  <a:pt x="167603" y="180937"/>
                </a:lnTo>
                <a:lnTo>
                  <a:pt x="199830" y="148705"/>
                </a:lnTo>
                <a:lnTo>
                  <a:pt x="234280" y="119191"/>
                </a:lnTo>
                <a:lnTo>
                  <a:pt x="270805" y="92554"/>
                </a:lnTo>
                <a:lnTo>
                  <a:pt x="309259" y="68953"/>
                </a:lnTo>
                <a:lnTo>
                  <a:pt x="349494" y="48546"/>
                </a:lnTo>
                <a:lnTo>
                  <a:pt x="391364" y="31493"/>
                </a:lnTo>
                <a:lnTo>
                  <a:pt x="434719" y="17953"/>
                </a:lnTo>
                <a:lnTo>
                  <a:pt x="479415" y="8085"/>
                </a:lnTo>
                <a:lnTo>
                  <a:pt x="525302" y="2047"/>
                </a:lnTo>
                <a:lnTo>
                  <a:pt x="572234" y="0"/>
                </a:lnTo>
                <a:lnTo>
                  <a:pt x="619166" y="2047"/>
                </a:lnTo>
                <a:lnTo>
                  <a:pt x="665053" y="8085"/>
                </a:lnTo>
                <a:lnTo>
                  <a:pt x="709749" y="17953"/>
                </a:lnTo>
                <a:lnTo>
                  <a:pt x="753104" y="31493"/>
                </a:lnTo>
                <a:lnTo>
                  <a:pt x="794973" y="48546"/>
                </a:lnTo>
                <a:lnTo>
                  <a:pt x="835209" y="68953"/>
                </a:lnTo>
                <a:lnTo>
                  <a:pt x="873663" y="92554"/>
                </a:lnTo>
                <a:lnTo>
                  <a:pt x="910188" y="119191"/>
                </a:lnTo>
                <a:lnTo>
                  <a:pt x="944638" y="148705"/>
                </a:lnTo>
                <a:lnTo>
                  <a:pt x="976865" y="180937"/>
                </a:lnTo>
                <a:lnTo>
                  <a:pt x="1006721" y="215728"/>
                </a:lnTo>
                <a:lnTo>
                  <a:pt x="1034060" y="252919"/>
                </a:lnTo>
                <a:lnTo>
                  <a:pt x="1058735" y="292350"/>
                </a:lnTo>
                <a:lnTo>
                  <a:pt x="1080597" y="333863"/>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0" y="982601"/>
                </a:lnTo>
                <a:lnTo>
                  <a:pt x="1006721" y="1019791"/>
                </a:lnTo>
                <a:lnTo>
                  <a:pt x="976865" y="1054582"/>
                </a:lnTo>
                <a:lnTo>
                  <a:pt x="944638" y="1086813"/>
                </a:lnTo>
                <a:lnTo>
                  <a:pt x="910188" y="1116327"/>
                </a:lnTo>
                <a:lnTo>
                  <a:pt x="873663" y="1142964"/>
                </a:lnTo>
                <a:lnTo>
                  <a:pt x="835209" y="1166566"/>
                </a:lnTo>
                <a:lnTo>
                  <a:pt x="794973" y="1186972"/>
                </a:lnTo>
                <a:lnTo>
                  <a:pt x="753104" y="1204025"/>
                </a:lnTo>
                <a:lnTo>
                  <a:pt x="709749" y="1217565"/>
                </a:lnTo>
                <a:lnTo>
                  <a:pt x="665053" y="1227433"/>
                </a:lnTo>
                <a:lnTo>
                  <a:pt x="619166" y="1233471"/>
                </a:lnTo>
                <a:lnTo>
                  <a:pt x="572234" y="1235519"/>
                </a:lnTo>
                <a:lnTo>
                  <a:pt x="525302" y="1233471"/>
                </a:lnTo>
                <a:lnTo>
                  <a:pt x="479415" y="1227433"/>
                </a:lnTo>
                <a:lnTo>
                  <a:pt x="434719" y="1217565"/>
                </a:lnTo>
                <a:lnTo>
                  <a:pt x="391364" y="1204025"/>
                </a:lnTo>
                <a:lnTo>
                  <a:pt x="349494" y="1186972"/>
                </a:lnTo>
                <a:lnTo>
                  <a:pt x="309259" y="1166566"/>
                </a:lnTo>
                <a:lnTo>
                  <a:pt x="270805" y="1142964"/>
                </a:lnTo>
                <a:lnTo>
                  <a:pt x="234280" y="1116327"/>
                </a:lnTo>
                <a:lnTo>
                  <a:pt x="199830" y="1086813"/>
                </a:lnTo>
                <a:lnTo>
                  <a:pt x="167603" y="1054582"/>
                </a:lnTo>
                <a:lnTo>
                  <a:pt x="137747" y="1019791"/>
                </a:lnTo>
                <a:lnTo>
                  <a:pt x="110408" y="982601"/>
                </a:lnTo>
                <a:lnTo>
                  <a:pt x="85733" y="943169"/>
                </a:lnTo>
                <a:lnTo>
                  <a:pt x="63871" y="901656"/>
                </a:lnTo>
                <a:lnTo>
                  <a:pt x="44968" y="858220"/>
                </a:lnTo>
                <a:lnTo>
                  <a:pt x="29172" y="813020"/>
                </a:lnTo>
                <a:lnTo>
                  <a:pt x="16630" y="766215"/>
                </a:lnTo>
                <a:lnTo>
                  <a:pt x="7489" y="717964"/>
                </a:lnTo>
                <a:lnTo>
                  <a:pt x="1896" y="668426"/>
                </a:lnTo>
                <a:lnTo>
                  <a:pt x="0" y="617760"/>
                </a:lnTo>
                <a:close/>
              </a:path>
            </a:pathLst>
          </a:custGeom>
          <a:ln w="38099">
            <a:solidFill>
              <a:srgbClr val="607234"/>
            </a:solidFill>
          </a:ln>
        </p:spPr>
        <p:txBody>
          <a:bodyPr wrap="square" lIns="0" tIns="0" rIns="0" bIns="0" rtlCol="0"/>
          <a:lstStyle/>
          <a:p>
            <a:endParaRPr/>
          </a:p>
        </p:txBody>
      </p:sp>
      <p:sp>
        <p:nvSpPr>
          <p:cNvPr id="37" name="object 37"/>
          <p:cNvSpPr txBox="1"/>
          <p:nvPr/>
        </p:nvSpPr>
        <p:spPr>
          <a:xfrm>
            <a:off x="3421052" y="4526343"/>
            <a:ext cx="413384" cy="746760"/>
          </a:xfrm>
          <a:prstGeom prst="rect">
            <a:avLst/>
          </a:prstGeom>
        </p:spPr>
        <p:txBody>
          <a:bodyPr vert="horz" wrap="square" lIns="0" tIns="12700" rIns="0" bIns="0" rtlCol="0">
            <a:spAutoFit/>
          </a:bodyPr>
          <a:lstStyle/>
          <a:p>
            <a:pPr marL="12700">
              <a:lnSpc>
                <a:spcPts val="2840"/>
              </a:lnSpc>
              <a:spcBef>
                <a:spcPts val="100"/>
              </a:spcBef>
            </a:pPr>
            <a:r>
              <a:rPr sz="2400" b="1" dirty="0">
                <a:latin typeface="Calibri"/>
                <a:cs typeface="Calibri"/>
              </a:rPr>
              <a:t>12,</a:t>
            </a:r>
            <a:endParaRPr sz="2400">
              <a:latin typeface="Calibri"/>
              <a:cs typeface="Calibri"/>
            </a:endParaRPr>
          </a:p>
          <a:p>
            <a:pPr marL="51435">
              <a:lnSpc>
                <a:spcPts val="2840"/>
              </a:lnSpc>
            </a:pPr>
            <a:r>
              <a:rPr sz="2400" b="1" dirty="0">
                <a:latin typeface="Calibri"/>
                <a:cs typeface="Calibri"/>
              </a:rPr>
              <a:t>12</a:t>
            </a:r>
            <a:endParaRPr sz="2400">
              <a:latin typeface="Calibri"/>
              <a:cs typeface="Calibri"/>
            </a:endParaRPr>
          </a:p>
        </p:txBody>
      </p:sp>
      <p:sp>
        <p:nvSpPr>
          <p:cNvPr id="38" name="object 38"/>
          <p:cNvSpPr/>
          <p:nvPr/>
        </p:nvSpPr>
        <p:spPr>
          <a:xfrm>
            <a:off x="4529048" y="4235340"/>
            <a:ext cx="1238596" cy="1392377"/>
          </a:xfrm>
          <a:prstGeom prst="rect">
            <a:avLst/>
          </a:prstGeom>
          <a:blipFill>
            <a:blip r:embed="rId12" cstate="print"/>
            <a:stretch>
              <a:fillRect/>
            </a:stretch>
          </a:blipFill>
        </p:spPr>
        <p:txBody>
          <a:bodyPr wrap="square" lIns="0" tIns="0" rIns="0" bIns="0" rtlCol="0"/>
          <a:lstStyle/>
          <a:p>
            <a:endParaRPr/>
          </a:p>
        </p:txBody>
      </p:sp>
      <p:sp>
        <p:nvSpPr>
          <p:cNvPr id="39" name="object 39"/>
          <p:cNvSpPr/>
          <p:nvPr/>
        </p:nvSpPr>
        <p:spPr>
          <a:xfrm>
            <a:off x="4581144" y="4287047"/>
            <a:ext cx="1082040" cy="1235710"/>
          </a:xfrm>
          <a:custGeom>
            <a:avLst/>
            <a:gdLst/>
            <a:ahLst/>
            <a:cxnLst/>
            <a:rect l="l" t="t" r="r" b="b"/>
            <a:pathLst>
              <a:path w="1082039" h="1235710">
                <a:moveTo>
                  <a:pt x="0" y="1235522"/>
                </a:moveTo>
                <a:lnTo>
                  <a:pt x="1081759" y="1235522"/>
                </a:lnTo>
                <a:lnTo>
                  <a:pt x="1081759" y="0"/>
                </a:lnTo>
                <a:lnTo>
                  <a:pt x="0" y="0"/>
                </a:lnTo>
                <a:lnTo>
                  <a:pt x="0" y="1235522"/>
                </a:lnTo>
                <a:close/>
              </a:path>
            </a:pathLst>
          </a:custGeom>
          <a:solidFill>
            <a:srgbClr val="FFF969"/>
          </a:solidFill>
        </p:spPr>
        <p:txBody>
          <a:bodyPr wrap="square" lIns="0" tIns="0" rIns="0" bIns="0" rtlCol="0"/>
          <a:lstStyle/>
          <a:p>
            <a:endParaRPr/>
          </a:p>
        </p:txBody>
      </p:sp>
      <p:sp>
        <p:nvSpPr>
          <p:cNvPr id="40" name="object 40"/>
          <p:cNvSpPr txBox="1"/>
          <p:nvPr/>
        </p:nvSpPr>
        <p:spPr>
          <a:xfrm>
            <a:off x="4581143" y="4272375"/>
            <a:ext cx="1107530" cy="1211870"/>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3810" rIns="0" bIns="0" rtlCol="0">
            <a:spAutoFit/>
          </a:bodyPr>
          <a:lstStyle/>
          <a:p>
            <a:pPr>
              <a:spcBef>
                <a:spcPts val="30"/>
              </a:spcBef>
            </a:pPr>
            <a:endParaRPr sz="3050" dirty="0">
              <a:latin typeface="Times New Roman"/>
              <a:cs typeface="Times New Roman"/>
            </a:endParaRPr>
          </a:p>
          <a:p>
            <a:pPr marL="238125"/>
            <a:r>
              <a:rPr sz="2400" b="1" dirty="0">
                <a:latin typeface="Calibri"/>
                <a:cs typeface="Calibri"/>
              </a:rPr>
              <a:t>8,</a:t>
            </a:r>
            <a:r>
              <a:rPr sz="2400" b="1" spc="-35" dirty="0">
                <a:latin typeface="Calibri"/>
                <a:cs typeface="Calibri"/>
              </a:rPr>
              <a:t> </a:t>
            </a:r>
            <a:r>
              <a:rPr sz="2400" b="1" dirty="0" smtClean="0">
                <a:latin typeface="Calibri"/>
                <a:cs typeface="Calibri"/>
              </a:rPr>
              <a:t>12</a:t>
            </a:r>
            <a:endParaRPr lang="it-IT" sz="2400" b="1" dirty="0" smtClean="0">
              <a:latin typeface="Calibri"/>
              <a:cs typeface="Calibri"/>
            </a:endParaRPr>
          </a:p>
          <a:p>
            <a:pPr marL="238125"/>
            <a:endParaRPr sz="2400" dirty="0">
              <a:latin typeface="Calibri"/>
              <a:cs typeface="Calibri"/>
            </a:endParaRPr>
          </a:p>
        </p:txBody>
      </p:sp>
      <p:sp>
        <p:nvSpPr>
          <p:cNvPr id="41" name="object 41"/>
          <p:cNvSpPr/>
          <p:nvPr/>
        </p:nvSpPr>
        <p:spPr>
          <a:xfrm>
            <a:off x="6058585" y="4206244"/>
            <a:ext cx="1238596" cy="1392377"/>
          </a:xfrm>
          <a:prstGeom prst="rect">
            <a:avLst/>
          </a:prstGeom>
          <a:blipFill>
            <a:blip r:embed="rId13" cstate="print"/>
            <a:stretch>
              <a:fillRect/>
            </a:stretch>
          </a:blipFill>
        </p:spPr>
        <p:txBody>
          <a:bodyPr wrap="square" lIns="0" tIns="0" rIns="0" bIns="0" rtlCol="0"/>
          <a:lstStyle/>
          <a:p>
            <a:endParaRPr/>
          </a:p>
        </p:txBody>
      </p:sp>
      <p:sp>
        <p:nvSpPr>
          <p:cNvPr id="42" name="object 42"/>
          <p:cNvSpPr/>
          <p:nvPr/>
        </p:nvSpPr>
        <p:spPr>
          <a:xfrm>
            <a:off x="6109715" y="4257710"/>
            <a:ext cx="1082040" cy="1235710"/>
          </a:xfrm>
          <a:custGeom>
            <a:avLst/>
            <a:gdLst/>
            <a:ahLst/>
            <a:cxnLst/>
            <a:rect l="l" t="t" r="r" b="b"/>
            <a:pathLst>
              <a:path w="1082039" h="1235710">
                <a:moveTo>
                  <a:pt x="0" y="1235522"/>
                </a:moveTo>
                <a:lnTo>
                  <a:pt x="1081759" y="1235522"/>
                </a:lnTo>
                <a:lnTo>
                  <a:pt x="1081759" y="0"/>
                </a:lnTo>
                <a:lnTo>
                  <a:pt x="0" y="0"/>
                </a:lnTo>
                <a:lnTo>
                  <a:pt x="0" y="1235522"/>
                </a:lnTo>
                <a:close/>
              </a:path>
            </a:pathLst>
          </a:custGeom>
          <a:solidFill>
            <a:srgbClr val="FFF969"/>
          </a:solidFill>
        </p:spPr>
        <p:txBody>
          <a:bodyPr wrap="square" lIns="0" tIns="0" rIns="0" bIns="0" rtlCol="0"/>
          <a:lstStyle/>
          <a:p>
            <a:endParaRPr/>
          </a:p>
        </p:txBody>
      </p:sp>
      <p:sp>
        <p:nvSpPr>
          <p:cNvPr id="43" name="object 43"/>
          <p:cNvSpPr txBox="1"/>
          <p:nvPr/>
        </p:nvSpPr>
        <p:spPr>
          <a:xfrm>
            <a:off x="6109715" y="4272376"/>
            <a:ext cx="1082040" cy="1181093"/>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0" tIns="3810" rIns="0" bIns="0" rtlCol="0">
            <a:spAutoFit/>
          </a:bodyPr>
          <a:lstStyle/>
          <a:p>
            <a:pPr>
              <a:spcBef>
                <a:spcPts val="30"/>
              </a:spcBef>
            </a:pPr>
            <a:endParaRPr sz="2850" dirty="0">
              <a:latin typeface="Times New Roman"/>
              <a:cs typeface="Times New Roman"/>
            </a:endParaRPr>
          </a:p>
          <a:p>
            <a:pPr marL="160655"/>
            <a:r>
              <a:rPr sz="2400" b="1" dirty="0">
                <a:latin typeface="Calibri"/>
                <a:cs typeface="Calibri"/>
              </a:rPr>
              <a:t>11,</a:t>
            </a:r>
            <a:r>
              <a:rPr sz="2400" b="1" spc="-45" dirty="0">
                <a:latin typeface="Calibri"/>
                <a:cs typeface="Calibri"/>
              </a:rPr>
              <a:t> </a:t>
            </a:r>
            <a:r>
              <a:rPr sz="2400" b="1" dirty="0" smtClean="0">
                <a:latin typeface="Calibri"/>
                <a:cs typeface="Calibri"/>
              </a:rPr>
              <a:t>12</a:t>
            </a:r>
            <a:endParaRPr lang="it-IT" sz="2400" b="1" dirty="0" smtClean="0">
              <a:latin typeface="Calibri"/>
              <a:cs typeface="Calibri"/>
            </a:endParaRPr>
          </a:p>
          <a:p>
            <a:pPr marL="160655"/>
            <a:endParaRPr sz="2400" dirty="0">
              <a:latin typeface="Calibri"/>
              <a:cs typeface="Calibri"/>
            </a:endParaRPr>
          </a:p>
        </p:txBody>
      </p:sp>
      <p:sp>
        <p:nvSpPr>
          <p:cNvPr id="44" name="object 44"/>
          <p:cNvSpPr/>
          <p:nvPr/>
        </p:nvSpPr>
        <p:spPr>
          <a:xfrm>
            <a:off x="7563194" y="4206244"/>
            <a:ext cx="1300937" cy="1392377"/>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7614781" y="4257712"/>
            <a:ext cx="1144905" cy="1235710"/>
          </a:xfrm>
          <a:custGeom>
            <a:avLst/>
            <a:gdLst/>
            <a:ahLst/>
            <a:cxnLst/>
            <a:rect l="l" t="t" r="r" b="b"/>
            <a:pathLst>
              <a:path w="1144904" h="1235710">
                <a:moveTo>
                  <a:pt x="572223" y="0"/>
                </a:moveTo>
                <a:lnTo>
                  <a:pt x="525293" y="2047"/>
                </a:lnTo>
                <a:lnTo>
                  <a:pt x="479407" y="8085"/>
                </a:lnTo>
                <a:lnTo>
                  <a:pt x="434713" y="17953"/>
                </a:lnTo>
                <a:lnTo>
                  <a:pt x="391358" y="31493"/>
                </a:lnTo>
                <a:lnTo>
                  <a:pt x="349490" y="48546"/>
                </a:lnTo>
                <a:lnTo>
                  <a:pt x="309255" y="68953"/>
                </a:lnTo>
                <a:lnTo>
                  <a:pt x="270802" y="92554"/>
                </a:lnTo>
                <a:lnTo>
                  <a:pt x="234277" y="119191"/>
                </a:lnTo>
                <a:lnTo>
                  <a:pt x="199828" y="148705"/>
                </a:lnTo>
                <a:lnTo>
                  <a:pt x="167601" y="180936"/>
                </a:lnTo>
                <a:lnTo>
                  <a:pt x="137745" y="215727"/>
                </a:lnTo>
                <a:lnTo>
                  <a:pt x="110407" y="252917"/>
                </a:lnTo>
                <a:lnTo>
                  <a:pt x="85733" y="292348"/>
                </a:lnTo>
                <a:lnTo>
                  <a:pt x="63871" y="333861"/>
                </a:lnTo>
                <a:lnTo>
                  <a:pt x="44968" y="377297"/>
                </a:lnTo>
                <a:lnTo>
                  <a:pt x="29172" y="422496"/>
                </a:lnTo>
                <a:lnTo>
                  <a:pt x="16630" y="469301"/>
                </a:lnTo>
                <a:lnTo>
                  <a:pt x="7489" y="517551"/>
                </a:lnTo>
                <a:lnTo>
                  <a:pt x="1896" y="567088"/>
                </a:lnTo>
                <a:lnTo>
                  <a:pt x="0" y="617753"/>
                </a:lnTo>
                <a:lnTo>
                  <a:pt x="1896" y="668420"/>
                </a:lnTo>
                <a:lnTo>
                  <a:pt x="7489" y="717958"/>
                </a:lnTo>
                <a:lnTo>
                  <a:pt x="16630" y="766210"/>
                </a:lnTo>
                <a:lnTo>
                  <a:pt x="29172" y="813016"/>
                </a:lnTo>
                <a:lnTo>
                  <a:pt x="44968" y="858216"/>
                </a:lnTo>
                <a:lnTo>
                  <a:pt x="63871" y="901653"/>
                </a:lnTo>
                <a:lnTo>
                  <a:pt x="85733" y="943167"/>
                </a:lnTo>
                <a:lnTo>
                  <a:pt x="110407" y="982599"/>
                </a:lnTo>
                <a:lnTo>
                  <a:pt x="137745" y="1019790"/>
                </a:lnTo>
                <a:lnTo>
                  <a:pt x="167601" y="1054581"/>
                </a:lnTo>
                <a:lnTo>
                  <a:pt x="199828" y="1086813"/>
                </a:lnTo>
                <a:lnTo>
                  <a:pt x="234277" y="1116327"/>
                </a:lnTo>
                <a:lnTo>
                  <a:pt x="270802" y="1142964"/>
                </a:lnTo>
                <a:lnTo>
                  <a:pt x="309255" y="1166566"/>
                </a:lnTo>
                <a:lnTo>
                  <a:pt x="349490" y="1186972"/>
                </a:lnTo>
                <a:lnTo>
                  <a:pt x="391358" y="1204025"/>
                </a:lnTo>
                <a:lnTo>
                  <a:pt x="434713" y="1217565"/>
                </a:lnTo>
                <a:lnTo>
                  <a:pt x="479407" y="1227434"/>
                </a:lnTo>
                <a:lnTo>
                  <a:pt x="525293" y="1233471"/>
                </a:lnTo>
                <a:lnTo>
                  <a:pt x="572223" y="1235519"/>
                </a:lnTo>
                <a:lnTo>
                  <a:pt x="619156" y="1233471"/>
                </a:lnTo>
                <a:lnTo>
                  <a:pt x="665044" y="1227434"/>
                </a:lnTo>
                <a:lnTo>
                  <a:pt x="709739" y="1217565"/>
                </a:lnTo>
                <a:lnTo>
                  <a:pt x="753095" y="1204025"/>
                </a:lnTo>
                <a:lnTo>
                  <a:pt x="794965" y="1186972"/>
                </a:lnTo>
                <a:lnTo>
                  <a:pt x="835200" y="1166566"/>
                </a:lnTo>
                <a:lnTo>
                  <a:pt x="873654" y="1142964"/>
                </a:lnTo>
                <a:lnTo>
                  <a:pt x="910180" y="1116327"/>
                </a:lnTo>
                <a:lnTo>
                  <a:pt x="944630" y="1086813"/>
                </a:lnTo>
                <a:lnTo>
                  <a:pt x="976857" y="1054581"/>
                </a:lnTo>
                <a:lnTo>
                  <a:pt x="1006713" y="1019790"/>
                </a:lnTo>
                <a:lnTo>
                  <a:pt x="1034052" y="982599"/>
                </a:lnTo>
                <a:lnTo>
                  <a:pt x="1058726" y="943167"/>
                </a:lnTo>
                <a:lnTo>
                  <a:pt x="1080588" y="901653"/>
                </a:lnTo>
                <a:lnTo>
                  <a:pt x="1099491" y="858216"/>
                </a:lnTo>
                <a:lnTo>
                  <a:pt x="1115287" y="813016"/>
                </a:lnTo>
                <a:lnTo>
                  <a:pt x="1127829" y="766210"/>
                </a:lnTo>
                <a:lnTo>
                  <a:pt x="1136970" y="717958"/>
                </a:lnTo>
                <a:lnTo>
                  <a:pt x="1142563" y="668420"/>
                </a:lnTo>
                <a:lnTo>
                  <a:pt x="1144460" y="617753"/>
                </a:lnTo>
                <a:lnTo>
                  <a:pt x="1142563" y="567088"/>
                </a:lnTo>
                <a:lnTo>
                  <a:pt x="1136970" y="517551"/>
                </a:lnTo>
                <a:lnTo>
                  <a:pt x="1127829" y="469301"/>
                </a:lnTo>
                <a:lnTo>
                  <a:pt x="1115287" y="422496"/>
                </a:lnTo>
                <a:lnTo>
                  <a:pt x="1099491" y="377297"/>
                </a:lnTo>
                <a:lnTo>
                  <a:pt x="1080588" y="333861"/>
                </a:lnTo>
                <a:lnTo>
                  <a:pt x="1058726" y="292348"/>
                </a:lnTo>
                <a:lnTo>
                  <a:pt x="1034052" y="252917"/>
                </a:lnTo>
                <a:lnTo>
                  <a:pt x="1006713" y="215727"/>
                </a:lnTo>
                <a:lnTo>
                  <a:pt x="976857" y="180936"/>
                </a:lnTo>
                <a:lnTo>
                  <a:pt x="944630" y="148705"/>
                </a:lnTo>
                <a:lnTo>
                  <a:pt x="910180" y="119191"/>
                </a:lnTo>
                <a:lnTo>
                  <a:pt x="873654" y="92554"/>
                </a:lnTo>
                <a:lnTo>
                  <a:pt x="835200" y="68953"/>
                </a:lnTo>
                <a:lnTo>
                  <a:pt x="794965" y="48546"/>
                </a:lnTo>
                <a:lnTo>
                  <a:pt x="753095" y="31493"/>
                </a:lnTo>
                <a:lnTo>
                  <a:pt x="709739" y="17953"/>
                </a:lnTo>
                <a:lnTo>
                  <a:pt x="665044" y="8085"/>
                </a:lnTo>
                <a:lnTo>
                  <a:pt x="619156" y="2047"/>
                </a:lnTo>
                <a:lnTo>
                  <a:pt x="572223" y="0"/>
                </a:lnTo>
                <a:close/>
              </a:path>
            </a:pathLst>
          </a:custGeom>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46" name="object 46"/>
          <p:cNvSpPr/>
          <p:nvPr/>
        </p:nvSpPr>
        <p:spPr>
          <a:xfrm>
            <a:off x="7614781" y="4257712"/>
            <a:ext cx="1144905" cy="1235710"/>
          </a:xfrm>
          <a:custGeom>
            <a:avLst/>
            <a:gdLst/>
            <a:ahLst/>
            <a:cxnLst/>
            <a:rect l="l" t="t" r="r" b="b"/>
            <a:pathLst>
              <a:path w="1144904" h="1235710">
                <a:moveTo>
                  <a:pt x="0" y="617760"/>
                </a:moveTo>
                <a:lnTo>
                  <a:pt x="1896" y="567094"/>
                </a:lnTo>
                <a:lnTo>
                  <a:pt x="7489" y="517556"/>
                </a:lnTo>
                <a:lnTo>
                  <a:pt x="16630" y="469305"/>
                </a:lnTo>
                <a:lnTo>
                  <a:pt x="29172" y="422500"/>
                </a:lnTo>
                <a:lnTo>
                  <a:pt x="44969" y="377300"/>
                </a:lnTo>
                <a:lnTo>
                  <a:pt x="63871" y="333864"/>
                </a:lnTo>
                <a:lnTo>
                  <a:pt x="85733" y="292350"/>
                </a:lnTo>
                <a:lnTo>
                  <a:pt x="110408" y="252919"/>
                </a:lnTo>
                <a:lnTo>
                  <a:pt x="137747" y="215728"/>
                </a:lnTo>
                <a:lnTo>
                  <a:pt x="167603" y="180937"/>
                </a:lnTo>
                <a:lnTo>
                  <a:pt x="199830" y="148706"/>
                </a:lnTo>
                <a:lnTo>
                  <a:pt x="234280" y="119191"/>
                </a:lnTo>
                <a:lnTo>
                  <a:pt x="270805" y="92554"/>
                </a:lnTo>
                <a:lnTo>
                  <a:pt x="309259" y="68953"/>
                </a:lnTo>
                <a:lnTo>
                  <a:pt x="349495" y="48546"/>
                </a:lnTo>
                <a:lnTo>
                  <a:pt x="391364" y="31493"/>
                </a:lnTo>
                <a:lnTo>
                  <a:pt x="434720" y="17953"/>
                </a:lnTo>
                <a:lnTo>
                  <a:pt x="479415" y="8085"/>
                </a:lnTo>
                <a:lnTo>
                  <a:pt x="525302" y="2047"/>
                </a:lnTo>
                <a:lnTo>
                  <a:pt x="572234" y="0"/>
                </a:lnTo>
                <a:lnTo>
                  <a:pt x="619166" y="2047"/>
                </a:lnTo>
                <a:lnTo>
                  <a:pt x="665054" y="8085"/>
                </a:lnTo>
                <a:lnTo>
                  <a:pt x="709749" y="17953"/>
                </a:lnTo>
                <a:lnTo>
                  <a:pt x="753104" y="31493"/>
                </a:lnTo>
                <a:lnTo>
                  <a:pt x="794974" y="48546"/>
                </a:lnTo>
                <a:lnTo>
                  <a:pt x="835209" y="68953"/>
                </a:lnTo>
                <a:lnTo>
                  <a:pt x="873663" y="92554"/>
                </a:lnTo>
                <a:lnTo>
                  <a:pt x="910188" y="119191"/>
                </a:lnTo>
                <a:lnTo>
                  <a:pt x="944638" y="148706"/>
                </a:lnTo>
                <a:lnTo>
                  <a:pt x="976865" y="180937"/>
                </a:lnTo>
                <a:lnTo>
                  <a:pt x="1006722" y="215728"/>
                </a:lnTo>
                <a:lnTo>
                  <a:pt x="1034061" y="252919"/>
                </a:lnTo>
                <a:lnTo>
                  <a:pt x="1058735" y="292350"/>
                </a:lnTo>
                <a:lnTo>
                  <a:pt x="1080597" y="333864"/>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1" y="982601"/>
                </a:lnTo>
                <a:lnTo>
                  <a:pt x="1006722" y="1019791"/>
                </a:lnTo>
                <a:lnTo>
                  <a:pt x="976865" y="1054582"/>
                </a:lnTo>
                <a:lnTo>
                  <a:pt x="944638" y="1086814"/>
                </a:lnTo>
                <a:lnTo>
                  <a:pt x="910188" y="1116327"/>
                </a:lnTo>
                <a:lnTo>
                  <a:pt x="873663" y="1142964"/>
                </a:lnTo>
                <a:lnTo>
                  <a:pt x="835209" y="1166566"/>
                </a:lnTo>
                <a:lnTo>
                  <a:pt x="794974" y="1186972"/>
                </a:lnTo>
                <a:lnTo>
                  <a:pt x="753104" y="1204025"/>
                </a:lnTo>
                <a:lnTo>
                  <a:pt x="709749" y="1217565"/>
                </a:lnTo>
                <a:lnTo>
                  <a:pt x="665054" y="1227433"/>
                </a:lnTo>
                <a:lnTo>
                  <a:pt x="619166" y="1233471"/>
                </a:lnTo>
                <a:lnTo>
                  <a:pt x="572234" y="1235519"/>
                </a:lnTo>
                <a:lnTo>
                  <a:pt x="525302" y="1233471"/>
                </a:lnTo>
                <a:lnTo>
                  <a:pt x="479415" y="1227433"/>
                </a:lnTo>
                <a:lnTo>
                  <a:pt x="434720" y="1217565"/>
                </a:lnTo>
                <a:lnTo>
                  <a:pt x="391364" y="1204025"/>
                </a:lnTo>
                <a:lnTo>
                  <a:pt x="349495" y="1186972"/>
                </a:lnTo>
                <a:lnTo>
                  <a:pt x="309259" y="1166566"/>
                </a:lnTo>
                <a:lnTo>
                  <a:pt x="270805" y="1142964"/>
                </a:lnTo>
                <a:lnTo>
                  <a:pt x="234280" y="1116327"/>
                </a:lnTo>
                <a:lnTo>
                  <a:pt x="199830" y="1086814"/>
                </a:lnTo>
                <a:lnTo>
                  <a:pt x="167603" y="1054582"/>
                </a:lnTo>
                <a:lnTo>
                  <a:pt x="137747" y="1019791"/>
                </a:lnTo>
                <a:lnTo>
                  <a:pt x="110408" y="982601"/>
                </a:lnTo>
                <a:lnTo>
                  <a:pt x="85733" y="943169"/>
                </a:lnTo>
                <a:lnTo>
                  <a:pt x="63871" y="901656"/>
                </a:lnTo>
                <a:lnTo>
                  <a:pt x="44969" y="858220"/>
                </a:lnTo>
                <a:lnTo>
                  <a:pt x="29172" y="813020"/>
                </a:lnTo>
                <a:lnTo>
                  <a:pt x="16630" y="766215"/>
                </a:lnTo>
                <a:lnTo>
                  <a:pt x="7489" y="717964"/>
                </a:lnTo>
                <a:lnTo>
                  <a:pt x="1896" y="668426"/>
                </a:lnTo>
                <a:lnTo>
                  <a:pt x="0" y="617760"/>
                </a:lnTo>
                <a:close/>
              </a:path>
            </a:pathLst>
          </a:custGeom>
          <a:ln w="38099">
            <a:solidFill>
              <a:srgbClr val="607234"/>
            </a:solidFill>
          </a:ln>
        </p:spPr>
        <p:txBody>
          <a:bodyPr wrap="square" lIns="0" tIns="0" rIns="0" bIns="0" rtlCol="0"/>
          <a:lstStyle/>
          <a:p>
            <a:endParaRPr/>
          </a:p>
        </p:txBody>
      </p:sp>
      <p:sp>
        <p:nvSpPr>
          <p:cNvPr id="47" name="object 47"/>
          <p:cNvSpPr txBox="1"/>
          <p:nvPr/>
        </p:nvSpPr>
        <p:spPr>
          <a:xfrm>
            <a:off x="7983260" y="4497006"/>
            <a:ext cx="413384" cy="746760"/>
          </a:xfrm>
          <a:prstGeom prst="rect">
            <a:avLst/>
          </a:prstGeom>
        </p:spPr>
        <p:txBody>
          <a:bodyPr vert="horz" wrap="square" lIns="0" tIns="12700" rIns="0" bIns="0" rtlCol="0">
            <a:spAutoFit/>
          </a:bodyPr>
          <a:lstStyle/>
          <a:p>
            <a:pPr marL="12700">
              <a:lnSpc>
                <a:spcPts val="2840"/>
              </a:lnSpc>
              <a:spcBef>
                <a:spcPts val="100"/>
              </a:spcBef>
            </a:pPr>
            <a:r>
              <a:rPr sz="2400" b="1" dirty="0">
                <a:latin typeface="Calibri"/>
                <a:cs typeface="Calibri"/>
              </a:rPr>
              <a:t>12,</a:t>
            </a:r>
            <a:endParaRPr sz="2400">
              <a:latin typeface="Calibri"/>
              <a:cs typeface="Calibri"/>
            </a:endParaRPr>
          </a:p>
          <a:p>
            <a:pPr marL="51435">
              <a:lnSpc>
                <a:spcPts val="2840"/>
              </a:lnSpc>
            </a:pPr>
            <a:r>
              <a:rPr sz="2400" b="1" dirty="0">
                <a:latin typeface="Calibri"/>
                <a:cs typeface="Calibri"/>
              </a:rPr>
              <a:t>12</a:t>
            </a:r>
            <a:endParaRPr sz="2400">
              <a:latin typeface="Calibri"/>
              <a:cs typeface="Calibri"/>
            </a:endParaRPr>
          </a:p>
        </p:txBody>
      </p:sp>
      <p:sp>
        <p:nvSpPr>
          <p:cNvPr id="48" name="object 48"/>
          <p:cNvSpPr/>
          <p:nvPr/>
        </p:nvSpPr>
        <p:spPr>
          <a:xfrm>
            <a:off x="9117672" y="4177145"/>
            <a:ext cx="1296784" cy="1392377"/>
          </a:xfrm>
          <a:prstGeom prst="rect">
            <a:avLst/>
          </a:prstGeom>
          <a:blipFill>
            <a:blip r:embed="rId15" cstate="print"/>
            <a:stretch>
              <a:fillRect/>
            </a:stretch>
          </a:blipFill>
        </p:spPr>
        <p:txBody>
          <a:bodyPr wrap="square" lIns="0" tIns="0" rIns="0" bIns="0" rtlCol="0"/>
          <a:lstStyle/>
          <a:p>
            <a:endParaRPr/>
          </a:p>
        </p:txBody>
      </p:sp>
      <p:sp>
        <p:nvSpPr>
          <p:cNvPr id="49" name="object 49"/>
          <p:cNvSpPr/>
          <p:nvPr/>
        </p:nvSpPr>
        <p:spPr>
          <a:xfrm>
            <a:off x="9166860" y="4228376"/>
            <a:ext cx="1144905" cy="1235710"/>
          </a:xfrm>
          <a:custGeom>
            <a:avLst/>
            <a:gdLst/>
            <a:ahLst/>
            <a:cxnLst/>
            <a:rect l="l" t="t" r="r" b="b"/>
            <a:pathLst>
              <a:path w="1144904" h="1235710">
                <a:moveTo>
                  <a:pt x="572236" y="0"/>
                </a:moveTo>
                <a:lnTo>
                  <a:pt x="525305" y="2047"/>
                </a:lnTo>
                <a:lnTo>
                  <a:pt x="479419" y="8085"/>
                </a:lnTo>
                <a:lnTo>
                  <a:pt x="434725" y="17953"/>
                </a:lnTo>
                <a:lnTo>
                  <a:pt x="391369" y="31493"/>
                </a:lnTo>
                <a:lnTo>
                  <a:pt x="349500" y="48546"/>
                </a:lnTo>
                <a:lnTo>
                  <a:pt x="309265" y="68953"/>
                </a:lnTo>
                <a:lnTo>
                  <a:pt x="270811" y="92554"/>
                </a:lnTo>
                <a:lnTo>
                  <a:pt x="234285" y="119192"/>
                </a:lnTo>
                <a:lnTo>
                  <a:pt x="199835" y="148706"/>
                </a:lnTo>
                <a:lnTo>
                  <a:pt x="167608" y="180938"/>
                </a:lnTo>
                <a:lnTo>
                  <a:pt x="137751" y="215729"/>
                </a:lnTo>
                <a:lnTo>
                  <a:pt x="110411" y="252920"/>
                </a:lnTo>
                <a:lnTo>
                  <a:pt x="85736" y="292352"/>
                </a:lnTo>
                <a:lnTo>
                  <a:pt x="63874" y="333865"/>
                </a:lnTo>
                <a:lnTo>
                  <a:pt x="44970" y="377302"/>
                </a:lnTo>
                <a:lnTo>
                  <a:pt x="29174" y="422503"/>
                </a:lnTo>
                <a:lnTo>
                  <a:pt x="16631" y="469308"/>
                </a:lnTo>
                <a:lnTo>
                  <a:pt x="7489" y="517560"/>
                </a:lnTo>
                <a:lnTo>
                  <a:pt x="1897" y="567099"/>
                </a:lnTo>
                <a:lnTo>
                  <a:pt x="0" y="617766"/>
                </a:lnTo>
                <a:lnTo>
                  <a:pt x="1897" y="668431"/>
                </a:lnTo>
                <a:lnTo>
                  <a:pt x="7489" y="717968"/>
                </a:lnTo>
                <a:lnTo>
                  <a:pt x="16631" y="766218"/>
                </a:lnTo>
                <a:lnTo>
                  <a:pt x="29174" y="813022"/>
                </a:lnTo>
                <a:lnTo>
                  <a:pt x="44970" y="858222"/>
                </a:lnTo>
                <a:lnTo>
                  <a:pt x="63874" y="901658"/>
                </a:lnTo>
                <a:lnTo>
                  <a:pt x="85736" y="943170"/>
                </a:lnTo>
                <a:lnTo>
                  <a:pt x="110411" y="982601"/>
                </a:lnTo>
                <a:lnTo>
                  <a:pt x="137751" y="1019792"/>
                </a:lnTo>
                <a:lnTo>
                  <a:pt x="167608" y="1054582"/>
                </a:lnTo>
                <a:lnTo>
                  <a:pt x="199835" y="1086814"/>
                </a:lnTo>
                <a:lnTo>
                  <a:pt x="234285" y="1116328"/>
                </a:lnTo>
                <a:lnTo>
                  <a:pt x="270811" y="1142965"/>
                </a:lnTo>
                <a:lnTo>
                  <a:pt x="309265" y="1166566"/>
                </a:lnTo>
                <a:lnTo>
                  <a:pt x="349500" y="1186972"/>
                </a:lnTo>
                <a:lnTo>
                  <a:pt x="391369" y="1204025"/>
                </a:lnTo>
                <a:lnTo>
                  <a:pt x="434725" y="1217565"/>
                </a:lnTo>
                <a:lnTo>
                  <a:pt x="479419" y="1227434"/>
                </a:lnTo>
                <a:lnTo>
                  <a:pt x="525305" y="1233471"/>
                </a:lnTo>
                <a:lnTo>
                  <a:pt x="572236" y="1235519"/>
                </a:lnTo>
                <a:lnTo>
                  <a:pt x="619169" y="1233471"/>
                </a:lnTo>
                <a:lnTo>
                  <a:pt x="665056" y="1227434"/>
                </a:lnTo>
                <a:lnTo>
                  <a:pt x="709752" y="1217565"/>
                </a:lnTo>
                <a:lnTo>
                  <a:pt x="753108" y="1204025"/>
                </a:lnTo>
                <a:lnTo>
                  <a:pt x="794977" y="1186972"/>
                </a:lnTo>
                <a:lnTo>
                  <a:pt x="835213" y="1166566"/>
                </a:lnTo>
                <a:lnTo>
                  <a:pt x="873667" y="1142965"/>
                </a:lnTo>
                <a:lnTo>
                  <a:pt x="910192" y="1116328"/>
                </a:lnTo>
                <a:lnTo>
                  <a:pt x="944642" y="1086814"/>
                </a:lnTo>
                <a:lnTo>
                  <a:pt x="976869" y="1054582"/>
                </a:lnTo>
                <a:lnTo>
                  <a:pt x="1006726" y="1019792"/>
                </a:lnTo>
                <a:lnTo>
                  <a:pt x="1034065" y="982601"/>
                </a:lnTo>
                <a:lnTo>
                  <a:pt x="1058739" y="943170"/>
                </a:lnTo>
                <a:lnTo>
                  <a:pt x="1080601" y="901658"/>
                </a:lnTo>
                <a:lnTo>
                  <a:pt x="1099504" y="858222"/>
                </a:lnTo>
                <a:lnTo>
                  <a:pt x="1115300" y="813022"/>
                </a:lnTo>
                <a:lnTo>
                  <a:pt x="1127842" y="766218"/>
                </a:lnTo>
                <a:lnTo>
                  <a:pt x="1136983" y="717968"/>
                </a:lnTo>
                <a:lnTo>
                  <a:pt x="1142576" y="668431"/>
                </a:lnTo>
                <a:lnTo>
                  <a:pt x="1144473" y="617766"/>
                </a:lnTo>
                <a:lnTo>
                  <a:pt x="1142576" y="567099"/>
                </a:lnTo>
                <a:lnTo>
                  <a:pt x="1136983" y="517560"/>
                </a:lnTo>
                <a:lnTo>
                  <a:pt x="1127842" y="469308"/>
                </a:lnTo>
                <a:lnTo>
                  <a:pt x="1115300" y="422503"/>
                </a:lnTo>
                <a:lnTo>
                  <a:pt x="1099504" y="377302"/>
                </a:lnTo>
                <a:lnTo>
                  <a:pt x="1080601" y="333865"/>
                </a:lnTo>
                <a:lnTo>
                  <a:pt x="1058739" y="292352"/>
                </a:lnTo>
                <a:lnTo>
                  <a:pt x="1034065" y="252920"/>
                </a:lnTo>
                <a:lnTo>
                  <a:pt x="1006726" y="215729"/>
                </a:lnTo>
                <a:lnTo>
                  <a:pt x="976869" y="180938"/>
                </a:lnTo>
                <a:lnTo>
                  <a:pt x="944642" y="148706"/>
                </a:lnTo>
                <a:lnTo>
                  <a:pt x="910192" y="119192"/>
                </a:lnTo>
                <a:lnTo>
                  <a:pt x="873667" y="92554"/>
                </a:lnTo>
                <a:lnTo>
                  <a:pt x="835213" y="68953"/>
                </a:lnTo>
                <a:lnTo>
                  <a:pt x="794977" y="48546"/>
                </a:lnTo>
                <a:lnTo>
                  <a:pt x="753108" y="31493"/>
                </a:lnTo>
                <a:lnTo>
                  <a:pt x="709752" y="17953"/>
                </a:lnTo>
                <a:lnTo>
                  <a:pt x="665056" y="8085"/>
                </a:lnTo>
                <a:lnTo>
                  <a:pt x="619169" y="2047"/>
                </a:lnTo>
                <a:lnTo>
                  <a:pt x="572236" y="0"/>
                </a:lnTo>
                <a:close/>
              </a:path>
            </a:pathLst>
          </a:custGeom>
          <a:solidFill>
            <a:srgbClr val="FFF969"/>
          </a:solidFill>
        </p:spPr>
        <p:txBody>
          <a:bodyPr wrap="square" lIns="0" tIns="0" rIns="0" bIns="0" rtlCol="0"/>
          <a:lstStyle/>
          <a:p>
            <a:endParaRPr/>
          </a:p>
        </p:txBody>
      </p:sp>
      <p:sp>
        <p:nvSpPr>
          <p:cNvPr id="50" name="object 50"/>
          <p:cNvSpPr/>
          <p:nvPr/>
        </p:nvSpPr>
        <p:spPr>
          <a:xfrm>
            <a:off x="9166860" y="4228376"/>
            <a:ext cx="1144905" cy="1235710"/>
          </a:xfrm>
          <a:custGeom>
            <a:avLst/>
            <a:gdLst/>
            <a:ahLst/>
            <a:cxnLst/>
            <a:rect l="l" t="t" r="r" b="b"/>
            <a:pathLst>
              <a:path w="1144904" h="1235710">
                <a:moveTo>
                  <a:pt x="0" y="617760"/>
                </a:moveTo>
                <a:lnTo>
                  <a:pt x="1896" y="567094"/>
                </a:lnTo>
                <a:lnTo>
                  <a:pt x="7489" y="517556"/>
                </a:lnTo>
                <a:lnTo>
                  <a:pt x="16630" y="469305"/>
                </a:lnTo>
                <a:lnTo>
                  <a:pt x="29172" y="422500"/>
                </a:lnTo>
                <a:lnTo>
                  <a:pt x="44969" y="377300"/>
                </a:lnTo>
                <a:lnTo>
                  <a:pt x="63871" y="333863"/>
                </a:lnTo>
                <a:lnTo>
                  <a:pt x="85733" y="292350"/>
                </a:lnTo>
                <a:lnTo>
                  <a:pt x="110408" y="252919"/>
                </a:lnTo>
                <a:lnTo>
                  <a:pt x="137747" y="215728"/>
                </a:lnTo>
                <a:lnTo>
                  <a:pt x="167603" y="180937"/>
                </a:lnTo>
                <a:lnTo>
                  <a:pt x="199830" y="148705"/>
                </a:lnTo>
                <a:lnTo>
                  <a:pt x="234280" y="119191"/>
                </a:lnTo>
                <a:lnTo>
                  <a:pt x="270805" y="92554"/>
                </a:lnTo>
                <a:lnTo>
                  <a:pt x="309259" y="68953"/>
                </a:lnTo>
                <a:lnTo>
                  <a:pt x="349495" y="48546"/>
                </a:lnTo>
                <a:lnTo>
                  <a:pt x="391364" y="31493"/>
                </a:lnTo>
                <a:lnTo>
                  <a:pt x="434720" y="17953"/>
                </a:lnTo>
                <a:lnTo>
                  <a:pt x="479415" y="8085"/>
                </a:lnTo>
                <a:lnTo>
                  <a:pt x="525302" y="2047"/>
                </a:lnTo>
                <a:lnTo>
                  <a:pt x="572234" y="0"/>
                </a:lnTo>
                <a:lnTo>
                  <a:pt x="619166" y="2047"/>
                </a:lnTo>
                <a:lnTo>
                  <a:pt x="665054" y="8085"/>
                </a:lnTo>
                <a:lnTo>
                  <a:pt x="709749" y="17953"/>
                </a:lnTo>
                <a:lnTo>
                  <a:pt x="753104" y="31493"/>
                </a:lnTo>
                <a:lnTo>
                  <a:pt x="794974" y="48546"/>
                </a:lnTo>
                <a:lnTo>
                  <a:pt x="835209" y="68953"/>
                </a:lnTo>
                <a:lnTo>
                  <a:pt x="873663" y="92554"/>
                </a:lnTo>
                <a:lnTo>
                  <a:pt x="910188" y="119191"/>
                </a:lnTo>
                <a:lnTo>
                  <a:pt x="944638" y="148705"/>
                </a:lnTo>
                <a:lnTo>
                  <a:pt x="976865" y="180937"/>
                </a:lnTo>
                <a:lnTo>
                  <a:pt x="1006722" y="215728"/>
                </a:lnTo>
                <a:lnTo>
                  <a:pt x="1034061" y="252919"/>
                </a:lnTo>
                <a:lnTo>
                  <a:pt x="1058735" y="292350"/>
                </a:lnTo>
                <a:lnTo>
                  <a:pt x="1080597" y="333863"/>
                </a:lnTo>
                <a:lnTo>
                  <a:pt x="1099500" y="377300"/>
                </a:lnTo>
                <a:lnTo>
                  <a:pt x="1115296" y="422500"/>
                </a:lnTo>
                <a:lnTo>
                  <a:pt x="1127838" y="469305"/>
                </a:lnTo>
                <a:lnTo>
                  <a:pt x="1136979" y="517556"/>
                </a:lnTo>
                <a:lnTo>
                  <a:pt x="1142572" y="567094"/>
                </a:lnTo>
                <a:lnTo>
                  <a:pt x="1144469" y="617760"/>
                </a:lnTo>
                <a:lnTo>
                  <a:pt x="1142572" y="668426"/>
                </a:lnTo>
                <a:lnTo>
                  <a:pt x="1136979" y="717964"/>
                </a:lnTo>
                <a:lnTo>
                  <a:pt x="1127838" y="766215"/>
                </a:lnTo>
                <a:lnTo>
                  <a:pt x="1115296" y="813020"/>
                </a:lnTo>
                <a:lnTo>
                  <a:pt x="1099500" y="858220"/>
                </a:lnTo>
                <a:lnTo>
                  <a:pt x="1080597" y="901656"/>
                </a:lnTo>
                <a:lnTo>
                  <a:pt x="1058735" y="943169"/>
                </a:lnTo>
                <a:lnTo>
                  <a:pt x="1034061" y="982601"/>
                </a:lnTo>
                <a:lnTo>
                  <a:pt x="1006722" y="1019791"/>
                </a:lnTo>
                <a:lnTo>
                  <a:pt x="976865" y="1054582"/>
                </a:lnTo>
                <a:lnTo>
                  <a:pt x="944638" y="1086813"/>
                </a:lnTo>
                <a:lnTo>
                  <a:pt x="910188" y="1116327"/>
                </a:lnTo>
                <a:lnTo>
                  <a:pt x="873663" y="1142964"/>
                </a:lnTo>
                <a:lnTo>
                  <a:pt x="835209" y="1166566"/>
                </a:lnTo>
                <a:lnTo>
                  <a:pt x="794974" y="1186972"/>
                </a:lnTo>
                <a:lnTo>
                  <a:pt x="753104" y="1204025"/>
                </a:lnTo>
                <a:lnTo>
                  <a:pt x="709749" y="1217565"/>
                </a:lnTo>
                <a:lnTo>
                  <a:pt x="665054" y="1227433"/>
                </a:lnTo>
                <a:lnTo>
                  <a:pt x="619166" y="1233471"/>
                </a:lnTo>
                <a:lnTo>
                  <a:pt x="572234" y="1235519"/>
                </a:lnTo>
                <a:lnTo>
                  <a:pt x="525302" y="1233471"/>
                </a:lnTo>
                <a:lnTo>
                  <a:pt x="479415" y="1227433"/>
                </a:lnTo>
                <a:lnTo>
                  <a:pt x="434720" y="1217565"/>
                </a:lnTo>
                <a:lnTo>
                  <a:pt x="391364" y="1204025"/>
                </a:lnTo>
                <a:lnTo>
                  <a:pt x="349495" y="1186972"/>
                </a:lnTo>
                <a:lnTo>
                  <a:pt x="309259" y="1166566"/>
                </a:lnTo>
                <a:lnTo>
                  <a:pt x="270805" y="1142964"/>
                </a:lnTo>
                <a:lnTo>
                  <a:pt x="234280" y="1116327"/>
                </a:lnTo>
                <a:lnTo>
                  <a:pt x="199830" y="1086813"/>
                </a:lnTo>
                <a:lnTo>
                  <a:pt x="167603" y="1054582"/>
                </a:lnTo>
                <a:lnTo>
                  <a:pt x="137747" y="1019791"/>
                </a:lnTo>
                <a:lnTo>
                  <a:pt x="110408" y="982601"/>
                </a:lnTo>
                <a:lnTo>
                  <a:pt x="85733" y="943169"/>
                </a:lnTo>
                <a:lnTo>
                  <a:pt x="63871" y="901656"/>
                </a:lnTo>
                <a:lnTo>
                  <a:pt x="44969" y="858220"/>
                </a:lnTo>
                <a:lnTo>
                  <a:pt x="29172" y="813020"/>
                </a:lnTo>
                <a:lnTo>
                  <a:pt x="16630" y="766215"/>
                </a:lnTo>
                <a:lnTo>
                  <a:pt x="7489" y="717964"/>
                </a:lnTo>
                <a:lnTo>
                  <a:pt x="1896" y="668426"/>
                </a:lnTo>
                <a:lnTo>
                  <a:pt x="0" y="617760"/>
                </a:lnTo>
                <a:close/>
              </a:path>
            </a:pathLst>
          </a:custGeom>
          <a:ln/>
        </p:spPr>
        <p:style>
          <a:lnRef idx="1">
            <a:schemeClr val="accent4"/>
          </a:lnRef>
          <a:fillRef idx="2">
            <a:schemeClr val="accent4"/>
          </a:fillRef>
          <a:effectRef idx="1">
            <a:schemeClr val="accent4"/>
          </a:effectRef>
          <a:fontRef idx="minor">
            <a:schemeClr val="dk1"/>
          </a:fontRef>
        </p:style>
        <p:txBody>
          <a:bodyPr wrap="square" lIns="0" tIns="0" rIns="0" bIns="0" rtlCol="0"/>
          <a:lstStyle/>
          <a:p>
            <a:endParaRPr/>
          </a:p>
        </p:txBody>
      </p:sp>
      <p:sp>
        <p:nvSpPr>
          <p:cNvPr id="51" name="object 51"/>
          <p:cNvSpPr txBox="1"/>
          <p:nvPr/>
        </p:nvSpPr>
        <p:spPr>
          <a:xfrm>
            <a:off x="9423658" y="4650562"/>
            <a:ext cx="636905" cy="391160"/>
          </a:xfrm>
          <a:prstGeom prst="rect">
            <a:avLst/>
          </a:prstGeom>
        </p:spPr>
        <p:txBody>
          <a:bodyPr vert="horz" wrap="square" lIns="0" tIns="12700" rIns="0" bIns="0" rtlCol="0">
            <a:spAutoFit/>
          </a:bodyPr>
          <a:lstStyle/>
          <a:p>
            <a:pPr marL="12700">
              <a:spcBef>
                <a:spcPts val="100"/>
              </a:spcBef>
            </a:pPr>
            <a:r>
              <a:rPr sz="2400" b="1" dirty="0">
                <a:latin typeface="Calibri"/>
                <a:cs typeface="Calibri"/>
              </a:rPr>
              <a:t>8,</a:t>
            </a:r>
            <a:r>
              <a:rPr sz="2400" b="1" spc="-90" dirty="0">
                <a:latin typeface="Calibri"/>
                <a:cs typeface="Calibri"/>
              </a:rPr>
              <a:t> </a:t>
            </a:r>
            <a:r>
              <a:rPr sz="2400" b="1" dirty="0">
                <a:latin typeface="Calibri"/>
                <a:cs typeface="Calibri"/>
              </a:rPr>
              <a:t>11</a:t>
            </a:r>
            <a:endParaRPr sz="2400" dirty="0">
              <a:latin typeface="Calibri"/>
              <a:cs typeface="Calibri"/>
            </a:endParaRPr>
          </a:p>
        </p:txBody>
      </p:sp>
      <p:sp>
        <p:nvSpPr>
          <p:cNvPr id="54" name="object 53"/>
          <p:cNvSpPr txBox="1"/>
          <p:nvPr/>
        </p:nvSpPr>
        <p:spPr>
          <a:xfrm>
            <a:off x="3421052" y="5787544"/>
            <a:ext cx="3539490" cy="513080"/>
          </a:xfrm>
          <a:prstGeom prst="rect">
            <a:avLst/>
          </a:prstGeom>
        </p:spPr>
        <p:txBody>
          <a:bodyPr vert="horz" wrap="square" lIns="0" tIns="12700" rIns="0" bIns="0" rtlCol="0">
            <a:spAutoFit/>
          </a:bodyPr>
          <a:lstStyle/>
          <a:p>
            <a:pPr marL="12700">
              <a:spcBef>
                <a:spcPts val="100"/>
              </a:spcBef>
              <a:tabLst>
                <a:tab pos="1203960" algn="l"/>
                <a:tab pos="3114040" algn="l"/>
              </a:tabLst>
            </a:pPr>
            <a:r>
              <a:rPr sz="3200" b="1" dirty="0">
                <a:latin typeface="Calibri"/>
                <a:cs typeface="Calibri"/>
              </a:rPr>
              <a:t>12	8</a:t>
            </a:r>
            <a:r>
              <a:rPr sz="3200" b="1" spc="-5" dirty="0">
                <a:latin typeface="Calibri"/>
                <a:cs typeface="Calibri"/>
              </a:rPr>
              <a:t> </a:t>
            </a:r>
            <a:r>
              <a:rPr sz="3200" b="1" dirty="0" smtClean="0">
                <a:latin typeface="Calibri"/>
                <a:cs typeface="Calibri"/>
              </a:rPr>
              <a:t>o </a:t>
            </a:r>
            <a:r>
              <a:rPr sz="3200" b="1" dirty="0">
                <a:latin typeface="Calibri"/>
                <a:cs typeface="Calibri"/>
              </a:rPr>
              <a:t>12	11</a:t>
            </a:r>
            <a:endParaRPr sz="3200" dirty="0">
              <a:latin typeface="Calibri"/>
              <a:cs typeface="Calibri"/>
            </a:endParaRPr>
          </a:p>
        </p:txBody>
      </p:sp>
      <p:sp>
        <p:nvSpPr>
          <p:cNvPr id="55" name="object 52"/>
          <p:cNvSpPr txBox="1"/>
          <p:nvPr/>
        </p:nvSpPr>
        <p:spPr>
          <a:xfrm>
            <a:off x="7965428" y="5787544"/>
            <a:ext cx="437515"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12</a:t>
            </a:r>
            <a:endParaRPr sz="3200" dirty="0">
              <a:latin typeface="Calibri"/>
              <a:cs typeface="Calibri"/>
            </a:endParaRPr>
          </a:p>
        </p:txBody>
      </p:sp>
      <p:sp>
        <p:nvSpPr>
          <p:cNvPr id="56" name="object 53"/>
          <p:cNvSpPr txBox="1"/>
          <p:nvPr/>
        </p:nvSpPr>
        <p:spPr>
          <a:xfrm>
            <a:off x="9564548" y="5787544"/>
            <a:ext cx="437515"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11</a:t>
            </a:r>
            <a:endParaRPr sz="3200" dirty="0">
              <a:latin typeface="Calibri"/>
              <a:cs typeface="Calibri"/>
            </a:endParaRPr>
          </a:p>
        </p:txBody>
      </p:sp>
      <p:pic>
        <p:nvPicPr>
          <p:cNvPr id="3" name="Immagine 2"/>
          <p:cNvPicPr>
            <a:picLocks noChangeAspect="1"/>
          </p:cNvPicPr>
          <p:nvPr/>
        </p:nvPicPr>
        <p:blipFill>
          <a:blip r:embed="rId16"/>
          <a:stretch>
            <a:fillRect/>
          </a:stretch>
        </p:blipFill>
        <p:spPr>
          <a:xfrm>
            <a:off x="7807580" y="2045574"/>
            <a:ext cx="1127858" cy="640135"/>
          </a:xfrm>
          <a:prstGeom prst="rect">
            <a:avLst/>
          </a:prstGeom>
        </p:spPr>
      </p:pic>
      <p:sp>
        <p:nvSpPr>
          <p:cNvPr id="58" name="CasellaDiTesto 57"/>
          <p:cNvSpPr txBox="1"/>
          <p:nvPr/>
        </p:nvSpPr>
        <p:spPr>
          <a:xfrm>
            <a:off x="889233" y="2186798"/>
            <a:ext cx="2945203"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sz="2000" u="sng" dirty="0" smtClean="0"/>
              <a:t>Gameti madre</a:t>
            </a:r>
            <a:r>
              <a:rPr lang="it-IT" sz="2000" dirty="0" smtClean="0"/>
              <a:t>:</a:t>
            </a:r>
          </a:p>
          <a:p>
            <a:pPr algn="ctr"/>
            <a:r>
              <a:rPr lang="it-IT" sz="2000" dirty="0" smtClean="0"/>
              <a:t> 0,5</a:t>
            </a:r>
            <a:r>
              <a:rPr lang="it-IT" sz="2000" b="1" dirty="0" smtClean="0"/>
              <a:t> allele 8;</a:t>
            </a:r>
          </a:p>
          <a:p>
            <a:pPr algn="ctr"/>
            <a:r>
              <a:rPr lang="it-IT" sz="2000" b="1" dirty="0" smtClean="0"/>
              <a:t> 0,5 allele 12</a:t>
            </a:r>
            <a:endParaRPr lang="it-IT" sz="2000" b="1" dirty="0"/>
          </a:p>
        </p:txBody>
      </p:sp>
      <p:sp>
        <p:nvSpPr>
          <p:cNvPr id="57" name="object 10"/>
          <p:cNvSpPr txBox="1">
            <a:spLocks/>
          </p:cNvSpPr>
          <p:nvPr/>
        </p:nvSpPr>
        <p:spPr>
          <a:xfrm>
            <a:off x="3052572" y="393606"/>
            <a:ext cx="6795737"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just">
              <a:lnSpc>
                <a:spcPct val="100000"/>
              </a:lnSpc>
              <a:spcBef>
                <a:spcPts val="840"/>
              </a:spcBef>
            </a:pPr>
            <a:r>
              <a:rPr lang="it-IT" sz="3200" b="1" spc="-5" dirty="0" smtClean="0">
                <a:cs typeface="Tahoma"/>
              </a:rPr>
              <a:t>Test </a:t>
            </a:r>
            <a:r>
              <a:rPr lang="it-IT" sz="3200" b="1" dirty="0" smtClean="0">
                <a:cs typeface="Tahoma"/>
              </a:rPr>
              <a:t>di</a:t>
            </a:r>
            <a:r>
              <a:rPr lang="it-IT" sz="3200" b="1" spc="-35" dirty="0" smtClean="0">
                <a:cs typeface="Tahoma"/>
              </a:rPr>
              <a:t> </a:t>
            </a:r>
            <a:r>
              <a:rPr lang="it-IT" sz="3200" b="1" spc="-5" dirty="0" smtClean="0">
                <a:cs typeface="Tahoma"/>
              </a:rPr>
              <a:t>paternità (locus autosomico)</a:t>
            </a:r>
            <a:endParaRPr lang="it-IT" sz="3200" b="1" spc="-5" dirty="0">
              <a:cs typeface="Tahoma"/>
            </a:endParaRPr>
          </a:p>
        </p:txBody>
      </p:sp>
      <p:sp>
        <p:nvSpPr>
          <p:cNvPr id="53" name="object 52"/>
          <p:cNvSpPr txBox="1"/>
          <p:nvPr/>
        </p:nvSpPr>
        <p:spPr>
          <a:xfrm>
            <a:off x="784050" y="5787544"/>
            <a:ext cx="2268521" cy="7527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3970" rIns="0" bIns="0" rtlCol="0">
            <a:spAutoFit/>
          </a:bodyPr>
          <a:lstStyle/>
          <a:p>
            <a:pPr marL="12700" marR="5080" algn="just">
              <a:lnSpc>
                <a:spcPct val="99500"/>
              </a:lnSpc>
              <a:spcBef>
                <a:spcPts val="110"/>
              </a:spcBef>
            </a:pPr>
            <a:r>
              <a:rPr lang="it-IT" sz="2400" b="1" dirty="0" smtClean="0">
                <a:latin typeface="Calibri"/>
                <a:cs typeface="Calibri"/>
              </a:rPr>
              <a:t>Alleli obbligati paterni</a:t>
            </a:r>
            <a:endParaRPr sz="2400" b="1" dirty="0">
              <a:latin typeface="Calibri"/>
              <a:cs typeface="Calibri"/>
            </a:endParaRPr>
          </a:p>
        </p:txBody>
      </p:sp>
    </p:spTree>
    <p:extLst>
      <p:ext uri="{BB962C8B-B14F-4D97-AF65-F5344CB8AC3E}">
        <p14:creationId xmlns:p14="http://schemas.microsoft.com/office/powerpoint/2010/main" val="42548938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83841" y="2514600"/>
            <a:ext cx="1828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3600" b="1" kern="1200" dirty="0" smtClean="0">
                <a:solidFill>
                  <a:schemeClr val="tx1"/>
                </a:solidFill>
                <a:latin typeface="+mn-lt"/>
                <a:ea typeface="+mn-ea"/>
                <a:cs typeface="+mn-cs"/>
              </a:rPr>
              <a:t>CASO 1</a:t>
            </a:r>
            <a:endParaRPr lang="it-IT" sz="3600" b="1" kern="1200" dirty="0">
              <a:solidFill>
                <a:schemeClr val="tx1"/>
              </a:solidFill>
              <a:latin typeface="+mn-lt"/>
              <a:ea typeface="+mn-ea"/>
              <a:cs typeface="+mn-cs"/>
            </a:endParaRPr>
          </a:p>
        </p:txBody>
      </p:sp>
    </p:spTree>
    <p:extLst>
      <p:ext uri="{BB962C8B-B14F-4D97-AF65-F5344CB8AC3E}">
        <p14:creationId xmlns:p14="http://schemas.microsoft.com/office/powerpoint/2010/main" val="378140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ttangolo 88"/>
          <p:cNvSpPr>
            <a:spLocks noChangeArrowheads="1"/>
          </p:cNvSpPr>
          <p:nvPr/>
        </p:nvSpPr>
        <p:spPr bwMode="auto">
          <a:xfrm>
            <a:off x="4800600" y="533400"/>
            <a:ext cx="2611099" cy="52322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800" b="1" dirty="0">
                <a:latin typeface="Arial" panose="020B0604020202020204" pitchFamily="34" charset="0"/>
              </a:rPr>
              <a:t>DNA database</a:t>
            </a:r>
          </a:p>
        </p:txBody>
      </p:sp>
      <p:sp>
        <p:nvSpPr>
          <p:cNvPr id="36868" name="Rettangolo 6"/>
          <p:cNvSpPr>
            <a:spLocks noChangeArrowheads="1"/>
          </p:cNvSpPr>
          <p:nvPr/>
        </p:nvSpPr>
        <p:spPr bwMode="auto">
          <a:xfrm>
            <a:off x="564776" y="1375454"/>
            <a:ext cx="10636623" cy="1384995"/>
          </a:xfrm>
          <a:prstGeom prst="rect">
            <a:avLst/>
          </a:prstGeom>
          <a:ln>
            <a:noFill/>
          </a:ln>
          <a:extLst/>
        </p:spPr>
        <p:style>
          <a:lnRef idx="0">
            <a:scrgbClr r="0" g="0" b="0"/>
          </a:lnRef>
          <a:fillRef idx="1003">
            <a:schemeClr val="lt2"/>
          </a:fillRef>
          <a:effectRef idx="0">
            <a:scrgbClr r="0" g="0" b="0"/>
          </a:effectRef>
          <a:fontRef idx="major"/>
        </p:style>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2800" dirty="0" err="1">
                <a:latin typeface="+mn-lt"/>
              </a:rPr>
              <a:t>Collegare</a:t>
            </a:r>
            <a:r>
              <a:rPr lang="en-US" altLang="it-IT" sz="2800" dirty="0">
                <a:latin typeface="+mn-lt"/>
              </a:rPr>
              <a:t> </a:t>
            </a:r>
            <a:r>
              <a:rPr lang="en-US" altLang="it-IT" sz="2800" dirty="0" err="1">
                <a:latin typeface="+mn-lt"/>
              </a:rPr>
              <a:t>attività</a:t>
            </a:r>
            <a:r>
              <a:rPr lang="en-US" altLang="it-IT" sz="2800" dirty="0">
                <a:latin typeface="+mn-lt"/>
              </a:rPr>
              <a:t> </a:t>
            </a:r>
            <a:r>
              <a:rPr lang="en-US" altLang="it-IT" sz="2800" dirty="0" err="1">
                <a:latin typeface="+mn-lt"/>
              </a:rPr>
              <a:t>criminali</a:t>
            </a:r>
            <a:r>
              <a:rPr lang="en-US" altLang="it-IT" sz="2800" dirty="0">
                <a:latin typeface="+mn-lt"/>
              </a:rPr>
              <a:t> e </a:t>
            </a:r>
            <a:r>
              <a:rPr lang="en-US" altLang="it-IT" sz="2800" dirty="0" err="1">
                <a:latin typeface="+mn-lt"/>
              </a:rPr>
              <a:t>casi</a:t>
            </a:r>
            <a:r>
              <a:rPr lang="en-US" altLang="it-IT" sz="2800" dirty="0">
                <a:latin typeface="+mn-lt"/>
              </a:rPr>
              <a:t> </a:t>
            </a:r>
            <a:r>
              <a:rPr lang="en-US" altLang="it-IT" sz="2800" dirty="0" err="1">
                <a:latin typeface="+mn-lt"/>
              </a:rPr>
              <a:t>irrosolti</a:t>
            </a:r>
            <a:r>
              <a:rPr lang="en-US" altLang="it-IT" sz="2800" dirty="0">
                <a:latin typeface="+mn-lt"/>
              </a:rPr>
              <a:t> ad </a:t>
            </a:r>
            <a:r>
              <a:rPr lang="en-US" altLang="it-IT" sz="2800" dirty="0" err="1">
                <a:latin typeface="+mn-lt"/>
              </a:rPr>
              <a:t>individui</a:t>
            </a:r>
            <a:r>
              <a:rPr lang="en-US" altLang="it-IT" sz="2800" dirty="0">
                <a:latin typeface="+mn-lt"/>
              </a:rPr>
              <a:t> ben </a:t>
            </a:r>
            <a:r>
              <a:rPr lang="en-US" altLang="it-IT" sz="2800" dirty="0" err="1">
                <a:latin typeface="+mn-lt"/>
              </a:rPr>
              <a:t>precisi</a:t>
            </a:r>
            <a:endParaRPr lang="en-US" altLang="it-IT" sz="2800" dirty="0">
              <a:latin typeface="+mn-lt"/>
            </a:endParaRPr>
          </a:p>
          <a:p>
            <a:pPr algn="just" eaLnBrk="1" hangingPunct="1">
              <a:spcBef>
                <a:spcPct val="0"/>
              </a:spcBef>
              <a:buFontTx/>
              <a:buNone/>
            </a:pPr>
            <a:endParaRPr lang="en-US" altLang="it-IT" sz="2800" dirty="0">
              <a:latin typeface="+mn-lt"/>
            </a:endParaRPr>
          </a:p>
          <a:p>
            <a:pPr algn="just" eaLnBrk="1" hangingPunct="1">
              <a:spcBef>
                <a:spcPct val="0"/>
              </a:spcBef>
              <a:buFontTx/>
              <a:buNone/>
            </a:pPr>
            <a:r>
              <a:rPr lang="en-US" altLang="it-IT" sz="2800" dirty="0" err="1">
                <a:latin typeface="+mn-lt"/>
              </a:rPr>
              <a:t>Profili</a:t>
            </a:r>
            <a:r>
              <a:rPr lang="en-US" altLang="it-IT" sz="2800" dirty="0">
                <a:latin typeface="+mn-lt"/>
              </a:rPr>
              <a:t> </a:t>
            </a:r>
            <a:r>
              <a:rPr lang="en-US" altLang="it-IT" sz="2800" dirty="0" err="1">
                <a:latin typeface="+mn-lt"/>
              </a:rPr>
              <a:t>genetici</a:t>
            </a:r>
            <a:r>
              <a:rPr lang="en-US" altLang="it-IT" sz="2800" dirty="0">
                <a:latin typeface="+mn-lt"/>
              </a:rPr>
              <a:t> </a:t>
            </a:r>
            <a:r>
              <a:rPr lang="en-US" altLang="it-IT" sz="2800" dirty="0" err="1">
                <a:latin typeface="+mn-lt"/>
              </a:rPr>
              <a:t>estrapolati</a:t>
            </a:r>
            <a:r>
              <a:rPr lang="en-US" altLang="it-IT" sz="2800" dirty="0">
                <a:latin typeface="+mn-lt"/>
              </a:rPr>
              <a:t> da </a:t>
            </a:r>
            <a:r>
              <a:rPr lang="en-US" altLang="it-IT" sz="2800" dirty="0" err="1">
                <a:latin typeface="+mn-lt"/>
              </a:rPr>
              <a:t>indagati</a:t>
            </a:r>
            <a:r>
              <a:rPr lang="en-US" altLang="it-IT" sz="2800" dirty="0">
                <a:latin typeface="+mn-lt"/>
              </a:rPr>
              <a:t>, </a:t>
            </a:r>
            <a:r>
              <a:rPr lang="en-US" altLang="it-IT" sz="2800" dirty="0" err="1">
                <a:latin typeface="+mn-lt"/>
              </a:rPr>
              <a:t>condannati</a:t>
            </a:r>
            <a:r>
              <a:rPr lang="en-US" altLang="it-IT" sz="2800" dirty="0">
                <a:latin typeface="+mn-lt"/>
              </a:rPr>
              <a:t> e </a:t>
            </a:r>
            <a:r>
              <a:rPr lang="en-US" altLang="it-IT" sz="2800" dirty="0" err="1">
                <a:latin typeface="+mn-lt"/>
              </a:rPr>
              <a:t>tracce</a:t>
            </a:r>
            <a:r>
              <a:rPr lang="en-US" altLang="it-IT" sz="2800" dirty="0">
                <a:latin typeface="+mn-lt"/>
              </a:rPr>
              <a:t> </a:t>
            </a:r>
            <a:r>
              <a:rPr lang="en-US" altLang="it-IT" sz="2800" dirty="0" err="1">
                <a:latin typeface="+mn-lt"/>
              </a:rPr>
              <a:t>biologiche</a:t>
            </a:r>
            <a:endParaRPr lang="en-US" altLang="it-IT" sz="2800" dirty="0">
              <a:latin typeface="+mn-lt"/>
            </a:endParaRPr>
          </a:p>
        </p:txBody>
      </p:sp>
      <p:pic>
        <p:nvPicPr>
          <p:cNvPr id="36869" name="Picture 2" descr="http://www.councilforresponsiblegenetics.org/blog/image.axd?picture=2012%2F12%2FDNA+handcuff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1" y="3716338"/>
            <a:ext cx="208756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descr="http://www.punto-informatico.it/punto/20081006/serv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388899"/>
            <a:ext cx="5238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ccia angolare in su 1"/>
          <p:cNvSpPr/>
          <p:nvPr/>
        </p:nvSpPr>
        <p:spPr>
          <a:xfrm rot="5400000">
            <a:off x="5674349" y="4371975"/>
            <a:ext cx="863600" cy="3384550"/>
          </a:xfrm>
          <a:prstGeom prst="bentUpArrow">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4088910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stretch>
            <a:fillRect/>
          </a:stretch>
        </p:blipFill>
        <p:spPr>
          <a:xfrm>
            <a:off x="739588" y="389965"/>
            <a:ext cx="9412941" cy="6069387"/>
          </a:xfrm>
          <a:prstGeom prst="rect">
            <a:avLst/>
          </a:prstGeom>
        </p:spPr>
      </p:pic>
      <p:sp>
        <p:nvSpPr>
          <p:cNvPr id="3" name="object 52"/>
          <p:cNvSpPr txBox="1"/>
          <p:nvPr/>
        </p:nvSpPr>
        <p:spPr>
          <a:xfrm flipH="1">
            <a:off x="6992464" y="5755733"/>
            <a:ext cx="3415560" cy="38343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3970" rIns="0" bIns="0" rtlCol="0">
            <a:spAutoFit/>
          </a:bodyPr>
          <a:lstStyle/>
          <a:p>
            <a:pPr marL="12700" marR="5080" algn="just">
              <a:lnSpc>
                <a:spcPct val="99500"/>
              </a:lnSpc>
              <a:spcBef>
                <a:spcPts val="110"/>
              </a:spcBef>
            </a:pPr>
            <a:r>
              <a:rPr lang="it-IT" sz="2400" b="1" dirty="0" smtClean="0">
                <a:latin typeface="Calibri"/>
                <a:cs typeface="Calibri"/>
              </a:rPr>
              <a:t>Alleli obbligati paterni???</a:t>
            </a:r>
            <a:endParaRPr sz="2400" b="1" dirty="0">
              <a:latin typeface="Calibri"/>
              <a:cs typeface="Calibri"/>
            </a:endParaRPr>
          </a:p>
        </p:txBody>
      </p:sp>
    </p:spTree>
    <p:extLst>
      <p:ext uri="{BB962C8B-B14F-4D97-AF65-F5344CB8AC3E}">
        <p14:creationId xmlns:p14="http://schemas.microsoft.com/office/powerpoint/2010/main" val="26813856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83841" y="2514600"/>
            <a:ext cx="1828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3600" b="1" kern="1200" dirty="0" smtClean="0">
                <a:solidFill>
                  <a:schemeClr val="tx1"/>
                </a:solidFill>
                <a:latin typeface="+mn-lt"/>
                <a:ea typeface="+mn-ea"/>
                <a:cs typeface="+mn-cs"/>
              </a:rPr>
              <a:t>CASO 2</a:t>
            </a:r>
            <a:endParaRPr lang="it-IT" sz="3600" b="1" kern="1200" dirty="0">
              <a:solidFill>
                <a:schemeClr val="tx1"/>
              </a:solidFill>
              <a:latin typeface="+mn-lt"/>
              <a:ea typeface="+mn-ea"/>
              <a:cs typeface="+mn-cs"/>
            </a:endParaRPr>
          </a:p>
        </p:txBody>
      </p:sp>
    </p:spTree>
    <p:extLst>
      <p:ext uri="{BB962C8B-B14F-4D97-AF65-F5344CB8AC3E}">
        <p14:creationId xmlns:p14="http://schemas.microsoft.com/office/powerpoint/2010/main" val="21736427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7" name="Rectangle 33"/>
          <p:cNvSpPr>
            <a:spLocks noGrp="1" noChangeArrowheads="1"/>
          </p:cNvSpPr>
          <p:nvPr>
            <p:ph type="title"/>
          </p:nvPr>
        </p:nvSpPr>
        <p:spPr>
          <a:xfrm>
            <a:off x="838199" y="365126"/>
            <a:ext cx="9851967" cy="516023"/>
          </a:xfrm>
          <a:solidFill>
            <a:schemeClr val="accent1">
              <a:lumMod val="40000"/>
              <a:lumOff val="60000"/>
            </a:schemeClr>
          </a:solidFill>
        </p:spPr>
        <p:txBody>
          <a:bodyPr>
            <a:normAutofit fontScale="90000"/>
          </a:bodyPr>
          <a:lstStyle/>
          <a:p>
            <a:pPr algn="ctr" eaLnBrk="1" hangingPunct="1">
              <a:defRPr/>
            </a:pPr>
            <a:r>
              <a:rPr lang="en-US" altLang="it-IT" sz="3600" b="1" dirty="0"/>
              <a:t>Parentage Testing by STR-PCR</a:t>
            </a:r>
          </a:p>
        </p:txBody>
      </p:sp>
      <p:sp>
        <p:nvSpPr>
          <p:cNvPr id="45059" name="Rectangle 34"/>
          <p:cNvSpPr>
            <a:spLocks noGrp="1" noChangeArrowheads="1"/>
          </p:cNvSpPr>
          <p:nvPr>
            <p:ph type="body" idx="1"/>
          </p:nvPr>
        </p:nvSpPr>
        <p:spPr>
          <a:xfrm>
            <a:off x="699248" y="1230284"/>
            <a:ext cx="11254454" cy="5387257"/>
          </a:xfrm>
        </p:spPr>
        <p:txBody>
          <a:bodyPr/>
          <a:lstStyle/>
          <a:p>
            <a:pPr eaLnBrk="1" hangingPunct="1">
              <a:buFont typeface="Wingdings" panose="05000000000000000000" pitchFamily="2" charset="2"/>
              <a:buNone/>
            </a:pPr>
            <a:r>
              <a:rPr lang="en-US" altLang="it-IT" dirty="0" smtClean="0"/>
              <a:t>  Which alleged father’s genotype has the paternal alleles?</a:t>
            </a:r>
          </a:p>
        </p:txBody>
      </p:sp>
    </p:spTree>
    <p:extLst>
      <p:ext uri="{BB962C8B-B14F-4D97-AF65-F5344CB8AC3E}">
        <p14:creationId xmlns:p14="http://schemas.microsoft.com/office/powerpoint/2010/main" val="39744562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0" name="Object 31"/>
          <p:cNvGraphicFramePr>
            <a:graphicFrameLocks noGrp="1" noChangeAspect="1"/>
          </p:cNvGraphicFramePr>
          <p:nvPr>
            <p:ph sz="half" idx="4294967295"/>
            <p:extLst/>
          </p:nvPr>
        </p:nvGraphicFramePr>
        <p:xfrm>
          <a:off x="742950" y="628650"/>
          <a:ext cx="10382250" cy="6559316"/>
        </p:xfrm>
        <a:graphic>
          <a:graphicData uri="http://schemas.openxmlformats.org/presentationml/2006/ole">
            <mc:AlternateContent xmlns:mc="http://schemas.openxmlformats.org/markup-compatibility/2006">
              <mc:Choice xmlns:v="urn:schemas-microsoft-com:vml" Requires="v">
                <p:oleObj spid="_x0000_s4131" name="Document" r:id="rId4" imgW="7233215" imgH="5524920" progId="Word.Document.8">
                  <p:embed/>
                </p:oleObj>
              </mc:Choice>
              <mc:Fallback>
                <p:oleObj name="Document" r:id="rId4" imgW="7233215" imgH="5524920" progId="Word.Document.8">
                  <p:embed/>
                  <p:pic>
                    <p:nvPicPr>
                      <p:cNvPr id="0" name=""/>
                      <p:cNvPicPr>
                        <a:picLocks noChangeAspect="1" noChangeArrowheads="1"/>
                      </p:cNvPicPr>
                      <p:nvPr/>
                    </p:nvPicPr>
                    <p:blipFill>
                      <a:blip r:embed="rId5"/>
                      <a:srcRect/>
                      <a:stretch>
                        <a:fillRect/>
                      </a:stretch>
                    </p:blipFill>
                    <p:spPr bwMode="auto">
                      <a:xfrm>
                        <a:off x="742950" y="628650"/>
                        <a:ext cx="10382250" cy="6559316"/>
                      </a:xfrm>
                      <a:prstGeom prst="rect">
                        <a:avLst/>
                      </a:prstGeom>
                      <a:solidFill>
                        <a:srgbClr val="FFFFFF"/>
                      </a:solidFill>
                      <a:ln>
                        <a:noFill/>
                      </a:ln>
                      <a:effectLst/>
                    </p:spPr>
                  </p:pic>
                </p:oleObj>
              </mc:Fallback>
            </mc:AlternateContent>
          </a:graphicData>
        </a:graphic>
      </p:graphicFrame>
    </p:spTree>
    <p:extLst>
      <p:ext uri="{BB962C8B-B14F-4D97-AF65-F5344CB8AC3E}">
        <p14:creationId xmlns:p14="http://schemas.microsoft.com/office/powerpoint/2010/main" val="5804728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90525" y="862540"/>
            <a:ext cx="11563350" cy="569066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0" tIns="187325" rIns="0" bIns="0" rtlCol="0">
            <a:spAutoFit/>
          </a:bodyPr>
          <a:lstStyle/>
          <a:p>
            <a:pPr marL="12700" algn="just">
              <a:spcBef>
                <a:spcPts val="1475"/>
              </a:spcBef>
              <a:buClr>
                <a:srgbClr val="000000"/>
              </a:buClr>
              <a:buSzPct val="85714"/>
              <a:tabLst>
                <a:tab pos="421005" algn="l"/>
              </a:tabLst>
            </a:pPr>
            <a:r>
              <a:rPr lang="it-IT" sz="3200" b="1" u="heavy" spc="-5" dirty="0" smtClean="0">
                <a:solidFill>
                  <a:srgbClr val="008000"/>
                </a:solidFill>
                <a:uFill>
                  <a:solidFill>
                    <a:srgbClr val="008E00"/>
                  </a:solidFill>
                </a:uFill>
                <a:latin typeface="Calibri"/>
                <a:cs typeface="Calibri"/>
              </a:rPr>
              <a:t>1. </a:t>
            </a:r>
            <a:r>
              <a:rPr sz="3200" b="1" u="heavy" spc="-5" dirty="0" err="1" smtClean="0">
                <a:solidFill>
                  <a:srgbClr val="008000"/>
                </a:solidFill>
                <a:uFill>
                  <a:solidFill>
                    <a:srgbClr val="008E00"/>
                  </a:solidFill>
                </a:uFill>
                <a:latin typeface="Calibri"/>
                <a:cs typeface="Calibri"/>
              </a:rPr>
              <a:t>Compatibilità</a:t>
            </a:r>
            <a:r>
              <a:rPr sz="3200" u="heavy" spc="-5" dirty="0" smtClean="0">
                <a:uFill>
                  <a:solidFill>
                    <a:srgbClr val="008E00"/>
                  </a:solidFill>
                </a:uFill>
                <a:latin typeface="Calibri"/>
                <a:cs typeface="Calibri"/>
              </a:rPr>
              <a:t>:</a:t>
            </a:r>
            <a:r>
              <a:rPr lang="it-IT" sz="3200" spc="-5" dirty="0" smtClean="0">
                <a:uFill>
                  <a:solidFill>
                    <a:srgbClr val="008E00"/>
                  </a:solidFill>
                </a:uFill>
                <a:latin typeface="Calibri"/>
                <a:cs typeface="Calibri"/>
              </a:rPr>
              <a:t> </a:t>
            </a:r>
          </a:p>
          <a:p>
            <a:pPr marL="12700" algn="just">
              <a:spcBef>
                <a:spcPts val="1475"/>
              </a:spcBef>
              <a:buClr>
                <a:srgbClr val="000000"/>
              </a:buClr>
              <a:buSzPct val="85714"/>
              <a:tabLst>
                <a:tab pos="421005" algn="l"/>
              </a:tabLst>
            </a:pPr>
            <a:r>
              <a:rPr sz="3200" dirty="0" err="1" smtClean="0">
                <a:latin typeface="Calibri"/>
                <a:cs typeface="Calibri"/>
              </a:rPr>
              <a:t>Tutti</a:t>
            </a:r>
            <a:r>
              <a:rPr sz="3200" dirty="0">
                <a:latin typeface="Calibri"/>
                <a:cs typeface="Calibri"/>
              </a:rPr>
              <a:t>* </a:t>
            </a:r>
            <a:r>
              <a:rPr sz="3200" dirty="0" err="1">
                <a:latin typeface="Calibri"/>
                <a:cs typeface="Calibri"/>
              </a:rPr>
              <a:t>gli</a:t>
            </a:r>
            <a:r>
              <a:rPr sz="3200" dirty="0">
                <a:latin typeface="Calibri"/>
                <a:cs typeface="Calibri"/>
              </a:rPr>
              <a:t> </a:t>
            </a:r>
            <a:r>
              <a:rPr sz="3200" spc="-5" dirty="0" err="1" smtClean="0">
                <a:latin typeface="Calibri"/>
                <a:cs typeface="Calibri"/>
              </a:rPr>
              <a:t>alleli</a:t>
            </a:r>
            <a:r>
              <a:rPr sz="3200" spc="-5" dirty="0" smtClean="0">
                <a:latin typeface="Calibri"/>
                <a:cs typeface="Calibri"/>
              </a:rPr>
              <a:t> </a:t>
            </a:r>
            <a:r>
              <a:rPr sz="3200" dirty="0">
                <a:latin typeface="Calibri"/>
                <a:cs typeface="Calibri"/>
              </a:rPr>
              <a:t>obbligati </a:t>
            </a:r>
            <a:r>
              <a:rPr sz="3200" spc="-5" dirty="0" err="1" smtClean="0">
                <a:latin typeface="Calibri"/>
                <a:cs typeface="Calibri"/>
              </a:rPr>
              <a:t>paterni</a:t>
            </a:r>
            <a:r>
              <a:rPr sz="3200" spc="-5" dirty="0" smtClean="0">
                <a:latin typeface="Calibri"/>
                <a:cs typeface="Calibri"/>
              </a:rPr>
              <a:t> </a:t>
            </a:r>
            <a:r>
              <a:rPr sz="3200" dirty="0">
                <a:latin typeface="Calibri"/>
                <a:cs typeface="Calibri"/>
              </a:rPr>
              <a:t>del </a:t>
            </a:r>
            <a:r>
              <a:rPr lang="it-IT" sz="3200" dirty="0" smtClean="0">
                <a:latin typeface="Calibri"/>
                <a:cs typeface="Calibri"/>
              </a:rPr>
              <a:t>F</a:t>
            </a:r>
            <a:r>
              <a:rPr sz="3200" dirty="0" err="1" smtClean="0">
                <a:latin typeface="Calibri"/>
                <a:cs typeface="Calibri"/>
              </a:rPr>
              <a:t>iglio</a:t>
            </a:r>
            <a:r>
              <a:rPr sz="3200" dirty="0" smtClean="0">
                <a:latin typeface="Calibri"/>
                <a:cs typeface="Calibri"/>
              </a:rPr>
              <a:t> </a:t>
            </a:r>
            <a:r>
              <a:rPr sz="3200" u="sng" spc="-5" dirty="0">
                <a:solidFill>
                  <a:srgbClr val="FF0000"/>
                </a:solidFill>
                <a:latin typeface="Calibri"/>
                <a:cs typeface="Calibri"/>
              </a:rPr>
              <a:t>sono presenti </a:t>
            </a:r>
            <a:r>
              <a:rPr sz="3200" dirty="0" err="1">
                <a:latin typeface="Calibri"/>
                <a:cs typeface="Calibri"/>
              </a:rPr>
              <a:t>nel</a:t>
            </a:r>
            <a:r>
              <a:rPr sz="3200" dirty="0">
                <a:latin typeface="Calibri"/>
                <a:cs typeface="Calibri"/>
              </a:rPr>
              <a:t>  </a:t>
            </a:r>
            <a:r>
              <a:rPr lang="it-IT" sz="3200" dirty="0" smtClean="0">
                <a:latin typeface="Calibri"/>
                <a:cs typeface="Calibri"/>
              </a:rPr>
              <a:t>profilo del </a:t>
            </a:r>
            <a:r>
              <a:rPr sz="3200" spc="-5" dirty="0" smtClean="0">
                <a:latin typeface="Calibri"/>
                <a:cs typeface="Calibri"/>
              </a:rPr>
              <a:t>padre </a:t>
            </a:r>
            <a:r>
              <a:rPr lang="it-IT" sz="3200" spc="-5" dirty="0" smtClean="0">
                <a:latin typeface="Calibri"/>
                <a:cs typeface="Calibri"/>
              </a:rPr>
              <a:t>presunto</a:t>
            </a:r>
            <a:r>
              <a:rPr lang="it-IT" sz="3200" dirty="0" smtClean="0">
                <a:latin typeface="Calibri"/>
                <a:cs typeface="Calibri"/>
              </a:rPr>
              <a:t> (PP)</a:t>
            </a:r>
          </a:p>
          <a:p>
            <a:pPr marL="12700" algn="just">
              <a:spcBef>
                <a:spcPts val="1475"/>
              </a:spcBef>
              <a:buClr>
                <a:srgbClr val="000000"/>
              </a:buClr>
              <a:buSzPct val="85714"/>
              <a:tabLst>
                <a:tab pos="421005" algn="l"/>
              </a:tabLst>
            </a:pPr>
            <a:r>
              <a:rPr lang="it-IT" sz="3200" b="1" u="sng" dirty="0" smtClean="0">
                <a:solidFill>
                  <a:srgbClr val="7030A0"/>
                </a:solidFill>
                <a:latin typeface="Calibri"/>
                <a:cs typeface="Calibri"/>
              </a:rPr>
              <a:t>2. Incompatibilità genetica</a:t>
            </a:r>
            <a:r>
              <a:rPr lang="it-IT" sz="3200" dirty="0" smtClean="0">
                <a:latin typeface="Calibri"/>
                <a:cs typeface="Calibri"/>
              </a:rPr>
              <a:t>: </a:t>
            </a:r>
          </a:p>
          <a:p>
            <a:pPr marL="12700" algn="just">
              <a:spcBef>
                <a:spcPts val="1475"/>
              </a:spcBef>
              <a:buClr>
                <a:srgbClr val="000000"/>
              </a:buClr>
              <a:buSzPct val="85714"/>
              <a:tabLst>
                <a:tab pos="421005" algn="l"/>
              </a:tabLst>
            </a:pPr>
            <a:r>
              <a:rPr lang="it-IT" sz="3200" dirty="0" smtClean="0"/>
              <a:t> Pochi alleli (1 o +) obbligati </a:t>
            </a:r>
            <a:r>
              <a:rPr lang="it-IT" sz="3200" u="sng" dirty="0" smtClean="0">
                <a:solidFill>
                  <a:srgbClr val="FF0000"/>
                </a:solidFill>
              </a:rPr>
              <a:t>non</a:t>
            </a:r>
            <a:r>
              <a:rPr lang="it-IT" sz="3200" dirty="0" smtClean="0"/>
              <a:t> </a:t>
            </a:r>
            <a:r>
              <a:rPr lang="it-IT" sz="3200" dirty="0"/>
              <a:t>sono presenti nel profilo del PP. </a:t>
            </a:r>
          </a:p>
          <a:p>
            <a:pPr marL="527050" indent="-514350" algn="just">
              <a:buClr>
                <a:srgbClr val="000000"/>
              </a:buClr>
              <a:buSzPct val="85714"/>
              <a:buFont typeface="+mj-lt"/>
              <a:buAutoNum type="arabicPeriod"/>
              <a:tabLst>
                <a:tab pos="421005" algn="l"/>
              </a:tabLst>
            </a:pPr>
            <a:endParaRPr lang="it-IT" sz="3200" b="1" u="heavy" dirty="0" smtClean="0">
              <a:solidFill>
                <a:srgbClr val="FF0000"/>
              </a:solidFill>
              <a:uFill>
                <a:solidFill>
                  <a:srgbClr val="FF2600"/>
                </a:solidFill>
              </a:uFill>
              <a:latin typeface="Calibri"/>
              <a:cs typeface="Calibri"/>
            </a:endParaRPr>
          </a:p>
          <a:p>
            <a:pPr marL="12700" algn="just">
              <a:buClr>
                <a:srgbClr val="000000"/>
              </a:buClr>
              <a:buSzPct val="85714"/>
              <a:tabLst>
                <a:tab pos="421005" algn="l"/>
              </a:tabLst>
            </a:pPr>
            <a:r>
              <a:rPr lang="it-IT" sz="3200" b="1" u="heavy" dirty="0" smtClean="0">
                <a:solidFill>
                  <a:srgbClr val="FF0000"/>
                </a:solidFill>
                <a:uFill>
                  <a:solidFill>
                    <a:srgbClr val="FF2600"/>
                  </a:solidFill>
                </a:uFill>
                <a:latin typeface="Calibri"/>
                <a:cs typeface="Calibri"/>
              </a:rPr>
              <a:t>3. </a:t>
            </a:r>
            <a:r>
              <a:rPr sz="3200" b="1" u="heavy" dirty="0" err="1" smtClean="0">
                <a:solidFill>
                  <a:srgbClr val="FF0000"/>
                </a:solidFill>
                <a:uFill>
                  <a:solidFill>
                    <a:srgbClr val="FF2600"/>
                  </a:solidFill>
                </a:uFill>
                <a:latin typeface="Calibri"/>
                <a:cs typeface="Calibri"/>
              </a:rPr>
              <a:t>Esclusione</a:t>
            </a:r>
            <a:r>
              <a:rPr sz="3200" b="1" u="heavy" dirty="0" smtClean="0">
                <a:solidFill>
                  <a:srgbClr val="FF0000"/>
                </a:solidFill>
                <a:uFill>
                  <a:solidFill>
                    <a:srgbClr val="FF2600"/>
                  </a:solidFill>
                </a:uFill>
                <a:latin typeface="Calibri"/>
                <a:cs typeface="Calibri"/>
              </a:rPr>
              <a:t>:</a:t>
            </a:r>
            <a:r>
              <a:rPr lang="it-IT" sz="3200" b="1" dirty="0" smtClean="0">
                <a:solidFill>
                  <a:srgbClr val="FF0000"/>
                </a:solidFill>
                <a:uFill>
                  <a:solidFill>
                    <a:srgbClr val="FF2600"/>
                  </a:solidFill>
                </a:uFill>
                <a:latin typeface="Calibri"/>
                <a:cs typeface="Calibri"/>
              </a:rPr>
              <a:t>  </a:t>
            </a:r>
          </a:p>
          <a:p>
            <a:pPr marL="12700" algn="just">
              <a:buClr>
                <a:srgbClr val="000000"/>
              </a:buClr>
              <a:buSzPct val="85714"/>
              <a:tabLst>
                <a:tab pos="421005" algn="l"/>
              </a:tabLst>
            </a:pPr>
            <a:r>
              <a:rPr sz="3200" dirty="0" err="1" smtClean="0">
                <a:latin typeface="Calibri"/>
                <a:cs typeface="Calibri"/>
              </a:rPr>
              <a:t>Più</a:t>
            </a:r>
            <a:r>
              <a:rPr sz="3200" dirty="0">
                <a:latin typeface="Calibri"/>
                <a:cs typeface="Calibri"/>
              </a:rPr>
              <a:t>* </a:t>
            </a:r>
            <a:r>
              <a:rPr sz="3200" dirty="0" err="1" smtClean="0">
                <a:latin typeface="Calibri"/>
                <a:cs typeface="Calibri"/>
              </a:rPr>
              <a:t>alleli</a:t>
            </a:r>
            <a:r>
              <a:rPr sz="3200" dirty="0" smtClean="0">
                <a:latin typeface="Calibri"/>
                <a:cs typeface="Calibri"/>
              </a:rPr>
              <a:t> </a:t>
            </a:r>
            <a:r>
              <a:rPr sz="3200" spc="-5" dirty="0">
                <a:latin typeface="Calibri"/>
                <a:cs typeface="Calibri"/>
              </a:rPr>
              <a:t>obbligati  </a:t>
            </a:r>
            <a:r>
              <a:rPr sz="3200" spc="-5" dirty="0" err="1" smtClean="0">
                <a:latin typeface="Calibri"/>
                <a:cs typeface="Calibri"/>
              </a:rPr>
              <a:t>paterni</a:t>
            </a:r>
            <a:r>
              <a:rPr sz="3200" spc="-5" dirty="0" smtClean="0">
                <a:latin typeface="Calibri"/>
                <a:cs typeface="Calibri"/>
              </a:rPr>
              <a:t> </a:t>
            </a:r>
            <a:r>
              <a:rPr sz="3200" dirty="0">
                <a:latin typeface="Calibri"/>
                <a:cs typeface="Calibri"/>
              </a:rPr>
              <a:t>del </a:t>
            </a:r>
            <a:r>
              <a:rPr lang="it-IT" sz="3200" spc="-5" dirty="0" smtClean="0">
                <a:latin typeface="Calibri"/>
                <a:cs typeface="Calibri"/>
              </a:rPr>
              <a:t>Fi</a:t>
            </a:r>
            <a:r>
              <a:rPr sz="3200" spc="-5" dirty="0" err="1" smtClean="0">
                <a:latin typeface="Calibri"/>
                <a:cs typeface="Calibri"/>
              </a:rPr>
              <a:t>glio</a:t>
            </a:r>
            <a:r>
              <a:rPr sz="3200" spc="-45" dirty="0" smtClean="0">
                <a:latin typeface="Calibri"/>
                <a:cs typeface="Calibri"/>
              </a:rPr>
              <a:t> </a:t>
            </a:r>
            <a:r>
              <a:rPr sz="3200" u="heavy" dirty="0">
                <a:solidFill>
                  <a:srgbClr val="FF0000"/>
                </a:solidFill>
                <a:uFill>
                  <a:solidFill>
                    <a:srgbClr val="FF2600"/>
                  </a:solidFill>
                </a:uFill>
                <a:latin typeface="Calibri"/>
                <a:cs typeface="Calibri"/>
              </a:rPr>
              <a:t>non </a:t>
            </a:r>
            <a:r>
              <a:rPr sz="3200" dirty="0">
                <a:solidFill>
                  <a:srgbClr val="FF0000"/>
                </a:solidFill>
                <a:latin typeface="Calibri"/>
                <a:cs typeface="Calibri"/>
              </a:rPr>
              <a:t> </a:t>
            </a:r>
            <a:r>
              <a:rPr sz="3200" spc="-5" dirty="0">
                <a:latin typeface="Calibri"/>
                <a:cs typeface="Calibri"/>
              </a:rPr>
              <a:t>sono presenti </a:t>
            </a:r>
            <a:r>
              <a:rPr sz="3200" dirty="0">
                <a:latin typeface="Calibri"/>
                <a:cs typeface="Calibri"/>
              </a:rPr>
              <a:t>nel  </a:t>
            </a:r>
            <a:r>
              <a:rPr sz="3200" spc="-5" dirty="0">
                <a:latin typeface="Calibri"/>
                <a:cs typeface="Calibri"/>
              </a:rPr>
              <a:t>genotipo </a:t>
            </a:r>
            <a:r>
              <a:rPr sz="3200" dirty="0">
                <a:latin typeface="Calibri"/>
                <a:cs typeface="Calibri"/>
              </a:rPr>
              <a:t>del </a:t>
            </a:r>
            <a:r>
              <a:rPr lang="it-IT" sz="3200" dirty="0" smtClean="0">
                <a:latin typeface="Calibri"/>
                <a:cs typeface="Calibri"/>
              </a:rPr>
              <a:t>PP (</a:t>
            </a:r>
            <a:r>
              <a:rPr lang="it-IT" sz="3200" i="1" dirty="0" smtClean="0">
                <a:solidFill>
                  <a:srgbClr val="FF0000"/>
                </a:solidFill>
                <a:latin typeface="Calibri"/>
                <a:cs typeface="Calibri"/>
              </a:rPr>
              <a:t>TEST CONCLUSO</a:t>
            </a:r>
            <a:r>
              <a:rPr lang="it-IT" sz="3200" dirty="0" smtClean="0">
                <a:latin typeface="Calibri"/>
                <a:cs typeface="Calibri"/>
              </a:rPr>
              <a:t>)</a:t>
            </a:r>
            <a:endParaRPr sz="3200" dirty="0">
              <a:latin typeface="Times New Roman"/>
              <a:cs typeface="Times New Roman"/>
            </a:endParaRPr>
          </a:p>
          <a:p>
            <a:pPr marL="3924935" algn="just"/>
            <a:endParaRPr sz="3200" dirty="0">
              <a:latin typeface="Calibri"/>
              <a:cs typeface="Calibri"/>
            </a:endParaRPr>
          </a:p>
        </p:txBody>
      </p:sp>
      <p:sp>
        <p:nvSpPr>
          <p:cNvPr id="8" name="object 10"/>
          <p:cNvSpPr txBox="1">
            <a:spLocks/>
          </p:cNvSpPr>
          <p:nvPr/>
        </p:nvSpPr>
        <p:spPr>
          <a:xfrm>
            <a:off x="3380334" y="262376"/>
            <a:ext cx="4306953"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smtClean="0">
                <a:cs typeface="Tahoma"/>
              </a:rPr>
              <a:t>Test </a:t>
            </a:r>
            <a:r>
              <a:rPr lang="it-IT" sz="3200" b="1" smtClean="0">
                <a:cs typeface="Tahoma"/>
              </a:rPr>
              <a:t>di</a:t>
            </a:r>
            <a:r>
              <a:rPr lang="it-IT" sz="3200" b="1" spc="-35" smtClean="0">
                <a:cs typeface="Tahoma"/>
              </a:rPr>
              <a:t> </a:t>
            </a:r>
            <a:r>
              <a:rPr lang="it-IT" sz="3200" b="1" spc="-5" smtClean="0">
                <a:cs typeface="Tahoma"/>
              </a:rPr>
              <a:t>paternità</a:t>
            </a:r>
            <a:endParaRPr lang="it-IT" sz="3200" b="1" spc="-5" dirty="0">
              <a:cs typeface="Tahoma"/>
            </a:endParaRPr>
          </a:p>
        </p:txBody>
      </p:sp>
    </p:spTree>
    <p:extLst>
      <p:ext uri="{BB962C8B-B14F-4D97-AF65-F5344CB8AC3E}">
        <p14:creationId xmlns:p14="http://schemas.microsoft.com/office/powerpoint/2010/main" val="135504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1000"/>
                                        <p:tgtEl>
                                          <p:spTgt spid="12">
                                            <p:txEl>
                                              <p:pRg st="3" end="3"/>
                                            </p:txEl>
                                          </p:spTgt>
                                        </p:tgtEl>
                                      </p:cBhvr>
                                    </p:animEffect>
                                    <p:anim calcmode="lin" valueType="num">
                                      <p:cBhvr>
                                        <p:cTn id="25"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Effect transition="in" filter="fade">
                                      <p:cBhvr>
                                        <p:cTn id="31" dur="1000"/>
                                        <p:tgtEl>
                                          <p:spTgt spid="12">
                                            <p:txEl>
                                              <p:pRg st="5" end="5"/>
                                            </p:txEl>
                                          </p:spTgt>
                                        </p:tgtEl>
                                      </p:cBhvr>
                                    </p:animEffect>
                                    <p:anim calcmode="lin" valueType="num">
                                      <p:cBhvr>
                                        <p:cTn id="32"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animEffect transition="in" filter="fade">
                                      <p:cBhvr>
                                        <p:cTn id="36" dur="1000"/>
                                        <p:tgtEl>
                                          <p:spTgt spid="12">
                                            <p:txEl>
                                              <p:pRg st="6" end="6"/>
                                            </p:txEl>
                                          </p:spTgt>
                                        </p:tgtEl>
                                      </p:cBhvr>
                                    </p:animEffect>
                                    <p:anim calcmode="lin" valueType="num">
                                      <p:cBhvr>
                                        <p:cTn id="37"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28625" y="1609724"/>
            <a:ext cx="11401425" cy="859210"/>
          </a:xfrm>
          <a:prstGeom prst="rect">
            <a:avLst/>
          </a:prstGeom>
          <a:ln w="38100">
            <a:noFill/>
          </a:ln>
        </p:spPr>
        <p:style>
          <a:lnRef idx="2">
            <a:schemeClr val="accent1"/>
          </a:lnRef>
          <a:fillRef idx="1003">
            <a:schemeClr val="lt2"/>
          </a:fillRef>
          <a:effectRef idx="0">
            <a:schemeClr val="accent1"/>
          </a:effectRef>
          <a:fontRef idx="minor">
            <a:schemeClr val="dk1"/>
          </a:fontRef>
        </p:style>
        <p:txBody>
          <a:bodyPr vert="horz" wrap="square" lIns="0" tIns="12700" rIns="0" bIns="0" rtlCol="0">
            <a:spAutoFit/>
          </a:bodyPr>
          <a:lstStyle/>
          <a:p>
            <a:pPr marL="182880" marR="175260" algn="just">
              <a:lnSpc>
                <a:spcPts val="3300"/>
              </a:lnSpc>
            </a:pPr>
            <a:r>
              <a:rPr sz="2800" cap="all" dirty="0" smtClean="0">
                <a:latin typeface="Calibri"/>
                <a:cs typeface="Calibri"/>
              </a:rPr>
              <a:t>In </a:t>
            </a:r>
            <a:r>
              <a:rPr sz="2800" cap="all" dirty="0">
                <a:latin typeface="Calibri"/>
                <a:cs typeface="Calibri"/>
              </a:rPr>
              <a:t>caso di </a:t>
            </a:r>
            <a:r>
              <a:rPr sz="2800" b="1" cap="all" spc="-5" dirty="0">
                <a:solidFill>
                  <a:srgbClr val="00CC66"/>
                </a:solidFill>
                <a:latin typeface="Calibri"/>
                <a:cs typeface="Calibri"/>
              </a:rPr>
              <a:t>compatibilità</a:t>
            </a:r>
            <a:r>
              <a:rPr sz="2800" cap="all" spc="-5" dirty="0">
                <a:latin typeface="Calibri"/>
                <a:cs typeface="Calibri"/>
              </a:rPr>
              <a:t>, </a:t>
            </a:r>
            <a:r>
              <a:rPr sz="2800" cap="all" dirty="0">
                <a:latin typeface="Calibri"/>
                <a:cs typeface="Calibri"/>
              </a:rPr>
              <a:t>è </a:t>
            </a:r>
            <a:r>
              <a:rPr sz="2800" cap="all" spc="-5" dirty="0">
                <a:latin typeface="Calibri"/>
                <a:cs typeface="Calibri"/>
              </a:rPr>
              <a:t>necessario </a:t>
            </a:r>
            <a:r>
              <a:rPr sz="2800" cap="all" spc="-5" dirty="0" err="1">
                <a:latin typeface="Calibri"/>
                <a:cs typeface="Calibri"/>
              </a:rPr>
              <a:t>quantificare</a:t>
            </a:r>
            <a:r>
              <a:rPr sz="2800" cap="all" spc="-5" dirty="0">
                <a:latin typeface="Calibri"/>
                <a:cs typeface="Calibri"/>
              </a:rPr>
              <a:t> </a:t>
            </a:r>
            <a:r>
              <a:rPr sz="2800" cap="all" dirty="0" err="1" smtClean="0">
                <a:latin typeface="Calibri"/>
                <a:cs typeface="Calibri"/>
              </a:rPr>
              <a:t>il</a:t>
            </a:r>
            <a:r>
              <a:rPr sz="2800" cap="all" dirty="0" smtClean="0">
                <a:latin typeface="Calibri"/>
                <a:cs typeface="Calibri"/>
              </a:rPr>
              <a:t> </a:t>
            </a:r>
            <a:r>
              <a:rPr sz="2800" cap="all" spc="-5" dirty="0">
                <a:latin typeface="Calibri"/>
                <a:cs typeface="Calibri"/>
              </a:rPr>
              <a:t>“peso”</a:t>
            </a:r>
            <a:r>
              <a:rPr sz="2800" cap="all" dirty="0">
                <a:latin typeface="Calibri"/>
                <a:cs typeface="Calibri"/>
              </a:rPr>
              <a:t> </a:t>
            </a:r>
            <a:r>
              <a:rPr sz="2800" cap="all" spc="-5" dirty="0">
                <a:latin typeface="Calibri"/>
                <a:cs typeface="Calibri"/>
              </a:rPr>
              <a:t>dell’osservazione.</a:t>
            </a:r>
            <a:endParaRPr sz="2800" cap="all" dirty="0">
              <a:latin typeface="Calibri"/>
              <a:cs typeface="Calibri"/>
            </a:endParaRPr>
          </a:p>
        </p:txBody>
      </p:sp>
      <p:sp>
        <p:nvSpPr>
          <p:cNvPr id="12" name="object 12"/>
          <p:cNvSpPr txBox="1"/>
          <p:nvPr/>
        </p:nvSpPr>
        <p:spPr>
          <a:xfrm>
            <a:off x="628651" y="4043287"/>
            <a:ext cx="11287124" cy="1278555"/>
          </a:xfrm>
          <a:prstGeom prst="rect">
            <a:avLst/>
          </a:prstGeom>
          <a:noFill/>
          <a:ln w="38100">
            <a:solidFill>
              <a:srgbClr val="92D050"/>
            </a:solidFill>
          </a:ln>
        </p:spPr>
        <p:style>
          <a:lnRef idx="1">
            <a:schemeClr val="accent4"/>
          </a:lnRef>
          <a:fillRef idx="2">
            <a:schemeClr val="accent4"/>
          </a:fillRef>
          <a:effectRef idx="1">
            <a:schemeClr val="accent4"/>
          </a:effectRef>
          <a:fontRef idx="minor">
            <a:schemeClr val="dk1"/>
          </a:fontRef>
        </p:style>
        <p:txBody>
          <a:bodyPr vert="horz" wrap="square" lIns="0" tIns="6350" rIns="0" bIns="0" rtlCol="0">
            <a:spAutoFit/>
          </a:bodyPr>
          <a:lstStyle/>
          <a:p>
            <a:pPr marL="8890" algn="just">
              <a:lnSpc>
                <a:spcPts val="3329"/>
              </a:lnSpc>
            </a:pPr>
            <a:r>
              <a:rPr sz="3200" b="1" spc="-5" dirty="0" smtClean="0">
                <a:solidFill>
                  <a:srgbClr val="FF0000"/>
                </a:solidFill>
                <a:latin typeface="Calibri"/>
                <a:cs typeface="Calibri"/>
              </a:rPr>
              <a:t>P.I</a:t>
            </a:r>
            <a:r>
              <a:rPr sz="3200" b="1" spc="-5" dirty="0">
                <a:solidFill>
                  <a:srgbClr val="FF0000"/>
                </a:solidFill>
                <a:latin typeface="Calibri"/>
                <a:cs typeface="Calibri"/>
              </a:rPr>
              <a:t>. </a:t>
            </a:r>
            <a:r>
              <a:rPr sz="3200" b="1" dirty="0">
                <a:solidFill>
                  <a:srgbClr val="FF0000"/>
                </a:solidFill>
                <a:latin typeface="Calibri"/>
                <a:cs typeface="Calibri"/>
              </a:rPr>
              <a:t>= </a:t>
            </a:r>
            <a:r>
              <a:rPr sz="3200" b="1" spc="-5" dirty="0">
                <a:solidFill>
                  <a:srgbClr val="FF0000"/>
                </a:solidFill>
                <a:latin typeface="Calibri"/>
                <a:cs typeface="Calibri"/>
              </a:rPr>
              <a:t>Indice di </a:t>
            </a:r>
            <a:r>
              <a:rPr sz="3200" b="1" spc="-5" dirty="0" err="1" smtClean="0">
                <a:solidFill>
                  <a:srgbClr val="FF0000"/>
                </a:solidFill>
                <a:latin typeface="Calibri"/>
                <a:cs typeface="Calibri"/>
              </a:rPr>
              <a:t>paternità</a:t>
            </a:r>
            <a:r>
              <a:rPr lang="it-IT" sz="3200" b="1" spc="-5" dirty="0" smtClean="0">
                <a:solidFill>
                  <a:srgbClr val="FF0000"/>
                </a:solidFill>
                <a:latin typeface="Calibri"/>
                <a:cs typeface="Calibri"/>
              </a:rPr>
              <a:t> </a:t>
            </a:r>
            <a:r>
              <a:rPr sz="3200" spc="-5" dirty="0" smtClean="0">
                <a:latin typeface="Calibri"/>
                <a:cs typeface="Calibri"/>
              </a:rPr>
              <a:t>(</a:t>
            </a:r>
            <a:r>
              <a:rPr sz="3200" spc="-5" dirty="0">
                <a:latin typeface="Calibri"/>
                <a:cs typeface="Calibri"/>
              </a:rPr>
              <a:t>per un</a:t>
            </a:r>
            <a:r>
              <a:rPr sz="3200" spc="-15" dirty="0">
                <a:latin typeface="Calibri"/>
                <a:cs typeface="Calibri"/>
              </a:rPr>
              <a:t> </a:t>
            </a:r>
            <a:r>
              <a:rPr sz="3200" spc="-5" dirty="0" smtClean="0">
                <a:latin typeface="Calibri"/>
                <a:cs typeface="Calibri"/>
              </a:rPr>
              <a:t>locus)</a:t>
            </a:r>
            <a:endParaRPr lang="it-IT" sz="3200" spc="-5" dirty="0" smtClean="0">
              <a:latin typeface="Calibri"/>
              <a:cs typeface="Calibri"/>
            </a:endParaRPr>
          </a:p>
          <a:p>
            <a:pPr marL="8890" algn="just">
              <a:lnSpc>
                <a:spcPts val="3329"/>
              </a:lnSpc>
            </a:pPr>
            <a:endParaRPr lang="it-IT" sz="3200" dirty="0">
              <a:latin typeface="Calibri"/>
              <a:cs typeface="Calibri"/>
            </a:endParaRPr>
          </a:p>
          <a:p>
            <a:pPr marL="8890" algn="just">
              <a:lnSpc>
                <a:spcPts val="3329"/>
              </a:lnSpc>
            </a:pPr>
            <a:r>
              <a:rPr sz="3200" b="1" spc="-5" dirty="0" smtClean="0">
                <a:solidFill>
                  <a:srgbClr val="FF0000"/>
                </a:solidFill>
                <a:latin typeface="Calibri"/>
                <a:cs typeface="Calibri"/>
              </a:rPr>
              <a:t>C.P.I </a:t>
            </a:r>
            <a:r>
              <a:rPr sz="3200" b="1" dirty="0">
                <a:solidFill>
                  <a:srgbClr val="FF0000"/>
                </a:solidFill>
                <a:latin typeface="Calibri"/>
                <a:cs typeface="Calibri"/>
              </a:rPr>
              <a:t>= </a:t>
            </a:r>
            <a:r>
              <a:rPr sz="3200" b="1" spc="-5" dirty="0">
                <a:solidFill>
                  <a:srgbClr val="FF0000"/>
                </a:solidFill>
                <a:latin typeface="Calibri"/>
                <a:cs typeface="Calibri"/>
              </a:rPr>
              <a:t>Indice di </a:t>
            </a:r>
            <a:r>
              <a:rPr sz="3200" b="1" spc="-5" dirty="0" err="1">
                <a:solidFill>
                  <a:srgbClr val="FF0000"/>
                </a:solidFill>
                <a:latin typeface="Calibri"/>
                <a:cs typeface="Calibri"/>
              </a:rPr>
              <a:t>paternità</a:t>
            </a:r>
            <a:r>
              <a:rPr sz="3200" b="1" spc="15" dirty="0">
                <a:solidFill>
                  <a:srgbClr val="FF0000"/>
                </a:solidFill>
                <a:latin typeface="Calibri"/>
                <a:cs typeface="Calibri"/>
              </a:rPr>
              <a:t> </a:t>
            </a:r>
            <a:r>
              <a:rPr sz="3200" b="1" spc="-5" dirty="0" err="1" smtClean="0">
                <a:solidFill>
                  <a:srgbClr val="FF0000"/>
                </a:solidFill>
                <a:latin typeface="Calibri"/>
                <a:cs typeface="Calibri"/>
              </a:rPr>
              <a:t>combinato</a:t>
            </a:r>
            <a:r>
              <a:rPr lang="it-IT" sz="3200" b="1" spc="-5" dirty="0" smtClean="0">
                <a:solidFill>
                  <a:srgbClr val="FF0000"/>
                </a:solidFill>
                <a:latin typeface="Calibri"/>
                <a:cs typeface="Calibri"/>
              </a:rPr>
              <a:t> </a:t>
            </a:r>
            <a:r>
              <a:rPr sz="3200" spc="-5" dirty="0" smtClean="0">
                <a:latin typeface="Calibri"/>
                <a:cs typeface="Calibri"/>
              </a:rPr>
              <a:t>(</a:t>
            </a:r>
            <a:r>
              <a:rPr sz="3200" spc="-5" dirty="0">
                <a:latin typeface="Calibri"/>
                <a:cs typeface="Calibri"/>
              </a:rPr>
              <a:t>considerando </a:t>
            </a:r>
            <a:r>
              <a:rPr sz="3200" dirty="0">
                <a:latin typeface="Calibri"/>
                <a:cs typeface="Calibri"/>
              </a:rPr>
              <a:t>più </a:t>
            </a:r>
            <a:r>
              <a:rPr sz="3200" spc="-5" dirty="0">
                <a:latin typeface="Calibri"/>
                <a:cs typeface="Calibri"/>
              </a:rPr>
              <a:t>loci).</a:t>
            </a:r>
            <a:endParaRPr sz="3200" dirty="0">
              <a:latin typeface="Calibri"/>
              <a:cs typeface="Calibri"/>
            </a:endParaRPr>
          </a:p>
        </p:txBody>
      </p:sp>
      <p:sp>
        <p:nvSpPr>
          <p:cNvPr id="17" name="object 10"/>
          <p:cNvSpPr txBox="1">
            <a:spLocks/>
          </p:cNvSpPr>
          <p:nvPr/>
        </p:nvSpPr>
        <p:spPr>
          <a:xfrm>
            <a:off x="3011652" y="222384"/>
            <a:ext cx="4306953"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Test </a:t>
            </a:r>
            <a:r>
              <a:rPr lang="it-IT" sz="3200" b="1" dirty="0" smtClean="0">
                <a:cs typeface="Tahoma"/>
              </a:rPr>
              <a:t>di</a:t>
            </a:r>
            <a:r>
              <a:rPr lang="it-IT" sz="3200" b="1" spc="-35" dirty="0" smtClean="0">
                <a:cs typeface="Tahoma"/>
              </a:rPr>
              <a:t> </a:t>
            </a:r>
            <a:r>
              <a:rPr lang="it-IT" sz="3200" b="1" spc="-5" dirty="0" smtClean="0">
                <a:cs typeface="Tahoma"/>
              </a:rPr>
              <a:t>paternità</a:t>
            </a:r>
            <a:endParaRPr lang="it-IT" sz="3200" b="1" spc="-5" dirty="0">
              <a:cs typeface="Tahoma"/>
            </a:endParaRPr>
          </a:p>
        </p:txBody>
      </p:sp>
      <p:sp>
        <p:nvSpPr>
          <p:cNvPr id="2" name="Freccia in giù 1"/>
          <p:cNvSpPr/>
          <p:nvPr/>
        </p:nvSpPr>
        <p:spPr>
          <a:xfrm>
            <a:off x="4343400" y="2705100"/>
            <a:ext cx="295275" cy="1190625"/>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511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1000"/>
                                        <p:tgtEl>
                                          <p:spTgt spid="12">
                                            <p:txEl>
                                              <p:pRg st="0" end="0"/>
                                            </p:txEl>
                                          </p:spTgt>
                                        </p:tgtEl>
                                      </p:cBhvr>
                                    </p:animEffect>
                                    <p:anim calcmode="lin" valueType="num">
                                      <p:cBhvr>
                                        <p:cTn id="2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494949" y="1825625"/>
            <a:ext cx="11249375" cy="4700646"/>
          </a:xfrm>
          <a:prstGeom prst="rect">
            <a:avLst/>
          </a:prstGeom>
          <a:ln>
            <a:noFill/>
          </a:ln>
        </p:spPr>
        <p:style>
          <a:lnRef idx="2">
            <a:schemeClr val="accent1"/>
          </a:lnRef>
          <a:fillRef idx="1003">
            <a:schemeClr val="lt2"/>
          </a:fillRef>
          <a:effectRef idx="0">
            <a:schemeClr val="accent1"/>
          </a:effectRef>
          <a:fontRef idx="minor">
            <a:schemeClr val="dk1"/>
          </a:fontRef>
        </p:style>
        <p:txBody>
          <a:bodyPr vert="horz" wrap="square" lIns="0" tIns="12065" rIns="0" bIns="0" rtlCol="0">
            <a:spAutoFit/>
          </a:bodyPr>
          <a:lstStyle/>
          <a:p>
            <a:pPr marL="469900" marR="5715" indent="-457200" algn="just">
              <a:lnSpc>
                <a:spcPct val="100000"/>
              </a:lnSpc>
              <a:spcBef>
                <a:spcPts val="95"/>
              </a:spcBef>
              <a:buAutoNum type="arabicPeriod"/>
              <a:tabLst>
                <a:tab pos="470534" algn="l"/>
              </a:tabLst>
            </a:pPr>
            <a:r>
              <a:rPr sz="3200" spc="-25" dirty="0">
                <a:solidFill>
                  <a:srgbClr val="FF0000"/>
                </a:solidFill>
              </a:rPr>
              <a:t>Per </a:t>
            </a:r>
            <a:r>
              <a:rPr sz="3200" spc="-15" dirty="0">
                <a:solidFill>
                  <a:srgbClr val="FF0000"/>
                </a:solidFill>
              </a:rPr>
              <a:t>valutare </a:t>
            </a:r>
            <a:r>
              <a:rPr sz="3200" spc="-10" dirty="0">
                <a:solidFill>
                  <a:srgbClr val="FF0000"/>
                </a:solidFill>
              </a:rPr>
              <a:t>l'incertezza </a:t>
            </a:r>
            <a:r>
              <a:rPr sz="3200" spc="-5" dirty="0">
                <a:solidFill>
                  <a:srgbClr val="FF0000"/>
                </a:solidFill>
              </a:rPr>
              <a:t>di </a:t>
            </a:r>
            <a:r>
              <a:rPr lang="it-IT" sz="3200" spc="-5" dirty="0" smtClean="0">
                <a:solidFill>
                  <a:srgbClr val="FF0000"/>
                </a:solidFill>
              </a:rPr>
              <a:t>1</a:t>
            </a:r>
            <a:r>
              <a:rPr sz="3200" spc="-5" dirty="0" smtClean="0">
                <a:solidFill>
                  <a:srgbClr val="FF0000"/>
                </a:solidFill>
              </a:rPr>
              <a:t> </a:t>
            </a:r>
            <a:r>
              <a:rPr sz="3200" spc="-20" dirty="0">
                <a:solidFill>
                  <a:srgbClr val="FF0000"/>
                </a:solidFill>
              </a:rPr>
              <a:t>data </a:t>
            </a:r>
            <a:r>
              <a:rPr sz="3200" spc="-10" dirty="0">
                <a:solidFill>
                  <a:srgbClr val="FF0000"/>
                </a:solidFill>
              </a:rPr>
              <a:t>ipotesi </a:t>
            </a:r>
            <a:r>
              <a:rPr sz="3200" spc="-5" dirty="0">
                <a:solidFill>
                  <a:srgbClr val="FF0000"/>
                </a:solidFill>
              </a:rPr>
              <a:t>è  necessario </a:t>
            </a:r>
            <a:r>
              <a:rPr sz="3200" spc="-15" dirty="0">
                <a:solidFill>
                  <a:srgbClr val="FF0000"/>
                </a:solidFill>
              </a:rPr>
              <a:t>considerare </a:t>
            </a:r>
            <a:r>
              <a:rPr sz="3200" spc="-5" dirty="0" err="1">
                <a:solidFill>
                  <a:srgbClr val="FF0000"/>
                </a:solidFill>
              </a:rPr>
              <a:t>almeno</a:t>
            </a:r>
            <a:r>
              <a:rPr sz="3200" spc="-5" dirty="0">
                <a:solidFill>
                  <a:srgbClr val="FF0000"/>
                </a:solidFill>
              </a:rPr>
              <a:t> </a:t>
            </a:r>
            <a:r>
              <a:rPr lang="it-IT" sz="3200" spc="-5" dirty="0" smtClean="0">
                <a:solidFill>
                  <a:srgbClr val="FF0000"/>
                </a:solidFill>
              </a:rPr>
              <a:t>1</a:t>
            </a:r>
            <a:r>
              <a:rPr sz="3200" spc="-10" dirty="0" smtClean="0">
                <a:solidFill>
                  <a:srgbClr val="FF0000"/>
                </a:solidFill>
              </a:rPr>
              <a:t> </a:t>
            </a:r>
            <a:r>
              <a:rPr lang="it-IT" sz="3200" spc="-10" dirty="0" smtClean="0">
                <a:solidFill>
                  <a:srgbClr val="FF0000"/>
                </a:solidFill>
              </a:rPr>
              <a:t> </a:t>
            </a:r>
            <a:r>
              <a:rPr sz="3200" spc="-10" dirty="0" err="1" smtClean="0">
                <a:solidFill>
                  <a:srgbClr val="FF0000"/>
                </a:solidFill>
              </a:rPr>
              <a:t>ipotesi</a:t>
            </a:r>
            <a:r>
              <a:rPr sz="3200" spc="130" dirty="0" smtClean="0">
                <a:solidFill>
                  <a:srgbClr val="FF0000"/>
                </a:solidFill>
              </a:rPr>
              <a:t> </a:t>
            </a:r>
            <a:r>
              <a:rPr sz="3200" spc="-15" dirty="0">
                <a:solidFill>
                  <a:srgbClr val="FF0000"/>
                </a:solidFill>
              </a:rPr>
              <a:t>alternativa</a:t>
            </a:r>
          </a:p>
          <a:p>
            <a:pPr>
              <a:lnSpc>
                <a:spcPct val="100000"/>
              </a:lnSpc>
              <a:spcBef>
                <a:spcPts val="25"/>
              </a:spcBef>
              <a:buClr>
                <a:srgbClr val="001F5F"/>
              </a:buClr>
              <a:buFont typeface="Calibri"/>
              <a:buAutoNum type="arabicPeriod"/>
            </a:pPr>
            <a:endParaRPr sz="3200" dirty="0">
              <a:cs typeface="Times New Roman"/>
            </a:endParaRPr>
          </a:p>
          <a:p>
            <a:pPr marL="469900" marR="5715" indent="-457200" algn="just">
              <a:lnSpc>
                <a:spcPct val="100000"/>
              </a:lnSpc>
              <a:buAutoNum type="arabicPeriod"/>
              <a:tabLst>
                <a:tab pos="470534" algn="l"/>
              </a:tabLst>
            </a:pPr>
            <a:r>
              <a:rPr sz="3200" spc="-25" dirty="0"/>
              <a:t>L’interpretazione </a:t>
            </a:r>
            <a:r>
              <a:rPr sz="3200" spc="-5" dirty="0"/>
              <a:t>scientifica si basa su domande </a:t>
            </a:r>
            <a:r>
              <a:rPr sz="3200" spc="-10" dirty="0"/>
              <a:t>del  </a:t>
            </a:r>
            <a:r>
              <a:rPr sz="3200" spc="-5" dirty="0"/>
              <a:t>tipo: «qual è </a:t>
            </a:r>
            <a:r>
              <a:rPr sz="3200" dirty="0"/>
              <a:t>la </a:t>
            </a:r>
            <a:r>
              <a:rPr sz="3200" spc="-10" dirty="0" err="1"/>
              <a:t>probabilità</a:t>
            </a:r>
            <a:r>
              <a:rPr sz="3200" spc="-10" dirty="0"/>
              <a:t> </a:t>
            </a:r>
            <a:r>
              <a:rPr lang="it-IT" sz="3200" spc="-10" dirty="0" smtClean="0"/>
              <a:t>(Pr) </a:t>
            </a:r>
            <a:r>
              <a:rPr sz="3200" spc="-20" dirty="0" err="1" smtClean="0"/>
              <a:t>dell’evidenza</a:t>
            </a:r>
            <a:r>
              <a:rPr lang="it-IT" sz="3200" spc="-20" dirty="0" smtClean="0"/>
              <a:t> (E),</a:t>
            </a:r>
            <a:r>
              <a:rPr sz="3200" spc="-20" dirty="0" smtClean="0"/>
              <a:t> </a:t>
            </a:r>
            <a:r>
              <a:rPr sz="3200" spc="-20" dirty="0"/>
              <a:t>data </a:t>
            </a:r>
            <a:r>
              <a:rPr sz="3200" spc="-10" dirty="0" err="1" smtClean="0"/>
              <a:t>l’ipotesi</a:t>
            </a:r>
            <a:r>
              <a:rPr lang="it-IT" sz="3200" spc="-10" dirty="0" smtClean="0"/>
              <a:t> (H)</a:t>
            </a:r>
            <a:r>
              <a:rPr sz="3200" spc="-10" dirty="0" smtClean="0"/>
              <a:t>?»</a:t>
            </a:r>
            <a:endParaRPr sz="3200" spc="-10" dirty="0"/>
          </a:p>
          <a:p>
            <a:pPr>
              <a:lnSpc>
                <a:spcPct val="100000"/>
              </a:lnSpc>
              <a:spcBef>
                <a:spcPts val="30"/>
              </a:spcBef>
              <a:buClr>
                <a:srgbClr val="001F5F"/>
              </a:buClr>
              <a:buFont typeface="Calibri"/>
              <a:buAutoNum type="arabicPeriod"/>
            </a:pPr>
            <a:endParaRPr sz="3200" dirty="0">
              <a:cs typeface="Times New Roman"/>
            </a:endParaRPr>
          </a:p>
          <a:p>
            <a:pPr marL="469900" marR="5080" indent="-457200" algn="just">
              <a:lnSpc>
                <a:spcPct val="100000"/>
              </a:lnSpc>
              <a:buAutoNum type="arabicPeriod"/>
              <a:tabLst>
                <a:tab pos="470534" algn="l"/>
              </a:tabLst>
            </a:pPr>
            <a:r>
              <a:rPr sz="3200" spc="-10" dirty="0"/>
              <a:t>L'evidenza </a:t>
            </a:r>
            <a:r>
              <a:rPr sz="3200" spc="-5" dirty="0"/>
              <a:t>scientifica è </a:t>
            </a:r>
            <a:r>
              <a:rPr sz="3200" spc="-10" dirty="0"/>
              <a:t>condizionata </a:t>
            </a:r>
            <a:r>
              <a:rPr sz="3200" spc="-5" dirty="0"/>
              <a:t>non solo </a:t>
            </a:r>
            <a:r>
              <a:rPr sz="3200" spc="-5" dirty="0" err="1"/>
              <a:t>dalle</a:t>
            </a:r>
            <a:r>
              <a:rPr sz="3200" spc="-5" dirty="0"/>
              <a:t>  </a:t>
            </a:r>
            <a:r>
              <a:rPr lang="it-IT" sz="3200" spc="-5" dirty="0" smtClean="0"/>
              <a:t>2</a:t>
            </a:r>
            <a:r>
              <a:rPr sz="3200" spc="-5" dirty="0" smtClean="0"/>
              <a:t> </a:t>
            </a:r>
            <a:r>
              <a:rPr sz="3200" spc="-10" dirty="0"/>
              <a:t>ipotesi </a:t>
            </a:r>
            <a:r>
              <a:rPr sz="3200" spc="-25" dirty="0"/>
              <a:t>fatte, </a:t>
            </a:r>
            <a:r>
              <a:rPr lang="it-IT" sz="3200" spc="-25" dirty="0" smtClean="0"/>
              <a:t>ma </a:t>
            </a:r>
            <a:r>
              <a:rPr sz="3200" dirty="0" err="1" smtClean="0"/>
              <a:t>anche</a:t>
            </a:r>
            <a:r>
              <a:rPr sz="3200" dirty="0" smtClean="0"/>
              <a:t> </a:t>
            </a:r>
            <a:r>
              <a:rPr sz="3200" spc="-5" dirty="0"/>
              <a:t>dal </a:t>
            </a:r>
            <a:r>
              <a:rPr sz="3200" u="sng" spc="-25" dirty="0" err="1" smtClean="0"/>
              <a:t>contesto</a:t>
            </a:r>
            <a:r>
              <a:rPr lang="it-IT" sz="3200" u="sng" spc="-25" dirty="0" smtClean="0"/>
              <a:t>,</a:t>
            </a:r>
            <a:r>
              <a:rPr sz="3200" spc="-25" dirty="0" smtClean="0"/>
              <a:t> </a:t>
            </a:r>
            <a:r>
              <a:rPr sz="3200" spc="-20" dirty="0"/>
              <a:t>entro </a:t>
            </a:r>
            <a:r>
              <a:rPr sz="3200" spc="-5" dirty="0"/>
              <a:t>cui </a:t>
            </a:r>
            <a:r>
              <a:rPr sz="3200" spc="-10" dirty="0"/>
              <a:t>tali  ipotesi </a:t>
            </a:r>
            <a:r>
              <a:rPr sz="3200" spc="-15" dirty="0"/>
              <a:t>devono essere</a:t>
            </a:r>
            <a:r>
              <a:rPr sz="3200" spc="70" dirty="0"/>
              <a:t> </a:t>
            </a:r>
            <a:r>
              <a:rPr sz="3200" spc="-20" dirty="0"/>
              <a:t>valutate</a:t>
            </a:r>
          </a:p>
        </p:txBody>
      </p:sp>
      <p:sp>
        <p:nvSpPr>
          <p:cNvPr id="3" name="object 3"/>
          <p:cNvSpPr txBox="1">
            <a:spLocks noGrp="1"/>
          </p:cNvSpPr>
          <p:nvPr>
            <p:ph type="title"/>
          </p:nvPr>
        </p:nvSpPr>
        <p:spPr>
          <a:xfrm>
            <a:off x="3976616" y="657747"/>
            <a:ext cx="3751579" cy="56682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nchor="ctr">
            <a:spAutoFit/>
          </a:bodyPr>
          <a:lstStyle/>
          <a:p>
            <a:pPr marL="12700" algn="ctr">
              <a:lnSpc>
                <a:spcPct val="100000"/>
              </a:lnSpc>
              <a:spcBef>
                <a:spcPts val="100"/>
              </a:spcBef>
            </a:pPr>
            <a:r>
              <a:rPr sz="3600" spc="-5" dirty="0">
                <a:latin typeface="+mn-lt"/>
              </a:rPr>
              <a:t>Principi</a:t>
            </a:r>
            <a:r>
              <a:rPr sz="3600" spc="-75" dirty="0">
                <a:latin typeface="+mn-lt"/>
              </a:rPr>
              <a:t> </a:t>
            </a:r>
            <a:r>
              <a:rPr sz="3600" spc="-20" dirty="0">
                <a:latin typeface="+mn-lt"/>
              </a:rPr>
              <a:t>generali</a:t>
            </a:r>
            <a:endParaRPr sz="3600" dirty="0">
              <a:latin typeface="+mn-lt"/>
            </a:endParaRPr>
          </a:p>
        </p:txBody>
      </p:sp>
    </p:spTree>
    <p:extLst>
      <p:ext uri="{BB962C8B-B14F-4D97-AF65-F5344CB8AC3E}">
        <p14:creationId xmlns:p14="http://schemas.microsoft.com/office/powerpoint/2010/main" val="28947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5300" y="2105024"/>
            <a:ext cx="10467975" cy="3438575"/>
          </a:xfrm>
          <a:prstGeom prst="rect">
            <a:avLst/>
          </a:prstGeom>
          <a:ln>
            <a:noFill/>
          </a:ln>
        </p:spPr>
        <p:style>
          <a:lnRef idx="2">
            <a:schemeClr val="accent1"/>
          </a:lnRef>
          <a:fillRef idx="1003">
            <a:schemeClr val="lt2"/>
          </a:fillRef>
          <a:effectRef idx="0">
            <a:schemeClr val="accent1"/>
          </a:effectRef>
          <a:fontRef idx="minor">
            <a:schemeClr val="dk1"/>
          </a:fontRef>
        </p:style>
        <p:txBody>
          <a:bodyPr vert="horz" wrap="square" lIns="0" tIns="12065" rIns="0" bIns="0" rtlCol="0">
            <a:spAutoFit/>
          </a:bodyPr>
          <a:lstStyle/>
          <a:p>
            <a:pPr marR="5080" algn="just">
              <a:tabLst>
                <a:tab pos="695325" algn="l"/>
                <a:tab pos="1537970" algn="l"/>
                <a:tab pos="2002789" algn="l"/>
                <a:tab pos="2573020" algn="l"/>
                <a:tab pos="3317240" algn="l"/>
                <a:tab pos="3782060" algn="l"/>
                <a:tab pos="5299710" algn="l"/>
                <a:tab pos="5754370" algn="l"/>
                <a:tab pos="6918959" algn="l"/>
              </a:tabLst>
            </a:pPr>
            <a:r>
              <a:rPr sz="3200" spc="-5" dirty="0">
                <a:solidFill>
                  <a:srgbClr val="001F5F"/>
                </a:solidFill>
                <a:cs typeface="Calibri"/>
              </a:rPr>
              <a:t>Nel	</a:t>
            </a:r>
            <a:r>
              <a:rPr sz="3200" spc="-25" dirty="0">
                <a:solidFill>
                  <a:srgbClr val="001F5F"/>
                </a:solidFill>
                <a:cs typeface="Calibri"/>
              </a:rPr>
              <a:t>c</a:t>
            </a:r>
            <a:r>
              <a:rPr sz="3200" spc="-5" dirty="0">
                <a:solidFill>
                  <a:srgbClr val="001F5F"/>
                </a:solidFill>
                <a:cs typeface="Calibri"/>
              </a:rPr>
              <a:t>aso</a:t>
            </a:r>
            <a:r>
              <a:rPr sz="3200" dirty="0">
                <a:solidFill>
                  <a:srgbClr val="001F5F"/>
                </a:solidFill>
                <a:cs typeface="Calibri"/>
              </a:rPr>
              <a:t>	</a:t>
            </a:r>
            <a:r>
              <a:rPr sz="3200" spc="-10" dirty="0">
                <a:solidFill>
                  <a:srgbClr val="001F5F"/>
                </a:solidFill>
                <a:cs typeface="Calibri"/>
              </a:rPr>
              <a:t>d</a:t>
            </a:r>
            <a:r>
              <a:rPr sz="3200" spc="-5" dirty="0">
                <a:solidFill>
                  <a:srgbClr val="001F5F"/>
                </a:solidFill>
                <a:cs typeface="Calibri"/>
              </a:rPr>
              <a:t>i</a:t>
            </a:r>
            <a:r>
              <a:rPr sz="3200" dirty="0">
                <a:solidFill>
                  <a:srgbClr val="001F5F"/>
                </a:solidFill>
                <a:cs typeface="Calibri"/>
              </a:rPr>
              <a:t>	u</a:t>
            </a:r>
            <a:r>
              <a:rPr sz="3200" spc="-5" dirty="0">
                <a:solidFill>
                  <a:srgbClr val="001F5F"/>
                </a:solidFill>
                <a:cs typeface="Calibri"/>
              </a:rPr>
              <a:t>n</a:t>
            </a:r>
            <a:r>
              <a:rPr sz="3200" dirty="0">
                <a:solidFill>
                  <a:srgbClr val="001F5F"/>
                </a:solidFill>
                <a:cs typeface="Calibri"/>
              </a:rPr>
              <a:t>	</a:t>
            </a:r>
            <a:r>
              <a:rPr sz="3200" spc="-35" dirty="0">
                <a:solidFill>
                  <a:srgbClr val="001F5F"/>
                </a:solidFill>
                <a:cs typeface="Calibri"/>
              </a:rPr>
              <a:t>t</a:t>
            </a:r>
            <a:r>
              <a:rPr sz="3200" spc="-5" dirty="0">
                <a:solidFill>
                  <a:srgbClr val="001F5F"/>
                </a:solidFill>
                <a:cs typeface="Calibri"/>
              </a:rPr>
              <a:t>e</a:t>
            </a:r>
            <a:r>
              <a:rPr sz="3200" spc="-30" dirty="0">
                <a:solidFill>
                  <a:srgbClr val="001F5F"/>
                </a:solidFill>
                <a:cs typeface="Calibri"/>
              </a:rPr>
              <a:t>s</a:t>
            </a:r>
            <a:r>
              <a:rPr sz="3200" spc="-5" dirty="0">
                <a:solidFill>
                  <a:srgbClr val="001F5F"/>
                </a:solidFill>
                <a:cs typeface="Calibri"/>
              </a:rPr>
              <a:t>t</a:t>
            </a:r>
            <a:r>
              <a:rPr sz="3200" dirty="0">
                <a:solidFill>
                  <a:srgbClr val="001F5F"/>
                </a:solidFill>
                <a:cs typeface="Calibri"/>
              </a:rPr>
              <a:t>	</a:t>
            </a:r>
            <a:r>
              <a:rPr sz="3200" spc="-10" dirty="0">
                <a:solidFill>
                  <a:srgbClr val="001F5F"/>
                </a:solidFill>
                <a:cs typeface="Calibri"/>
              </a:rPr>
              <a:t>d</a:t>
            </a:r>
            <a:r>
              <a:rPr sz="3200" spc="-5" dirty="0">
                <a:solidFill>
                  <a:srgbClr val="001F5F"/>
                </a:solidFill>
                <a:cs typeface="Calibri"/>
              </a:rPr>
              <a:t>i</a:t>
            </a:r>
            <a:r>
              <a:rPr sz="3200" dirty="0">
                <a:solidFill>
                  <a:srgbClr val="001F5F"/>
                </a:solidFill>
                <a:cs typeface="Calibri"/>
              </a:rPr>
              <a:t>	</a:t>
            </a:r>
            <a:r>
              <a:rPr sz="3200" spc="-10" dirty="0">
                <a:solidFill>
                  <a:srgbClr val="001F5F"/>
                </a:solidFill>
                <a:cs typeface="Calibri"/>
              </a:rPr>
              <a:t>p</a:t>
            </a:r>
            <a:r>
              <a:rPr sz="3200" spc="-30" dirty="0">
                <a:solidFill>
                  <a:srgbClr val="001F5F"/>
                </a:solidFill>
                <a:cs typeface="Calibri"/>
              </a:rPr>
              <a:t>a</a:t>
            </a:r>
            <a:r>
              <a:rPr sz="3200" spc="-35" dirty="0">
                <a:solidFill>
                  <a:srgbClr val="001F5F"/>
                </a:solidFill>
                <a:cs typeface="Calibri"/>
              </a:rPr>
              <a:t>t</a:t>
            </a:r>
            <a:r>
              <a:rPr sz="3200" spc="-5" dirty="0">
                <a:solidFill>
                  <a:srgbClr val="001F5F"/>
                </a:solidFill>
                <a:cs typeface="Calibri"/>
              </a:rPr>
              <a:t>ern</a:t>
            </a:r>
            <a:r>
              <a:rPr sz="3200" spc="-20" dirty="0">
                <a:solidFill>
                  <a:srgbClr val="001F5F"/>
                </a:solidFill>
                <a:cs typeface="Calibri"/>
              </a:rPr>
              <a:t>i</a:t>
            </a:r>
            <a:r>
              <a:rPr sz="3200" spc="-45" dirty="0">
                <a:solidFill>
                  <a:srgbClr val="001F5F"/>
                </a:solidFill>
                <a:cs typeface="Calibri"/>
              </a:rPr>
              <a:t>t</a:t>
            </a:r>
            <a:r>
              <a:rPr sz="3200" spc="-5" dirty="0">
                <a:solidFill>
                  <a:srgbClr val="001F5F"/>
                </a:solidFill>
                <a:cs typeface="Calibri"/>
              </a:rPr>
              <a:t>à</a:t>
            </a:r>
            <a:r>
              <a:rPr sz="3200" dirty="0">
                <a:solidFill>
                  <a:srgbClr val="001F5F"/>
                </a:solidFill>
                <a:cs typeface="Calibri"/>
              </a:rPr>
              <a:t>	</a:t>
            </a:r>
            <a:r>
              <a:rPr lang="it-IT" sz="3200" dirty="0" smtClean="0">
                <a:solidFill>
                  <a:srgbClr val="001F5F"/>
                </a:solidFill>
                <a:cs typeface="Calibri"/>
              </a:rPr>
              <a:t> </a:t>
            </a:r>
            <a:r>
              <a:rPr sz="3200" spc="-15" dirty="0" smtClean="0">
                <a:solidFill>
                  <a:srgbClr val="001F5F"/>
                </a:solidFill>
                <a:cs typeface="Calibri"/>
              </a:rPr>
              <a:t>l</a:t>
            </a:r>
            <a:r>
              <a:rPr sz="3200" spc="-5" dirty="0" smtClean="0">
                <a:solidFill>
                  <a:srgbClr val="001F5F"/>
                </a:solidFill>
                <a:cs typeface="Calibri"/>
              </a:rPr>
              <a:t>e</a:t>
            </a:r>
            <a:r>
              <a:rPr sz="3200" dirty="0">
                <a:solidFill>
                  <a:srgbClr val="001F5F"/>
                </a:solidFill>
                <a:cs typeface="Calibri"/>
              </a:rPr>
              <a:t>	</a:t>
            </a:r>
            <a:r>
              <a:rPr sz="3200" spc="-5" dirty="0">
                <a:solidFill>
                  <a:srgbClr val="001F5F"/>
                </a:solidFill>
                <a:cs typeface="Calibri"/>
              </a:rPr>
              <a:t>ipo</a:t>
            </a:r>
            <a:r>
              <a:rPr sz="3200" spc="-30" dirty="0">
                <a:solidFill>
                  <a:srgbClr val="001F5F"/>
                </a:solidFill>
                <a:cs typeface="Calibri"/>
              </a:rPr>
              <a:t>t</a:t>
            </a:r>
            <a:r>
              <a:rPr sz="3200" spc="-5" dirty="0">
                <a:solidFill>
                  <a:srgbClr val="001F5F"/>
                </a:solidFill>
                <a:cs typeface="Calibri"/>
              </a:rPr>
              <a:t>esi</a:t>
            </a:r>
            <a:r>
              <a:rPr sz="3200" dirty="0">
                <a:solidFill>
                  <a:srgbClr val="001F5F"/>
                </a:solidFill>
                <a:cs typeface="Calibri"/>
              </a:rPr>
              <a:t>	</a:t>
            </a:r>
            <a:r>
              <a:rPr sz="3200" spc="-5" dirty="0" smtClean="0">
                <a:solidFill>
                  <a:srgbClr val="001F5F"/>
                </a:solidFill>
                <a:cs typeface="Calibri"/>
              </a:rPr>
              <a:t>al</a:t>
            </a:r>
            <a:r>
              <a:rPr sz="3200" spc="-35" dirty="0" smtClean="0">
                <a:solidFill>
                  <a:srgbClr val="001F5F"/>
                </a:solidFill>
                <a:cs typeface="Calibri"/>
              </a:rPr>
              <a:t>t</a:t>
            </a:r>
            <a:r>
              <a:rPr sz="3200" spc="-15" dirty="0" smtClean="0">
                <a:solidFill>
                  <a:srgbClr val="001F5F"/>
                </a:solidFill>
                <a:cs typeface="Calibri"/>
              </a:rPr>
              <a:t>e</a:t>
            </a:r>
            <a:r>
              <a:rPr sz="3200" spc="-5" dirty="0" smtClean="0">
                <a:solidFill>
                  <a:srgbClr val="001F5F"/>
                </a:solidFill>
                <a:cs typeface="Calibri"/>
              </a:rPr>
              <a:t>rn</a:t>
            </a:r>
            <a:r>
              <a:rPr sz="3200" spc="-35" dirty="0" smtClean="0">
                <a:solidFill>
                  <a:srgbClr val="001F5F"/>
                </a:solidFill>
                <a:cs typeface="Calibri"/>
              </a:rPr>
              <a:t>a</a:t>
            </a:r>
            <a:r>
              <a:rPr sz="3200" spc="-5" dirty="0" smtClean="0">
                <a:solidFill>
                  <a:srgbClr val="001F5F"/>
                </a:solidFill>
                <a:cs typeface="Calibri"/>
              </a:rPr>
              <a:t>ti</a:t>
            </a:r>
            <a:r>
              <a:rPr sz="3200" spc="-45" dirty="0" smtClean="0">
                <a:solidFill>
                  <a:srgbClr val="001F5F"/>
                </a:solidFill>
                <a:cs typeface="Calibri"/>
              </a:rPr>
              <a:t>v</a:t>
            </a:r>
            <a:r>
              <a:rPr sz="3200" spc="-5" dirty="0" smtClean="0">
                <a:solidFill>
                  <a:srgbClr val="001F5F"/>
                </a:solidFill>
                <a:cs typeface="Calibri"/>
              </a:rPr>
              <a:t>e</a:t>
            </a:r>
            <a:r>
              <a:rPr lang="it-IT" sz="3200" spc="-5" dirty="0" smtClean="0">
                <a:solidFill>
                  <a:srgbClr val="001F5F"/>
                </a:solidFill>
                <a:cs typeface="Calibri"/>
              </a:rPr>
              <a:t> </a:t>
            </a:r>
            <a:r>
              <a:rPr sz="3200" spc="-20" dirty="0" smtClean="0">
                <a:solidFill>
                  <a:srgbClr val="001F5F"/>
                </a:solidFill>
                <a:cs typeface="Calibri"/>
              </a:rPr>
              <a:t>formulate</a:t>
            </a:r>
            <a:r>
              <a:rPr sz="3200" dirty="0" smtClean="0">
                <a:solidFill>
                  <a:srgbClr val="001F5F"/>
                </a:solidFill>
                <a:cs typeface="Calibri"/>
              </a:rPr>
              <a:t> </a:t>
            </a:r>
            <a:r>
              <a:rPr sz="3200" spc="-5" dirty="0">
                <a:solidFill>
                  <a:srgbClr val="001F5F"/>
                </a:solidFill>
                <a:cs typeface="Calibri"/>
              </a:rPr>
              <a:t>sono:</a:t>
            </a:r>
            <a:endParaRPr sz="3200" dirty="0">
              <a:cs typeface="Calibri"/>
            </a:endParaRPr>
          </a:p>
          <a:p>
            <a:pPr algn="just"/>
            <a:endParaRPr sz="3200" dirty="0">
              <a:cs typeface="Times New Roman"/>
            </a:endParaRPr>
          </a:p>
          <a:p>
            <a:pPr algn="just"/>
            <a:endParaRPr sz="3200" dirty="0">
              <a:cs typeface="Times New Roman"/>
            </a:endParaRPr>
          </a:p>
          <a:p>
            <a:pPr algn="just"/>
            <a:r>
              <a:rPr sz="3200" b="1" dirty="0">
                <a:solidFill>
                  <a:srgbClr val="001F5F"/>
                </a:solidFill>
                <a:cs typeface="Calibri"/>
              </a:rPr>
              <a:t>H</a:t>
            </a:r>
            <a:r>
              <a:rPr sz="3200" b="1" baseline="-21021" dirty="0">
                <a:solidFill>
                  <a:srgbClr val="001F5F"/>
                </a:solidFill>
                <a:cs typeface="Calibri"/>
              </a:rPr>
              <a:t>1</a:t>
            </a:r>
            <a:r>
              <a:rPr sz="3200" dirty="0">
                <a:solidFill>
                  <a:srgbClr val="001F5F"/>
                </a:solidFill>
                <a:cs typeface="Calibri"/>
              </a:rPr>
              <a:t>: </a:t>
            </a:r>
            <a:r>
              <a:rPr sz="3200" spc="-5" dirty="0">
                <a:solidFill>
                  <a:srgbClr val="001F5F"/>
                </a:solidFill>
                <a:cs typeface="Calibri"/>
              </a:rPr>
              <a:t>PP </a:t>
            </a:r>
            <a:r>
              <a:rPr sz="3200" spc="-5" dirty="0" smtClean="0">
                <a:solidFill>
                  <a:srgbClr val="001F5F"/>
                </a:solidFill>
                <a:cs typeface="Calibri"/>
              </a:rPr>
              <a:t>è </a:t>
            </a:r>
            <a:r>
              <a:rPr sz="3200" spc="-5" dirty="0">
                <a:solidFill>
                  <a:srgbClr val="001F5F"/>
                </a:solidFill>
                <a:cs typeface="Calibri"/>
              </a:rPr>
              <a:t>il </a:t>
            </a:r>
            <a:r>
              <a:rPr sz="3200" spc="-15" dirty="0">
                <a:solidFill>
                  <a:srgbClr val="001F5F"/>
                </a:solidFill>
                <a:cs typeface="Calibri"/>
              </a:rPr>
              <a:t>padre </a:t>
            </a:r>
            <a:r>
              <a:rPr sz="3200" spc="-5" dirty="0">
                <a:solidFill>
                  <a:srgbClr val="001F5F"/>
                </a:solidFill>
                <a:cs typeface="Calibri"/>
              </a:rPr>
              <a:t>di</a:t>
            </a:r>
            <a:r>
              <a:rPr sz="3200" spc="35" dirty="0">
                <a:solidFill>
                  <a:srgbClr val="001F5F"/>
                </a:solidFill>
                <a:cs typeface="Calibri"/>
              </a:rPr>
              <a:t> </a:t>
            </a:r>
            <a:r>
              <a:rPr sz="3200" spc="-5" dirty="0">
                <a:solidFill>
                  <a:srgbClr val="001F5F"/>
                </a:solidFill>
                <a:cs typeface="Calibri"/>
              </a:rPr>
              <a:t>F</a:t>
            </a:r>
            <a:endParaRPr sz="3200" dirty="0">
              <a:cs typeface="Calibri"/>
            </a:endParaRPr>
          </a:p>
          <a:p>
            <a:pPr algn="just"/>
            <a:endParaRPr sz="3200" dirty="0">
              <a:cs typeface="Times New Roman"/>
            </a:endParaRPr>
          </a:p>
          <a:p>
            <a:pPr algn="just"/>
            <a:r>
              <a:rPr sz="3200" b="1" dirty="0">
                <a:solidFill>
                  <a:srgbClr val="001F5F"/>
                </a:solidFill>
                <a:cs typeface="Calibri"/>
              </a:rPr>
              <a:t>H</a:t>
            </a:r>
            <a:r>
              <a:rPr sz="3200" b="1" baseline="-21021" dirty="0">
                <a:solidFill>
                  <a:srgbClr val="001F5F"/>
                </a:solidFill>
                <a:cs typeface="Calibri"/>
              </a:rPr>
              <a:t>2</a:t>
            </a:r>
            <a:r>
              <a:rPr sz="3200" dirty="0">
                <a:solidFill>
                  <a:srgbClr val="001F5F"/>
                </a:solidFill>
                <a:cs typeface="Calibri"/>
              </a:rPr>
              <a:t>: </a:t>
            </a:r>
            <a:r>
              <a:rPr sz="3200" spc="-5" dirty="0">
                <a:solidFill>
                  <a:srgbClr val="001F5F"/>
                </a:solidFill>
                <a:cs typeface="Calibri"/>
              </a:rPr>
              <a:t>Un </a:t>
            </a:r>
            <a:r>
              <a:rPr sz="3200" spc="-15" dirty="0">
                <a:solidFill>
                  <a:srgbClr val="001F5F"/>
                </a:solidFill>
                <a:cs typeface="Calibri"/>
              </a:rPr>
              <a:t>altro </a:t>
            </a:r>
            <a:r>
              <a:rPr sz="3200" spc="-10" dirty="0">
                <a:solidFill>
                  <a:srgbClr val="001F5F"/>
                </a:solidFill>
                <a:cs typeface="Calibri"/>
              </a:rPr>
              <a:t>uomo non </a:t>
            </a:r>
            <a:r>
              <a:rPr sz="3200" spc="-20" dirty="0" err="1" smtClean="0">
                <a:solidFill>
                  <a:srgbClr val="001F5F"/>
                </a:solidFill>
                <a:cs typeface="Calibri"/>
              </a:rPr>
              <a:t>imparentato</a:t>
            </a:r>
            <a:r>
              <a:rPr lang="it-IT" sz="3200" spc="-20" dirty="0" smtClean="0">
                <a:solidFill>
                  <a:srgbClr val="001F5F"/>
                </a:solidFill>
                <a:cs typeface="Calibri"/>
              </a:rPr>
              <a:t>,</a:t>
            </a:r>
            <a:r>
              <a:rPr sz="3200" spc="-20" dirty="0" smtClean="0">
                <a:solidFill>
                  <a:srgbClr val="001F5F"/>
                </a:solidFill>
                <a:cs typeface="Calibri"/>
              </a:rPr>
              <a:t> </a:t>
            </a:r>
            <a:r>
              <a:rPr sz="3200" spc="-5" dirty="0">
                <a:solidFill>
                  <a:srgbClr val="001F5F"/>
                </a:solidFill>
                <a:cs typeface="Calibri"/>
              </a:rPr>
              <a:t>è il </a:t>
            </a:r>
            <a:r>
              <a:rPr sz="3200" spc="-15" dirty="0">
                <a:solidFill>
                  <a:srgbClr val="001F5F"/>
                </a:solidFill>
                <a:cs typeface="Calibri"/>
              </a:rPr>
              <a:t>padre </a:t>
            </a:r>
            <a:r>
              <a:rPr sz="3200" spc="-5" dirty="0">
                <a:solidFill>
                  <a:srgbClr val="001F5F"/>
                </a:solidFill>
                <a:cs typeface="Calibri"/>
              </a:rPr>
              <a:t>di</a:t>
            </a:r>
            <a:r>
              <a:rPr sz="3200" spc="140" dirty="0">
                <a:solidFill>
                  <a:srgbClr val="001F5F"/>
                </a:solidFill>
                <a:cs typeface="Calibri"/>
              </a:rPr>
              <a:t> </a:t>
            </a:r>
            <a:r>
              <a:rPr sz="3200" spc="-5" dirty="0">
                <a:solidFill>
                  <a:srgbClr val="001F5F"/>
                </a:solidFill>
                <a:cs typeface="Calibri"/>
              </a:rPr>
              <a:t>F</a:t>
            </a:r>
            <a:endParaRPr sz="3200" dirty="0">
              <a:cs typeface="Calibri"/>
            </a:endParaRPr>
          </a:p>
        </p:txBody>
      </p:sp>
      <p:sp>
        <p:nvSpPr>
          <p:cNvPr id="3" name="object 3"/>
          <p:cNvSpPr txBox="1">
            <a:spLocks noGrp="1"/>
          </p:cNvSpPr>
          <p:nvPr>
            <p:ph type="title"/>
          </p:nvPr>
        </p:nvSpPr>
        <p:spPr>
          <a:xfrm>
            <a:off x="209549" y="325936"/>
            <a:ext cx="11687176" cy="99835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3335" rIns="0" bIns="0" rtlCol="0" anchor="ctr">
            <a:spAutoFit/>
          </a:bodyPr>
          <a:lstStyle/>
          <a:p>
            <a:pPr algn="just">
              <a:lnSpc>
                <a:spcPct val="100000"/>
              </a:lnSpc>
              <a:spcBef>
                <a:spcPts val="0"/>
              </a:spcBef>
              <a:tabLst>
                <a:tab pos="756285" algn="l"/>
              </a:tabLst>
            </a:pPr>
            <a:r>
              <a:rPr sz="2800" b="1" spc="-5" dirty="0">
                <a:solidFill>
                  <a:srgbClr val="FF0000"/>
                </a:solidFill>
              </a:rPr>
              <a:t>1</a:t>
            </a:r>
            <a:r>
              <a:rPr sz="2800" b="1" spc="-5" dirty="0" smtClean="0">
                <a:solidFill>
                  <a:srgbClr val="FF0000"/>
                </a:solidFill>
              </a:rPr>
              <a:t>.</a:t>
            </a:r>
            <a:r>
              <a:rPr lang="it-IT" sz="2800" spc="-25" dirty="0">
                <a:solidFill>
                  <a:srgbClr val="FF0000"/>
                </a:solidFill>
              </a:rPr>
              <a:t> </a:t>
            </a:r>
            <a:r>
              <a:rPr lang="it-IT" sz="3200" spc="-25" dirty="0">
                <a:solidFill>
                  <a:srgbClr val="FF0000"/>
                </a:solidFill>
              </a:rPr>
              <a:t>Per </a:t>
            </a:r>
            <a:r>
              <a:rPr lang="it-IT" sz="3200" spc="-15" dirty="0">
                <a:solidFill>
                  <a:srgbClr val="FF0000"/>
                </a:solidFill>
              </a:rPr>
              <a:t>valutare </a:t>
            </a:r>
            <a:r>
              <a:rPr lang="it-IT" sz="3200" spc="-10" dirty="0">
                <a:solidFill>
                  <a:srgbClr val="FF0000"/>
                </a:solidFill>
              </a:rPr>
              <a:t>l'incertezza </a:t>
            </a:r>
            <a:r>
              <a:rPr lang="it-IT" sz="3200" spc="-5" dirty="0">
                <a:solidFill>
                  <a:srgbClr val="FF0000"/>
                </a:solidFill>
              </a:rPr>
              <a:t>di 1 </a:t>
            </a:r>
            <a:r>
              <a:rPr lang="it-IT" sz="3200" spc="-20" dirty="0">
                <a:solidFill>
                  <a:srgbClr val="FF0000"/>
                </a:solidFill>
              </a:rPr>
              <a:t>data </a:t>
            </a:r>
            <a:r>
              <a:rPr lang="it-IT" sz="3200" spc="-10" dirty="0">
                <a:solidFill>
                  <a:srgbClr val="FF0000"/>
                </a:solidFill>
              </a:rPr>
              <a:t>ipotesi </a:t>
            </a:r>
            <a:r>
              <a:rPr lang="it-IT" sz="3200" spc="-5" dirty="0">
                <a:solidFill>
                  <a:srgbClr val="FF0000"/>
                </a:solidFill>
              </a:rPr>
              <a:t>è  necessario </a:t>
            </a:r>
            <a:r>
              <a:rPr lang="it-IT" sz="3200" spc="-15" dirty="0">
                <a:solidFill>
                  <a:srgbClr val="FF0000"/>
                </a:solidFill>
              </a:rPr>
              <a:t>considerare </a:t>
            </a:r>
            <a:r>
              <a:rPr lang="it-IT" sz="3200" spc="-5" dirty="0">
                <a:solidFill>
                  <a:srgbClr val="FF0000"/>
                </a:solidFill>
              </a:rPr>
              <a:t>almeno 1</a:t>
            </a:r>
            <a:r>
              <a:rPr lang="it-IT" sz="3200" spc="-10" dirty="0">
                <a:solidFill>
                  <a:srgbClr val="FF0000"/>
                </a:solidFill>
              </a:rPr>
              <a:t>  ipotesi</a:t>
            </a:r>
            <a:r>
              <a:rPr lang="it-IT" sz="3200" spc="130" dirty="0">
                <a:solidFill>
                  <a:srgbClr val="FF0000"/>
                </a:solidFill>
              </a:rPr>
              <a:t> </a:t>
            </a:r>
            <a:r>
              <a:rPr lang="it-IT" sz="3200" spc="-15" dirty="0" smtClean="0">
                <a:solidFill>
                  <a:srgbClr val="FF0000"/>
                </a:solidFill>
              </a:rPr>
              <a:t>alternativa</a:t>
            </a:r>
            <a:r>
              <a:rPr sz="3200" b="1" spc="-5" dirty="0">
                <a:solidFill>
                  <a:srgbClr val="FF0000"/>
                </a:solidFill>
              </a:rPr>
              <a:t>	</a:t>
            </a:r>
            <a:endParaRPr sz="3200" b="1" dirty="0">
              <a:solidFill>
                <a:srgbClr val="FF0000"/>
              </a:solidFill>
            </a:endParaRPr>
          </a:p>
        </p:txBody>
      </p:sp>
    </p:spTree>
    <p:extLst>
      <p:ext uri="{BB962C8B-B14F-4D97-AF65-F5344CB8AC3E}">
        <p14:creationId xmlns:p14="http://schemas.microsoft.com/office/powerpoint/2010/main" val="15534570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494950" y="1825625"/>
            <a:ext cx="10511406" cy="3746538"/>
          </a:xfrm>
          <a:prstGeom prst="rect">
            <a:avLst/>
          </a:prstGeom>
          <a:ln>
            <a:noFill/>
          </a:ln>
        </p:spPr>
        <p:style>
          <a:lnRef idx="2">
            <a:schemeClr val="accent1"/>
          </a:lnRef>
          <a:fillRef idx="1003">
            <a:schemeClr val="lt2"/>
          </a:fillRef>
          <a:effectRef idx="0">
            <a:schemeClr val="accent1"/>
          </a:effectRef>
          <a:fontRef idx="minor">
            <a:schemeClr val="dk1"/>
          </a:fontRef>
        </p:style>
        <p:txBody>
          <a:bodyPr vert="horz" wrap="square" lIns="0" tIns="12065" rIns="0" bIns="0" rtlCol="0">
            <a:spAutoFit/>
          </a:bodyPr>
          <a:lstStyle/>
          <a:p>
            <a:pPr marL="469900" marR="5715" indent="-457200" algn="just">
              <a:lnSpc>
                <a:spcPct val="100000"/>
              </a:lnSpc>
              <a:spcBef>
                <a:spcPts val="95"/>
              </a:spcBef>
              <a:buAutoNum type="arabicPeriod"/>
              <a:tabLst>
                <a:tab pos="470534" algn="l"/>
              </a:tabLst>
            </a:pPr>
            <a:r>
              <a:rPr spc="-25" dirty="0"/>
              <a:t>Per </a:t>
            </a:r>
            <a:r>
              <a:rPr spc="-15" dirty="0"/>
              <a:t>valutare </a:t>
            </a:r>
            <a:r>
              <a:rPr spc="-10" dirty="0"/>
              <a:t>l'incertezza </a:t>
            </a:r>
            <a:r>
              <a:rPr spc="-5" dirty="0"/>
              <a:t>di </a:t>
            </a:r>
            <a:r>
              <a:rPr lang="it-IT" spc="-5" dirty="0" smtClean="0"/>
              <a:t>1</a:t>
            </a:r>
            <a:r>
              <a:rPr spc="-5" dirty="0" smtClean="0"/>
              <a:t> </a:t>
            </a:r>
            <a:r>
              <a:rPr spc="-20" dirty="0"/>
              <a:t>data </a:t>
            </a:r>
            <a:r>
              <a:rPr spc="-10" dirty="0"/>
              <a:t>ipotesi </a:t>
            </a:r>
            <a:r>
              <a:rPr spc="-5" dirty="0"/>
              <a:t>è  necessario </a:t>
            </a:r>
            <a:r>
              <a:rPr spc="-15" dirty="0"/>
              <a:t>considerare </a:t>
            </a:r>
            <a:r>
              <a:rPr spc="-5" dirty="0" err="1"/>
              <a:t>almeno</a:t>
            </a:r>
            <a:r>
              <a:rPr spc="-5" dirty="0"/>
              <a:t> </a:t>
            </a:r>
            <a:r>
              <a:rPr lang="it-IT" spc="-5" dirty="0" smtClean="0"/>
              <a:t>1</a:t>
            </a:r>
            <a:r>
              <a:rPr spc="-10" dirty="0" smtClean="0"/>
              <a:t> </a:t>
            </a:r>
            <a:r>
              <a:rPr spc="-10" dirty="0"/>
              <a:t>ipotesi</a:t>
            </a:r>
            <a:r>
              <a:rPr spc="130" dirty="0"/>
              <a:t> </a:t>
            </a:r>
            <a:r>
              <a:rPr spc="-15" dirty="0"/>
              <a:t>alternativa</a:t>
            </a:r>
          </a:p>
          <a:p>
            <a:pPr>
              <a:lnSpc>
                <a:spcPct val="100000"/>
              </a:lnSpc>
              <a:spcBef>
                <a:spcPts val="25"/>
              </a:spcBef>
              <a:buClr>
                <a:srgbClr val="001F5F"/>
              </a:buClr>
              <a:buFont typeface="Calibri"/>
              <a:buAutoNum type="arabicPeriod"/>
            </a:pPr>
            <a:endParaRPr sz="2900" dirty="0">
              <a:cs typeface="Times New Roman"/>
            </a:endParaRPr>
          </a:p>
          <a:p>
            <a:pPr marL="469900" marR="5715" indent="-457200" algn="just">
              <a:lnSpc>
                <a:spcPct val="100000"/>
              </a:lnSpc>
              <a:buAutoNum type="arabicPeriod"/>
              <a:tabLst>
                <a:tab pos="470534" algn="l"/>
              </a:tabLst>
            </a:pPr>
            <a:r>
              <a:rPr spc="-25" dirty="0">
                <a:solidFill>
                  <a:srgbClr val="FF0000"/>
                </a:solidFill>
              </a:rPr>
              <a:t>L’interpretazione </a:t>
            </a:r>
            <a:r>
              <a:rPr spc="-5" dirty="0">
                <a:solidFill>
                  <a:srgbClr val="FF0000"/>
                </a:solidFill>
              </a:rPr>
              <a:t>scientifica si basa su domande </a:t>
            </a:r>
            <a:r>
              <a:rPr spc="-10" dirty="0">
                <a:solidFill>
                  <a:srgbClr val="FF0000"/>
                </a:solidFill>
              </a:rPr>
              <a:t>del  </a:t>
            </a:r>
            <a:r>
              <a:rPr spc="-5" dirty="0">
                <a:solidFill>
                  <a:srgbClr val="FF0000"/>
                </a:solidFill>
              </a:rPr>
              <a:t>tipo: «qual è </a:t>
            </a:r>
            <a:r>
              <a:rPr dirty="0">
                <a:solidFill>
                  <a:srgbClr val="FF0000"/>
                </a:solidFill>
              </a:rPr>
              <a:t>la </a:t>
            </a:r>
            <a:r>
              <a:rPr spc="-10" dirty="0" err="1">
                <a:solidFill>
                  <a:srgbClr val="FF0000"/>
                </a:solidFill>
              </a:rPr>
              <a:t>probabilità</a:t>
            </a:r>
            <a:r>
              <a:rPr spc="-10" dirty="0">
                <a:solidFill>
                  <a:srgbClr val="FF0000"/>
                </a:solidFill>
              </a:rPr>
              <a:t> </a:t>
            </a:r>
            <a:r>
              <a:rPr lang="it-IT" spc="-10" dirty="0" smtClean="0">
                <a:solidFill>
                  <a:srgbClr val="FF0000"/>
                </a:solidFill>
              </a:rPr>
              <a:t>(Pr) </a:t>
            </a:r>
            <a:r>
              <a:rPr spc="-20" dirty="0" err="1" smtClean="0">
                <a:solidFill>
                  <a:srgbClr val="FF0000"/>
                </a:solidFill>
              </a:rPr>
              <a:t>dell’evidenza</a:t>
            </a:r>
            <a:r>
              <a:rPr lang="it-IT" spc="-20" dirty="0" smtClean="0">
                <a:solidFill>
                  <a:srgbClr val="FF0000"/>
                </a:solidFill>
              </a:rPr>
              <a:t> (E),</a:t>
            </a:r>
            <a:r>
              <a:rPr spc="-20" dirty="0" smtClean="0">
                <a:solidFill>
                  <a:srgbClr val="FF0000"/>
                </a:solidFill>
              </a:rPr>
              <a:t> </a:t>
            </a:r>
            <a:r>
              <a:rPr spc="-20" dirty="0">
                <a:solidFill>
                  <a:srgbClr val="FF0000"/>
                </a:solidFill>
              </a:rPr>
              <a:t>data </a:t>
            </a:r>
            <a:r>
              <a:rPr spc="-10" dirty="0" err="1" smtClean="0">
                <a:solidFill>
                  <a:srgbClr val="FF0000"/>
                </a:solidFill>
              </a:rPr>
              <a:t>l’ipotesi</a:t>
            </a:r>
            <a:r>
              <a:rPr lang="it-IT" spc="-10" dirty="0" smtClean="0">
                <a:solidFill>
                  <a:srgbClr val="FF0000"/>
                </a:solidFill>
              </a:rPr>
              <a:t> (H)</a:t>
            </a:r>
            <a:r>
              <a:rPr spc="-10" dirty="0" smtClean="0">
                <a:solidFill>
                  <a:srgbClr val="FF0000"/>
                </a:solidFill>
              </a:rPr>
              <a:t>?»</a:t>
            </a:r>
            <a:endParaRPr spc="-10" dirty="0">
              <a:solidFill>
                <a:srgbClr val="FF0000"/>
              </a:solidFill>
            </a:endParaRPr>
          </a:p>
          <a:p>
            <a:pPr>
              <a:lnSpc>
                <a:spcPct val="100000"/>
              </a:lnSpc>
              <a:spcBef>
                <a:spcPts val="30"/>
              </a:spcBef>
              <a:buClr>
                <a:srgbClr val="001F5F"/>
              </a:buClr>
              <a:buFont typeface="Calibri"/>
              <a:buAutoNum type="arabicPeriod"/>
            </a:pPr>
            <a:endParaRPr sz="2900" dirty="0">
              <a:cs typeface="Times New Roman"/>
            </a:endParaRPr>
          </a:p>
          <a:p>
            <a:pPr marL="469900" marR="5080" indent="-457200" algn="just">
              <a:lnSpc>
                <a:spcPct val="100000"/>
              </a:lnSpc>
              <a:buAutoNum type="arabicPeriod"/>
              <a:tabLst>
                <a:tab pos="470534" algn="l"/>
              </a:tabLst>
            </a:pPr>
            <a:r>
              <a:rPr spc="-10" dirty="0"/>
              <a:t>L'evidenza </a:t>
            </a:r>
            <a:r>
              <a:rPr spc="-5" dirty="0"/>
              <a:t>scientifica è </a:t>
            </a:r>
            <a:r>
              <a:rPr spc="-10" dirty="0"/>
              <a:t>condizionata </a:t>
            </a:r>
            <a:r>
              <a:rPr spc="-5" dirty="0"/>
              <a:t>non solo </a:t>
            </a:r>
            <a:r>
              <a:rPr spc="-5" dirty="0" err="1"/>
              <a:t>dalle</a:t>
            </a:r>
            <a:r>
              <a:rPr spc="-5" dirty="0"/>
              <a:t>  </a:t>
            </a:r>
            <a:r>
              <a:rPr lang="it-IT" spc="-5" dirty="0" smtClean="0"/>
              <a:t>2</a:t>
            </a:r>
            <a:r>
              <a:rPr spc="-5" dirty="0" smtClean="0"/>
              <a:t> </a:t>
            </a:r>
            <a:r>
              <a:rPr spc="-10" dirty="0"/>
              <a:t>ipotesi </a:t>
            </a:r>
            <a:r>
              <a:rPr spc="-25" dirty="0"/>
              <a:t>fatte, </a:t>
            </a:r>
            <a:r>
              <a:rPr lang="it-IT" spc="-25" dirty="0" smtClean="0"/>
              <a:t>ma </a:t>
            </a:r>
            <a:r>
              <a:rPr dirty="0" err="1" smtClean="0"/>
              <a:t>anche</a:t>
            </a:r>
            <a:r>
              <a:rPr dirty="0" smtClean="0"/>
              <a:t> </a:t>
            </a:r>
            <a:r>
              <a:rPr spc="-5" dirty="0"/>
              <a:t>dal </a:t>
            </a:r>
            <a:r>
              <a:rPr u="sng" spc="-25" dirty="0" err="1" smtClean="0"/>
              <a:t>contesto</a:t>
            </a:r>
            <a:r>
              <a:rPr lang="it-IT" u="sng" spc="-25" dirty="0" smtClean="0"/>
              <a:t>,</a:t>
            </a:r>
            <a:r>
              <a:rPr spc="-25" dirty="0" smtClean="0"/>
              <a:t> </a:t>
            </a:r>
            <a:r>
              <a:rPr spc="-20" dirty="0"/>
              <a:t>entro </a:t>
            </a:r>
            <a:r>
              <a:rPr spc="-5" dirty="0"/>
              <a:t>cui </a:t>
            </a:r>
            <a:r>
              <a:rPr spc="-10" dirty="0"/>
              <a:t>tali  ipotesi </a:t>
            </a:r>
            <a:r>
              <a:rPr spc="-15" dirty="0"/>
              <a:t>devono essere</a:t>
            </a:r>
            <a:r>
              <a:rPr spc="70" dirty="0"/>
              <a:t> </a:t>
            </a:r>
            <a:r>
              <a:rPr spc="-20" dirty="0"/>
              <a:t>valutate</a:t>
            </a:r>
          </a:p>
        </p:txBody>
      </p:sp>
      <p:sp>
        <p:nvSpPr>
          <p:cNvPr id="3" name="object 3"/>
          <p:cNvSpPr txBox="1">
            <a:spLocks noGrp="1"/>
          </p:cNvSpPr>
          <p:nvPr>
            <p:ph type="title"/>
          </p:nvPr>
        </p:nvSpPr>
        <p:spPr>
          <a:xfrm>
            <a:off x="3976616" y="657747"/>
            <a:ext cx="3751579" cy="56682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nchor="ctr">
            <a:spAutoFit/>
          </a:bodyPr>
          <a:lstStyle/>
          <a:p>
            <a:pPr marL="12700" algn="ctr">
              <a:lnSpc>
                <a:spcPct val="100000"/>
              </a:lnSpc>
              <a:spcBef>
                <a:spcPts val="100"/>
              </a:spcBef>
            </a:pPr>
            <a:r>
              <a:rPr sz="3600" spc="-5" dirty="0">
                <a:latin typeface="+mn-lt"/>
              </a:rPr>
              <a:t>Principi</a:t>
            </a:r>
            <a:r>
              <a:rPr sz="3600" spc="-75" dirty="0">
                <a:latin typeface="+mn-lt"/>
              </a:rPr>
              <a:t> </a:t>
            </a:r>
            <a:r>
              <a:rPr sz="3600" spc="-20" dirty="0">
                <a:latin typeface="+mn-lt"/>
              </a:rPr>
              <a:t>generali</a:t>
            </a:r>
            <a:endParaRPr sz="3600" dirty="0">
              <a:latin typeface="+mn-lt"/>
            </a:endParaRPr>
          </a:p>
        </p:txBody>
      </p:sp>
    </p:spTree>
    <p:extLst>
      <p:ext uri="{BB962C8B-B14F-4D97-AF65-F5344CB8AC3E}">
        <p14:creationId xmlns:p14="http://schemas.microsoft.com/office/powerpoint/2010/main" val="279235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1125550" y="2543175"/>
            <a:ext cx="9058275" cy="566181"/>
          </a:xfrm>
          <a:prstGeom prst="rect">
            <a:avLst/>
          </a:prstGeom>
          <a:ln>
            <a:noFill/>
          </a:ln>
        </p:spPr>
        <p:style>
          <a:lnRef idx="2">
            <a:schemeClr val="accent1"/>
          </a:lnRef>
          <a:fillRef idx="1003">
            <a:schemeClr val="lt2"/>
          </a:fillRef>
          <a:effectRef idx="0">
            <a:schemeClr val="accent1"/>
          </a:effectRef>
          <a:fontRef idx="minor">
            <a:schemeClr val="dk1"/>
          </a:fontRef>
        </p:style>
        <p:txBody>
          <a:bodyPr vert="horz" wrap="square" lIns="0" tIns="12065" rIns="0" bIns="0" rtlCol="0">
            <a:spAutoFit/>
          </a:bodyPr>
          <a:lstStyle/>
          <a:p>
            <a:pPr marL="12700" algn="ctr">
              <a:spcBef>
                <a:spcPts val="95"/>
              </a:spcBef>
            </a:pPr>
            <a:r>
              <a:rPr sz="3600" b="1" spc="-20" dirty="0">
                <a:solidFill>
                  <a:srgbClr val="FF0000"/>
                </a:solidFill>
                <a:latin typeface="Calibri"/>
                <a:cs typeface="Calibri"/>
              </a:rPr>
              <a:t>Likelihood</a:t>
            </a:r>
            <a:r>
              <a:rPr sz="3600" spc="-20" dirty="0">
                <a:solidFill>
                  <a:srgbClr val="001F5F"/>
                </a:solidFill>
                <a:latin typeface="Calibri"/>
                <a:cs typeface="Calibri"/>
              </a:rPr>
              <a:t> </a:t>
            </a:r>
            <a:r>
              <a:rPr sz="3600" spc="-5" dirty="0">
                <a:solidFill>
                  <a:srgbClr val="001F5F"/>
                </a:solidFill>
                <a:latin typeface="Calibri"/>
                <a:cs typeface="Calibri"/>
              </a:rPr>
              <a:t>= </a:t>
            </a:r>
            <a:r>
              <a:rPr sz="3600" spc="-10" dirty="0" err="1" smtClean="0">
                <a:solidFill>
                  <a:srgbClr val="001F5F"/>
                </a:solidFill>
                <a:latin typeface="Calibri"/>
                <a:cs typeface="Calibri"/>
              </a:rPr>
              <a:t>Pr</a:t>
            </a:r>
            <a:r>
              <a:rPr sz="3600" spc="-10" dirty="0" smtClean="0">
                <a:solidFill>
                  <a:srgbClr val="001F5F"/>
                </a:solidFill>
                <a:latin typeface="Calibri"/>
                <a:cs typeface="Calibri"/>
              </a:rPr>
              <a:t>(</a:t>
            </a:r>
            <a:r>
              <a:rPr sz="3600" spc="-10" dirty="0" err="1" smtClean="0">
                <a:solidFill>
                  <a:srgbClr val="001F5F"/>
                </a:solidFill>
                <a:latin typeface="Calibri"/>
                <a:cs typeface="Calibri"/>
              </a:rPr>
              <a:t>evidenza</a:t>
            </a:r>
            <a:r>
              <a:rPr lang="it-IT" sz="3600" spc="-10" dirty="0" smtClean="0">
                <a:solidFill>
                  <a:srgbClr val="001F5F"/>
                </a:solidFill>
                <a:latin typeface="Calibri"/>
                <a:cs typeface="Calibri"/>
              </a:rPr>
              <a:t> E</a:t>
            </a:r>
            <a:r>
              <a:rPr sz="3600" spc="-10" dirty="0" smtClean="0">
                <a:solidFill>
                  <a:srgbClr val="001F5F"/>
                </a:solidFill>
                <a:latin typeface="Calibri"/>
                <a:cs typeface="Calibri"/>
              </a:rPr>
              <a:t>|</a:t>
            </a:r>
            <a:r>
              <a:rPr sz="3600" spc="-10" dirty="0" err="1" smtClean="0">
                <a:solidFill>
                  <a:srgbClr val="001F5F"/>
                </a:solidFill>
                <a:latin typeface="Calibri"/>
                <a:cs typeface="Calibri"/>
              </a:rPr>
              <a:t>ipotesi</a:t>
            </a:r>
            <a:r>
              <a:rPr lang="it-IT" sz="3600" spc="-10" dirty="0" smtClean="0">
                <a:solidFill>
                  <a:srgbClr val="001F5F"/>
                </a:solidFill>
                <a:latin typeface="Calibri"/>
                <a:cs typeface="Calibri"/>
              </a:rPr>
              <a:t> H</a:t>
            </a:r>
            <a:r>
              <a:rPr sz="3600" spc="-10" dirty="0" smtClean="0">
                <a:solidFill>
                  <a:srgbClr val="001F5F"/>
                </a:solidFill>
                <a:latin typeface="Calibri"/>
                <a:cs typeface="Calibri"/>
              </a:rPr>
              <a:t>) </a:t>
            </a:r>
            <a:r>
              <a:rPr sz="3600" spc="-5" dirty="0">
                <a:solidFill>
                  <a:srgbClr val="001F5F"/>
                </a:solidFill>
                <a:latin typeface="Calibri"/>
                <a:cs typeface="Calibri"/>
              </a:rPr>
              <a:t>=</a:t>
            </a:r>
            <a:r>
              <a:rPr sz="3600" spc="95" dirty="0">
                <a:solidFill>
                  <a:srgbClr val="001F5F"/>
                </a:solidFill>
                <a:latin typeface="Calibri"/>
                <a:cs typeface="Calibri"/>
              </a:rPr>
              <a:t> </a:t>
            </a:r>
            <a:r>
              <a:rPr sz="3600" b="1" spc="-10" dirty="0">
                <a:solidFill>
                  <a:srgbClr val="FF0000"/>
                </a:solidFill>
                <a:latin typeface="Calibri"/>
                <a:cs typeface="Calibri"/>
              </a:rPr>
              <a:t>Pr(E|H)</a:t>
            </a:r>
            <a:endParaRPr sz="3600" b="1" dirty="0">
              <a:solidFill>
                <a:srgbClr val="FF0000"/>
              </a:solidFill>
              <a:latin typeface="Calibri"/>
              <a:cs typeface="Calibri"/>
            </a:endParaRPr>
          </a:p>
        </p:txBody>
      </p:sp>
      <p:sp>
        <p:nvSpPr>
          <p:cNvPr id="4" name="object 3"/>
          <p:cNvSpPr txBox="1">
            <a:spLocks noGrp="1"/>
          </p:cNvSpPr>
          <p:nvPr>
            <p:ph type="title"/>
          </p:nvPr>
        </p:nvSpPr>
        <p:spPr>
          <a:xfrm>
            <a:off x="352425" y="409826"/>
            <a:ext cx="11563350" cy="99835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3335" rIns="0" bIns="0" rtlCol="0" anchor="ctr">
            <a:spAutoFit/>
          </a:bodyPr>
          <a:lstStyle/>
          <a:p>
            <a:pPr marL="12700" marR="5715" algn="just">
              <a:lnSpc>
                <a:spcPct val="100000"/>
              </a:lnSpc>
              <a:tabLst>
                <a:tab pos="470534" algn="l"/>
              </a:tabLst>
            </a:pPr>
            <a:r>
              <a:rPr lang="it-IT" sz="3200" spc="-5" dirty="0" smtClean="0">
                <a:solidFill>
                  <a:srgbClr val="FF0000"/>
                </a:solidFill>
              </a:rPr>
              <a:t>2</a:t>
            </a:r>
            <a:r>
              <a:rPr sz="3200" b="1" spc="-5" dirty="0" smtClean="0">
                <a:solidFill>
                  <a:srgbClr val="FF0000"/>
                </a:solidFill>
              </a:rPr>
              <a:t>.</a:t>
            </a:r>
            <a:r>
              <a:rPr sz="3200" b="1" spc="-5" dirty="0">
                <a:solidFill>
                  <a:srgbClr val="FF0000"/>
                </a:solidFill>
              </a:rPr>
              <a:t>	</a:t>
            </a:r>
            <a:r>
              <a:rPr lang="it-IT" sz="3200" spc="-5" dirty="0">
                <a:solidFill>
                  <a:srgbClr val="FF0000"/>
                </a:solidFill>
              </a:rPr>
              <a:t> </a:t>
            </a:r>
            <a:r>
              <a:rPr lang="it-IT" sz="3200" spc="-25" dirty="0">
                <a:solidFill>
                  <a:srgbClr val="FF0000"/>
                </a:solidFill>
              </a:rPr>
              <a:t>L’interpretazione </a:t>
            </a:r>
            <a:r>
              <a:rPr lang="it-IT" sz="3200" spc="-5" dirty="0">
                <a:solidFill>
                  <a:srgbClr val="FF0000"/>
                </a:solidFill>
              </a:rPr>
              <a:t>scientifica si basa su domande </a:t>
            </a:r>
            <a:r>
              <a:rPr lang="it-IT" sz="3200" spc="-10" dirty="0">
                <a:solidFill>
                  <a:srgbClr val="FF0000"/>
                </a:solidFill>
              </a:rPr>
              <a:t>del  </a:t>
            </a:r>
            <a:r>
              <a:rPr lang="it-IT" sz="3200" spc="-5" dirty="0">
                <a:solidFill>
                  <a:srgbClr val="FF0000"/>
                </a:solidFill>
              </a:rPr>
              <a:t>tipo: «qual è </a:t>
            </a:r>
            <a:r>
              <a:rPr lang="it-IT" sz="3200" dirty="0">
                <a:solidFill>
                  <a:srgbClr val="FF0000"/>
                </a:solidFill>
              </a:rPr>
              <a:t>la </a:t>
            </a:r>
            <a:r>
              <a:rPr lang="it-IT" sz="3200" spc="-10" dirty="0">
                <a:solidFill>
                  <a:srgbClr val="FF0000"/>
                </a:solidFill>
              </a:rPr>
              <a:t>probabilità (Pr) </a:t>
            </a:r>
            <a:r>
              <a:rPr lang="it-IT" sz="3200" spc="-20" dirty="0">
                <a:solidFill>
                  <a:srgbClr val="FF0000"/>
                </a:solidFill>
              </a:rPr>
              <a:t>dell’evidenza (E), data </a:t>
            </a:r>
            <a:r>
              <a:rPr lang="it-IT" sz="3200" spc="-10" dirty="0">
                <a:solidFill>
                  <a:srgbClr val="FF0000"/>
                </a:solidFill>
              </a:rPr>
              <a:t>l’ipotesi (H)?»</a:t>
            </a:r>
          </a:p>
        </p:txBody>
      </p:sp>
      <p:sp>
        <p:nvSpPr>
          <p:cNvPr id="5" name="Rettangolo 4"/>
          <p:cNvSpPr/>
          <p:nvPr/>
        </p:nvSpPr>
        <p:spPr>
          <a:xfrm>
            <a:off x="533400" y="4037762"/>
            <a:ext cx="11001375" cy="2285241"/>
          </a:xfrm>
          <a:prstGeom prst="rect">
            <a:avLst/>
          </a:prstGeom>
        </p:spPr>
        <p:txBody>
          <a:bodyPr wrap="square">
            <a:spAutoFit/>
          </a:bodyPr>
          <a:lstStyle/>
          <a:p>
            <a:pPr marL="12700" marR="5080" algn="ctr">
              <a:spcBef>
                <a:spcPts val="95"/>
              </a:spcBef>
            </a:pPr>
            <a:endParaRPr lang="it-IT" sz="2800" dirty="0" smtClean="0">
              <a:cs typeface="Calibri"/>
            </a:endParaRPr>
          </a:p>
          <a:p>
            <a:pPr marL="12700" marR="5080" algn="just">
              <a:spcBef>
                <a:spcPts val="95"/>
              </a:spcBef>
            </a:pPr>
            <a:r>
              <a:rPr lang="it-IT" sz="2800" b="1" dirty="0" err="1" smtClean="0">
                <a:solidFill>
                  <a:srgbClr val="FF0000"/>
                </a:solidFill>
                <a:cs typeface="Calibri"/>
              </a:rPr>
              <a:t>Likehood</a:t>
            </a:r>
            <a:r>
              <a:rPr lang="it-IT" sz="2800" b="1" dirty="0" smtClean="0">
                <a:solidFill>
                  <a:srgbClr val="FF0000"/>
                </a:solidFill>
                <a:cs typeface="Calibri"/>
              </a:rPr>
              <a:t> = </a:t>
            </a:r>
            <a:r>
              <a:rPr lang="it-IT" sz="2800" b="1" spc="-5" dirty="0" smtClean="0">
                <a:solidFill>
                  <a:srgbClr val="FF0000"/>
                </a:solidFill>
                <a:cs typeface="Calibri"/>
              </a:rPr>
              <a:t>probabilità </a:t>
            </a:r>
            <a:r>
              <a:rPr lang="it-IT" sz="2800" b="1" dirty="0">
                <a:solidFill>
                  <a:srgbClr val="FF0000"/>
                </a:solidFill>
                <a:cs typeface="Calibri"/>
              </a:rPr>
              <a:t>che il </a:t>
            </a:r>
            <a:r>
              <a:rPr lang="it-IT" sz="2800" b="1" dirty="0" smtClean="0">
                <a:solidFill>
                  <a:srgbClr val="FF0000"/>
                </a:solidFill>
                <a:cs typeface="Calibri"/>
              </a:rPr>
              <a:t>PP </a:t>
            </a:r>
            <a:r>
              <a:rPr lang="it-IT" sz="2800" b="1" spc="-5" dirty="0" smtClean="0">
                <a:solidFill>
                  <a:srgbClr val="FF0000"/>
                </a:solidFill>
                <a:cs typeface="Calibri"/>
              </a:rPr>
              <a:t>trasmetta </a:t>
            </a:r>
            <a:r>
              <a:rPr lang="it-IT" sz="2800" b="1" dirty="0">
                <a:solidFill>
                  <a:srgbClr val="FF0000"/>
                </a:solidFill>
                <a:cs typeface="Calibri"/>
              </a:rPr>
              <a:t>l’allele(i) </a:t>
            </a:r>
            <a:r>
              <a:rPr lang="it-IT" sz="2800" b="1" spc="-5" dirty="0">
                <a:solidFill>
                  <a:srgbClr val="FF0000"/>
                </a:solidFill>
                <a:cs typeface="Calibri"/>
              </a:rPr>
              <a:t>obbligato  </a:t>
            </a:r>
            <a:r>
              <a:rPr lang="it-IT" sz="2800" b="1" dirty="0" smtClean="0">
                <a:solidFill>
                  <a:srgbClr val="FF0000"/>
                </a:solidFill>
                <a:cs typeface="Calibri"/>
              </a:rPr>
              <a:t>essendo </a:t>
            </a:r>
            <a:r>
              <a:rPr lang="it-IT" sz="2800" b="1" dirty="0">
                <a:solidFill>
                  <a:srgbClr val="FF0000"/>
                </a:solidFill>
                <a:cs typeface="Calibri"/>
              </a:rPr>
              <a:t>il </a:t>
            </a:r>
            <a:r>
              <a:rPr lang="it-IT" sz="2800" b="1" spc="-5" dirty="0">
                <a:solidFill>
                  <a:srgbClr val="FF0000"/>
                </a:solidFill>
                <a:cs typeface="Calibri"/>
              </a:rPr>
              <a:t>vero padre. </a:t>
            </a:r>
            <a:endParaRPr lang="it-IT" sz="2800" b="1" spc="-5" dirty="0" smtClean="0">
              <a:solidFill>
                <a:srgbClr val="FF0000"/>
              </a:solidFill>
              <a:cs typeface="Calibri"/>
            </a:endParaRPr>
          </a:p>
          <a:p>
            <a:pPr marL="12700" marR="5080" algn="just">
              <a:spcBef>
                <a:spcPts val="95"/>
              </a:spcBef>
            </a:pPr>
            <a:endParaRPr lang="it-IT" sz="2800" b="1" spc="-5" dirty="0">
              <a:solidFill>
                <a:srgbClr val="FF0000"/>
              </a:solidFill>
              <a:cs typeface="Calibri"/>
            </a:endParaRPr>
          </a:p>
          <a:p>
            <a:pPr marL="12700" marR="5080" algn="just">
              <a:spcBef>
                <a:spcPts val="95"/>
              </a:spcBef>
            </a:pPr>
            <a:r>
              <a:rPr lang="it-IT" sz="2800" spc="-15" dirty="0" smtClean="0">
                <a:cs typeface="Calibri"/>
              </a:rPr>
              <a:t>Misura </a:t>
            </a:r>
            <a:r>
              <a:rPr lang="it-IT" sz="2800" spc="-10" dirty="0">
                <a:cs typeface="Calibri"/>
              </a:rPr>
              <a:t>la forza dell’evidenza</a:t>
            </a:r>
            <a:r>
              <a:rPr lang="it-IT" sz="2800" b="1" i="1" spc="-15" dirty="0">
                <a:cs typeface="Calibri"/>
              </a:rPr>
              <a:t> </a:t>
            </a:r>
            <a:r>
              <a:rPr lang="it-IT" sz="2800" dirty="0">
                <a:cs typeface="Calibri"/>
              </a:rPr>
              <a:t>in </a:t>
            </a:r>
            <a:r>
              <a:rPr lang="it-IT" sz="2800" spc="-10" dirty="0">
                <a:cs typeface="Calibri"/>
              </a:rPr>
              <a:t>relazione </a:t>
            </a:r>
            <a:r>
              <a:rPr lang="it-IT" sz="2800" spc="-5" dirty="0">
                <a:cs typeface="Calibri"/>
              </a:rPr>
              <a:t>a</a:t>
            </a:r>
            <a:r>
              <a:rPr lang="it-IT" sz="2800" spc="415" dirty="0">
                <a:cs typeface="Calibri"/>
              </a:rPr>
              <a:t> </a:t>
            </a:r>
            <a:r>
              <a:rPr lang="it-IT" sz="2800" spc="-10" dirty="0">
                <a:cs typeface="Calibri"/>
              </a:rPr>
              <a:t>un’ ipotesi </a:t>
            </a:r>
            <a:endParaRPr lang="it-IT" sz="2800" dirty="0">
              <a:solidFill>
                <a:srgbClr val="FF0000"/>
              </a:solidFill>
              <a:cs typeface="Calibri"/>
            </a:endParaRPr>
          </a:p>
        </p:txBody>
      </p:sp>
    </p:spTree>
    <p:extLst>
      <p:ext uri="{BB962C8B-B14F-4D97-AF65-F5344CB8AC3E}">
        <p14:creationId xmlns:p14="http://schemas.microsoft.com/office/powerpoint/2010/main" val="1003951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15153" y="264212"/>
            <a:ext cx="11349318" cy="5948329"/>
          </a:xfrm>
          <a:prstGeom prst="rect">
            <a:avLst/>
          </a:prstGeom>
        </p:spPr>
      </p:pic>
    </p:spTree>
    <p:extLst>
      <p:ext uri="{BB962C8B-B14F-4D97-AF65-F5344CB8AC3E}">
        <p14:creationId xmlns:p14="http://schemas.microsoft.com/office/powerpoint/2010/main" val="26535005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2047" y="443753"/>
            <a:ext cx="11362765" cy="399019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0" tIns="12065" rIns="0" bIns="0" rtlCol="0">
            <a:spAutoFit/>
          </a:bodyPr>
          <a:lstStyle/>
          <a:p>
            <a:pPr marL="12700" marR="5080" algn="just">
              <a:spcBef>
                <a:spcPts val="95"/>
              </a:spcBef>
              <a:tabLst>
                <a:tab pos="695325" algn="l"/>
                <a:tab pos="1537970" algn="l"/>
                <a:tab pos="2002789" algn="l"/>
                <a:tab pos="2573020" algn="l"/>
                <a:tab pos="3317240" algn="l"/>
                <a:tab pos="3782060" algn="l"/>
                <a:tab pos="5299710" algn="l"/>
                <a:tab pos="5754370" algn="l"/>
                <a:tab pos="6918959" algn="l"/>
              </a:tabLst>
            </a:pPr>
            <a:r>
              <a:rPr sz="3200" spc="-5" dirty="0">
                <a:solidFill>
                  <a:srgbClr val="001F5F"/>
                </a:solidFill>
                <a:cs typeface="Calibri"/>
              </a:rPr>
              <a:t>Nel	</a:t>
            </a:r>
            <a:r>
              <a:rPr sz="3200" spc="-25" dirty="0">
                <a:solidFill>
                  <a:srgbClr val="001F5F"/>
                </a:solidFill>
                <a:cs typeface="Calibri"/>
              </a:rPr>
              <a:t>c</a:t>
            </a:r>
            <a:r>
              <a:rPr sz="3200" spc="-5" dirty="0">
                <a:solidFill>
                  <a:srgbClr val="001F5F"/>
                </a:solidFill>
                <a:cs typeface="Calibri"/>
              </a:rPr>
              <a:t>aso</a:t>
            </a:r>
            <a:r>
              <a:rPr sz="3200" dirty="0">
                <a:solidFill>
                  <a:srgbClr val="001F5F"/>
                </a:solidFill>
                <a:cs typeface="Calibri"/>
              </a:rPr>
              <a:t>	</a:t>
            </a:r>
            <a:r>
              <a:rPr sz="3200" spc="-10" dirty="0">
                <a:solidFill>
                  <a:srgbClr val="001F5F"/>
                </a:solidFill>
                <a:cs typeface="Calibri"/>
              </a:rPr>
              <a:t>d</a:t>
            </a:r>
            <a:r>
              <a:rPr sz="3200" spc="-5" dirty="0">
                <a:solidFill>
                  <a:srgbClr val="001F5F"/>
                </a:solidFill>
                <a:cs typeface="Calibri"/>
              </a:rPr>
              <a:t>i</a:t>
            </a:r>
            <a:r>
              <a:rPr sz="3200" dirty="0">
                <a:solidFill>
                  <a:srgbClr val="001F5F"/>
                </a:solidFill>
                <a:cs typeface="Calibri"/>
              </a:rPr>
              <a:t>	u</a:t>
            </a:r>
            <a:r>
              <a:rPr sz="3200" spc="-5" dirty="0">
                <a:solidFill>
                  <a:srgbClr val="001F5F"/>
                </a:solidFill>
                <a:cs typeface="Calibri"/>
              </a:rPr>
              <a:t>n</a:t>
            </a:r>
            <a:r>
              <a:rPr sz="3200" dirty="0">
                <a:solidFill>
                  <a:srgbClr val="001F5F"/>
                </a:solidFill>
                <a:cs typeface="Calibri"/>
              </a:rPr>
              <a:t>	</a:t>
            </a:r>
            <a:r>
              <a:rPr sz="3200" spc="-35" dirty="0">
                <a:solidFill>
                  <a:srgbClr val="001F5F"/>
                </a:solidFill>
                <a:cs typeface="Calibri"/>
              </a:rPr>
              <a:t>t</a:t>
            </a:r>
            <a:r>
              <a:rPr sz="3200" spc="-5" dirty="0">
                <a:solidFill>
                  <a:srgbClr val="001F5F"/>
                </a:solidFill>
                <a:cs typeface="Calibri"/>
              </a:rPr>
              <a:t>e</a:t>
            </a:r>
            <a:r>
              <a:rPr sz="3200" spc="-30" dirty="0">
                <a:solidFill>
                  <a:srgbClr val="001F5F"/>
                </a:solidFill>
                <a:cs typeface="Calibri"/>
              </a:rPr>
              <a:t>s</a:t>
            </a:r>
            <a:r>
              <a:rPr sz="3200" spc="-5" dirty="0">
                <a:solidFill>
                  <a:srgbClr val="001F5F"/>
                </a:solidFill>
                <a:cs typeface="Calibri"/>
              </a:rPr>
              <a:t>t</a:t>
            </a:r>
            <a:r>
              <a:rPr sz="3200" dirty="0">
                <a:solidFill>
                  <a:srgbClr val="001F5F"/>
                </a:solidFill>
                <a:cs typeface="Calibri"/>
              </a:rPr>
              <a:t>	</a:t>
            </a:r>
            <a:r>
              <a:rPr sz="3200" spc="-10" dirty="0">
                <a:solidFill>
                  <a:srgbClr val="001F5F"/>
                </a:solidFill>
                <a:cs typeface="Calibri"/>
              </a:rPr>
              <a:t>d</a:t>
            </a:r>
            <a:r>
              <a:rPr sz="3200" spc="-5" dirty="0">
                <a:solidFill>
                  <a:srgbClr val="001F5F"/>
                </a:solidFill>
                <a:cs typeface="Calibri"/>
              </a:rPr>
              <a:t>i</a:t>
            </a:r>
            <a:r>
              <a:rPr sz="3200" dirty="0">
                <a:solidFill>
                  <a:srgbClr val="001F5F"/>
                </a:solidFill>
                <a:cs typeface="Calibri"/>
              </a:rPr>
              <a:t>	</a:t>
            </a:r>
            <a:r>
              <a:rPr sz="3200" spc="-10" dirty="0">
                <a:solidFill>
                  <a:srgbClr val="001F5F"/>
                </a:solidFill>
                <a:cs typeface="Calibri"/>
              </a:rPr>
              <a:t>p</a:t>
            </a:r>
            <a:r>
              <a:rPr sz="3200" spc="-30" dirty="0">
                <a:solidFill>
                  <a:srgbClr val="001F5F"/>
                </a:solidFill>
                <a:cs typeface="Calibri"/>
              </a:rPr>
              <a:t>a</a:t>
            </a:r>
            <a:r>
              <a:rPr sz="3200" spc="-35" dirty="0">
                <a:solidFill>
                  <a:srgbClr val="001F5F"/>
                </a:solidFill>
                <a:cs typeface="Calibri"/>
              </a:rPr>
              <a:t>t</a:t>
            </a:r>
            <a:r>
              <a:rPr sz="3200" spc="-5" dirty="0">
                <a:solidFill>
                  <a:srgbClr val="001F5F"/>
                </a:solidFill>
                <a:cs typeface="Calibri"/>
              </a:rPr>
              <a:t>ern</a:t>
            </a:r>
            <a:r>
              <a:rPr sz="3200" spc="-20" dirty="0">
                <a:solidFill>
                  <a:srgbClr val="001F5F"/>
                </a:solidFill>
                <a:cs typeface="Calibri"/>
              </a:rPr>
              <a:t>i</a:t>
            </a:r>
            <a:r>
              <a:rPr sz="3200" spc="-45" dirty="0">
                <a:solidFill>
                  <a:srgbClr val="001F5F"/>
                </a:solidFill>
                <a:cs typeface="Calibri"/>
              </a:rPr>
              <a:t>t</a:t>
            </a:r>
            <a:r>
              <a:rPr sz="3200" spc="-5" dirty="0">
                <a:solidFill>
                  <a:srgbClr val="001F5F"/>
                </a:solidFill>
                <a:cs typeface="Calibri"/>
              </a:rPr>
              <a:t>à</a:t>
            </a:r>
            <a:r>
              <a:rPr sz="3200" dirty="0">
                <a:solidFill>
                  <a:srgbClr val="001F5F"/>
                </a:solidFill>
                <a:cs typeface="Calibri"/>
              </a:rPr>
              <a:t>	</a:t>
            </a:r>
            <a:r>
              <a:rPr lang="it-IT" sz="3200" dirty="0" smtClean="0">
                <a:solidFill>
                  <a:srgbClr val="001F5F"/>
                </a:solidFill>
                <a:cs typeface="Calibri"/>
              </a:rPr>
              <a:t> </a:t>
            </a:r>
            <a:r>
              <a:rPr sz="3200" spc="-15" dirty="0" smtClean="0">
                <a:solidFill>
                  <a:srgbClr val="001F5F"/>
                </a:solidFill>
                <a:cs typeface="Calibri"/>
              </a:rPr>
              <a:t>l</a:t>
            </a:r>
            <a:r>
              <a:rPr sz="3200" spc="-5" dirty="0" smtClean="0">
                <a:solidFill>
                  <a:srgbClr val="001F5F"/>
                </a:solidFill>
                <a:cs typeface="Calibri"/>
              </a:rPr>
              <a:t>e</a:t>
            </a:r>
            <a:r>
              <a:rPr sz="3200" dirty="0">
                <a:solidFill>
                  <a:srgbClr val="001F5F"/>
                </a:solidFill>
                <a:cs typeface="Calibri"/>
              </a:rPr>
              <a:t>	</a:t>
            </a:r>
            <a:r>
              <a:rPr lang="it-IT" sz="3200" spc="-5" dirty="0" smtClean="0">
                <a:solidFill>
                  <a:srgbClr val="001F5F"/>
                </a:solidFill>
                <a:cs typeface="Calibri"/>
              </a:rPr>
              <a:t>2 IPOTESI ALTERNATIVE</a:t>
            </a:r>
            <a:r>
              <a:rPr lang="it-IT" sz="3200" spc="-5" dirty="0" smtClean="0">
                <a:solidFill>
                  <a:srgbClr val="001F5F"/>
                </a:solidFill>
                <a:cs typeface="Calibri"/>
              </a:rPr>
              <a:t> </a:t>
            </a:r>
            <a:r>
              <a:rPr sz="3200" spc="-20" dirty="0" smtClean="0">
                <a:solidFill>
                  <a:srgbClr val="001F5F"/>
                </a:solidFill>
                <a:cs typeface="Calibri"/>
              </a:rPr>
              <a:t>formulate</a:t>
            </a:r>
            <a:r>
              <a:rPr sz="3200" dirty="0" smtClean="0">
                <a:solidFill>
                  <a:srgbClr val="001F5F"/>
                </a:solidFill>
                <a:cs typeface="Calibri"/>
              </a:rPr>
              <a:t> </a:t>
            </a:r>
            <a:r>
              <a:rPr sz="3200" spc="-5" dirty="0" err="1">
                <a:solidFill>
                  <a:srgbClr val="001F5F"/>
                </a:solidFill>
                <a:cs typeface="Calibri"/>
              </a:rPr>
              <a:t>sono</a:t>
            </a:r>
            <a:r>
              <a:rPr sz="3200" spc="-5" dirty="0" smtClean="0">
                <a:solidFill>
                  <a:srgbClr val="001F5F"/>
                </a:solidFill>
                <a:cs typeface="Calibri"/>
              </a:rPr>
              <a:t>:</a:t>
            </a:r>
            <a:endParaRPr lang="it-IT" sz="3200" spc="-5" dirty="0" smtClean="0">
              <a:solidFill>
                <a:srgbClr val="001F5F"/>
              </a:solidFill>
              <a:cs typeface="Calibri"/>
            </a:endParaRPr>
          </a:p>
          <a:p>
            <a:pPr marL="12700" marR="5080" algn="just">
              <a:spcBef>
                <a:spcPts val="95"/>
              </a:spcBef>
              <a:tabLst>
                <a:tab pos="695325" algn="l"/>
                <a:tab pos="1537970" algn="l"/>
                <a:tab pos="2002789" algn="l"/>
                <a:tab pos="2573020" algn="l"/>
                <a:tab pos="3317240" algn="l"/>
                <a:tab pos="3782060" algn="l"/>
                <a:tab pos="5299710" algn="l"/>
                <a:tab pos="5754370" algn="l"/>
                <a:tab pos="6918959" algn="l"/>
              </a:tabLst>
            </a:pPr>
            <a:endParaRPr lang="it-IT" sz="3200" spc="-5" dirty="0">
              <a:solidFill>
                <a:srgbClr val="001F5F"/>
              </a:solidFill>
              <a:cs typeface="Calibri"/>
            </a:endParaRPr>
          </a:p>
          <a:p>
            <a:pPr marL="12700" marR="5080" algn="just">
              <a:spcBef>
                <a:spcPts val="95"/>
              </a:spcBef>
              <a:tabLst>
                <a:tab pos="695325" algn="l"/>
                <a:tab pos="1537970" algn="l"/>
                <a:tab pos="2002789" algn="l"/>
                <a:tab pos="2573020" algn="l"/>
                <a:tab pos="3317240" algn="l"/>
                <a:tab pos="3782060" algn="l"/>
                <a:tab pos="5299710" algn="l"/>
                <a:tab pos="5754370" algn="l"/>
                <a:tab pos="6918959" algn="l"/>
              </a:tabLst>
            </a:pPr>
            <a:endParaRPr sz="3200" dirty="0">
              <a:cs typeface="Calibri"/>
            </a:endParaRPr>
          </a:p>
          <a:p>
            <a:pPr>
              <a:spcBef>
                <a:spcPts val="50"/>
              </a:spcBef>
            </a:pPr>
            <a:endParaRPr sz="3200" dirty="0">
              <a:cs typeface="Times New Roman"/>
            </a:endParaRPr>
          </a:p>
          <a:p>
            <a:pPr marL="927100">
              <a:spcBef>
                <a:spcPts val="5"/>
              </a:spcBef>
            </a:pPr>
            <a:r>
              <a:rPr sz="3200" b="1" dirty="0">
                <a:solidFill>
                  <a:srgbClr val="001F5F"/>
                </a:solidFill>
                <a:cs typeface="Calibri"/>
              </a:rPr>
              <a:t>H</a:t>
            </a:r>
            <a:r>
              <a:rPr sz="3200" b="1" baseline="-21021" dirty="0">
                <a:solidFill>
                  <a:srgbClr val="001F5F"/>
                </a:solidFill>
                <a:cs typeface="Calibri"/>
              </a:rPr>
              <a:t>1</a:t>
            </a:r>
            <a:r>
              <a:rPr sz="3200" dirty="0">
                <a:solidFill>
                  <a:srgbClr val="001F5F"/>
                </a:solidFill>
                <a:cs typeface="Calibri"/>
              </a:rPr>
              <a:t>: </a:t>
            </a:r>
            <a:r>
              <a:rPr sz="3200" spc="-5" dirty="0">
                <a:solidFill>
                  <a:srgbClr val="001F5F"/>
                </a:solidFill>
                <a:cs typeface="Calibri"/>
              </a:rPr>
              <a:t>PP </a:t>
            </a:r>
            <a:r>
              <a:rPr lang="it-IT" sz="3200" spc="-5" dirty="0" smtClean="0">
                <a:solidFill>
                  <a:srgbClr val="001F5F"/>
                </a:solidFill>
                <a:cs typeface="Calibri"/>
              </a:rPr>
              <a:t>(Padre putativo) </a:t>
            </a:r>
            <a:r>
              <a:rPr sz="3200" spc="-5" dirty="0" smtClean="0">
                <a:solidFill>
                  <a:srgbClr val="001F5F"/>
                </a:solidFill>
                <a:cs typeface="Calibri"/>
              </a:rPr>
              <a:t>è </a:t>
            </a:r>
            <a:r>
              <a:rPr sz="3200" spc="-5" dirty="0">
                <a:solidFill>
                  <a:srgbClr val="001F5F"/>
                </a:solidFill>
                <a:cs typeface="Calibri"/>
              </a:rPr>
              <a:t>il </a:t>
            </a:r>
            <a:r>
              <a:rPr sz="3200" spc="-15" dirty="0">
                <a:solidFill>
                  <a:srgbClr val="001F5F"/>
                </a:solidFill>
                <a:cs typeface="Calibri"/>
              </a:rPr>
              <a:t>padre </a:t>
            </a:r>
            <a:r>
              <a:rPr sz="3200" spc="-5" dirty="0">
                <a:solidFill>
                  <a:srgbClr val="001F5F"/>
                </a:solidFill>
                <a:cs typeface="Calibri"/>
              </a:rPr>
              <a:t>di</a:t>
            </a:r>
            <a:r>
              <a:rPr sz="3200" spc="35" dirty="0">
                <a:solidFill>
                  <a:srgbClr val="001F5F"/>
                </a:solidFill>
                <a:cs typeface="Calibri"/>
              </a:rPr>
              <a:t> </a:t>
            </a:r>
            <a:r>
              <a:rPr sz="3200" spc="-5" dirty="0">
                <a:solidFill>
                  <a:srgbClr val="001F5F"/>
                </a:solidFill>
                <a:cs typeface="Calibri"/>
              </a:rPr>
              <a:t>F</a:t>
            </a:r>
            <a:endParaRPr sz="3200" dirty="0">
              <a:cs typeface="Calibri"/>
            </a:endParaRPr>
          </a:p>
          <a:p>
            <a:pPr>
              <a:spcBef>
                <a:spcPts val="25"/>
              </a:spcBef>
            </a:pPr>
            <a:endParaRPr sz="3200" dirty="0">
              <a:cs typeface="Times New Roman"/>
            </a:endParaRPr>
          </a:p>
          <a:p>
            <a:pPr marL="927100"/>
            <a:r>
              <a:rPr sz="3200" b="1" dirty="0">
                <a:solidFill>
                  <a:srgbClr val="001F5F"/>
                </a:solidFill>
                <a:cs typeface="Calibri"/>
              </a:rPr>
              <a:t>H</a:t>
            </a:r>
            <a:r>
              <a:rPr sz="3200" b="1" baseline="-21021" dirty="0">
                <a:solidFill>
                  <a:srgbClr val="001F5F"/>
                </a:solidFill>
                <a:cs typeface="Calibri"/>
              </a:rPr>
              <a:t>2</a:t>
            </a:r>
            <a:r>
              <a:rPr sz="3200" dirty="0">
                <a:solidFill>
                  <a:srgbClr val="001F5F"/>
                </a:solidFill>
                <a:cs typeface="Calibri"/>
              </a:rPr>
              <a:t>: </a:t>
            </a:r>
            <a:r>
              <a:rPr sz="3200" spc="-5" dirty="0">
                <a:solidFill>
                  <a:srgbClr val="001F5F"/>
                </a:solidFill>
                <a:cs typeface="Calibri"/>
              </a:rPr>
              <a:t>Un </a:t>
            </a:r>
            <a:r>
              <a:rPr sz="3200" spc="-15" dirty="0">
                <a:solidFill>
                  <a:srgbClr val="001F5F"/>
                </a:solidFill>
                <a:cs typeface="Calibri"/>
              </a:rPr>
              <a:t>altro </a:t>
            </a:r>
            <a:r>
              <a:rPr sz="3200" spc="-10" dirty="0">
                <a:solidFill>
                  <a:srgbClr val="001F5F"/>
                </a:solidFill>
                <a:cs typeface="Calibri"/>
              </a:rPr>
              <a:t>uomo non </a:t>
            </a:r>
            <a:r>
              <a:rPr sz="3200" spc="-20" dirty="0">
                <a:solidFill>
                  <a:srgbClr val="001F5F"/>
                </a:solidFill>
                <a:cs typeface="Calibri"/>
              </a:rPr>
              <a:t>imparentato </a:t>
            </a:r>
            <a:r>
              <a:rPr sz="3200" spc="-5" dirty="0">
                <a:solidFill>
                  <a:srgbClr val="001F5F"/>
                </a:solidFill>
                <a:cs typeface="Calibri"/>
              </a:rPr>
              <a:t>è il </a:t>
            </a:r>
            <a:r>
              <a:rPr sz="3200" spc="-15" dirty="0">
                <a:solidFill>
                  <a:srgbClr val="001F5F"/>
                </a:solidFill>
                <a:cs typeface="Calibri"/>
              </a:rPr>
              <a:t>padre </a:t>
            </a:r>
            <a:r>
              <a:rPr sz="3200" spc="-5" dirty="0">
                <a:solidFill>
                  <a:srgbClr val="001F5F"/>
                </a:solidFill>
                <a:cs typeface="Calibri"/>
              </a:rPr>
              <a:t>di</a:t>
            </a:r>
            <a:r>
              <a:rPr sz="3200" spc="140" dirty="0">
                <a:solidFill>
                  <a:srgbClr val="001F5F"/>
                </a:solidFill>
                <a:cs typeface="Calibri"/>
              </a:rPr>
              <a:t> </a:t>
            </a:r>
            <a:r>
              <a:rPr sz="3200" spc="-5" dirty="0">
                <a:solidFill>
                  <a:srgbClr val="001F5F"/>
                </a:solidFill>
                <a:cs typeface="Calibri"/>
              </a:rPr>
              <a:t>F</a:t>
            </a:r>
            <a:endParaRPr sz="3200" dirty="0">
              <a:cs typeface="Calibri"/>
            </a:endParaRPr>
          </a:p>
        </p:txBody>
      </p:sp>
    </p:spTree>
    <p:extLst>
      <p:ext uri="{BB962C8B-B14F-4D97-AF65-F5344CB8AC3E}">
        <p14:creationId xmlns:p14="http://schemas.microsoft.com/office/powerpoint/2010/main" val="7735400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364930" y="1681443"/>
            <a:ext cx="11145051" cy="3067049"/>
          </a:xfrm>
          <a:prstGeom prst="rect">
            <a:avLst/>
          </a:prstGeom>
        </p:spPr>
      </p:pic>
      <p:sp>
        <p:nvSpPr>
          <p:cNvPr id="6" name="object 10"/>
          <p:cNvSpPr txBox="1">
            <a:spLocks/>
          </p:cNvSpPr>
          <p:nvPr/>
        </p:nvSpPr>
        <p:spPr>
          <a:xfrm>
            <a:off x="3350037" y="494598"/>
            <a:ext cx="5174838"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(PI) </a:t>
            </a:r>
            <a:endParaRPr lang="it-IT" sz="3200" b="1" spc="-5" dirty="0">
              <a:cs typeface="Tahoma"/>
            </a:endParaRPr>
          </a:p>
        </p:txBody>
      </p:sp>
      <p:sp>
        <p:nvSpPr>
          <p:cNvPr id="4" name="Rettangolo 3"/>
          <p:cNvSpPr/>
          <p:nvPr/>
        </p:nvSpPr>
        <p:spPr>
          <a:xfrm>
            <a:off x="505805" y="4778812"/>
            <a:ext cx="10976581" cy="1841530"/>
          </a:xfrm>
          <a:prstGeom prst="rect">
            <a:avLst/>
          </a:prstGeom>
        </p:spPr>
        <p:txBody>
          <a:bodyPr wrap="square">
            <a:spAutoFit/>
          </a:bodyPr>
          <a:lstStyle/>
          <a:p>
            <a:pPr marL="12700" marR="5080" algn="ctr">
              <a:spcBef>
                <a:spcPts val="95"/>
              </a:spcBef>
            </a:pPr>
            <a:endParaRPr lang="it-IT" sz="2800" dirty="0" smtClean="0">
              <a:cs typeface="Calibri"/>
            </a:endParaRPr>
          </a:p>
          <a:p>
            <a:pPr marL="12700" marR="5080" algn="just">
              <a:spcBef>
                <a:spcPts val="95"/>
              </a:spcBef>
            </a:pPr>
            <a:r>
              <a:rPr lang="it-IT" sz="2800" b="1" dirty="0" err="1" smtClean="0">
                <a:solidFill>
                  <a:srgbClr val="FF0000"/>
                </a:solidFill>
                <a:cs typeface="Calibri"/>
              </a:rPr>
              <a:t>Likehood</a:t>
            </a:r>
            <a:r>
              <a:rPr lang="it-IT" sz="2800" b="1" dirty="0" smtClean="0">
                <a:solidFill>
                  <a:srgbClr val="FF0000"/>
                </a:solidFill>
                <a:cs typeface="Calibri"/>
              </a:rPr>
              <a:t> = </a:t>
            </a:r>
            <a:r>
              <a:rPr lang="it-IT" sz="2800" b="1" spc="-5" dirty="0" smtClean="0">
                <a:solidFill>
                  <a:srgbClr val="FF0000"/>
                </a:solidFill>
                <a:cs typeface="Calibri"/>
              </a:rPr>
              <a:t>probabilità </a:t>
            </a:r>
            <a:r>
              <a:rPr lang="it-IT" sz="2800" b="1" dirty="0">
                <a:solidFill>
                  <a:srgbClr val="FF0000"/>
                </a:solidFill>
                <a:cs typeface="Calibri"/>
              </a:rPr>
              <a:t>che il </a:t>
            </a:r>
            <a:r>
              <a:rPr lang="it-IT" sz="2800" b="1" dirty="0" smtClean="0">
                <a:solidFill>
                  <a:srgbClr val="FF0000"/>
                </a:solidFill>
                <a:cs typeface="Calibri"/>
              </a:rPr>
              <a:t>PP </a:t>
            </a:r>
            <a:r>
              <a:rPr lang="it-IT" sz="2800" b="1" spc="-5" dirty="0" smtClean="0">
                <a:solidFill>
                  <a:srgbClr val="FF0000"/>
                </a:solidFill>
                <a:cs typeface="Calibri"/>
              </a:rPr>
              <a:t>trasmetta </a:t>
            </a:r>
            <a:r>
              <a:rPr lang="it-IT" sz="2800" b="1" dirty="0">
                <a:solidFill>
                  <a:srgbClr val="FF0000"/>
                </a:solidFill>
                <a:cs typeface="Calibri"/>
              </a:rPr>
              <a:t>l’allele(i) </a:t>
            </a:r>
            <a:r>
              <a:rPr lang="it-IT" sz="2800" b="1" spc="-5" dirty="0">
                <a:solidFill>
                  <a:srgbClr val="FF0000"/>
                </a:solidFill>
                <a:cs typeface="Calibri"/>
              </a:rPr>
              <a:t>obbligato  </a:t>
            </a:r>
            <a:r>
              <a:rPr lang="it-IT" sz="2800" b="1" dirty="0" smtClean="0">
                <a:solidFill>
                  <a:srgbClr val="FF0000"/>
                </a:solidFill>
                <a:cs typeface="Calibri"/>
              </a:rPr>
              <a:t>essendo </a:t>
            </a:r>
            <a:r>
              <a:rPr lang="it-IT" sz="2800" b="1" dirty="0">
                <a:solidFill>
                  <a:srgbClr val="FF0000"/>
                </a:solidFill>
                <a:cs typeface="Calibri"/>
              </a:rPr>
              <a:t>il </a:t>
            </a:r>
            <a:r>
              <a:rPr lang="it-IT" sz="2800" b="1" spc="-5" dirty="0">
                <a:solidFill>
                  <a:srgbClr val="FF0000"/>
                </a:solidFill>
                <a:cs typeface="Calibri"/>
              </a:rPr>
              <a:t>vero padre. </a:t>
            </a:r>
          </a:p>
          <a:p>
            <a:pPr marL="12700" marR="5080" algn="just">
              <a:spcBef>
                <a:spcPts val="95"/>
              </a:spcBef>
            </a:pPr>
            <a:endParaRPr lang="it-IT" sz="2800" dirty="0">
              <a:solidFill>
                <a:srgbClr val="FF0000"/>
              </a:solidFill>
              <a:cs typeface="Calibri"/>
            </a:endParaRPr>
          </a:p>
        </p:txBody>
      </p:sp>
      <p:sp>
        <p:nvSpPr>
          <p:cNvPr id="2" name="CasellaDiTesto 1"/>
          <p:cNvSpPr txBox="1"/>
          <p:nvPr/>
        </p:nvSpPr>
        <p:spPr>
          <a:xfrm>
            <a:off x="10757648" y="2906962"/>
            <a:ext cx="537881" cy="646331"/>
          </a:xfrm>
          <a:prstGeom prst="rect">
            <a:avLst/>
          </a:prstGeom>
          <a:noFill/>
        </p:spPr>
        <p:txBody>
          <a:bodyPr wrap="square" rtlCol="0">
            <a:spAutoFit/>
          </a:bodyPr>
          <a:lstStyle/>
          <a:p>
            <a:r>
              <a:rPr lang="it-IT" sz="3600" b="1" dirty="0">
                <a:solidFill>
                  <a:srgbClr val="FF0000"/>
                </a:solidFill>
              </a:rPr>
              <a:t>X</a:t>
            </a:r>
            <a:endParaRPr lang="it-IT" sz="3600" b="1" kern="1200" dirty="0">
              <a:solidFill>
                <a:srgbClr val="FF0000"/>
              </a:solidFill>
            </a:endParaRPr>
          </a:p>
        </p:txBody>
      </p:sp>
      <p:sp>
        <p:nvSpPr>
          <p:cNvPr id="7" name="CasellaDiTesto 6"/>
          <p:cNvSpPr txBox="1"/>
          <p:nvPr/>
        </p:nvSpPr>
        <p:spPr>
          <a:xfrm flipH="1">
            <a:off x="10757647" y="3738282"/>
            <a:ext cx="537882" cy="646331"/>
          </a:xfrm>
          <a:prstGeom prst="rect">
            <a:avLst/>
          </a:prstGeom>
          <a:noFill/>
        </p:spPr>
        <p:txBody>
          <a:bodyPr wrap="square" rtlCol="0">
            <a:spAutoFit/>
          </a:bodyPr>
          <a:lstStyle/>
          <a:p>
            <a:r>
              <a:rPr lang="it-IT" sz="3600" b="1" dirty="0" smtClean="0">
                <a:solidFill>
                  <a:srgbClr val="FF0000"/>
                </a:solidFill>
              </a:rPr>
              <a:t>Y</a:t>
            </a:r>
            <a:endParaRPr lang="it-IT" sz="3600" b="1" kern="1200" dirty="0">
              <a:solidFill>
                <a:srgbClr val="FF0000"/>
              </a:solidFill>
            </a:endParaRPr>
          </a:p>
        </p:txBody>
      </p:sp>
    </p:spTree>
    <p:extLst>
      <p:ext uri="{BB962C8B-B14F-4D97-AF65-F5344CB8AC3E}">
        <p14:creationId xmlns:p14="http://schemas.microsoft.com/office/powerpoint/2010/main" val="111928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363689" y="103905"/>
            <a:ext cx="3162985" cy="64839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640971" y="1647397"/>
            <a:ext cx="10791887" cy="463441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0" tIns="66675" rIns="0" bIns="0" rtlCol="0">
            <a:spAutoFit/>
          </a:bodyPr>
          <a:lstStyle/>
          <a:p>
            <a:pPr>
              <a:spcBef>
                <a:spcPts val="25"/>
              </a:spcBef>
            </a:pPr>
            <a:endParaRPr sz="2850" dirty="0">
              <a:latin typeface="Times New Roman"/>
              <a:cs typeface="Times New Roman"/>
            </a:endParaRPr>
          </a:p>
          <a:p>
            <a:pPr algn="ctr"/>
            <a:r>
              <a:rPr lang="it-IT" sz="3200" b="1" dirty="0" smtClean="0">
                <a:solidFill>
                  <a:srgbClr val="7030A0"/>
                </a:solidFill>
                <a:latin typeface="Calibri"/>
                <a:cs typeface="Calibri"/>
              </a:rPr>
              <a:t>Indice di Paternità (PI)</a:t>
            </a:r>
            <a:r>
              <a:rPr lang="it-IT" sz="3200" b="1" dirty="0" smtClean="0">
                <a:solidFill>
                  <a:srgbClr val="FF0000"/>
                </a:solidFill>
                <a:latin typeface="Calibri"/>
                <a:cs typeface="Calibri"/>
              </a:rPr>
              <a:t>=</a:t>
            </a:r>
            <a:r>
              <a:rPr sz="3200" b="1" dirty="0" smtClean="0">
                <a:solidFill>
                  <a:srgbClr val="FF0000"/>
                </a:solidFill>
                <a:latin typeface="Calibri"/>
                <a:cs typeface="Calibri"/>
              </a:rPr>
              <a:t>LR </a:t>
            </a:r>
            <a:r>
              <a:rPr sz="3200" b="1" dirty="0">
                <a:solidFill>
                  <a:srgbClr val="FF0000"/>
                </a:solidFill>
                <a:latin typeface="Calibri"/>
                <a:cs typeface="Calibri"/>
              </a:rPr>
              <a:t>=</a:t>
            </a:r>
            <a:r>
              <a:rPr sz="3200" b="1" spc="-10" dirty="0">
                <a:solidFill>
                  <a:srgbClr val="FF0000"/>
                </a:solidFill>
                <a:latin typeface="Calibri"/>
                <a:cs typeface="Calibri"/>
              </a:rPr>
              <a:t> </a:t>
            </a:r>
            <a:r>
              <a:rPr sz="3200" b="1" spc="-5" dirty="0">
                <a:solidFill>
                  <a:srgbClr val="FF0000"/>
                </a:solidFill>
                <a:latin typeface="Calibri"/>
                <a:cs typeface="Calibri"/>
              </a:rPr>
              <a:t>P(E/H1)/</a:t>
            </a:r>
            <a:r>
              <a:rPr sz="3200" b="1" spc="-5" dirty="0" smtClean="0">
                <a:solidFill>
                  <a:srgbClr val="FF0000"/>
                </a:solidFill>
                <a:latin typeface="Calibri"/>
                <a:cs typeface="Calibri"/>
              </a:rPr>
              <a:t>P(E/H2)</a:t>
            </a:r>
            <a:r>
              <a:rPr lang="it-IT" sz="3200" b="1" spc="-5" dirty="0" smtClean="0">
                <a:solidFill>
                  <a:srgbClr val="FF0000"/>
                </a:solidFill>
                <a:latin typeface="Calibri"/>
                <a:cs typeface="Calibri"/>
              </a:rPr>
              <a:t>=</a:t>
            </a:r>
            <a:r>
              <a:rPr lang="it-IT" sz="3200" b="1" spc="-5" dirty="0" smtClean="0">
                <a:solidFill>
                  <a:srgbClr val="7030A0"/>
                </a:solidFill>
                <a:latin typeface="Calibri"/>
                <a:cs typeface="Calibri"/>
              </a:rPr>
              <a:t>X/Y</a:t>
            </a:r>
          </a:p>
          <a:p>
            <a:pPr algn="ctr"/>
            <a:endParaRPr lang="it-IT" sz="3200" b="1" spc="-5" dirty="0" smtClean="0">
              <a:solidFill>
                <a:srgbClr val="7030A0"/>
              </a:solidFill>
              <a:latin typeface="Calibri"/>
              <a:cs typeface="Calibri"/>
            </a:endParaRPr>
          </a:p>
          <a:p>
            <a:pPr algn="ctr"/>
            <a:r>
              <a:rPr lang="it-IT" sz="3200" b="1" dirty="0">
                <a:solidFill>
                  <a:srgbClr val="FF0000"/>
                </a:solidFill>
              </a:rPr>
              <a:t>PI=X/Y</a:t>
            </a:r>
          </a:p>
          <a:p>
            <a:pPr algn="ctr"/>
            <a:endParaRPr lang="it-IT" sz="3200" b="1" spc="-5" dirty="0" smtClean="0">
              <a:solidFill>
                <a:srgbClr val="7030A0"/>
              </a:solidFill>
              <a:latin typeface="Calibri"/>
              <a:cs typeface="Calibri"/>
            </a:endParaRPr>
          </a:p>
          <a:p>
            <a:pPr marL="2564130"/>
            <a:endParaRPr lang="it-IT" sz="3200" b="1" spc="-5" dirty="0">
              <a:solidFill>
                <a:srgbClr val="7030A0"/>
              </a:solidFill>
              <a:latin typeface="Calibri"/>
              <a:cs typeface="Calibri"/>
            </a:endParaRPr>
          </a:p>
          <a:p>
            <a:pPr marL="2564130"/>
            <a:endParaRPr lang="it-IT" sz="2800" dirty="0">
              <a:latin typeface="Calibri"/>
              <a:cs typeface="Calibri"/>
            </a:endParaRPr>
          </a:p>
          <a:p>
            <a:pPr marL="0" lvl="3" algn="just"/>
            <a:r>
              <a:rPr sz="2800" dirty="0" err="1" smtClean="0">
                <a:latin typeface="Calibri"/>
                <a:cs typeface="Calibri"/>
              </a:rPr>
              <a:t>Nel</a:t>
            </a:r>
            <a:r>
              <a:rPr sz="2800" dirty="0" smtClean="0">
                <a:latin typeface="Calibri"/>
                <a:cs typeface="Calibri"/>
              </a:rPr>
              <a:t> </a:t>
            </a:r>
            <a:r>
              <a:rPr sz="2800" spc="-5" dirty="0">
                <a:latin typeface="Calibri"/>
                <a:cs typeface="Calibri"/>
              </a:rPr>
              <a:t>test </a:t>
            </a:r>
            <a:r>
              <a:rPr sz="2800" dirty="0">
                <a:latin typeface="Calibri"/>
                <a:cs typeface="Calibri"/>
              </a:rPr>
              <a:t>di </a:t>
            </a:r>
            <a:r>
              <a:rPr sz="2800" spc="-5" dirty="0">
                <a:latin typeface="Calibri"/>
                <a:cs typeface="Calibri"/>
              </a:rPr>
              <a:t>paternità </a:t>
            </a:r>
            <a:r>
              <a:rPr sz="2800" dirty="0">
                <a:latin typeface="Calibri"/>
                <a:cs typeface="Calibri"/>
              </a:rPr>
              <a:t>le due </a:t>
            </a:r>
            <a:r>
              <a:rPr sz="2800" spc="-5" dirty="0" err="1">
                <a:latin typeface="Calibri"/>
                <a:cs typeface="Calibri"/>
              </a:rPr>
              <a:t>probabilità</a:t>
            </a:r>
            <a:r>
              <a:rPr sz="2800" spc="10" dirty="0">
                <a:latin typeface="Calibri"/>
                <a:cs typeface="Calibri"/>
              </a:rPr>
              <a:t> </a:t>
            </a:r>
            <a:r>
              <a:rPr sz="2800" spc="-5" dirty="0" err="1" smtClean="0">
                <a:latin typeface="Calibri"/>
                <a:cs typeface="Calibri"/>
              </a:rPr>
              <a:t>sono</a:t>
            </a:r>
            <a:r>
              <a:rPr lang="it-IT" sz="2800" spc="-5" dirty="0" smtClean="0">
                <a:latin typeface="Calibri"/>
                <a:cs typeface="Calibri"/>
              </a:rPr>
              <a:t> </a:t>
            </a:r>
            <a:r>
              <a:rPr sz="2800" b="1" i="1" spc="-5" dirty="0" smtClean="0">
                <a:solidFill>
                  <a:srgbClr val="3366FF"/>
                </a:solidFill>
                <a:latin typeface="Calibri"/>
                <a:cs typeface="Calibri"/>
              </a:rPr>
              <a:t>MUTUALMENTE ESCLUSIVE</a:t>
            </a:r>
            <a:endParaRPr lang="it-IT" sz="2800" b="1" i="1" spc="-5" dirty="0" smtClean="0">
              <a:solidFill>
                <a:srgbClr val="3366FF"/>
              </a:solidFill>
              <a:latin typeface="Calibri"/>
              <a:cs typeface="Calibri"/>
            </a:endParaRPr>
          </a:p>
          <a:p>
            <a:pPr marL="0" lvl="3" algn="just"/>
            <a:endParaRPr sz="2400" dirty="0">
              <a:latin typeface="Calibri"/>
              <a:cs typeface="Calibri"/>
            </a:endParaRPr>
          </a:p>
          <a:p>
            <a:pPr marL="105410" marR="5080" algn="just">
              <a:lnSpc>
                <a:spcPct val="100699"/>
              </a:lnSpc>
            </a:pPr>
            <a:r>
              <a:rPr lang="it-IT" sz="2800" b="1" i="1" dirty="0" smtClean="0">
                <a:solidFill>
                  <a:srgbClr val="FF0000"/>
                </a:solidFill>
                <a:latin typeface="Calibri"/>
                <a:cs typeface="Calibri"/>
              </a:rPr>
              <a:t>PI</a:t>
            </a:r>
            <a:r>
              <a:rPr sz="2800" b="1" i="1" dirty="0" smtClean="0">
                <a:solidFill>
                  <a:srgbClr val="FF0000"/>
                </a:solidFill>
                <a:latin typeface="Calibri"/>
                <a:cs typeface="Calibri"/>
              </a:rPr>
              <a:t> </a:t>
            </a:r>
            <a:r>
              <a:rPr sz="2800" b="1" i="1" dirty="0" err="1" smtClean="0">
                <a:solidFill>
                  <a:srgbClr val="FF0000"/>
                </a:solidFill>
                <a:latin typeface="Calibri"/>
                <a:cs typeface="Calibri"/>
              </a:rPr>
              <a:t>sarà</a:t>
            </a:r>
            <a:r>
              <a:rPr sz="2800" b="1" i="1" dirty="0" smtClean="0">
                <a:solidFill>
                  <a:srgbClr val="FF0000"/>
                </a:solidFill>
                <a:latin typeface="Calibri"/>
                <a:cs typeface="Calibri"/>
              </a:rPr>
              <a:t> </a:t>
            </a:r>
            <a:r>
              <a:rPr sz="2800" b="1" i="1" dirty="0" err="1" smtClean="0">
                <a:solidFill>
                  <a:srgbClr val="FF0000"/>
                </a:solidFill>
                <a:latin typeface="Calibri"/>
                <a:cs typeface="Calibri"/>
              </a:rPr>
              <a:t>tanto</a:t>
            </a:r>
            <a:r>
              <a:rPr sz="2800" b="1" i="1" dirty="0" smtClean="0">
                <a:solidFill>
                  <a:srgbClr val="FF0000"/>
                </a:solidFill>
                <a:latin typeface="Calibri"/>
                <a:cs typeface="Calibri"/>
              </a:rPr>
              <a:t> </a:t>
            </a:r>
            <a:r>
              <a:rPr sz="2800" b="1" i="1" dirty="0" err="1" smtClean="0">
                <a:solidFill>
                  <a:srgbClr val="FF0000"/>
                </a:solidFill>
                <a:latin typeface="Calibri"/>
                <a:cs typeface="Calibri"/>
              </a:rPr>
              <a:t>più</a:t>
            </a:r>
            <a:r>
              <a:rPr sz="2800" b="1" i="1" dirty="0" smtClean="0">
                <a:solidFill>
                  <a:srgbClr val="FF0000"/>
                </a:solidFill>
                <a:latin typeface="Calibri"/>
                <a:cs typeface="Calibri"/>
              </a:rPr>
              <a:t> </a:t>
            </a:r>
            <a:r>
              <a:rPr sz="2800" b="1" i="1" spc="-5" dirty="0" err="1" smtClean="0">
                <a:solidFill>
                  <a:srgbClr val="FF0000"/>
                </a:solidFill>
                <a:latin typeface="Calibri"/>
                <a:cs typeface="Calibri"/>
              </a:rPr>
              <a:t>elevato</a:t>
            </a:r>
            <a:r>
              <a:rPr sz="2800" b="1" i="1" spc="-5" dirty="0" smtClean="0">
                <a:solidFill>
                  <a:srgbClr val="FF0000"/>
                </a:solidFill>
                <a:latin typeface="Calibri"/>
                <a:cs typeface="Calibri"/>
              </a:rPr>
              <a:t> </a:t>
            </a:r>
            <a:r>
              <a:rPr sz="2800" b="1" i="1" dirty="0" err="1" smtClean="0">
                <a:solidFill>
                  <a:srgbClr val="FF0000"/>
                </a:solidFill>
                <a:latin typeface="Calibri"/>
                <a:cs typeface="Calibri"/>
              </a:rPr>
              <a:t>quanto</a:t>
            </a:r>
            <a:r>
              <a:rPr sz="2800" b="1" i="1" dirty="0" smtClean="0">
                <a:solidFill>
                  <a:srgbClr val="FF0000"/>
                </a:solidFill>
                <a:latin typeface="Calibri"/>
                <a:cs typeface="Calibri"/>
              </a:rPr>
              <a:t> </a:t>
            </a:r>
            <a:r>
              <a:rPr sz="2800" b="1" i="1" dirty="0" err="1" smtClean="0">
                <a:solidFill>
                  <a:srgbClr val="FF0000"/>
                </a:solidFill>
                <a:latin typeface="Calibri"/>
                <a:cs typeface="Calibri"/>
              </a:rPr>
              <a:t>più</a:t>
            </a:r>
            <a:r>
              <a:rPr sz="2800" b="1" i="1" dirty="0" smtClean="0">
                <a:solidFill>
                  <a:srgbClr val="FF0000"/>
                </a:solidFill>
                <a:latin typeface="Calibri"/>
                <a:cs typeface="Calibri"/>
              </a:rPr>
              <a:t> </a:t>
            </a:r>
            <a:r>
              <a:rPr sz="2800" b="1" i="1" dirty="0" err="1" smtClean="0">
                <a:solidFill>
                  <a:srgbClr val="FF0000"/>
                </a:solidFill>
                <a:latin typeface="Calibri"/>
                <a:cs typeface="Calibri"/>
              </a:rPr>
              <a:t>probabile</a:t>
            </a:r>
            <a:r>
              <a:rPr sz="2800" b="1" i="1" dirty="0" smtClean="0">
                <a:solidFill>
                  <a:srgbClr val="FF0000"/>
                </a:solidFill>
                <a:latin typeface="Calibri"/>
                <a:cs typeface="Calibri"/>
              </a:rPr>
              <a:t> è </a:t>
            </a:r>
            <a:r>
              <a:rPr sz="2800" b="1" i="1" spc="-5" dirty="0" err="1" smtClean="0">
                <a:solidFill>
                  <a:srgbClr val="FF0000"/>
                </a:solidFill>
                <a:latin typeface="Calibri"/>
                <a:cs typeface="Calibri"/>
              </a:rPr>
              <a:t>l’ipotesi</a:t>
            </a:r>
            <a:r>
              <a:rPr sz="2800" b="1" i="1" spc="-30" dirty="0" smtClean="0">
                <a:solidFill>
                  <a:srgbClr val="FF0000"/>
                </a:solidFill>
                <a:latin typeface="Calibri"/>
                <a:cs typeface="Calibri"/>
              </a:rPr>
              <a:t> </a:t>
            </a:r>
            <a:r>
              <a:rPr sz="2800" b="1" i="1" dirty="0" smtClean="0">
                <a:solidFill>
                  <a:srgbClr val="FF0000"/>
                </a:solidFill>
                <a:latin typeface="Calibri"/>
                <a:cs typeface="Calibri"/>
              </a:rPr>
              <a:t>al  </a:t>
            </a:r>
            <a:r>
              <a:rPr sz="2800" b="1" i="1" spc="-5" dirty="0" err="1" smtClean="0">
                <a:solidFill>
                  <a:srgbClr val="FF0000"/>
                </a:solidFill>
                <a:latin typeface="Calibri"/>
                <a:cs typeface="Calibri"/>
              </a:rPr>
              <a:t>numeratore</a:t>
            </a:r>
            <a:r>
              <a:rPr sz="2800" b="1" i="1" spc="-5" dirty="0" smtClean="0">
                <a:solidFill>
                  <a:srgbClr val="FF0000"/>
                </a:solidFill>
                <a:latin typeface="Calibri"/>
                <a:cs typeface="Calibri"/>
              </a:rPr>
              <a:t>.</a:t>
            </a:r>
            <a:endParaRPr sz="2800" b="1" dirty="0">
              <a:solidFill>
                <a:srgbClr val="FF0000"/>
              </a:solidFill>
              <a:latin typeface="Calibri"/>
              <a:cs typeface="Calibri"/>
            </a:endParaRPr>
          </a:p>
        </p:txBody>
      </p:sp>
      <p:sp>
        <p:nvSpPr>
          <p:cNvPr id="11" name="object 10"/>
          <p:cNvSpPr txBox="1">
            <a:spLocks/>
          </p:cNvSpPr>
          <p:nvPr/>
        </p:nvSpPr>
        <p:spPr>
          <a:xfrm>
            <a:off x="3350037" y="494598"/>
            <a:ext cx="5174838"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(PI) </a:t>
            </a:r>
            <a:endParaRPr lang="it-IT" sz="3200" b="1" spc="-5" dirty="0">
              <a:cs typeface="Tahoma"/>
            </a:endParaRPr>
          </a:p>
        </p:txBody>
      </p:sp>
      <p:sp>
        <p:nvSpPr>
          <p:cNvPr id="5" name="CasellaDiTesto 4"/>
          <p:cNvSpPr txBox="1"/>
          <p:nvPr/>
        </p:nvSpPr>
        <p:spPr>
          <a:xfrm>
            <a:off x="2551318" y="3933825"/>
            <a:ext cx="7077075" cy="584775"/>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ctr"/>
            <a:r>
              <a:rPr lang="it-IT" sz="3200" b="1" dirty="0" smtClean="0"/>
              <a:t>0 (non è vero P)</a:t>
            </a:r>
            <a:r>
              <a:rPr lang="it-IT" sz="3200" b="1" dirty="0" smtClean="0">
                <a:sym typeface="Wingdings" panose="05000000000000000000" pitchFamily="2" charset="2"/>
              </a:rPr>
              <a:t></a:t>
            </a:r>
            <a:r>
              <a:rPr lang="it-IT" sz="3200" b="1" dirty="0" smtClean="0">
                <a:sym typeface="Symbol" panose="05050102010706020507" pitchFamily="18" charset="2"/>
              </a:rPr>
              <a:t> (è vero padre) </a:t>
            </a:r>
            <a:endParaRPr lang="it-IT" sz="3200" b="1" dirty="0"/>
          </a:p>
        </p:txBody>
      </p:sp>
    </p:spTree>
    <p:extLst>
      <p:ext uri="{BB962C8B-B14F-4D97-AF65-F5344CB8AC3E}">
        <p14:creationId xmlns:p14="http://schemas.microsoft.com/office/powerpoint/2010/main" val="2473850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2777" y="532419"/>
            <a:ext cx="8235315" cy="94932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nchor="ctr">
            <a:spAutoFit/>
          </a:bodyPr>
          <a:lstStyle/>
          <a:p>
            <a:pPr algn="ctr">
              <a:lnSpc>
                <a:spcPct val="100000"/>
              </a:lnSpc>
              <a:spcBef>
                <a:spcPts val="100"/>
              </a:spcBef>
            </a:pPr>
            <a:r>
              <a:rPr sz="3600" b="1" spc="-15" dirty="0"/>
              <a:t>Interpretazione </a:t>
            </a:r>
            <a:r>
              <a:rPr sz="3600" b="1" dirty="0"/>
              <a:t>dei</a:t>
            </a:r>
            <a:r>
              <a:rPr sz="3600" b="1" spc="15" dirty="0"/>
              <a:t> </a:t>
            </a:r>
            <a:r>
              <a:rPr sz="3600" b="1" spc="-10" dirty="0"/>
              <a:t>risultati</a:t>
            </a:r>
            <a:endParaRPr sz="3600" b="1" dirty="0"/>
          </a:p>
          <a:p>
            <a:pPr algn="ctr">
              <a:lnSpc>
                <a:spcPct val="100000"/>
              </a:lnSpc>
              <a:spcBef>
                <a:spcPts val="70"/>
              </a:spcBef>
            </a:pPr>
            <a:r>
              <a:rPr sz="2400" b="1" spc="-20" dirty="0"/>
              <a:t>(LG </a:t>
            </a:r>
            <a:r>
              <a:rPr sz="2400" b="1" spc="-5" dirty="0"/>
              <a:t>SIGU </a:t>
            </a:r>
            <a:r>
              <a:rPr sz="2400" b="1" dirty="0"/>
              <a:t>sulle analisi </a:t>
            </a:r>
            <a:r>
              <a:rPr sz="2400" b="1" spc="-10" dirty="0"/>
              <a:t>genetiche </a:t>
            </a:r>
            <a:r>
              <a:rPr sz="2400" b="1" dirty="0"/>
              <a:t>di </a:t>
            </a:r>
            <a:r>
              <a:rPr sz="2400" b="1" spc="-10" dirty="0"/>
              <a:t>accertamento parentale,</a:t>
            </a:r>
            <a:r>
              <a:rPr sz="2400" b="1" spc="40" dirty="0"/>
              <a:t> </a:t>
            </a:r>
            <a:r>
              <a:rPr sz="2400" b="1" spc="-5" dirty="0"/>
              <a:t>2013)</a:t>
            </a:r>
            <a:endParaRPr sz="2400" b="1" dirty="0"/>
          </a:p>
        </p:txBody>
      </p:sp>
      <p:sp>
        <p:nvSpPr>
          <p:cNvPr id="3" name="object 3"/>
          <p:cNvSpPr txBox="1"/>
          <p:nvPr/>
        </p:nvSpPr>
        <p:spPr>
          <a:xfrm>
            <a:off x="685800" y="2438400"/>
            <a:ext cx="10665838" cy="2967479"/>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0" tIns="12700" rIns="0" bIns="0" rtlCol="0">
            <a:spAutoFit/>
          </a:bodyPr>
          <a:lstStyle/>
          <a:p>
            <a:pPr marL="12700">
              <a:spcBef>
                <a:spcPts val="100"/>
              </a:spcBef>
            </a:pPr>
            <a:r>
              <a:rPr sz="3200" b="1" u="heavy" spc="-5" dirty="0" err="1" smtClean="0">
                <a:solidFill>
                  <a:srgbClr val="FF0000"/>
                </a:solidFill>
                <a:uFill>
                  <a:solidFill>
                    <a:srgbClr val="001F5F"/>
                  </a:solidFill>
                </a:uFill>
                <a:latin typeface="Calibri"/>
                <a:cs typeface="Calibri"/>
              </a:rPr>
              <a:t>Esclusione</a:t>
            </a:r>
            <a:r>
              <a:rPr lang="it-IT" sz="3200" b="1" u="heavy" spc="-5" dirty="0" smtClean="0">
                <a:solidFill>
                  <a:srgbClr val="FF0000"/>
                </a:solidFill>
                <a:uFill>
                  <a:solidFill>
                    <a:srgbClr val="001F5F"/>
                  </a:solidFill>
                </a:uFill>
                <a:latin typeface="Calibri"/>
                <a:cs typeface="Calibri"/>
              </a:rPr>
              <a:t>:  </a:t>
            </a:r>
            <a:r>
              <a:rPr sz="3200" spc="-15" dirty="0" err="1" smtClean="0">
                <a:solidFill>
                  <a:srgbClr val="001F5F"/>
                </a:solidFill>
                <a:latin typeface="Calibri"/>
                <a:cs typeface="Calibri"/>
              </a:rPr>
              <a:t>valore</a:t>
            </a:r>
            <a:r>
              <a:rPr sz="3200" spc="-15" dirty="0" smtClean="0">
                <a:solidFill>
                  <a:srgbClr val="001F5F"/>
                </a:solidFill>
                <a:latin typeface="Calibri"/>
                <a:cs typeface="Calibri"/>
              </a:rPr>
              <a:t> </a:t>
            </a:r>
            <a:r>
              <a:rPr sz="3200" dirty="0">
                <a:solidFill>
                  <a:srgbClr val="001F5F"/>
                </a:solidFill>
                <a:latin typeface="Calibri"/>
                <a:cs typeface="Calibri"/>
              </a:rPr>
              <a:t>di </a:t>
            </a:r>
            <a:r>
              <a:rPr lang="it-IT" sz="3200" dirty="0" smtClean="0">
                <a:solidFill>
                  <a:srgbClr val="001F5F"/>
                </a:solidFill>
                <a:latin typeface="Calibri"/>
                <a:cs typeface="Calibri"/>
              </a:rPr>
              <a:t>LR</a:t>
            </a:r>
            <a:r>
              <a:rPr sz="3200" spc="-10" dirty="0" smtClean="0">
                <a:solidFill>
                  <a:srgbClr val="001F5F"/>
                </a:solidFill>
                <a:latin typeface="Calibri"/>
                <a:cs typeface="Calibri"/>
              </a:rPr>
              <a:t> </a:t>
            </a:r>
            <a:r>
              <a:rPr lang="it-IT" sz="3200" spc="-10" dirty="0" smtClean="0">
                <a:solidFill>
                  <a:srgbClr val="001F5F"/>
                </a:solidFill>
                <a:latin typeface="Calibri"/>
                <a:cs typeface="Calibri"/>
              </a:rPr>
              <a:t>&lt; a </a:t>
            </a:r>
            <a:r>
              <a:rPr sz="3200" b="1" spc="-5" dirty="0" smtClean="0">
                <a:solidFill>
                  <a:srgbClr val="001F5F"/>
                </a:solidFill>
                <a:latin typeface="Calibri"/>
                <a:cs typeface="Calibri"/>
              </a:rPr>
              <a:t>1:10.000 </a:t>
            </a:r>
            <a:r>
              <a:rPr sz="3200" spc="-5" dirty="0">
                <a:solidFill>
                  <a:srgbClr val="001F5F"/>
                </a:solidFill>
                <a:latin typeface="Calibri"/>
                <a:cs typeface="Calibri"/>
              </a:rPr>
              <a:t>(Brenner C,</a:t>
            </a:r>
            <a:r>
              <a:rPr sz="3200" spc="-20" dirty="0">
                <a:solidFill>
                  <a:srgbClr val="001F5F"/>
                </a:solidFill>
                <a:latin typeface="Calibri"/>
                <a:cs typeface="Calibri"/>
              </a:rPr>
              <a:t> </a:t>
            </a:r>
            <a:r>
              <a:rPr sz="3200" spc="-5" dirty="0">
                <a:solidFill>
                  <a:srgbClr val="001F5F"/>
                </a:solidFill>
                <a:latin typeface="Calibri"/>
                <a:cs typeface="Calibri"/>
              </a:rPr>
              <a:t>2004).</a:t>
            </a:r>
            <a:endParaRPr sz="3200" dirty="0">
              <a:latin typeface="Calibri"/>
              <a:cs typeface="Calibri"/>
            </a:endParaRPr>
          </a:p>
          <a:p>
            <a:pPr>
              <a:spcBef>
                <a:spcPts val="5"/>
              </a:spcBef>
            </a:pPr>
            <a:endParaRPr sz="3200" dirty="0">
              <a:latin typeface="Times New Roman"/>
              <a:cs typeface="Times New Roman"/>
            </a:endParaRPr>
          </a:p>
          <a:p>
            <a:pPr marL="12700" algn="just"/>
            <a:r>
              <a:rPr sz="3200" b="1" u="heavy" spc="-10" dirty="0" err="1" smtClean="0">
                <a:solidFill>
                  <a:srgbClr val="00B050"/>
                </a:solidFill>
                <a:uFill>
                  <a:solidFill>
                    <a:srgbClr val="001F5F"/>
                  </a:solidFill>
                </a:uFill>
                <a:latin typeface="Calibri"/>
                <a:cs typeface="Calibri"/>
              </a:rPr>
              <a:t>Attribuzione</a:t>
            </a:r>
            <a:r>
              <a:rPr lang="it-IT" sz="3200" b="1" u="heavy" spc="-10" dirty="0" smtClean="0">
                <a:solidFill>
                  <a:srgbClr val="00B050"/>
                </a:solidFill>
                <a:uFill>
                  <a:solidFill>
                    <a:srgbClr val="001F5F"/>
                  </a:solidFill>
                </a:uFill>
                <a:latin typeface="Calibri"/>
                <a:cs typeface="Calibri"/>
              </a:rPr>
              <a:t>: </a:t>
            </a:r>
            <a:r>
              <a:rPr sz="3200" spc="160" dirty="0" smtClean="0">
                <a:solidFill>
                  <a:srgbClr val="001F5F"/>
                </a:solidFill>
                <a:latin typeface="Calibri"/>
                <a:cs typeface="Calibri"/>
              </a:rPr>
              <a:t> </a:t>
            </a:r>
            <a:r>
              <a:rPr sz="3200" spc="-10" dirty="0">
                <a:solidFill>
                  <a:srgbClr val="001F5F"/>
                </a:solidFill>
                <a:latin typeface="Calibri"/>
                <a:cs typeface="Calibri"/>
              </a:rPr>
              <a:t>un</a:t>
            </a:r>
            <a:r>
              <a:rPr sz="3200" spc="150" dirty="0">
                <a:solidFill>
                  <a:srgbClr val="001F5F"/>
                </a:solidFill>
                <a:latin typeface="Calibri"/>
                <a:cs typeface="Calibri"/>
              </a:rPr>
              <a:t> </a:t>
            </a:r>
            <a:r>
              <a:rPr sz="3200" spc="-15" dirty="0" err="1" smtClean="0">
                <a:solidFill>
                  <a:srgbClr val="001F5F"/>
                </a:solidFill>
                <a:latin typeface="Calibri"/>
                <a:cs typeface="Calibri"/>
              </a:rPr>
              <a:t>valore</a:t>
            </a:r>
            <a:r>
              <a:rPr lang="it-IT" sz="3200" spc="-15" dirty="0" smtClean="0">
                <a:solidFill>
                  <a:srgbClr val="001F5F"/>
                </a:solidFill>
                <a:latin typeface="Calibri"/>
                <a:cs typeface="Calibri"/>
              </a:rPr>
              <a:t> </a:t>
            </a:r>
            <a:r>
              <a:rPr sz="3200" spc="-5" dirty="0" smtClean="0">
                <a:solidFill>
                  <a:srgbClr val="001F5F"/>
                </a:solidFill>
                <a:latin typeface="Calibri"/>
                <a:cs typeface="Calibri"/>
              </a:rPr>
              <a:t>di </a:t>
            </a:r>
            <a:r>
              <a:rPr lang="it-IT" sz="3200" spc="-5" dirty="0" smtClean="0">
                <a:solidFill>
                  <a:srgbClr val="001F5F"/>
                </a:solidFill>
                <a:latin typeface="Calibri"/>
                <a:cs typeface="Calibri"/>
              </a:rPr>
              <a:t>LR</a:t>
            </a:r>
            <a:r>
              <a:rPr sz="3200" spc="-10" dirty="0" smtClean="0">
                <a:solidFill>
                  <a:srgbClr val="001F5F"/>
                </a:solidFill>
                <a:latin typeface="Calibri"/>
                <a:cs typeface="Calibri"/>
              </a:rPr>
              <a:t> </a:t>
            </a:r>
            <a:r>
              <a:rPr lang="it-IT" sz="3200" spc="-10" dirty="0" smtClean="0">
                <a:solidFill>
                  <a:srgbClr val="001F5F"/>
                </a:solidFill>
                <a:latin typeface="Calibri"/>
                <a:cs typeface="Calibri"/>
              </a:rPr>
              <a:t>&gt; a</a:t>
            </a:r>
            <a:r>
              <a:rPr sz="3200" b="1" spc="-30" dirty="0" smtClean="0">
                <a:solidFill>
                  <a:srgbClr val="001F5F"/>
                </a:solidFill>
                <a:latin typeface="Calibri"/>
                <a:cs typeface="Calibri"/>
              </a:rPr>
              <a:t> </a:t>
            </a:r>
            <a:r>
              <a:rPr sz="3200" b="1" spc="-5" dirty="0">
                <a:solidFill>
                  <a:srgbClr val="001F5F"/>
                </a:solidFill>
                <a:latin typeface="Calibri"/>
                <a:cs typeface="Calibri"/>
              </a:rPr>
              <a:t>10.000:1</a:t>
            </a:r>
            <a:r>
              <a:rPr sz="3200" spc="-5" dirty="0">
                <a:solidFill>
                  <a:srgbClr val="001F5F"/>
                </a:solidFill>
                <a:latin typeface="Calibri"/>
                <a:cs typeface="Calibri"/>
              </a:rPr>
              <a:t>.</a:t>
            </a:r>
            <a:endParaRPr sz="3200" dirty="0">
              <a:latin typeface="Calibri"/>
              <a:cs typeface="Calibri"/>
            </a:endParaRPr>
          </a:p>
          <a:p>
            <a:pPr>
              <a:spcBef>
                <a:spcPts val="5"/>
              </a:spcBef>
            </a:pPr>
            <a:endParaRPr sz="3200" dirty="0">
              <a:latin typeface="Times New Roman"/>
              <a:cs typeface="Times New Roman"/>
            </a:endParaRPr>
          </a:p>
          <a:p>
            <a:pPr marL="12700" algn="just"/>
            <a:r>
              <a:rPr sz="3200" b="1" u="heavy" spc="-5" dirty="0" err="1" smtClean="0">
                <a:solidFill>
                  <a:srgbClr val="7030A0"/>
                </a:solidFill>
                <a:uFill>
                  <a:solidFill>
                    <a:srgbClr val="001F5F"/>
                  </a:solidFill>
                </a:uFill>
                <a:latin typeface="Calibri"/>
                <a:cs typeface="Calibri"/>
              </a:rPr>
              <a:t>Inconclusività</a:t>
            </a:r>
            <a:r>
              <a:rPr lang="it-IT" sz="3200" b="1" u="heavy" spc="-5" dirty="0" smtClean="0">
                <a:solidFill>
                  <a:srgbClr val="7030A0"/>
                </a:solidFill>
                <a:uFill>
                  <a:solidFill>
                    <a:srgbClr val="001F5F"/>
                  </a:solidFill>
                </a:uFill>
                <a:latin typeface="Calibri"/>
                <a:cs typeface="Calibri"/>
              </a:rPr>
              <a:t>:</a:t>
            </a:r>
            <a:r>
              <a:rPr sz="3200" spc="-10" dirty="0" smtClean="0">
                <a:solidFill>
                  <a:srgbClr val="001F5F"/>
                </a:solidFill>
                <a:latin typeface="Calibri"/>
                <a:cs typeface="Calibri"/>
              </a:rPr>
              <a:t> </a:t>
            </a:r>
            <a:r>
              <a:rPr lang="it-IT" sz="3200" spc="-10" dirty="0" smtClean="0">
                <a:solidFill>
                  <a:srgbClr val="001F5F"/>
                </a:solidFill>
                <a:latin typeface="Calibri"/>
                <a:cs typeface="Calibri"/>
              </a:rPr>
              <a:t>q</a:t>
            </a:r>
            <a:r>
              <a:rPr sz="3200" spc="-5" dirty="0" err="1" smtClean="0">
                <a:solidFill>
                  <a:srgbClr val="001F5F"/>
                </a:solidFill>
                <a:latin typeface="Calibri"/>
                <a:cs typeface="Calibri"/>
              </a:rPr>
              <a:t>ualsiasi</a:t>
            </a:r>
            <a:r>
              <a:rPr sz="3200" spc="-5" dirty="0" smtClean="0">
                <a:solidFill>
                  <a:srgbClr val="001F5F"/>
                </a:solidFill>
                <a:latin typeface="Calibri"/>
                <a:cs typeface="Calibri"/>
              </a:rPr>
              <a:t> </a:t>
            </a:r>
            <a:r>
              <a:rPr sz="3200" spc="-10" dirty="0">
                <a:solidFill>
                  <a:srgbClr val="001F5F"/>
                </a:solidFill>
                <a:latin typeface="Calibri"/>
                <a:cs typeface="Calibri"/>
              </a:rPr>
              <a:t>risultato </a:t>
            </a:r>
            <a:r>
              <a:rPr sz="3200" dirty="0">
                <a:solidFill>
                  <a:srgbClr val="001F5F"/>
                </a:solidFill>
                <a:latin typeface="Calibri"/>
                <a:cs typeface="Calibri"/>
              </a:rPr>
              <a:t>che  </a:t>
            </a:r>
            <a:r>
              <a:rPr sz="3200" spc="-5" dirty="0">
                <a:solidFill>
                  <a:srgbClr val="001F5F"/>
                </a:solidFill>
                <a:latin typeface="Calibri"/>
                <a:cs typeface="Calibri"/>
              </a:rPr>
              <a:t>generi un </a:t>
            </a:r>
            <a:r>
              <a:rPr lang="it-IT" sz="3200" spc="-5" dirty="0" smtClean="0">
                <a:solidFill>
                  <a:srgbClr val="001F5F"/>
                </a:solidFill>
                <a:latin typeface="Calibri"/>
                <a:cs typeface="Calibri"/>
              </a:rPr>
              <a:t>valore di LR</a:t>
            </a:r>
            <a:r>
              <a:rPr sz="3200" spc="-10" dirty="0" smtClean="0">
                <a:solidFill>
                  <a:srgbClr val="001F5F"/>
                </a:solidFill>
                <a:latin typeface="Calibri"/>
                <a:cs typeface="Calibri"/>
              </a:rPr>
              <a:t> </a:t>
            </a:r>
            <a:r>
              <a:rPr sz="3200" b="1" spc="-10" dirty="0">
                <a:solidFill>
                  <a:srgbClr val="001F5F"/>
                </a:solidFill>
                <a:latin typeface="Calibri"/>
                <a:cs typeface="Calibri"/>
              </a:rPr>
              <a:t>compreso </a:t>
            </a:r>
            <a:r>
              <a:rPr sz="3200" b="1" spc="-20" dirty="0">
                <a:solidFill>
                  <a:srgbClr val="001F5F"/>
                </a:solidFill>
                <a:latin typeface="Calibri"/>
                <a:cs typeface="Calibri"/>
              </a:rPr>
              <a:t>tra </a:t>
            </a:r>
            <a:r>
              <a:rPr sz="3200" b="1" spc="-5" dirty="0">
                <a:solidFill>
                  <a:srgbClr val="001F5F"/>
                </a:solidFill>
                <a:latin typeface="Calibri"/>
                <a:cs typeface="Calibri"/>
              </a:rPr>
              <a:t>1:10.000 </a:t>
            </a:r>
            <a:r>
              <a:rPr sz="3200" b="1" dirty="0">
                <a:solidFill>
                  <a:srgbClr val="001F5F"/>
                </a:solidFill>
                <a:latin typeface="Calibri"/>
                <a:cs typeface="Calibri"/>
              </a:rPr>
              <a:t>e  </a:t>
            </a:r>
            <a:r>
              <a:rPr sz="3200" b="1" spc="-5" dirty="0">
                <a:solidFill>
                  <a:srgbClr val="001F5F"/>
                </a:solidFill>
                <a:latin typeface="Calibri"/>
                <a:cs typeface="Calibri"/>
              </a:rPr>
              <a:t>10.000:1</a:t>
            </a:r>
            <a:r>
              <a:rPr sz="3200" spc="-5" dirty="0">
                <a:solidFill>
                  <a:srgbClr val="001F5F"/>
                </a:solidFill>
                <a:latin typeface="Calibri"/>
                <a:cs typeface="Calibri"/>
              </a:rPr>
              <a:t>.</a:t>
            </a:r>
            <a:endParaRPr sz="3200" dirty="0">
              <a:latin typeface="Calibri"/>
              <a:cs typeface="Calibri"/>
            </a:endParaRPr>
          </a:p>
        </p:txBody>
      </p:sp>
    </p:spTree>
    <p:extLst>
      <p:ext uri="{BB962C8B-B14F-4D97-AF65-F5344CB8AC3E}">
        <p14:creationId xmlns:p14="http://schemas.microsoft.com/office/powerpoint/2010/main" val="158234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7791" y="3543300"/>
            <a:ext cx="2478884" cy="2757745"/>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565981" y="957656"/>
            <a:ext cx="9835319" cy="5171287"/>
          </a:xfrm>
          <a:prstGeom prst="rect">
            <a:avLst/>
          </a:prstGeom>
        </p:spPr>
        <p:txBody>
          <a:bodyPr vert="horz" wrap="square" lIns="0" tIns="155575" rIns="0" bIns="0" rtlCol="0">
            <a:spAutoFit/>
          </a:bodyPr>
          <a:lstStyle/>
          <a:p>
            <a:pPr marL="12700">
              <a:spcBef>
                <a:spcPts val="940"/>
              </a:spcBef>
            </a:pPr>
            <a:r>
              <a:rPr sz="2000" b="1" spc="-5" dirty="0" err="1" smtClean="0">
                <a:solidFill>
                  <a:srgbClr val="FF0000"/>
                </a:solidFill>
                <a:latin typeface="Calibri"/>
                <a:cs typeface="Calibri"/>
              </a:rPr>
              <a:t>Esempio</a:t>
            </a:r>
            <a:r>
              <a:rPr sz="2000" b="1" spc="-10" dirty="0" smtClean="0">
                <a:solidFill>
                  <a:srgbClr val="FF0000"/>
                </a:solidFill>
                <a:latin typeface="Calibri"/>
                <a:cs typeface="Calibri"/>
              </a:rPr>
              <a:t> </a:t>
            </a:r>
            <a:r>
              <a:rPr sz="2000" b="1" spc="-5" dirty="0">
                <a:solidFill>
                  <a:srgbClr val="FF0000"/>
                </a:solidFill>
                <a:latin typeface="Calibri"/>
                <a:cs typeface="Calibri"/>
              </a:rPr>
              <a:t>(semplice):</a:t>
            </a:r>
            <a:endParaRPr sz="2000" b="1" dirty="0">
              <a:solidFill>
                <a:srgbClr val="FF0000"/>
              </a:solidFill>
              <a:latin typeface="Calibri"/>
              <a:cs typeface="Calibri"/>
            </a:endParaRPr>
          </a:p>
          <a:p>
            <a:pPr marL="12700"/>
            <a:r>
              <a:rPr sz="2400" b="1" spc="-5" dirty="0">
                <a:latin typeface="Calibri"/>
                <a:cs typeface="Calibri"/>
              </a:rPr>
              <a:t>Madre AB, </a:t>
            </a:r>
            <a:r>
              <a:rPr sz="2400" b="1" dirty="0">
                <a:latin typeface="Calibri"/>
                <a:cs typeface="Calibri"/>
              </a:rPr>
              <a:t>Figlio AC, </a:t>
            </a:r>
            <a:r>
              <a:rPr sz="2400" b="1" spc="-5" dirty="0" smtClean="0">
                <a:latin typeface="Calibri"/>
                <a:cs typeface="Calibri"/>
              </a:rPr>
              <a:t>Padre</a:t>
            </a:r>
            <a:r>
              <a:rPr sz="2400" b="1" spc="5" dirty="0" smtClean="0">
                <a:latin typeface="Calibri"/>
                <a:cs typeface="Calibri"/>
              </a:rPr>
              <a:t> </a:t>
            </a:r>
            <a:r>
              <a:rPr sz="2400" b="1" dirty="0">
                <a:latin typeface="Calibri"/>
                <a:cs typeface="Calibri"/>
              </a:rPr>
              <a:t>AC</a:t>
            </a:r>
          </a:p>
          <a:p>
            <a:pPr>
              <a:spcBef>
                <a:spcPts val="40"/>
              </a:spcBef>
            </a:pPr>
            <a:endParaRPr sz="2050" dirty="0">
              <a:latin typeface="Times New Roman"/>
              <a:cs typeface="Times New Roman"/>
            </a:endParaRPr>
          </a:p>
          <a:p>
            <a:pPr marL="292100" indent="-279400">
              <a:spcBef>
                <a:spcPts val="5"/>
              </a:spcBef>
              <a:buFont typeface="Arial"/>
              <a:buChar char="•"/>
              <a:tabLst>
                <a:tab pos="297815" algn="l"/>
                <a:tab pos="298450" algn="l"/>
              </a:tabLst>
            </a:pPr>
            <a:r>
              <a:rPr sz="2000" spc="-5" dirty="0">
                <a:cs typeface="Calibri"/>
              </a:rPr>
              <a:t>Individuare l’allele/i paterno obbligato/i </a:t>
            </a:r>
            <a:r>
              <a:rPr sz="2000" dirty="0">
                <a:cs typeface="Calibri"/>
              </a:rPr>
              <a:t>(allele C in questo</a:t>
            </a:r>
            <a:r>
              <a:rPr sz="2000" spc="110" dirty="0">
                <a:cs typeface="Calibri"/>
              </a:rPr>
              <a:t> </a:t>
            </a:r>
            <a:r>
              <a:rPr sz="2000" spc="-5" dirty="0">
                <a:cs typeface="Calibri"/>
              </a:rPr>
              <a:t>esempio)</a:t>
            </a:r>
            <a:endParaRPr sz="2000" dirty="0">
              <a:cs typeface="Calibri"/>
            </a:endParaRPr>
          </a:p>
          <a:p>
            <a:pPr>
              <a:spcBef>
                <a:spcPts val="40"/>
              </a:spcBef>
              <a:buFont typeface="Arial"/>
              <a:buChar char="•"/>
            </a:pPr>
            <a:endParaRPr sz="2000" dirty="0">
              <a:cs typeface="Times New Roman"/>
            </a:endParaRPr>
          </a:p>
          <a:p>
            <a:pPr marL="292100" marR="8255" indent="-279400">
              <a:buFont typeface="Arial"/>
              <a:buChar char="•"/>
              <a:tabLst>
                <a:tab pos="297815" algn="l"/>
                <a:tab pos="298450" algn="l"/>
              </a:tabLst>
            </a:pPr>
            <a:r>
              <a:rPr sz="2000" u="sng" spc="-5" dirty="0">
                <a:cs typeface="Calibri"/>
              </a:rPr>
              <a:t>Numeratore</a:t>
            </a:r>
            <a:r>
              <a:rPr sz="2000" spc="-5" dirty="0">
                <a:cs typeface="Calibri"/>
              </a:rPr>
              <a:t>: Probabilità </a:t>
            </a:r>
            <a:r>
              <a:rPr sz="2000" dirty="0">
                <a:cs typeface="Calibri"/>
              </a:rPr>
              <a:t>che il </a:t>
            </a:r>
            <a:r>
              <a:rPr sz="2000" spc="-5" dirty="0">
                <a:cs typeface="Calibri"/>
              </a:rPr>
              <a:t>padre trasmetta </a:t>
            </a:r>
            <a:r>
              <a:rPr sz="2000" dirty="0">
                <a:cs typeface="Calibri"/>
              </a:rPr>
              <a:t>l’allele </a:t>
            </a:r>
            <a:r>
              <a:rPr sz="2000" spc="-5" dirty="0">
                <a:cs typeface="Calibri"/>
              </a:rPr>
              <a:t>obbligato </a:t>
            </a:r>
            <a:r>
              <a:rPr sz="2000" dirty="0">
                <a:cs typeface="Calibri"/>
              </a:rPr>
              <a:t>= ½  </a:t>
            </a:r>
            <a:r>
              <a:rPr lang="it-IT" sz="2000" dirty="0" smtClean="0">
                <a:cs typeface="Calibri"/>
              </a:rPr>
              <a:t>(0,5) </a:t>
            </a:r>
            <a:r>
              <a:rPr sz="2000" spc="-5" dirty="0" smtClean="0">
                <a:cs typeface="Calibri"/>
              </a:rPr>
              <a:t>(Mendel</a:t>
            </a:r>
            <a:r>
              <a:rPr sz="2000" spc="-5" dirty="0">
                <a:cs typeface="Calibri"/>
              </a:rPr>
              <a:t>!!)</a:t>
            </a:r>
            <a:endParaRPr sz="2000" dirty="0">
              <a:cs typeface="Calibri"/>
            </a:endParaRPr>
          </a:p>
          <a:p>
            <a:pPr marL="292100" marR="2344420" indent="-279400" algn="just">
              <a:spcBef>
                <a:spcPts val="1610"/>
              </a:spcBef>
              <a:buFont typeface="Arial"/>
              <a:buChar char="•"/>
              <a:tabLst>
                <a:tab pos="297815" algn="l"/>
                <a:tab pos="298450" algn="l"/>
              </a:tabLst>
            </a:pPr>
            <a:r>
              <a:rPr sz="2400" b="1" spc="-5" dirty="0">
                <a:solidFill>
                  <a:srgbClr val="FF0000"/>
                </a:solidFill>
                <a:cs typeface="Calibri"/>
              </a:rPr>
              <a:t>Denominatore</a:t>
            </a:r>
            <a:r>
              <a:rPr sz="2400" spc="-5" dirty="0">
                <a:solidFill>
                  <a:srgbClr val="FF0000"/>
                </a:solidFill>
                <a:cs typeface="Calibri"/>
              </a:rPr>
              <a:t>: Probabilità </a:t>
            </a:r>
            <a:r>
              <a:rPr sz="2400" dirty="0">
                <a:solidFill>
                  <a:srgbClr val="FF0000"/>
                </a:solidFill>
                <a:cs typeface="Calibri"/>
              </a:rPr>
              <a:t>che un individuo a  caso della </a:t>
            </a:r>
            <a:r>
              <a:rPr sz="2400" spc="-5" dirty="0">
                <a:solidFill>
                  <a:srgbClr val="FF0000"/>
                </a:solidFill>
                <a:cs typeface="Calibri"/>
              </a:rPr>
              <a:t>popolazione trasmetta </a:t>
            </a:r>
            <a:r>
              <a:rPr sz="2400" dirty="0">
                <a:solidFill>
                  <a:srgbClr val="FF0000"/>
                </a:solidFill>
                <a:cs typeface="Calibri"/>
              </a:rPr>
              <a:t>l’allele  </a:t>
            </a:r>
            <a:r>
              <a:rPr sz="2400" spc="-5" dirty="0">
                <a:solidFill>
                  <a:srgbClr val="FF0000"/>
                </a:solidFill>
                <a:cs typeface="Calibri"/>
              </a:rPr>
              <a:t>obbligato </a:t>
            </a:r>
            <a:r>
              <a:rPr sz="2400" dirty="0">
                <a:solidFill>
                  <a:srgbClr val="FF0000"/>
                </a:solidFill>
                <a:cs typeface="Calibri"/>
              </a:rPr>
              <a:t>= </a:t>
            </a:r>
            <a:r>
              <a:rPr sz="2400" spc="-5" dirty="0">
                <a:solidFill>
                  <a:srgbClr val="FF0000"/>
                </a:solidFill>
                <a:cs typeface="Calibri"/>
              </a:rPr>
              <a:t>Frequenza </a:t>
            </a:r>
            <a:r>
              <a:rPr sz="2400" dirty="0">
                <a:solidFill>
                  <a:srgbClr val="FF0000"/>
                </a:solidFill>
                <a:cs typeface="Calibri"/>
              </a:rPr>
              <a:t>dell’allele nella  </a:t>
            </a:r>
            <a:r>
              <a:rPr sz="2400" spc="-5" dirty="0">
                <a:solidFill>
                  <a:srgbClr val="FF0000"/>
                </a:solidFill>
                <a:cs typeface="Calibri"/>
              </a:rPr>
              <a:t>popolazione</a:t>
            </a:r>
            <a:r>
              <a:rPr sz="2400" dirty="0">
                <a:solidFill>
                  <a:srgbClr val="FF0000"/>
                </a:solidFill>
                <a:cs typeface="Calibri"/>
              </a:rPr>
              <a:t> </a:t>
            </a:r>
            <a:r>
              <a:rPr sz="2400" spc="-5" dirty="0">
                <a:solidFill>
                  <a:srgbClr val="FF0000"/>
                </a:solidFill>
                <a:cs typeface="Calibri"/>
              </a:rPr>
              <a:t>(Hardy-Weinberg!!)</a:t>
            </a:r>
            <a:endParaRPr sz="2400" dirty="0">
              <a:solidFill>
                <a:srgbClr val="FF0000"/>
              </a:solidFill>
              <a:cs typeface="Calibri"/>
            </a:endParaRPr>
          </a:p>
          <a:p>
            <a:pPr>
              <a:spcBef>
                <a:spcPts val="45"/>
              </a:spcBef>
              <a:buFont typeface="Arial"/>
              <a:buChar char="•"/>
            </a:pPr>
            <a:endParaRPr sz="2000" dirty="0">
              <a:solidFill>
                <a:srgbClr val="FF0000"/>
              </a:solidFill>
              <a:cs typeface="Times New Roman"/>
            </a:endParaRPr>
          </a:p>
          <a:p>
            <a:pPr marL="292100" marR="2183130" indent="-279400" algn="just">
              <a:buFont typeface="Arial"/>
              <a:buChar char="•"/>
              <a:tabLst>
                <a:tab pos="297815" algn="l"/>
                <a:tab pos="298450" algn="l"/>
              </a:tabLst>
            </a:pPr>
            <a:r>
              <a:rPr sz="2000" dirty="0" smtClean="0">
                <a:cs typeface="Times New Roman"/>
              </a:rPr>
              <a:t> </a:t>
            </a:r>
            <a:r>
              <a:rPr sz="2400" b="1" u="sng" dirty="0">
                <a:cs typeface="Calibri"/>
              </a:rPr>
              <a:t>necessità di </a:t>
            </a:r>
            <a:r>
              <a:rPr sz="2400" b="1" u="sng" spc="-5" dirty="0" err="1">
                <a:cs typeface="Calibri"/>
              </a:rPr>
              <a:t>utilizzare</a:t>
            </a:r>
            <a:r>
              <a:rPr sz="2400" b="1" u="sng" spc="-5" dirty="0">
                <a:cs typeface="Calibri"/>
              </a:rPr>
              <a:t> </a:t>
            </a:r>
            <a:r>
              <a:rPr lang="it-IT" sz="2400" b="1" u="sng" dirty="0" smtClean="0">
                <a:cs typeface="Calibri"/>
              </a:rPr>
              <a:t>DB </a:t>
            </a:r>
            <a:r>
              <a:rPr sz="2400" b="1" u="sng" dirty="0" smtClean="0">
                <a:cs typeface="Calibri"/>
              </a:rPr>
              <a:t>di</a:t>
            </a:r>
            <a:r>
              <a:rPr sz="2400" b="1" u="sng" spc="-60" dirty="0" smtClean="0">
                <a:cs typeface="Calibri"/>
              </a:rPr>
              <a:t> </a:t>
            </a:r>
            <a:r>
              <a:rPr sz="2400" b="1" u="sng" spc="-5" dirty="0" err="1">
                <a:cs typeface="Calibri"/>
              </a:rPr>
              <a:t>frequenze</a:t>
            </a:r>
            <a:r>
              <a:rPr sz="2400" b="1" u="sng" spc="-5" dirty="0">
                <a:cs typeface="Calibri"/>
              </a:rPr>
              <a:t>  </a:t>
            </a:r>
            <a:r>
              <a:rPr sz="2400" b="1" u="sng" dirty="0" err="1" smtClean="0">
                <a:cs typeface="Calibri"/>
              </a:rPr>
              <a:t>alleliche</a:t>
            </a:r>
            <a:r>
              <a:rPr sz="2400" u="sng" dirty="0" smtClean="0">
                <a:cs typeface="Calibri"/>
              </a:rPr>
              <a:t>.</a:t>
            </a:r>
            <a:endParaRPr lang="it-IT" sz="2400" dirty="0">
              <a:cs typeface="Calibri"/>
            </a:endParaRPr>
          </a:p>
          <a:p>
            <a:pPr marL="292100" marR="2183130" indent="-279400" algn="just">
              <a:buFont typeface="Arial"/>
              <a:buChar char="•"/>
              <a:tabLst>
                <a:tab pos="297815" algn="l"/>
                <a:tab pos="298450" algn="l"/>
              </a:tabLst>
            </a:pPr>
            <a:r>
              <a:rPr sz="2400" dirty="0" smtClean="0">
                <a:cs typeface="Calibri"/>
              </a:rPr>
              <a:t>Se </a:t>
            </a:r>
            <a:r>
              <a:rPr sz="2400" dirty="0">
                <a:cs typeface="Calibri"/>
              </a:rPr>
              <a:t>l’allele C ha </a:t>
            </a:r>
            <a:r>
              <a:rPr sz="2400" spc="-5" dirty="0">
                <a:cs typeface="Calibri"/>
              </a:rPr>
              <a:t>frequenza </a:t>
            </a:r>
            <a:r>
              <a:rPr sz="2400" dirty="0">
                <a:cs typeface="Calibri"/>
              </a:rPr>
              <a:t>nella  </a:t>
            </a:r>
            <a:r>
              <a:rPr sz="2400" spc="-5" dirty="0">
                <a:cs typeface="Calibri"/>
              </a:rPr>
              <a:t>popolazione </a:t>
            </a:r>
            <a:r>
              <a:rPr sz="2400" dirty="0">
                <a:cs typeface="Calibri"/>
              </a:rPr>
              <a:t>(ad </a:t>
            </a:r>
            <a:r>
              <a:rPr sz="2400" spc="-5" dirty="0">
                <a:cs typeface="Calibri"/>
              </a:rPr>
              <a:t>esempio) </a:t>
            </a:r>
            <a:r>
              <a:rPr sz="2400" spc="5" dirty="0">
                <a:cs typeface="Calibri"/>
              </a:rPr>
              <a:t>p</a:t>
            </a:r>
            <a:r>
              <a:rPr sz="2400" spc="7" baseline="-21367" dirty="0">
                <a:cs typeface="Calibri"/>
              </a:rPr>
              <a:t>C </a:t>
            </a:r>
            <a:r>
              <a:rPr sz="2400" dirty="0">
                <a:cs typeface="Calibri"/>
              </a:rPr>
              <a:t>= </a:t>
            </a:r>
            <a:r>
              <a:rPr sz="2400" spc="-5" dirty="0">
                <a:cs typeface="Calibri"/>
              </a:rPr>
              <a:t>0,1, allora </a:t>
            </a:r>
            <a:r>
              <a:rPr sz="2400" dirty="0">
                <a:cs typeface="Calibri"/>
              </a:rPr>
              <a:t>(in  questo</a:t>
            </a:r>
            <a:r>
              <a:rPr sz="2400" spc="-5" dirty="0">
                <a:cs typeface="Calibri"/>
              </a:rPr>
              <a:t> esempio):</a:t>
            </a:r>
            <a:endParaRPr sz="2400" dirty="0">
              <a:cs typeface="Calibri"/>
            </a:endParaRPr>
          </a:p>
          <a:p>
            <a:pPr marL="1756410" algn="just"/>
            <a:r>
              <a:rPr sz="2400" spc="-5" dirty="0">
                <a:cs typeface="Calibri"/>
              </a:rPr>
              <a:t>P.I. </a:t>
            </a:r>
            <a:r>
              <a:rPr sz="2400" dirty="0">
                <a:cs typeface="Calibri"/>
              </a:rPr>
              <a:t>= </a:t>
            </a:r>
            <a:r>
              <a:rPr sz="2400" spc="-5" dirty="0">
                <a:cs typeface="Calibri"/>
              </a:rPr>
              <a:t>0,5/0,1 </a:t>
            </a:r>
            <a:r>
              <a:rPr sz="2400" dirty="0">
                <a:cs typeface="Calibri"/>
              </a:rPr>
              <a:t>=</a:t>
            </a:r>
            <a:r>
              <a:rPr sz="2400" spc="-5" dirty="0">
                <a:cs typeface="Calibri"/>
              </a:rPr>
              <a:t> </a:t>
            </a:r>
            <a:r>
              <a:rPr sz="2400" dirty="0">
                <a:cs typeface="Calibri"/>
              </a:rPr>
              <a:t>5</a:t>
            </a:r>
          </a:p>
        </p:txBody>
      </p:sp>
      <p:sp>
        <p:nvSpPr>
          <p:cNvPr id="5" name="object 10"/>
          <p:cNvSpPr txBox="1">
            <a:spLocks/>
          </p:cNvSpPr>
          <p:nvPr/>
        </p:nvSpPr>
        <p:spPr>
          <a:xfrm>
            <a:off x="5636037" y="280020"/>
            <a:ext cx="5174838"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(PI) </a:t>
            </a:r>
            <a:endParaRPr lang="it-IT" sz="3200" b="1" spc="-5" dirty="0">
              <a:cs typeface="Tahoma"/>
            </a:endParaRPr>
          </a:p>
        </p:txBody>
      </p:sp>
    </p:spTree>
    <p:extLst>
      <p:ext uri="{BB962C8B-B14F-4D97-AF65-F5344CB8AC3E}">
        <p14:creationId xmlns:p14="http://schemas.microsoft.com/office/powerpoint/2010/main" val="8275899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r="2549" b="21592"/>
          <a:stretch/>
        </p:blipFill>
        <p:spPr>
          <a:xfrm>
            <a:off x="6040581" y="304800"/>
            <a:ext cx="5914721" cy="5265814"/>
          </a:xfrm>
          <a:prstGeom prst="rect">
            <a:avLst/>
          </a:prstGeom>
        </p:spPr>
      </p:pic>
      <p:pic>
        <p:nvPicPr>
          <p:cNvPr id="6" name="Immagine 5"/>
          <p:cNvPicPr>
            <a:picLocks noChangeAspect="1"/>
          </p:cNvPicPr>
          <p:nvPr/>
        </p:nvPicPr>
        <p:blipFill>
          <a:blip r:embed="rId4"/>
          <a:stretch>
            <a:fillRect/>
          </a:stretch>
        </p:blipFill>
        <p:spPr>
          <a:xfrm>
            <a:off x="913457" y="1609725"/>
            <a:ext cx="4620568" cy="4152900"/>
          </a:xfrm>
          <a:prstGeom prst="rect">
            <a:avLst/>
          </a:prstGeom>
        </p:spPr>
      </p:pic>
      <p:sp>
        <p:nvSpPr>
          <p:cNvPr id="7" name="object 10"/>
          <p:cNvSpPr txBox="1">
            <a:spLocks/>
          </p:cNvSpPr>
          <p:nvPr/>
        </p:nvSpPr>
        <p:spPr>
          <a:xfrm>
            <a:off x="359187" y="304800"/>
            <a:ext cx="5174838"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(PI) </a:t>
            </a:r>
            <a:endParaRPr lang="it-IT" sz="3200" b="1" spc="-5" dirty="0">
              <a:cs typeface="Tahoma"/>
            </a:endParaRPr>
          </a:p>
        </p:txBody>
      </p:sp>
    </p:spTree>
    <p:extLst>
      <p:ext uri="{BB962C8B-B14F-4D97-AF65-F5344CB8AC3E}">
        <p14:creationId xmlns:p14="http://schemas.microsoft.com/office/powerpoint/2010/main" val="31091183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16090" y="837438"/>
            <a:ext cx="721360" cy="721360"/>
          </a:xfrm>
          <a:custGeom>
            <a:avLst/>
            <a:gdLst/>
            <a:ahLst/>
            <a:cxnLst/>
            <a:rect l="l" t="t" r="r" b="b"/>
            <a:pathLst>
              <a:path w="721360" h="721360">
                <a:moveTo>
                  <a:pt x="0" y="360425"/>
                </a:moveTo>
                <a:lnTo>
                  <a:pt x="3291" y="311528"/>
                </a:lnTo>
                <a:lnTo>
                  <a:pt x="12878" y="264627"/>
                </a:lnTo>
                <a:lnTo>
                  <a:pt x="28330" y="220152"/>
                </a:lnTo>
                <a:lnTo>
                  <a:pt x="49219" y="178533"/>
                </a:lnTo>
                <a:lnTo>
                  <a:pt x="75114" y="140201"/>
                </a:lnTo>
                <a:lnTo>
                  <a:pt x="105584" y="105584"/>
                </a:lnTo>
                <a:lnTo>
                  <a:pt x="140201" y="75114"/>
                </a:lnTo>
                <a:lnTo>
                  <a:pt x="178533" y="49219"/>
                </a:lnTo>
                <a:lnTo>
                  <a:pt x="220152" y="28330"/>
                </a:lnTo>
                <a:lnTo>
                  <a:pt x="264627" y="12878"/>
                </a:lnTo>
                <a:lnTo>
                  <a:pt x="311528" y="3291"/>
                </a:lnTo>
                <a:lnTo>
                  <a:pt x="360425" y="0"/>
                </a:lnTo>
                <a:lnTo>
                  <a:pt x="409323" y="3291"/>
                </a:lnTo>
                <a:lnTo>
                  <a:pt x="456224" y="12878"/>
                </a:lnTo>
                <a:lnTo>
                  <a:pt x="500699" y="28330"/>
                </a:lnTo>
                <a:lnTo>
                  <a:pt x="542318" y="49219"/>
                </a:lnTo>
                <a:lnTo>
                  <a:pt x="580650" y="75114"/>
                </a:lnTo>
                <a:lnTo>
                  <a:pt x="615267" y="105584"/>
                </a:lnTo>
                <a:lnTo>
                  <a:pt x="645737" y="140201"/>
                </a:lnTo>
                <a:lnTo>
                  <a:pt x="671632" y="178533"/>
                </a:lnTo>
                <a:lnTo>
                  <a:pt x="692521" y="220152"/>
                </a:lnTo>
                <a:lnTo>
                  <a:pt x="707973" y="264627"/>
                </a:lnTo>
                <a:lnTo>
                  <a:pt x="717560" y="311528"/>
                </a:lnTo>
                <a:lnTo>
                  <a:pt x="720851" y="360425"/>
                </a:lnTo>
                <a:lnTo>
                  <a:pt x="717560" y="409323"/>
                </a:lnTo>
                <a:lnTo>
                  <a:pt x="707973" y="456224"/>
                </a:lnTo>
                <a:lnTo>
                  <a:pt x="692521" y="500699"/>
                </a:lnTo>
                <a:lnTo>
                  <a:pt x="671632" y="542318"/>
                </a:lnTo>
                <a:lnTo>
                  <a:pt x="645737" y="580650"/>
                </a:lnTo>
                <a:lnTo>
                  <a:pt x="615267" y="615267"/>
                </a:lnTo>
                <a:lnTo>
                  <a:pt x="580650" y="645737"/>
                </a:lnTo>
                <a:lnTo>
                  <a:pt x="542318" y="671632"/>
                </a:lnTo>
                <a:lnTo>
                  <a:pt x="500699" y="692521"/>
                </a:lnTo>
                <a:lnTo>
                  <a:pt x="456224" y="707973"/>
                </a:lnTo>
                <a:lnTo>
                  <a:pt x="409323" y="717560"/>
                </a:lnTo>
                <a:lnTo>
                  <a:pt x="360425" y="720851"/>
                </a:lnTo>
                <a:lnTo>
                  <a:pt x="311528" y="717560"/>
                </a:lnTo>
                <a:lnTo>
                  <a:pt x="264627" y="707973"/>
                </a:lnTo>
                <a:lnTo>
                  <a:pt x="220152" y="692521"/>
                </a:lnTo>
                <a:lnTo>
                  <a:pt x="178533" y="671632"/>
                </a:lnTo>
                <a:lnTo>
                  <a:pt x="140201" y="645737"/>
                </a:lnTo>
                <a:lnTo>
                  <a:pt x="105584" y="615267"/>
                </a:lnTo>
                <a:lnTo>
                  <a:pt x="75114" y="580650"/>
                </a:lnTo>
                <a:lnTo>
                  <a:pt x="49219" y="542318"/>
                </a:lnTo>
                <a:lnTo>
                  <a:pt x="28330" y="500699"/>
                </a:lnTo>
                <a:lnTo>
                  <a:pt x="12878" y="456224"/>
                </a:lnTo>
                <a:lnTo>
                  <a:pt x="3291" y="409323"/>
                </a:lnTo>
                <a:lnTo>
                  <a:pt x="0" y="360425"/>
                </a:lnTo>
                <a:close/>
              </a:path>
            </a:pathLst>
          </a:custGeom>
          <a:ln w="25908">
            <a:solidFill>
              <a:srgbClr val="4F81BC"/>
            </a:solidFill>
          </a:ln>
        </p:spPr>
        <p:txBody>
          <a:bodyPr wrap="square" lIns="0" tIns="0" rIns="0" bIns="0" rtlCol="0"/>
          <a:lstStyle/>
          <a:p>
            <a:endParaRPr/>
          </a:p>
        </p:txBody>
      </p:sp>
      <p:sp>
        <p:nvSpPr>
          <p:cNvPr id="4" name="object 4"/>
          <p:cNvSpPr txBox="1"/>
          <p:nvPr/>
        </p:nvSpPr>
        <p:spPr>
          <a:xfrm>
            <a:off x="7012305" y="947749"/>
            <a:ext cx="329565" cy="452120"/>
          </a:xfrm>
          <a:prstGeom prst="rect">
            <a:avLst/>
          </a:prstGeom>
        </p:spPr>
        <p:txBody>
          <a:bodyPr vert="horz" wrap="square" lIns="0" tIns="12065" rIns="0" bIns="0" rtlCol="0">
            <a:spAutoFit/>
          </a:bodyPr>
          <a:lstStyle/>
          <a:p>
            <a:pPr marL="12700">
              <a:spcBef>
                <a:spcPts val="95"/>
              </a:spcBef>
            </a:pPr>
            <a:r>
              <a:rPr sz="2800" spc="-5" dirty="0">
                <a:latin typeface="Calibri"/>
                <a:cs typeface="Calibri"/>
              </a:rPr>
              <a:t>M</a:t>
            </a:r>
            <a:endParaRPr sz="2800" dirty="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113800869"/>
              </p:ext>
            </p:extLst>
          </p:nvPr>
        </p:nvGraphicFramePr>
        <p:xfrm>
          <a:off x="4643628" y="824483"/>
          <a:ext cx="2158999" cy="2161030"/>
        </p:xfrm>
        <a:graphic>
          <a:graphicData uri="http://schemas.openxmlformats.org/drawingml/2006/table">
            <a:tbl>
              <a:tblPr firstRow="1" bandRow="1">
                <a:tableStyleId>{2D5ABB26-0587-4C30-8999-92F81FD0307C}</a:tableStyleId>
              </a:tblPr>
              <a:tblGrid>
                <a:gridCol w="720725"/>
                <a:gridCol w="348615"/>
                <a:gridCol w="345440"/>
                <a:gridCol w="372744"/>
                <a:gridCol w="371475"/>
              </a:tblGrid>
              <a:tr h="359663">
                <a:tc rowSpan="2">
                  <a:txBody>
                    <a:bodyPr/>
                    <a:lstStyle/>
                    <a:p>
                      <a:pPr marL="176530">
                        <a:lnSpc>
                          <a:spcPct val="100000"/>
                        </a:lnSpc>
                        <a:spcBef>
                          <a:spcPts val="965"/>
                        </a:spcBef>
                      </a:pPr>
                      <a:r>
                        <a:rPr sz="2800" spc="-15" dirty="0">
                          <a:solidFill>
                            <a:srgbClr val="001F5F"/>
                          </a:solidFill>
                          <a:latin typeface="Calibri"/>
                          <a:cs typeface="Calibri"/>
                        </a:rPr>
                        <a:t>PP</a:t>
                      </a:r>
                      <a:endParaRPr sz="2800" dirty="0">
                        <a:latin typeface="Calibri"/>
                        <a:cs typeface="Calibri"/>
                      </a:endParaRPr>
                    </a:p>
                  </a:txBody>
                  <a:tcPr marL="0" marR="0" marT="122555" marB="0">
                    <a:lnL w="28575">
                      <a:solidFill>
                        <a:srgbClr val="4F81BC"/>
                      </a:solidFill>
                      <a:prstDash val="solid"/>
                    </a:lnL>
                    <a:lnR w="28575">
                      <a:solidFill>
                        <a:srgbClr val="4F81BC"/>
                      </a:solidFill>
                      <a:prstDash val="solid"/>
                    </a:lnR>
                    <a:lnT w="28575">
                      <a:solidFill>
                        <a:srgbClr val="4F81BC"/>
                      </a:solidFill>
                      <a:prstDash val="solid"/>
                    </a:lnT>
                    <a:lnB w="28575">
                      <a:solidFill>
                        <a:srgbClr val="4F81BC"/>
                      </a:solidFill>
                      <a:prstDash val="solid"/>
                    </a:lnB>
                  </a:tcPr>
                </a:tc>
                <a:tc gridSpan="4">
                  <a:txBody>
                    <a:bodyPr/>
                    <a:lstStyle/>
                    <a:p>
                      <a:pPr>
                        <a:lnSpc>
                          <a:spcPct val="100000"/>
                        </a:lnSpc>
                      </a:pPr>
                      <a:endParaRPr sz="2200" dirty="0">
                        <a:latin typeface="Times New Roman"/>
                        <a:cs typeface="Times New Roman"/>
                      </a:endParaRPr>
                    </a:p>
                  </a:txBody>
                  <a:tcPr marL="0" marR="0" marT="0" marB="0">
                    <a:lnL w="28575">
                      <a:solidFill>
                        <a:srgbClr val="4F81BC"/>
                      </a:solidFill>
                      <a:prstDash val="solid"/>
                    </a:lnL>
                    <a:lnB w="28575">
                      <a:solidFill>
                        <a:srgbClr val="4F81B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61188">
                <a:tc vMerge="1">
                  <a:txBody>
                    <a:bodyPr/>
                    <a:lstStyle/>
                    <a:p>
                      <a:endParaRPr/>
                    </a:p>
                  </a:txBody>
                  <a:tcPr marL="0" marR="0" marT="122555" marB="0">
                    <a:lnL w="28575">
                      <a:solidFill>
                        <a:srgbClr val="4F81BC"/>
                      </a:solidFill>
                      <a:prstDash val="solid"/>
                    </a:lnL>
                    <a:lnR w="28575">
                      <a:solidFill>
                        <a:srgbClr val="4F81BC"/>
                      </a:solidFill>
                      <a:prstDash val="solid"/>
                    </a:lnR>
                    <a:lnT w="28575">
                      <a:solidFill>
                        <a:srgbClr val="4F81BC"/>
                      </a:solidFill>
                      <a:prstDash val="solid"/>
                    </a:lnT>
                    <a:lnB w="28575">
                      <a:solidFill>
                        <a:srgbClr val="4F81BC"/>
                      </a:solidFill>
                      <a:prstDash val="solid"/>
                    </a:lnB>
                  </a:tcPr>
                </a:tc>
                <a:tc gridSpan="2">
                  <a:txBody>
                    <a:bodyPr/>
                    <a:lstStyle/>
                    <a:p>
                      <a:pPr>
                        <a:lnSpc>
                          <a:spcPct val="100000"/>
                        </a:lnSpc>
                      </a:pPr>
                      <a:endParaRPr sz="2200" dirty="0">
                        <a:latin typeface="Times New Roman"/>
                        <a:cs typeface="Times New Roman"/>
                      </a:endParaRPr>
                    </a:p>
                  </a:txBody>
                  <a:tcPr marL="0" marR="0" marT="0" marB="0">
                    <a:lnL w="28575">
                      <a:solidFill>
                        <a:srgbClr val="4F81BC"/>
                      </a:solidFill>
                      <a:prstDash val="solid"/>
                    </a:lnL>
                    <a:lnR w="28575">
                      <a:solidFill>
                        <a:srgbClr val="4F81BC"/>
                      </a:solidFill>
                      <a:prstDash val="solid"/>
                    </a:lnR>
                    <a:lnT w="28575">
                      <a:solidFill>
                        <a:srgbClr val="4F81BC"/>
                      </a:solidFill>
                      <a:prstDash val="solid"/>
                    </a:lnT>
                  </a:tcPr>
                </a:tc>
                <a:tc hMerge="1">
                  <a:txBody>
                    <a:bodyPr/>
                    <a:lstStyle/>
                    <a:p>
                      <a:endParaRPr/>
                    </a:p>
                  </a:txBody>
                  <a:tcPr marL="0" marR="0" marT="0" marB="0"/>
                </a:tc>
                <a:tc rowSpan="2" gridSpan="2">
                  <a:txBody>
                    <a:bodyPr/>
                    <a:lstStyle/>
                    <a:p>
                      <a:pPr>
                        <a:lnSpc>
                          <a:spcPct val="100000"/>
                        </a:lnSpc>
                      </a:pPr>
                      <a:endParaRPr sz="2200">
                        <a:latin typeface="Times New Roman"/>
                        <a:cs typeface="Times New Roman"/>
                      </a:endParaRPr>
                    </a:p>
                  </a:txBody>
                  <a:tcPr marL="0" marR="0" marT="0" marB="0">
                    <a:lnL w="28575">
                      <a:solidFill>
                        <a:srgbClr val="4F81BC"/>
                      </a:solidFill>
                      <a:prstDash val="solid"/>
                    </a:lnL>
                    <a:lnT w="28575">
                      <a:solidFill>
                        <a:srgbClr val="4F81BC"/>
                      </a:solidFill>
                      <a:prstDash val="solid"/>
                    </a:lnT>
                  </a:tcPr>
                </a:tc>
                <a:tc rowSpan="2" hMerge="1">
                  <a:txBody>
                    <a:bodyPr/>
                    <a:lstStyle/>
                    <a:p>
                      <a:endParaRPr/>
                    </a:p>
                  </a:txBody>
                  <a:tcPr marL="0" marR="0" marT="0" marB="0"/>
                </a:tc>
              </a:tr>
              <a:tr h="719328">
                <a:tc gridSpan="3">
                  <a:txBody>
                    <a:bodyPr/>
                    <a:lstStyle/>
                    <a:p>
                      <a:pPr marL="186055">
                        <a:lnSpc>
                          <a:spcPct val="100000"/>
                        </a:lnSpc>
                        <a:spcBef>
                          <a:spcPts val="795"/>
                        </a:spcBef>
                      </a:pPr>
                      <a:r>
                        <a:rPr sz="1800" spc="-20" dirty="0" smtClean="0">
                          <a:solidFill>
                            <a:srgbClr val="00AF50"/>
                          </a:solidFill>
                          <a:latin typeface="Calibri"/>
                          <a:cs typeface="Calibri"/>
                        </a:rPr>
                        <a:t>A/A</a:t>
                      </a:r>
                      <a:endParaRPr sz="1800" dirty="0">
                        <a:latin typeface="Calibri"/>
                        <a:cs typeface="Calibri"/>
                      </a:endParaRPr>
                    </a:p>
                  </a:txBody>
                  <a:tcPr marL="0" marR="0" marT="100965" marB="0">
                    <a:lnR w="28575">
                      <a:solidFill>
                        <a:srgbClr val="4F81BC"/>
                      </a:solidFill>
                      <a:prstDash val="solid"/>
                    </a:lnR>
                    <a:lnT w="28575" cap="flat" cmpd="sng" algn="ctr">
                      <a:solidFill>
                        <a:srgbClr val="4F81BC"/>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28575">
                      <a:solidFill>
                        <a:srgbClr val="4F81BC"/>
                      </a:solidFill>
                      <a:prstDash val="solid"/>
                    </a:lnL>
                    <a:lnT w="28575">
                      <a:solidFill>
                        <a:srgbClr val="4F81BC"/>
                      </a:solidFill>
                      <a:prstDash val="solid"/>
                    </a:lnT>
                  </a:tcPr>
                </a:tc>
                <a:tc hMerge="1" vMerge="1">
                  <a:txBody>
                    <a:bodyPr/>
                    <a:lstStyle/>
                    <a:p>
                      <a:endParaRPr/>
                    </a:p>
                  </a:txBody>
                  <a:tcPr marL="0" marR="0" marT="0" marB="0"/>
                </a:tc>
              </a:tr>
              <a:tr h="720851">
                <a:tc gridSpan="2">
                  <a:txBody>
                    <a:bodyPr/>
                    <a:lstStyle/>
                    <a:p>
                      <a:pPr>
                        <a:lnSpc>
                          <a:spcPct val="100000"/>
                        </a:lnSpc>
                      </a:pPr>
                      <a:endParaRPr sz="2200">
                        <a:latin typeface="Times New Roman"/>
                        <a:cs typeface="Times New Roman"/>
                      </a:endParaRPr>
                    </a:p>
                  </a:txBody>
                  <a:tcPr marL="0" marR="0" marT="0" marB="0">
                    <a:lnR w="28575">
                      <a:solidFill>
                        <a:srgbClr val="4F81BC"/>
                      </a:solidFill>
                      <a:prstDash val="solid"/>
                    </a:lnR>
                  </a:tcPr>
                </a:tc>
                <a:tc hMerge="1">
                  <a:txBody>
                    <a:bodyPr/>
                    <a:lstStyle/>
                    <a:p>
                      <a:endParaRPr/>
                    </a:p>
                  </a:txBody>
                  <a:tcPr marL="0" marR="0" marT="0" marB="0"/>
                </a:tc>
                <a:tc gridSpan="2">
                  <a:txBody>
                    <a:bodyPr/>
                    <a:lstStyle/>
                    <a:p>
                      <a:pPr algn="ctr">
                        <a:lnSpc>
                          <a:spcPct val="100000"/>
                        </a:lnSpc>
                        <a:spcBef>
                          <a:spcPts val="965"/>
                        </a:spcBef>
                      </a:pPr>
                      <a:r>
                        <a:rPr sz="2800" dirty="0">
                          <a:latin typeface="Calibri"/>
                          <a:cs typeface="Calibri"/>
                        </a:rPr>
                        <a:t>F</a:t>
                      </a:r>
                      <a:endParaRPr sz="2800">
                        <a:latin typeface="Calibri"/>
                        <a:cs typeface="Calibri"/>
                      </a:endParaRPr>
                    </a:p>
                  </a:txBody>
                  <a:tcPr marL="0" marR="0" marT="122555" marB="0">
                    <a:lnL w="28575">
                      <a:solidFill>
                        <a:srgbClr val="4F81BC"/>
                      </a:solidFill>
                      <a:prstDash val="solid"/>
                    </a:lnL>
                    <a:lnR w="28575">
                      <a:solidFill>
                        <a:srgbClr val="4F81BC"/>
                      </a:solidFill>
                      <a:prstDash val="solid"/>
                    </a:lnR>
                    <a:lnT w="28575">
                      <a:solidFill>
                        <a:srgbClr val="4F81BC"/>
                      </a:solidFill>
                      <a:prstDash val="solid"/>
                    </a:lnT>
                    <a:lnB w="28575">
                      <a:solidFill>
                        <a:srgbClr val="4F81BC"/>
                      </a:solidFill>
                      <a:prstDash val="solid"/>
                    </a:lnB>
                  </a:tcPr>
                </a:tc>
                <a:tc hMerge="1">
                  <a:txBody>
                    <a:bodyPr/>
                    <a:lstStyle/>
                    <a:p>
                      <a:endParaRPr/>
                    </a:p>
                  </a:txBody>
                  <a:tcPr marL="0" marR="0" marT="0" marB="0"/>
                </a:tc>
                <a:tc>
                  <a:txBody>
                    <a:bodyPr/>
                    <a:lstStyle/>
                    <a:p>
                      <a:pPr>
                        <a:lnSpc>
                          <a:spcPct val="100000"/>
                        </a:lnSpc>
                      </a:pPr>
                      <a:endParaRPr sz="2200" dirty="0">
                        <a:latin typeface="Times New Roman"/>
                        <a:cs typeface="Times New Roman"/>
                      </a:endParaRPr>
                    </a:p>
                  </a:txBody>
                  <a:tcPr marL="0" marR="0" marT="0" marB="0">
                    <a:lnL w="28575">
                      <a:solidFill>
                        <a:srgbClr val="4F81BC"/>
                      </a:solidFill>
                      <a:prstDash val="solid"/>
                    </a:lnL>
                  </a:tcPr>
                </a:tc>
              </a:tr>
            </a:tbl>
          </a:graphicData>
        </a:graphic>
      </p:graphicFrame>
      <p:sp>
        <p:nvSpPr>
          <p:cNvPr id="6" name="object 6"/>
          <p:cNvSpPr txBox="1"/>
          <p:nvPr/>
        </p:nvSpPr>
        <p:spPr>
          <a:xfrm>
            <a:off x="6995286" y="1646935"/>
            <a:ext cx="363220" cy="299720"/>
          </a:xfrm>
          <a:prstGeom prst="rect">
            <a:avLst/>
          </a:prstGeom>
        </p:spPr>
        <p:txBody>
          <a:bodyPr vert="horz" wrap="square" lIns="0" tIns="12700" rIns="0" bIns="0" rtlCol="0">
            <a:spAutoFit/>
          </a:bodyPr>
          <a:lstStyle/>
          <a:p>
            <a:pPr marL="12700">
              <a:spcBef>
                <a:spcPts val="100"/>
              </a:spcBef>
            </a:pPr>
            <a:r>
              <a:rPr dirty="0">
                <a:solidFill>
                  <a:srgbClr val="6F2F9F"/>
                </a:solidFill>
                <a:latin typeface="Calibri"/>
                <a:cs typeface="Calibri"/>
              </a:rPr>
              <a:t>B/B</a:t>
            </a:r>
            <a:endParaRPr dirty="0">
              <a:latin typeface="Calibri"/>
              <a:cs typeface="Calibri"/>
            </a:endParaRPr>
          </a:p>
        </p:txBody>
      </p:sp>
      <p:sp>
        <p:nvSpPr>
          <p:cNvPr id="7" name="object 7"/>
          <p:cNvSpPr txBox="1"/>
          <p:nvPr/>
        </p:nvSpPr>
        <p:spPr>
          <a:xfrm>
            <a:off x="5886070" y="3078226"/>
            <a:ext cx="371475" cy="299720"/>
          </a:xfrm>
          <a:prstGeom prst="rect">
            <a:avLst/>
          </a:prstGeom>
        </p:spPr>
        <p:txBody>
          <a:bodyPr vert="horz" wrap="square" lIns="0" tIns="12700" rIns="0" bIns="0" rtlCol="0">
            <a:spAutoFit/>
          </a:bodyPr>
          <a:lstStyle/>
          <a:p>
            <a:pPr marL="12700">
              <a:spcBef>
                <a:spcPts val="100"/>
              </a:spcBef>
            </a:pPr>
            <a:r>
              <a:rPr spc="5" dirty="0">
                <a:solidFill>
                  <a:srgbClr val="00AF50"/>
                </a:solidFill>
                <a:latin typeface="Calibri"/>
                <a:cs typeface="Calibri"/>
              </a:rPr>
              <a:t>A</a:t>
            </a:r>
            <a:r>
              <a:rPr dirty="0">
                <a:latin typeface="Calibri"/>
                <a:cs typeface="Calibri"/>
              </a:rPr>
              <a:t>/</a:t>
            </a:r>
            <a:r>
              <a:rPr dirty="0">
                <a:solidFill>
                  <a:srgbClr val="6F2F9F"/>
                </a:solidFill>
                <a:latin typeface="Calibri"/>
                <a:cs typeface="Calibri"/>
              </a:rPr>
              <a:t>B</a:t>
            </a:r>
            <a:endParaRPr>
              <a:latin typeface="Calibri"/>
              <a:cs typeface="Calibri"/>
            </a:endParaRPr>
          </a:p>
        </p:txBody>
      </p:sp>
      <p:sp>
        <p:nvSpPr>
          <p:cNvPr id="8" name="object 8"/>
          <p:cNvSpPr txBox="1"/>
          <p:nvPr/>
        </p:nvSpPr>
        <p:spPr>
          <a:xfrm>
            <a:off x="1854200" y="3518154"/>
            <a:ext cx="6986270" cy="589915"/>
          </a:xfrm>
          <a:prstGeom prst="rect">
            <a:avLst/>
          </a:prstGeom>
        </p:spPr>
        <p:txBody>
          <a:bodyPr vert="horz" wrap="square" lIns="0" tIns="13335" rIns="0" bIns="0" rtlCol="0">
            <a:spAutoFit/>
          </a:bodyPr>
          <a:lstStyle/>
          <a:p>
            <a:pPr marL="1381125">
              <a:lnSpc>
                <a:spcPts val="1739"/>
              </a:lnSpc>
              <a:spcBef>
                <a:spcPts val="105"/>
              </a:spcBef>
            </a:pPr>
            <a:r>
              <a:rPr sz="2000" spc="-10" dirty="0">
                <a:solidFill>
                  <a:srgbClr val="001F5F"/>
                </a:solidFill>
                <a:latin typeface="Calibri"/>
                <a:cs typeface="Calibri"/>
              </a:rPr>
              <a:t>Probabilità </a:t>
            </a:r>
            <a:r>
              <a:rPr sz="2000" spc="-20" dirty="0">
                <a:solidFill>
                  <a:srgbClr val="001F5F"/>
                </a:solidFill>
                <a:latin typeface="Calibri"/>
                <a:cs typeface="Calibri"/>
              </a:rPr>
              <a:t>dell’evidenza </a:t>
            </a:r>
            <a:r>
              <a:rPr sz="2000" spc="-10" dirty="0">
                <a:solidFill>
                  <a:srgbClr val="001F5F"/>
                </a:solidFill>
                <a:latin typeface="Calibri"/>
                <a:cs typeface="Calibri"/>
              </a:rPr>
              <a:t>assunto </a:t>
            </a:r>
            <a:r>
              <a:rPr sz="2000" dirty="0">
                <a:solidFill>
                  <a:srgbClr val="001F5F"/>
                </a:solidFill>
                <a:latin typeface="Calibri"/>
                <a:cs typeface="Calibri"/>
              </a:rPr>
              <a:t>che PP è il </a:t>
            </a:r>
            <a:r>
              <a:rPr sz="2000" spc="-10" dirty="0">
                <a:solidFill>
                  <a:srgbClr val="001F5F"/>
                </a:solidFill>
                <a:latin typeface="Calibri"/>
                <a:cs typeface="Calibri"/>
              </a:rPr>
              <a:t>padre</a:t>
            </a:r>
            <a:r>
              <a:rPr sz="2000" spc="100" dirty="0">
                <a:solidFill>
                  <a:srgbClr val="001F5F"/>
                </a:solidFill>
                <a:latin typeface="Calibri"/>
                <a:cs typeface="Calibri"/>
              </a:rPr>
              <a:t> </a:t>
            </a:r>
            <a:r>
              <a:rPr sz="2000" spc="5" dirty="0">
                <a:solidFill>
                  <a:srgbClr val="001F5F"/>
                </a:solidFill>
                <a:latin typeface="Calibri"/>
                <a:cs typeface="Calibri"/>
              </a:rPr>
              <a:t>(H</a:t>
            </a:r>
            <a:r>
              <a:rPr sz="1950" spc="7" baseline="-21367" dirty="0">
                <a:solidFill>
                  <a:srgbClr val="001F5F"/>
                </a:solidFill>
                <a:latin typeface="Calibri"/>
                <a:cs typeface="Calibri"/>
              </a:rPr>
              <a:t>1</a:t>
            </a:r>
            <a:r>
              <a:rPr sz="2000" spc="5" dirty="0">
                <a:solidFill>
                  <a:srgbClr val="001F5F"/>
                </a:solidFill>
                <a:latin typeface="Calibri"/>
                <a:cs typeface="Calibri"/>
              </a:rPr>
              <a:t>)</a:t>
            </a:r>
            <a:endParaRPr sz="2000" dirty="0">
              <a:latin typeface="Calibri"/>
              <a:cs typeface="Calibri"/>
            </a:endParaRPr>
          </a:p>
          <a:p>
            <a:pPr marL="12700">
              <a:lnSpc>
                <a:spcPts val="2700"/>
              </a:lnSpc>
            </a:pPr>
            <a:r>
              <a:rPr sz="2800" b="1" spc="-5" dirty="0">
                <a:solidFill>
                  <a:srgbClr val="001F5F"/>
                </a:solidFill>
                <a:latin typeface="Calibri"/>
                <a:cs typeface="Calibri"/>
              </a:rPr>
              <a:t>LR = PI</a:t>
            </a:r>
            <a:r>
              <a:rPr sz="2800" b="1" spc="30" dirty="0">
                <a:solidFill>
                  <a:srgbClr val="001F5F"/>
                </a:solidFill>
                <a:latin typeface="Calibri"/>
                <a:cs typeface="Calibri"/>
              </a:rPr>
              <a:t> </a:t>
            </a:r>
            <a:r>
              <a:rPr sz="2800" b="1" spc="-5" dirty="0">
                <a:solidFill>
                  <a:srgbClr val="001F5F"/>
                </a:solidFill>
                <a:latin typeface="Calibri"/>
                <a:cs typeface="Calibri"/>
              </a:rPr>
              <a:t>=</a:t>
            </a:r>
            <a:endParaRPr sz="2800" dirty="0">
              <a:latin typeface="Calibri"/>
              <a:cs typeface="Calibri"/>
            </a:endParaRPr>
          </a:p>
        </p:txBody>
      </p:sp>
      <p:sp>
        <p:nvSpPr>
          <p:cNvPr id="9" name="object 9"/>
          <p:cNvSpPr txBox="1"/>
          <p:nvPr/>
        </p:nvSpPr>
        <p:spPr>
          <a:xfrm>
            <a:off x="3222751" y="3940505"/>
            <a:ext cx="6979284" cy="331470"/>
          </a:xfrm>
          <a:prstGeom prst="rect">
            <a:avLst/>
          </a:prstGeom>
        </p:spPr>
        <p:txBody>
          <a:bodyPr vert="horz" wrap="square" lIns="0" tIns="13335" rIns="0" bIns="0" rtlCol="0">
            <a:spAutoFit/>
          </a:bodyPr>
          <a:lstStyle/>
          <a:p>
            <a:pPr marL="12700">
              <a:spcBef>
                <a:spcPts val="105"/>
              </a:spcBef>
            </a:pPr>
            <a:r>
              <a:rPr sz="2000" spc="-10" dirty="0">
                <a:solidFill>
                  <a:srgbClr val="001F5F"/>
                </a:solidFill>
                <a:latin typeface="Calibri"/>
                <a:cs typeface="Calibri"/>
              </a:rPr>
              <a:t>Probabilità </a:t>
            </a:r>
            <a:r>
              <a:rPr sz="2000" spc="-20" dirty="0">
                <a:solidFill>
                  <a:srgbClr val="001F5F"/>
                </a:solidFill>
                <a:latin typeface="Calibri"/>
                <a:cs typeface="Calibri"/>
              </a:rPr>
              <a:t>dell’evidenza </a:t>
            </a:r>
            <a:r>
              <a:rPr sz="2000" spc="-10" dirty="0">
                <a:solidFill>
                  <a:srgbClr val="001F5F"/>
                </a:solidFill>
                <a:latin typeface="Calibri"/>
                <a:cs typeface="Calibri"/>
              </a:rPr>
              <a:t>assunto </a:t>
            </a:r>
            <a:r>
              <a:rPr sz="2000" dirty="0">
                <a:solidFill>
                  <a:srgbClr val="001F5F"/>
                </a:solidFill>
                <a:latin typeface="Calibri"/>
                <a:cs typeface="Calibri"/>
              </a:rPr>
              <a:t>che un uomo a caso è il </a:t>
            </a:r>
            <a:r>
              <a:rPr sz="2000" spc="-5" dirty="0">
                <a:solidFill>
                  <a:srgbClr val="001F5F"/>
                </a:solidFill>
                <a:latin typeface="Calibri"/>
                <a:cs typeface="Calibri"/>
              </a:rPr>
              <a:t>padre</a:t>
            </a:r>
            <a:r>
              <a:rPr sz="2000" spc="25" dirty="0">
                <a:solidFill>
                  <a:srgbClr val="001F5F"/>
                </a:solidFill>
                <a:latin typeface="Calibri"/>
                <a:cs typeface="Calibri"/>
              </a:rPr>
              <a:t> </a:t>
            </a:r>
            <a:r>
              <a:rPr sz="2000" spc="5" dirty="0">
                <a:solidFill>
                  <a:srgbClr val="001F5F"/>
                </a:solidFill>
                <a:latin typeface="Calibri"/>
                <a:cs typeface="Calibri"/>
              </a:rPr>
              <a:t>(H</a:t>
            </a:r>
            <a:r>
              <a:rPr sz="1950" spc="7" baseline="-21367" dirty="0">
                <a:solidFill>
                  <a:srgbClr val="001F5F"/>
                </a:solidFill>
                <a:latin typeface="Calibri"/>
                <a:cs typeface="Calibri"/>
              </a:rPr>
              <a:t>2</a:t>
            </a:r>
            <a:r>
              <a:rPr sz="2000" spc="5" dirty="0">
                <a:solidFill>
                  <a:srgbClr val="001F5F"/>
                </a:solidFill>
                <a:latin typeface="Calibri"/>
                <a:cs typeface="Calibri"/>
              </a:rPr>
              <a:t>)</a:t>
            </a:r>
            <a:endParaRPr sz="2000">
              <a:latin typeface="Calibri"/>
              <a:cs typeface="Calibri"/>
            </a:endParaRPr>
          </a:p>
        </p:txBody>
      </p:sp>
      <p:sp>
        <p:nvSpPr>
          <p:cNvPr id="10" name="object 10"/>
          <p:cNvSpPr/>
          <p:nvPr/>
        </p:nvSpPr>
        <p:spPr>
          <a:xfrm>
            <a:off x="3144011" y="3916679"/>
            <a:ext cx="7273290" cy="0"/>
          </a:xfrm>
          <a:custGeom>
            <a:avLst/>
            <a:gdLst/>
            <a:ahLst/>
            <a:cxnLst/>
            <a:rect l="l" t="t" r="r" b="b"/>
            <a:pathLst>
              <a:path w="7273290">
                <a:moveTo>
                  <a:pt x="0" y="0"/>
                </a:moveTo>
                <a:lnTo>
                  <a:pt x="7272782" y="0"/>
                </a:lnTo>
              </a:path>
            </a:pathLst>
          </a:custGeom>
          <a:ln w="9144">
            <a:solidFill>
              <a:srgbClr val="497DBA"/>
            </a:solidFill>
          </a:ln>
        </p:spPr>
        <p:txBody>
          <a:bodyPr wrap="square" lIns="0" tIns="0" rIns="0" bIns="0" rtlCol="0"/>
          <a:lstStyle/>
          <a:p>
            <a:endParaRPr/>
          </a:p>
        </p:txBody>
      </p:sp>
      <p:sp>
        <p:nvSpPr>
          <p:cNvPr id="11" name="object 11"/>
          <p:cNvSpPr txBox="1"/>
          <p:nvPr/>
        </p:nvSpPr>
        <p:spPr>
          <a:xfrm>
            <a:off x="6128384" y="4457776"/>
            <a:ext cx="154940" cy="331470"/>
          </a:xfrm>
          <a:prstGeom prst="rect">
            <a:avLst/>
          </a:prstGeom>
        </p:spPr>
        <p:txBody>
          <a:bodyPr vert="horz" wrap="square" lIns="0" tIns="13335" rIns="0" bIns="0" rtlCol="0">
            <a:spAutoFit/>
          </a:bodyPr>
          <a:lstStyle/>
          <a:p>
            <a:pPr marL="12700">
              <a:spcBef>
                <a:spcPts val="105"/>
              </a:spcBef>
            </a:pPr>
            <a:r>
              <a:rPr sz="2000" dirty="0">
                <a:solidFill>
                  <a:srgbClr val="001F5F"/>
                </a:solidFill>
                <a:latin typeface="Calibri"/>
                <a:cs typeface="Calibri"/>
              </a:rPr>
              <a:t>1</a:t>
            </a:r>
            <a:endParaRPr sz="2000">
              <a:latin typeface="Calibri"/>
              <a:cs typeface="Calibri"/>
            </a:endParaRPr>
          </a:p>
        </p:txBody>
      </p:sp>
      <p:sp>
        <p:nvSpPr>
          <p:cNvPr id="12" name="object 12"/>
          <p:cNvSpPr/>
          <p:nvPr/>
        </p:nvSpPr>
        <p:spPr>
          <a:xfrm>
            <a:off x="6048756" y="4856988"/>
            <a:ext cx="360045" cy="0"/>
          </a:xfrm>
          <a:custGeom>
            <a:avLst/>
            <a:gdLst/>
            <a:ahLst/>
            <a:cxnLst/>
            <a:rect l="l" t="t" r="r" b="b"/>
            <a:pathLst>
              <a:path w="360045">
                <a:moveTo>
                  <a:pt x="0" y="0"/>
                </a:moveTo>
                <a:lnTo>
                  <a:pt x="360045" y="0"/>
                </a:lnTo>
              </a:path>
            </a:pathLst>
          </a:custGeom>
          <a:ln w="9144">
            <a:solidFill>
              <a:srgbClr val="497DBA"/>
            </a:solidFill>
          </a:ln>
        </p:spPr>
        <p:txBody>
          <a:bodyPr wrap="square" lIns="0" tIns="0" rIns="0" bIns="0" rtlCol="0"/>
          <a:lstStyle/>
          <a:p>
            <a:endParaRPr/>
          </a:p>
        </p:txBody>
      </p:sp>
      <p:sp>
        <p:nvSpPr>
          <p:cNvPr id="13" name="object 13"/>
          <p:cNvSpPr txBox="1"/>
          <p:nvPr/>
        </p:nvSpPr>
        <p:spPr>
          <a:xfrm>
            <a:off x="2202890" y="1677417"/>
            <a:ext cx="1359459" cy="444352"/>
          </a:xfrm>
          <a:prstGeom prst="rect">
            <a:avLst/>
          </a:prstGeom>
        </p:spPr>
        <p:txBody>
          <a:bodyPr vert="horz" wrap="square" lIns="0" tIns="13335" rIns="0" bIns="0" rtlCol="0">
            <a:spAutoFit/>
          </a:bodyPr>
          <a:lstStyle/>
          <a:p>
            <a:pPr marL="12700">
              <a:spcBef>
                <a:spcPts val="105"/>
              </a:spcBef>
            </a:pPr>
            <a:r>
              <a:rPr sz="2800" dirty="0">
                <a:solidFill>
                  <a:srgbClr val="00B050"/>
                </a:solidFill>
                <a:latin typeface="Calibri"/>
                <a:cs typeface="Calibri"/>
              </a:rPr>
              <a:t>p</a:t>
            </a:r>
            <a:r>
              <a:rPr sz="2800" spc="15" baseline="-21367" dirty="0">
                <a:solidFill>
                  <a:srgbClr val="00B050"/>
                </a:solidFill>
                <a:latin typeface="Calibri"/>
                <a:cs typeface="Calibri"/>
              </a:rPr>
              <a:t>A</a:t>
            </a:r>
            <a:r>
              <a:rPr sz="2800" spc="-5" dirty="0">
                <a:solidFill>
                  <a:srgbClr val="00B050"/>
                </a:solidFill>
                <a:latin typeface="Calibri"/>
                <a:cs typeface="Calibri"/>
              </a:rPr>
              <a:t>=0.05</a:t>
            </a:r>
            <a:endParaRPr sz="2800" dirty="0">
              <a:solidFill>
                <a:srgbClr val="00B050"/>
              </a:solidFill>
              <a:latin typeface="Calibri"/>
              <a:cs typeface="Calibri"/>
            </a:endParaRPr>
          </a:p>
        </p:txBody>
      </p:sp>
      <p:sp>
        <p:nvSpPr>
          <p:cNvPr id="14" name="object 14"/>
          <p:cNvSpPr txBox="1"/>
          <p:nvPr/>
        </p:nvSpPr>
        <p:spPr>
          <a:xfrm>
            <a:off x="7039736" y="4457141"/>
            <a:ext cx="154940" cy="331470"/>
          </a:xfrm>
          <a:prstGeom prst="rect">
            <a:avLst/>
          </a:prstGeom>
        </p:spPr>
        <p:txBody>
          <a:bodyPr vert="horz" wrap="square" lIns="0" tIns="13335" rIns="0" bIns="0" rtlCol="0">
            <a:spAutoFit/>
          </a:bodyPr>
          <a:lstStyle/>
          <a:p>
            <a:pPr marL="12700">
              <a:spcBef>
                <a:spcPts val="105"/>
              </a:spcBef>
            </a:pPr>
            <a:r>
              <a:rPr sz="2000" dirty="0">
                <a:solidFill>
                  <a:srgbClr val="001F5F"/>
                </a:solidFill>
                <a:latin typeface="Calibri"/>
                <a:cs typeface="Calibri"/>
              </a:rPr>
              <a:t>1</a:t>
            </a:r>
            <a:endParaRPr sz="2000">
              <a:latin typeface="Calibri"/>
              <a:cs typeface="Calibri"/>
            </a:endParaRPr>
          </a:p>
        </p:txBody>
      </p:sp>
      <p:sp>
        <p:nvSpPr>
          <p:cNvPr id="15" name="object 15"/>
          <p:cNvSpPr txBox="1"/>
          <p:nvPr/>
        </p:nvSpPr>
        <p:spPr>
          <a:xfrm>
            <a:off x="6920610" y="4880610"/>
            <a:ext cx="477520" cy="330835"/>
          </a:xfrm>
          <a:prstGeom prst="rect">
            <a:avLst/>
          </a:prstGeom>
        </p:spPr>
        <p:txBody>
          <a:bodyPr vert="horz" wrap="square" lIns="0" tIns="12700" rIns="0" bIns="0" rtlCol="0">
            <a:spAutoFit/>
          </a:bodyPr>
          <a:lstStyle/>
          <a:p>
            <a:pPr marL="12700">
              <a:spcBef>
                <a:spcPts val="100"/>
              </a:spcBef>
            </a:pPr>
            <a:r>
              <a:rPr sz="2000" dirty="0">
                <a:solidFill>
                  <a:srgbClr val="00B050"/>
                </a:solidFill>
                <a:latin typeface="Calibri"/>
                <a:cs typeface="Calibri"/>
              </a:rPr>
              <a:t>0.05</a:t>
            </a:r>
          </a:p>
        </p:txBody>
      </p:sp>
      <p:sp>
        <p:nvSpPr>
          <p:cNvPr id="16" name="object 16"/>
          <p:cNvSpPr/>
          <p:nvPr/>
        </p:nvSpPr>
        <p:spPr>
          <a:xfrm>
            <a:off x="6841235" y="4856988"/>
            <a:ext cx="720090" cy="0"/>
          </a:xfrm>
          <a:custGeom>
            <a:avLst/>
            <a:gdLst/>
            <a:ahLst/>
            <a:cxnLst/>
            <a:rect l="l" t="t" r="r" b="b"/>
            <a:pathLst>
              <a:path w="720089">
                <a:moveTo>
                  <a:pt x="0" y="0"/>
                </a:moveTo>
                <a:lnTo>
                  <a:pt x="719963" y="0"/>
                </a:lnTo>
              </a:path>
            </a:pathLst>
          </a:custGeom>
          <a:ln w="9144">
            <a:solidFill>
              <a:srgbClr val="497DBA"/>
            </a:solidFill>
          </a:ln>
        </p:spPr>
        <p:txBody>
          <a:bodyPr wrap="square" lIns="0" tIns="0" rIns="0" bIns="0" rtlCol="0"/>
          <a:lstStyle/>
          <a:p>
            <a:endParaRPr/>
          </a:p>
        </p:txBody>
      </p:sp>
      <p:sp>
        <p:nvSpPr>
          <p:cNvPr id="17" name="object 17"/>
          <p:cNvSpPr txBox="1"/>
          <p:nvPr/>
        </p:nvSpPr>
        <p:spPr>
          <a:xfrm>
            <a:off x="7591172" y="4684015"/>
            <a:ext cx="597535" cy="330835"/>
          </a:xfrm>
          <a:prstGeom prst="rect">
            <a:avLst/>
          </a:prstGeom>
        </p:spPr>
        <p:txBody>
          <a:bodyPr vert="horz" wrap="square" lIns="0" tIns="12700" rIns="0" bIns="0" rtlCol="0">
            <a:spAutoFit/>
          </a:bodyPr>
          <a:lstStyle/>
          <a:p>
            <a:pPr marL="12700">
              <a:spcBef>
                <a:spcPts val="100"/>
              </a:spcBef>
              <a:tabLst>
                <a:tab pos="325120" algn="l"/>
              </a:tabLst>
            </a:pPr>
            <a:r>
              <a:rPr sz="2000" dirty="0">
                <a:solidFill>
                  <a:srgbClr val="001F5F"/>
                </a:solidFill>
                <a:latin typeface="Calibri"/>
                <a:cs typeface="Calibri"/>
              </a:rPr>
              <a:t>=	</a:t>
            </a:r>
            <a:r>
              <a:rPr sz="3000" baseline="1388" dirty="0">
                <a:solidFill>
                  <a:srgbClr val="001F5F"/>
                </a:solidFill>
                <a:latin typeface="Calibri"/>
                <a:cs typeface="Calibri"/>
              </a:rPr>
              <a:t>20</a:t>
            </a:r>
            <a:endParaRPr sz="3000" baseline="1388">
              <a:latin typeface="Calibri"/>
              <a:cs typeface="Calibri"/>
            </a:endParaRPr>
          </a:p>
        </p:txBody>
      </p:sp>
      <p:sp>
        <p:nvSpPr>
          <p:cNvPr id="18" name="object 18"/>
          <p:cNvSpPr txBox="1"/>
          <p:nvPr/>
        </p:nvSpPr>
        <p:spPr>
          <a:xfrm>
            <a:off x="4086860" y="4684903"/>
            <a:ext cx="2673350" cy="330835"/>
          </a:xfrm>
          <a:prstGeom prst="rect">
            <a:avLst/>
          </a:prstGeom>
        </p:spPr>
        <p:txBody>
          <a:bodyPr vert="horz" wrap="square" lIns="0" tIns="12700" rIns="0" bIns="0" rtlCol="0">
            <a:spAutoFit/>
          </a:bodyPr>
          <a:lstStyle/>
          <a:p>
            <a:pPr marL="12700">
              <a:spcBef>
                <a:spcPts val="100"/>
              </a:spcBef>
              <a:tabLst>
                <a:tab pos="1740535" algn="l"/>
                <a:tab pos="2533015" algn="l"/>
              </a:tabLst>
            </a:pPr>
            <a:r>
              <a:rPr sz="2000" dirty="0">
                <a:solidFill>
                  <a:srgbClr val="001F5F"/>
                </a:solidFill>
                <a:latin typeface="Calibri"/>
                <a:cs typeface="Calibri"/>
              </a:rPr>
              <a:t>=	</a:t>
            </a:r>
            <a:r>
              <a:rPr sz="3000" baseline="1388" dirty="0">
                <a:solidFill>
                  <a:srgbClr val="001F5F"/>
                </a:solidFill>
                <a:latin typeface="Calibri"/>
                <a:cs typeface="Calibri"/>
              </a:rPr>
              <a:t>=	=</a:t>
            </a:r>
            <a:endParaRPr sz="3000" baseline="1388">
              <a:latin typeface="Calibri"/>
              <a:cs typeface="Calibri"/>
            </a:endParaRPr>
          </a:p>
        </p:txBody>
      </p:sp>
      <p:sp>
        <p:nvSpPr>
          <p:cNvPr id="19" name="object 19"/>
          <p:cNvSpPr txBox="1"/>
          <p:nvPr/>
        </p:nvSpPr>
        <p:spPr>
          <a:xfrm>
            <a:off x="4375150" y="4454398"/>
            <a:ext cx="109093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P(F</a:t>
            </a:r>
            <a:r>
              <a:rPr sz="2000" spc="5" dirty="0">
                <a:solidFill>
                  <a:srgbClr val="001F5F"/>
                </a:solidFill>
                <a:latin typeface="Calibri"/>
                <a:cs typeface="Calibri"/>
              </a:rPr>
              <a:t>|</a:t>
            </a:r>
            <a:r>
              <a:rPr sz="2000" dirty="0">
                <a:solidFill>
                  <a:srgbClr val="001F5F"/>
                </a:solidFill>
                <a:latin typeface="Calibri"/>
                <a:cs typeface="Calibri"/>
              </a:rPr>
              <a:t>M,PP)</a:t>
            </a:r>
            <a:endParaRPr sz="2000" dirty="0">
              <a:latin typeface="Calibri"/>
              <a:cs typeface="Calibri"/>
            </a:endParaRPr>
          </a:p>
        </p:txBody>
      </p:sp>
      <p:sp>
        <p:nvSpPr>
          <p:cNvPr id="20" name="object 20"/>
          <p:cNvSpPr txBox="1"/>
          <p:nvPr/>
        </p:nvSpPr>
        <p:spPr>
          <a:xfrm>
            <a:off x="4375151" y="4881118"/>
            <a:ext cx="2011045" cy="330835"/>
          </a:xfrm>
          <a:prstGeom prst="rect">
            <a:avLst/>
          </a:prstGeom>
        </p:spPr>
        <p:txBody>
          <a:bodyPr vert="horz" wrap="square" lIns="0" tIns="12700" rIns="0" bIns="0" rtlCol="0">
            <a:spAutoFit/>
          </a:bodyPr>
          <a:lstStyle/>
          <a:p>
            <a:pPr marL="12700">
              <a:spcBef>
                <a:spcPts val="100"/>
              </a:spcBef>
              <a:tabLst>
                <a:tab pos="1765300" algn="l"/>
              </a:tabLst>
            </a:pPr>
            <a:r>
              <a:rPr sz="2000" dirty="0">
                <a:solidFill>
                  <a:srgbClr val="001F5F"/>
                </a:solidFill>
                <a:latin typeface="Calibri"/>
                <a:cs typeface="Calibri"/>
              </a:rPr>
              <a:t>P(F</a:t>
            </a:r>
            <a:r>
              <a:rPr sz="2000" spc="5" dirty="0">
                <a:solidFill>
                  <a:srgbClr val="001F5F"/>
                </a:solidFill>
                <a:latin typeface="Calibri"/>
                <a:cs typeface="Calibri"/>
              </a:rPr>
              <a:t>|</a:t>
            </a:r>
            <a:r>
              <a:rPr sz="2000" dirty="0">
                <a:solidFill>
                  <a:srgbClr val="001F5F"/>
                </a:solidFill>
                <a:latin typeface="Calibri"/>
                <a:cs typeface="Calibri"/>
              </a:rPr>
              <a:t>M)	</a:t>
            </a:r>
            <a:r>
              <a:rPr sz="2000" dirty="0">
                <a:solidFill>
                  <a:srgbClr val="00B050"/>
                </a:solidFill>
                <a:latin typeface="Calibri"/>
                <a:cs typeface="Calibri"/>
              </a:rPr>
              <a:t>p</a:t>
            </a:r>
            <a:r>
              <a:rPr sz="1950" spc="22" baseline="-21367" dirty="0">
                <a:solidFill>
                  <a:srgbClr val="00B050"/>
                </a:solidFill>
                <a:latin typeface="Calibri"/>
                <a:cs typeface="Calibri"/>
              </a:rPr>
              <a:t>A</a:t>
            </a:r>
            <a:endParaRPr sz="1950" baseline="-21367" dirty="0">
              <a:solidFill>
                <a:srgbClr val="00B050"/>
              </a:solidFill>
              <a:latin typeface="Calibri"/>
              <a:cs typeface="Calibri"/>
            </a:endParaRPr>
          </a:p>
        </p:txBody>
      </p:sp>
      <p:sp>
        <p:nvSpPr>
          <p:cNvPr id="21" name="object 21"/>
          <p:cNvSpPr/>
          <p:nvPr/>
        </p:nvSpPr>
        <p:spPr>
          <a:xfrm>
            <a:off x="4265676" y="4856988"/>
            <a:ext cx="1332230" cy="0"/>
          </a:xfrm>
          <a:custGeom>
            <a:avLst/>
            <a:gdLst/>
            <a:ahLst/>
            <a:cxnLst/>
            <a:rect l="l" t="t" r="r" b="b"/>
            <a:pathLst>
              <a:path w="1332229">
                <a:moveTo>
                  <a:pt x="0" y="0"/>
                </a:moveTo>
                <a:lnTo>
                  <a:pt x="1331976" y="0"/>
                </a:lnTo>
              </a:path>
            </a:pathLst>
          </a:custGeom>
          <a:ln w="9144">
            <a:solidFill>
              <a:srgbClr val="497DBA"/>
            </a:solidFill>
          </a:ln>
        </p:spPr>
        <p:txBody>
          <a:bodyPr wrap="square" lIns="0" tIns="0" rIns="0" bIns="0" rtlCol="0"/>
          <a:lstStyle/>
          <a:p>
            <a:endParaRPr/>
          </a:p>
        </p:txBody>
      </p:sp>
      <p:sp>
        <p:nvSpPr>
          <p:cNvPr id="22" name="object 22"/>
          <p:cNvSpPr txBox="1"/>
          <p:nvPr/>
        </p:nvSpPr>
        <p:spPr>
          <a:xfrm>
            <a:off x="1854201" y="5531916"/>
            <a:ext cx="2089785" cy="756920"/>
          </a:xfrm>
          <a:prstGeom prst="rect">
            <a:avLst/>
          </a:prstGeom>
        </p:spPr>
        <p:txBody>
          <a:bodyPr vert="horz" wrap="square" lIns="0" tIns="12700" rIns="0" bIns="0" rtlCol="0">
            <a:spAutoFit/>
          </a:bodyPr>
          <a:lstStyle/>
          <a:p>
            <a:pPr marL="12700" marR="5080">
              <a:spcBef>
                <a:spcPts val="100"/>
              </a:spcBef>
              <a:tabLst>
                <a:tab pos="1635760" algn="l"/>
              </a:tabLst>
            </a:pPr>
            <a:r>
              <a:rPr sz="2400" b="1" u="sng" spc="-10" dirty="0">
                <a:solidFill>
                  <a:srgbClr val="001F5F"/>
                </a:solidFill>
                <a:latin typeface="Calibri"/>
                <a:cs typeface="Calibri"/>
              </a:rPr>
              <a:t>Interpretazione:  </a:t>
            </a:r>
            <a:r>
              <a:rPr sz="2400" dirty="0">
                <a:solidFill>
                  <a:srgbClr val="001F5F"/>
                </a:solidFill>
                <a:latin typeface="Calibri"/>
                <a:cs typeface="Calibri"/>
              </a:rPr>
              <a:t>assume</a:t>
            </a:r>
            <a:r>
              <a:rPr sz="2400" spc="-5" dirty="0">
                <a:solidFill>
                  <a:srgbClr val="001F5F"/>
                </a:solidFill>
                <a:latin typeface="Calibri"/>
                <a:cs typeface="Calibri"/>
              </a:rPr>
              <a:t>nd</a:t>
            </a:r>
            <a:r>
              <a:rPr sz="2400" dirty="0">
                <a:solidFill>
                  <a:srgbClr val="001F5F"/>
                </a:solidFill>
                <a:latin typeface="Calibri"/>
                <a:cs typeface="Calibri"/>
              </a:rPr>
              <a:t>o	che</a:t>
            </a:r>
            <a:endParaRPr sz="2400" dirty="0">
              <a:latin typeface="Calibri"/>
              <a:cs typeface="Calibri"/>
            </a:endParaRPr>
          </a:p>
        </p:txBody>
      </p:sp>
      <p:sp>
        <p:nvSpPr>
          <p:cNvPr id="23" name="object 23"/>
          <p:cNvSpPr txBox="1"/>
          <p:nvPr/>
        </p:nvSpPr>
        <p:spPr>
          <a:xfrm>
            <a:off x="4089019" y="5531916"/>
            <a:ext cx="2792730" cy="756920"/>
          </a:xfrm>
          <a:prstGeom prst="rect">
            <a:avLst/>
          </a:prstGeom>
        </p:spPr>
        <p:txBody>
          <a:bodyPr vert="horz" wrap="square" lIns="0" tIns="12700" rIns="0" bIns="0" rtlCol="0">
            <a:spAutoFit/>
          </a:bodyPr>
          <a:lstStyle/>
          <a:p>
            <a:pPr marL="45720" marR="5080" indent="-33655">
              <a:spcBef>
                <a:spcPts val="100"/>
              </a:spcBef>
              <a:tabLst>
                <a:tab pos="391795" algn="l"/>
                <a:tab pos="562610" algn="l"/>
                <a:tab pos="1100455" algn="l"/>
                <a:tab pos="1193165" algn="l"/>
                <a:tab pos="1443355" algn="l"/>
                <a:tab pos="2367280" algn="l"/>
                <a:tab pos="2627630" algn="l"/>
              </a:tabLst>
            </a:pPr>
            <a:r>
              <a:rPr sz="2400" dirty="0">
                <a:solidFill>
                  <a:srgbClr val="001F5F"/>
                </a:solidFill>
                <a:latin typeface="Calibri"/>
                <a:cs typeface="Calibri"/>
              </a:rPr>
              <a:t>il	</a:t>
            </a:r>
            <a:r>
              <a:rPr sz="2400" spc="-5" dirty="0">
                <a:solidFill>
                  <a:srgbClr val="001F5F"/>
                </a:solidFill>
                <a:latin typeface="Calibri"/>
                <a:cs typeface="Calibri"/>
              </a:rPr>
              <a:t>d</a:t>
            </a:r>
            <a:r>
              <a:rPr sz="2400" spc="-35" dirty="0">
                <a:solidFill>
                  <a:srgbClr val="001F5F"/>
                </a:solidFill>
                <a:latin typeface="Calibri"/>
                <a:cs typeface="Calibri"/>
              </a:rPr>
              <a:t>a</a:t>
            </a:r>
            <a:r>
              <a:rPr sz="2400" spc="-25" dirty="0">
                <a:solidFill>
                  <a:srgbClr val="001F5F"/>
                </a:solidFill>
                <a:latin typeface="Calibri"/>
                <a:cs typeface="Calibri"/>
              </a:rPr>
              <a:t>t</a:t>
            </a:r>
            <a:r>
              <a:rPr sz="2400" dirty="0">
                <a:solidFill>
                  <a:srgbClr val="001F5F"/>
                </a:solidFill>
                <a:latin typeface="Calibri"/>
                <a:cs typeface="Calibri"/>
              </a:rPr>
              <a:t>o		</a:t>
            </a:r>
            <a:r>
              <a:rPr sz="2400" spc="-5" dirty="0">
                <a:solidFill>
                  <a:srgbClr val="001F5F"/>
                </a:solidFill>
                <a:latin typeface="Calibri"/>
                <a:cs typeface="Calibri"/>
              </a:rPr>
              <a:t>o</a:t>
            </a:r>
            <a:r>
              <a:rPr sz="2400" spc="-10" dirty="0">
                <a:solidFill>
                  <a:srgbClr val="001F5F"/>
                </a:solidFill>
                <a:latin typeface="Calibri"/>
                <a:cs typeface="Calibri"/>
              </a:rPr>
              <a:t>s</a:t>
            </a:r>
            <a:r>
              <a:rPr sz="2400" spc="-5" dirty="0">
                <a:solidFill>
                  <a:srgbClr val="001F5F"/>
                </a:solidFill>
                <a:latin typeface="Calibri"/>
                <a:cs typeface="Calibri"/>
              </a:rPr>
              <a:t>se</a:t>
            </a:r>
            <a:r>
              <a:rPr sz="2400" spc="25" dirty="0">
                <a:solidFill>
                  <a:srgbClr val="001F5F"/>
                </a:solidFill>
                <a:latin typeface="Calibri"/>
                <a:cs typeface="Calibri"/>
              </a:rPr>
              <a:t>r</a:t>
            </a:r>
            <a:r>
              <a:rPr sz="2400" spc="-40" dirty="0">
                <a:solidFill>
                  <a:srgbClr val="001F5F"/>
                </a:solidFill>
                <a:latin typeface="Calibri"/>
                <a:cs typeface="Calibri"/>
              </a:rPr>
              <a:t>v</a:t>
            </a:r>
            <a:r>
              <a:rPr sz="2400" spc="-25" dirty="0">
                <a:solidFill>
                  <a:srgbClr val="001F5F"/>
                </a:solidFill>
                <a:latin typeface="Calibri"/>
                <a:cs typeface="Calibri"/>
              </a:rPr>
              <a:t>at</a:t>
            </a:r>
            <a:r>
              <a:rPr sz="2400" dirty="0">
                <a:solidFill>
                  <a:srgbClr val="001F5F"/>
                </a:solidFill>
                <a:latin typeface="Calibri"/>
                <a:cs typeface="Calibri"/>
              </a:rPr>
              <a:t>o	è  </a:t>
            </a:r>
            <a:r>
              <a:rPr sz="2400" spc="-5" dirty="0">
                <a:solidFill>
                  <a:srgbClr val="001F5F"/>
                </a:solidFill>
                <a:latin typeface="Calibri"/>
                <a:cs typeface="Calibri"/>
              </a:rPr>
              <a:t>PP		sia	</a:t>
            </a:r>
            <a:r>
              <a:rPr sz="2400" dirty="0">
                <a:solidFill>
                  <a:srgbClr val="001F5F"/>
                </a:solidFill>
                <a:latin typeface="Calibri"/>
                <a:cs typeface="Calibri"/>
              </a:rPr>
              <a:t>il	</a:t>
            </a:r>
            <a:r>
              <a:rPr sz="2400" spc="-10" dirty="0">
                <a:solidFill>
                  <a:srgbClr val="001F5F"/>
                </a:solidFill>
                <a:latin typeface="Calibri"/>
                <a:cs typeface="Calibri"/>
              </a:rPr>
              <a:t>padre	</a:t>
            </a:r>
            <a:r>
              <a:rPr sz="2400" spc="-5" dirty="0">
                <a:solidFill>
                  <a:srgbClr val="001F5F"/>
                </a:solidFill>
                <a:latin typeface="Calibri"/>
                <a:cs typeface="Calibri"/>
              </a:rPr>
              <a:t>di</a:t>
            </a:r>
            <a:endParaRPr sz="2400" dirty="0">
              <a:latin typeface="Calibri"/>
              <a:cs typeface="Calibri"/>
            </a:endParaRPr>
          </a:p>
        </p:txBody>
      </p:sp>
      <p:sp>
        <p:nvSpPr>
          <p:cNvPr id="24" name="object 24"/>
          <p:cNvSpPr txBox="1"/>
          <p:nvPr/>
        </p:nvSpPr>
        <p:spPr>
          <a:xfrm>
            <a:off x="6876670" y="5531916"/>
            <a:ext cx="1410335" cy="756920"/>
          </a:xfrm>
          <a:prstGeom prst="rect">
            <a:avLst/>
          </a:prstGeom>
        </p:spPr>
        <p:txBody>
          <a:bodyPr vert="horz" wrap="square" lIns="0" tIns="12700" rIns="0" bIns="0" rtlCol="0">
            <a:spAutoFit/>
          </a:bodyPr>
          <a:lstStyle/>
          <a:p>
            <a:pPr marL="12700" marR="5080" indent="219075">
              <a:spcBef>
                <a:spcPts val="100"/>
              </a:spcBef>
              <a:tabLst>
                <a:tab pos="401320" algn="l"/>
                <a:tab pos="781050" algn="l"/>
              </a:tabLst>
            </a:pPr>
            <a:r>
              <a:rPr sz="2400" spc="-5" dirty="0">
                <a:solidFill>
                  <a:srgbClr val="001F5F"/>
                </a:solidFill>
                <a:latin typeface="Calibri"/>
                <a:cs typeface="Calibri"/>
              </a:rPr>
              <a:t>2</a:t>
            </a:r>
            <a:r>
              <a:rPr sz="2400" dirty="0">
                <a:solidFill>
                  <a:srgbClr val="001F5F"/>
                </a:solidFill>
                <a:latin typeface="Calibri"/>
                <a:cs typeface="Calibri"/>
              </a:rPr>
              <a:t>0	</a:t>
            </a:r>
            <a:r>
              <a:rPr sz="2400" spc="-20" dirty="0">
                <a:solidFill>
                  <a:srgbClr val="001F5F"/>
                </a:solidFill>
                <a:latin typeface="Calibri"/>
                <a:cs typeface="Calibri"/>
              </a:rPr>
              <a:t>v</a:t>
            </a:r>
            <a:r>
              <a:rPr sz="2400" spc="-5" dirty="0">
                <a:solidFill>
                  <a:srgbClr val="001F5F"/>
                </a:solidFill>
                <a:latin typeface="Calibri"/>
                <a:cs typeface="Calibri"/>
              </a:rPr>
              <a:t>ol</a:t>
            </a:r>
            <a:r>
              <a:rPr sz="2400" spc="-30" dirty="0">
                <a:solidFill>
                  <a:srgbClr val="001F5F"/>
                </a:solidFill>
                <a:latin typeface="Calibri"/>
                <a:cs typeface="Calibri"/>
              </a:rPr>
              <a:t>t</a:t>
            </a:r>
            <a:r>
              <a:rPr sz="2400" dirty="0">
                <a:solidFill>
                  <a:srgbClr val="001F5F"/>
                </a:solidFill>
                <a:latin typeface="Calibri"/>
                <a:cs typeface="Calibri"/>
              </a:rPr>
              <a:t>e  </a:t>
            </a:r>
            <a:r>
              <a:rPr sz="2400" spc="-120" dirty="0">
                <a:solidFill>
                  <a:srgbClr val="001F5F"/>
                </a:solidFill>
                <a:latin typeface="Calibri"/>
                <a:cs typeface="Calibri"/>
              </a:rPr>
              <a:t>F,	</a:t>
            </a:r>
            <a:r>
              <a:rPr sz="2400" dirty="0">
                <a:solidFill>
                  <a:srgbClr val="001F5F"/>
                </a:solidFill>
                <a:latin typeface="Calibri"/>
                <a:cs typeface="Calibri"/>
              </a:rPr>
              <a:t>in</a:t>
            </a:r>
            <a:endParaRPr sz="2400" dirty="0">
              <a:latin typeface="Calibri"/>
              <a:cs typeface="Calibri"/>
            </a:endParaRPr>
          </a:p>
        </p:txBody>
      </p:sp>
      <p:sp>
        <p:nvSpPr>
          <p:cNvPr id="25" name="object 25"/>
          <p:cNvSpPr txBox="1"/>
          <p:nvPr/>
        </p:nvSpPr>
        <p:spPr>
          <a:xfrm>
            <a:off x="7698486" y="5897676"/>
            <a:ext cx="1242695" cy="391160"/>
          </a:xfrm>
          <a:prstGeom prst="rect">
            <a:avLst/>
          </a:prstGeom>
        </p:spPr>
        <p:txBody>
          <a:bodyPr vert="horz" wrap="square" lIns="0" tIns="12700" rIns="0" bIns="0" rtlCol="0">
            <a:spAutoFit/>
          </a:bodyPr>
          <a:lstStyle/>
          <a:p>
            <a:pPr marL="12700">
              <a:spcBef>
                <a:spcPts val="100"/>
              </a:spcBef>
            </a:pPr>
            <a:r>
              <a:rPr sz="2400" spc="-20" dirty="0">
                <a:solidFill>
                  <a:srgbClr val="001F5F"/>
                </a:solidFill>
                <a:latin typeface="Calibri"/>
                <a:cs typeface="Calibri"/>
              </a:rPr>
              <a:t>confronto</a:t>
            </a:r>
            <a:endParaRPr sz="2400">
              <a:latin typeface="Calibri"/>
              <a:cs typeface="Calibri"/>
            </a:endParaRPr>
          </a:p>
        </p:txBody>
      </p:sp>
      <p:sp>
        <p:nvSpPr>
          <p:cNvPr id="26" name="object 26"/>
          <p:cNvSpPr txBox="1"/>
          <p:nvPr/>
        </p:nvSpPr>
        <p:spPr>
          <a:xfrm>
            <a:off x="8501633" y="5531916"/>
            <a:ext cx="1836420" cy="756920"/>
          </a:xfrm>
          <a:prstGeom prst="rect">
            <a:avLst/>
          </a:prstGeom>
        </p:spPr>
        <p:txBody>
          <a:bodyPr vert="horz" wrap="square" lIns="0" tIns="12700" rIns="0" bIns="0" rtlCol="0">
            <a:spAutoFit/>
          </a:bodyPr>
          <a:lstStyle/>
          <a:p>
            <a:pPr marL="12700">
              <a:spcBef>
                <a:spcPts val="100"/>
              </a:spcBef>
              <a:tabLst>
                <a:tab pos="641985" algn="l"/>
              </a:tabLst>
            </a:pPr>
            <a:r>
              <a:rPr sz="2400" spc="-5" dirty="0">
                <a:solidFill>
                  <a:srgbClr val="001F5F"/>
                </a:solidFill>
                <a:latin typeface="Calibri"/>
                <a:cs typeface="Calibri"/>
              </a:rPr>
              <a:t>più	</a:t>
            </a:r>
            <a:r>
              <a:rPr sz="2400" spc="-10" dirty="0">
                <a:solidFill>
                  <a:srgbClr val="001F5F"/>
                </a:solidFill>
                <a:latin typeface="Calibri"/>
                <a:cs typeface="Calibri"/>
              </a:rPr>
              <a:t>probabile</a:t>
            </a:r>
            <a:endParaRPr sz="2400" dirty="0">
              <a:latin typeface="Calibri"/>
              <a:cs typeface="Calibri"/>
            </a:endParaRPr>
          </a:p>
          <a:p>
            <a:pPr marL="628650"/>
            <a:r>
              <a:rPr sz="2400" spc="-5" dirty="0">
                <a:solidFill>
                  <a:srgbClr val="001F5F"/>
                </a:solidFill>
                <a:latin typeface="Calibri"/>
                <a:cs typeface="Calibri"/>
              </a:rPr>
              <a:t>all’ipotesi</a:t>
            </a:r>
            <a:endParaRPr sz="2400" dirty="0">
              <a:latin typeface="Calibri"/>
              <a:cs typeface="Calibri"/>
            </a:endParaRPr>
          </a:p>
        </p:txBody>
      </p:sp>
      <p:sp>
        <p:nvSpPr>
          <p:cNvPr id="27" name="object 27"/>
          <p:cNvSpPr txBox="1"/>
          <p:nvPr/>
        </p:nvSpPr>
        <p:spPr>
          <a:xfrm>
            <a:off x="1854199" y="6263436"/>
            <a:ext cx="6432805" cy="382156"/>
          </a:xfrm>
          <a:prstGeom prst="rect">
            <a:avLst/>
          </a:prstGeom>
        </p:spPr>
        <p:txBody>
          <a:bodyPr vert="horz" wrap="square" lIns="0" tIns="12700" rIns="0" bIns="0" rtlCol="0">
            <a:spAutoFit/>
          </a:bodyPr>
          <a:lstStyle/>
          <a:p>
            <a:pPr marL="12700">
              <a:spcBef>
                <a:spcPts val="100"/>
              </a:spcBef>
            </a:pPr>
            <a:r>
              <a:rPr sz="2400" spc="-10" dirty="0">
                <a:solidFill>
                  <a:srgbClr val="001F5F"/>
                </a:solidFill>
                <a:latin typeface="Calibri"/>
                <a:cs typeface="Calibri"/>
              </a:rPr>
              <a:t>alternativa </a:t>
            </a:r>
            <a:r>
              <a:rPr sz="2400" dirty="0">
                <a:solidFill>
                  <a:srgbClr val="001F5F"/>
                </a:solidFill>
                <a:latin typeface="Calibri"/>
                <a:cs typeface="Calibri"/>
              </a:rPr>
              <a:t>che </a:t>
            </a:r>
            <a:r>
              <a:rPr sz="2400" spc="-5" dirty="0">
                <a:solidFill>
                  <a:srgbClr val="001F5F"/>
                </a:solidFill>
                <a:latin typeface="Calibri"/>
                <a:cs typeface="Calibri"/>
              </a:rPr>
              <a:t>un uomo </a:t>
            </a:r>
            <a:r>
              <a:rPr sz="2400" dirty="0">
                <a:solidFill>
                  <a:srgbClr val="001F5F"/>
                </a:solidFill>
                <a:latin typeface="Calibri"/>
                <a:cs typeface="Calibri"/>
              </a:rPr>
              <a:t>a </a:t>
            </a:r>
            <a:r>
              <a:rPr sz="2400" spc="-5" dirty="0">
                <a:solidFill>
                  <a:srgbClr val="001F5F"/>
                </a:solidFill>
                <a:latin typeface="Calibri"/>
                <a:cs typeface="Calibri"/>
              </a:rPr>
              <a:t>caso sia </a:t>
            </a:r>
            <a:r>
              <a:rPr sz="2400" dirty="0" err="1">
                <a:solidFill>
                  <a:srgbClr val="001F5F"/>
                </a:solidFill>
                <a:latin typeface="Calibri"/>
                <a:cs typeface="Calibri"/>
              </a:rPr>
              <a:t>il</a:t>
            </a:r>
            <a:r>
              <a:rPr sz="2400" spc="-90" dirty="0">
                <a:solidFill>
                  <a:srgbClr val="001F5F"/>
                </a:solidFill>
                <a:latin typeface="Calibri"/>
                <a:cs typeface="Calibri"/>
              </a:rPr>
              <a:t> </a:t>
            </a:r>
            <a:r>
              <a:rPr sz="2400" spc="-10" dirty="0" smtClean="0">
                <a:solidFill>
                  <a:srgbClr val="001F5F"/>
                </a:solidFill>
                <a:latin typeface="Calibri"/>
                <a:cs typeface="Calibri"/>
              </a:rPr>
              <a:t>padre</a:t>
            </a:r>
            <a:r>
              <a:rPr lang="it-IT" sz="2400" spc="-10" dirty="0" smtClean="0">
                <a:solidFill>
                  <a:srgbClr val="001F5F"/>
                </a:solidFill>
                <a:latin typeface="Calibri"/>
                <a:cs typeface="Calibri"/>
              </a:rPr>
              <a:t> di F</a:t>
            </a:r>
            <a:r>
              <a:rPr sz="2400" spc="-10" dirty="0" smtClean="0">
                <a:solidFill>
                  <a:srgbClr val="001F5F"/>
                </a:solidFill>
                <a:latin typeface="Calibri"/>
                <a:cs typeface="Calibri"/>
              </a:rPr>
              <a:t>.</a:t>
            </a:r>
            <a:endParaRPr sz="2400" dirty="0">
              <a:latin typeface="Calibri"/>
              <a:cs typeface="Calibri"/>
            </a:endParaRPr>
          </a:p>
        </p:txBody>
      </p:sp>
      <p:sp>
        <p:nvSpPr>
          <p:cNvPr id="29" name="object 10"/>
          <p:cNvSpPr txBox="1">
            <a:spLocks/>
          </p:cNvSpPr>
          <p:nvPr/>
        </p:nvSpPr>
        <p:spPr>
          <a:xfrm>
            <a:off x="6353762" y="31699"/>
            <a:ext cx="5174838"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(PI) </a:t>
            </a:r>
            <a:endParaRPr lang="it-IT" sz="3200" b="1" spc="-5" dirty="0">
              <a:cs typeface="Tahoma"/>
            </a:endParaRPr>
          </a:p>
        </p:txBody>
      </p:sp>
      <p:cxnSp>
        <p:nvCxnSpPr>
          <p:cNvPr id="28" name="Connettore 1 27"/>
          <p:cNvCxnSpPr/>
          <p:nvPr/>
        </p:nvCxnSpPr>
        <p:spPr>
          <a:xfrm>
            <a:off x="6048756" y="2239163"/>
            <a:ext cx="360045" cy="1905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4058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16090" y="982218"/>
            <a:ext cx="721360" cy="719455"/>
          </a:xfrm>
          <a:custGeom>
            <a:avLst/>
            <a:gdLst/>
            <a:ahLst/>
            <a:cxnLst/>
            <a:rect l="l" t="t" r="r" b="b"/>
            <a:pathLst>
              <a:path w="721360" h="719455">
                <a:moveTo>
                  <a:pt x="0" y="359664"/>
                </a:moveTo>
                <a:lnTo>
                  <a:pt x="3291" y="310861"/>
                </a:lnTo>
                <a:lnTo>
                  <a:pt x="12878" y="264054"/>
                </a:lnTo>
                <a:lnTo>
                  <a:pt x="28330" y="219670"/>
                </a:lnTo>
                <a:lnTo>
                  <a:pt x="49219" y="178138"/>
                </a:lnTo>
                <a:lnTo>
                  <a:pt x="75114" y="139887"/>
                </a:lnTo>
                <a:lnTo>
                  <a:pt x="105584" y="105346"/>
                </a:lnTo>
                <a:lnTo>
                  <a:pt x="140201" y="74943"/>
                </a:lnTo>
                <a:lnTo>
                  <a:pt x="178533" y="49106"/>
                </a:lnTo>
                <a:lnTo>
                  <a:pt x="220152" y="28265"/>
                </a:lnTo>
                <a:lnTo>
                  <a:pt x="264627" y="12848"/>
                </a:lnTo>
                <a:lnTo>
                  <a:pt x="311528" y="3283"/>
                </a:lnTo>
                <a:lnTo>
                  <a:pt x="360425" y="0"/>
                </a:lnTo>
                <a:lnTo>
                  <a:pt x="409323" y="3283"/>
                </a:lnTo>
                <a:lnTo>
                  <a:pt x="456224" y="12848"/>
                </a:lnTo>
                <a:lnTo>
                  <a:pt x="500699" y="28265"/>
                </a:lnTo>
                <a:lnTo>
                  <a:pt x="542318" y="49106"/>
                </a:lnTo>
                <a:lnTo>
                  <a:pt x="580650" y="74943"/>
                </a:lnTo>
                <a:lnTo>
                  <a:pt x="615267" y="105346"/>
                </a:lnTo>
                <a:lnTo>
                  <a:pt x="645737" y="139887"/>
                </a:lnTo>
                <a:lnTo>
                  <a:pt x="671632" y="178138"/>
                </a:lnTo>
                <a:lnTo>
                  <a:pt x="692521" y="219670"/>
                </a:lnTo>
                <a:lnTo>
                  <a:pt x="707973" y="264054"/>
                </a:lnTo>
                <a:lnTo>
                  <a:pt x="717560" y="310861"/>
                </a:lnTo>
                <a:lnTo>
                  <a:pt x="720851" y="359664"/>
                </a:lnTo>
                <a:lnTo>
                  <a:pt x="717560" y="408466"/>
                </a:lnTo>
                <a:lnTo>
                  <a:pt x="707973" y="455273"/>
                </a:lnTo>
                <a:lnTo>
                  <a:pt x="692521" y="499657"/>
                </a:lnTo>
                <a:lnTo>
                  <a:pt x="671632" y="541189"/>
                </a:lnTo>
                <a:lnTo>
                  <a:pt x="645737" y="579440"/>
                </a:lnTo>
                <a:lnTo>
                  <a:pt x="615267" y="613981"/>
                </a:lnTo>
                <a:lnTo>
                  <a:pt x="580650" y="644384"/>
                </a:lnTo>
                <a:lnTo>
                  <a:pt x="542318" y="670221"/>
                </a:lnTo>
                <a:lnTo>
                  <a:pt x="500699" y="691062"/>
                </a:lnTo>
                <a:lnTo>
                  <a:pt x="456224" y="706479"/>
                </a:lnTo>
                <a:lnTo>
                  <a:pt x="409323" y="716044"/>
                </a:lnTo>
                <a:lnTo>
                  <a:pt x="360425" y="719328"/>
                </a:lnTo>
                <a:lnTo>
                  <a:pt x="311528" y="716044"/>
                </a:lnTo>
                <a:lnTo>
                  <a:pt x="264627" y="706479"/>
                </a:lnTo>
                <a:lnTo>
                  <a:pt x="220152" y="691062"/>
                </a:lnTo>
                <a:lnTo>
                  <a:pt x="178533" y="670221"/>
                </a:lnTo>
                <a:lnTo>
                  <a:pt x="140201" y="644384"/>
                </a:lnTo>
                <a:lnTo>
                  <a:pt x="105584" y="613981"/>
                </a:lnTo>
                <a:lnTo>
                  <a:pt x="75114" y="579440"/>
                </a:lnTo>
                <a:lnTo>
                  <a:pt x="49219" y="541189"/>
                </a:lnTo>
                <a:lnTo>
                  <a:pt x="28330" y="499657"/>
                </a:lnTo>
                <a:lnTo>
                  <a:pt x="12878" y="455273"/>
                </a:lnTo>
                <a:lnTo>
                  <a:pt x="3291" y="408466"/>
                </a:lnTo>
                <a:lnTo>
                  <a:pt x="0" y="359664"/>
                </a:lnTo>
                <a:close/>
              </a:path>
            </a:pathLst>
          </a:custGeom>
          <a:ln w="25908">
            <a:solidFill>
              <a:srgbClr val="4F81BC"/>
            </a:solidFill>
          </a:ln>
        </p:spPr>
        <p:txBody>
          <a:bodyPr wrap="square" lIns="0" tIns="0" rIns="0" bIns="0" rtlCol="0"/>
          <a:lstStyle/>
          <a:p>
            <a:endParaRPr/>
          </a:p>
        </p:txBody>
      </p:sp>
      <p:sp>
        <p:nvSpPr>
          <p:cNvPr id="4" name="object 4"/>
          <p:cNvSpPr txBox="1"/>
          <p:nvPr/>
        </p:nvSpPr>
        <p:spPr>
          <a:xfrm>
            <a:off x="7012305" y="1092199"/>
            <a:ext cx="329565" cy="452120"/>
          </a:xfrm>
          <a:prstGeom prst="rect">
            <a:avLst/>
          </a:prstGeom>
        </p:spPr>
        <p:txBody>
          <a:bodyPr vert="horz" wrap="square" lIns="0" tIns="12065" rIns="0" bIns="0" rtlCol="0">
            <a:spAutoFit/>
          </a:bodyPr>
          <a:lstStyle/>
          <a:p>
            <a:pPr marL="12700">
              <a:spcBef>
                <a:spcPts val="95"/>
              </a:spcBef>
            </a:pPr>
            <a:r>
              <a:rPr sz="2800" spc="-5" dirty="0">
                <a:latin typeface="Calibri"/>
                <a:cs typeface="Calibri"/>
              </a:rPr>
              <a:t>M</a:t>
            </a:r>
            <a:endParaRPr sz="2800">
              <a:latin typeface="Calibri"/>
              <a:cs typeface="Calibri"/>
            </a:endParaRPr>
          </a:p>
        </p:txBody>
      </p:sp>
      <p:graphicFrame>
        <p:nvGraphicFramePr>
          <p:cNvPr id="5" name="object 5"/>
          <p:cNvGraphicFramePr>
            <a:graphicFrameLocks noGrp="1"/>
          </p:cNvGraphicFramePr>
          <p:nvPr/>
        </p:nvGraphicFramePr>
        <p:xfrm>
          <a:off x="4643628" y="969263"/>
          <a:ext cx="2158999" cy="2159504"/>
        </p:xfrm>
        <a:graphic>
          <a:graphicData uri="http://schemas.openxmlformats.org/drawingml/2006/table">
            <a:tbl>
              <a:tblPr firstRow="1" bandRow="1">
                <a:tableStyleId>{2D5ABB26-0587-4C30-8999-92F81FD0307C}</a:tableStyleId>
              </a:tblPr>
              <a:tblGrid>
                <a:gridCol w="720725"/>
                <a:gridCol w="348615"/>
                <a:gridCol w="345440"/>
                <a:gridCol w="372744"/>
                <a:gridCol w="371475"/>
              </a:tblGrid>
              <a:tr h="359663">
                <a:tc rowSpan="2">
                  <a:txBody>
                    <a:bodyPr/>
                    <a:lstStyle/>
                    <a:p>
                      <a:pPr marL="176530">
                        <a:lnSpc>
                          <a:spcPct val="100000"/>
                        </a:lnSpc>
                        <a:spcBef>
                          <a:spcPts val="960"/>
                        </a:spcBef>
                      </a:pPr>
                      <a:r>
                        <a:rPr sz="2800" spc="-10" dirty="0">
                          <a:solidFill>
                            <a:srgbClr val="001F5F"/>
                          </a:solidFill>
                          <a:latin typeface="Calibri"/>
                          <a:cs typeface="Calibri"/>
                        </a:rPr>
                        <a:t>PP</a:t>
                      </a:r>
                      <a:endParaRPr sz="2800">
                        <a:latin typeface="Calibri"/>
                        <a:cs typeface="Calibri"/>
                      </a:endParaRPr>
                    </a:p>
                  </a:txBody>
                  <a:tcPr marL="0" marR="0" marT="121920" marB="0">
                    <a:lnL w="28575">
                      <a:solidFill>
                        <a:srgbClr val="4F81BC"/>
                      </a:solidFill>
                      <a:prstDash val="solid"/>
                    </a:lnL>
                    <a:lnR w="28575">
                      <a:solidFill>
                        <a:srgbClr val="4F81BC"/>
                      </a:solidFill>
                      <a:prstDash val="solid"/>
                    </a:lnR>
                    <a:lnT w="28575">
                      <a:solidFill>
                        <a:srgbClr val="4F81BC"/>
                      </a:solidFill>
                      <a:prstDash val="solid"/>
                    </a:lnT>
                    <a:lnB w="28575">
                      <a:solidFill>
                        <a:srgbClr val="4F81BC"/>
                      </a:solidFill>
                      <a:prstDash val="solid"/>
                    </a:lnB>
                  </a:tcPr>
                </a:tc>
                <a:tc gridSpan="4">
                  <a:txBody>
                    <a:bodyPr/>
                    <a:lstStyle/>
                    <a:p>
                      <a:pPr>
                        <a:lnSpc>
                          <a:spcPct val="100000"/>
                        </a:lnSpc>
                      </a:pPr>
                      <a:endParaRPr sz="2200">
                        <a:latin typeface="Times New Roman"/>
                        <a:cs typeface="Times New Roman"/>
                      </a:endParaRPr>
                    </a:p>
                  </a:txBody>
                  <a:tcPr marL="0" marR="0" marT="0" marB="0">
                    <a:lnL w="28575">
                      <a:solidFill>
                        <a:srgbClr val="4F81BC"/>
                      </a:solidFill>
                      <a:prstDash val="solid"/>
                    </a:lnL>
                    <a:lnB w="28575">
                      <a:solidFill>
                        <a:srgbClr val="4F81B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59663">
                <a:tc vMerge="1">
                  <a:txBody>
                    <a:bodyPr/>
                    <a:lstStyle/>
                    <a:p>
                      <a:endParaRPr/>
                    </a:p>
                  </a:txBody>
                  <a:tcPr marL="0" marR="0" marT="121920" marB="0">
                    <a:lnL w="28575">
                      <a:solidFill>
                        <a:srgbClr val="4F81BC"/>
                      </a:solidFill>
                      <a:prstDash val="solid"/>
                    </a:lnL>
                    <a:lnR w="28575">
                      <a:solidFill>
                        <a:srgbClr val="4F81BC"/>
                      </a:solidFill>
                      <a:prstDash val="solid"/>
                    </a:lnR>
                    <a:lnT w="28575">
                      <a:solidFill>
                        <a:srgbClr val="4F81BC"/>
                      </a:solidFill>
                      <a:prstDash val="solid"/>
                    </a:lnT>
                    <a:lnB w="28575">
                      <a:solidFill>
                        <a:srgbClr val="4F81BC"/>
                      </a:solidFill>
                      <a:prstDash val="solid"/>
                    </a:lnB>
                  </a:tcPr>
                </a:tc>
                <a:tc gridSpan="2">
                  <a:txBody>
                    <a:bodyPr/>
                    <a:lstStyle/>
                    <a:p>
                      <a:pPr>
                        <a:lnSpc>
                          <a:spcPct val="100000"/>
                        </a:lnSpc>
                      </a:pPr>
                      <a:endParaRPr sz="2200">
                        <a:latin typeface="Times New Roman"/>
                        <a:cs typeface="Times New Roman"/>
                      </a:endParaRPr>
                    </a:p>
                  </a:txBody>
                  <a:tcPr marL="0" marR="0" marT="0" marB="0">
                    <a:lnL w="28575">
                      <a:solidFill>
                        <a:srgbClr val="4F81BC"/>
                      </a:solidFill>
                      <a:prstDash val="solid"/>
                    </a:lnL>
                    <a:lnR w="28575">
                      <a:solidFill>
                        <a:srgbClr val="4F81BC"/>
                      </a:solidFill>
                      <a:prstDash val="solid"/>
                    </a:lnR>
                    <a:lnT w="28575">
                      <a:solidFill>
                        <a:srgbClr val="4F81BC"/>
                      </a:solidFill>
                      <a:prstDash val="solid"/>
                    </a:lnT>
                  </a:tcPr>
                </a:tc>
                <a:tc hMerge="1">
                  <a:txBody>
                    <a:bodyPr/>
                    <a:lstStyle/>
                    <a:p>
                      <a:endParaRPr/>
                    </a:p>
                  </a:txBody>
                  <a:tcPr marL="0" marR="0" marT="0" marB="0"/>
                </a:tc>
                <a:tc rowSpan="2" gridSpan="2">
                  <a:txBody>
                    <a:bodyPr/>
                    <a:lstStyle/>
                    <a:p>
                      <a:pPr>
                        <a:lnSpc>
                          <a:spcPct val="100000"/>
                        </a:lnSpc>
                      </a:pPr>
                      <a:endParaRPr sz="2400">
                        <a:latin typeface="Times New Roman"/>
                        <a:cs typeface="Times New Roman"/>
                      </a:endParaRPr>
                    </a:p>
                  </a:txBody>
                  <a:tcPr marL="0" marR="0" marT="0" marB="0">
                    <a:lnL w="28575">
                      <a:solidFill>
                        <a:srgbClr val="4F81BC"/>
                      </a:solidFill>
                      <a:prstDash val="solid"/>
                    </a:lnL>
                    <a:lnT w="28575">
                      <a:solidFill>
                        <a:srgbClr val="4F81BC"/>
                      </a:solidFill>
                      <a:prstDash val="solid"/>
                    </a:lnT>
                  </a:tcPr>
                </a:tc>
                <a:tc rowSpan="2" hMerge="1">
                  <a:txBody>
                    <a:bodyPr/>
                    <a:lstStyle/>
                    <a:p>
                      <a:endParaRPr/>
                    </a:p>
                  </a:txBody>
                  <a:tcPr marL="0" marR="0" marT="0" marB="0"/>
                </a:tc>
              </a:tr>
              <a:tr h="720851">
                <a:tc gridSpan="3">
                  <a:txBody>
                    <a:bodyPr/>
                    <a:lstStyle/>
                    <a:p>
                      <a:pPr marL="184150">
                        <a:lnSpc>
                          <a:spcPct val="100000"/>
                        </a:lnSpc>
                        <a:spcBef>
                          <a:spcPts val="805"/>
                        </a:spcBef>
                      </a:pPr>
                      <a:r>
                        <a:rPr sz="1800" dirty="0">
                          <a:solidFill>
                            <a:srgbClr val="00AF50"/>
                          </a:solidFill>
                          <a:latin typeface="Calibri"/>
                          <a:cs typeface="Calibri"/>
                        </a:rPr>
                        <a:t>C/D</a:t>
                      </a:r>
                      <a:endParaRPr sz="1800">
                        <a:latin typeface="Calibri"/>
                        <a:cs typeface="Calibri"/>
                      </a:endParaRPr>
                    </a:p>
                  </a:txBody>
                  <a:tcPr marL="0" marR="0" marT="102235" marB="0">
                    <a:lnR w="28575">
                      <a:solidFill>
                        <a:srgbClr val="4F81BC"/>
                      </a:solidFill>
                      <a:prstDash val="solid"/>
                    </a:lnR>
                    <a:lnT w="28575" cap="flat" cmpd="sng" algn="ctr">
                      <a:solidFill>
                        <a:srgbClr val="4F81BC"/>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28575">
                      <a:solidFill>
                        <a:srgbClr val="4F81BC"/>
                      </a:solidFill>
                      <a:prstDash val="solid"/>
                    </a:lnL>
                    <a:lnT w="28575">
                      <a:solidFill>
                        <a:srgbClr val="4F81BC"/>
                      </a:solidFill>
                      <a:prstDash val="solid"/>
                    </a:lnT>
                  </a:tcPr>
                </a:tc>
                <a:tc hMerge="1" vMerge="1">
                  <a:txBody>
                    <a:bodyPr/>
                    <a:lstStyle/>
                    <a:p>
                      <a:endParaRPr/>
                    </a:p>
                  </a:txBody>
                  <a:tcPr marL="0" marR="0" marT="0" marB="0"/>
                </a:tc>
              </a:tr>
              <a:tr h="719327">
                <a:tc gridSpan="2">
                  <a:txBody>
                    <a:bodyPr/>
                    <a:lstStyle/>
                    <a:p>
                      <a:pPr>
                        <a:lnSpc>
                          <a:spcPct val="100000"/>
                        </a:lnSpc>
                      </a:pPr>
                      <a:endParaRPr sz="2400">
                        <a:latin typeface="Times New Roman"/>
                        <a:cs typeface="Times New Roman"/>
                      </a:endParaRPr>
                    </a:p>
                  </a:txBody>
                  <a:tcPr marL="0" marR="0" marT="0" marB="0">
                    <a:lnR w="28575">
                      <a:solidFill>
                        <a:srgbClr val="4F81BC"/>
                      </a:solidFill>
                      <a:prstDash val="solid"/>
                    </a:lnR>
                  </a:tcPr>
                </a:tc>
                <a:tc hMerge="1">
                  <a:txBody>
                    <a:bodyPr/>
                    <a:lstStyle/>
                    <a:p>
                      <a:endParaRPr/>
                    </a:p>
                  </a:txBody>
                  <a:tcPr marL="0" marR="0" marT="0" marB="0"/>
                </a:tc>
                <a:tc gridSpan="2">
                  <a:txBody>
                    <a:bodyPr/>
                    <a:lstStyle/>
                    <a:p>
                      <a:pPr algn="ctr">
                        <a:lnSpc>
                          <a:spcPct val="100000"/>
                        </a:lnSpc>
                        <a:spcBef>
                          <a:spcPts val="965"/>
                        </a:spcBef>
                      </a:pPr>
                      <a:r>
                        <a:rPr sz="2800" dirty="0">
                          <a:latin typeface="Calibri"/>
                          <a:cs typeface="Calibri"/>
                        </a:rPr>
                        <a:t>F</a:t>
                      </a:r>
                      <a:endParaRPr sz="2800">
                        <a:latin typeface="Calibri"/>
                        <a:cs typeface="Calibri"/>
                      </a:endParaRPr>
                    </a:p>
                  </a:txBody>
                  <a:tcPr marL="0" marR="0" marT="122555" marB="0">
                    <a:lnL w="28575">
                      <a:solidFill>
                        <a:srgbClr val="4F81BC"/>
                      </a:solidFill>
                      <a:prstDash val="solid"/>
                    </a:lnL>
                    <a:lnR w="28575">
                      <a:solidFill>
                        <a:srgbClr val="4F81BC"/>
                      </a:solidFill>
                      <a:prstDash val="solid"/>
                    </a:lnR>
                    <a:lnT w="28575">
                      <a:solidFill>
                        <a:srgbClr val="4F81BC"/>
                      </a:solidFill>
                      <a:prstDash val="solid"/>
                    </a:lnT>
                    <a:lnB w="28575">
                      <a:solidFill>
                        <a:srgbClr val="4F81BC"/>
                      </a:solidFill>
                      <a:prstDash val="solid"/>
                    </a:lnB>
                  </a:tcPr>
                </a:tc>
                <a:tc hMerge="1">
                  <a:txBody>
                    <a:bodyPr/>
                    <a:lstStyle/>
                    <a:p>
                      <a:endParaRPr/>
                    </a:p>
                  </a:txBody>
                  <a:tcPr marL="0" marR="0" marT="0" marB="0"/>
                </a:tc>
                <a:tc>
                  <a:txBody>
                    <a:bodyPr/>
                    <a:lstStyle/>
                    <a:p>
                      <a:pPr>
                        <a:lnSpc>
                          <a:spcPct val="100000"/>
                        </a:lnSpc>
                      </a:pPr>
                      <a:endParaRPr sz="2400">
                        <a:latin typeface="Times New Roman"/>
                        <a:cs typeface="Times New Roman"/>
                      </a:endParaRPr>
                    </a:p>
                  </a:txBody>
                  <a:tcPr marL="0" marR="0" marT="0" marB="0">
                    <a:lnL w="28575">
                      <a:solidFill>
                        <a:srgbClr val="4F81BC"/>
                      </a:solidFill>
                      <a:prstDash val="solid"/>
                    </a:lnL>
                  </a:tcPr>
                </a:tc>
              </a:tr>
            </a:tbl>
          </a:graphicData>
        </a:graphic>
      </p:graphicFrame>
      <p:sp>
        <p:nvSpPr>
          <p:cNvPr id="6" name="object 6"/>
          <p:cNvSpPr txBox="1"/>
          <p:nvPr/>
        </p:nvSpPr>
        <p:spPr>
          <a:xfrm>
            <a:off x="7009004" y="1791080"/>
            <a:ext cx="337185" cy="299720"/>
          </a:xfrm>
          <a:prstGeom prst="rect">
            <a:avLst/>
          </a:prstGeom>
        </p:spPr>
        <p:txBody>
          <a:bodyPr vert="horz" wrap="square" lIns="0" tIns="12700" rIns="0" bIns="0" rtlCol="0">
            <a:spAutoFit/>
          </a:bodyPr>
          <a:lstStyle/>
          <a:p>
            <a:pPr marL="12700">
              <a:spcBef>
                <a:spcPts val="100"/>
              </a:spcBef>
            </a:pPr>
            <a:r>
              <a:rPr spc="-5" dirty="0">
                <a:solidFill>
                  <a:srgbClr val="6F2F9F"/>
                </a:solidFill>
                <a:latin typeface="Calibri"/>
                <a:cs typeface="Calibri"/>
              </a:rPr>
              <a:t>E/E</a:t>
            </a:r>
            <a:endParaRPr>
              <a:latin typeface="Calibri"/>
              <a:cs typeface="Calibri"/>
            </a:endParaRPr>
          </a:p>
        </p:txBody>
      </p:sp>
      <p:sp>
        <p:nvSpPr>
          <p:cNvPr id="7" name="object 7"/>
          <p:cNvSpPr txBox="1"/>
          <p:nvPr/>
        </p:nvSpPr>
        <p:spPr>
          <a:xfrm>
            <a:off x="5898260" y="3221813"/>
            <a:ext cx="347980" cy="300355"/>
          </a:xfrm>
          <a:prstGeom prst="rect">
            <a:avLst/>
          </a:prstGeom>
        </p:spPr>
        <p:txBody>
          <a:bodyPr vert="horz" wrap="square" lIns="0" tIns="12700" rIns="0" bIns="0" rtlCol="0">
            <a:spAutoFit/>
          </a:bodyPr>
          <a:lstStyle/>
          <a:p>
            <a:pPr marL="12700">
              <a:spcBef>
                <a:spcPts val="100"/>
              </a:spcBef>
            </a:pPr>
            <a:r>
              <a:rPr dirty="0">
                <a:solidFill>
                  <a:srgbClr val="00AF50"/>
                </a:solidFill>
                <a:latin typeface="Calibri"/>
                <a:cs typeface="Calibri"/>
              </a:rPr>
              <a:t>C</a:t>
            </a:r>
            <a:r>
              <a:rPr spc="-5" dirty="0">
                <a:latin typeface="Calibri"/>
                <a:cs typeface="Calibri"/>
              </a:rPr>
              <a:t>/</a:t>
            </a:r>
            <a:r>
              <a:rPr dirty="0">
                <a:solidFill>
                  <a:srgbClr val="6F2F9F"/>
                </a:solidFill>
                <a:latin typeface="Calibri"/>
                <a:cs typeface="Calibri"/>
              </a:rPr>
              <a:t>E</a:t>
            </a:r>
            <a:endParaRPr>
              <a:latin typeface="Calibri"/>
              <a:cs typeface="Calibri"/>
            </a:endParaRPr>
          </a:p>
        </p:txBody>
      </p:sp>
      <p:sp>
        <p:nvSpPr>
          <p:cNvPr id="8" name="object 8"/>
          <p:cNvSpPr txBox="1"/>
          <p:nvPr/>
        </p:nvSpPr>
        <p:spPr>
          <a:xfrm>
            <a:off x="3510789" y="4212463"/>
            <a:ext cx="1257935" cy="452120"/>
          </a:xfrm>
          <a:prstGeom prst="rect">
            <a:avLst/>
          </a:prstGeom>
        </p:spPr>
        <p:txBody>
          <a:bodyPr vert="horz" wrap="square" lIns="0" tIns="12065" rIns="0" bIns="0" rtlCol="0">
            <a:spAutoFit/>
          </a:bodyPr>
          <a:lstStyle/>
          <a:p>
            <a:pPr marL="12700">
              <a:spcBef>
                <a:spcPts val="95"/>
              </a:spcBef>
            </a:pPr>
            <a:r>
              <a:rPr sz="2800" b="1" spc="-5" dirty="0">
                <a:solidFill>
                  <a:srgbClr val="001F5F"/>
                </a:solidFill>
                <a:latin typeface="Calibri"/>
                <a:cs typeface="Calibri"/>
              </a:rPr>
              <a:t>LR = PI</a:t>
            </a:r>
            <a:r>
              <a:rPr sz="2800" b="1" spc="-60" dirty="0">
                <a:solidFill>
                  <a:srgbClr val="001F5F"/>
                </a:solidFill>
                <a:latin typeface="Calibri"/>
                <a:cs typeface="Calibri"/>
              </a:rPr>
              <a:t> </a:t>
            </a:r>
            <a:r>
              <a:rPr sz="2800" b="1" spc="-5" dirty="0">
                <a:solidFill>
                  <a:srgbClr val="001F5F"/>
                </a:solidFill>
                <a:latin typeface="Calibri"/>
                <a:cs typeface="Calibri"/>
              </a:rPr>
              <a:t>=</a:t>
            </a:r>
            <a:endParaRPr sz="2800">
              <a:latin typeface="Calibri"/>
              <a:cs typeface="Calibri"/>
            </a:endParaRPr>
          </a:p>
        </p:txBody>
      </p:sp>
      <p:sp>
        <p:nvSpPr>
          <p:cNvPr id="9" name="object 9"/>
          <p:cNvSpPr txBox="1"/>
          <p:nvPr/>
        </p:nvSpPr>
        <p:spPr>
          <a:xfrm>
            <a:off x="6607555" y="4088385"/>
            <a:ext cx="34798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0</a:t>
            </a:r>
            <a:r>
              <a:rPr sz="2000" spc="-5" dirty="0">
                <a:solidFill>
                  <a:srgbClr val="001F5F"/>
                </a:solidFill>
                <a:latin typeface="Calibri"/>
                <a:cs typeface="Calibri"/>
              </a:rPr>
              <a:t>.5</a:t>
            </a:r>
            <a:endParaRPr sz="2000">
              <a:latin typeface="Calibri"/>
              <a:cs typeface="Calibri"/>
            </a:endParaRPr>
          </a:p>
        </p:txBody>
      </p:sp>
      <p:sp>
        <p:nvSpPr>
          <p:cNvPr id="10" name="object 10"/>
          <p:cNvSpPr txBox="1"/>
          <p:nvPr/>
        </p:nvSpPr>
        <p:spPr>
          <a:xfrm>
            <a:off x="6684390" y="4511167"/>
            <a:ext cx="25019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p</a:t>
            </a:r>
            <a:r>
              <a:rPr sz="1950" spc="22" baseline="-21367" dirty="0">
                <a:solidFill>
                  <a:srgbClr val="001F5F"/>
                </a:solidFill>
                <a:latin typeface="Calibri"/>
                <a:cs typeface="Calibri"/>
              </a:rPr>
              <a:t>C</a:t>
            </a:r>
            <a:endParaRPr sz="1950" baseline="-21367">
              <a:latin typeface="Calibri"/>
              <a:cs typeface="Calibri"/>
            </a:endParaRPr>
          </a:p>
        </p:txBody>
      </p:sp>
      <p:sp>
        <p:nvSpPr>
          <p:cNvPr id="11" name="object 11"/>
          <p:cNvSpPr/>
          <p:nvPr/>
        </p:nvSpPr>
        <p:spPr>
          <a:xfrm>
            <a:off x="6605016" y="4486655"/>
            <a:ext cx="360045" cy="0"/>
          </a:xfrm>
          <a:custGeom>
            <a:avLst/>
            <a:gdLst/>
            <a:ahLst/>
            <a:cxnLst/>
            <a:rect l="l" t="t" r="r" b="b"/>
            <a:pathLst>
              <a:path w="360045">
                <a:moveTo>
                  <a:pt x="0" y="0"/>
                </a:moveTo>
                <a:lnTo>
                  <a:pt x="360045" y="0"/>
                </a:lnTo>
              </a:path>
            </a:pathLst>
          </a:custGeom>
          <a:ln w="9144">
            <a:solidFill>
              <a:srgbClr val="497DBA"/>
            </a:solidFill>
          </a:ln>
        </p:spPr>
        <p:txBody>
          <a:bodyPr wrap="square" lIns="0" tIns="0" rIns="0" bIns="0" rtlCol="0"/>
          <a:lstStyle/>
          <a:p>
            <a:endParaRPr/>
          </a:p>
        </p:txBody>
      </p:sp>
      <p:sp>
        <p:nvSpPr>
          <p:cNvPr id="12" name="object 12"/>
          <p:cNvSpPr txBox="1"/>
          <p:nvPr/>
        </p:nvSpPr>
        <p:spPr>
          <a:xfrm>
            <a:off x="6371335" y="4306062"/>
            <a:ext cx="15240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a:t>
            </a:r>
            <a:endParaRPr sz="2000">
              <a:latin typeface="Calibri"/>
              <a:cs typeface="Calibri"/>
            </a:endParaRPr>
          </a:p>
        </p:txBody>
      </p:sp>
      <p:sp>
        <p:nvSpPr>
          <p:cNvPr id="13" name="object 13"/>
          <p:cNvSpPr txBox="1"/>
          <p:nvPr/>
        </p:nvSpPr>
        <p:spPr>
          <a:xfrm>
            <a:off x="2202892" y="1821562"/>
            <a:ext cx="699135" cy="330835"/>
          </a:xfrm>
          <a:prstGeom prst="rect">
            <a:avLst/>
          </a:prstGeom>
        </p:spPr>
        <p:txBody>
          <a:bodyPr vert="horz" wrap="square" lIns="0" tIns="13335" rIns="0" bIns="0" rtlCol="0">
            <a:spAutoFit/>
          </a:bodyPr>
          <a:lstStyle/>
          <a:p>
            <a:pPr marL="12700">
              <a:spcBef>
                <a:spcPts val="105"/>
              </a:spcBef>
            </a:pPr>
            <a:r>
              <a:rPr sz="2000" dirty="0">
                <a:solidFill>
                  <a:srgbClr val="001F5F"/>
                </a:solidFill>
                <a:latin typeface="Calibri"/>
                <a:cs typeface="Calibri"/>
              </a:rPr>
              <a:t>p</a:t>
            </a:r>
            <a:r>
              <a:rPr sz="1950" spc="22" baseline="-21367" dirty="0">
                <a:solidFill>
                  <a:srgbClr val="001F5F"/>
                </a:solidFill>
                <a:latin typeface="Calibri"/>
                <a:cs typeface="Calibri"/>
              </a:rPr>
              <a:t>C</a:t>
            </a:r>
            <a:r>
              <a:rPr sz="2000" spc="-5" dirty="0">
                <a:solidFill>
                  <a:srgbClr val="001F5F"/>
                </a:solidFill>
                <a:latin typeface="Calibri"/>
                <a:cs typeface="Calibri"/>
              </a:rPr>
              <a:t>=0.1</a:t>
            </a:r>
            <a:endParaRPr sz="2000">
              <a:latin typeface="Calibri"/>
              <a:cs typeface="Calibri"/>
            </a:endParaRPr>
          </a:p>
        </p:txBody>
      </p:sp>
      <p:sp>
        <p:nvSpPr>
          <p:cNvPr id="14" name="object 14"/>
          <p:cNvSpPr txBox="1"/>
          <p:nvPr/>
        </p:nvSpPr>
        <p:spPr>
          <a:xfrm>
            <a:off x="7494779" y="4095063"/>
            <a:ext cx="348615" cy="331470"/>
          </a:xfrm>
          <a:prstGeom prst="rect">
            <a:avLst/>
          </a:prstGeom>
        </p:spPr>
        <p:txBody>
          <a:bodyPr vert="horz" wrap="square" lIns="0" tIns="13335" rIns="0" bIns="0" rtlCol="0">
            <a:spAutoFit/>
          </a:bodyPr>
          <a:lstStyle/>
          <a:p>
            <a:pPr marL="12700">
              <a:spcBef>
                <a:spcPts val="105"/>
              </a:spcBef>
            </a:pPr>
            <a:r>
              <a:rPr sz="2000" dirty="0">
                <a:solidFill>
                  <a:srgbClr val="001F5F"/>
                </a:solidFill>
                <a:latin typeface="Calibri"/>
                <a:cs typeface="Calibri"/>
              </a:rPr>
              <a:t>0.5</a:t>
            </a:r>
            <a:endParaRPr sz="2000">
              <a:latin typeface="Calibri"/>
              <a:cs typeface="Calibri"/>
            </a:endParaRPr>
          </a:p>
        </p:txBody>
      </p:sp>
      <p:sp>
        <p:nvSpPr>
          <p:cNvPr id="15" name="object 15"/>
          <p:cNvSpPr txBox="1"/>
          <p:nvPr/>
        </p:nvSpPr>
        <p:spPr>
          <a:xfrm>
            <a:off x="7484745" y="4518406"/>
            <a:ext cx="34798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0</a:t>
            </a:r>
            <a:r>
              <a:rPr sz="2000" spc="-5" dirty="0">
                <a:solidFill>
                  <a:srgbClr val="001F5F"/>
                </a:solidFill>
                <a:latin typeface="Calibri"/>
                <a:cs typeface="Calibri"/>
              </a:rPr>
              <a:t>.1</a:t>
            </a:r>
            <a:endParaRPr sz="2000">
              <a:latin typeface="Calibri"/>
              <a:cs typeface="Calibri"/>
            </a:endParaRPr>
          </a:p>
        </p:txBody>
      </p:sp>
      <p:sp>
        <p:nvSpPr>
          <p:cNvPr id="16" name="object 16"/>
          <p:cNvSpPr/>
          <p:nvPr/>
        </p:nvSpPr>
        <p:spPr>
          <a:xfrm>
            <a:off x="7395971" y="4486655"/>
            <a:ext cx="720090" cy="0"/>
          </a:xfrm>
          <a:custGeom>
            <a:avLst/>
            <a:gdLst/>
            <a:ahLst/>
            <a:cxnLst/>
            <a:rect l="l" t="t" r="r" b="b"/>
            <a:pathLst>
              <a:path w="720090">
                <a:moveTo>
                  <a:pt x="0" y="0"/>
                </a:moveTo>
                <a:lnTo>
                  <a:pt x="719962" y="0"/>
                </a:lnTo>
              </a:path>
            </a:pathLst>
          </a:custGeom>
          <a:ln w="9144">
            <a:solidFill>
              <a:srgbClr val="497DBA"/>
            </a:solidFill>
          </a:ln>
        </p:spPr>
        <p:txBody>
          <a:bodyPr wrap="square" lIns="0" tIns="0" rIns="0" bIns="0" rtlCol="0"/>
          <a:lstStyle/>
          <a:p>
            <a:endParaRPr/>
          </a:p>
        </p:txBody>
      </p:sp>
      <p:sp>
        <p:nvSpPr>
          <p:cNvPr id="17" name="object 17"/>
          <p:cNvSpPr txBox="1"/>
          <p:nvPr/>
        </p:nvSpPr>
        <p:spPr>
          <a:xfrm>
            <a:off x="7163561" y="4305428"/>
            <a:ext cx="15240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a:t>
            </a:r>
            <a:endParaRPr sz="2000">
              <a:latin typeface="Calibri"/>
              <a:cs typeface="Calibri"/>
            </a:endParaRPr>
          </a:p>
        </p:txBody>
      </p:sp>
      <p:sp>
        <p:nvSpPr>
          <p:cNvPr id="18" name="object 18"/>
          <p:cNvSpPr txBox="1"/>
          <p:nvPr/>
        </p:nvSpPr>
        <p:spPr>
          <a:xfrm>
            <a:off x="8146796" y="4313631"/>
            <a:ext cx="467995" cy="331470"/>
          </a:xfrm>
          <a:prstGeom prst="rect">
            <a:avLst/>
          </a:prstGeom>
        </p:spPr>
        <p:txBody>
          <a:bodyPr vert="horz" wrap="square" lIns="0" tIns="13335" rIns="0" bIns="0" rtlCol="0">
            <a:spAutoFit/>
          </a:bodyPr>
          <a:lstStyle/>
          <a:p>
            <a:pPr marL="12700">
              <a:spcBef>
                <a:spcPts val="105"/>
              </a:spcBef>
              <a:tabLst>
                <a:tab pos="325120" algn="l"/>
              </a:tabLst>
            </a:pPr>
            <a:r>
              <a:rPr sz="2000" dirty="0">
                <a:solidFill>
                  <a:srgbClr val="001F5F"/>
                </a:solidFill>
                <a:latin typeface="Calibri"/>
                <a:cs typeface="Calibri"/>
              </a:rPr>
              <a:t>=	</a:t>
            </a:r>
            <a:r>
              <a:rPr sz="3000" baseline="1388" dirty="0">
                <a:solidFill>
                  <a:srgbClr val="001F5F"/>
                </a:solidFill>
                <a:latin typeface="Calibri"/>
                <a:cs typeface="Calibri"/>
              </a:rPr>
              <a:t>5</a:t>
            </a:r>
            <a:endParaRPr sz="3000" baseline="1388">
              <a:latin typeface="Calibri"/>
              <a:cs typeface="Calibri"/>
            </a:endParaRPr>
          </a:p>
        </p:txBody>
      </p:sp>
      <p:sp>
        <p:nvSpPr>
          <p:cNvPr id="19" name="object 19"/>
          <p:cNvSpPr txBox="1"/>
          <p:nvPr/>
        </p:nvSpPr>
        <p:spPr>
          <a:xfrm>
            <a:off x="4930902" y="4084447"/>
            <a:ext cx="109093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P(F</a:t>
            </a:r>
            <a:r>
              <a:rPr sz="2000" spc="5" dirty="0">
                <a:solidFill>
                  <a:srgbClr val="001F5F"/>
                </a:solidFill>
                <a:latin typeface="Calibri"/>
                <a:cs typeface="Calibri"/>
              </a:rPr>
              <a:t>|</a:t>
            </a:r>
            <a:r>
              <a:rPr sz="2000" dirty="0">
                <a:solidFill>
                  <a:srgbClr val="001F5F"/>
                </a:solidFill>
                <a:latin typeface="Calibri"/>
                <a:cs typeface="Calibri"/>
              </a:rPr>
              <a:t>M,PP)</a:t>
            </a:r>
            <a:endParaRPr sz="2000">
              <a:latin typeface="Calibri"/>
              <a:cs typeface="Calibri"/>
            </a:endParaRPr>
          </a:p>
        </p:txBody>
      </p:sp>
      <p:sp>
        <p:nvSpPr>
          <p:cNvPr id="20" name="object 20"/>
          <p:cNvSpPr txBox="1"/>
          <p:nvPr/>
        </p:nvSpPr>
        <p:spPr>
          <a:xfrm>
            <a:off x="4930902" y="4511167"/>
            <a:ext cx="76454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P(F</a:t>
            </a:r>
            <a:r>
              <a:rPr sz="2000" spc="5" dirty="0">
                <a:solidFill>
                  <a:srgbClr val="001F5F"/>
                </a:solidFill>
                <a:latin typeface="Calibri"/>
                <a:cs typeface="Calibri"/>
              </a:rPr>
              <a:t>|</a:t>
            </a:r>
            <a:r>
              <a:rPr sz="2000" dirty="0">
                <a:solidFill>
                  <a:srgbClr val="001F5F"/>
                </a:solidFill>
                <a:latin typeface="Calibri"/>
                <a:cs typeface="Calibri"/>
              </a:rPr>
              <a:t>M)</a:t>
            </a:r>
            <a:endParaRPr sz="2000">
              <a:latin typeface="Calibri"/>
              <a:cs typeface="Calibri"/>
            </a:endParaRPr>
          </a:p>
        </p:txBody>
      </p:sp>
      <p:sp>
        <p:nvSpPr>
          <p:cNvPr id="21" name="object 21"/>
          <p:cNvSpPr/>
          <p:nvPr/>
        </p:nvSpPr>
        <p:spPr>
          <a:xfrm>
            <a:off x="4820411" y="4488179"/>
            <a:ext cx="1332230" cy="0"/>
          </a:xfrm>
          <a:custGeom>
            <a:avLst/>
            <a:gdLst/>
            <a:ahLst/>
            <a:cxnLst/>
            <a:rect l="l" t="t" r="r" b="b"/>
            <a:pathLst>
              <a:path w="1332229">
                <a:moveTo>
                  <a:pt x="0" y="0"/>
                </a:moveTo>
                <a:lnTo>
                  <a:pt x="1331976" y="0"/>
                </a:lnTo>
              </a:path>
            </a:pathLst>
          </a:custGeom>
          <a:ln w="9144">
            <a:solidFill>
              <a:srgbClr val="497DBA"/>
            </a:solidFill>
          </a:ln>
        </p:spPr>
        <p:txBody>
          <a:bodyPr wrap="square" lIns="0" tIns="0" rIns="0" bIns="0" rtlCol="0"/>
          <a:lstStyle/>
          <a:p>
            <a:endParaRPr/>
          </a:p>
        </p:txBody>
      </p:sp>
      <p:sp>
        <p:nvSpPr>
          <p:cNvPr id="22" name="object 22"/>
          <p:cNvSpPr txBox="1"/>
          <p:nvPr/>
        </p:nvSpPr>
        <p:spPr>
          <a:xfrm>
            <a:off x="1854201" y="5531916"/>
            <a:ext cx="8485505" cy="1122680"/>
          </a:xfrm>
          <a:prstGeom prst="rect">
            <a:avLst/>
          </a:prstGeom>
        </p:spPr>
        <p:txBody>
          <a:bodyPr vert="horz" wrap="square" lIns="0" tIns="12700" rIns="0" bIns="0" rtlCol="0">
            <a:spAutoFit/>
          </a:bodyPr>
          <a:lstStyle/>
          <a:p>
            <a:pPr marL="12700" marR="5080" algn="just">
              <a:spcBef>
                <a:spcPts val="100"/>
              </a:spcBef>
            </a:pPr>
            <a:r>
              <a:rPr sz="2400" b="1" u="sng" spc="-10" dirty="0">
                <a:solidFill>
                  <a:srgbClr val="001F5F"/>
                </a:solidFill>
                <a:latin typeface="Calibri"/>
                <a:cs typeface="Calibri"/>
              </a:rPr>
              <a:t>Interpretazione</a:t>
            </a:r>
            <a:r>
              <a:rPr sz="2400" spc="-10" dirty="0">
                <a:solidFill>
                  <a:srgbClr val="001F5F"/>
                </a:solidFill>
                <a:latin typeface="Calibri"/>
                <a:cs typeface="Calibri"/>
              </a:rPr>
              <a:t>: </a:t>
            </a:r>
            <a:r>
              <a:rPr sz="2400" dirty="0">
                <a:solidFill>
                  <a:srgbClr val="001F5F"/>
                </a:solidFill>
                <a:latin typeface="Calibri"/>
                <a:cs typeface="Calibri"/>
              </a:rPr>
              <a:t>il </a:t>
            </a:r>
            <a:r>
              <a:rPr sz="2400" spc="-15" dirty="0">
                <a:solidFill>
                  <a:srgbClr val="001F5F"/>
                </a:solidFill>
                <a:latin typeface="Calibri"/>
                <a:cs typeface="Calibri"/>
              </a:rPr>
              <a:t>dato </a:t>
            </a:r>
            <a:r>
              <a:rPr sz="2400" spc="-10" dirty="0">
                <a:solidFill>
                  <a:srgbClr val="001F5F"/>
                </a:solidFill>
                <a:latin typeface="Calibri"/>
                <a:cs typeface="Calibri"/>
              </a:rPr>
              <a:t>osservato </a:t>
            </a:r>
            <a:r>
              <a:rPr sz="2400" dirty="0">
                <a:solidFill>
                  <a:srgbClr val="001F5F"/>
                </a:solidFill>
                <a:latin typeface="Calibri"/>
                <a:cs typeface="Calibri"/>
              </a:rPr>
              <a:t>è 5 </a:t>
            </a:r>
            <a:r>
              <a:rPr sz="2400" spc="-15" dirty="0">
                <a:solidFill>
                  <a:srgbClr val="001F5F"/>
                </a:solidFill>
                <a:latin typeface="Calibri"/>
                <a:cs typeface="Calibri"/>
              </a:rPr>
              <a:t>volte </a:t>
            </a:r>
            <a:r>
              <a:rPr sz="2400" spc="-5" dirty="0">
                <a:solidFill>
                  <a:srgbClr val="001F5F"/>
                </a:solidFill>
                <a:latin typeface="Calibri"/>
                <a:cs typeface="Calibri"/>
              </a:rPr>
              <a:t>più </a:t>
            </a:r>
            <a:r>
              <a:rPr sz="2400" spc="-10" dirty="0">
                <a:solidFill>
                  <a:srgbClr val="001F5F"/>
                </a:solidFill>
                <a:latin typeface="Calibri"/>
                <a:cs typeface="Calibri"/>
              </a:rPr>
              <a:t>probabile </a:t>
            </a:r>
            <a:r>
              <a:rPr sz="2400" spc="-5" dirty="0">
                <a:solidFill>
                  <a:srgbClr val="001F5F"/>
                </a:solidFill>
                <a:latin typeface="Calibri"/>
                <a:cs typeface="Calibri"/>
              </a:rPr>
              <a:t>assumendo  </a:t>
            </a:r>
            <a:r>
              <a:rPr sz="2400" dirty="0">
                <a:solidFill>
                  <a:srgbClr val="001F5F"/>
                </a:solidFill>
                <a:latin typeface="Calibri"/>
                <a:cs typeface="Calibri"/>
              </a:rPr>
              <a:t>che </a:t>
            </a:r>
            <a:r>
              <a:rPr sz="2400" spc="-5" dirty="0">
                <a:solidFill>
                  <a:srgbClr val="001F5F"/>
                </a:solidFill>
                <a:latin typeface="Calibri"/>
                <a:cs typeface="Calibri"/>
              </a:rPr>
              <a:t>PP sia </a:t>
            </a:r>
            <a:r>
              <a:rPr sz="2400" dirty="0">
                <a:solidFill>
                  <a:srgbClr val="001F5F"/>
                </a:solidFill>
                <a:latin typeface="Calibri"/>
                <a:cs typeface="Calibri"/>
              </a:rPr>
              <a:t>il </a:t>
            </a:r>
            <a:r>
              <a:rPr sz="2400" spc="-10" dirty="0">
                <a:solidFill>
                  <a:srgbClr val="001F5F"/>
                </a:solidFill>
                <a:latin typeface="Calibri"/>
                <a:cs typeface="Calibri"/>
              </a:rPr>
              <a:t>padre </a:t>
            </a:r>
            <a:r>
              <a:rPr sz="2400" spc="-5" dirty="0">
                <a:solidFill>
                  <a:srgbClr val="001F5F"/>
                </a:solidFill>
                <a:latin typeface="Calibri"/>
                <a:cs typeface="Calibri"/>
              </a:rPr>
              <a:t>di </a:t>
            </a:r>
            <a:r>
              <a:rPr sz="2400" spc="-120" dirty="0">
                <a:solidFill>
                  <a:srgbClr val="001F5F"/>
                </a:solidFill>
                <a:latin typeface="Calibri"/>
                <a:cs typeface="Calibri"/>
              </a:rPr>
              <a:t>F, </a:t>
            </a:r>
            <a:r>
              <a:rPr sz="2400" dirty="0">
                <a:solidFill>
                  <a:srgbClr val="001F5F"/>
                </a:solidFill>
                <a:latin typeface="Calibri"/>
                <a:cs typeface="Calibri"/>
              </a:rPr>
              <a:t>in </a:t>
            </a:r>
            <a:r>
              <a:rPr sz="2400" spc="-15" dirty="0">
                <a:solidFill>
                  <a:srgbClr val="001F5F"/>
                </a:solidFill>
                <a:latin typeface="Calibri"/>
                <a:cs typeface="Calibri"/>
              </a:rPr>
              <a:t>confronto </a:t>
            </a:r>
            <a:r>
              <a:rPr sz="2400" spc="-5" dirty="0">
                <a:solidFill>
                  <a:srgbClr val="001F5F"/>
                </a:solidFill>
                <a:latin typeface="Calibri"/>
                <a:cs typeface="Calibri"/>
              </a:rPr>
              <a:t>all’ipotesi </a:t>
            </a:r>
            <a:r>
              <a:rPr sz="2400" spc="-10" dirty="0">
                <a:solidFill>
                  <a:srgbClr val="001F5F"/>
                </a:solidFill>
                <a:latin typeface="Calibri"/>
                <a:cs typeface="Calibri"/>
              </a:rPr>
              <a:t>alternativa </a:t>
            </a:r>
            <a:r>
              <a:rPr sz="2400" dirty="0">
                <a:solidFill>
                  <a:srgbClr val="001F5F"/>
                </a:solidFill>
                <a:latin typeface="Calibri"/>
                <a:cs typeface="Calibri"/>
              </a:rPr>
              <a:t>che </a:t>
            </a:r>
            <a:r>
              <a:rPr sz="2400" spc="-5" dirty="0">
                <a:solidFill>
                  <a:srgbClr val="001F5F"/>
                </a:solidFill>
                <a:latin typeface="Calibri"/>
                <a:cs typeface="Calibri"/>
              </a:rPr>
              <a:t>un  uomo </a:t>
            </a:r>
            <a:r>
              <a:rPr sz="2400" dirty="0">
                <a:solidFill>
                  <a:srgbClr val="001F5F"/>
                </a:solidFill>
                <a:latin typeface="Calibri"/>
                <a:cs typeface="Calibri"/>
              </a:rPr>
              <a:t>a </a:t>
            </a:r>
            <a:r>
              <a:rPr sz="2400" spc="-5" dirty="0">
                <a:solidFill>
                  <a:srgbClr val="001F5F"/>
                </a:solidFill>
                <a:latin typeface="Calibri"/>
                <a:cs typeface="Calibri"/>
              </a:rPr>
              <a:t>caso sia </a:t>
            </a:r>
            <a:r>
              <a:rPr sz="2400" dirty="0">
                <a:solidFill>
                  <a:srgbClr val="001F5F"/>
                </a:solidFill>
                <a:latin typeface="Calibri"/>
                <a:cs typeface="Calibri"/>
              </a:rPr>
              <a:t>il</a:t>
            </a:r>
            <a:r>
              <a:rPr sz="2400" spc="-40" dirty="0">
                <a:solidFill>
                  <a:srgbClr val="001F5F"/>
                </a:solidFill>
                <a:latin typeface="Calibri"/>
                <a:cs typeface="Calibri"/>
              </a:rPr>
              <a:t> </a:t>
            </a:r>
            <a:r>
              <a:rPr sz="2400" spc="-10" dirty="0">
                <a:solidFill>
                  <a:srgbClr val="001F5F"/>
                </a:solidFill>
                <a:latin typeface="Calibri"/>
                <a:cs typeface="Calibri"/>
              </a:rPr>
              <a:t>padre.</a:t>
            </a:r>
            <a:endParaRPr sz="2400" dirty="0">
              <a:latin typeface="Calibri"/>
              <a:cs typeface="Calibri"/>
            </a:endParaRPr>
          </a:p>
        </p:txBody>
      </p:sp>
      <p:sp>
        <p:nvSpPr>
          <p:cNvPr id="24" name="object 10"/>
          <p:cNvSpPr txBox="1">
            <a:spLocks/>
          </p:cNvSpPr>
          <p:nvPr/>
        </p:nvSpPr>
        <p:spPr>
          <a:xfrm>
            <a:off x="6447535" y="95403"/>
            <a:ext cx="5174838"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(PI) </a:t>
            </a:r>
            <a:endParaRPr lang="it-IT" sz="3200" b="1" spc="-5" dirty="0">
              <a:cs typeface="Tahoma"/>
            </a:endParaRPr>
          </a:p>
        </p:txBody>
      </p:sp>
    </p:spTree>
    <p:extLst>
      <p:ext uri="{BB962C8B-B14F-4D97-AF65-F5344CB8AC3E}">
        <p14:creationId xmlns:p14="http://schemas.microsoft.com/office/powerpoint/2010/main" val="9527037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28625" y="1609724"/>
            <a:ext cx="11401425" cy="859210"/>
          </a:xfrm>
          <a:prstGeom prst="rect">
            <a:avLst/>
          </a:prstGeom>
          <a:ln w="38100">
            <a:noFill/>
          </a:ln>
        </p:spPr>
        <p:style>
          <a:lnRef idx="2">
            <a:schemeClr val="accent1"/>
          </a:lnRef>
          <a:fillRef idx="1003">
            <a:schemeClr val="lt2"/>
          </a:fillRef>
          <a:effectRef idx="0">
            <a:schemeClr val="accent1"/>
          </a:effectRef>
          <a:fontRef idx="minor">
            <a:schemeClr val="dk1"/>
          </a:fontRef>
        </p:style>
        <p:txBody>
          <a:bodyPr vert="horz" wrap="square" lIns="0" tIns="12700" rIns="0" bIns="0" rtlCol="0">
            <a:spAutoFit/>
          </a:bodyPr>
          <a:lstStyle/>
          <a:p>
            <a:pPr marL="182880" marR="175260" algn="just">
              <a:lnSpc>
                <a:spcPts val="3300"/>
              </a:lnSpc>
            </a:pPr>
            <a:r>
              <a:rPr sz="2800" cap="all" dirty="0" smtClean="0">
                <a:latin typeface="Calibri"/>
                <a:cs typeface="Calibri"/>
              </a:rPr>
              <a:t>In </a:t>
            </a:r>
            <a:r>
              <a:rPr sz="2800" cap="all" dirty="0">
                <a:latin typeface="Calibri"/>
                <a:cs typeface="Calibri"/>
              </a:rPr>
              <a:t>caso di </a:t>
            </a:r>
            <a:r>
              <a:rPr sz="2800" b="1" cap="all" spc="-5" dirty="0">
                <a:solidFill>
                  <a:srgbClr val="00CC66"/>
                </a:solidFill>
                <a:latin typeface="Calibri"/>
                <a:cs typeface="Calibri"/>
              </a:rPr>
              <a:t>compatibilità</a:t>
            </a:r>
            <a:r>
              <a:rPr sz="2800" cap="all" spc="-5" dirty="0">
                <a:latin typeface="Calibri"/>
                <a:cs typeface="Calibri"/>
              </a:rPr>
              <a:t>, </a:t>
            </a:r>
            <a:r>
              <a:rPr sz="2800" cap="all" dirty="0">
                <a:latin typeface="Calibri"/>
                <a:cs typeface="Calibri"/>
              </a:rPr>
              <a:t>è </a:t>
            </a:r>
            <a:r>
              <a:rPr sz="2800" cap="all" spc="-5" dirty="0">
                <a:latin typeface="Calibri"/>
                <a:cs typeface="Calibri"/>
              </a:rPr>
              <a:t>necessario </a:t>
            </a:r>
            <a:r>
              <a:rPr sz="2800" cap="all" spc="-5" dirty="0" err="1">
                <a:latin typeface="Calibri"/>
                <a:cs typeface="Calibri"/>
              </a:rPr>
              <a:t>quantificare</a:t>
            </a:r>
            <a:r>
              <a:rPr sz="2800" cap="all" spc="-5" dirty="0">
                <a:latin typeface="Calibri"/>
                <a:cs typeface="Calibri"/>
              </a:rPr>
              <a:t> </a:t>
            </a:r>
            <a:r>
              <a:rPr sz="2800" cap="all" dirty="0" err="1" smtClean="0">
                <a:latin typeface="Calibri"/>
                <a:cs typeface="Calibri"/>
              </a:rPr>
              <a:t>il</a:t>
            </a:r>
            <a:r>
              <a:rPr sz="2800" cap="all" dirty="0" smtClean="0">
                <a:latin typeface="Calibri"/>
                <a:cs typeface="Calibri"/>
              </a:rPr>
              <a:t> </a:t>
            </a:r>
            <a:r>
              <a:rPr sz="2800" cap="all" spc="-5" dirty="0">
                <a:latin typeface="Calibri"/>
                <a:cs typeface="Calibri"/>
              </a:rPr>
              <a:t>“peso”</a:t>
            </a:r>
            <a:r>
              <a:rPr sz="2800" cap="all" dirty="0">
                <a:latin typeface="Calibri"/>
                <a:cs typeface="Calibri"/>
              </a:rPr>
              <a:t> </a:t>
            </a:r>
            <a:r>
              <a:rPr sz="2800" cap="all" spc="-5" dirty="0">
                <a:latin typeface="Calibri"/>
                <a:cs typeface="Calibri"/>
              </a:rPr>
              <a:t>dell’osservazione.</a:t>
            </a:r>
            <a:endParaRPr sz="2800" cap="all" dirty="0">
              <a:latin typeface="Calibri"/>
              <a:cs typeface="Calibri"/>
            </a:endParaRPr>
          </a:p>
        </p:txBody>
      </p:sp>
      <p:sp>
        <p:nvSpPr>
          <p:cNvPr id="12" name="object 12"/>
          <p:cNvSpPr txBox="1"/>
          <p:nvPr/>
        </p:nvSpPr>
        <p:spPr>
          <a:xfrm>
            <a:off x="628651" y="4043287"/>
            <a:ext cx="11287124" cy="1278555"/>
          </a:xfrm>
          <a:prstGeom prst="rect">
            <a:avLst/>
          </a:prstGeom>
          <a:noFill/>
          <a:ln w="38100">
            <a:solidFill>
              <a:srgbClr val="92D050"/>
            </a:solidFill>
          </a:ln>
        </p:spPr>
        <p:style>
          <a:lnRef idx="1">
            <a:schemeClr val="accent4"/>
          </a:lnRef>
          <a:fillRef idx="2">
            <a:schemeClr val="accent4"/>
          </a:fillRef>
          <a:effectRef idx="1">
            <a:schemeClr val="accent4"/>
          </a:effectRef>
          <a:fontRef idx="minor">
            <a:schemeClr val="dk1"/>
          </a:fontRef>
        </p:style>
        <p:txBody>
          <a:bodyPr vert="horz" wrap="square" lIns="0" tIns="6350" rIns="0" bIns="0" rtlCol="0">
            <a:spAutoFit/>
          </a:bodyPr>
          <a:lstStyle/>
          <a:p>
            <a:pPr marL="8890" algn="just">
              <a:lnSpc>
                <a:spcPts val="3329"/>
              </a:lnSpc>
            </a:pPr>
            <a:r>
              <a:rPr sz="3200" b="1" spc="-5" dirty="0" smtClean="0">
                <a:solidFill>
                  <a:schemeClr val="bg1">
                    <a:lumMod val="65000"/>
                  </a:schemeClr>
                </a:solidFill>
                <a:latin typeface="Calibri"/>
                <a:cs typeface="Calibri"/>
              </a:rPr>
              <a:t>P.I</a:t>
            </a:r>
            <a:r>
              <a:rPr sz="3200" b="1" spc="-5" dirty="0">
                <a:solidFill>
                  <a:schemeClr val="bg1">
                    <a:lumMod val="65000"/>
                  </a:schemeClr>
                </a:solidFill>
                <a:latin typeface="Calibri"/>
                <a:cs typeface="Calibri"/>
              </a:rPr>
              <a:t>. </a:t>
            </a:r>
            <a:r>
              <a:rPr sz="3200" b="1" dirty="0">
                <a:solidFill>
                  <a:schemeClr val="bg1">
                    <a:lumMod val="65000"/>
                  </a:schemeClr>
                </a:solidFill>
                <a:latin typeface="Calibri"/>
                <a:cs typeface="Calibri"/>
              </a:rPr>
              <a:t>= </a:t>
            </a:r>
            <a:r>
              <a:rPr sz="3200" b="1" spc="-5" dirty="0">
                <a:solidFill>
                  <a:schemeClr val="bg1">
                    <a:lumMod val="65000"/>
                  </a:schemeClr>
                </a:solidFill>
                <a:latin typeface="Calibri"/>
                <a:cs typeface="Calibri"/>
              </a:rPr>
              <a:t>Indice di </a:t>
            </a:r>
            <a:r>
              <a:rPr sz="3200" b="1" spc="-5" dirty="0" err="1" smtClean="0">
                <a:solidFill>
                  <a:schemeClr val="bg1">
                    <a:lumMod val="65000"/>
                  </a:schemeClr>
                </a:solidFill>
                <a:latin typeface="Calibri"/>
                <a:cs typeface="Calibri"/>
              </a:rPr>
              <a:t>paternità</a:t>
            </a:r>
            <a:r>
              <a:rPr lang="it-IT" sz="3200" b="1" spc="-5" dirty="0" smtClean="0">
                <a:solidFill>
                  <a:schemeClr val="bg1">
                    <a:lumMod val="65000"/>
                  </a:schemeClr>
                </a:solidFill>
                <a:latin typeface="Calibri"/>
                <a:cs typeface="Calibri"/>
              </a:rPr>
              <a:t> </a:t>
            </a:r>
            <a:r>
              <a:rPr sz="3200" spc="-5" dirty="0" smtClean="0">
                <a:solidFill>
                  <a:schemeClr val="bg1">
                    <a:lumMod val="65000"/>
                  </a:schemeClr>
                </a:solidFill>
                <a:latin typeface="Calibri"/>
                <a:cs typeface="Calibri"/>
              </a:rPr>
              <a:t>(</a:t>
            </a:r>
            <a:r>
              <a:rPr sz="3200" spc="-5" dirty="0">
                <a:solidFill>
                  <a:schemeClr val="bg1">
                    <a:lumMod val="65000"/>
                  </a:schemeClr>
                </a:solidFill>
                <a:latin typeface="Calibri"/>
                <a:cs typeface="Calibri"/>
              </a:rPr>
              <a:t>per un</a:t>
            </a:r>
            <a:r>
              <a:rPr sz="3200" spc="-15" dirty="0">
                <a:solidFill>
                  <a:schemeClr val="bg1">
                    <a:lumMod val="65000"/>
                  </a:schemeClr>
                </a:solidFill>
                <a:latin typeface="Calibri"/>
                <a:cs typeface="Calibri"/>
              </a:rPr>
              <a:t> </a:t>
            </a:r>
            <a:r>
              <a:rPr sz="3200" spc="-5" dirty="0" smtClean="0">
                <a:solidFill>
                  <a:schemeClr val="bg1">
                    <a:lumMod val="65000"/>
                  </a:schemeClr>
                </a:solidFill>
                <a:latin typeface="Calibri"/>
                <a:cs typeface="Calibri"/>
              </a:rPr>
              <a:t>locus)</a:t>
            </a:r>
            <a:endParaRPr lang="it-IT" sz="3200" spc="-5" dirty="0" smtClean="0">
              <a:solidFill>
                <a:schemeClr val="bg1">
                  <a:lumMod val="65000"/>
                </a:schemeClr>
              </a:solidFill>
              <a:latin typeface="Calibri"/>
              <a:cs typeface="Calibri"/>
            </a:endParaRPr>
          </a:p>
          <a:p>
            <a:pPr marL="8890" algn="just">
              <a:lnSpc>
                <a:spcPts val="3329"/>
              </a:lnSpc>
            </a:pPr>
            <a:endParaRPr lang="it-IT" sz="3200" dirty="0">
              <a:latin typeface="Calibri"/>
              <a:cs typeface="Calibri"/>
            </a:endParaRPr>
          </a:p>
          <a:p>
            <a:pPr marL="8890" algn="just">
              <a:lnSpc>
                <a:spcPts val="3329"/>
              </a:lnSpc>
            </a:pPr>
            <a:r>
              <a:rPr sz="3200" b="1" spc="-5" dirty="0" smtClean="0">
                <a:solidFill>
                  <a:srgbClr val="FF0000"/>
                </a:solidFill>
                <a:latin typeface="Calibri"/>
                <a:cs typeface="Calibri"/>
              </a:rPr>
              <a:t>C.P.I </a:t>
            </a:r>
            <a:r>
              <a:rPr sz="3200" b="1" dirty="0">
                <a:solidFill>
                  <a:srgbClr val="FF0000"/>
                </a:solidFill>
                <a:latin typeface="Calibri"/>
                <a:cs typeface="Calibri"/>
              </a:rPr>
              <a:t>= </a:t>
            </a:r>
            <a:r>
              <a:rPr sz="3200" b="1" spc="-5" dirty="0">
                <a:solidFill>
                  <a:srgbClr val="FF0000"/>
                </a:solidFill>
                <a:latin typeface="Calibri"/>
                <a:cs typeface="Calibri"/>
              </a:rPr>
              <a:t>Indice di </a:t>
            </a:r>
            <a:r>
              <a:rPr sz="3200" b="1" spc="-5" dirty="0" err="1">
                <a:solidFill>
                  <a:srgbClr val="FF0000"/>
                </a:solidFill>
                <a:latin typeface="Calibri"/>
                <a:cs typeface="Calibri"/>
              </a:rPr>
              <a:t>paternità</a:t>
            </a:r>
            <a:r>
              <a:rPr sz="3200" b="1" spc="15" dirty="0">
                <a:solidFill>
                  <a:srgbClr val="FF0000"/>
                </a:solidFill>
                <a:latin typeface="Calibri"/>
                <a:cs typeface="Calibri"/>
              </a:rPr>
              <a:t> </a:t>
            </a:r>
            <a:r>
              <a:rPr sz="3200" b="1" spc="-5" dirty="0" err="1" smtClean="0">
                <a:solidFill>
                  <a:srgbClr val="FF0000"/>
                </a:solidFill>
                <a:latin typeface="Calibri"/>
                <a:cs typeface="Calibri"/>
              </a:rPr>
              <a:t>combinato</a:t>
            </a:r>
            <a:r>
              <a:rPr lang="it-IT" sz="3200" b="1" spc="-5" dirty="0" smtClean="0">
                <a:solidFill>
                  <a:srgbClr val="FF0000"/>
                </a:solidFill>
                <a:latin typeface="Calibri"/>
                <a:cs typeface="Calibri"/>
              </a:rPr>
              <a:t> </a:t>
            </a:r>
            <a:r>
              <a:rPr sz="3200" spc="-5" dirty="0" smtClean="0">
                <a:latin typeface="Calibri"/>
                <a:cs typeface="Calibri"/>
              </a:rPr>
              <a:t>(</a:t>
            </a:r>
            <a:r>
              <a:rPr sz="3200" spc="-5" dirty="0">
                <a:latin typeface="Calibri"/>
                <a:cs typeface="Calibri"/>
              </a:rPr>
              <a:t>considerando </a:t>
            </a:r>
            <a:r>
              <a:rPr sz="3200" dirty="0">
                <a:latin typeface="Calibri"/>
                <a:cs typeface="Calibri"/>
              </a:rPr>
              <a:t>più </a:t>
            </a:r>
            <a:r>
              <a:rPr sz="3200" spc="-5" dirty="0">
                <a:latin typeface="Calibri"/>
                <a:cs typeface="Calibri"/>
              </a:rPr>
              <a:t>loci).</a:t>
            </a:r>
            <a:endParaRPr sz="3200" dirty="0">
              <a:latin typeface="Calibri"/>
              <a:cs typeface="Calibri"/>
            </a:endParaRPr>
          </a:p>
        </p:txBody>
      </p:sp>
      <p:sp>
        <p:nvSpPr>
          <p:cNvPr id="17" name="object 10"/>
          <p:cNvSpPr txBox="1">
            <a:spLocks/>
          </p:cNvSpPr>
          <p:nvPr/>
        </p:nvSpPr>
        <p:spPr>
          <a:xfrm>
            <a:off x="3011652" y="222384"/>
            <a:ext cx="4306953"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Test </a:t>
            </a:r>
            <a:r>
              <a:rPr lang="it-IT" sz="3200" b="1" dirty="0" smtClean="0">
                <a:cs typeface="Tahoma"/>
              </a:rPr>
              <a:t>di</a:t>
            </a:r>
            <a:r>
              <a:rPr lang="it-IT" sz="3200" b="1" spc="-35" dirty="0" smtClean="0">
                <a:cs typeface="Tahoma"/>
              </a:rPr>
              <a:t> </a:t>
            </a:r>
            <a:r>
              <a:rPr lang="it-IT" sz="3200" b="1" spc="-5" dirty="0" smtClean="0">
                <a:cs typeface="Tahoma"/>
              </a:rPr>
              <a:t>paternità</a:t>
            </a:r>
            <a:endParaRPr lang="it-IT" sz="3200" b="1" spc="-5" dirty="0">
              <a:cs typeface="Tahoma"/>
            </a:endParaRPr>
          </a:p>
        </p:txBody>
      </p:sp>
      <p:sp>
        <p:nvSpPr>
          <p:cNvPr id="2" name="Freccia in giù 1"/>
          <p:cNvSpPr/>
          <p:nvPr/>
        </p:nvSpPr>
        <p:spPr>
          <a:xfrm>
            <a:off x="4343400" y="2705100"/>
            <a:ext cx="295275" cy="1190625"/>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448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363689" y="103905"/>
            <a:ext cx="3162985" cy="64839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314324" y="1064169"/>
            <a:ext cx="11439526" cy="5305683"/>
          </a:xfrm>
          <a:prstGeom prst="rect">
            <a:avLst/>
          </a:prstGeom>
          <a:ln>
            <a:noFill/>
          </a:ln>
        </p:spPr>
        <p:style>
          <a:lnRef idx="1">
            <a:schemeClr val="accent4"/>
          </a:lnRef>
          <a:fillRef idx="1003">
            <a:schemeClr val="lt2"/>
          </a:fillRef>
          <a:effectRef idx="1">
            <a:schemeClr val="accent4"/>
          </a:effectRef>
          <a:fontRef idx="minor">
            <a:schemeClr val="dk1"/>
          </a:fontRef>
        </p:style>
        <p:txBody>
          <a:bodyPr vert="horz" wrap="square" lIns="0" tIns="12700" rIns="0" bIns="0" rtlCol="0">
            <a:spAutoFit/>
          </a:bodyPr>
          <a:lstStyle/>
          <a:p>
            <a:pPr marL="12700">
              <a:spcBef>
                <a:spcPts val="100"/>
              </a:spcBef>
            </a:pPr>
            <a:endParaRPr sz="2000" dirty="0">
              <a:latin typeface="Tahoma"/>
              <a:cs typeface="Tahoma"/>
            </a:endParaRPr>
          </a:p>
          <a:p>
            <a:pPr marL="104775" algn="ctr"/>
            <a:r>
              <a:rPr sz="2800" b="1" i="1" spc="-5" dirty="0" smtClean="0">
                <a:latin typeface="Tahoma"/>
                <a:cs typeface="Tahoma"/>
              </a:rPr>
              <a:t>Si </a:t>
            </a:r>
            <a:r>
              <a:rPr sz="2800" b="1" i="1" spc="-5" dirty="0">
                <a:latin typeface="Tahoma"/>
                <a:cs typeface="Tahoma"/>
              </a:rPr>
              <a:t>considerano più</a:t>
            </a:r>
            <a:r>
              <a:rPr sz="2800" b="1" i="1" dirty="0">
                <a:latin typeface="Tahoma"/>
                <a:cs typeface="Tahoma"/>
              </a:rPr>
              <a:t> loci</a:t>
            </a:r>
          </a:p>
          <a:p>
            <a:pPr>
              <a:spcBef>
                <a:spcPts val="40"/>
              </a:spcBef>
            </a:pPr>
            <a:endParaRPr sz="2800" dirty="0">
              <a:latin typeface="Times New Roman"/>
              <a:cs typeface="Times New Roman"/>
            </a:endParaRPr>
          </a:p>
          <a:p>
            <a:pPr marL="837565" indent="-825500">
              <a:tabLst>
                <a:tab pos="4754245" algn="l"/>
              </a:tabLst>
            </a:pPr>
            <a:r>
              <a:rPr sz="2800" b="1" u="heavy" spc="-5" dirty="0">
                <a:solidFill>
                  <a:srgbClr val="FF0000"/>
                </a:solidFill>
                <a:uFill>
                  <a:solidFill>
                    <a:srgbClr val="745E8C"/>
                  </a:solidFill>
                </a:uFill>
                <a:latin typeface="Calibri"/>
                <a:cs typeface="Calibri"/>
              </a:rPr>
              <a:t>C.P.I </a:t>
            </a:r>
            <a:r>
              <a:rPr sz="2800" b="1" u="heavy" dirty="0">
                <a:solidFill>
                  <a:srgbClr val="FF0000"/>
                </a:solidFill>
                <a:uFill>
                  <a:solidFill>
                    <a:srgbClr val="745E8C"/>
                  </a:solidFill>
                </a:uFill>
                <a:latin typeface="Calibri"/>
                <a:cs typeface="Calibri"/>
              </a:rPr>
              <a:t>= </a:t>
            </a:r>
            <a:r>
              <a:rPr sz="2800" b="1" u="heavy" spc="-5" dirty="0">
                <a:solidFill>
                  <a:srgbClr val="FF0000"/>
                </a:solidFill>
                <a:uFill>
                  <a:solidFill>
                    <a:srgbClr val="745E8C"/>
                  </a:solidFill>
                </a:uFill>
                <a:latin typeface="Calibri"/>
                <a:cs typeface="Calibri"/>
              </a:rPr>
              <a:t>Indice di</a:t>
            </a:r>
            <a:r>
              <a:rPr sz="2800" b="1" u="heavy" spc="70" dirty="0">
                <a:solidFill>
                  <a:srgbClr val="FF0000"/>
                </a:solidFill>
                <a:uFill>
                  <a:solidFill>
                    <a:srgbClr val="745E8C"/>
                  </a:solidFill>
                </a:uFill>
                <a:latin typeface="Calibri"/>
                <a:cs typeface="Calibri"/>
              </a:rPr>
              <a:t> </a:t>
            </a:r>
            <a:r>
              <a:rPr sz="2800" b="1" u="heavy" spc="-5" dirty="0">
                <a:solidFill>
                  <a:srgbClr val="FF0000"/>
                </a:solidFill>
                <a:uFill>
                  <a:solidFill>
                    <a:srgbClr val="745E8C"/>
                  </a:solidFill>
                </a:uFill>
                <a:latin typeface="Calibri"/>
                <a:cs typeface="Calibri"/>
              </a:rPr>
              <a:t>paternità</a:t>
            </a:r>
            <a:r>
              <a:rPr sz="2800" b="1" u="heavy" spc="15" dirty="0">
                <a:solidFill>
                  <a:srgbClr val="FF0000"/>
                </a:solidFill>
                <a:uFill>
                  <a:solidFill>
                    <a:srgbClr val="745E8C"/>
                  </a:solidFill>
                </a:uFill>
                <a:latin typeface="Calibri"/>
                <a:cs typeface="Calibri"/>
              </a:rPr>
              <a:t> </a:t>
            </a:r>
            <a:r>
              <a:rPr sz="2800" b="1" u="heavy" spc="-5" dirty="0">
                <a:solidFill>
                  <a:srgbClr val="FF0000"/>
                </a:solidFill>
                <a:uFill>
                  <a:solidFill>
                    <a:srgbClr val="745E8C"/>
                  </a:solidFill>
                </a:uFill>
                <a:latin typeface="Calibri"/>
                <a:cs typeface="Calibri"/>
              </a:rPr>
              <a:t>combinato	</a:t>
            </a:r>
            <a:r>
              <a:rPr sz="2800" b="1" u="heavy" dirty="0">
                <a:solidFill>
                  <a:srgbClr val="FF0000"/>
                </a:solidFill>
                <a:uFill>
                  <a:solidFill>
                    <a:srgbClr val="745E8C"/>
                  </a:solidFill>
                </a:uFill>
                <a:latin typeface="Calibri"/>
                <a:cs typeface="Calibri"/>
              </a:rPr>
              <a:t>= </a:t>
            </a:r>
            <a:r>
              <a:rPr sz="2800" b="1" u="heavy" spc="-5" dirty="0">
                <a:solidFill>
                  <a:srgbClr val="0070C0"/>
                </a:solidFill>
                <a:uFill>
                  <a:solidFill>
                    <a:srgbClr val="745E8C"/>
                  </a:solidFill>
                </a:uFill>
                <a:latin typeface="Calibri"/>
                <a:cs typeface="Calibri"/>
              </a:rPr>
              <a:t>prodotto dei singoli</a:t>
            </a:r>
            <a:r>
              <a:rPr sz="2800" b="1" u="heavy" spc="-20" dirty="0">
                <a:solidFill>
                  <a:srgbClr val="0070C0"/>
                </a:solidFill>
                <a:uFill>
                  <a:solidFill>
                    <a:srgbClr val="745E8C"/>
                  </a:solidFill>
                </a:uFill>
                <a:latin typeface="Calibri"/>
                <a:cs typeface="Calibri"/>
              </a:rPr>
              <a:t> </a:t>
            </a:r>
            <a:r>
              <a:rPr sz="2800" b="1" u="heavy" spc="-5" dirty="0">
                <a:solidFill>
                  <a:srgbClr val="0070C0"/>
                </a:solidFill>
                <a:uFill>
                  <a:solidFill>
                    <a:srgbClr val="745E8C"/>
                  </a:solidFill>
                </a:uFill>
                <a:latin typeface="Calibri"/>
                <a:cs typeface="Calibri"/>
              </a:rPr>
              <a:t>PI</a:t>
            </a:r>
            <a:endParaRPr sz="2800" dirty="0">
              <a:solidFill>
                <a:srgbClr val="0070C0"/>
              </a:solidFill>
              <a:latin typeface="Calibri"/>
              <a:cs typeface="Calibri"/>
            </a:endParaRPr>
          </a:p>
          <a:p>
            <a:pPr marL="219710" marR="173355" indent="-635" algn="just">
              <a:lnSpc>
                <a:spcPct val="99000"/>
              </a:lnSpc>
              <a:spcBef>
                <a:spcPts val="1390"/>
              </a:spcBef>
            </a:pPr>
            <a:r>
              <a:rPr lang="it-IT" sz="2800" dirty="0" smtClean="0">
                <a:latin typeface="Calibri"/>
                <a:cs typeface="Calibri"/>
              </a:rPr>
              <a:t>Un </a:t>
            </a:r>
            <a:r>
              <a:rPr sz="2800" spc="-5" dirty="0" err="1" smtClean="0">
                <a:latin typeface="Calibri"/>
                <a:cs typeface="Calibri"/>
              </a:rPr>
              <a:t>valore</a:t>
            </a:r>
            <a:r>
              <a:rPr sz="2800" spc="-5" dirty="0" smtClean="0">
                <a:latin typeface="Calibri"/>
                <a:cs typeface="Calibri"/>
              </a:rPr>
              <a:t> </a:t>
            </a:r>
            <a:r>
              <a:rPr sz="2800" dirty="0" smtClean="0">
                <a:latin typeface="Calibri"/>
                <a:cs typeface="Calibri"/>
              </a:rPr>
              <a:t>di </a:t>
            </a:r>
            <a:r>
              <a:rPr sz="2800" dirty="0">
                <a:latin typeface="Calibri"/>
                <a:cs typeface="Calibri"/>
              </a:rPr>
              <a:t>CPI &gt; </a:t>
            </a:r>
            <a:r>
              <a:rPr sz="2800" spc="-5" dirty="0">
                <a:latin typeface="Calibri"/>
                <a:cs typeface="Calibri"/>
              </a:rPr>
              <a:t>100 </a:t>
            </a:r>
            <a:r>
              <a:rPr sz="2800" dirty="0">
                <a:latin typeface="Calibri"/>
                <a:cs typeface="Calibri"/>
              </a:rPr>
              <a:t>viene in </a:t>
            </a:r>
            <a:r>
              <a:rPr sz="2800" spc="-5" dirty="0">
                <a:latin typeface="Calibri"/>
                <a:cs typeface="Calibri"/>
              </a:rPr>
              <a:t>genere considerato  sufficientemente </a:t>
            </a:r>
            <a:r>
              <a:rPr sz="2800" dirty="0">
                <a:latin typeface="Calibri"/>
                <a:cs typeface="Calibri"/>
              </a:rPr>
              <a:t>alto da far </a:t>
            </a:r>
            <a:r>
              <a:rPr sz="2800" spc="-5" dirty="0">
                <a:latin typeface="Calibri"/>
                <a:cs typeface="Calibri"/>
              </a:rPr>
              <a:t>ritenere </a:t>
            </a:r>
            <a:r>
              <a:rPr sz="2800" dirty="0" err="1">
                <a:latin typeface="Calibri"/>
                <a:cs typeface="Calibri"/>
              </a:rPr>
              <a:t>il</a:t>
            </a:r>
            <a:r>
              <a:rPr sz="2800" dirty="0">
                <a:latin typeface="Calibri"/>
                <a:cs typeface="Calibri"/>
              </a:rPr>
              <a:t> </a:t>
            </a:r>
            <a:r>
              <a:rPr lang="it-IT" sz="2800" dirty="0" smtClean="0">
                <a:latin typeface="Calibri"/>
                <a:cs typeface="Calibri"/>
              </a:rPr>
              <a:t>PP</a:t>
            </a:r>
            <a:r>
              <a:rPr sz="2800" dirty="0" smtClean="0">
                <a:latin typeface="Calibri"/>
                <a:cs typeface="Calibri"/>
              </a:rPr>
              <a:t> </a:t>
            </a:r>
            <a:r>
              <a:rPr sz="2800" dirty="0">
                <a:latin typeface="Calibri"/>
                <a:cs typeface="Calibri"/>
              </a:rPr>
              <a:t>il </a:t>
            </a:r>
            <a:r>
              <a:rPr sz="2800" spc="-5" dirty="0">
                <a:latin typeface="Calibri"/>
                <a:cs typeface="Calibri"/>
              </a:rPr>
              <a:t>vero  padre.</a:t>
            </a:r>
            <a:endParaRPr sz="2800" dirty="0">
              <a:latin typeface="Calibri"/>
              <a:cs typeface="Calibri"/>
            </a:endParaRPr>
          </a:p>
          <a:p>
            <a:pPr>
              <a:spcBef>
                <a:spcPts val="55"/>
              </a:spcBef>
            </a:pPr>
            <a:endParaRPr sz="2800" dirty="0">
              <a:latin typeface="Times New Roman"/>
              <a:cs typeface="Times New Roman"/>
            </a:endParaRPr>
          </a:p>
          <a:p>
            <a:pPr marL="51435" marR="5080" indent="-635" algn="just">
              <a:lnSpc>
                <a:spcPct val="99500"/>
              </a:lnSpc>
            </a:pPr>
            <a:r>
              <a:rPr sz="2400" dirty="0">
                <a:latin typeface="Calibri"/>
                <a:cs typeface="Calibri"/>
              </a:rPr>
              <a:t>CPI = </a:t>
            </a:r>
            <a:r>
              <a:rPr sz="2400" spc="-5" dirty="0">
                <a:latin typeface="Calibri"/>
                <a:cs typeface="Calibri"/>
              </a:rPr>
              <a:t>100 </a:t>
            </a:r>
            <a:r>
              <a:rPr sz="2400" dirty="0">
                <a:latin typeface="Calibri"/>
                <a:cs typeface="Calibri"/>
              </a:rPr>
              <a:t>significa: « E’ </a:t>
            </a:r>
            <a:r>
              <a:rPr sz="2400" spc="-5" dirty="0">
                <a:latin typeface="Calibri"/>
                <a:cs typeface="Calibri"/>
              </a:rPr>
              <a:t>100 volte </a:t>
            </a:r>
            <a:r>
              <a:rPr sz="2400" dirty="0">
                <a:latin typeface="Calibri"/>
                <a:cs typeface="Calibri"/>
              </a:rPr>
              <a:t>più </a:t>
            </a:r>
            <a:r>
              <a:rPr sz="2400" spc="-5" dirty="0">
                <a:latin typeface="Calibri"/>
                <a:cs typeface="Calibri"/>
              </a:rPr>
              <a:t>probabile ottenere </a:t>
            </a:r>
            <a:r>
              <a:rPr sz="2400" dirty="0">
                <a:latin typeface="Calibri"/>
                <a:cs typeface="Calibri"/>
              </a:rPr>
              <a:t>i </a:t>
            </a:r>
            <a:r>
              <a:rPr sz="2400" spc="-5" dirty="0">
                <a:latin typeface="Calibri"/>
                <a:cs typeface="Calibri"/>
              </a:rPr>
              <a:t>risultati osservati </a:t>
            </a:r>
            <a:r>
              <a:rPr sz="2400" dirty="0">
                <a:latin typeface="Calibri"/>
                <a:cs typeface="Calibri"/>
              </a:rPr>
              <a:t>(i </a:t>
            </a:r>
            <a:r>
              <a:rPr sz="2400" spc="-5" dirty="0">
                <a:latin typeface="Calibri"/>
                <a:cs typeface="Calibri"/>
              </a:rPr>
              <a:t>profili  </a:t>
            </a:r>
            <a:r>
              <a:rPr sz="2400" dirty="0" err="1">
                <a:latin typeface="Calibri"/>
                <a:cs typeface="Calibri"/>
              </a:rPr>
              <a:t>genetici</a:t>
            </a:r>
            <a:r>
              <a:rPr sz="2400" dirty="0">
                <a:latin typeface="Calibri"/>
                <a:cs typeface="Calibri"/>
              </a:rPr>
              <a:t> </a:t>
            </a:r>
            <a:r>
              <a:rPr sz="2400" dirty="0" smtClean="0">
                <a:latin typeface="Calibri"/>
                <a:cs typeface="Calibri"/>
              </a:rPr>
              <a:t>del </a:t>
            </a:r>
            <a:r>
              <a:rPr sz="2400" spc="-5" dirty="0">
                <a:latin typeface="Calibri"/>
                <a:cs typeface="Calibri"/>
              </a:rPr>
              <a:t>trio) </a:t>
            </a:r>
            <a:r>
              <a:rPr sz="2400" dirty="0">
                <a:latin typeface="Calibri"/>
                <a:cs typeface="Calibri"/>
              </a:rPr>
              <a:t>se </a:t>
            </a:r>
            <a:r>
              <a:rPr sz="2400" dirty="0" err="1">
                <a:latin typeface="Calibri"/>
                <a:cs typeface="Calibri"/>
              </a:rPr>
              <a:t>il</a:t>
            </a:r>
            <a:r>
              <a:rPr sz="2400" dirty="0">
                <a:latin typeface="Calibri"/>
                <a:cs typeface="Calibri"/>
              </a:rPr>
              <a:t> </a:t>
            </a:r>
            <a:r>
              <a:rPr lang="it-IT" sz="2400" dirty="0" smtClean="0">
                <a:latin typeface="Calibri"/>
                <a:cs typeface="Calibri"/>
              </a:rPr>
              <a:t>PP</a:t>
            </a:r>
            <a:r>
              <a:rPr sz="2400" dirty="0" smtClean="0">
                <a:latin typeface="Calibri"/>
                <a:cs typeface="Calibri"/>
              </a:rPr>
              <a:t> </a:t>
            </a:r>
            <a:r>
              <a:rPr lang="it-IT" sz="2400" dirty="0">
                <a:cs typeface="Calibri"/>
              </a:rPr>
              <a:t>è il </a:t>
            </a:r>
            <a:r>
              <a:rPr lang="it-IT" sz="2400" spc="-5" dirty="0">
                <a:cs typeface="Calibri"/>
              </a:rPr>
              <a:t>vero</a:t>
            </a:r>
            <a:r>
              <a:rPr lang="it-IT" sz="2400" dirty="0">
                <a:cs typeface="Calibri"/>
              </a:rPr>
              <a:t> </a:t>
            </a:r>
            <a:r>
              <a:rPr lang="it-IT" sz="2400" spc="-5" dirty="0" smtClean="0">
                <a:cs typeface="Calibri"/>
              </a:rPr>
              <a:t>padre </a:t>
            </a:r>
            <a:r>
              <a:rPr sz="2400" dirty="0" smtClean="0">
                <a:latin typeface="Calibri"/>
                <a:cs typeface="Calibri"/>
              </a:rPr>
              <a:t>(</a:t>
            </a:r>
            <a:r>
              <a:rPr sz="2400" dirty="0">
                <a:latin typeface="Calibri"/>
                <a:cs typeface="Calibri"/>
              </a:rPr>
              <a:t>piuttosto che un </a:t>
            </a:r>
            <a:r>
              <a:rPr sz="2400" spc="-5" dirty="0">
                <a:latin typeface="Calibri"/>
                <a:cs typeface="Calibri"/>
              </a:rPr>
              <a:t>uomo preso </a:t>
            </a:r>
            <a:r>
              <a:rPr sz="2400" dirty="0">
                <a:latin typeface="Calibri"/>
                <a:cs typeface="Calibri"/>
              </a:rPr>
              <a:t>a  caso dalla </a:t>
            </a:r>
            <a:r>
              <a:rPr sz="2400" spc="-5" dirty="0" err="1">
                <a:latin typeface="Calibri"/>
                <a:cs typeface="Calibri"/>
              </a:rPr>
              <a:t>popolazione</a:t>
            </a:r>
            <a:r>
              <a:rPr sz="2400" spc="-5" dirty="0" smtClean="0">
                <a:latin typeface="Calibri"/>
                <a:cs typeface="Calibri"/>
              </a:rPr>
              <a:t>)</a:t>
            </a:r>
            <a:endParaRPr sz="2000" dirty="0">
              <a:latin typeface="Times New Roman"/>
              <a:cs typeface="Times New Roman"/>
            </a:endParaRPr>
          </a:p>
          <a:p>
            <a:pPr marL="222885" marR="175895" algn="ctr"/>
            <a:endParaRPr lang="it-IT" sz="2400" b="1" spc="-5" dirty="0" smtClean="0">
              <a:solidFill>
                <a:srgbClr val="FF0000"/>
              </a:solidFill>
              <a:latin typeface="Calibri"/>
              <a:cs typeface="Calibri"/>
            </a:endParaRPr>
          </a:p>
          <a:p>
            <a:pPr marL="222885" marR="175895" algn="just"/>
            <a:endParaRPr lang="it-IT" sz="2400" b="1" spc="-5" dirty="0" smtClean="0">
              <a:solidFill>
                <a:srgbClr val="FF0000"/>
              </a:solidFill>
              <a:latin typeface="Calibri"/>
              <a:cs typeface="Calibri"/>
            </a:endParaRPr>
          </a:p>
          <a:p>
            <a:pPr marL="222885" marR="175895" algn="just"/>
            <a:r>
              <a:rPr sz="2400" b="1" spc="-5" dirty="0" smtClean="0">
                <a:solidFill>
                  <a:srgbClr val="FF0000"/>
                </a:solidFill>
                <a:latin typeface="Calibri"/>
                <a:cs typeface="Calibri"/>
              </a:rPr>
              <a:t>Con </a:t>
            </a:r>
            <a:r>
              <a:rPr sz="2400" b="1" dirty="0">
                <a:solidFill>
                  <a:srgbClr val="FF0000"/>
                </a:solidFill>
                <a:latin typeface="Calibri"/>
                <a:cs typeface="Calibri"/>
              </a:rPr>
              <a:t>i </a:t>
            </a:r>
            <a:r>
              <a:rPr sz="2400" b="1" spc="-5" dirty="0">
                <a:solidFill>
                  <a:srgbClr val="FF0000"/>
                </a:solidFill>
                <a:latin typeface="Calibri"/>
                <a:cs typeface="Calibri"/>
              </a:rPr>
              <a:t>loci microsatelliti attualmente </a:t>
            </a:r>
            <a:r>
              <a:rPr sz="2400" b="1" dirty="0">
                <a:solidFill>
                  <a:srgbClr val="FF0000"/>
                </a:solidFill>
                <a:latin typeface="Calibri"/>
                <a:cs typeface="Calibri"/>
              </a:rPr>
              <a:t>in uso in genetica </a:t>
            </a:r>
            <a:r>
              <a:rPr sz="2400" b="1" spc="-5" dirty="0">
                <a:solidFill>
                  <a:srgbClr val="FF0000"/>
                </a:solidFill>
                <a:latin typeface="Calibri"/>
                <a:cs typeface="Calibri"/>
              </a:rPr>
              <a:t>forense, </a:t>
            </a:r>
            <a:r>
              <a:rPr sz="2400" b="1" dirty="0">
                <a:solidFill>
                  <a:srgbClr val="FF0000"/>
                </a:solidFill>
                <a:latin typeface="Calibri"/>
                <a:cs typeface="Calibri"/>
              </a:rPr>
              <a:t>in caso di  </a:t>
            </a:r>
            <a:r>
              <a:rPr sz="2400" b="1" spc="-5" dirty="0">
                <a:solidFill>
                  <a:srgbClr val="FF0000"/>
                </a:solidFill>
                <a:latin typeface="Calibri"/>
                <a:cs typeface="Calibri"/>
              </a:rPr>
              <a:t>compatibilità </a:t>
            </a:r>
            <a:r>
              <a:rPr sz="2400" b="1" dirty="0">
                <a:solidFill>
                  <a:srgbClr val="FF0000"/>
                </a:solidFill>
                <a:latin typeface="Calibri"/>
                <a:cs typeface="Calibri"/>
              </a:rPr>
              <a:t>si </a:t>
            </a:r>
            <a:r>
              <a:rPr sz="2400" b="1" spc="-5" dirty="0">
                <a:solidFill>
                  <a:srgbClr val="FF0000"/>
                </a:solidFill>
                <a:latin typeface="Calibri"/>
                <a:cs typeface="Calibri"/>
              </a:rPr>
              <a:t>ottengono valori </a:t>
            </a:r>
            <a:r>
              <a:rPr sz="2400" b="1" dirty="0">
                <a:solidFill>
                  <a:srgbClr val="FF0000"/>
                </a:solidFill>
                <a:latin typeface="Calibri"/>
                <a:cs typeface="Calibri"/>
              </a:rPr>
              <a:t>di CPI </a:t>
            </a:r>
            <a:r>
              <a:rPr sz="2400" b="1" spc="-5" dirty="0">
                <a:solidFill>
                  <a:srgbClr val="FF0000"/>
                </a:solidFill>
                <a:latin typeface="Calibri"/>
                <a:cs typeface="Calibri"/>
              </a:rPr>
              <a:t>&gt;&gt;</a:t>
            </a:r>
            <a:r>
              <a:rPr sz="2400" b="1" spc="10" dirty="0">
                <a:solidFill>
                  <a:srgbClr val="FF0000"/>
                </a:solidFill>
                <a:latin typeface="Calibri"/>
                <a:cs typeface="Calibri"/>
              </a:rPr>
              <a:t> </a:t>
            </a:r>
            <a:r>
              <a:rPr sz="2400" b="1" spc="-5" dirty="0">
                <a:solidFill>
                  <a:srgbClr val="FF0000"/>
                </a:solidFill>
                <a:latin typeface="Calibri"/>
                <a:cs typeface="Calibri"/>
              </a:rPr>
              <a:t>100</a:t>
            </a:r>
            <a:endParaRPr sz="2400" b="1" dirty="0">
              <a:latin typeface="Calibri"/>
              <a:cs typeface="Calibri"/>
            </a:endParaRPr>
          </a:p>
        </p:txBody>
      </p:sp>
      <p:sp>
        <p:nvSpPr>
          <p:cNvPr id="6" name="object 10"/>
          <p:cNvSpPr txBox="1">
            <a:spLocks/>
          </p:cNvSpPr>
          <p:nvPr/>
        </p:nvSpPr>
        <p:spPr>
          <a:xfrm>
            <a:off x="454539" y="128019"/>
            <a:ext cx="10944225"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COMBINATO (CPI) </a:t>
            </a:r>
            <a:endParaRPr lang="it-IT" sz="3200" b="1" spc="-5" dirty="0">
              <a:cs typeface="Tahoma"/>
            </a:endParaRPr>
          </a:p>
        </p:txBody>
      </p:sp>
    </p:spTree>
    <p:extLst>
      <p:ext uri="{BB962C8B-B14F-4D97-AF65-F5344CB8AC3E}">
        <p14:creationId xmlns:p14="http://schemas.microsoft.com/office/powerpoint/2010/main" val="4109880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6140" y="537883"/>
            <a:ext cx="10502153" cy="5791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763021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16090" y="982218"/>
            <a:ext cx="721360" cy="719455"/>
          </a:xfrm>
          <a:custGeom>
            <a:avLst/>
            <a:gdLst/>
            <a:ahLst/>
            <a:cxnLst/>
            <a:rect l="l" t="t" r="r" b="b"/>
            <a:pathLst>
              <a:path w="721360" h="719455">
                <a:moveTo>
                  <a:pt x="0" y="359664"/>
                </a:moveTo>
                <a:lnTo>
                  <a:pt x="3291" y="310861"/>
                </a:lnTo>
                <a:lnTo>
                  <a:pt x="12878" y="264054"/>
                </a:lnTo>
                <a:lnTo>
                  <a:pt x="28330" y="219670"/>
                </a:lnTo>
                <a:lnTo>
                  <a:pt x="49219" y="178138"/>
                </a:lnTo>
                <a:lnTo>
                  <a:pt x="75114" y="139887"/>
                </a:lnTo>
                <a:lnTo>
                  <a:pt x="105584" y="105346"/>
                </a:lnTo>
                <a:lnTo>
                  <a:pt x="140201" y="74943"/>
                </a:lnTo>
                <a:lnTo>
                  <a:pt x="178533" y="49106"/>
                </a:lnTo>
                <a:lnTo>
                  <a:pt x="220152" y="28265"/>
                </a:lnTo>
                <a:lnTo>
                  <a:pt x="264627" y="12848"/>
                </a:lnTo>
                <a:lnTo>
                  <a:pt x="311528" y="3283"/>
                </a:lnTo>
                <a:lnTo>
                  <a:pt x="360425" y="0"/>
                </a:lnTo>
                <a:lnTo>
                  <a:pt x="409323" y="3283"/>
                </a:lnTo>
                <a:lnTo>
                  <a:pt x="456224" y="12848"/>
                </a:lnTo>
                <a:lnTo>
                  <a:pt x="500699" y="28265"/>
                </a:lnTo>
                <a:lnTo>
                  <a:pt x="542318" y="49106"/>
                </a:lnTo>
                <a:lnTo>
                  <a:pt x="580650" y="74943"/>
                </a:lnTo>
                <a:lnTo>
                  <a:pt x="615267" y="105346"/>
                </a:lnTo>
                <a:lnTo>
                  <a:pt x="645737" y="139887"/>
                </a:lnTo>
                <a:lnTo>
                  <a:pt x="671632" y="178138"/>
                </a:lnTo>
                <a:lnTo>
                  <a:pt x="692521" y="219670"/>
                </a:lnTo>
                <a:lnTo>
                  <a:pt x="707973" y="264054"/>
                </a:lnTo>
                <a:lnTo>
                  <a:pt x="717560" y="310861"/>
                </a:lnTo>
                <a:lnTo>
                  <a:pt x="720851" y="359664"/>
                </a:lnTo>
                <a:lnTo>
                  <a:pt x="717560" y="408466"/>
                </a:lnTo>
                <a:lnTo>
                  <a:pt x="707973" y="455273"/>
                </a:lnTo>
                <a:lnTo>
                  <a:pt x="692521" y="499657"/>
                </a:lnTo>
                <a:lnTo>
                  <a:pt x="671632" y="541189"/>
                </a:lnTo>
                <a:lnTo>
                  <a:pt x="645737" y="579440"/>
                </a:lnTo>
                <a:lnTo>
                  <a:pt x="615267" y="613981"/>
                </a:lnTo>
                <a:lnTo>
                  <a:pt x="580650" y="644384"/>
                </a:lnTo>
                <a:lnTo>
                  <a:pt x="542318" y="670221"/>
                </a:lnTo>
                <a:lnTo>
                  <a:pt x="500699" y="691062"/>
                </a:lnTo>
                <a:lnTo>
                  <a:pt x="456224" y="706479"/>
                </a:lnTo>
                <a:lnTo>
                  <a:pt x="409323" y="716044"/>
                </a:lnTo>
                <a:lnTo>
                  <a:pt x="360425" y="719328"/>
                </a:lnTo>
                <a:lnTo>
                  <a:pt x="311528" y="716044"/>
                </a:lnTo>
                <a:lnTo>
                  <a:pt x="264627" y="706479"/>
                </a:lnTo>
                <a:lnTo>
                  <a:pt x="220152" y="691062"/>
                </a:lnTo>
                <a:lnTo>
                  <a:pt x="178533" y="670221"/>
                </a:lnTo>
                <a:lnTo>
                  <a:pt x="140201" y="644384"/>
                </a:lnTo>
                <a:lnTo>
                  <a:pt x="105584" y="613981"/>
                </a:lnTo>
                <a:lnTo>
                  <a:pt x="75114" y="579440"/>
                </a:lnTo>
                <a:lnTo>
                  <a:pt x="49219" y="541189"/>
                </a:lnTo>
                <a:lnTo>
                  <a:pt x="28330" y="499657"/>
                </a:lnTo>
                <a:lnTo>
                  <a:pt x="12878" y="455273"/>
                </a:lnTo>
                <a:lnTo>
                  <a:pt x="3291" y="408466"/>
                </a:lnTo>
                <a:lnTo>
                  <a:pt x="0" y="359664"/>
                </a:lnTo>
                <a:close/>
              </a:path>
            </a:pathLst>
          </a:custGeom>
          <a:ln w="25908">
            <a:solidFill>
              <a:srgbClr val="4F81BC"/>
            </a:solidFill>
          </a:ln>
        </p:spPr>
        <p:txBody>
          <a:bodyPr wrap="square" lIns="0" tIns="0" rIns="0" bIns="0" rtlCol="0"/>
          <a:lstStyle/>
          <a:p>
            <a:endParaRPr/>
          </a:p>
        </p:txBody>
      </p:sp>
      <p:sp>
        <p:nvSpPr>
          <p:cNvPr id="4" name="object 4"/>
          <p:cNvSpPr txBox="1"/>
          <p:nvPr/>
        </p:nvSpPr>
        <p:spPr>
          <a:xfrm>
            <a:off x="7012305" y="1092199"/>
            <a:ext cx="329565" cy="452120"/>
          </a:xfrm>
          <a:prstGeom prst="rect">
            <a:avLst/>
          </a:prstGeom>
        </p:spPr>
        <p:txBody>
          <a:bodyPr vert="horz" wrap="square" lIns="0" tIns="12065" rIns="0" bIns="0" rtlCol="0">
            <a:spAutoFit/>
          </a:bodyPr>
          <a:lstStyle/>
          <a:p>
            <a:pPr marL="12700">
              <a:spcBef>
                <a:spcPts val="95"/>
              </a:spcBef>
            </a:pPr>
            <a:r>
              <a:rPr sz="2800" spc="-5" dirty="0">
                <a:latin typeface="Calibri"/>
                <a:cs typeface="Calibri"/>
              </a:rPr>
              <a:t>M</a:t>
            </a:r>
            <a:endParaRPr sz="2800">
              <a:latin typeface="Calibri"/>
              <a:cs typeface="Calibri"/>
            </a:endParaRPr>
          </a:p>
        </p:txBody>
      </p:sp>
      <p:sp>
        <p:nvSpPr>
          <p:cNvPr id="5" name="object 5"/>
          <p:cNvSpPr txBox="1"/>
          <p:nvPr/>
        </p:nvSpPr>
        <p:spPr>
          <a:xfrm>
            <a:off x="1782267" y="4232275"/>
            <a:ext cx="1446530" cy="452120"/>
          </a:xfrm>
          <a:prstGeom prst="rect">
            <a:avLst/>
          </a:prstGeom>
        </p:spPr>
        <p:txBody>
          <a:bodyPr vert="horz" wrap="square" lIns="0" tIns="12065" rIns="0" bIns="0" rtlCol="0">
            <a:spAutoFit/>
          </a:bodyPr>
          <a:lstStyle/>
          <a:p>
            <a:pPr marL="12700">
              <a:spcBef>
                <a:spcPts val="95"/>
              </a:spcBef>
            </a:pPr>
            <a:r>
              <a:rPr sz="2800" b="1" spc="-5" dirty="0">
                <a:solidFill>
                  <a:srgbClr val="001F5F"/>
                </a:solidFill>
                <a:latin typeface="Calibri"/>
                <a:cs typeface="Calibri"/>
              </a:rPr>
              <a:t>LR = </a:t>
            </a:r>
            <a:r>
              <a:rPr sz="2800" b="1" spc="-10" dirty="0">
                <a:solidFill>
                  <a:srgbClr val="001F5F"/>
                </a:solidFill>
                <a:latin typeface="Calibri"/>
                <a:cs typeface="Calibri"/>
              </a:rPr>
              <a:t>CPI</a:t>
            </a:r>
            <a:r>
              <a:rPr sz="2800" b="1" spc="-35" dirty="0">
                <a:solidFill>
                  <a:srgbClr val="001F5F"/>
                </a:solidFill>
                <a:latin typeface="Calibri"/>
                <a:cs typeface="Calibri"/>
              </a:rPr>
              <a:t> </a:t>
            </a:r>
            <a:r>
              <a:rPr sz="2800" b="1" spc="-5" dirty="0">
                <a:solidFill>
                  <a:srgbClr val="001F5F"/>
                </a:solidFill>
                <a:latin typeface="Calibri"/>
                <a:cs typeface="Calibri"/>
              </a:rPr>
              <a:t>=</a:t>
            </a:r>
            <a:endParaRPr sz="2800">
              <a:latin typeface="Calibri"/>
              <a:cs typeface="Calibri"/>
            </a:endParaRPr>
          </a:p>
        </p:txBody>
      </p:sp>
      <p:sp>
        <p:nvSpPr>
          <p:cNvPr id="6" name="object 6"/>
          <p:cNvSpPr txBox="1"/>
          <p:nvPr/>
        </p:nvSpPr>
        <p:spPr>
          <a:xfrm>
            <a:off x="5162803" y="4088385"/>
            <a:ext cx="15494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1</a:t>
            </a:r>
            <a:endParaRPr sz="2000">
              <a:latin typeface="Calibri"/>
              <a:cs typeface="Calibri"/>
            </a:endParaRPr>
          </a:p>
        </p:txBody>
      </p:sp>
      <p:sp>
        <p:nvSpPr>
          <p:cNvPr id="7" name="object 7"/>
          <p:cNvSpPr txBox="1"/>
          <p:nvPr/>
        </p:nvSpPr>
        <p:spPr>
          <a:xfrm>
            <a:off x="5171947" y="4511167"/>
            <a:ext cx="25781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p</a:t>
            </a:r>
            <a:r>
              <a:rPr sz="1950" spc="22" baseline="-21367" dirty="0">
                <a:solidFill>
                  <a:srgbClr val="001F5F"/>
                </a:solidFill>
                <a:latin typeface="Calibri"/>
                <a:cs typeface="Calibri"/>
              </a:rPr>
              <a:t>A</a:t>
            </a:r>
            <a:endParaRPr sz="1950" baseline="-21367">
              <a:latin typeface="Calibri"/>
              <a:cs typeface="Calibri"/>
            </a:endParaRPr>
          </a:p>
        </p:txBody>
      </p:sp>
      <p:sp>
        <p:nvSpPr>
          <p:cNvPr id="8" name="object 8"/>
          <p:cNvSpPr/>
          <p:nvPr/>
        </p:nvSpPr>
        <p:spPr>
          <a:xfrm>
            <a:off x="5091685" y="4486655"/>
            <a:ext cx="360045" cy="0"/>
          </a:xfrm>
          <a:custGeom>
            <a:avLst/>
            <a:gdLst/>
            <a:ahLst/>
            <a:cxnLst/>
            <a:rect l="l" t="t" r="r" b="b"/>
            <a:pathLst>
              <a:path w="360045">
                <a:moveTo>
                  <a:pt x="0" y="0"/>
                </a:moveTo>
                <a:lnTo>
                  <a:pt x="360044" y="0"/>
                </a:lnTo>
              </a:path>
            </a:pathLst>
          </a:custGeom>
          <a:ln w="9144">
            <a:solidFill>
              <a:srgbClr val="497DBA"/>
            </a:solidFill>
          </a:ln>
        </p:spPr>
        <p:txBody>
          <a:bodyPr wrap="square" lIns="0" tIns="0" rIns="0" bIns="0" rtlCol="0"/>
          <a:lstStyle/>
          <a:p>
            <a:endParaRPr/>
          </a:p>
        </p:txBody>
      </p:sp>
      <p:sp>
        <p:nvSpPr>
          <p:cNvPr id="9" name="object 9"/>
          <p:cNvSpPr txBox="1"/>
          <p:nvPr/>
        </p:nvSpPr>
        <p:spPr>
          <a:xfrm>
            <a:off x="4858892" y="4306062"/>
            <a:ext cx="15240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a:t>
            </a:r>
            <a:endParaRPr sz="2000">
              <a:latin typeface="Calibri"/>
              <a:cs typeface="Calibri"/>
            </a:endParaRPr>
          </a:p>
        </p:txBody>
      </p:sp>
      <p:sp>
        <p:nvSpPr>
          <p:cNvPr id="10" name="object 10"/>
          <p:cNvSpPr txBox="1"/>
          <p:nvPr/>
        </p:nvSpPr>
        <p:spPr>
          <a:xfrm>
            <a:off x="5982462" y="4095063"/>
            <a:ext cx="348615" cy="331470"/>
          </a:xfrm>
          <a:prstGeom prst="rect">
            <a:avLst/>
          </a:prstGeom>
        </p:spPr>
        <p:txBody>
          <a:bodyPr vert="horz" wrap="square" lIns="0" tIns="13335" rIns="0" bIns="0" rtlCol="0">
            <a:spAutoFit/>
          </a:bodyPr>
          <a:lstStyle/>
          <a:p>
            <a:pPr marL="12700">
              <a:spcBef>
                <a:spcPts val="105"/>
              </a:spcBef>
            </a:pPr>
            <a:r>
              <a:rPr sz="2000" dirty="0">
                <a:solidFill>
                  <a:srgbClr val="001F5F"/>
                </a:solidFill>
                <a:latin typeface="Calibri"/>
                <a:cs typeface="Calibri"/>
              </a:rPr>
              <a:t>0.5</a:t>
            </a:r>
            <a:endParaRPr sz="2000">
              <a:latin typeface="Calibri"/>
              <a:cs typeface="Calibri"/>
            </a:endParaRPr>
          </a:p>
        </p:txBody>
      </p:sp>
      <p:sp>
        <p:nvSpPr>
          <p:cNvPr id="11" name="object 11"/>
          <p:cNvSpPr/>
          <p:nvPr/>
        </p:nvSpPr>
        <p:spPr>
          <a:xfrm>
            <a:off x="5884164" y="4486655"/>
            <a:ext cx="720090" cy="0"/>
          </a:xfrm>
          <a:custGeom>
            <a:avLst/>
            <a:gdLst/>
            <a:ahLst/>
            <a:cxnLst/>
            <a:rect l="l" t="t" r="r" b="b"/>
            <a:pathLst>
              <a:path w="720089">
                <a:moveTo>
                  <a:pt x="0" y="0"/>
                </a:moveTo>
                <a:lnTo>
                  <a:pt x="719963" y="0"/>
                </a:lnTo>
              </a:path>
            </a:pathLst>
          </a:custGeom>
          <a:ln w="9144">
            <a:solidFill>
              <a:srgbClr val="497DBA"/>
            </a:solidFill>
          </a:ln>
        </p:spPr>
        <p:txBody>
          <a:bodyPr wrap="square" lIns="0" tIns="0" rIns="0" bIns="0" rtlCol="0"/>
          <a:lstStyle/>
          <a:p>
            <a:endParaRPr/>
          </a:p>
        </p:txBody>
      </p:sp>
      <p:sp>
        <p:nvSpPr>
          <p:cNvPr id="12" name="object 12"/>
          <p:cNvSpPr txBox="1"/>
          <p:nvPr/>
        </p:nvSpPr>
        <p:spPr>
          <a:xfrm>
            <a:off x="5620639" y="4356354"/>
            <a:ext cx="15240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a:t>
            </a:r>
            <a:endParaRPr sz="2000">
              <a:latin typeface="Calibri"/>
              <a:cs typeface="Calibri"/>
            </a:endParaRPr>
          </a:p>
        </p:txBody>
      </p:sp>
      <p:sp>
        <p:nvSpPr>
          <p:cNvPr id="13" name="object 13"/>
          <p:cNvSpPr txBox="1"/>
          <p:nvPr/>
        </p:nvSpPr>
        <p:spPr>
          <a:xfrm>
            <a:off x="6634353" y="4313936"/>
            <a:ext cx="15240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a:t>
            </a:r>
            <a:endParaRPr sz="2000">
              <a:latin typeface="Calibri"/>
              <a:cs typeface="Calibri"/>
            </a:endParaRPr>
          </a:p>
        </p:txBody>
      </p:sp>
      <p:sp>
        <p:nvSpPr>
          <p:cNvPr id="14" name="object 14"/>
          <p:cNvSpPr txBox="1"/>
          <p:nvPr/>
        </p:nvSpPr>
        <p:spPr>
          <a:xfrm>
            <a:off x="3418458" y="4084447"/>
            <a:ext cx="109093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P(F</a:t>
            </a:r>
            <a:r>
              <a:rPr sz="2000" spc="5" dirty="0">
                <a:solidFill>
                  <a:srgbClr val="001F5F"/>
                </a:solidFill>
                <a:latin typeface="Calibri"/>
                <a:cs typeface="Calibri"/>
              </a:rPr>
              <a:t>|</a:t>
            </a:r>
            <a:r>
              <a:rPr sz="2000" dirty="0">
                <a:solidFill>
                  <a:srgbClr val="001F5F"/>
                </a:solidFill>
                <a:latin typeface="Calibri"/>
                <a:cs typeface="Calibri"/>
              </a:rPr>
              <a:t>M,PP)</a:t>
            </a:r>
            <a:endParaRPr sz="2000">
              <a:latin typeface="Calibri"/>
              <a:cs typeface="Calibri"/>
            </a:endParaRPr>
          </a:p>
        </p:txBody>
      </p:sp>
      <p:sp>
        <p:nvSpPr>
          <p:cNvPr id="15" name="object 15"/>
          <p:cNvSpPr txBox="1"/>
          <p:nvPr/>
        </p:nvSpPr>
        <p:spPr>
          <a:xfrm>
            <a:off x="3418458" y="4511167"/>
            <a:ext cx="76454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P(F</a:t>
            </a:r>
            <a:r>
              <a:rPr sz="2000" spc="5" dirty="0">
                <a:solidFill>
                  <a:srgbClr val="001F5F"/>
                </a:solidFill>
                <a:latin typeface="Calibri"/>
                <a:cs typeface="Calibri"/>
              </a:rPr>
              <a:t>|</a:t>
            </a:r>
            <a:r>
              <a:rPr sz="2000" dirty="0">
                <a:solidFill>
                  <a:srgbClr val="001F5F"/>
                </a:solidFill>
                <a:latin typeface="Calibri"/>
                <a:cs typeface="Calibri"/>
              </a:rPr>
              <a:t>M)</a:t>
            </a:r>
            <a:endParaRPr sz="2000">
              <a:latin typeface="Calibri"/>
              <a:cs typeface="Calibri"/>
            </a:endParaRPr>
          </a:p>
        </p:txBody>
      </p:sp>
      <p:sp>
        <p:nvSpPr>
          <p:cNvPr id="16" name="object 16"/>
          <p:cNvSpPr/>
          <p:nvPr/>
        </p:nvSpPr>
        <p:spPr>
          <a:xfrm>
            <a:off x="3308604" y="4488179"/>
            <a:ext cx="1332230" cy="0"/>
          </a:xfrm>
          <a:custGeom>
            <a:avLst/>
            <a:gdLst/>
            <a:ahLst/>
            <a:cxnLst/>
            <a:rect l="l" t="t" r="r" b="b"/>
            <a:pathLst>
              <a:path w="1332230">
                <a:moveTo>
                  <a:pt x="0" y="0"/>
                </a:moveTo>
                <a:lnTo>
                  <a:pt x="1331976" y="0"/>
                </a:lnTo>
              </a:path>
            </a:pathLst>
          </a:custGeom>
          <a:ln w="9144">
            <a:solidFill>
              <a:srgbClr val="497DBA"/>
            </a:solidFill>
          </a:ln>
        </p:spPr>
        <p:txBody>
          <a:bodyPr wrap="square" lIns="0" tIns="0" rIns="0" bIns="0" rtlCol="0"/>
          <a:lstStyle/>
          <a:p>
            <a:endParaRPr/>
          </a:p>
        </p:txBody>
      </p:sp>
      <p:sp>
        <p:nvSpPr>
          <p:cNvPr id="17" name="object 17"/>
          <p:cNvSpPr txBox="1"/>
          <p:nvPr/>
        </p:nvSpPr>
        <p:spPr>
          <a:xfrm>
            <a:off x="1854201" y="5531916"/>
            <a:ext cx="2380615" cy="391160"/>
          </a:xfrm>
          <a:prstGeom prst="rect">
            <a:avLst/>
          </a:prstGeom>
        </p:spPr>
        <p:txBody>
          <a:bodyPr vert="horz" wrap="square" lIns="0" tIns="12700" rIns="0" bIns="0" rtlCol="0">
            <a:spAutoFit/>
          </a:bodyPr>
          <a:lstStyle/>
          <a:p>
            <a:pPr marL="12700">
              <a:spcBef>
                <a:spcPts val="100"/>
              </a:spcBef>
              <a:tabLst>
                <a:tab pos="2227580" algn="l"/>
              </a:tabLst>
            </a:pPr>
            <a:r>
              <a:rPr sz="2400" b="1" u="sng" dirty="0">
                <a:solidFill>
                  <a:srgbClr val="001F5F"/>
                </a:solidFill>
                <a:latin typeface="Calibri"/>
                <a:cs typeface="Calibri"/>
              </a:rPr>
              <a:t>I</a:t>
            </a:r>
            <a:r>
              <a:rPr sz="2400" b="1" u="sng" spc="-30" dirty="0">
                <a:solidFill>
                  <a:srgbClr val="001F5F"/>
                </a:solidFill>
                <a:latin typeface="Calibri"/>
                <a:cs typeface="Calibri"/>
              </a:rPr>
              <a:t>n</a:t>
            </a:r>
            <a:r>
              <a:rPr sz="2400" b="1" u="sng" spc="-25" dirty="0">
                <a:solidFill>
                  <a:srgbClr val="001F5F"/>
                </a:solidFill>
                <a:latin typeface="Calibri"/>
                <a:cs typeface="Calibri"/>
              </a:rPr>
              <a:t>t</a:t>
            </a:r>
            <a:r>
              <a:rPr sz="2400" b="1" u="sng" dirty="0">
                <a:solidFill>
                  <a:srgbClr val="001F5F"/>
                </a:solidFill>
                <a:latin typeface="Calibri"/>
                <a:cs typeface="Calibri"/>
              </a:rPr>
              <a:t>e</a:t>
            </a:r>
            <a:r>
              <a:rPr sz="2400" b="1" u="sng" spc="5" dirty="0">
                <a:solidFill>
                  <a:srgbClr val="001F5F"/>
                </a:solidFill>
                <a:latin typeface="Calibri"/>
                <a:cs typeface="Calibri"/>
              </a:rPr>
              <a:t>r</a:t>
            </a:r>
            <a:r>
              <a:rPr sz="2400" b="1" u="sng" spc="-5" dirty="0">
                <a:solidFill>
                  <a:srgbClr val="001F5F"/>
                </a:solidFill>
                <a:latin typeface="Calibri"/>
                <a:cs typeface="Calibri"/>
              </a:rPr>
              <a:t>p</a:t>
            </a:r>
            <a:r>
              <a:rPr sz="2400" b="1" u="sng" spc="-35" dirty="0">
                <a:solidFill>
                  <a:srgbClr val="001F5F"/>
                </a:solidFill>
                <a:latin typeface="Calibri"/>
                <a:cs typeface="Calibri"/>
              </a:rPr>
              <a:t>r</a:t>
            </a:r>
            <a:r>
              <a:rPr sz="2400" b="1" u="sng" dirty="0">
                <a:solidFill>
                  <a:srgbClr val="001F5F"/>
                </a:solidFill>
                <a:latin typeface="Calibri"/>
                <a:cs typeface="Calibri"/>
              </a:rPr>
              <a:t>e</a:t>
            </a:r>
            <a:r>
              <a:rPr sz="2400" b="1" u="sng" spc="-35" dirty="0">
                <a:solidFill>
                  <a:srgbClr val="001F5F"/>
                </a:solidFill>
                <a:latin typeface="Calibri"/>
                <a:cs typeface="Calibri"/>
              </a:rPr>
              <a:t>t</a:t>
            </a:r>
            <a:r>
              <a:rPr sz="2400" b="1" u="sng" dirty="0">
                <a:solidFill>
                  <a:srgbClr val="001F5F"/>
                </a:solidFill>
                <a:latin typeface="Calibri"/>
                <a:cs typeface="Calibri"/>
              </a:rPr>
              <a:t>az</a:t>
            </a:r>
            <a:r>
              <a:rPr sz="2400" b="1" u="sng" spc="-10" dirty="0">
                <a:solidFill>
                  <a:srgbClr val="001F5F"/>
                </a:solidFill>
                <a:latin typeface="Calibri"/>
                <a:cs typeface="Calibri"/>
              </a:rPr>
              <a:t>i</a:t>
            </a:r>
            <a:r>
              <a:rPr sz="2400" b="1" u="sng" spc="-5" dirty="0">
                <a:solidFill>
                  <a:srgbClr val="001F5F"/>
                </a:solidFill>
                <a:latin typeface="Calibri"/>
                <a:cs typeface="Calibri"/>
              </a:rPr>
              <a:t>on</a:t>
            </a:r>
            <a:r>
              <a:rPr sz="2400" b="1" u="sng" spc="5" dirty="0">
                <a:solidFill>
                  <a:srgbClr val="001F5F"/>
                </a:solidFill>
                <a:latin typeface="Calibri"/>
                <a:cs typeface="Calibri"/>
              </a:rPr>
              <a:t>e</a:t>
            </a:r>
            <a:r>
              <a:rPr sz="2400" dirty="0">
                <a:solidFill>
                  <a:srgbClr val="001F5F"/>
                </a:solidFill>
                <a:latin typeface="Calibri"/>
                <a:cs typeface="Calibri"/>
              </a:rPr>
              <a:t>:	il</a:t>
            </a:r>
            <a:endParaRPr sz="2400" dirty="0">
              <a:latin typeface="Calibri"/>
              <a:cs typeface="Calibri"/>
            </a:endParaRPr>
          </a:p>
        </p:txBody>
      </p:sp>
      <p:sp>
        <p:nvSpPr>
          <p:cNvPr id="18" name="object 18"/>
          <p:cNvSpPr txBox="1"/>
          <p:nvPr/>
        </p:nvSpPr>
        <p:spPr>
          <a:xfrm>
            <a:off x="4430395" y="5531916"/>
            <a:ext cx="585470" cy="391160"/>
          </a:xfrm>
          <a:prstGeom prst="rect">
            <a:avLst/>
          </a:prstGeom>
        </p:spPr>
        <p:txBody>
          <a:bodyPr vert="horz" wrap="square" lIns="0" tIns="12700" rIns="0" bIns="0" rtlCol="0">
            <a:spAutoFit/>
          </a:bodyPr>
          <a:lstStyle/>
          <a:p>
            <a:pPr marL="12700">
              <a:spcBef>
                <a:spcPts val="100"/>
              </a:spcBef>
            </a:pPr>
            <a:r>
              <a:rPr sz="2400" spc="-5" dirty="0">
                <a:solidFill>
                  <a:srgbClr val="001F5F"/>
                </a:solidFill>
                <a:latin typeface="Calibri"/>
                <a:cs typeface="Calibri"/>
              </a:rPr>
              <a:t>d</a:t>
            </a:r>
            <a:r>
              <a:rPr sz="2400" spc="-35" dirty="0">
                <a:solidFill>
                  <a:srgbClr val="001F5F"/>
                </a:solidFill>
                <a:latin typeface="Calibri"/>
                <a:cs typeface="Calibri"/>
              </a:rPr>
              <a:t>a</a:t>
            </a:r>
            <a:r>
              <a:rPr sz="2400" spc="-40" dirty="0">
                <a:solidFill>
                  <a:srgbClr val="001F5F"/>
                </a:solidFill>
                <a:latin typeface="Calibri"/>
                <a:cs typeface="Calibri"/>
              </a:rPr>
              <a:t>t</a:t>
            </a:r>
            <a:r>
              <a:rPr sz="2400" dirty="0">
                <a:solidFill>
                  <a:srgbClr val="001F5F"/>
                </a:solidFill>
                <a:latin typeface="Calibri"/>
                <a:cs typeface="Calibri"/>
              </a:rPr>
              <a:t>o</a:t>
            </a:r>
            <a:endParaRPr sz="2400" dirty="0">
              <a:latin typeface="Calibri"/>
              <a:cs typeface="Calibri"/>
            </a:endParaRPr>
          </a:p>
        </p:txBody>
      </p:sp>
      <p:sp>
        <p:nvSpPr>
          <p:cNvPr id="19" name="object 19"/>
          <p:cNvSpPr txBox="1"/>
          <p:nvPr/>
        </p:nvSpPr>
        <p:spPr>
          <a:xfrm>
            <a:off x="5210683" y="5531916"/>
            <a:ext cx="1220470" cy="391160"/>
          </a:xfrm>
          <a:prstGeom prst="rect">
            <a:avLst/>
          </a:prstGeom>
        </p:spPr>
        <p:txBody>
          <a:bodyPr vert="horz" wrap="square" lIns="0" tIns="12700" rIns="0" bIns="0" rtlCol="0">
            <a:spAutoFit/>
          </a:bodyPr>
          <a:lstStyle/>
          <a:p>
            <a:pPr marL="12700">
              <a:spcBef>
                <a:spcPts val="100"/>
              </a:spcBef>
            </a:pPr>
            <a:r>
              <a:rPr sz="2400" spc="-5" dirty="0">
                <a:solidFill>
                  <a:srgbClr val="001F5F"/>
                </a:solidFill>
                <a:latin typeface="Calibri"/>
                <a:cs typeface="Calibri"/>
              </a:rPr>
              <a:t>o</a:t>
            </a:r>
            <a:r>
              <a:rPr sz="2400" spc="-10" dirty="0">
                <a:solidFill>
                  <a:srgbClr val="001F5F"/>
                </a:solidFill>
                <a:latin typeface="Calibri"/>
                <a:cs typeface="Calibri"/>
              </a:rPr>
              <a:t>s</a:t>
            </a:r>
            <a:r>
              <a:rPr sz="2400" spc="-5" dirty="0">
                <a:solidFill>
                  <a:srgbClr val="001F5F"/>
                </a:solidFill>
                <a:latin typeface="Calibri"/>
                <a:cs typeface="Calibri"/>
              </a:rPr>
              <a:t>se</a:t>
            </a:r>
            <a:r>
              <a:rPr sz="2400" spc="25" dirty="0">
                <a:solidFill>
                  <a:srgbClr val="001F5F"/>
                </a:solidFill>
                <a:latin typeface="Calibri"/>
                <a:cs typeface="Calibri"/>
              </a:rPr>
              <a:t>r</a:t>
            </a:r>
            <a:r>
              <a:rPr sz="2400" spc="-40" dirty="0">
                <a:solidFill>
                  <a:srgbClr val="001F5F"/>
                </a:solidFill>
                <a:latin typeface="Calibri"/>
                <a:cs typeface="Calibri"/>
              </a:rPr>
              <a:t>v</a:t>
            </a:r>
            <a:r>
              <a:rPr sz="2400" spc="-25" dirty="0">
                <a:solidFill>
                  <a:srgbClr val="001F5F"/>
                </a:solidFill>
                <a:latin typeface="Calibri"/>
                <a:cs typeface="Calibri"/>
              </a:rPr>
              <a:t>at</a:t>
            </a:r>
            <a:r>
              <a:rPr sz="2400" dirty="0">
                <a:solidFill>
                  <a:srgbClr val="001F5F"/>
                </a:solidFill>
                <a:latin typeface="Calibri"/>
                <a:cs typeface="Calibri"/>
              </a:rPr>
              <a:t>o</a:t>
            </a:r>
            <a:endParaRPr sz="2400">
              <a:latin typeface="Calibri"/>
              <a:cs typeface="Calibri"/>
            </a:endParaRPr>
          </a:p>
        </p:txBody>
      </p:sp>
      <p:sp>
        <p:nvSpPr>
          <p:cNvPr id="20" name="object 20"/>
          <p:cNvSpPr txBox="1"/>
          <p:nvPr/>
        </p:nvSpPr>
        <p:spPr>
          <a:xfrm>
            <a:off x="6626733" y="5531916"/>
            <a:ext cx="861060" cy="391160"/>
          </a:xfrm>
          <a:prstGeom prst="rect">
            <a:avLst/>
          </a:prstGeom>
        </p:spPr>
        <p:txBody>
          <a:bodyPr vert="horz" wrap="square" lIns="0" tIns="12700" rIns="0" bIns="0" rtlCol="0">
            <a:spAutoFit/>
          </a:bodyPr>
          <a:lstStyle/>
          <a:p>
            <a:pPr marL="12700">
              <a:spcBef>
                <a:spcPts val="100"/>
              </a:spcBef>
              <a:tabLst>
                <a:tab pos="385445" algn="l"/>
              </a:tabLst>
            </a:pPr>
            <a:r>
              <a:rPr sz="2400" dirty="0">
                <a:solidFill>
                  <a:srgbClr val="001F5F"/>
                </a:solidFill>
                <a:latin typeface="Calibri"/>
                <a:cs typeface="Calibri"/>
              </a:rPr>
              <a:t>è	</a:t>
            </a:r>
            <a:r>
              <a:rPr sz="2400" spc="-5" dirty="0">
                <a:solidFill>
                  <a:srgbClr val="001F5F"/>
                </a:solidFill>
                <a:latin typeface="Calibri"/>
                <a:cs typeface="Calibri"/>
              </a:rPr>
              <a:t>100</a:t>
            </a:r>
            <a:endParaRPr sz="2400">
              <a:latin typeface="Calibri"/>
              <a:cs typeface="Calibri"/>
            </a:endParaRPr>
          </a:p>
        </p:txBody>
      </p:sp>
      <p:sp>
        <p:nvSpPr>
          <p:cNvPr id="21" name="object 21"/>
          <p:cNvSpPr txBox="1"/>
          <p:nvPr/>
        </p:nvSpPr>
        <p:spPr>
          <a:xfrm>
            <a:off x="1854201" y="5897676"/>
            <a:ext cx="5667375" cy="391160"/>
          </a:xfrm>
          <a:prstGeom prst="rect">
            <a:avLst/>
          </a:prstGeom>
        </p:spPr>
        <p:txBody>
          <a:bodyPr vert="horz" wrap="square" lIns="0" tIns="12700" rIns="0" bIns="0" rtlCol="0">
            <a:spAutoFit/>
          </a:bodyPr>
          <a:lstStyle/>
          <a:p>
            <a:pPr marL="12700">
              <a:spcBef>
                <a:spcPts val="100"/>
              </a:spcBef>
              <a:tabLst>
                <a:tab pos="1635760" algn="l"/>
                <a:tab pos="2280920" algn="l"/>
                <a:tab pos="2797175" algn="l"/>
                <a:tab pos="3335020" algn="l"/>
                <a:tab pos="3678554" algn="l"/>
                <a:tab pos="4601845" algn="l"/>
                <a:tab pos="5034915" algn="l"/>
                <a:tab pos="5423535" algn="l"/>
              </a:tabLst>
            </a:pPr>
            <a:r>
              <a:rPr sz="2400" dirty="0">
                <a:solidFill>
                  <a:srgbClr val="001F5F"/>
                </a:solidFill>
                <a:latin typeface="Calibri"/>
                <a:cs typeface="Calibri"/>
              </a:rPr>
              <a:t>assume</a:t>
            </a:r>
            <a:r>
              <a:rPr sz="2400" spc="-5" dirty="0">
                <a:solidFill>
                  <a:srgbClr val="001F5F"/>
                </a:solidFill>
                <a:latin typeface="Calibri"/>
                <a:cs typeface="Calibri"/>
              </a:rPr>
              <a:t>nd</a:t>
            </a:r>
            <a:r>
              <a:rPr sz="2400" dirty="0">
                <a:solidFill>
                  <a:srgbClr val="001F5F"/>
                </a:solidFill>
                <a:latin typeface="Calibri"/>
                <a:cs typeface="Calibri"/>
              </a:rPr>
              <a:t>o	che	</a:t>
            </a:r>
            <a:r>
              <a:rPr sz="2400" spc="-5" dirty="0">
                <a:solidFill>
                  <a:srgbClr val="001F5F"/>
                </a:solidFill>
                <a:latin typeface="Calibri"/>
                <a:cs typeface="Calibri"/>
              </a:rPr>
              <a:t>P</a:t>
            </a:r>
            <a:r>
              <a:rPr sz="2400" dirty="0">
                <a:solidFill>
                  <a:srgbClr val="001F5F"/>
                </a:solidFill>
                <a:latin typeface="Calibri"/>
                <a:cs typeface="Calibri"/>
              </a:rPr>
              <a:t>P	</a:t>
            </a:r>
            <a:r>
              <a:rPr sz="2400" spc="-5" dirty="0">
                <a:solidFill>
                  <a:srgbClr val="001F5F"/>
                </a:solidFill>
                <a:latin typeface="Calibri"/>
                <a:cs typeface="Calibri"/>
              </a:rPr>
              <a:t>si</a:t>
            </a:r>
            <a:r>
              <a:rPr sz="2400" dirty="0">
                <a:solidFill>
                  <a:srgbClr val="001F5F"/>
                </a:solidFill>
                <a:latin typeface="Calibri"/>
                <a:cs typeface="Calibri"/>
              </a:rPr>
              <a:t>a	il	</a:t>
            </a:r>
            <a:r>
              <a:rPr sz="2400" spc="-5" dirty="0">
                <a:solidFill>
                  <a:srgbClr val="001F5F"/>
                </a:solidFill>
                <a:latin typeface="Calibri"/>
                <a:cs typeface="Calibri"/>
              </a:rPr>
              <a:t>pad</a:t>
            </a:r>
            <a:r>
              <a:rPr sz="2400" spc="-35" dirty="0">
                <a:solidFill>
                  <a:srgbClr val="001F5F"/>
                </a:solidFill>
                <a:latin typeface="Calibri"/>
                <a:cs typeface="Calibri"/>
              </a:rPr>
              <a:t>r</a:t>
            </a:r>
            <a:r>
              <a:rPr sz="2400" dirty="0">
                <a:solidFill>
                  <a:srgbClr val="001F5F"/>
                </a:solidFill>
                <a:latin typeface="Calibri"/>
                <a:cs typeface="Calibri"/>
              </a:rPr>
              <a:t>e	</a:t>
            </a:r>
            <a:r>
              <a:rPr sz="2400" spc="-5" dirty="0">
                <a:solidFill>
                  <a:srgbClr val="001F5F"/>
                </a:solidFill>
                <a:latin typeface="Calibri"/>
                <a:cs typeface="Calibri"/>
              </a:rPr>
              <a:t>d</a:t>
            </a:r>
            <a:r>
              <a:rPr sz="2400" dirty="0">
                <a:solidFill>
                  <a:srgbClr val="001F5F"/>
                </a:solidFill>
                <a:latin typeface="Calibri"/>
                <a:cs typeface="Calibri"/>
              </a:rPr>
              <a:t>i	</a:t>
            </a:r>
            <a:r>
              <a:rPr sz="2400" spc="-240" dirty="0">
                <a:solidFill>
                  <a:srgbClr val="001F5F"/>
                </a:solidFill>
                <a:latin typeface="Calibri"/>
                <a:cs typeface="Calibri"/>
              </a:rPr>
              <a:t>F</a:t>
            </a:r>
            <a:r>
              <a:rPr sz="2400" dirty="0">
                <a:solidFill>
                  <a:srgbClr val="001F5F"/>
                </a:solidFill>
                <a:latin typeface="Calibri"/>
                <a:cs typeface="Calibri"/>
              </a:rPr>
              <a:t>,	in</a:t>
            </a:r>
            <a:endParaRPr sz="2400">
              <a:latin typeface="Calibri"/>
              <a:cs typeface="Calibri"/>
            </a:endParaRPr>
          </a:p>
        </p:txBody>
      </p:sp>
      <p:sp>
        <p:nvSpPr>
          <p:cNvPr id="22" name="object 22"/>
          <p:cNvSpPr txBox="1"/>
          <p:nvPr/>
        </p:nvSpPr>
        <p:spPr>
          <a:xfrm>
            <a:off x="7681722" y="5531916"/>
            <a:ext cx="1259205" cy="756920"/>
          </a:xfrm>
          <a:prstGeom prst="rect">
            <a:avLst/>
          </a:prstGeom>
        </p:spPr>
        <p:txBody>
          <a:bodyPr vert="horz" wrap="square" lIns="0" tIns="12700" rIns="0" bIns="0" rtlCol="0">
            <a:spAutoFit/>
          </a:bodyPr>
          <a:lstStyle/>
          <a:p>
            <a:pPr marL="29209" marR="5080" indent="-17145">
              <a:spcBef>
                <a:spcPts val="100"/>
              </a:spcBef>
              <a:tabLst>
                <a:tab pos="848994" algn="l"/>
              </a:tabLst>
            </a:pPr>
            <a:r>
              <a:rPr sz="2400" spc="-30" dirty="0">
                <a:solidFill>
                  <a:srgbClr val="001F5F"/>
                </a:solidFill>
                <a:latin typeface="Calibri"/>
                <a:cs typeface="Calibri"/>
              </a:rPr>
              <a:t>v</a:t>
            </a:r>
            <a:r>
              <a:rPr sz="2400" spc="-5" dirty="0">
                <a:solidFill>
                  <a:srgbClr val="001F5F"/>
                </a:solidFill>
                <a:latin typeface="Calibri"/>
                <a:cs typeface="Calibri"/>
              </a:rPr>
              <a:t>ol</a:t>
            </a:r>
            <a:r>
              <a:rPr sz="2400" spc="-30" dirty="0">
                <a:solidFill>
                  <a:srgbClr val="001F5F"/>
                </a:solidFill>
                <a:latin typeface="Calibri"/>
                <a:cs typeface="Calibri"/>
              </a:rPr>
              <a:t>t</a:t>
            </a:r>
            <a:r>
              <a:rPr sz="2400" dirty="0">
                <a:solidFill>
                  <a:srgbClr val="001F5F"/>
                </a:solidFill>
                <a:latin typeface="Calibri"/>
                <a:cs typeface="Calibri"/>
              </a:rPr>
              <a:t>e	</a:t>
            </a:r>
            <a:r>
              <a:rPr sz="2400" spc="-5" dirty="0">
                <a:solidFill>
                  <a:srgbClr val="001F5F"/>
                </a:solidFill>
                <a:latin typeface="Calibri"/>
                <a:cs typeface="Calibri"/>
              </a:rPr>
              <a:t>più  </a:t>
            </a:r>
            <a:r>
              <a:rPr sz="2400" spc="-20" dirty="0">
                <a:solidFill>
                  <a:srgbClr val="001F5F"/>
                </a:solidFill>
                <a:latin typeface="Calibri"/>
                <a:cs typeface="Calibri"/>
              </a:rPr>
              <a:t>c</a:t>
            </a:r>
            <a:r>
              <a:rPr sz="2400" spc="-5" dirty="0">
                <a:solidFill>
                  <a:srgbClr val="001F5F"/>
                </a:solidFill>
                <a:latin typeface="Calibri"/>
                <a:cs typeface="Calibri"/>
              </a:rPr>
              <a:t>o</a:t>
            </a:r>
            <a:r>
              <a:rPr sz="2400" spc="-20" dirty="0">
                <a:solidFill>
                  <a:srgbClr val="001F5F"/>
                </a:solidFill>
                <a:latin typeface="Calibri"/>
                <a:cs typeface="Calibri"/>
              </a:rPr>
              <a:t>n</a:t>
            </a:r>
            <a:r>
              <a:rPr sz="2400" spc="-5" dirty="0">
                <a:solidFill>
                  <a:srgbClr val="001F5F"/>
                </a:solidFill>
                <a:latin typeface="Calibri"/>
                <a:cs typeface="Calibri"/>
              </a:rPr>
              <a:t>f</a:t>
            </a:r>
            <a:r>
              <a:rPr sz="2400" spc="-35" dirty="0">
                <a:solidFill>
                  <a:srgbClr val="001F5F"/>
                </a:solidFill>
                <a:latin typeface="Calibri"/>
                <a:cs typeface="Calibri"/>
              </a:rPr>
              <a:t>r</a:t>
            </a:r>
            <a:r>
              <a:rPr sz="2400" spc="-5" dirty="0">
                <a:solidFill>
                  <a:srgbClr val="001F5F"/>
                </a:solidFill>
                <a:latin typeface="Calibri"/>
                <a:cs typeface="Calibri"/>
              </a:rPr>
              <a:t>o</a:t>
            </a:r>
            <a:r>
              <a:rPr sz="2400" spc="-30" dirty="0">
                <a:solidFill>
                  <a:srgbClr val="001F5F"/>
                </a:solidFill>
                <a:latin typeface="Calibri"/>
                <a:cs typeface="Calibri"/>
              </a:rPr>
              <a:t>n</a:t>
            </a:r>
            <a:r>
              <a:rPr sz="2400" spc="-25" dirty="0">
                <a:solidFill>
                  <a:srgbClr val="001F5F"/>
                </a:solidFill>
                <a:latin typeface="Calibri"/>
                <a:cs typeface="Calibri"/>
              </a:rPr>
              <a:t>t</a:t>
            </a:r>
            <a:r>
              <a:rPr sz="2400" dirty="0">
                <a:solidFill>
                  <a:srgbClr val="001F5F"/>
                </a:solidFill>
                <a:latin typeface="Calibri"/>
                <a:cs typeface="Calibri"/>
              </a:rPr>
              <a:t>o</a:t>
            </a:r>
            <a:endParaRPr sz="2400">
              <a:latin typeface="Calibri"/>
              <a:cs typeface="Calibri"/>
            </a:endParaRPr>
          </a:p>
        </p:txBody>
      </p:sp>
      <p:sp>
        <p:nvSpPr>
          <p:cNvPr id="23" name="object 23"/>
          <p:cNvSpPr txBox="1"/>
          <p:nvPr/>
        </p:nvSpPr>
        <p:spPr>
          <a:xfrm>
            <a:off x="9117583" y="5531916"/>
            <a:ext cx="1220470" cy="756920"/>
          </a:xfrm>
          <a:prstGeom prst="rect">
            <a:avLst/>
          </a:prstGeom>
        </p:spPr>
        <p:txBody>
          <a:bodyPr vert="horz" wrap="square" lIns="0" tIns="12700" rIns="0" bIns="0" rtlCol="0">
            <a:spAutoFit/>
          </a:bodyPr>
          <a:lstStyle/>
          <a:p>
            <a:pPr marL="12700" marR="5080" indent="12065">
              <a:spcBef>
                <a:spcPts val="100"/>
              </a:spcBef>
            </a:pPr>
            <a:r>
              <a:rPr sz="2400" spc="-5" dirty="0">
                <a:solidFill>
                  <a:srgbClr val="001F5F"/>
                </a:solidFill>
                <a:latin typeface="Calibri"/>
                <a:cs typeface="Calibri"/>
              </a:rPr>
              <a:t>p</a:t>
            </a:r>
            <a:r>
              <a:rPr sz="2400" spc="-35" dirty="0">
                <a:solidFill>
                  <a:srgbClr val="001F5F"/>
                </a:solidFill>
                <a:latin typeface="Calibri"/>
                <a:cs typeface="Calibri"/>
              </a:rPr>
              <a:t>r</a:t>
            </a:r>
            <a:r>
              <a:rPr sz="2400" spc="-5" dirty="0">
                <a:solidFill>
                  <a:srgbClr val="001F5F"/>
                </a:solidFill>
                <a:latin typeface="Calibri"/>
                <a:cs typeface="Calibri"/>
              </a:rPr>
              <a:t>obabile  </a:t>
            </a:r>
            <a:r>
              <a:rPr sz="2400" dirty="0">
                <a:solidFill>
                  <a:srgbClr val="001F5F"/>
                </a:solidFill>
                <a:latin typeface="Calibri"/>
                <a:cs typeface="Calibri"/>
              </a:rPr>
              <a:t>all</a:t>
            </a:r>
            <a:r>
              <a:rPr sz="2400" spc="10" dirty="0">
                <a:solidFill>
                  <a:srgbClr val="001F5F"/>
                </a:solidFill>
                <a:latin typeface="Calibri"/>
                <a:cs typeface="Calibri"/>
              </a:rPr>
              <a:t>’</a:t>
            </a:r>
            <a:r>
              <a:rPr sz="2400" dirty="0">
                <a:solidFill>
                  <a:srgbClr val="001F5F"/>
                </a:solidFill>
                <a:latin typeface="Calibri"/>
                <a:cs typeface="Calibri"/>
              </a:rPr>
              <a:t>ipo</a:t>
            </a:r>
            <a:r>
              <a:rPr sz="2400" spc="-30" dirty="0">
                <a:solidFill>
                  <a:srgbClr val="001F5F"/>
                </a:solidFill>
                <a:latin typeface="Calibri"/>
                <a:cs typeface="Calibri"/>
              </a:rPr>
              <a:t>t</a:t>
            </a:r>
            <a:r>
              <a:rPr sz="2400" dirty="0">
                <a:solidFill>
                  <a:srgbClr val="001F5F"/>
                </a:solidFill>
                <a:latin typeface="Calibri"/>
                <a:cs typeface="Calibri"/>
              </a:rPr>
              <a:t>esi</a:t>
            </a:r>
            <a:endParaRPr sz="2400" dirty="0">
              <a:latin typeface="Calibri"/>
              <a:cs typeface="Calibri"/>
            </a:endParaRPr>
          </a:p>
        </p:txBody>
      </p:sp>
      <p:sp>
        <p:nvSpPr>
          <p:cNvPr id="24" name="object 24"/>
          <p:cNvSpPr txBox="1"/>
          <p:nvPr/>
        </p:nvSpPr>
        <p:spPr>
          <a:xfrm>
            <a:off x="1854200" y="6263436"/>
            <a:ext cx="5356860" cy="391160"/>
          </a:xfrm>
          <a:prstGeom prst="rect">
            <a:avLst/>
          </a:prstGeom>
        </p:spPr>
        <p:txBody>
          <a:bodyPr vert="horz" wrap="square" lIns="0" tIns="12700" rIns="0" bIns="0" rtlCol="0">
            <a:spAutoFit/>
          </a:bodyPr>
          <a:lstStyle/>
          <a:p>
            <a:pPr marL="12700">
              <a:spcBef>
                <a:spcPts val="100"/>
              </a:spcBef>
            </a:pPr>
            <a:r>
              <a:rPr sz="2400" spc="-10" dirty="0">
                <a:solidFill>
                  <a:srgbClr val="001F5F"/>
                </a:solidFill>
                <a:latin typeface="Calibri"/>
                <a:cs typeface="Calibri"/>
              </a:rPr>
              <a:t>alternativa </a:t>
            </a:r>
            <a:r>
              <a:rPr sz="2400" dirty="0">
                <a:solidFill>
                  <a:srgbClr val="001F5F"/>
                </a:solidFill>
                <a:latin typeface="Calibri"/>
                <a:cs typeface="Calibri"/>
              </a:rPr>
              <a:t>che </a:t>
            </a:r>
            <a:r>
              <a:rPr sz="2400" spc="-5" dirty="0">
                <a:solidFill>
                  <a:srgbClr val="001F5F"/>
                </a:solidFill>
                <a:latin typeface="Calibri"/>
                <a:cs typeface="Calibri"/>
              </a:rPr>
              <a:t>un uomo </a:t>
            </a:r>
            <a:r>
              <a:rPr sz="2400" dirty="0">
                <a:solidFill>
                  <a:srgbClr val="001F5F"/>
                </a:solidFill>
                <a:latin typeface="Calibri"/>
                <a:cs typeface="Calibri"/>
              </a:rPr>
              <a:t>a </a:t>
            </a:r>
            <a:r>
              <a:rPr sz="2400" spc="-5" dirty="0">
                <a:solidFill>
                  <a:srgbClr val="001F5F"/>
                </a:solidFill>
                <a:latin typeface="Calibri"/>
                <a:cs typeface="Calibri"/>
              </a:rPr>
              <a:t>caso sia </a:t>
            </a:r>
            <a:r>
              <a:rPr sz="2400" dirty="0">
                <a:solidFill>
                  <a:srgbClr val="001F5F"/>
                </a:solidFill>
                <a:latin typeface="Calibri"/>
                <a:cs typeface="Calibri"/>
              </a:rPr>
              <a:t>il</a:t>
            </a:r>
            <a:r>
              <a:rPr sz="2400" spc="-90" dirty="0">
                <a:solidFill>
                  <a:srgbClr val="001F5F"/>
                </a:solidFill>
                <a:latin typeface="Calibri"/>
                <a:cs typeface="Calibri"/>
              </a:rPr>
              <a:t> </a:t>
            </a:r>
            <a:r>
              <a:rPr sz="2400" spc="-10" dirty="0">
                <a:solidFill>
                  <a:srgbClr val="001F5F"/>
                </a:solidFill>
                <a:latin typeface="Calibri"/>
                <a:cs typeface="Calibri"/>
              </a:rPr>
              <a:t>padre.</a:t>
            </a:r>
            <a:endParaRPr sz="2400">
              <a:latin typeface="Calibri"/>
              <a:cs typeface="Calibri"/>
            </a:endParaRPr>
          </a:p>
        </p:txBody>
      </p:sp>
      <p:graphicFrame>
        <p:nvGraphicFramePr>
          <p:cNvPr id="25" name="object 25"/>
          <p:cNvGraphicFramePr>
            <a:graphicFrameLocks noGrp="1"/>
          </p:cNvGraphicFramePr>
          <p:nvPr/>
        </p:nvGraphicFramePr>
        <p:xfrm>
          <a:off x="4643628" y="969263"/>
          <a:ext cx="2158999" cy="2159504"/>
        </p:xfrm>
        <a:graphic>
          <a:graphicData uri="http://schemas.openxmlformats.org/drawingml/2006/table">
            <a:tbl>
              <a:tblPr firstRow="1" bandRow="1">
                <a:tableStyleId>{2D5ABB26-0587-4C30-8999-92F81FD0307C}</a:tableStyleId>
              </a:tblPr>
              <a:tblGrid>
                <a:gridCol w="720725"/>
                <a:gridCol w="348615"/>
                <a:gridCol w="345440"/>
                <a:gridCol w="372744"/>
                <a:gridCol w="371475"/>
              </a:tblGrid>
              <a:tr h="359663">
                <a:tc rowSpan="2">
                  <a:txBody>
                    <a:bodyPr/>
                    <a:lstStyle/>
                    <a:p>
                      <a:pPr marL="176530">
                        <a:lnSpc>
                          <a:spcPct val="100000"/>
                        </a:lnSpc>
                        <a:spcBef>
                          <a:spcPts val="960"/>
                        </a:spcBef>
                      </a:pPr>
                      <a:r>
                        <a:rPr sz="2800" spc="-10" dirty="0">
                          <a:solidFill>
                            <a:srgbClr val="001F5F"/>
                          </a:solidFill>
                          <a:latin typeface="Calibri"/>
                          <a:cs typeface="Calibri"/>
                        </a:rPr>
                        <a:t>PP</a:t>
                      </a:r>
                      <a:endParaRPr sz="2800">
                        <a:latin typeface="Calibri"/>
                        <a:cs typeface="Calibri"/>
                      </a:endParaRPr>
                    </a:p>
                  </a:txBody>
                  <a:tcPr marL="0" marR="0" marT="121920" marB="0">
                    <a:lnL w="28575">
                      <a:solidFill>
                        <a:srgbClr val="4F81BC"/>
                      </a:solidFill>
                      <a:prstDash val="solid"/>
                    </a:lnL>
                    <a:lnR w="28575">
                      <a:solidFill>
                        <a:srgbClr val="4F81BC"/>
                      </a:solidFill>
                      <a:prstDash val="solid"/>
                    </a:lnR>
                    <a:lnT w="28575">
                      <a:solidFill>
                        <a:srgbClr val="4F81BC"/>
                      </a:solidFill>
                      <a:prstDash val="solid"/>
                    </a:lnT>
                    <a:lnB w="28575">
                      <a:solidFill>
                        <a:srgbClr val="4F81BC"/>
                      </a:solidFill>
                      <a:prstDash val="solid"/>
                    </a:lnB>
                  </a:tcPr>
                </a:tc>
                <a:tc gridSpan="4">
                  <a:txBody>
                    <a:bodyPr/>
                    <a:lstStyle/>
                    <a:p>
                      <a:pPr>
                        <a:lnSpc>
                          <a:spcPct val="100000"/>
                        </a:lnSpc>
                      </a:pPr>
                      <a:endParaRPr sz="2200">
                        <a:latin typeface="Times New Roman"/>
                        <a:cs typeface="Times New Roman"/>
                      </a:endParaRPr>
                    </a:p>
                  </a:txBody>
                  <a:tcPr marL="0" marR="0" marT="0" marB="0">
                    <a:lnL w="28575">
                      <a:solidFill>
                        <a:srgbClr val="4F81BC"/>
                      </a:solidFill>
                      <a:prstDash val="solid"/>
                    </a:lnL>
                    <a:lnB w="28575">
                      <a:solidFill>
                        <a:srgbClr val="4F81B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59663">
                <a:tc vMerge="1">
                  <a:txBody>
                    <a:bodyPr/>
                    <a:lstStyle/>
                    <a:p>
                      <a:endParaRPr/>
                    </a:p>
                  </a:txBody>
                  <a:tcPr marL="0" marR="0" marT="121920" marB="0">
                    <a:lnL w="28575">
                      <a:solidFill>
                        <a:srgbClr val="4F81BC"/>
                      </a:solidFill>
                      <a:prstDash val="solid"/>
                    </a:lnL>
                    <a:lnR w="28575">
                      <a:solidFill>
                        <a:srgbClr val="4F81BC"/>
                      </a:solidFill>
                      <a:prstDash val="solid"/>
                    </a:lnR>
                    <a:lnT w="28575">
                      <a:solidFill>
                        <a:srgbClr val="4F81BC"/>
                      </a:solidFill>
                      <a:prstDash val="solid"/>
                    </a:lnT>
                    <a:lnB w="28575">
                      <a:solidFill>
                        <a:srgbClr val="4F81BC"/>
                      </a:solidFill>
                      <a:prstDash val="solid"/>
                    </a:lnB>
                  </a:tcPr>
                </a:tc>
                <a:tc gridSpan="2">
                  <a:txBody>
                    <a:bodyPr/>
                    <a:lstStyle/>
                    <a:p>
                      <a:pPr>
                        <a:lnSpc>
                          <a:spcPct val="100000"/>
                        </a:lnSpc>
                      </a:pPr>
                      <a:endParaRPr sz="2200">
                        <a:latin typeface="Times New Roman"/>
                        <a:cs typeface="Times New Roman"/>
                      </a:endParaRPr>
                    </a:p>
                  </a:txBody>
                  <a:tcPr marL="0" marR="0" marT="0" marB="0">
                    <a:lnL w="28575">
                      <a:solidFill>
                        <a:srgbClr val="4F81BC"/>
                      </a:solidFill>
                      <a:prstDash val="solid"/>
                    </a:lnL>
                    <a:lnR w="28575">
                      <a:solidFill>
                        <a:srgbClr val="4F81BC"/>
                      </a:solidFill>
                      <a:prstDash val="solid"/>
                    </a:lnR>
                    <a:lnT w="28575">
                      <a:solidFill>
                        <a:srgbClr val="4F81BC"/>
                      </a:solidFill>
                      <a:prstDash val="solid"/>
                    </a:lnT>
                  </a:tcPr>
                </a:tc>
                <a:tc hMerge="1">
                  <a:txBody>
                    <a:bodyPr/>
                    <a:lstStyle/>
                    <a:p>
                      <a:endParaRPr/>
                    </a:p>
                  </a:txBody>
                  <a:tcPr marL="0" marR="0" marT="0" marB="0"/>
                </a:tc>
                <a:tc rowSpan="2" gridSpan="2">
                  <a:txBody>
                    <a:bodyPr/>
                    <a:lstStyle/>
                    <a:p>
                      <a:pPr>
                        <a:lnSpc>
                          <a:spcPct val="100000"/>
                        </a:lnSpc>
                      </a:pPr>
                      <a:endParaRPr sz="2300">
                        <a:latin typeface="Times New Roman"/>
                        <a:cs typeface="Times New Roman"/>
                      </a:endParaRPr>
                    </a:p>
                  </a:txBody>
                  <a:tcPr marL="0" marR="0" marT="0" marB="0">
                    <a:lnL w="28575">
                      <a:solidFill>
                        <a:srgbClr val="4F81BC"/>
                      </a:solidFill>
                      <a:prstDash val="solid"/>
                    </a:lnL>
                    <a:lnT w="28575">
                      <a:solidFill>
                        <a:srgbClr val="4F81BC"/>
                      </a:solidFill>
                      <a:prstDash val="solid"/>
                    </a:lnT>
                  </a:tcPr>
                </a:tc>
                <a:tc rowSpan="2" hMerge="1">
                  <a:txBody>
                    <a:bodyPr/>
                    <a:lstStyle/>
                    <a:p>
                      <a:endParaRPr/>
                    </a:p>
                  </a:txBody>
                  <a:tcPr marL="0" marR="0" marT="0" marB="0"/>
                </a:tc>
              </a:tr>
              <a:tr h="720851">
                <a:tc gridSpan="3">
                  <a:txBody>
                    <a:bodyPr/>
                    <a:lstStyle/>
                    <a:p>
                      <a:pPr marL="184150" marR="872490" indent="1270">
                        <a:lnSpc>
                          <a:spcPct val="101699"/>
                        </a:lnSpc>
                        <a:spcBef>
                          <a:spcPts val="765"/>
                        </a:spcBef>
                      </a:pPr>
                      <a:r>
                        <a:rPr sz="1800" dirty="0">
                          <a:solidFill>
                            <a:srgbClr val="00AF50"/>
                          </a:solidFill>
                          <a:latin typeface="Calibri"/>
                          <a:cs typeface="Calibri"/>
                        </a:rPr>
                        <a:t>A</a:t>
                      </a:r>
                      <a:r>
                        <a:rPr sz="1800" spc="-60" dirty="0">
                          <a:solidFill>
                            <a:srgbClr val="00AF50"/>
                          </a:solidFill>
                          <a:latin typeface="Calibri"/>
                          <a:cs typeface="Calibri"/>
                        </a:rPr>
                        <a:t>/</a:t>
                      </a:r>
                      <a:r>
                        <a:rPr sz="1800" dirty="0">
                          <a:solidFill>
                            <a:srgbClr val="00AF50"/>
                          </a:solidFill>
                          <a:latin typeface="Calibri"/>
                          <a:cs typeface="Calibri"/>
                        </a:rPr>
                        <a:t>A  C/D</a:t>
                      </a:r>
                      <a:endParaRPr sz="1800">
                        <a:latin typeface="Calibri"/>
                        <a:cs typeface="Calibri"/>
                      </a:endParaRPr>
                    </a:p>
                  </a:txBody>
                  <a:tcPr marL="0" marR="0" marT="97155" marB="0">
                    <a:lnR w="28575">
                      <a:solidFill>
                        <a:srgbClr val="4F81BC"/>
                      </a:solidFill>
                      <a:prstDash val="solid"/>
                    </a:lnR>
                    <a:lnT w="28575" cap="flat" cmpd="sng" algn="ctr">
                      <a:solidFill>
                        <a:srgbClr val="4F81BC"/>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28575">
                      <a:solidFill>
                        <a:srgbClr val="4F81BC"/>
                      </a:solidFill>
                      <a:prstDash val="solid"/>
                    </a:lnL>
                    <a:lnT w="28575">
                      <a:solidFill>
                        <a:srgbClr val="4F81BC"/>
                      </a:solidFill>
                      <a:prstDash val="solid"/>
                    </a:lnT>
                  </a:tcPr>
                </a:tc>
                <a:tc hMerge="1" vMerge="1">
                  <a:txBody>
                    <a:bodyPr/>
                    <a:lstStyle/>
                    <a:p>
                      <a:endParaRPr/>
                    </a:p>
                  </a:txBody>
                  <a:tcPr marL="0" marR="0" marT="0" marB="0"/>
                </a:tc>
              </a:tr>
              <a:tr h="719327">
                <a:tc gridSpan="2">
                  <a:txBody>
                    <a:bodyPr/>
                    <a:lstStyle/>
                    <a:p>
                      <a:pPr>
                        <a:lnSpc>
                          <a:spcPct val="100000"/>
                        </a:lnSpc>
                      </a:pPr>
                      <a:endParaRPr sz="2300">
                        <a:latin typeface="Times New Roman"/>
                        <a:cs typeface="Times New Roman"/>
                      </a:endParaRPr>
                    </a:p>
                  </a:txBody>
                  <a:tcPr marL="0" marR="0" marT="0" marB="0">
                    <a:lnR w="28575">
                      <a:solidFill>
                        <a:srgbClr val="4F81BC"/>
                      </a:solidFill>
                      <a:prstDash val="solid"/>
                    </a:lnR>
                  </a:tcPr>
                </a:tc>
                <a:tc hMerge="1">
                  <a:txBody>
                    <a:bodyPr/>
                    <a:lstStyle/>
                    <a:p>
                      <a:endParaRPr/>
                    </a:p>
                  </a:txBody>
                  <a:tcPr marL="0" marR="0" marT="0" marB="0"/>
                </a:tc>
                <a:tc gridSpan="2">
                  <a:txBody>
                    <a:bodyPr/>
                    <a:lstStyle/>
                    <a:p>
                      <a:pPr algn="ctr">
                        <a:lnSpc>
                          <a:spcPct val="100000"/>
                        </a:lnSpc>
                        <a:spcBef>
                          <a:spcPts val="965"/>
                        </a:spcBef>
                      </a:pPr>
                      <a:r>
                        <a:rPr sz="2800" dirty="0">
                          <a:latin typeface="Calibri"/>
                          <a:cs typeface="Calibri"/>
                        </a:rPr>
                        <a:t>F</a:t>
                      </a:r>
                      <a:endParaRPr sz="2800">
                        <a:latin typeface="Calibri"/>
                        <a:cs typeface="Calibri"/>
                      </a:endParaRPr>
                    </a:p>
                  </a:txBody>
                  <a:tcPr marL="0" marR="0" marT="122555" marB="0">
                    <a:lnL w="28575">
                      <a:solidFill>
                        <a:srgbClr val="4F81BC"/>
                      </a:solidFill>
                      <a:prstDash val="solid"/>
                    </a:lnL>
                    <a:lnR w="28575">
                      <a:solidFill>
                        <a:srgbClr val="4F81BC"/>
                      </a:solidFill>
                      <a:prstDash val="solid"/>
                    </a:lnR>
                    <a:lnT w="28575">
                      <a:solidFill>
                        <a:srgbClr val="4F81BC"/>
                      </a:solidFill>
                      <a:prstDash val="solid"/>
                    </a:lnT>
                    <a:lnB w="28575">
                      <a:solidFill>
                        <a:srgbClr val="4F81BC"/>
                      </a:solidFill>
                      <a:prstDash val="solid"/>
                    </a:lnB>
                  </a:tcPr>
                </a:tc>
                <a:tc hMerge="1">
                  <a:txBody>
                    <a:bodyPr/>
                    <a:lstStyle/>
                    <a:p>
                      <a:endParaRPr/>
                    </a:p>
                  </a:txBody>
                  <a:tcPr marL="0" marR="0" marT="0" marB="0"/>
                </a:tc>
                <a:tc>
                  <a:txBody>
                    <a:bodyPr/>
                    <a:lstStyle/>
                    <a:p>
                      <a:pPr>
                        <a:lnSpc>
                          <a:spcPct val="100000"/>
                        </a:lnSpc>
                      </a:pPr>
                      <a:endParaRPr sz="2300">
                        <a:latin typeface="Times New Roman"/>
                        <a:cs typeface="Times New Roman"/>
                      </a:endParaRPr>
                    </a:p>
                  </a:txBody>
                  <a:tcPr marL="0" marR="0" marT="0" marB="0">
                    <a:lnL w="28575">
                      <a:solidFill>
                        <a:srgbClr val="4F81BC"/>
                      </a:solidFill>
                      <a:prstDash val="solid"/>
                    </a:lnL>
                  </a:tcPr>
                </a:tc>
              </a:tr>
            </a:tbl>
          </a:graphicData>
        </a:graphic>
      </p:graphicFrame>
      <p:sp>
        <p:nvSpPr>
          <p:cNvPr id="26" name="object 26"/>
          <p:cNvSpPr txBox="1"/>
          <p:nvPr/>
        </p:nvSpPr>
        <p:spPr>
          <a:xfrm>
            <a:off x="6995286" y="1791080"/>
            <a:ext cx="363220" cy="579120"/>
          </a:xfrm>
          <a:prstGeom prst="rect">
            <a:avLst/>
          </a:prstGeom>
        </p:spPr>
        <p:txBody>
          <a:bodyPr vert="horz" wrap="square" lIns="0" tIns="7620" rIns="0" bIns="0" rtlCol="0">
            <a:spAutoFit/>
          </a:bodyPr>
          <a:lstStyle/>
          <a:p>
            <a:pPr marL="26034" marR="5080" indent="-13970">
              <a:lnSpc>
                <a:spcPct val="101699"/>
              </a:lnSpc>
              <a:spcBef>
                <a:spcPts val="60"/>
              </a:spcBef>
            </a:pPr>
            <a:r>
              <a:rPr dirty="0">
                <a:solidFill>
                  <a:srgbClr val="6F2F9F"/>
                </a:solidFill>
                <a:latin typeface="Calibri"/>
                <a:cs typeface="Calibri"/>
              </a:rPr>
              <a:t>B/B  </a:t>
            </a:r>
            <a:r>
              <a:rPr spc="-5" dirty="0">
                <a:solidFill>
                  <a:srgbClr val="6F2F9F"/>
                </a:solidFill>
                <a:latin typeface="Calibri"/>
                <a:cs typeface="Calibri"/>
              </a:rPr>
              <a:t>E/E</a:t>
            </a:r>
            <a:endParaRPr>
              <a:latin typeface="Calibri"/>
              <a:cs typeface="Calibri"/>
            </a:endParaRPr>
          </a:p>
        </p:txBody>
      </p:sp>
      <p:sp>
        <p:nvSpPr>
          <p:cNvPr id="27" name="object 27"/>
          <p:cNvSpPr txBox="1"/>
          <p:nvPr/>
        </p:nvSpPr>
        <p:spPr>
          <a:xfrm>
            <a:off x="5886070" y="3207758"/>
            <a:ext cx="371475" cy="602615"/>
          </a:xfrm>
          <a:prstGeom prst="rect">
            <a:avLst/>
          </a:prstGeom>
        </p:spPr>
        <p:txBody>
          <a:bodyPr vert="horz" wrap="square" lIns="0" tIns="26670" rIns="0" bIns="0" rtlCol="0">
            <a:spAutoFit/>
          </a:bodyPr>
          <a:lstStyle/>
          <a:p>
            <a:pPr marL="12700">
              <a:spcBef>
                <a:spcPts val="210"/>
              </a:spcBef>
            </a:pPr>
            <a:r>
              <a:rPr dirty="0">
                <a:solidFill>
                  <a:srgbClr val="00AF50"/>
                </a:solidFill>
                <a:latin typeface="Calibri"/>
                <a:cs typeface="Calibri"/>
              </a:rPr>
              <a:t>A</a:t>
            </a:r>
            <a:r>
              <a:rPr spc="-5" dirty="0">
                <a:latin typeface="Calibri"/>
                <a:cs typeface="Calibri"/>
              </a:rPr>
              <a:t>/</a:t>
            </a:r>
            <a:r>
              <a:rPr dirty="0">
                <a:solidFill>
                  <a:srgbClr val="6F2F9F"/>
                </a:solidFill>
                <a:latin typeface="Calibri"/>
                <a:cs typeface="Calibri"/>
              </a:rPr>
              <a:t>B</a:t>
            </a:r>
            <a:endParaRPr>
              <a:latin typeface="Calibri"/>
              <a:cs typeface="Calibri"/>
            </a:endParaRPr>
          </a:p>
          <a:p>
            <a:pPr marL="18415">
              <a:spcBef>
                <a:spcPts val="115"/>
              </a:spcBef>
            </a:pPr>
            <a:r>
              <a:rPr dirty="0">
                <a:solidFill>
                  <a:srgbClr val="00AF50"/>
                </a:solidFill>
                <a:latin typeface="Calibri"/>
                <a:cs typeface="Calibri"/>
              </a:rPr>
              <a:t>C</a:t>
            </a:r>
            <a:r>
              <a:rPr dirty="0">
                <a:latin typeface="Calibri"/>
                <a:cs typeface="Calibri"/>
              </a:rPr>
              <a:t>/</a:t>
            </a:r>
            <a:r>
              <a:rPr dirty="0">
                <a:solidFill>
                  <a:srgbClr val="6F2F9F"/>
                </a:solidFill>
                <a:latin typeface="Calibri"/>
                <a:cs typeface="Calibri"/>
              </a:rPr>
              <a:t>E</a:t>
            </a:r>
            <a:endParaRPr>
              <a:latin typeface="Calibri"/>
              <a:cs typeface="Calibri"/>
            </a:endParaRPr>
          </a:p>
        </p:txBody>
      </p:sp>
      <p:sp>
        <p:nvSpPr>
          <p:cNvPr id="28" name="object 28"/>
          <p:cNvSpPr txBox="1"/>
          <p:nvPr/>
        </p:nvSpPr>
        <p:spPr>
          <a:xfrm>
            <a:off x="6067425" y="4516883"/>
            <a:ext cx="25019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p</a:t>
            </a:r>
            <a:r>
              <a:rPr sz="1950" spc="22" baseline="-21367" dirty="0">
                <a:solidFill>
                  <a:srgbClr val="001F5F"/>
                </a:solidFill>
                <a:latin typeface="Calibri"/>
                <a:cs typeface="Calibri"/>
              </a:rPr>
              <a:t>C</a:t>
            </a:r>
            <a:endParaRPr sz="1950" baseline="-21367">
              <a:latin typeface="Calibri"/>
              <a:cs typeface="Calibri"/>
            </a:endParaRPr>
          </a:p>
        </p:txBody>
      </p:sp>
      <p:sp>
        <p:nvSpPr>
          <p:cNvPr id="29" name="object 29"/>
          <p:cNvSpPr txBox="1"/>
          <p:nvPr/>
        </p:nvSpPr>
        <p:spPr>
          <a:xfrm>
            <a:off x="2202892" y="1550645"/>
            <a:ext cx="814069" cy="890269"/>
          </a:xfrm>
          <a:prstGeom prst="rect">
            <a:avLst/>
          </a:prstGeom>
        </p:spPr>
        <p:txBody>
          <a:bodyPr vert="horz" wrap="square" lIns="0" tIns="12065" rIns="0" bIns="0" rtlCol="0">
            <a:spAutoFit/>
          </a:bodyPr>
          <a:lstStyle/>
          <a:p>
            <a:pPr marL="12700" marR="5080">
              <a:lnSpc>
                <a:spcPct val="141800"/>
              </a:lnSpc>
              <a:spcBef>
                <a:spcPts val="95"/>
              </a:spcBef>
            </a:pPr>
            <a:r>
              <a:rPr sz="2000" spc="-150" dirty="0">
                <a:solidFill>
                  <a:srgbClr val="001F5F"/>
                </a:solidFill>
                <a:latin typeface="Calibri"/>
                <a:cs typeface="Calibri"/>
              </a:rPr>
              <a:t>P</a:t>
            </a:r>
            <a:r>
              <a:rPr sz="1950" spc="15" baseline="-21367" dirty="0">
                <a:solidFill>
                  <a:srgbClr val="001F5F"/>
                </a:solidFill>
                <a:latin typeface="Calibri"/>
                <a:cs typeface="Calibri"/>
              </a:rPr>
              <a:t>A</a:t>
            </a:r>
            <a:r>
              <a:rPr sz="2000" spc="-5" dirty="0">
                <a:solidFill>
                  <a:srgbClr val="001F5F"/>
                </a:solidFill>
                <a:latin typeface="Calibri"/>
                <a:cs typeface="Calibri"/>
              </a:rPr>
              <a:t>=0.05  </a:t>
            </a:r>
            <a:r>
              <a:rPr sz="2000" dirty="0">
                <a:solidFill>
                  <a:srgbClr val="001F5F"/>
                </a:solidFill>
                <a:latin typeface="Calibri"/>
                <a:cs typeface="Calibri"/>
              </a:rPr>
              <a:t>P</a:t>
            </a:r>
            <a:r>
              <a:rPr sz="1950" baseline="-21367" dirty="0">
                <a:solidFill>
                  <a:srgbClr val="001F5F"/>
                </a:solidFill>
                <a:latin typeface="Calibri"/>
                <a:cs typeface="Calibri"/>
              </a:rPr>
              <a:t>C</a:t>
            </a:r>
            <a:r>
              <a:rPr sz="2000" dirty="0">
                <a:solidFill>
                  <a:srgbClr val="001F5F"/>
                </a:solidFill>
                <a:latin typeface="Calibri"/>
                <a:cs typeface="Calibri"/>
              </a:rPr>
              <a:t>=0.1</a:t>
            </a:r>
            <a:endParaRPr sz="2000">
              <a:latin typeface="Calibri"/>
              <a:cs typeface="Calibri"/>
            </a:endParaRPr>
          </a:p>
        </p:txBody>
      </p:sp>
      <p:sp>
        <p:nvSpPr>
          <p:cNvPr id="30" name="object 30"/>
          <p:cNvSpPr txBox="1"/>
          <p:nvPr/>
        </p:nvSpPr>
        <p:spPr>
          <a:xfrm>
            <a:off x="6886702" y="4093921"/>
            <a:ext cx="154940" cy="331470"/>
          </a:xfrm>
          <a:prstGeom prst="rect">
            <a:avLst/>
          </a:prstGeom>
        </p:spPr>
        <p:txBody>
          <a:bodyPr vert="horz" wrap="square" lIns="0" tIns="13335" rIns="0" bIns="0" rtlCol="0">
            <a:spAutoFit/>
          </a:bodyPr>
          <a:lstStyle/>
          <a:p>
            <a:pPr marL="12700">
              <a:spcBef>
                <a:spcPts val="105"/>
              </a:spcBef>
            </a:pPr>
            <a:r>
              <a:rPr sz="2000" dirty="0">
                <a:solidFill>
                  <a:srgbClr val="001F5F"/>
                </a:solidFill>
                <a:latin typeface="Calibri"/>
                <a:cs typeface="Calibri"/>
              </a:rPr>
              <a:t>1</a:t>
            </a:r>
            <a:endParaRPr sz="2000">
              <a:latin typeface="Calibri"/>
              <a:cs typeface="Calibri"/>
            </a:endParaRPr>
          </a:p>
        </p:txBody>
      </p:sp>
      <p:sp>
        <p:nvSpPr>
          <p:cNvPr id="31" name="object 31"/>
          <p:cNvSpPr txBox="1"/>
          <p:nvPr/>
        </p:nvSpPr>
        <p:spPr>
          <a:xfrm>
            <a:off x="6823709" y="4517264"/>
            <a:ext cx="47752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0.05</a:t>
            </a:r>
            <a:endParaRPr sz="2000">
              <a:latin typeface="Calibri"/>
              <a:cs typeface="Calibri"/>
            </a:endParaRPr>
          </a:p>
        </p:txBody>
      </p:sp>
      <p:sp>
        <p:nvSpPr>
          <p:cNvPr id="32" name="object 32"/>
          <p:cNvSpPr/>
          <p:nvPr/>
        </p:nvSpPr>
        <p:spPr>
          <a:xfrm>
            <a:off x="6816853" y="4492752"/>
            <a:ext cx="540385" cy="0"/>
          </a:xfrm>
          <a:custGeom>
            <a:avLst/>
            <a:gdLst/>
            <a:ahLst/>
            <a:cxnLst/>
            <a:rect l="l" t="t" r="r" b="b"/>
            <a:pathLst>
              <a:path w="540385">
                <a:moveTo>
                  <a:pt x="0" y="0"/>
                </a:moveTo>
                <a:lnTo>
                  <a:pt x="540003" y="0"/>
                </a:lnTo>
              </a:path>
            </a:pathLst>
          </a:custGeom>
          <a:ln w="9144">
            <a:solidFill>
              <a:srgbClr val="497DBA"/>
            </a:solidFill>
          </a:ln>
        </p:spPr>
        <p:txBody>
          <a:bodyPr wrap="square" lIns="0" tIns="0" rIns="0" bIns="0" rtlCol="0"/>
          <a:lstStyle/>
          <a:p>
            <a:endParaRPr/>
          </a:p>
        </p:txBody>
      </p:sp>
      <p:sp>
        <p:nvSpPr>
          <p:cNvPr id="33" name="object 33"/>
          <p:cNvSpPr txBox="1"/>
          <p:nvPr/>
        </p:nvSpPr>
        <p:spPr>
          <a:xfrm>
            <a:off x="7706360" y="4101160"/>
            <a:ext cx="348615" cy="331470"/>
          </a:xfrm>
          <a:prstGeom prst="rect">
            <a:avLst/>
          </a:prstGeom>
        </p:spPr>
        <p:txBody>
          <a:bodyPr vert="horz" wrap="square" lIns="0" tIns="13335" rIns="0" bIns="0" rtlCol="0">
            <a:spAutoFit/>
          </a:bodyPr>
          <a:lstStyle/>
          <a:p>
            <a:pPr marL="12700">
              <a:spcBef>
                <a:spcPts val="105"/>
              </a:spcBef>
            </a:pPr>
            <a:r>
              <a:rPr sz="2000" dirty="0">
                <a:solidFill>
                  <a:srgbClr val="001F5F"/>
                </a:solidFill>
                <a:latin typeface="Calibri"/>
                <a:cs typeface="Calibri"/>
              </a:rPr>
              <a:t>0.5</a:t>
            </a:r>
            <a:endParaRPr sz="2000">
              <a:latin typeface="Calibri"/>
              <a:cs typeface="Calibri"/>
            </a:endParaRPr>
          </a:p>
        </p:txBody>
      </p:sp>
      <p:sp>
        <p:nvSpPr>
          <p:cNvPr id="34" name="object 34"/>
          <p:cNvSpPr/>
          <p:nvPr/>
        </p:nvSpPr>
        <p:spPr>
          <a:xfrm>
            <a:off x="7607808" y="4492752"/>
            <a:ext cx="720090" cy="0"/>
          </a:xfrm>
          <a:custGeom>
            <a:avLst/>
            <a:gdLst/>
            <a:ahLst/>
            <a:cxnLst/>
            <a:rect l="l" t="t" r="r" b="b"/>
            <a:pathLst>
              <a:path w="720090">
                <a:moveTo>
                  <a:pt x="0" y="0"/>
                </a:moveTo>
                <a:lnTo>
                  <a:pt x="719963" y="0"/>
                </a:lnTo>
              </a:path>
            </a:pathLst>
          </a:custGeom>
          <a:ln w="9144">
            <a:solidFill>
              <a:srgbClr val="497DBA"/>
            </a:solidFill>
          </a:ln>
        </p:spPr>
        <p:txBody>
          <a:bodyPr wrap="square" lIns="0" tIns="0" rIns="0" bIns="0" rtlCol="0"/>
          <a:lstStyle/>
          <a:p>
            <a:endParaRPr/>
          </a:p>
        </p:txBody>
      </p:sp>
      <p:sp>
        <p:nvSpPr>
          <p:cNvPr id="35" name="object 35"/>
          <p:cNvSpPr txBox="1"/>
          <p:nvPr/>
        </p:nvSpPr>
        <p:spPr>
          <a:xfrm>
            <a:off x="7375016" y="4362451"/>
            <a:ext cx="15240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a:t>
            </a:r>
            <a:endParaRPr sz="2000">
              <a:latin typeface="Calibri"/>
              <a:cs typeface="Calibri"/>
            </a:endParaRPr>
          </a:p>
        </p:txBody>
      </p:sp>
      <p:sp>
        <p:nvSpPr>
          <p:cNvPr id="36" name="object 36"/>
          <p:cNvSpPr txBox="1"/>
          <p:nvPr/>
        </p:nvSpPr>
        <p:spPr>
          <a:xfrm>
            <a:off x="7791703" y="4522978"/>
            <a:ext cx="347980" cy="330835"/>
          </a:xfrm>
          <a:prstGeom prst="rect">
            <a:avLst/>
          </a:prstGeom>
        </p:spPr>
        <p:txBody>
          <a:bodyPr vert="horz" wrap="square" lIns="0" tIns="12700" rIns="0" bIns="0" rtlCol="0">
            <a:spAutoFit/>
          </a:bodyPr>
          <a:lstStyle/>
          <a:p>
            <a:pPr marL="12700">
              <a:spcBef>
                <a:spcPts val="100"/>
              </a:spcBef>
            </a:pPr>
            <a:r>
              <a:rPr sz="2000" dirty="0">
                <a:solidFill>
                  <a:srgbClr val="001F5F"/>
                </a:solidFill>
                <a:latin typeface="Calibri"/>
                <a:cs typeface="Calibri"/>
              </a:rPr>
              <a:t>0.1</a:t>
            </a:r>
            <a:endParaRPr sz="2000">
              <a:latin typeface="Calibri"/>
              <a:cs typeface="Calibri"/>
            </a:endParaRPr>
          </a:p>
        </p:txBody>
      </p:sp>
      <p:sp>
        <p:nvSpPr>
          <p:cNvPr id="37" name="object 37"/>
          <p:cNvSpPr txBox="1"/>
          <p:nvPr/>
        </p:nvSpPr>
        <p:spPr>
          <a:xfrm>
            <a:off x="8382381" y="4311472"/>
            <a:ext cx="1383030" cy="331470"/>
          </a:xfrm>
          <a:prstGeom prst="rect">
            <a:avLst/>
          </a:prstGeom>
        </p:spPr>
        <p:txBody>
          <a:bodyPr vert="horz" wrap="square" lIns="0" tIns="13335" rIns="0" bIns="0" rtlCol="0">
            <a:spAutoFit/>
          </a:bodyPr>
          <a:lstStyle/>
          <a:p>
            <a:pPr marL="12700">
              <a:spcBef>
                <a:spcPts val="105"/>
              </a:spcBef>
            </a:pPr>
            <a:r>
              <a:rPr sz="2000" dirty="0">
                <a:solidFill>
                  <a:srgbClr val="001F5F"/>
                </a:solidFill>
                <a:latin typeface="Calibri"/>
                <a:cs typeface="Calibri"/>
              </a:rPr>
              <a:t>= 20*5 =</a:t>
            </a:r>
            <a:r>
              <a:rPr sz="2000" spc="-305" dirty="0">
                <a:solidFill>
                  <a:srgbClr val="001F5F"/>
                </a:solidFill>
                <a:latin typeface="Calibri"/>
                <a:cs typeface="Calibri"/>
              </a:rPr>
              <a:t> </a:t>
            </a:r>
            <a:r>
              <a:rPr sz="2000" dirty="0">
                <a:solidFill>
                  <a:srgbClr val="001F5F"/>
                </a:solidFill>
                <a:latin typeface="Calibri"/>
                <a:cs typeface="Calibri"/>
              </a:rPr>
              <a:t>100</a:t>
            </a:r>
            <a:endParaRPr sz="2000">
              <a:latin typeface="Calibri"/>
              <a:cs typeface="Calibri"/>
            </a:endParaRPr>
          </a:p>
        </p:txBody>
      </p:sp>
      <p:sp>
        <p:nvSpPr>
          <p:cNvPr id="39" name="object 10"/>
          <p:cNvSpPr txBox="1">
            <a:spLocks/>
          </p:cNvSpPr>
          <p:nvPr/>
        </p:nvSpPr>
        <p:spPr>
          <a:xfrm>
            <a:off x="1438275" y="63336"/>
            <a:ext cx="8734425"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COMBINATO (CPI) </a:t>
            </a:r>
            <a:endParaRPr lang="it-IT" sz="3200" b="1" spc="-5" dirty="0">
              <a:cs typeface="Tahoma"/>
            </a:endParaRPr>
          </a:p>
        </p:txBody>
      </p:sp>
    </p:spTree>
    <p:extLst>
      <p:ext uri="{BB962C8B-B14F-4D97-AF65-F5344CB8AC3E}">
        <p14:creationId xmlns:p14="http://schemas.microsoft.com/office/powerpoint/2010/main" val="24324120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0"/>
          <p:cNvSpPr txBox="1">
            <a:spLocks/>
          </p:cNvSpPr>
          <p:nvPr/>
        </p:nvSpPr>
        <p:spPr>
          <a:xfrm>
            <a:off x="1247775" y="530061"/>
            <a:ext cx="8734425"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COMBINATO (CPI) </a:t>
            </a:r>
            <a:endParaRPr lang="it-IT" sz="3200" b="1" spc="-5" dirty="0">
              <a:cs typeface="Tahoma"/>
            </a:endParaRPr>
          </a:p>
        </p:txBody>
      </p:sp>
      <p:sp>
        <p:nvSpPr>
          <p:cNvPr id="7" name="CasellaDiTesto 6"/>
          <p:cNvSpPr txBox="1"/>
          <p:nvPr/>
        </p:nvSpPr>
        <p:spPr>
          <a:xfrm>
            <a:off x="976311" y="1809750"/>
            <a:ext cx="10348913" cy="4031873"/>
          </a:xfrm>
          <a:prstGeom prst="rect">
            <a:avLst/>
          </a:prstGeom>
          <a:noFill/>
        </p:spPr>
        <p:txBody>
          <a:bodyPr wrap="square" rtlCol="0">
            <a:spAutoFit/>
          </a:bodyPr>
          <a:lstStyle/>
          <a:p>
            <a:r>
              <a:rPr lang="it-IT" sz="3200" dirty="0" smtClean="0"/>
              <a:t>CPI è una misura della forza dell’evidenza genetica (paternità)</a:t>
            </a:r>
          </a:p>
          <a:p>
            <a:endParaRPr lang="it-IT" sz="3200" dirty="0" smtClean="0"/>
          </a:p>
          <a:p>
            <a:r>
              <a:rPr lang="it-IT" sz="3200" dirty="0" smtClean="0"/>
              <a:t>Teoricamente va da 0 a </a:t>
            </a:r>
            <a:r>
              <a:rPr lang="it-IT" sz="3200" dirty="0" smtClean="0">
                <a:sym typeface="Symbol" panose="05050102010706020507" pitchFamily="18" charset="2"/>
              </a:rPr>
              <a:t></a:t>
            </a:r>
            <a:endParaRPr lang="it-IT" sz="3200" dirty="0" smtClean="0"/>
          </a:p>
          <a:p>
            <a:endParaRPr lang="it-IT" sz="3200" dirty="0" smtClean="0"/>
          </a:p>
          <a:p>
            <a:r>
              <a:rPr lang="it-IT" sz="3200" dirty="0" smtClean="0"/>
              <a:t>CPI=1 </a:t>
            </a:r>
            <a:r>
              <a:rPr lang="it-IT" sz="3200" dirty="0" smtClean="0">
                <a:sym typeface="Wingdings" panose="05000000000000000000" pitchFamily="2" charset="2"/>
              </a:rPr>
              <a:t> nessuna informazione</a:t>
            </a:r>
          </a:p>
          <a:p>
            <a:endParaRPr lang="it-IT" sz="3200" dirty="0" smtClean="0">
              <a:sym typeface="Wingdings" panose="05000000000000000000" pitchFamily="2" charset="2"/>
            </a:endParaRPr>
          </a:p>
          <a:p>
            <a:pPr algn="just"/>
            <a:r>
              <a:rPr lang="it-IT" sz="3200" dirty="0" smtClean="0">
                <a:solidFill>
                  <a:srgbClr val="FF0000"/>
                </a:solidFill>
                <a:sym typeface="Wingdings" panose="05000000000000000000" pitchFamily="2" charset="2"/>
              </a:rPr>
              <a:t>CPI &gt; 1 la evidenza genetica (paternità) è più forte vs non paternità</a:t>
            </a:r>
            <a:endParaRPr lang="it-IT" sz="3200" dirty="0">
              <a:solidFill>
                <a:srgbClr val="FF0000"/>
              </a:solidFill>
            </a:endParaRPr>
          </a:p>
        </p:txBody>
      </p:sp>
    </p:spTree>
    <p:extLst>
      <p:ext uri="{BB962C8B-B14F-4D97-AF65-F5344CB8AC3E}">
        <p14:creationId xmlns:p14="http://schemas.microsoft.com/office/powerpoint/2010/main" val="40152237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14799" y="3375213"/>
            <a:ext cx="2998695" cy="68580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it-IT" sz="3600" b="1" dirty="0" smtClean="0"/>
              <a:t>Caso 3</a:t>
            </a:r>
            <a:endParaRPr lang="it-IT" sz="3600" b="1" dirty="0"/>
          </a:p>
        </p:txBody>
      </p:sp>
    </p:spTree>
    <p:extLst>
      <p:ext uri="{BB962C8B-B14F-4D97-AF65-F5344CB8AC3E}">
        <p14:creationId xmlns:p14="http://schemas.microsoft.com/office/powerpoint/2010/main" val="28974375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3" descr="Paternity_allele_comparison.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82812" y="1173059"/>
            <a:ext cx="7056438" cy="5570872"/>
          </a:xfrm>
        </p:spPr>
      </p:pic>
      <p:sp>
        <p:nvSpPr>
          <p:cNvPr id="5" name="object 10"/>
          <p:cNvSpPr txBox="1">
            <a:spLocks/>
          </p:cNvSpPr>
          <p:nvPr/>
        </p:nvSpPr>
        <p:spPr>
          <a:xfrm>
            <a:off x="1514475" y="358611"/>
            <a:ext cx="8734425"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COMBINATO (CPI) </a:t>
            </a:r>
            <a:endParaRPr lang="it-IT" sz="3200" b="1" spc="-5" dirty="0">
              <a:cs typeface="Tahoma"/>
            </a:endParaRPr>
          </a:p>
        </p:txBody>
      </p:sp>
      <p:sp>
        <p:nvSpPr>
          <p:cNvPr id="6" name="object 10"/>
          <p:cNvSpPr txBox="1">
            <a:spLocks/>
          </p:cNvSpPr>
          <p:nvPr/>
        </p:nvSpPr>
        <p:spPr>
          <a:xfrm>
            <a:off x="714375" y="1138979"/>
            <a:ext cx="9877425" cy="60016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spc="-5" dirty="0" smtClean="0">
                <a:solidFill>
                  <a:srgbClr val="FF0000"/>
                </a:solidFill>
                <a:cs typeface="Tahoma"/>
              </a:rPr>
              <a:t>Quali sono gli alleli obbligati del PP, per ciascun locus??</a:t>
            </a:r>
            <a:endParaRPr lang="it-IT" sz="3200" spc="-5" dirty="0">
              <a:solidFill>
                <a:srgbClr val="FF0000"/>
              </a:solidFill>
              <a:cs typeface="Tahoma"/>
            </a:endParaRPr>
          </a:p>
        </p:txBody>
      </p:sp>
      <p:sp>
        <p:nvSpPr>
          <p:cNvPr id="3" name="CasellaDiTesto 2"/>
          <p:cNvSpPr txBox="1"/>
          <p:nvPr/>
        </p:nvSpPr>
        <p:spPr>
          <a:xfrm>
            <a:off x="8020050" y="2408750"/>
            <a:ext cx="73342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t>PP</a:t>
            </a:r>
            <a:endParaRPr lang="it-IT" b="1" dirty="0"/>
          </a:p>
        </p:txBody>
      </p:sp>
      <p:sp>
        <p:nvSpPr>
          <p:cNvPr id="8" name="CasellaDiTesto 7"/>
          <p:cNvSpPr txBox="1"/>
          <p:nvPr/>
        </p:nvSpPr>
        <p:spPr>
          <a:xfrm>
            <a:off x="4552951" y="2408750"/>
            <a:ext cx="97155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smtClean="0"/>
              <a:t>Madre</a:t>
            </a:r>
            <a:endParaRPr lang="it-IT" b="1" dirty="0"/>
          </a:p>
        </p:txBody>
      </p:sp>
      <p:sp>
        <p:nvSpPr>
          <p:cNvPr id="9" name="CasellaDiTesto 8"/>
          <p:cNvSpPr txBox="1"/>
          <p:nvPr/>
        </p:nvSpPr>
        <p:spPr>
          <a:xfrm>
            <a:off x="6405563" y="2343648"/>
            <a:ext cx="73342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t>F</a:t>
            </a:r>
            <a:endParaRPr lang="it-IT" b="1" dirty="0"/>
          </a:p>
        </p:txBody>
      </p:sp>
      <p:sp>
        <p:nvSpPr>
          <p:cNvPr id="7" name="CasellaDiTesto 6"/>
          <p:cNvSpPr txBox="1"/>
          <p:nvPr/>
        </p:nvSpPr>
        <p:spPr>
          <a:xfrm>
            <a:off x="7696200" y="2778082"/>
            <a:ext cx="1419225" cy="3917993"/>
          </a:xfrm>
          <a:prstGeom prst="rect">
            <a:avLst/>
          </a:prstGeom>
          <a:solidFill>
            <a:schemeClr val="bg1"/>
          </a:solidFill>
        </p:spPr>
        <p:txBody>
          <a:bodyPr wrap="square" rtlCol="0">
            <a:spAutoFit/>
          </a:bodyPr>
          <a:lstStyle/>
          <a:p>
            <a:endParaRPr lang="it-IT" dirty="0"/>
          </a:p>
        </p:txBody>
      </p:sp>
      <p:sp>
        <p:nvSpPr>
          <p:cNvPr id="2" name="CasellaDiTesto 1"/>
          <p:cNvSpPr txBox="1"/>
          <p:nvPr/>
        </p:nvSpPr>
        <p:spPr>
          <a:xfrm>
            <a:off x="9239250" y="1854752"/>
            <a:ext cx="228600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it-IT" dirty="0" smtClean="0"/>
              <a:t>Probabilità che PP trasmetta allele obbligato?</a:t>
            </a:r>
            <a:endParaRPr lang="it-IT" dirty="0"/>
          </a:p>
        </p:txBody>
      </p:sp>
    </p:spTree>
    <p:extLst>
      <p:ext uri="{BB962C8B-B14F-4D97-AF65-F5344CB8AC3E}">
        <p14:creationId xmlns:p14="http://schemas.microsoft.com/office/powerpoint/2010/main" val="3761045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3" descr="Paternity_allele_comparison.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82812" y="1173059"/>
            <a:ext cx="7056438" cy="5570872"/>
          </a:xfrm>
        </p:spPr>
      </p:pic>
      <p:sp>
        <p:nvSpPr>
          <p:cNvPr id="5" name="object 10"/>
          <p:cNvSpPr txBox="1">
            <a:spLocks/>
          </p:cNvSpPr>
          <p:nvPr/>
        </p:nvSpPr>
        <p:spPr>
          <a:xfrm>
            <a:off x="1514475" y="358611"/>
            <a:ext cx="8734425"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COMBINATO (CPI) </a:t>
            </a:r>
            <a:endParaRPr lang="it-IT" sz="3200" b="1" spc="-5" dirty="0">
              <a:cs typeface="Tahoma"/>
            </a:endParaRPr>
          </a:p>
        </p:txBody>
      </p:sp>
      <p:sp>
        <p:nvSpPr>
          <p:cNvPr id="6" name="object 10"/>
          <p:cNvSpPr txBox="1">
            <a:spLocks/>
          </p:cNvSpPr>
          <p:nvPr/>
        </p:nvSpPr>
        <p:spPr>
          <a:xfrm>
            <a:off x="714375" y="1138979"/>
            <a:ext cx="9877425" cy="60016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spc="-5" dirty="0" smtClean="0">
                <a:solidFill>
                  <a:srgbClr val="FF0000"/>
                </a:solidFill>
                <a:cs typeface="Tahoma"/>
              </a:rPr>
              <a:t>Quali sono gli alleli obbligati del PP, per ciascun locus??</a:t>
            </a:r>
            <a:endParaRPr lang="it-IT" sz="3200" spc="-5" dirty="0">
              <a:solidFill>
                <a:srgbClr val="FF0000"/>
              </a:solidFill>
              <a:cs typeface="Tahoma"/>
            </a:endParaRPr>
          </a:p>
        </p:txBody>
      </p:sp>
      <p:sp>
        <p:nvSpPr>
          <p:cNvPr id="3" name="CasellaDiTesto 2"/>
          <p:cNvSpPr txBox="1"/>
          <p:nvPr/>
        </p:nvSpPr>
        <p:spPr>
          <a:xfrm>
            <a:off x="8020050" y="2408750"/>
            <a:ext cx="73342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t>PP</a:t>
            </a:r>
            <a:endParaRPr lang="it-IT" b="1" dirty="0"/>
          </a:p>
        </p:txBody>
      </p:sp>
      <p:sp>
        <p:nvSpPr>
          <p:cNvPr id="8" name="CasellaDiTesto 7"/>
          <p:cNvSpPr txBox="1"/>
          <p:nvPr/>
        </p:nvSpPr>
        <p:spPr>
          <a:xfrm>
            <a:off x="4552951" y="2408750"/>
            <a:ext cx="97155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smtClean="0"/>
              <a:t>Madre</a:t>
            </a:r>
            <a:endParaRPr lang="it-IT" b="1" dirty="0"/>
          </a:p>
        </p:txBody>
      </p:sp>
      <p:sp>
        <p:nvSpPr>
          <p:cNvPr id="9" name="CasellaDiTesto 8"/>
          <p:cNvSpPr txBox="1"/>
          <p:nvPr/>
        </p:nvSpPr>
        <p:spPr>
          <a:xfrm>
            <a:off x="6405563" y="2343648"/>
            <a:ext cx="73342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t>F</a:t>
            </a:r>
            <a:endParaRPr lang="it-IT" b="1" dirty="0"/>
          </a:p>
        </p:txBody>
      </p:sp>
    </p:spTree>
    <p:extLst>
      <p:ext uri="{BB962C8B-B14F-4D97-AF65-F5344CB8AC3E}">
        <p14:creationId xmlns:p14="http://schemas.microsoft.com/office/powerpoint/2010/main" val="38219368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524000"/>
            <a:ext cx="8677274"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792163" y="662119"/>
            <a:ext cx="10744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800" b="1" dirty="0" smtClean="0"/>
              <a:t>INDICE DI PATERNITA’ (PI) e INDICE DI PATERNITA’ COMBINATO (CPI)</a:t>
            </a:r>
            <a:endParaRPr lang="it-IT" sz="2800" b="1" dirty="0"/>
          </a:p>
        </p:txBody>
      </p:sp>
      <p:sp>
        <p:nvSpPr>
          <p:cNvPr id="4" name="CasellaDiTesto 3"/>
          <p:cNvSpPr txBox="1"/>
          <p:nvPr/>
        </p:nvSpPr>
        <p:spPr>
          <a:xfrm>
            <a:off x="4857751" y="2076450"/>
            <a:ext cx="2609850" cy="369332"/>
          </a:xfrm>
          <a:prstGeom prst="rect">
            <a:avLst/>
          </a:prstGeom>
          <a:noFill/>
        </p:spPr>
        <p:txBody>
          <a:bodyPr wrap="square" rtlCol="0">
            <a:spAutoFit/>
          </a:bodyPr>
          <a:lstStyle/>
          <a:p>
            <a:r>
              <a:rPr lang="it-IT" b="1" dirty="0" smtClean="0">
                <a:solidFill>
                  <a:srgbClr val="FF0000"/>
                </a:solidFill>
              </a:rPr>
              <a:t>Nella popolazione (HWE)</a:t>
            </a:r>
            <a:endParaRPr lang="it-IT" b="1" dirty="0">
              <a:solidFill>
                <a:srgbClr val="FF0000"/>
              </a:solidFill>
            </a:endParaRPr>
          </a:p>
        </p:txBody>
      </p:sp>
    </p:spTree>
    <p:extLst>
      <p:ext uri="{BB962C8B-B14F-4D97-AF65-F5344CB8AC3E}">
        <p14:creationId xmlns:p14="http://schemas.microsoft.com/office/powerpoint/2010/main" val="36114167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pPr marL="0" indent="0" algn="just">
              <a:buNone/>
            </a:pPr>
            <a:endParaRPr lang="en-US" altLang="it-IT" dirty="0" smtClean="0"/>
          </a:p>
        </p:txBody>
      </p:sp>
      <p:sp>
        <p:nvSpPr>
          <p:cNvPr id="26629" name="Text Box 4"/>
          <p:cNvSpPr txBox="1">
            <a:spLocks noChangeArrowheads="1"/>
          </p:cNvSpPr>
          <p:nvPr/>
        </p:nvSpPr>
        <p:spPr bwMode="auto">
          <a:xfrm>
            <a:off x="5257800" y="3810001"/>
            <a:ext cx="1595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3600" dirty="0">
                <a:solidFill>
                  <a:srgbClr val="CC0000"/>
                </a:solidFill>
                <a:latin typeface="Arial" panose="020B0604020202020204" pitchFamily="34" charset="0"/>
              </a:rPr>
              <a:t>27,746</a:t>
            </a:r>
          </a:p>
        </p:txBody>
      </p:sp>
      <p:sp>
        <p:nvSpPr>
          <p:cNvPr id="6" name="object 10"/>
          <p:cNvSpPr txBox="1">
            <a:spLocks/>
          </p:cNvSpPr>
          <p:nvPr/>
        </p:nvSpPr>
        <p:spPr>
          <a:xfrm>
            <a:off x="1514475" y="358611"/>
            <a:ext cx="8734425" cy="6001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06680" rIns="0" bIns="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52729" algn="ctr">
              <a:lnSpc>
                <a:spcPct val="100000"/>
              </a:lnSpc>
              <a:spcBef>
                <a:spcPts val="840"/>
              </a:spcBef>
            </a:pPr>
            <a:r>
              <a:rPr lang="it-IT" sz="3200" b="1" spc="-5" dirty="0" smtClean="0">
                <a:cs typeface="Tahoma"/>
              </a:rPr>
              <a:t>INDICE DI PATERNITA’ COMBINATO (CPI) </a:t>
            </a:r>
            <a:endParaRPr lang="it-IT" sz="3200" b="1" spc="-5" dirty="0">
              <a:cs typeface="Tahoma"/>
            </a:endParaRPr>
          </a:p>
        </p:txBody>
      </p:sp>
    </p:spTree>
    <p:extLst>
      <p:ext uri="{BB962C8B-B14F-4D97-AF65-F5344CB8AC3E}">
        <p14:creationId xmlns:p14="http://schemas.microsoft.com/office/powerpoint/2010/main" val="15069208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6581805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01" name="Group 53"/>
          <p:cNvGraphicFramePr>
            <a:graphicFrameLocks noGrp="1"/>
          </p:cNvGraphicFramePr>
          <p:nvPr>
            <p:ph type="tbl" idx="1"/>
            <p:extLst>
              <p:ext uri="{D42A27DB-BD31-4B8C-83A1-F6EECF244321}">
                <p14:modId xmlns:p14="http://schemas.microsoft.com/office/powerpoint/2010/main" val="2380849396"/>
              </p:ext>
            </p:extLst>
          </p:nvPr>
        </p:nvGraphicFramePr>
        <p:xfrm>
          <a:off x="1643063" y="1712914"/>
          <a:ext cx="8915400" cy="4843463"/>
        </p:xfrm>
        <a:graphic>
          <a:graphicData uri="http://schemas.openxmlformats.org/drawingml/2006/table">
            <a:tbl>
              <a:tblPr>
                <a:tableStyleId>{69C7853C-536D-4A76-A0AE-DD22124D55A5}</a:tableStyleId>
              </a:tblPr>
              <a:tblGrid>
                <a:gridCol w="1782762"/>
                <a:gridCol w="1782763"/>
                <a:gridCol w="1957387"/>
                <a:gridCol w="1385888"/>
                <a:gridCol w="2006600"/>
              </a:tblGrid>
              <a:tr h="985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effectLst/>
                        </a:rPr>
                        <a:t>DNA Extraction</a:t>
                      </a:r>
                      <a:endParaRPr kumimoji="0" lang="en-US" sz="2000" b="1" i="0" u="none" strike="noStrike" cap="none" normalizeH="0" baseline="0" dirty="0">
                        <a:ln>
                          <a:noFill/>
                        </a:ln>
                        <a:solidFill>
                          <a:schemeClr val="bg1"/>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effectLst/>
                        </a:rPr>
                        <a:t>PCR</a:t>
                      </a:r>
                      <a:endParaRPr kumimoji="0" lang="en-US" sz="2000" b="1" i="0" u="none" strike="noStrike" cap="none" normalizeH="0" baseline="0" dirty="0">
                        <a:ln>
                          <a:noFill/>
                        </a:ln>
                        <a:solidFill>
                          <a:schemeClr val="bg1"/>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effectLst/>
                        </a:rPr>
                        <a:t>Gel Electrophoresis</a:t>
                      </a:r>
                      <a:endParaRPr kumimoji="0" lang="en-US" sz="2000" b="1" i="0" u="none" strike="noStrike" cap="none" normalizeH="0" baseline="0" dirty="0">
                        <a:ln>
                          <a:noFill/>
                        </a:ln>
                        <a:solidFill>
                          <a:schemeClr val="bg1"/>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effectLst/>
                        </a:rPr>
                        <a:t>Not Like the Other</a:t>
                      </a:r>
                      <a:endParaRPr kumimoji="0" lang="en-US" sz="2000" b="1" i="0" u="none" strike="noStrike" cap="none" normalizeH="0" baseline="0" dirty="0">
                        <a:ln>
                          <a:noFill/>
                        </a:ln>
                        <a:solidFill>
                          <a:schemeClr val="bg1"/>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effectLst/>
                        </a:rPr>
                        <a:t>Miscellaneous</a:t>
                      </a:r>
                      <a:endParaRPr kumimoji="0" lang="en-US" sz="2000" b="1" i="0" u="none" strike="noStrike" cap="none" normalizeH="0" baseline="0" dirty="0">
                        <a:ln>
                          <a:noFill/>
                        </a:ln>
                        <a:solidFill>
                          <a:schemeClr val="bg1"/>
                        </a:solidFill>
                        <a:effectLst/>
                        <a:latin typeface="Signboard" pitchFamily="2" charset="0"/>
                        <a:ea typeface="ＭＳ Ｐゴシック" charset="-128"/>
                        <a:cs typeface="ＭＳ Ｐゴシック" charset="-128"/>
                      </a:endParaRPr>
                    </a:p>
                  </a:txBody>
                  <a:tcPr marT="45721" marB="45721" anchor="ctr" horzOverflow="overflow"/>
                </a:tc>
              </a:tr>
              <a:tr h="771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hlinkClick r:id="rId3" action="ppaction://hlinksldjump"/>
                        </a:rPr>
                        <a:t>$10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4" action="ppaction://hlinksldjump"/>
                        </a:rPr>
                        <a:t>$10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5" action="ppaction://hlinksldjump"/>
                        </a:rPr>
                        <a:t>$10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6" action="ppaction://hlinksldjump"/>
                        </a:rPr>
                        <a:t>$10</a:t>
                      </a:r>
                      <a:endParaRPr kumimoji="0" lang="en-US" sz="2400" b="1" i="0" u="none" strike="noStrike" cap="none" normalizeH="0" baseline="0" dirty="0">
                        <a:ln>
                          <a:noFill/>
                        </a:ln>
                        <a:solidFill>
                          <a:srgbClr val="F8A90D"/>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 action="ppaction://noaction"/>
                        </a:rPr>
                        <a:t>$10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r>
              <a:tr h="771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7" action="ppaction://hlinksldjump"/>
                        </a:rPr>
                        <a:t>$</a:t>
                      </a:r>
                      <a:r>
                        <a:rPr kumimoji="0" lang="en-US" sz="2400" b="1" u="none" strike="noStrike" cap="none" normalizeH="0" baseline="0" dirty="0" smtClean="0">
                          <a:ln>
                            <a:noFill/>
                          </a:ln>
                          <a:effectLst/>
                          <a:hlinkClick r:id="rId7" action="ppaction://hlinksldjump"/>
                        </a:rPr>
                        <a:t>20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8" action="ppaction://hlinksldjump"/>
                        </a:rPr>
                        <a:t>$20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9" action="ppaction://hlinksldjump"/>
                        </a:rPr>
                        <a:t>$20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10" action="ppaction://hlinksldjump"/>
                        </a:rPr>
                        <a:t>$20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 action="ppaction://noaction"/>
                        </a:rPr>
                        <a:t>$20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r>
              <a:tr h="771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effectLst/>
                          <a:hlinkClick r:id="rId11" action="ppaction://hlinksldjump"/>
                        </a:rPr>
                        <a:t>$30</a:t>
                      </a:r>
                      <a:endParaRPr kumimoji="0" lang="en-US" sz="2400" b="1" i="0" u="none" strike="noStrike" cap="none" normalizeH="0" baseline="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effectLst/>
                          <a:hlinkClick r:id="rId12" action="ppaction://hlinksldjump"/>
                        </a:rPr>
                        <a:t>$30</a:t>
                      </a:r>
                      <a:endParaRPr kumimoji="0" lang="en-US" sz="2400" b="1" i="0" u="none" strike="noStrike" cap="none" normalizeH="0" baseline="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a:ln>
                            <a:noFill/>
                          </a:ln>
                          <a:effectLst/>
                          <a:hlinkClick r:id="rId13" action="ppaction://hlinksldjump"/>
                        </a:rPr>
                        <a:t>$30</a:t>
                      </a:r>
                      <a:endParaRPr kumimoji="0" lang="en-US" sz="2400" b="1" i="0" u="none" strike="noStrike" cap="none" normalizeH="0" baseline="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14" action="ppaction://hlinksldjump"/>
                        </a:rPr>
                        <a:t>$30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 action="ppaction://noaction"/>
                        </a:rPr>
                        <a:t>$30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r>
              <a:tr h="771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15" action="ppaction://hlinksldjump"/>
                        </a:rPr>
                        <a:t>$40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16" action="ppaction://hlinksldjump"/>
                        </a:rPr>
                        <a:t>$40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17" action="ppaction://hlinksldjump"/>
                        </a:rPr>
                        <a:t>$40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10" action="ppaction://hlinksldjump"/>
                        </a:rPr>
                        <a:t>$40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18" action="ppaction://hlinksldjump"/>
                        </a:rPr>
                        <a:t>$40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r>
              <a:tr h="771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19" action="ppaction://hlinksldjump"/>
                        </a:rPr>
                        <a:t>$50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16" action="ppaction://hlinksldjump"/>
                        </a:rPr>
                        <a:t>$50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6" action="ppaction://hlinksldjump"/>
                        </a:rPr>
                        <a:t>$50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 action="ppaction://noaction"/>
                        </a:rPr>
                        <a:t>$50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hlinkClick r:id="rId20" action="ppaction://hlinksldjump"/>
                        </a:rPr>
                        <a:t>$50</a:t>
                      </a:r>
                      <a:endParaRPr kumimoji="0" lang="en-US" sz="2400" b="1" i="0" u="none" strike="noStrike" cap="none" normalizeH="0" baseline="0" dirty="0">
                        <a:ln>
                          <a:noFill/>
                        </a:ln>
                        <a:solidFill>
                          <a:srgbClr val="FFFF00">
                            <a:alpha val="0"/>
                          </a:srgbClr>
                        </a:solidFill>
                        <a:effectLst/>
                        <a:latin typeface="Signboard" pitchFamily="2" charset="0"/>
                        <a:ea typeface="ＭＳ Ｐゴシック" charset="-128"/>
                        <a:cs typeface="ＭＳ Ｐゴシック" charset="-128"/>
                      </a:endParaRPr>
                    </a:p>
                  </a:txBody>
                  <a:tcPr marT="45721" marB="45721" anchor="ctr" horzOverflow="overflow"/>
                </a:tc>
              </a:tr>
            </a:tbl>
          </a:graphicData>
        </a:graphic>
      </p:graphicFrame>
      <p:sp>
        <p:nvSpPr>
          <p:cNvPr id="2050" name="Rectangle 2"/>
          <p:cNvSpPr>
            <a:spLocks noGrp="1" noChangeArrowheads="1"/>
          </p:cNvSpPr>
          <p:nvPr>
            <p:ph type="title"/>
          </p:nvPr>
        </p:nvSpPr>
        <p:spPr>
          <a:xfrm>
            <a:off x="1371600" y="381000"/>
            <a:ext cx="9525000" cy="1143000"/>
          </a:xfrm>
        </p:spPr>
        <p:txBody>
          <a:bodyPr/>
          <a:lstStyle/>
          <a:p>
            <a:pPr eaLnBrk="1" hangingPunct="1">
              <a:defRPr/>
            </a:pPr>
            <a:r>
              <a:rPr lang="en-US" sz="5000" b="1" spc="-150" dirty="0">
                <a:solidFill>
                  <a:schemeClr val="bg1"/>
                </a:solidFill>
              </a:rPr>
              <a:t>Fish DNA Barcoding Game!</a:t>
            </a:r>
            <a:r>
              <a:rPr lang="en-US" sz="5400" b="1" dirty="0"/>
              <a:t/>
            </a:r>
            <a:br>
              <a:rPr lang="en-US" sz="5400" b="1" dirty="0"/>
            </a:br>
            <a:r>
              <a:rPr lang="en-US" sz="2400" b="1" dirty="0">
                <a:solidFill>
                  <a:srgbClr val="F8A90D"/>
                </a:solidFill>
              </a:rPr>
              <a:t>A Jeopardy-Style Quiz Game</a:t>
            </a:r>
          </a:p>
        </p:txBody>
      </p:sp>
      <p:sp>
        <p:nvSpPr>
          <p:cNvPr id="2052" name="TextBox 3"/>
          <p:cNvSpPr txBox="1">
            <a:spLocks noChangeArrowheads="1"/>
          </p:cNvSpPr>
          <p:nvPr/>
        </p:nvSpPr>
        <p:spPr bwMode="auto">
          <a:xfrm>
            <a:off x="1663701" y="6564314"/>
            <a:ext cx="31999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r>
              <a:rPr lang="en-US" altLang="en-US" sz="1000" i="1">
                <a:solidFill>
                  <a:schemeClr val="bg1"/>
                </a:solidFill>
              </a:rPr>
              <a:t>Jeopardy is a trademark of Jeopardy Productions, Inc.</a:t>
            </a:r>
            <a:endParaRPr lang="en-US" altLang="en-US" sz="1000">
              <a:solidFill>
                <a:schemeClr val="bg1"/>
              </a:solidFill>
            </a:endParaRPr>
          </a:p>
        </p:txBody>
      </p:sp>
      <p:pic>
        <p:nvPicPr>
          <p:cNvPr id="2053" name="Picture 1" descr=" BIO-RAD LOGO RGB.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77962" y="25400"/>
            <a:ext cx="1362076"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2174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b="1" dirty="0" smtClean="0">
                <a:solidFill>
                  <a:srgbClr val="F8B61F"/>
                </a:solidFill>
                <a:ea typeface="+mj-ea"/>
                <a:cs typeface="+mj-cs"/>
              </a:rPr>
              <a:t>Answer</a:t>
            </a:r>
          </a:p>
        </p:txBody>
      </p:sp>
      <p:sp>
        <p:nvSpPr>
          <p:cNvPr id="3075" name="Rectangle 3"/>
          <p:cNvSpPr>
            <a:spLocks noGrp="1" noChangeArrowheads="1"/>
          </p:cNvSpPr>
          <p:nvPr>
            <p:ph type="body" idx="1"/>
          </p:nvPr>
        </p:nvSpPr>
        <p:spPr/>
        <p:txBody>
          <a:bodyPr/>
          <a:lstStyle/>
          <a:p>
            <a:pPr algn="ctr" eaLnBrk="1" hangingPunct="1">
              <a:buFontTx/>
              <a:buNone/>
            </a:pPr>
            <a:r>
              <a:rPr lang="en-US" altLang="en-US" sz="4400"/>
              <a:t>An organelle other than the</a:t>
            </a:r>
          </a:p>
          <a:p>
            <a:pPr algn="ctr" eaLnBrk="1" hangingPunct="1">
              <a:buFontTx/>
              <a:buNone/>
            </a:pPr>
            <a:r>
              <a:rPr lang="en-US" altLang="en-US" sz="4400"/>
              <a:t>nucleus that contains DNA. </a:t>
            </a:r>
          </a:p>
          <a:p>
            <a:pPr algn="ctr" eaLnBrk="1" hangingPunct="1">
              <a:buFontTx/>
              <a:buNone/>
            </a:pPr>
            <a:endParaRPr lang="en-US" altLang="en-US" sz="4800"/>
          </a:p>
        </p:txBody>
      </p:sp>
      <p:sp>
        <p:nvSpPr>
          <p:cNvPr id="3077" name="AutoShape 5">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506777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316" y="512609"/>
            <a:ext cx="10411326" cy="505267"/>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nchor="ctr">
            <a:spAutoFit/>
          </a:bodyPr>
          <a:lstStyle/>
          <a:p>
            <a:pPr marL="12700" algn="ctr">
              <a:lnSpc>
                <a:spcPct val="100000"/>
              </a:lnSpc>
              <a:spcBef>
                <a:spcPts val="100"/>
              </a:spcBef>
            </a:pPr>
            <a:r>
              <a:rPr lang="it-IT" sz="3200" b="1" dirty="0">
                <a:latin typeface="Calibri"/>
                <a:cs typeface="Calibri"/>
              </a:rPr>
              <a:t>I </a:t>
            </a:r>
            <a:r>
              <a:rPr lang="it-IT" sz="3200" b="1" spc="-5" dirty="0" smtClean="0">
                <a:latin typeface="Calibri"/>
                <a:cs typeface="Calibri"/>
              </a:rPr>
              <a:t>Database (DB) </a:t>
            </a:r>
            <a:r>
              <a:rPr lang="it-IT" sz="3200" b="1" dirty="0">
                <a:latin typeface="Calibri"/>
                <a:cs typeface="Calibri"/>
              </a:rPr>
              <a:t>di  </a:t>
            </a:r>
            <a:r>
              <a:rPr lang="it-IT" sz="3200" b="1" spc="-5" dirty="0">
                <a:latin typeface="Calibri"/>
                <a:cs typeface="Calibri"/>
              </a:rPr>
              <a:t>profili genetici  </a:t>
            </a:r>
            <a:r>
              <a:rPr lang="it-IT" sz="3200" b="1" dirty="0">
                <a:latin typeface="Calibri"/>
                <a:cs typeface="Calibri"/>
              </a:rPr>
              <a:t>in </a:t>
            </a:r>
            <a:r>
              <a:rPr lang="it-IT" sz="3200" b="1" spc="-5" dirty="0">
                <a:latin typeface="Calibri"/>
                <a:cs typeface="Calibri"/>
              </a:rPr>
              <a:t>genetica  forense (cenni)</a:t>
            </a:r>
            <a:endParaRPr b="1" spc="-5" dirty="0">
              <a:solidFill>
                <a:srgbClr val="FF0000"/>
              </a:solidFill>
              <a:latin typeface="Calibri"/>
              <a:cs typeface="Calibri"/>
            </a:endParaRPr>
          </a:p>
        </p:txBody>
      </p:sp>
      <p:sp>
        <p:nvSpPr>
          <p:cNvPr id="4" name="object 4"/>
          <p:cNvSpPr/>
          <p:nvPr/>
        </p:nvSpPr>
        <p:spPr>
          <a:xfrm>
            <a:off x="5412504" y="1168378"/>
            <a:ext cx="1230343" cy="267709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463467" y="3845473"/>
            <a:ext cx="1342975" cy="1033792"/>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689811" y="5061963"/>
            <a:ext cx="5502442" cy="584774"/>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33019" rIns="0" bIns="0" rtlCol="0">
            <a:spAutoFit/>
          </a:bodyPr>
          <a:lstStyle/>
          <a:p>
            <a:pPr marL="12700" marR="5080" algn="just">
              <a:lnSpc>
                <a:spcPts val="4300"/>
              </a:lnSpc>
              <a:spcBef>
                <a:spcPts val="259"/>
              </a:spcBef>
            </a:pPr>
            <a:r>
              <a:rPr lang="it-IT" sz="3600" b="1" spc="-5" dirty="0">
                <a:latin typeface="Calibri"/>
                <a:cs typeface="Calibri"/>
              </a:rPr>
              <a:t>1- </a:t>
            </a:r>
            <a:r>
              <a:rPr sz="3600" b="1" spc="-5" dirty="0">
                <a:latin typeface="Calibri"/>
                <a:cs typeface="Calibri"/>
              </a:rPr>
              <a:t>Database di  </a:t>
            </a:r>
            <a:r>
              <a:rPr sz="3600" b="1" dirty="0">
                <a:latin typeface="Calibri"/>
                <a:cs typeface="Calibri"/>
              </a:rPr>
              <a:t>FR</a:t>
            </a:r>
            <a:r>
              <a:rPr sz="3600" b="1" spc="-5" dirty="0">
                <a:latin typeface="Calibri"/>
                <a:cs typeface="Calibri"/>
              </a:rPr>
              <a:t>EQU</a:t>
            </a:r>
            <a:r>
              <a:rPr sz="3600" b="1" dirty="0">
                <a:latin typeface="Calibri"/>
                <a:cs typeface="Calibri"/>
              </a:rPr>
              <a:t>EN</a:t>
            </a:r>
            <a:r>
              <a:rPr sz="3600" b="1" spc="-5" dirty="0">
                <a:latin typeface="Calibri"/>
                <a:cs typeface="Calibri"/>
              </a:rPr>
              <a:t>ZA</a:t>
            </a:r>
            <a:endParaRPr sz="3600" dirty="0">
              <a:latin typeface="Calibri"/>
              <a:cs typeface="Calibri"/>
            </a:endParaRPr>
          </a:p>
        </p:txBody>
      </p:sp>
      <p:sp>
        <p:nvSpPr>
          <p:cNvPr id="12" name="object 12"/>
          <p:cNvSpPr/>
          <p:nvPr/>
        </p:nvSpPr>
        <p:spPr>
          <a:xfrm>
            <a:off x="6918758" y="3834083"/>
            <a:ext cx="1312224" cy="1064776"/>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7543800" y="5181600"/>
            <a:ext cx="4038599" cy="587339"/>
          </a:xfrm>
          <a:prstGeom prst="rect">
            <a:avLst/>
          </a:prstGeom>
        </p:spPr>
        <p:style>
          <a:lnRef idx="1">
            <a:schemeClr val="accent4"/>
          </a:lnRef>
          <a:fillRef idx="2">
            <a:schemeClr val="accent4"/>
          </a:fillRef>
          <a:effectRef idx="1">
            <a:schemeClr val="accent4"/>
          </a:effectRef>
          <a:fontRef idx="minor">
            <a:schemeClr val="dk1"/>
          </a:fontRef>
        </p:style>
        <p:txBody>
          <a:bodyPr vert="horz" wrap="square" lIns="0" tIns="33019" rIns="0" bIns="0" rtlCol="0">
            <a:spAutoFit/>
          </a:bodyPr>
          <a:lstStyle/>
          <a:p>
            <a:pPr marL="405130" marR="5080" indent="-393065" algn="just"/>
            <a:r>
              <a:rPr lang="it-IT" sz="3200" b="1" spc="-5" dirty="0">
                <a:latin typeface="Calibri"/>
                <a:cs typeface="Calibri"/>
              </a:rPr>
              <a:t>2-</a:t>
            </a:r>
            <a:r>
              <a:rPr sz="3200" b="1" spc="-5" dirty="0">
                <a:latin typeface="Calibri"/>
                <a:cs typeface="Calibri"/>
              </a:rPr>
              <a:t>Database</a:t>
            </a:r>
            <a:r>
              <a:rPr lang="it-IT" sz="3200" b="1" spc="-90" dirty="0">
                <a:latin typeface="Calibri"/>
                <a:cs typeface="Calibri"/>
              </a:rPr>
              <a:t> </a:t>
            </a:r>
            <a:r>
              <a:rPr sz="3200" b="1" spc="-5" dirty="0">
                <a:latin typeface="Calibri"/>
                <a:cs typeface="Calibri"/>
              </a:rPr>
              <a:t>di </a:t>
            </a:r>
            <a:r>
              <a:rPr sz="3600" b="1" spc="-5" dirty="0">
                <a:latin typeface="Calibri"/>
                <a:cs typeface="Calibri"/>
              </a:rPr>
              <a:t>PROFILI</a:t>
            </a:r>
            <a:r>
              <a:rPr lang="it-IT" sz="3600" b="1" spc="-5" dirty="0">
                <a:latin typeface="Calibri"/>
                <a:cs typeface="Calibri"/>
              </a:rPr>
              <a:t> </a:t>
            </a:r>
            <a:endParaRPr sz="3600" dirty="0">
              <a:latin typeface="Calibri"/>
              <a:cs typeface="Calibri"/>
            </a:endParaRPr>
          </a:p>
        </p:txBody>
      </p:sp>
    </p:spTree>
    <p:extLst>
      <p:ext uri="{BB962C8B-B14F-4D97-AF65-F5344CB8AC3E}">
        <p14:creationId xmlns:p14="http://schemas.microsoft.com/office/powerpoint/2010/main" val="31177297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dirty="0" smtClean="0">
                <a:solidFill>
                  <a:srgbClr val="FF0000"/>
                </a:solidFill>
                <a:ea typeface="+mj-ea"/>
                <a:cs typeface="+mj-cs"/>
              </a:rPr>
              <a:t>Question</a:t>
            </a:r>
          </a:p>
        </p:txBody>
      </p:sp>
      <p:sp>
        <p:nvSpPr>
          <p:cNvPr id="4099"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a mitochondrion?</a:t>
            </a:r>
          </a:p>
          <a:p>
            <a:pPr algn="ctr" eaLnBrk="1" hangingPunct="1">
              <a:buFontTx/>
              <a:buNone/>
            </a:pPr>
            <a:endParaRPr lang="en-US" altLang="en-US" sz="4800" dirty="0">
              <a:solidFill>
                <a:schemeClr val="bg2"/>
              </a:solidFill>
            </a:endParaRPr>
          </a:p>
        </p:txBody>
      </p:sp>
      <p:sp>
        <p:nvSpPr>
          <p:cNvPr id="4101" name="AutoShape 5">
            <a:hlinkClick r:id="" action="ppaction://hlinkshowjump?jump=firstslide" highlightClick="1"/>
          </p:cNvPr>
          <p:cNvSpPr>
            <a:spLocks noChangeArrowheads="1"/>
          </p:cNvSpPr>
          <p:nvPr/>
        </p:nvSpPr>
        <p:spPr bwMode="auto">
          <a:xfrm>
            <a:off x="9144000" y="5486400"/>
            <a:ext cx="1295400" cy="1066800"/>
          </a:xfrm>
          <a:prstGeom prst="actionButtonHome">
            <a:avLst/>
          </a:prstGeom>
          <a:solidFill>
            <a:srgbClr val="009091"/>
          </a:soli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25023039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5123" name="Rectangle 3"/>
          <p:cNvSpPr>
            <a:spLocks noGrp="1" noChangeArrowheads="1"/>
          </p:cNvSpPr>
          <p:nvPr>
            <p:ph type="body" idx="1"/>
          </p:nvPr>
        </p:nvSpPr>
        <p:spPr/>
        <p:txBody>
          <a:bodyPr/>
          <a:lstStyle/>
          <a:p>
            <a:pPr algn="ctr" eaLnBrk="1" hangingPunct="1">
              <a:buFontTx/>
              <a:buNone/>
            </a:pPr>
            <a:r>
              <a:rPr lang="en-US" altLang="en-US" sz="4400"/>
              <a:t>All of the chromosomal</a:t>
            </a:r>
          </a:p>
          <a:p>
            <a:pPr algn="ctr" eaLnBrk="1" hangingPunct="1">
              <a:buFontTx/>
              <a:buNone/>
            </a:pPr>
            <a:r>
              <a:rPr lang="en-US" altLang="en-US" sz="4400"/>
              <a:t>DNA found in a cell.</a:t>
            </a:r>
          </a:p>
          <a:p>
            <a:pPr algn="ctr" eaLnBrk="1" hangingPunct="1">
              <a:buFontTx/>
              <a:buNone/>
            </a:pPr>
            <a:endParaRPr lang="en-US" altLang="en-US" sz="4800"/>
          </a:p>
        </p:txBody>
      </p:sp>
      <p:sp>
        <p:nvSpPr>
          <p:cNvPr id="66564"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15317930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6147"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genomic DNA?</a:t>
            </a:r>
          </a:p>
        </p:txBody>
      </p:sp>
      <p:sp>
        <p:nvSpPr>
          <p:cNvPr id="67588" name="AutoShape 4">
            <a:hlinkClick r:id="" action="ppaction://hlinkshowjump?jump=firstslide" highlightClick="1"/>
          </p:cNvPr>
          <p:cNvSpPr>
            <a:spLocks noChangeArrowheads="1"/>
          </p:cNvSpPr>
          <p:nvPr/>
        </p:nvSpPr>
        <p:spPr bwMode="auto">
          <a:xfrm>
            <a:off x="9151938" y="5486400"/>
            <a:ext cx="1295400" cy="1066800"/>
          </a:xfrm>
          <a:prstGeom prst="actionButtonHome">
            <a:avLst/>
          </a:prstGeom>
          <a:solidFill>
            <a:srgbClr val="009091"/>
          </a:soli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4618943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7171" name="Rectangle 3"/>
          <p:cNvSpPr>
            <a:spLocks noGrp="1" noChangeArrowheads="1"/>
          </p:cNvSpPr>
          <p:nvPr>
            <p:ph type="body" idx="1"/>
          </p:nvPr>
        </p:nvSpPr>
        <p:spPr/>
        <p:txBody>
          <a:bodyPr/>
          <a:lstStyle/>
          <a:p>
            <a:pPr algn="ctr" eaLnBrk="1" hangingPunct="1">
              <a:buFontTx/>
              <a:buNone/>
            </a:pPr>
            <a:r>
              <a:rPr lang="en-US" altLang="en-US" sz="4400"/>
              <a:t>The process of rupturing</a:t>
            </a:r>
          </a:p>
          <a:p>
            <a:pPr algn="ctr" eaLnBrk="1" hangingPunct="1">
              <a:buFontTx/>
              <a:buNone/>
            </a:pPr>
            <a:r>
              <a:rPr lang="en-US" altLang="en-US" sz="4400"/>
              <a:t>a cell to release its contents.</a:t>
            </a:r>
          </a:p>
          <a:p>
            <a:pPr algn="ctr" eaLnBrk="1" hangingPunct="1">
              <a:buFontTx/>
              <a:buNone/>
            </a:pPr>
            <a:endParaRPr lang="en-US" altLang="en-US" sz="4800"/>
          </a:p>
        </p:txBody>
      </p:sp>
      <p:sp>
        <p:nvSpPr>
          <p:cNvPr id="68612"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32480300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8195"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lysis?</a:t>
            </a:r>
          </a:p>
          <a:p>
            <a:pPr algn="ctr" eaLnBrk="1" hangingPunct="1">
              <a:buFontTx/>
              <a:buNone/>
            </a:pPr>
            <a:endParaRPr lang="en-US" altLang="en-US" sz="4800" dirty="0"/>
          </a:p>
        </p:txBody>
      </p:sp>
    </p:spTree>
    <p:extLst>
      <p:ext uri="{BB962C8B-B14F-4D97-AF65-F5344CB8AC3E}">
        <p14:creationId xmlns:p14="http://schemas.microsoft.com/office/powerpoint/2010/main" val="33960984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9219" name="Rectangle 3"/>
          <p:cNvSpPr>
            <a:spLocks noGrp="1" noChangeArrowheads="1"/>
          </p:cNvSpPr>
          <p:nvPr>
            <p:ph type="body" idx="1"/>
          </p:nvPr>
        </p:nvSpPr>
        <p:spPr/>
        <p:txBody>
          <a:bodyPr/>
          <a:lstStyle/>
          <a:p>
            <a:pPr algn="ctr" eaLnBrk="1" hangingPunct="1">
              <a:buFontTx/>
              <a:buNone/>
            </a:pPr>
            <a:r>
              <a:rPr lang="en-US" altLang="en-US" sz="4400"/>
              <a:t>A suspension that traps</a:t>
            </a:r>
          </a:p>
          <a:p>
            <a:pPr algn="ctr" eaLnBrk="1" hangingPunct="1">
              <a:buFontTx/>
              <a:buNone/>
            </a:pPr>
            <a:r>
              <a:rPr lang="en-US" altLang="en-US" sz="4400"/>
              <a:t>impurities from fish tissue</a:t>
            </a:r>
          </a:p>
          <a:p>
            <a:pPr algn="ctr" eaLnBrk="1" hangingPunct="1">
              <a:buFontTx/>
              <a:buNone/>
            </a:pPr>
            <a:r>
              <a:rPr lang="en-US" altLang="en-US" sz="4400"/>
              <a:t>and prevents contamination</a:t>
            </a:r>
          </a:p>
          <a:p>
            <a:pPr algn="ctr" eaLnBrk="1" hangingPunct="1">
              <a:buFontTx/>
              <a:buNone/>
            </a:pPr>
            <a:r>
              <a:rPr lang="en-US" altLang="en-US" sz="4400"/>
              <a:t>of DNA.</a:t>
            </a:r>
          </a:p>
          <a:p>
            <a:pPr algn="ctr" eaLnBrk="1" hangingPunct="1">
              <a:buFontTx/>
              <a:buNone/>
            </a:pPr>
            <a:endParaRPr lang="en-US" altLang="en-US" sz="4800"/>
          </a:p>
        </p:txBody>
      </p:sp>
      <p:sp>
        <p:nvSpPr>
          <p:cNvPr id="70660"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13569101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10243"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matrix?</a:t>
            </a:r>
          </a:p>
          <a:p>
            <a:pPr algn="ctr" eaLnBrk="1" hangingPunct="1">
              <a:buFontTx/>
              <a:buNone/>
            </a:pPr>
            <a:endParaRPr lang="en-US" altLang="en-US" sz="4800" dirty="0"/>
          </a:p>
        </p:txBody>
      </p:sp>
    </p:spTree>
    <p:extLst>
      <p:ext uri="{BB962C8B-B14F-4D97-AF65-F5344CB8AC3E}">
        <p14:creationId xmlns:p14="http://schemas.microsoft.com/office/powerpoint/2010/main" val="18134454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smtClean="0">
                <a:solidFill>
                  <a:srgbClr val="F8B61F"/>
                </a:solidFill>
              </a:rPr>
              <a:t>Answer</a:t>
            </a:r>
            <a:endParaRPr lang="en-US" altLang="en-US" smtClean="0"/>
          </a:p>
        </p:txBody>
      </p:sp>
      <p:sp>
        <p:nvSpPr>
          <p:cNvPr id="11267" name="Rectangle 3"/>
          <p:cNvSpPr>
            <a:spLocks noGrp="1" noChangeArrowheads="1"/>
          </p:cNvSpPr>
          <p:nvPr>
            <p:ph type="body" idx="1"/>
          </p:nvPr>
        </p:nvSpPr>
        <p:spPr/>
        <p:txBody>
          <a:bodyPr/>
          <a:lstStyle/>
          <a:p>
            <a:pPr algn="ctr" eaLnBrk="1" hangingPunct="1">
              <a:buFontTx/>
              <a:buNone/>
            </a:pPr>
            <a:r>
              <a:rPr lang="en-US" altLang="en-US" sz="4400"/>
              <a:t>The liquid portion above the pellet </a:t>
            </a:r>
          </a:p>
          <a:p>
            <a:pPr algn="ctr" eaLnBrk="1" hangingPunct="1">
              <a:buFontTx/>
              <a:buNone/>
            </a:pPr>
            <a:r>
              <a:rPr lang="en-US" altLang="en-US" sz="4400"/>
              <a:t>formed after centrifugation.</a:t>
            </a:r>
          </a:p>
        </p:txBody>
      </p:sp>
      <p:sp>
        <p:nvSpPr>
          <p:cNvPr id="72708"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gradFill rotWithShape="1">
            <a:gsLst>
              <a:gs pos="0">
                <a:srgbClr val="FFBD67"/>
              </a:gs>
              <a:gs pos="100000">
                <a:srgbClr val="FFA100"/>
              </a:gs>
            </a:gsLst>
            <a:lin ang="5400000"/>
          </a:gradFill>
          <a:ln w="9525">
            <a:solidFill>
              <a:srgbClr val="FF9700"/>
            </a:solidFill>
            <a:miter lim="800000"/>
            <a:headEnd/>
            <a:tailEnd/>
          </a:ln>
          <a:effectLst>
            <a:outerShdw blurRad="40000" dist="23000" dir="5400000" rotWithShape="0">
              <a:srgbClr val="808080">
                <a:alpha val="34999"/>
              </a:srgbClr>
            </a:outerShdw>
          </a:effectLst>
        </p:spPr>
        <p:txBody>
          <a:bodyPr wrap="none" anchor="ctr"/>
          <a:lstStyle/>
          <a:p>
            <a:pPr>
              <a:defRPr/>
            </a:pPr>
            <a:endParaRPr lang="en-US">
              <a:solidFill>
                <a:schemeClr val="lt1"/>
              </a:solidFill>
            </a:endParaRPr>
          </a:p>
        </p:txBody>
      </p:sp>
    </p:spTree>
    <p:extLst>
      <p:ext uri="{BB962C8B-B14F-4D97-AF65-F5344CB8AC3E}">
        <p14:creationId xmlns:p14="http://schemas.microsoft.com/office/powerpoint/2010/main" val="26680398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b="1" smtClean="0">
                <a:solidFill>
                  <a:srgbClr val="FF0000"/>
                </a:solidFill>
              </a:rPr>
              <a:t>Question</a:t>
            </a:r>
            <a:endParaRPr lang="en-US" altLang="en-US" smtClean="0"/>
          </a:p>
        </p:txBody>
      </p:sp>
      <p:sp>
        <p:nvSpPr>
          <p:cNvPr id="12291" name="Rectangle 3"/>
          <p:cNvSpPr>
            <a:spLocks noGrp="1" noChangeArrowheads="1"/>
          </p:cNvSpPr>
          <p:nvPr>
            <p:ph type="body" idx="1"/>
          </p:nvPr>
        </p:nvSpPr>
        <p:spPr/>
        <p:txBody>
          <a:bodyPr/>
          <a:lstStyle/>
          <a:p>
            <a:pPr algn="ctr" eaLnBrk="1" hangingPunct="1">
              <a:buFontTx/>
              <a:buNone/>
            </a:pPr>
            <a:r>
              <a:rPr lang="en-US" altLang="en-US" sz="4400" dirty="0">
                <a:solidFill>
                  <a:srgbClr val="FF0000"/>
                </a:solidFill>
              </a:rPr>
              <a:t>What is the supernatant?</a:t>
            </a:r>
          </a:p>
          <a:p>
            <a:pPr algn="ctr" eaLnBrk="1" hangingPunct="1">
              <a:buFontTx/>
              <a:buNone/>
            </a:pPr>
            <a:endParaRPr lang="en-US" altLang="en-US" sz="2400" dirty="0">
              <a:solidFill>
                <a:schemeClr val="bg2"/>
              </a:solidFill>
            </a:endParaRPr>
          </a:p>
        </p:txBody>
      </p:sp>
    </p:spTree>
    <p:extLst>
      <p:ext uri="{BB962C8B-B14F-4D97-AF65-F5344CB8AC3E}">
        <p14:creationId xmlns:p14="http://schemas.microsoft.com/office/powerpoint/2010/main" val="42642065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altLang="en-US" b="1" dirty="0" smtClean="0">
                <a:solidFill>
                  <a:srgbClr val="F8B61F"/>
                </a:solidFill>
                <a:ea typeface="+mj-ea"/>
              </a:rPr>
              <a:t>Answer</a:t>
            </a:r>
            <a:endParaRPr lang="en-US" dirty="0" smtClean="0">
              <a:ea typeface="+mj-ea"/>
              <a:cs typeface="+mj-cs"/>
            </a:endParaRPr>
          </a:p>
        </p:txBody>
      </p:sp>
      <p:sp>
        <p:nvSpPr>
          <p:cNvPr id="13315" name="Rectangle 3"/>
          <p:cNvSpPr>
            <a:spLocks noGrp="1" noChangeArrowheads="1"/>
          </p:cNvSpPr>
          <p:nvPr>
            <p:ph type="body" idx="1"/>
          </p:nvPr>
        </p:nvSpPr>
        <p:spPr/>
        <p:txBody>
          <a:bodyPr/>
          <a:lstStyle/>
          <a:p>
            <a:pPr algn="ctr" eaLnBrk="1" hangingPunct="1">
              <a:buFontTx/>
              <a:buNone/>
            </a:pPr>
            <a:r>
              <a:rPr lang="en-US" altLang="it-IT" sz="4400"/>
              <a:t>Of the four PCR reactions</a:t>
            </a:r>
          </a:p>
          <a:p>
            <a:pPr algn="ctr" eaLnBrk="1" hangingPunct="1">
              <a:buFontTx/>
              <a:buNone/>
            </a:pPr>
            <a:r>
              <a:rPr lang="en-US" altLang="it-IT" sz="4400"/>
              <a:t>in your table setup today,</a:t>
            </a:r>
          </a:p>
          <a:p>
            <a:pPr algn="ctr" eaLnBrk="1" hangingPunct="1">
              <a:buFontTx/>
              <a:buNone/>
            </a:pPr>
            <a:r>
              <a:rPr lang="en-US" altLang="it-IT" sz="4400"/>
              <a:t>this is the sample that</a:t>
            </a:r>
          </a:p>
          <a:p>
            <a:pPr algn="ctr" eaLnBrk="1" hangingPunct="1">
              <a:buFontTx/>
              <a:buNone/>
            </a:pPr>
            <a:r>
              <a:rPr lang="en-US" altLang="it-IT" sz="4400"/>
              <a:t>doesn’t have any DNA in it.</a:t>
            </a:r>
            <a:endParaRPr lang="en-US" altLang="en-US" sz="4400"/>
          </a:p>
        </p:txBody>
      </p:sp>
      <p:sp>
        <p:nvSpPr>
          <p:cNvPr id="13316" name="AutoShape 4">
            <a:hlinkClick r:id="" action="ppaction://hlinkshowjump?jump=nextslide" highlightClick="1"/>
          </p:cNvPr>
          <p:cNvSpPr>
            <a:spLocks noChangeArrowheads="1"/>
          </p:cNvSpPr>
          <p:nvPr/>
        </p:nvSpPr>
        <p:spPr bwMode="auto">
          <a:xfrm>
            <a:off x="9144000" y="5334000"/>
            <a:ext cx="1143000" cy="914400"/>
          </a:xfrm>
          <a:prstGeom prst="actionButtonForwardNex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Signboard"/>
                <a:ea typeface="MS PGothic" panose="020B0600070205080204" pitchFamily="34" charset="-128"/>
              </a:defRPr>
            </a:lvl1pPr>
            <a:lvl2pPr marL="742950" indent="-285750" eaLnBrk="0" hangingPunct="0">
              <a:defRPr sz="2400">
                <a:solidFill>
                  <a:schemeClr val="tx1"/>
                </a:solidFill>
                <a:latin typeface="Signboard"/>
                <a:ea typeface="MS PGothic" panose="020B0600070205080204" pitchFamily="34" charset="-128"/>
              </a:defRPr>
            </a:lvl2pPr>
            <a:lvl3pPr marL="1143000" indent="-228600" eaLnBrk="0" hangingPunct="0">
              <a:defRPr sz="2400">
                <a:solidFill>
                  <a:schemeClr val="tx1"/>
                </a:solidFill>
                <a:latin typeface="Signboard"/>
                <a:ea typeface="MS PGothic" panose="020B0600070205080204" pitchFamily="34" charset="-128"/>
              </a:defRPr>
            </a:lvl3pPr>
            <a:lvl4pPr marL="1600200" indent="-228600" eaLnBrk="0" hangingPunct="0">
              <a:defRPr sz="2400">
                <a:solidFill>
                  <a:schemeClr val="tx1"/>
                </a:solidFill>
                <a:latin typeface="Signboard"/>
                <a:ea typeface="MS PGothic" panose="020B0600070205080204" pitchFamily="34" charset="-128"/>
              </a:defRPr>
            </a:lvl4pPr>
            <a:lvl5pPr marL="2057400" indent="-228600" eaLnBrk="0" hangingPunct="0">
              <a:defRPr sz="2400">
                <a:solidFill>
                  <a:schemeClr val="tx1"/>
                </a:solidFill>
                <a:latin typeface="Signboard"/>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Signboard"/>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Signboard"/>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Signboard"/>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Signboard"/>
                <a:ea typeface="MS PGothic" panose="020B0600070205080204" pitchFamily="34" charset="-128"/>
              </a:defRPr>
            </a:lvl9pPr>
          </a:lstStyle>
          <a:p>
            <a:pPr eaLnBrk="1" hangingPunct="1"/>
            <a:endParaRPr lang="it-IT" altLang="it-IT"/>
          </a:p>
        </p:txBody>
      </p:sp>
    </p:spTree>
    <p:extLst>
      <p:ext uri="{BB962C8B-B14F-4D97-AF65-F5344CB8AC3E}">
        <p14:creationId xmlns:p14="http://schemas.microsoft.com/office/powerpoint/2010/main" val="348993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3782</Words>
  <Application>Microsoft Office PowerPoint</Application>
  <PresentationFormat>Widescreen</PresentationFormat>
  <Paragraphs>812</Paragraphs>
  <Slides>122</Slides>
  <Notes>46</Notes>
  <HiddenSlides>5</HiddenSlides>
  <MMClips>0</MMClips>
  <ScaleCrop>false</ScaleCrop>
  <HeadingPairs>
    <vt:vector size="8" baseType="variant">
      <vt:variant>
        <vt:lpstr>Caratteri utilizzati</vt:lpstr>
      </vt:variant>
      <vt:variant>
        <vt:i4>18</vt:i4>
      </vt:variant>
      <vt:variant>
        <vt:lpstr>Tema</vt:lpstr>
      </vt:variant>
      <vt:variant>
        <vt:i4>1</vt:i4>
      </vt:variant>
      <vt:variant>
        <vt:lpstr>Server OLE incorporati</vt:lpstr>
      </vt:variant>
      <vt:variant>
        <vt:i4>1</vt:i4>
      </vt:variant>
      <vt:variant>
        <vt:lpstr>Titoli diapositive</vt:lpstr>
      </vt:variant>
      <vt:variant>
        <vt:i4>122</vt:i4>
      </vt:variant>
    </vt:vector>
  </HeadingPairs>
  <TitlesOfParts>
    <vt:vector size="142" baseType="lpstr">
      <vt:lpstr>MS PGothic</vt:lpstr>
      <vt:lpstr>MS PGothic</vt:lpstr>
      <vt:lpstr>Arial</vt:lpstr>
      <vt:lpstr>Calibri</vt:lpstr>
      <vt:lpstr>Calibri Light</vt:lpstr>
      <vt:lpstr>Courier New</vt:lpstr>
      <vt:lpstr>DINNextRoundedLTW01-Reg</vt:lpstr>
      <vt:lpstr>main-condensed_regular</vt:lpstr>
      <vt:lpstr>Open Sans</vt:lpstr>
      <vt:lpstr>Perpetua</vt:lpstr>
      <vt:lpstr>Roboto</vt:lpstr>
      <vt:lpstr>Signboard</vt:lpstr>
      <vt:lpstr>Symbol</vt:lpstr>
      <vt:lpstr>Tahoma</vt:lpstr>
      <vt:lpstr>Times New Roman</vt:lpstr>
      <vt:lpstr>title-bold</vt:lpstr>
      <vt:lpstr>Verdana</vt:lpstr>
      <vt:lpstr>Wingdings</vt:lpstr>
      <vt:lpstr>Tema di Office</vt:lpstr>
      <vt:lpstr>Document</vt:lpstr>
      <vt:lpstr>Cenni di database di  profili genetici  in genetica  forense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Database (DB) di  profili genetici  in genetica  forense (cenni)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Test di parentela e paternità</vt:lpstr>
      <vt:lpstr>Test di parentela e paternità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TEST DI PATERNITA’ LEGALE</vt:lpstr>
      <vt:lpstr>TEST DI PATERNITA’: APPLICAZIONI</vt:lpstr>
      <vt:lpstr>TEST DI PATERNITA’: APPLICAZIONI</vt:lpstr>
      <vt:lpstr>Presentazione standard di PowerPoint</vt:lpstr>
      <vt:lpstr>Presentazione standard di PowerPoint</vt:lpstr>
      <vt:lpstr>Presentazione standard di PowerPoint</vt:lpstr>
      <vt:lpstr>MATERNITA’ CERTA???</vt:lpstr>
      <vt:lpstr>Presentazione standard di PowerPoint</vt:lpstr>
      <vt:lpstr>Presentazione standard di PowerPoint</vt:lpstr>
      <vt:lpstr>Presentazione standard di PowerPoint</vt:lpstr>
      <vt:lpstr>Presentazione standard di PowerPoint</vt:lpstr>
      <vt:lpstr>Presentazione standard di PowerPoint</vt:lpstr>
      <vt:lpstr>Ricordiamo le leggi di Mendel…</vt:lpstr>
      <vt:lpstr>Presentazione standard di PowerPoint</vt:lpstr>
      <vt:lpstr>Test di paternità: marcatori utilizzati</vt:lpstr>
      <vt:lpstr>Come si procede?</vt:lpstr>
      <vt:lpstr>TEST DI PATERNITA’: FONTI DEL DNA</vt:lpstr>
      <vt:lpstr>TEST DI PATERNITA’: FONTI DEL DNA</vt:lpstr>
      <vt:lpstr>Come si procede?</vt:lpstr>
      <vt:lpstr>Presentazione standard di PowerPoint</vt:lpstr>
      <vt:lpstr>Presentazione standard di PowerPoint</vt:lpstr>
      <vt:lpstr>13 loci STRs (CODIS) comunemente indagati</vt:lpstr>
      <vt:lpstr>Test di paternità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Parentage Testing by STR-PCR</vt:lpstr>
      <vt:lpstr>Presentazione standard di PowerPoint</vt:lpstr>
      <vt:lpstr>Presentazione standard di PowerPoint</vt:lpstr>
      <vt:lpstr>Presentazione standard di PowerPoint</vt:lpstr>
      <vt:lpstr>Principi generali</vt:lpstr>
      <vt:lpstr>1. Per valutare l'incertezza di 1 data ipotesi è  necessario considerare almeno 1  ipotesi alternativa </vt:lpstr>
      <vt:lpstr>Principi generali</vt:lpstr>
      <vt:lpstr>2.  L’interpretazione scientifica si basa su domande del  tipo: «qual è la probabilità (Pr) dell’evidenza (E), data l’ipotesi (H)?»</vt:lpstr>
      <vt:lpstr>Presentazione standard di PowerPoint</vt:lpstr>
      <vt:lpstr>Presentazione standard di PowerPoint</vt:lpstr>
      <vt:lpstr>Presentazione standard di PowerPoint</vt:lpstr>
      <vt:lpstr>Interpretazione dei risultati (LG SIGU sulle analisi genetiche di accertamento parentale, 2013)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Caso 3</vt:lpstr>
      <vt:lpstr>Presentazione standard di PowerPoint</vt:lpstr>
      <vt:lpstr>Presentazione standard di PowerPoint</vt:lpstr>
      <vt:lpstr>Presentazione standard di PowerPoint</vt:lpstr>
      <vt:lpstr>Presentazione standard di PowerPoint</vt:lpstr>
      <vt:lpstr>Presentazione standard di PowerPoint</vt:lpstr>
      <vt:lpstr>Fish DNA Barcoding Game! A Jeopardy-Style Quiz Game</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 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Elisabetta</dc:creator>
  <cp:lastModifiedBy>HP</cp:lastModifiedBy>
  <cp:revision>261</cp:revision>
  <dcterms:created xsi:type="dcterms:W3CDTF">2018-12-11T11:15:58Z</dcterms:created>
  <dcterms:modified xsi:type="dcterms:W3CDTF">2020-04-28T06:54:36Z</dcterms:modified>
</cp:coreProperties>
</file>