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3" r:id="rId8"/>
    <p:sldId id="261" r:id="rId9"/>
    <p:sldId id="262"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8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36FC4D-8CB6-9E45-A6AF-99E7273173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5FB2C4D-55FA-7047-890A-51EB985C5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0DE77D5-9FEB-C345-BA21-438739968FC0}"/>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5" name="Segnaposto piè di pagina 4">
            <a:extLst>
              <a:ext uri="{FF2B5EF4-FFF2-40B4-BE49-F238E27FC236}">
                <a16:creationId xmlns:a16="http://schemas.microsoft.com/office/drawing/2014/main" id="{965F3D00-8402-8043-B022-66DBF43392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58529A-8A4D-8348-A2D7-6417C785B97B}"/>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147625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B552C2-12FC-E14C-9F10-21D431B7D38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58B75B-955A-944E-9425-6AC50AA2E92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C96EF9-59B7-D943-8FB6-0D3F0BEECA6C}"/>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5" name="Segnaposto piè di pagina 4">
            <a:extLst>
              <a:ext uri="{FF2B5EF4-FFF2-40B4-BE49-F238E27FC236}">
                <a16:creationId xmlns:a16="http://schemas.microsoft.com/office/drawing/2014/main" id="{EAFAB77B-F896-BE48-AC86-343EA7BDCC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4F3367A-0184-E744-B55A-D62915ED25EF}"/>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74559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2882B3-978D-8741-AB27-7FEEAE99519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F97072-AFBA-394E-A87B-DBC189DA0B3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63268D-8156-4C44-86A6-0DA2EDFC6F87}"/>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5" name="Segnaposto piè di pagina 4">
            <a:extLst>
              <a:ext uri="{FF2B5EF4-FFF2-40B4-BE49-F238E27FC236}">
                <a16:creationId xmlns:a16="http://schemas.microsoft.com/office/drawing/2014/main" id="{BA16C67B-ED84-4241-A446-D9A3572AAB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34CA5D-721A-A84F-9BB4-A49950F891D1}"/>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308680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F25EE0-23FF-4541-893E-A7B203A0C8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BB7032-9E13-5B4E-A172-3B79EA8FB92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3A2F42-5AE6-A848-A287-37B81DF66006}"/>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5" name="Segnaposto piè di pagina 4">
            <a:extLst>
              <a:ext uri="{FF2B5EF4-FFF2-40B4-BE49-F238E27FC236}">
                <a16:creationId xmlns:a16="http://schemas.microsoft.com/office/drawing/2014/main" id="{4DD499E1-2249-694F-B108-9C41A3A6F0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3E1468-EABB-ED42-996C-CEEB6A123883}"/>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97231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FD898-B1C2-B440-A131-007EE9FD25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FB3B51B-4DAE-8D4D-BC14-D16767BA6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3B5F854-21D8-9843-A233-A4F29C07D80E}"/>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5" name="Segnaposto piè di pagina 4">
            <a:extLst>
              <a:ext uri="{FF2B5EF4-FFF2-40B4-BE49-F238E27FC236}">
                <a16:creationId xmlns:a16="http://schemas.microsoft.com/office/drawing/2014/main" id="{109E3291-1C9E-0045-A32C-5172C84DA3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CA7681-378E-6C49-B7D3-4DFBA52D0BCF}"/>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12381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E45FE-D1D2-B742-BF99-121B6E4677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8934E3-F4A9-8544-BE53-8FB3CE7A18A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5A6E6FD-8D2C-2040-8E23-28D020E5CC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EBB3201-0188-1443-8BEB-9AA6FA69C51E}"/>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6" name="Segnaposto piè di pagina 5">
            <a:extLst>
              <a:ext uri="{FF2B5EF4-FFF2-40B4-BE49-F238E27FC236}">
                <a16:creationId xmlns:a16="http://schemas.microsoft.com/office/drawing/2014/main" id="{C1D2636D-50F1-7846-930C-EE20110B8F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190C7BA-553D-954F-8D30-FD53E0F4EF86}"/>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15294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9CAC9-508B-7C4D-95F0-95FD2384B69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469244-1F5C-574D-9D35-870B184B5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B3E071C-2A35-8249-9775-AF3A033357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B9950D9-02EF-8540-9AB6-8B140CA20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89E6AE0-ACF9-BF48-BE32-0CC547C1706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22F535D-B04F-8C4A-8A50-74AD84801535}"/>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8" name="Segnaposto piè di pagina 7">
            <a:extLst>
              <a:ext uri="{FF2B5EF4-FFF2-40B4-BE49-F238E27FC236}">
                <a16:creationId xmlns:a16="http://schemas.microsoft.com/office/drawing/2014/main" id="{648E7BFF-A007-DC4C-B3B2-516973E78CF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3593073-D773-C349-A666-2266B3899B80}"/>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111710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E32EFE-A165-4B42-897C-6D985DB4869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E6D3D9F-5FB6-B944-B77C-C706AED615BC}"/>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4" name="Segnaposto piè di pagina 3">
            <a:extLst>
              <a:ext uri="{FF2B5EF4-FFF2-40B4-BE49-F238E27FC236}">
                <a16:creationId xmlns:a16="http://schemas.microsoft.com/office/drawing/2014/main" id="{021B2B5A-D9B4-D24A-906E-DC4CC4C37BE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9BCFCD-0522-0D40-BB6B-4A799A751D4A}"/>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235361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54DB8CD-7CC1-DC4D-8EC7-4FCC5803E41B}"/>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3" name="Segnaposto piè di pagina 2">
            <a:extLst>
              <a:ext uri="{FF2B5EF4-FFF2-40B4-BE49-F238E27FC236}">
                <a16:creationId xmlns:a16="http://schemas.microsoft.com/office/drawing/2014/main" id="{08F3A6DA-62F8-064B-9EC2-8CB9788CAA8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D21803-5E1B-2D49-A9DC-436BD5120334}"/>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24864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8BD38E-0324-584A-8E9D-72ED5D902DA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217C3D-A781-934C-9AE8-38ED07BAF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F0B41B-4277-EB47-9521-7E9354AC0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970C223-8F38-BC42-8F8B-76D9C7508DB3}"/>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6" name="Segnaposto piè di pagina 5">
            <a:extLst>
              <a:ext uri="{FF2B5EF4-FFF2-40B4-BE49-F238E27FC236}">
                <a16:creationId xmlns:a16="http://schemas.microsoft.com/office/drawing/2014/main" id="{FB500D7F-4B16-334D-87B6-80B295F47C9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46186B-8C77-C24C-A03C-96D794C53CB3}"/>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22526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9E08D-3BD8-FC45-B08A-DAA7636B2A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B63BCF-67B4-F247-9444-08355C717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80DFA2A-E184-E940-97B0-994CA9DCC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1790FB-30BB-AB4E-AC5F-61DF6E7EB480}"/>
              </a:ext>
            </a:extLst>
          </p:cNvPr>
          <p:cNvSpPr>
            <a:spLocks noGrp="1"/>
          </p:cNvSpPr>
          <p:nvPr>
            <p:ph type="dt" sz="half" idx="10"/>
          </p:nvPr>
        </p:nvSpPr>
        <p:spPr/>
        <p:txBody>
          <a:bodyPr/>
          <a:lstStyle/>
          <a:p>
            <a:fld id="{32825EFE-DA5C-EE4C-8CD5-A3A9CB157653}" type="datetimeFigureOut">
              <a:rPr lang="it-IT" smtClean="0"/>
              <a:t>24/11/20</a:t>
            </a:fld>
            <a:endParaRPr lang="it-IT"/>
          </a:p>
        </p:txBody>
      </p:sp>
      <p:sp>
        <p:nvSpPr>
          <p:cNvPr id="6" name="Segnaposto piè di pagina 5">
            <a:extLst>
              <a:ext uri="{FF2B5EF4-FFF2-40B4-BE49-F238E27FC236}">
                <a16:creationId xmlns:a16="http://schemas.microsoft.com/office/drawing/2014/main" id="{6B1C11E0-28FF-2443-8830-5400E4DE14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6C2DF57-8AE5-D44A-84A0-E29064986F80}"/>
              </a:ext>
            </a:extLst>
          </p:cNvPr>
          <p:cNvSpPr>
            <a:spLocks noGrp="1"/>
          </p:cNvSpPr>
          <p:nvPr>
            <p:ph type="sldNum" sz="quarter" idx="12"/>
          </p:nvPr>
        </p:nvSpPr>
        <p:spPr/>
        <p:txBody>
          <a:bodyPr/>
          <a:lstStyle/>
          <a:p>
            <a:fld id="{490AFF32-794E-C547-9AB2-08F0D22428B4}" type="slidenum">
              <a:rPr lang="it-IT" smtClean="0"/>
              <a:t>‹N›</a:t>
            </a:fld>
            <a:endParaRPr lang="it-IT"/>
          </a:p>
        </p:txBody>
      </p:sp>
    </p:spTree>
    <p:extLst>
      <p:ext uri="{BB962C8B-B14F-4D97-AF65-F5344CB8AC3E}">
        <p14:creationId xmlns:p14="http://schemas.microsoft.com/office/powerpoint/2010/main" val="140700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94C591-F1E3-F044-B07A-B5BB8077C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CDD461-ADF8-5F41-B1DB-D7749D823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78B3F6-2918-DD49-9BE5-A9714EBB8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25EFE-DA5C-EE4C-8CD5-A3A9CB157653}" type="datetimeFigureOut">
              <a:rPr lang="it-IT" smtClean="0"/>
              <a:t>24/11/20</a:t>
            </a:fld>
            <a:endParaRPr lang="it-IT"/>
          </a:p>
        </p:txBody>
      </p:sp>
      <p:sp>
        <p:nvSpPr>
          <p:cNvPr id="5" name="Segnaposto piè di pagina 4">
            <a:extLst>
              <a:ext uri="{FF2B5EF4-FFF2-40B4-BE49-F238E27FC236}">
                <a16:creationId xmlns:a16="http://schemas.microsoft.com/office/drawing/2014/main" id="{95FBC87D-4D69-0B4F-87D3-0C6902767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61FE140-7C4C-EB47-97DC-F60D58E81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AFF32-794E-C547-9AB2-08F0D22428B4}" type="slidenum">
              <a:rPr lang="it-IT" smtClean="0"/>
              <a:t>‹N›</a:t>
            </a:fld>
            <a:endParaRPr lang="it-IT"/>
          </a:p>
        </p:txBody>
      </p:sp>
    </p:spTree>
    <p:extLst>
      <p:ext uri="{BB962C8B-B14F-4D97-AF65-F5344CB8AC3E}">
        <p14:creationId xmlns:p14="http://schemas.microsoft.com/office/powerpoint/2010/main" val="1573831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armela.derisi@unife.it" TargetMode="External"/><Relationship Id="rId2" Type="http://schemas.openxmlformats.org/officeDocument/2006/relationships/hyperlink" Target="mailto:paolo.marchetti@unife.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nife.it/sveb/biotecnologie/insegnamenti/c-i-chimica-20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73965-BC37-9149-B0B4-DBE505376ECF}"/>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3D2B59AB-BC8B-0E4E-881D-D3280508F656}"/>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8A1FF5E8-B8DC-AA4E-AB25-9DA1B735B692}"/>
              </a:ext>
            </a:extLst>
          </p:cNvPr>
          <p:cNvPicPr>
            <a:picLocks noChangeAspect="1"/>
          </p:cNvPicPr>
          <p:nvPr/>
        </p:nvPicPr>
        <p:blipFill>
          <a:blip r:embed="rId2"/>
          <a:stretch>
            <a:fillRect/>
          </a:stretch>
        </p:blipFill>
        <p:spPr>
          <a:xfrm>
            <a:off x="1249296" y="0"/>
            <a:ext cx="9693408" cy="6858000"/>
          </a:xfrm>
          <a:prstGeom prst="rect">
            <a:avLst/>
          </a:prstGeom>
        </p:spPr>
      </p:pic>
    </p:spTree>
    <p:extLst>
      <p:ext uri="{BB962C8B-B14F-4D97-AF65-F5344CB8AC3E}">
        <p14:creationId xmlns:p14="http://schemas.microsoft.com/office/powerpoint/2010/main" val="271211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8474F4-5FEE-2840-A1D8-540BE3563F82}"/>
              </a:ext>
            </a:extLst>
          </p:cNvPr>
          <p:cNvSpPr>
            <a:spLocks noGrp="1"/>
          </p:cNvSpPr>
          <p:nvPr>
            <p:ph type="title"/>
          </p:nvPr>
        </p:nvSpPr>
        <p:spPr>
          <a:xfrm>
            <a:off x="838200" y="365125"/>
            <a:ext cx="6902885" cy="646331"/>
          </a:xfrm>
        </p:spPr>
        <p:txBody>
          <a:bodyPr>
            <a:normAutofit/>
          </a:bodyPr>
          <a:lstStyle/>
          <a:p>
            <a:pPr algn="ctr"/>
            <a:r>
              <a:rPr lang="it-IT" sz="3200" b="1" dirty="0"/>
              <a:t>TESTI CONSIGLIATI</a:t>
            </a:r>
          </a:p>
        </p:txBody>
      </p:sp>
      <p:pic>
        <p:nvPicPr>
          <p:cNvPr id="5" name="Segnaposto contenuto 4" descr="Immagine che contiene gioco, frutta&#10;&#10;Descrizione generata automaticamente">
            <a:extLst>
              <a:ext uri="{FF2B5EF4-FFF2-40B4-BE49-F238E27FC236}">
                <a16:creationId xmlns:a16="http://schemas.microsoft.com/office/drawing/2014/main" id="{D66A1DD9-5348-4944-A300-DCFCC07B4E24}"/>
              </a:ext>
            </a:extLst>
          </p:cNvPr>
          <p:cNvPicPr>
            <a:picLocks noGrp="1" noChangeAspect="1"/>
          </p:cNvPicPr>
          <p:nvPr>
            <p:ph idx="1"/>
          </p:nvPr>
        </p:nvPicPr>
        <p:blipFill>
          <a:blip r:embed="rId2"/>
          <a:stretch>
            <a:fillRect/>
          </a:stretch>
        </p:blipFill>
        <p:spPr>
          <a:xfrm>
            <a:off x="9540059" y="332397"/>
            <a:ext cx="2095500" cy="2997200"/>
          </a:xfrm>
        </p:spPr>
      </p:pic>
      <p:sp>
        <p:nvSpPr>
          <p:cNvPr id="6" name="CasellaDiTesto 5">
            <a:extLst>
              <a:ext uri="{FF2B5EF4-FFF2-40B4-BE49-F238E27FC236}">
                <a16:creationId xmlns:a16="http://schemas.microsoft.com/office/drawing/2014/main" id="{F5C63A82-34F8-314B-BEA7-434ECC934B8A}"/>
              </a:ext>
            </a:extLst>
          </p:cNvPr>
          <p:cNvSpPr txBox="1"/>
          <p:nvPr/>
        </p:nvSpPr>
        <p:spPr>
          <a:xfrm>
            <a:off x="651353" y="1202500"/>
            <a:ext cx="8079288" cy="5355312"/>
          </a:xfrm>
          <a:prstGeom prst="rect">
            <a:avLst/>
          </a:prstGeom>
          <a:noFill/>
        </p:spPr>
        <p:txBody>
          <a:bodyPr wrap="square" rtlCol="0">
            <a:spAutoFit/>
          </a:bodyPr>
          <a:lstStyle/>
          <a:p>
            <a:pPr algn="just">
              <a:tabLst>
                <a:tab pos="260350" algn="l"/>
              </a:tabLst>
            </a:pPr>
            <a:r>
              <a:rPr lang="it-IT" b="1" dirty="0"/>
              <a:t>1)	Qualsiasi testo di Chimica Organica di livello universitario </a:t>
            </a:r>
            <a:r>
              <a:rPr lang="it-IT" dirty="0"/>
              <a:t>che abbia un titolo 	del tipo «Fondamenti di C. Organica» o «Introduzione alla C. Organica» o 	«Principi di C. Organica» o «Elementi di C. Organica» (questo tipo di testi ha circa 	600 pagine). Evitare testi con titolo del tipo «Chimica Organica» (circa 1000 	pagine) perché solitamente riservati a corsi con più di 6 CFU e quindi troppo 	dispersivi .</a:t>
            </a:r>
          </a:p>
          <a:p>
            <a:pPr algn="just"/>
            <a:r>
              <a:rPr lang="it-IT" dirty="0"/>
              <a:t>      </a:t>
            </a:r>
          </a:p>
          <a:p>
            <a:pPr algn="just">
              <a:tabLst>
                <a:tab pos="260350" algn="l"/>
              </a:tabLst>
            </a:pPr>
            <a:r>
              <a:rPr lang="it-IT" dirty="0"/>
              <a:t>	Le </a:t>
            </a:r>
            <a:r>
              <a:rPr lang="it-IT" dirty="0" err="1"/>
              <a:t>slides</a:t>
            </a:r>
            <a:r>
              <a:rPr lang="it-IT" dirty="0"/>
              <a:t> proiettate a lezione sono state estrapolate, con l’autorizzazione 	dell’autore, dal testo illustrato qui a fianco (Fondamenti di Chimica Organica, 	</a:t>
            </a:r>
            <a:r>
              <a:rPr lang="it-IT" dirty="0" err="1"/>
              <a:t>Janice</a:t>
            </a:r>
            <a:r>
              <a:rPr lang="it-IT" dirty="0"/>
              <a:t> </a:t>
            </a:r>
            <a:r>
              <a:rPr lang="it-IT" dirty="0" err="1"/>
              <a:t>Gorzynski</a:t>
            </a:r>
            <a:r>
              <a:rPr lang="it-IT" dirty="0"/>
              <a:t> Smith, Terza </a:t>
            </a:r>
            <a:r>
              <a:rPr lang="it-IT" dirty="0" err="1"/>
              <a:t>Ediz</a:t>
            </a:r>
            <a:r>
              <a:rPr lang="it-IT" dirty="0"/>
              <a:t>., Ed. McGraw-Hill </a:t>
            </a:r>
            <a:r>
              <a:rPr lang="it-IT" dirty="0" err="1"/>
              <a:t>Education</a:t>
            </a:r>
            <a:r>
              <a:rPr lang="it-IT" dirty="0"/>
              <a:t>).</a:t>
            </a:r>
          </a:p>
          <a:p>
            <a:endParaRPr lang="it-IT" dirty="0"/>
          </a:p>
          <a:p>
            <a:endParaRPr lang="it-IT" dirty="0"/>
          </a:p>
          <a:p>
            <a:pPr marL="285750" indent="-285750">
              <a:buFontTx/>
              <a:buChar char="-"/>
            </a:pPr>
            <a:endParaRPr lang="it-IT" dirty="0"/>
          </a:p>
          <a:p>
            <a:endParaRPr lang="it-IT" b="1" dirty="0"/>
          </a:p>
          <a:p>
            <a:pPr algn="just"/>
            <a:r>
              <a:rPr lang="it-IT" b="1" dirty="0"/>
              <a:t>2) Dispensa consigliata dal docente</a:t>
            </a:r>
            <a:r>
              <a:rPr lang="it-IT" dirty="0"/>
              <a:t> (circa 250 pagine)</a:t>
            </a:r>
            <a:endParaRPr lang="it-IT" b="1" dirty="0"/>
          </a:p>
          <a:p>
            <a:pPr algn="just">
              <a:tabLst>
                <a:tab pos="260350" algn="l"/>
              </a:tabLst>
            </a:pPr>
            <a:r>
              <a:rPr lang="it-IT" dirty="0"/>
              <a:t>	La dispensa è reperibile solamente in forma cartacea rilegata a libro presso la 	copisteria «IL COPYVENDOLO» in Via Mortara, 60A.</a:t>
            </a:r>
          </a:p>
          <a:p>
            <a:endParaRPr lang="it-IT" dirty="0"/>
          </a:p>
          <a:p>
            <a:pPr marL="285750" indent="-285750">
              <a:buFontTx/>
              <a:buChar char="-"/>
            </a:pPr>
            <a:endParaRPr lang="it-IT" dirty="0"/>
          </a:p>
        </p:txBody>
      </p:sp>
      <p:pic>
        <p:nvPicPr>
          <p:cNvPr id="4" name="Immagine 3">
            <a:extLst>
              <a:ext uri="{FF2B5EF4-FFF2-40B4-BE49-F238E27FC236}">
                <a16:creationId xmlns:a16="http://schemas.microsoft.com/office/drawing/2014/main" id="{7E6247F1-75F0-9A47-AF46-78D95BC0CA76}"/>
              </a:ext>
            </a:extLst>
          </p:cNvPr>
          <p:cNvPicPr>
            <a:picLocks noChangeAspect="1"/>
          </p:cNvPicPr>
          <p:nvPr/>
        </p:nvPicPr>
        <p:blipFill>
          <a:blip r:embed="rId3"/>
          <a:stretch>
            <a:fillRect/>
          </a:stretch>
        </p:blipFill>
        <p:spPr>
          <a:xfrm>
            <a:off x="9540059" y="3528403"/>
            <a:ext cx="2166528" cy="3096603"/>
          </a:xfrm>
          <a:prstGeom prst="rect">
            <a:avLst/>
          </a:prstGeom>
        </p:spPr>
      </p:pic>
    </p:spTree>
    <p:extLst>
      <p:ext uri="{BB962C8B-B14F-4D97-AF65-F5344CB8AC3E}">
        <p14:creationId xmlns:p14="http://schemas.microsoft.com/office/powerpoint/2010/main" val="229599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D29F2-A04D-F544-88A2-8F78FC3BFBE4}"/>
              </a:ext>
            </a:extLst>
          </p:cNvPr>
          <p:cNvSpPr>
            <a:spLocks noGrp="1"/>
          </p:cNvSpPr>
          <p:nvPr>
            <p:ph type="title"/>
          </p:nvPr>
        </p:nvSpPr>
        <p:spPr>
          <a:xfrm>
            <a:off x="239487" y="365125"/>
            <a:ext cx="11647714" cy="874952"/>
          </a:xfrm>
        </p:spPr>
        <p:txBody>
          <a:bodyPr>
            <a:normAutofit fontScale="90000"/>
          </a:bodyPr>
          <a:lstStyle/>
          <a:p>
            <a:pPr algn="ctr"/>
            <a:r>
              <a:rPr lang="it-IT" sz="3600" b="1" dirty="0"/>
              <a:t>Info Generali Modulo di Chimica Organica (Corso Integrato di Chimica)</a:t>
            </a:r>
          </a:p>
        </p:txBody>
      </p:sp>
      <p:sp>
        <p:nvSpPr>
          <p:cNvPr id="3" name="Segnaposto contenuto 2">
            <a:extLst>
              <a:ext uri="{FF2B5EF4-FFF2-40B4-BE49-F238E27FC236}">
                <a16:creationId xmlns:a16="http://schemas.microsoft.com/office/drawing/2014/main" id="{D96419BA-FD6F-034B-AC8C-42E73AC1D2FB}"/>
              </a:ext>
            </a:extLst>
          </p:cNvPr>
          <p:cNvSpPr>
            <a:spLocks noGrp="1"/>
          </p:cNvSpPr>
          <p:nvPr>
            <p:ph idx="1"/>
          </p:nvPr>
        </p:nvSpPr>
        <p:spPr>
          <a:xfrm>
            <a:off x="388307" y="1540701"/>
            <a:ext cx="11498893" cy="5123146"/>
          </a:xfrm>
        </p:spPr>
        <p:txBody>
          <a:bodyPr>
            <a:normAutofit fontScale="92500" lnSpcReduction="20000"/>
          </a:bodyPr>
          <a:lstStyle/>
          <a:p>
            <a:pPr marL="0" indent="0" algn="just">
              <a:buNone/>
            </a:pPr>
            <a:r>
              <a:rPr lang="it-IT" b="1" dirty="0"/>
              <a:t>Docente responsabile del </a:t>
            </a:r>
            <a:r>
              <a:rPr lang="it-IT" b="1" u="sng" dirty="0"/>
              <a:t>Modulo di Chimica Organica</a:t>
            </a:r>
            <a:r>
              <a:rPr lang="it-IT" b="1" dirty="0"/>
              <a:t>	</a:t>
            </a:r>
            <a:r>
              <a:rPr lang="it-IT" dirty="0"/>
              <a:t>Prof. Paolo Marchetti</a:t>
            </a:r>
          </a:p>
          <a:p>
            <a:pPr algn="just"/>
            <a:endParaRPr lang="it-IT" dirty="0"/>
          </a:p>
          <a:p>
            <a:pPr marL="0" indent="0" algn="just">
              <a:buNone/>
            </a:pPr>
            <a:r>
              <a:rPr lang="it-IT" b="1" dirty="0"/>
              <a:t>Docente responsabile del </a:t>
            </a:r>
            <a:r>
              <a:rPr lang="it-IT" b="1" u="sng" dirty="0"/>
              <a:t>Corso Integrato di Chimica</a:t>
            </a:r>
            <a:r>
              <a:rPr lang="it-IT" b="1" dirty="0"/>
              <a:t>		</a:t>
            </a:r>
            <a:r>
              <a:rPr lang="it-IT" dirty="0"/>
              <a:t>Prof. Paolo Marchetti</a:t>
            </a:r>
          </a:p>
          <a:p>
            <a:pPr marL="0" indent="0" algn="just">
              <a:buNone/>
            </a:pPr>
            <a:endParaRPr lang="it-IT" dirty="0"/>
          </a:p>
          <a:p>
            <a:pPr marL="0" indent="0" algn="just">
              <a:buNone/>
            </a:pPr>
            <a:r>
              <a:rPr lang="it-IT" b="1" dirty="0"/>
              <a:t>Collocazione studio	</a:t>
            </a:r>
            <a:r>
              <a:rPr lang="it-IT" dirty="0"/>
              <a:t>Dipartimento di Scienze Chimiche e Farmaceutiche</a:t>
            </a:r>
          </a:p>
          <a:p>
            <a:pPr marL="0" indent="0" algn="just">
              <a:buNone/>
            </a:pPr>
            <a:r>
              <a:rPr lang="it-IT" dirty="0"/>
              <a:t>				(Ex </a:t>
            </a:r>
            <a:r>
              <a:rPr lang="it-IT" dirty="0" err="1"/>
              <a:t>Dip</a:t>
            </a:r>
            <a:r>
              <a:rPr lang="it-IT" dirty="0"/>
              <a:t>. di Scienze Farmaceutiche, 4° piano)</a:t>
            </a:r>
          </a:p>
          <a:p>
            <a:pPr marL="0" indent="0" algn="just">
              <a:buNone/>
            </a:pPr>
            <a:endParaRPr lang="it-IT" b="1" dirty="0"/>
          </a:p>
          <a:p>
            <a:pPr marL="0" indent="0" algn="just">
              <a:buNone/>
            </a:pPr>
            <a:r>
              <a:rPr lang="it-IT" b="1" dirty="0"/>
              <a:t>Mail				 </a:t>
            </a:r>
            <a:r>
              <a:rPr lang="it-IT" dirty="0">
                <a:hlinkClick r:id="rId2"/>
              </a:rPr>
              <a:t>paolo.marchetti@unife.it</a:t>
            </a:r>
            <a:endParaRPr lang="it-IT" dirty="0"/>
          </a:p>
          <a:p>
            <a:pPr marL="0" indent="0" algn="just">
              <a:buNone/>
            </a:pPr>
            <a:endParaRPr lang="it-IT" b="1" dirty="0"/>
          </a:p>
          <a:p>
            <a:pPr marL="0" indent="0" algn="just">
              <a:buNone/>
            </a:pPr>
            <a:r>
              <a:rPr lang="it-IT" b="1" dirty="0"/>
              <a:t>Ricevimento studenti	</a:t>
            </a:r>
            <a:r>
              <a:rPr lang="it-IT" dirty="0"/>
              <a:t>dal Lunedi al </a:t>
            </a:r>
            <a:r>
              <a:rPr lang="it-IT" dirty="0" err="1"/>
              <a:t>Venerdi</a:t>
            </a:r>
            <a:r>
              <a:rPr lang="it-IT" dirty="0"/>
              <a:t> via Google </a:t>
            </a:r>
            <a:r>
              <a:rPr lang="it-IT" dirty="0" err="1"/>
              <a:t>Meet</a:t>
            </a:r>
            <a:r>
              <a:rPr lang="it-IT" dirty="0"/>
              <a:t> previo 						appuntamento per Mail</a:t>
            </a:r>
          </a:p>
          <a:p>
            <a:pPr marL="0" indent="0" algn="just">
              <a:buNone/>
            </a:pPr>
            <a:endParaRPr lang="it-IT" dirty="0"/>
          </a:p>
          <a:p>
            <a:pPr marL="0" indent="0" algn="just">
              <a:buNone/>
            </a:pPr>
            <a:r>
              <a:rPr lang="it-IT" b="1" dirty="0"/>
              <a:t>Altri Docenti incaricati</a:t>
            </a:r>
            <a:r>
              <a:rPr lang="it-IT" dirty="0"/>
              <a:t>	 Prof.ssa Carmela De Risi	       </a:t>
            </a:r>
            <a:r>
              <a:rPr lang="it-IT" dirty="0" err="1">
                <a:hlinkClick r:id="rId3"/>
              </a:rPr>
              <a:t>carmela.derisi@unife.it</a:t>
            </a:r>
            <a:endParaRPr lang="it-IT" dirty="0"/>
          </a:p>
        </p:txBody>
      </p:sp>
    </p:spTree>
    <p:extLst>
      <p:ext uri="{BB962C8B-B14F-4D97-AF65-F5344CB8AC3E}">
        <p14:creationId xmlns:p14="http://schemas.microsoft.com/office/powerpoint/2010/main" val="240156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70E87-6691-9F47-82C0-2FD88BD0AE91}"/>
              </a:ext>
            </a:extLst>
          </p:cNvPr>
          <p:cNvSpPr>
            <a:spLocks noGrp="1"/>
          </p:cNvSpPr>
          <p:nvPr>
            <p:ph type="title"/>
          </p:nvPr>
        </p:nvSpPr>
        <p:spPr/>
        <p:txBody>
          <a:bodyPr>
            <a:normAutofit/>
          </a:bodyPr>
          <a:lstStyle/>
          <a:p>
            <a:pPr algn="ctr"/>
            <a:r>
              <a:rPr lang="it-IT" sz="3200" b="1" dirty="0"/>
              <a:t>Info sul Corso Integrato di Chimica</a:t>
            </a:r>
          </a:p>
        </p:txBody>
      </p:sp>
      <p:sp>
        <p:nvSpPr>
          <p:cNvPr id="3" name="Segnaposto contenuto 2">
            <a:extLst>
              <a:ext uri="{FF2B5EF4-FFF2-40B4-BE49-F238E27FC236}">
                <a16:creationId xmlns:a16="http://schemas.microsoft.com/office/drawing/2014/main" id="{845FD227-A0E0-6049-BB85-FA1EBBE5B002}"/>
              </a:ext>
            </a:extLst>
          </p:cNvPr>
          <p:cNvSpPr>
            <a:spLocks noGrp="1"/>
          </p:cNvSpPr>
          <p:nvPr>
            <p:ph idx="1"/>
          </p:nvPr>
        </p:nvSpPr>
        <p:spPr/>
        <p:txBody>
          <a:bodyPr/>
          <a:lstStyle/>
          <a:p>
            <a:pPr algn="ctr"/>
            <a:endParaRPr lang="it-IT" dirty="0"/>
          </a:p>
          <a:p>
            <a:pPr algn="ctr"/>
            <a:endParaRPr lang="it-IT" dirty="0"/>
          </a:p>
          <a:p>
            <a:pPr algn="ctr"/>
            <a:endParaRPr lang="it-IT" dirty="0"/>
          </a:p>
          <a:p>
            <a:pPr marL="0" indent="0" algn="ctr">
              <a:buNone/>
            </a:pPr>
            <a:r>
              <a:rPr lang="it-IT" dirty="0">
                <a:hlinkClick r:id="rId2"/>
              </a:rPr>
              <a:t>http://</a:t>
            </a:r>
            <a:r>
              <a:rPr lang="it-IT" dirty="0" err="1">
                <a:hlinkClick r:id="rId2"/>
              </a:rPr>
              <a:t>www.unife.it</a:t>
            </a:r>
            <a:r>
              <a:rPr lang="it-IT" dirty="0">
                <a:hlinkClick r:id="rId2"/>
              </a:rPr>
              <a:t>/</a:t>
            </a:r>
            <a:r>
              <a:rPr lang="it-IT" dirty="0" err="1">
                <a:hlinkClick r:id="rId2"/>
              </a:rPr>
              <a:t>sveb</a:t>
            </a:r>
            <a:r>
              <a:rPr lang="it-IT" dirty="0">
                <a:hlinkClick r:id="rId2"/>
              </a:rPr>
              <a:t>/biotecnologie/insegnamenti/c-i-chimica-2020</a:t>
            </a:r>
            <a:endParaRPr lang="it-IT" dirty="0"/>
          </a:p>
        </p:txBody>
      </p:sp>
    </p:spTree>
    <p:extLst>
      <p:ext uri="{BB962C8B-B14F-4D97-AF65-F5344CB8AC3E}">
        <p14:creationId xmlns:p14="http://schemas.microsoft.com/office/powerpoint/2010/main" val="267872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0F5C9-7995-AD42-B9AC-F2CA842E8C2E}"/>
              </a:ext>
            </a:extLst>
          </p:cNvPr>
          <p:cNvSpPr>
            <a:spLocks noGrp="1"/>
          </p:cNvSpPr>
          <p:nvPr>
            <p:ph type="title"/>
          </p:nvPr>
        </p:nvSpPr>
        <p:spPr>
          <a:xfrm>
            <a:off x="838200" y="365125"/>
            <a:ext cx="10515600" cy="611905"/>
          </a:xfrm>
        </p:spPr>
        <p:txBody>
          <a:bodyPr>
            <a:normAutofit fontScale="90000"/>
          </a:bodyPr>
          <a:lstStyle/>
          <a:p>
            <a:pPr algn="ctr"/>
            <a:r>
              <a:rPr lang="it-IT" sz="3200" b="1" dirty="0"/>
              <a:t>Organizzazione della Didattica per il Modulo di Chimica Organica</a:t>
            </a:r>
          </a:p>
        </p:txBody>
      </p:sp>
      <p:sp>
        <p:nvSpPr>
          <p:cNvPr id="3" name="Segnaposto contenuto 2">
            <a:extLst>
              <a:ext uri="{FF2B5EF4-FFF2-40B4-BE49-F238E27FC236}">
                <a16:creationId xmlns:a16="http://schemas.microsoft.com/office/drawing/2014/main" id="{EB75CCCC-AD9D-8440-98D8-B0BD0C341656}"/>
              </a:ext>
            </a:extLst>
          </p:cNvPr>
          <p:cNvSpPr>
            <a:spLocks noGrp="1"/>
          </p:cNvSpPr>
          <p:nvPr>
            <p:ph idx="1"/>
          </p:nvPr>
        </p:nvSpPr>
        <p:spPr>
          <a:xfrm>
            <a:off x="450937" y="1490597"/>
            <a:ext cx="11386159" cy="5110618"/>
          </a:xfrm>
        </p:spPr>
        <p:txBody>
          <a:bodyPr>
            <a:normAutofit fontScale="85000" lnSpcReduction="20000"/>
          </a:bodyPr>
          <a:lstStyle/>
          <a:p>
            <a:pPr>
              <a:buFontTx/>
              <a:buChar char="-"/>
            </a:pPr>
            <a:r>
              <a:rPr lang="it-IT" b="1" dirty="0"/>
              <a:t>Lezioni	</a:t>
            </a:r>
            <a:r>
              <a:rPr lang="it-IT" dirty="0"/>
              <a:t>1° Anno, 1° Semestre (28 Ottobre 2020 – 18 Dicembre 2020)</a:t>
            </a:r>
          </a:p>
          <a:p>
            <a:pPr marL="0" indent="0">
              <a:lnSpc>
                <a:spcPct val="120000"/>
              </a:lnSpc>
              <a:buNone/>
            </a:pPr>
            <a:r>
              <a:rPr lang="it-IT" dirty="0"/>
              <a:t>		Tutte le lezioni saranno disponibili on-line (Videoregistrazioni) e come 			PDF (</a:t>
            </a:r>
            <a:r>
              <a:rPr lang="it-IT" dirty="0" err="1"/>
              <a:t>Slides</a:t>
            </a:r>
            <a:r>
              <a:rPr lang="it-IT" dirty="0"/>
              <a:t>) attraverso la piattaforma </a:t>
            </a:r>
            <a:r>
              <a:rPr lang="it-IT" dirty="0" err="1"/>
              <a:t>Classroom</a:t>
            </a:r>
            <a:endParaRPr lang="it-IT" dirty="0"/>
          </a:p>
          <a:p>
            <a:pPr marL="1828800" lvl="4" indent="0">
              <a:buNone/>
            </a:pPr>
            <a:endParaRPr lang="it-IT" dirty="0"/>
          </a:p>
          <a:p>
            <a:pPr marL="0" indent="0">
              <a:buNone/>
            </a:pPr>
            <a:endParaRPr lang="it-IT" dirty="0"/>
          </a:p>
          <a:p>
            <a:pPr marL="0" indent="0">
              <a:buNone/>
            </a:pPr>
            <a:r>
              <a:rPr lang="it-IT" dirty="0"/>
              <a:t>-  </a:t>
            </a:r>
            <a:r>
              <a:rPr lang="it-IT" b="1" dirty="0"/>
              <a:t>CFU</a:t>
            </a:r>
            <a:r>
              <a:rPr lang="it-IT" dirty="0"/>
              <a:t>		5 CFU	40 h	Dispensate come lezioni teoriche</a:t>
            </a:r>
          </a:p>
          <a:p>
            <a:pPr marL="0" indent="0">
              <a:buNone/>
            </a:pPr>
            <a:r>
              <a:rPr lang="it-IT" dirty="0"/>
              <a:t>		1 CFU	8 h	Dispensate come approfondimenti dubbi studenti ed esercizi 				(Focus </a:t>
            </a:r>
            <a:r>
              <a:rPr lang="it-IT" dirty="0" err="1"/>
              <a:t>group</a:t>
            </a:r>
            <a:r>
              <a:rPr lang="it-IT" dirty="0"/>
              <a:t>) in presenza (Aula A1) ed in </a:t>
            </a:r>
            <a:r>
              <a:rPr lang="it-IT" dirty="0" err="1"/>
              <a:t>streeming</a:t>
            </a:r>
            <a:r>
              <a:rPr lang="it-IT" dirty="0"/>
              <a:t> presso il 				Polo Fieristico con il seguente calendario:</a:t>
            </a:r>
          </a:p>
          <a:p>
            <a:pPr marL="0" indent="0">
              <a:buNone/>
            </a:pPr>
            <a:endParaRPr lang="it-IT" sz="2100" dirty="0"/>
          </a:p>
          <a:p>
            <a:pPr marL="0" indent="0">
              <a:buNone/>
            </a:pPr>
            <a:r>
              <a:rPr lang="it-IT" sz="2100" dirty="0"/>
              <a:t>				12 Novembre 2020		h 11,30-13,30</a:t>
            </a:r>
          </a:p>
          <a:p>
            <a:pPr marL="0" indent="0">
              <a:buNone/>
            </a:pPr>
            <a:r>
              <a:rPr lang="it-IT" sz="2100" dirty="0"/>
              <a:t>				26 Novembre 2020		h 9,30-11,30</a:t>
            </a:r>
          </a:p>
          <a:p>
            <a:pPr marL="0" indent="0">
              <a:buNone/>
            </a:pPr>
            <a:r>
              <a:rPr lang="it-IT" sz="2100" dirty="0"/>
              <a:t>				3 Dicembre 2020		h 11,30-13,30</a:t>
            </a:r>
          </a:p>
          <a:p>
            <a:pPr marL="0" indent="0">
              <a:buNone/>
            </a:pPr>
            <a:r>
              <a:rPr lang="it-IT" sz="2100" dirty="0"/>
              <a:t>				17 Dicembre 2020		h 9,30-11,30</a:t>
            </a:r>
          </a:p>
          <a:p>
            <a:pPr marL="0" indent="0">
              <a:buNone/>
            </a:pPr>
            <a:r>
              <a:rPr lang="it-IT" sz="2100" dirty="0"/>
              <a:t> </a:t>
            </a:r>
          </a:p>
          <a:p>
            <a:pPr marL="0" indent="0">
              <a:buNone/>
            </a:pP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112259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98238-C3E8-E14B-A0F3-30168FD495E9}"/>
              </a:ext>
            </a:extLst>
          </p:cNvPr>
          <p:cNvSpPr>
            <a:spLocks noGrp="1"/>
          </p:cNvSpPr>
          <p:nvPr>
            <p:ph type="title"/>
          </p:nvPr>
        </p:nvSpPr>
        <p:spPr/>
        <p:txBody>
          <a:bodyPr>
            <a:normAutofit/>
          </a:bodyPr>
          <a:lstStyle/>
          <a:p>
            <a:pPr algn="ctr"/>
            <a:r>
              <a:rPr lang="it-IT" sz="3200" b="1" dirty="0"/>
              <a:t>Calendario esami modulo di Chimica Organica</a:t>
            </a:r>
          </a:p>
        </p:txBody>
      </p:sp>
      <p:sp>
        <p:nvSpPr>
          <p:cNvPr id="3" name="Segnaposto contenuto 2">
            <a:extLst>
              <a:ext uri="{FF2B5EF4-FFF2-40B4-BE49-F238E27FC236}">
                <a16:creationId xmlns:a16="http://schemas.microsoft.com/office/drawing/2014/main" id="{5113BDE3-41CB-3E4A-BE6C-E9BF1368D094}"/>
              </a:ext>
            </a:extLst>
          </p:cNvPr>
          <p:cNvSpPr>
            <a:spLocks noGrp="1"/>
          </p:cNvSpPr>
          <p:nvPr>
            <p:ph idx="1"/>
          </p:nvPr>
        </p:nvSpPr>
        <p:spPr>
          <a:xfrm>
            <a:off x="435429" y="2918563"/>
            <a:ext cx="11179627" cy="3258399"/>
          </a:xfrm>
        </p:spPr>
        <p:txBody>
          <a:bodyPr/>
          <a:lstStyle/>
          <a:p>
            <a:pPr marL="0" indent="0">
              <a:buNone/>
            </a:pPr>
            <a:r>
              <a:rPr lang="it-IT" dirty="0"/>
              <a:t>	</a:t>
            </a:r>
            <a:r>
              <a:rPr lang="it-IT" u="sng" dirty="0"/>
              <a:t>Sessione invernale	</a:t>
            </a:r>
            <a:r>
              <a:rPr lang="it-IT" dirty="0"/>
              <a:t>		</a:t>
            </a:r>
            <a:r>
              <a:rPr lang="it-IT" sz="2000" b="1" dirty="0"/>
              <a:t>18</a:t>
            </a:r>
            <a:r>
              <a:rPr lang="it-IT" b="1" dirty="0"/>
              <a:t> </a:t>
            </a:r>
            <a:r>
              <a:rPr lang="it-IT" sz="2000" b="1" dirty="0"/>
              <a:t>Gennaio 2021 </a:t>
            </a:r>
            <a:r>
              <a:rPr lang="it-IT" sz="2000" dirty="0"/>
              <a:t>e </a:t>
            </a:r>
            <a:r>
              <a:rPr lang="it-IT" sz="2000" b="1" dirty="0"/>
              <a:t>8 Febbraio 2021</a:t>
            </a:r>
          </a:p>
          <a:p>
            <a:pPr marL="914400" lvl="2" indent="0">
              <a:buNone/>
            </a:pPr>
            <a:r>
              <a:rPr lang="it-IT" dirty="0"/>
              <a:t>					(Chimica Generale ed Inorganica: 11 Gennaio 2021 e 						1 Febbraio 2021)</a:t>
            </a:r>
          </a:p>
          <a:p>
            <a:pPr marL="914400" lvl="2" indent="0">
              <a:buNone/>
            </a:pPr>
            <a:endParaRPr lang="it-IT" sz="2800" dirty="0"/>
          </a:p>
          <a:p>
            <a:pPr marL="914400" lvl="2" indent="0">
              <a:buNone/>
            </a:pPr>
            <a:r>
              <a:rPr lang="it-IT" sz="2800" u="sng" dirty="0"/>
              <a:t>Sessione estiva</a:t>
            </a:r>
            <a:r>
              <a:rPr lang="it-IT" dirty="0"/>
              <a:t>			</a:t>
            </a:r>
            <a:r>
              <a:rPr lang="it-IT" b="1" dirty="0"/>
              <a:t>Giugno e Luglio 2021 </a:t>
            </a:r>
            <a:r>
              <a:rPr lang="it-IT" dirty="0"/>
              <a:t>(Date da destinare)</a:t>
            </a:r>
          </a:p>
          <a:p>
            <a:pPr marL="914400" lvl="2" indent="0">
              <a:buNone/>
            </a:pPr>
            <a:endParaRPr lang="it-IT" dirty="0"/>
          </a:p>
          <a:p>
            <a:pPr marL="914400" lvl="2" indent="0">
              <a:buNone/>
            </a:pPr>
            <a:r>
              <a:rPr lang="it-IT" sz="2800" u="sng" dirty="0"/>
              <a:t>Sessione autunnale</a:t>
            </a:r>
            <a:r>
              <a:rPr lang="it-IT" dirty="0"/>
              <a:t>		</a:t>
            </a:r>
            <a:r>
              <a:rPr lang="it-IT" b="1" dirty="0"/>
              <a:t>Settembre 2021 </a:t>
            </a:r>
            <a:r>
              <a:rPr lang="it-IT" dirty="0"/>
              <a:t>(Due appelli, date da destinare)</a:t>
            </a:r>
          </a:p>
          <a:p>
            <a:pPr marL="914400" lvl="2" indent="0">
              <a:buNone/>
            </a:pPr>
            <a:endParaRPr lang="it-IT" dirty="0"/>
          </a:p>
        </p:txBody>
      </p:sp>
    </p:spTree>
    <p:extLst>
      <p:ext uri="{BB962C8B-B14F-4D97-AF65-F5344CB8AC3E}">
        <p14:creationId xmlns:p14="http://schemas.microsoft.com/office/powerpoint/2010/main" val="239722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E8AC3A-3B1F-7046-906F-F6528D8FDCA7}"/>
              </a:ext>
            </a:extLst>
          </p:cNvPr>
          <p:cNvSpPr>
            <a:spLocks noGrp="1"/>
          </p:cNvSpPr>
          <p:nvPr>
            <p:ph type="title"/>
          </p:nvPr>
        </p:nvSpPr>
        <p:spPr>
          <a:xfrm>
            <a:off x="838200" y="348342"/>
            <a:ext cx="10863943" cy="1349829"/>
          </a:xfrm>
        </p:spPr>
        <p:txBody>
          <a:bodyPr>
            <a:normAutofit fontScale="90000"/>
          </a:bodyPr>
          <a:lstStyle/>
          <a:p>
            <a:pPr algn="ctr"/>
            <a:br>
              <a:rPr lang="it-IT" sz="3100" b="1" u="sng" dirty="0"/>
            </a:br>
            <a:br>
              <a:rPr lang="it-IT" sz="3100" b="1" u="sng" dirty="0"/>
            </a:br>
            <a:br>
              <a:rPr lang="it-IT" sz="3100" b="1" u="sng" dirty="0"/>
            </a:br>
            <a:r>
              <a:rPr lang="it-IT" sz="3100" b="1" u="sng" dirty="0"/>
              <a:t>Consigli relativi al modulo di Chimica Organica</a:t>
            </a:r>
            <a:br>
              <a:rPr lang="it-IT" dirty="0"/>
            </a:br>
            <a:r>
              <a:rPr lang="it-IT" b="1" dirty="0"/>
              <a:t> </a:t>
            </a:r>
            <a:br>
              <a:rPr lang="it-IT" dirty="0"/>
            </a:br>
            <a:endParaRPr lang="it-IT" dirty="0"/>
          </a:p>
        </p:txBody>
      </p:sp>
      <p:sp>
        <p:nvSpPr>
          <p:cNvPr id="3" name="Segnaposto contenuto 2">
            <a:extLst>
              <a:ext uri="{FF2B5EF4-FFF2-40B4-BE49-F238E27FC236}">
                <a16:creationId xmlns:a16="http://schemas.microsoft.com/office/drawing/2014/main" id="{BABCE044-A44C-2048-A80B-B021A0DEE3B1}"/>
              </a:ext>
            </a:extLst>
          </p:cNvPr>
          <p:cNvSpPr>
            <a:spLocks noGrp="1"/>
          </p:cNvSpPr>
          <p:nvPr>
            <p:ph idx="1"/>
          </p:nvPr>
        </p:nvSpPr>
        <p:spPr>
          <a:xfrm>
            <a:off x="838200" y="1825625"/>
            <a:ext cx="10515600" cy="4771118"/>
          </a:xfrm>
        </p:spPr>
        <p:txBody>
          <a:bodyPr>
            <a:normAutofit/>
          </a:bodyPr>
          <a:lstStyle/>
          <a:p>
            <a:pPr marL="0" indent="0" algn="just">
              <a:buNone/>
            </a:pPr>
            <a:r>
              <a:rPr lang="it-IT" b="1" dirty="0"/>
              <a:t>@</a:t>
            </a:r>
            <a:r>
              <a:rPr lang="it-IT" dirty="0"/>
              <a:t>	Per </a:t>
            </a:r>
            <a:r>
              <a:rPr lang="it-IT" i="1" u="sng" dirty="0"/>
              <a:t>frequentare con profitto</a:t>
            </a:r>
            <a:r>
              <a:rPr lang="it-IT" dirty="0"/>
              <a:t> il modulo di Chimica Organica (6 crediti) è consigliabile vivamente aver frequentato il modulo di Chimica Generale ed Inorganica (è richiesta la conoscenza di nozioni come Tavola Periodica degli Elementi, Struttura dell’atomo, Configurazione elettronica degli elementi della tavola periodica, Legame chimico, Concetto di valenza, ecc.)</a:t>
            </a:r>
          </a:p>
          <a:p>
            <a:pPr marL="0" indent="0">
              <a:buNone/>
            </a:pPr>
            <a:endParaRPr lang="it-IT" dirty="0"/>
          </a:p>
          <a:p>
            <a:pPr marL="0" indent="0" algn="just">
              <a:buNone/>
            </a:pPr>
            <a:r>
              <a:rPr lang="it-IT" b="1" dirty="0"/>
              <a:t>@</a:t>
            </a:r>
            <a:r>
              <a:rPr lang="it-IT" dirty="0"/>
              <a:t>	Per </a:t>
            </a:r>
            <a:r>
              <a:rPr lang="it-IT" i="1" u="sng" dirty="0"/>
              <a:t>sostenere con profitto l’esame</a:t>
            </a:r>
            <a:r>
              <a:rPr lang="it-IT" dirty="0"/>
              <a:t> del modulo di Chimica Organica è vivamente raccomandabile aver superato con profitto l’esame relativo al modulo di Chimica Generale ed Inorganica (non ci sono però, ufficialmente, propedeuticità da rispettare in tal senso).</a:t>
            </a:r>
          </a:p>
          <a:p>
            <a:endParaRPr lang="it-IT" dirty="0"/>
          </a:p>
        </p:txBody>
      </p:sp>
    </p:spTree>
    <p:extLst>
      <p:ext uri="{BB962C8B-B14F-4D97-AF65-F5344CB8AC3E}">
        <p14:creationId xmlns:p14="http://schemas.microsoft.com/office/powerpoint/2010/main" val="412841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11D42-9C81-A04B-8724-F1AF467C5FFD}"/>
              </a:ext>
            </a:extLst>
          </p:cNvPr>
          <p:cNvSpPr>
            <a:spLocks noGrp="1"/>
          </p:cNvSpPr>
          <p:nvPr>
            <p:ph type="title"/>
          </p:nvPr>
        </p:nvSpPr>
        <p:spPr/>
        <p:txBody>
          <a:bodyPr>
            <a:normAutofit/>
          </a:bodyPr>
          <a:lstStyle/>
          <a:p>
            <a:pPr algn="ctr"/>
            <a:r>
              <a:rPr lang="it-IT" sz="3200" b="1" u="sng" dirty="0"/>
              <a:t>Modalità di verifica dell’apprendimento (1)</a:t>
            </a:r>
            <a:endParaRPr lang="it-IT" sz="3200" b="1" dirty="0"/>
          </a:p>
        </p:txBody>
      </p:sp>
      <p:sp>
        <p:nvSpPr>
          <p:cNvPr id="3" name="Segnaposto contenuto 2">
            <a:extLst>
              <a:ext uri="{FF2B5EF4-FFF2-40B4-BE49-F238E27FC236}">
                <a16:creationId xmlns:a16="http://schemas.microsoft.com/office/drawing/2014/main" id="{4706E726-0255-C14E-AB3E-016A39E35DFE}"/>
              </a:ext>
            </a:extLst>
          </p:cNvPr>
          <p:cNvSpPr>
            <a:spLocks noGrp="1"/>
          </p:cNvSpPr>
          <p:nvPr>
            <p:ph idx="1"/>
          </p:nvPr>
        </p:nvSpPr>
        <p:spPr>
          <a:xfrm>
            <a:off x="388307" y="1825625"/>
            <a:ext cx="11386159" cy="4351338"/>
          </a:xfrm>
        </p:spPr>
        <p:txBody>
          <a:bodyPr/>
          <a:lstStyle/>
          <a:p>
            <a:pPr algn="just">
              <a:buFontTx/>
              <a:buChar char="-"/>
            </a:pPr>
            <a:r>
              <a:rPr lang="it-IT" b="1" dirty="0"/>
              <a:t>Iscrizione all’Appello d’Esame	</a:t>
            </a:r>
            <a:r>
              <a:rPr lang="it-IT" dirty="0"/>
              <a:t>	L’iscrizione all’appello d’esame si apre 						mediamente 30 giorni prima  e si 							chiude </a:t>
            </a:r>
            <a:r>
              <a:rPr lang="it-IT"/>
              <a:t>mediamente 5 </a:t>
            </a:r>
            <a:r>
              <a:rPr lang="it-IT" dirty="0"/>
              <a:t>giorni prima 							della data dell’esame. SOLO IN QUESTO INTERVALLO è possibile sia prenotarsi che cancellarsi dall’appello.</a:t>
            </a:r>
          </a:p>
          <a:p>
            <a:pPr marL="0" indent="0" algn="just">
              <a:buNone/>
            </a:pPr>
            <a:r>
              <a:rPr lang="it-IT" u="sng" dirty="0"/>
              <a:t>NEL CASO DEL TUTTO ECCEZIONALE</a:t>
            </a:r>
            <a:r>
              <a:rPr lang="it-IT" dirty="0"/>
              <a:t> in cui, </a:t>
            </a:r>
            <a:r>
              <a:rPr lang="it-IT" u="sng" dirty="0"/>
              <a:t>PER MOTIVI DI FORZA           MAGGIORE</a:t>
            </a:r>
            <a:r>
              <a:rPr lang="it-IT" dirty="0"/>
              <a:t>, non sia possibile partecipare all’esame seppur iscritti, si deve avvisare il docente tramite mail. La non osservanza di questa regola o la reiterata non partecipazione all’esame seppur iscritti comporterà conseguenze negative sul voto dell’esame stesso.</a:t>
            </a:r>
          </a:p>
        </p:txBody>
      </p:sp>
    </p:spTree>
    <p:extLst>
      <p:ext uri="{BB962C8B-B14F-4D97-AF65-F5344CB8AC3E}">
        <p14:creationId xmlns:p14="http://schemas.microsoft.com/office/powerpoint/2010/main" val="104294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6A90E-CE79-4A49-877F-7D9D131294BA}"/>
              </a:ext>
            </a:extLst>
          </p:cNvPr>
          <p:cNvSpPr>
            <a:spLocks noGrp="1"/>
          </p:cNvSpPr>
          <p:nvPr>
            <p:ph type="title"/>
          </p:nvPr>
        </p:nvSpPr>
        <p:spPr>
          <a:xfrm>
            <a:off x="838200" y="97972"/>
            <a:ext cx="10515600" cy="794658"/>
          </a:xfrm>
        </p:spPr>
        <p:txBody>
          <a:bodyPr>
            <a:normAutofit/>
          </a:bodyPr>
          <a:lstStyle/>
          <a:p>
            <a:pPr algn="ctr"/>
            <a:r>
              <a:rPr lang="it-IT" sz="3200" b="1" u="sng" dirty="0"/>
              <a:t>Modalità di verifica dell’apprendimento (2)</a:t>
            </a:r>
          </a:p>
        </p:txBody>
      </p:sp>
      <p:sp>
        <p:nvSpPr>
          <p:cNvPr id="3" name="Segnaposto contenuto 2">
            <a:extLst>
              <a:ext uri="{FF2B5EF4-FFF2-40B4-BE49-F238E27FC236}">
                <a16:creationId xmlns:a16="http://schemas.microsoft.com/office/drawing/2014/main" id="{F22B8DB2-D811-BD47-8777-653CB21437B1}"/>
              </a:ext>
            </a:extLst>
          </p:cNvPr>
          <p:cNvSpPr>
            <a:spLocks noGrp="1"/>
          </p:cNvSpPr>
          <p:nvPr>
            <p:ph idx="1"/>
          </p:nvPr>
        </p:nvSpPr>
        <p:spPr>
          <a:xfrm>
            <a:off x="283029" y="892630"/>
            <a:ext cx="11647714" cy="5747656"/>
          </a:xfrm>
        </p:spPr>
        <p:txBody>
          <a:bodyPr>
            <a:normAutofit fontScale="92500" lnSpcReduction="10000"/>
          </a:bodyPr>
          <a:lstStyle/>
          <a:p>
            <a:pPr marL="0" indent="0" algn="just">
              <a:buNone/>
            </a:pPr>
            <a:r>
              <a:rPr lang="it-IT" b="1" dirty="0"/>
              <a:t>-</a:t>
            </a:r>
            <a:r>
              <a:rPr lang="it-IT" dirty="0"/>
              <a:t> </a:t>
            </a:r>
            <a:r>
              <a:rPr lang="it-IT" b="1" dirty="0" err="1"/>
              <a:t>Modalita</a:t>
            </a:r>
            <a:r>
              <a:rPr lang="it-IT" b="1" dirty="0"/>
              <a:t>̀ di esame		</a:t>
            </a:r>
            <a:r>
              <a:rPr lang="it-IT" dirty="0"/>
              <a:t>Prova scritta mediante piattaforma</a:t>
            </a:r>
            <a:r>
              <a:rPr lang="it-IT" i="1" dirty="0"/>
              <a:t> Google Moduli </a:t>
            </a:r>
          </a:p>
          <a:p>
            <a:pPr marL="0" indent="0" algn="just">
              <a:buNone/>
            </a:pPr>
            <a:endParaRPr lang="it-IT" b="1" dirty="0"/>
          </a:p>
          <a:p>
            <a:pPr marL="0" indent="0" algn="just">
              <a:buNone/>
            </a:pPr>
            <a:r>
              <a:rPr lang="it-IT" b="1" dirty="0"/>
              <a:t>-</a:t>
            </a:r>
            <a:r>
              <a:rPr lang="it-IT" dirty="0"/>
              <a:t> </a:t>
            </a:r>
            <a:r>
              <a:rPr lang="it-IT" b="1" dirty="0"/>
              <a:t>Durata della prova		</a:t>
            </a:r>
            <a:r>
              <a:rPr lang="it-IT" dirty="0"/>
              <a:t>30 Minuti a partire dalla consegna del link. </a:t>
            </a:r>
          </a:p>
          <a:p>
            <a:pPr marL="0" indent="0" algn="just">
              <a:buNone/>
            </a:pPr>
            <a:endParaRPr lang="it-IT" b="1" dirty="0"/>
          </a:p>
          <a:p>
            <a:pPr marL="0" indent="0" algn="just">
              <a:buNone/>
            </a:pPr>
            <a:r>
              <a:rPr lang="it-IT" b="1" dirty="0"/>
              <a:t>- Tipo esame	</a:t>
            </a:r>
            <a:r>
              <a:rPr lang="it-IT" dirty="0"/>
              <a:t>		16 Quesiti a risposta multipla: 5 risposte proposte per 					ogni quesito di cui una sola è quella esatta. </a:t>
            </a:r>
            <a:endParaRPr lang="it-IT" b="1" dirty="0"/>
          </a:p>
          <a:p>
            <a:pPr marL="0" indent="0" algn="just">
              <a:buNone/>
            </a:pPr>
            <a:r>
              <a:rPr lang="it-IT" b="1" dirty="0"/>
              <a:t>- Punteggio</a:t>
            </a:r>
            <a:r>
              <a:rPr lang="it-IT" dirty="0"/>
              <a:t>			Ogni risposta esatta vale 2 punti. La prova risulta superata 				con un minimo di 18 punti. La Lode </a:t>
            </a:r>
            <a:r>
              <a:rPr lang="it-IT" dirty="0" err="1"/>
              <a:t>sara</a:t>
            </a:r>
            <a:r>
              <a:rPr lang="it-IT" dirty="0"/>
              <a:t>̀ conseguita con 				punteggio di 32 punti. </a:t>
            </a:r>
          </a:p>
          <a:p>
            <a:pPr algn="just">
              <a:buFontTx/>
              <a:buChar char="-"/>
            </a:pPr>
            <a:r>
              <a:rPr lang="it-IT" b="1" dirty="0"/>
              <a:t>Accettazione del voto</a:t>
            </a:r>
            <a:r>
              <a:rPr lang="it-IT" dirty="0"/>
              <a:t>	Il voto proposto può essere accettato o rifiutato. In 					quest’ultimo caso, lo studente </a:t>
            </a:r>
            <a:r>
              <a:rPr lang="it-IT" dirty="0" err="1"/>
              <a:t>dovra</a:t>
            </a:r>
            <a:r>
              <a:rPr lang="it-IT" dirty="0"/>
              <a:t>̀ iscriversi ad un 					appello successivo e non </a:t>
            </a:r>
            <a:r>
              <a:rPr lang="it-IT" dirty="0" err="1"/>
              <a:t>potra</a:t>
            </a:r>
            <a:r>
              <a:rPr lang="it-IT" dirty="0"/>
              <a:t>̀ in nessun modo 						rivendicare il voto precedentemente rifiutato.</a:t>
            </a:r>
          </a:p>
          <a:p>
            <a:pPr marL="457200" lvl="1" indent="0" algn="just">
              <a:buNone/>
            </a:pPr>
            <a:r>
              <a:rPr lang="it-IT" dirty="0"/>
              <a:t>				</a:t>
            </a:r>
            <a:r>
              <a:rPr lang="it-IT" sz="2800" dirty="0"/>
              <a:t>Nessuna mail dovrà essere inviata al docente né in caso di 				accettazione né in caso di rifiuto del voto.</a:t>
            </a:r>
          </a:p>
        </p:txBody>
      </p:sp>
    </p:spTree>
    <p:extLst>
      <p:ext uri="{BB962C8B-B14F-4D97-AF65-F5344CB8AC3E}">
        <p14:creationId xmlns:p14="http://schemas.microsoft.com/office/powerpoint/2010/main" val="94573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7ECB17-71AA-724B-9218-70247DC3CEBB}"/>
              </a:ext>
            </a:extLst>
          </p:cNvPr>
          <p:cNvSpPr>
            <a:spLocks noGrp="1"/>
          </p:cNvSpPr>
          <p:nvPr>
            <p:ph type="title"/>
          </p:nvPr>
        </p:nvSpPr>
        <p:spPr/>
        <p:txBody>
          <a:bodyPr>
            <a:normAutofit/>
          </a:bodyPr>
          <a:lstStyle/>
          <a:p>
            <a:pPr algn="ctr"/>
            <a:r>
              <a:rPr lang="it-IT" sz="3200" b="1" u="sng" dirty="0"/>
              <a:t>Modalità di verifica dell’apprendimento (3)</a:t>
            </a:r>
            <a:endParaRPr lang="it-IT" sz="3200" u="sng" dirty="0"/>
          </a:p>
        </p:txBody>
      </p:sp>
      <p:sp>
        <p:nvSpPr>
          <p:cNvPr id="3" name="Segnaposto contenuto 2">
            <a:extLst>
              <a:ext uri="{FF2B5EF4-FFF2-40B4-BE49-F238E27FC236}">
                <a16:creationId xmlns:a16="http://schemas.microsoft.com/office/drawing/2014/main" id="{B8ED080A-115A-F940-8945-C607003ED5EC}"/>
              </a:ext>
            </a:extLst>
          </p:cNvPr>
          <p:cNvSpPr>
            <a:spLocks noGrp="1"/>
          </p:cNvSpPr>
          <p:nvPr>
            <p:ph idx="1"/>
          </p:nvPr>
        </p:nvSpPr>
        <p:spPr>
          <a:xfrm>
            <a:off x="413359" y="2122715"/>
            <a:ext cx="11311003" cy="4370160"/>
          </a:xfrm>
        </p:spPr>
        <p:txBody>
          <a:bodyPr/>
          <a:lstStyle/>
          <a:p>
            <a:pPr algn="just">
              <a:buFontTx/>
              <a:buChar char="-"/>
            </a:pPr>
            <a:r>
              <a:rPr lang="it-IT" b="1" dirty="0"/>
              <a:t>Registrazione del voto</a:t>
            </a:r>
            <a:r>
              <a:rPr lang="it-IT" dirty="0"/>
              <a:t>	</a:t>
            </a:r>
            <a:r>
              <a:rPr lang="it-IT" u="sng" dirty="0"/>
              <a:t>I VOTI CONSEGUITI NEI SINGOLI MODULI </a:t>
            </a:r>
            <a:r>
              <a:rPr lang="it-IT" dirty="0"/>
              <a:t>(Chimica 					Organica e Chimica Generale ed Inorganica) </a:t>
            </a:r>
            <a:r>
              <a:rPr lang="it-IT" u="sng" dirty="0"/>
              <a:t>NON</a:t>
            </a:r>
            <a:r>
              <a:rPr lang="it-IT" dirty="0"/>
              <a:t> 					</a:t>
            </a:r>
            <a:r>
              <a:rPr lang="it-IT" u="sng" dirty="0"/>
              <a:t>VENGONO REGISTRATI SUL LIBRETTO ON-LINE e</a:t>
            </a:r>
            <a:r>
              <a:rPr lang="it-IT" dirty="0"/>
              <a:t> 					</a:t>
            </a:r>
            <a:r>
              <a:rPr lang="it-IT" u="sng" dirty="0"/>
              <a:t>quindi non risultano nella carriera dello studente</a:t>
            </a:r>
            <a:r>
              <a:rPr lang="it-IT" dirty="0"/>
              <a:t>.</a:t>
            </a:r>
          </a:p>
          <a:p>
            <a:pPr marL="0" indent="0" algn="just">
              <a:buNone/>
            </a:pPr>
            <a:endParaRPr lang="it-IT" dirty="0"/>
          </a:p>
          <a:p>
            <a:pPr marL="0" indent="0" algn="just">
              <a:buNone/>
            </a:pPr>
            <a:r>
              <a:rPr lang="it-IT" dirty="0"/>
              <a:t>Solo dopo aver superato GLI ESAMI DI ENTRAMBI I MODULI, lo studente potrà iscriversi ad uno degli chiamati «APPELLO DI SOLA VERBALIZZAZIONE» per registrare il voto del Corso Integrato di Chimica come MEDIA DI ENTRAMBI I VOTI con arrotondamento all’unità superiore.</a:t>
            </a:r>
          </a:p>
        </p:txBody>
      </p:sp>
    </p:spTree>
    <p:extLst>
      <p:ext uri="{BB962C8B-B14F-4D97-AF65-F5344CB8AC3E}">
        <p14:creationId xmlns:p14="http://schemas.microsoft.com/office/powerpoint/2010/main" val="18657897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1056</Words>
  <Application>Microsoft Macintosh PowerPoint</Application>
  <PresentationFormat>Widescreen</PresentationFormat>
  <Paragraphs>69</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Presentazione standard di PowerPoint</vt:lpstr>
      <vt:lpstr>Info Generali Modulo di Chimica Organica (Corso Integrato di Chimica)</vt:lpstr>
      <vt:lpstr>Info sul Corso Integrato di Chimica</vt:lpstr>
      <vt:lpstr>Organizzazione della Didattica per il Modulo di Chimica Organica</vt:lpstr>
      <vt:lpstr>Calendario esami modulo di Chimica Organica</vt:lpstr>
      <vt:lpstr>   Consigli relativi al modulo di Chimica Organica   </vt:lpstr>
      <vt:lpstr>Modalità di verifica dell’apprendimento (1)</vt:lpstr>
      <vt:lpstr>Modalità di verifica dell’apprendimento (2)</vt:lpstr>
      <vt:lpstr>Modalità di verifica dell’apprendimento (3)</vt:lpstr>
      <vt:lpstr>TESTI CONSIGLIATI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Marchetti</dc:creator>
  <cp:lastModifiedBy>Paolo Marchetti</cp:lastModifiedBy>
  <cp:revision>40</cp:revision>
  <dcterms:created xsi:type="dcterms:W3CDTF">2020-11-05T11:20:16Z</dcterms:created>
  <dcterms:modified xsi:type="dcterms:W3CDTF">2020-11-24T08:48:54Z</dcterms:modified>
</cp:coreProperties>
</file>