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0" r:id="rId4"/>
    <p:sldId id="268" r:id="rId5"/>
    <p:sldId id="269" r:id="rId6"/>
    <p:sldId id="258" r:id="rId7"/>
    <p:sldId id="259" r:id="rId8"/>
    <p:sldId id="261" r:id="rId9"/>
    <p:sldId id="262" r:id="rId10"/>
    <p:sldId id="265" r:id="rId11"/>
    <p:sldId id="263" r:id="rId12"/>
    <p:sldId id="264" r:id="rId13"/>
    <p:sldId id="270" r:id="rId14"/>
    <p:sldId id="266" r:id="rId15"/>
    <p:sldId id="267" r:id="rId16"/>
    <p:sldId id="271" r:id="rId17"/>
    <p:sldId id="272" r:id="rId18"/>
    <p:sldId id="273" r:id="rId19"/>
    <p:sldId id="274" r:id="rId20"/>
    <p:sldId id="275" r:id="rId21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olo Marchetti" initials="PM" lastIdx="1" clrIdx="0">
    <p:extLst>
      <p:ext uri="{19B8F6BF-5375-455C-9EA6-DF929625EA0E}">
        <p15:presenceInfo xmlns:p15="http://schemas.microsoft.com/office/powerpoint/2012/main" userId="S::mcp@unife.it::41630fe8-2a28-484b-b57a-4a81a682a1d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21"/>
    <p:restoredTop sz="94681"/>
  </p:normalViewPr>
  <p:slideViewPr>
    <p:cSldViewPr snapToGrid="0" snapToObjects="1">
      <p:cViewPr varScale="1">
        <p:scale>
          <a:sx n="106" d="100"/>
          <a:sy n="106" d="100"/>
        </p:scale>
        <p:origin x="208" y="472"/>
      </p:cViewPr>
      <p:guideLst/>
    </p:cSldViewPr>
  </p:slideViewPr>
  <p:outlineViewPr>
    <p:cViewPr>
      <p:scale>
        <a:sx n="33" d="100"/>
        <a:sy n="33" d="100"/>
      </p:scale>
      <p:origin x="0" y="-1472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0-11-11T18:10:38.919" idx="1">
    <p:pos x="10" y="10"/>
    <p:text/>
    <p:extLst>
      <p:ext uri="{C676402C-5697-4E1C-873F-D02D1690AC5C}">
        <p15:threadingInfo xmlns:p15="http://schemas.microsoft.com/office/powerpoint/2012/main" timeZoneBias="-6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5D7C038-97C2-164F-BD71-6CA8466D97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D718AA64-6E01-DD49-A482-E59133AB1D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3883349-6103-FD4E-ADE8-BEECEEADB1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7F686-FC04-BF47-8546-651E7ECCF0A5}" type="datetimeFigureOut">
              <a:rPr lang="it-IT" smtClean="0"/>
              <a:t>09/12/20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7163D37-7C23-AA49-B752-6A1F727BEA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0846F1A-570C-A645-973C-257A5A3A4B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DBDCB-038F-7E4E-9DE5-933372F976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331520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E13BA24-565F-1B41-A20D-7C03CDEDE2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2ABC9F25-03EE-0B48-8552-603C09AB87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35A55F4-FF9A-7541-93A7-BEAEE1B043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7F686-FC04-BF47-8546-651E7ECCF0A5}" type="datetimeFigureOut">
              <a:rPr lang="it-IT" smtClean="0"/>
              <a:t>09/12/20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3336DC2-98E3-7E41-9DE3-5D4B63EDC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EF3D5FE-5D50-9544-A2FD-78F83DDB0A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DBDCB-038F-7E4E-9DE5-933372F976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69489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A61C61A2-0645-944C-AD78-6CF0675D326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D4F25592-8A8B-2849-A712-292FD38556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4D90EB1-4B12-4847-8B48-90624D1A5F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7F686-FC04-BF47-8546-651E7ECCF0A5}" type="datetimeFigureOut">
              <a:rPr lang="it-IT" smtClean="0"/>
              <a:t>09/12/20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2F8BE07-4EB7-F54D-A42C-B04BB7C7A5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428665A-AC55-7E45-9D15-F70FC8831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DBDCB-038F-7E4E-9DE5-933372F976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178178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E202201-1DDC-3D4E-818C-2211FAF662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4DBE4E5-CA26-704C-81A0-BD4C248C3E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414E101-FB0C-3E4B-8A75-3C340E1739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7F686-FC04-BF47-8546-651E7ECCF0A5}" type="datetimeFigureOut">
              <a:rPr lang="it-IT" smtClean="0"/>
              <a:t>09/12/20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0BFFDE1-2165-3E46-8903-A44257CDB3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E8D126F-E5E6-5146-9A6C-2DBAC673BB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DBDCB-038F-7E4E-9DE5-933372F976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15924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F563320-BA6A-DC4A-9B4D-24FCD56B3E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83BBC3D-8617-4948-A6A4-56238F432A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233880B-284B-9A40-8C12-E5898B76A9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7F686-FC04-BF47-8546-651E7ECCF0A5}" type="datetimeFigureOut">
              <a:rPr lang="it-IT" smtClean="0"/>
              <a:t>09/12/20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323F6A7-9500-DD4A-BCCA-C6B4A8A8E9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41C9607-0B52-0744-8070-B8A1EF68DA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DBDCB-038F-7E4E-9DE5-933372F976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323499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66F8882-13A7-2E48-9E8D-E4D38AB47B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92C0B31-9AA1-FB4C-AE70-17C3095C1AD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35A5ED4B-77EB-6B4B-A241-D53F12DE07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BC44392-19B4-0A4C-A15E-04CA957EB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7F686-FC04-BF47-8546-651E7ECCF0A5}" type="datetimeFigureOut">
              <a:rPr lang="it-IT" smtClean="0"/>
              <a:t>09/12/20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D27EE37-AA6A-2C46-A540-D3005019F3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8B897AEA-41A4-A84C-AA96-2E5DB47BA3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DBDCB-038F-7E4E-9DE5-933372F976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832472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6BF3336-6277-3C4C-B05D-EACF423B4D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CA5FAF9-4B6B-DF47-A199-22E520E601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02FCBAB9-C5EF-884F-9EFD-96CAF74E27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05F5127C-E5F2-E445-825A-637E939E44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C78D9184-EE30-D54B-9345-72D4981393D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2511BAB8-A331-3F48-A253-F86CF06518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7F686-FC04-BF47-8546-651E7ECCF0A5}" type="datetimeFigureOut">
              <a:rPr lang="it-IT" smtClean="0"/>
              <a:t>09/12/20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BC09BC58-D439-1D44-AE86-53235A5A65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98DB9D84-B75E-4245-96BD-E79AC1025F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DBDCB-038F-7E4E-9DE5-933372F976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04424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B16A439-9DC3-E842-AAB2-7FF118AFBC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18ADDBF5-4F9C-BB4E-B27B-4BC94D1531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7F686-FC04-BF47-8546-651E7ECCF0A5}" type="datetimeFigureOut">
              <a:rPr lang="it-IT" smtClean="0"/>
              <a:t>09/12/20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2CEF3DC0-8FBF-454F-9E77-7257C258A6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AE81CF7D-E9E1-DC41-A6F6-4F5CDFFED9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DBDCB-038F-7E4E-9DE5-933372F976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09248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4BA4B23E-B6E3-6E47-8D82-A5C316BA48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7F686-FC04-BF47-8546-651E7ECCF0A5}" type="datetimeFigureOut">
              <a:rPr lang="it-IT" smtClean="0"/>
              <a:t>09/12/20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F57F46CA-C9FD-B945-9555-795FA3DCCB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9B45BB2B-1339-D649-81AD-5E08216144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DBDCB-038F-7E4E-9DE5-933372F976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78867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A907F21-E876-7149-9E4D-E187219AC1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A92620A-62DC-FF4B-BA56-A3ADAD5D52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5F89A66A-CEA2-6844-B11A-CF93CC84FB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84157093-774F-8F4F-965F-EEB3AD2066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7F686-FC04-BF47-8546-651E7ECCF0A5}" type="datetimeFigureOut">
              <a:rPr lang="it-IT" smtClean="0"/>
              <a:t>09/12/20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3A67A91-0B55-8A48-91BC-A89F8AA344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9AE652A-DBF1-D94F-8826-823705380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DBDCB-038F-7E4E-9DE5-933372F976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017102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FF16A2C-5800-4F46-972F-13195CE7A7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732B1C34-BB46-B646-B292-2E7CBBBD6D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1500E85C-D483-F84A-A9EC-9247F9CCEE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9B541D2-67CA-174B-83F0-893F6C91D7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7F686-FC04-BF47-8546-651E7ECCF0A5}" type="datetimeFigureOut">
              <a:rPr lang="it-IT" smtClean="0"/>
              <a:t>09/12/20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10FCD16-6925-7A46-B50C-90AE74FB8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DA34E7B-011B-8C43-9260-0114DE087E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DBDCB-038F-7E4E-9DE5-933372F976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803119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0DE1C336-48D8-0148-B23F-CE069F5C08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C6BD9C5-8A30-0F49-9E8F-68CDAFE728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4C76055-D897-CE47-A321-5E17B7154F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97F686-FC04-BF47-8546-651E7ECCF0A5}" type="datetimeFigureOut">
              <a:rPr lang="it-IT" smtClean="0"/>
              <a:t>09/12/20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0E952F2-9DC1-5643-B8A5-E99E2600FF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E82D42E-31C2-7648-BAFA-8323570C07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9DBDCB-038F-7E4E-9DE5-933372F976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55334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7" Type="http://schemas.openxmlformats.org/officeDocument/2006/relationships/image" Target="../media/image11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emf"/><Relationship Id="rId5" Type="http://schemas.openxmlformats.org/officeDocument/2006/relationships/image" Target="../media/image9.emf"/><Relationship Id="rId4" Type="http://schemas.openxmlformats.org/officeDocument/2006/relationships/image" Target="../media/image8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emf"/><Relationship Id="rId5" Type="http://schemas.openxmlformats.org/officeDocument/2006/relationships/image" Target="../media/image15.emf"/><Relationship Id="rId4" Type="http://schemas.openxmlformats.org/officeDocument/2006/relationships/image" Target="../media/image14.e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fbbmtn@unfe.it" TargetMode="External"/><Relationship Id="rId2" Type="http://schemas.openxmlformats.org/officeDocument/2006/relationships/hyperlink" Target="mailto:trrgli@unife.it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lassroom.google.com/c/MTUxMTI0MDE0MTMw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7" Type="http://schemas.openxmlformats.org/officeDocument/2006/relationships/image" Target="../media/image22.emf"/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emf"/><Relationship Id="rId5" Type="http://schemas.openxmlformats.org/officeDocument/2006/relationships/image" Target="../media/image20.emf"/><Relationship Id="rId4" Type="http://schemas.openxmlformats.org/officeDocument/2006/relationships/image" Target="../media/image19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emf"/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emf"/><Relationship Id="rId5" Type="http://schemas.openxmlformats.org/officeDocument/2006/relationships/image" Target="../media/image26.emf"/><Relationship Id="rId4" Type="http://schemas.openxmlformats.org/officeDocument/2006/relationships/image" Target="../media/image25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emf"/><Relationship Id="rId2" Type="http://schemas.openxmlformats.org/officeDocument/2006/relationships/image" Target="../media/image28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emf"/><Relationship Id="rId2" Type="http://schemas.openxmlformats.org/officeDocument/2006/relationships/image" Target="../media/image30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3.emf"/><Relationship Id="rId4" Type="http://schemas.openxmlformats.org/officeDocument/2006/relationships/image" Target="../media/image32.emf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31EB72E-AC38-4346-9A6A-1B3A6637AD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281790"/>
          </a:xfrm>
        </p:spPr>
        <p:txBody>
          <a:bodyPr>
            <a:normAutofit fontScale="90000"/>
          </a:bodyPr>
          <a:lstStyle/>
          <a:p>
            <a:r>
              <a:rPr lang="it-IT" dirty="0">
                <a:solidFill>
                  <a:srgbClr val="0070C0"/>
                </a:solidFill>
              </a:rPr>
              <a:t>Focus </a:t>
            </a:r>
            <a:r>
              <a:rPr lang="it-IT" dirty="0" err="1">
                <a:solidFill>
                  <a:srgbClr val="0070C0"/>
                </a:solidFill>
              </a:rPr>
              <a:t>group</a:t>
            </a:r>
            <a:br>
              <a:rPr lang="it-IT" dirty="0">
                <a:solidFill>
                  <a:srgbClr val="0070C0"/>
                </a:solidFill>
              </a:rPr>
            </a:br>
            <a:r>
              <a:rPr lang="it-IT" sz="2700" dirty="0">
                <a:solidFill>
                  <a:srgbClr val="0070C0"/>
                </a:solidFill>
              </a:rPr>
              <a:t>Prof. Paolo Marchetti)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817A28A8-CBCB-9943-86E1-A4B46DABCE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113070"/>
            <a:ext cx="9144000" cy="2144730"/>
          </a:xfrm>
        </p:spPr>
        <p:txBody>
          <a:bodyPr/>
          <a:lstStyle/>
          <a:p>
            <a:r>
              <a:rPr lang="it-IT" sz="3600" dirty="0"/>
              <a:t>Corso triennale in Biotecnologie</a:t>
            </a:r>
          </a:p>
          <a:p>
            <a:endParaRPr lang="it-IT" sz="3200" dirty="0"/>
          </a:p>
          <a:p>
            <a:r>
              <a:rPr lang="it-IT" sz="3200" dirty="0"/>
              <a:t>- Modulo di Chimica Organica -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264462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85EDD13-1D53-1B41-9062-B38E0E43C4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87897"/>
            <a:ext cx="10515600" cy="432545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pPr marL="0" indent="0">
              <a:buNone/>
            </a:pPr>
            <a:endParaRPr lang="it-IT" b="1" dirty="0"/>
          </a:p>
          <a:p>
            <a:pPr marL="0" indent="0">
              <a:buNone/>
            </a:pPr>
            <a:endParaRPr lang="it-IT" b="1" dirty="0"/>
          </a:p>
          <a:p>
            <a:pPr marL="0" indent="0" algn="ctr">
              <a:buNone/>
            </a:pPr>
            <a:endParaRPr lang="it-IT" sz="1900" b="1" dirty="0"/>
          </a:p>
          <a:p>
            <a:pPr marL="0" indent="0">
              <a:buNone/>
            </a:pPr>
            <a:endParaRPr lang="it-IT" dirty="0"/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3182E059-9172-E94D-8011-9DAACDA08F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3650" y="365125"/>
            <a:ext cx="2463800" cy="1231900"/>
          </a:xfrm>
          <a:prstGeom prst="rect">
            <a:avLst/>
          </a:prstGeom>
        </p:spPr>
      </p:pic>
      <p:pic>
        <p:nvPicPr>
          <p:cNvPr id="4" name="Immagine 3">
            <a:extLst>
              <a:ext uri="{FF2B5EF4-FFF2-40B4-BE49-F238E27FC236}">
                <a16:creationId xmlns:a16="http://schemas.microsoft.com/office/drawing/2014/main" id="{B4C7E49B-276D-6248-8DD9-7440EEF960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89100" y="1644649"/>
            <a:ext cx="1612900" cy="1600200"/>
          </a:xfrm>
          <a:prstGeom prst="rect">
            <a:avLst/>
          </a:prstGeom>
        </p:spPr>
      </p:pic>
      <p:pic>
        <p:nvPicPr>
          <p:cNvPr id="6" name="Immagine 5">
            <a:extLst>
              <a:ext uri="{FF2B5EF4-FFF2-40B4-BE49-F238E27FC236}">
                <a16:creationId xmlns:a16="http://schemas.microsoft.com/office/drawing/2014/main" id="{DC72080C-A816-724A-AE7C-536F8686AD1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30750" y="352425"/>
            <a:ext cx="2451100" cy="1244600"/>
          </a:xfrm>
          <a:prstGeom prst="rect">
            <a:avLst/>
          </a:prstGeom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id="{890F0D9C-F754-114F-BA3E-962B6502088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50488" y="1644649"/>
            <a:ext cx="2222500" cy="3302000"/>
          </a:xfrm>
          <a:prstGeom prst="rect">
            <a:avLst/>
          </a:prstGeom>
        </p:spPr>
      </p:pic>
      <p:sp>
        <p:nvSpPr>
          <p:cNvPr id="9" name="CasellaDiTesto 8">
            <a:extLst>
              <a:ext uri="{FF2B5EF4-FFF2-40B4-BE49-F238E27FC236}">
                <a16:creationId xmlns:a16="http://schemas.microsoft.com/office/drawing/2014/main" id="{F12EEE0E-5D07-E04C-ADF4-664FFBDFD4C1}"/>
              </a:ext>
            </a:extLst>
          </p:cNvPr>
          <p:cNvSpPr txBox="1"/>
          <p:nvPr/>
        </p:nvSpPr>
        <p:spPr>
          <a:xfrm>
            <a:off x="1585236" y="3444455"/>
            <a:ext cx="18206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Etanolo: </a:t>
            </a:r>
            <a:r>
              <a:rPr lang="it-IT" dirty="0" err="1"/>
              <a:t>p</a:t>
            </a:r>
            <a:r>
              <a:rPr lang="it-IT" i="1" dirty="0" err="1"/>
              <a:t>K</a:t>
            </a:r>
            <a:r>
              <a:rPr lang="it-IT" baseline="-25000" dirty="0" err="1"/>
              <a:t>a</a:t>
            </a:r>
            <a:r>
              <a:rPr lang="it-IT" dirty="0"/>
              <a:t> = 16</a:t>
            </a:r>
          </a:p>
          <a:p>
            <a:endParaRPr lang="it-IT" dirty="0"/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ECBB8ED1-2519-4847-9BE9-BD7614D08020}"/>
              </a:ext>
            </a:extLst>
          </p:cNvPr>
          <p:cNvSpPr txBox="1"/>
          <p:nvPr/>
        </p:nvSpPr>
        <p:spPr>
          <a:xfrm>
            <a:off x="5084202" y="5145897"/>
            <a:ext cx="17441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Fenolo: </a:t>
            </a:r>
            <a:r>
              <a:rPr lang="it-IT" dirty="0" err="1"/>
              <a:t>p</a:t>
            </a:r>
            <a:r>
              <a:rPr lang="it-IT" i="1" dirty="0" err="1"/>
              <a:t>K</a:t>
            </a:r>
            <a:r>
              <a:rPr lang="it-IT" baseline="-25000" dirty="0" err="1"/>
              <a:t>a</a:t>
            </a:r>
            <a:r>
              <a:rPr lang="it-IT" dirty="0"/>
              <a:t> = 10</a:t>
            </a:r>
          </a:p>
        </p:txBody>
      </p:sp>
      <p:pic>
        <p:nvPicPr>
          <p:cNvPr id="11" name="Immagine 10">
            <a:extLst>
              <a:ext uri="{FF2B5EF4-FFF2-40B4-BE49-F238E27FC236}">
                <a16:creationId xmlns:a16="http://schemas.microsoft.com/office/drawing/2014/main" id="{B8D3BA81-150D-F147-9C15-E20F608FA81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185150" y="352425"/>
            <a:ext cx="2743200" cy="1244600"/>
          </a:xfrm>
          <a:prstGeom prst="rect">
            <a:avLst/>
          </a:prstGeom>
        </p:spPr>
      </p:pic>
      <p:pic>
        <p:nvPicPr>
          <p:cNvPr id="12" name="Immagine 11">
            <a:extLst>
              <a:ext uri="{FF2B5EF4-FFF2-40B4-BE49-F238E27FC236}">
                <a16:creationId xmlns:a16="http://schemas.microsoft.com/office/drawing/2014/main" id="{62B95324-BBBA-9B47-8179-2A39C378732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413750" y="1626101"/>
            <a:ext cx="2286000" cy="2082800"/>
          </a:xfrm>
          <a:prstGeom prst="rect">
            <a:avLst/>
          </a:prstGeom>
        </p:spPr>
      </p:pic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64DCB392-5C02-D74A-BA0D-FE50CA716D79}"/>
              </a:ext>
            </a:extLst>
          </p:cNvPr>
          <p:cNvSpPr txBox="1"/>
          <p:nvPr/>
        </p:nvSpPr>
        <p:spPr>
          <a:xfrm>
            <a:off x="8375144" y="3907128"/>
            <a:ext cx="23632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Acido acetico: </a:t>
            </a:r>
            <a:r>
              <a:rPr lang="it-IT" dirty="0" err="1"/>
              <a:t>p</a:t>
            </a:r>
            <a:r>
              <a:rPr lang="it-IT" i="1" dirty="0" err="1"/>
              <a:t>K</a:t>
            </a:r>
            <a:r>
              <a:rPr lang="it-IT" baseline="-25000" dirty="0" err="1"/>
              <a:t>a</a:t>
            </a:r>
            <a:r>
              <a:rPr lang="it-IT" dirty="0"/>
              <a:t> =4.8</a:t>
            </a:r>
          </a:p>
        </p:txBody>
      </p:sp>
    </p:spTree>
    <p:extLst>
      <p:ext uri="{BB962C8B-B14F-4D97-AF65-F5344CB8AC3E}">
        <p14:creationId xmlns:p14="http://schemas.microsoft.com/office/powerpoint/2010/main" val="1005490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8251948-9C50-744A-A900-BCF91EC461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46581"/>
            <a:ext cx="10515600" cy="528960"/>
          </a:xfrm>
        </p:spPr>
        <p:txBody>
          <a:bodyPr>
            <a:normAutofit fontScale="90000"/>
          </a:bodyPr>
          <a:lstStyle/>
          <a:p>
            <a:pPr algn="ctr"/>
            <a:r>
              <a:rPr lang="it-IT" sz="2800" dirty="0">
                <a:solidFill>
                  <a:srgbClr val="0070C0"/>
                </a:solidFill>
              </a:rPr>
              <a:t>Esercizi simulazione esame </a:t>
            </a:r>
            <a:r>
              <a:rPr lang="it-IT" sz="2800" dirty="0"/>
              <a:t>(</a:t>
            </a:r>
            <a:r>
              <a:rPr lang="it-IT" sz="2800" b="1" u="sng" dirty="0"/>
              <a:t>Alcani e nomenclatura)</a:t>
            </a:r>
            <a:br>
              <a:rPr lang="it-IT" sz="2800" dirty="0"/>
            </a:br>
            <a:endParaRPr lang="it-IT" sz="28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9CDBC72-0538-0846-8826-D69A0A8807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05216"/>
            <a:ext cx="10515600" cy="105166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1800" b="1" dirty="0"/>
              <a:t>Solo uno dei seguenti nomi IUPAC ha un senso, quale? </a:t>
            </a:r>
            <a:endParaRPr lang="it-IT" sz="1400" b="1" u="sng" dirty="0"/>
          </a:p>
          <a:p>
            <a:pPr marL="0" indent="0" algn="just">
              <a:buNone/>
            </a:pPr>
            <a:r>
              <a:rPr lang="it-IT" sz="1600" dirty="0"/>
              <a:t>a) 2-Etilpropano	     b) 3-Propilesano	        c) 2,3-Dimetilpentano	  d) 2-Propilpentano            e) 3-Metilpropano</a:t>
            </a:r>
            <a:r>
              <a:rPr lang="it-IT" sz="1400" dirty="0"/>
              <a:t>	</a:t>
            </a:r>
          </a:p>
          <a:p>
            <a:pPr marL="0" indent="0" algn="just">
              <a:buNone/>
            </a:pPr>
            <a:endParaRPr lang="it-IT" dirty="0"/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288CA6FB-0865-9F49-A08D-9A9BE3A2DF43}"/>
              </a:ext>
            </a:extLst>
          </p:cNvPr>
          <p:cNvSpPr txBox="1"/>
          <p:nvPr/>
        </p:nvSpPr>
        <p:spPr>
          <a:xfrm>
            <a:off x="653833" y="6211669"/>
            <a:ext cx="65321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Chiave: risolvere disegnando le formule di struttura corrispondenti</a:t>
            </a:r>
          </a:p>
          <a:p>
            <a:endParaRPr lang="it-IT" dirty="0"/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0DDA429F-B7F3-E94B-B194-1BC39A7B37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864273"/>
            <a:ext cx="2590800" cy="1536700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5E4A58E7-204E-AC4B-933E-A84C0D2B37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19600" y="1870623"/>
            <a:ext cx="3187700" cy="1524000"/>
          </a:xfrm>
          <a:prstGeom prst="rect">
            <a:avLst/>
          </a:prstGeom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id="{75C9271D-6F7B-D84D-9E93-A479CD23791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97900" y="1857923"/>
            <a:ext cx="2755900" cy="1549400"/>
          </a:xfrm>
          <a:prstGeom prst="rect">
            <a:avLst/>
          </a:prstGeom>
        </p:spPr>
      </p:pic>
      <p:pic>
        <p:nvPicPr>
          <p:cNvPr id="9" name="Immagine 8">
            <a:extLst>
              <a:ext uri="{FF2B5EF4-FFF2-40B4-BE49-F238E27FC236}">
                <a16:creationId xmlns:a16="http://schemas.microsoft.com/office/drawing/2014/main" id="{F53A74C8-4185-1344-82F5-28AD10D57ED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19719" y="4041146"/>
            <a:ext cx="3200400" cy="1536700"/>
          </a:xfrm>
          <a:prstGeom prst="rect">
            <a:avLst/>
          </a:prstGeom>
        </p:spPr>
      </p:pic>
      <p:pic>
        <p:nvPicPr>
          <p:cNvPr id="10" name="Immagine 9">
            <a:extLst>
              <a:ext uri="{FF2B5EF4-FFF2-40B4-BE49-F238E27FC236}">
                <a16:creationId xmlns:a16="http://schemas.microsoft.com/office/drawing/2014/main" id="{658EBA23-8B64-1B41-8B9E-9BF8FA7517B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671883" y="4041146"/>
            <a:ext cx="2832100" cy="154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7313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F29D79C-FBB9-8E4D-9865-BB4D408118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2400" dirty="0">
                <a:solidFill>
                  <a:srgbClr val="0070C0"/>
                </a:solidFill>
              </a:rPr>
              <a:t>Esercizi simulazione esame </a:t>
            </a:r>
            <a:r>
              <a:rPr lang="it-IT" sz="2400" dirty="0"/>
              <a:t>(</a:t>
            </a:r>
            <a:r>
              <a:rPr lang="it-IT" sz="2400" b="1" u="sng" dirty="0"/>
              <a:t>Alcani e nomenclatura)</a:t>
            </a:r>
            <a:endParaRPr lang="it-IT" sz="24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8B4CFA1-963E-2B4F-B70B-D34C9CE801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1789" y="1825625"/>
            <a:ext cx="11322121" cy="4351338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b="1" dirty="0"/>
              <a:t>Una sola delle seguenti affermazioni è esatta. Quale?</a:t>
            </a:r>
          </a:p>
          <a:p>
            <a:pPr marL="0" indent="0">
              <a:buNone/>
            </a:pPr>
            <a:r>
              <a:rPr lang="it-IT" dirty="0"/>
              <a:t> </a:t>
            </a:r>
          </a:p>
          <a:p>
            <a:pPr marL="0" indent="0">
              <a:buNone/>
            </a:pPr>
            <a:r>
              <a:rPr lang="it-IT" dirty="0"/>
              <a:t> </a:t>
            </a:r>
          </a:p>
          <a:p>
            <a:pPr marL="0" indent="0">
              <a:buNone/>
            </a:pPr>
            <a:r>
              <a:rPr lang="it-IT" dirty="0"/>
              <a:t>a)	Tra gli alcani solo il cicloesano è soggetto ad isomeria geometrica </a:t>
            </a:r>
            <a:r>
              <a:rPr lang="it-IT" b="1" i="1" dirty="0"/>
              <a:t>cis-trans</a:t>
            </a:r>
            <a:r>
              <a:rPr lang="it-IT" i="1" dirty="0"/>
              <a:t>.</a:t>
            </a:r>
            <a:endParaRPr lang="it-IT" dirty="0"/>
          </a:p>
          <a:p>
            <a:pPr marL="0" indent="0">
              <a:buNone/>
            </a:pPr>
            <a:r>
              <a:rPr lang="it-IT" dirty="0"/>
              <a:t> </a:t>
            </a:r>
          </a:p>
          <a:p>
            <a:pPr marL="0" indent="0">
              <a:buNone/>
            </a:pPr>
            <a:r>
              <a:rPr lang="it-IT" dirty="0"/>
              <a:t>b)	Per gli alcani non esiste isomeria </a:t>
            </a:r>
            <a:r>
              <a:rPr lang="it-IT" b="1" i="1" dirty="0"/>
              <a:t>cis-trans</a:t>
            </a:r>
            <a:r>
              <a:rPr lang="it-IT" dirty="0"/>
              <a:t>.</a:t>
            </a:r>
          </a:p>
          <a:p>
            <a:pPr marL="0" indent="0">
              <a:buNone/>
            </a:pPr>
            <a:r>
              <a:rPr lang="it-IT" dirty="0"/>
              <a:t> </a:t>
            </a:r>
          </a:p>
          <a:p>
            <a:pPr marL="0" indent="0">
              <a:buNone/>
            </a:pPr>
            <a:r>
              <a:rPr lang="it-IT" dirty="0"/>
              <a:t>c)	Il 2,4-dimetilpentano esiste sotto forma di due isomeri geometrici.</a:t>
            </a:r>
          </a:p>
          <a:p>
            <a:pPr marL="0" indent="0">
              <a:buNone/>
            </a:pPr>
            <a:r>
              <a:rPr lang="it-IT" dirty="0"/>
              <a:t> </a:t>
            </a:r>
          </a:p>
          <a:p>
            <a:pPr marL="0" indent="0">
              <a:buNone/>
            </a:pPr>
            <a:r>
              <a:rPr lang="it-IT" dirty="0"/>
              <a:t>d)	L'1-etil-1-metilcicloesano esiste sotto forma di isomeri </a:t>
            </a:r>
            <a:r>
              <a:rPr lang="it-IT" b="1" i="1" dirty="0"/>
              <a:t>cis</a:t>
            </a:r>
            <a:r>
              <a:rPr lang="it-IT" dirty="0"/>
              <a:t> e </a:t>
            </a:r>
            <a:r>
              <a:rPr lang="it-IT" b="1" i="1" dirty="0"/>
              <a:t>trans</a:t>
            </a:r>
            <a:r>
              <a:rPr lang="it-IT" dirty="0"/>
              <a:t> dove l'etile è in posizione equatoriale.</a:t>
            </a:r>
          </a:p>
          <a:p>
            <a:pPr marL="0" indent="0">
              <a:buNone/>
            </a:pPr>
            <a:r>
              <a:rPr lang="it-IT" dirty="0"/>
              <a:t> </a:t>
            </a:r>
          </a:p>
          <a:p>
            <a:pPr marL="0" indent="0">
              <a:buNone/>
            </a:pPr>
            <a:r>
              <a:rPr lang="it-IT" dirty="0"/>
              <a:t>e)	Gli alcani possono essere soggetti ad isomeria </a:t>
            </a:r>
            <a:r>
              <a:rPr lang="it-IT" b="1" i="1" dirty="0"/>
              <a:t>cis-trans</a:t>
            </a:r>
            <a:r>
              <a:rPr lang="it-IT" dirty="0"/>
              <a:t>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734285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2412788-F774-FC42-A3A4-82AA83602B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31727"/>
          </a:xfrm>
        </p:spPr>
        <p:txBody>
          <a:bodyPr/>
          <a:lstStyle/>
          <a:p>
            <a:pPr algn="ctr"/>
            <a:r>
              <a:rPr lang="it-IT" sz="2400" b="1" dirty="0">
                <a:solidFill>
                  <a:srgbClr val="0070C0"/>
                </a:solidFill>
              </a:rPr>
              <a:t>Tutorato relativo al corso di Chimica Organica per Biotecnologie e  Scienze biologiche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DFD845F-EF3B-C34E-AC22-7F5CBF2EFC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96852"/>
            <a:ext cx="10515600" cy="466725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br>
              <a:rPr lang="it-IT" dirty="0"/>
            </a:br>
            <a:r>
              <a:rPr lang="it-IT" u="sng" dirty="0"/>
              <a:t>Tutors:</a:t>
            </a:r>
          </a:p>
          <a:p>
            <a:pPr marL="0" indent="0">
              <a:buNone/>
            </a:pPr>
            <a:r>
              <a:rPr lang="it-IT" dirty="0"/>
              <a:t>- Dott.ssa Giulia </a:t>
            </a:r>
            <a:r>
              <a:rPr lang="it-IT" dirty="0" err="1"/>
              <a:t>Turrin</a:t>
            </a:r>
            <a:r>
              <a:rPr lang="it-IT" dirty="0"/>
              <a:t> 		</a:t>
            </a:r>
            <a:r>
              <a:rPr lang="it-IT" dirty="0">
                <a:hlinkClick r:id="rId2"/>
              </a:rPr>
              <a:t>trrgli@unife.it</a:t>
            </a:r>
            <a:endParaRPr lang="it-IT" dirty="0"/>
          </a:p>
          <a:p>
            <a:pPr marL="0" indent="0">
              <a:buNone/>
            </a:pPr>
            <a:r>
              <a:rPr lang="it-IT" dirty="0"/>
              <a:t>- Dott.ssa Martina Fabbri 		</a:t>
            </a:r>
            <a:r>
              <a:rPr lang="it-IT" dirty="0">
                <a:hlinkClick r:id="rId3"/>
              </a:rPr>
              <a:t>fbbmtn@unfe.it</a:t>
            </a:r>
            <a:endParaRPr lang="it-IT" dirty="0"/>
          </a:p>
          <a:p>
            <a:pPr marL="0" indent="0">
              <a:buNone/>
            </a:pPr>
            <a:br>
              <a:rPr lang="it-IT" dirty="0"/>
            </a:br>
            <a:endParaRPr lang="it-IT" dirty="0"/>
          </a:p>
          <a:p>
            <a:pPr marL="0" indent="0">
              <a:buNone/>
            </a:pPr>
            <a:r>
              <a:rPr lang="it-IT" sz="3300" dirty="0"/>
              <a:t>Per usufruire del tutorato didattico (servizio di </a:t>
            </a:r>
            <a:r>
              <a:rPr lang="it-IT" sz="3300" b="1" dirty="0"/>
              <a:t>SUPPORTO</a:t>
            </a:r>
            <a:r>
              <a:rPr lang="it-IT" sz="3300" dirty="0"/>
              <a:t> alla didattica) si possono adottare le seguenti modalità:</a:t>
            </a:r>
          </a:p>
          <a:p>
            <a:pPr marL="0" indent="0">
              <a:buNone/>
            </a:pPr>
            <a:br>
              <a:rPr lang="it-IT" dirty="0"/>
            </a:br>
            <a:endParaRPr lang="it-IT" dirty="0"/>
          </a:p>
          <a:p>
            <a:pPr marL="0" indent="0">
              <a:buNone/>
            </a:pPr>
            <a:r>
              <a:rPr lang="it-IT" dirty="0"/>
              <a:t>1) Scrivere alla mail personale del tutor e chiedere un appuntamento</a:t>
            </a:r>
            <a:br>
              <a:rPr lang="it-IT" dirty="0"/>
            </a:br>
            <a:endParaRPr lang="it-IT" dirty="0"/>
          </a:p>
          <a:p>
            <a:pPr marL="0" indent="0" algn="ctr">
              <a:buNone/>
            </a:pPr>
            <a:r>
              <a:rPr lang="it-IT" u="sng" dirty="0"/>
              <a:t>OPPURE</a:t>
            </a:r>
          </a:p>
          <a:p>
            <a:pPr marL="0" indent="0">
              <a:buNone/>
            </a:pPr>
            <a:br>
              <a:rPr lang="it-IT" dirty="0"/>
            </a:br>
            <a:r>
              <a:rPr lang="it-IT" dirty="0"/>
              <a:t>2) Iscriversi alla </a:t>
            </a:r>
            <a:r>
              <a:rPr lang="it-IT" dirty="0" err="1"/>
              <a:t>Classroom</a:t>
            </a:r>
            <a:r>
              <a:rPr lang="it-IT" dirty="0"/>
              <a:t> per il tutorato di Chimica organica per Scienze biologiche e biotecnologie (codice </a:t>
            </a:r>
            <a:r>
              <a:rPr lang="it-IT" dirty="0" err="1"/>
              <a:t>Classroom</a:t>
            </a:r>
            <a:r>
              <a:rPr lang="it-IT" dirty="0"/>
              <a:t>: </a:t>
            </a:r>
            <a:r>
              <a:rPr lang="it-IT" dirty="0">
                <a:hlinkClick r:id="rId4"/>
              </a:rPr>
              <a:t>h4woosb</a:t>
            </a:r>
            <a:r>
              <a:rPr lang="it-IT" dirty="0"/>
              <a:t>) e</a:t>
            </a:r>
            <a:r>
              <a:rPr lang="it-IT" b="1" dirty="0"/>
              <a:t> SCRIVERE UN POST DI RICHIESTA</a:t>
            </a:r>
            <a:r>
              <a:rPr lang="it-IT" dirty="0"/>
              <a:t> chiedendo un appuntamento.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607426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78FDD7F-4B31-C34B-830C-2D079E6339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702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it-IT" sz="2400" dirty="0">
                <a:solidFill>
                  <a:srgbClr val="0070C0"/>
                </a:solidFill>
              </a:rPr>
              <a:t>Esercizi simulazione esame </a:t>
            </a:r>
            <a:r>
              <a:rPr lang="it-IT" sz="2400" dirty="0"/>
              <a:t>(</a:t>
            </a:r>
            <a:r>
              <a:rPr lang="it-IT" sz="2400" b="1" u="sng" dirty="0"/>
              <a:t>Isomeria)</a:t>
            </a:r>
            <a:endParaRPr lang="it-IT" sz="24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43DA026-523D-9B45-A366-B41FFE3F72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32849"/>
            <a:ext cx="10515600" cy="4688770"/>
          </a:xfrm>
        </p:spPr>
        <p:txBody>
          <a:bodyPr/>
          <a:lstStyle/>
          <a:p>
            <a:pPr marL="0" indent="0">
              <a:buNone/>
            </a:pPr>
            <a:r>
              <a:rPr lang="it-IT" sz="1600" b="1" dirty="0"/>
              <a:t>Quali tra i composti elencati non è un isomero di struttura (costituzionale) del seguente?</a:t>
            </a:r>
          </a:p>
          <a:p>
            <a:pPr marL="0" indent="0" algn="ctr">
              <a:buNone/>
            </a:pPr>
            <a:endParaRPr lang="it-IT" dirty="0"/>
          </a:p>
        </p:txBody>
      </p:sp>
      <p:pic>
        <p:nvPicPr>
          <p:cNvPr id="17" name="Immagine 16">
            <a:extLst>
              <a:ext uri="{FF2B5EF4-FFF2-40B4-BE49-F238E27FC236}">
                <a16:creationId xmlns:a16="http://schemas.microsoft.com/office/drawing/2014/main" id="{8A16B68C-8227-E647-8FED-F9C3C1A6C076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9482" y="1424109"/>
            <a:ext cx="3133035" cy="1305505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Immagine 17">
            <a:extLst>
              <a:ext uri="{FF2B5EF4-FFF2-40B4-BE49-F238E27FC236}">
                <a16:creationId xmlns:a16="http://schemas.microsoft.com/office/drawing/2014/main" id="{3355FC8D-8EDB-6440-83DB-265EF5894D0F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327" y="3015005"/>
            <a:ext cx="2098377" cy="1477811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Immagine 18">
            <a:extLst>
              <a:ext uri="{FF2B5EF4-FFF2-40B4-BE49-F238E27FC236}">
                <a16:creationId xmlns:a16="http://schemas.microsoft.com/office/drawing/2014/main" id="{68B0C225-4071-0C44-AE3F-AF5933D0A161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5003" y="3030860"/>
            <a:ext cx="2098377" cy="1436142"/>
          </a:xfrm>
          <a:prstGeom prst="rect">
            <a:avLst/>
          </a:prstGeom>
          <a:noFill/>
          <a:ln>
            <a:noFill/>
          </a:ln>
        </p:spPr>
      </p:pic>
      <p:pic>
        <p:nvPicPr>
          <p:cNvPr id="20" name="Immagine 19">
            <a:extLst>
              <a:ext uri="{FF2B5EF4-FFF2-40B4-BE49-F238E27FC236}">
                <a16:creationId xmlns:a16="http://schemas.microsoft.com/office/drawing/2014/main" id="{1F76EE76-CABE-1242-91E9-0075693DBAB1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85356" y="3015005"/>
            <a:ext cx="2935317" cy="924459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Immagine 20">
            <a:extLst>
              <a:ext uri="{FF2B5EF4-FFF2-40B4-BE49-F238E27FC236}">
                <a16:creationId xmlns:a16="http://schemas.microsoft.com/office/drawing/2014/main" id="{9DB8571E-2435-FD4B-A8D9-FC4604CEC2E2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1919" y="4754211"/>
            <a:ext cx="3208272" cy="924459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Immagine 21">
            <a:extLst>
              <a:ext uri="{FF2B5EF4-FFF2-40B4-BE49-F238E27FC236}">
                <a16:creationId xmlns:a16="http://schemas.microsoft.com/office/drawing/2014/main" id="{9C1866C8-3221-6748-BA78-5B3C5442FCC0}"/>
              </a:ext>
            </a:extLst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8599" y="4553660"/>
            <a:ext cx="1936898" cy="1325563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A1F3EE02-912B-3048-ACAE-9CFCC85BB5CB}"/>
              </a:ext>
            </a:extLst>
          </p:cNvPr>
          <p:cNvSpPr txBox="1"/>
          <p:nvPr/>
        </p:nvSpPr>
        <p:spPr>
          <a:xfrm>
            <a:off x="820004" y="6185645"/>
            <a:ext cx="105519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u="sng" dirty="0">
                <a:solidFill>
                  <a:srgbClr val="FF0000"/>
                </a:solidFill>
              </a:rPr>
              <a:t>Regola</a:t>
            </a:r>
            <a:r>
              <a:rPr lang="it-IT" dirty="0">
                <a:solidFill>
                  <a:srgbClr val="FF0000"/>
                </a:solidFill>
              </a:rPr>
              <a:t>: </a:t>
            </a:r>
            <a:r>
              <a:rPr lang="it-IT" dirty="0"/>
              <a:t>Due isomeri di struttura (costituzionali) devono avere la stessa formula minima (o bruta o elementare).</a:t>
            </a:r>
          </a:p>
          <a:p>
            <a:endParaRPr lang="it-IT" dirty="0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90A562CC-617A-E347-9C2A-617D48789E36}"/>
              </a:ext>
            </a:extLst>
          </p:cNvPr>
          <p:cNvSpPr txBox="1"/>
          <p:nvPr/>
        </p:nvSpPr>
        <p:spPr>
          <a:xfrm>
            <a:off x="8285907" y="1830926"/>
            <a:ext cx="8402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>
                <a:solidFill>
                  <a:srgbClr val="0070C0"/>
                </a:solidFill>
              </a:rPr>
              <a:t>C</a:t>
            </a:r>
            <a:r>
              <a:rPr lang="it-IT" b="1" baseline="-25000" dirty="0">
                <a:solidFill>
                  <a:srgbClr val="0070C0"/>
                </a:solidFill>
              </a:rPr>
              <a:t>7</a:t>
            </a:r>
            <a:r>
              <a:rPr lang="it-IT" b="1" dirty="0">
                <a:solidFill>
                  <a:srgbClr val="0070C0"/>
                </a:solidFill>
              </a:rPr>
              <a:t>H</a:t>
            </a:r>
            <a:r>
              <a:rPr lang="it-IT" b="1" baseline="-25000" dirty="0">
                <a:solidFill>
                  <a:srgbClr val="0070C0"/>
                </a:solidFill>
              </a:rPr>
              <a:t>10</a:t>
            </a:r>
            <a:r>
              <a:rPr lang="it-IT" b="1" dirty="0">
                <a:solidFill>
                  <a:srgbClr val="0070C0"/>
                </a:solidFill>
              </a:rPr>
              <a:t>O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5D12461E-ECAF-0348-8E25-A120C94F0AE0}"/>
              </a:ext>
            </a:extLst>
          </p:cNvPr>
          <p:cNvSpPr txBox="1"/>
          <p:nvPr/>
        </p:nvSpPr>
        <p:spPr>
          <a:xfrm>
            <a:off x="487412" y="4097670"/>
            <a:ext cx="761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solidFill>
                  <a:srgbClr val="FF0000"/>
                </a:solidFill>
              </a:rPr>
              <a:t>C</a:t>
            </a:r>
            <a:r>
              <a:rPr lang="it-IT" baseline="-25000" dirty="0">
                <a:solidFill>
                  <a:srgbClr val="FF0000"/>
                </a:solidFill>
              </a:rPr>
              <a:t>7</a:t>
            </a:r>
            <a:r>
              <a:rPr lang="it-IT" dirty="0">
                <a:solidFill>
                  <a:srgbClr val="FF0000"/>
                </a:solidFill>
              </a:rPr>
              <a:t>H</a:t>
            </a:r>
            <a:r>
              <a:rPr lang="it-IT" baseline="-25000" dirty="0">
                <a:solidFill>
                  <a:srgbClr val="FF0000"/>
                </a:solidFill>
              </a:rPr>
              <a:t>8</a:t>
            </a:r>
            <a:r>
              <a:rPr lang="it-IT" dirty="0">
                <a:solidFill>
                  <a:srgbClr val="FF0000"/>
                </a:solidFill>
              </a:rPr>
              <a:t>O</a:t>
            </a:r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156585C4-E486-6F4F-AFAE-D5908AC8158A}"/>
              </a:ext>
            </a:extLst>
          </p:cNvPr>
          <p:cNvSpPr/>
          <p:nvPr/>
        </p:nvSpPr>
        <p:spPr>
          <a:xfrm>
            <a:off x="4765003" y="4039933"/>
            <a:ext cx="8435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b="1" dirty="0">
                <a:solidFill>
                  <a:srgbClr val="0070C0"/>
                </a:solidFill>
              </a:rPr>
              <a:t>C</a:t>
            </a:r>
            <a:r>
              <a:rPr lang="it-IT" b="1" baseline="-25000" dirty="0">
                <a:solidFill>
                  <a:srgbClr val="0070C0"/>
                </a:solidFill>
              </a:rPr>
              <a:t>7</a:t>
            </a:r>
            <a:r>
              <a:rPr lang="it-IT" b="1" dirty="0">
                <a:solidFill>
                  <a:srgbClr val="0070C0"/>
                </a:solidFill>
              </a:rPr>
              <a:t>H</a:t>
            </a:r>
            <a:r>
              <a:rPr lang="it-IT" b="1" baseline="-25000" dirty="0">
                <a:solidFill>
                  <a:srgbClr val="0070C0"/>
                </a:solidFill>
              </a:rPr>
              <a:t>10</a:t>
            </a:r>
            <a:r>
              <a:rPr lang="it-IT" b="1" dirty="0">
                <a:solidFill>
                  <a:srgbClr val="0070C0"/>
                </a:solidFill>
              </a:rPr>
              <a:t>O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DBCF7CF9-3778-7942-B03E-B38C4C8BDBDA}"/>
              </a:ext>
            </a:extLst>
          </p:cNvPr>
          <p:cNvSpPr txBox="1"/>
          <p:nvPr/>
        </p:nvSpPr>
        <p:spPr>
          <a:xfrm>
            <a:off x="10103909" y="4097670"/>
            <a:ext cx="8435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>
                <a:solidFill>
                  <a:srgbClr val="0070C0"/>
                </a:solidFill>
              </a:rPr>
              <a:t>C</a:t>
            </a:r>
            <a:r>
              <a:rPr lang="it-IT" b="1" baseline="-25000" dirty="0">
                <a:solidFill>
                  <a:srgbClr val="0070C0"/>
                </a:solidFill>
              </a:rPr>
              <a:t>7</a:t>
            </a:r>
            <a:r>
              <a:rPr lang="it-IT" b="1" dirty="0">
                <a:solidFill>
                  <a:srgbClr val="0070C0"/>
                </a:solidFill>
              </a:rPr>
              <a:t>H</a:t>
            </a:r>
            <a:r>
              <a:rPr lang="it-IT" b="1" baseline="-25000" dirty="0">
                <a:solidFill>
                  <a:srgbClr val="0070C0"/>
                </a:solidFill>
              </a:rPr>
              <a:t>10</a:t>
            </a:r>
            <a:r>
              <a:rPr lang="it-IT" b="1" dirty="0">
                <a:solidFill>
                  <a:srgbClr val="0070C0"/>
                </a:solidFill>
              </a:rPr>
              <a:t>O</a:t>
            </a: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4A02E740-A5A9-B34F-A42B-13E684EB9B14}"/>
              </a:ext>
            </a:extLst>
          </p:cNvPr>
          <p:cNvSpPr txBox="1"/>
          <p:nvPr/>
        </p:nvSpPr>
        <p:spPr>
          <a:xfrm>
            <a:off x="2441726" y="5624382"/>
            <a:ext cx="8435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>
                <a:solidFill>
                  <a:srgbClr val="0070C0"/>
                </a:solidFill>
              </a:rPr>
              <a:t>C</a:t>
            </a:r>
            <a:r>
              <a:rPr lang="it-IT" b="1" baseline="-25000" dirty="0">
                <a:solidFill>
                  <a:srgbClr val="0070C0"/>
                </a:solidFill>
              </a:rPr>
              <a:t>7</a:t>
            </a:r>
            <a:r>
              <a:rPr lang="it-IT" b="1" dirty="0">
                <a:solidFill>
                  <a:srgbClr val="0070C0"/>
                </a:solidFill>
              </a:rPr>
              <a:t>H</a:t>
            </a:r>
            <a:r>
              <a:rPr lang="it-IT" b="1" baseline="-25000" dirty="0">
                <a:solidFill>
                  <a:srgbClr val="0070C0"/>
                </a:solidFill>
              </a:rPr>
              <a:t>10</a:t>
            </a:r>
            <a:r>
              <a:rPr lang="it-IT" b="1" dirty="0">
                <a:solidFill>
                  <a:srgbClr val="0070C0"/>
                </a:solidFill>
              </a:rPr>
              <a:t>O</a:t>
            </a: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AB09DA4A-0BB7-F146-BA82-56A6659ACDAC}"/>
              </a:ext>
            </a:extLst>
          </p:cNvPr>
          <p:cNvSpPr txBox="1"/>
          <p:nvPr/>
        </p:nvSpPr>
        <p:spPr>
          <a:xfrm>
            <a:off x="9988494" y="5665755"/>
            <a:ext cx="8435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>
                <a:solidFill>
                  <a:srgbClr val="0070C0"/>
                </a:solidFill>
              </a:rPr>
              <a:t>C</a:t>
            </a:r>
            <a:r>
              <a:rPr lang="it-IT" b="1" baseline="-25000" dirty="0">
                <a:solidFill>
                  <a:srgbClr val="0070C0"/>
                </a:solidFill>
              </a:rPr>
              <a:t>7</a:t>
            </a:r>
            <a:r>
              <a:rPr lang="it-IT" b="1" dirty="0">
                <a:solidFill>
                  <a:srgbClr val="0070C0"/>
                </a:solidFill>
              </a:rPr>
              <a:t>H</a:t>
            </a:r>
            <a:r>
              <a:rPr lang="it-IT" b="1" baseline="-25000" dirty="0">
                <a:solidFill>
                  <a:srgbClr val="0070C0"/>
                </a:solidFill>
              </a:rPr>
              <a:t>10</a:t>
            </a:r>
            <a:r>
              <a:rPr lang="it-IT" b="1" dirty="0">
                <a:solidFill>
                  <a:srgbClr val="0070C0"/>
                </a:solidFill>
              </a:rPr>
              <a:t>O</a:t>
            </a:r>
          </a:p>
        </p:txBody>
      </p:sp>
    </p:spTree>
    <p:extLst>
      <p:ext uri="{BB962C8B-B14F-4D97-AF65-F5344CB8AC3E}">
        <p14:creationId xmlns:p14="http://schemas.microsoft.com/office/powerpoint/2010/main" val="697080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allAtOnce"/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B5EAF1D-0719-A342-9155-8A289A5C60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3216"/>
            <a:ext cx="10515600" cy="889848"/>
          </a:xfrm>
        </p:spPr>
        <p:txBody>
          <a:bodyPr>
            <a:normAutofit/>
          </a:bodyPr>
          <a:lstStyle/>
          <a:p>
            <a:pPr algn="ctr"/>
            <a:r>
              <a:rPr lang="it-IT" sz="2400" dirty="0">
                <a:solidFill>
                  <a:srgbClr val="0070C0"/>
                </a:solidFill>
              </a:rPr>
              <a:t>Esercizi simulazione esame </a:t>
            </a:r>
            <a:r>
              <a:rPr lang="it-IT" sz="2400" dirty="0"/>
              <a:t>(</a:t>
            </a:r>
            <a:r>
              <a:rPr lang="it-IT" sz="2400" b="1" u="sng" dirty="0"/>
              <a:t>Stereochimica)</a:t>
            </a:r>
            <a:endParaRPr lang="it-IT" sz="24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940F6A7-CBF7-AB42-ACA0-4CAF10F5CC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6873" y="1577009"/>
            <a:ext cx="11115666" cy="459995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1800" b="1" dirty="0"/>
              <a:t>Indicare quale tra le seguenti molecole </a:t>
            </a:r>
            <a:r>
              <a:rPr lang="it-IT" sz="1800" b="1" u="sng" dirty="0"/>
              <a:t>non possiede</a:t>
            </a:r>
            <a:r>
              <a:rPr lang="it-IT" sz="1800" b="1" dirty="0"/>
              <a:t> almeno un centro chirale. </a:t>
            </a:r>
          </a:p>
        </p:txBody>
      </p:sp>
      <p:pic>
        <p:nvPicPr>
          <p:cNvPr id="9" name="Immagine 8">
            <a:extLst>
              <a:ext uri="{FF2B5EF4-FFF2-40B4-BE49-F238E27FC236}">
                <a16:creationId xmlns:a16="http://schemas.microsoft.com/office/drawing/2014/main" id="{9631A878-C564-D248-AF72-EC60E9E505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8605" y="2750932"/>
            <a:ext cx="2355267" cy="1637472"/>
          </a:xfrm>
          <a:prstGeom prst="rect">
            <a:avLst/>
          </a:prstGeom>
        </p:spPr>
      </p:pic>
      <p:pic>
        <p:nvPicPr>
          <p:cNvPr id="10" name="Immagine 9">
            <a:extLst>
              <a:ext uri="{FF2B5EF4-FFF2-40B4-BE49-F238E27FC236}">
                <a16:creationId xmlns:a16="http://schemas.microsoft.com/office/drawing/2014/main" id="{771F699D-3107-A24A-9360-25BE67FE26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33252" y="2808082"/>
            <a:ext cx="2125496" cy="1127814"/>
          </a:xfrm>
          <a:prstGeom prst="rect">
            <a:avLst/>
          </a:prstGeom>
        </p:spPr>
      </p:pic>
      <p:pic>
        <p:nvPicPr>
          <p:cNvPr id="11" name="Immagine 10">
            <a:extLst>
              <a:ext uri="{FF2B5EF4-FFF2-40B4-BE49-F238E27FC236}">
                <a16:creationId xmlns:a16="http://schemas.microsoft.com/office/drawing/2014/main" id="{E271C133-7062-0947-BA42-69A6E35D97A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06722" y="2797074"/>
            <a:ext cx="2657889" cy="1318643"/>
          </a:xfrm>
          <a:prstGeom prst="rect">
            <a:avLst/>
          </a:prstGeom>
        </p:spPr>
      </p:pic>
      <p:pic>
        <p:nvPicPr>
          <p:cNvPr id="12" name="Immagine 11">
            <a:extLst>
              <a:ext uri="{FF2B5EF4-FFF2-40B4-BE49-F238E27FC236}">
                <a16:creationId xmlns:a16="http://schemas.microsoft.com/office/drawing/2014/main" id="{28AD633D-96E6-A949-A07D-B3D3A7E861F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32155" y="4709563"/>
            <a:ext cx="3357827" cy="1205374"/>
          </a:xfrm>
          <a:prstGeom prst="rect">
            <a:avLst/>
          </a:prstGeom>
        </p:spPr>
      </p:pic>
      <p:pic>
        <p:nvPicPr>
          <p:cNvPr id="13" name="Immagine 12">
            <a:extLst>
              <a:ext uri="{FF2B5EF4-FFF2-40B4-BE49-F238E27FC236}">
                <a16:creationId xmlns:a16="http://schemas.microsoft.com/office/drawing/2014/main" id="{A5462FBB-2635-664F-9E22-4F6B4A2CE18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32099" y="4432690"/>
            <a:ext cx="1917917" cy="1622853"/>
          </a:xfrm>
          <a:prstGeom prst="rect">
            <a:avLst/>
          </a:prstGeom>
        </p:spPr>
      </p:pic>
      <p:sp>
        <p:nvSpPr>
          <p:cNvPr id="4" name="CasellaDiTesto 3">
            <a:extLst>
              <a:ext uri="{FF2B5EF4-FFF2-40B4-BE49-F238E27FC236}">
                <a16:creationId xmlns:a16="http://schemas.microsoft.com/office/drawing/2014/main" id="{7077DEC8-C287-7649-850B-B0E5CB8520E8}"/>
              </a:ext>
            </a:extLst>
          </p:cNvPr>
          <p:cNvSpPr txBox="1"/>
          <p:nvPr/>
        </p:nvSpPr>
        <p:spPr>
          <a:xfrm>
            <a:off x="479461" y="6101746"/>
            <a:ext cx="1111566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u="sng" dirty="0">
                <a:solidFill>
                  <a:srgbClr val="FF0000"/>
                </a:solidFill>
              </a:rPr>
              <a:t>Regola</a:t>
            </a:r>
            <a:r>
              <a:rPr lang="it-IT" dirty="0">
                <a:solidFill>
                  <a:srgbClr val="FF0000"/>
                </a:solidFill>
              </a:rPr>
              <a:t>:	</a:t>
            </a:r>
            <a:r>
              <a:rPr lang="it-IT" dirty="0"/>
              <a:t>Dal momento che per costituire un centro chirale un C deve avere 4 sostituenti diversi, solo C terziari o         	quaternari possono essere C chirali.</a:t>
            </a:r>
          </a:p>
          <a:p>
            <a:endParaRPr lang="it-IT" dirty="0"/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E191D1C4-9C9D-2342-ADA9-34A7398CAFA7}"/>
              </a:ext>
            </a:extLst>
          </p:cNvPr>
          <p:cNvSpPr txBox="1"/>
          <p:nvPr/>
        </p:nvSpPr>
        <p:spPr>
          <a:xfrm>
            <a:off x="2401817" y="3507654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solidFill>
                  <a:srgbClr val="FF0000"/>
                </a:solidFill>
              </a:rPr>
              <a:t>*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20577C6F-BDA4-4140-A9F8-B0157CCB462A}"/>
              </a:ext>
            </a:extLst>
          </p:cNvPr>
          <p:cNvSpPr txBox="1"/>
          <p:nvPr/>
        </p:nvSpPr>
        <p:spPr>
          <a:xfrm>
            <a:off x="6062108" y="3002657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solidFill>
                  <a:srgbClr val="FF0000"/>
                </a:solidFill>
              </a:rPr>
              <a:t>*</a:t>
            </a:r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67CA4FD0-415E-FC47-BE14-A720F4D67688}"/>
              </a:ext>
            </a:extLst>
          </p:cNvPr>
          <p:cNvSpPr/>
          <p:nvPr/>
        </p:nvSpPr>
        <p:spPr>
          <a:xfrm>
            <a:off x="6506207" y="3244334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>
                <a:solidFill>
                  <a:srgbClr val="FF0000"/>
                </a:solidFill>
              </a:rPr>
              <a:t>*</a:t>
            </a:r>
          </a:p>
        </p:txBody>
      </p:sp>
      <p:sp>
        <p:nvSpPr>
          <p:cNvPr id="16" name="CasellaDiTesto 15">
            <a:extLst>
              <a:ext uri="{FF2B5EF4-FFF2-40B4-BE49-F238E27FC236}">
                <a16:creationId xmlns:a16="http://schemas.microsoft.com/office/drawing/2014/main" id="{C2667F78-9B71-5D48-96E8-6FD71B9A5048}"/>
              </a:ext>
            </a:extLst>
          </p:cNvPr>
          <p:cNvSpPr txBox="1"/>
          <p:nvPr/>
        </p:nvSpPr>
        <p:spPr>
          <a:xfrm>
            <a:off x="4161027" y="5415442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solidFill>
                  <a:srgbClr val="FF0000"/>
                </a:solidFill>
              </a:rPr>
              <a:t>*</a:t>
            </a:r>
          </a:p>
        </p:txBody>
      </p:sp>
      <p:sp>
        <p:nvSpPr>
          <p:cNvPr id="17" name="CasellaDiTesto 16">
            <a:extLst>
              <a:ext uri="{FF2B5EF4-FFF2-40B4-BE49-F238E27FC236}">
                <a16:creationId xmlns:a16="http://schemas.microsoft.com/office/drawing/2014/main" id="{0A1161FE-2253-784D-8750-3FCE53D716A7}"/>
              </a:ext>
            </a:extLst>
          </p:cNvPr>
          <p:cNvSpPr txBox="1"/>
          <p:nvPr/>
        </p:nvSpPr>
        <p:spPr>
          <a:xfrm>
            <a:off x="9640142" y="3402171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solidFill>
                  <a:srgbClr val="FF0000"/>
                </a:solidFill>
              </a:rPr>
              <a:t>*</a:t>
            </a:r>
          </a:p>
        </p:txBody>
      </p:sp>
      <p:sp>
        <p:nvSpPr>
          <p:cNvPr id="18" name="CasellaDiTesto 17">
            <a:extLst>
              <a:ext uri="{FF2B5EF4-FFF2-40B4-BE49-F238E27FC236}">
                <a16:creationId xmlns:a16="http://schemas.microsoft.com/office/drawing/2014/main" id="{D364A70A-7D73-CB4B-A355-454096462B97}"/>
              </a:ext>
            </a:extLst>
          </p:cNvPr>
          <p:cNvSpPr txBox="1"/>
          <p:nvPr/>
        </p:nvSpPr>
        <p:spPr>
          <a:xfrm>
            <a:off x="10502376" y="3456395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solidFill>
                  <a:srgbClr val="FF0000"/>
                </a:solidFill>
              </a:rPr>
              <a:t>*</a:t>
            </a:r>
          </a:p>
        </p:txBody>
      </p:sp>
      <p:sp>
        <p:nvSpPr>
          <p:cNvPr id="19" name="CasellaDiTesto 18">
            <a:extLst>
              <a:ext uri="{FF2B5EF4-FFF2-40B4-BE49-F238E27FC236}">
                <a16:creationId xmlns:a16="http://schemas.microsoft.com/office/drawing/2014/main" id="{7601A25B-D887-104F-B28B-57610F64F16E}"/>
              </a:ext>
            </a:extLst>
          </p:cNvPr>
          <p:cNvSpPr txBox="1"/>
          <p:nvPr/>
        </p:nvSpPr>
        <p:spPr>
          <a:xfrm>
            <a:off x="10849480" y="3214228"/>
            <a:ext cx="470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solidFill>
                  <a:srgbClr val="FF0000"/>
                </a:solidFill>
              </a:rPr>
              <a:t>*</a:t>
            </a:r>
          </a:p>
        </p:txBody>
      </p:sp>
      <p:sp>
        <p:nvSpPr>
          <p:cNvPr id="20" name="CasellaDiTesto 19">
            <a:extLst>
              <a:ext uri="{FF2B5EF4-FFF2-40B4-BE49-F238E27FC236}">
                <a16:creationId xmlns:a16="http://schemas.microsoft.com/office/drawing/2014/main" id="{E65DE679-9454-584A-9265-1F53E22BFC0D}"/>
              </a:ext>
            </a:extLst>
          </p:cNvPr>
          <p:cNvSpPr txBox="1"/>
          <p:nvPr/>
        </p:nvSpPr>
        <p:spPr>
          <a:xfrm>
            <a:off x="9045716" y="5508040"/>
            <a:ext cx="1803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solidFill>
                  <a:srgbClr val="FF0000"/>
                </a:solidFill>
              </a:rPr>
              <a:t>Nessun C chirale!</a:t>
            </a:r>
          </a:p>
        </p:txBody>
      </p:sp>
    </p:spTree>
    <p:extLst>
      <p:ext uri="{BB962C8B-B14F-4D97-AF65-F5344CB8AC3E}">
        <p14:creationId xmlns:p14="http://schemas.microsoft.com/office/powerpoint/2010/main" val="4166637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6" grpId="0"/>
      <p:bldP spid="17" grpId="0"/>
      <p:bldP spid="18" grpId="0"/>
      <p:bldP spid="1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64C14E1-CC77-104A-8928-81823B4784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2400" dirty="0">
                <a:solidFill>
                  <a:srgbClr val="0070C0"/>
                </a:solidFill>
              </a:rPr>
              <a:t>Esercizi simulazione esame </a:t>
            </a:r>
            <a:r>
              <a:rPr lang="it-IT" sz="2400" dirty="0"/>
              <a:t>(</a:t>
            </a:r>
            <a:r>
              <a:rPr lang="it-IT" sz="2400" b="1" u="sng" dirty="0"/>
              <a:t>Stereochimica)</a:t>
            </a:r>
            <a:endParaRPr lang="it-IT" sz="2400" dirty="0"/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03DA0803-1BD7-5A40-8BFB-AEBE6BB9D2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89632" y="3273281"/>
            <a:ext cx="1749839" cy="1656762"/>
          </a:xfrm>
          <a:prstGeom prst="rect">
            <a:avLst/>
          </a:prstGeom>
        </p:spPr>
      </p:pic>
      <p:sp>
        <p:nvSpPr>
          <p:cNvPr id="9" name="CasellaDiTesto 8">
            <a:extLst>
              <a:ext uri="{FF2B5EF4-FFF2-40B4-BE49-F238E27FC236}">
                <a16:creationId xmlns:a16="http://schemas.microsoft.com/office/drawing/2014/main" id="{B5AFD66E-F255-EF40-BC80-A5550281820C}"/>
              </a:ext>
            </a:extLst>
          </p:cNvPr>
          <p:cNvSpPr txBox="1"/>
          <p:nvPr/>
        </p:nvSpPr>
        <p:spPr>
          <a:xfrm>
            <a:off x="3338789" y="407271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E6D05299-277B-074D-AFD7-FF46825524CF}"/>
              </a:ext>
            </a:extLst>
          </p:cNvPr>
          <p:cNvSpPr txBox="1"/>
          <p:nvPr/>
        </p:nvSpPr>
        <p:spPr>
          <a:xfrm flipH="1">
            <a:off x="4452410" y="4881241"/>
            <a:ext cx="2693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1" name="Rettangolo 10">
            <a:extLst>
              <a:ext uri="{FF2B5EF4-FFF2-40B4-BE49-F238E27FC236}">
                <a16:creationId xmlns:a16="http://schemas.microsoft.com/office/drawing/2014/main" id="{24C9F00E-2102-EA47-91A5-CA5341317431}"/>
              </a:ext>
            </a:extLst>
          </p:cNvPr>
          <p:cNvSpPr/>
          <p:nvPr/>
        </p:nvSpPr>
        <p:spPr>
          <a:xfrm>
            <a:off x="4077487" y="2984069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41DD64A8-9E3D-0147-BB16-A20844057CA8}"/>
              </a:ext>
            </a:extLst>
          </p:cNvPr>
          <p:cNvSpPr txBox="1"/>
          <p:nvPr/>
        </p:nvSpPr>
        <p:spPr>
          <a:xfrm>
            <a:off x="4842705" y="388804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solidFill>
                  <a:srgbClr val="FF0000"/>
                </a:solidFill>
              </a:rPr>
              <a:t>4</a:t>
            </a:r>
          </a:p>
        </p:txBody>
      </p:sp>
      <p:pic>
        <p:nvPicPr>
          <p:cNvPr id="16" name="Immagine 15">
            <a:extLst>
              <a:ext uri="{FF2B5EF4-FFF2-40B4-BE49-F238E27FC236}">
                <a16:creationId xmlns:a16="http://schemas.microsoft.com/office/drawing/2014/main" id="{0BC143D8-4F56-D641-AA5C-1452E273B3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567373">
            <a:off x="3825610" y="3222211"/>
            <a:ext cx="2112398" cy="2439671"/>
          </a:xfrm>
          <a:prstGeom prst="rect">
            <a:avLst/>
          </a:prstGeom>
        </p:spPr>
      </p:pic>
      <p:sp>
        <p:nvSpPr>
          <p:cNvPr id="17" name="CasellaDiTesto 16">
            <a:extLst>
              <a:ext uri="{FF2B5EF4-FFF2-40B4-BE49-F238E27FC236}">
                <a16:creationId xmlns:a16="http://schemas.microsoft.com/office/drawing/2014/main" id="{31A48B3A-4D62-524C-8E73-D92BD81412BE}"/>
              </a:ext>
            </a:extLst>
          </p:cNvPr>
          <p:cNvSpPr txBox="1"/>
          <p:nvPr/>
        </p:nvSpPr>
        <p:spPr>
          <a:xfrm>
            <a:off x="6480805" y="4101662"/>
            <a:ext cx="21815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Senso antiorario = </a:t>
            </a:r>
            <a:r>
              <a:rPr lang="it-IT" i="1" dirty="0">
                <a:solidFill>
                  <a:srgbClr val="FF0000"/>
                </a:solidFill>
              </a:rPr>
              <a:t>(</a:t>
            </a:r>
            <a:r>
              <a:rPr lang="it-IT" i="1" dirty="0" err="1">
                <a:solidFill>
                  <a:srgbClr val="FF0000"/>
                </a:solidFill>
              </a:rPr>
              <a:t>S</a:t>
            </a:r>
            <a:r>
              <a:rPr lang="it-IT" i="1" dirty="0">
                <a:solidFill>
                  <a:srgbClr val="FF0000"/>
                </a:solidFill>
              </a:rPr>
              <a:t>)</a:t>
            </a:r>
          </a:p>
        </p:txBody>
      </p:sp>
      <p:sp>
        <p:nvSpPr>
          <p:cNvPr id="19" name="CasellaDiTesto 18">
            <a:extLst>
              <a:ext uri="{FF2B5EF4-FFF2-40B4-BE49-F238E27FC236}">
                <a16:creationId xmlns:a16="http://schemas.microsoft.com/office/drawing/2014/main" id="{65BA2590-DF39-7C4F-93B7-4B90B00B6BB1}"/>
              </a:ext>
            </a:extLst>
          </p:cNvPr>
          <p:cNvSpPr txBox="1"/>
          <p:nvPr/>
        </p:nvSpPr>
        <p:spPr>
          <a:xfrm>
            <a:off x="1281917" y="1792984"/>
            <a:ext cx="94843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Caso in cui </a:t>
            </a:r>
            <a:r>
              <a:rPr lang="it-IT" b="1" dirty="0"/>
              <a:t>il sostituente con minor priorità è già eclissato </a:t>
            </a:r>
            <a:r>
              <a:rPr lang="it-IT" dirty="0"/>
              <a:t>dietro al C chirale (centro di asimmetria) </a:t>
            </a:r>
          </a:p>
        </p:txBody>
      </p:sp>
    </p:spTree>
    <p:extLst>
      <p:ext uri="{BB962C8B-B14F-4D97-AF65-F5344CB8AC3E}">
        <p14:creationId xmlns:p14="http://schemas.microsoft.com/office/powerpoint/2010/main" val="2850105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8D63DED-5A53-444E-952F-84F0C5F5D0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46331"/>
          </a:xfrm>
        </p:spPr>
        <p:txBody>
          <a:bodyPr>
            <a:normAutofit/>
          </a:bodyPr>
          <a:lstStyle/>
          <a:p>
            <a:pPr algn="ctr"/>
            <a:r>
              <a:rPr lang="it-IT" sz="2400" dirty="0">
                <a:solidFill>
                  <a:srgbClr val="0070C0"/>
                </a:solidFill>
              </a:rPr>
              <a:t>Esercizi simulazione esame </a:t>
            </a:r>
            <a:r>
              <a:rPr lang="it-IT" sz="2400" dirty="0"/>
              <a:t>(</a:t>
            </a:r>
            <a:r>
              <a:rPr lang="it-IT" sz="2400" b="1" u="sng" dirty="0"/>
              <a:t>Stereochimica)</a:t>
            </a:r>
            <a:endParaRPr lang="it-IT" sz="2400" dirty="0"/>
          </a:p>
        </p:txBody>
      </p:sp>
      <p:pic>
        <p:nvPicPr>
          <p:cNvPr id="4" name="Segnaposto contenuto 3">
            <a:extLst>
              <a:ext uri="{FF2B5EF4-FFF2-40B4-BE49-F238E27FC236}">
                <a16:creationId xmlns:a16="http://schemas.microsoft.com/office/drawing/2014/main" id="{411161E5-1431-A546-8ACF-D4D8549B9DA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00130" y="3233737"/>
            <a:ext cx="2136983" cy="2023314"/>
          </a:xfrm>
          <a:prstGeom prst="rect">
            <a:avLst/>
          </a:prstGeom>
        </p:spPr>
      </p:pic>
      <p:sp>
        <p:nvSpPr>
          <p:cNvPr id="5" name="CasellaDiTesto 4">
            <a:extLst>
              <a:ext uri="{FF2B5EF4-FFF2-40B4-BE49-F238E27FC236}">
                <a16:creationId xmlns:a16="http://schemas.microsoft.com/office/drawing/2014/main" id="{1B31252F-4E7D-DB4A-9A6C-B62BB374B840}"/>
              </a:ext>
            </a:extLst>
          </p:cNvPr>
          <p:cNvSpPr txBox="1"/>
          <p:nvPr/>
        </p:nvSpPr>
        <p:spPr>
          <a:xfrm>
            <a:off x="3340590" y="416669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F7204470-4700-1D4E-8830-5574A4B2AF9C}"/>
              </a:ext>
            </a:extLst>
          </p:cNvPr>
          <p:cNvSpPr txBox="1"/>
          <p:nvPr/>
        </p:nvSpPr>
        <p:spPr>
          <a:xfrm>
            <a:off x="1765815" y="479564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7395DC92-502B-CA4B-A695-6DEACD580A6B}"/>
              </a:ext>
            </a:extLst>
          </p:cNvPr>
          <p:cNvSpPr txBox="1"/>
          <p:nvPr/>
        </p:nvSpPr>
        <p:spPr>
          <a:xfrm>
            <a:off x="2785339" y="525705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7B343C6A-DBB5-3D4B-A215-463A4D88444E}"/>
              </a:ext>
            </a:extLst>
          </p:cNvPr>
          <p:cNvSpPr txBox="1"/>
          <p:nvPr/>
        </p:nvSpPr>
        <p:spPr>
          <a:xfrm>
            <a:off x="2348748" y="286440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solidFill>
                  <a:srgbClr val="FF0000"/>
                </a:solidFill>
              </a:rPr>
              <a:t>4</a:t>
            </a:r>
          </a:p>
        </p:txBody>
      </p:sp>
      <p:pic>
        <p:nvPicPr>
          <p:cNvPr id="10" name="Immagine 9">
            <a:extLst>
              <a:ext uri="{FF2B5EF4-FFF2-40B4-BE49-F238E27FC236}">
                <a16:creationId xmlns:a16="http://schemas.microsoft.com/office/drawing/2014/main" id="{3FBD4FAB-D0F2-134B-B1AC-24C60B0F64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7764" y="3136654"/>
            <a:ext cx="972018" cy="957064"/>
          </a:xfrm>
          <a:prstGeom prst="rect">
            <a:avLst/>
          </a:prstGeom>
        </p:spPr>
      </p:pic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4F66AB7F-54F5-E649-BC0E-1966FEB10E3B}"/>
              </a:ext>
            </a:extLst>
          </p:cNvPr>
          <p:cNvSpPr txBox="1"/>
          <p:nvPr/>
        </p:nvSpPr>
        <p:spPr>
          <a:xfrm>
            <a:off x="389782" y="1310448"/>
            <a:ext cx="421961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it-IT" dirty="0"/>
              <a:t>1) Eclisso il sostituente con minor priorità</a:t>
            </a:r>
          </a:p>
          <a:p>
            <a:pPr algn="just"/>
            <a:r>
              <a:rPr lang="it-IT" dirty="0"/>
              <a:t>     scambiandolo di posto con il sostituente</a:t>
            </a:r>
          </a:p>
          <a:p>
            <a:pPr algn="just"/>
            <a:r>
              <a:rPr lang="it-IT" dirty="0"/>
              <a:t>     che compare eclissato</a:t>
            </a: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C8B92DF0-D942-6844-9E5D-2DADC1FC125D}"/>
              </a:ext>
            </a:extLst>
          </p:cNvPr>
          <p:cNvSpPr txBox="1"/>
          <p:nvPr/>
        </p:nvSpPr>
        <p:spPr>
          <a:xfrm>
            <a:off x="1179109" y="6005147"/>
            <a:ext cx="98337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Caso in cui </a:t>
            </a:r>
            <a:r>
              <a:rPr lang="it-IT" b="1" dirty="0"/>
              <a:t>il sostituente con minor priorità NON E’ eclissato </a:t>
            </a:r>
            <a:r>
              <a:rPr lang="it-IT" dirty="0"/>
              <a:t>dietro al C chirale (centro di asimmetria) </a:t>
            </a:r>
          </a:p>
          <a:p>
            <a:endParaRPr lang="it-IT" dirty="0"/>
          </a:p>
        </p:txBody>
      </p:sp>
      <p:pic>
        <p:nvPicPr>
          <p:cNvPr id="13" name="Immagine 12">
            <a:extLst>
              <a:ext uri="{FF2B5EF4-FFF2-40B4-BE49-F238E27FC236}">
                <a16:creationId xmlns:a16="http://schemas.microsoft.com/office/drawing/2014/main" id="{07B76252-BD8C-E446-982F-C128C5EDE05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15200" y="3205534"/>
            <a:ext cx="2166771" cy="2051517"/>
          </a:xfrm>
          <a:prstGeom prst="rect">
            <a:avLst/>
          </a:prstGeom>
        </p:spPr>
      </p:pic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FB174660-45AC-C045-8A7F-2846AA49F830}"/>
              </a:ext>
            </a:extLst>
          </p:cNvPr>
          <p:cNvSpPr txBox="1"/>
          <p:nvPr/>
        </p:nvSpPr>
        <p:spPr>
          <a:xfrm>
            <a:off x="8835776" y="390048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16" name="CasellaDiTesto 15">
            <a:extLst>
              <a:ext uri="{FF2B5EF4-FFF2-40B4-BE49-F238E27FC236}">
                <a16:creationId xmlns:a16="http://schemas.microsoft.com/office/drawing/2014/main" id="{6F0862BE-DDCC-764A-A304-DB95D424548A}"/>
              </a:ext>
            </a:extLst>
          </p:cNvPr>
          <p:cNvSpPr txBox="1"/>
          <p:nvPr/>
        </p:nvSpPr>
        <p:spPr>
          <a:xfrm>
            <a:off x="8454889" y="520211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17" name="CasellaDiTesto 16">
            <a:extLst>
              <a:ext uri="{FF2B5EF4-FFF2-40B4-BE49-F238E27FC236}">
                <a16:creationId xmlns:a16="http://schemas.microsoft.com/office/drawing/2014/main" id="{6BB72712-9424-DC41-8F6A-5ABB5AD81AA2}"/>
              </a:ext>
            </a:extLst>
          </p:cNvPr>
          <p:cNvSpPr txBox="1"/>
          <p:nvPr/>
        </p:nvSpPr>
        <p:spPr>
          <a:xfrm>
            <a:off x="7489862" y="479564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8" name="CasellaDiTesto 17">
            <a:extLst>
              <a:ext uri="{FF2B5EF4-FFF2-40B4-BE49-F238E27FC236}">
                <a16:creationId xmlns:a16="http://schemas.microsoft.com/office/drawing/2014/main" id="{C8BEB2F3-6A01-AD43-9C23-C9C53A8C079A}"/>
              </a:ext>
            </a:extLst>
          </p:cNvPr>
          <p:cNvSpPr txBox="1"/>
          <p:nvPr/>
        </p:nvSpPr>
        <p:spPr>
          <a:xfrm>
            <a:off x="7791548" y="317405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solidFill>
                  <a:srgbClr val="FF0000"/>
                </a:solidFill>
              </a:rPr>
              <a:t>1</a:t>
            </a:r>
          </a:p>
        </p:txBody>
      </p:sp>
      <p:pic>
        <p:nvPicPr>
          <p:cNvPr id="20" name="Immagine 19">
            <a:extLst>
              <a:ext uri="{FF2B5EF4-FFF2-40B4-BE49-F238E27FC236}">
                <a16:creationId xmlns:a16="http://schemas.microsoft.com/office/drawing/2014/main" id="{F712248B-12E4-CB41-9A11-0894FB3793D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1711501">
            <a:off x="6695681" y="3438048"/>
            <a:ext cx="2191732" cy="2213432"/>
          </a:xfrm>
          <a:prstGeom prst="rect">
            <a:avLst/>
          </a:prstGeom>
        </p:spPr>
      </p:pic>
      <p:sp>
        <p:nvSpPr>
          <p:cNvPr id="21" name="CasellaDiTesto 20">
            <a:extLst>
              <a:ext uri="{FF2B5EF4-FFF2-40B4-BE49-F238E27FC236}">
                <a16:creationId xmlns:a16="http://schemas.microsoft.com/office/drawing/2014/main" id="{AB191A63-D6C2-784E-9F69-03E829FDA4AB}"/>
              </a:ext>
            </a:extLst>
          </p:cNvPr>
          <p:cNvSpPr txBox="1"/>
          <p:nvPr/>
        </p:nvSpPr>
        <p:spPr>
          <a:xfrm>
            <a:off x="5196971" y="1310448"/>
            <a:ext cx="681752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2) Determino la configurazione del nuovo composto</a:t>
            </a:r>
          </a:p>
          <a:p>
            <a:r>
              <a:rPr lang="it-IT" dirty="0"/>
              <a:t>     che ho ottenuto invertendo i due gruppi</a:t>
            </a:r>
            <a:endParaRPr lang="it-IT" i="1" dirty="0"/>
          </a:p>
          <a:p>
            <a:r>
              <a:rPr lang="it-IT" dirty="0"/>
              <a:t>3) Risultato: rotazione in senso antiorario = </a:t>
            </a:r>
            <a:r>
              <a:rPr lang="it-IT" i="1" dirty="0"/>
              <a:t>(</a:t>
            </a:r>
            <a:r>
              <a:rPr lang="it-IT" i="1" dirty="0" err="1"/>
              <a:t>S</a:t>
            </a:r>
            <a:r>
              <a:rPr lang="it-IT" i="1" dirty="0"/>
              <a:t>).</a:t>
            </a:r>
          </a:p>
          <a:p>
            <a:r>
              <a:rPr lang="it-IT" dirty="0"/>
              <a:t>     Siccome però avevo arbitrariamente invertito due dei </a:t>
            </a:r>
          </a:p>
          <a:p>
            <a:r>
              <a:rPr lang="it-IT" dirty="0"/>
              <a:t>     sostituenti del composto iniziale, la sua configurazione risulta = </a:t>
            </a:r>
            <a:r>
              <a:rPr lang="it-IT" i="1" dirty="0">
                <a:solidFill>
                  <a:srgbClr val="FF0000"/>
                </a:solidFill>
              </a:rPr>
              <a:t>(</a:t>
            </a:r>
            <a:r>
              <a:rPr lang="it-IT" i="1" dirty="0" err="1">
                <a:solidFill>
                  <a:srgbClr val="FF0000"/>
                </a:solidFill>
              </a:rPr>
              <a:t>R</a:t>
            </a:r>
            <a:r>
              <a:rPr lang="it-IT" i="1" dirty="0">
                <a:solidFill>
                  <a:srgbClr val="FF0000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946469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6" dur="50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6" dur="500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9" dur="500"/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2" dur="500"/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14" grpId="0"/>
      <p:bldP spid="16" grpId="0"/>
      <p:bldP spid="17" grpId="0"/>
      <p:bldP spid="1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BF9865D-83CB-BC44-B06E-4D14DFCDF4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2400" b="1" dirty="0">
                <a:solidFill>
                  <a:srgbClr val="0070C0"/>
                </a:solidFill>
              </a:rPr>
              <a:t>Teoria </a:t>
            </a:r>
            <a:r>
              <a:rPr lang="it-IT" sz="2400" b="1" dirty="0"/>
              <a:t>(sostituzione di tipo S</a:t>
            </a:r>
            <a:r>
              <a:rPr lang="it-IT" sz="2400" b="1" baseline="-25000" dirty="0"/>
              <a:t>N</a:t>
            </a:r>
            <a:r>
              <a:rPr lang="it-IT" sz="2400" b="1" dirty="0"/>
              <a:t>2 e S</a:t>
            </a:r>
            <a:r>
              <a:rPr lang="it-IT" sz="2400" b="1" baseline="-25000" dirty="0"/>
              <a:t>N</a:t>
            </a:r>
            <a:r>
              <a:rPr lang="it-IT" sz="2400" b="1" dirty="0"/>
              <a:t>1 in alogenuri alchilici)</a:t>
            </a:r>
          </a:p>
        </p:txBody>
      </p:sp>
      <p:pic>
        <p:nvPicPr>
          <p:cNvPr id="5" name="Segnaposto contenuto 4" descr="Immagine che contiene sedendo, gatto&#10;&#10;Descrizione generata automaticamente">
            <a:extLst>
              <a:ext uri="{FF2B5EF4-FFF2-40B4-BE49-F238E27FC236}">
                <a16:creationId xmlns:a16="http://schemas.microsoft.com/office/drawing/2014/main" id="{5105594A-D1B2-1C4A-872F-D4C079F1A70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50603" y="1823994"/>
            <a:ext cx="7187468" cy="4542081"/>
          </a:xfrm>
        </p:spPr>
      </p:pic>
      <p:sp>
        <p:nvSpPr>
          <p:cNvPr id="6" name="CasellaDiTesto 5">
            <a:extLst>
              <a:ext uri="{FF2B5EF4-FFF2-40B4-BE49-F238E27FC236}">
                <a16:creationId xmlns:a16="http://schemas.microsoft.com/office/drawing/2014/main" id="{5D22BCCC-233C-1443-8EC0-C2B74A9D5514}"/>
              </a:ext>
            </a:extLst>
          </p:cNvPr>
          <p:cNvSpPr txBox="1"/>
          <p:nvPr/>
        </p:nvSpPr>
        <p:spPr>
          <a:xfrm>
            <a:off x="10232020" y="2696902"/>
            <a:ext cx="15741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600" dirty="0"/>
              <a:t>S</a:t>
            </a:r>
            <a:r>
              <a:rPr lang="it-IT" sz="3600" baseline="-25000" dirty="0"/>
              <a:t>N</a:t>
            </a:r>
            <a:r>
              <a:rPr lang="it-IT" sz="3600" dirty="0"/>
              <a:t>1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94AC70DC-DFB0-FD4E-937A-ECD8A3F13D16}"/>
              </a:ext>
            </a:extLst>
          </p:cNvPr>
          <p:cNvSpPr txBox="1"/>
          <p:nvPr/>
        </p:nvSpPr>
        <p:spPr>
          <a:xfrm>
            <a:off x="10232020" y="4815068"/>
            <a:ext cx="8290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3600" dirty="0"/>
              <a:t>S</a:t>
            </a:r>
            <a:r>
              <a:rPr lang="it-IT" sz="3600" baseline="-25000" dirty="0"/>
              <a:t>N</a:t>
            </a:r>
            <a:r>
              <a:rPr lang="it-IT" sz="3600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3604156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606645C-7EBB-D641-945D-641287AD6B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68251"/>
          </a:xfrm>
        </p:spPr>
        <p:txBody>
          <a:bodyPr>
            <a:normAutofit/>
          </a:bodyPr>
          <a:lstStyle/>
          <a:p>
            <a:pPr algn="ctr"/>
            <a:r>
              <a:rPr lang="it-IT" sz="2400" b="1" dirty="0">
                <a:solidFill>
                  <a:srgbClr val="0070C0"/>
                </a:solidFill>
              </a:rPr>
              <a:t>Teoria </a:t>
            </a:r>
            <a:r>
              <a:rPr lang="it-IT" sz="2400" b="1" dirty="0"/>
              <a:t>(sostituzione di tipo S</a:t>
            </a:r>
            <a:r>
              <a:rPr lang="it-IT" sz="2400" b="1" baseline="-25000" dirty="0"/>
              <a:t>N</a:t>
            </a:r>
            <a:r>
              <a:rPr lang="it-IT" sz="2400" b="1" dirty="0"/>
              <a:t>2 e S</a:t>
            </a:r>
            <a:r>
              <a:rPr lang="it-IT" sz="2400" b="1" baseline="-25000" dirty="0"/>
              <a:t>N</a:t>
            </a:r>
            <a:r>
              <a:rPr lang="it-IT" sz="2400" b="1" dirty="0"/>
              <a:t>1 in alogenuri alchilici)</a:t>
            </a:r>
            <a:endParaRPr lang="it-IT" sz="2400" dirty="0"/>
          </a:p>
        </p:txBody>
      </p:sp>
      <p:pic>
        <p:nvPicPr>
          <p:cNvPr id="9" name="Segnaposto contenuto 8">
            <a:extLst>
              <a:ext uri="{FF2B5EF4-FFF2-40B4-BE49-F238E27FC236}">
                <a16:creationId xmlns:a16="http://schemas.microsoft.com/office/drawing/2014/main" id="{CEFAA79C-83E3-D940-B780-6BA5066A228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68951" y="975169"/>
            <a:ext cx="7454096" cy="527370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  <p:sp>
        <p:nvSpPr>
          <p:cNvPr id="10" name="CasellaDiTesto 9">
            <a:extLst>
              <a:ext uri="{FF2B5EF4-FFF2-40B4-BE49-F238E27FC236}">
                <a16:creationId xmlns:a16="http://schemas.microsoft.com/office/drawing/2014/main" id="{97CB3F39-5AE9-3F49-BA28-DAA77A69F6C5}"/>
              </a:ext>
            </a:extLst>
          </p:cNvPr>
          <p:cNvSpPr txBox="1"/>
          <p:nvPr/>
        </p:nvSpPr>
        <p:spPr>
          <a:xfrm>
            <a:off x="4706580" y="6390668"/>
            <a:ext cx="27788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Diagramma andamento </a:t>
            </a:r>
            <a:r>
              <a:rPr lang="it-IT" b="1" dirty="0"/>
              <a:t>S</a:t>
            </a:r>
            <a:r>
              <a:rPr lang="it-IT" b="1" baseline="-25000" dirty="0"/>
              <a:t>N</a:t>
            </a:r>
            <a:r>
              <a:rPr lang="it-IT" b="1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41101907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66F4FEC-318F-8C44-87DB-C06E038F83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solidFill>
                  <a:srgbClr val="0070C0"/>
                </a:solidFill>
              </a:rPr>
              <a:t>Domande pervenute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79E2208-6D1E-C547-842E-A23C1D2C69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44478"/>
            <a:ext cx="10515600" cy="4351338"/>
          </a:xfrm>
        </p:spPr>
        <p:txBody>
          <a:bodyPr/>
          <a:lstStyle/>
          <a:p>
            <a:pPr marL="514350" indent="-514350">
              <a:buAutoNum type="arabicParenR"/>
            </a:pPr>
            <a:r>
              <a:rPr lang="it-IT" dirty="0"/>
              <a:t>Francesca: Concetto di reattività. Elettrofili e Nucleofili</a:t>
            </a:r>
          </a:p>
          <a:p>
            <a:pPr marL="514350" indent="-514350">
              <a:buAutoNum type="arabicParenR"/>
            </a:pPr>
            <a:r>
              <a:rPr lang="it-IT" dirty="0"/>
              <a:t>Francesca: S</a:t>
            </a:r>
            <a:r>
              <a:rPr lang="it-IT" baseline="-25000" dirty="0"/>
              <a:t>N</a:t>
            </a:r>
            <a:r>
              <a:rPr lang="it-IT" dirty="0"/>
              <a:t>1 e S</a:t>
            </a:r>
            <a:r>
              <a:rPr lang="it-IT" baseline="-25000" dirty="0"/>
              <a:t>N</a:t>
            </a:r>
            <a:r>
              <a:rPr lang="it-IT" dirty="0"/>
              <a:t>2</a:t>
            </a:r>
          </a:p>
          <a:p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887021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A761E0B-B8C9-A048-9285-D1A8DB7594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83999"/>
          </a:xfrm>
        </p:spPr>
        <p:txBody>
          <a:bodyPr>
            <a:normAutofit/>
          </a:bodyPr>
          <a:lstStyle/>
          <a:p>
            <a:pPr algn="ctr"/>
            <a:r>
              <a:rPr lang="it-IT" sz="2400" b="1" dirty="0">
                <a:solidFill>
                  <a:srgbClr val="0070C0"/>
                </a:solidFill>
              </a:rPr>
              <a:t>Teoria </a:t>
            </a:r>
            <a:r>
              <a:rPr lang="it-IT" sz="2400" b="1" dirty="0"/>
              <a:t>(sostituzione di tipo S</a:t>
            </a:r>
            <a:r>
              <a:rPr lang="it-IT" sz="2400" b="1" baseline="-25000" dirty="0"/>
              <a:t>N</a:t>
            </a:r>
            <a:r>
              <a:rPr lang="it-IT" sz="2400" b="1" dirty="0"/>
              <a:t>2 e S</a:t>
            </a:r>
            <a:r>
              <a:rPr lang="it-IT" sz="2400" b="1" baseline="-25000" dirty="0"/>
              <a:t>N</a:t>
            </a:r>
            <a:r>
              <a:rPr lang="it-IT" sz="2400" b="1" dirty="0"/>
              <a:t>1 in alogenuri alchilici)</a:t>
            </a:r>
            <a:endParaRPr lang="it-IT" sz="2400" dirty="0"/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7813673F-6BD3-F141-B239-2F626AFDBEE1}"/>
              </a:ext>
            </a:extLst>
          </p:cNvPr>
          <p:cNvSpPr txBox="1"/>
          <p:nvPr/>
        </p:nvSpPr>
        <p:spPr>
          <a:xfrm>
            <a:off x="2702731" y="6123542"/>
            <a:ext cx="67865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Diagramma andamento </a:t>
            </a:r>
            <a:r>
              <a:rPr lang="it-IT" b="1" dirty="0"/>
              <a:t>S</a:t>
            </a:r>
            <a:r>
              <a:rPr lang="it-IT" b="1" baseline="-25000" dirty="0"/>
              <a:t>N</a:t>
            </a:r>
            <a:r>
              <a:rPr lang="it-IT" b="1" dirty="0"/>
              <a:t>1 </a:t>
            </a:r>
            <a:r>
              <a:rPr lang="it-IT" dirty="0"/>
              <a:t>con nucleofilo neutro (senza carica netta)</a:t>
            </a:r>
          </a:p>
        </p:txBody>
      </p:sp>
      <p:pic>
        <p:nvPicPr>
          <p:cNvPr id="8" name="Segnaposto contenuto 7">
            <a:extLst>
              <a:ext uri="{FF2B5EF4-FFF2-40B4-BE49-F238E27FC236}">
                <a16:creationId xmlns:a16="http://schemas.microsoft.com/office/drawing/2014/main" id="{E02CA6CB-C04D-CF43-BB95-943CF6E32F9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36499" y="840572"/>
            <a:ext cx="7319002" cy="5176855"/>
          </a:xfrm>
        </p:spPr>
      </p:pic>
    </p:spTree>
    <p:extLst>
      <p:ext uri="{BB962C8B-B14F-4D97-AF65-F5344CB8AC3E}">
        <p14:creationId xmlns:p14="http://schemas.microsoft.com/office/powerpoint/2010/main" val="42591161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Segnaposto contenuto 10">
            <a:extLst>
              <a:ext uri="{FF2B5EF4-FFF2-40B4-BE49-F238E27FC236}">
                <a16:creationId xmlns:a16="http://schemas.microsoft.com/office/drawing/2014/main" id="{CF58D32D-FE2D-9745-B366-DAA8282BA3B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97000" y="797719"/>
            <a:ext cx="9398000" cy="5194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26446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152F1F0-825E-314D-8892-8379CCCE6C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2400" dirty="0">
                <a:solidFill>
                  <a:srgbClr val="0070C0"/>
                </a:solidFill>
              </a:rPr>
              <a:t>Esercizi simulazione esame </a:t>
            </a:r>
            <a:r>
              <a:rPr lang="it-IT" sz="2400" b="1" dirty="0"/>
              <a:t>(</a:t>
            </a:r>
            <a:r>
              <a:rPr lang="it-IT" sz="2400" b="1" u="sng" dirty="0"/>
              <a:t>Legami)</a:t>
            </a:r>
            <a:br>
              <a:rPr lang="it-IT" sz="2400" u="sng" dirty="0"/>
            </a:br>
            <a:endParaRPr lang="it-IT" sz="24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F670533-9A25-8343-8E78-C5110FC4E8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it-IT" dirty="0"/>
              <a:t> </a:t>
            </a:r>
          </a:p>
          <a:p>
            <a:pPr marL="0" indent="0">
              <a:buNone/>
            </a:pPr>
            <a:r>
              <a:rPr lang="it-IT" b="1" dirty="0"/>
              <a:t>Gli orbitali ibridi </a:t>
            </a:r>
            <a:r>
              <a:rPr lang="it-IT" b="1" i="1" dirty="0"/>
              <a:t>sp</a:t>
            </a:r>
            <a:r>
              <a:rPr lang="it-IT" b="1" baseline="30000" dirty="0"/>
              <a:t>2</a:t>
            </a:r>
            <a:r>
              <a:rPr lang="it-IT" b="1" dirty="0"/>
              <a:t> hanno forma:</a:t>
            </a:r>
            <a:endParaRPr lang="it-IT" dirty="0"/>
          </a:p>
          <a:p>
            <a:pPr marL="0" indent="0">
              <a:buNone/>
            </a:pPr>
            <a:r>
              <a:rPr lang="it-IT" dirty="0"/>
              <a:t> </a:t>
            </a:r>
          </a:p>
          <a:p>
            <a:pPr marL="0" indent="0">
              <a:buNone/>
            </a:pPr>
            <a:r>
              <a:rPr lang="it-IT" dirty="0"/>
              <a:t> </a:t>
            </a:r>
          </a:p>
          <a:p>
            <a:pPr marL="0" indent="0">
              <a:buNone/>
            </a:pPr>
            <a:r>
              <a:rPr lang="it-IT" dirty="0"/>
              <a:t>a) Sferica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b) Bilobata con i lobi uguali</a:t>
            </a:r>
          </a:p>
          <a:p>
            <a:pPr marL="0" indent="0">
              <a:buNone/>
            </a:pPr>
            <a:r>
              <a:rPr lang="it-IT" dirty="0"/>
              <a:t> </a:t>
            </a:r>
          </a:p>
          <a:p>
            <a:pPr marL="0" indent="0">
              <a:buNone/>
            </a:pPr>
            <a:r>
              <a:rPr lang="it-IT" dirty="0"/>
              <a:t>c)  Bilobata con una sfera al centro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d) Ovale</a:t>
            </a:r>
          </a:p>
          <a:p>
            <a:pPr marL="0" indent="0">
              <a:buNone/>
            </a:pPr>
            <a:r>
              <a:rPr lang="it-IT" dirty="0"/>
              <a:t> </a:t>
            </a:r>
          </a:p>
          <a:p>
            <a:pPr marL="0" indent="0">
              <a:buNone/>
            </a:pPr>
            <a:r>
              <a:rPr lang="it-IT" dirty="0"/>
              <a:t>e) Bilobata con un lobo più grande dell'altro</a:t>
            </a:r>
          </a:p>
        </p:txBody>
      </p:sp>
    </p:spTree>
    <p:extLst>
      <p:ext uri="{BB962C8B-B14F-4D97-AF65-F5344CB8AC3E}">
        <p14:creationId xmlns:p14="http://schemas.microsoft.com/office/powerpoint/2010/main" val="9272959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C663EE3-798C-5249-8220-69F9A0AAC5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2400" dirty="0">
                <a:solidFill>
                  <a:srgbClr val="0070C0"/>
                </a:solidFill>
              </a:rPr>
              <a:t>Esercizi simulazione esame </a:t>
            </a:r>
            <a:r>
              <a:rPr lang="it-IT" sz="2400" b="1" dirty="0"/>
              <a:t>(</a:t>
            </a:r>
            <a:r>
              <a:rPr lang="it-IT" sz="2400" b="1" u="sng" dirty="0"/>
              <a:t>Legami)</a:t>
            </a:r>
            <a:br>
              <a:rPr lang="it-IT" sz="2400" u="sng" dirty="0"/>
            </a:br>
            <a:endParaRPr lang="it-IT" sz="24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AA77E65-7F27-0746-B45E-A829881CA8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it-IT" sz="2100" b="1" dirty="0"/>
              <a:t>Quali sono gli angoli tipici di legame dell'ibridazione </a:t>
            </a:r>
            <a:r>
              <a:rPr lang="it-IT" sz="2100" b="1" dirty="0" err="1"/>
              <a:t>sp</a:t>
            </a:r>
            <a:r>
              <a:rPr lang="it-IT" sz="2100" b="1" dirty="0"/>
              <a:t> del carbonio?</a:t>
            </a:r>
            <a:endParaRPr lang="it-IT" sz="2100" dirty="0"/>
          </a:p>
          <a:p>
            <a:pPr marL="0" indent="0">
              <a:buNone/>
            </a:pPr>
            <a:r>
              <a:rPr lang="it-IT" dirty="0"/>
              <a:t> </a:t>
            </a:r>
          </a:p>
          <a:p>
            <a:pPr marL="0" indent="0">
              <a:buNone/>
            </a:pPr>
            <a:r>
              <a:rPr lang="it-IT" dirty="0"/>
              <a:t>a)  104°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b)  120°</a:t>
            </a:r>
          </a:p>
          <a:p>
            <a:pPr marL="0" indent="0">
              <a:buNone/>
            </a:pPr>
            <a:r>
              <a:rPr lang="it-IT" dirty="0"/>
              <a:t> </a:t>
            </a:r>
          </a:p>
          <a:p>
            <a:pPr marL="0" indent="0">
              <a:buNone/>
            </a:pPr>
            <a:r>
              <a:rPr lang="it-IT" dirty="0"/>
              <a:t>c)  109°</a:t>
            </a:r>
          </a:p>
          <a:p>
            <a:pPr marL="0" indent="0">
              <a:buNone/>
            </a:pPr>
            <a:r>
              <a:rPr lang="it-IT" dirty="0"/>
              <a:t> </a:t>
            </a:r>
          </a:p>
          <a:p>
            <a:pPr marL="0" indent="0">
              <a:buNone/>
            </a:pPr>
            <a:r>
              <a:rPr lang="it-IT" dirty="0"/>
              <a:t>d)  90°</a:t>
            </a:r>
          </a:p>
          <a:p>
            <a:pPr marL="0" indent="0">
              <a:buNone/>
            </a:pPr>
            <a:r>
              <a:rPr lang="it-IT" dirty="0"/>
              <a:t> </a:t>
            </a:r>
          </a:p>
          <a:p>
            <a:pPr marL="0" indent="0">
              <a:buNone/>
            </a:pPr>
            <a:r>
              <a:rPr lang="it-IT" dirty="0"/>
              <a:t>e) 180°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557337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9E853D2-6B18-A244-A211-8444CE828B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2400" dirty="0">
                <a:solidFill>
                  <a:srgbClr val="0070C0"/>
                </a:solidFill>
              </a:rPr>
              <a:t>Esercizi simulazione esame </a:t>
            </a:r>
            <a:r>
              <a:rPr lang="it-IT" sz="2400" b="1" dirty="0"/>
              <a:t>(</a:t>
            </a:r>
            <a:r>
              <a:rPr lang="it-IT" sz="2400" b="1" u="sng" dirty="0"/>
              <a:t>Risonanza)</a:t>
            </a:r>
            <a:br>
              <a:rPr lang="it-IT" sz="2800" u="sng" dirty="0"/>
            </a:br>
            <a:endParaRPr lang="it-IT" sz="2800" dirty="0">
              <a:solidFill>
                <a:srgbClr val="0070C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BC5E292-C648-0748-8EA2-C70034BC62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2885" y="1856448"/>
            <a:ext cx="11219379" cy="4351338"/>
          </a:xfrm>
        </p:spPr>
        <p:txBody>
          <a:bodyPr>
            <a:normAutofit fontScale="62500" lnSpcReduction="20000"/>
          </a:bodyPr>
          <a:lstStyle/>
          <a:p>
            <a:endParaRPr lang="it-IT" sz="3600" dirty="0"/>
          </a:p>
          <a:p>
            <a:pPr marL="0" indent="0">
              <a:buNone/>
            </a:pPr>
            <a:r>
              <a:rPr lang="it-IT" b="1" dirty="0"/>
              <a:t>Due strutture limite di risonanza differiscono per:</a:t>
            </a:r>
            <a:endParaRPr lang="it-IT" dirty="0"/>
          </a:p>
          <a:p>
            <a:pPr marL="0" indent="0">
              <a:buNone/>
            </a:pPr>
            <a:r>
              <a:rPr lang="it-IT" dirty="0"/>
              <a:t> </a:t>
            </a:r>
          </a:p>
          <a:p>
            <a:pPr marL="0" indent="0">
              <a:buNone/>
            </a:pPr>
            <a:r>
              <a:rPr lang="it-IT" dirty="0"/>
              <a:t>  </a:t>
            </a:r>
          </a:p>
          <a:p>
            <a:pPr marL="0" indent="0">
              <a:buNone/>
            </a:pPr>
            <a:r>
              <a:rPr lang="it-IT" dirty="0"/>
              <a:t>a) Posizione di elettroni provenienti da legami multipli</a:t>
            </a:r>
          </a:p>
          <a:p>
            <a:pPr marL="0" indent="0">
              <a:buNone/>
            </a:pPr>
            <a:r>
              <a:rPr lang="it-IT" dirty="0"/>
              <a:t> </a:t>
            </a:r>
          </a:p>
          <a:p>
            <a:pPr marL="0" indent="0">
              <a:buNone/>
            </a:pPr>
            <a:r>
              <a:rPr lang="it-IT" dirty="0"/>
              <a:t>b) Posizione di elettroni provenienti da coppie di elettroni di non legame (</a:t>
            </a:r>
            <a:r>
              <a:rPr lang="it-IT" i="1" dirty="0" err="1"/>
              <a:t>lone</a:t>
            </a:r>
            <a:r>
              <a:rPr lang="it-IT" i="1" dirty="0"/>
              <a:t> </a:t>
            </a:r>
            <a:r>
              <a:rPr lang="it-IT" i="1" dirty="0" err="1"/>
              <a:t>pairs</a:t>
            </a:r>
            <a:r>
              <a:rPr lang="it-IT" dirty="0"/>
              <a:t>)</a:t>
            </a:r>
          </a:p>
          <a:p>
            <a:pPr marL="0" indent="0">
              <a:buNone/>
            </a:pPr>
            <a:r>
              <a:rPr lang="it-IT" dirty="0"/>
              <a:t> </a:t>
            </a:r>
          </a:p>
          <a:p>
            <a:pPr marL="0" indent="0">
              <a:buNone/>
            </a:pPr>
            <a:r>
              <a:rPr lang="it-IT" dirty="0"/>
              <a:t>c) Posizione di elettroni provenienti da legami multipli e di atomi di idrogeno</a:t>
            </a:r>
          </a:p>
          <a:p>
            <a:pPr marL="0" indent="0">
              <a:buNone/>
            </a:pPr>
            <a:r>
              <a:rPr lang="it-IT" dirty="0"/>
              <a:t> </a:t>
            </a:r>
          </a:p>
          <a:p>
            <a:pPr marL="0" indent="0">
              <a:buNone/>
            </a:pPr>
            <a:r>
              <a:rPr lang="it-IT" dirty="0"/>
              <a:t>d) Posizione di elettroni provenienti da legami multipli  e da coppie di elettroni di non legame e di atomi di idrogeno</a:t>
            </a:r>
            <a:r>
              <a:rPr lang="it-IT" dirty="0">
                <a:effectLst/>
              </a:rPr>
              <a:t> </a:t>
            </a:r>
          </a:p>
          <a:p>
            <a:pPr marL="0" indent="0">
              <a:buNone/>
            </a:pPr>
            <a:endParaRPr lang="it-IT" dirty="0">
              <a:effectLst/>
            </a:endParaRPr>
          </a:p>
          <a:p>
            <a:pPr marL="0" indent="0">
              <a:buNone/>
            </a:pPr>
            <a:r>
              <a:rPr lang="it-IT" dirty="0"/>
              <a:t>e) </a:t>
            </a:r>
            <a:r>
              <a:rPr lang="it-IT" sz="2700" dirty="0"/>
              <a:t>Posizione</a:t>
            </a:r>
            <a:r>
              <a:rPr lang="it-IT" dirty="0"/>
              <a:t> di elettroni provenienti da legami multipli o di coppie di elettroni di non legame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258645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964A039-40C2-1D4F-BE8D-3B7C007560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2400" dirty="0">
                <a:solidFill>
                  <a:srgbClr val="0070C0"/>
                </a:solidFill>
              </a:rPr>
              <a:t>Esercizi simulazione esame </a:t>
            </a:r>
            <a:r>
              <a:rPr lang="it-IT" sz="2400" dirty="0"/>
              <a:t>(</a:t>
            </a:r>
            <a:r>
              <a:rPr lang="it-IT" sz="2400" b="1" u="sng" dirty="0"/>
              <a:t>Risonanza)</a:t>
            </a:r>
            <a:endParaRPr lang="it-IT" sz="2400" dirty="0">
              <a:solidFill>
                <a:srgbClr val="0070C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4045213-B1E2-5146-9685-E883B1CA0A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13043"/>
            <a:ext cx="10515600" cy="456392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endParaRPr lang="it-IT" b="1" dirty="0"/>
          </a:p>
          <a:p>
            <a:pPr algn="ctr"/>
            <a:endParaRPr lang="it-IT" b="1" dirty="0"/>
          </a:p>
          <a:p>
            <a:pPr marL="0" indent="0">
              <a:buNone/>
            </a:pPr>
            <a:r>
              <a:rPr lang="it-IT" b="1" dirty="0"/>
              <a:t>Le formule limite di risonanza più significative hanno:</a:t>
            </a:r>
            <a:endParaRPr lang="it-IT" dirty="0"/>
          </a:p>
          <a:p>
            <a:pPr marL="0" indent="0">
              <a:buNone/>
            </a:pPr>
            <a:r>
              <a:rPr lang="it-IT" dirty="0"/>
              <a:t> </a:t>
            </a:r>
          </a:p>
          <a:p>
            <a:pPr marL="0" indent="0">
              <a:buNone/>
            </a:pPr>
            <a:r>
              <a:rPr lang="it-IT" dirty="0"/>
              <a:t> </a:t>
            </a:r>
          </a:p>
          <a:p>
            <a:pPr marL="0" indent="0">
              <a:buNone/>
            </a:pPr>
            <a:r>
              <a:rPr lang="it-IT" dirty="0"/>
              <a:t>a) Tutti gli atomi con guscio di valenza completo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b) Cariche nette su almeno due degli atomi</a:t>
            </a:r>
          </a:p>
          <a:p>
            <a:pPr marL="0" indent="0">
              <a:buNone/>
            </a:pPr>
            <a:r>
              <a:rPr lang="it-IT" dirty="0"/>
              <a:t> </a:t>
            </a:r>
          </a:p>
          <a:p>
            <a:pPr marL="0" indent="0">
              <a:buNone/>
            </a:pPr>
            <a:r>
              <a:rPr lang="it-IT" dirty="0"/>
              <a:t>c) Le cariche positive sugli atomi più elettronegativi</a:t>
            </a:r>
          </a:p>
          <a:p>
            <a:pPr marL="0" indent="0">
              <a:buNone/>
            </a:pPr>
            <a:r>
              <a:rPr lang="it-IT" dirty="0"/>
              <a:t> </a:t>
            </a:r>
          </a:p>
          <a:p>
            <a:pPr marL="0" indent="0">
              <a:buNone/>
            </a:pPr>
            <a:r>
              <a:rPr lang="it-IT" dirty="0"/>
              <a:t>d) Il minor numero di legami covalenti</a:t>
            </a:r>
          </a:p>
          <a:p>
            <a:pPr marL="0" indent="0">
              <a:buNone/>
            </a:pPr>
            <a:r>
              <a:rPr lang="it-IT" dirty="0"/>
              <a:t> </a:t>
            </a:r>
          </a:p>
          <a:p>
            <a:pPr marL="0" indent="0">
              <a:buNone/>
            </a:pPr>
            <a:r>
              <a:rPr lang="it-IT" dirty="0"/>
              <a:t>e) Il maggior numero di legami covalenti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354351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1A838DD-65AE-5742-9DD1-8E96CF13C2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54760"/>
          </a:xfrm>
        </p:spPr>
        <p:txBody>
          <a:bodyPr>
            <a:normAutofit fontScale="90000"/>
          </a:bodyPr>
          <a:lstStyle/>
          <a:p>
            <a:pPr algn="ctr"/>
            <a:r>
              <a:rPr lang="it-IT" sz="2700" dirty="0">
                <a:solidFill>
                  <a:srgbClr val="0070C0"/>
                </a:solidFill>
              </a:rPr>
              <a:t>Esercizi simulazione esame </a:t>
            </a:r>
            <a:r>
              <a:rPr lang="it-IT" sz="2700" b="1" dirty="0"/>
              <a:t>(</a:t>
            </a:r>
            <a:r>
              <a:rPr lang="it-IT" sz="2700" b="1" u="sng" dirty="0"/>
              <a:t>Proprietà fisiche dei composti organici)</a:t>
            </a:r>
            <a:br>
              <a:rPr lang="it-IT" sz="2800" b="1" u="sng" dirty="0"/>
            </a:br>
            <a:endParaRPr lang="it-IT" sz="2800" dirty="0">
              <a:solidFill>
                <a:srgbClr val="0070C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3F175FE-B36C-2948-84F0-5D91883255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07439"/>
            <a:ext cx="10515600" cy="3832260"/>
          </a:xfrm>
        </p:spPr>
        <p:txBody>
          <a:bodyPr/>
          <a:lstStyle/>
          <a:p>
            <a:pPr marL="0" indent="0" algn="ctr">
              <a:buNone/>
            </a:pPr>
            <a:endParaRPr lang="it-IT" sz="2000" b="1" dirty="0"/>
          </a:p>
          <a:p>
            <a:pPr marL="0" indent="0" algn="just">
              <a:buNone/>
            </a:pPr>
            <a:r>
              <a:rPr lang="it-IT" sz="1600" b="1" dirty="0"/>
              <a:t>Quale dei seguenti solventi ha temperatura di ebollizione maggiore?</a:t>
            </a:r>
          </a:p>
          <a:p>
            <a:pPr marL="0" indent="0" algn="ctr">
              <a:buNone/>
            </a:pPr>
            <a:endParaRPr lang="it-IT" sz="2000" b="1" dirty="0"/>
          </a:p>
          <a:p>
            <a:pPr marL="0" indent="0" algn="ctr">
              <a:buNone/>
            </a:pPr>
            <a:endParaRPr lang="it-IT" sz="2000" dirty="0"/>
          </a:p>
          <a:p>
            <a:pPr algn="ctr"/>
            <a:endParaRPr lang="it-IT" dirty="0"/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0B351C25-E72B-C74F-89DE-23C803C7D35D}"/>
              </a:ext>
            </a:extLst>
          </p:cNvPr>
          <p:cNvSpPr txBox="1"/>
          <p:nvPr/>
        </p:nvSpPr>
        <p:spPr>
          <a:xfrm>
            <a:off x="404190" y="5794624"/>
            <a:ext cx="113836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/>
              <a:t>a) </a:t>
            </a:r>
            <a:r>
              <a:rPr lang="it-IT" dirty="0"/>
              <a:t>Acqua: 100 °C;     </a:t>
            </a:r>
            <a:r>
              <a:rPr lang="it-IT" b="1" dirty="0"/>
              <a:t>    b) </a:t>
            </a:r>
            <a:r>
              <a:rPr lang="it-IT" dirty="0" err="1"/>
              <a:t>Dietiletere</a:t>
            </a:r>
            <a:r>
              <a:rPr lang="it-IT" dirty="0"/>
              <a:t>: 35 °C;  </a:t>
            </a:r>
            <a:r>
              <a:rPr lang="it-IT" b="1" dirty="0"/>
              <a:t>      c) </a:t>
            </a:r>
            <a:r>
              <a:rPr lang="it-IT" dirty="0"/>
              <a:t>Cloroformio: 61 °C;        </a:t>
            </a:r>
            <a:r>
              <a:rPr lang="it-IT" b="1" dirty="0"/>
              <a:t>d) </a:t>
            </a:r>
            <a:r>
              <a:rPr lang="it-IT" dirty="0"/>
              <a:t>Propano: -42 °C;        </a:t>
            </a:r>
            <a:r>
              <a:rPr lang="it-IT" b="1" dirty="0"/>
              <a:t>e)</a:t>
            </a:r>
            <a:r>
              <a:rPr lang="it-IT" dirty="0"/>
              <a:t> </a:t>
            </a:r>
            <a:r>
              <a:rPr lang="it-IT" dirty="0" err="1"/>
              <a:t>Dimetiletere</a:t>
            </a:r>
            <a:r>
              <a:rPr lang="it-IT" dirty="0"/>
              <a:t>: -24 °C		  </a:t>
            </a:r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FA028665-0CCE-D846-A262-18D7D8287E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08858" y="2247348"/>
            <a:ext cx="7374283" cy="3309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0514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64F3276-ABD0-5D46-BDAE-39DAB5767F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69995"/>
            <a:ext cx="10515600" cy="218454"/>
          </a:xfrm>
        </p:spPr>
        <p:txBody>
          <a:bodyPr>
            <a:noAutofit/>
          </a:bodyPr>
          <a:lstStyle/>
          <a:p>
            <a:pPr algn="ctr"/>
            <a:r>
              <a:rPr lang="it-IT" sz="2400" dirty="0">
                <a:solidFill>
                  <a:srgbClr val="0070C0"/>
                </a:solidFill>
              </a:rPr>
              <a:t>Esercizi simulazione esame </a:t>
            </a:r>
            <a:r>
              <a:rPr lang="it-IT" sz="2400" b="1" dirty="0"/>
              <a:t>(</a:t>
            </a:r>
            <a:r>
              <a:rPr lang="it-IT" sz="2400" b="1" u="sng" dirty="0"/>
              <a:t>Acidi e basi)</a:t>
            </a:r>
            <a:br>
              <a:rPr lang="it-IT" sz="2400" b="1" u="sng" dirty="0"/>
            </a:br>
            <a:endParaRPr lang="it-IT" sz="2400" dirty="0">
              <a:solidFill>
                <a:srgbClr val="0070C0"/>
              </a:solidFill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2A3F9D38-5EA9-D145-BFB5-0757F5956AAE}"/>
              </a:ext>
            </a:extLst>
          </p:cNvPr>
          <p:cNvSpPr txBox="1"/>
          <p:nvPr/>
        </p:nvSpPr>
        <p:spPr>
          <a:xfrm>
            <a:off x="701639" y="679222"/>
            <a:ext cx="1078872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it-IT" sz="2400" b="1" dirty="0"/>
          </a:p>
          <a:p>
            <a:pPr algn="just"/>
            <a:r>
              <a:rPr lang="it-IT" b="1" dirty="0"/>
              <a:t>Quale dei seguenti composti ha il valore di </a:t>
            </a:r>
            <a:r>
              <a:rPr lang="it-IT" b="1" dirty="0" err="1"/>
              <a:t>p</a:t>
            </a:r>
            <a:r>
              <a:rPr lang="it-IT" b="1" i="1" dirty="0" err="1"/>
              <a:t>K</a:t>
            </a:r>
            <a:r>
              <a:rPr lang="it-IT" b="1" baseline="-25000" dirty="0" err="1"/>
              <a:t>a</a:t>
            </a:r>
            <a:r>
              <a:rPr lang="it-IT" b="1" dirty="0"/>
              <a:t> più basso?</a:t>
            </a:r>
          </a:p>
          <a:p>
            <a:endParaRPr lang="it-IT" dirty="0"/>
          </a:p>
        </p:txBody>
      </p:sp>
      <p:sp>
        <p:nvSpPr>
          <p:cNvPr id="8" name="Segnaposto contenuto 7">
            <a:extLst>
              <a:ext uri="{FF2B5EF4-FFF2-40B4-BE49-F238E27FC236}">
                <a16:creationId xmlns:a16="http://schemas.microsoft.com/office/drawing/2014/main" id="{F44C128F-F453-FC47-8448-7C612CF355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3293" y="3842535"/>
            <a:ext cx="11445411" cy="2445470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it-IT" sz="1600" dirty="0"/>
              <a:t>1) L’etanolo</a:t>
            </a:r>
            <a:r>
              <a:rPr lang="it-IT" sz="1600" b="1" dirty="0"/>
              <a:t> </a:t>
            </a:r>
            <a:r>
              <a:rPr lang="it-IT" sz="1600" dirty="0"/>
              <a:t>perché la sua base coniugata non riesce a delocalizzare la carica negativa.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it-IT" sz="1600" dirty="0"/>
              <a:t>2) Il fenolo perché la carica negativa della sua base coniugata è delocalizzata su più atomi di carbonio dell’anello oltre che sull’ossigeno.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it-IT" sz="1600" dirty="0"/>
              <a:t>3) L’acido acetico perché la carica negativa della sua base coniugata è delocalizzata su due atomi di ossigeno.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it-IT" sz="1600" dirty="0"/>
              <a:t>4) Tutti i composti hanno più o meno lo stesso </a:t>
            </a:r>
            <a:r>
              <a:rPr lang="it-IT" sz="1600" dirty="0" err="1"/>
              <a:t>p</a:t>
            </a:r>
            <a:r>
              <a:rPr lang="it-IT" sz="1600" i="1" dirty="0" err="1"/>
              <a:t>K</a:t>
            </a:r>
            <a:r>
              <a:rPr lang="it-IT" sz="1600" baseline="-25000" dirty="0" err="1"/>
              <a:t>a</a:t>
            </a:r>
            <a:r>
              <a:rPr lang="it-IT" sz="1600" dirty="0"/>
              <a:t> perché in tutti la carica negativa della loro base coniugata è su un atomo di ossigeno.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it-IT" sz="1600" dirty="0"/>
              <a:t>5) Nessuna delle risposte elencate è quella giusta.</a:t>
            </a: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9984B7DB-835A-9849-89C1-25051BC99F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5273" y="1919198"/>
            <a:ext cx="2463800" cy="1231900"/>
          </a:xfrm>
          <a:prstGeom prst="rect">
            <a:avLst/>
          </a:prstGeom>
        </p:spPr>
      </p:pic>
      <p:pic>
        <p:nvPicPr>
          <p:cNvPr id="4" name="Immagine 3">
            <a:extLst>
              <a:ext uri="{FF2B5EF4-FFF2-40B4-BE49-F238E27FC236}">
                <a16:creationId xmlns:a16="http://schemas.microsoft.com/office/drawing/2014/main" id="{A63E2EC6-C48F-A64B-99A0-6DC6C38846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5515" y="1912848"/>
            <a:ext cx="2451100" cy="1244600"/>
          </a:xfrm>
          <a:prstGeom prst="rect">
            <a:avLst/>
          </a:prstGeom>
        </p:spPr>
      </p:pic>
      <p:pic>
        <p:nvPicPr>
          <p:cNvPr id="6" name="Immagine 5">
            <a:extLst>
              <a:ext uri="{FF2B5EF4-FFF2-40B4-BE49-F238E27FC236}">
                <a16:creationId xmlns:a16="http://schemas.microsoft.com/office/drawing/2014/main" id="{86B572C2-F175-8347-BBD4-855752CBA8F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23057" y="1906498"/>
            <a:ext cx="2743200" cy="1244600"/>
          </a:xfrm>
          <a:prstGeom prst="rect">
            <a:avLst/>
          </a:prstGeom>
        </p:spPr>
      </p:pic>
      <p:sp>
        <p:nvSpPr>
          <p:cNvPr id="7" name="CasellaDiTesto 6">
            <a:extLst>
              <a:ext uri="{FF2B5EF4-FFF2-40B4-BE49-F238E27FC236}">
                <a16:creationId xmlns:a16="http://schemas.microsoft.com/office/drawing/2014/main" id="{940EE42C-45F1-5146-AE80-5523385ED760}"/>
              </a:ext>
            </a:extLst>
          </p:cNvPr>
          <p:cNvSpPr txBox="1"/>
          <p:nvPr/>
        </p:nvSpPr>
        <p:spPr>
          <a:xfrm>
            <a:off x="2318524" y="3244334"/>
            <a:ext cx="897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Etanolo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03A77472-D657-3641-8F0B-858CCC0FA86A}"/>
              </a:ext>
            </a:extLst>
          </p:cNvPr>
          <p:cNvSpPr txBox="1"/>
          <p:nvPr/>
        </p:nvSpPr>
        <p:spPr>
          <a:xfrm>
            <a:off x="5500632" y="3244334"/>
            <a:ext cx="8208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Fenolo</a:t>
            </a: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B2AAE73E-E25C-A745-8F31-C0DE3AE5EF78}"/>
              </a:ext>
            </a:extLst>
          </p:cNvPr>
          <p:cNvSpPr txBox="1"/>
          <p:nvPr/>
        </p:nvSpPr>
        <p:spPr>
          <a:xfrm>
            <a:off x="8477120" y="3212383"/>
            <a:ext cx="14350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Acido acetico</a:t>
            </a:r>
          </a:p>
        </p:txBody>
      </p:sp>
    </p:spTree>
    <p:extLst>
      <p:ext uri="{BB962C8B-B14F-4D97-AF65-F5344CB8AC3E}">
        <p14:creationId xmlns:p14="http://schemas.microsoft.com/office/powerpoint/2010/main" val="3959131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1359</TotalTime>
  <Words>1053</Words>
  <Application>Microsoft Macintosh PowerPoint</Application>
  <PresentationFormat>Widescreen</PresentationFormat>
  <Paragraphs>169</Paragraphs>
  <Slides>20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20</vt:i4>
      </vt:variant>
    </vt:vector>
  </HeadingPairs>
  <TitlesOfParts>
    <vt:vector size="24" baseType="lpstr">
      <vt:lpstr>Arial</vt:lpstr>
      <vt:lpstr>Calibri</vt:lpstr>
      <vt:lpstr>Calibri Light</vt:lpstr>
      <vt:lpstr>Tema di Office</vt:lpstr>
      <vt:lpstr>Focus group Prof. Paolo Marchetti)</vt:lpstr>
      <vt:lpstr>Domande pervenute</vt:lpstr>
      <vt:lpstr>Presentazione standard di PowerPoint</vt:lpstr>
      <vt:lpstr>Esercizi simulazione esame (Legami) </vt:lpstr>
      <vt:lpstr>Esercizi simulazione esame (Legami) </vt:lpstr>
      <vt:lpstr>Esercizi simulazione esame (Risonanza) </vt:lpstr>
      <vt:lpstr>Esercizi simulazione esame (Risonanza)</vt:lpstr>
      <vt:lpstr>Esercizi simulazione esame (Proprietà fisiche dei composti organici) </vt:lpstr>
      <vt:lpstr>Esercizi simulazione esame (Acidi e basi) </vt:lpstr>
      <vt:lpstr>Presentazione standard di PowerPoint</vt:lpstr>
      <vt:lpstr>Esercizi simulazione esame (Alcani e nomenclatura) </vt:lpstr>
      <vt:lpstr>Esercizi simulazione esame (Alcani e nomenclatura)</vt:lpstr>
      <vt:lpstr>Tutorato relativo al corso di Chimica Organica per Biotecnologie e  Scienze biologiche</vt:lpstr>
      <vt:lpstr>Esercizi simulazione esame (Isomeria)</vt:lpstr>
      <vt:lpstr>Esercizi simulazione esame (Stereochimica)</vt:lpstr>
      <vt:lpstr>Esercizi simulazione esame (Stereochimica)</vt:lpstr>
      <vt:lpstr>Esercizi simulazione esame (Stereochimica)</vt:lpstr>
      <vt:lpstr>Teoria (sostituzione di tipo SN2 e SN1 in alogenuri alchilici)</vt:lpstr>
      <vt:lpstr>Teoria (sostituzione di tipo SN2 e SN1 in alogenuri alchilici)</vt:lpstr>
      <vt:lpstr>Teoria (sostituzione di tipo SN2 e SN1 in alogenuri alchilici)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Focus group 12 Nov. 2020</dc:title>
  <dc:creator>Paolo Marchetti</dc:creator>
  <cp:lastModifiedBy>Paolo Marchetti</cp:lastModifiedBy>
  <cp:revision>97</cp:revision>
  <dcterms:created xsi:type="dcterms:W3CDTF">2020-11-11T15:31:03Z</dcterms:created>
  <dcterms:modified xsi:type="dcterms:W3CDTF">2020-12-09T09:34:50Z</dcterms:modified>
</cp:coreProperties>
</file>