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59" r:id="rId5"/>
    <p:sldId id="260" r:id="rId6"/>
    <p:sldId id="261" r:id="rId7"/>
    <p:sldId id="262" r:id="rId8"/>
    <p:sldId id="263" r:id="rId9"/>
  </p:sldIdLst>
  <p:sldSz cx="12192000" cy="6858000"/>
  <p:notesSz cx="6858000" cy="9144000"/>
  <p:defaultText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xmlns=""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5000" autoAdjust="0"/>
    <p:restoredTop sz="94660"/>
  </p:normalViewPr>
  <p:slideViewPr>
    <p:cSldViewPr snapToGrid="0">
      <p:cViewPr varScale="1">
        <p:scale>
          <a:sx n="123" d="100"/>
          <a:sy n="123" d="100"/>
        </p:scale>
        <p:origin x="-114" y="-90"/>
      </p:cViewPr>
      <p:guideLst>
        <p:guide orient="horz" pos="2160"/>
        <p:guide pos="384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a titolo">
    <p:spTree>
      <p:nvGrpSpPr>
        <p:cNvPr id="1" name=""/>
        <p:cNvGrpSpPr/>
        <p:nvPr/>
      </p:nvGrpSpPr>
      <p:grpSpPr>
        <a:xfrm>
          <a:off x="0" y="0"/>
          <a:ext cx="0" cy="0"/>
          <a:chOff x="0" y="0"/>
          <a:chExt cx="0" cy="0"/>
        </a:xfrm>
      </p:grpSpPr>
      <p:sp>
        <p:nvSpPr>
          <p:cNvPr id="2" name="Titolo 1"/>
          <p:cNvSpPr>
            <a:spLocks noGrp="1"/>
          </p:cNvSpPr>
          <p:nvPr>
            <p:ph type="ctrTitle"/>
          </p:nvPr>
        </p:nvSpPr>
        <p:spPr>
          <a:xfrm>
            <a:off x="1524000" y="1122363"/>
            <a:ext cx="9144000" cy="2387600"/>
          </a:xfrm>
        </p:spPr>
        <p:txBody>
          <a:bodyPr anchor="b"/>
          <a:lstStyle>
            <a:lvl1pPr algn="ctr">
              <a:defRPr sz="6000"/>
            </a:lvl1pPr>
          </a:lstStyle>
          <a:p>
            <a:r>
              <a:rPr lang="it-IT" smtClean="0"/>
              <a:t>Fare clic per modificare lo stile del titolo</a:t>
            </a:r>
            <a:endParaRPr lang="it-IT"/>
          </a:p>
        </p:txBody>
      </p:sp>
      <p:sp>
        <p:nvSpPr>
          <p:cNvPr id="3" name="Sottotitolo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it-IT" smtClean="0"/>
              <a:t>Fare clic per modificare lo stile del sottotitolo dello schema</a:t>
            </a:r>
            <a:endParaRPr lang="it-IT"/>
          </a:p>
        </p:txBody>
      </p:sp>
      <p:sp>
        <p:nvSpPr>
          <p:cNvPr id="4" name="Segnaposto data 3"/>
          <p:cNvSpPr>
            <a:spLocks noGrp="1"/>
          </p:cNvSpPr>
          <p:nvPr>
            <p:ph type="dt" sz="half" idx="10"/>
          </p:nvPr>
        </p:nvSpPr>
        <p:spPr/>
        <p:txBody>
          <a:bodyPr/>
          <a:lstStyle/>
          <a:p>
            <a:fld id="{B436CA2C-1BC0-4792-AC95-30E74A72F791}" type="datetimeFigureOut">
              <a:rPr lang="it-IT" smtClean="0"/>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341167229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olo e testo verticale">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testo verticale 2"/>
          <p:cNvSpPr>
            <a:spLocks noGrp="1"/>
          </p:cNvSpPr>
          <p:nvPr>
            <p:ph type="body" orient="vert" idx="1"/>
          </p:nvPr>
        </p:nvSpPr>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36CA2C-1BC0-4792-AC95-30E74A72F791}" type="datetimeFigureOut">
              <a:rPr lang="it-IT" smtClean="0"/>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3854343839"/>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1_Titolo e testo verticale">
    <p:spTree>
      <p:nvGrpSpPr>
        <p:cNvPr id="1" name=""/>
        <p:cNvGrpSpPr/>
        <p:nvPr/>
      </p:nvGrpSpPr>
      <p:grpSpPr>
        <a:xfrm>
          <a:off x="0" y="0"/>
          <a:ext cx="0" cy="0"/>
          <a:chOff x="0" y="0"/>
          <a:chExt cx="0" cy="0"/>
        </a:xfrm>
      </p:grpSpPr>
      <p:sp>
        <p:nvSpPr>
          <p:cNvPr id="2" name="Titolo verticale 1"/>
          <p:cNvSpPr>
            <a:spLocks noGrp="1"/>
          </p:cNvSpPr>
          <p:nvPr>
            <p:ph type="title" orient="vert"/>
          </p:nvPr>
        </p:nvSpPr>
        <p:spPr>
          <a:xfrm>
            <a:off x="8724900" y="365125"/>
            <a:ext cx="2628900" cy="5811838"/>
          </a:xfrm>
        </p:spPr>
        <p:txBody>
          <a:bodyPr vert="eaVert"/>
          <a:lstStyle/>
          <a:p>
            <a:r>
              <a:rPr lang="it-IT" smtClean="0"/>
              <a:t>Fare clic per modificare lo stile del titolo</a:t>
            </a:r>
            <a:endParaRPr lang="it-IT"/>
          </a:p>
        </p:txBody>
      </p:sp>
      <p:sp>
        <p:nvSpPr>
          <p:cNvPr id="3" name="Segnaposto testo verticale 2"/>
          <p:cNvSpPr>
            <a:spLocks noGrp="1"/>
          </p:cNvSpPr>
          <p:nvPr>
            <p:ph type="body" orient="vert" idx="1"/>
          </p:nvPr>
        </p:nvSpPr>
        <p:spPr>
          <a:xfrm>
            <a:off x="838200" y="365125"/>
            <a:ext cx="7734300" cy="5811838"/>
          </a:xfrm>
        </p:spPr>
        <p:txBody>
          <a:bodyPr vert="eaVert"/>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36CA2C-1BC0-4792-AC95-30E74A72F791}" type="datetimeFigureOut">
              <a:rPr lang="it-IT" smtClean="0"/>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26456683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olo e contenut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idx="1"/>
          </p:nvPr>
        </p:nvSpPr>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10"/>
          </p:nvPr>
        </p:nvSpPr>
        <p:spPr/>
        <p:txBody>
          <a:bodyPr/>
          <a:lstStyle/>
          <a:p>
            <a:fld id="{B436CA2C-1BC0-4792-AC95-30E74A72F791}" type="datetimeFigureOut">
              <a:rPr lang="it-IT" smtClean="0"/>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3065286577"/>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Intestazione sezione">
    <p:spTree>
      <p:nvGrpSpPr>
        <p:cNvPr id="1" name=""/>
        <p:cNvGrpSpPr/>
        <p:nvPr/>
      </p:nvGrpSpPr>
      <p:grpSpPr>
        <a:xfrm>
          <a:off x="0" y="0"/>
          <a:ext cx="0" cy="0"/>
          <a:chOff x="0" y="0"/>
          <a:chExt cx="0" cy="0"/>
        </a:xfrm>
      </p:grpSpPr>
      <p:sp>
        <p:nvSpPr>
          <p:cNvPr id="2" name="Titolo 1"/>
          <p:cNvSpPr>
            <a:spLocks noGrp="1"/>
          </p:cNvSpPr>
          <p:nvPr>
            <p:ph type="title"/>
          </p:nvPr>
        </p:nvSpPr>
        <p:spPr>
          <a:xfrm>
            <a:off x="831850" y="1709738"/>
            <a:ext cx="10515600" cy="2852737"/>
          </a:xfrm>
        </p:spPr>
        <p:txBody>
          <a:bodyPr anchor="b"/>
          <a:lstStyle>
            <a:lvl1pPr>
              <a:defRPr sz="6000"/>
            </a:lvl1pPr>
          </a:lstStyle>
          <a:p>
            <a:r>
              <a:rPr lang="it-IT" smtClean="0"/>
              <a:t>Fare clic per modificare lo stile del titolo</a:t>
            </a:r>
            <a:endParaRPr lang="it-IT"/>
          </a:p>
        </p:txBody>
      </p:sp>
      <p:sp>
        <p:nvSpPr>
          <p:cNvPr id="3" name="Segnaposto testo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it-IT" smtClean="0"/>
              <a:t>Modifica gli stili del testo dello schema</a:t>
            </a:r>
          </a:p>
        </p:txBody>
      </p:sp>
      <p:sp>
        <p:nvSpPr>
          <p:cNvPr id="4" name="Segnaposto data 3"/>
          <p:cNvSpPr>
            <a:spLocks noGrp="1"/>
          </p:cNvSpPr>
          <p:nvPr>
            <p:ph type="dt" sz="half" idx="10"/>
          </p:nvPr>
        </p:nvSpPr>
        <p:spPr/>
        <p:txBody>
          <a:bodyPr/>
          <a:lstStyle/>
          <a:p>
            <a:fld id="{B436CA2C-1BC0-4792-AC95-30E74A72F791}" type="datetimeFigureOut">
              <a:rPr lang="it-IT" smtClean="0"/>
              <a:t>12/12/2017</a:t>
            </a:fld>
            <a:endParaRPr lang="it-IT"/>
          </a:p>
        </p:txBody>
      </p:sp>
      <p:sp>
        <p:nvSpPr>
          <p:cNvPr id="5" name="Segnaposto piè di pagina 4"/>
          <p:cNvSpPr>
            <a:spLocks noGrp="1"/>
          </p:cNvSpPr>
          <p:nvPr>
            <p:ph type="ftr" sz="quarter" idx="11"/>
          </p:nvPr>
        </p:nvSpPr>
        <p:spPr/>
        <p:txBody>
          <a:bodyPr/>
          <a:lstStyle/>
          <a:p>
            <a:endParaRPr lang="it-IT"/>
          </a:p>
        </p:txBody>
      </p:sp>
      <p:sp>
        <p:nvSpPr>
          <p:cNvPr id="6" name="Segnaposto numero diapositiva 5"/>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98925527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ue contenuti">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contenuto 2"/>
          <p:cNvSpPr>
            <a:spLocks noGrp="1"/>
          </p:cNvSpPr>
          <p:nvPr>
            <p:ph sz="half" idx="1"/>
          </p:nvPr>
        </p:nvSpPr>
        <p:spPr>
          <a:xfrm>
            <a:off x="838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contenuto 3"/>
          <p:cNvSpPr>
            <a:spLocks noGrp="1"/>
          </p:cNvSpPr>
          <p:nvPr>
            <p:ph sz="half" idx="2"/>
          </p:nvPr>
        </p:nvSpPr>
        <p:spPr>
          <a:xfrm>
            <a:off x="6172200" y="1825625"/>
            <a:ext cx="5181600" cy="435133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data 4"/>
          <p:cNvSpPr>
            <a:spLocks noGrp="1"/>
          </p:cNvSpPr>
          <p:nvPr>
            <p:ph type="dt" sz="half" idx="10"/>
          </p:nvPr>
        </p:nvSpPr>
        <p:spPr/>
        <p:txBody>
          <a:bodyPr/>
          <a:lstStyle/>
          <a:p>
            <a:fld id="{B436CA2C-1BC0-4792-AC95-30E74A72F791}" type="datetimeFigureOut">
              <a:rPr lang="it-IT" smtClean="0"/>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222021581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nfronto">
    <p:spTree>
      <p:nvGrpSpPr>
        <p:cNvPr id="1" name=""/>
        <p:cNvGrpSpPr/>
        <p:nvPr/>
      </p:nvGrpSpPr>
      <p:grpSpPr>
        <a:xfrm>
          <a:off x="0" y="0"/>
          <a:ext cx="0" cy="0"/>
          <a:chOff x="0" y="0"/>
          <a:chExt cx="0" cy="0"/>
        </a:xfrm>
      </p:grpSpPr>
      <p:sp>
        <p:nvSpPr>
          <p:cNvPr id="2" name="Titolo 1"/>
          <p:cNvSpPr>
            <a:spLocks noGrp="1"/>
          </p:cNvSpPr>
          <p:nvPr>
            <p:ph type="title"/>
          </p:nvPr>
        </p:nvSpPr>
        <p:spPr>
          <a:xfrm>
            <a:off x="839788" y="365125"/>
            <a:ext cx="10515600" cy="1325563"/>
          </a:xfrm>
        </p:spPr>
        <p:txBody>
          <a:bodyPr/>
          <a:lstStyle/>
          <a:p>
            <a:r>
              <a:rPr lang="it-IT" smtClean="0"/>
              <a:t>Fare clic per modificare lo stile del titolo</a:t>
            </a:r>
            <a:endParaRPr lang="it-IT"/>
          </a:p>
        </p:txBody>
      </p:sp>
      <p:sp>
        <p:nvSpPr>
          <p:cNvPr id="3" name="Segnaposto testo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4" name="Segnaposto contenuto 3"/>
          <p:cNvSpPr>
            <a:spLocks noGrp="1"/>
          </p:cNvSpPr>
          <p:nvPr>
            <p:ph sz="half" idx="2"/>
          </p:nvPr>
        </p:nvSpPr>
        <p:spPr>
          <a:xfrm>
            <a:off x="839788" y="2505075"/>
            <a:ext cx="5157787"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5" name="Segnaposto testo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it-IT" smtClean="0"/>
              <a:t>Modifica gli stili del testo dello schema</a:t>
            </a:r>
          </a:p>
        </p:txBody>
      </p:sp>
      <p:sp>
        <p:nvSpPr>
          <p:cNvPr id="6" name="Segnaposto contenuto 5"/>
          <p:cNvSpPr>
            <a:spLocks noGrp="1"/>
          </p:cNvSpPr>
          <p:nvPr>
            <p:ph sz="quarter" idx="4"/>
          </p:nvPr>
        </p:nvSpPr>
        <p:spPr>
          <a:xfrm>
            <a:off x="6172200" y="2505075"/>
            <a:ext cx="5183188" cy="3684588"/>
          </a:xfrm>
        </p:spPr>
        <p:txBody>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7" name="Segnaposto data 6"/>
          <p:cNvSpPr>
            <a:spLocks noGrp="1"/>
          </p:cNvSpPr>
          <p:nvPr>
            <p:ph type="dt" sz="half" idx="10"/>
          </p:nvPr>
        </p:nvSpPr>
        <p:spPr/>
        <p:txBody>
          <a:bodyPr/>
          <a:lstStyle/>
          <a:p>
            <a:fld id="{B436CA2C-1BC0-4792-AC95-30E74A72F791}" type="datetimeFigureOut">
              <a:rPr lang="it-IT" smtClean="0"/>
              <a:t>12/12/2017</a:t>
            </a:fld>
            <a:endParaRPr lang="it-IT"/>
          </a:p>
        </p:txBody>
      </p:sp>
      <p:sp>
        <p:nvSpPr>
          <p:cNvPr id="8" name="Segnaposto piè di pagina 7"/>
          <p:cNvSpPr>
            <a:spLocks noGrp="1"/>
          </p:cNvSpPr>
          <p:nvPr>
            <p:ph type="ftr" sz="quarter" idx="11"/>
          </p:nvPr>
        </p:nvSpPr>
        <p:spPr/>
        <p:txBody>
          <a:bodyPr/>
          <a:lstStyle/>
          <a:p>
            <a:endParaRPr lang="it-IT"/>
          </a:p>
        </p:txBody>
      </p:sp>
      <p:sp>
        <p:nvSpPr>
          <p:cNvPr id="9" name="Segnaposto numero diapositiva 8"/>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248669955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Solo titolo">
    <p:spTree>
      <p:nvGrpSpPr>
        <p:cNvPr id="1" name=""/>
        <p:cNvGrpSpPr/>
        <p:nvPr/>
      </p:nvGrpSpPr>
      <p:grpSpPr>
        <a:xfrm>
          <a:off x="0" y="0"/>
          <a:ext cx="0" cy="0"/>
          <a:chOff x="0" y="0"/>
          <a:chExt cx="0" cy="0"/>
        </a:xfrm>
      </p:grpSpPr>
      <p:sp>
        <p:nvSpPr>
          <p:cNvPr id="2" name="Titolo 1"/>
          <p:cNvSpPr>
            <a:spLocks noGrp="1"/>
          </p:cNvSpPr>
          <p:nvPr>
            <p:ph type="title"/>
          </p:nvPr>
        </p:nvSpPr>
        <p:spPr/>
        <p:txBody>
          <a:bodyPr/>
          <a:lstStyle/>
          <a:p>
            <a:r>
              <a:rPr lang="it-IT" smtClean="0"/>
              <a:t>Fare clic per modificare lo stile del titolo</a:t>
            </a:r>
            <a:endParaRPr lang="it-IT"/>
          </a:p>
        </p:txBody>
      </p:sp>
      <p:sp>
        <p:nvSpPr>
          <p:cNvPr id="3" name="Segnaposto data 2"/>
          <p:cNvSpPr>
            <a:spLocks noGrp="1"/>
          </p:cNvSpPr>
          <p:nvPr>
            <p:ph type="dt" sz="half" idx="10"/>
          </p:nvPr>
        </p:nvSpPr>
        <p:spPr/>
        <p:txBody>
          <a:bodyPr/>
          <a:lstStyle/>
          <a:p>
            <a:fld id="{B436CA2C-1BC0-4792-AC95-30E74A72F791}" type="datetimeFigureOut">
              <a:rPr lang="it-IT" smtClean="0"/>
              <a:t>12/12/2017</a:t>
            </a:fld>
            <a:endParaRPr lang="it-IT"/>
          </a:p>
        </p:txBody>
      </p:sp>
      <p:sp>
        <p:nvSpPr>
          <p:cNvPr id="4" name="Segnaposto piè di pagina 3"/>
          <p:cNvSpPr>
            <a:spLocks noGrp="1"/>
          </p:cNvSpPr>
          <p:nvPr>
            <p:ph type="ftr" sz="quarter" idx="11"/>
          </p:nvPr>
        </p:nvSpPr>
        <p:spPr/>
        <p:txBody>
          <a:bodyPr/>
          <a:lstStyle/>
          <a:p>
            <a:endParaRPr lang="it-IT"/>
          </a:p>
        </p:txBody>
      </p:sp>
      <p:sp>
        <p:nvSpPr>
          <p:cNvPr id="5" name="Segnaposto numero diapositiva 4"/>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191637344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uota">
    <p:spTree>
      <p:nvGrpSpPr>
        <p:cNvPr id="1" name=""/>
        <p:cNvGrpSpPr/>
        <p:nvPr/>
      </p:nvGrpSpPr>
      <p:grpSpPr>
        <a:xfrm>
          <a:off x="0" y="0"/>
          <a:ext cx="0" cy="0"/>
          <a:chOff x="0" y="0"/>
          <a:chExt cx="0" cy="0"/>
        </a:xfrm>
      </p:grpSpPr>
      <p:sp>
        <p:nvSpPr>
          <p:cNvPr id="2" name="Segnaposto data 1"/>
          <p:cNvSpPr>
            <a:spLocks noGrp="1"/>
          </p:cNvSpPr>
          <p:nvPr>
            <p:ph type="dt" sz="half" idx="10"/>
          </p:nvPr>
        </p:nvSpPr>
        <p:spPr/>
        <p:txBody>
          <a:bodyPr/>
          <a:lstStyle/>
          <a:p>
            <a:fld id="{B436CA2C-1BC0-4792-AC95-30E74A72F791}" type="datetimeFigureOut">
              <a:rPr lang="it-IT" smtClean="0"/>
              <a:t>12/12/2017</a:t>
            </a:fld>
            <a:endParaRPr lang="it-IT"/>
          </a:p>
        </p:txBody>
      </p:sp>
      <p:sp>
        <p:nvSpPr>
          <p:cNvPr id="3" name="Segnaposto piè di pagina 2"/>
          <p:cNvSpPr>
            <a:spLocks noGrp="1"/>
          </p:cNvSpPr>
          <p:nvPr>
            <p:ph type="ftr" sz="quarter" idx="11"/>
          </p:nvPr>
        </p:nvSpPr>
        <p:spPr/>
        <p:txBody>
          <a:bodyPr/>
          <a:lstStyle/>
          <a:p>
            <a:endParaRPr lang="it-IT"/>
          </a:p>
        </p:txBody>
      </p:sp>
      <p:sp>
        <p:nvSpPr>
          <p:cNvPr id="4" name="Segnaposto numero diapositiva 3"/>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62289244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to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contenuto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436CA2C-1BC0-4792-AC95-30E74A72F791}" type="datetimeFigureOut">
              <a:rPr lang="it-IT" smtClean="0"/>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163559775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magine con didascalia">
    <p:spTree>
      <p:nvGrpSpPr>
        <p:cNvPr id="1" name=""/>
        <p:cNvGrpSpPr/>
        <p:nvPr/>
      </p:nvGrpSpPr>
      <p:grpSpPr>
        <a:xfrm>
          <a:off x="0" y="0"/>
          <a:ext cx="0" cy="0"/>
          <a:chOff x="0" y="0"/>
          <a:chExt cx="0" cy="0"/>
        </a:xfrm>
      </p:grpSpPr>
      <p:sp>
        <p:nvSpPr>
          <p:cNvPr id="2" name="Titolo 1"/>
          <p:cNvSpPr>
            <a:spLocks noGrp="1"/>
          </p:cNvSpPr>
          <p:nvPr>
            <p:ph type="title"/>
          </p:nvPr>
        </p:nvSpPr>
        <p:spPr>
          <a:xfrm>
            <a:off x="839788" y="457200"/>
            <a:ext cx="3932237" cy="1600200"/>
          </a:xfrm>
        </p:spPr>
        <p:txBody>
          <a:bodyPr anchor="b"/>
          <a:lstStyle>
            <a:lvl1pPr>
              <a:defRPr sz="3200"/>
            </a:lvl1pPr>
          </a:lstStyle>
          <a:p>
            <a:r>
              <a:rPr lang="it-IT" smtClean="0"/>
              <a:t>Fare clic per modificare lo stile del titolo</a:t>
            </a:r>
            <a:endParaRPr lang="it-IT"/>
          </a:p>
        </p:txBody>
      </p:sp>
      <p:sp>
        <p:nvSpPr>
          <p:cNvPr id="3" name="Segnaposto immagine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it-IT"/>
          </a:p>
        </p:txBody>
      </p:sp>
      <p:sp>
        <p:nvSpPr>
          <p:cNvPr id="4" name="Segnaposto testo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it-IT" smtClean="0"/>
              <a:t>Modifica gli stili del testo dello schema</a:t>
            </a:r>
          </a:p>
        </p:txBody>
      </p:sp>
      <p:sp>
        <p:nvSpPr>
          <p:cNvPr id="5" name="Segnaposto data 4"/>
          <p:cNvSpPr>
            <a:spLocks noGrp="1"/>
          </p:cNvSpPr>
          <p:nvPr>
            <p:ph type="dt" sz="half" idx="10"/>
          </p:nvPr>
        </p:nvSpPr>
        <p:spPr/>
        <p:txBody>
          <a:bodyPr/>
          <a:lstStyle/>
          <a:p>
            <a:fld id="{B436CA2C-1BC0-4792-AC95-30E74A72F791}" type="datetimeFigureOut">
              <a:rPr lang="it-IT" smtClean="0"/>
              <a:t>12/12/2017</a:t>
            </a:fld>
            <a:endParaRPr lang="it-IT"/>
          </a:p>
        </p:txBody>
      </p:sp>
      <p:sp>
        <p:nvSpPr>
          <p:cNvPr id="6" name="Segnaposto piè di pagina 5"/>
          <p:cNvSpPr>
            <a:spLocks noGrp="1"/>
          </p:cNvSpPr>
          <p:nvPr>
            <p:ph type="ftr" sz="quarter" idx="11"/>
          </p:nvPr>
        </p:nvSpPr>
        <p:spPr/>
        <p:txBody>
          <a:bodyPr/>
          <a:lstStyle/>
          <a:p>
            <a:endParaRPr lang="it-IT"/>
          </a:p>
        </p:txBody>
      </p:sp>
      <p:sp>
        <p:nvSpPr>
          <p:cNvPr id="7" name="Segnaposto numero diapositiva 6"/>
          <p:cNvSpPr>
            <a:spLocks noGrp="1"/>
          </p:cNvSpPr>
          <p:nvPr>
            <p:ph type="sldNum" sz="quarter" idx="12"/>
          </p:nvPr>
        </p:nvSpPr>
        <p:spPr/>
        <p:txBody>
          <a:bodyPr/>
          <a:lstStyle/>
          <a:p>
            <a:fld id="{5F309163-962E-4963-BCC3-C088C805B6E5}" type="slidenum">
              <a:rPr lang="it-IT" smtClean="0"/>
              <a:t>‹N›</a:t>
            </a:fld>
            <a:endParaRPr lang="it-IT"/>
          </a:p>
        </p:txBody>
      </p:sp>
    </p:spTree>
    <p:extLst>
      <p:ext uri="{BB962C8B-B14F-4D97-AF65-F5344CB8AC3E}">
        <p14:creationId xmlns:p14="http://schemas.microsoft.com/office/powerpoint/2010/main" val="280337602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Segnaposto titolo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it-IT" smtClean="0"/>
              <a:t>Fare clic per modificare lo stile del titolo</a:t>
            </a:r>
            <a:endParaRPr lang="it-IT"/>
          </a:p>
        </p:txBody>
      </p:sp>
      <p:sp>
        <p:nvSpPr>
          <p:cNvPr id="3" name="Segnaposto testo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it-IT" smtClean="0"/>
              <a:t>Modifica gli stili del testo dello schema</a:t>
            </a:r>
          </a:p>
          <a:p>
            <a:pPr lvl="1"/>
            <a:r>
              <a:rPr lang="it-IT" smtClean="0"/>
              <a:t>Secondo livello</a:t>
            </a:r>
          </a:p>
          <a:p>
            <a:pPr lvl="2"/>
            <a:r>
              <a:rPr lang="it-IT" smtClean="0"/>
              <a:t>Terzo livello</a:t>
            </a:r>
          </a:p>
          <a:p>
            <a:pPr lvl="3"/>
            <a:r>
              <a:rPr lang="it-IT" smtClean="0"/>
              <a:t>Quarto livello</a:t>
            </a:r>
          </a:p>
          <a:p>
            <a:pPr lvl="4"/>
            <a:r>
              <a:rPr lang="it-IT" smtClean="0"/>
              <a:t>Quinto livello</a:t>
            </a:r>
            <a:endParaRPr lang="it-IT"/>
          </a:p>
        </p:txBody>
      </p:sp>
      <p:sp>
        <p:nvSpPr>
          <p:cNvPr id="4" name="Segnaposto data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36CA2C-1BC0-4792-AC95-30E74A72F791}" type="datetimeFigureOut">
              <a:rPr lang="it-IT" smtClean="0"/>
              <a:t>12/12/2017</a:t>
            </a:fld>
            <a:endParaRPr lang="it-IT"/>
          </a:p>
        </p:txBody>
      </p:sp>
      <p:sp>
        <p:nvSpPr>
          <p:cNvPr id="5" name="Segnaposto piè di pagina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it-IT"/>
          </a:p>
        </p:txBody>
      </p:sp>
      <p:sp>
        <p:nvSpPr>
          <p:cNvPr id="6" name="Segnaposto numero diapositiva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F309163-962E-4963-BCC3-C088C805B6E5}" type="slidenum">
              <a:rPr lang="it-IT" smtClean="0"/>
              <a:t>‹N›</a:t>
            </a:fld>
            <a:endParaRPr lang="it-IT"/>
          </a:p>
        </p:txBody>
      </p:sp>
    </p:spTree>
    <p:extLst>
      <p:ext uri="{BB962C8B-B14F-4D97-AF65-F5344CB8AC3E}">
        <p14:creationId xmlns:p14="http://schemas.microsoft.com/office/powerpoint/2010/main" val="285321471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it-IT"/>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olo 1"/>
          <p:cNvSpPr>
            <a:spLocks noGrp="1"/>
          </p:cNvSpPr>
          <p:nvPr>
            <p:ph type="ctrTitle"/>
          </p:nvPr>
        </p:nvSpPr>
        <p:spPr/>
        <p:txBody>
          <a:bodyPr/>
          <a:lstStyle/>
          <a:p>
            <a:r>
              <a:rPr lang="it-IT" dirty="0" smtClean="0">
                <a:latin typeface="Georgia" panose="02040502050405020303" pitchFamily="18" charset="0"/>
              </a:rPr>
              <a:t>Valle-</a:t>
            </a:r>
            <a:r>
              <a:rPr lang="it-IT" dirty="0" err="1" smtClean="0">
                <a:latin typeface="Georgia" panose="02040502050405020303" pitchFamily="18" charset="0"/>
              </a:rPr>
              <a:t>Incl</a:t>
            </a:r>
            <a:r>
              <a:rPr lang="es-ES" dirty="0" smtClean="0">
                <a:latin typeface="Georgia" panose="02040502050405020303" pitchFamily="18" charset="0"/>
              </a:rPr>
              <a:t>án: la invención del </a:t>
            </a:r>
            <a:r>
              <a:rPr lang="es-ES" i="1" dirty="0" smtClean="0">
                <a:latin typeface="Georgia" panose="02040502050405020303" pitchFamily="18" charset="0"/>
              </a:rPr>
              <a:t>esperpento</a:t>
            </a:r>
            <a:endParaRPr lang="it-IT" dirty="0">
              <a:latin typeface="Georgia" panose="02040502050405020303" pitchFamily="18" charset="0"/>
            </a:endParaRPr>
          </a:p>
        </p:txBody>
      </p:sp>
      <p:sp>
        <p:nvSpPr>
          <p:cNvPr id="3" name="Sottotitolo 2"/>
          <p:cNvSpPr>
            <a:spLocks noGrp="1"/>
          </p:cNvSpPr>
          <p:nvPr>
            <p:ph type="subTitle" idx="1"/>
          </p:nvPr>
        </p:nvSpPr>
        <p:spPr/>
        <p:txBody>
          <a:bodyPr/>
          <a:lstStyle/>
          <a:p>
            <a:endParaRPr lang="it-IT" dirty="0"/>
          </a:p>
        </p:txBody>
      </p:sp>
    </p:spTree>
    <p:extLst>
      <p:ext uri="{BB962C8B-B14F-4D97-AF65-F5344CB8AC3E}">
        <p14:creationId xmlns:p14="http://schemas.microsoft.com/office/powerpoint/2010/main" val="3362741503"/>
      </p:ext>
    </p:extLst>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CasellaDiTesto 3"/>
          <p:cNvSpPr txBox="1"/>
          <p:nvPr/>
        </p:nvSpPr>
        <p:spPr>
          <a:xfrm>
            <a:off x="261257" y="522514"/>
            <a:ext cx="11782697" cy="5970865"/>
          </a:xfrm>
          <a:prstGeom prst="rect">
            <a:avLst/>
          </a:prstGeom>
          <a:noFill/>
        </p:spPr>
        <p:txBody>
          <a:bodyPr wrap="square" rtlCol="0">
            <a:spAutoFit/>
          </a:bodyPr>
          <a:lstStyle/>
          <a:p>
            <a:pPr algn="just">
              <a:spcAft>
                <a:spcPts val="0"/>
              </a:spcAft>
            </a:pPr>
            <a:r>
              <a:rPr lang="es-ES" sz="2800" dirty="0">
                <a:latin typeface="Georgia" panose="02040502050405020303" pitchFamily="18" charset="0"/>
                <a:ea typeface="Times New Roman" panose="02020603050405020304" pitchFamily="18" charset="0"/>
              </a:rPr>
              <a:t>Cambio artístico en el teatro de la Edad de Plata: </a:t>
            </a:r>
            <a:endParaRPr lang="it-IT" sz="2800" dirty="0">
              <a:latin typeface="Georgia" panose="02040502050405020303" pitchFamily="18" charset="0"/>
              <a:ea typeface="Times New Roman" panose="02020603050405020304" pitchFamily="18" charset="0"/>
            </a:endParaRPr>
          </a:p>
          <a:p>
            <a:pPr marL="342900" lvl="0" indent="-342900" algn="just">
              <a:spcAft>
                <a:spcPts val="0"/>
              </a:spcAft>
              <a:buFont typeface="+mj-lt"/>
              <a:buAutoNum type="arabicParenR"/>
            </a:pPr>
            <a:r>
              <a:rPr lang="es-ES" sz="2800" dirty="0">
                <a:latin typeface="Georgia" panose="02040502050405020303" pitchFamily="18" charset="0"/>
                <a:ea typeface="Times New Roman" panose="02020603050405020304" pitchFamily="18" charset="0"/>
              </a:rPr>
              <a:t>El primer ensayo de superación del teatro realista lo lleva a cabo Jacinto Benavente, con una primera ‘apertura simbolista’.</a:t>
            </a:r>
            <a:endParaRPr lang="it-IT" sz="2800" dirty="0">
              <a:latin typeface="Georgia" panose="02040502050405020303" pitchFamily="18" charset="0"/>
              <a:ea typeface="Times New Roman" panose="02020603050405020304" pitchFamily="18" charset="0"/>
            </a:endParaRPr>
          </a:p>
          <a:p>
            <a:pPr marL="342900" lvl="0" indent="-342900" algn="just">
              <a:spcAft>
                <a:spcPts val="0"/>
              </a:spcAft>
              <a:buFont typeface="+mj-lt"/>
              <a:buAutoNum type="arabicParenR"/>
            </a:pPr>
            <a:r>
              <a:rPr lang="es-ES" sz="2800" dirty="0">
                <a:latin typeface="Georgia" panose="02040502050405020303" pitchFamily="18" charset="0"/>
                <a:ea typeface="Times New Roman" panose="02020603050405020304" pitchFamily="18" charset="0"/>
              </a:rPr>
              <a:t>Son de Unamuno los frutos más logrados del teatro simbolista hispánico, con unas piezas que siguen principalmente a Ibsen y Maeterlinck. </a:t>
            </a:r>
            <a:endParaRPr lang="it-IT" sz="2800" dirty="0">
              <a:latin typeface="Georgia" panose="02040502050405020303" pitchFamily="18" charset="0"/>
              <a:ea typeface="Times New Roman" panose="02020603050405020304" pitchFamily="18" charset="0"/>
            </a:endParaRPr>
          </a:p>
          <a:p>
            <a:pPr marL="342900" lvl="0" indent="-342900" algn="just">
              <a:spcAft>
                <a:spcPts val="0"/>
              </a:spcAft>
              <a:buFont typeface="+mj-lt"/>
              <a:buAutoNum type="arabicParenR"/>
            </a:pPr>
            <a:r>
              <a:rPr lang="es-ES" sz="2800" dirty="0">
                <a:latin typeface="Georgia" panose="02040502050405020303" pitchFamily="18" charset="0"/>
                <a:ea typeface="Times New Roman" panose="02020603050405020304" pitchFamily="18" charset="0"/>
              </a:rPr>
              <a:t>No obstante, el cambio auténtico se da solo más tarde, en la edad de las primeras vanguardias, con la fórmula valleinclanesca del esperpento.</a:t>
            </a:r>
            <a:endParaRPr lang="it-IT" sz="2800" dirty="0">
              <a:latin typeface="Georgia" panose="02040502050405020303" pitchFamily="18" charset="0"/>
              <a:ea typeface="Times New Roman" panose="02020603050405020304" pitchFamily="18" charset="0"/>
            </a:endParaRPr>
          </a:p>
          <a:p>
            <a:pPr marL="228600" algn="just">
              <a:spcAft>
                <a:spcPts val="0"/>
              </a:spcAft>
            </a:pPr>
            <a:endParaRPr lang="es-ES" sz="2800" i="1" dirty="0" smtClean="0">
              <a:latin typeface="Georgia" panose="02040502050405020303" pitchFamily="18" charset="0"/>
              <a:ea typeface="Times New Roman" panose="02020603050405020304" pitchFamily="18" charset="0"/>
            </a:endParaRPr>
          </a:p>
          <a:p>
            <a:pPr marL="228600" algn="just">
              <a:spcAft>
                <a:spcPts val="0"/>
              </a:spcAft>
            </a:pPr>
            <a:r>
              <a:rPr lang="es-ES" sz="2800" i="1" dirty="0" smtClean="0">
                <a:latin typeface="Georgia" panose="02040502050405020303" pitchFamily="18" charset="0"/>
                <a:ea typeface="Times New Roman" panose="02020603050405020304" pitchFamily="18" charset="0"/>
              </a:rPr>
              <a:t>Luces de Bohemia</a:t>
            </a:r>
            <a:r>
              <a:rPr lang="es-ES" sz="2800" dirty="0" smtClean="0">
                <a:latin typeface="Georgia" panose="02040502050405020303" pitchFamily="18" charset="0"/>
                <a:ea typeface="Times New Roman" panose="02020603050405020304" pitchFamily="18" charset="0"/>
              </a:rPr>
              <a:t> (1920) de Ramón del Valle-Inclán (1866-1936) marca un auténtico hito. La pieza retrata </a:t>
            </a:r>
            <a:r>
              <a:rPr lang="es-ES" sz="2800" dirty="0" smtClean="0">
                <a:latin typeface="Georgia" panose="02040502050405020303" pitchFamily="18" charset="0"/>
                <a:ea typeface="Times New Roman" panose="02020603050405020304" pitchFamily="18" charset="0"/>
              </a:rPr>
              <a:t>a la </a:t>
            </a:r>
            <a:r>
              <a:rPr lang="es-ES" sz="2800" dirty="0" smtClean="0">
                <a:latin typeface="Georgia" panose="02040502050405020303" pitchFamily="18" charset="0"/>
                <a:ea typeface="Times New Roman" panose="02020603050405020304" pitchFamily="18" charset="0"/>
              </a:rPr>
              <a:t>bohemia madrileña de principios de siglo, inspirándose sobre todo en la figura de Alejandro Sawa (al que se parece lo suyo el protagonista Max Estrella). </a:t>
            </a:r>
            <a:endParaRPr lang="it-IT" sz="2800" dirty="0" smtClean="0">
              <a:latin typeface="Georgia" panose="02040502050405020303"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375620500"/>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783771"/>
            <a:ext cx="11678194" cy="6124754"/>
          </a:xfrm>
          <a:prstGeom prst="rect">
            <a:avLst/>
          </a:prstGeom>
          <a:noFill/>
        </p:spPr>
        <p:txBody>
          <a:bodyPr wrap="square" rtlCol="0">
            <a:spAutoFit/>
          </a:bodyPr>
          <a:lstStyle/>
          <a:p>
            <a:pPr marL="228600" algn="just">
              <a:spcAft>
                <a:spcPts val="0"/>
              </a:spcAft>
            </a:pPr>
            <a:r>
              <a:rPr lang="es-ES" sz="2800" dirty="0">
                <a:latin typeface="Georgia" panose="02040502050405020303" pitchFamily="18" charset="0"/>
                <a:ea typeface="Times New Roman" panose="02020603050405020304" pitchFamily="18" charset="0"/>
              </a:rPr>
              <a:t>No es fácil clasificar la producción dramática de Valle-Inclán. Generalmente se suele dividir su teatro en tres periodos: </a:t>
            </a:r>
            <a:endParaRPr lang="it-IT" sz="2800" dirty="0" smtClean="0">
              <a:latin typeface="Times New Roman" panose="02020603050405020304" pitchFamily="18" charset="0"/>
              <a:ea typeface="Times New Roman" panose="02020603050405020304" pitchFamily="18" charset="0"/>
            </a:endParaRPr>
          </a:p>
          <a:p>
            <a:pPr marL="228600" algn="just">
              <a:spcAft>
                <a:spcPts val="0"/>
              </a:spcAft>
            </a:pPr>
            <a:endParaRPr lang="it-IT" sz="2800" dirty="0">
              <a:latin typeface="Times New Roman" panose="02020603050405020304" pitchFamily="18" charset="0"/>
              <a:ea typeface="Times New Roman" panose="02020603050405020304" pitchFamily="18" charset="0"/>
            </a:endParaRPr>
          </a:p>
          <a:p>
            <a:pPr marL="228600" algn="just">
              <a:spcAft>
                <a:spcPts val="0"/>
              </a:spcAft>
            </a:pPr>
            <a:r>
              <a:rPr lang="es-ES" sz="2800" dirty="0" smtClean="0">
                <a:latin typeface="Georgia" panose="02040502050405020303" pitchFamily="18" charset="0"/>
                <a:ea typeface="Times New Roman" panose="02020603050405020304" pitchFamily="18" charset="0"/>
              </a:rPr>
              <a:t>1) </a:t>
            </a:r>
            <a:r>
              <a:rPr lang="es-ES" sz="2800" b="1" dirty="0" smtClean="0">
                <a:solidFill>
                  <a:srgbClr val="FF0000"/>
                </a:solidFill>
                <a:latin typeface="Georgia" panose="02040502050405020303" pitchFamily="18" charset="0"/>
                <a:ea typeface="Times New Roman" panose="02020603050405020304" pitchFamily="18" charset="0"/>
              </a:rPr>
              <a:t>Un ciclo </a:t>
            </a:r>
            <a:r>
              <a:rPr lang="es-ES" sz="2800" b="1" dirty="0">
                <a:solidFill>
                  <a:srgbClr val="FF0000"/>
                </a:solidFill>
                <a:latin typeface="Georgia" panose="02040502050405020303" pitchFamily="18" charset="0"/>
                <a:ea typeface="Times New Roman" panose="02020603050405020304" pitchFamily="18" charset="0"/>
              </a:rPr>
              <a:t>“modernista”</a:t>
            </a:r>
            <a:r>
              <a:rPr lang="es-ES" sz="2800" dirty="0">
                <a:latin typeface="Georgia" panose="02040502050405020303" pitchFamily="18" charset="0"/>
                <a:ea typeface="Times New Roman" panose="02020603050405020304" pitchFamily="18" charset="0"/>
              </a:rPr>
              <a:t>:</a:t>
            </a:r>
            <a:r>
              <a:rPr lang="es-ES" sz="2800" b="1" dirty="0">
                <a:solidFill>
                  <a:srgbClr val="FF0000"/>
                </a:solidFill>
                <a:latin typeface="Georgia" panose="02040502050405020303" pitchFamily="18" charset="0"/>
                <a:ea typeface="Times New Roman" panose="02020603050405020304" pitchFamily="18" charset="0"/>
              </a:rPr>
              <a:t> </a:t>
            </a:r>
            <a:r>
              <a:rPr lang="es-ES" sz="2800" dirty="0">
                <a:latin typeface="Georgia" panose="02040502050405020303" pitchFamily="18" charset="0"/>
                <a:ea typeface="Times New Roman" panose="02020603050405020304" pitchFamily="18" charset="0"/>
              </a:rPr>
              <a:t>típico ejemplo es la pieza </a:t>
            </a:r>
            <a:r>
              <a:rPr lang="es-ES" sz="2800" i="1" dirty="0">
                <a:latin typeface="Georgia" panose="02040502050405020303" pitchFamily="18" charset="0"/>
                <a:ea typeface="Times New Roman" panose="02020603050405020304" pitchFamily="18" charset="0"/>
              </a:rPr>
              <a:t>El Marqués de Bradomín</a:t>
            </a:r>
            <a:r>
              <a:rPr lang="es-ES" sz="2800" dirty="0">
                <a:latin typeface="Georgia" panose="02040502050405020303" pitchFamily="18" charset="0"/>
                <a:ea typeface="Times New Roman" panose="02020603050405020304" pitchFamily="18" charset="0"/>
              </a:rPr>
              <a:t>, de 1906, cuyo protagonista es el mismo de las </a:t>
            </a:r>
            <a:r>
              <a:rPr lang="es-ES" sz="2800" i="1" dirty="0">
                <a:latin typeface="Georgia" panose="02040502050405020303" pitchFamily="18" charset="0"/>
                <a:ea typeface="Times New Roman" panose="02020603050405020304" pitchFamily="18" charset="0"/>
              </a:rPr>
              <a:t>Sonatas</a:t>
            </a:r>
            <a:r>
              <a:rPr lang="es-ES" sz="2800" dirty="0">
                <a:latin typeface="Georgia" panose="02040502050405020303" pitchFamily="18" charset="0"/>
                <a:ea typeface="Times New Roman" panose="02020603050405020304" pitchFamily="18" charset="0"/>
              </a:rPr>
              <a:t>: me refiero a las novelas modernistas</a:t>
            </a:r>
            <a:r>
              <a:rPr lang="es-ES" sz="2800" dirty="0">
                <a:latin typeface="Georgia" panose="02040502050405020303" pitchFamily="18" charset="0"/>
                <a:ea typeface="Times New Roman" panose="02020603050405020304" pitchFamily="18" charset="0"/>
                <a:cs typeface="Arial" panose="020B0604020202020204" pitchFamily="34" charset="0"/>
              </a:rPr>
              <a:t> </a:t>
            </a:r>
            <a:r>
              <a:rPr lang="es-ES" sz="2800" i="1" dirty="0">
                <a:latin typeface="Georgia" panose="02040502050405020303" pitchFamily="18" charset="0"/>
                <a:ea typeface="Times New Roman" panose="02020603050405020304" pitchFamily="18" charset="0"/>
                <a:cs typeface="Arial" panose="020B0604020202020204" pitchFamily="34" charset="0"/>
              </a:rPr>
              <a:t>Sonata</a:t>
            </a:r>
            <a:r>
              <a:rPr lang="es-ES" sz="2800" dirty="0">
                <a:latin typeface="Georgia" panose="02040502050405020303" pitchFamily="18" charset="0"/>
                <a:ea typeface="Times New Roman" panose="02020603050405020304" pitchFamily="18" charset="0"/>
                <a:cs typeface="Arial" panose="020B0604020202020204" pitchFamily="34" charset="0"/>
              </a:rPr>
              <a:t> </a:t>
            </a:r>
            <a:r>
              <a:rPr lang="es-ES" sz="2800" i="1" dirty="0">
                <a:latin typeface="Georgia" panose="02040502050405020303" pitchFamily="18" charset="0"/>
                <a:ea typeface="Times New Roman" panose="02020603050405020304" pitchFamily="18" charset="0"/>
                <a:cs typeface="Arial" panose="020B0604020202020204" pitchFamily="34" charset="0"/>
              </a:rPr>
              <a:t>de otoño</a:t>
            </a:r>
            <a:r>
              <a:rPr lang="es-ES" sz="2800" dirty="0">
                <a:latin typeface="Georgia" panose="02040502050405020303" pitchFamily="18" charset="0"/>
                <a:ea typeface="Times New Roman" panose="02020603050405020304" pitchFamily="18" charset="0"/>
                <a:cs typeface="Arial" panose="020B0604020202020204" pitchFamily="34" charset="0"/>
              </a:rPr>
              <a:t> (1902), </a:t>
            </a:r>
            <a:r>
              <a:rPr lang="es-ES" sz="2800" i="1" dirty="0">
                <a:latin typeface="Georgia" panose="02040502050405020303" pitchFamily="18" charset="0"/>
                <a:ea typeface="Times New Roman" panose="02020603050405020304" pitchFamily="18" charset="0"/>
                <a:cs typeface="Arial" panose="020B0604020202020204" pitchFamily="34" charset="0"/>
              </a:rPr>
              <a:t>Sonata de verano</a:t>
            </a:r>
            <a:r>
              <a:rPr lang="es-ES" sz="2800" dirty="0">
                <a:latin typeface="Georgia" panose="02040502050405020303" pitchFamily="18" charset="0"/>
                <a:ea typeface="Times New Roman" panose="02020603050405020304" pitchFamily="18" charset="0"/>
                <a:cs typeface="Arial" panose="020B0604020202020204" pitchFamily="34" charset="0"/>
              </a:rPr>
              <a:t> (1903), </a:t>
            </a:r>
            <a:r>
              <a:rPr lang="es-ES" sz="2800" i="1" dirty="0">
                <a:latin typeface="Georgia" panose="02040502050405020303" pitchFamily="18" charset="0"/>
                <a:ea typeface="Times New Roman" panose="02020603050405020304" pitchFamily="18" charset="0"/>
                <a:cs typeface="Arial" panose="020B0604020202020204" pitchFamily="34" charset="0"/>
              </a:rPr>
              <a:t>Sonata</a:t>
            </a:r>
            <a:r>
              <a:rPr lang="es-ES" sz="2800" dirty="0">
                <a:latin typeface="Georgia" panose="02040502050405020303" pitchFamily="18" charset="0"/>
                <a:ea typeface="Times New Roman" panose="02020603050405020304" pitchFamily="18" charset="0"/>
                <a:cs typeface="Arial" panose="020B0604020202020204" pitchFamily="34" charset="0"/>
              </a:rPr>
              <a:t> </a:t>
            </a:r>
            <a:r>
              <a:rPr lang="es-ES" sz="2800" i="1" dirty="0">
                <a:latin typeface="Georgia" panose="02040502050405020303" pitchFamily="18" charset="0"/>
                <a:ea typeface="Times New Roman" panose="02020603050405020304" pitchFamily="18" charset="0"/>
                <a:cs typeface="Arial" panose="020B0604020202020204" pitchFamily="34" charset="0"/>
              </a:rPr>
              <a:t>de primavera</a:t>
            </a:r>
            <a:r>
              <a:rPr lang="es-ES" sz="2800" dirty="0">
                <a:latin typeface="Georgia" panose="02040502050405020303" pitchFamily="18" charset="0"/>
                <a:ea typeface="Times New Roman" panose="02020603050405020304" pitchFamily="18" charset="0"/>
                <a:cs typeface="Arial" panose="020B0604020202020204" pitchFamily="34" charset="0"/>
              </a:rPr>
              <a:t> (1904) y </a:t>
            </a:r>
            <a:r>
              <a:rPr lang="es-ES" sz="2800" i="1" dirty="0">
                <a:latin typeface="Georgia" panose="02040502050405020303" pitchFamily="18" charset="0"/>
                <a:ea typeface="Times New Roman" panose="02020603050405020304" pitchFamily="18" charset="0"/>
                <a:cs typeface="Arial" panose="020B0604020202020204" pitchFamily="34" charset="0"/>
              </a:rPr>
              <a:t>Sonata</a:t>
            </a:r>
            <a:r>
              <a:rPr lang="es-ES" sz="2800" dirty="0">
                <a:latin typeface="Georgia" panose="02040502050405020303" pitchFamily="18" charset="0"/>
                <a:ea typeface="Times New Roman" panose="02020603050405020304" pitchFamily="18" charset="0"/>
                <a:cs typeface="Arial" panose="020B0604020202020204" pitchFamily="34" charset="0"/>
              </a:rPr>
              <a:t> </a:t>
            </a:r>
            <a:r>
              <a:rPr lang="es-ES" sz="2800" i="1" dirty="0">
                <a:latin typeface="Georgia" panose="02040502050405020303" pitchFamily="18" charset="0"/>
                <a:ea typeface="Times New Roman" panose="02020603050405020304" pitchFamily="18" charset="0"/>
                <a:cs typeface="Arial" panose="020B0604020202020204" pitchFamily="34" charset="0"/>
              </a:rPr>
              <a:t>de invierno</a:t>
            </a:r>
            <a:r>
              <a:rPr lang="es-ES" sz="2800" dirty="0">
                <a:latin typeface="Georgia" panose="02040502050405020303" pitchFamily="18" charset="0"/>
                <a:ea typeface="Times New Roman" panose="02020603050405020304" pitchFamily="18" charset="0"/>
              </a:rPr>
              <a:t> (</a:t>
            </a:r>
            <a:r>
              <a:rPr lang="es-ES" sz="2800" dirty="0">
                <a:latin typeface="Georgia" panose="02040502050405020303" pitchFamily="18" charset="0"/>
                <a:ea typeface="Times New Roman" panose="02020603050405020304" pitchFamily="18" charset="0"/>
                <a:cs typeface="Arial" panose="020B0604020202020204" pitchFamily="34" charset="0"/>
              </a:rPr>
              <a:t>1905</a:t>
            </a:r>
            <a:r>
              <a:rPr lang="es-ES" sz="2800" dirty="0" smtClean="0">
                <a:latin typeface="Georgia" panose="02040502050405020303" pitchFamily="18" charset="0"/>
                <a:ea typeface="Times New Roman" panose="02020603050405020304" pitchFamily="18" charset="0"/>
              </a:rPr>
              <a:t>).</a:t>
            </a:r>
            <a:endParaRPr lang="it-IT" sz="2800" dirty="0" smtClean="0">
              <a:latin typeface="Times New Roman" panose="02020603050405020304" pitchFamily="18" charset="0"/>
              <a:ea typeface="Times New Roman" panose="02020603050405020304" pitchFamily="18" charset="0"/>
            </a:endParaRPr>
          </a:p>
          <a:p>
            <a:pPr marL="228600" algn="just">
              <a:spcAft>
                <a:spcPts val="0"/>
              </a:spcAft>
            </a:pPr>
            <a:endParaRPr lang="es-ES" sz="2800" dirty="0" smtClean="0">
              <a:latin typeface="Georgia" panose="02040502050405020303" pitchFamily="18" charset="0"/>
              <a:ea typeface="Times New Roman" panose="02020603050405020304" pitchFamily="18" charset="0"/>
            </a:endParaRPr>
          </a:p>
          <a:p>
            <a:pPr marL="228600" algn="just">
              <a:spcAft>
                <a:spcPts val="0"/>
              </a:spcAft>
            </a:pPr>
            <a:r>
              <a:rPr lang="es-ES" sz="2800" dirty="0" smtClean="0">
                <a:latin typeface="Georgia" panose="02040502050405020303" pitchFamily="18" charset="0"/>
                <a:ea typeface="Times New Roman" panose="02020603050405020304" pitchFamily="18" charset="0"/>
              </a:rPr>
              <a:t>2) </a:t>
            </a:r>
            <a:r>
              <a:rPr lang="es-ES" sz="2800" b="1" dirty="0" smtClean="0">
                <a:solidFill>
                  <a:srgbClr val="FF0000"/>
                </a:solidFill>
                <a:latin typeface="Georgia" panose="02040502050405020303" pitchFamily="18" charset="0"/>
                <a:ea typeface="Times New Roman" panose="02020603050405020304" pitchFamily="18" charset="0"/>
              </a:rPr>
              <a:t>Un </a:t>
            </a:r>
            <a:r>
              <a:rPr lang="es-ES" sz="2800" b="1" dirty="0">
                <a:solidFill>
                  <a:srgbClr val="FF0000"/>
                </a:solidFill>
                <a:latin typeface="Georgia" panose="02040502050405020303" pitchFamily="18" charset="0"/>
                <a:ea typeface="Times New Roman" panose="02020603050405020304" pitchFamily="18" charset="0"/>
              </a:rPr>
              <a:t>ciclo “mítico”</a:t>
            </a:r>
            <a:r>
              <a:rPr lang="es-ES" sz="2800" dirty="0">
                <a:latin typeface="Georgia" panose="02040502050405020303" pitchFamily="18" charset="0"/>
                <a:ea typeface="Times New Roman" panose="02020603050405020304" pitchFamily="18" charset="0"/>
              </a:rPr>
              <a:t>, donde se pinta a un mundo arcaico </a:t>
            </a:r>
            <a:r>
              <a:rPr lang="es-ES" sz="2800" dirty="0" smtClean="0">
                <a:latin typeface="Georgia" panose="02040502050405020303" pitchFamily="18" charset="0"/>
                <a:ea typeface="Times New Roman" panose="02020603050405020304" pitchFamily="18" charset="0"/>
              </a:rPr>
              <a:t>y fuera </a:t>
            </a:r>
            <a:r>
              <a:rPr lang="es-ES" sz="2800" dirty="0">
                <a:latin typeface="Georgia" panose="02040502050405020303" pitchFamily="18" charset="0"/>
                <a:ea typeface="Times New Roman" panose="02020603050405020304" pitchFamily="18" charset="0"/>
              </a:rPr>
              <a:t>del tiempo, como sucede en las </a:t>
            </a:r>
            <a:r>
              <a:rPr lang="es-ES" sz="2800" i="1" dirty="0">
                <a:latin typeface="Georgia" panose="02040502050405020303" pitchFamily="18" charset="0"/>
                <a:ea typeface="Times New Roman" panose="02020603050405020304" pitchFamily="18" charset="0"/>
              </a:rPr>
              <a:t>Comedias bárbaras </a:t>
            </a:r>
            <a:r>
              <a:rPr lang="es-ES" sz="2800" dirty="0">
                <a:latin typeface="Georgia" panose="02040502050405020303" pitchFamily="18" charset="0"/>
                <a:ea typeface="Times New Roman" panose="02020603050405020304" pitchFamily="18" charset="0"/>
              </a:rPr>
              <a:t>–</a:t>
            </a:r>
            <a:r>
              <a:rPr lang="es-ES" sz="2800" i="1" dirty="0">
                <a:latin typeface="Georgia" panose="02040502050405020303" pitchFamily="18" charset="0"/>
                <a:ea typeface="Times New Roman" panose="02020603050405020304" pitchFamily="18" charset="0"/>
              </a:rPr>
              <a:t>Águila de blasón</a:t>
            </a:r>
            <a:r>
              <a:rPr lang="es-ES" sz="2800" dirty="0">
                <a:latin typeface="Georgia" panose="02040502050405020303" pitchFamily="18" charset="0"/>
                <a:ea typeface="Times New Roman" panose="02020603050405020304" pitchFamily="18" charset="0"/>
              </a:rPr>
              <a:t> (1907), </a:t>
            </a:r>
            <a:r>
              <a:rPr lang="es-ES" sz="2800" i="1" dirty="0">
                <a:latin typeface="Georgia" panose="02040502050405020303" pitchFamily="18" charset="0"/>
                <a:ea typeface="Times New Roman" panose="02020603050405020304" pitchFamily="18" charset="0"/>
              </a:rPr>
              <a:t>Romance de lobos</a:t>
            </a:r>
            <a:r>
              <a:rPr lang="es-ES" sz="2800" dirty="0">
                <a:latin typeface="Georgia" panose="02040502050405020303" pitchFamily="18" charset="0"/>
                <a:ea typeface="Times New Roman" panose="02020603050405020304" pitchFamily="18" charset="0"/>
              </a:rPr>
              <a:t> (1908) y </a:t>
            </a:r>
            <a:r>
              <a:rPr lang="es-ES" sz="2800" i="1" dirty="0">
                <a:latin typeface="Georgia" panose="02040502050405020303" pitchFamily="18" charset="0"/>
                <a:ea typeface="Times New Roman" panose="02020603050405020304" pitchFamily="18" charset="0"/>
              </a:rPr>
              <a:t>Cara de Plata</a:t>
            </a:r>
            <a:r>
              <a:rPr lang="es-ES" sz="2800" dirty="0">
                <a:latin typeface="Georgia" panose="02040502050405020303" pitchFamily="18" charset="0"/>
                <a:ea typeface="Times New Roman" panose="02020603050405020304" pitchFamily="18" charset="0"/>
              </a:rPr>
              <a:t> (1923)– que, por su dificultad a la hora de llevarlas a las tablas, se han incluido entre las novelas de </a:t>
            </a:r>
            <a:r>
              <a:rPr lang="es-ES" sz="2800" dirty="0" smtClean="0">
                <a:latin typeface="Georgia" panose="02040502050405020303" pitchFamily="18" charset="0"/>
                <a:ea typeface="Times New Roman" panose="02020603050405020304" pitchFamily="18" charset="0"/>
              </a:rPr>
              <a:t>Valle-Inclán.</a:t>
            </a:r>
            <a:endParaRPr lang="it-IT" sz="2800" dirty="0" smtClean="0">
              <a:latin typeface="Times New Roman" panose="02020603050405020304" pitchFamily="18" charset="0"/>
              <a:ea typeface="Times New Roman" panose="02020603050405020304" pitchFamily="18" charset="0"/>
            </a:endParaRPr>
          </a:p>
        </p:txBody>
      </p:sp>
    </p:spTree>
    <p:extLst>
      <p:ext uri="{BB962C8B-B14F-4D97-AF65-F5344CB8AC3E}">
        <p14:creationId xmlns:p14="http://schemas.microsoft.com/office/powerpoint/2010/main" val="2646942177"/>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160962" y="241330"/>
            <a:ext cx="11678194" cy="6832640"/>
          </a:xfrm>
          <a:prstGeom prst="rect">
            <a:avLst/>
          </a:prstGeom>
          <a:noFill/>
        </p:spPr>
        <p:txBody>
          <a:bodyPr wrap="square" rtlCol="0">
            <a:spAutoFit/>
          </a:bodyPr>
          <a:lstStyle/>
          <a:p>
            <a:pPr marL="228600" algn="just">
              <a:spcAft>
                <a:spcPts val="0"/>
              </a:spcAft>
            </a:pPr>
            <a:r>
              <a:rPr lang="es-ES" sz="2800" dirty="0" smtClean="0">
                <a:latin typeface="Georgia" panose="02040502050405020303" pitchFamily="18" charset="0"/>
                <a:ea typeface="Times New Roman" panose="02020603050405020304" pitchFamily="18" charset="0"/>
              </a:rPr>
              <a:t>3) </a:t>
            </a:r>
            <a:r>
              <a:rPr lang="es-ES" sz="2800" b="1" dirty="0" smtClean="0">
                <a:solidFill>
                  <a:srgbClr val="FF0000"/>
                </a:solidFill>
                <a:latin typeface="Georgia" panose="02040502050405020303" pitchFamily="18" charset="0"/>
                <a:ea typeface="Times New Roman" panose="02020603050405020304" pitchFamily="18" charset="0"/>
              </a:rPr>
              <a:t>Fase ‘esperpéntica’</a:t>
            </a:r>
            <a:r>
              <a:rPr lang="es-ES" sz="2800" dirty="0" smtClean="0">
                <a:latin typeface="Georgia" panose="02040502050405020303" pitchFamily="18" charset="0"/>
                <a:ea typeface="Times New Roman" panose="02020603050405020304" pitchFamily="18" charset="0"/>
              </a:rPr>
              <a:t>. La </a:t>
            </a:r>
            <a:r>
              <a:rPr lang="es-ES" sz="2800" dirty="0">
                <a:latin typeface="Georgia" panose="02040502050405020303" pitchFamily="18" charset="0"/>
                <a:ea typeface="Times New Roman" panose="02020603050405020304" pitchFamily="18" charset="0"/>
              </a:rPr>
              <a:t>evolución al </a:t>
            </a:r>
            <a:r>
              <a:rPr lang="es-ES" sz="2800" i="1" dirty="0">
                <a:latin typeface="Georgia" panose="02040502050405020303" pitchFamily="18" charset="0"/>
                <a:ea typeface="Times New Roman" panose="02020603050405020304" pitchFamily="18" charset="0"/>
              </a:rPr>
              <a:t>esperpento</a:t>
            </a:r>
            <a:r>
              <a:rPr lang="es-ES" sz="2800" dirty="0">
                <a:latin typeface="Georgia" panose="02040502050405020303" pitchFamily="18" charset="0"/>
                <a:ea typeface="Times New Roman" panose="02020603050405020304" pitchFamily="18" charset="0"/>
              </a:rPr>
              <a:t> </a:t>
            </a:r>
            <a:r>
              <a:rPr lang="es-ES" sz="2800" dirty="0" smtClean="0">
                <a:latin typeface="Georgia" panose="02040502050405020303" pitchFamily="18" charset="0"/>
                <a:ea typeface="Times New Roman" panose="02020603050405020304" pitchFamily="18" charset="0"/>
              </a:rPr>
              <a:t>la </a:t>
            </a:r>
            <a:r>
              <a:rPr lang="es-ES" sz="2800" dirty="0">
                <a:latin typeface="Georgia" panose="02040502050405020303" pitchFamily="18" charset="0"/>
                <a:ea typeface="Times New Roman" panose="02020603050405020304" pitchFamily="18" charset="0"/>
              </a:rPr>
              <a:t>anticipan algunas comedias farsescas </a:t>
            </a:r>
            <a:r>
              <a:rPr lang="es-ES" sz="2800" dirty="0" smtClean="0">
                <a:latin typeface="Georgia" panose="02040502050405020303" pitchFamily="18" charset="0"/>
                <a:ea typeface="Times New Roman" panose="02020603050405020304" pitchFamily="18" charset="0"/>
              </a:rPr>
              <a:t>incluidas </a:t>
            </a:r>
            <a:r>
              <a:rPr lang="es-ES" sz="2800" dirty="0">
                <a:latin typeface="Georgia" panose="02040502050405020303" pitchFamily="18" charset="0"/>
                <a:ea typeface="Times New Roman" panose="02020603050405020304" pitchFamily="18" charset="0"/>
              </a:rPr>
              <a:t>en </a:t>
            </a:r>
            <a:r>
              <a:rPr lang="es-ES" sz="2800" i="1" dirty="0">
                <a:latin typeface="Georgia" panose="02040502050405020303" pitchFamily="18" charset="0"/>
                <a:ea typeface="Times New Roman" panose="02020603050405020304" pitchFamily="18" charset="0"/>
              </a:rPr>
              <a:t>Tablado de marionetas para educación de príncipes</a:t>
            </a:r>
            <a:r>
              <a:rPr lang="es-ES" sz="2800" dirty="0">
                <a:latin typeface="Georgia" panose="02040502050405020303" pitchFamily="18" charset="0"/>
                <a:ea typeface="Times New Roman" panose="02020603050405020304" pitchFamily="18" charset="0"/>
              </a:rPr>
              <a:t> (1909, 1912, 1920). </a:t>
            </a:r>
            <a:endParaRPr lang="es-ES" sz="2800" dirty="0" smtClean="0">
              <a:latin typeface="Georgia" panose="02040502050405020303" pitchFamily="18" charset="0"/>
              <a:ea typeface="Times New Roman" panose="02020603050405020304" pitchFamily="18" charset="0"/>
            </a:endParaRPr>
          </a:p>
          <a:p>
            <a:pPr marL="228600" algn="just">
              <a:spcAft>
                <a:spcPts val="0"/>
              </a:spcAft>
            </a:pPr>
            <a:endParaRPr lang="es-ES" sz="2800" i="1" dirty="0">
              <a:latin typeface="Georgia" panose="02040502050405020303" pitchFamily="18" charset="0"/>
              <a:ea typeface="Times New Roman" panose="02020603050405020304" pitchFamily="18" charset="0"/>
            </a:endParaRPr>
          </a:p>
          <a:p>
            <a:pPr marL="228600" algn="just">
              <a:spcAft>
                <a:spcPts val="0"/>
              </a:spcAft>
            </a:pPr>
            <a:r>
              <a:rPr lang="es-ES" sz="2800" i="1" dirty="0" smtClean="0">
                <a:latin typeface="Georgia" panose="02040502050405020303" pitchFamily="18" charset="0"/>
                <a:ea typeface="Times New Roman" panose="02020603050405020304" pitchFamily="18" charset="0"/>
              </a:rPr>
              <a:t>Luces </a:t>
            </a:r>
            <a:r>
              <a:rPr lang="es-ES" sz="2800" i="1" dirty="0">
                <a:latin typeface="Georgia" panose="02040502050405020303" pitchFamily="18" charset="0"/>
                <a:ea typeface="Times New Roman" panose="02020603050405020304" pitchFamily="18" charset="0"/>
              </a:rPr>
              <a:t>de bohemia</a:t>
            </a:r>
            <a:r>
              <a:rPr lang="es-ES" sz="2800" dirty="0">
                <a:latin typeface="Georgia" panose="02040502050405020303" pitchFamily="18" charset="0"/>
                <a:ea typeface="Times New Roman" panose="02020603050405020304" pitchFamily="18" charset="0"/>
              </a:rPr>
              <a:t> anuncia no solo un giro artístico, sino una nueva forma de ver el mundo: una cosmovisión deformada y paródica que retrata a la perfección la esencia de una realidad igualmente deformada y </a:t>
            </a:r>
            <a:r>
              <a:rPr lang="es-ES" sz="2800" dirty="0" smtClean="0">
                <a:latin typeface="Georgia" panose="02040502050405020303" pitchFamily="18" charset="0"/>
                <a:ea typeface="Times New Roman" panose="02020603050405020304" pitchFamily="18" charset="0"/>
              </a:rPr>
              <a:t>absurda.</a:t>
            </a:r>
          </a:p>
          <a:p>
            <a:pPr marL="228600" algn="just">
              <a:spcAft>
                <a:spcPts val="0"/>
              </a:spcAft>
            </a:pPr>
            <a:endParaRPr lang="es-ES" sz="2800" dirty="0">
              <a:effectLst/>
              <a:latin typeface="Georgia" panose="02040502050405020303" pitchFamily="18" charset="0"/>
              <a:ea typeface="Times New Roman" panose="02020603050405020304" pitchFamily="18" charset="0"/>
            </a:endParaRPr>
          </a:p>
          <a:p>
            <a:pPr marL="228600" algn="just">
              <a:spcAft>
                <a:spcPts val="0"/>
              </a:spcAft>
            </a:pPr>
            <a:r>
              <a:rPr lang="es-ES" sz="2800" dirty="0" smtClean="0">
                <a:effectLst/>
                <a:latin typeface="Georgia" panose="02040502050405020303" pitchFamily="18" charset="0"/>
                <a:ea typeface="Times New Roman" panose="02020603050405020304" pitchFamily="18" charset="0"/>
              </a:rPr>
              <a:t>Es </a:t>
            </a:r>
            <a:r>
              <a:rPr lang="es-ES" sz="2800" dirty="0" smtClean="0">
                <a:effectLst/>
                <a:latin typeface="Georgia" panose="02040502050405020303" pitchFamily="18" charset="0"/>
                <a:ea typeface="Times New Roman" panose="02020603050405020304" pitchFamily="18" charset="0"/>
              </a:rPr>
              <a:t>complicado resumir la fábula de </a:t>
            </a:r>
            <a:r>
              <a:rPr lang="es-ES" sz="2800" i="1" dirty="0" smtClean="0">
                <a:effectLst/>
                <a:latin typeface="Georgia" panose="02040502050405020303" pitchFamily="18" charset="0"/>
                <a:ea typeface="Times New Roman" panose="02020603050405020304" pitchFamily="18" charset="0"/>
              </a:rPr>
              <a:t>Luces de bohemia</a:t>
            </a:r>
            <a:r>
              <a:rPr lang="es-ES" sz="2800" dirty="0" smtClean="0">
                <a:effectLst/>
                <a:latin typeface="Georgia" panose="02040502050405020303" pitchFamily="18" charset="0"/>
                <a:ea typeface="Times New Roman" panose="02020603050405020304" pitchFamily="18" charset="0"/>
              </a:rPr>
              <a:t>, esta pieza que rechaza todos los marcos genéricos tradicionales (tragedia, comedia, drama...) para definirse </a:t>
            </a:r>
            <a:r>
              <a:rPr lang="es-ES" sz="2800" i="1" dirty="0" smtClean="0">
                <a:effectLst/>
                <a:latin typeface="Georgia" panose="02040502050405020303" pitchFamily="18" charset="0"/>
                <a:ea typeface="Times New Roman" panose="02020603050405020304" pitchFamily="18" charset="0"/>
              </a:rPr>
              <a:t>esperpento</a:t>
            </a:r>
            <a:r>
              <a:rPr lang="es-ES" sz="2800" dirty="0" smtClean="0">
                <a:effectLst/>
                <a:latin typeface="Georgia" panose="02040502050405020303" pitchFamily="18" charset="0"/>
                <a:ea typeface="Times New Roman" panose="02020603050405020304" pitchFamily="18" charset="0"/>
              </a:rPr>
              <a:t>. </a:t>
            </a:r>
            <a:endParaRPr lang="it-IT" sz="2800" dirty="0" smtClean="0">
              <a:effectLst/>
              <a:latin typeface="Times New Roman" panose="02020603050405020304" pitchFamily="18" charset="0"/>
              <a:ea typeface="Times New Roman" panose="02020603050405020304" pitchFamily="18" charset="0"/>
            </a:endParaRPr>
          </a:p>
          <a:p>
            <a:pPr algn="just">
              <a:spcAft>
                <a:spcPts val="0"/>
              </a:spcAft>
            </a:pPr>
            <a:r>
              <a:rPr lang="es-ES" sz="2800" b="1" dirty="0" smtClean="0">
                <a:solidFill>
                  <a:srgbClr val="FF0000"/>
                </a:solidFill>
                <a:effectLst/>
                <a:latin typeface="Georgia" panose="02040502050405020303" pitchFamily="18" charset="0"/>
                <a:ea typeface="Times New Roman" panose="02020603050405020304" pitchFamily="18" charset="0"/>
              </a:rPr>
              <a:t>	</a:t>
            </a:r>
            <a:r>
              <a:rPr lang="es-ES" sz="2800" b="1" i="1" dirty="0" smtClean="0">
                <a:solidFill>
                  <a:srgbClr val="FF0000"/>
                </a:solidFill>
                <a:effectLst/>
                <a:latin typeface="Georgia" panose="02040502050405020303" pitchFamily="18" charset="0"/>
                <a:ea typeface="Times New Roman" panose="02020603050405020304" pitchFamily="18" charset="0"/>
              </a:rPr>
              <a:t>Esperpento, </a:t>
            </a:r>
            <a:r>
              <a:rPr lang="es-ES" sz="2800" b="1" dirty="0" smtClean="0">
                <a:solidFill>
                  <a:srgbClr val="FF0000"/>
                </a:solidFill>
                <a:effectLst/>
                <a:latin typeface="Georgia" panose="02040502050405020303" pitchFamily="18" charset="0"/>
                <a:ea typeface="Times New Roman" panose="02020603050405020304" pitchFamily="18" charset="0"/>
              </a:rPr>
              <a:t>DRAE </a:t>
            </a:r>
            <a:r>
              <a:rPr lang="es-ES" sz="2800" b="1" dirty="0" smtClean="0">
                <a:solidFill>
                  <a:srgbClr val="FF0000"/>
                </a:solidFill>
                <a:effectLst/>
                <a:latin typeface="Georgia" panose="02040502050405020303" pitchFamily="18" charset="0"/>
                <a:ea typeface="Times New Roman" panose="02020603050405020304" pitchFamily="18" charset="0"/>
              </a:rPr>
              <a:t>1914: 1) Persona rara y ridícula; 2) desatino, absurdo.</a:t>
            </a:r>
            <a:endParaRPr lang="it-IT" sz="2800" b="1" dirty="0" smtClean="0">
              <a:solidFill>
                <a:srgbClr val="FF0000"/>
              </a:solidFill>
              <a:effectLst/>
              <a:latin typeface="Times New Roman" panose="02020603050405020304" pitchFamily="18" charset="0"/>
              <a:ea typeface="Times New Roman" panose="02020603050405020304" pitchFamily="18" charset="0"/>
            </a:endParaRPr>
          </a:p>
          <a:p>
            <a:pPr marL="228600" algn="just">
              <a:spcAft>
                <a:spcPts val="0"/>
              </a:spcAft>
            </a:pPr>
            <a:endParaRPr lang="it-IT" sz="2800" dirty="0" smtClean="0">
              <a:latin typeface="Times New Roman" panose="02020603050405020304" pitchFamily="18" charset="0"/>
              <a:ea typeface="Times New Roman" panose="02020603050405020304" pitchFamily="18" charset="0"/>
            </a:endParaRPr>
          </a:p>
          <a:p>
            <a:endParaRPr lang="it-IT" dirty="0"/>
          </a:p>
        </p:txBody>
      </p:sp>
    </p:spTree>
    <p:extLst>
      <p:ext uri="{BB962C8B-B14F-4D97-AF65-F5344CB8AC3E}">
        <p14:creationId xmlns:p14="http://schemas.microsoft.com/office/powerpoint/2010/main" val="207218201"/>
      </p:ext>
    </p:extLst>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783771"/>
            <a:ext cx="11678194" cy="4832092"/>
          </a:xfrm>
          <a:prstGeom prst="rect">
            <a:avLst/>
          </a:prstGeom>
          <a:noFill/>
        </p:spPr>
        <p:txBody>
          <a:bodyPr wrap="square" rtlCol="0">
            <a:spAutoFit/>
          </a:bodyPr>
          <a:lstStyle/>
          <a:p>
            <a:pPr marL="228600" algn="ctr">
              <a:spcAft>
                <a:spcPts val="0"/>
              </a:spcAft>
            </a:pPr>
            <a:r>
              <a:rPr lang="es-ES" sz="2800" b="1" i="1" dirty="0" smtClean="0">
                <a:solidFill>
                  <a:srgbClr val="FF0000"/>
                </a:solidFill>
                <a:latin typeface="Georgia" panose="02040502050405020303" pitchFamily="18" charset="0"/>
                <a:ea typeface="Times New Roman" panose="02020603050405020304" pitchFamily="18" charset="0"/>
              </a:rPr>
              <a:t>Luces </a:t>
            </a:r>
            <a:r>
              <a:rPr lang="es-ES" sz="2800" b="1" i="1" dirty="0">
                <a:solidFill>
                  <a:srgbClr val="FF0000"/>
                </a:solidFill>
                <a:latin typeface="Georgia" panose="02040502050405020303" pitchFamily="18" charset="0"/>
                <a:ea typeface="Times New Roman" panose="02020603050405020304" pitchFamily="18" charset="0"/>
              </a:rPr>
              <a:t>de </a:t>
            </a:r>
            <a:r>
              <a:rPr lang="es-ES" sz="2800" b="1" i="1" dirty="0" smtClean="0">
                <a:solidFill>
                  <a:srgbClr val="FF0000"/>
                </a:solidFill>
                <a:latin typeface="Georgia" panose="02040502050405020303" pitchFamily="18" charset="0"/>
                <a:ea typeface="Times New Roman" panose="02020603050405020304" pitchFamily="18" charset="0"/>
              </a:rPr>
              <a:t>bohemia</a:t>
            </a:r>
          </a:p>
          <a:p>
            <a:pPr algn="just">
              <a:spcAft>
                <a:spcPts val="0"/>
              </a:spcAft>
            </a:pP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Times New Roman" panose="02020603050405020304" pitchFamily="18" charset="0"/>
              </a:rPr>
              <a:t>La </a:t>
            </a:r>
            <a:r>
              <a:rPr lang="es-ES" sz="2800" dirty="0">
                <a:latin typeface="Georgia" panose="02040502050405020303" pitchFamily="18" charset="0"/>
                <a:ea typeface="Times New Roman" panose="02020603050405020304" pitchFamily="18" charset="0"/>
              </a:rPr>
              <a:t>obra representa las últimas horas de vida y de vana peregrinación por un Madrid alucinado (“La acción es un Madrid absurdo, brillante y hambiento”) de un poeta bohemio: Máximo Estrella, quien irónicamente se cambia el nombre en Mala Estrella, personaje que se inspira en la figura del poeta modernista Alejandro Sawa, muerto a la altura de 1909 en Madrid, en la absoluta indigengia, loco y </a:t>
            </a:r>
            <a:r>
              <a:rPr lang="es-ES" sz="2800" dirty="0" smtClean="0">
                <a:latin typeface="Georgia" panose="02040502050405020303" pitchFamily="18" charset="0"/>
                <a:ea typeface="Times New Roman" panose="02020603050405020304" pitchFamily="18" charset="0"/>
              </a:rPr>
              <a:t>ciego.</a:t>
            </a:r>
            <a:endParaRPr lang="it-IT" sz="2800" dirty="0" smtClean="0">
              <a:latin typeface="Times New Roman" panose="02020603050405020304" pitchFamily="18" charset="0"/>
              <a:ea typeface="Times New Roman" panose="02020603050405020304" pitchFamily="18" charset="0"/>
            </a:endParaRPr>
          </a:p>
          <a:p>
            <a:pPr algn="just">
              <a:spcAft>
                <a:spcPts val="0"/>
              </a:spcAft>
            </a:pPr>
            <a:endParaRPr lang="es-ES" sz="2800" dirty="0" smtClean="0">
              <a:latin typeface="Georgia" panose="02040502050405020303" pitchFamily="18" charset="0"/>
              <a:ea typeface="MS Mincho"/>
            </a:endParaRPr>
          </a:p>
          <a:p>
            <a:pPr algn="just">
              <a:spcAft>
                <a:spcPts val="0"/>
              </a:spcAft>
            </a:pPr>
            <a:r>
              <a:rPr lang="es-ES" sz="2800" dirty="0" smtClean="0">
                <a:latin typeface="Georgia" panose="02040502050405020303" pitchFamily="18" charset="0"/>
                <a:ea typeface="MS Mincho"/>
              </a:rPr>
              <a:t>Postulado</a:t>
            </a:r>
            <a:r>
              <a:rPr lang="es-ES" sz="2800" dirty="0">
                <a:latin typeface="Georgia" panose="02040502050405020303" pitchFamily="18" charset="0"/>
                <a:ea typeface="MS Mincho"/>
              </a:rPr>
              <a:t>: </a:t>
            </a:r>
            <a:r>
              <a:rPr lang="es-ES" sz="2800" i="1" dirty="0">
                <a:latin typeface="Georgia" panose="02040502050405020303" pitchFamily="18" charset="0"/>
                <a:ea typeface="MS Mincho"/>
              </a:rPr>
              <a:t>estética deformante aplicada a un objeto deforme para captar su verdad ética</a:t>
            </a:r>
            <a:r>
              <a:rPr lang="es-ES" sz="2800" dirty="0">
                <a:latin typeface="Georgia" panose="02040502050405020303" pitchFamily="18" charset="0"/>
                <a:ea typeface="MS Mincho"/>
              </a:rPr>
              <a:t>. </a:t>
            </a:r>
            <a:endParaRPr lang="it-IT" dirty="0"/>
          </a:p>
        </p:txBody>
      </p:sp>
    </p:spTree>
    <p:extLst>
      <p:ext uri="{BB962C8B-B14F-4D97-AF65-F5344CB8AC3E}">
        <p14:creationId xmlns:p14="http://schemas.microsoft.com/office/powerpoint/2010/main" val="16736386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783771"/>
            <a:ext cx="11678194" cy="5109091"/>
          </a:xfrm>
          <a:prstGeom prst="rect">
            <a:avLst/>
          </a:prstGeom>
          <a:noFill/>
        </p:spPr>
        <p:txBody>
          <a:bodyPr wrap="square" rtlCol="0">
            <a:spAutoFit/>
          </a:bodyPr>
          <a:lstStyle/>
          <a:p>
            <a:pPr marL="228600" algn="ctr">
              <a:spcAft>
                <a:spcPts val="0"/>
              </a:spcAft>
            </a:pPr>
            <a:r>
              <a:rPr lang="es-ES" sz="2800" b="1" i="1" dirty="0" smtClean="0">
                <a:solidFill>
                  <a:srgbClr val="FF0000"/>
                </a:solidFill>
                <a:latin typeface="Georgia" panose="02040502050405020303" pitchFamily="18" charset="0"/>
                <a:ea typeface="Times New Roman" panose="02020603050405020304" pitchFamily="18" charset="0"/>
              </a:rPr>
              <a:t>Luces </a:t>
            </a:r>
            <a:r>
              <a:rPr lang="es-ES" sz="2800" b="1" i="1" dirty="0">
                <a:solidFill>
                  <a:srgbClr val="FF0000"/>
                </a:solidFill>
                <a:latin typeface="Georgia" panose="02040502050405020303" pitchFamily="18" charset="0"/>
                <a:ea typeface="Times New Roman" panose="02020603050405020304" pitchFamily="18" charset="0"/>
              </a:rPr>
              <a:t>de </a:t>
            </a:r>
            <a:r>
              <a:rPr lang="es-ES" sz="2800" b="1" i="1" dirty="0" smtClean="0">
                <a:solidFill>
                  <a:srgbClr val="FF0000"/>
                </a:solidFill>
                <a:latin typeface="Georgia" panose="02040502050405020303" pitchFamily="18" charset="0"/>
                <a:ea typeface="Times New Roman" panose="02020603050405020304" pitchFamily="18" charset="0"/>
              </a:rPr>
              <a:t>bohemia</a:t>
            </a:r>
          </a:p>
          <a:p>
            <a:pPr algn="just">
              <a:spcAft>
                <a:spcPts val="0"/>
              </a:spcAft>
            </a:pPr>
            <a:endParaRPr lang="es-ES" sz="2800" dirty="0" smtClean="0">
              <a:latin typeface="Georgia" panose="02040502050405020303" pitchFamily="18" charset="0"/>
              <a:ea typeface="Times New Roman" panose="02020603050405020304" pitchFamily="18" charset="0"/>
            </a:endParaRPr>
          </a:p>
          <a:p>
            <a:pPr algn="just">
              <a:spcAft>
                <a:spcPts val="0"/>
              </a:spcAft>
            </a:pPr>
            <a:r>
              <a:rPr lang="es-ES" sz="2800" dirty="0" smtClean="0">
                <a:latin typeface="Georgia" panose="02040502050405020303" pitchFamily="18" charset="0"/>
                <a:ea typeface="MS Mincho"/>
              </a:rPr>
              <a:t>La </a:t>
            </a:r>
            <a:r>
              <a:rPr lang="es-ES" sz="2800" dirty="0">
                <a:latin typeface="Georgia" panose="02040502050405020303" pitchFamily="18" charset="0"/>
                <a:ea typeface="MS Mincho"/>
              </a:rPr>
              <a:t>realidad, de hecho, </a:t>
            </a:r>
            <a:r>
              <a:rPr lang="es-ES" sz="2800" i="1" dirty="0">
                <a:latin typeface="Georgia" panose="02040502050405020303" pitchFamily="18" charset="0"/>
                <a:ea typeface="MS Mincho"/>
              </a:rPr>
              <a:t>está</a:t>
            </a:r>
            <a:r>
              <a:rPr lang="es-ES" sz="2800" dirty="0">
                <a:latin typeface="Georgia" panose="02040502050405020303" pitchFamily="18" charset="0"/>
                <a:ea typeface="MS Mincho"/>
              </a:rPr>
              <a:t> en </a:t>
            </a:r>
            <a:r>
              <a:rPr lang="es-ES" sz="2800" i="1" dirty="0">
                <a:latin typeface="Georgia" panose="02040502050405020303" pitchFamily="18" charset="0"/>
                <a:ea typeface="MS Mincho"/>
              </a:rPr>
              <a:t>Luces de Bohemia</a:t>
            </a:r>
            <a:r>
              <a:rPr lang="es-ES" sz="2800" dirty="0">
                <a:latin typeface="Georgia" panose="02040502050405020303" pitchFamily="18" charset="0"/>
                <a:ea typeface="MS Mincho"/>
              </a:rPr>
              <a:t>, donde no faltan las alusiones a los temas más </a:t>
            </a:r>
            <a:r>
              <a:rPr lang="es-ES" sz="2800" i="1" dirty="0">
                <a:latin typeface="Georgia" panose="02040502050405020303" pitchFamily="18" charset="0"/>
                <a:ea typeface="MS Mincho"/>
              </a:rPr>
              <a:t>à la page</a:t>
            </a:r>
            <a:r>
              <a:rPr lang="es-ES" sz="2800" dirty="0">
                <a:latin typeface="Georgia" panose="02040502050405020303" pitchFamily="18" charset="0"/>
                <a:ea typeface="MS Mincho"/>
              </a:rPr>
              <a:t>, a las corrientes filosóficas y artísticas o a las modas de principios de siglo, incluso se rememoran algunos acontecimientos históricos (como la Semana trágica de Barcelona de 1909 o los hechos de Montjuich de 1897); además, salen a relucir todos los intereses del autor, como la teosofía y el misticismo, se ridiculiza el regeneracionismo, y se ataca a la vez al modernismo y al incipiente ultraísmo. Pero esta realidad se representa como sustancialmente farsesca.</a:t>
            </a:r>
            <a:endParaRPr lang="it-IT" sz="2800" dirty="0">
              <a:latin typeface="Times New Roman" panose="02020603050405020304" pitchFamily="18" charset="0"/>
              <a:ea typeface="MS Mincho"/>
            </a:endParaRPr>
          </a:p>
          <a:p>
            <a:pPr marL="228600" algn="just">
              <a:spcAft>
                <a:spcPts val="0"/>
              </a:spcAft>
            </a:pPr>
            <a:endParaRPr lang="it-IT" dirty="0"/>
          </a:p>
        </p:txBody>
      </p:sp>
    </p:spTree>
    <p:extLst>
      <p:ext uri="{BB962C8B-B14F-4D97-AF65-F5344CB8AC3E}">
        <p14:creationId xmlns:p14="http://schemas.microsoft.com/office/powerpoint/2010/main" val="828006884"/>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783771"/>
            <a:ext cx="11678194" cy="4832092"/>
          </a:xfrm>
          <a:prstGeom prst="rect">
            <a:avLst/>
          </a:prstGeom>
          <a:noFill/>
        </p:spPr>
        <p:txBody>
          <a:bodyPr wrap="square" rtlCol="0">
            <a:spAutoFit/>
          </a:bodyPr>
          <a:lstStyle/>
          <a:p>
            <a:pPr indent="449580" algn="just">
              <a:spcAft>
                <a:spcPts val="0"/>
              </a:spcAft>
            </a:pPr>
            <a:r>
              <a:rPr lang="es-ES" sz="2800" dirty="0">
                <a:latin typeface="Georgia" panose="02040502050405020303" pitchFamily="18" charset="0"/>
                <a:ea typeface="MS Mincho"/>
              </a:rPr>
              <a:t>Valle-Inclán escribió </a:t>
            </a:r>
            <a:r>
              <a:rPr lang="es-ES" sz="2800" dirty="0" smtClean="0">
                <a:latin typeface="Georgia" panose="02040502050405020303" pitchFamily="18" charset="0"/>
                <a:ea typeface="MS Mincho"/>
              </a:rPr>
              <a:t>otros </a:t>
            </a:r>
            <a:r>
              <a:rPr lang="es-ES" sz="2800" i="1" dirty="0">
                <a:latin typeface="Georgia" panose="02040502050405020303" pitchFamily="18" charset="0"/>
                <a:ea typeface="MS Mincho"/>
              </a:rPr>
              <a:t>esperpentos</a:t>
            </a:r>
            <a:r>
              <a:rPr lang="es-ES" sz="2800" dirty="0">
                <a:latin typeface="Georgia" panose="02040502050405020303" pitchFamily="18" charset="0"/>
                <a:ea typeface="MS Mincho"/>
              </a:rPr>
              <a:t>, además de </a:t>
            </a:r>
            <a:r>
              <a:rPr lang="es-ES" sz="2800" i="1" dirty="0">
                <a:latin typeface="Georgia" panose="02040502050405020303" pitchFamily="18" charset="0"/>
                <a:ea typeface="MS Mincho"/>
              </a:rPr>
              <a:t>Luces de Bohemia</a:t>
            </a:r>
            <a:r>
              <a:rPr lang="es-ES" sz="2800" dirty="0">
                <a:latin typeface="Georgia" panose="02040502050405020303" pitchFamily="18" charset="0"/>
                <a:ea typeface="MS Mincho"/>
              </a:rPr>
              <a:t>: </a:t>
            </a:r>
            <a:r>
              <a:rPr lang="es-ES" sz="2800" i="1" dirty="0">
                <a:latin typeface="Georgia" panose="02040502050405020303" pitchFamily="18" charset="0"/>
                <a:ea typeface="MS Mincho"/>
              </a:rPr>
              <a:t>Los cuernos de don Friolera</a:t>
            </a:r>
            <a:r>
              <a:rPr lang="es-ES" sz="2800" dirty="0">
                <a:latin typeface="Georgia" panose="02040502050405020303" pitchFamily="18" charset="0"/>
                <a:ea typeface="MS Mincho"/>
              </a:rPr>
              <a:t> (1921), </a:t>
            </a:r>
            <a:r>
              <a:rPr lang="es-ES" sz="2800" i="1" dirty="0">
                <a:latin typeface="Georgia" panose="02040502050405020303" pitchFamily="18" charset="0"/>
                <a:ea typeface="MS Mincho"/>
              </a:rPr>
              <a:t>Las galas del difunto</a:t>
            </a:r>
            <a:r>
              <a:rPr lang="es-ES" sz="2800" dirty="0">
                <a:latin typeface="Georgia" panose="02040502050405020303" pitchFamily="18" charset="0"/>
                <a:ea typeface="MS Mincho"/>
              </a:rPr>
              <a:t> (1926), </a:t>
            </a:r>
            <a:r>
              <a:rPr lang="es-ES" sz="2800" i="1" dirty="0">
                <a:latin typeface="Georgia" panose="02040502050405020303" pitchFamily="18" charset="0"/>
                <a:ea typeface="MS Mincho"/>
              </a:rPr>
              <a:t>La hija del capitán</a:t>
            </a:r>
            <a:r>
              <a:rPr lang="es-ES" sz="2800" dirty="0">
                <a:latin typeface="Georgia" panose="02040502050405020303" pitchFamily="18" charset="0"/>
                <a:ea typeface="MS Mincho"/>
              </a:rPr>
              <a:t> (1927).</a:t>
            </a:r>
            <a:endParaRPr lang="it-IT" sz="2800" dirty="0">
              <a:latin typeface="Times New Roman" panose="02020603050405020304" pitchFamily="18" charset="0"/>
              <a:ea typeface="MS Mincho"/>
            </a:endParaRPr>
          </a:p>
          <a:p>
            <a:pPr indent="449580" algn="just">
              <a:spcAft>
                <a:spcPts val="0"/>
              </a:spcAft>
            </a:pPr>
            <a:r>
              <a:rPr lang="es-ES" sz="2800" dirty="0">
                <a:latin typeface="Georgia" panose="02040502050405020303" pitchFamily="18" charset="0"/>
                <a:ea typeface="MS Mincho"/>
              </a:rPr>
              <a:t> </a:t>
            </a:r>
            <a:endParaRPr lang="it-IT" sz="2800" dirty="0" smtClean="0">
              <a:latin typeface="Times New Roman" panose="02020603050405020304" pitchFamily="18" charset="0"/>
              <a:ea typeface="MS Mincho"/>
            </a:endParaRPr>
          </a:p>
          <a:p>
            <a:pPr indent="449580" algn="just">
              <a:spcAft>
                <a:spcPts val="0"/>
              </a:spcAft>
            </a:pPr>
            <a:r>
              <a:rPr lang="es-ES" sz="2800" dirty="0" smtClean="0">
                <a:latin typeface="Georgia" panose="02040502050405020303" pitchFamily="18" charset="0"/>
                <a:ea typeface="MS Mincho"/>
              </a:rPr>
              <a:t>La </a:t>
            </a:r>
            <a:r>
              <a:rPr lang="es-ES" sz="2800" dirty="0">
                <a:latin typeface="Georgia" panose="02040502050405020303" pitchFamily="18" charset="0"/>
                <a:ea typeface="MS Mincho"/>
              </a:rPr>
              <a:t>más clara explicación de la esencia del </a:t>
            </a:r>
            <a:r>
              <a:rPr lang="es-ES" sz="2800" i="1" dirty="0">
                <a:latin typeface="Georgia" panose="02040502050405020303" pitchFamily="18" charset="0"/>
                <a:ea typeface="MS Mincho"/>
              </a:rPr>
              <a:t>esperpento</a:t>
            </a:r>
            <a:r>
              <a:rPr lang="es-ES" sz="2800" dirty="0">
                <a:latin typeface="Georgia" panose="02040502050405020303" pitchFamily="18" charset="0"/>
                <a:ea typeface="MS Mincho"/>
              </a:rPr>
              <a:t> se halla dentro de </a:t>
            </a:r>
            <a:r>
              <a:rPr lang="es-ES" sz="2800" i="1" dirty="0">
                <a:latin typeface="Georgia" panose="02040502050405020303" pitchFamily="18" charset="0"/>
                <a:ea typeface="MS Mincho"/>
              </a:rPr>
              <a:t>Luces de Bohemia</a:t>
            </a:r>
            <a:r>
              <a:rPr lang="es-ES" sz="2800" dirty="0">
                <a:latin typeface="Georgia" panose="02040502050405020303" pitchFamily="18" charset="0"/>
                <a:ea typeface="MS Mincho"/>
              </a:rPr>
              <a:t>. </a:t>
            </a:r>
            <a:endParaRPr lang="es-ES" sz="2800" dirty="0" smtClean="0">
              <a:latin typeface="Georgia" panose="02040502050405020303" pitchFamily="18" charset="0"/>
              <a:ea typeface="MS Mincho"/>
            </a:endParaRPr>
          </a:p>
          <a:p>
            <a:pPr indent="449580" algn="just">
              <a:spcAft>
                <a:spcPts val="0"/>
              </a:spcAft>
            </a:pPr>
            <a:r>
              <a:rPr lang="es-ES" sz="2800" dirty="0" smtClean="0">
                <a:latin typeface="Georgia" panose="02040502050405020303" pitchFamily="18" charset="0"/>
                <a:ea typeface="MS Mincho"/>
              </a:rPr>
              <a:t>Max </a:t>
            </a:r>
            <a:r>
              <a:rPr lang="es-ES" sz="2800" dirty="0">
                <a:latin typeface="Georgia" panose="02040502050405020303" pitchFamily="18" charset="0"/>
                <a:ea typeface="MS Mincho"/>
              </a:rPr>
              <a:t>Estrella afirma que su tragedia no es una tragedia; vale decir: que es </a:t>
            </a:r>
            <a:r>
              <a:rPr lang="es-ES" sz="2800" i="1" dirty="0">
                <a:latin typeface="Georgia" panose="02040502050405020303" pitchFamily="18" charset="0"/>
                <a:ea typeface="MS Mincho"/>
              </a:rPr>
              <a:t>una tragedia que ya no es tal</a:t>
            </a:r>
            <a:r>
              <a:rPr lang="es-ES" sz="2800" dirty="0">
                <a:latin typeface="Georgia" panose="02040502050405020303" pitchFamily="18" charset="0"/>
                <a:ea typeface="MS Mincho"/>
              </a:rPr>
              <a:t>. La suya es una ‘no tragedia’ porque el personaje es un héroe trágico, en cierto modo, obligado a moverse en una circunstancia </a:t>
            </a:r>
            <a:r>
              <a:rPr lang="es-ES" sz="2800" dirty="0" smtClean="0">
                <a:latin typeface="Georgia" panose="02040502050405020303" pitchFamily="18" charset="0"/>
                <a:ea typeface="MS Mincho"/>
              </a:rPr>
              <a:t>ridícula</a:t>
            </a:r>
            <a:r>
              <a:rPr lang="es-ES" sz="2800" dirty="0">
                <a:latin typeface="Georgia" panose="02040502050405020303" pitchFamily="18" charset="0"/>
                <a:ea typeface="MS Mincho"/>
              </a:rPr>
              <a:t>, en una farsa que nunca podrá armonizar con su grandeza ética y </a:t>
            </a:r>
            <a:r>
              <a:rPr lang="es-ES" sz="2800" dirty="0" smtClean="0">
                <a:latin typeface="Georgia" panose="02040502050405020303" pitchFamily="18" charset="0"/>
                <a:ea typeface="MS Mincho"/>
              </a:rPr>
              <a:t>artística. </a:t>
            </a:r>
          </a:p>
        </p:txBody>
      </p:sp>
    </p:spTree>
    <p:extLst>
      <p:ext uri="{BB962C8B-B14F-4D97-AF65-F5344CB8AC3E}">
        <p14:creationId xmlns:p14="http://schemas.microsoft.com/office/powerpoint/2010/main" val="37490355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CasellaDiTesto 1"/>
          <p:cNvSpPr txBox="1"/>
          <p:nvPr/>
        </p:nvSpPr>
        <p:spPr>
          <a:xfrm>
            <a:off x="300446" y="783771"/>
            <a:ext cx="11678194" cy="5539978"/>
          </a:xfrm>
          <a:prstGeom prst="rect">
            <a:avLst/>
          </a:prstGeom>
          <a:noFill/>
        </p:spPr>
        <p:txBody>
          <a:bodyPr wrap="square" rtlCol="0">
            <a:spAutoFit/>
          </a:bodyPr>
          <a:lstStyle/>
          <a:p>
            <a:pPr indent="449580" algn="just">
              <a:spcAft>
                <a:spcPts val="0"/>
              </a:spcAft>
            </a:pPr>
            <a:r>
              <a:rPr lang="es-ES" sz="2800" dirty="0" smtClean="0">
                <a:latin typeface="Georgia" panose="02040502050405020303" pitchFamily="18" charset="0"/>
                <a:ea typeface="MS Mincho"/>
              </a:rPr>
              <a:t>“Los héroes clásicos han ido a pasaearse en el callejón del gato”, </a:t>
            </a:r>
            <a:r>
              <a:rPr lang="es-ES" sz="2800" dirty="0" smtClean="0">
                <a:latin typeface="Georgia" panose="02040502050405020303" pitchFamily="18" charset="0"/>
                <a:ea typeface="MS Mincho"/>
              </a:rPr>
              <a:t>afirma </a:t>
            </a:r>
            <a:r>
              <a:rPr lang="es-ES" sz="2800" dirty="0" smtClean="0">
                <a:latin typeface="Georgia" panose="02040502050405020303" pitchFamily="18" charset="0"/>
                <a:ea typeface="MS Mincho"/>
              </a:rPr>
              <a:t>el protagonista, aludiendo al callejón madrileño donde los espejos deformantes restituyen una imagen alterada y ridícula de los transeúntes. </a:t>
            </a:r>
          </a:p>
          <a:p>
            <a:pPr indent="449580" algn="just">
              <a:spcAft>
                <a:spcPts val="0"/>
              </a:spcAft>
            </a:pPr>
            <a:endParaRPr lang="es-ES" sz="2800" dirty="0">
              <a:latin typeface="Georgia" panose="02040502050405020303" pitchFamily="18" charset="0"/>
              <a:ea typeface="MS Mincho"/>
            </a:endParaRPr>
          </a:p>
          <a:p>
            <a:pPr indent="449580" algn="just">
              <a:spcAft>
                <a:spcPts val="0"/>
              </a:spcAft>
            </a:pPr>
            <a:r>
              <a:rPr lang="es-ES" sz="2800" dirty="0" smtClean="0">
                <a:latin typeface="Georgia" panose="02040502050405020303" pitchFamily="18" charset="0"/>
                <a:ea typeface="MS Mincho"/>
              </a:rPr>
              <a:t>La circunstancia absurda y grotesca entonces convierte la tragedia individual </a:t>
            </a:r>
            <a:r>
              <a:rPr lang="es-ES" sz="2800" dirty="0" smtClean="0">
                <a:latin typeface="Georgia" panose="02040502050405020303" pitchFamily="18" charset="0"/>
                <a:ea typeface="MS Mincho"/>
              </a:rPr>
              <a:t>en una </a:t>
            </a:r>
            <a:r>
              <a:rPr lang="es-ES" sz="2800" dirty="0" smtClean="0">
                <a:latin typeface="Georgia" panose="02040502050405020303" pitchFamily="18" charset="0"/>
                <a:ea typeface="MS Mincho"/>
              </a:rPr>
              <a:t>farsa colectiva, creando una neta oposición entre el héroe y su lugar de acción. Solo de esta forma, sin embargo, se puede intuir la sustancial deformidad de la vida española de comienzos del XX y, más en general, de la edad nihilista moderna. </a:t>
            </a:r>
          </a:p>
          <a:p>
            <a:pPr indent="449580" algn="just">
              <a:spcAft>
                <a:spcPts val="0"/>
              </a:spcAft>
            </a:pPr>
            <a:r>
              <a:rPr lang="es-ES" sz="2800" dirty="0" smtClean="0">
                <a:latin typeface="Georgia" panose="02040502050405020303" pitchFamily="18" charset="0"/>
                <a:ea typeface="MS Mincho"/>
              </a:rPr>
              <a:t>Como afirma Max Estrella: “España es una deformación grotesca de la civilización europea”.</a:t>
            </a:r>
            <a:endParaRPr lang="it-IT" sz="2800" dirty="0" smtClean="0">
              <a:latin typeface="Times New Roman" panose="02020603050405020304" pitchFamily="18" charset="0"/>
              <a:ea typeface="MS Mincho"/>
            </a:endParaRPr>
          </a:p>
          <a:p>
            <a:pPr marL="228600" algn="just">
              <a:spcAft>
                <a:spcPts val="0"/>
              </a:spcAft>
            </a:pPr>
            <a:endParaRPr lang="it-IT" dirty="0"/>
          </a:p>
        </p:txBody>
      </p:sp>
    </p:spTree>
    <p:extLst>
      <p:ext uri="{BB962C8B-B14F-4D97-AF65-F5344CB8AC3E}">
        <p14:creationId xmlns:p14="http://schemas.microsoft.com/office/powerpoint/2010/main" val="173995884"/>
      </p:ext>
    </p:extLst>
  </p:cSld>
  <p:clrMapOvr>
    <a:masterClrMapping/>
  </p:clrMapOvr>
</p:sld>
</file>

<file path=ppt/theme/theme1.xml><?xml version="1.0" encoding="utf-8"?>
<a:theme xmlns:a="http://schemas.openxmlformats.org/drawingml/2006/main" name="Tema di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xmlns=""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19</TotalTime>
  <Words>650</Words>
  <Application>Microsoft Office PowerPoint</Application>
  <PresentationFormat>Personalizzato</PresentationFormat>
  <Paragraphs>34</Paragraphs>
  <Slides>8</Slides>
  <Notes>0</Notes>
  <HiddenSlides>0</HiddenSlides>
  <MMClips>0</MMClips>
  <ScaleCrop>false</ScaleCrop>
  <HeadingPairs>
    <vt:vector size="4" baseType="variant">
      <vt:variant>
        <vt:lpstr>Tema</vt:lpstr>
      </vt:variant>
      <vt:variant>
        <vt:i4>1</vt:i4>
      </vt:variant>
      <vt:variant>
        <vt:lpstr>Titoli diapositive</vt:lpstr>
      </vt:variant>
      <vt:variant>
        <vt:i4>8</vt:i4>
      </vt:variant>
    </vt:vector>
  </HeadingPairs>
  <TitlesOfParts>
    <vt:vector size="9" baseType="lpstr">
      <vt:lpstr>Tema di Office</vt:lpstr>
      <vt:lpstr>Valle-Inclán: la invención del esperpento</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lpstr>Presentazione standard di PowerPoint</vt:lpstr>
    </vt:vector>
  </TitlesOfParts>
  <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Valle-Inclán: la invención del esperpento</dc:title>
  <dc:creator>Paolo</dc:creator>
  <cp:lastModifiedBy>Paolo</cp:lastModifiedBy>
  <cp:revision>8</cp:revision>
  <dcterms:created xsi:type="dcterms:W3CDTF">2017-12-11T19:51:38Z</dcterms:created>
  <dcterms:modified xsi:type="dcterms:W3CDTF">2017-12-12T10:35:23Z</dcterms:modified>
</cp:coreProperties>
</file>