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9" r:id="rId3"/>
    <p:sldId id="278" r:id="rId4"/>
    <p:sldId id="277" r:id="rId5"/>
    <p:sldId id="280" r:id="rId6"/>
    <p:sldId id="281" r:id="rId7"/>
    <p:sldId id="282" r:id="rId8"/>
    <p:sldId id="285" r:id="rId9"/>
    <p:sldId id="286" r:id="rId10"/>
    <p:sldId id="261" r:id="rId11"/>
    <p:sldId id="287" r:id="rId12"/>
    <p:sldId id="288" r:id="rId13"/>
    <p:sldId id="289" r:id="rId14"/>
    <p:sldId id="290" r:id="rId15"/>
    <p:sldId id="263" r:id="rId16"/>
    <p:sldId id="264" r:id="rId17"/>
    <p:sldId id="266" r:id="rId18"/>
    <p:sldId id="267" r:id="rId19"/>
    <p:sldId id="268" r:id="rId20"/>
    <p:sldId id="276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4651-17EF-4DAE-966B-97CDB6145999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DC3CBD-34E7-473A-A96C-3C7A8660C1EA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4651-17EF-4DAE-966B-97CDB6145999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3CBD-34E7-473A-A96C-3C7A8660C1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4651-17EF-4DAE-966B-97CDB6145999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3CBD-34E7-473A-A96C-3C7A8660C1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C894651-17EF-4DAE-966B-97CDB6145999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7DC3CBD-34E7-473A-A96C-3C7A8660C1EA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4651-17EF-4DAE-966B-97CDB6145999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3CBD-34E7-473A-A96C-3C7A8660C1EA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4651-17EF-4DAE-966B-97CDB6145999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3CBD-34E7-473A-A96C-3C7A8660C1EA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3CBD-34E7-473A-A96C-3C7A8660C1EA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4651-17EF-4DAE-966B-97CDB6145999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4651-17EF-4DAE-966B-97CDB6145999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3CBD-34E7-473A-A96C-3C7A8660C1EA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4651-17EF-4DAE-966B-97CDB6145999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3CBD-34E7-473A-A96C-3C7A8660C1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C894651-17EF-4DAE-966B-97CDB6145999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7DC3CBD-34E7-473A-A96C-3C7A8660C1EA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4651-17EF-4DAE-966B-97CDB6145999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DC3CBD-34E7-473A-A96C-3C7A8660C1EA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894651-17EF-4DAE-966B-97CDB6145999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7DC3CBD-34E7-473A-A96C-3C7A8660C1EA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7200" y="3726160"/>
            <a:ext cx="8305800" cy="1143000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UNAMUNO</a:t>
            </a:r>
            <a:br>
              <a:rPr lang="it-IT" dirty="0" smtClean="0"/>
            </a:br>
            <a:r>
              <a:rPr lang="it-IT" dirty="0" smtClean="0">
                <a:solidFill>
                  <a:srgbClr val="00B050"/>
                </a:solidFill>
              </a:rPr>
              <a:t>Modernismo y </a:t>
            </a:r>
            <a:r>
              <a:rPr lang="it-IT" i="1" dirty="0" err="1" smtClean="0">
                <a:solidFill>
                  <a:srgbClr val="00B050"/>
                </a:solidFill>
              </a:rPr>
              <a:t>nivola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80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620688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Georgia" pitchFamily="18" charset="0"/>
              </a:rPr>
              <a:t>«</a:t>
            </a:r>
            <a:r>
              <a:rPr lang="it-IT" sz="2400" b="1" dirty="0" err="1" smtClean="0">
                <a:solidFill>
                  <a:srgbClr val="002060"/>
                </a:solidFill>
                <a:latin typeface="Georgia" pitchFamily="18" charset="0"/>
              </a:rPr>
              <a:t>Eso</a:t>
            </a:r>
            <a:r>
              <a:rPr lang="it-IT" sz="24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de </a:t>
            </a:r>
            <a:r>
              <a:rPr lang="it-IT" sz="2400" b="1" i="1" dirty="0" err="1">
                <a:solidFill>
                  <a:srgbClr val="002060"/>
                </a:solidFill>
                <a:latin typeface="Georgia" pitchFamily="18" charset="0"/>
              </a:rPr>
              <a:t>nivola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,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como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bauticé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a mi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novela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– ¡y tan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novela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! – </a:t>
            </a:r>
            <a:r>
              <a:rPr lang="it-IT" sz="2400" b="1" i="1" dirty="0" err="1">
                <a:solidFill>
                  <a:srgbClr val="002060"/>
                </a:solidFill>
                <a:latin typeface="Georgia" pitchFamily="18" charset="0"/>
              </a:rPr>
              <a:t>Niebla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, y en ella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misma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lo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explico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,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fue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una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salida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que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encontré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para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mis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... – ¿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críticos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?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Bueno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; pase –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críticos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. Y lo han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sabido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aprovechar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porque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ello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favorecía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su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pereza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mental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. La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pereza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mental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,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el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no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saber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juzgar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sino conforme a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precedentes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, es lo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más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propio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de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los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que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se </a:t>
            </a:r>
            <a:r>
              <a:rPr lang="it-IT" sz="2400" b="1" dirty="0" err="1">
                <a:solidFill>
                  <a:srgbClr val="002060"/>
                </a:solidFill>
                <a:latin typeface="Georgia" pitchFamily="18" charset="0"/>
              </a:rPr>
              <a:t>consagran</a:t>
            </a:r>
            <a:r>
              <a:rPr lang="it-IT" sz="2400" b="1" dirty="0">
                <a:solidFill>
                  <a:srgbClr val="002060"/>
                </a:solidFill>
                <a:latin typeface="Georgia" pitchFamily="18" charset="0"/>
              </a:rPr>
              <a:t> a </a:t>
            </a:r>
            <a:r>
              <a:rPr lang="it-IT" sz="2400" b="1" dirty="0" err="1" smtClean="0">
                <a:solidFill>
                  <a:srgbClr val="002060"/>
                </a:solidFill>
                <a:latin typeface="Georgia" pitchFamily="18" charset="0"/>
              </a:rPr>
              <a:t>críticos</a:t>
            </a:r>
            <a:r>
              <a:rPr lang="it-IT" sz="2400" b="1" dirty="0" smtClean="0">
                <a:solidFill>
                  <a:srgbClr val="002060"/>
                </a:solidFill>
                <a:latin typeface="Georgia" pitchFamily="18" charset="0"/>
              </a:rPr>
              <a:t>»</a:t>
            </a:r>
            <a:r>
              <a:rPr lang="it-IT" sz="24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it-IT" sz="2400" b="1" dirty="0" smtClean="0">
                <a:latin typeface="Georgia" pitchFamily="18" charset="0"/>
              </a:rPr>
              <a:t>[</a:t>
            </a:r>
            <a:r>
              <a:rPr lang="it-IT" sz="2400" b="1" dirty="0" err="1" smtClean="0">
                <a:latin typeface="Georgia" pitchFamily="18" charset="0"/>
              </a:rPr>
              <a:t>Unamuno</a:t>
            </a:r>
            <a:r>
              <a:rPr lang="it-IT" sz="2400" b="1" dirty="0" smtClean="0">
                <a:latin typeface="Georgia" pitchFamily="18" charset="0"/>
              </a:rPr>
              <a:t>, </a:t>
            </a:r>
            <a:r>
              <a:rPr lang="it-IT" sz="2400" b="1" dirty="0">
                <a:latin typeface="Georgia" pitchFamily="18" charset="0"/>
              </a:rPr>
              <a:t>«</a:t>
            </a:r>
            <a:r>
              <a:rPr lang="it-IT" sz="2400" b="1" dirty="0" err="1">
                <a:latin typeface="Georgia" pitchFamily="18" charset="0"/>
              </a:rPr>
              <a:t>Prólogo</a:t>
            </a:r>
            <a:r>
              <a:rPr lang="it-IT" sz="2400" b="1" dirty="0">
                <a:latin typeface="Georgia" pitchFamily="18" charset="0"/>
              </a:rPr>
              <a:t>» a </a:t>
            </a:r>
            <a:r>
              <a:rPr lang="it-IT" sz="2400" b="1" i="1" dirty="0">
                <a:latin typeface="Georgia" pitchFamily="18" charset="0"/>
              </a:rPr>
              <a:t>Tres </a:t>
            </a:r>
            <a:r>
              <a:rPr lang="it-IT" sz="2400" b="1" i="1" dirty="0" err="1">
                <a:latin typeface="Georgia" pitchFamily="18" charset="0"/>
              </a:rPr>
              <a:t>novelas</a:t>
            </a:r>
            <a:r>
              <a:rPr lang="it-IT" sz="2400" b="1" i="1" dirty="0">
                <a:latin typeface="Georgia" pitchFamily="18" charset="0"/>
              </a:rPr>
              <a:t> </a:t>
            </a:r>
            <a:r>
              <a:rPr lang="it-IT" sz="2400" b="1" i="1" dirty="0" err="1">
                <a:latin typeface="Georgia" pitchFamily="18" charset="0"/>
              </a:rPr>
              <a:t>ejemplares</a:t>
            </a:r>
            <a:r>
              <a:rPr lang="it-IT" sz="2400" b="1" i="1" dirty="0" smtClean="0">
                <a:latin typeface="Georgia" pitchFamily="18" charset="0"/>
              </a:rPr>
              <a:t>...</a:t>
            </a:r>
            <a:r>
              <a:rPr lang="it-IT" sz="2400" b="1" dirty="0" smtClean="0">
                <a:latin typeface="Georgia" pitchFamily="18" charset="0"/>
              </a:rPr>
              <a:t>]</a:t>
            </a:r>
          </a:p>
          <a:p>
            <a:endParaRPr lang="it-IT" sz="2400" dirty="0">
              <a:latin typeface="Georgia" pitchFamily="18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«Esta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ocurrencia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 de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llamarle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it-IT" sz="2400" i="1" dirty="0" err="1">
                <a:solidFill>
                  <a:srgbClr val="FF0000"/>
                </a:solidFill>
                <a:latin typeface="Georgia" pitchFamily="18" charset="0"/>
              </a:rPr>
              <a:t>nivola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 –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ocurrencia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que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 en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rigor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 no es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mía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,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como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 lo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cuento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 en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el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 texto–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fue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otra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 ingenua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zorrería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 para intrigar a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los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críticos</a:t>
            </a:r>
            <a:r>
              <a:rPr lang="it-IT" sz="2400" dirty="0" smtClean="0">
                <a:solidFill>
                  <a:srgbClr val="FF0000"/>
                </a:solidFill>
                <a:latin typeface="Georgia" pitchFamily="18" charset="0"/>
              </a:rPr>
              <a:t>» </a:t>
            </a:r>
            <a:r>
              <a:rPr lang="it-IT" sz="2400" b="1" dirty="0" smtClean="0">
                <a:latin typeface="Georgia" pitchFamily="18" charset="0"/>
              </a:rPr>
              <a:t>[</a:t>
            </a:r>
            <a:r>
              <a:rPr lang="it-IT" sz="2400" b="1" dirty="0" err="1" smtClean="0">
                <a:latin typeface="Georgia" pitchFamily="18" charset="0"/>
              </a:rPr>
              <a:t>Unamuno</a:t>
            </a:r>
            <a:r>
              <a:rPr lang="it-IT" sz="2400" b="1" dirty="0" smtClean="0">
                <a:latin typeface="Georgia" pitchFamily="18" charset="0"/>
              </a:rPr>
              <a:t>, </a:t>
            </a:r>
            <a:r>
              <a:rPr lang="it-IT" sz="2400" b="1" dirty="0" err="1">
                <a:latin typeface="Georgia" pitchFamily="18" charset="0"/>
              </a:rPr>
              <a:t>segundo</a:t>
            </a:r>
            <a:r>
              <a:rPr lang="it-IT" sz="2400" b="1" dirty="0">
                <a:latin typeface="Georgia" pitchFamily="18" charset="0"/>
              </a:rPr>
              <a:t> </a:t>
            </a:r>
            <a:r>
              <a:rPr lang="it-IT" sz="2400" b="1" dirty="0" err="1">
                <a:latin typeface="Georgia" pitchFamily="18" charset="0"/>
              </a:rPr>
              <a:t>prólogo</a:t>
            </a:r>
            <a:r>
              <a:rPr lang="it-IT" sz="2400" b="1" dirty="0">
                <a:latin typeface="Georgia" pitchFamily="18" charset="0"/>
              </a:rPr>
              <a:t> a la </a:t>
            </a:r>
            <a:r>
              <a:rPr lang="it-IT" sz="2400" b="1" dirty="0" err="1">
                <a:latin typeface="Georgia" pitchFamily="18" charset="0"/>
              </a:rPr>
              <a:t>tercera</a:t>
            </a:r>
            <a:r>
              <a:rPr lang="it-IT" sz="2400" b="1" dirty="0">
                <a:latin typeface="Georgia" pitchFamily="18" charset="0"/>
              </a:rPr>
              <a:t> </a:t>
            </a:r>
            <a:r>
              <a:rPr lang="it-IT" sz="2400" b="1" dirty="0" err="1">
                <a:latin typeface="Georgia" pitchFamily="18" charset="0"/>
              </a:rPr>
              <a:t>edición</a:t>
            </a:r>
            <a:r>
              <a:rPr lang="it-IT" sz="2400" b="1" dirty="0">
                <a:latin typeface="Georgia" pitchFamily="18" charset="0"/>
              </a:rPr>
              <a:t> de </a:t>
            </a:r>
            <a:r>
              <a:rPr lang="it-IT" sz="2400" b="1" i="1" dirty="0" err="1">
                <a:latin typeface="Georgia" pitchFamily="18" charset="0"/>
              </a:rPr>
              <a:t>Niebla</a:t>
            </a:r>
            <a:r>
              <a:rPr lang="it-IT" sz="2400" b="1" i="1" dirty="0">
                <a:latin typeface="Georgia" pitchFamily="18" charset="0"/>
              </a:rPr>
              <a:t> </a:t>
            </a:r>
            <a:r>
              <a:rPr lang="it-IT" sz="2400" b="1" dirty="0">
                <a:latin typeface="Georgia" pitchFamily="18" charset="0"/>
              </a:rPr>
              <a:t>(1935</a:t>
            </a:r>
            <a:r>
              <a:rPr lang="it-IT" sz="2400" b="1" dirty="0" smtClean="0">
                <a:latin typeface="Georgia" pitchFamily="18" charset="0"/>
              </a:rPr>
              <a:t>)]</a:t>
            </a:r>
          </a:p>
          <a:p>
            <a:endParaRPr lang="it-IT" sz="24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4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620688"/>
            <a:ext cx="889248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Sin duda la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nivola 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 es algo que puede definirse de forma unívoca o racional, pero creo que no es suficiente </a:t>
            </a:r>
            <a:r>
              <a:rPr lang="es-E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afirmar 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que ese neologismo se forjó únicamente para burlarse de los torpes críticos o como caricatura de los tecnicismos filosóficos de raigambre racionalista que circulaban en la España de entresiglos, desde las fórmulas neoescolásticas a la jerga krausopositivista. </a:t>
            </a:r>
            <a:endParaRPr lang="es-E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endParaRPr lang="es-E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es-E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En 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efecto, la explicación (que no definición) de lo que es la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nivola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 halla precisamente en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Niebla, 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no peca de oscuridad. </a:t>
            </a:r>
            <a:endParaRPr lang="it-IT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sz="24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96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404664"/>
            <a:ext cx="87129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Conforme sostiene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heterónimo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Víctor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Goti en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Prólogo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», la </a:t>
            </a:r>
            <a:r>
              <a:rPr lang="it-IT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nivola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es 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«una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bufonada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trágica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 una tragedia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bufa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[...] en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bufo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grotesco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 lo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trágico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est[á]n [...]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fundidos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confundidos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en uno»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una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tragicomedia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moderna en la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cual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suprimen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pleonásticas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descripciones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realistas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para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poder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liberar a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personajes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la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autoridad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su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creador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y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permitirles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entretengan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diálogos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(o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monodiálogos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paradójicos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esas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conversaciones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brillantes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absurdas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 partir de </a:t>
            </a:r>
            <a:r>
              <a:rPr lang="es-ES_tradnl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Amor y pedagogía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se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convierten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en un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rasgo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típico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la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escritura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Don Miguel. 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 </a:t>
            </a:r>
            <a:r>
              <a:rPr lang="it-IT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nivola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presupone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por lo tanto, una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extrema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teatralización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de la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novela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teatro y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novela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funden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y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también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fusionan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tragedia y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comedia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generando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así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una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magnífica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hibridación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al </a:t>
            </a:r>
            <a:r>
              <a:rPr lang="it-IT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cuadrado</a:t>
            </a:r>
            <a:r>
              <a:rPr lang="it-IT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it-IT" sz="28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42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404664"/>
            <a:ext cx="82089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400" dirty="0" smtClean="0">
                <a:latin typeface="Georgia" pitchFamily="18" charset="0"/>
              </a:rPr>
              <a:t>«...por </a:t>
            </a:r>
            <a:r>
              <a:rPr lang="es-ES_tradnl" sz="2400" dirty="0">
                <a:latin typeface="Georgia" pitchFamily="18" charset="0"/>
              </a:rPr>
              <a:t>debajo fluye cierta concepción de la vida como algo teatral, en que todos representamos un papel» </a:t>
            </a:r>
            <a:r>
              <a:rPr lang="es-ES_tradnl" sz="2400" b="1" dirty="0">
                <a:latin typeface="Georgia" pitchFamily="18" charset="0"/>
              </a:rPr>
              <a:t>(</a:t>
            </a:r>
            <a:r>
              <a:rPr lang="it-IT" sz="2400" b="1" dirty="0">
                <a:latin typeface="Georgia" pitchFamily="18" charset="0"/>
              </a:rPr>
              <a:t>carta del </a:t>
            </a:r>
            <a:r>
              <a:rPr lang="it-IT" sz="2400" b="1" dirty="0" smtClean="0">
                <a:latin typeface="Georgia" pitchFamily="18" charset="0"/>
              </a:rPr>
              <a:t>29-XI-1900 a </a:t>
            </a:r>
            <a:r>
              <a:rPr lang="it-IT" sz="2400" b="1" dirty="0" err="1" smtClean="0">
                <a:latin typeface="Georgia" pitchFamily="18" charset="0"/>
              </a:rPr>
              <a:t>Valent</a:t>
            </a:r>
            <a:r>
              <a:rPr lang="es-ES" sz="2400" b="1" dirty="0" smtClean="0">
                <a:latin typeface="Georgia" pitchFamily="18" charset="0"/>
              </a:rPr>
              <a:t>í Camps)</a:t>
            </a:r>
          </a:p>
          <a:p>
            <a:pPr algn="just"/>
            <a:endParaRPr lang="es-ES_tradnl" sz="2400" dirty="0" smtClean="0">
              <a:latin typeface="Georgia" pitchFamily="18" charset="0"/>
            </a:endParaRPr>
          </a:p>
          <a:p>
            <a:pPr algn="ctr"/>
            <a:r>
              <a:rPr lang="es-ES_tradnl" sz="2400" i="1" dirty="0" smtClean="0">
                <a:solidFill>
                  <a:srgbClr val="FF0000"/>
                </a:solidFill>
                <a:latin typeface="Georgia" pitchFamily="18" charset="0"/>
              </a:rPr>
              <a:t>Amor y Pedagog</a:t>
            </a:r>
            <a:r>
              <a:rPr lang="es-ES" sz="2400" i="1" dirty="0" smtClean="0">
                <a:solidFill>
                  <a:srgbClr val="FF0000"/>
                </a:solidFill>
                <a:latin typeface="Georgia" pitchFamily="18" charset="0"/>
              </a:rPr>
              <a:t>ía</a:t>
            </a:r>
            <a:endParaRPr lang="es-ES_tradnl" sz="2400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just"/>
            <a:endParaRPr lang="es-ES_tradnl" sz="2400" dirty="0" smtClean="0">
              <a:latin typeface="Georgia" pitchFamily="18" charset="0"/>
            </a:endParaRPr>
          </a:p>
          <a:p>
            <a:pPr algn="just"/>
            <a:r>
              <a:rPr lang="es-ES_tradnl" sz="2400" dirty="0" smtClean="0">
                <a:latin typeface="Georgia" pitchFamily="18" charset="0"/>
              </a:rPr>
              <a:t>«...entra </a:t>
            </a:r>
            <a:r>
              <a:rPr lang="es-ES_tradnl" sz="2400" dirty="0">
                <a:latin typeface="Georgia" pitchFamily="18" charset="0"/>
              </a:rPr>
              <a:t>en el escenario y se pone a berrear. Es lo único que se le ocurre hacer, ya que ha de hacer algo al pisar las </a:t>
            </a:r>
            <a:r>
              <a:rPr lang="es-ES_tradnl" sz="2400" dirty="0" smtClean="0">
                <a:latin typeface="Georgia" pitchFamily="18" charset="0"/>
              </a:rPr>
              <a:t>tablas.» </a:t>
            </a:r>
            <a:endParaRPr lang="es-ES" sz="2400" dirty="0" smtClean="0">
              <a:latin typeface="Georgia" pitchFamily="18" charset="0"/>
            </a:endParaRPr>
          </a:p>
          <a:p>
            <a:pPr algn="just"/>
            <a:endParaRPr lang="it-IT" sz="2400" dirty="0" smtClean="0">
              <a:latin typeface="Georgia" pitchFamily="18" charset="0"/>
            </a:endParaRPr>
          </a:p>
          <a:p>
            <a:pPr algn="just"/>
            <a:r>
              <a:rPr lang="it-IT" sz="2400" dirty="0" smtClean="0">
                <a:latin typeface="Georgia" pitchFamily="18" charset="0"/>
              </a:rPr>
              <a:t>«</a:t>
            </a:r>
            <a:r>
              <a:rPr lang="es-ES_tradnl" sz="2400" dirty="0">
                <a:latin typeface="Georgia" pitchFamily="18" charset="0"/>
              </a:rPr>
              <a:t>Esto es una tragicomedia, amigo Avito. Representamos cada uno nuestro papel; nos tiran de los hilos cuando creemos obrar, no siendo este obrar más que un accionar; recitamos el papel aprendido allá, en las tinieblas de la </a:t>
            </a:r>
            <a:r>
              <a:rPr lang="es-ES_tradnl" sz="2400" dirty="0" smtClean="0">
                <a:latin typeface="Georgia" pitchFamily="18" charset="0"/>
              </a:rPr>
              <a:t>inconciencia</a:t>
            </a:r>
            <a:r>
              <a:rPr lang="es-ES_tradnl" sz="2400" dirty="0">
                <a:latin typeface="Georgia" pitchFamily="18" charset="0"/>
              </a:rPr>
              <a:t>, en nuestra tenebrosa preexistencia; el Apuntador nos guía; el gran tramoyista maquina todo esto...»</a:t>
            </a:r>
            <a:endParaRPr lang="it-IT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4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404664"/>
            <a:ext cx="856895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Volviendo a leer el diálogo en el cual Víctor Goti explica a Augusto Pérez qué es la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nivola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es posible apreciar que tanto el viviparismo o escritura sin plan previo </a:t>
            </a:r>
            <a:r>
              <a:rPr lang="es-E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–«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 novela no tiene argumento, o mejor dicho, será el que vaya saliendo. El argumento se hace él solo</a:t>
            </a:r>
            <a:r>
              <a:rPr lang="es-E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»–, 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cuanto la rebelde autonomía que reclama en consecuencia el ente de ficción </a:t>
            </a:r>
            <a:r>
              <a:rPr lang="es-E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–«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Mis personajes se irán haciendo según obren y hablen, sobre todo según hablen; su carácter se irá formando poco a poco. Y a las veces su carácter será el de no tenerlo</a:t>
            </a:r>
            <a:r>
              <a:rPr lang="es-E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»– 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derivan de esta extrema teatralización que pretende eliminar al narrador tradicional y la pretensión de profundizar en la consciencia del escritor en crisis (central en el modernismo azoriniano-barojiano</a:t>
            </a:r>
            <a:r>
              <a:rPr lang="es-E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it-IT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it-IT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38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116632"/>
            <a:ext cx="896448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 smtClean="0">
              <a:latin typeface="Georgia" pitchFamily="18" charset="0"/>
            </a:endParaRPr>
          </a:p>
          <a:p>
            <a:r>
              <a:rPr lang="es-ES" sz="2400" dirty="0" smtClean="0">
                <a:latin typeface="Georgia" pitchFamily="18" charset="0"/>
              </a:rPr>
              <a:t>–</a:t>
            </a:r>
            <a:r>
              <a:rPr lang="es-ES" sz="2400" dirty="0">
                <a:latin typeface="Georgia" pitchFamily="18" charset="0"/>
              </a:rPr>
              <a:t>Pero ¿te has metido a escribir una novela?</a:t>
            </a:r>
            <a:endParaRPr lang="it-IT" sz="2400" dirty="0">
              <a:latin typeface="Georgia" pitchFamily="18" charset="0"/>
            </a:endParaRPr>
          </a:p>
          <a:p>
            <a:r>
              <a:rPr lang="es-ES" sz="2400" dirty="0" smtClean="0">
                <a:latin typeface="Georgia" pitchFamily="18" charset="0"/>
              </a:rPr>
              <a:t>–¿</a:t>
            </a:r>
            <a:r>
              <a:rPr lang="es-ES" sz="2400" dirty="0">
                <a:latin typeface="Georgia" pitchFamily="18" charset="0"/>
              </a:rPr>
              <a:t>Y qué quieres que hiciese?</a:t>
            </a:r>
            <a:endParaRPr lang="it-IT" sz="2400" dirty="0">
              <a:latin typeface="Georgia" pitchFamily="18" charset="0"/>
            </a:endParaRPr>
          </a:p>
          <a:p>
            <a:r>
              <a:rPr lang="es-ES" sz="2400" dirty="0" smtClean="0">
                <a:latin typeface="Georgia" pitchFamily="18" charset="0"/>
              </a:rPr>
              <a:t>–¿</a:t>
            </a:r>
            <a:r>
              <a:rPr lang="es-ES" sz="2400" dirty="0">
                <a:latin typeface="Georgia" pitchFamily="18" charset="0"/>
              </a:rPr>
              <a:t>Y cuál es su argumento, si se puede saber?</a:t>
            </a:r>
            <a:endParaRPr lang="it-IT" sz="2400" dirty="0">
              <a:latin typeface="Georgia" pitchFamily="18" charset="0"/>
            </a:endParaRPr>
          </a:p>
          <a:p>
            <a:r>
              <a:rPr lang="es-ES" sz="2400" dirty="0" smtClean="0">
                <a:latin typeface="Georgia" pitchFamily="18" charset="0"/>
              </a:rPr>
              <a:t>–</a:t>
            </a:r>
            <a:r>
              <a:rPr lang="es-ES" sz="2400" b="1" dirty="0">
                <a:solidFill>
                  <a:srgbClr val="002060"/>
                </a:solidFill>
                <a:latin typeface="Georgia" pitchFamily="18" charset="0"/>
              </a:rPr>
              <a:t>Mi novela no tiene argumento, o mejor dicho, será el que vaya saliendo. El argumento se hace él solo.</a:t>
            </a:r>
            <a:endParaRPr lang="it-IT" sz="2400" b="1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es-ES" sz="2400" dirty="0" smtClean="0">
                <a:solidFill>
                  <a:srgbClr val="002060"/>
                </a:solidFill>
                <a:latin typeface="Georgia" pitchFamily="18" charset="0"/>
              </a:rPr>
              <a:t>–</a:t>
            </a:r>
            <a:r>
              <a:rPr lang="es-ES" sz="2400" dirty="0" smtClean="0">
                <a:latin typeface="Georgia" pitchFamily="18" charset="0"/>
              </a:rPr>
              <a:t>¿</a:t>
            </a:r>
            <a:r>
              <a:rPr lang="es-ES" sz="2400" dirty="0">
                <a:latin typeface="Georgia" pitchFamily="18" charset="0"/>
              </a:rPr>
              <a:t>Y cómo es eso?</a:t>
            </a:r>
            <a:endParaRPr lang="it-IT" sz="2400" dirty="0">
              <a:latin typeface="Georgia" pitchFamily="18" charset="0"/>
            </a:endParaRPr>
          </a:p>
          <a:p>
            <a:pPr algn="just"/>
            <a:r>
              <a:rPr lang="es-ES" sz="2400" dirty="0" smtClean="0">
                <a:latin typeface="Georgia" pitchFamily="18" charset="0"/>
              </a:rPr>
              <a:t>–</a:t>
            </a:r>
            <a:r>
              <a:rPr lang="es-ES" sz="2400" dirty="0">
                <a:latin typeface="Georgia" pitchFamily="18" charset="0"/>
              </a:rPr>
              <a:t>Pues mira, un día de estos que no sabía bien qué </a:t>
            </a:r>
            <a:r>
              <a:rPr lang="es-ES" sz="2400" dirty="0" smtClean="0">
                <a:latin typeface="Georgia" pitchFamily="18" charset="0"/>
              </a:rPr>
              <a:t>hacer</a:t>
            </a:r>
            <a:r>
              <a:rPr lang="es-ES" sz="2400" dirty="0">
                <a:latin typeface="Georgia" pitchFamily="18" charset="0"/>
              </a:rPr>
              <a:t>, pero sentía ansia de hacer algo, una comezón muy íntima, un escarabajeo de la fantasía, me dije: </a:t>
            </a:r>
            <a:r>
              <a:rPr lang="es-ES" sz="2400" b="1" dirty="0">
                <a:solidFill>
                  <a:srgbClr val="FF0000"/>
                </a:solidFill>
                <a:latin typeface="Georgia" pitchFamily="18" charset="0"/>
              </a:rPr>
              <a:t>voy a escribir una novela, pero voy a escribirla como se vive, sin saber lo que vendrá</a:t>
            </a:r>
            <a:r>
              <a:rPr lang="es-ES" sz="2400" b="1" dirty="0">
                <a:latin typeface="Georgia" pitchFamily="18" charset="0"/>
              </a:rPr>
              <a:t>.</a:t>
            </a:r>
            <a:r>
              <a:rPr lang="es-ES" sz="2400" dirty="0">
                <a:latin typeface="Georgia" pitchFamily="18" charset="0"/>
              </a:rPr>
              <a:t> Me senté, cogí unas cuartillas y empecé lo primero que se me ocurrió, sin saber lo que seguiría</a:t>
            </a:r>
            <a:r>
              <a:rPr lang="es-ES" sz="2400" dirty="0">
                <a:solidFill>
                  <a:srgbClr val="FF0000"/>
                </a:solidFill>
                <a:latin typeface="Georgia" pitchFamily="18" charset="0"/>
              </a:rPr>
              <a:t>, </a:t>
            </a:r>
            <a:r>
              <a:rPr lang="es-ES" sz="2400" b="1" dirty="0">
                <a:solidFill>
                  <a:srgbClr val="FF0000"/>
                </a:solidFill>
                <a:latin typeface="Georgia" pitchFamily="18" charset="0"/>
              </a:rPr>
              <a:t>sin plan alguno.</a:t>
            </a:r>
            <a:r>
              <a:rPr lang="es-ES" sz="2400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s-ES" sz="2400" b="1" dirty="0">
                <a:solidFill>
                  <a:srgbClr val="FF0000"/>
                </a:solidFill>
                <a:latin typeface="Georgia" pitchFamily="18" charset="0"/>
              </a:rPr>
              <a:t>Mis personajes se irán haciendo según obren y hablen, sobre todo según hablen</a:t>
            </a:r>
            <a:r>
              <a:rPr lang="es-ES" sz="2400" dirty="0">
                <a:latin typeface="Georgia" pitchFamily="18" charset="0"/>
              </a:rPr>
              <a:t>; su carácter se irá formando poco a poco. Y a las veces su carácter será el de no tenerlo.</a:t>
            </a:r>
            <a:endParaRPr lang="it-IT" sz="2400" dirty="0">
              <a:latin typeface="Georgia" pitchFamily="18" charset="0"/>
            </a:endParaRPr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370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1556792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Georgia" pitchFamily="18" charset="0"/>
              </a:rPr>
              <a:t>–¿</a:t>
            </a:r>
            <a:r>
              <a:rPr lang="es-ES" sz="2800" dirty="0">
                <a:latin typeface="Georgia" pitchFamily="18" charset="0"/>
              </a:rPr>
              <a:t>Y hay psicología?, ¿descripciones?</a:t>
            </a:r>
            <a:endParaRPr lang="it-IT" sz="2800" dirty="0">
              <a:latin typeface="Georgia" pitchFamily="18" charset="0"/>
            </a:endParaRPr>
          </a:p>
          <a:p>
            <a:r>
              <a:rPr lang="it-IT" sz="2800" dirty="0" smtClean="0">
                <a:latin typeface="Georgia" pitchFamily="18" charset="0"/>
              </a:rPr>
              <a:t>–</a:t>
            </a:r>
            <a:r>
              <a:rPr lang="it-IT" sz="2800" dirty="0">
                <a:latin typeface="Georgia" pitchFamily="18" charset="0"/>
              </a:rPr>
              <a:t>Lo </a:t>
            </a:r>
            <a:r>
              <a:rPr lang="it-IT" sz="2800" dirty="0" err="1">
                <a:latin typeface="Georgia" pitchFamily="18" charset="0"/>
              </a:rPr>
              <a:t>que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hay</a:t>
            </a:r>
            <a:r>
              <a:rPr lang="it-IT" sz="2800" dirty="0">
                <a:latin typeface="Georgia" pitchFamily="18" charset="0"/>
              </a:rPr>
              <a:t> es </a:t>
            </a:r>
            <a:r>
              <a:rPr lang="it-IT" sz="2800" dirty="0" err="1">
                <a:latin typeface="Georgia" pitchFamily="18" charset="0"/>
              </a:rPr>
              <a:t>diálogo</a:t>
            </a:r>
            <a:r>
              <a:rPr lang="it-IT" sz="2800" dirty="0">
                <a:latin typeface="Georgia" pitchFamily="18" charset="0"/>
              </a:rPr>
              <a:t>; </a:t>
            </a:r>
            <a:r>
              <a:rPr lang="it-IT" sz="2800" dirty="0" err="1">
                <a:latin typeface="Georgia" pitchFamily="18" charset="0"/>
              </a:rPr>
              <a:t>sobre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todo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diálogo</a:t>
            </a:r>
            <a:r>
              <a:rPr lang="it-IT" sz="2800" dirty="0">
                <a:latin typeface="Georgia" pitchFamily="18" charset="0"/>
              </a:rPr>
              <a:t>. La cosa es </a:t>
            </a:r>
            <a:r>
              <a:rPr lang="it-IT" sz="2800" dirty="0" err="1">
                <a:latin typeface="Georgia" pitchFamily="18" charset="0"/>
              </a:rPr>
              <a:t>que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los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personajes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hablen</a:t>
            </a:r>
            <a:r>
              <a:rPr lang="it-IT" sz="2800" dirty="0">
                <a:latin typeface="Georgia" pitchFamily="18" charset="0"/>
              </a:rPr>
              <a:t>, </a:t>
            </a:r>
            <a:r>
              <a:rPr lang="it-IT" sz="2800" dirty="0" err="1">
                <a:latin typeface="Georgia" pitchFamily="18" charset="0"/>
              </a:rPr>
              <a:t>que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hablen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mucho</a:t>
            </a:r>
            <a:r>
              <a:rPr lang="it-IT" sz="2800" dirty="0">
                <a:latin typeface="Georgia" pitchFamily="18" charset="0"/>
              </a:rPr>
              <a:t>, </a:t>
            </a:r>
            <a:r>
              <a:rPr lang="it-IT" sz="2800" dirty="0" err="1">
                <a:latin typeface="Georgia" pitchFamily="18" charset="0"/>
              </a:rPr>
              <a:t>aunque</a:t>
            </a:r>
            <a:r>
              <a:rPr lang="it-IT" sz="2800" dirty="0">
                <a:latin typeface="Georgia" pitchFamily="18" charset="0"/>
              </a:rPr>
              <a:t> no </a:t>
            </a:r>
            <a:r>
              <a:rPr lang="it-IT" sz="2800" dirty="0" err="1">
                <a:latin typeface="Georgia" pitchFamily="18" charset="0"/>
              </a:rPr>
              <a:t>digan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nada</a:t>
            </a:r>
            <a:r>
              <a:rPr lang="it-IT" sz="2800" dirty="0">
                <a:latin typeface="Georg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838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404664"/>
            <a:ext cx="81369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err="1">
                <a:latin typeface="Georgia" pitchFamily="18" charset="0"/>
              </a:rPr>
              <a:t>Aquella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b="1" dirty="0" err="1">
                <a:solidFill>
                  <a:srgbClr val="002060"/>
                </a:solidFill>
                <a:latin typeface="Georgia" pitchFamily="18" charset="0"/>
              </a:rPr>
              <a:t>tempestad</a:t>
            </a:r>
            <a:r>
              <a:rPr lang="it-IT" sz="2800" b="1" dirty="0">
                <a:solidFill>
                  <a:srgbClr val="002060"/>
                </a:solidFill>
                <a:latin typeface="Georgia" pitchFamily="18" charset="0"/>
              </a:rPr>
              <a:t> del alma</a:t>
            </a:r>
            <a:r>
              <a:rPr lang="it-IT" sz="2800" b="1" dirty="0">
                <a:latin typeface="Georgia" pitchFamily="18" charset="0"/>
              </a:rPr>
              <a:t> </a:t>
            </a:r>
            <a:r>
              <a:rPr lang="it-IT" sz="2800" dirty="0">
                <a:latin typeface="Georgia" pitchFamily="18" charset="0"/>
              </a:rPr>
              <a:t>de Augusto </a:t>
            </a:r>
            <a:r>
              <a:rPr lang="it-IT" sz="2800" dirty="0" err="1">
                <a:latin typeface="Georgia" pitchFamily="18" charset="0"/>
              </a:rPr>
              <a:t>terminó</a:t>
            </a:r>
            <a:r>
              <a:rPr lang="it-IT" sz="2800" dirty="0">
                <a:latin typeface="Georgia" pitchFamily="18" charset="0"/>
              </a:rPr>
              <a:t>, </a:t>
            </a:r>
            <a:r>
              <a:rPr lang="it-IT" sz="2800" dirty="0" err="1">
                <a:latin typeface="Georgia" pitchFamily="18" charset="0"/>
              </a:rPr>
              <a:t>como</a:t>
            </a:r>
            <a:r>
              <a:rPr lang="it-IT" sz="2800" dirty="0">
                <a:latin typeface="Georgia" pitchFamily="18" charset="0"/>
              </a:rPr>
              <a:t> en </a:t>
            </a:r>
            <a:r>
              <a:rPr lang="it-IT" sz="2800" dirty="0" err="1">
                <a:latin typeface="Georgia" pitchFamily="18" charset="0"/>
              </a:rPr>
              <a:t>terrible</a:t>
            </a:r>
            <a:r>
              <a:rPr lang="it-IT" sz="2800" dirty="0">
                <a:latin typeface="Georgia" pitchFamily="18" charset="0"/>
              </a:rPr>
              <a:t> calma, en </a:t>
            </a:r>
            <a:r>
              <a:rPr lang="it-IT" sz="2800" b="1" dirty="0" err="1">
                <a:solidFill>
                  <a:srgbClr val="002060"/>
                </a:solidFill>
                <a:latin typeface="Georgia" pitchFamily="18" charset="0"/>
              </a:rPr>
              <a:t>decisión</a:t>
            </a:r>
            <a:r>
              <a:rPr lang="it-IT" sz="2800" b="1" dirty="0">
                <a:solidFill>
                  <a:srgbClr val="002060"/>
                </a:solidFill>
                <a:latin typeface="Georgia" pitchFamily="18" charset="0"/>
              </a:rPr>
              <a:t> de </a:t>
            </a:r>
            <a:r>
              <a:rPr lang="it-IT" sz="2800" b="1" dirty="0" err="1">
                <a:solidFill>
                  <a:srgbClr val="002060"/>
                </a:solidFill>
                <a:latin typeface="Georgia" pitchFamily="18" charset="0"/>
              </a:rPr>
              <a:t>suicidarse</a:t>
            </a:r>
            <a:r>
              <a:rPr lang="it-IT" sz="2800" dirty="0">
                <a:latin typeface="Georgia" pitchFamily="18" charset="0"/>
              </a:rPr>
              <a:t>. </a:t>
            </a:r>
            <a:r>
              <a:rPr lang="it-IT" sz="2800" dirty="0" err="1">
                <a:latin typeface="Georgia" pitchFamily="18" charset="0"/>
              </a:rPr>
              <a:t>Quería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acabar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consigo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mismo</a:t>
            </a:r>
            <a:r>
              <a:rPr lang="it-IT" sz="2800" dirty="0">
                <a:latin typeface="Georgia" pitchFamily="18" charset="0"/>
              </a:rPr>
              <a:t>, </a:t>
            </a:r>
            <a:r>
              <a:rPr lang="it-IT" sz="2800" dirty="0" err="1">
                <a:latin typeface="Georgia" pitchFamily="18" charset="0"/>
              </a:rPr>
              <a:t>que</a:t>
            </a:r>
            <a:r>
              <a:rPr lang="it-IT" sz="2800" dirty="0">
                <a:latin typeface="Georgia" pitchFamily="18" charset="0"/>
              </a:rPr>
              <a:t> era la </a:t>
            </a:r>
            <a:r>
              <a:rPr lang="it-IT" sz="2800" dirty="0" err="1">
                <a:latin typeface="Georgia" pitchFamily="18" charset="0"/>
              </a:rPr>
              <a:t>fuente</a:t>
            </a:r>
            <a:r>
              <a:rPr lang="it-IT" sz="2800" dirty="0">
                <a:latin typeface="Georgia" pitchFamily="18" charset="0"/>
              </a:rPr>
              <a:t> de </a:t>
            </a:r>
            <a:r>
              <a:rPr lang="it-IT" sz="2800" dirty="0" err="1">
                <a:latin typeface="Georgia" pitchFamily="18" charset="0"/>
              </a:rPr>
              <a:t>sus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desdichas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propias</a:t>
            </a:r>
            <a:r>
              <a:rPr lang="it-IT" sz="2800" dirty="0">
                <a:latin typeface="Georgia" pitchFamily="18" charset="0"/>
              </a:rPr>
              <a:t>. Mas </a:t>
            </a:r>
            <a:r>
              <a:rPr lang="it-IT" sz="2800" dirty="0" err="1">
                <a:latin typeface="Georgia" pitchFamily="18" charset="0"/>
              </a:rPr>
              <a:t>antes</a:t>
            </a:r>
            <a:r>
              <a:rPr lang="it-IT" sz="2800" dirty="0">
                <a:latin typeface="Georgia" pitchFamily="18" charset="0"/>
              </a:rPr>
              <a:t> de </a:t>
            </a:r>
            <a:r>
              <a:rPr lang="it-IT" sz="2800" dirty="0" err="1">
                <a:latin typeface="Georgia" pitchFamily="18" charset="0"/>
              </a:rPr>
              <a:t>llevar</a:t>
            </a:r>
            <a:r>
              <a:rPr lang="it-IT" sz="2800" dirty="0">
                <a:latin typeface="Georgia" pitchFamily="18" charset="0"/>
              </a:rPr>
              <a:t> a </a:t>
            </a:r>
            <a:r>
              <a:rPr lang="it-IT" sz="2800" dirty="0" err="1">
                <a:latin typeface="Georgia" pitchFamily="18" charset="0"/>
              </a:rPr>
              <a:t>cabo</a:t>
            </a:r>
            <a:r>
              <a:rPr lang="it-IT" sz="2800" dirty="0">
                <a:latin typeface="Georgia" pitchFamily="18" charset="0"/>
              </a:rPr>
              <a:t> su </a:t>
            </a:r>
            <a:r>
              <a:rPr lang="it-IT" sz="2800" dirty="0" err="1">
                <a:latin typeface="Georgia" pitchFamily="18" charset="0"/>
              </a:rPr>
              <a:t>propósito</a:t>
            </a:r>
            <a:r>
              <a:rPr lang="it-IT" sz="2800" dirty="0">
                <a:latin typeface="Georgia" pitchFamily="18" charset="0"/>
              </a:rPr>
              <a:t>, </a:t>
            </a:r>
            <a:r>
              <a:rPr lang="it-IT" sz="2800" dirty="0" err="1">
                <a:latin typeface="Georgia" pitchFamily="18" charset="0"/>
              </a:rPr>
              <a:t>como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el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náufrago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que</a:t>
            </a:r>
            <a:r>
              <a:rPr lang="it-IT" sz="2800" dirty="0">
                <a:latin typeface="Georgia" pitchFamily="18" charset="0"/>
              </a:rPr>
              <a:t> se </a:t>
            </a:r>
            <a:r>
              <a:rPr lang="it-IT" sz="2800" dirty="0" err="1">
                <a:latin typeface="Georgia" pitchFamily="18" charset="0"/>
              </a:rPr>
              <a:t>agarra</a:t>
            </a:r>
            <a:r>
              <a:rPr lang="it-IT" sz="2800" dirty="0">
                <a:latin typeface="Georgia" pitchFamily="18" charset="0"/>
              </a:rPr>
              <a:t> a una </a:t>
            </a:r>
            <a:r>
              <a:rPr lang="it-IT" sz="2800" dirty="0" err="1">
                <a:latin typeface="Georgia" pitchFamily="18" charset="0"/>
              </a:rPr>
              <a:t>débil</a:t>
            </a:r>
            <a:r>
              <a:rPr lang="it-IT" sz="2800" dirty="0">
                <a:latin typeface="Georgia" pitchFamily="18" charset="0"/>
              </a:rPr>
              <a:t> tabla, </a:t>
            </a:r>
            <a:r>
              <a:rPr lang="it-IT" sz="2800" dirty="0" err="1">
                <a:latin typeface="Georgia" pitchFamily="18" charset="0"/>
              </a:rPr>
              <a:t>ocurriósele</a:t>
            </a:r>
            <a:r>
              <a:rPr lang="it-IT" sz="2800" dirty="0">
                <a:latin typeface="Georgia" pitchFamily="18" charset="0"/>
              </a:rPr>
              <a:t> consultarlo </a:t>
            </a:r>
            <a:r>
              <a:rPr lang="it-IT" sz="2800" dirty="0" err="1">
                <a:latin typeface="Georgia" pitchFamily="18" charset="0"/>
              </a:rPr>
              <a:t>conmigo</a:t>
            </a:r>
            <a:r>
              <a:rPr lang="it-IT" sz="2800" dirty="0">
                <a:latin typeface="Georgia" pitchFamily="18" charset="0"/>
              </a:rPr>
              <a:t>, con </a:t>
            </a:r>
            <a:r>
              <a:rPr lang="it-IT" sz="2800" dirty="0" err="1">
                <a:latin typeface="Georgia" pitchFamily="18" charset="0"/>
              </a:rPr>
              <a:t>el</a:t>
            </a:r>
            <a:r>
              <a:rPr lang="it-IT" sz="2800" dirty="0">
                <a:latin typeface="Georgia" pitchFamily="18" charset="0"/>
              </a:rPr>
              <a:t> autor de </a:t>
            </a:r>
            <a:r>
              <a:rPr lang="it-IT" sz="2800" dirty="0" err="1">
                <a:latin typeface="Georgia" pitchFamily="18" charset="0"/>
              </a:rPr>
              <a:t>todo</a:t>
            </a:r>
            <a:r>
              <a:rPr lang="it-IT" sz="2800" dirty="0">
                <a:latin typeface="Georgia" pitchFamily="18" charset="0"/>
              </a:rPr>
              <a:t> este relato. Por </a:t>
            </a:r>
            <a:r>
              <a:rPr lang="it-IT" sz="2800" dirty="0" err="1">
                <a:latin typeface="Georgia" pitchFamily="18" charset="0"/>
              </a:rPr>
              <a:t>entonces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había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leído</a:t>
            </a:r>
            <a:r>
              <a:rPr lang="it-IT" sz="2800" dirty="0">
                <a:latin typeface="Georgia" pitchFamily="18" charset="0"/>
              </a:rPr>
              <a:t> Augusto un </a:t>
            </a:r>
            <a:r>
              <a:rPr lang="it-IT" sz="2800" dirty="0" err="1">
                <a:latin typeface="Georgia" pitchFamily="18" charset="0"/>
              </a:rPr>
              <a:t>ensayo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mío</a:t>
            </a:r>
            <a:r>
              <a:rPr lang="it-IT" sz="2800" dirty="0">
                <a:latin typeface="Georgia" pitchFamily="18" charset="0"/>
              </a:rPr>
              <a:t> en </a:t>
            </a:r>
            <a:r>
              <a:rPr lang="it-IT" sz="2800" dirty="0" err="1">
                <a:latin typeface="Georgia" pitchFamily="18" charset="0"/>
              </a:rPr>
              <a:t>que</a:t>
            </a:r>
            <a:r>
              <a:rPr lang="it-IT" sz="2800" dirty="0">
                <a:latin typeface="Georgia" pitchFamily="18" charset="0"/>
              </a:rPr>
              <a:t>, </a:t>
            </a:r>
            <a:r>
              <a:rPr lang="it-IT" sz="2800" dirty="0" err="1">
                <a:latin typeface="Georgia" pitchFamily="18" charset="0"/>
              </a:rPr>
              <a:t>aunque</a:t>
            </a:r>
            <a:r>
              <a:rPr lang="it-IT" sz="2800" dirty="0">
                <a:latin typeface="Georgia" pitchFamily="18" charset="0"/>
              </a:rPr>
              <a:t> de </a:t>
            </a:r>
            <a:r>
              <a:rPr lang="it-IT" sz="2800" dirty="0" err="1">
                <a:latin typeface="Georgia" pitchFamily="18" charset="0"/>
              </a:rPr>
              <a:t>pasada</a:t>
            </a:r>
            <a:r>
              <a:rPr lang="it-IT" sz="2800" dirty="0">
                <a:latin typeface="Georgia" pitchFamily="18" charset="0"/>
              </a:rPr>
              <a:t>, </a:t>
            </a:r>
            <a:r>
              <a:rPr lang="it-IT" sz="2800" dirty="0" err="1">
                <a:latin typeface="Georgia" pitchFamily="18" charset="0"/>
              </a:rPr>
              <a:t>hablaba</a:t>
            </a:r>
            <a:r>
              <a:rPr lang="it-IT" sz="2800" dirty="0">
                <a:latin typeface="Georgia" pitchFamily="18" charset="0"/>
              </a:rPr>
              <a:t> del suicidio, y tal </a:t>
            </a:r>
            <a:r>
              <a:rPr lang="it-IT" sz="2800" dirty="0" err="1">
                <a:latin typeface="Georgia" pitchFamily="18" charset="0"/>
              </a:rPr>
              <a:t>impresión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pareció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hacerle</a:t>
            </a:r>
            <a:r>
              <a:rPr lang="it-IT" sz="2800" dirty="0">
                <a:latin typeface="Georgia" pitchFamily="18" charset="0"/>
              </a:rPr>
              <a:t>, </a:t>
            </a:r>
            <a:r>
              <a:rPr lang="it-IT" sz="2800" dirty="0" err="1">
                <a:latin typeface="Georgia" pitchFamily="18" charset="0"/>
              </a:rPr>
              <a:t>así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como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otras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cosas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que</a:t>
            </a:r>
            <a:r>
              <a:rPr lang="it-IT" sz="2800" dirty="0">
                <a:latin typeface="Georgia" pitchFamily="18" charset="0"/>
              </a:rPr>
              <a:t> de </a:t>
            </a:r>
            <a:r>
              <a:rPr lang="it-IT" sz="2800" dirty="0" err="1">
                <a:latin typeface="Georgia" pitchFamily="18" charset="0"/>
              </a:rPr>
              <a:t>mí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había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leído</a:t>
            </a:r>
            <a:r>
              <a:rPr lang="it-IT" sz="2800" dirty="0">
                <a:latin typeface="Georgia" pitchFamily="18" charset="0"/>
              </a:rPr>
              <a:t>, </a:t>
            </a:r>
            <a:r>
              <a:rPr lang="it-IT" sz="2800" dirty="0" err="1">
                <a:latin typeface="Georgia" pitchFamily="18" charset="0"/>
              </a:rPr>
              <a:t>que</a:t>
            </a:r>
            <a:r>
              <a:rPr lang="it-IT" sz="2800" dirty="0">
                <a:latin typeface="Georgia" pitchFamily="18" charset="0"/>
              </a:rPr>
              <a:t> no </a:t>
            </a:r>
            <a:r>
              <a:rPr lang="it-IT" sz="2800" dirty="0" err="1">
                <a:latin typeface="Georgia" pitchFamily="18" charset="0"/>
              </a:rPr>
              <a:t>quiso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dejar</a:t>
            </a:r>
            <a:r>
              <a:rPr lang="it-IT" sz="2800" dirty="0">
                <a:latin typeface="Georgia" pitchFamily="18" charset="0"/>
              </a:rPr>
              <a:t> este </a:t>
            </a:r>
            <a:r>
              <a:rPr lang="it-IT" sz="2800" dirty="0" err="1">
                <a:latin typeface="Georgia" pitchFamily="18" charset="0"/>
              </a:rPr>
              <a:t>mundo</a:t>
            </a:r>
            <a:r>
              <a:rPr lang="it-IT" sz="2800" dirty="0">
                <a:latin typeface="Georgia" pitchFamily="18" charset="0"/>
              </a:rPr>
              <a:t> sin </a:t>
            </a:r>
            <a:r>
              <a:rPr lang="it-IT" sz="2800" dirty="0" err="1">
                <a:latin typeface="Georgia" pitchFamily="18" charset="0"/>
              </a:rPr>
              <a:t>haberme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conocido</a:t>
            </a:r>
            <a:r>
              <a:rPr lang="it-IT" sz="2800" dirty="0">
                <a:latin typeface="Georgia" pitchFamily="18" charset="0"/>
              </a:rPr>
              <a:t> y </a:t>
            </a:r>
            <a:r>
              <a:rPr lang="it-IT" sz="2800" dirty="0" err="1">
                <a:latin typeface="Georgia" pitchFamily="18" charset="0"/>
              </a:rPr>
              <a:t>platicado</a:t>
            </a:r>
            <a:r>
              <a:rPr lang="it-IT" sz="2800" dirty="0">
                <a:latin typeface="Georgia" pitchFamily="18" charset="0"/>
              </a:rPr>
              <a:t> un rato </a:t>
            </a:r>
            <a:r>
              <a:rPr lang="it-IT" sz="2800" dirty="0" err="1">
                <a:latin typeface="Georgia" pitchFamily="18" charset="0"/>
              </a:rPr>
              <a:t>conmigo</a:t>
            </a:r>
            <a:r>
              <a:rPr lang="it-IT" sz="2800" dirty="0">
                <a:latin typeface="Georg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468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3568" y="476672"/>
            <a:ext cx="784887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Georgia" pitchFamily="18" charset="0"/>
              </a:rPr>
              <a:t>––Quiero vivir, vivir... y ser yo, yo, yo...</a:t>
            </a:r>
            <a:endParaRPr lang="it-IT" sz="2400" dirty="0">
              <a:latin typeface="Georgia" pitchFamily="18" charset="0"/>
            </a:endParaRPr>
          </a:p>
          <a:p>
            <a:r>
              <a:rPr lang="es-ES" sz="2400" dirty="0">
                <a:latin typeface="Georgia" pitchFamily="18" charset="0"/>
              </a:rPr>
              <a:t>––Pero si tú no eres sino lo que yo quiera...</a:t>
            </a:r>
            <a:endParaRPr lang="it-IT" sz="2400" dirty="0">
              <a:latin typeface="Georgia" pitchFamily="18" charset="0"/>
            </a:endParaRPr>
          </a:p>
          <a:p>
            <a:r>
              <a:rPr lang="es-ES" sz="2400" dirty="0">
                <a:latin typeface="Georgia" pitchFamily="18" charset="0"/>
              </a:rPr>
              <a:t>––¡Quiero ser yo, ser yo!, ¡quiero vivir! ––y le lloraba la voz.</a:t>
            </a:r>
            <a:endParaRPr lang="it-IT" sz="2400" dirty="0">
              <a:latin typeface="Georgia" pitchFamily="18" charset="0"/>
            </a:endParaRPr>
          </a:p>
          <a:p>
            <a:r>
              <a:rPr lang="es-ES" sz="2400" dirty="0">
                <a:latin typeface="Georgia" pitchFamily="18" charset="0"/>
              </a:rPr>
              <a:t>––No puede ser... no puede ser...</a:t>
            </a:r>
            <a:endParaRPr lang="it-IT" sz="2400" dirty="0">
              <a:latin typeface="Georgia" pitchFamily="18" charset="0"/>
            </a:endParaRPr>
          </a:p>
          <a:p>
            <a:r>
              <a:rPr lang="es-ES" sz="2400" dirty="0">
                <a:latin typeface="Georgia" pitchFamily="18" charset="0"/>
              </a:rPr>
              <a:t>––Mire usted, don Miguel, por sus hijos, por su mujer, por lo que más quiera... Mire que usted no será usted... que se morirá.</a:t>
            </a:r>
            <a:endParaRPr lang="it-IT" sz="2400" dirty="0">
              <a:latin typeface="Georgia" pitchFamily="18" charset="0"/>
            </a:endParaRPr>
          </a:p>
          <a:p>
            <a:r>
              <a:rPr lang="es-ES" sz="2400" dirty="0">
                <a:latin typeface="Georgia" pitchFamily="18" charset="0"/>
              </a:rPr>
              <a:t>Cayó a mis pies de hinojos, suplicante y exclamando:</a:t>
            </a:r>
            <a:endParaRPr lang="it-IT" sz="2400" dirty="0">
              <a:latin typeface="Georgia" pitchFamily="18" charset="0"/>
            </a:endParaRPr>
          </a:p>
          <a:p>
            <a:r>
              <a:rPr lang="es-ES" sz="2400" dirty="0">
                <a:latin typeface="Georgia" pitchFamily="18" charset="0"/>
              </a:rPr>
              <a:t>––¡Don Miguel, por Dios, quiero vivir, quiero ser yo!</a:t>
            </a:r>
            <a:endParaRPr lang="it-IT" sz="2400" dirty="0">
              <a:latin typeface="Georgia" pitchFamily="18" charset="0"/>
            </a:endParaRPr>
          </a:p>
          <a:p>
            <a:r>
              <a:rPr lang="es-ES" sz="2400" dirty="0">
                <a:latin typeface="Georgia" pitchFamily="18" charset="0"/>
              </a:rPr>
              <a:t>––¡No puede ser, pobre Augusto ––le dije cogiéndole una mano y levantándole––, no puede ser! Lo tengo ya escrito y es irrevocable; no puedes vivir más. No sé qué hacer ya de ti. Dios, cuando no sabe qué hacer de nosotros, nos mata. Y no se me olvida que pasó por tu mente la idea de matarme...</a:t>
            </a:r>
            <a:endParaRPr lang="it-IT" sz="2400" dirty="0">
              <a:latin typeface="Georgia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063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548680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latin typeface="Georgia" pitchFamily="18" charset="0"/>
              </a:rPr>
              <a:t>––¿</a:t>
            </a:r>
            <a:r>
              <a:rPr lang="it-IT" sz="2400" dirty="0" err="1">
                <a:latin typeface="Georgia" pitchFamily="18" charset="0"/>
              </a:rPr>
              <a:t>Conque</a:t>
            </a:r>
            <a:r>
              <a:rPr lang="it-IT" sz="2400" dirty="0">
                <a:latin typeface="Georgia" pitchFamily="18" charset="0"/>
              </a:rPr>
              <a:t> no, eh? ––me </a:t>
            </a:r>
            <a:r>
              <a:rPr lang="it-IT" sz="2400" dirty="0" err="1">
                <a:latin typeface="Georgia" pitchFamily="18" charset="0"/>
              </a:rPr>
              <a:t>dijo</a:t>
            </a:r>
            <a:r>
              <a:rPr lang="it-IT" sz="2400" dirty="0">
                <a:latin typeface="Georgia" pitchFamily="18" charset="0"/>
              </a:rPr>
              <a:t>––, ¿</a:t>
            </a:r>
            <a:r>
              <a:rPr lang="it-IT" sz="2400" dirty="0" err="1">
                <a:latin typeface="Georgia" pitchFamily="18" charset="0"/>
              </a:rPr>
              <a:t>conque</a:t>
            </a:r>
            <a:r>
              <a:rPr lang="it-IT" sz="2400" dirty="0">
                <a:latin typeface="Georgia" pitchFamily="18" charset="0"/>
              </a:rPr>
              <a:t> no? No </a:t>
            </a:r>
            <a:r>
              <a:rPr lang="it-IT" sz="2400" dirty="0" err="1">
                <a:latin typeface="Georgia" pitchFamily="18" charset="0"/>
              </a:rPr>
              <a:t>quiere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usted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dejarme</a:t>
            </a:r>
            <a:r>
              <a:rPr lang="it-IT" sz="2400" dirty="0">
                <a:latin typeface="Georgia" pitchFamily="18" charset="0"/>
              </a:rPr>
              <a:t> ser </a:t>
            </a:r>
            <a:r>
              <a:rPr lang="it-IT" sz="2400" dirty="0" err="1">
                <a:latin typeface="Georgia" pitchFamily="18" charset="0"/>
              </a:rPr>
              <a:t>yo</a:t>
            </a:r>
            <a:r>
              <a:rPr lang="it-IT" sz="2400" dirty="0">
                <a:latin typeface="Georgia" pitchFamily="18" charset="0"/>
              </a:rPr>
              <a:t>, salir de la </a:t>
            </a:r>
            <a:r>
              <a:rPr lang="it-IT" sz="2400" dirty="0" err="1">
                <a:latin typeface="Georgia" pitchFamily="18" charset="0"/>
              </a:rPr>
              <a:t>niebla</a:t>
            </a:r>
            <a:r>
              <a:rPr lang="it-IT" sz="2400" dirty="0">
                <a:latin typeface="Georgia" pitchFamily="18" charset="0"/>
              </a:rPr>
              <a:t>, </a:t>
            </a:r>
            <a:r>
              <a:rPr lang="it-IT" sz="2400" dirty="0" err="1">
                <a:latin typeface="Georgia" pitchFamily="18" charset="0"/>
              </a:rPr>
              <a:t>vivir</a:t>
            </a:r>
            <a:r>
              <a:rPr lang="it-IT" sz="2400" dirty="0">
                <a:latin typeface="Georgia" pitchFamily="18" charset="0"/>
              </a:rPr>
              <a:t>, </a:t>
            </a:r>
            <a:r>
              <a:rPr lang="it-IT" sz="2400" dirty="0" err="1">
                <a:latin typeface="Georgia" pitchFamily="18" charset="0"/>
              </a:rPr>
              <a:t>vivir</a:t>
            </a:r>
            <a:r>
              <a:rPr lang="it-IT" sz="2400" dirty="0">
                <a:latin typeface="Georgia" pitchFamily="18" charset="0"/>
              </a:rPr>
              <a:t>, </a:t>
            </a:r>
            <a:r>
              <a:rPr lang="it-IT" sz="2400" dirty="0" err="1">
                <a:latin typeface="Georgia" pitchFamily="18" charset="0"/>
              </a:rPr>
              <a:t>vivir</a:t>
            </a:r>
            <a:r>
              <a:rPr lang="it-IT" sz="2400" dirty="0">
                <a:latin typeface="Georgia" pitchFamily="18" charset="0"/>
              </a:rPr>
              <a:t>, verme, </a:t>
            </a:r>
            <a:r>
              <a:rPr lang="it-IT" sz="2400" dirty="0" err="1">
                <a:latin typeface="Georgia" pitchFamily="18" charset="0"/>
              </a:rPr>
              <a:t>oírme</a:t>
            </a:r>
            <a:r>
              <a:rPr lang="it-IT" sz="2400" dirty="0">
                <a:latin typeface="Georgia" pitchFamily="18" charset="0"/>
              </a:rPr>
              <a:t>, </a:t>
            </a:r>
            <a:r>
              <a:rPr lang="it-IT" sz="2400" dirty="0" err="1">
                <a:latin typeface="Georgia" pitchFamily="18" charset="0"/>
              </a:rPr>
              <a:t>tocarme</a:t>
            </a:r>
            <a:r>
              <a:rPr lang="it-IT" sz="2400" dirty="0">
                <a:latin typeface="Georgia" pitchFamily="18" charset="0"/>
              </a:rPr>
              <a:t>, </a:t>
            </a:r>
            <a:r>
              <a:rPr lang="it-IT" sz="2400" dirty="0" err="1">
                <a:latin typeface="Georgia" pitchFamily="18" charset="0"/>
              </a:rPr>
              <a:t>sentirme</a:t>
            </a:r>
            <a:r>
              <a:rPr lang="it-IT" sz="2400" dirty="0">
                <a:latin typeface="Georgia" pitchFamily="18" charset="0"/>
              </a:rPr>
              <a:t>, </a:t>
            </a:r>
            <a:r>
              <a:rPr lang="it-IT" sz="2400" dirty="0" err="1">
                <a:latin typeface="Georgia" pitchFamily="18" charset="0"/>
              </a:rPr>
              <a:t>dolerme</a:t>
            </a:r>
            <a:r>
              <a:rPr lang="it-IT" sz="2400" dirty="0">
                <a:latin typeface="Georgia" pitchFamily="18" charset="0"/>
              </a:rPr>
              <a:t>, </a:t>
            </a:r>
            <a:r>
              <a:rPr lang="it-IT" sz="2400" dirty="0" err="1">
                <a:latin typeface="Georgia" pitchFamily="18" charset="0"/>
              </a:rPr>
              <a:t>serme</a:t>
            </a:r>
            <a:r>
              <a:rPr lang="it-IT" sz="2400" dirty="0">
                <a:latin typeface="Georgia" pitchFamily="18" charset="0"/>
              </a:rPr>
              <a:t>: ¿</a:t>
            </a:r>
            <a:r>
              <a:rPr lang="it-IT" sz="2400" dirty="0" err="1">
                <a:latin typeface="Georgia" pitchFamily="18" charset="0"/>
              </a:rPr>
              <a:t>conque</a:t>
            </a:r>
            <a:r>
              <a:rPr lang="it-IT" sz="2400" dirty="0">
                <a:latin typeface="Georgia" pitchFamily="18" charset="0"/>
              </a:rPr>
              <a:t> no lo </a:t>
            </a:r>
            <a:r>
              <a:rPr lang="it-IT" sz="2400" dirty="0" err="1">
                <a:latin typeface="Georgia" pitchFamily="18" charset="0"/>
              </a:rPr>
              <a:t>quiere</a:t>
            </a:r>
            <a:r>
              <a:rPr lang="it-IT" sz="2400" dirty="0">
                <a:latin typeface="Georgia" pitchFamily="18" charset="0"/>
              </a:rPr>
              <a:t>?, ¿</a:t>
            </a:r>
            <a:r>
              <a:rPr lang="it-IT" sz="2400" dirty="0" err="1">
                <a:latin typeface="Georgia" pitchFamily="18" charset="0"/>
              </a:rPr>
              <a:t>conque</a:t>
            </a:r>
            <a:r>
              <a:rPr lang="it-IT" sz="2400" dirty="0">
                <a:latin typeface="Georgia" pitchFamily="18" charset="0"/>
              </a:rPr>
              <a:t> he de morir ente de </a:t>
            </a:r>
            <a:r>
              <a:rPr lang="it-IT" sz="2400" dirty="0" err="1">
                <a:latin typeface="Georgia" pitchFamily="18" charset="0"/>
              </a:rPr>
              <a:t>ficción</a:t>
            </a:r>
            <a:r>
              <a:rPr lang="it-IT" sz="2400" dirty="0">
                <a:latin typeface="Georgia" pitchFamily="18" charset="0"/>
              </a:rPr>
              <a:t>? </a:t>
            </a:r>
            <a:r>
              <a:rPr lang="it-IT" sz="2400" dirty="0" err="1">
                <a:latin typeface="Georgia" pitchFamily="18" charset="0"/>
              </a:rPr>
              <a:t>Pues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bien</a:t>
            </a:r>
            <a:r>
              <a:rPr lang="it-IT" sz="2400" dirty="0">
                <a:latin typeface="Georgia" pitchFamily="18" charset="0"/>
              </a:rPr>
              <a:t>, mi </a:t>
            </a:r>
            <a:r>
              <a:rPr lang="it-IT" sz="2400" dirty="0" err="1">
                <a:latin typeface="Georgia" pitchFamily="18" charset="0"/>
              </a:rPr>
              <a:t>señor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creador</a:t>
            </a:r>
            <a:r>
              <a:rPr lang="it-IT" sz="2400" dirty="0">
                <a:latin typeface="Georgia" pitchFamily="18" charset="0"/>
              </a:rPr>
              <a:t> don Miguel, 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¡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también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usted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 se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morirá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,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también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usted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, y se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volverá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 a la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nada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 de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que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salió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...! </a:t>
            </a:r>
            <a:r>
              <a:rPr lang="it-IT" sz="2400" dirty="0">
                <a:latin typeface="Georgia" pitchFamily="18" charset="0"/>
              </a:rPr>
              <a:t>¡</a:t>
            </a:r>
            <a:r>
              <a:rPr lang="it-IT" sz="2400" dirty="0" err="1">
                <a:latin typeface="Georgia" pitchFamily="18" charset="0"/>
              </a:rPr>
              <a:t>Dios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dejará</a:t>
            </a:r>
            <a:r>
              <a:rPr lang="it-IT" sz="2400" dirty="0">
                <a:latin typeface="Georgia" pitchFamily="18" charset="0"/>
              </a:rPr>
              <a:t> de </a:t>
            </a:r>
            <a:r>
              <a:rPr lang="it-IT" sz="2400" dirty="0" err="1">
                <a:latin typeface="Georgia" pitchFamily="18" charset="0"/>
              </a:rPr>
              <a:t>soñarle</a:t>
            </a:r>
            <a:r>
              <a:rPr lang="it-IT" sz="2400" dirty="0">
                <a:latin typeface="Georgia" pitchFamily="18" charset="0"/>
              </a:rPr>
              <a:t>! ¡Se </a:t>
            </a:r>
            <a:r>
              <a:rPr lang="it-IT" sz="2400" dirty="0" err="1">
                <a:latin typeface="Georgia" pitchFamily="18" charset="0"/>
              </a:rPr>
              <a:t>morirá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usted</a:t>
            </a:r>
            <a:r>
              <a:rPr lang="it-IT" sz="2400" dirty="0">
                <a:latin typeface="Georgia" pitchFamily="18" charset="0"/>
              </a:rPr>
              <a:t>, </a:t>
            </a:r>
            <a:r>
              <a:rPr lang="it-IT" sz="2400" dirty="0" err="1">
                <a:latin typeface="Georgia" pitchFamily="18" charset="0"/>
              </a:rPr>
              <a:t>sí</a:t>
            </a:r>
            <a:r>
              <a:rPr lang="it-IT" sz="2400" dirty="0">
                <a:latin typeface="Georgia" pitchFamily="18" charset="0"/>
              </a:rPr>
              <a:t>, se </a:t>
            </a:r>
            <a:r>
              <a:rPr lang="it-IT" sz="2400" dirty="0" err="1">
                <a:latin typeface="Georgia" pitchFamily="18" charset="0"/>
              </a:rPr>
              <a:t>morirá</a:t>
            </a:r>
            <a:r>
              <a:rPr lang="it-IT" sz="2400" dirty="0">
                <a:latin typeface="Georgia" pitchFamily="18" charset="0"/>
              </a:rPr>
              <a:t>, </a:t>
            </a:r>
            <a:r>
              <a:rPr lang="it-IT" sz="2400" dirty="0" err="1">
                <a:latin typeface="Georgia" pitchFamily="18" charset="0"/>
              </a:rPr>
              <a:t>aunque</a:t>
            </a:r>
            <a:r>
              <a:rPr lang="it-IT" sz="2400" dirty="0">
                <a:latin typeface="Georgia" pitchFamily="18" charset="0"/>
              </a:rPr>
              <a:t> no lo </a:t>
            </a:r>
            <a:r>
              <a:rPr lang="it-IT" sz="2400" dirty="0" err="1">
                <a:latin typeface="Georgia" pitchFamily="18" charset="0"/>
              </a:rPr>
              <a:t>quiera</a:t>
            </a:r>
            <a:r>
              <a:rPr lang="it-IT" sz="2400" dirty="0">
                <a:latin typeface="Georgia" pitchFamily="18" charset="0"/>
              </a:rPr>
              <a:t>; se </a:t>
            </a:r>
            <a:r>
              <a:rPr lang="it-IT" sz="2400" dirty="0" err="1">
                <a:latin typeface="Georgia" pitchFamily="18" charset="0"/>
              </a:rPr>
              <a:t>morirá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usted</a:t>
            </a:r>
            <a:r>
              <a:rPr lang="it-IT" sz="2400" dirty="0">
                <a:latin typeface="Georgia" pitchFamily="18" charset="0"/>
              </a:rPr>
              <a:t> y se </a:t>
            </a:r>
            <a:r>
              <a:rPr lang="it-IT" sz="2400" dirty="0" err="1">
                <a:latin typeface="Georgia" pitchFamily="18" charset="0"/>
              </a:rPr>
              <a:t>morirán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todos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los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que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lean</a:t>
            </a:r>
            <a:r>
              <a:rPr lang="it-IT" sz="2400" dirty="0">
                <a:latin typeface="Georgia" pitchFamily="18" charset="0"/>
              </a:rPr>
              <a:t> mi </a:t>
            </a:r>
            <a:r>
              <a:rPr lang="it-IT" sz="2400" dirty="0" err="1">
                <a:latin typeface="Georgia" pitchFamily="18" charset="0"/>
              </a:rPr>
              <a:t>historia</a:t>
            </a:r>
            <a:r>
              <a:rPr lang="it-IT" sz="2400" dirty="0">
                <a:latin typeface="Georgia" pitchFamily="18" charset="0"/>
              </a:rPr>
              <a:t>, </a:t>
            </a:r>
            <a:r>
              <a:rPr lang="it-IT" sz="2400" dirty="0" err="1">
                <a:latin typeface="Georgia" pitchFamily="18" charset="0"/>
              </a:rPr>
              <a:t>todos</a:t>
            </a:r>
            <a:r>
              <a:rPr lang="it-IT" sz="2400" dirty="0">
                <a:latin typeface="Georgia" pitchFamily="18" charset="0"/>
              </a:rPr>
              <a:t>, </a:t>
            </a:r>
            <a:r>
              <a:rPr lang="it-IT" sz="2400" dirty="0" err="1">
                <a:latin typeface="Georgia" pitchFamily="18" charset="0"/>
              </a:rPr>
              <a:t>todos</a:t>
            </a:r>
            <a:r>
              <a:rPr lang="it-IT" sz="2400" dirty="0">
                <a:latin typeface="Georgia" pitchFamily="18" charset="0"/>
              </a:rPr>
              <a:t>, </a:t>
            </a:r>
            <a:r>
              <a:rPr lang="it-IT" sz="2400" dirty="0" err="1">
                <a:latin typeface="Georgia" pitchFamily="18" charset="0"/>
              </a:rPr>
              <a:t>todos</a:t>
            </a:r>
            <a:r>
              <a:rPr lang="it-IT" sz="2400" dirty="0">
                <a:latin typeface="Georgia" pitchFamily="18" charset="0"/>
              </a:rPr>
              <a:t> sin </a:t>
            </a:r>
            <a:r>
              <a:rPr lang="it-IT" sz="2400" dirty="0" err="1">
                <a:latin typeface="Georgia" pitchFamily="18" charset="0"/>
              </a:rPr>
              <a:t>quedar</a:t>
            </a:r>
            <a:r>
              <a:rPr lang="it-IT" sz="2400" dirty="0">
                <a:latin typeface="Georgia" pitchFamily="18" charset="0"/>
              </a:rPr>
              <a:t> uno! ¡</a:t>
            </a:r>
            <a:r>
              <a:rPr lang="it-IT" sz="2400" dirty="0" err="1">
                <a:latin typeface="Georgia" pitchFamily="18" charset="0"/>
              </a:rPr>
              <a:t>Entes</a:t>
            </a:r>
            <a:r>
              <a:rPr lang="it-IT" sz="2400" dirty="0">
                <a:latin typeface="Georgia" pitchFamily="18" charset="0"/>
              </a:rPr>
              <a:t> de </a:t>
            </a:r>
            <a:r>
              <a:rPr lang="it-IT" sz="2400" dirty="0" err="1">
                <a:latin typeface="Georgia" pitchFamily="18" charset="0"/>
              </a:rPr>
              <a:t>ficción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como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yo</a:t>
            </a:r>
            <a:r>
              <a:rPr lang="it-IT" sz="2400" dirty="0">
                <a:latin typeface="Georgia" pitchFamily="18" charset="0"/>
              </a:rPr>
              <a:t>; lo </a:t>
            </a:r>
            <a:r>
              <a:rPr lang="it-IT" sz="2400" dirty="0" err="1">
                <a:latin typeface="Georgia" pitchFamily="18" charset="0"/>
              </a:rPr>
              <a:t>mismo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que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yo</a:t>
            </a:r>
            <a:r>
              <a:rPr lang="it-IT" sz="2400" dirty="0">
                <a:latin typeface="Georgia" pitchFamily="18" charset="0"/>
              </a:rPr>
              <a:t>! Se </a:t>
            </a:r>
            <a:r>
              <a:rPr lang="it-IT" sz="2400" dirty="0" err="1">
                <a:latin typeface="Georgia" pitchFamily="18" charset="0"/>
              </a:rPr>
              <a:t>morirán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todos</a:t>
            </a:r>
            <a:r>
              <a:rPr lang="it-IT" sz="2400" dirty="0">
                <a:latin typeface="Georgia" pitchFamily="18" charset="0"/>
              </a:rPr>
              <a:t>, </a:t>
            </a:r>
            <a:r>
              <a:rPr lang="it-IT" sz="2400" dirty="0" err="1">
                <a:latin typeface="Georgia" pitchFamily="18" charset="0"/>
              </a:rPr>
              <a:t>todos</a:t>
            </a:r>
            <a:r>
              <a:rPr lang="it-IT" sz="2400" dirty="0">
                <a:latin typeface="Georgia" pitchFamily="18" charset="0"/>
              </a:rPr>
              <a:t>, </a:t>
            </a:r>
            <a:r>
              <a:rPr lang="it-IT" sz="2400" dirty="0" err="1">
                <a:latin typeface="Georgia" pitchFamily="18" charset="0"/>
              </a:rPr>
              <a:t>todos</a:t>
            </a:r>
            <a:r>
              <a:rPr lang="it-IT" sz="2400" dirty="0">
                <a:latin typeface="Georgia" pitchFamily="18" charset="0"/>
              </a:rPr>
              <a:t>. Os lo digo </a:t>
            </a:r>
            <a:r>
              <a:rPr lang="it-IT" sz="2400" dirty="0" err="1">
                <a:latin typeface="Georgia" pitchFamily="18" charset="0"/>
              </a:rPr>
              <a:t>yo</a:t>
            </a:r>
            <a:r>
              <a:rPr lang="it-IT" sz="2400" dirty="0">
                <a:latin typeface="Georgia" pitchFamily="18" charset="0"/>
              </a:rPr>
              <a:t>, Augusto </a:t>
            </a:r>
            <a:r>
              <a:rPr lang="it-IT" sz="2400" dirty="0" err="1">
                <a:latin typeface="Georgia" pitchFamily="18" charset="0"/>
              </a:rPr>
              <a:t>Pérez</a:t>
            </a:r>
            <a:r>
              <a:rPr lang="it-IT" sz="2400" dirty="0">
                <a:latin typeface="Georgia" pitchFamily="18" charset="0"/>
              </a:rPr>
              <a:t>, ente </a:t>
            </a:r>
            <a:r>
              <a:rPr lang="it-IT" sz="2400" dirty="0" err="1">
                <a:latin typeface="Georgia" pitchFamily="18" charset="0"/>
              </a:rPr>
              <a:t>ficticio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como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vosotros</a:t>
            </a:r>
            <a:r>
              <a:rPr lang="it-IT" sz="2400" dirty="0">
                <a:latin typeface="Georgia" pitchFamily="18" charset="0"/>
              </a:rPr>
              <a:t>, </a:t>
            </a:r>
            <a:r>
              <a:rPr lang="it-IT" sz="2400" dirty="0" err="1">
                <a:latin typeface="Georgia" pitchFamily="18" charset="0"/>
              </a:rPr>
              <a:t>nivolesco</a:t>
            </a:r>
            <a:r>
              <a:rPr lang="it-IT" sz="2400" dirty="0">
                <a:latin typeface="Georgia" pitchFamily="18" charset="0"/>
              </a:rPr>
              <a:t> lo </a:t>
            </a:r>
            <a:r>
              <a:rPr lang="it-IT" sz="2400" dirty="0" err="1">
                <a:latin typeface="Georgia" pitchFamily="18" charset="0"/>
              </a:rPr>
              <a:t>mismo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que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vosotros</a:t>
            </a:r>
            <a:r>
              <a:rPr lang="it-IT" sz="2400" dirty="0">
                <a:latin typeface="Georgia" pitchFamily="18" charset="0"/>
              </a:rPr>
              <a:t>. </a:t>
            </a:r>
            <a:r>
              <a:rPr lang="it-IT" sz="2400" dirty="0" err="1">
                <a:latin typeface="Georgia" pitchFamily="18" charset="0"/>
              </a:rPr>
              <a:t>Porque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usted</a:t>
            </a:r>
            <a:r>
              <a:rPr lang="it-IT" sz="2400" dirty="0">
                <a:latin typeface="Georgia" pitchFamily="18" charset="0"/>
              </a:rPr>
              <a:t>, mi </a:t>
            </a:r>
            <a:r>
              <a:rPr lang="it-IT" sz="2400" dirty="0" err="1">
                <a:latin typeface="Georgia" pitchFamily="18" charset="0"/>
              </a:rPr>
              <a:t>creador</a:t>
            </a:r>
            <a:r>
              <a:rPr lang="it-IT" sz="2400" dirty="0">
                <a:latin typeface="Georgia" pitchFamily="18" charset="0"/>
              </a:rPr>
              <a:t>, mi don Miguel, no es </a:t>
            </a:r>
            <a:r>
              <a:rPr lang="it-IT" sz="2400" dirty="0" err="1">
                <a:latin typeface="Georgia" pitchFamily="18" charset="0"/>
              </a:rPr>
              <a:t>usted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más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que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otro</a:t>
            </a:r>
            <a:r>
              <a:rPr lang="it-IT" sz="2400" dirty="0">
                <a:latin typeface="Georgia" pitchFamily="18" charset="0"/>
              </a:rPr>
              <a:t> ente </a:t>
            </a:r>
            <a:r>
              <a:rPr lang="it-IT" sz="2400" dirty="0" err="1">
                <a:latin typeface="Georgia" pitchFamily="18" charset="0"/>
              </a:rPr>
              <a:t>nivolesco</a:t>
            </a:r>
            <a:r>
              <a:rPr lang="it-IT" sz="2400" dirty="0">
                <a:latin typeface="Georgia" pitchFamily="18" charset="0"/>
              </a:rPr>
              <a:t>, y </a:t>
            </a:r>
            <a:r>
              <a:rPr lang="it-IT" sz="2400" dirty="0" err="1">
                <a:latin typeface="Georgia" pitchFamily="18" charset="0"/>
              </a:rPr>
              <a:t>entes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nivolescos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sus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lectores</a:t>
            </a:r>
            <a:r>
              <a:rPr lang="it-IT" sz="2400" dirty="0">
                <a:latin typeface="Georgia" pitchFamily="18" charset="0"/>
              </a:rPr>
              <a:t>, lo </a:t>
            </a:r>
            <a:r>
              <a:rPr lang="it-IT" sz="2400" dirty="0" err="1">
                <a:latin typeface="Georgia" pitchFamily="18" charset="0"/>
              </a:rPr>
              <a:t>mismo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que</a:t>
            </a:r>
            <a:r>
              <a:rPr lang="it-IT" sz="2400" dirty="0">
                <a:latin typeface="Georgia" pitchFamily="18" charset="0"/>
              </a:rPr>
              <a:t> </a:t>
            </a:r>
            <a:r>
              <a:rPr lang="it-IT" sz="2400" dirty="0" err="1">
                <a:latin typeface="Georgia" pitchFamily="18" charset="0"/>
              </a:rPr>
              <a:t>yo</a:t>
            </a:r>
            <a:r>
              <a:rPr lang="it-IT" sz="2400" dirty="0">
                <a:latin typeface="Georgia" pitchFamily="18" charset="0"/>
              </a:rPr>
              <a:t>, </a:t>
            </a:r>
            <a:r>
              <a:rPr lang="it-IT" sz="2400" dirty="0" err="1">
                <a:latin typeface="Georgia" pitchFamily="18" charset="0"/>
              </a:rPr>
              <a:t>que</a:t>
            </a:r>
            <a:r>
              <a:rPr lang="it-IT" sz="2400" dirty="0">
                <a:latin typeface="Georgia" pitchFamily="18" charset="0"/>
              </a:rPr>
              <a:t> Augusto </a:t>
            </a:r>
            <a:r>
              <a:rPr lang="it-IT" sz="2400" dirty="0" err="1">
                <a:latin typeface="Georgia" pitchFamily="18" charset="0"/>
              </a:rPr>
              <a:t>Pérez</a:t>
            </a:r>
            <a:r>
              <a:rPr lang="it-IT" sz="2400" dirty="0">
                <a:latin typeface="Georgia" pitchFamily="18" charset="0"/>
              </a:rPr>
              <a:t>, </a:t>
            </a:r>
            <a:r>
              <a:rPr lang="it-IT" sz="2400" dirty="0" err="1">
                <a:latin typeface="Georgia" pitchFamily="18" charset="0"/>
              </a:rPr>
              <a:t>que</a:t>
            </a:r>
            <a:r>
              <a:rPr lang="it-IT" sz="2400" dirty="0">
                <a:latin typeface="Georgia" pitchFamily="18" charset="0"/>
              </a:rPr>
              <a:t> su </a:t>
            </a:r>
            <a:r>
              <a:rPr lang="it-IT" sz="2400" dirty="0" err="1">
                <a:latin typeface="Georgia" pitchFamily="18" charset="0"/>
              </a:rPr>
              <a:t>víctima</a:t>
            </a:r>
            <a:r>
              <a:rPr lang="it-IT" sz="2400" dirty="0">
                <a:latin typeface="Georgia" pitchFamily="18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68878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-180528" y="404664"/>
            <a:ext cx="89644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Unamuno teoriza a principios del XX el arte de escribir «a lo que salga» o viviparismo para explicar la novedad de su novela de 1902: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Amor y pedagogía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 realidad el viviparismo representa tan solo la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pars destruens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la apuesta modernista unamuniana, el mero rechazo del andamiaje de la novela realista que lleva el autor vasco </a:t>
            </a:r>
            <a:r>
              <a:rPr lang="es-E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romper de forma sistemática la ilusión de realidad, implicándose constantemente en su relación con el lector.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es-E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ESCRITOR OVÍPARO (=realista) vs ESCRITOR </a:t>
            </a:r>
            <a:r>
              <a:rPr lang="es-E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VIVÍPARO (=modernista)</a:t>
            </a:r>
            <a:endParaRPr lang="it-IT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es-E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it-IT" sz="2800" dirty="0">
              <a:latin typeface="Georgia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9627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836712"/>
            <a:ext cx="81369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/>
              <a:t>Si el pobre linaje humano es una procesión de conciencias que de la nada salen para volver a ella; si un día hecho polvo nuestro globo, no ha de quedar de nuestras conciencias nada, ¿para qué luchar? [...] ¿Qué si yo muero quedan otros? Sí, otros que se morirán a su vez, y si todos morimos del todo, en cuanto a conciencias, </a:t>
            </a:r>
            <a:r>
              <a:rPr lang="es-ES" sz="2000" dirty="0">
                <a:solidFill>
                  <a:srgbClr val="FF0000"/>
                </a:solidFill>
              </a:rPr>
              <a:t>no es el género humano más que una sombría procesión de fantasmas que salen de la nada para volver a ella</a:t>
            </a:r>
            <a:r>
              <a:rPr lang="es-ES" sz="2000" dirty="0"/>
              <a:t>. (“Charivari. En casa de Unamuno”)</a:t>
            </a:r>
            <a:endParaRPr lang="it-IT" sz="2000" dirty="0"/>
          </a:p>
          <a:p>
            <a:r>
              <a:rPr lang="es-ES" sz="2000" dirty="0"/>
              <a:t> </a:t>
            </a:r>
            <a:endParaRPr lang="it-IT" sz="2000" dirty="0"/>
          </a:p>
          <a:p>
            <a:r>
              <a:rPr lang="es-ES" sz="2000" dirty="0"/>
              <a:t>¿Qué la muerte no es para la sociedad más que un accidente? ¿Qué si yo muero quedan otros? Sí, otros que morirán a su vez, y si todos morimos del todo </a:t>
            </a:r>
            <a:r>
              <a:rPr lang="es-ES" sz="2000" dirty="0">
                <a:solidFill>
                  <a:srgbClr val="FF0000"/>
                </a:solidFill>
              </a:rPr>
              <a:t>no es el género humano más que una sombría procesión de fantasmas que salen de la nada para volver a ella</a:t>
            </a:r>
            <a:r>
              <a:rPr lang="es-ES" sz="2000" dirty="0"/>
              <a:t>. (“El mal del siglo”)</a:t>
            </a:r>
            <a:endParaRPr lang="it-IT" sz="2000" dirty="0"/>
          </a:p>
          <a:p>
            <a:r>
              <a:rPr lang="es-ES" sz="2000" dirty="0"/>
              <a:t> </a:t>
            </a:r>
            <a:endParaRPr lang="it-IT" sz="2000" dirty="0"/>
          </a:p>
          <a:p>
            <a:r>
              <a:rPr lang="es-ES" sz="2000" dirty="0"/>
              <a:t>Si todos estamos condenados a volver a la nada, </a:t>
            </a:r>
            <a:r>
              <a:rPr lang="es-ES" sz="2000" dirty="0">
                <a:solidFill>
                  <a:srgbClr val="FF0000"/>
                </a:solidFill>
              </a:rPr>
              <a:t>si la humanidad es una procesión de espectros que de la nada salen para volver a ella</a:t>
            </a:r>
            <a:r>
              <a:rPr lang="es-ES" sz="2000" dirty="0"/>
              <a:t>, el aliviar miserias y mejorar la condición temporal de los hombres no es otra cosa que hacerles la vida más fácil y cómoda, y con ello sombría la perspectiva de perderla; es la infelicidad de la felicidad. (Carta a P. Jiménez Ilundain del 3-I-98)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02585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7718" y="908720"/>
            <a:ext cx="89644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solidFill>
                  <a:srgbClr val="FF0000"/>
                </a:solidFill>
                <a:latin typeface="Georgia" pitchFamily="18" charset="0"/>
                <a:cs typeface="Aharoni" pitchFamily="2" charset="-79"/>
              </a:rPr>
              <a:t>A lo que salga (1902)</a:t>
            </a:r>
          </a:p>
          <a:p>
            <a:pPr algn="ctr"/>
            <a:endParaRPr lang="es-ES" sz="2800" dirty="0" smtClean="0">
              <a:solidFill>
                <a:srgbClr val="FF0000"/>
              </a:solidFill>
              <a:latin typeface="Georgia" pitchFamily="18" charset="0"/>
              <a:cs typeface="Aharoni" pitchFamily="2" charset="-79"/>
            </a:endParaRPr>
          </a:p>
          <a:p>
            <a:r>
              <a:rPr lang="es-ES" sz="2800" dirty="0" smtClean="0">
                <a:latin typeface="Georgia" pitchFamily="18" charset="0"/>
                <a:cs typeface="Aharoni" pitchFamily="2" charset="-79"/>
              </a:rPr>
              <a:t>Yo </a:t>
            </a:r>
            <a:r>
              <a:rPr lang="es-ES" sz="2800" dirty="0">
                <a:latin typeface="Georgia" pitchFamily="18" charset="0"/>
                <a:cs typeface="Aharoni" pitchFamily="2" charset="-79"/>
              </a:rPr>
              <a:t>he sido casi siempre escritor ovíparo, y solo desde hace algún tiempo me ha entrado la comezón de convertirme en escritor vivíparo. [...] Hay quien, cuando se propone publicar una obra de alguna importancia o un ensayo de doctrina, toma notas, apuntaciones y citas, y va asentando en cuartillas cuanto se le va ocurriendo a su propósito para irlo ordenando de cuando en cuando. Hace un esquema, plano o minuta de su obra, y trabaja luego sobre él; es decir, pone un huevo y lo empolla. [...] Hay otros, en cambio, que no se sirven de notas ni de apuntes.</a:t>
            </a:r>
            <a:endParaRPr lang="it-IT" sz="2800" dirty="0">
              <a:latin typeface="Georgia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5765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476672"/>
            <a:ext cx="89644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 realidad, mientras estaba ultimando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Paz en la guerra 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(1897), novela realista fruto de una gestación ovípara que lo empeñó durante más de una década, Unamuno había ensayado ya una primitiva forma de narrativa vivípara: el cuento largo o novela corta titulado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Nuevo Mundo 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(1895-96), que decidió no divulgar y refundió parcialmente en el drama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 Esfinge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(escrito entre 1898-1901, pero estrenado en 1909).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Por supuesto, sería un error considerar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Nuevo Mundo 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como la primera novela modernista española, conforme aventura García Jambrina, quien llega a vislumbrar en esa narración abandonada una anticipación de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Camino de perfección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Pío Baroja y de la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Voluntad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J. Martínez Ruiz (el futuro Azorín). </a:t>
            </a:r>
            <a:endParaRPr lang="it-IT" sz="2800" dirty="0">
              <a:latin typeface="Georgia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7392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-180528" y="0"/>
            <a:ext cx="896448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es-E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Es 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cierto que en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Nuevo Mundo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 hallan entretejidos los dos elementos principales del paradigma modernista azoriniano-barojiano, que son el talante autobiográfico y la dimensión simbólica del </a:t>
            </a:r>
            <a:r>
              <a:rPr lang="es-E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protagonista.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es-E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Pero 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media una diferencia fundamental entre estas ficciones: Fernando Ossorio (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Camino de perfección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y Antonio Azorín (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 voluntad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son emblemas de una derrota generacional absoluta, héroes de la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noluntas vivendi,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igual que las criaturas de Svevo o el hombre equidistante de todo atributo de Musil; al contrario, el volitivo Eugenio Rodero de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Nuevo Mundo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aunque se vea pisoteado por la intolerancia de una sociedad anquilosada e insensible, al final asume unos rasgos mesiánicos que rescatan su vida sombría </a:t>
            </a:r>
            <a:r>
              <a:rPr lang="es-E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(personaje 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todavía demasiado romántico para que se pueda juzgar de veras </a:t>
            </a:r>
            <a:r>
              <a:rPr lang="es-E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modernista).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it-IT" sz="2800" dirty="0">
              <a:latin typeface="Georgia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3611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-180528" y="0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800" dirty="0"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70740" y="523220"/>
            <a:ext cx="83884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 cambio, en </a:t>
            </a:r>
            <a:r>
              <a:rPr lang="it-IT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Amor y </a:t>
            </a:r>
            <a:r>
              <a:rPr lang="it-IT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pedagogía</a:t>
            </a:r>
            <a:r>
              <a:rPr lang="it-IT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es donde se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acrisola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modernismo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unamuniano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través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una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operación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bien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sencilla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aquí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Unamuno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elimina – o,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mejor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dicho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deconstruye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pátina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mitológica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molde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romántico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caracteriza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figuras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mejor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reflejan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su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vivencia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la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crisis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o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sea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Eugenio Rodero y su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natural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evolución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Ángel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protagonista de </a:t>
            </a:r>
            <a:r>
              <a:rPr lang="it-IT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 </a:t>
            </a:r>
            <a:r>
              <a:rPr lang="it-IT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Esfinge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90040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-180528" y="0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800" dirty="0"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70740" y="523220"/>
            <a:ext cx="83884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 cambio, en </a:t>
            </a:r>
            <a:r>
              <a:rPr lang="it-IT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Amor y </a:t>
            </a:r>
            <a:r>
              <a:rPr lang="it-IT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pedagogía</a:t>
            </a:r>
            <a:r>
              <a:rPr lang="it-IT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es donde se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acrisola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modernismo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unamuniano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través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una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operación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bien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sencilla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aquí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Unamuno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elimina – o,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mejor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dicho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deconstruye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pátina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mitológica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molde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romántico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caracteriza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figuras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mejor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reflejan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su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vivencia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la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crisis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o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sea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Eugenio Rodero y su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natural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evolución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Ángel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protagonista de </a:t>
            </a:r>
            <a:r>
              <a:rPr lang="it-IT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 </a:t>
            </a:r>
            <a:r>
              <a:rPr lang="it-IT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Esfinge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76548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-180528" y="0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800" dirty="0"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70740" y="523220"/>
            <a:ext cx="83884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Amor y pedagogía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es, como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Nuevo Mundo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un texto vivíparo; pero la novela de 1902 no quiere brindar </a:t>
            </a:r>
            <a:r>
              <a:rPr lang="es-E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solo 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 retrato fidedigno de un alma enferma. 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Cabría preguntarse, en consecuencia, por qué razón Unamuno, que ya se había acercado en 1895-96 a la fórmula de la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Voluntad 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de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Camino de perfección 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(el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portrait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del joven artista angustiado), llegó en 1902 a escribir algo, al menos en apariencia, tan diferente. Creo que esto se deba, entre otras cosas, </a:t>
            </a:r>
            <a:r>
              <a:rPr lang="es-E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 paso del viviparismo a lo que más tarde Unamuno llamaría </a:t>
            </a:r>
            <a:r>
              <a:rPr lang="es-E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nivola</a:t>
            </a:r>
            <a:r>
              <a:rPr lang="es-E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it-IT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46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-180528" y="0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800" dirty="0"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70740" y="523220"/>
            <a:ext cx="83884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es-E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Amor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</a:t>
            </a:r>
            <a:r>
              <a:rPr lang="es-E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pedagogía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puede 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ufanarse de ser la primera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nivola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ante litteram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ya que </a:t>
            </a:r>
            <a:r>
              <a:rPr lang="es-E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Unamuno 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 atribuyó este membrete – subtítulo de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Niebla 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(1914) – en el «Prólogo-epílogo» escrito en 1934 (para la segunda edición de </a:t>
            </a:r>
            <a:r>
              <a:rPr lang="es-E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Amor y pedagogía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es-E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Ese </a:t>
            </a:r>
            <a:r>
              <a:rPr lang="es-E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núcleo nivolesco de </a:t>
            </a:r>
            <a:r>
              <a:rPr lang="es-E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Amor y </a:t>
            </a:r>
            <a:r>
              <a:rPr lang="es-E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pedagogía</a:t>
            </a:r>
            <a:r>
              <a:rPr lang="es-E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 la </a:t>
            </a:r>
            <a:r>
              <a:rPr lang="es-E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pars construens</a:t>
            </a:r>
            <a:r>
              <a:rPr lang="es-E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del modernismo unamuniano</a:t>
            </a:r>
            <a:r>
              <a:rPr lang="es-E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it-IT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En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Prólogo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a </a:t>
            </a:r>
            <a:r>
              <a:rPr lang="it-IT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Tres </a:t>
            </a:r>
            <a:r>
              <a:rPr lang="it-IT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novelas</a:t>
            </a:r>
            <a:r>
              <a:rPr lang="it-IT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ejemplares</a:t>
            </a:r>
            <a:r>
              <a:rPr lang="it-IT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Unamuno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subrayó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solo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carácter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innovador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del elemento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nivolesco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destinado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embarazar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sondeos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hermenéuticos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perezosos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exégetas</a:t>
            </a:r>
            <a:r>
              <a:rPr lang="es-E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it-IT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74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101</TotalTime>
  <Words>2248</Words>
  <Application>Microsoft Office PowerPoint</Application>
  <PresentationFormat>Presentazione su schermo (4:3)</PresentationFormat>
  <Paragraphs>63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6" baseType="lpstr">
      <vt:lpstr>Aharoni</vt:lpstr>
      <vt:lpstr>Constantia</vt:lpstr>
      <vt:lpstr>Georgia</vt:lpstr>
      <vt:lpstr>Times New Roman</vt:lpstr>
      <vt:lpstr>Wingdings 2</vt:lpstr>
      <vt:lpstr>Carta</vt:lpstr>
      <vt:lpstr>UNAMUNO Modernismo y nivola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UNAMUNO Modernismo y nivola</dc:title>
  <dc:creator>Paolo</dc:creator>
  <cp:lastModifiedBy>Paolo</cp:lastModifiedBy>
  <cp:revision>23</cp:revision>
  <dcterms:created xsi:type="dcterms:W3CDTF">2012-04-01T08:20:17Z</dcterms:created>
  <dcterms:modified xsi:type="dcterms:W3CDTF">2017-11-29T18:15:56Z</dcterms:modified>
</cp:coreProperties>
</file>