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2A85F76-F41D-47BC-9F72-0BF167C93D19}" type="datetimeFigureOut">
              <a:rPr lang="it-IT" smtClean="0"/>
              <a:t>12/10/2017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1908666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2A85F76-F41D-47BC-9F72-0BF167C93D19}" type="datetimeFigureOut">
              <a:rPr lang="it-IT" smtClean="0"/>
              <a:t>12/10/2017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3073231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2A85F76-F41D-47BC-9F72-0BF167C93D19}" type="datetimeFigureOut">
              <a:rPr lang="it-IT" smtClean="0"/>
              <a:t>12/10/2017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132714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2A85F76-F41D-47BC-9F72-0BF167C93D19}" type="datetimeFigureOut">
              <a:rPr lang="it-IT" smtClean="0"/>
              <a:t>12/10/2017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4269013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2A85F76-F41D-47BC-9F72-0BF167C93D19}" type="datetimeFigureOut">
              <a:rPr lang="it-IT" smtClean="0"/>
              <a:t>12/10/2017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1069347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2A85F76-F41D-47BC-9F72-0BF167C93D19}" type="datetimeFigureOut">
              <a:rPr lang="it-IT" smtClean="0"/>
              <a:t>12/10/2017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414971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2A85F76-F41D-47BC-9F72-0BF167C93D19}" type="datetimeFigureOut">
              <a:rPr lang="it-IT" smtClean="0"/>
              <a:t>12/10/2017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3565075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2A85F76-F41D-47BC-9F72-0BF167C93D19}" type="datetimeFigureOut">
              <a:rPr lang="it-IT" smtClean="0"/>
              <a:t>12/10/2017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2606708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2A85F76-F41D-47BC-9F72-0BF167C93D19}" type="datetimeFigureOut">
              <a:rPr lang="it-IT" smtClean="0"/>
              <a:t>12/10/2017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406930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2A85F76-F41D-47BC-9F72-0BF167C93D19}" type="datetimeFigureOut">
              <a:rPr lang="it-IT" smtClean="0"/>
              <a:t>12/10/2017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3756989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2A85F76-F41D-47BC-9F72-0BF167C93D19}" type="datetimeFigureOut">
              <a:rPr lang="it-IT" smtClean="0"/>
              <a:t>12/10/2017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8914CF-5D4E-4AEC-AAC5-0C7B811F1402}" type="slidenum">
              <a:rPr lang="it-IT" smtClean="0"/>
              <a:t>‹N›</a:t>
            </a:fld>
            <a:endParaRPr lang="it-IT"/>
          </a:p>
        </p:txBody>
      </p:sp>
    </p:spTree>
    <p:extLst>
      <p:ext uri="{BB962C8B-B14F-4D97-AF65-F5344CB8AC3E}">
        <p14:creationId xmlns:p14="http://schemas.microsoft.com/office/powerpoint/2010/main" val="3093289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85F76-F41D-47BC-9F72-0BF167C93D19}" type="datetimeFigureOut">
              <a:rPr lang="it-IT" smtClean="0"/>
              <a:t>12/10/2017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914CF-5D4E-4AEC-AAC5-0C7B811F1402}" type="slidenum">
              <a:rPr lang="it-IT" smtClean="0"/>
              <a:t>‹N›</a:t>
            </a:fld>
            <a:endParaRPr lang="it-IT"/>
          </a:p>
        </p:txBody>
      </p:sp>
    </p:spTree>
    <p:extLst>
      <p:ext uri="{BB962C8B-B14F-4D97-AF65-F5344CB8AC3E}">
        <p14:creationId xmlns:p14="http://schemas.microsoft.com/office/powerpoint/2010/main" val="418479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i="1" dirty="0" smtClean="0">
                <a:latin typeface="Georgia" panose="02040502050405020303" pitchFamily="18" charset="0"/>
              </a:rPr>
              <a:t>Siglo XVIII</a:t>
            </a:r>
            <a:endParaRPr lang="it-IT" dirty="0">
              <a:latin typeface="Georgia" panose="02040502050405020303" pitchFamily="18" charset="0"/>
            </a:endParaRPr>
          </a:p>
        </p:txBody>
      </p:sp>
      <p:sp>
        <p:nvSpPr>
          <p:cNvPr id="3" name="Sottotitolo 2"/>
          <p:cNvSpPr>
            <a:spLocks noGrp="1"/>
          </p:cNvSpPr>
          <p:nvPr>
            <p:ph type="subTitle" idx="1"/>
          </p:nvPr>
        </p:nvSpPr>
        <p:spPr/>
        <p:txBody>
          <a:bodyPr/>
          <a:lstStyle/>
          <a:p>
            <a:r>
              <a:rPr lang="es-ES" i="1" dirty="0" smtClean="0">
                <a:latin typeface="Georgia" panose="02040502050405020303" pitchFamily="18" charset="0"/>
              </a:rPr>
              <a:t>Novatores e Ilustrados</a:t>
            </a:r>
            <a:endParaRPr lang="it-IT" i="1" dirty="0">
              <a:latin typeface="Georgia" panose="02040502050405020303" pitchFamily="18" charset="0"/>
            </a:endParaRPr>
          </a:p>
        </p:txBody>
      </p:sp>
    </p:spTree>
    <p:extLst>
      <p:ext uri="{BB962C8B-B14F-4D97-AF65-F5344CB8AC3E}">
        <p14:creationId xmlns:p14="http://schemas.microsoft.com/office/powerpoint/2010/main" val="30681155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124754"/>
          </a:xfrm>
          <a:prstGeom prst="rect">
            <a:avLst/>
          </a:prstGeom>
          <a:noFill/>
        </p:spPr>
        <p:txBody>
          <a:bodyPr wrap="square" rtlCol="0">
            <a:spAutoFit/>
          </a:bodyPr>
          <a:lstStyle/>
          <a:p>
            <a:pPr algn="ctr"/>
            <a:r>
              <a:rPr lang="es-ES" sz="2800" i="1" dirty="0">
                <a:latin typeface="Georgia" panose="02040502050405020303" pitchFamily="18" charset="0"/>
              </a:rPr>
              <a:t>La teoría literaria </a:t>
            </a:r>
            <a:r>
              <a:rPr lang="es-ES" sz="2800" i="1" dirty="0" smtClean="0">
                <a:latin typeface="Georgia" panose="02040502050405020303" pitchFamily="18" charset="0"/>
              </a:rPr>
              <a:t>dieciochesca</a:t>
            </a:r>
            <a:endParaRPr lang="it-IT" sz="2800" dirty="0">
              <a:latin typeface="Georgia" panose="02040502050405020303" pitchFamily="18" charset="0"/>
            </a:endParaRPr>
          </a:p>
          <a:p>
            <a:r>
              <a:rPr lang="es-ES" sz="2800" b="1" dirty="0" smtClean="0">
                <a:latin typeface="Georgia" panose="02040502050405020303" pitchFamily="18" charset="0"/>
              </a:rPr>
              <a:t>Benito </a:t>
            </a:r>
            <a:r>
              <a:rPr lang="es-ES" sz="2800" b="1" dirty="0">
                <a:latin typeface="Georgia" panose="02040502050405020303" pitchFamily="18" charset="0"/>
              </a:rPr>
              <a:t>Jerónimo Feijoo, Ignacio de Luzán y Gregorio Mayans y Siscar</a:t>
            </a:r>
            <a:r>
              <a:rPr lang="es-ES" sz="2800" dirty="0">
                <a:latin typeface="Georgia" panose="02040502050405020303" pitchFamily="18" charset="0"/>
              </a:rPr>
              <a:t>. </a:t>
            </a:r>
            <a:endParaRPr lang="es-ES" sz="2800" dirty="0" smtClean="0">
              <a:latin typeface="Georgia" panose="02040502050405020303" pitchFamily="18" charset="0"/>
            </a:endParaRPr>
          </a:p>
          <a:p>
            <a:endParaRPr lang="es-ES" sz="2800" dirty="0" smtClean="0">
              <a:latin typeface="Georgia" panose="02040502050405020303" pitchFamily="18" charset="0"/>
            </a:endParaRPr>
          </a:p>
          <a:p>
            <a:r>
              <a:rPr lang="es-ES" sz="2800" b="1" dirty="0">
                <a:latin typeface="Georgia" panose="02040502050405020303" pitchFamily="18" charset="0"/>
              </a:rPr>
              <a:t>Mayans </a:t>
            </a:r>
            <a:r>
              <a:rPr lang="es-ES" sz="2800" dirty="0" smtClean="0">
                <a:latin typeface="Georgia" panose="02040502050405020303" pitchFamily="18" charset="0"/>
              </a:rPr>
              <a:t>raja </a:t>
            </a:r>
            <a:r>
              <a:rPr lang="es-ES" sz="2800" dirty="0">
                <a:latin typeface="Georgia" panose="02040502050405020303" pitchFamily="18" charset="0"/>
              </a:rPr>
              <a:t>sin piedad del conceptismo áureo: “muchos piensan que hablar perfectamente es usar ciertos pensamientos que llaman ellos conceptos, debíendose decir afectados delirios” (</a:t>
            </a:r>
            <a:r>
              <a:rPr lang="es-ES" sz="2800" i="1" dirty="0">
                <a:latin typeface="Georgia" panose="02040502050405020303" pitchFamily="18" charset="0"/>
              </a:rPr>
              <a:t>Oración que exhorta a seguir la verdadera idea de la elocuencia española</a:t>
            </a:r>
            <a:r>
              <a:rPr lang="es-ES" sz="2800" dirty="0">
                <a:latin typeface="Georgia" panose="02040502050405020303" pitchFamily="18" charset="0"/>
              </a:rPr>
              <a:t>, 1727).</a:t>
            </a:r>
            <a:endParaRPr lang="it-IT" sz="2800" dirty="0">
              <a:latin typeface="Georgia" panose="02040502050405020303" pitchFamily="18" charset="0"/>
            </a:endParaRPr>
          </a:p>
          <a:p>
            <a:r>
              <a:rPr lang="es-ES" sz="2800" dirty="0">
                <a:latin typeface="Georgia" panose="02040502050405020303" pitchFamily="18" charset="0"/>
              </a:rPr>
              <a:t>1737 es el año clave para la teoría literaria dieciochesca porque aparecen tanto la </a:t>
            </a:r>
            <a:r>
              <a:rPr lang="es-ES" sz="2800" i="1" dirty="0">
                <a:latin typeface="Georgia" panose="02040502050405020303" pitchFamily="18" charset="0"/>
              </a:rPr>
              <a:t>Poética </a:t>
            </a:r>
            <a:r>
              <a:rPr lang="es-ES" sz="2800" dirty="0">
                <a:latin typeface="Georgia" panose="02040502050405020303" pitchFamily="18" charset="0"/>
              </a:rPr>
              <a:t>de Luzán, </a:t>
            </a:r>
            <a:r>
              <a:rPr lang="es-ES" sz="2800" dirty="0" smtClean="0">
                <a:latin typeface="Georgia" panose="02040502050405020303" pitchFamily="18" charset="0"/>
              </a:rPr>
              <a:t>como </a:t>
            </a:r>
            <a:r>
              <a:rPr lang="es-ES" sz="2800" dirty="0">
                <a:latin typeface="Georgia" panose="02040502050405020303" pitchFamily="18" charset="0"/>
              </a:rPr>
              <a:t>la </a:t>
            </a:r>
            <a:r>
              <a:rPr lang="es-ES" sz="2800" i="1" dirty="0">
                <a:latin typeface="Georgia" panose="02040502050405020303" pitchFamily="18" charset="0"/>
              </a:rPr>
              <a:t>Vida de Miguel de Cervantes Saavedra </a:t>
            </a:r>
            <a:r>
              <a:rPr lang="es-ES" sz="2800" dirty="0">
                <a:latin typeface="Georgia" panose="02040502050405020303" pitchFamily="18" charset="0"/>
              </a:rPr>
              <a:t>de </a:t>
            </a:r>
            <a:r>
              <a:rPr lang="es-ES" sz="2800" dirty="0" smtClean="0">
                <a:latin typeface="Georgia" panose="02040502050405020303" pitchFamily="18" charset="0"/>
              </a:rPr>
              <a:t>Mayans: </a:t>
            </a:r>
            <a:r>
              <a:rPr lang="es-ES" sz="2800" dirty="0">
                <a:latin typeface="Georgia" panose="02040502050405020303" pitchFamily="18" charset="0"/>
              </a:rPr>
              <a:t>el primer texto hispánico que teoriza la existencia </a:t>
            </a:r>
            <a:r>
              <a:rPr lang="es-ES" sz="2800" dirty="0" smtClean="0">
                <a:latin typeface="Georgia" panose="02040502050405020303" pitchFamily="18" charset="0"/>
              </a:rPr>
              <a:t>de </a:t>
            </a:r>
            <a:r>
              <a:rPr lang="es-ES" sz="2800" dirty="0">
                <a:latin typeface="Georgia" panose="02040502050405020303" pitchFamily="18" charset="0"/>
              </a:rPr>
              <a:t>la novela como género literario, presentando la novela como un producto proteico que puede legítimamente mezclar otros géneros tradicionales (épica, lírica, comedia y tragedia).</a:t>
            </a:r>
            <a:endParaRPr lang="it-IT" sz="2800" dirty="0">
              <a:latin typeface="Georgia" panose="02040502050405020303" pitchFamily="18" charset="0"/>
            </a:endParaRPr>
          </a:p>
        </p:txBody>
      </p:sp>
    </p:spTree>
    <p:extLst>
      <p:ext uri="{BB962C8B-B14F-4D97-AF65-F5344CB8AC3E}">
        <p14:creationId xmlns:p14="http://schemas.microsoft.com/office/powerpoint/2010/main" val="954211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124754"/>
          </a:xfrm>
          <a:prstGeom prst="rect">
            <a:avLst/>
          </a:prstGeom>
          <a:noFill/>
        </p:spPr>
        <p:txBody>
          <a:bodyPr wrap="square" rtlCol="0">
            <a:spAutoFit/>
          </a:bodyPr>
          <a:lstStyle/>
          <a:p>
            <a:pPr algn="ctr"/>
            <a:r>
              <a:rPr lang="es-ES" sz="2800" i="1" dirty="0">
                <a:latin typeface="Georgia" panose="02040502050405020303" pitchFamily="18" charset="0"/>
              </a:rPr>
              <a:t>La teoría literaria </a:t>
            </a:r>
            <a:r>
              <a:rPr lang="es-ES" sz="2800" i="1" dirty="0" smtClean="0">
                <a:latin typeface="Georgia" panose="02040502050405020303" pitchFamily="18" charset="0"/>
              </a:rPr>
              <a:t>dieciochesca</a:t>
            </a:r>
            <a:endParaRPr lang="es-ES" sz="2800" b="1" dirty="0" smtClean="0">
              <a:latin typeface="Georgia" panose="02040502050405020303" pitchFamily="18" charset="0"/>
            </a:endParaRPr>
          </a:p>
          <a:p>
            <a:r>
              <a:rPr lang="es-ES" sz="2800" b="1" dirty="0">
                <a:latin typeface="Georgia" panose="02040502050405020303" pitchFamily="18" charset="0"/>
              </a:rPr>
              <a:t>Benito Jerónimo de Feijoo </a:t>
            </a:r>
            <a:r>
              <a:rPr lang="es-ES" sz="2800" dirty="0">
                <a:latin typeface="Georgia" panose="02040502050405020303" pitchFamily="18" charset="0"/>
              </a:rPr>
              <a:t>(1676-1764). </a:t>
            </a:r>
            <a:endParaRPr lang="es-ES" sz="2800" dirty="0" smtClean="0">
              <a:latin typeface="Georgia" panose="02040502050405020303" pitchFamily="18" charset="0"/>
            </a:endParaRPr>
          </a:p>
          <a:p>
            <a:r>
              <a:rPr lang="es-ES" sz="2800" i="1" dirty="0" smtClean="0">
                <a:latin typeface="Georgia" panose="02040502050405020303" pitchFamily="18" charset="0"/>
              </a:rPr>
              <a:t>Teatro </a:t>
            </a:r>
            <a:r>
              <a:rPr lang="es-ES" sz="2800" i="1" dirty="0">
                <a:latin typeface="Georgia" panose="02040502050405020303" pitchFamily="18" charset="0"/>
              </a:rPr>
              <a:t>crítico universal</a:t>
            </a:r>
            <a:r>
              <a:rPr lang="es-ES" sz="2800" dirty="0">
                <a:latin typeface="Georgia" panose="02040502050405020303" pitchFamily="18" charset="0"/>
              </a:rPr>
              <a:t> </a:t>
            </a:r>
            <a:r>
              <a:rPr lang="es-ES" sz="2800" dirty="0" smtClean="0">
                <a:latin typeface="Georgia" panose="02040502050405020303" pitchFamily="18" charset="0"/>
              </a:rPr>
              <a:t>(1726; pero impreso </a:t>
            </a:r>
            <a:r>
              <a:rPr lang="es-ES" sz="2800" dirty="0">
                <a:latin typeface="Georgia" panose="02040502050405020303" pitchFamily="18" charset="0"/>
              </a:rPr>
              <a:t>en versión integral solo en 1739</a:t>
            </a:r>
            <a:r>
              <a:rPr lang="es-ES" sz="2800" dirty="0" smtClean="0">
                <a:latin typeface="Georgia" panose="02040502050405020303" pitchFamily="18" charset="0"/>
              </a:rPr>
              <a:t>): con </a:t>
            </a:r>
            <a:r>
              <a:rPr lang="es-ES" sz="2800" dirty="0">
                <a:latin typeface="Georgia" panose="02040502050405020303" pitchFamily="18" charset="0"/>
              </a:rPr>
              <a:t>este texto </a:t>
            </a:r>
            <a:r>
              <a:rPr lang="es-ES" sz="2800" dirty="0" smtClean="0">
                <a:latin typeface="Georgia" panose="02040502050405020303" pitchFamily="18" charset="0"/>
              </a:rPr>
              <a:t>Feijoo </a:t>
            </a:r>
            <a:r>
              <a:rPr lang="es-ES" sz="2800" dirty="0">
                <a:latin typeface="Georgia" panose="02040502050405020303" pitchFamily="18" charset="0"/>
              </a:rPr>
              <a:t>introduce el género del</a:t>
            </a:r>
            <a:r>
              <a:rPr lang="es-ES" sz="2800" i="1" dirty="0">
                <a:latin typeface="Georgia" panose="02040502050405020303" pitchFamily="18" charset="0"/>
              </a:rPr>
              <a:t> ensayo breve</a:t>
            </a:r>
            <a:r>
              <a:rPr lang="es-ES" sz="2800" dirty="0">
                <a:latin typeface="Georgia" panose="02040502050405020303" pitchFamily="18" charset="0"/>
              </a:rPr>
              <a:t> en España.  </a:t>
            </a:r>
            <a:r>
              <a:rPr lang="es-ES" sz="2800" dirty="0" smtClean="0">
                <a:latin typeface="Georgia" panose="02040502050405020303" pitchFamily="18" charset="0"/>
              </a:rPr>
              <a:t>Obra </a:t>
            </a:r>
            <a:r>
              <a:rPr lang="es-ES" sz="2800" dirty="0">
                <a:latin typeface="Georgia" panose="02040502050405020303" pitchFamily="18" charset="0"/>
              </a:rPr>
              <a:t>de </a:t>
            </a:r>
            <a:r>
              <a:rPr lang="es-ES" sz="2800" dirty="0" smtClean="0">
                <a:latin typeface="Georgia" panose="02040502050405020303" pitchFamily="18" charset="0"/>
              </a:rPr>
              <a:t>transición: </a:t>
            </a:r>
          </a:p>
          <a:p>
            <a:r>
              <a:rPr lang="es-ES" sz="2800" dirty="0" smtClean="0">
                <a:latin typeface="Georgia" panose="02040502050405020303" pitchFamily="18" charset="0"/>
              </a:rPr>
              <a:t>1) por </a:t>
            </a:r>
            <a:r>
              <a:rPr lang="es-ES" sz="2800" dirty="0">
                <a:latin typeface="Georgia" panose="02040502050405020303" pitchFamily="18" charset="0"/>
              </a:rPr>
              <a:t>un lado, se detectan </a:t>
            </a:r>
            <a:r>
              <a:rPr lang="es-ES" sz="2800" dirty="0" smtClean="0">
                <a:latin typeface="Georgia" panose="02040502050405020303" pitchFamily="18" charset="0"/>
              </a:rPr>
              <a:t>las </a:t>
            </a:r>
            <a:r>
              <a:rPr lang="es-ES" sz="2800" dirty="0">
                <a:latin typeface="Georgia" panose="02040502050405020303" pitchFamily="18" charset="0"/>
              </a:rPr>
              <a:t>huellas del legado aurisecular: el </a:t>
            </a:r>
            <a:r>
              <a:rPr lang="es-ES" sz="2800" dirty="0" smtClean="0">
                <a:latin typeface="Georgia" panose="02040502050405020303" pitchFamily="18" charset="0"/>
              </a:rPr>
              <a:t>volumen se </a:t>
            </a:r>
            <a:r>
              <a:rPr lang="es-ES" sz="2800" dirty="0">
                <a:latin typeface="Georgia" panose="02040502050405020303" pitchFamily="18" charset="0"/>
              </a:rPr>
              <a:t>divide en “discursos</a:t>
            </a:r>
            <a:r>
              <a:rPr lang="es-ES" sz="2800" dirty="0" smtClean="0">
                <a:latin typeface="Georgia" panose="02040502050405020303" pitchFamily="18" charset="0"/>
              </a:rPr>
              <a:t>”; el </a:t>
            </a:r>
            <a:r>
              <a:rPr lang="es-ES" sz="2800" dirty="0">
                <a:latin typeface="Georgia" panose="02040502050405020303" pitchFamily="18" charset="0"/>
              </a:rPr>
              <a:t>título, remitiendo a la vieja imagen del mundo como teatro, desvela una clara derivación de los modelos barrocos; </a:t>
            </a:r>
            <a:r>
              <a:rPr lang="es-ES" sz="2800" dirty="0" smtClean="0">
                <a:latin typeface="Georgia" panose="02040502050405020303" pitchFamily="18" charset="0"/>
              </a:rPr>
              <a:t>el </a:t>
            </a:r>
            <a:r>
              <a:rPr lang="es-ES" sz="2800" dirty="0">
                <a:latin typeface="Georgia" panose="02040502050405020303" pitchFamily="18" charset="0"/>
              </a:rPr>
              <a:t>planteamiento </a:t>
            </a:r>
            <a:r>
              <a:rPr lang="es-ES" sz="2800" dirty="0" smtClean="0">
                <a:latin typeface="Georgia" panose="02040502050405020303" pitchFamily="18" charset="0"/>
              </a:rPr>
              <a:t>general, </a:t>
            </a:r>
            <a:r>
              <a:rPr lang="es-ES" sz="2800" dirty="0">
                <a:latin typeface="Georgia" panose="02040502050405020303" pitchFamily="18" charset="0"/>
              </a:rPr>
              <a:t>con su enciclopedismo, contrasta con el rigor científico que reivindican los ilustrados ‘maduros</a:t>
            </a:r>
            <a:r>
              <a:rPr lang="es-ES" sz="2800" dirty="0" smtClean="0">
                <a:latin typeface="Georgia" panose="02040502050405020303" pitchFamily="18" charset="0"/>
              </a:rPr>
              <a:t>’; </a:t>
            </a:r>
            <a:endParaRPr lang="it-IT" sz="2800" dirty="0">
              <a:latin typeface="Georgia" panose="02040502050405020303" pitchFamily="18" charset="0"/>
            </a:endParaRPr>
          </a:p>
          <a:p>
            <a:r>
              <a:rPr lang="es-ES" sz="2800" dirty="0" smtClean="0">
                <a:latin typeface="Georgia" panose="02040502050405020303" pitchFamily="18" charset="0"/>
              </a:rPr>
              <a:t>2) por otro, </a:t>
            </a:r>
            <a:r>
              <a:rPr lang="es-ES" sz="2800" dirty="0">
                <a:latin typeface="Georgia" panose="02040502050405020303" pitchFamily="18" charset="0"/>
              </a:rPr>
              <a:t>no faltan </a:t>
            </a:r>
            <a:r>
              <a:rPr lang="es-ES" sz="2800" dirty="0" smtClean="0">
                <a:latin typeface="Georgia" panose="02040502050405020303" pitchFamily="18" charset="0"/>
              </a:rPr>
              <a:t>elementos </a:t>
            </a:r>
            <a:r>
              <a:rPr lang="es-ES" sz="2800" dirty="0">
                <a:latin typeface="Georgia" panose="02040502050405020303" pitchFamily="18" charset="0"/>
              </a:rPr>
              <a:t>significativos de </a:t>
            </a:r>
            <a:r>
              <a:rPr lang="es-ES" sz="2800" dirty="0" smtClean="0">
                <a:latin typeface="Georgia" panose="02040502050405020303" pitchFamily="18" charset="0"/>
              </a:rPr>
              <a:t>cambio: </a:t>
            </a:r>
          </a:p>
          <a:p>
            <a:r>
              <a:rPr lang="es-ES" sz="2800" dirty="0" smtClean="0">
                <a:latin typeface="Georgia" panose="02040502050405020303" pitchFamily="18" charset="0"/>
              </a:rPr>
              <a:t>-temas tratados: </a:t>
            </a:r>
            <a:r>
              <a:rPr lang="es-ES" sz="2800" dirty="0">
                <a:latin typeface="Georgia" panose="02040502050405020303" pitchFamily="18" charset="0"/>
              </a:rPr>
              <a:t>es evidente la influencia de Newton, Descartes y </a:t>
            </a:r>
            <a:r>
              <a:rPr lang="es-ES" sz="2800" dirty="0" smtClean="0">
                <a:latin typeface="Georgia" panose="02040502050405020303" pitchFamily="18" charset="0"/>
              </a:rPr>
              <a:t>Bacon;</a:t>
            </a:r>
          </a:p>
          <a:p>
            <a:r>
              <a:rPr lang="es-ES" sz="2800" dirty="0" smtClean="0">
                <a:latin typeface="Georgia" panose="02040502050405020303" pitchFamily="18" charset="0"/>
              </a:rPr>
              <a:t>-estilo: el </a:t>
            </a:r>
            <a:r>
              <a:rPr lang="es-ES" sz="2800" dirty="0">
                <a:latin typeface="Georgia" panose="02040502050405020303" pitchFamily="18" charset="0"/>
              </a:rPr>
              <a:t>autor aboga por un lenguaje llano y una sintaxis muy </a:t>
            </a:r>
            <a:r>
              <a:rPr lang="es-ES" sz="2800" dirty="0" smtClean="0">
                <a:latin typeface="Georgia" panose="02040502050405020303" pitchFamily="18" charset="0"/>
              </a:rPr>
              <a:t>sencilla.</a:t>
            </a:r>
            <a:endParaRPr lang="es-ES" sz="2800" b="1" dirty="0" smtClean="0">
              <a:latin typeface="Georgia" panose="02040502050405020303" pitchFamily="18" charset="0"/>
            </a:endParaRPr>
          </a:p>
        </p:txBody>
      </p:sp>
    </p:spTree>
    <p:extLst>
      <p:ext uri="{BB962C8B-B14F-4D97-AF65-F5344CB8AC3E}">
        <p14:creationId xmlns:p14="http://schemas.microsoft.com/office/powerpoint/2010/main" val="24531161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124754"/>
          </a:xfrm>
          <a:prstGeom prst="rect">
            <a:avLst/>
          </a:prstGeom>
          <a:noFill/>
        </p:spPr>
        <p:txBody>
          <a:bodyPr wrap="square" rtlCol="0">
            <a:spAutoFit/>
          </a:bodyPr>
          <a:lstStyle/>
          <a:p>
            <a:pPr algn="just"/>
            <a:r>
              <a:rPr lang="es-ES" sz="2800" i="1" dirty="0" smtClean="0">
                <a:latin typeface="Georgia" panose="02040502050405020303" pitchFamily="18" charset="0"/>
              </a:rPr>
              <a:t>Los ilustrados... no solo unos escritores...</a:t>
            </a:r>
          </a:p>
          <a:p>
            <a:pPr algn="just"/>
            <a:endParaRPr lang="es-ES" sz="2800" b="1" dirty="0">
              <a:latin typeface="Georgia" panose="02040502050405020303" pitchFamily="18" charset="0"/>
            </a:endParaRPr>
          </a:p>
          <a:p>
            <a:pPr algn="just"/>
            <a:r>
              <a:rPr lang="es-ES" sz="2800" b="1" dirty="0" smtClean="0">
                <a:latin typeface="Georgia" panose="02040502050405020303" pitchFamily="18" charset="0"/>
              </a:rPr>
              <a:t>Gaspar </a:t>
            </a:r>
            <a:r>
              <a:rPr lang="es-ES" sz="2800" b="1" dirty="0">
                <a:latin typeface="Georgia" panose="02040502050405020303" pitchFamily="18" charset="0"/>
              </a:rPr>
              <a:t>Melchor de Jovellanos</a:t>
            </a:r>
            <a:r>
              <a:rPr lang="es-ES" sz="2800" dirty="0">
                <a:latin typeface="Georgia" panose="02040502050405020303" pitchFamily="18" charset="0"/>
              </a:rPr>
              <a:t> (1744-1811). </a:t>
            </a:r>
            <a:endParaRPr lang="es-ES" sz="2800" dirty="0" smtClean="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Intentó </a:t>
            </a:r>
            <a:r>
              <a:rPr lang="es-ES" sz="2800" dirty="0">
                <a:latin typeface="Georgia" panose="02040502050405020303" pitchFamily="18" charset="0"/>
              </a:rPr>
              <a:t>compaginar su labor literaria con su compromiso civil, ya que sus obras se proponían </a:t>
            </a:r>
            <a:r>
              <a:rPr lang="es-ES" sz="2800" i="1" dirty="0">
                <a:latin typeface="Georgia" panose="02040502050405020303" pitchFamily="18" charset="0"/>
              </a:rPr>
              <a:t>sensu lato</a:t>
            </a:r>
            <a:r>
              <a:rPr lang="es-ES" sz="2800" dirty="0">
                <a:latin typeface="Georgia" panose="02040502050405020303" pitchFamily="18" charset="0"/>
              </a:rPr>
              <a:t> la mejora de la sociedad española</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Jovellanos </a:t>
            </a:r>
            <a:r>
              <a:rPr lang="es-ES" sz="2800" dirty="0">
                <a:latin typeface="Georgia" panose="02040502050405020303" pitchFamily="18" charset="0"/>
              </a:rPr>
              <a:t>experimenta todos los géneros literarios (y no solo): no se ocupa solo de poesía y teatro, sino que escribe también sobre economía o divulgación científica. </a:t>
            </a:r>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Teoriza </a:t>
            </a:r>
            <a:r>
              <a:rPr lang="es-ES" sz="2800" dirty="0">
                <a:latin typeface="Georgia" panose="02040502050405020303" pitchFamily="18" charset="0"/>
              </a:rPr>
              <a:t>una literatura civil al servicio de la constitución de un mundo ilustrado. Sus modelos son Rousseau, Kant y, más en general, el racionalismo del XVIII.</a:t>
            </a:r>
            <a:endParaRPr lang="es-ES" sz="2800" b="1" dirty="0" smtClean="0">
              <a:latin typeface="Georgia" panose="02040502050405020303" pitchFamily="18" charset="0"/>
            </a:endParaRPr>
          </a:p>
        </p:txBody>
      </p:sp>
    </p:spTree>
    <p:extLst>
      <p:ext uri="{BB962C8B-B14F-4D97-AF65-F5344CB8AC3E}">
        <p14:creationId xmlns:p14="http://schemas.microsoft.com/office/powerpoint/2010/main" val="12681041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17566" y="0"/>
            <a:ext cx="11756571" cy="8032968"/>
          </a:xfrm>
          <a:prstGeom prst="rect">
            <a:avLst/>
          </a:prstGeom>
          <a:noFill/>
        </p:spPr>
        <p:txBody>
          <a:bodyPr wrap="square" rtlCol="0">
            <a:spAutoFit/>
          </a:bodyPr>
          <a:lstStyle/>
          <a:p>
            <a:pPr algn="ctr"/>
            <a:r>
              <a:rPr lang="es-ES" sz="2800" b="1" dirty="0">
                <a:latin typeface="Georgia" panose="02040502050405020303" pitchFamily="18" charset="0"/>
              </a:rPr>
              <a:t>La novela </a:t>
            </a:r>
            <a:r>
              <a:rPr lang="es-ES" sz="2800" b="1" dirty="0" smtClean="0">
                <a:latin typeface="Georgia" panose="02040502050405020303" pitchFamily="18" charset="0"/>
              </a:rPr>
              <a:t>dieciochesca</a:t>
            </a:r>
            <a:endParaRPr lang="es-ES" sz="2800" b="1" dirty="0">
              <a:latin typeface="Georgia" panose="02040502050405020303" pitchFamily="18" charset="0"/>
            </a:endParaRPr>
          </a:p>
          <a:p>
            <a:r>
              <a:rPr lang="es-ES" sz="2800" dirty="0" smtClean="0">
                <a:latin typeface="Georgia" panose="02040502050405020303" pitchFamily="18" charset="0"/>
              </a:rPr>
              <a:t>Debe cumplir </a:t>
            </a:r>
            <a:r>
              <a:rPr lang="es-ES" sz="2800" dirty="0">
                <a:latin typeface="Georgia" panose="02040502050405020303" pitchFamily="18" charset="0"/>
              </a:rPr>
              <a:t>dos requisitos fundamentales: </a:t>
            </a:r>
            <a:endParaRPr lang="it-IT" sz="2800" dirty="0">
              <a:latin typeface="Georgia" panose="02040502050405020303" pitchFamily="18" charset="0"/>
            </a:endParaRPr>
          </a:p>
          <a:p>
            <a:pPr marL="342900" lvl="0" indent="-342900">
              <a:buAutoNum type="arabicParenR"/>
            </a:pPr>
            <a:r>
              <a:rPr lang="es-ES" sz="2800" dirty="0" smtClean="0">
                <a:latin typeface="Georgia" panose="02040502050405020303" pitchFamily="18" charset="0"/>
              </a:rPr>
              <a:t>ante </a:t>
            </a:r>
            <a:r>
              <a:rPr lang="es-ES" sz="2800" dirty="0">
                <a:latin typeface="Georgia" panose="02040502050405020303" pitchFamily="18" charset="0"/>
              </a:rPr>
              <a:t>todo, y esto podría parecer paradójico, quieren que perpetúe la tradición nacional. A diferencia de lo que ocurre con la poesía y el teatro, </a:t>
            </a:r>
            <a:r>
              <a:rPr lang="es-ES" sz="2800" dirty="0" smtClean="0">
                <a:latin typeface="Georgia" panose="02040502050405020303" pitchFamily="18" charset="0"/>
              </a:rPr>
              <a:t>los </a:t>
            </a:r>
            <a:r>
              <a:rPr lang="es-ES" sz="2800" dirty="0">
                <a:latin typeface="Georgia" panose="02040502050405020303" pitchFamily="18" charset="0"/>
              </a:rPr>
              <a:t>modelos narrativos barrocos no se juzgan de “mal gusto”. Los ilustrados celebran sobre todo el</a:t>
            </a:r>
            <a:r>
              <a:rPr lang="es-ES" sz="2800" i="1" dirty="0">
                <a:latin typeface="Georgia" panose="02040502050405020303" pitchFamily="18" charset="0"/>
              </a:rPr>
              <a:t> </a:t>
            </a:r>
            <a:r>
              <a:rPr lang="es-ES" sz="2800" i="1" dirty="0" smtClean="0">
                <a:latin typeface="Georgia" panose="02040502050405020303" pitchFamily="18" charset="0"/>
              </a:rPr>
              <a:t>Quijote</a:t>
            </a:r>
            <a:r>
              <a:rPr lang="es-ES" sz="2800" dirty="0" smtClean="0">
                <a:latin typeface="Georgia" panose="02040502050405020303" pitchFamily="18" charset="0"/>
              </a:rPr>
              <a:t>.</a:t>
            </a:r>
          </a:p>
          <a:p>
            <a:pPr marL="342900" lvl="0" indent="-342900">
              <a:buAutoNum type="arabicParenR"/>
            </a:pPr>
            <a:r>
              <a:rPr lang="es-ES" sz="2800" dirty="0" smtClean="0">
                <a:latin typeface="Georgia" panose="02040502050405020303" pitchFamily="18" charset="0"/>
              </a:rPr>
              <a:t>el </a:t>
            </a:r>
            <a:r>
              <a:rPr lang="es-ES" sz="2800" dirty="0">
                <a:latin typeface="Georgia" panose="02040502050405020303" pitchFamily="18" charset="0"/>
              </a:rPr>
              <a:t>segundo requisito constituye el mismo fundamento del arte ilustrado: la novela, igual que cualquier otra manifestación artística, debe desempeñar una función </a:t>
            </a:r>
            <a:r>
              <a:rPr lang="es-ES" sz="2800" dirty="0" smtClean="0">
                <a:latin typeface="Georgia" panose="02040502050405020303" pitchFamily="18" charset="0"/>
              </a:rPr>
              <a:t>didáctica. </a:t>
            </a:r>
            <a:endParaRPr lang="it-IT" sz="2800" dirty="0">
              <a:latin typeface="Georgia" panose="02040502050405020303" pitchFamily="18" charset="0"/>
            </a:endParaRPr>
          </a:p>
          <a:p>
            <a:r>
              <a:rPr lang="es-ES" sz="2800" dirty="0">
                <a:latin typeface="Georgia" panose="02040502050405020303" pitchFamily="18" charset="0"/>
              </a:rPr>
              <a:t> </a:t>
            </a:r>
            <a:endParaRPr lang="es-ES" sz="2800" dirty="0" smtClean="0">
              <a:latin typeface="Georgia" panose="02040502050405020303" pitchFamily="18" charset="0"/>
            </a:endParaRPr>
          </a:p>
          <a:p>
            <a:r>
              <a:rPr lang="es-ES" sz="2800" b="1" dirty="0" smtClean="0">
                <a:latin typeface="Georgia" panose="02040502050405020303" pitchFamily="18" charset="0"/>
              </a:rPr>
              <a:t>Novelas principales:</a:t>
            </a:r>
          </a:p>
          <a:p>
            <a:pPr lvl="3"/>
            <a:r>
              <a:rPr lang="es-ES" sz="2400" dirty="0" smtClean="0">
                <a:latin typeface="Georgia" panose="02040502050405020303" pitchFamily="18" charset="0"/>
              </a:rPr>
              <a:t>1) Diego de Torres Villarroel, </a:t>
            </a:r>
            <a:r>
              <a:rPr lang="es-ES" sz="2400" i="1" dirty="0" smtClean="0">
                <a:latin typeface="Georgia" panose="02040502050405020303" pitchFamily="18" charset="0"/>
              </a:rPr>
              <a:t>Vida</a:t>
            </a:r>
            <a:r>
              <a:rPr lang="es-ES" sz="2400" dirty="0" smtClean="0">
                <a:latin typeface="Georgia" panose="02040502050405020303" pitchFamily="18" charset="0"/>
              </a:rPr>
              <a:t>..., 1743-1751.</a:t>
            </a:r>
          </a:p>
          <a:p>
            <a:pPr lvl="3"/>
            <a:r>
              <a:rPr lang="es-ES" sz="2400" dirty="0" smtClean="0">
                <a:latin typeface="Georgia" panose="02040502050405020303" pitchFamily="18" charset="0"/>
              </a:rPr>
              <a:t>2) José </a:t>
            </a:r>
            <a:r>
              <a:rPr lang="es-ES" sz="2400" dirty="0">
                <a:latin typeface="Georgia" panose="02040502050405020303" pitchFamily="18" charset="0"/>
              </a:rPr>
              <a:t>Francisco de </a:t>
            </a:r>
            <a:r>
              <a:rPr lang="es-ES" sz="2400" dirty="0" smtClean="0">
                <a:latin typeface="Georgia" panose="02040502050405020303" pitchFamily="18" charset="0"/>
              </a:rPr>
              <a:t>Isla, </a:t>
            </a:r>
            <a:r>
              <a:rPr lang="es-ES" sz="2400" i="1" dirty="0" smtClean="0">
                <a:latin typeface="Georgia" panose="02040502050405020303" pitchFamily="18" charset="0"/>
              </a:rPr>
              <a:t>Historia </a:t>
            </a:r>
            <a:r>
              <a:rPr lang="es-ES" sz="2400" i="1" dirty="0">
                <a:latin typeface="Georgia" panose="02040502050405020303" pitchFamily="18" charset="0"/>
              </a:rPr>
              <a:t>del famoso predicador Fray Gerundio de Campazas</a:t>
            </a:r>
            <a:r>
              <a:rPr lang="es-ES" sz="2400" dirty="0" smtClean="0">
                <a:latin typeface="Georgia" panose="02040502050405020303" pitchFamily="18" charset="0"/>
              </a:rPr>
              <a:t>, 1758.</a:t>
            </a:r>
          </a:p>
          <a:p>
            <a:pPr lvl="3"/>
            <a:r>
              <a:rPr lang="es-ES" sz="2400" dirty="0" smtClean="0">
                <a:latin typeface="Georgia" panose="02040502050405020303" pitchFamily="18" charset="0"/>
              </a:rPr>
              <a:t>3) José </a:t>
            </a:r>
            <a:r>
              <a:rPr lang="es-ES" sz="2400" dirty="0">
                <a:latin typeface="Georgia" panose="02040502050405020303" pitchFamily="18" charset="0"/>
              </a:rPr>
              <a:t>de </a:t>
            </a:r>
            <a:r>
              <a:rPr lang="es-ES" sz="2400" dirty="0" smtClean="0">
                <a:latin typeface="Georgia" panose="02040502050405020303" pitchFamily="18" charset="0"/>
              </a:rPr>
              <a:t>Cadalso, </a:t>
            </a:r>
            <a:r>
              <a:rPr lang="es-ES" sz="2400" i="1" dirty="0" smtClean="0">
                <a:latin typeface="Georgia" panose="02040502050405020303" pitchFamily="18" charset="0"/>
              </a:rPr>
              <a:t>Cartas marruecas,</a:t>
            </a:r>
            <a:r>
              <a:rPr lang="es-ES" sz="2400" dirty="0" smtClean="0">
                <a:latin typeface="Georgia" panose="02040502050405020303" pitchFamily="18" charset="0"/>
              </a:rPr>
              <a:t> 1789.</a:t>
            </a:r>
            <a:endParaRPr lang="it-IT" sz="2400" dirty="0">
              <a:latin typeface="Georgia" panose="02040502050405020303" pitchFamily="18" charset="0"/>
            </a:endParaRPr>
          </a:p>
          <a:p>
            <a:pPr algn="just"/>
            <a:endParaRPr lang="es-ES" sz="2800" b="1" dirty="0" smtClean="0">
              <a:latin typeface="Georgia" panose="02040502050405020303" pitchFamily="18" charset="0"/>
            </a:endParaRPr>
          </a:p>
          <a:p>
            <a:pPr algn="just"/>
            <a:endParaRPr lang="es-ES" sz="2800" b="1" dirty="0">
              <a:latin typeface="Georgia" panose="02040502050405020303" pitchFamily="18" charset="0"/>
            </a:endParaRPr>
          </a:p>
          <a:p>
            <a:pPr algn="just"/>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2953738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986528"/>
          </a:xfrm>
          <a:prstGeom prst="rect">
            <a:avLst/>
          </a:prstGeom>
          <a:noFill/>
        </p:spPr>
        <p:txBody>
          <a:bodyPr wrap="square" rtlCol="0">
            <a:spAutoFit/>
          </a:bodyPr>
          <a:lstStyle/>
          <a:p>
            <a:pPr algn="ctr"/>
            <a:r>
              <a:rPr lang="es-ES" sz="2800" b="1" dirty="0">
                <a:latin typeface="Georgia" panose="02040502050405020303" pitchFamily="18" charset="0"/>
              </a:rPr>
              <a:t>La novela </a:t>
            </a:r>
            <a:r>
              <a:rPr lang="es-ES" sz="2800" b="1" dirty="0" smtClean="0">
                <a:latin typeface="Georgia" panose="02040502050405020303" pitchFamily="18" charset="0"/>
              </a:rPr>
              <a:t>dieciochesca</a:t>
            </a:r>
          </a:p>
          <a:p>
            <a:pPr algn="just"/>
            <a:endParaRPr lang="es-ES" sz="2800" b="1" dirty="0">
              <a:latin typeface="Georgia" panose="02040502050405020303" pitchFamily="18" charset="0"/>
            </a:endParaRPr>
          </a:p>
          <a:p>
            <a:pPr algn="just"/>
            <a:r>
              <a:rPr lang="es-ES" sz="2800" b="1" dirty="0" smtClean="0">
                <a:latin typeface="Georgia" panose="02040502050405020303" pitchFamily="18" charset="0"/>
              </a:rPr>
              <a:t>Francisco </a:t>
            </a:r>
            <a:r>
              <a:rPr lang="es-ES" sz="2800" b="1" dirty="0">
                <a:latin typeface="Georgia" panose="02040502050405020303" pitchFamily="18" charset="0"/>
              </a:rPr>
              <a:t>de Isla</a:t>
            </a:r>
            <a:r>
              <a:rPr lang="es-ES" sz="2800" dirty="0">
                <a:latin typeface="Georgia" panose="02040502050405020303" pitchFamily="18" charset="0"/>
              </a:rPr>
              <a:t> (1703-1781</a:t>
            </a:r>
            <a:r>
              <a:rPr lang="es-ES" sz="2800" dirty="0" smtClean="0">
                <a:latin typeface="Georgia" panose="02040502050405020303" pitchFamily="18" charset="0"/>
              </a:rPr>
              <a:t>).</a:t>
            </a:r>
          </a:p>
          <a:p>
            <a:pPr algn="just"/>
            <a:r>
              <a:rPr lang="es-ES" sz="2800" dirty="0" smtClean="0">
                <a:latin typeface="Georgia" panose="02040502050405020303" pitchFamily="18" charset="0"/>
              </a:rPr>
              <a:t>La </a:t>
            </a:r>
            <a:r>
              <a:rPr lang="es-ES" sz="2800" i="1" dirty="0">
                <a:latin typeface="Georgia" panose="02040502050405020303" pitchFamily="18" charset="0"/>
              </a:rPr>
              <a:t>Historia del famoso predicador Fray Gerundio de </a:t>
            </a:r>
            <a:r>
              <a:rPr lang="es-ES" sz="2800" i="1" dirty="0" smtClean="0">
                <a:latin typeface="Georgia" panose="02040502050405020303" pitchFamily="18" charset="0"/>
              </a:rPr>
              <a:t>Campazas </a:t>
            </a:r>
            <a:r>
              <a:rPr lang="es-ES" sz="2800" dirty="0" smtClean="0">
                <a:latin typeface="Georgia" panose="02040502050405020303" pitchFamily="18" charset="0"/>
              </a:rPr>
              <a:t>causó </a:t>
            </a:r>
            <a:r>
              <a:rPr lang="es-ES" sz="2800" dirty="0">
                <a:latin typeface="Georgia" panose="02040502050405020303" pitchFamily="18" charset="0"/>
              </a:rPr>
              <a:t>numerosas polémicas que terminaron con su prohibición a manos de la Inquisición</a:t>
            </a:r>
            <a:r>
              <a:rPr lang="es-ES" sz="2800" dirty="0" smtClean="0">
                <a:latin typeface="Georgia" panose="02040502050405020303" pitchFamily="18" charset="0"/>
              </a:rPr>
              <a:t>.</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Los </a:t>
            </a:r>
            <a:r>
              <a:rPr lang="es-ES" sz="2800" dirty="0">
                <a:latin typeface="Georgia" panose="02040502050405020303" pitchFamily="18" charset="0"/>
              </a:rPr>
              <a:t>modelos de esta narración son claramente el </a:t>
            </a:r>
            <a:r>
              <a:rPr lang="es-ES" sz="2800" i="1" dirty="0">
                <a:latin typeface="Georgia" panose="02040502050405020303" pitchFamily="18" charset="0"/>
              </a:rPr>
              <a:t>Quijote</a:t>
            </a:r>
            <a:r>
              <a:rPr lang="es-ES" sz="2800" dirty="0">
                <a:latin typeface="Georgia" panose="02040502050405020303" pitchFamily="18" charset="0"/>
              </a:rPr>
              <a:t> y las novelas picarescas, aunque mezclados con las nuevas influencias </a:t>
            </a:r>
            <a:r>
              <a:rPr lang="es-ES" sz="2800" dirty="0" smtClean="0">
                <a:latin typeface="Georgia" panose="02040502050405020303" pitchFamily="18" charset="0"/>
              </a:rPr>
              <a:t>francesas (largas digresiones eruditas que recuerdan sobre todo a Molière.). </a:t>
            </a:r>
          </a:p>
          <a:p>
            <a:pPr algn="just"/>
            <a:endParaRPr lang="es-ES" sz="2800" i="1" dirty="0">
              <a:latin typeface="Georgia" panose="02040502050405020303" pitchFamily="18" charset="0"/>
            </a:endParaRPr>
          </a:p>
          <a:p>
            <a:pPr algn="just"/>
            <a:r>
              <a:rPr lang="es-ES" sz="2800" i="1" dirty="0" smtClean="0">
                <a:latin typeface="Georgia" panose="02040502050405020303" pitchFamily="18" charset="0"/>
              </a:rPr>
              <a:t>Fray </a:t>
            </a:r>
            <a:r>
              <a:rPr lang="es-ES" sz="2800" i="1" dirty="0">
                <a:latin typeface="Georgia" panose="02040502050405020303" pitchFamily="18" charset="0"/>
              </a:rPr>
              <a:t>Gerundio </a:t>
            </a:r>
            <a:r>
              <a:rPr lang="es-ES" sz="2800" dirty="0" smtClean="0">
                <a:latin typeface="Georgia" panose="02040502050405020303" pitchFamily="18" charset="0"/>
              </a:rPr>
              <a:t>es una </a:t>
            </a:r>
            <a:r>
              <a:rPr lang="es-ES" sz="2800" dirty="0">
                <a:latin typeface="Georgia" panose="02040502050405020303" pitchFamily="18" charset="0"/>
              </a:rPr>
              <a:t>sátira de la cultura y del lenguaje de la predicación áurea (y, en consecuencia, de la cultura clerical hispánica</a:t>
            </a:r>
            <a:r>
              <a:rPr lang="es-ES" sz="2800" dirty="0" smtClean="0">
                <a:latin typeface="Georgia" panose="02040502050405020303" pitchFamily="18" charset="0"/>
              </a:rPr>
              <a:t>).</a:t>
            </a:r>
            <a:endParaRPr lang="it-IT" sz="2800" dirty="0">
              <a:latin typeface="Georgia" panose="02040502050405020303" pitchFamily="18" charset="0"/>
            </a:endParaRPr>
          </a:p>
          <a:p>
            <a:pPr algn="just"/>
            <a:endParaRPr lang="es-ES" sz="2800" b="1" dirty="0">
              <a:latin typeface="Georgia" panose="02040502050405020303" pitchFamily="18" charset="0"/>
            </a:endParaRPr>
          </a:p>
          <a:p>
            <a:pPr algn="just"/>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1533802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555641"/>
          </a:xfrm>
          <a:prstGeom prst="rect">
            <a:avLst/>
          </a:prstGeom>
          <a:noFill/>
        </p:spPr>
        <p:txBody>
          <a:bodyPr wrap="square" rtlCol="0">
            <a:spAutoFit/>
          </a:bodyPr>
          <a:lstStyle/>
          <a:p>
            <a:pPr algn="ctr"/>
            <a:r>
              <a:rPr lang="es-ES" sz="2800" b="1" dirty="0">
                <a:latin typeface="Georgia" panose="02040502050405020303" pitchFamily="18" charset="0"/>
              </a:rPr>
              <a:t>La novela </a:t>
            </a:r>
            <a:r>
              <a:rPr lang="es-ES" sz="2800" b="1" dirty="0" smtClean="0">
                <a:latin typeface="Georgia" panose="02040502050405020303" pitchFamily="18" charset="0"/>
              </a:rPr>
              <a:t>dieciochesca</a:t>
            </a:r>
          </a:p>
          <a:p>
            <a:pPr algn="just"/>
            <a:r>
              <a:rPr lang="es-ES" sz="2800" b="1" dirty="0" smtClean="0">
                <a:latin typeface="Georgia" panose="02040502050405020303" pitchFamily="18" charset="0"/>
              </a:rPr>
              <a:t>Diego </a:t>
            </a:r>
            <a:r>
              <a:rPr lang="es-ES" sz="2800" b="1" dirty="0">
                <a:latin typeface="Georgia" panose="02040502050405020303" pitchFamily="18" charset="0"/>
              </a:rPr>
              <a:t>de Torres Villarroel</a:t>
            </a:r>
            <a:r>
              <a:rPr lang="es-ES" sz="2800" dirty="0">
                <a:latin typeface="Georgia" panose="02040502050405020303" pitchFamily="18" charset="0"/>
              </a:rPr>
              <a:t> (1694-1770</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Su </a:t>
            </a:r>
            <a:r>
              <a:rPr lang="es-ES" sz="2800" i="1" dirty="0" smtClean="0">
                <a:latin typeface="Georgia" panose="02040502050405020303" pitchFamily="18" charset="0"/>
              </a:rPr>
              <a:t>Vida</a:t>
            </a:r>
            <a:r>
              <a:rPr lang="es-ES" sz="2800" dirty="0" smtClean="0">
                <a:latin typeface="Georgia" panose="02040502050405020303" pitchFamily="18" charset="0"/>
              </a:rPr>
              <a:t> </a:t>
            </a:r>
            <a:r>
              <a:rPr lang="es-ES" sz="2800" dirty="0">
                <a:latin typeface="Georgia" panose="02040502050405020303" pitchFamily="18" charset="0"/>
              </a:rPr>
              <a:t>está formada por una secuencia de episodios que podría rememorar sobre todo el </a:t>
            </a:r>
            <a:r>
              <a:rPr lang="es-ES" sz="2800" i="1" dirty="0">
                <a:latin typeface="Georgia" panose="02040502050405020303" pitchFamily="18" charset="0"/>
              </a:rPr>
              <a:t>Buscón </a:t>
            </a:r>
            <a:r>
              <a:rPr lang="es-ES" sz="2800" dirty="0">
                <a:latin typeface="Georgia" panose="02040502050405020303" pitchFamily="18" charset="0"/>
              </a:rPr>
              <a:t>de Quevedo o la </a:t>
            </a:r>
            <a:r>
              <a:rPr lang="es-ES" sz="2800" i="1" dirty="0">
                <a:latin typeface="Georgia" panose="02040502050405020303" pitchFamily="18" charset="0"/>
              </a:rPr>
              <a:t>Vida </a:t>
            </a:r>
            <a:r>
              <a:rPr lang="es-ES" sz="2800" dirty="0">
                <a:latin typeface="Georgia" panose="02040502050405020303" pitchFamily="18" charset="0"/>
              </a:rPr>
              <a:t>de Santa Teresa. Torres Villarroel trae su inspiración principalmente de la picaresca para relatar fragmentos de su </a:t>
            </a:r>
            <a:r>
              <a:rPr lang="es-ES" sz="2800" dirty="0" smtClean="0">
                <a:latin typeface="Georgia" panose="02040502050405020303" pitchFamily="18" charset="0"/>
              </a:rPr>
              <a:t>pasado (SÁTIRA </a:t>
            </a:r>
            <a:r>
              <a:rPr lang="es-ES" sz="2800" dirty="0">
                <a:latin typeface="Georgia" panose="02040502050405020303" pitchFamily="18" charset="0"/>
              </a:rPr>
              <a:t>DE ESTADOS). </a:t>
            </a:r>
            <a:endParaRPr lang="es-ES" sz="2800" dirty="0" smtClean="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Resulta </a:t>
            </a:r>
            <a:r>
              <a:rPr lang="es-ES" sz="2800" dirty="0">
                <a:latin typeface="Georgia" panose="02040502050405020303" pitchFamily="18" charset="0"/>
              </a:rPr>
              <a:t>nueva la actitud </a:t>
            </a:r>
            <a:r>
              <a:rPr lang="es-ES" sz="2800" dirty="0" smtClean="0">
                <a:latin typeface="Georgia" panose="02040502050405020303" pitchFamily="18" charset="0"/>
              </a:rPr>
              <a:t>con </a:t>
            </a:r>
            <a:r>
              <a:rPr lang="es-ES" sz="2800" dirty="0">
                <a:latin typeface="Georgia" panose="02040502050405020303" pitchFamily="18" charset="0"/>
              </a:rPr>
              <a:t>la cual relata su vida, insistiendo en su meditado rechazo de todas las instituciones, empezando por los colegios universitarios y la mismísima Universidad de Salamanca (adquiere rasgos simbólicos el episodio en el cual el joven Villarroel hace pedazos un cuaderno, representando así de manera tan icástica su ruptura con la anquilosada cultura oficial tomística y aristotélica</a:t>
            </a:r>
            <a:r>
              <a:rPr lang="es-ES" sz="2800" dirty="0" smtClean="0">
                <a:latin typeface="Georgia" panose="02040502050405020303" pitchFamily="18" charset="0"/>
              </a:rPr>
              <a:t>).</a:t>
            </a:r>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2562771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7417415"/>
          </a:xfrm>
          <a:prstGeom prst="rect">
            <a:avLst/>
          </a:prstGeom>
          <a:noFill/>
        </p:spPr>
        <p:txBody>
          <a:bodyPr wrap="square" rtlCol="0">
            <a:spAutoFit/>
          </a:bodyPr>
          <a:lstStyle/>
          <a:p>
            <a:pPr algn="ctr"/>
            <a:r>
              <a:rPr lang="es-ES" sz="2800" b="1" dirty="0">
                <a:latin typeface="Georgia" panose="02040502050405020303" pitchFamily="18" charset="0"/>
              </a:rPr>
              <a:t>La novela </a:t>
            </a:r>
            <a:r>
              <a:rPr lang="es-ES" sz="2800" b="1" dirty="0" smtClean="0">
                <a:latin typeface="Georgia" panose="02040502050405020303" pitchFamily="18" charset="0"/>
              </a:rPr>
              <a:t>dieciochesca</a:t>
            </a:r>
          </a:p>
          <a:p>
            <a:pPr algn="just"/>
            <a:endParaRPr lang="es-ES" sz="2800" b="1" dirty="0" smtClean="0">
              <a:latin typeface="Georgia" panose="02040502050405020303" pitchFamily="18" charset="0"/>
            </a:endParaRPr>
          </a:p>
          <a:p>
            <a:pPr algn="just"/>
            <a:r>
              <a:rPr lang="es-ES" sz="2800" b="1" dirty="0">
                <a:latin typeface="Georgia" panose="02040502050405020303" pitchFamily="18" charset="0"/>
              </a:rPr>
              <a:t>José de </a:t>
            </a:r>
            <a:r>
              <a:rPr lang="es-ES" sz="2800" b="1" dirty="0" smtClean="0">
                <a:latin typeface="Georgia" panose="02040502050405020303" pitchFamily="18" charset="0"/>
              </a:rPr>
              <a:t>Cadalso.</a:t>
            </a:r>
            <a:r>
              <a:rPr lang="es-ES" sz="2800" dirty="0" smtClean="0">
                <a:latin typeface="Georgia" panose="02040502050405020303" pitchFamily="18" charset="0"/>
              </a:rPr>
              <a:t> Las </a:t>
            </a:r>
            <a:r>
              <a:rPr lang="es-ES" sz="2800" i="1" dirty="0">
                <a:latin typeface="Georgia" panose="02040502050405020303" pitchFamily="18" charset="0"/>
              </a:rPr>
              <a:t>Cartas </a:t>
            </a:r>
            <a:r>
              <a:rPr lang="es-ES" sz="2800" i="1" dirty="0" smtClean="0">
                <a:latin typeface="Georgia" panose="02040502050405020303" pitchFamily="18" charset="0"/>
              </a:rPr>
              <a:t>marruecas</a:t>
            </a:r>
            <a:r>
              <a:rPr lang="es-ES" sz="2800" dirty="0" smtClean="0">
                <a:latin typeface="Georgia" panose="02040502050405020303" pitchFamily="18" charset="0"/>
              </a:rPr>
              <a:t> se inspiran en </a:t>
            </a:r>
            <a:r>
              <a:rPr lang="es-ES" sz="2800" dirty="0">
                <a:latin typeface="Georgia" panose="02040502050405020303" pitchFamily="18" charset="0"/>
              </a:rPr>
              <a:t>las </a:t>
            </a:r>
            <a:r>
              <a:rPr lang="es-ES" sz="2800" i="1" dirty="0">
                <a:latin typeface="Georgia" panose="02040502050405020303" pitchFamily="18" charset="0"/>
              </a:rPr>
              <a:t>Cartas persianas</a:t>
            </a:r>
            <a:r>
              <a:rPr lang="es-ES" sz="2800" dirty="0">
                <a:latin typeface="Georgia" panose="02040502050405020303" pitchFamily="18" charset="0"/>
              </a:rPr>
              <a:t> de Montesquieu. </a:t>
            </a:r>
            <a:endParaRPr lang="es-ES" sz="2800" dirty="0" smtClean="0">
              <a:latin typeface="Georgia" panose="02040502050405020303" pitchFamily="18" charset="0"/>
            </a:endParaRPr>
          </a:p>
          <a:p>
            <a:pPr algn="just"/>
            <a:r>
              <a:rPr lang="es-ES" sz="2800" dirty="0" smtClean="0">
                <a:latin typeface="Georgia" panose="02040502050405020303" pitchFamily="18" charset="0"/>
              </a:rPr>
              <a:t>Cadalso </a:t>
            </a:r>
            <a:r>
              <a:rPr lang="es-ES" sz="2800" dirty="0">
                <a:latin typeface="Georgia" panose="02040502050405020303" pitchFamily="18" charset="0"/>
              </a:rPr>
              <a:t>critica la sociedad española del XVIII a través de los ojos de Gazel, un moro curioso e impulsivo que viaja por España y representa al </a:t>
            </a:r>
            <a:r>
              <a:rPr lang="es-ES" sz="2800" i="1" dirty="0">
                <a:latin typeface="Georgia" panose="02040502050405020303" pitchFamily="18" charset="0"/>
              </a:rPr>
              <a:t>bon sauvage</a:t>
            </a:r>
            <a:r>
              <a:rPr lang="es-ES" sz="2800" dirty="0">
                <a:latin typeface="Georgia" panose="02040502050405020303" pitchFamily="18" charset="0"/>
              </a:rPr>
              <a:t>. </a:t>
            </a:r>
            <a:endParaRPr lang="es-ES" sz="2800" dirty="0" smtClean="0">
              <a:latin typeface="Georgia" panose="02040502050405020303" pitchFamily="18" charset="0"/>
            </a:endParaRPr>
          </a:p>
          <a:p>
            <a:pPr algn="just"/>
            <a:r>
              <a:rPr lang="es-ES" sz="2800" dirty="0" smtClean="0">
                <a:latin typeface="Georgia" panose="02040502050405020303" pitchFamily="18" charset="0"/>
              </a:rPr>
              <a:t>La </a:t>
            </a:r>
            <a:r>
              <a:rPr lang="es-ES" sz="2800" dirty="0">
                <a:latin typeface="Georgia" panose="02040502050405020303" pitchFamily="18" charset="0"/>
              </a:rPr>
              <a:t>novela se estructura como una recopilación de las cartas escritas por Gazel y otros dos personajes: Nuño, un español sombrío y pesimista, y Ben-Beley, un moro anciano y sabio. </a:t>
            </a:r>
            <a:endParaRPr lang="es-ES" sz="2800" dirty="0" smtClean="0">
              <a:latin typeface="Georgia" panose="02040502050405020303" pitchFamily="18" charset="0"/>
            </a:endParaRPr>
          </a:p>
          <a:p>
            <a:pPr algn="just"/>
            <a:r>
              <a:rPr lang="es-ES" sz="2800" dirty="0" smtClean="0">
                <a:latin typeface="Georgia" panose="02040502050405020303" pitchFamily="18" charset="0"/>
              </a:rPr>
              <a:t>En este epistolario ficticio se analizan desde una perspectiva pesimista algunos episodios emblemáticos de la historia nacional, contraponiendo el pasado glorioso a la decadencia del presente. Cadalso indica en la falta de cultura, en la preeminencia de la escolástica y en la inutilidad de la nobleza las causas del atraso de España.</a:t>
            </a:r>
            <a:endParaRPr lang="it-IT" sz="2800" dirty="0" smtClean="0">
              <a:latin typeface="Georgia" panose="02040502050405020303" pitchFamily="18" charset="0"/>
            </a:endParaRPr>
          </a:p>
          <a:p>
            <a:pPr algn="just"/>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2993742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986528"/>
          </a:xfrm>
          <a:prstGeom prst="rect">
            <a:avLst/>
          </a:prstGeom>
          <a:noFill/>
        </p:spPr>
        <p:txBody>
          <a:bodyPr wrap="square" rtlCol="0">
            <a:spAutoFit/>
          </a:bodyPr>
          <a:lstStyle/>
          <a:p>
            <a:pPr algn="ctr"/>
            <a:r>
              <a:rPr lang="es-ES" sz="2800" b="1" dirty="0" smtClean="0">
                <a:latin typeface="Georgia" panose="02040502050405020303" pitchFamily="18" charset="0"/>
              </a:rPr>
              <a:t>La </a:t>
            </a:r>
            <a:r>
              <a:rPr lang="es-ES" sz="2800" b="1" dirty="0">
                <a:latin typeface="Georgia" panose="02040502050405020303" pitchFamily="18" charset="0"/>
              </a:rPr>
              <a:t>poesía </a:t>
            </a:r>
            <a:r>
              <a:rPr lang="es-ES" sz="2800" b="1" dirty="0" smtClean="0">
                <a:latin typeface="Georgia" panose="02040502050405020303" pitchFamily="18" charset="0"/>
              </a:rPr>
              <a:t>dieciochesca</a:t>
            </a:r>
          </a:p>
          <a:p>
            <a:endParaRPr lang="es-ES" sz="2800" dirty="0" smtClean="0">
              <a:latin typeface="Georgia" panose="02040502050405020303" pitchFamily="18" charset="0"/>
            </a:endParaRPr>
          </a:p>
          <a:p>
            <a:r>
              <a:rPr lang="es-ES" sz="2800" dirty="0" smtClean="0">
                <a:latin typeface="Georgia" panose="02040502050405020303" pitchFamily="18" charset="0"/>
              </a:rPr>
              <a:t>Domina la </a:t>
            </a:r>
            <a:r>
              <a:rPr lang="es-ES" sz="2800" dirty="0">
                <a:latin typeface="Georgia" panose="02040502050405020303" pitchFamily="18" charset="0"/>
              </a:rPr>
              <a:t>imitación de los modelos gongorinos. Solo a finales de siglo aparecen poetas de cierta </a:t>
            </a:r>
            <a:r>
              <a:rPr lang="es-ES" sz="2800" dirty="0" smtClean="0">
                <a:latin typeface="Georgia" panose="02040502050405020303" pitchFamily="18" charset="0"/>
              </a:rPr>
              <a:t>originalidad. </a:t>
            </a:r>
            <a:endParaRPr lang="it-IT" sz="2800" dirty="0">
              <a:latin typeface="Georgia" panose="02040502050405020303" pitchFamily="18" charset="0"/>
            </a:endParaRPr>
          </a:p>
          <a:p>
            <a:r>
              <a:rPr lang="es-ES" sz="2800" dirty="0" smtClean="0">
                <a:latin typeface="Georgia" panose="02040502050405020303" pitchFamily="18" charset="0"/>
              </a:rPr>
              <a:t>Dos </a:t>
            </a:r>
            <a:r>
              <a:rPr lang="es-ES" sz="2800" dirty="0">
                <a:latin typeface="Georgia" panose="02040502050405020303" pitchFamily="18" charset="0"/>
              </a:rPr>
              <a:t>focos de renovación: </a:t>
            </a:r>
            <a:endParaRPr lang="es-ES" sz="2800" dirty="0" smtClean="0">
              <a:latin typeface="Georgia" panose="02040502050405020303" pitchFamily="18" charset="0"/>
            </a:endParaRPr>
          </a:p>
          <a:p>
            <a:pPr marL="342900" indent="-342900">
              <a:buAutoNum type="arabicParenR"/>
            </a:pPr>
            <a:r>
              <a:rPr lang="es-ES" sz="2800" dirty="0" smtClean="0">
                <a:latin typeface="Georgia" panose="02040502050405020303" pitchFamily="18" charset="0"/>
              </a:rPr>
              <a:t>la </a:t>
            </a:r>
            <a:r>
              <a:rPr lang="es-ES" sz="2800" dirty="0" smtClean="0">
                <a:latin typeface="Georgia" panose="02040502050405020303" pitchFamily="18" charset="0"/>
              </a:rPr>
              <a:t>tertulia madrileña de </a:t>
            </a:r>
            <a:r>
              <a:rPr lang="es-ES" sz="2800" dirty="0" smtClean="0">
                <a:latin typeface="Georgia" panose="02040502050405020303" pitchFamily="18" charset="0"/>
              </a:rPr>
              <a:t>la “Fonda” (Moratín </a:t>
            </a:r>
            <a:r>
              <a:rPr lang="es-ES" sz="2800" dirty="0">
                <a:latin typeface="Georgia" panose="02040502050405020303" pitchFamily="18" charset="0"/>
              </a:rPr>
              <a:t>padre, Cadalso e </a:t>
            </a:r>
            <a:r>
              <a:rPr lang="es-ES" sz="2800" dirty="0" smtClean="0">
                <a:latin typeface="Georgia" panose="02040502050405020303" pitchFamily="18" charset="0"/>
              </a:rPr>
              <a:t>Iriarte); </a:t>
            </a:r>
          </a:p>
          <a:p>
            <a:pPr marL="342900" indent="-342900">
              <a:buAutoNum type="arabicParenR"/>
            </a:pPr>
            <a:r>
              <a:rPr lang="es-ES" sz="2800" dirty="0" smtClean="0">
                <a:latin typeface="Georgia" panose="02040502050405020303" pitchFamily="18" charset="0"/>
              </a:rPr>
              <a:t>la escuela </a:t>
            </a:r>
            <a:r>
              <a:rPr lang="es-ES" sz="2800" dirty="0">
                <a:latin typeface="Georgia" panose="02040502050405020303" pitchFamily="18" charset="0"/>
              </a:rPr>
              <a:t>de </a:t>
            </a:r>
            <a:r>
              <a:rPr lang="es-ES" sz="2800" dirty="0" smtClean="0">
                <a:latin typeface="Georgia" panose="02040502050405020303" pitchFamily="18" charset="0"/>
              </a:rPr>
              <a:t>Salamanca (Jovellanos </a:t>
            </a:r>
            <a:r>
              <a:rPr lang="es-ES" sz="2800" dirty="0">
                <a:latin typeface="Georgia" panose="02040502050405020303" pitchFamily="18" charset="0"/>
              </a:rPr>
              <a:t>y Juan Meléndez </a:t>
            </a:r>
            <a:r>
              <a:rPr lang="es-ES" sz="2800" dirty="0" smtClean="0">
                <a:latin typeface="Georgia" panose="02040502050405020303" pitchFamily="18" charset="0"/>
              </a:rPr>
              <a:t>Valdés). </a:t>
            </a:r>
            <a:endParaRPr lang="it-IT" sz="2800" dirty="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Características:</a:t>
            </a:r>
          </a:p>
          <a:p>
            <a:r>
              <a:rPr lang="es-ES" sz="2800" dirty="0" smtClean="0">
                <a:latin typeface="Georgia" panose="02040502050405020303" pitchFamily="18" charset="0"/>
              </a:rPr>
              <a:t>Vuelta </a:t>
            </a:r>
            <a:r>
              <a:rPr lang="es-ES" sz="2800" dirty="0">
                <a:latin typeface="Georgia" panose="02040502050405020303" pitchFamily="18" charset="0"/>
              </a:rPr>
              <a:t>al clasicismo y a las fuentes </a:t>
            </a:r>
            <a:r>
              <a:rPr lang="es-ES" sz="2800" dirty="0" smtClean="0">
                <a:latin typeface="Georgia" panose="02040502050405020303" pitchFamily="18" charset="0"/>
              </a:rPr>
              <a:t>renacentistas</a:t>
            </a:r>
            <a:r>
              <a:rPr lang="es-ES" sz="2800" dirty="0" smtClean="0">
                <a:latin typeface="Georgia" panose="02040502050405020303" pitchFamily="18" charset="0"/>
              </a:rPr>
              <a:t>. </a:t>
            </a:r>
          </a:p>
          <a:p>
            <a:r>
              <a:rPr lang="es-ES" sz="2800" dirty="0" smtClean="0">
                <a:latin typeface="Georgia" panose="02040502050405020303" pitchFamily="18" charset="0"/>
              </a:rPr>
              <a:t>Poesía “</a:t>
            </a:r>
            <a:r>
              <a:rPr lang="es-ES" sz="2800" dirty="0">
                <a:latin typeface="Georgia" panose="02040502050405020303" pitchFamily="18" charset="0"/>
              </a:rPr>
              <a:t>burguesa” y filosófica, producto </a:t>
            </a:r>
            <a:r>
              <a:rPr lang="es-ES" sz="2800" dirty="0" smtClean="0">
                <a:latin typeface="Georgia" panose="02040502050405020303" pitchFamily="18" charset="0"/>
              </a:rPr>
              <a:t>de </a:t>
            </a:r>
            <a:r>
              <a:rPr lang="es-ES" sz="2800" dirty="0">
                <a:latin typeface="Georgia" panose="02040502050405020303" pitchFamily="18" charset="0"/>
              </a:rPr>
              <a:t>la vida académica.</a:t>
            </a:r>
            <a:endParaRPr lang="it-IT" sz="2800" dirty="0">
              <a:latin typeface="Georgia" panose="02040502050405020303" pitchFamily="18" charset="0"/>
            </a:endParaRPr>
          </a:p>
          <a:p>
            <a:r>
              <a:rPr lang="es-ES" sz="2800" dirty="0" smtClean="0">
                <a:latin typeface="Georgia" panose="02040502050405020303" pitchFamily="18" charset="0"/>
              </a:rPr>
              <a:t>Modelos predilectos: Horacio y la </a:t>
            </a:r>
            <a:r>
              <a:rPr lang="es-ES" sz="2800" dirty="0">
                <a:latin typeface="Georgia" panose="02040502050405020303" pitchFamily="18" charset="0"/>
              </a:rPr>
              <a:t>poesía anacreóntica clasica. </a:t>
            </a:r>
            <a:endParaRPr lang="es-ES" sz="2800" dirty="0" smtClean="0">
              <a:latin typeface="Georgia" panose="02040502050405020303" pitchFamily="18" charset="0"/>
            </a:endParaRPr>
          </a:p>
          <a:p>
            <a:r>
              <a:rPr lang="es-ES" sz="2800" dirty="0" smtClean="0">
                <a:latin typeface="Georgia" panose="02040502050405020303" pitchFamily="18" charset="0"/>
              </a:rPr>
              <a:t>No </a:t>
            </a:r>
            <a:r>
              <a:rPr lang="es-ES" sz="2800" dirty="0">
                <a:latin typeface="Georgia" panose="02040502050405020303" pitchFamily="18" charset="0"/>
              </a:rPr>
              <a:t>faltan </a:t>
            </a:r>
            <a:r>
              <a:rPr lang="es-ES" sz="2800" dirty="0" smtClean="0">
                <a:latin typeface="Georgia" panose="02040502050405020303" pitchFamily="18" charset="0"/>
              </a:rPr>
              <a:t>poemas </a:t>
            </a:r>
            <a:r>
              <a:rPr lang="es-ES" sz="2800" dirty="0">
                <a:latin typeface="Georgia" panose="02040502050405020303" pitchFamily="18" charset="0"/>
              </a:rPr>
              <a:t>de ambientación bucólica, </a:t>
            </a:r>
            <a:r>
              <a:rPr lang="es-ES" sz="2800" dirty="0" smtClean="0">
                <a:latin typeface="Georgia" panose="02040502050405020303" pitchFamily="18" charset="0"/>
              </a:rPr>
              <a:t>epístolas </a:t>
            </a:r>
            <a:r>
              <a:rPr lang="es-ES" sz="2800" dirty="0">
                <a:latin typeface="Georgia" panose="02040502050405020303" pitchFamily="18" charset="0"/>
              </a:rPr>
              <a:t>en verso (dirigidas a algún amigo y compañero de academia o de tertulia) </a:t>
            </a:r>
            <a:r>
              <a:rPr lang="es-ES" sz="2800" dirty="0" smtClean="0">
                <a:latin typeface="Georgia" panose="02040502050405020303" pitchFamily="18" charset="0"/>
              </a:rPr>
              <a:t>o </a:t>
            </a:r>
            <a:r>
              <a:rPr lang="es-ES" sz="2800" dirty="0">
                <a:latin typeface="Georgia" panose="02040502050405020303" pitchFamily="18" charset="0"/>
              </a:rPr>
              <a:t>reflexiones morales.</a:t>
            </a:r>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7689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4519186"/>
          </a:xfrm>
          <a:prstGeom prst="rect">
            <a:avLst/>
          </a:prstGeom>
          <a:noFill/>
        </p:spPr>
        <p:txBody>
          <a:bodyPr wrap="square" rtlCol="0">
            <a:spAutoFit/>
          </a:bodyPr>
          <a:lstStyle/>
          <a:p>
            <a:pPr algn="ctr"/>
            <a:r>
              <a:rPr lang="es-ES" sz="2800" b="1" dirty="0" smtClean="0">
                <a:latin typeface="Georgia" panose="02040502050405020303" pitchFamily="18" charset="0"/>
              </a:rPr>
              <a:t>La reforma del teatro</a:t>
            </a:r>
          </a:p>
          <a:p>
            <a:pPr algn="just">
              <a:lnSpc>
                <a:spcPct val="107000"/>
              </a:lnSpc>
              <a:spcAft>
                <a:spcPts val="800"/>
              </a:spcAft>
            </a:pPr>
            <a:endParaRPr lang="es-ES" sz="2800" dirty="0" smtClean="0">
              <a:effectLst/>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Los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tertulios</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de la “Fonda” reclaman una reforma del teatro, basándose en la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Poética, reglas de la poesía en general y de sus principales especies</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de </a:t>
            </a:r>
            <a:r>
              <a:rPr lang="es-ES" sz="2800" b="1" dirty="0" smtClean="0">
                <a:effectLst/>
                <a:latin typeface="Georgia" panose="02040502050405020303" pitchFamily="18" charset="0"/>
                <a:ea typeface="Calibri" panose="020F0502020204030204" pitchFamily="34" charset="0"/>
                <a:cs typeface="Times New Roman" panose="02020603050405020304" pitchFamily="18" charset="0"/>
              </a:rPr>
              <a:t>Ignacio de Luzán</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(1737), quien criticaba las piezas del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Siglo de oro</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porque:</a:t>
            </a:r>
          </a:p>
          <a:p>
            <a:pPr marL="514350" indent="-514350" algn="just">
              <a:lnSpc>
                <a:spcPct val="107000"/>
              </a:lnSpc>
              <a:spcAft>
                <a:spcPts val="800"/>
              </a:spcAft>
              <a:buAutoNum type="arabicParenR"/>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no respetaban las tres unidades aristotélicas; </a:t>
            </a:r>
          </a:p>
          <a:p>
            <a:pPr marL="514350" indent="-514350" algn="just">
              <a:lnSpc>
                <a:spcPct val="107000"/>
              </a:lnSpc>
              <a:spcAft>
                <a:spcPts val="800"/>
              </a:spcAft>
              <a:buAutoNum type="arabicParenR"/>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no tenían una finalidad moral (el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delectare </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había aniquilado el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docere</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y el</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 prodesse</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a:t>
            </a:r>
            <a:endParaRPr lang="it-IT" sz="2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5203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363280"/>
          </a:xfrm>
          <a:prstGeom prst="rect">
            <a:avLst/>
          </a:prstGeom>
          <a:noFill/>
        </p:spPr>
        <p:txBody>
          <a:bodyPr wrap="square" rtlCol="0">
            <a:spAutoFit/>
          </a:bodyPr>
          <a:lstStyle/>
          <a:p>
            <a:pPr algn="ctr"/>
            <a:r>
              <a:rPr lang="es-ES" sz="2800" b="1" dirty="0" smtClean="0">
                <a:latin typeface="Georgia" panose="02040502050405020303" pitchFamily="18" charset="0"/>
              </a:rPr>
              <a:t>La reforma del teatro</a:t>
            </a:r>
          </a:p>
          <a:p>
            <a:pPr algn="just">
              <a:lnSpc>
                <a:spcPct val="107000"/>
              </a:lnSpc>
              <a:spcAft>
                <a:spcPts val="800"/>
              </a:spcAft>
            </a:pPr>
            <a:endParaRPr lang="es-ES" sz="2800" dirty="0" smtClean="0">
              <a:effectLst/>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La comedia “regulada” de Leandro Fernández de Moratín (1760-1828). Moratín hijo es el único autor que logra adaptar el teatro europeo neoclásico a los modos, los problemas y las peculiaridades de la circunstancia hispánica.</a:t>
            </a:r>
          </a:p>
          <a:p>
            <a:pPr algn="just">
              <a:lnSpc>
                <a:spcPct val="107000"/>
              </a:lnSpc>
              <a:spcAft>
                <a:spcPts val="800"/>
              </a:spcAft>
            </a:pPr>
            <a:r>
              <a:rPr lang="es-ES" sz="2800" dirty="0">
                <a:latin typeface="Georgia" panose="02040502050405020303" pitchFamily="18" charset="0"/>
              </a:rPr>
              <a:t>Escribió </a:t>
            </a:r>
            <a:r>
              <a:rPr lang="es-ES" sz="2800" dirty="0" smtClean="0">
                <a:latin typeface="Georgia" panose="02040502050405020303" pitchFamily="18" charset="0"/>
              </a:rPr>
              <a:t>tan solo cinco comedias: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El viejo y la niña</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El barón</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La mojigata</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El sí de las niñas</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y </a:t>
            </a: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La comedia nueva o el café</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a:t>
            </a:r>
            <a:endParaRPr lang="es-ES" sz="2800" dirty="0" smtClean="0">
              <a:latin typeface="Georgia" panose="02040502050405020303" pitchFamily="18" charset="0"/>
            </a:endParaRPr>
          </a:p>
          <a:p>
            <a:pPr algn="just">
              <a:lnSpc>
                <a:spcPct val="107000"/>
              </a:lnSpc>
              <a:spcAft>
                <a:spcPts val="800"/>
              </a:spcAft>
            </a:pPr>
            <a:r>
              <a:rPr lang="es-ES" sz="2800" dirty="0" smtClean="0">
                <a:latin typeface="Georgia" panose="02040502050405020303" pitchFamily="18" charset="0"/>
              </a:rPr>
              <a:t>Temas </a:t>
            </a:r>
            <a:r>
              <a:rPr lang="es-ES" sz="2800" dirty="0">
                <a:latin typeface="Georgia" panose="02040502050405020303" pitchFamily="18" charset="0"/>
              </a:rPr>
              <a:t>típicamente </a:t>
            </a:r>
            <a:r>
              <a:rPr lang="es-ES" sz="2800" dirty="0" smtClean="0">
                <a:latin typeface="Georgia" panose="02040502050405020303" pitchFamily="18" charset="0"/>
              </a:rPr>
              <a:t>ilustrados: </a:t>
            </a:r>
            <a:r>
              <a:rPr lang="es-ES" sz="2800" dirty="0">
                <a:latin typeface="Georgia" panose="02040502050405020303" pitchFamily="18" charset="0"/>
              </a:rPr>
              <a:t>el problema de los matrimonios impuestos a las jóvenes mujeres, la cuestión de la educación nacional (y, sobre todo, de la infame educación femenina), la vanidad de los nobles (que representan todos los vicios de la vieja España tradicionalista</a:t>
            </a:r>
            <a:r>
              <a:rPr lang="es-ES" sz="2800" dirty="0" smtClean="0">
                <a:latin typeface="Georgia" panose="02040502050405020303" pitchFamily="18" charset="0"/>
              </a:rPr>
              <a:t>).</a:t>
            </a:r>
            <a:endParaRPr lang="it-IT" sz="2800" dirty="0" smtClean="0">
              <a:effectLst/>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9984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418011" y="431074"/>
            <a:ext cx="11482252" cy="7602081"/>
          </a:xfrm>
          <a:prstGeom prst="rect">
            <a:avLst/>
          </a:prstGeom>
          <a:noFill/>
        </p:spPr>
        <p:txBody>
          <a:bodyPr wrap="square" rtlCol="0">
            <a:spAutoFit/>
          </a:bodyPr>
          <a:lstStyle/>
          <a:p>
            <a:r>
              <a:rPr lang="es-ES" sz="2800" dirty="0" smtClean="0">
                <a:latin typeface="Georgia" panose="02040502050405020303" pitchFamily="18" charset="0"/>
              </a:rPr>
              <a:t>Los </a:t>
            </a:r>
            <a:r>
              <a:rPr lang="es-ES" sz="2800" dirty="0">
                <a:latin typeface="Georgia" panose="02040502050405020303" pitchFamily="18" charset="0"/>
              </a:rPr>
              <a:t>manuales otorgan escasa importancia a la literatura española </a:t>
            </a:r>
            <a:r>
              <a:rPr lang="es-ES" sz="2800" dirty="0" smtClean="0">
                <a:latin typeface="Georgia" panose="02040502050405020303" pitchFamily="18" charset="0"/>
              </a:rPr>
              <a:t>dieciochesca.</a:t>
            </a:r>
          </a:p>
          <a:p>
            <a:endParaRPr lang="es-ES" sz="2800" dirty="0" smtClean="0">
              <a:latin typeface="Georgia" panose="02040502050405020303" pitchFamily="18" charset="0"/>
            </a:endParaRPr>
          </a:p>
          <a:p>
            <a:r>
              <a:rPr lang="es-ES" sz="2800" dirty="0" smtClean="0">
                <a:latin typeface="Georgia" panose="02040502050405020303" pitchFamily="18" charset="0"/>
              </a:rPr>
              <a:t>En </a:t>
            </a:r>
            <a:r>
              <a:rPr lang="es-ES" sz="2800" dirty="0">
                <a:latin typeface="Georgia" panose="02040502050405020303" pitchFamily="18" charset="0"/>
              </a:rPr>
              <a:t>el XVIII España atraviesa una etapa de decadencia también desde un punto de vista cultural, además que en la vertiente política y </a:t>
            </a:r>
            <a:r>
              <a:rPr lang="es-ES" sz="2800" dirty="0" smtClean="0">
                <a:latin typeface="Georgia" panose="02040502050405020303" pitchFamily="18" charset="0"/>
              </a:rPr>
              <a:t>social.</a:t>
            </a:r>
          </a:p>
          <a:p>
            <a:endParaRPr lang="es-ES" sz="2800" dirty="0">
              <a:latin typeface="Georgia" panose="02040502050405020303" pitchFamily="18" charset="0"/>
            </a:endParaRPr>
          </a:p>
          <a:p>
            <a:r>
              <a:rPr lang="es-ES" sz="2800" dirty="0" smtClean="0">
                <a:latin typeface="Georgia" panose="02040502050405020303" pitchFamily="18" charset="0"/>
              </a:rPr>
              <a:t>Los </a:t>
            </a:r>
            <a:r>
              <a:rPr lang="es-ES" sz="2800" dirty="0">
                <a:latin typeface="Georgia" panose="02040502050405020303" pitchFamily="18" charset="0"/>
              </a:rPr>
              <a:t>paradigmas culturales barrocos dominan cada ámbito y género durante gran parte del XVIII:</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pPr lvl="1"/>
            <a:r>
              <a:rPr lang="es-ES" sz="2800" b="1" dirty="0">
                <a:latin typeface="Georgia" panose="02040502050405020303" pitchFamily="18" charset="0"/>
              </a:rPr>
              <a:t>TEORÍA LITERARIA – Gracían, con la </a:t>
            </a:r>
            <a:r>
              <a:rPr lang="es-ES" sz="2800" b="1" i="1" dirty="0">
                <a:latin typeface="Georgia" panose="02040502050405020303" pitchFamily="18" charset="0"/>
              </a:rPr>
              <a:t>Agudeza y arte de ingenio</a:t>
            </a:r>
            <a:endParaRPr lang="it-IT" sz="2800" b="1" dirty="0">
              <a:latin typeface="Georgia" panose="02040502050405020303" pitchFamily="18" charset="0"/>
            </a:endParaRPr>
          </a:p>
          <a:p>
            <a:pPr lvl="1"/>
            <a:r>
              <a:rPr lang="es-ES" sz="2800" b="1" dirty="0">
                <a:latin typeface="Georgia" panose="02040502050405020303" pitchFamily="18" charset="0"/>
              </a:rPr>
              <a:t>POESÍA – Góngora</a:t>
            </a:r>
            <a:endParaRPr lang="it-IT" sz="2800" b="1" dirty="0">
              <a:latin typeface="Georgia" panose="02040502050405020303" pitchFamily="18" charset="0"/>
            </a:endParaRPr>
          </a:p>
          <a:p>
            <a:pPr lvl="1"/>
            <a:r>
              <a:rPr lang="es-ES" sz="2800" b="1" dirty="0">
                <a:latin typeface="Georgia" panose="02040502050405020303" pitchFamily="18" charset="0"/>
              </a:rPr>
              <a:t>NOVELA – Cervantes, la picaresca y Quevedo</a:t>
            </a:r>
            <a:endParaRPr lang="it-IT" sz="2800" b="1" dirty="0">
              <a:latin typeface="Georgia" panose="02040502050405020303" pitchFamily="18" charset="0"/>
            </a:endParaRPr>
          </a:p>
          <a:p>
            <a:pPr lvl="1"/>
            <a:r>
              <a:rPr lang="es-ES" sz="2800" b="1" dirty="0">
                <a:latin typeface="Georgia" panose="02040502050405020303" pitchFamily="18" charset="0"/>
              </a:rPr>
              <a:t>TEATRO – Lope y, aún más, Calderón</a:t>
            </a:r>
            <a:endParaRPr lang="it-IT" sz="2800" b="1" dirty="0">
              <a:latin typeface="Georgia" panose="02040502050405020303" pitchFamily="18" charset="0"/>
            </a:endParaRPr>
          </a:p>
          <a:p>
            <a:endParaRPr lang="es-ES" sz="2400" dirty="0" smtClean="0">
              <a:latin typeface="Georgia" panose="02040502050405020303" pitchFamily="18" charset="0"/>
            </a:endParaRPr>
          </a:p>
          <a:p>
            <a:endParaRPr lang="es-ES" sz="2400" dirty="0">
              <a:latin typeface="Georgia" panose="02040502050405020303" pitchFamily="18" charset="0"/>
            </a:endParaRPr>
          </a:p>
          <a:p>
            <a:endParaRPr lang="es-ES" sz="2400" dirty="0" smtClean="0">
              <a:latin typeface="Georgia" panose="02040502050405020303" pitchFamily="18" charset="0"/>
            </a:endParaRPr>
          </a:p>
          <a:p>
            <a:endParaRPr lang="it-IT" sz="2400" dirty="0">
              <a:latin typeface="Georgia" panose="02040502050405020303" pitchFamily="18" charset="0"/>
            </a:endParaRPr>
          </a:p>
        </p:txBody>
      </p:sp>
    </p:spTree>
    <p:extLst>
      <p:ext uri="{BB962C8B-B14F-4D97-AF65-F5344CB8AC3E}">
        <p14:creationId xmlns:p14="http://schemas.microsoft.com/office/powerpoint/2010/main" val="26492564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465873"/>
          </a:xfrm>
          <a:prstGeom prst="rect">
            <a:avLst/>
          </a:prstGeom>
          <a:noFill/>
        </p:spPr>
        <p:txBody>
          <a:bodyPr wrap="square" rtlCol="0">
            <a:spAutoFit/>
          </a:bodyPr>
          <a:lstStyle/>
          <a:p>
            <a:pPr algn="ctr"/>
            <a:r>
              <a:rPr lang="es-ES" sz="2800" b="1" dirty="0" smtClean="0">
                <a:latin typeface="Georgia" panose="02040502050405020303" pitchFamily="18" charset="0"/>
              </a:rPr>
              <a:t>La reforma del teatro</a:t>
            </a:r>
          </a:p>
          <a:p>
            <a:pPr algn="just">
              <a:lnSpc>
                <a:spcPct val="107000"/>
              </a:lnSpc>
              <a:spcAft>
                <a:spcPts val="800"/>
              </a:spcAft>
            </a:pPr>
            <a:endParaRPr lang="es-ES" sz="2800" dirty="0" smtClean="0">
              <a:effectLst/>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Moratín: “La comedia pinta a los hombres como son, imita las costumbres nacionales y existentes, los vicios y errores comunes, los incidentes de la vida doméstica y de esto formula una fábula verosímil, instructiva y agradable”.</a:t>
            </a:r>
            <a:endParaRPr lang="es-ES"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i="1" dirty="0" smtClean="0">
                <a:effectLst/>
                <a:latin typeface="Georgia" panose="02040502050405020303" pitchFamily="18" charset="0"/>
                <a:ea typeface="Calibri" panose="020F0502020204030204" pitchFamily="34" charset="0"/>
                <a:cs typeface="Times New Roman" panose="02020603050405020304" pitchFamily="18" charset="0"/>
              </a:rPr>
              <a:t>El sí de las niñas</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 (1806):</a:t>
            </a:r>
            <a:r>
              <a:rPr lang="es-ES" sz="2800" dirty="0">
                <a:latin typeface="Georgia" panose="02040502050405020303" pitchFamily="18" charset="0"/>
                <a:ea typeface="Calibri" panose="020F0502020204030204" pitchFamily="34" charset="0"/>
                <a:cs typeface="Times New Roman" panose="02020603050405020304" pitchFamily="18" charset="0"/>
              </a:rPr>
              <a:t> </a:t>
            </a: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el desenlace no presupone una subversión de las reglas sociales; el viejo Don Diego demuestra su magnanimidad y acepta que su prometida se case con su sobrino. </a:t>
            </a:r>
            <a:endParaRPr lang="it-IT"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effectLst/>
                <a:latin typeface="Georgia" panose="02040502050405020303" pitchFamily="18" charset="0"/>
                <a:ea typeface="Calibri" panose="020F0502020204030204" pitchFamily="34" charset="0"/>
                <a:cs typeface="Times New Roman" panose="02020603050405020304" pitchFamily="18" charset="0"/>
              </a:rPr>
              <a:t>En la comedia no falta un personaje cómico: se trata de la madre de la jovencita, doña Irene, emblema de la incapacidad de comunicar y de la vieja mentalidad de la España dieciochesca.</a:t>
            </a:r>
            <a:endParaRPr lang="it-IT"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2800" dirty="0" smtClean="0">
              <a:effectLst/>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775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130628"/>
            <a:ext cx="11482252" cy="6863417"/>
          </a:xfrm>
          <a:prstGeom prst="rect">
            <a:avLst/>
          </a:prstGeom>
          <a:noFill/>
        </p:spPr>
        <p:txBody>
          <a:bodyPr wrap="square" rtlCol="0">
            <a:spAutoFit/>
          </a:bodyPr>
          <a:lstStyle/>
          <a:p>
            <a:r>
              <a:rPr lang="es-ES" sz="2800" dirty="0" smtClean="0">
                <a:latin typeface="Georgia" panose="02040502050405020303" pitchFamily="18" charset="0"/>
              </a:rPr>
              <a:t>Edad </a:t>
            </a:r>
            <a:r>
              <a:rPr lang="es-ES" sz="2800" dirty="0">
                <a:latin typeface="Georgia" panose="02040502050405020303" pitchFamily="18" charset="0"/>
              </a:rPr>
              <a:t>de </a:t>
            </a:r>
            <a:r>
              <a:rPr lang="es-ES" sz="2800" dirty="0" smtClean="0">
                <a:latin typeface="Georgia" panose="02040502050405020303" pitchFamily="18" charset="0"/>
              </a:rPr>
              <a:t>transición: las novedades europeas </a:t>
            </a:r>
            <a:r>
              <a:rPr lang="es-ES" sz="2800" dirty="0">
                <a:latin typeface="Georgia" panose="02040502050405020303" pitchFamily="18" charset="0"/>
              </a:rPr>
              <a:t>llegan, pero no consiguen penetrar del todo, debido a las numerosas resistencias de carácter social, religioso, político y cultural</a:t>
            </a:r>
            <a:r>
              <a:rPr lang="es-ES" sz="2800" dirty="0" smtClean="0">
                <a:latin typeface="Georgia" panose="02040502050405020303" pitchFamily="18" charset="0"/>
              </a:rPr>
              <a:t>.</a:t>
            </a:r>
          </a:p>
          <a:p>
            <a:r>
              <a:rPr lang="es-ES" sz="2800" dirty="0" smtClean="0">
                <a:latin typeface="Georgia" panose="02040502050405020303" pitchFamily="18" charset="0"/>
              </a:rPr>
              <a:t>A </a:t>
            </a:r>
            <a:r>
              <a:rPr lang="es-ES" sz="2800" dirty="0">
                <a:latin typeface="Georgia" panose="02040502050405020303" pitchFamily="18" charset="0"/>
              </a:rPr>
              <a:t>principios de siglo, con el cambio de dinastía [Felipe V, 1700-1746], España recupera su vocación europea y se afirma lentamente ese movimiento que llamamos ILUSTRACIÓN y que propicia un cambio de mentalidad: </a:t>
            </a:r>
            <a:r>
              <a:rPr lang="es-ES" sz="2800" i="1" dirty="0">
                <a:latin typeface="Georgia" panose="02040502050405020303" pitchFamily="18" charset="0"/>
              </a:rPr>
              <a:t>la transición de una mentalidad escolástica y contrarreformista a una mentalidad tímidamente secularizada</a:t>
            </a:r>
            <a:r>
              <a:rPr lang="es-ES" sz="2800" dirty="0">
                <a:latin typeface="Georgia" panose="02040502050405020303" pitchFamily="18" charset="0"/>
              </a:rPr>
              <a:t>.</a:t>
            </a:r>
          </a:p>
          <a:p>
            <a:endParaRPr lang="es-ES" sz="2800" dirty="0" smtClean="0">
              <a:latin typeface="Georgia" panose="02040502050405020303" pitchFamily="18" charset="0"/>
            </a:endParaRPr>
          </a:p>
          <a:p>
            <a:r>
              <a:rPr lang="es-ES" sz="2800" dirty="0">
                <a:latin typeface="Georgia" panose="02040502050405020303" pitchFamily="18" charset="0"/>
              </a:rPr>
              <a:t>En el XVIII la cultura, el pensamiento, la moda y la lengua francesas influencian profundamente toda </a:t>
            </a:r>
            <a:r>
              <a:rPr lang="es-ES" sz="2800" dirty="0" smtClean="0">
                <a:latin typeface="Georgia" panose="02040502050405020303" pitchFamily="18" charset="0"/>
              </a:rPr>
              <a:t>Europa. En </a:t>
            </a:r>
            <a:r>
              <a:rPr lang="es-ES" sz="2800" dirty="0">
                <a:latin typeface="Georgia" panose="02040502050405020303" pitchFamily="18" charset="0"/>
              </a:rPr>
              <a:t>este período, para los españoles, Europa resulta identificable casi únicamente con Francia: </a:t>
            </a:r>
            <a:r>
              <a:rPr lang="es-ES" sz="2800" dirty="0" smtClean="0">
                <a:latin typeface="Georgia" panose="02040502050405020303" pitchFamily="18" charset="0"/>
              </a:rPr>
              <a:t>el </a:t>
            </a:r>
            <a:r>
              <a:rPr lang="es-ES" sz="2800" dirty="0">
                <a:latin typeface="Georgia" panose="02040502050405020303" pitchFamily="18" charset="0"/>
              </a:rPr>
              <a:t>debate interno sobre el “afrancesamiento” de las costumbres es una discusión acerca de la necesidad de una “europeización” de España.</a:t>
            </a:r>
            <a:endParaRPr lang="it-IT" sz="2800" dirty="0">
              <a:latin typeface="Georgia" panose="02040502050405020303" pitchFamily="18" charset="0"/>
            </a:endParaRPr>
          </a:p>
          <a:p>
            <a:endParaRPr lang="es-ES" sz="2400" dirty="0" smtClean="0">
              <a:latin typeface="Georgia" panose="02040502050405020303" pitchFamily="18" charset="0"/>
            </a:endParaRPr>
          </a:p>
          <a:p>
            <a:endParaRPr lang="it-IT" sz="2400" dirty="0">
              <a:latin typeface="Georgia" panose="02040502050405020303" pitchFamily="18" charset="0"/>
            </a:endParaRPr>
          </a:p>
        </p:txBody>
      </p:sp>
    </p:spTree>
    <p:extLst>
      <p:ext uri="{BB962C8B-B14F-4D97-AF65-F5344CB8AC3E}">
        <p14:creationId xmlns:p14="http://schemas.microsoft.com/office/powerpoint/2010/main" val="3024382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130628"/>
            <a:ext cx="11482252" cy="7725192"/>
          </a:xfrm>
          <a:prstGeom prst="rect">
            <a:avLst/>
          </a:prstGeom>
          <a:noFill/>
        </p:spPr>
        <p:txBody>
          <a:bodyPr wrap="square" rtlCol="0">
            <a:spAutoFit/>
          </a:bodyPr>
          <a:lstStyle/>
          <a:p>
            <a:pPr algn="just"/>
            <a:r>
              <a:rPr lang="es-ES" sz="2800" dirty="0" smtClean="0">
                <a:latin typeface="Georgia" panose="02040502050405020303" pitchFamily="18" charset="0"/>
              </a:rPr>
              <a:t>Nace la llamada </a:t>
            </a:r>
            <a:r>
              <a:rPr lang="es-ES" sz="2800" i="1" dirty="0" smtClean="0">
                <a:latin typeface="Georgia" panose="02040502050405020303" pitchFamily="18" charset="0"/>
              </a:rPr>
              <a:t>leyenda negra</a:t>
            </a:r>
            <a:r>
              <a:rPr lang="es-ES" sz="2800" dirty="0" smtClean="0">
                <a:latin typeface="Georgia" panose="02040502050405020303" pitchFamily="18" charset="0"/>
              </a:rPr>
              <a:t> de España. Desde un </a:t>
            </a:r>
            <a:r>
              <a:rPr lang="es-ES" sz="2800" dirty="0">
                <a:latin typeface="Georgia" panose="02040502050405020303" pitchFamily="18" charset="0"/>
              </a:rPr>
              <a:t>punto de </a:t>
            </a:r>
            <a:r>
              <a:rPr lang="es-ES" sz="2800" dirty="0" smtClean="0">
                <a:latin typeface="Georgia" panose="02040502050405020303" pitchFamily="18" charset="0"/>
              </a:rPr>
              <a:t>vista simbólico, </a:t>
            </a:r>
            <a:r>
              <a:rPr lang="es-ES" sz="2800" dirty="0">
                <a:latin typeface="Georgia" panose="02040502050405020303" pitchFamily="18" charset="0"/>
              </a:rPr>
              <a:t>España </a:t>
            </a:r>
            <a:r>
              <a:rPr lang="es-ES" sz="2800" dirty="0" smtClean="0">
                <a:latin typeface="Georgia" panose="02040502050405020303" pitchFamily="18" charset="0"/>
              </a:rPr>
              <a:t>se identifica con: </a:t>
            </a:r>
            <a:r>
              <a:rPr lang="es-ES" sz="2800" dirty="0">
                <a:latin typeface="Georgia" panose="02040502050405020303" pitchFamily="18" charset="0"/>
              </a:rPr>
              <a:t>la barbarie en América Latina</a:t>
            </a:r>
            <a:r>
              <a:rPr lang="es-ES" sz="2800" dirty="0" smtClean="0">
                <a:latin typeface="Georgia" panose="02040502050405020303" pitchFamily="18" charset="0"/>
              </a:rPr>
              <a:t>, un </a:t>
            </a:r>
            <a:r>
              <a:rPr lang="es-ES" sz="2800" dirty="0">
                <a:latin typeface="Georgia" panose="02040502050405020303" pitchFamily="18" charset="0"/>
              </a:rPr>
              <a:t>gobierno anticuado y absolutista</a:t>
            </a:r>
            <a:r>
              <a:rPr lang="es-ES" sz="2800" dirty="0" smtClean="0">
                <a:latin typeface="Georgia" panose="02040502050405020303" pitchFamily="18" charset="0"/>
              </a:rPr>
              <a:t>, una cultura clerical y aristotélica, la </a:t>
            </a:r>
            <a:r>
              <a:rPr lang="es-ES" sz="2800" dirty="0">
                <a:latin typeface="Georgia" panose="02040502050405020303" pitchFamily="18" charset="0"/>
              </a:rPr>
              <a:t>patria de la Inquisición</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dirty="0">
                <a:latin typeface="Georgia" panose="02040502050405020303" pitchFamily="18" charset="0"/>
              </a:rPr>
              <a:t>El </a:t>
            </a:r>
            <a:r>
              <a:rPr lang="es-ES" sz="2800" i="1" dirty="0">
                <a:latin typeface="Georgia" panose="02040502050405020303" pitchFamily="18" charset="0"/>
              </a:rPr>
              <a:t>Trattato della perfetta poesia italiana</a:t>
            </a:r>
            <a:r>
              <a:rPr lang="es-ES" sz="2800" dirty="0">
                <a:latin typeface="Georgia" panose="02040502050405020303" pitchFamily="18" charset="0"/>
              </a:rPr>
              <a:t> (1706) </a:t>
            </a:r>
            <a:r>
              <a:rPr lang="es-ES" sz="2800" dirty="0" smtClean="0">
                <a:latin typeface="Georgia" panose="02040502050405020303" pitchFamily="18" charset="0"/>
              </a:rPr>
              <a:t>de </a:t>
            </a:r>
            <a:r>
              <a:rPr lang="es-ES" sz="2800" dirty="0">
                <a:latin typeface="Georgia" panose="02040502050405020303" pitchFamily="18" charset="0"/>
              </a:rPr>
              <a:t>Ludovico Antonio Muratori ejemplifica dicho prejuicio </a:t>
            </a:r>
            <a:r>
              <a:rPr lang="es-ES" sz="2800" dirty="0" smtClean="0">
                <a:latin typeface="Georgia" panose="02040502050405020303" pitchFamily="18" charset="0"/>
              </a:rPr>
              <a:t>anti-español en el ámbito literario: </a:t>
            </a:r>
            <a:r>
              <a:rPr lang="es-ES" sz="2800" dirty="0">
                <a:latin typeface="Georgia" panose="02040502050405020303" pitchFamily="18" charset="0"/>
              </a:rPr>
              <a:t>España </a:t>
            </a:r>
            <a:r>
              <a:rPr lang="es-ES" sz="2800" dirty="0" smtClean="0">
                <a:latin typeface="Georgia" panose="02040502050405020303" pitchFamily="18" charset="0"/>
              </a:rPr>
              <a:t>es la </a:t>
            </a:r>
            <a:r>
              <a:rPr lang="es-ES" sz="2800" dirty="0">
                <a:latin typeface="Georgia" panose="02040502050405020303" pitchFamily="18" charset="0"/>
              </a:rPr>
              <a:t>única nación culpable de la decadencia estética </a:t>
            </a:r>
            <a:r>
              <a:rPr lang="es-ES" sz="2800" dirty="0" smtClean="0">
                <a:latin typeface="Georgia" panose="02040502050405020303" pitchFamily="18" charset="0"/>
              </a:rPr>
              <a:t>europea.</a:t>
            </a: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En realidad, no </a:t>
            </a:r>
            <a:r>
              <a:rPr lang="es-ES" sz="2800" dirty="0">
                <a:latin typeface="Georgia" panose="02040502050405020303" pitchFamily="18" charset="0"/>
              </a:rPr>
              <a:t>faltaron algunos intentos de </a:t>
            </a:r>
            <a:r>
              <a:rPr lang="es-ES" sz="2800" dirty="0" smtClean="0">
                <a:latin typeface="Georgia" panose="02040502050405020303" pitchFamily="18" charset="0"/>
              </a:rPr>
              <a:t>modernización, que culminaron, </a:t>
            </a:r>
            <a:r>
              <a:rPr lang="es-ES" sz="2800" dirty="0">
                <a:latin typeface="Georgia" panose="02040502050405020303" pitchFamily="18" charset="0"/>
              </a:rPr>
              <a:t>a finales del XVIII, en la </a:t>
            </a:r>
            <a:r>
              <a:rPr lang="es-ES" sz="2800" dirty="0" smtClean="0">
                <a:latin typeface="Georgia" panose="02040502050405020303" pitchFamily="18" charset="0"/>
              </a:rPr>
              <a:t>producción artística de Francisco </a:t>
            </a:r>
            <a:r>
              <a:rPr lang="es-ES" sz="2800" dirty="0">
                <a:latin typeface="Georgia" panose="02040502050405020303" pitchFamily="18" charset="0"/>
              </a:rPr>
              <a:t>de Goya </a:t>
            </a:r>
            <a:r>
              <a:rPr lang="es-ES" sz="2800" dirty="0" smtClean="0">
                <a:latin typeface="Georgia" panose="02040502050405020303" pitchFamily="18" charset="0"/>
              </a:rPr>
              <a:t>(en </a:t>
            </a:r>
            <a:r>
              <a:rPr lang="es-ES" sz="2800" dirty="0">
                <a:latin typeface="Georgia" panose="02040502050405020303" pitchFamily="18" charset="0"/>
              </a:rPr>
              <a:t>la </a:t>
            </a:r>
            <a:r>
              <a:rPr lang="es-ES" sz="2800" dirty="0" smtClean="0">
                <a:latin typeface="Georgia" panose="02040502050405020303" pitchFamily="18" charset="0"/>
              </a:rPr>
              <a:t>pintura), </a:t>
            </a:r>
            <a:r>
              <a:rPr lang="es-ES" sz="2800" dirty="0">
                <a:latin typeface="Georgia" panose="02040502050405020303" pitchFamily="18" charset="0"/>
              </a:rPr>
              <a:t>Moratín </a:t>
            </a:r>
            <a:r>
              <a:rPr lang="es-ES" sz="2800" dirty="0" smtClean="0">
                <a:latin typeface="Georgia" panose="02040502050405020303" pitchFamily="18" charset="0"/>
              </a:rPr>
              <a:t>(en </a:t>
            </a:r>
            <a:r>
              <a:rPr lang="es-ES" sz="2800" dirty="0">
                <a:latin typeface="Georgia" panose="02040502050405020303" pitchFamily="18" charset="0"/>
              </a:rPr>
              <a:t>el </a:t>
            </a:r>
            <a:r>
              <a:rPr lang="es-ES" sz="2800" dirty="0" smtClean="0">
                <a:latin typeface="Georgia" panose="02040502050405020303" pitchFamily="18" charset="0"/>
              </a:rPr>
              <a:t>teatro) </a:t>
            </a:r>
            <a:r>
              <a:rPr lang="es-ES" sz="2800" dirty="0">
                <a:latin typeface="Georgia" panose="02040502050405020303" pitchFamily="18" charset="0"/>
              </a:rPr>
              <a:t>y Antonio Soler </a:t>
            </a:r>
            <a:r>
              <a:rPr lang="es-ES" sz="2800" dirty="0" smtClean="0">
                <a:latin typeface="Georgia" panose="02040502050405020303" pitchFamily="18" charset="0"/>
              </a:rPr>
              <a:t>(en </a:t>
            </a:r>
            <a:r>
              <a:rPr lang="es-ES" sz="2800" dirty="0">
                <a:latin typeface="Georgia" panose="02040502050405020303" pitchFamily="18" charset="0"/>
              </a:rPr>
              <a:t>la </a:t>
            </a:r>
            <a:r>
              <a:rPr lang="es-ES" sz="2800" dirty="0" smtClean="0">
                <a:latin typeface="Georgia" panose="02040502050405020303" pitchFamily="18" charset="0"/>
              </a:rPr>
              <a:t>música).</a:t>
            </a:r>
          </a:p>
          <a:p>
            <a:pPr algn="just"/>
            <a:endParaRPr lang="es-ES" sz="2800" dirty="0" smtClean="0">
              <a:latin typeface="Georgia" panose="02040502050405020303" pitchFamily="18" charset="0"/>
            </a:endParaRPr>
          </a:p>
          <a:p>
            <a:pPr algn="just"/>
            <a:endParaRPr lang="it-IT" sz="2800" dirty="0">
              <a:latin typeface="Georgia" panose="02040502050405020303" pitchFamily="18" charset="0"/>
            </a:endParaRPr>
          </a:p>
          <a:p>
            <a:endParaRPr lang="it-IT" sz="2800" dirty="0">
              <a:latin typeface="Georgia" panose="02040502050405020303" pitchFamily="18" charset="0"/>
            </a:endParaRPr>
          </a:p>
          <a:p>
            <a:endParaRPr lang="es-ES" sz="2400" dirty="0" smtClean="0">
              <a:latin typeface="Georgia" panose="02040502050405020303" pitchFamily="18" charset="0"/>
            </a:endParaRPr>
          </a:p>
          <a:p>
            <a:endParaRPr lang="it-IT" sz="2400" dirty="0">
              <a:latin typeface="Georgia" panose="02040502050405020303" pitchFamily="18" charset="0"/>
            </a:endParaRPr>
          </a:p>
        </p:txBody>
      </p:sp>
    </p:spTree>
    <p:extLst>
      <p:ext uri="{BB962C8B-B14F-4D97-AF65-F5344CB8AC3E}">
        <p14:creationId xmlns:p14="http://schemas.microsoft.com/office/powerpoint/2010/main" val="1318517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130628"/>
            <a:ext cx="11482252" cy="7725192"/>
          </a:xfrm>
          <a:prstGeom prst="rect">
            <a:avLst/>
          </a:prstGeom>
          <a:noFill/>
        </p:spPr>
        <p:txBody>
          <a:bodyPr wrap="square" rtlCol="0">
            <a:spAutoFit/>
          </a:bodyPr>
          <a:lstStyle/>
          <a:p>
            <a:pPr algn="just"/>
            <a:r>
              <a:rPr lang="es-ES" sz="2800" dirty="0" smtClean="0">
                <a:latin typeface="Georgia" panose="02040502050405020303" pitchFamily="18" charset="0"/>
              </a:rPr>
              <a:t>Ya en la etapa </a:t>
            </a:r>
            <a:r>
              <a:rPr lang="es-ES" sz="2800" dirty="0">
                <a:latin typeface="Georgia" panose="02040502050405020303" pitchFamily="18" charset="0"/>
              </a:rPr>
              <a:t>de </a:t>
            </a:r>
            <a:r>
              <a:rPr lang="es-ES" sz="2800" dirty="0" smtClean="0">
                <a:latin typeface="Georgia" panose="02040502050405020303" pitchFamily="18" charset="0"/>
              </a:rPr>
              <a:t>entresiglos nace la </a:t>
            </a:r>
            <a:r>
              <a:rPr lang="es-ES" sz="2800" dirty="0">
                <a:latin typeface="Georgia" panose="02040502050405020303" pitchFamily="18" charset="0"/>
              </a:rPr>
              <a:t>primera corriente </a:t>
            </a:r>
            <a:r>
              <a:rPr lang="es-ES" sz="2800" dirty="0" smtClean="0">
                <a:latin typeface="Georgia" panose="02040502050405020303" pitchFamily="18" charset="0"/>
              </a:rPr>
              <a:t>reformista de los </a:t>
            </a:r>
            <a:r>
              <a:rPr lang="es-ES" sz="2800" i="1" dirty="0" smtClean="0">
                <a:latin typeface="Georgia" panose="02040502050405020303" pitchFamily="18" charset="0"/>
              </a:rPr>
              <a:t>novatores</a:t>
            </a:r>
            <a:r>
              <a:rPr lang="es-ES" sz="2800" dirty="0" smtClean="0">
                <a:latin typeface="Georgia" panose="02040502050405020303" pitchFamily="18" charset="0"/>
              </a:rPr>
              <a:t>. Deben </a:t>
            </a:r>
            <a:r>
              <a:rPr lang="es-ES" sz="2800" dirty="0">
                <a:latin typeface="Georgia" panose="02040502050405020303" pitchFamily="18" charset="0"/>
              </a:rPr>
              <a:t>su membrete a la definición despectiva que forjó el obispo reaccionario Francisco </a:t>
            </a:r>
            <a:r>
              <a:rPr lang="es-ES" sz="2800" dirty="0" smtClean="0">
                <a:latin typeface="Georgia" panose="02040502050405020303" pitchFamily="18" charset="0"/>
              </a:rPr>
              <a:t>Palanco. </a:t>
            </a:r>
          </a:p>
          <a:p>
            <a:pPr algn="just"/>
            <a:r>
              <a:rPr lang="es-ES" sz="2800" dirty="0" smtClean="0">
                <a:latin typeface="Georgia" panose="02040502050405020303" pitchFamily="18" charset="0"/>
              </a:rPr>
              <a:t>Los </a:t>
            </a:r>
            <a:r>
              <a:rPr lang="es-ES" sz="2800" i="1" dirty="0">
                <a:latin typeface="Georgia" panose="02040502050405020303" pitchFamily="18" charset="0"/>
              </a:rPr>
              <a:t>novatores</a:t>
            </a:r>
            <a:r>
              <a:rPr lang="es-ES" sz="2800" dirty="0">
                <a:latin typeface="Georgia" panose="02040502050405020303" pitchFamily="18" charset="0"/>
              </a:rPr>
              <a:t> contribuyeron sobre todo al desarrollo de la </a:t>
            </a:r>
            <a:r>
              <a:rPr lang="es-ES" sz="2800" dirty="0" smtClean="0">
                <a:latin typeface="Georgia" panose="02040502050405020303" pitchFamily="18" charset="0"/>
              </a:rPr>
              <a:t>historiografía: el </a:t>
            </a:r>
            <a:r>
              <a:rPr lang="es-ES" sz="2800" dirty="0">
                <a:latin typeface="Georgia" panose="02040502050405020303" pitchFamily="18" charset="0"/>
              </a:rPr>
              <a:t>nuevo método de investigación del bibliográfo Nicolás Antonio no hizo más que seguir el ejemplo de los jesuitas bolandistas [Jean Bolland, reformador de la hagiografía] y de los </a:t>
            </a:r>
            <a:r>
              <a:rPr lang="es-ES" sz="2800" dirty="0" smtClean="0">
                <a:latin typeface="Georgia" panose="02040502050405020303" pitchFamily="18" charset="0"/>
              </a:rPr>
              <a:t>benedictinos franceses </a:t>
            </a:r>
            <a:r>
              <a:rPr lang="es-ES" sz="2800" dirty="0">
                <a:latin typeface="Georgia" panose="02040502050405020303" pitchFamily="18" charset="0"/>
              </a:rPr>
              <a:t>de San </a:t>
            </a:r>
            <a:r>
              <a:rPr lang="es-ES" sz="2800" dirty="0" smtClean="0">
                <a:latin typeface="Georgia" panose="02040502050405020303" pitchFamily="18" charset="0"/>
              </a:rPr>
              <a:t>Mauro. </a:t>
            </a:r>
            <a:r>
              <a:rPr lang="es-ES" sz="2800" dirty="0">
                <a:latin typeface="Georgia" panose="02040502050405020303" pitchFamily="18" charset="0"/>
              </a:rPr>
              <a:t>Del mismo modo, </a:t>
            </a:r>
            <a:r>
              <a:rPr lang="es-ES" sz="2800" dirty="0" smtClean="0">
                <a:latin typeface="Georgia" panose="02040502050405020303" pitchFamily="18" charset="0"/>
              </a:rPr>
              <a:t>Gregorio </a:t>
            </a:r>
            <a:r>
              <a:rPr lang="es-ES" sz="2800" dirty="0">
                <a:latin typeface="Georgia" panose="02040502050405020303" pitchFamily="18" charset="0"/>
              </a:rPr>
              <a:t>Mayans y </a:t>
            </a:r>
            <a:r>
              <a:rPr lang="es-ES" sz="2800" dirty="0" smtClean="0">
                <a:latin typeface="Georgia" panose="02040502050405020303" pitchFamily="18" charset="0"/>
              </a:rPr>
              <a:t>Siscar </a:t>
            </a:r>
            <a:r>
              <a:rPr lang="es-ES" sz="2800" dirty="0">
                <a:latin typeface="Georgia" panose="02040502050405020303" pitchFamily="18" charset="0"/>
              </a:rPr>
              <a:t>es un ejemplo relevante de innovación por su trabajo filológico</a:t>
            </a:r>
            <a:r>
              <a:rPr lang="es-ES" sz="2800" dirty="0" smtClean="0">
                <a:latin typeface="Georgia" panose="02040502050405020303" pitchFamily="18" charset="0"/>
              </a:rPr>
              <a:t>.</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El </a:t>
            </a:r>
            <a:r>
              <a:rPr lang="es-ES" sz="2800" dirty="0">
                <a:latin typeface="Georgia" panose="02040502050405020303" pitchFamily="18" charset="0"/>
              </a:rPr>
              <a:t>de los novatores es un típico ejemplo de conciliación </a:t>
            </a:r>
            <a:r>
              <a:rPr lang="es-ES" sz="2800" dirty="0" smtClean="0">
                <a:latin typeface="Georgia" panose="02040502050405020303" pitchFamily="18" charset="0"/>
              </a:rPr>
              <a:t>y, </a:t>
            </a:r>
            <a:r>
              <a:rPr lang="es-ES" sz="2800" dirty="0">
                <a:latin typeface="Georgia" panose="02040502050405020303" pitchFamily="18" charset="0"/>
              </a:rPr>
              <a:t>a la </a:t>
            </a:r>
            <a:r>
              <a:rPr lang="es-ES" sz="2800" dirty="0" smtClean="0">
                <a:latin typeface="Georgia" panose="02040502050405020303" pitchFamily="18" charset="0"/>
              </a:rPr>
              <a:t>vez, </a:t>
            </a:r>
            <a:r>
              <a:rPr lang="es-ES" sz="2800" dirty="0">
                <a:latin typeface="Georgia" panose="02040502050405020303" pitchFamily="18" charset="0"/>
              </a:rPr>
              <a:t>enfrentamiento entre tendencias </a:t>
            </a:r>
            <a:r>
              <a:rPr lang="es-ES" sz="2800" dirty="0" smtClean="0">
                <a:latin typeface="Georgia" panose="02040502050405020303" pitchFamily="18" charset="0"/>
              </a:rPr>
              <a:t>contrarias: </a:t>
            </a:r>
            <a:r>
              <a:rPr lang="es-ES" sz="2800" dirty="0">
                <a:latin typeface="Georgia" panose="02040502050405020303" pitchFamily="18" charset="0"/>
              </a:rPr>
              <a:t>fenómeno que caracteriza todo el XVIII español, donde se compaginan de manera constante intentos de innovación y de perpetuación de las tradiciones hispánicas</a:t>
            </a:r>
            <a:r>
              <a:rPr lang="es-ES" sz="2800" dirty="0" smtClean="0">
                <a:latin typeface="Georgia" panose="02040502050405020303" pitchFamily="18" charset="0"/>
              </a:rPr>
              <a:t>.</a:t>
            </a:r>
          </a:p>
          <a:p>
            <a:pPr algn="just"/>
            <a:endParaRPr lang="it-IT" sz="2800" dirty="0">
              <a:latin typeface="Georgia" panose="02040502050405020303" pitchFamily="18" charset="0"/>
            </a:endParaRPr>
          </a:p>
          <a:p>
            <a:endParaRPr lang="it-IT" sz="2800" dirty="0">
              <a:latin typeface="Georgia" panose="02040502050405020303" pitchFamily="18" charset="0"/>
            </a:endParaRPr>
          </a:p>
          <a:p>
            <a:endParaRPr lang="es-ES" sz="2400" dirty="0" smtClean="0">
              <a:latin typeface="Georgia" panose="02040502050405020303" pitchFamily="18" charset="0"/>
            </a:endParaRPr>
          </a:p>
          <a:p>
            <a:endParaRPr lang="it-IT" sz="2400" dirty="0">
              <a:latin typeface="Georgia" panose="02040502050405020303" pitchFamily="18" charset="0"/>
            </a:endParaRPr>
          </a:p>
        </p:txBody>
      </p:sp>
    </p:spTree>
    <p:extLst>
      <p:ext uri="{BB962C8B-B14F-4D97-AF65-F5344CB8AC3E}">
        <p14:creationId xmlns:p14="http://schemas.microsoft.com/office/powerpoint/2010/main" val="3846213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124754"/>
          </a:xfrm>
          <a:prstGeom prst="rect">
            <a:avLst/>
          </a:prstGeom>
          <a:noFill/>
        </p:spPr>
        <p:txBody>
          <a:bodyPr wrap="square" rtlCol="0">
            <a:spAutoFit/>
          </a:bodyPr>
          <a:lstStyle/>
          <a:p>
            <a:pPr algn="just"/>
            <a:r>
              <a:rPr lang="es-ES" sz="2800" dirty="0" smtClean="0">
                <a:latin typeface="Georgia" panose="02040502050405020303" pitchFamily="18" charset="0"/>
              </a:rPr>
              <a:t>A nivel literario y artístico: choque </a:t>
            </a:r>
            <a:r>
              <a:rPr lang="es-ES" sz="2800" dirty="0">
                <a:latin typeface="Georgia" panose="02040502050405020303" pitchFamily="18" charset="0"/>
              </a:rPr>
              <a:t>entre Ilustración </a:t>
            </a:r>
            <a:r>
              <a:rPr lang="es-ES" sz="2800" dirty="0" smtClean="0">
                <a:latin typeface="Georgia" panose="02040502050405020303" pitchFamily="18" charset="0"/>
              </a:rPr>
              <a:t>y </a:t>
            </a:r>
            <a:r>
              <a:rPr lang="es-ES" sz="2800" dirty="0">
                <a:latin typeface="Georgia" panose="02040502050405020303" pitchFamily="18" charset="0"/>
              </a:rPr>
              <a:t>gusto </a:t>
            </a:r>
            <a:r>
              <a:rPr lang="es-ES" sz="2800" dirty="0" smtClean="0">
                <a:latin typeface="Georgia" panose="02040502050405020303" pitchFamily="18" charset="0"/>
              </a:rPr>
              <a:t>popular que produce </a:t>
            </a:r>
            <a:r>
              <a:rPr lang="es-ES" sz="2800" dirty="0">
                <a:latin typeface="Georgia" panose="02040502050405020303" pitchFamily="18" charset="0"/>
              </a:rPr>
              <a:t>una violenta </a:t>
            </a:r>
            <a:r>
              <a:rPr lang="es-ES" sz="2800" dirty="0" smtClean="0">
                <a:latin typeface="Georgia" panose="02040502050405020303" pitchFamily="18" charset="0"/>
              </a:rPr>
              <a:t>fractura. El </a:t>
            </a:r>
            <a:r>
              <a:rPr lang="es-ES" sz="2800" dirty="0">
                <a:latin typeface="Georgia" panose="02040502050405020303" pitchFamily="18" charset="0"/>
              </a:rPr>
              <a:t>arte </a:t>
            </a:r>
            <a:r>
              <a:rPr lang="es-ES" sz="2800" dirty="0" smtClean="0">
                <a:latin typeface="Georgia" panose="02040502050405020303" pitchFamily="18" charset="0"/>
              </a:rPr>
              <a:t>ilustrado </a:t>
            </a:r>
            <a:r>
              <a:rPr lang="es-ES" sz="2800" dirty="0">
                <a:latin typeface="Georgia" panose="02040502050405020303" pitchFamily="18" charset="0"/>
              </a:rPr>
              <a:t>ya no consigue </a:t>
            </a:r>
            <a:r>
              <a:rPr lang="es-ES" sz="2800" dirty="0" smtClean="0">
                <a:latin typeface="Georgia" panose="02040502050405020303" pitchFamily="18" charset="0"/>
              </a:rPr>
              <a:t>transmitir </a:t>
            </a:r>
            <a:r>
              <a:rPr lang="es-ES" sz="2800" dirty="0">
                <a:latin typeface="Georgia" panose="02040502050405020303" pitchFamily="18" charset="0"/>
              </a:rPr>
              <a:t>los sentimientos y los ideales del </a:t>
            </a:r>
            <a:r>
              <a:rPr lang="es-ES" sz="2800" dirty="0" smtClean="0">
                <a:latin typeface="Georgia" panose="02040502050405020303" pitchFamily="18" charset="0"/>
              </a:rPr>
              <a:t>pueblo.</a:t>
            </a:r>
          </a:p>
          <a:p>
            <a:pPr algn="just"/>
            <a:endParaRPr lang="es-ES" sz="2800" dirty="0">
              <a:latin typeface="Georgia" panose="02040502050405020303" pitchFamily="18" charset="0"/>
            </a:endParaRPr>
          </a:p>
          <a:p>
            <a:r>
              <a:rPr lang="es-ES" sz="2800" dirty="0" smtClean="0">
                <a:latin typeface="Georgia" panose="02040502050405020303" pitchFamily="18" charset="0"/>
              </a:rPr>
              <a:t>Fuerzas </a:t>
            </a:r>
            <a:r>
              <a:rPr lang="es-ES" sz="2800" dirty="0">
                <a:latin typeface="Georgia" panose="02040502050405020303" pitchFamily="18" charset="0"/>
              </a:rPr>
              <a:t>que se oponen a la modernización interna:</a:t>
            </a:r>
            <a:endParaRPr lang="it-IT" sz="2800" dirty="0">
              <a:latin typeface="Georgia" panose="02040502050405020303" pitchFamily="18" charset="0"/>
            </a:endParaRPr>
          </a:p>
          <a:p>
            <a:pPr marL="342900" lvl="0" indent="-342900">
              <a:buAutoNum type="arabicParenR"/>
            </a:pPr>
            <a:r>
              <a:rPr lang="es-ES" sz="2800" dirty="0" smtClean="0">
                <a:latin typeface="Georgia" panose="02040502050405020303" pitchFamily="18" charset="0"/>
              </a:rPr>
              <a:t>la </a:t>
            </a:r>
            <a:r>
              <a:rPr lang="es-ES" sz="2800" dirty="0">
                <a:latin typeface="Georgia" panose="02040502050405020303" pitchFamily="18" charset="0"/>
              </a:rPr>
              <a:t>falta de un cambio de mentalidad en el vulgo, que sigue prefiriendo el arte espectacular del barroco</a:t>
            </a:r>
            <a:r>
              <a:rPr lang="es-ES" sz="2800" dirty="0" smtClean="0">
                <a:latin typeface="Georgia" panose="02040502050405020303" pitchFamily="18" charset="0"/>
              </a:rPr>
              <a:t>;</a:t>
            </a:r>
          </a:p>
          <a:p>
            <a:pPr marL="342900" lvl="0" indent="-342900">
              <a:buAutoNum type="arabicParenR"/>
            </a:pPr>
            <a:r>
              <a:rPr lang="es-ES" sz="2800" dirty="0" smtClean="0">
                <a:latin typeface="Georgia" panose="02040502050405020303" pitchFamily="18" charset="0"/>
              </a:rPr>
              <a:t>la </a:t>
            </a:r>
            <a:r>
              <a:rPr lang="es-ES" sz="2800" dirty="0">
                <a:latin typeface="Georgia" panose="02040502050405020303" pitchFamily="18" charset="0"/>
              </a:rPr>
              <a:t>influencia de la Iglesia y el predominio de una cultura que aboga por el misticismo por un lado, y el aristotelismo y las vetusta filosofía tomista (la escolástica) por otro [obispo Palanco</a:t>
            </a:r>
            <a:r>
              <a:rPr lang="es-ES" sz="2800" dirty="0" smtClean="0">
                <a:latin typeface="Georgia" panose="02040502050405020303" pitchFamily="18" charset="0"/>
              </a:rPr>
              <a:t>];</a:t>
            </a:r>
          </a:p>
          <a:p>
            <a:pPr marL="342900" lvl="0" indent="-342900">
              <a:buAutoNum type="arabicParenR"/>
            </a:pPr>
            <a:r>
              <a:rPr lang="es-ES" sz="2800" dirty="0" smtClean="0">
                <a:latin typeface="Georgia" panose="02040502050405020303" pitchFamily="18" charset="0"/>
              </a:rPr>
              <a:t>en </a:t>
            </a:r>
            <a:r>
              <a:rPr lang="es-ES" sz="2800" dirty="0">
                <a:latin typeface="Georgia" panose="02040502050405020303" pitchFamily="18" charset="0"/>
              </a:rPr>
              <a:t>España conserva mucho poder la nobleza, que mira con suspicacia y animadversión hacia las novedades que pretende introducir la nueva clase social ‘proto-burguesa’.</a:t>
            </a:r>
            <a:endParaRPr lang="it-IT" sz="2800" dirty="0">
              <a:latin typeface="Georgia" panose="02040502050405020303" pitchFamily="18" charset="0"/>
            </a:endParaRPr>
          </a:p>
          <a:p>
            <a:pPr algn="just"/>
            <a:endParaRPr lang="it-IT" sz="2800" dirty="0">
              <a:latin typeface="Georgia" panose="02040502050405020303" pitchFamily="18" charset="0"/>
            </a:endParaRPr>
          </a:p>
        </p:txBody>
      </p:sp>
    </p:spTree>
    <p:extLst>
      <p:ext uri="{BB962C8B-B14F-4D97-AF65-F5344CB8AC3E}">
        <p14:creationId xmlns:p14="http://schemas.microsoft.com/office/powerpoint/2010/main" val="2806231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6124754"/>
          </a:xfrm>
          <a:prstGeom prst="rect">
            <a:avLst/>
          </a:prstGeom>
          <a:noFill/>
        </p:spPr>
        <p:txBody>
          <a:bodyPr wrap="square" rtlCol="0">
            <a:spAutoFit/>
          </a:bodyPr>
          <a:lstStyle/>
          <a:p>
            <a:pPr algn="just"/>
            <a:r>
              <a:rPr lang="es-ES" sz="2800" dirty="0" smtClean="0">
                <a:latin typeface="Georgia" panose="02040502050405020303" pitchFamily="18" charset="0"/>
              </a:rPr>
              <a:t>El </a:t>
            </a:r>
            <a:r>
              <a:rPr lang="es-ES" sz="2800" dirty="0">
                <a:latin typeface="Georgia" panose="02040502050405020303" pitchFamily="18" charset="0"/>
              </a:rPr>
              <a:t>XVIII español puede dividirse en dos </a:t>
            </a:r>
            <a:r>
              <a:rPr lang="es-ES" sz="2800" dirty="0" smtClean="0">
                <a:latin typeface="Georgia" panose="02040502050405020303" pitchFamily="18" charset="0"/>
              </a:rPr>
              <a:t>fases: una de ‘preparación’ y otra de ‘madurez’ (= </a:t>
            </a:r>
            <a:r>
              <a:rPr lang="es-ES" sz="2800" dirty="0">
                <a:latin typeface="Georgia" panose="02040502050405020303" pitchFamily="18" charset="0"/>
              </a:rPr>
              <a:t>últimos treinta años del </a:t>
            </a:r>
            <a:r>
              <a:rPr lang="es-ES" sz="2800" dirty="0" smtClean="0">
                <a:latin typeface="Georgia" panose="02040502050405020303" pitchFamily="18" charset="0"/>
              </a:rPr>
              <a:t>siglo). </a:t>
            </a:r>
          </a:p>
          <a:p>
            <a:pPr algn="just"/>
            <a:r>
              <a:rPr lang="es-ES" sz="2800" dirty="0" smtClean="0">
                <a:latin typeface="Georgia" panose="02040502050405020303" pitchFamily="18" charset="0"/>
              </a:rPr>
              <a:t>Una </a:t>
            </a:r>
            <a:r>
              <a:rPr lang="es-ES" sz="2800" dirty="0">
                <a:latin typeface="Georgia" panose="02040502050405020303" pitchFamily="18" charset="0"/>
              </a:rPr>
              <a:t>fecha </a:t>
            </a:r>
            <a:r>
              <a:rPr lang="es-ES" sz="2800" dirty="0" smtClean="0">
                <a:latin typeface="Georgia" panose="02040502050405020303" pitchFamily="18" charset="0"/>
              </a:rPr>
              <a:t>simbólica </a:t>
            </a:r>
            <a:r>
              <a:rPr lang="es-ES" sz="2800" dirty="0">
                <a:latin typeface="Georgia" panose="02040502050405020303" pitchFamily="18" charset="0"/>
              </a:rPr>
              <a:t>para esta </a:t>
            </a:r>
            <a:r>
              <a:rPr lang="es-ES" sz="2800" dirty="0" smtClean="0">
                <a:latin typeface="Georgia" panose="02040502050405020303" pitchFamily="18" charset="0"/>
              </a:rPr>
              <a:t>separación: 1767</a:t>
            </a:r>
            <a:r>
              <a:rPr lang="es-ES" sz="2800" dirty="0">
                <a:latin typeface="Georgia" panose="02040502050405020303" pitchFamily="18" charset="0"/>
              </a:rPr>
              <a:t>, </a:t>
            </a:r>
            <a:r>
              <a:rPr lang="es-ES" sz="2800" dirty="0" smtClean="0">
                <a:latin typeface="Georgia" panose="02040502050405020303" pitchFamily="18" charset="0"/>
              </a:rPr>
              <a:t>expulsión </a:t>
            </a:r>
            <a:r>
              <a:rPr lang="es-ES" sz="2800" dirty="0">
                <a:latin typeface="Georgia" panose="02040502050405020303" pitchFamily="18" charset="0"/>
              </a:rPr>
              <a:t>de la Compañía de Jesús</a:t>
            </a:r>
            <a:r>
              <a:rPr lang="es-ES" sz="2800" dirty="0" smtClean="0">
                <a:latin typeface="Georgia" panose="02040502050405020303" pitchFamily="18" charset="0"/>
              </a:rPr>
              <a:t>.</a:t>
            </a:r>
          </a:p>
          <a:p>
            <a:pPr algn="just"/>
            <a:endParaRPr lang="es-ES" sz="2800" dirty="0" smtClean="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Nacen en el XVIII:</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 el </a:t>
            </a:r>
            <a:r>
              <a:rPr lang="es-ES" sz="2800" dirty="0">
                <a:latin typeface="Georgia" panose="02040502050405020303" pitchFamily="18" charset="0"/>
              </a:rPr>
              <a:t>ensayo </a:t>
            </a:r>
            <a:r>
              <a:rPr lang="es-ES" sz="2800" dirty="0" smtClean="0">
                <a:latin typeface="Georgia" panose="02040502050405020303" pitchFamily="18" charset="0"/>
              </a:rPr>
              <a:t>moderno: depende de la difusión </a:t>
            </a:r>
            <a:r>
              <a:rPr lang="es-ES" sz="2800" dirty="0">
                <a:latin typeface="Georgia" panose="02040502050405020303" pitchFamily="18" charset="0"/>
              </a:rPr>
              <a:t>de periódicos y </a:t>
            </a:r>
            <a:r>
              <a:rPr lang="es-ES" sz="2800" dirty="0" smtClean="0">
                <a:latin typeface="Georgia" panose="02040502050405020303" pitchFamily="18" charset="0"/>
              </a:rPr>
              <a:t>revistas (</a:t>
            </a:r>
            <a:r>
              <a:rPr lang="es-ES" sz="2800" dirty="0">
                <a:latin typeface="Georgia" panose="02040502050405020303" pitchFamily="18" charset="0"/>
              </a:rPr>
              <a:t>el </a:t>
            </a:r>
            <a:r>
              <a:rPr lang="es-ES" sz="2800" i="1" dirty="0">
                <a:latin typeface="Georgia" panose="02040502050405020303" pitchFamily="18" charset="0"/>
              </a:rPr>
              <a:t>Diario de los literatos de España</a:t>
            </a:r>
            <a:r>
              <a:rPr lang="es-ES" sz="2800" dirty="0">
                <a:latin typeface="Georgia" panose="02040502050405020303" pitchFamily="18" charset="0"/>
              </a:rPr>
              <a:t>, </a:t>
            </a:r>
            <a:r>
              <a:rPr lang="es-ES" sz="2800" i="1" dirty="0">
                <a:latin typeface="Georgia" panose="02040502050405020303" pitchFamily="18" charset="0"/>
              </a:rPr>
              <a:t>El pensador</a:t>
            </a:r>
            <a:r>
              <a:rPr lang="es-ES" sz="2800" dirty="0">
                <a:latin typeface="Georgia" panose="02040502050405020303" pitchFamily="18" charset="0"/>
              </a:rPr>
              <a:t> o </a:t>
            </a:r>
            <a:r>
              <a:rPr lang="es-ES" sz="2800" i="1" dirty="0">
                <a:latin typeface="Georgia" panose="02040502050405020303" pitchFamily="18" charset="0"/>
              </a:rPr>
              <a:t>El </a:t>
            </a:r>
            <a:r>
              <a:rPr lang="es-ES" sz="2800" i="1" dirty="0" smtClean="0">
                <a:latin typeface="Georgia" panose="02040502050405020303" pitchFamily="18" charset="0"/>
              </a:rPr>
              <a:t>Censor...</a:t>
            </a:r>
            <a:r>
              <a:rPr lang="es-ES" sz="2800" dirty="0" smtClean="0">
                <a:latin typeface="Georgia" panose="02040502050405020303" pitchFamily="18" charset="0"/>
              </a:rPr>
              <a:t>);</a:t>
            </a:r>
          </a:p>
          <a:p>
            <a:pPr algn="just"/>
            <a:r>
              <a:rPr lang="es-ES" sz="2800" dirty="0" smtClean="0">
                <a:latin typeface="Georgia" panose="02040502050405020303" pitchFamily="18" charset="0"/>
              </a:rPr>
              <a:t>-</a:t>
            </a:r>
            <a:r>
              <a:rPr lang="es-ES" sz="2800" dirty="0">
                <a:latin typeface="Georgia" panose="02040502050405020303" pitchFamily="18" charset="0"/>
              </a:rPr>
              <a:t> </a:t>
            </a:r>
            <a:r>
              <a:rPr lang="es-ES" sz="2800" dirty="0" smtClean="0">
                <a:latin typeface="Georgia" panose="02040502050405020303" pitchFamily="18" charset="0"/>
              </a:rPr>
              <a:t>las </a:t>
            </a:r>
            <a:r>
              <a:rPr lang="es-ES" sz="2800" i="1" dirty="0" smtClean="0">
                <a:latin typeface="Georgia" panose="02040502050405020303" pitchFamily="18" charset="0"/>
              </a:rPr>
              <a:t>tertulias, </a:t>
            </a:r>
            <a:r>
              <a:rPr lang="es-ES" sz="2800" dirty="0" smtClean="0">
                <a:latin typeface="Georgia" panose="02040502050405020303" pitchFamily="18" charset="0"/>
              </a:rPr>
              <a:t>las academias y las sociedades económicas: nuevos centros culturales que se sustituyen a las viejas universidades.</a:t>
            </a:r>
          </a:p>
          <a:p>
            <a:pPr algn="just"/>
            <a:endParaRPr lang="es-ES" sz="2800" dirty="0" smtClean="0">
              <a:latin typeface="Georgia" panose="02040502050405020303" pitchFamily="18" charset="0"/>
            </a:endParaRPr>
          </a:p>
          <a:p>
            <a:pPr algn="just"/>
            <a:endParaRPr lang="it-IT" sz="2800" dirty="0">
              <a:latin typeface="Georgia" panose="02040502050405020303" pitchFamily="18" charset="0"/>
            </a:endParaRPr>
          </a:p>
        </p:txBody>
      </p:sp>
    </p:spTree>
    <p:extLst>
      <p:ext uri="{BB962C8B-B14F-4D97-AF65-F5344CB8AC3E}">
        <p14:creationId xmlns:p14="http://schemas.microsoft.com/office/powerpoint/2010/main" val="2655793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5262979"/>
          </a:xfrm>
          <a:prstGeom prst="rect">
            <a:avLst/>
          </a:prstGeom>
          <a:noFill/>
        </p:spPr>
        <p:txBody>
          <a:bodyPr wrap="square" rtlCol="0">
            <a:spAutoFit/>
          </a:bodyPr>
          <a:lstStyle/>
          <a:p>
            <a:r>
              <a:rPr lang="es-ES" sz="2800" dirty="0" smtClean="0">
                <a:latin typeface="Georgia" panose="02040502050405020303" pitchFamily="18" charset="0"/>
              </a:rPr>
              <a:t>ACADEMIAS</a:t>
            </a:r>
          </a:p>
          <a:p>
            <a:endParaRPr lang="es-ES" sz="2800" dirty="0" smtClean="0">
              <a:latin typeface="Georgia" panose="02040502050405020303" pitchFamily="18" charset="0"/>
            </a:endParaRPr>
          </a:p>
          <a:p>
            <a:r>
              <a:rPr lang="es-ES" sz="2800" dirty="0" smtClean="0">
                <a:latin typeface="Georgia" panose="02040502050405020303" pitchFamily="18" charset="0"/>
              </a:rPr>
              <a:t>En 1713 se fundó la Real Academia de la Lengua que publicó: </a:t>
            </a:r>
          </a:p>
          <a:p>
            <a:pPr marL="457200" indent="-457200">
              <a:buFontTx/>
              <a:buChar char="-"/>
            </a:pPr>
            <a:r>
              <a:rPr lang="es-ES" sz="2800" dirty="0" smtClean="0">
                <a:latin typeface="Georgia" panose="02040502050405020303" pitchFamily="18" charset="0"/>
              </a:rPr>
              <a:t>en </a:t>
            </a:r>
            <a:r>
              <a:rPr lang="es-ES" sz="2800" dirty="0">
                <a:latin typeface="Georgia" panose="02040502050405020303" pitchFamily="18" charset="0"/>
              </a:rPr>
              <a:t>1726 el </a:t>
            </a:r>
            <a:r>
              <a:rPr lang="es-ES" sz="2800" i="1" dirty="0">
                <a:latin typeface="Georgia" panose="02040502050405020303" pitchFamily="18" charset="0"/>
              </a:rPr>
              <a:t>Diccionario de </a:t>
            </a:r>
            <a:r>
              <a:rPr lang="es-ES" sz="2800" i="1" dirty="0" smtClean="0">
                <a:latin typeface="Georgia" panose="02040502050405020303" pitchFamily="18" charset="0"/>
              </a:rPr>
              <a:t>Autoridades</a:t>
            </a:r>
            <a:r>
              <a:rPr lang="es-ES" sz="2800" dirty="0" smtClean="0">
                <a:latin typeface="Georgia" panose="02040502050405020303" pitchFamily="18" charset="0"/>
              </a:rPr>
              <a:t>; </a:t>
            </a:r>
          </a:p>
          <a:p>
            <a:pPr marL="457200" indent="-457200">
              <a:buFontTx/>
              <a:buChar char="-"/>
            </a:pPr>
            <a:r>
              <a:rPr lang="es-ES" sz="2800" dirty="0" smtClean="0">
                <a:latin typeface="Georgia" panose="02040502050405020303" pitchFamily="18" charset="0"/>
              </a:rPr>
              <a:t>en </a:t>
            </a:r>
            <a:r>
              <a:rPr lang="es-ES" sz="2800" dirty="0">
                <a:latin typeface="Georgia" panose="02040502050405020303" pitchFamily="18" charset="0"/>
              </a:rPr>
              <a:t>1742 el </a:t>
            </a:r>
            <a:r>
              <a:rPr lang="es-ES" sz="2800" i="1" dirty="0">
                <a:latin typeface="Georgia" panose="02040502050405020303" pitchFamily="18" charset="0"/>
              </a:rPr>
              <a:t>Tratado de </a:t>
            </a:r>
            <a:r>
              <a:rPr lang="es-ES" sz="2800" i="1" dirty="0" smtClean="0">
                <a:latin typeface="Georgia" panose="02040502050405020303" pitchFamily="18" charset="0"/>
              </a:rPr>
              <a:t>ortografía</a:t>
            </a:r>
            <a:r>
              <a:rPr lang="es-ES" sz="2800" dirty="0" smtClean="0">
                <a:latin typeface="Georgia" panose="02040502050405020303" pitchFamily="18" charset="0"/>
              </a:rPr>
              <a:t>; </a:t>
            </a:r>
          </a:p>
          <a:p>
            <a:pPr marL="457200" indent="-457200">
              <a:buFontTx/>
              <a:buChar char="-"/>
            </a:pPr>
            <a:r>
              <a:rPr lang="es-ES" sz="2800" dirty="0" smtClean="0">
                <a:latin typeface="Georgia" panose="02040502050405020303" pitchFamily="18" charset="0"/>
              </a:rPr>
              <a:t>en </a:t>
            </a:r>
            <a:r>
              <a:rPr lang="es-ES" sz="2800" dirty="0">
                <a:latin typeface="Georgia" panose="02040502050405020303" pitchFamily="18" charset="0"/>
              </a:rPr>
              <a:t>1771 la </a:t>
            </a:r>
            <a:r>
              <a:rPr lang="es-ES" sz="2800" i="1" dirty="0" smtClean="0">
                <a:latin typeface="Georgia" panose="02040502050405020303" pitchFamily="18" charset="0"/>
              </a:rPr>
              <a:t>Gramática;</a:t>
            </a:r>
          </a:p>
          <a:p>
            <a:pPr marL="457200" indent="-457200">
              <a:buFontTx/>
              <a:buChar char="-"/>
            </a:pPr>
            <a:r>
              <a:rPr lang="es-ES" sz="2800" dirty="0" smtClean="0">
                <a:latin typeface="Georgia" panose="02040502050405020303" pitchFamily="18" charset="0"/>
              </a:rPr>
              <a:t>en </a:t>
            </a:r>
            <a:r>
              <a:rPr lang="es-ES" sz="2800" dirty="0">
                <a:latin typeface="Georgia" panose="02040502050405020303" pitchFamily="18" charset="0"/>
              </a:rPr>
              <a:t>1780 un nuevo diccionario. </a:t>
            </a:r>
          </a:p>
          <a:p>
            <a:pPr marL="457200" indent="-457200">
              <a:buFontTx/>
              <a:buChar char="-"/>
            </a:pPr>
            <a:endParaRPr lang="es-ES" sz="2800" dirty="0" smtClean="0">
              <a:latin typeface="Georgia" panose="02040502050405020303" pitchFamily="18" charset="0"/>
            </a:endParaRPr>
          </a:p>
          <a:p>
            <a:pPr algn="just"/>
            <a:r>
              <a:rPr lang="es-ES" sz="2800" dirty="0" smtClean="0">
                <a:latin typeface="Georgia" panose="02040502050405020303" pitchFamily="18" charset="0"/>
              </a:rPr>
              <a:t>En </a:t>
            </a:r>
            <a:r>
              <a:rPr lang="es-ES" sz="2800" dirty="0">
                <a:latin typeface="Georgia" panose="02040502050405020303" pitchFamily="18" charset="0"/>
              </a:rPr>
              <a:t>1736 </a:t>
            </a:r>
            <a:r>
              <a:rPr lang="es-ES" sz="2800" dirty="0" smtClean="0">
                <a:latin typeface="Georgia" panose="02040502050405020303" pitchFamily="18" charset="0"/>
              </a:rPr>
              <a:t>se creó </a:t>
            </a:r>
            <a:r>
              <a:rPr lang="es-ES" sz="2800" dirty="0">
                <a:latin typeface="Georgia" panose="02040502050405020303" pitchFamily="18" charset="0"/>
              </a:rPr>
              <a:t>la </a:t>
            </a:r>
            <a:r>
              <a:rPr lang="es-ES" sz="2800" dirty="0" smtClean="0">
                <a:latin typeface="Georgia" panose="02040502050405020303" pitchFamily="18" charset="0"/>
              </a:rPr>
              <a:t>Real Academia </a:t>
            </a:r>
            <a:r>
              <a:rPr lang="es-ES" sz="2800" dirty="0">
                <a:latin typeface="Georgia" panose="02040502050405020303" pitchFamily="18" charset="0"/>
              </a:rPr>
              <a:t>de la </a:t>
            </a:r>
            <a:r>
              <a:rPr lang="es-ES" sz="2800" dirty="0" smtClean="0">
                <a:latin typeface="Georgia" panose="02040502050405020303" pitchFamily="18" charset="0"/>
              </a:rPr>
              <a:t>Historia para convertir la historiografía en una ciencia autónoma, ajena de leyendas y prejuicios.</a:t>
            </a:r>
          </a:p>
          <a:p>
            <a:pPr algn="just"/>
            <a:endParaRPr lang="es-ES" sz="2800" dirty="0" smtClean="0">
              <a:latin typeface="Georgia" panose="02040502050405020303" pitchFamily="18" charset="0"/>
            </a:endParaRPr>
          </a:p>
          <a:p>
            <a:pPr algn="just"/>
            <a:endParaRPr lang="it-IT" sz="2800" dirty="0">
              <a:latin typeface="Georgia" panose="02040502050405020303" pitchFamily="18" charset="0"/>
            </a:endParaRPr>
          </a:p>
        </p:txBody>
      </p:sp>
    </p:spTree>
    <p:extLst>
      <p:ext uri="{BB962C8B-B14F-4D97-AF65-F5344CB8AC3E}">
        <p14:creationId xmlns:p14="http://schemas.microsoft.com/office/powerpoint/2010/main" val="3109400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1885" y="0"/>
            <a:ext cx="11482252" cy="3539430"/>
          </a:xfrm>
          <a:prstGeom prst="rect">
            <a:avLst/>
          </a:prstGeom>
          <a:noFill/>
        </p:spPr>
        <p:txBody>
          <a:bodyPr wrap="square" rtlCol="0">
            <a:spAutoFit/>
          </a:bodyPr>
          <a:lstStyle/>
          <a:p>
            <a:pPr algn="ctr"/>
            <a:r>
              <a:rPr lang="es-ES" sz="2800" i="1" dirty="0" smtClean="0">
                <a:latin typeface="Georgia" panose="02040502050405020303" pitchFamily="18" charset="0"/>
              </a:rPr>
              <a:t>Acción </a:t>
            </a:r>
            <a:r>
              <a:rPr lang="es-ES" sz="2800" i="1" dirty="0">
                <a:latin typeface="Georgia" panose="02040502050405020303" pitchFamily="18" charset="0"/>
              </a:rPr>
              <a:t>reformadora de la política </a:t>
            </a:r>
            <a:r>
              <a:rPr lang="es-ES" sz="2800" i="1" dirty="0" smtClean="0">
                <a:latin typeface="Georgia" panose="02040502050405020303" pitchFamily="18" charset="0"/>
              </a:rPr>
              <a:t>central</a:t>
            </a:r>
          </a:p>
          <a:p>
            <a:pPr algn="ctr"/>
            <a:endParaRPr lang="es-ES" sz="2800" i="1" dirty="0">
              <a:latin typeface="Georgia" panose="02040502050405020303" pitchFamily="18" charset="0"/>
            </a:endParaRPr>
          </a:p>
          <a:p>
            <a:pPr algn="just"/>
            <a:r>
              <a:rPr lang="es-ES" sz="2800" dirty="0" smtClean="0">
                <a:latin typeface="Georgia" panose="02040502050405020303" pitchFamily="18" charset="0"/>
              </a:rPr>
              <a:t>El gobierno </a:t>
            </a:r>
            <a:r>
              <a:rPr lang="es-ES" sz="2800" dirty="0">
                <a:latin typeface="Georgia" panose="02040502050405020303" pitchFamily="18" charset="0"/>
              </a:rPr>
              <a:t>promovió determinadas formas literarias y, a la vez, censuró </a:t>
            </a:r>
            <a:r>
              <a:rPr lang="es-ES" sz="2800" dirty="0" smtClean="0">
                <a:latin typeface="Georgia" panose="02040502050405020303" pitchFamily="18" charset="0"/>
              </a:rPr>
              <a:t>otras:</a:t>
            </a:r>
          </a:p>
          <a:p>
            <a:pPr marL="457200" indent="-457200" algn="just">
              <a:buFontTx/>
              <a:buChar char="-"/>
            </a:pPr>
            <a:r>
              <a:rPr lang="es-ES" sz="2800" dirty="0" smtClean="0">
                <a:latin typeface="Georgia" panose="02040502050405020303" pitchFamily="18" charset="0"/>
              </a:rPr>
              <a:t>en 1765 prohibió </a:t>
            </a:r>
            <a:r>
              <a:rPr lang="es-ES" sz="2800" dirty="0">
                <a:latin typeface="Georgia" panose="02040502050405020303" pitchFamily="18" charset="0"/>
              </a:rPr>
              <a:t>los </a:t>
            </a:r>
            <a:r>
              <a:rPr lang="es-ES" sz="2800" i="1" dirty="0">
                <a:latin typeface="Georgia" panose="02040502050405020303" pitchFamily="18" charset="0"/>
              </a:rPr>
              <a:t>autos sacramentales</a:t>
            </a:r>
            <a:r>
              <a:rPr lang="es-ES" sz="2800" dirty="0">
                <a:latin typeface="Georgia" panose="02040502050405020303" pitchFamily="18" charset="0"/>
              </a:rPr>
              <a:t> y las </a:t>
            </a:r>
            <a:r>
              <a:rPr lang="es-ES" sz="2800" i="1" dirty="0">
                <a:latin typeface="Georgia" panose="02040502050405020303" pitchFamily="18" charset="0"/>
              </a:rPr>
              <a:t>comedias de santos</a:t>
            </a:r>
            <a:r>
              <a:rPr lang="es-ES" sz="2800" dirty="0">
                <a:latin typeface="Georgia" panose="02040502050405020303" pitchFamily="18" charset="0"/>
              </a:rPr>
              <a:t> por razones tanto morales </a:t>
            </a:r>
            <a:r>
              <a:rPr lang="es-ES" sz="2800" dirty="0" smtClean="0">
                <a:latin typeface="Georgia" panose="02040502050405020303" pitchFamily="18" charset="0"/>
              </a:rPr>
              <a:t>como estéticas;</a:t>
            </a:r>
          </a:p>
          <a:p>
            <a:pPr marL="457200" indent="-457200" algn="just">
              <a:buFontTx/>
              <a:buChar char="-"/>
            </a:pPr>
            <a:r>
              <a:rPr lang="es-ES" sz="2800" dirty="0" smtClean="0">
                <a:latin typeface="Georgia" panose="02040502050405020303" pitchFamily="18" charset="0"/>
              </a:rPr>
              <a:t>al </a:t>
            </a:r>
            <a:r>
              <a:rPr lang="es-ES" sz="2800" dirty="0">
                <a:latin typeface="Georgia" panose="02040502050405020303" pitchFamily="18" charset="0"/>
              </a:rPr>
              <a:t>mismo tiempo, </a:t>
            </a:r>
            <a:r>
              <a:rPr lang="es-ES" sz="2800" dirty="0" smtClean="0">
                <a:latin typeface="Georgia" panose="02040502050405020303" pitchFamily="18" charset="0"/>
              </a:rPr>
              <a:t>promovió </a:t>
            </a:r>
            <a:r>
              <a:rPr lang="es-ES" sz="2800" dirty="0">
                <a:latin typeface="Georgia" panose="02040502050405020303" pitchFamily="18" charset="0"/>
              </a:rPr>
              <a:t>la </a:t>
            </a:r>
            <a:r>
              <a:rPr lang="es-ES" sz="2800" dirty="0" smtClean="0">
                <a:latin typeface="Georgia" panose="02040502050405020303" pitchFamily="18" charset="0"/>
              </a:rPr>
              <a:t>poesía neoclásica </a:t>
            </a:r>
            <a:r>
              <a:rPr lang="es-ES" sz="2800" dirty="0">
                <a:latin typeface="Georgia" panose="02040502050405020303" pitchFamily="18" charset="0"/>
              </a:rPr>
              <a:t>con certámenes académicos, y </a:t>
            </a:r>
            <a:r>
              <a:rPr lang="es-ES" sz="2800" dirty="0" smtClean="0">
                <a:latin typeface="Georgia" panose="02040502050405020303" pitchFamily="18" charset="0"/>
              </a:rPr>
              <a:t>propició </a:t>
            </a:r>
            <a:r>
              <a:rPr lang="es-ES" sz="2800" dirty="0">
                <a:latin typeface="Georgia" panose="02040502050405020303" pitchFamily="18" charset="0"/>
              </a:rPr>
              <a:t>una general reforma del </a:t>
            </a:r>
            <a:r>
              <a:rPr lang="es-ES" sz="2800" dirty="0" smtClean="0">
                <a:latin typeface="Georgia" panose="02040502050405020303" pitchFamily="18" charset="0"/>
              </a:rPr>
              <a:t>teatro.</a:t>
            </a:r>
            <a:endParaRPr lang="it-IT" sz="2800" dirty="0">
              <a:latin typeface="Georgia" panose="02040502050405020303" pitchFamily="18" charset="0"/>
            </a:endParaRPr>
          </a:p>
        </p:txBody>
      </p:sp>
    </p:spTree>
    <p:extLst>
      <p:ext uri="{BB962C8B-B14F-4D97-AF65-F5344CB8AC3E}">
        <p14:creationId xmlns:p14="http://schemas.microsoft.com/office/powerpoint/2010/main" val="2598287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2067</Words>
  <Application>Microsoft Office PowerPoint</Application>
  <PresentationFormat>Personalizzato</PresentationFormat>
  <Paragraphs>140</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Siglo XVIII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Siglo XVIII</dc:title>
  <dc:creator>Paolo</dc:creator>
  <cp:lastModifiedBy>Paolo</cp:lastModifiedBy>
  <cp:revision>36</cp:revision>
  <dcterms:created xsi:type="dcterms:W3CDTF">2017-10-08T09:54:28Z</dcterms:created>
  <dcterms:modified xsi:type="dcterms:W3CDTF">2017-10-12T09:18:08Z</dcterms:modified>
</cp:coreProperties>
</file>