
<file path=[Content_Types].xml><?xml version="1.0" encoding="utf-8"?>
<Types xmlns="http://schemas.openxmlformats.org/package/2006/content-types">
  <Default Extension="jfif" ContentType="image/jpe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8" r:id="rId3"/>
    <p:sldId id="259" r:id="rId4"/>
    <p:sldId id="260" r:id="rId5"/>
    <p:sldId id="261" r:id="rId6"/>
    <p:sldId id="262" r:id="rId7"/>
    <p:sldId id="263" r:id="rId8"/>
    <p:sldId id="264" r:id="rId9"/>
    <p:sldId id="266" r:id="rId10"/>
    <p:sldId id="267" r:id="rId11"/>
    <p:sldId id="270" r:id="rId12"/>
    <p:sldId id="271" r:id="rId13"/>
    <p:sldId id="272" r:id="rId14"/>
    <p:sldId id="273" r:id="rId15"/>
    <p:sldId id="274" r:id="rId16"/>
    <p:sldId id="275" r:id="rId17"/>
    <p:sldId id="276" r:id="rId18"/>
    <p:sldId id="277" r:id="rId19"/>
    <p:sldId id="288" r:id="rId20"/>
    <p:sldId id="289" r:id="rId21"/>
    <p:sldId id="290" r:id="rId22"/>
    <p:sldId id="291" r:id="rId23"/>
    <p:sldId id="292" r:id="rId24"/>
    <p:sldId id="293" r:id="rId25"/>
    <p:sldId id="294" r:id="rId26"/>
    <p:sldId id="278" r:id="rId27"/>
    <p:sldId id="279" r:id="rId28"/>
    <p:sldId id="280" r:id="rId29"/>
    <p:sldId id="281" r:id="rId30"/>
    <p:sldId id="282" r:id="rId31"/>
    <p:sldId id="283" r:id="rId32"/>
    <p:sldId id="284" r:id="rId33"/>
    <p:sldId id="285" r:id="rId34"/>
    <p:sldId id="287" r:id="rId35"/>
  </p:sldIdLst>
  <p:sldSz cx="12192000" cy="6858000"/>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ile medio 2 - Color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92" d="100"/>
          <a:sy n="92" d="100"/>
        </p:scale>
        <p:origin x="-498" y="-10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1524000" y="1122363"/>
            <a:ext cx="9144000" cy="2387600"/>
          </a:xfrm>
        </p:spPr>
        <p:txBody>
          <a:bodyPr anchor="b"/>
          <a:lstStyle>
            <a:lvl1pPr algn="ctr">
              <a:defRPr sz="6000"/>
            </a:lvl1pPr>
          </a:lstStyle>
          <a:p>
            <a:r>
              <a:rPr lang="it-IT" smtClean="0"/>
              <a:t>Fare clic per modificare lo stile del titolo</a:t>
            </a:r>
            <a:endParaRPr lang="it-IT"/>
          </a:p>
        </p:txBody>
      </p:sp>
      <p:sp>
        <p:nvSpPr>
          <p:cNvPr id="3" name="Sottotito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smtClean="0"/>
              <a:t>Fare clic per modificare lo stile del sottotitolo dello schema</a:t>
            </a:r>
            <a:endParaRPr lang="it-IT"/>
          </a:p>
        </p:txBody>
      </p:sp>
      <p:sp>
        <p:nvSpPr>
          <p:cNvPr id="4" name="Segnaposto data 3"/>
          <p:cNvSpPr>
            <a:spLocks noGrp="1"/>
          </p:cNvSpPr>
          <p:nvPr>
            <p:ph type="dt" sz="half" idx="10"/>
          </p:nvPr>
        </p:nvSpPr>
        <p:spPr/>
        <p:txBody>
          <a:bodyPr/>
          <a:lstStyle/>
          <a:p>
            <a:fld id="{0E719BB4-FFC9-4614-8BC3-1437828E44C2}" type="datetimeFigureOut">
              <a:rPr lang="it-IT" smtClean="0"/>
              <a:t>18/10/2018</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D5B0B3FA-3751-49F1-8604-A21902EEE591}" type="slidenum">
              <a:rPr lang="it-IT" smtClean="0"/>
              <a:t>‹N›</a:t>
            </a:fld>
            <a:endParaRPr lang="it-IT"/>
          </a:p>
        </p:txBody>
      </p:sp>
    </p:spTree>
    <p:extLst>
      <p:ext uri="{BB962C8B-B14F-4D97-AF65-F5344CB8AC3E}">
        <p14:creationId xmlns:p14="http://schemas.microsoft.com/office/powerpoint/2010/main" val="303946314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testo verticale 2"/>
          <p:cNvSpPr>
            <a:spLocks noGrp="1"/>
          </p:cNvSpPr>
          <p:nvPr>
            <p:ph type="body" orient="vert" idx="1"/>
          </p:nvPr>
        </p:nvSpPr>
        <p:spPr/>
        <p:txBody>
          <a:bodyPr vert="eaVert"/>
          <a:lstStyle/>
          <a:p>
            <a:pPr lvl="0"/>
            <a:r>
              <a:rPr lang="it-IT" smtClean="0"/>
              <a:t>Modifica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0E719BB4-FFC9-4614-8BC3-1437828E44C2}" type="datetimeFigureOut">
              <a:rPr lang="it-IT" smtClean="0"/>
              <a:t>18/10/2018</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D5B0B3FA-3751-49F1-8604-A21902EEE591}" type="slidenum">
              <a:rPr lang="it-IT" smtClean="0"/>
              <a:t>‹N›</a:t>
            </a:fld>
            <a:endParaRPr lang="it-IT"/>
          </a:p>
        </p:txBody>
      </p:sp>
    </p:spTree>
    <p:extLst>
      <p:ext uri="{BB962C8B-B14F-4D97-AF65-F5344CB8AC3E}">
        <p14:creationId xmlns:p14="http://schemas.microsoft.com/office/powerpoint/2010/main" val="21019515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8724900" y="365125"/>
            <a:ext cx="2628900" cy="5811838"/>
          </a:xfrm>
        </p:spPr>
        <p:txBody>
          <a:bodyPr vert="eaVert"/>
          <a:lstStyle/>
          <a:p>
            <a:r>
              <a:rPr lang="it-IT" smtClean="0"/>
              <a:t>Fare clic per modificare lo stile del titolo</a:t>
            </a:r>
            <a:endParaRPr lang="it-IT"/>
          </a:p>
        </p:txBody>
      </p:sp>
      <p:sp>
        <p:nvSpPr>
          <p:cNvPr id="3" name="Segnaposto testo verticale 2"/>
          <p:cNvSpPr>
            <a:spLocks noGrp="1"/>
          </p:cNvSpPr>
          <p:nvPr>
            <p:ph type="body" orient="vert" idx="1"/>
          </p:nvPr>
        </p:nvSpPr>
        <p:spPr>
          <a:xfrm>
            <a:off x="838200" y="365125"/>
            <a:ext cx="7734300" cy="5811838"/>
          </a:xfrm>
        </p:spPr>
        <p:txBody>
          <a:bodyPr vert="eaVert"/>
          <a:lstStyle/>
          <a:p>
            <a:pPr lvl="0"/>
            <a:r>
              <a:rPr lang="it-IT" smtClean="0"/>
              <a:t>Modifica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0E719BB4-FFC9-4614-8BC3-1437828E44C2}" type="datetimeFigureOut">
              <a:rPr lang="it-IT" smtClean="0"/>
              <a:t>18/10/2018</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D5B0B3FA-3751-49F1-8604-A21902EEE591}" type="slidenum">
              <a:rPr lang="it-IT" smtClean="0"/>
              <a:t>‹N›</a:t>
            </a:fld>
            <a:endParaRPr lang="it-IT"/>
          </a:p>
        </p:txBody>
      </p:sp>
    </p:spTree>
    <p:extLst>
      <p:ext uri="{BB962C8B-B14F-4D97-AF65-F5344CB8AC3E}">
        <p14:creationId xmlns:p14="http://schemas.microsoft.com/office/powerpoint/2010/main" val="37886894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idx="1"/>
          </p:nvPr>
        </p:nvSpPr>
        <p:spPr/>
        <p:txBody>
          <a:bodyPr/>
          <a:lstStyle/>
          <a:p>
            <a:pPr lvl="0"/>
            <a:r>
              <a:rPr lang="it-IT" smtClean="0"/>
              <a:t>Modifica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0E719BB4-FFC9-4614-8BC3-1437828E44C2}" type="datetimeFigureOut">
              <a:rPr lang="it-IT" smtClean="0"/>
              <a:t>18/10/2018</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D5B0B3FA-3751-49F1-8604-A21902EEE591}" type="slidenum">
              <a:rPr lang="it-IT" smtClean="0"/>
              <a:t>‹N›</a:t>
            </a:fld>
            <a:endParaRPr lang="it-IT"/>
          </a:p>
        </p:txBody>
      </p:sp>
    </p:spTree>
    <p:extLst>
      <p:ext uri="{BB962C8B-B14F-4D97-AF65-F5344CB8AC3E}">
        <p14:creationId xmlns:p14="http://schemas.microsoft.com/office/powerpoint/2010/main" val="239702649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831850" y="1709738"/>
            <a:ext cx="10515600" cy="2852737"/>
          </a:xfrm>
        </p:spPr>
        <p:txBody>
          <a:bodyPr anchor="b"/>
          <a:lstStyle>
            <a:lvl1pPr>
              <a:defRPr sz="6000"/>
            </a:lvl1pPr>
          </a:lstStyle>
          <a:p>
            <a:r>
              <a:rPr lang="it-IT" smtClean="0"/>
              <a:t>Fare clic per modificare lo stile del titolo</a:t>
            </a:r>
            <a:endParaRPr lang="it-IT"/>
          </a:p>
        </p:txBody>
      </p:sp>
      <p:sp>
        <p:nvSpPr>
          <p:cNvPr id="3" name="Segnaposto testo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it-IT" smtClean="0"/>
              <a:t>Modifica gli stili del testo dello schema</a:t>
            </a:r>
          </a:p>
        </p:txBody>
      </p:sp>
      <p:sp>
        <p:nvSpPr>
          <p:cNvPr id="4" name="Segnaposto data 3"/>
          <p:cNvSpPr>
            <a:spLocks noGrp="1"/>
          </p:cNvSpPr>
          <p:nvPr>
            <p:ph type="dt" sz="half" idx="10"/>
          </p:nvPr>
        </p:nvSpPr>
        <p:spPr/>
        <p:txBody>
          <a:bodyPr/>
          <a:lstStyle/>
          <a:p>
            <a:fld id="{0E719BB4-FFC9-4614-8BC3-1437828E44C2}" type="datetimeFigureOut">
              <a:rPr lang="it-IT" smtClean="0"/>
              <a:t>18/10/2018</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D5B0B3FA-3751-49F1-8604-A21902EEE591}" type="slidenum">
              <a:rPr lang="it-IT" smtClean="0"/>
              <a:t>‹N›</a:t>
            </a:fld>
            <a:endParaRPr lang="it-IT"/>
          </a:p>
        </p:txBody>
      </p:sp>
    </p:spTree>
    <p:extLst>
      <p:ext uri="{BB962C8B-B14F-4D97-AF65-F5344CB8AC3E}">
        <p14:creationId xmlns:p14="http://schemas.microsoft.com/office/powerpoint/2010/main" val="22188794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sz="half" idx="1"/>
          </p:nvPr>
        </p:nvSpPr>
        <p:spPr>
          <a:xfrm>
            <a:off x="838200" y="1825625"/>
            <a:ext cx="5181600" cy="4351338"/>
          </a:xfrm>
        </p:spPr>
        <p:txBody>
          <a:bodyPr/>
          <a:lstStyle/>
          <a:p>
            <a:pPr lvl="0"/>
            <a:r>
              <a:rPr lang="it-IT" smtClean="0"/>
              <a:t>Modifica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contenuto 3"/>
          <p:cNvSpPr>
            <a:spLocks noGrp="1"/>
          </p:cNvSpPr>
          <p:nvPr>
            <p:ph sz="half" idx="2"/>
          </p:nvPr>
        </p:nvSpPr>
        <p:spPr>
          <a:xfrm>
            <a:off x="6172200" y="1825625"/>
            <a:ext cx="5181600" cy="4351338"/>
          </a:xfrm>
        </p:spPr>
        <p:txBody>
          <a:bodyPr/>
          <a:lstStyle/>
          <a:p>
            <a:pPr lvl="0"/>
            <a:r>
              <a:rPr lang="it-IT" smtClean="0"/>
              <a:t>Modifica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data 4"/>
          <p:cNvSpPr>
            <a:spLocks noGrp="1"/>
          </p:cNvSpPr>
          <p:nvPr>
            <p:ph type="dt" sz="half" idx="10"/>
          </p:nvPr>
        </p:nvSpPr>
        <p:spPr/>
        <p:txBody>
          <a:bodyPr/>
          <a:lstStyle/>
          <a:p>
            <a:fld id="{0E719BB4-FFC9-4614-8BC3-1437828E44C2}" type="datetimeFigureOut">
              <a:rPr lang="it-IT" smtClean="0"/>
              <a:t>18/10/2018</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D5B0B3FA-3751-49F1-8604-A21902EEE591}" type="slidenum">
              <a:rPr lang="it-IT" smtClean="0"/>
              <a:t>‹N›</a:t>
            </a:fld>
            <a:endParaRPr lang="it-IT"/>
          </a:p>
        </p:txBody>
      </p:sp>
    </p:spTree>
    <p:extLst>
      <p:ext uri="{BB962C8B-B14F-4D97-AF65-F5344CB8AC3E}">
        <p14:creationId xmlns:p14="http://schemas.microsoft.com/office/powerpoint/2010/main" val="192136348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a:xfrm>
            <a:off x="839788" y="365125"/>
            <a:ext cx="10515600" cy="1325563"/>
          </a:xfrm>
        </p:spPr>
        <p:txBody>
          <a:bodyPr/>
          <a:lstStyle/>
          <a:p>
            <a:r>
              <a:rPr lang="it-IT" smtClean="0"/>
              <a:t>Fare clic per modificare lo stile del titolo</a:t>
            </a:r>
            <a:endParaRPr lang="it-IT"/>
          </a:p>
        </p:txBody>
      </p:sp>
      <p:sp>
        <p:nvSpPr>
          <p:cNvPr id="3" name="Segnaposto tes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Modifica gli stili del testo dello schema</a:t>
            </a:r>
          </a:p>
        </p:txBody>
      </p:sp>
      <p:sp>
        <p:nvSpPr>
          <p:cNvPr id="4" name="Segnaposto contenuto 3"/>
          <p:cNvSpPr>
            <a:spLocks noGrp="1"/>
          </p:cNvSpPr>
          <p:nvPr>
            <p:ph sz="half" idx="2"/>
          </p:nvPr>
        </p:nvSpPr>
        <p:spPr>
          <a:xfrm>
            <a:off x="839788" y="2505075"/>
            <a:ext cx="5157787" cy="3684588"/>
          </a:xfrm>
        </p:spPr>
        <p:txBody>
          <a:bodyPr/>
          <a:lstStyle/>
          <a:p>
            <a:pPr lvl="0"/>
            <a:r>
              <a:rPr lang="it-IT" smtClean="0"/>
              <a:t>Modifica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tes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Modifica gli stili del testo dello schema</a:t>
            </a:r>
          </a:p>
        </p:txBody>
      </p:sp>
      <p:sp>
        <p:nvSpPr>
          <p:cNvPr id="6" name="Segnaposto contenuto 5"/>
          <p:cNvSpPr>
            <a:spLocks noGrp="1"/>
          </p:cNvSpPr>
          <p:nvPr>
            <p:ph sz="quarter" idx="4"/>
          </p:nvPr>
        </p:nvSpPr>
        <p:spPr>
          <a:xfrm>
            <a:off x="6172200" y="2505075"/>
            <a:ext cx="5183188" cy="3684588"/>
          </a:xfrm>
        </p:spPr>
        <p:txBody>
          <a:bodyPr/>
          <a:lstStyle/>
          <a:p>
            <a:pPr lvl="0"/>
            <a:r>
              <a:rPr lang="it-IT" smtClean="0"/>
              <a:t>Modifica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7" name="Segnaposto data 6"/>
          <p:cNvSpPr>
            <a:spLocks noGrp="1"/>
          </p:cNvSpPr>
          <p:nvPr>
            <p:ph type="dt" sz="half" idx="10"/>
          </p:nvPr>
        </p:nvSpPr>
        <p:spPr/>
        <p:txBody>
          <a:bodyPr/>
          <a:lstStyle/>
          <a:p>
            <a:fld id="{0E719BB4-FFC9-4614-8BC3-1437828E44C2}" type="datetimeFigureOut">
              <a:rPr lang="it-IT" smtClean="0"/>
              <a:t>18/10/2018</a:t>
            </a:fld>
            <a:endParaRPr lang="it-IT"/>
          </a:p>
        </p:txBody>
      </p:sp>
      <p:sp>
        <p:nvSpPr>
          <p:cNvPr id="8" name="Segnaposto piè di pagina 7"/>
          <p:cNvSpPr>
            <a:spLocks noGrp="1"/>
          </p:cNvSpPr>
          <p:nvPr>
            <p:ph type="ftr" sz="quarter" idx="11"/>
          </p:nvPr>
        </p:nvSpPr>
        <p:spPr/>
        <p:txBody>
          <a:bodyPr/>
          <a:lstStyle/>
          <a:p>
            <a:endParaRPr lang="it-IT"/>
          </a:p>
        </p:txBody>
      </p:sp>
      <p:sp>
        <p:nvSpPr>
          <p:cNvPr id="9" name="Segnaposto numero diapositiva 8"/>
          <p:cNvSpPr>
            <a:spLocks noGrp="1"/>
          </p:cNvSpPr>
          <p:nvPr>
            <p:ph type="sldNum" sz="quarter" idx="12"/>
          </p:nvPr>
        </p:nvSpPr>
        <p:spPr/>
        <p:txBody>
          <a:bodyPr/>
          <a:lstStyle/>
          <a:p>
            <a:fld id="{D5B0B3FA-3751-49F1-8604-A21902EEE591}" type="slidenum">
              <a:rPr lang="it-IT" smtClean="0"/>
              <a:t>‹N›</a:t>
            </a:fld>
            <a:endParaRPr lang="it-IT"/>
          </a:p>
        </p:txBody>
      </p:sp>
    </p:spTree>
    <p:extLst>
      <p:ext uri="{BB962C8B-B14F-4D97-AF65-F5344CB8AC3E}">
        <p14:creationId xmlns:p14="http://schemas.microsoft.com/office/powerpoint/2010/main" val="20292261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data 2"/>
          <p:cNvSpPr>
            <a:spLocks noGrp="1"/>
          </p:cNvSpPr>
          <p:nvPr>
            <p:ph type="dt" sz="half" idx="10"/>
          </p:nvPr>
        </p:nvSpPr>
        <p:spPr/>
        <p:txBody>
          <a:bodyPr/>
          <a:lstStyle/>
          <a:p>
            <a:fld id="{0E719BB4-FFC9-4614-8BC3-1437828E44C2}" type="datetimeFigureOut">
              <a:rPr lang="it-IT" smtClean="0"/>
              <a:t>18/10/2018</a:t>
            </a:fld>
            <a:endParaRPr lang="it-IT"/>
          </a:p>
        </p:txBody>
      </p:sp>
      <p:sp>
        <p:nvSpPr>
          <p:cNvPr id="4" name="Segnaposto piè di pagina 3"/>
          <p:cNvSpPr>
            <a:spLocks noGrp="1"/>
          </p:cNvSpPr>
          <p:nvPr>
            <p:ph type="ftr" sz="quarter" idx="11"/>
          </p:nvPr>
        </p:nvSpPr>
        <p:spPr/>
        <p:txBody>
          <a:bodyPr/>
          <a:lstStyle/>
          <a:p>
            <a:endParaRPr lang="it-IT"/>
          </a:p>
        </p:txBody>
      </p:sp>
      <p:sp>
        <p:nvSpPr>
          <p:cNvPr id="5" name="Segnaposto numero diapositiva 4"/>
          <p:cNvSpPr>
            <a:spLocks noGrp="1"/>
          </p:cNvSpPr>
          <p:nvPr>
            <p:ph type="sldNum" sz="quarter" idx="12"/>
          </p:nvPr>
        </p:nvSpPr>
        <p:spPr/>
        <p:txBody>
          <a:bodyPr/>
          <a:lstStyle/>
          <a:p>
            <a:fld id="{D5B0B3FA-3751-49F1-8604-A21902EEE591}" type="slidenum">
              <a:rPr lang="it-IT" smtClean="0"/>
              <a:t>‹N›</a:t>
            </a:fld>
            <a:endParaRPr lang="it-IT"/>
          </a:p>
        </p:txBody>
      </p:sp>
    </p:spTree>
    <p:extLst>
      <p:ext uri="{BB962C8B-B14F-4D97-AF65-F5344CB8AC3E}">
        <p14:creationId xmlns:p14="http://schemas.microsoft.com/office/powerpoint/2010/main" val="23913285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p:cNvSpPr>
            <a:spLocks noGrp="1"/>
          </p:cNvSpPr>
          <p:nvPr>
            <p:ph type="dt" sz="half" idx="10"/>
          </p:nvPr>
        </p:nvSpPr>
        <p:spPr/>
        <p:txBody>
          <a:bodyPr/>
          <a:lstStyle/>
          <a:p>
            <a:fld id="{0E719BB4-FFC9-4614-8BC3-1437828E44C2}" type="datetimeFigureOut">
              <a:rPr lang="it-IT" smtClean="0"/>
              <a:t>18/10/2018</a:t>
            </a:fld>
            <a:endParaRPr lang="it-IT"/>
          </a:p>
        </p:txBody>
      </p:sp>
      <p:sp>
        <p:nvSpPr>
          <p:cNvPr id="3" name="Segnaposto piè di pagina 2"/>
          <p:cNvSpPr>
            <a:spLocks noGrp="1"/>
          </p:cNvSpPr>
          <p:nvPr>
            <p:ph type="ftr" sz="quarter" idx="11"/>
          </p:nvPr>
        </p:nvSpPr>
        <p:spPr/>
        <p:txBody>
          <a:bodyPr/>
          <a:lstStyle/>
          <a:p>
            <a:endParaRPr lang="it-IT"/>
          </a:p>
        </p:txBody>
      </p:sp>
      <p:sp>
        <p:nvSpPr>
          <p:cNvPr id="4" name="Segnaposto numero diapositiva 3"/>
          <p:cNvSpPr>
            <a:spLocks noGrp="1"/>
          </p:cNvSpPr>
          <p:nvPr>
            <p:ph type="sldNum" sz="quarter" idx="12"/>
          </p:nvPr>
        </p:nvSpPr>
        <p:spPr/>
        <p:txBody>
          <a:bodyPr/>
          <a:lstStyle/>
          <a:p>
            <a:fld id="{D5B0B3FA-3751-49F1-8604-A21902EEE591}" type="slidenum">
              <a:rPr lang="it-IT" smtClean="0"/>
              <a:t>‹N›</a:t>
            </a:fld>
            <a:endParaRPr lang="it-IT"/>
          </a:p>
        </p:txBody>
      </p:sp>
    </p:spTree>
    <p:extLst>
      <p:ext uri="{BB962C8B-B14F-4D97-AF65-F5344CB8AC3E}">
        <p14:creationId xmlns:p14="http://schemas.microsoft.com/office/powerpoint/2010/main" val="38710768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839788" y="457200"/>
            <a:ext cx="3932237" cy="1600200"/>
          </a:xfrm>
        </p:spPr>
        <p:txBody>
          <a:bodyPr anchor="b"/>
          <a:lstStyle>
            <a:lvl1pPr>
              <a:defRPr sz="3200"/>
            </a:lvl1pPr>
          </a:lstStyle>
          <a:p>
            <a:r>
              <a:rPr lang="it-IT" smtClean="0"/>
              <a:t>Fare clic per modificare lo stile del titolo</a:t>
            </a:r>
            <a:endParaRPr lang="it-IT"/>
          </a:p>
        </p:txBody>
      </p:sp>
      <p:sp>
        <p:nvSpPr>
          <p:cNvPr id="3" name="Segnaposto contenut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smtClean="0"/>
              <a:t>Modifica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tes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smtClean="0"/>
              <a:t>Modifica gli stili del testo dello schema</a:t>
            </a:r>
          </a:p>
        </p:txBody>
      </p:sp>
      <p:sp>
        <p:nvSpPr>
          <p:cNvPr id="5" name="Segnaposto data 4"/>
          <p:cNvSpPr>
            <a:spLocks noGrp="1"/>
          </p:cNvSpPr>
          <p:nvPr>
            <p:ph type="dt" sz="half" idx="10"/>
          </p:nvPr>
        </p:nvSpPr>
        <p:spPr/>
        <p:txBody>
          <a:bodyPr/>
          <a:lstStyle/>
          <a:p>
            <a:fld id="{0E719BB4-FFC9-4614-8BC3-1437828E44C2}" type="datetimeFigureOut">
              <a:rPr lang="it-IT" smtClean="0"/>
              <a:t>18/10/2018</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D5B0B3FA-3751-49F1-8604-A21902EEE591}" type="slidenum">
              <a:rPr lang="it-IT" smtClean="0"/>
              <a:t>‹N›</a:t>
            </a:fld>
            <a:endParaRPr lang="it-IT"/>
          </a:p>
        </p:txBody>
      </p:sp>
    </p:spTree>
    <p:extLst>
      <p:ext uri="{BB962C8B-B14F-4D97-AF65-F5344CB8AC3E}">
        <p14:creationId xmlns:p14="http://schemas.microsoft.com/office/powerpoint/2010/main" val="266064743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839788" y="457200"/>
            <a:ext cx="3932237" cy="1600200"/>
          </a:xfrm>
        </p:spPr>
        <p:txBody>
          <a:bodyPr anchor="b"/>
          <a:lstStyle>
            <a:lvl1pPr>
              <a:defRPr sz="3200"/>
            </a:lvl1pPr>
          </a:lstStyle>
          <a:p>
            <a:r>
              <a:rPr lang="it-IT" smtClean="0"/>
              <a:t>Fare clic per modificare lo stile del titolo</a:t>
            </a:r>
            <a:endParaRPr lang="it-IT"/>
          </a:p>
        </p:txBody>
      </p:sp>
      <p:sp>
        <p:nvSpPr>
          <p:cNvPr id="3" name="Segnaposto immagine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smtClean="0"/>
              <a:t>Modifica gli stili del testo dello schema</a:t>
            </a:r>
          </a:p>
        </p:txBody>
      </p:sp>
      <p:sp>
        <p:nvSpPr>
          <p:cNvPr id="5" name="Segnaposto data 4"/>
          <p:cNvSpPr>
            <a:spLocks noGrp="1"/>
          </p:cNvSpPr>
          <p:nvPr>
            <p:ph type="dt" sz="half" idx="10"/>
          </p:nvPr>
        </p:nvSpPr>
        <p:spPr/>
        <p:txBody>
          <a:bodyPr/>
          <a:lstStyle/>
          <a:p>
            <a:fld id="{0E719BB4-FFC9-4614-8BC3-1437828E44C2}" type="datetimeFigureOut">
              <a:rPr lang="it-IT" smtClean="0"/>
              <a:t>18/10/2018</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D5B0B3FA-3751-49F1-8604-A21902EEE591}" type="slidenum">
              <a:rPr lang="it-IT" smtClean="0"/>
              <a:t>‹N›</a:t>
            </a:fld>
            <a:endParaRPr lang="it-IT"/>
          </a:p>
        </p:txBody>
      </p:sp>
    </p:spTree>
    <p:extLst>
      <p:ext uri="{BB962C8B-B14F-4D97-AF65-F5344CB8AC3E}">
        <p14:creationId xmlns:p14="http://schemas.microsoft.com/office/powerpoint/2010/main" val="308891880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it-IT" smtClean="0"/>
              <a:t>Fare clic per modificare lo stile del titolo</a:t>
            </a:r>
            <a:endParaRPr lang="it-IT"/>
          </a:p>
        </p:txBody>
      </p:sp>
      <p:sp>
        <p:nvSpPr>
          <p:cNvPr id="3" name="Segnaposto tes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it-IT" smtClean="0"/>
              <a:t>Modifica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E719BB4-FFC9-4614-8BC3-1437828E44C2}" type="datetimeFigureOut">
              <a:rPr lang="it-IT" smtClean="0"/>
              <a:t>18/10/2018</a:t>
            </a:fld>
            <a:endParaRPr lang="it-IT"/>
          </a:p>
        </p:txBody>
      </p:sp>
      <p:sp>
        <p:nvSpPr>
          <p:cNvPr id="5" name="Segnaposto piè di pagina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Segnaposto numero diapositiva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5B0B3FA-3751-49F1-8604-A21902EEE591}" type="slidenum">
              <a:rPr lang="it-IT" smtClean="0"/>
              <a:t>‹N›</a:t>
            </a:fld>
            <a:endParaRPr lang="it-IT"/>
          </a:p>
        </p:txBody>
      </p:sp>
    </p:spTree>
    <p:extLst>
      <p:ext uri="{BB962C8B-B14F-4D97-AF65-F5344CB8AC3E}">
        <p14:creationId xmlns:p14="http://schemas.microsoft.com/office/powerpoint/2010/main" val="237963677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hyperlink" Target="https://www.youtube.com/watch?v=kfHVvMBfPIQ" TargetMode="Externa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1.jfif"/><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p:txBody>
          <a:bodyPr/>
          <a:lstStyle/>
          <a:p>
            <a:r>
              <a:rPr lang="es-ES" b="1" dirty="0">
                <a:latin typeface="Georgia" panose="02040502050405020303" pitchFamily="18" charset="0"/>
              </a:rPr>
              <a:t>El siglo XIX: hacia el Romanticismo</a:t>
            </a:r>
            <a:endParaRPr lang="it-IT" dirty="0">
              <a:latin typeface="Georgia" panose="02040502050405020303" pitchFamily="18" charset="0"/>
            </a:endParaRPr>
          </a:p>
        </p:txBody>
      </p:sp>
      <p:sp>
        <p:nvSpPr>
          <p:cNvPr id="3" name="Sottotitolo 2"/>
          <p:cNvSpPr>
            <a:spLocks noGrp="1"/>
          </p:cNvSpPr>
          <p:nvPr>
            <p:ph type="subTitle" idx="1"/>
          </p:nvPr>
        </p:nvSpPr>
        <p:spPr/>
        <p:txBody>
          <a:bodyPr/>
          <a:lstStyle/>
          <a:p>
            <a:endParaRPr lang="it-IT" dirty="0"/>
          </a:p>
        </p:txBody>
      </p:sp>
    </p:spTree>
    <p:extLst>
      <p:ext uri="{BB962C8B-B14F-4D97-AF65-F5344CB8AC3E}">
        <p14:creationId xmlns:p14="http://schemas.microsoft.com/office/powerpoint/2010/main" val="216241881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p:cNvSpPr txBox="1"/>
          <p:nvPr/>
        </p:nvSpPr>
        <p:spPr>
          <a:xfrm>
            <a:off x="300446" y="679269"/>
            <a:ext cx="11573691" cy="5262979"/>
          </a:xfrm>
          <a:prstGeom prst="rect">
            <a:avLst/>
          </a:prstGeom>
          <a:noFill/>
        </p:spPr>
        <p:txBody>
          <a:bodyPr wrap="square" rtlCol="0">
            <a:spAutoFit/>
          </a:bodyPr>
          <a:lstStyle/>
          <a:p>
            <a:pPr algn="ctr"/>
            <a:r>
              <a:rPr lang="es-ES" sz="2800" b="1" dirty="0">
                <a:solidFill>
                  <a:srgbClr val="FF0000"/>
                </a:solidFill>
                <a:latin typeface="Georgia" panose="02040502050405020303" pitchFamily="18" charset="0"/>
              </a:rPr>
              <a:t>PRIMERA FASE (LIBERAL)</a:t>
            </a:r>
          </a:p>
          <a:p>
            <a:pPr algn="just"/>
            <a:endParaRPr lang="es-ES" sz="2800" dirty="0" smtClean="0">
              <a:latin typeface="Georgia" panose="02040502050405020303" pitchFamily="18" charset="0"/>
            </a:endParaRPr>
          </a:p>
          <a:p>
            <a:pPr algn="just"/>
            <a:r>
              <a:rPr lang="es-ES" sz="2800" dirty="0" smtClean="0">
                <a:latin typeface="Georgia" panose="02040502050405020303" pitchFamily="18" charset="0"/>
              </a:rPr>
              <a:t>La </a:t>
            </a:r>
            <a:r>
              <a:rPr lang="es-ES" sz="2800" dirty="0">
                <a:latin typeface="Georgia" panose="02040502050405020303" pitchFamily="18" charset="0"/>
              </a:rPr>
              <a:t>censura de Fernando VII y el exilio de numerosos literatos fueron </a:t>
            </a:r>
            <a:r>
              <a:rPr lang="es-ES" sz="2800" dirty="0" smtClean="0">
                <a:latin typeface="Georgia" panose="02040502050405020303" pitchFamily="18" charset="0"/>
              </a:rPr>
              <a:t>un claro obstáculo </a:t>
            </a:r>
            <a:r>
              <a:rPr lang="es-ES" sz="2800" dirty="0">
                <a:latin typeface="Georgia" panose="02040502050405020303" pitchFamily="18" charset="0"/>
              </a:rPr>
              <a:t>que al principio </a:t>
            </a:r>
            <a:r>
              <a:rPr lang="es-ES" sz="2800" dirty="0" smtClean="0">
                <a:latin typeface="Georgia" panose="02040502050405020303" pitchFamily="18" charset="0"/>
              </a:rPr>
              <a:t>impidió </a:t>
            </a:r>
            <a:r>
              <a:rPr lang="es-ES" sz="2800" dirty="0">
                <a:latin typeface="Georgia" panose="02040502050405020303" pitchFamily="18" charset="0"/>
              </a:rPr>
              <a:t>la afirmación </a:t>
            </a:r>
            <a:r>
              <a:rPr lang="es-ES" sz="2800" dirty="0" smtClean="0">
                <a:latin typeface="Georgia" panose="02040502050405020303" pitchFamily="18" charset="0"/>
              </a:rPr>
              <a:t>del </a:t>
            </a:r>
            <a:r>
              <a:rPr lang="es-ES" sz="2800" dirty="0">
                <a:latin typeface="Georgia" panose="02040502050405020303" pitchFamily="18" charset="0"/>
              </a:rPr>
              <a:t>arte romántico. La penetración de las nuevas </a:t>
            </a:r>
            <a:r>
              <a:rPr lang="es-ES" sz="2800" dirty="0" smtClean="0">
                <a:latin typeface="Georgia" panose="02040502050405020303" pitchFamily="18" charset="0"/>
              </a:rPr>
              <a:t>ideas </a:t>
            </a:r>
            <a:r>
              <a:rPr lang="es-ES" sz="2800" dirty="0">
                <a:latin typeface="Georgia" panose="02040502050405020303" pitchFamily="18" charset="0"/>
              </a:rPr>
              <a:t>debe vincularse justo con la muerte del rey absolutista </a:t>
            </a:r>
            <a:r>
              <a:rPr lang="es-ES" sz="2800" dirty="0" smtClean="0">
                <a:latin typeface="Georgia" panose="02040502050405020303" pitchFamily="18" charset="0"/>
              </a:rPr>
              <a:t>(1833</a:t>
            </a:r>
            <a:r>
              <a:rPr lang="es-ES" sz="2800" dirty="0">
                <a:latin typeface="Georgia" panose="02040502050405020303" pitchFamily="18" charset="0"/>
              </a:rPr>
              <a:t>), ya que su sucesora, la reina María Cristina, decretó una amnistía general. </a:t>
            </a:r>
            <a:endParaRPr lang="es-ES" sz="2800" dirty="0" smtClean="0">
              <a:latin typeface="Georgia" panose="02040502050405020303" pitchFamily="18" charset="0"/>
            </a:endParaRPr>
          </a:p>
          <a:p>
            <a:pPr algn="just"/>
            <a:endParaRPr lang="es-ES" sz="2800" dirty="0">
              <a:latin typeface="Georgia" panose="02040502050405020303" pitchFamily="18" charset="0"/>
            </a:endParaRPr>
          </a:p>
          <a:p>
            <a:pPr algn="just"/>
            <a:r>
              <a:rPr lang="es-ES" sz="2800" dirty="0" smtClean="0">
                <a:latin typeface="Georgia" panose="02040502050405020303" pitchFamily="18" charset="0"/>
              </a:rPr>
              <a:t>Dicha </a:t>
            </a:r>
            <a:r>
              <a:rPr lang="es-ES" sz="2800" dirty="0">
                <a:latin typeface="Georgia" panose="02040502050405020303" pitchFamily="18" charset="0"/>
              </a:rPr>
              <a:t>amnistía permitió el regreso a España de los exiliados, los cuales pudieron divulgar así en patria los nuevos modelos europeos (ingleses y franceses) que habían conocido de forma directa durante sus años de exilio.</a:t>
            </a:r>
          </a:p>
        </p:txBody>
      </p:sp>
    </p:spTree>
    <p:extLst>
      <p:ext uri="{BB962C8B-B14F-4D97-AF65-F5344CB8AC3E}">
        <p14:creationId xmlns:p14="http://schemas.microsoft.com/office/powerpoint/2010/main" val="405250574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p:cNvSpPr txBox="1"/>
          <p:nvPr/>
        </p:nvSpPr>
        <p:spPr>
          <a:xfrm>
            <a:off x="300446" y="679269"/>
            <a:ext cx="11573691" cy="5262979"/>
          </a:xfrm>
          <a:prstGeom prst="rect">
            <a:avLst/>
          </a:prstGeom>
          <a:noFill/>
        </p:spPr>
        <p:txBody>
          <a:bodyPr wrap="square" rtlCol="0">
            <a:spAutoFit/>
          </a:bodyPr>
          <a:lstStyle/>
          <a:p>
            <a:pPr algn="ctr"/>
            <a:r>
              <a:rPr lang="es-ES" sz="2800" b="1" dirty="0">
                <a:solidFill>
                  <a:srgbClr val="FF0000"/>
                </a:solidFill>
                <a:latin typeface="Georgia" panose="02040502050405020303" pitchFamily="18" charset="0"/>
              </a:rPr>
              <a:t>Poesía romántica: Espronceda y Bécquer</a:t>
            </a:r>
            <a:endParaRPr lang="it-IT" sz="2800" dirty="0">
              <a:solidFill>
                <a:srgbClr val="FF0000"/>
              </a:solidFill>
              <a:latin typeface="Georgia" panose="02040502050405020303" pitchFamily="18" charset="0"/>
            </a:endParaRPr>
          </a:p>
          <a:p>
            <a:r>
              <a:rPr lang="es-ES" sz="2800" dirty="0">
                <a:latin typeface="Georgia" panose="02040502050405020303" pitchFamily="18" charset="0"/>
              </a:rPr>
              <a:t> </a:t>
            </a:r>
            <a:endParaRPr lang="it-IT" sz="2800" dirty="0">
              <a:latin typeface="Georgia" panose="02040502050405020303" pitchFamily="18" charset="0"/>
            </a:endParaRPr>
          </a:p>
          <a:p>
            <a:r>
              <a:rPr lang="es-ES" sz="2800" dirty="0">
                <a:latin typeface="Georgia" panose="02040502050405020303" pitchFamily="18" charset="0"/>
              </a:rPr>
              <a:t>La paulatina superación de los modelos ilustrados es muy </a:t>
            </a:r>
            <a:r>
              <a:rPr lang="es-ES" sz="2800" dirty="0" smtClean="0">
                <a:latin typeface="Georgia" panose="02040502050405020303" pitchFamily="18" charset="0"/>
              </a:rPr>
              <a:t>lenta.</a:t>
            </a:r>
          </a:p>
          <a:p>
            <a:endParaRPr lang="es-ES" sz="2800" dirty="0" smtClean="0">
              <a:latin typeface="Georgia" panose="02040502050405020303" pitchFamily="18" charset="0"/>
            </a:endParaRPr>
          </a:p>
          <a:p>
            <a:r>
              <a:rPr lang="es-ES" sz="2800" b="1" dirty="0" smtClean="0">
                <a:latin typeface="Georgia" panose="02040502050405020303" pitchFamily="18" charset="0"/>
              </a:rPr>
              <a:t>CAMBIOS TEMÁTICOS</a:t>
            </a:r>
            <a:r>
              <a:rPr lang="es-ES" sz="2800" dirty="0" smtClean="0">
                <a:latin typeface="Georgia" panose="02040502050405020303" pitchFamily="18" charset="0"/>
              </a:rPr>
              <a:t>: </a:t>
            </a:r>
            <a:r>
              <a:rPr lang="es-ES" sz="2800" dirty="0">
                <a:latin typeface="Georgia" panose="02040502050405020303" pitchFamily="18" charset="0"/>
              </a:rPr>
              <a:t>la poesía civil y edificante deja lugar al autobiografismo, a las meditaciones filosóficas y al canto de la </a:t>
            </a:r>
            <a:r>
              <a:rPr lang="es-ES" sz="2800" dirty="0" smtClean="0">
                <a:latin typeface="Georgia" panose="02040502050405020303" pitchFamily="18" charset="0"/>
              </a:rPr>
              <a:t>naturaleza.</a:t>
            </a:r>
          </a:p>
          <a:p>
            <a:endParaRPr lang="es-ES" sz="2800" dirty="0" smtClean="0">
              <a:latin typeface="Georgia" panose="02040502050405020303" pitchFamily="18" charset="0"/>
            </a:endParaRPr>
          </a:p>
          <a:p>
            <a:r>
              <a:rPr lang="es-ES" sz="2800" b="1" dirty="0" smtClean="0">
                <a:latin typeface="Georgia" panose="02040502050405020303" pitchFamily="18" charset="0"/>
              </a:rPr>
              <a:t>CAMBIOS MÉTRICOS</a:t>
            </a:r>
            <a:r>
              <a:rPr lang="es-ES" sz="2800" dirty="0" smtClean="0">
                <a:latin typeface="Georgia" panose="02040502050405020303" pitchFamily="18" charset="0"/>
              </a:rPr>
              <a:t>: los poetas románticos </a:t>
            </a:r>
            <a:r>
              <a:rPr lang="es-ES" sz="2800" dirty="0">
                <a:latin typeface="Georgia" panose="02040502050405020303" pitchFamily="18" charset="0"/>
              </a:rPr>
              <a:t>se inclinan a menudo por la libertad absoluta de la forma y de la </a:t>
            </a:r>
            <a:r>
              <a:rPr lang="es-ES" sz="2800" dirty="0" smtClean="0">
                <a:latin typeface="Georgia" panose="02040502050405020303" pitchFamily="18" charset="0"/>
              </a:rPr>
              <a:t>versificación (hallamos </a:t>
            </a:r>
            <a:r>
              <a:rPr lang="es-ES" sz="2800" dirty="0">
                <a:latin typeface="Georgia" panose="02040502050405020303" pitchFamily="18" charset="0"/>
              </a:rPr>
              <a:t>asimismo composiciones híbridas, que funden prosa y poesía, o la experimentación de versos cada vez más </a:t>
            </a:r>
            <a:r>
              <a:rPr lang="es-ES" sz="2800" dirty="0" smtClean="0">
                <a:latin typeface="Georgia" panose="02040502050405020303" pitchFamily="18" charset="0"/>
              </a:rPr>
              <a:t>largos).</a:t>
            </a:r>
            <a:endParaRPr lang="es-ES" sz="2800" dirty="0">
              <a:latin typeface="Georgia" panose="02040502050405020303" pitchFamily="18" charset="0"/>
            </a:endParaRPr>
          </a:p>
        </p:txBody>
      </p:sp>
    </p:spTree>
    <p:extLst>
      <p:ext uri="{BB962C8B-B14F-4D97-AF65-F5344CB8AC3E}">
        <p14:creationId xmlns:p14="http://schemas.microsoft.com/office/powerpoint/2010/main" val="353303585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p:cNvSpPr txBox="1"/>
          <p:nvPr/>
        </p:nvSpPr>
        <p:spPr>
          <a:xfrm>
            <a:off x="300446" y="679269"/>
            <a:ext cx="11573691" cy="5262979"/>
          </a:xfrm>
          <a:prstGeom prst="rect">
            <a:avLst/>
          </a:prstGeom>
          <a:noFill/>
        </p:spPr>
        <p:txBody>
          <a:bodyPr wrap="square" rtlCol="0">
            <a:spAutoFit/>
          </a:bodyPr>
          <a:lstStyle/>
          <a:p>
            <a:r>
              <a:rPr lang="es-ES" sz="2800" b="1" dirty="0" smtClean="0">
                <a:solidFill>
                  <a:srgbClr val="FF0000"/>
                </a:solidFill>
                <a:latin typeface="Georgia" panose="02040502050405020303" pitchFamily="18" charset="0"/>
              </a:rPr>
              <a:t>Espronceda – primera fase ‘liberal’</a:t>
            </a:r>
            <a:endParaRPr lang="it-IT" sz="2800" dirty="0">
              <a:solidFill>
                <a:srgbClr val="FF0000"/>
              </a:solidFill>
              <a:latin typeface="Georgia" panose="02040502050405020303" pitchFamily="18" charset="0"/>
            </a:endParaRPr>
          </a:p>
          <a:p>
            <a:endParaRPr lang="es-ES" sz="2800" dirty="0" smtClean="0">
              <a:latin typeface="Georgia" panose="02040502050405020303" pitchFamily="18" charset="0"/>
            </a:endParaRPr>
          </a:p>
          <a:p>
            <a:r>
              <a:rPr lang="es-ES" sz="2800" dirty="0" smtClean="0">
                <a:latin typeface="Georgia" panose="02040502050405020303" pitchFamily="18" charset="0"/>
              </a:rPr>
              <a:t>El </a:t>
            </a:r>
            <a:r>
              <a:rPr lang="es-ES" sz="2800" dirty="0">
                <a:latin typeface="Georgia" panose="02040502050405020303" pitchFamily="18" charset="0"/>
              </a:rPr>
              <a:t>poeta mayor del primer Romanticismo es José de Espronceda (1808-1842). </a:t>
            </a:r>
            <a:r>
              <a:rPr lang="es-ES" sz="2800" dirty="0" smtClean="0">
                <a:latin typeface="Georgia" panose="02040502050405020303" pitchFamily="18" charset="0"/>
              </a:rPr>
              <a:t>Emblema </a:t>
            </a:r>
            <a:r>
              <a:rPr lang="es-ES" sz="2800" dirty="0">
                <a:latin typeface="Georgia" panose="02040502050405020303" pitchFamily="18" charset="0"/>
              </a:rPr>
              <a:t>de este periodo histórico: emigró a Londres, participó en España a las sublevaciones liberales y fue elegido más tarde como diputado en las filas de la izquierda liberal</a:t>
            </a:r>
            <a:r>
              <a:rPr lang="es-ES" sz="2800" dirty="0" smtClean="0">
                <a:latin typeface="Georgia" panose="02040502050405020303" pitchFamily="18" charset="0"/>
              </a:rPr>
              <a:t>.</a:t>
            </a:r>
          </a:p>
          <a:p>
            <a:endParaRPr lang="es-ES" sz="2800" dirty="0" smtClean="0">
              <a:latin typeface="Georgia" panose="02040502050405020303" pitchFamily="18" charset="0"/>
            </a:endParaRPr>
          </a:p>
          <a:p>
            <a:r>
              <a:rPr lang="es-ES" sz="2800" dirty="0" smtClean="0">
                <a:latin typeface="Georgia" panose="02040502050405020303" pitchFamily="18" charset="0"/>
              </a:rPr>
              <a:t>Su </a:t>
            </a:r>
            <a:r>
              <a:rPr lang="es-ES" sz="2800" dirty="0">
                <a:latin typeface="Georgia" panose="02040502050405020303" pitchFamily="18" charset="0"/>
              </a:rPr>
              <a:t>obra más ambiciosa es el </a:t>
            </a:r>
            <a:r>
              <a:rPr lang="es-ES" sz="2800" b="1" i="1" dirty="0">
                <a:latin typeface="Georgia" panose="02040502050405020303" pitchFamily="18" charset="0"/>
              </a:rPr>
              <a:t>Diablo mundo</a:t>
            </a:r>
            <a:r>
              <a:rPr lang="es-ES" sz="2800" dirty="0">
                <a:latin typeface="Georgia" panose="02040502050405020303" pitchFamily="18" charset="0"/>
              </a:rPr>
              <a:t>, un poema </a:t>
            </a:r>
            <a:r>
              <a:rPr lang="es-ES" sz="2800" i="1" dirty="0">
                <a:latin typeface="Georgia" panose="02040502050405020303" pitchFamily="18" charset="0"/>
              </a:rPr>
              <a:t>in fieri</a:t>
            </a:r>
            <a:r>
              <a:rPr lang="es-ES" sz="2800" dirty="0">
                <a:latin typeface="Georgia" panose="02040502050405020303" pitchFamily="18" charset="0"/>
              </a:rPr>
              <a:t> empezado en </a:t>
            </a:r>
            <a:r>
              <a:rPr lang="es-ES" sz="2800" b="1" dirty="0">
                <a:latin typeface="Georgia" panose="02040502050405020303" pitchFamily="18" charset="0"/>
              </a:rPr>
              <a:t>1839.</a:t>
            </a:r>
            <a:r>
              <a:rPr lang="es-ES" sz="2800" dirty="0">
                <a:latin typeface="Georgia" panose="02040502050405020303" pitchFamily="18" charset="0"/>
              </a:rPr>
              <a:t> Quedan la introducción, seis cantos y algunos fragmentos del séptimo. </a:t>
            </a:r>
          </a:p>
          <a:p>
            <a:r>
              <a:rPr lang="es-ES" sz="2800" dirty="0" smtClean="0">
                <a:latin typeface="Georgia" panose="02040502050405020303" pitchFamily="18" charset="0"/>
              </a:rPr>
              <a:t>Se </a:t>
            </a:r>
            <a:r>
              <a:rPr lang="es-ES" sz="2800" dirty="0">
                <a:latin typeface="Georgia" panose="02040502050405020303" pitchFamily="18" charset="0"/>
              </a:rPr>
              <a:t>trata de un poema byroniano, donde la trama principal, la historia de Adán, se ve interrumpida constantemente por digresiones del narrador. </a:t>
            </a:r>
          </a:p>
        </p:txBody>
      </p:sp>
    </p:spTree>
    <p:extLst>
      <p:ext uri="{BB962C8B-B14F-4D97-AF65-F5344CB8AC3E}">
        <p14:creationId xmlns:p14="http://schemas.microsoft.com/office/powerpoint/2010/main" val="281968446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p:cNvSpPr txBox="1"/>
          <p:nvPr/>
        </p:nvSpPr>
        <p:spPr>
          <a:xfrm>
            <a:off x="300446" y="679269"/>
            <a:ext cx="11573691" cy="6124754"/>
          </a:xfrm>
          <a:prstGeom prst="rect">
            <a:avLst/>
          </a:prstGeom>
          <a:noFill/>
        </p:spPr>
        <p:txBody>
          <a:bodyPr wrap="square" rtlCol="0">
            <a:spAutoFit/>
          </a:bodyPr>
          <a:lstStyle/>
          <a:p>
            <a:r>
              <a:rPr lang="es-ES" sz="2800" dirty="0" smtClean="0">
                <a:latin typeface="Georgia" panose="02040502050405020303" pitchFamily="18" charset="0"/>
              </a:rPr>
              <a:t>El </a:t>
            </a:r>
            <a:r>
              <a:rPr lang="es-ES" sz="2800" i="1" dirty="0">
                <a:latin typeface="Georgia" panose="02040502050405020303" pitchFamily="18" charset="0"/>
              </a:rPr>
              <a:t>Diablo </a:t>
            </a:r>
            <a:r>
              <a:rPr lang="es-ES" sz="2800" i="1" dirty="0" smtClean="0">
                <a:latin typeface="Georgia" panose="02040502050405020303" pitchFamily="18" charset="0"/>
              </a:rPr>
              <a:t>mundo</a:t>
            </a:r>
            <a:r>
              <a:rPr lang="es-ES" sz="2800" dirty="0" smtClean="0">
                <a:latin typeface="Georgia" panose="02040502050405020303" pitchFamily="18" charset="0"/>
              </a:rPr>
              <a:t> trata </a:t>
            </a:r>
            <a:r>
              <a:rPr lang="es-ES" sz="2800" dirty="0">
                <a:latin typeface="Georgia" panose="02040502050405020303" pitchFamily="18" charset="0"/>
              </a:rPr>
              <a:t>de la juventud perdida, de la búsqueda de la inocencia que la crueldad del mundo ha destruido, del odio por las diferencias sociales, de la muerte, de la huida onírica. Se ataca asimismo a la ciencia por su incapacidad de solucionar los auténticos problemas de la humanidad</a:t>
            </a:r>
            <a:r>
              <a:rPr lang="es-ES" sz="2800" dirty="0" smtClean="0">
                <a:latin typeface="Georgia" panose="02040502050405020303" pitchFamily="18" charset="0"/>
              </a:rPr>
              <a:t>.</a:t>
            </a:r>
          </a:p>
          <a:p>
            <a:endParaRPr lang="es-ES" sz="2800" dirty="0">
              <a:latin typeface="Georgia" panose="02040502050405020303" pitchFamily="18" charset="0"/>
            </a:endParaRPr>
          </a:p>
          <a:p>
            <a:r>
              <a:rPr lang="es-ES" sz="2800" dirty="0">
                <a:latin typeface="Georgia" panose="02040502050405020303" pitchFamily="18" charset="0"/>
              </a:rPr>
              <a:t>El poema empieza con un aquelarre o sabbat infernal, y un coro de diablos que invocan a Luzbel. En esta parte Espronceda echa mano de la típica imaginería romántica: criaturas bestiales, la gorgona y otros monstruos infernales. El demonio acusa a Dios de haber encerrado el hombre en la jaula de un mundo finito, que contradice y condena a la frustración sus ambiciones eternas (aquí se perciben claramente los ecos del </a:t>
            </a:r>
            <a:r>
              <a:rPr lang="es-ES" sz="2800" i="1" dirty="0">
                <a:latin typeface="Georgia" panose="02040502050405020303" pitchFamily="18" charset="0"/>
              </a:rPr>
              <a:t>Paradise Lost</a:t>
            </a:r>
            <a:r>
              <a:rPr lang="es-ES" sz="2800" dirty="0">
                <a:latin typeface="Georgia" panose="02040502050405020303" pitchFamily="18" charset="0"/>
              </a:rPr>
              <a:t> de John Milton).</a:t>
            </a:r>
            <a:endParaRPr lang="es-ES" sz="2800" dirty="0" smtClean="0">
              <a:latin typeface="Georgia" panose="02040502050405020303" pitchFamily="18" charset="0"/>
            </a:endParaRPr>
          </a:p>
          <a:p>
            <a:endParaRPr lang="es-ES" sz="2800" dirty="0">
              <a:latin typeface="Georgia" panose="02040502050405020303" pitchFamily="18" charset="0"/>
            </a:endParaRPr>
          </a:p>
        </p:txBody>
      </p:sp>
    </p:spTree>
    <p:extLst>
      <p:ext uri="{BB962C8B-B14F-4D97-AF65-F5344CB8AC3E}">
        <p14:creationId xmlns:p14="http://schemas.microsoft.com/office/powerpoint/2010/main" val="6041330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p:cNvSpPr txBox="1"/>
          <p:nvPr/>
        </p:nvSpPr>
        <p:spPr>
          <a:xfrm>
            <a:off x="300446" y="679269"/>
            <a:ext cx="11573691" cy="5693866"/>
          </a:xfrm>
          <a:prstGeom prst="rect">
            <a:avLst/>
          </a:prstGeom>
          <a:noFill/>
        </p:spPr>
        <p:txBody>
          <a:bodyPr wrap="square" rtlCol="0">
            <a:spAutoFit/>
          </a:bodyPr>
          <a:lstStyle/>
          <a:p>
            <a:r>
              <a:rPr lang="es-ES" sz="2800" dirty="0">
                <a:latin typeface="Georgia" panose="02040502050405020303" pitchFamily="18" charset="0"/>
              </a:rPr>
              <a:t>Después </a:t>
            </a:r>
            <a:r>
              <a:rPr lang="es-ES" sz="2800" dirty="0" smtClean="0">
                <a:latin typeface="Georgia" panose="02040502050405020303" pitchFamily="18" charset="0"/>
              </a:rPr>
              <a:t>se </a:t>
            </a:r>
            <a:r>
              <a:rPr lang="es-ES" sz="2800" dirty="0">
                <a:latin typeface="Georgia" panose="02040502050405020303" pitchFamily="18" charset="0"/>
              </a:rPr>
              <a:t>relata la historia fantástica de un viejo, alojado en una pensión madrileña, que rememora melancólicamente su juventud perdida. Al día siguiente, ese personaje se despierta de nuevo joven, fuerte y con el corazón lleno de esperanzas: es Adán, el hombre </a:t>
            </a:r>
            <a:r>
              <a:rPr lang="es-ES" sz="2800" dirty="0" smtClean="0">
                <a:latin typeface="Georgia" panose="02040502050405020303" pitchFamily="18" charset="0"/>
              </a:rPr>
              <a:t>nuevo. Sin </a:t>
            </a:r>
            <a:r>
              <a:rPr lang="es-ES" sz="2800" dirty="0">
                <a:latin typeface="Georgia" panose="02040502050405020303" pitchFamily="18" charset="0"/>
              </a:rPr>
              <a:t>embargo, el joven choca rápidamente con la </a:t>
            </a:r>
            <a:r>
              <a:rPr lang="es-ES" sz="2800" dirty="0" smtClean="0">
                <a:latin typeface="Georgia" panose="02040502050405020303" pitchFamily="18" charset="0"/>
              </a:rPr>
              <a:t>realidad.</a:t>
            </a:r>
            <a:endParaRPr lang="it-IT" sz="2800" dirty="0">
              <a:latin typeface="Georgia" panose="02040502050405020303" pitchFamily="18" charset="0"/>
            </a:endParaRPr>
          </a:p>
          <a:p>
            <a:r>
              <a:rPr lang="es-ES" sz="2800" dirty="0">
                <a:latin typeface="Georgia" panose="02040502050405020303" pitchFamily="18" charset="0"/>
              </a:rPr>
              <a:t>El mundo pronto se le revela en toda su crueldad. Adán es llevado a la cárcel donde se enamora de Salada, la hija de un galeote. La lujuria le corrompe. Decide participar en un robo en casa de una </a:t>
            </a:r>
            <a:r>
              <a:rPr lang="es-ES" sz="2800" dirty="0" smtClean="0">
                <a:latin typeface="Georgia" panose="02040502050405020303" pitchFamily="18" charset="0"/>
              </a:rPr>
              <a:t>condesa </a:t>
            </a:r>
            <a:r>
              <a:rPr lang="es-ES" sz="2800" dirty="0">
                <a:latin typeface="Georgia" panose="02040502050405020303" pitchFamily="18" charset="0"/>
              </a:rPr>
              <a:t>y descubre los peores males del hombre: la vejez, la muerte y la indiferencia de Dios que deja morir a sus criaturas.</a:t>
            </a:r>
            <a:endParaRPr lang="it-IT" sz="2800" dirty="0">
              <a:latin typeface="Georgia" panose="02040502050405020303" pitchFamily="18" charset="0"/>
            </a:endParaRPr>
          </a:p>
          <a:p>
            <a:r>
              <a:rPr lang="es-ES" sz="2800" dirty="0">
                <a:latin typeface="Georgia" panose="02040502050405020303" pitchFamily="18" charset="0"/>
              </a:rPr>
              <a:t>El segundo canto, en octavas reales, no guarda ninguna relación con el resto de la historia de </a:t>
            </a:r>
            <a:r>
              <a:rPr lang="es-ES" sz="2800" dirty="0" smtClean="0">
                <a:latin typeface="Georgia" panose="02040502050405020303" pitchFamily="18" charset="0"/>
              </a:rPr>
              <a:t>Adán: </a:t>
            </a:r>
            <a:r>
              <a:rPr lang="es-ES" sz="2800" dirty="0">
                <a:latin typeface="Georgia" panose="02040502050405020303" pitchFamily="18" charset="0"/>
              </a:rPr>
              <a:t>es el llanto por la muerte de Teresa Mancha, amor juvenil de Espronceda.</a:t>
            </a:r>
          </a:p>
        </p:txBody>
      </p:sp>
    </p:spTree>
    <p:extLst>
      <p:ext uri="{BB962C8B-B14F-4D97-AF65-F5344CB8AC3E}">
        <p14:creationId xmlns:p14="http://schemas.microsoft.com/office/powerpoint/2010/main" val="370423206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p:cNvSpPr txBox="1"/>
          <p:nvPr/>
        </p:nvSpPr>
        <p:spPr>
          <a:xfrm>
            <a:off x="300446" y="679269"/>
            <a:ext cx="11573691" cy="6124754"/>
          </a:xfrm>
          <a:prstGeom prst="rect">
            <a:avLst/>
          </a:prstGeom>
          <a:noFill/>
        </p:spPr>
        <p:txBody>
          <a:bodyPr wrap="square" rtlCol="0">
            <a:spAutoFit/>
          </a:bodyPr>
          <a:lstStyle/>
          <a:p>
            <a:pPr algn="ctr"/>
            <a:r>
              <a:rPr lang="es-ES" sz="2800" b="1" dirty="0" smtClean="0">
                <a:solidFill>
                  <a:srgbClr val="FF0000"/>
                </a:solidFill>
                <a:latin typeface="Georgia" panose="02040502050405020303" pitchFamily="18" charset="0"/>
              </a:rPr>
              <a:t>Bécquer – segunda fase</a:t>
            </a:r>
            <a:endParaRPr lang="it-IT" sz="2800" dirty="0">
              <a:solidFill>
                <a:srgbClr val="FF0000"/>
              </a:solidFill>
              <a:latin typeface="Georgia" panose="02040502050405020303" pitchFamily="18" charset="0"/>
            </a:endParaRPr>
          </a:p>
          <a:p>
            <a:pPr algn="just"/>
            <a:r>
              <a:rPr lang="es-ES" sz="2800" dirty="0">
                <a:latin typeface="Georgia" panose="02040502050405020303" pitchFamily="18" charset="0"/>
              </a:rPr>
              <a:t>Gustavo Adolfo Bécquer (1836-1870) es la figura más destacada de la segunda fase del Romanticismo hispánico. Procedente de Sevilla</a:t>
            </a:r>
            <a:r>
              <a:rPr lang="es-ES" sz="2800" dirty="0" smtClean="0">
                <a:latin typeface="Georgia" panose="02040502050405020303" pitchFamily="18" charset="0"/>
              </a:rPr>
              <a:t>, </a:t>
            </a:r>
            <a:r>
              <a:rPr lang="es-ES" sz="2800" dirty="0">
                <a:latin typeface="Georgia" panose="02040502050405020303" pitchFamily="18" charset="0"/>
              </a:rPr>
              <a:t>llega en 1854 a Madrid para estudiar literatura y pintura. La crítica a menudo ha idealizado su biografía, presentándolo como el paradigma del héroe romántico; en realidad Bécquer no fue para nada un marginado. </a:t>
            </a:r>
            <a:r>
              <a:rPr lang="es-ES" sz="2800" dirty="0" smtClean="0">
                <a:latin typeface="Georgia" panose="02040502050405020303" pitchFamily="18" charset="0"/>
              </a:rPr>
              <a:t>Y como </a:t>
            </a:r>
            <a:r>
              <a:rPr lang="es-ES" sz="2800" dirty="0">
                <a:latin typeface="Georgia" panose="02040502050405020303" pitchFamily="18" charset="0"/>
              </a:rPr>
              <a:t>casi todos sus contemporáneos, tuvo una </a:t>
            </a:r>
            <a:r>
              <a:rPr lang="es-ES" sz="2800" dirty="0" smtClean="0">
                <a:latin typeface="Georgia" panose="02040502050405020303" pitchFamily="18" charset="0"/>
              </a:rPr>
              <a:t>sólida formación </a:t>
            </a:r>
            <a:r>
              <a:rPr lang="es-ES" sz="2800" dirty="0">
                <a:latin typeface="Georgia" panose="02040502050405020303" pitchFamily="18" charset="0"/>
              </a:rPr>
              <a:t>clásica</a:t>
            </a:r>
            <a:r>
              <a:rPr lang="es-ES" sz="2800" dirty="0" smtClean="0">
                <a:latin typeface="Georgia" panose="02040502050405020303" pitchFamily="18" charset="0"/>
              </a:rPr>
              <a:t>.</a:t>
            </a:r>
          </a:p>
          <a:p>
            <a:pPr algn="just"/>
            <a:endParaRPr lang="es-ES" sz="2800" dirty="0">
              <a:latin typeface="Georgia" panose="02040502050405020303" pitchFamily="18" charset="0"/>
            </a:endParaRPr>
          </a:p>
          <a:p>
            <a:pPr algn="just"/>
            <a:r>
              <a:rPr lang="es-ES" sz="2800" dirty="0">
                <a:latin typeface="Georgia" panose="02040502050405020303" pitchFamily="18" charset="0"/>
              </a:rPr>
              <a:t>En las </a:t>
            </a:r>
            <a:r>
              <a:rPr lang="es-ES" sz="2800" i="1" dirty="0">
                <a:latin typeface="Georgia" panose="02040502050405020303" pitchFamily="18" charset="0"/>
              </a:rPr>
              <a:t>Cartas literarias a una mujer</a:t>
            </a:r>
            <a:r>
              <a:rPr lang="es-ES" sz="2800" dirty="0">
                <a:latin typeface="Georgia" panose="02040502050405020303" pitchFamily="18" charset="0"/>
              </a:rPr>
              <a:t> de </a:t>
            </a:r>
            <a:r>
              <a:rPr lang="es-ES" sz="2800" b="1" dirty="0">
                <a:latin typeface="Georgia" panose="02040502050405020303" pitchFamily="18" charset="0"/>
              </a:rPr>
              <a:t>1860</a:t>
            </a:r>
            <a:r>
              <a:rPr lang="es-ES" sz="2800" dirty="0">
                <a:latin typeface="Georgia" panose="02040502050405020303" pitchFamily="18" charset="0"/>
              </a:rPr>
              <a:t> y en las </a:t>
            </a:r>
            <a:r>
              <a:rPr lang="es-ES" sz="2800" i="1" dirty="0">
                <a:latin typeface="Georgia" panose="02040502050405020303" pitchFamily="18" charset="0"/>
              </a:rPr>
              <a:t>Cartas desde mi celda</a:t>
            </a:r>
            <a:r>
              <a:rPr lang="es-ES" sz="2800" dirty="0">
                <a:latin typeface="Georgia" panose="02040502050405020303" pitchFamily="18" charset="0"/>
              </a:rPr>
              <a:t> de </a:t>
            </a:r>
            <a:r>
              <a:rPr lang="es-ES" sz="2800" b="1" dirty="0">
                <a:latin typeface="Georgia" panose="02040502050405020303" pitchFamily="18" charset="0"/>
              </a:rPr>
              <a:t>1863 </a:t>
            </a:r>
            <a:r>
              <a:rPr lang="es-ES" sz="2800" dirty="0">
                <a:latin typeface="Georgia" panose="02040502050405020303" pitchFamily="18" charset="0"/>
              </a:rPr>
              <a:t>empieza a delinear su poética. </a:t>
            </a:r>
            <a:endParaRPr lang="es-ES" sz="2800" dirty="0" smtClean="0">
              <a:latin typeface="Georgia" panose="02040502050405020303" pitchFamily="18" charset="0"/>
            </a:endParaRPr>
          </a:p>
          <a:p>
            <a:pPr algn="just"/>
            <a:endParaRPr lang="es-ES" sz="2800" dirty="0">
              <a:latin typeface="Georgia" panose="02040502050405020303" pitchFamily="18" charset="0"/>
            </a:endParaRPr>
          </a:p>
          <a:p>
            <a:pPr algn="just"/>
            <a:r>
              <a:rPr lang="es-ES" sz="2800" dirty="0">
                <a:latin typeface="Georgia" panose="02040502050405020303" pitchFamily="18" charset="0"/>
              </a:rPr>
              <a:t>En </a:t>
            </a:r>
            <a:r>
              <a:rPr lang="es-ES" sz="2800" b="1" dirty="0">
                <a:latin typeface="Georgia" panose="02040502050405020303" pitchFamily="18" charset="0"/>
              </a:rPr>
              <a:t>1858</a:t>
            </a:r>
            <a:r>
              <a:rPr lang="es-ES" sz="2800" dirty="0">
                <a:latin typeface="Georgia" panose="02040502050405020303" pitchFamily="18" charset="0"/>
              </a:rPr>
              <a:t> ya había empezado a redactar sus </a:t>
            </a:r>
            <a:r>
              <a:rPr lang="es-ES" sz="2800" i="1" dirty="0">
                <a:latin typeface="Georgia" panose="02040502050405020303" pitchFamily="18" charset="0"/>
              </a:rPr>
              <a:t>Leyendas</a:t>
            </a:r>
            <a:r>
              <a:rPr lang="es-ES" sz="2800" dirty="0">
                <a:latin typeface="Georgia" panose="02040502050405020303" pitchFamily="18" charset="0"/>
              </a:rPr>
              <a:t>, una serie de relatos fantásticos construidos a partir de leyendas populares y tradicionales: ejemplo admirable de prosa poética. </a:t>
            </a:r>
          </a:p>
        </p:txBody>
      </p:sp>
    </p:spTree>
    <p:extLst>
      <p:ext uri="{BB962C8B-B14F-4D97-AF65-F5344CB8AC3E}">
        <p14:creationId xmlns:p14="http://schemas.microsoft.com/office/powerpoint/2010/main" val="174413132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p:cNvSpPr txBox="1"/>
          <p:nvPr/>
        </p:nvSpPr>
        <p:spPr>
          <a:xfrm>
            <a:off x="300446" y="679269"/>
            <a:ext cx="11573691" cy="6124754"/>
          </a:xfrm>
          <a:prstGeom prst="rect">
            <a:avLst/>
          </a:prstGeom>
          <a:noFill/>
        </p:spPr>
        <p:txBody>
          <a:bodyPr wrap="square" rtlCol="0">
            <a:spAutoFit/>
          </a:bodyPr>
          <a:lstStyle/>
          <a:p>
            <a:pPr algn="ctr"/>
            <a:r>
              <a:rPr lang="es-ES" sz="2800" b="1" dirty="0" smtClean="0">
                <a:solidFill>
                  <a:srgbClr val="FF0000"/>
                </a:solidFill>
                <a:latin typeface="Georgia" panose="02040502050405020303" pitchFamily="18" charset="0"/>
              </a:rPr>
              <a:t>Bécquer: las </a:t>
            </a:r>
            <a:r>
              <a:rPr lang="es-ES" sz="2800" b="1" i="1" dirty="0" smtClean="0">
                <a:solidFill>
                  <a:srgbClr val="FF0000"/>
                </a:solidFill>
                <a:latin typeface="Georgia" panose="02040502050405020303" pitchFamily="18" charset="0"/>
              </a:rPr>
              <a:t>Rimas</a:t>
            </a:r>
            <a:endParaRPr lang="es-ES" sz="2800" b="1" dirty="0" smtClean="0">
              <a:solidFill>
                <a:srgbClr val="FF0000"/>
              </a:solidFill>
              <a:latin typeface="Georgia" panose="02040502050405020303" pitchFamily="18" charset="0"/>
            </a:endParaRPr>
          </a:p>
          <a:p>
            <a:pPr algn="just"/>
            <a:r>
              <a:rPr lang="es-ES" sz="2800" dirty="0">
                <a:latin typeface="Georgia" panose="02040502050405020303" pitchFamily="18" charset="0"/>
              </a:rPr>
              <a:t>La génesis de las </a:t>
            </a:r>
            <a:r>
              <a:rPr lang="es-ES" sz="2800" i="1" dirty="0">
                <a:latin typeface="Georgia" panose="02040502050405020303" pitchFamily="18" charset="0"/>
              </a:rPr>
              <a:t>Rimas</a:t>
            </a:r>
            <a:r>
              <a:rPr lang="es-ES" sz="2800" dirty="0">
                <a:latin typeface="Georgia" panose="02040502050405020303" pitchFamily="18" charset="0"/>
              </a:rPr>
              <a:t> no fue nada lineal. La primera edición –póstuma– vio la luz en </a:t>
            </a:r>
            <a:r>
              <a:rPr lang="es-ES" sz="2800" b="1" dirty="0">
                <a:latin typeface="Georgia" panose="02040502050405020303" pitchFamily="18" charset="0"/>
              </a:rPr>
              <a:t>1871</a:t>
            </a:r>
            <a:r>
              <a:rPr lang="es-ES" sz="2800" dirty="0">
                <a:latin typeface="Georgia" panose="02040502050405020303" pitchFamily="18" charset="0"/>
              </a:rPr>
              <a:t>. Prepararon la colección unos amigos del poeta que decidieron incluir 69 poemas. </a:t>
            </a:r>
            <a:endParaRPr lang="es-ES" sz="2800" dirty="0" smtClean="0">
              <a:latin typeface="Georgia" panose="02040502050405020303" pitchFamily="18" charset="0"/>
            </a:endParaRPr>
          </a:p>
          <a:p>
            <a:pPr algn="just"/>
            <a:r>
              <a:rPr lang="es-ES" sz="2800" dirty="0" smtClean="0">
                <a:latin typeface="Georgia" panose="02040502050405020303" pitchFamily="18" charset="0"/>
              </a:rPr>
              <a:t>El </a:t>
            </a:r>
            <a:r>
              <a:rPr lang="es-ES" sz="2800" dirty="0">
                <a:latin typeface="Georgia" panose="02040502050405020303" pitchFamily="18" charset="0"/>
              </a:rPr>
              <a:t>título fue elegido </a:t>
            </a:r>
            <a:r>
              <a:rPr lang="es-ES" sz="2800" i="1" dirty="0">
                <a:latin typeface="Georgia" panose="02040502050405020303" pitchFamily="18" charset="0"/>
              </a:rPr>
              <a:t>ex post</a:t>
            </a:r>
            <a:r>
              <a:rPr lang="es-ES" sz="2800" dirty="0">
                <a:latin typeface="Georgia" panose="02040502050405020303" pitchFamily="18" charset="0"/>
              </a:rPr>
              <a:t>, como homenaje algo banal a las rimas petrarquistas. El autor perdió el autógrafo en 1868 y se vio obligado a reescribirlo de memoria. Bécquer había pensado titular el volumen </a:t>
            </a:r>
            <a:r>
              <a:rPr lang="es-ES" sz="2800" i="1" dirty="0">
                <a:latin typeface="Georgia" panose="02040502050405020303" pitchFamily="18" charset="0"/>
              </a:rPr>
              <a:t>Libro de los gorriones</a:t>
            </a:r>
            <a:r>
              <a:rPr lang="es-ES" sz="2800" dirty="0">
                <a:latin typeface="Georgia" panose="02040502050405020303" pitchFamily="18" charset="0"/>
              </a:rPr>
              <a:t> (“</a:t>
            </a:r>
            <a:r>
              <a:rPr lang="es-ES" sz="2800" i="1" dirty="0">
                <a:latin typeface="Georgia" panose="02040502050405020303" pitchFamily="18" charset="0"/>
              </a:rPr>
              <a:t>Libro dei passerotti</a:t>
            </a:r>
            <a:r>
              <a:rPr lang="es-ES" sz="2800" dirty="0">
                <a:latin typeface="Georgia" panose="02040502050405020303" pitchFamily="18" charset="0"/>
              </a:rPr>
              <a:t>”) para sugerir que se trata de una poesía de cosas nimias, </a:t>
            </a:r>
            <a:r>
              <a:rPr lang="es-ES" sz="2800" dirty="0" smtClean="0">
                <a:latin typeface="Georgia" panose="02040502050405020303" pitchFamily="18" charset="0"/>
              </a:rPr>
              <a:t>que </a:t>
            </a:r>
            <a:r>
              <a:rPr lang="es-ES" sz="2800" dirty="0">
                <a:latin typeface="Georgia" panose="02040502050405020303" pitchFamily="18" charset="0"/>
              </a:rPr>
              <a:t>se situaba muy lejos de los gritos del primer Romanticismo. </a:t>
            </a:r>
            <a:endParaRPr lang="es-ES" sz="2800" dirty="0" smtClean="0">
              <a:latin typeface="Georgia" panose="02040502050405020303" pitchFamily="18" charset="0"/>
            </a:endParaRPr>
          </a:p>
          <a:p>
            <a:pPr algn="just"/>
            <a:r>
              <a:rPr lang="es-ES" sz="2800" dirty="0" smtClean="0">
                <a:latin typeface="Georgia" panose="02040502050405020303" pitchFamily="18" charset="0"/>
              </a:rPr>
              <a:t>A pesar de </a:t>
            </a:r>
            <a:r>
              <a:rPr lang="es-ES" sz="2800" dirty="0">
                <a:latin typeface="Georgia" panose="02040502050405020303" pitchFamily="18" charset="0"/>
              </a:rPr>
              <a:t>esas manipulaciones ajenas al proyecto primigenio, las</a:t>
            </a:r>
            <a:r>
              <a:rPr lang="es-ES" sz="2800" i="1" dirty="0">
                <a:latin typeface="Georgia" panose="02040502050405020303" pitchFamily="18" charset="0"/>
              </a:rPr>
              <a:t> Rimas</a:t>
            </a:r>
            <a:r>
              <a:rPr lang="es-ES" sz="2800" dirty="0">
                <a:latin typeface="Georgia" panose="02040502050405020303" pitchFamily="18" charset="0"/>
              </a:rPr>
              <a:t> conservan muchas huellas de ese moderno cancionero que concibió Bécquer: sobre todo, se advierte una evolución interna por lo que atañe a la expresión del sentimiento amoroso.</a:t>
            </a:r>
            <a:endParaRPr lang="it-IT" sz="2800" dirty="0">
              <a:latin typeface="Georgia" panose="02040502050405020303" pitchFamily="18" charset="0"/>
            </a:endParaRPr>
          </a:p>
        </p:txBody>
      </p:sp>
    </p:spTree>
    <p:extLst>
      <p:ext uri="{BB962C8B-B14F-4D97-AF65-F5344CB8AC3E}">
        <p14:creationId xmlns:p14="http://schemas.microsoft.com/office/powerpoint/2010/main" val="2410408750"/>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p:cNvSpPr txBox="1"/>
          <p:nvPr/>
        </p:nvSpPr>
        <p:spPr>
          <a:xfrm>
            <a:off x="300446" y="195944"/>
            <a:ext cx="11573691" cy="6247864"/>
          </a:xfrm>
          <a:prstGeom prst="rect">
            <a:avLst/>
          </a:prstGeom>
          <a:noFill/>
        </p:spPr>
        <p:txBody>
          <a:bodyPr wrap="square" rtlCol="0">
            <a:spAutoFit/>
          </a:bodyPr>
          <a:lstStyle/>
          <a:p>
            <a:pPr algn="ctr"/>
            <a:r>
              <a:rPr lang="es-ES" sz="2800" b="1" dirty="0" smtClean="0">
                <a:solidFill>
                  <a:srgbClr val="FF0000"/>
                </a:solidFill>
                <a:latin typeface="Georgia" panose="02040502050405020303" pitchFamily="18" charset="0"/>
              </a:rPr>
              <a:t>Bécquer</a:t>
            </a:r>
          </a:p>
          <a:p>
            <a:pPr algn="just"/>
            <a:r>
              <a:rPr lang="es-ES" sz="2800" dirty="0">
                <a:latin typeface="Georgia" panose="02040502050405020303" pitchFamily="18" charset="0"/>
              </a:rPr>
              <a:t>El poeta sevillano presenta temas y técnicas que desarrollarán los poetas modernistas, o mejor dicho: </a:t>
            </a:r>
            <a:r>
              <a:rPr lang="es-ES" sz="2800" b="1" dirty="0">
                <a:latin typeface="Georgia" panose="02040502050405020303" pitchFamily="18" charset="0"/>
              </a:rPr>
              <a:t>que conectan la sucesiva poesía modernista con la renacentista</a:t>
            </a:r>
            <a:r>
              <a:rPr lang="es-ES" sz="2800" dirty="0">
                <a:latin typeface="Georgia" panose="02040502050405020303" pitchFamily="18" charset="0"/>
              </a:rPr>
              <a:t>; como el tema </a:t>
            </a:r>
            <a:r>
              <a:rPr lang="es-ES" sz="2800" dirty="0" smtClean="0">
                <a:latin typeface="Georgia" panose="02040502050405020303" pitchFamily="18" charset="0"/>
              </a:rPr>
              <a:t>–piénsese </a:t>
            </a:r>
            <a:r>
              <a:rPr lang="es-ES" sz="2800" dirty="0">
                <a:latin typeface="Georgia" panose="02040502050405020303" pitchFamily="18" charset="0"/>
              </a:rPr>
              <a:t>en la poesía mística de San Juan de la Cruz o de Santa Teresa– de las inefables sensaciones, que han dejado una huella imborrable en el sujeto, pero que no se pueden traducir en </a:t>
            </a:r>
            <a:r>
              <a:rPr lang="es-ES" sz="2800" dirty="0" smtClean="0">
                <a:latin typeface="Georgia" panose="02040502050405020303" pitchFamily="18" charset="0"/>
              </a:rPr>
              <a:t>palabras; para ello </a:t>
            </a:r>
            <a:r>
              <a:rPr lang="es-ES" sz="2800" dirty="0">
                <a:latin typeface="Georgia" panose="02040502050405020303" pitchFamily="18" charset="0"/>
              </a:rPr>
              <a:t>utiliza palabras cotidianas y sencillas, símbolos y un lenguaje </a:t>
            </a:r>
            <a:r>
              <a:rPr lang="es-ES" sz="2800" b="1" dirty="0">
                <a:latin typeface="Georgia" panose="02040502050405020303" pitchFamily="18" charset="0"/>
              </a:rPr>
              <a:t>fonosimbólico</a:t>
            </a:r>
            <a:r>
              <a:rPr lang="es-ES" sz="2800" dirty="0">
                <a:latin typeface="Georgia" panose="02040502050405020303" pitchFamily="18" charset="0"/>
              </a:rPr>
              <a:t> </a:t>
            </a:r>
            <a:r>
              <a:rPr lang="es-ES" sz="2800" b="1" dirty="0">
                <a:latin typeface="Georgia" panose="02040502050405020303" pitchFamily="18" charset="0"/>
              </a:rPr>
              <a:t>lleno de aliteraciones</a:t>
            </a:r>
            <a:r>
              <a:rPr lang="es-ES" sz="2800" dirty="0">
                <a:latin typeface="Georgia" panose="02040502050405020303" pitchFamily="18" charset="0"/>
              </a:rPr>
              <a:t>, e incluso emplea los puntos suspensivos como renuncia final a la expresión. </a:t>
            </a:r>
            <a:endParaRPr lang="es-ES" sz="2400" b="1" dirty="0">
              <a:latin typeface="Georgia" panose="02040502050405020303" pitchFamily="18" charset="0"/>
            </a:endParaRPr>
          </a:p>
          <a:p>
            <a:pPr algn="just"/>
            <a:r>
              <a:rPr lang="es-ES" sz="2400" dirty="0">
                <a:latin typeface="Georgia" panose="02040502050405020303" pitchFamily="18" charset="0"/>
              </a:rPr>
              <a:t>Bécquer es un tardorromántico y a la vez un protomodernista, cuyas </a:t>
            </a:r>
            <a:r>
              <a:rPr lang="es-ES" sz="2400" i="1" dirty="0">
                <a:latin typeface="Georgia" panose="02040502050405020303" pitchFamily="18" charset="0"/>
              </a:rPr>
              <a:t>Rimas</a:t>
            </a:r>
            <a:r>
              <a:rPr lang="es-ES" sz="2400" dirty="0">
                <a:latin typeface="Georgia" panose="02040502050405020303" pitchFamily="18" charset="0"/>
              </a:rPr>
              <a:t> se difunden cuando ya mueve sus primeros pasos el Realismo español; pero, al margen de estas etiquetas, es sobre todo el eslabón esencial a través del cual algunos poetas de la Edad de </a:t>
            </a:r>
            <a:r>
              <a:rPr lang="es-ES" sz="2400" dirty="0" smtClean="0">
                <a:latin typeface="Georgia" panose="02040502050405020303" pitchFamily="18" charset="0"/>
              </a:rPr>
              <a:t>Plata (Juan </a:t>
            </a:r>
            <a:r>
              <a:rPr lang="es-ES" sz="2400" dirty="0">
                <a:latin typeface="Georgia" panose="02040502050405020303" pitchFamily="18" charset="0"/>
              </a:rPr>
              <a:t>Ramón </a:t>
            </a:r>
            <a:r>
              <a:rPr lang="es-ES" sz="2400" dirty="0" smtClean="0">
                <a:latin typeface="Georgia" panose="02040502050405020303" pitchFamily="18" charset="0"/>
              </a:rPr>
              <a:t>Jiménez, </a:t>
            </a:r>
            <a:r>
              <a:rPr lang="es-ES" sz="2400" dirty="0">
                <a:latin typeface="Georgia" panose="02040502050405020303" pitchFamily="18" charset="0"/>
              </a:rPr>
              <a:t>Antonio Machado</a:t>
            </a:r>
            <a:r>
              <a:rPr lang="es-ES" sz="2400" dirty="0" smtClean="0">
                <a:latin typeface="Georgia" panose="02040502050405020303" pitchFamily="18" charset="0"/>
              </a:rPr>
              <a:t>, Pedro Salinas, etc.) </a:t>
            </a:r>
            <a:r>
              <a:rPr lang="es-ES" sz="2400" dirty="0">
                <a:latin typeface="Georgia" panose="02040502050405020303" pitchFamily="18" charset="0"/>
              </a:rPr>
              <a:t>vuelven a recuperar la poesía clásica española.</a:t>
            </a:r>
            <a:endParaRPr lang="es-ES" sz="2400" b="1" dirty="0" smtClean="0">
              <a:latin typeface="Georgia" panose="02040502050405020303" pitchFamily="18" charset="0"/>
            </a:endParaRPr>
          </a:p>
        </p:txBody>
      </p:sp>
    </p:spTree>
    <p:extLst>
      <p:ext uri="{BB962C8B-B14F-4D97-AF65-F5344CB8AC3E}">
        <p14:creationId xmlns:p14="http://schemas.microsoft.com/office/powerpoint/2010/main" val="1924927925"/>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p:cNvSpPr txBox="1"/>
          <p:nvPr/>
        </p:nvSpPr>
        <p:spPr>
          <a:xfrm>
            <a:off x="300446" y="195944"/>
            <a:ext cx="11573691" cy="6124754"/>
          </a:xfrm>
          <a:prstGeom prst="rect">
            <a:avLst/>
          </a:prstGeom>
          <a:noFill/>
        </p:spPr>
        <p:txBody>
          <a:bodyPr wrap="square" rtlCol="0">
            <a:spAutoFit/>
          </a:bodyPr>
          <a:lstStyle/>
          <a:p>
            <a:pPr algn="ctr"/>
            <a:r>
              <a:rPr lang="es-ES" sz="2800" b="1" dirty="0" smtClean="0">
                <a:solidFill>
                  <a:srgbClr val="FF0000"/>
                </a:solidFill>
                <a:latin typeface="Georgia" panose="02040502050405020303" pitchFamily="18" charset="0"/>
              </a:rPr>
              <a:t>Bécquer: </a:t>
            </a:r>
            <a:r>
              <a:rPr lang="es-ES" sz="2800" b="1" dirty="0">
                <a:solidFill>
                  <a:srgbClr val="FF0000"/>
                </a:solidFill>
                <a:latin typeface="Georgia" panose="02040502050405020303" pitchFamily="18" charset="0"/>
              </a:rPr>
              <a:t>las </a:t>
            </a:r>
            <a:r>
              <a:rPr lang="es-ES" sz="2800" b="1" i="1" dirty="0">
                <a:solidFill>
                  <a:srgbClr val="FF0000"/>
                </a:solidFill>
                <a:latin typeface="Georgia" panose="02040502050405020303" pitchFamily="18" charset="0"/>
              </a:rPr>
              <a:t>Rimas</a:t>
            </a:r>
            <a:endParaRPr lang="es-ES" sz="2800" b="1" dirty="0" smtClean="0">
              <a:solidFill>
                <a:srgbClr val="FF0000"/>
              </a:solidFill>
              <a:latin typeface="Georgia" panose="02040502050405020303" pitchFamily="18" charset="0"/>
            </a:endParaRPr>
          </a:p>
          <a:p>
            <a:pPr algn="just"/>
            <a:r>
              <a:rPr lang="es-ES" sz="2800" dirty="0">
                <a:latin typeface="Georgia" panose="02040502050405020303" pitchFamily="18" charset="0"/>
              </a:rPr>
              <a:t>Cabe dividir las </a:t>
            </a:r>
            <a:r>
              <a:rPr lang="es-ES" sz="2800" i="1" dirty="0">
                <a:latin typeface="Georgia" panose="02040502050405020303" pitchFamily="18" charset="0"/>
              </a:rPr>
              <a:t>Rimas</a:t>
            </a:r>
            <a:r>
              <a:rPr lang="es-ES" sz="2800" dirty="0">
                <a:latin typeface="Georgia" panose="02040502050405020303" pitchFamily="18" charset="0"/>
              </a:rPr>
              <a:t> en dos partes: en la primera, el tema principal es la creación, la poesía </a:t>
            </a:r>
            <a:r>
              <a:rPr lang="es-ES" sz="2800" dirty="0" smtClean="0">
                <a:latin typeface="Georgia" panose="02040502050405020303" pitchFamily="18" charset="0"/>
              </a:rPr>
              <a:t>misma (aquí el </a:t>
            </a:r>
            <a:r>
              <a:rPr lang="es-ES" sz="2800" dirty="0">
                <a:latin typeface="Georgia" panose="02040502050405020303" pitchFamily="18" charset="0"/>
              </a:rPr>
              <a:t>“tú” es siempre, a la vez, la mujer amada y la poesía); en cambio, en la segunda parte la pasión amorosa cobra mayor protagonismo, hasta el segmento final donde se describe la amargura del desamor y del desencanto</a:t>
            </a:r>
            <a:r>
              <a:rPr lang="es-ES" sz="2800" dirty="0" smtClean="0">
                <a:latin typeface="Georgia" panose="02040502050405020303" pitchFamily="18" charset="0"/>
              </a:rPr>
              <a:t>.</a:t>
            </a:r>
          </a:p>
          <a:p>
            <a:pPr algn="just"/>
            <a:r>
              <a:rPr lang="es-ES" sz="2800" i="1" dirty="0" smtClean="0">
                <a:latin typeface="Georgia" panose="02040502050405020303" pitchFamily="18" charset="0"/>
              </a:rPr>
              <a:t>Métrica</a:t>
            </a:r>
            <a:r>
              <a:rPr lang="es-ES" sz="2800" dirty="0" smtClean="0">
                <a:latin typeface="Georgia" panose="02040502050405020303" pitchFamily="18" charset="0"/>
              </a:rPr>
              <a:t>: vuelve </a:t>
            </a:r>
            <a:r>
              <a:rPr lang="es-ES" sz="2800" dirty="0">
                <a:latin typeface="Georgia" panose="02040502050405020303" pitchFamily="18" charset="0"/>
              </a:rPr>
              <a:t>a proponer esa fusión entre el sistema métrico culto y el popular que caracteriza a toda la poesía </a:t>
            </a:r>
            <a:r>
              <a:rPr lang="es-ES" sz="2800" dirty="0" smtClean="0">
                <a:latin typeface="Georgia" panose="02040502050405020303" pitchFamily="18" charset="0"/>
              </a:rPr>
              <a:t>áurea, porque une </a:t>
            </a:r>
            <a:r>
              <a:rPr lang="es-ES" sz="2800" dirty="0">
                <a:latin typeface="Georgia" panose="02040502050405020303" pitchFamily="18" charset="0"/>
              </a:rPr>
              <a:t>formas tradicionales populares (el octosílabo, la asonancia</a:t>
            </a:r>
            <a:r>
              <a:rPr lang="es-ES" sz="2800" dirty="0" smtClean="0">
                <a:latin typeface="Georgia" panose="02040502050405020303" pitchFamily="18" charset="0"/>
              </a:rPr>
              <a:t>) </a:t>
            </a:r>
            <a:r>
              <a:rPr lang="es-ES" sz="2800" dirty="0">
                <a:latin typeface="Georgia" panose="02040502050405020303" pitchFamily="18" charset="0"/>
              </a:rPr>
              <a:t>con elementos italianizantes (endecasílabo, setenario, tercetos, etc</a:t>
            </a:r>
            <a:r>
              <a:rPr lang="es-ES" sz="2800" dirty="0" smtClean="0">
                <a:latin typeface="Georgia" panose="02040502050405020303" pitchFamily="18" charset="0"/>
              </a:rPr>
              <a:t>.). Además, la </a:t>
            </a:r>
            <a:r>
              <a:rPr lang="es-ES" sz="2800" dirty="0">
                <a:latin typeface="Georgia" panose="02040502050405020303" pitchFamily="18" charset="0"/>
              </a:rPr>
              <a:t>elección de la asonancia tiene un valor poético más: mejor que la rima, confiere libertad y apertura a la composición, que puede alargarse </a:t>
            </a:r>
            <a:r>
              <a:rPr lang="es-ES" sz="2800" i="1" dirty="0">
                <a:latin typeface="Georgia" panose="02040502050405020303" pitchFamily="18" charset="0"/>
              </a:rPr>
              <a:t>ad libitum</a:t>
            </a:r>
            <a:r>
              <a:rPr lang="es-ES" sz="2800" dirty="0">
                <a:latin typeface="Georgia" panose="02040502050405020303" pitchFamily="18" charset="0"/>
              </a:rPr>
              <a:t> [Modelo: </a:t>
            </a:r>
            <a:r>
              <a:rPr lang="es-ES" sz="2800" dirty="0" smtClean="0">
                <a:latin typeface="Georgia" panose="02040502050405020303" pitchFamily="18" charset="0"/>
              </a:rPr>
              <a:t>los romances </a:t>
            </a:r>
            <a:r>
              <a:rPr lang="es-ES" sz="2800" dirty="0">
                <a:latin typeface="Georgia" panose="02040502050405020303" pitchFamily="18" charset="0"/>
              </a:rPr>
              <a:t>tradicionales].</a:t>
            </a:r>
            <a:endParaRPr lang="es-ES" sz="2800" b="1" dirty="0">
              <a:latin typeface="Georgia" panose="02040502050405020303" pitchFamily="18" charset="0"/>
            </a:endParaRPr>
          </a:p>
          <a:p>
            <a:pPr algn="just"/>
            <a:endParaRPr lang="es-ES" sz="2800" b="1" dirty="0" smtClean="0">
              <a:latin typeface="Georgia" panose="02040502050405020303" pitchFamily="18" charset="0"/>
            </a:endParaRPr>
          </a:p>
        </p:txBody>
      </p:sp>
    </p:spTree>
    <p:extLst>
      <p:ext uri="{BB962C8B-B14F-4D97-AF65-F5344CB8AC3E}">
        <p14:creationId xmlns:p14="http://schemas.microsoft.com/office/powerpoint/2010/main" val="1563839376"/>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p:cNvSpPr txBox="1"/>
          <p:nvPr/>
        </p:nvSpPr>
        <p:spPr>
          <a:xfrm>
            <a:off x="300446" y="195944"/>
            <a:ext cx="11573691" cy="954107"/>
          </a:xfrm>
          <a:prstGeom prst="rect">
            <a:avLst/>
          </a:prstGeom>
          <a:noFill/>
        </p:spPr>
        <p:txBody>
          <a:bodyPr wrap="square" rtlCol="0">
            <a:spAutoFit/>
          </a:bodyPr>
          <a:lstStyle/>
          <a:p>
            <a:pPr algn="ctr"/>
            <a:r>
              <a:rPr lang="es-ES" sz="2800" b="1" dirty="0" smtClean="0">
                <a:solidFill>
                  <a:srgbClr val="FF0000"/>
                </a:solidFill>
                <a:latin typeface="Georgia" panose="02040502050405020303" pitchFamily="18" charset="0"/>
              </a:rPr>
              <a:t>Bécquer</a:t>
            </a:r>
          </a:p>
          <a:p>
            <a:pPr algn="just"/>
            <a:endParaRPr lang="es-ES" sz="2800" b="1" dirty="0" smtClean="0">
              <a:latin typeface="Georgia" panose="02040502050405020303" pitchFamily="18" charset="0"/>
            </a:endParaRPr>
          </a:p>
        </p:txBody>
      </p:sp>
      <p:sp>
        <p:nvSpPr>
          <p:cNvPr id="3" name="CasellaDiTesto 2"/>
          <p:cNvSpPr txBox="1"/>
          <p:nvPr/>
        </p:nvSpPr>
        <p:spPr>
          <a:xfrm>
            <a:off x="300446" y="1416676"/>
            <a:ext cx="11728422" cy="4801314"/>
          </a:xfrm>
          <a:prstGeom prst="rect">
            <a:avLst/>
          </a:prstGeom>
          <a:noFill/>
        </p:spPr>
        <p:txBody>
          <a:bodyPr wrap="square" rtlCol="0">
            <a:spAutoFit/>
          </a:bodyPr>
          <a:lstStyle/>
          <a:p>
            <a:r>
              <a:rPr lang="it-IT" sz="2400" dirty="0" smtClean="0">
                <a:latin typeface="Georgia" panose="02040502050405020303" pitchFamily="18" charset="0"/>
              </a:rPr>
              <a:t>«La </a:t>
            </a:r>
            <a:r>
              <a:rPr lang="it-IT" sz="2400" dirty="0" err="1" smtClean="0">
                <a:latin typeface="Georgia" panose="02040502050405020303" pitchFamily="18" charset="0"/>
              </a:rPr>
              <a:t>poes</a:t>
            </a:r>
            <a:r>
              <a:rPr lang="es-ES" sz="2400" dirty="0" smtClean="0">
                <a:latin typeface="Georgia" panose="02040502050405020303" pitchFamily="18" charset="0"/>
              </a:rPr>
              <a:t>ía eres tú [...] porque la poesía es el sentimiento y el sentimiento es la mujer [...] esa aspiración melancólica y vaga que agita tu espíritu con el deseo de una perfección imposible</a:t>
            </a:r>
            <a:r>
              <a:rPr lang="it-IT" sz="2400" dirty="0" smtClean="0">
                <a:latin typeface="Georgia" panose="02040502050405020303" pitchFamily="18" charset="0"/>
              </a:rPr>
              <a:t>»</a:t>
            </a:r>
            <a:r>
              <a:rPr lang="it-IT" sz="2400" i="1" dirty="0" smtClean="0">
                <a:latin typeface="Georgia" panose="02040502050405020303" pitchFamily="18" charset="0"/>
              </a:rPr>
              <a:t> </a:t>
            </a:r>
            <a:r>
              <a:rPr lang="it-IT" sz="2400" dirty="0" smtClean="0">
                <a:latin typeface="Georgia" panose="02040502050405020303" pitchFamily="18" charset="0"/>
              </a:rPr>
              <a:t>(</a:t>
            </a:r>
            <a:r>
              <a:rPr lang="it-IT" sz="2400" i="1" dirty="0" err="1" smtClean="0">
                <a:latin typeface="Georgia" panose="02040502050405020303" pitchFamily="18" charset="0"/>
              </a:rPr>
              <a:t>Cartas</a:t>
            </a:r>
            <a:r>
              <a:rPr lang="it-IT" sz="2400" i="1" dirty="0" smtClean="0">
                <a:latin typeface="Georgia" panose="02040502050405020303" pitchFamily="18" charset="0"/>
              </a:rPr>
              <a:t> </a:t>
            </a:r>
            <a:r>
              <a:rPr lang="it-IT" sz="2400" i="1" dirty="0" err="1" smtClean="0">
                <a:latin typeface="Georgia" panose="02040502050405020303" pitchFamily="18" charset="0"/>
              </a:rPr>
              <a:t>literarias</a:t>
            </a:r>
            <a:r>
              <a:rPr lang="it-IT" sz="2400" i="1" dirty="0" smtClean="0">
                <a:latin typeface="Georgia" panose="02040502050405020303" pitchFamily="18" charset="0"/>
              </a:rPr>
              <a:t> a una</a:t>
            </a:r>
            <a:r>
              <a:rPr lang="it-IT" sz="2400" dirty="0" smtClean="0">
                <a:latin typeface="Georgia" panose="02040502050405020303" pitchFamily="18" charset="0"/>
              </a:rPr>
              <a:t> </a:t>
            </a:r>
            <a:r>
              <a:rPr lang="it-IT" sz="2400" dirty="0" err="1" smtClean="0">
                <a:latin typeface="Georgia" panose="02040502050405020303" pitchFamily="18" charset="0"/>
              </a:rPr>
              <a:t>mujer</a:t>
            </a:r>
            <a:r>
              <a:rPr lang="it-IT" sz="2400" dirty="0" smtClean="0">
                <a:latin typeface="Georgia" panose="02040502050405020303" pitchFamily="18" charset="0"/>
              </a:rPr>
              <a:t>, «Carta III»).</a:t>
            </a:r>
          </a:p>
          <a:p>
            <a:endParaRPr lang="es-ES" sz="2400" dirty="0">
              <a:latin typeface="Georgia" panose="02040502050405020303" pitchFamily="18" charset="0"/>
            </a:endParaRPr>
          </a:p>
          <a:p>
            <a:r>
              <a:rPr lang="es-ES" sz="2400" i="1" dirty="0">
                <a:latin typeface="Georgia" panose="02040502050405020303" pitchFamily="18" charset="0"/>
              </a:rPr>
              <a:t>Rima XXI</a:t>
            </a:r>
            <a:endParaRPr lang="it-IT" sz="2400" i="1" dirty="0">
              <a:latin typeface="Georgia" panose="02040502050405020303" pitchFamily="18" charset="0"/>
            </a:endParaRPr>
          </a:p>
          <a:p>
            <a:r>
              <a:rPr lang="es-ES" sz="2400" dirty="0">
                <a:latin typeface="Georgia" panose="02040502050405020303" pitchFamily="18" charset="0"/>
              </a:rPr>
              <a:t>¿Qué es poesía?, dices mientras clavas</a:t>
            </a:r>
            <a:br>
              <a:rPr lang="es-ES" sz="2400" dirty="0">
                <a:latin typeface="Georgia" panose="02040502050405020303" pitchFamily="18" charset="0"/>
              </a:rPr>
            </a:br>
            <a:r>
              <a:rPr lang="es-ES" sz="2400" dirty="0">
                <a:latin typeface="Georgia" panose="02040502050405020303" pitchFamily="18" charset="0"/>
              </a:rPr>
              <a:t>en mi pupila tu pupila azul.</a:t>
            </a:r>
            <a:br>
              <a:rPr lang="es-ES" sz="2400" dirty="0">
                <a:latin typeface="Georgia" panose="02040502050405020303" pitchFamily="18" charset="0"/>
              </a:rPr>
            </a:br>
            <a:r>
              <a:rPr lang="es-ES" sz="2400" dirty="0">
                <a:latin typeface="Georgia" panose="02040502050405020303" pitchFamily="18" charset="0"/>
              </a:rPr>
              <a:t>¿Que es poesía? ¿Y tú me lo preguntas?</a:t>
            </a:r>
            <a:br>
              <a:rPr lang="es-ES" sz="2400" dirty="0">
                <a:latin typeface="Georgia" panose="02040502050405020303" pitchFamily="18" charset="0"/>
              </a:rPr>
            </a:br>
            <a:r>
              <a:rPr lang="es-ES" sz="2400" dirty="0">
                <a:latin typeface="Georgia" panose="02040502050405020303" pitchFamily="18" charset="0"/>
              </a:rPr>
              <a:t>Poesía… eres tú</a:t>
            </a:r>
            <a:r>
              <a:rPr lang="es-ES" sz="2400" dirty="0" smtClean="0">
                <a:latin typeface="Georgia" panose="02040502050405020303" pitchFamily="18" charset="0"/>
              </a:rPr>
              <a:t>.</a:t>
            </a:r>
          </a:p>
          <a:p>
            <a:endParaRPr lang="es-ES" sz="2400" dirty="0">
              <a:latin typeface="Georgia" panose="02040502050405020303" pitchFamily="18" charset="0"/>
            </a:endParaRPr>
          </a:p>
          <a:p>
            <a:endParaRPr lang="es-ES" sz="2400" dirty="0" smtClean="0">
              <a:latin typeface="Georgia" panose="02040502050405020303" pitchFamily="18" charset="0"/>
            </a:endParaRPr>
          </a:p>
          <a:p>
            <a:r>
              <a:rPr lang="es-ES" sz="2400" b="1" dirty="0" smtClean="0">
                <a:latin typeface="Georgia" panose="02040502050405020303" pitchFamily="18" charset="0"/>
              </a:rPr>
              <a:t>El “tú” es, a la vez, la mujer y la poesía, porque se identifica con el </a:t>
            </a:r>
            <a:r>
              <a:rPr lang="es-ES" sz="2400" b="1" i="1" dirty="0" smtClean="0">
                <a:latin typeface="Georgia" panose="02040502050405020303" pitchFamily="18" charset="0"/>
              </a:rPr>
              <a:t>pathos</a:t>
            </a:r>
            <a:r>
              <a:rPr lang="es-ES" sz="2400" b="1" i="1" dirty="0">
                <a:latin typeface="Georgia" panose="02040502050405020303" pitchFamily="18" charset="0"/>
              </a:rPr>
              <a:t>.</a:t>
            </a:r>
            <a:endParaRPr lang="it-IT" sz="2400" b="1" i="1" dirty="0" smtClean="0">
              <a:latin typeface="Georgia" panose="02040502050405020303" pitchFamily="18" charset="0"/>
            </a:endParaRPr>
          </a:p>
          <a:p>
            <a:endParaRPr lang="it-IT" dirty="0">
              <a:latin typeface="Georgia" panose="02040502050405020303" pitchFamily="18" charset="0"/>
            </a:endParaRPr>
          </a:p>
        </p:txBody>
      </p:sp>
    </p:spTree>
    <p:extLst>
      <p:ext uri="{BB962C8B-B14F-4D97-AF65-F5344CB8AC3E}">
        <p14:creationId xmlns:p14="http://schemas.microsoft.com/office/powerpoint/2010/main" val="7118534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p:cNvSpPr txBox="1"/>
          <p:nvPr/>
        </p:nvSpPr>
        <p:spPr>
          <a:xfrm>
            <a:off x="248194" y="457200"/>
            <a:ext cx="11730446" cy="6124754"/>
          </a:xfrm>
          <a:prstGeom prst="rect">
            <a:avLst/>
          </a:prstGeom>
          <a:noFill/>
        </p:spPr>
        <p:txBody>
          <a:bodyPr wrap="square" rtlCol="0">
            <a:spAutoFit/>
          </a:bodyPr>
          <a:lstStyle/>
          <a:p>
            <a:r>
              <a:rPr lang="es-ES" sz="2800" dirty="0" smtClean="0">
                <a:latin typeface="Georgia" panose="02040502050405020303" pitchFamily="18" charset="0"/>
              </a:rPr>
              <a:t>1808: </a:t>
            </a:r>
            <a:r>
              <a:rPr lang="es-ES" sz="2800" dirty="0">
                <a:latin typeface="Georgia" panose="02040502050405020303" pitchFamily="18" charset="0"/>
              </a:rPr>
              <a:t>las tropas francesas invadieron España y Giuseppe Bonaparte </a:t>
            </a:r>
            <a:r>
              <a:rPr lang="es-ES" sz="2800" dirty="0" smtClean="0">
                <a:latin typeface="Georgia" panose="02040502050405020303" pitchFamily="18" charset="0"/>
              </a:rPr>
              <a:t>fue </a:t>
            </a:r>
            <a:r>
              <a:rPr lang="es-ES" sz="2800" dirty="0">
                <a:latin typeface="Georgia" panose="02040502050405020303" pitchFamily="18" charset="0"/>
              </a:rPr>
              <a:t>proclamado rey. La invasión extranjera, que los “afrancesados” presentaban como una acción legítima contra la opresión de la Iglesia </a:t>
            </a:r>
            <a:r>
              <a:rPr lang="es-ES" sz="2800" dirty="0" smtClean="0">
                <a:latin typeface="Georgia" panose="02040502050405020303" pitchFamily="18" charset="0"/>
              </a:rPr>
              <a:t>y </a:t>
            </a:r>
            <a:r>
              <a:rPr lang="es-ES" sz="2800" dirty="0">
                <a:latin typeface="Georgia" panose="02040502050405020303" pitchFamily="18" charset="0"/>
              </a:rPr>
              <a:t>en nombre de los principios de la revolución francesa, encontró una fuerte resistencia popular. Este es otro ejemplo, quizás el más significativo, de la desconexión entre élites ilustradas y masa popular. </a:t>
            </a:r>
            <a:endParaRPr lang="es-ES" sz="2800" dirty="0" smtClean="0">
              <a:latin typeface="Georgia" panose="02040502050405020303" pitchFamily="18" charset="0"/>
            </a:endParaRPr>
          </a:p>
          <a:p>
            <a:endParaRPr lang="es-ES" sz="2800" dirty="0">
              <a:latin typeface="Georgia" panose="02040502050405020303" pitchFamily="18" charset="0"/>
            </a:endParaRPr>
          </a:p>
          <a:p>
            <a:r>
              <a:rPr lang="es-ES" sz="2800" dirty="0" smtClean="0">
                <a:latin typeface="Georgia" panose="02040502050405020303" pitchFamily="18" charset="0"/>
              </a:rPr>
              <a:t>El </a:t>
            </a:r>
            <a:r>
              <a:rPr lang="es-ES" sz="2800" dirty="0">
                <a:latin typeface="Georgia" panose="02040502050405020303" pitchFamily="18" charset="0"/>
              </a:rPr>
              <a:t>célebre alzamiento madrileño del dos de mayo de 1808 </a:t>
            </a:r>
            <a:r>
              <a:rPr lang="es-ES" sz="2800" dirty="0" smtClean="0">
                <a:latin typeface="Georgia" panose="02040502050405020303" pitchFamily="18" charset="0"/>
              </a:rPr>
              <a:t>se </a:t>
            </a:r>
            <a:r>
              <a:rPr lang="es-ES" sz="2800" dirty="0">
                <a:latin typeface="Georgia" panose="02040502050405020303" pitchFamily="18" charset="0"/>
              </a:rPr>
              <a:t>extendió a todo el </a:t>
            </a:r>
            <a:r>
              <a:rPr lang="es-ES" sz="2800" dirty="0" smtClean="0">
                <a:latin typeface="Georgia" panose="02040502050405020303" pitchFamily="18" charset="0"/>
              </a:rPr>
              <a:t>Estado preludiendo </a:t>
            </a:r>
            <a:r>
              <a:rPr lang="es-ES" sz="2800" dirty="0">
                <a:latin typeface="Georgia" panose="02040502050405020303" pitchFamily="18" charset="0"/>
              </a:rPr>
              <a:t>a la guerra de indipendencia: esta revuelta y esta fecha se consideran fundamentales para el nacimiento de un sentimiento nacionalista en España</a:t>
            </a:r>
            <a:r>
              <a:rPr lang="es-ES" sz="2800" dirty="0" smtClean="0">
                <a:latin typeface="Georgia" panose="02040502050405020303" pitchFamily="18" charset="0"/>
              </a:rPr>
              <a:t>.</a:t>
            </a:r>
          </a:p>
          <a:p>
            <a:endParaRPr lang="es-ES" sz="2800" dirty="0" smtClean="0">
              <a:latin typeface="Georgia" panose="02040502050405020303" pitchFamily="18" charset="0"/>
            </a:endParaRPr>
          </a:p>
          <a:p>
            <a:r>
              <a:rPr lang="es-ES" sz="2800" dirty="0" smtClean="0">
                <a:latin typeface="Georgia" panose="02040502050405020303" pitchFamily="18" charset="0"/>
              </a:rPr>
              <a:t>[Cuadros de Goya: “Carga de los mamelucos” y “Fusilamiento del 3 de mayo” en la Moncloa]</a:t>
            </a:r>
            <a:endParaRPr lang="it-IT" sz="2800" dirty="0">
              <a:latin typeface="Georgia" panose="02040502050405020303" pitchFamily="18" charset="0"/>
            </a:endParaRPr>
          </a:p>
        </p:txBody>
      </p:sp>
    </p:spTree>
    <p:extLst>
      <p:ext uri="{BB962C8B-B14F-4D97-AF65-F5344CB8AC3E}">
        <p14:creationId xmlns:p14="http://schemas.microsoft.com/office/powerpoint/2010/main" val="2603226433"/>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p:cNvSpPr txBox="1"/>
          <p:nvPr/>
        </p:nvSpPr>
        <p:spPr>
          <a:xfrm>
            <a:off x="300446" y="195944"/>
            <a:ext cx="11573691" cy="954107"/>
          </a:xfrm>
          <a:prstGeom prst="rect">
            <a:avLst/>
          </a:prstGeom>
          <a:noFill/>
        </p:spPr>
        <p:txBody>
          <a:bodyPr wrap="square" rtlCol="0">
            <a:spAutoFit/>
          </a:bodyPr>
          <a:lstStyle/>
          <a:p>
            <a:pPr algn="ctr"/>
            <a:r>
              <a:rPr lang="es-ES" sz="2800" b="1" dirty="0" smtClean="0">
                <a:solidFill>
                  <a:srgbClr val="FF0000"/>
                </a:solidFill>
                <a:latin typeface="Georgia" panose="02040502050405020303" pitchFamily="18" charset="0"/>
              </a:rPr>
              <a:t>Bécquer</a:t>
            </a:r>
          </a:p>
          <a:p>
            <a:pPr algn="just"/>
            <a:endParaRPr lang="es-ES" sz="2800" b="1" dirty="0" smtClean="0">
              <a:latin typeface="Georgia" panose="02040502050405020303" pitchFamily="18" charset="0"/>
            </a:endParaRPr>
          </a:p>
        </p:txBody>
      </p:sp>
      <p:sp>
        <p:nvSpPr>
          <p:cNvPr id="3" name="CasellaDiTesto 2"/>
          <p:cNvSpPr txBox="1"/>
          <p:nvPr/>
        </p:nvSpPr>
        <p:spPr>
          <a:xfrm>
            <a:off x="167425" y="1150051"/>
            <a:ext cx="11706712" cy="5539978"/>
          </a:xfrm>
          <a:prstGeom prst="rect">
            <a:avLst/>
          </a:prstGeom>
          <a:noFill/>
        </p:spPr>
        <p:txBody>
          <a:bodyPr wrap="square" rtlCol="0">
            <a:spAutoFit/>
          </a:bodyPr>
          <a:lstStyle/>
          <a:p>
            <a:r>
              <a:rPr lang="es-ES" sz="2400" dirty="0" smtClean="0">
                <a:latin typeface="Georgia" panose="02040502050405020303" pitchFamily="18" charset="0"/>
              </a:rPr>
              <a:t>La crítica suele destacar la importancia de la difusión en España de la poesía de Heine en la segunda mitad del XIX. </a:t>
            </a:r>
          </a:p>
          <a:p>
            <a:r>
              <a:rPr lang="es-ES" sz="2400" dirty="0" smtClean="0">
                <a:latin typeface="Georgia" panose="02040502050405020303" pitchFamily="18" charset="0"/>
              </a:rPr>
              <a:t>En 1857 Eulogio Florentino Sanz traduce 15 poemas del </a:t>
            </a:r>
            <a:r>
              <a:rPr lang="es-ES" sz="2400" i="1" dirty="0" smtClean="0">
                <a:latin typeface="Georgia" panose="02040502050405020303" pitchFamily="18" charset="0"/>
              </a:rPr>
              <a:t>Intermezzo </a:t>
            </a:r>
            <a:r>
              <a:rPr lang="es-ES" sz="2400" dirty="0" smtClean="0">
                <a:latin typeface="Georgia" panose="02040502050405020303" pitchFamily="18" charset="0"/>
              </a:rPr>
              <a:t>de Heine en la revista </a:t>
            </a:r>
            <a:r>
              <a:rPr lang="es-ES" sz="2400" i="1" dirty="0" smtClean="0">
                <a:latin typeface="Georgia" panose="02040502050405020303" pitchFamily="18" charset="0"/>
              </a:rPr>
              <a:t>El</a:t>
            </a:r>
            <a:r>
              <a:rPr lang="es-ES" sz="2400" dirty="0" smtClean="0">
                <a:latin typeface="Georgia" panose="02040502050405020303" pitchFamily="18" charset="0"/>
              </a:rPr>
              <a:t> </a:t>
            </a:r>
            <a:r>
              <a:rPr lang="es-ES" sz="2400" i="1" dirty="0" smtClean="0">
                <a:latin typeface="Georgia" panose="02040502050405020303" pitchFamily="18" charset="0"/>
              </a:rPr>
              <a:t>Museo Universal</a:t>
            </a:r>
            <a:r>
              <a:rPr lang="es-ES" sz="2400" dirty="0" smtClean="0">
                <a:latin typeface="Georgia" panose="02040502050405020303" pitchFamily="18" charset="0"/>
              </a:rPr>
              <a:t>; siguieron otras traducciones a cargo de Mariano Gil Sanz, Augusto Ferrán (que era muy amigo de Bécquer), Julio Nombela, etc.</a:t>
            </a:r>
            <a:endParaRPr lang="es-ES" sz="2400" dirty="0">
              <a:latin typeface="Georgia" panose="02040502050405020303" pitchFamily="18" charset="0"/>
            </a:endParaRPr>
          </a:p>
          <a:p>
            <a:endParaRPr lang="es-ES" sz="2400" dirty="0">
              <a:latin typeface="Georgia" panose="02040502050405020303" pitchFamily="18" charset="0"/>
            </a:endParaRPr>
          </a:p>
          <a:p>
            <a:r>
              <a:rPr lang="es-ES" sz="2400" dirty="0" smtClean="0">
                <a:latin typeface="Georgia" panose="02040502050405020303" pitchFamily="18" charset="0"/>
              </a:rPr>
              <a:t>Sin embargo, no es menos significativa la huella sanjuanista desde la </a:t>
            </a:r>
            <a:r>
              <a:rPr lang="es-ES" sz="2400" i="1" dirty="0" smtClean="0">
                <a:latin typeface="Georgia" panose="02040502050405020303" pitchFamily="18" charset="0"/>
              </a:rPr>
              <a:t>Rima I</a:t>
            </a:r>
            <a:r>
              <a:rPr lang="es-ES" sz="2400" dirty="0" smtClean="0">
                <a:latin typeface="Georgia" panose="02040502050405020303" pitchFamily="18" charset="0"/>
              </a:rPr>
              <a:t>:</a:t>
            </a:r>
          </a:p>
          <a:p>
            <a:endParaRPr lang="es-ES" sz="2400" dirty="0">
              <a:latin typeface="Georgia" panose="02040502050405020303" pitchFamily="18" charset="0"/>
            </a:endParaRPr>
          </a:p>
          <a:p>
            <a:r>
              <a:rPr lang="es-ES" sz="2400" dirty="0" smtClean="0">
                <a:latin typeface="Georgia" panose="02040502050405020303" pitchFamily="18" charset="0"/>
              </a:rPr>
              <a:t>1) </a:t>
            </a:r>
            <a:r>
              <a:rPr lang="es-ES" sz="2400" i="1" dirty="0" smtClean="0">
                <a:latin typeface="Georgia" panose="02040502050405020303" pitchFamily="18" charset="0"/>
              </a:rPr>
              <a:t>que anuncia en la noche del alma una aurora,</a:t>
            </a:r>
          </a:p>
          <a:p>
            <a:r>
              <a:rPr lang="es-ES" sz="2400" dirty="0" smtClean="0">
                <a:latin typeface="Georgia" panose="02040502050405020303" pitchFamily="18" charset="0"/>
              </a:rPr>
              <a:t>-clara alusión a la “noche oscura del alma”, a la estrofa 5 de la </a:t>
            </a:r>
            <a:r>
              <a:rPr lang="es-ES" sz="2400" i="1" dirty="0" smtClean="0">
                <a:latin typeface="Georgia" panose="02040502050405020303" pitchFamily="18" charset="0"/>
              </a:rPr>
              <a:t>Noche</a:t>
            </a:r>
            <a:r>
              <a:rPr lang="es-ES" sz="2400" dirty="0" smtClean="0">
                <a:latin typeface="Georgia" panose="02040502050405020303" pitchFamily="18" charset="0"/>
              </a:rPr>
              <a:t> (“¡oh noche amable más que la alborada!”) y, sobre todo, a la lira 14 del </a:t>
            </a:r>
            <a:r>
              <a:rPr lang="es-ES" sz="2400" i="1" dirty="0" smtClean="0">
                <a:latin typeface="Georgia" panose="02040502050405020303" pitchFamily="18" charset="0"/>
              </a:rPr>
              <a:t>Cántico</a:t>
            </a:r>
            <a:r>
              <a:rPr lang="es-ES" sz="2400" dirty="0" smtClean="0">
                <a:latin typeface="Georgia" panose="02040502050405020303" pitchFamily="18" charset="0"/>
              </a:rPr>
              <a:t>: “la </a:t>
            </a:r>
            <a:r>
              <a:rPr lang="es-ES" sz="2400" dirty="0">
                <a:latin typeface="Georgia" panose="02040502050405020303" pitchFamily="18" charset="0"/>
              </a:rPr>
              <a:t>noche sosegada</a:t>
            </a:r>
            <a:r>
              <a:rPr lang="es-ES" sz="2400" dirty="0" smtClean="0">
                <a:latin typeface="Georgia" panose="02040502050405020303" pitchFamily="18" charset="0"/>
              </a:rPr>
              <a:t>, / en </a:t>
            </a:r>
            <a:r>
              <a:rPr lang="es-ES" sz="2400" dirty="0">
                <a:latin typeface="Georgia" panose="02040502050405020303" pitchFamily="18" charset="0"/>
              </a:rPr>
              <a:t>par de los levantes de la aurora</a:t>
            </a:r>
            <a:r>
              <a:rPr lang="es-ES" sz="2400" dirty="0" smtClean="0">
                <a:latin typeface="Georgia" panose="02040502050405020303" pitchFamily="18" charset="0"/>
              </a:rPr>
              <a:t>, / la </a:t>
            </a:r>
            <a:r>
              <a:rPr lang="es-ES" sz="2400" dirty="0">
                <a:latin typeface="Georgia" panose="02040502050405020303" pitchFamily="18" charset="0"/>
              </a:rPr>
              <a:t>música callada</a:t>
            </a:r>
            <a:r>
              <a:rPr lang="es-ES" sz="2400" dirty="0" smtClean="0">
                <a:latin typeface="Georgia" panose="02040502050405020303" pitchFamily="18" charset="0"/>
              </a:rPr>
              <a:t>, / la </a:t>
            </a:r>
            <a:r>
              <a:rPr lang="es-ES" sz="2400" dirty="0">
                <a:latin typeface="Georgia" panose="02040502050405020303" pitchFamily="18" charset="0"/>
              </a:rPr>
              <a:t>soledad sonora</a:t>
            </a:r>
            <a:r>
              <a:rPr lang="es-ES" sz="2400" dirty="0" smtClean="0">
                <a:latin typeface="Georgia" panose="02040502050405020303" pitchFamily="18" charset="0"/>
              </a:rPr>
              <a:t>, / la </a:t>
            </a:r>
            <a:r>
              <a:rPr lang="es-ES" sz="2400" dirty="0">
                <a:latin typeface="Georgia" panose="02040502050405020303" pitchFamily="18" charset="0"/>
              </a:rPr>
              <a:t>cena que recrea y </a:t>
            </a:r>
            <a:r>
              <a:rPr lang="es-ES" sz="2400" dirty="0" smtClean="0">
                <a:latin typeface="Georgia" panose="02040502050405020303" pitchFamily="18" charset="0"/>
              </a:rPr>
              <a:t>enamora...”</a:t>
            </a:r>
          </a:p>
          <a:p>
            <a:endParaRPr lang="es-ES" sz="2400" dirty="0">
              <a:latin typeface="Georgia" panose="02040502050405020303" pitchFamily="18" charset="0"/>
            </a:endParaRPr>
          </a:p>
          <a:p>
            <a:r>
              <a:rPr lang="es-ES" dirty="0" smtClean="0"/>
              <a:t> </a:t>
            </a:r>
            <a:endParaRPr lang="it-IT" dirty="0"/>
          </a:p>
        </p:txBody>
      </p:sp>
    </p:spTree>
    <p:extLst>
      <p:ext uri="{BB962C8B-B14F-4D97-AF65-F5344CB8AC3E}">
        <p14:creationId xmlns:p14="http://schemas.microsoft.com/office/powerpoint/2010/main" val="2168778696"/>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p:cNvSpPr txBox="1"/>
          <p:nvPr/>
        </p:nvSpPr>
        <p:spPr>
          <a:xfrm>
            <a:off x="300446" y="195944"/>
            <a:ext cx="11573691" cy="954107"/>
          </a:xfrm>
          <a:prstGeom prst="rect">
            <a:avLst/>
          </a:prstGeom>
          <a:noFill/>
        </p:spPr>
        <p:txBody>
          <a:bodyPr wrap="square" rtlCol="0">
            <a:spAutoFit/>
          </a:bodyPr>
          <a:lstStyle/>
          <a:p>
            <a:pPr algn="ctr"/>
            <a:r>
              <a:rPr lang="es-ES" sz="2800" b="1" dirty="0" smtClean="0">
                <a:solidFill>
                  <a:srgbClr val="FF0000"/>
                </a:solidFill>
                <a:latin typeface="Georgia" panose="02040502050405020303" pitchFamily="18" charset="0"/>
              </a:rPr>
              <a:t>Bécquer</a:t>
            </a:r>
          </a:p>
          <a:p>
            <a:pPr algn="just"/>
            <a:endParaRPr lang="es-ES" sz="2800" b="1" dirty="0" smtClean="0">
              <a:latin typeface="Georgia" panose="02040502050405020303" pitchFamily="18" charset="0"/>
            </a:endParaRPr>
          </a:p>
        </p:txBody>
      </p:sp>
      <p:sp>
        <p:nvSpPr>
          <p:cNvPr id="3" name="CasellaDiTesto 2"/>
          <p:cNvSpPr txBox="1"/>
          <p:nvPr/>
        </p:nvSpPr>
        <p:spPr>
          <a:xfrm>
            <a:off x="300446" y="1249251"/>
            <a:ext cx="11573691" cy="4431983"/>
          </a:xfrm>
          <a:prstGeom prst="rect">
            <a:avLst/>
          </a:prstGeom>
          <a:noFill/>
        </p:spPr>
        <p:txBody>
          <a:bodyPr wrap="square" rtlCol="0">
            <a:spAutoFit/>
          </a:bodyPr>
          <a:lstStyle/>
          <a:p>
            <a:r>
              <a:rPr lang="es-ES" sz="2400" dirty="0" smtClean="0">
                <a:latin typeface="Georgia" panose="02040502050405020303" pitchFamily="18" charset="0"/>
              </a:rPr>
              <a:t>2) </a:t>
            </a:r>
            <a:r>
              <a:rPr lang="es-ES" sz="2400" i="1" dirty="0" smtClean="0">
                <a:latin typeface="Georgia" panose="02040502050405020303" pitchFamily="18" charset="0"/>
              </a:rPr>
              <a:t>Cadencias que el aire dilata en las sobras.</a:t>
            </a:r>
          </a:p>
          <a:p>
            <a:r>
              <a:rPr lang="es-ES" sz="2400" dirty="0" smtClean="0">
                <a:latin typeface="Georgia" panose="02040502050405020303" pitchFamily="18" charset="0"/>
              </a:rPr>
              <a:t>“El silbo de los aires amorosos” (</a:t>
            </a:r>
            <a:r>
              <a:rPr lang="es-ES" sz="2400" i="1" dirty="0" smtClean="0">
                <a:latin typeface="Georgia" panose="02040502050405020303" pitchFamily="18" charset="0"/>
              </a:rPr>
              <a:t>Cántico</a:t>
            </a:r>
            <a:r>
              <a:rPr lang="es-ES" sz="2400" dirty="0" smtClean="0">
                <a:latin typeface="Georgia" panose="02040502050405020303" pitchFamily="18" charset="0"/>
              </a:rPr>
              <a:t>, lira 13), “El aspirar del aire / [...] / en la noche </a:t>
            </a:r>
            <a:r>
              <a:rPr lang="es-ES" sz="2400" dirty="0" smtClean="0">
                <a:latin typeface="Georgia" panose="02040502050405020303" pitchFamily="18" charset="0"/>
              </a:rPr>
              <a:t>serena</a:t>
            </a:r>
            <a:r>
              <a:rPr lang="es-ES" sz="2400" dirty="0" smtClean="0">
                <a:latin typeface="Georgia" panose="02040502050405020303" pitchFamily="18" charset="0"/>
              </a:rPr>
              <a:t>” </a:t>
            </a:r>
            <a:r>
              <a:rPr lang="es-ES" sz="2400" dirty="0">
                <a:latin typeface="Georgia" panose="02040502050405020303" pitchFamily="18" charset="0"/>
              </a:rPr>
              <a:t>(</a:t>
            </a:r>
            <a:r>
              <a:rPr lang="es-ES" sz="2400" i="1" dirty="0">
                <a:latin typeface="Georgia" panose="02040502050405020303" pitchFamily="18" charset="0"/>
              </a:rPr>
              <a:t>Cántico</a:t>
            </a:r>
            <a:r>
              <a:rPr lang="es-ES" sz="2400" dirty="0">
                <a:latin typeface="Georgia" panose="02040502050405020303" pitchFamily="18" charset="0"/>
              </a:rPr>
              <a:t>, lira 13</a:t>
            </a:r>
            <a:r>
              <a:rPr lang="es-ES" sz="2400" dirty="0" smtClean="0">
                <a:latin typeface="Georgia" panose="02040502050405020303" pitchFamily="18" charset="0"/>
              </a:rPr>
              <a:t>), estrofas 6 y 7 de la </a:t>
            </a:r>
            <a:r>
              <a:rPr lang="es-ES" sz="2400" i="1" dirty="0" smtClean="0">
                <a:latin typeface="Georgia" panose="02040502050405020303" pitchFamily="18" charset="0"/>
              </a:rPr>
              <a:t>Noche</a:t>
            </a:r>
            <a:r>
              <a:rPr lang="es-ES" sz="2400" dirty="0" smtClean="0">
                <a:latin typeface="Georgia" panose="02040502050405020303" pitchFamily="18" charset="0"/>
              </a:rPr>
              <a:t>.</a:t>
            </a:r>
          </a:p>
          <a:p>
            <a:endParaRPr lang="es-ES" sz="2400" dirty="0">
              <a:latin typeface="Georgia" panose="02040502050405020303" pitchFamily="18" charset="0"/>
            </a:endParaRPr>
          </a:p>
          <a:p>
            <a:r>
              <a:rPr lang="es-ES" sz="2400" dirty="0" smtClean="0">
                <a:latin typeface="Georgia" panose="02040502050405020303" pitchFamily="18" charset="0"/>
              </a:rPr>
              <a:t>3) Lo indecible (y el lenguaje fonosimbólico)</a:t>
            </a:r>
          </a:p>
          <a:p>
            <a:r>
              <a:rPr lang="es-ES" sz="2400" dirty="0" smtClean="0">
                <a:latin typeface="Georgia" panose="02040502050405020303" pitchFamily="18" charset="0"/>
              </a:rPr>
              <a:t>“y no quieras decillo” </a:t>
            </a:r>
            <a:r>
              <a:rPr lang="es-ES" sz="2400" dirty="0">
                <a:latin typeface="Georgia" panose="02040502050405020303" pitchFamily="18" charset="0"/>
              </a:rPr>
              <a:t>(</a:t>
            </a:r>
            <a:r>
              <a:rPr lang="es-ES" sz="2400" i="1" dirty="0">
                <a:latin typeface="Georgia" panose="02040502050405020303" pitchFamily="18" charset="0"/>
              </a:rPr>
              <a:t>Cántico</a:t>
            </a:r>
            <a:r>
              <a:rPr lang="es-ES" sz="2400" dirty="0">
                <a:latin typeface="Georgia" panose="02040502050405020303" pitchFamily="18" charset="0"/>
              </a:rPr>
              <a:t>, lira </a:t>
            </a:r>
            <a:r>
              <a:rPr lang="es-ES" sz="2400" dirty="0" smtClean="0">
                <a:latin typeface="Georgia" panose="02040502050405020303" pitchFamily="18" charset="0"/>
              </a:rPr>
              <a:t>32), “un no sé qué que quedan balbuciendo” </a:t>
            </a:r>
            <a:r>
              <a:rPr lang="es-ES" sz="2400" dirty="0">
                <a:latin typeface="Georgia" panose="02040502050405020303" pitchFamily="18" charset="0"/>
              </a:rPr>
              <a:t>(</a:t>
            </a:r>
            <a:r>
              <a:rPr lang="es-ES" sz="2400" i="1" dirty="0">
                <a:latin typeface="Georgia" panose="02040502050405020303" pitchFamily="18" charset="0"/>
              </a:rPr>
              <a:t>Cántico</a:t>
            </a:r>
            <a:r>
              <a:rPr lang="es-ES" sz="2400" dirty="0">
                <a:latin typeface="Georgia" panose="02040502050405020303" pitchFamily="18" charset="0"/>
              </a:rPr>
              <a:t>, lira </a:t>
            </a:r>
            <a:r>
              <a:rPr lang="es-ES" sz="2400" dirty="0" smtClean="0">
                <a:latin typeface="Georgia" panose="02040502050405020303" pitchFamily="18" charset="0"/>
              </a:rPr>
              <a:t>7</a:t>
            </a:r>
            <a:r>
              <a:rPr lang="es-ES" sz="2400" dirty="0" smtClean="0">
                <a:latin typeface="Georgia" panose="02040502050405020303" pitchFamily="18" charset="0"/>
              </a:rPr>
              <a:t>).</a:t>
            </a:r>
            <a:endParaRPr lang="es-ES" sz="2400" dirty="0" smtClean="0">
              <a:latin typeface="Georgia" panose="02040502050405020303" pitchFamily="18" charset="0"/>
            </a:endParaRPr>
          </a:p>
          <a:p>
            <a:endParaRPr lang="es-ES" sz="2400" dirty="0">
              <a:latin typeface="Georgia" panose="02040502050405020303" pitchFamily="18" charset="0"/>
            </a:endParaRPr>
          </a:p>
          <a:p>
            <a:r>
              <a:rPr lang="es-ES" sz="2400" dirty="0" smtClean="0">
                <a:latin typeface="Georgia" panose="02040502050405020303" pitchFamily="18" charset="0"/>
              </a:rPr>
              <a:t>4) </a:t>
            </a:r>
            <a:r>
              <a:rPr lang="es-ES" sz="2400" i="1" dirty="0" smtClean="0">
                <a:latin typeface="Georgia" panose="02040502050405020303" pitchFamily="18" charset="0"/>
              </a:rPr>
              <a:t>pudiera, al oído, cantártelo a solas.</a:t>
            </a:r>
          </a:p>
          <a:p>
            <a:r>
              <a:rPr lang="es-ES" sz="2400" dirty="0" smtClean="0">
                <a:latin typeface="Georgia" panose="02040502050405020303" pitchFamily="18" charset="0"/>
              </a:rPr>
              <a:t>“En </a:t>
            </a:r>
            <a:r>
              <a:rPr lang="es-ES" sz="2400" dirty="0">
                <a:latin typeface="Georgia" panose="02040502050405020303" pitchFamily="18" charset="0"/>
              </a:rPr>
              <a:t>soledad </a:t>
            </a:r>
            <a:r>
              <a:rPr lang="es-ES" sz="2400" dirty="0" smtClean="0">
                <a:latin typeface="Georgia" panose="02040502050405020303" pitchFamily="18" charset="0"/>
              </a:rPr>
              <a:t>vivía, / y </a:t>
            </a:r>
            <a:r>
              <a:rPr lang="es-ES" sz="2400" dirty="0">
                <a:latin typeface="Georgia" panose="02040502050405020303" pitchFamily="18" charset="0"/>
              </a:rPr>
              <a:t>en soledad he puesto ya su nido</a:t>
            </a:r>
            <a:r>
              <a:rPr lang="es-ES" sz="2400" dirty="0" smtClean="0">
                <a:latin typeface="Georgia" panose="02040502050405020303" pitchFamily="18" charset="0"/>
              </a:rPr>
              <a:t>, / y </a:t>
            </a:r>
            <a:r>
              <a:rPr lang="es-ES" sz="2400" dirty="0">
                <a:latin typeface="Georgia" panose="02040502050405020303" pitchFamily="18" charset="0"/>
              </a:rPr>
              <a:t>en soledad la </a:t>
            </a:r>
            <a:r>
              <a:rPr lang="es-ES" sz="2400" dirty="0" smtClean="0">
                <a:latin typeface="Georgia" panose="02040502050405020303" pitchFamily="18" charset="0"/>
              </a:rPr>
              <a:t>guía / a </a:t>
            </a:r>
            <a:r>
              <a:rPr lang="es-ES" sz="2400" dirty="0">
                <a:latin typeface="Georgia" panose="02040502050405020303" pitchFamily="18" charset="0"/>
              </a:rPr>
              <a:t>solas su querido</a:t>
            </a:r>
            <a:r>
              <a:rPr lang="es-ES" sz="2400" dirty="0" smtClean="0">
                <a:latin typeface="Georgia" panose="02040502050405020303" pitchFamily="18" charset="0"/>
              </a:rPr>
              <a:t>, / también </a:t>
            </a:r>
            <a:r>
              <a:rPr lang="es-ES" sz="2400" dirty="0">
                <a:latin typeface="Georgia" panose="02040502050405020303" pitchFamily="18" charset="0"/>
              </a:rPr>
              <a:t>en soledad de amor </a:t>
            </a:r>
            <a:r>
              <a:rPr lang="es-ES" sz="2400" dirty="0" smtClean="0">
                <a:latin typeface="Georgia" panose="02040502050405020303" pitchFamily="18" charset="0"/>
              </a:rPr>
              <a:t>herido” </a:t>
            </a:r>
            <a:r>
              <a:rPr lang="es-ES" sz="2400" dirty="0">
                <a:latin typeface="Georgia" panose="02040502050405020303" pitchFamily="18" charset="0"/>
              </a:rPr>
              <a:t>(</a:t>
            </a:r>
            <a:r>
              <a:rPr lang="es-ES" sz="2400" i="1" dirty="0">
                <a:latin typeface="Georgia" panose="02040502050405020303" pitchFamily="18" charset="0"/>
              </a:rPr>
              <a:t>Cántico</a:t>
            </a:r>
            <a:r>
              <a:rPr lang="es-ES" sz="2400" dirty="0">
                <a:latin typeface="Georgia" panose="02040502050405020303" pitchFamily="18" charset="0"/>
              </a:rPr>
              <a:t>, lira </a:t>
            </a:r>
            <a:r>
              <a:rPr lang="es-ES" sz="2400" dirty="0" smtClean="0">
                <a:latin typeface="Georgia" panose="02040502050405020303" pitchFamily="18" charset="0"/>
              </a:rPr>
              <a:t>34).</a:t>
            </a:r>
            <a:endParaRPr lang="es-ES" sz="2400" dirty="0">
              <a:latin typeface="Georgia" panose="02040502050405020303" pitchFamily="18" charset="0"/>
            </a:endParaRPr>
          </a:p>
          <a:p>
            <a:endParaRPr lang="it-IT" dirty="0">
              <a:latin typeface="Georgia" panose="02040502050405020303" pitchFamily="18" charset="0"/>
            </a:endParaRPr>
          </a:p>
        </p:txBody>
      </p:sp>
    </p:spTree>
    <p:extLst>
      <p:ext uri="{BB962C8B-B14F-4D97-AF65-F5344CB8AC3E}">
        <p14:creationId xmlns:p14="http://schemas.microsoft.com/office/powerpoint/2010/main" val="2168778696"/>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p:cNvSpPr txBox="1"/>
          <p:nvPr/>
        </p:nvSpPr>
        <p:spPr>
          <a:xfrm>
            <a:off x="300446" y="195944"/>
            <a:ext cx="11573691" cy="954107"/>
          </a:xfrm>
          <a:prstGeom prst="rect">
            <a:avLst/>
          </a:prstGeom>
          <a:noFill/>
        </p:spPr>
        <p:txBody>
          <a:bodyPr wrap="square" rtlCol="0">
            <a:spAutoFit/>
          </a:bodyPr>
          <a:lstStyle/>
          <a:p>
            <a:pPr algn="ctr"/>
            <a:r>
              <a:rPr lang="es-ES" sz="2800" b="1" dirty="0" smtClean="0">
                <a:solidFill>
                  <a:srgbClr val="FF0000"/>
                </a:solidFill>
                <a:latin typeface="Georgia" panose="02040502050405020303" pitchFamily="18" charset="0"/>
              </a:rPr>
              <a:t>Bécquer</a:t>
            </a:r>
          </a:p>
          <a:p>
            <a:pPr algn="just"/>
            <a:endParaRPr lang="es-ES" sz="2800" b="1" dirty="0" smtClean="0">
              <a:latin typeface="Georgia" panose="02040502050405020303" pitchFamily="18" charset="0"/>
            </a:endParaRPr>
          </a:p>
        </p:txBody>
      </p:sp>
      <p:sp>
        <p:nvSpPr>
          <p:cNvPr id="3" name="CasellaDiTesto 2"/>
          <p:cNvSpPr txBox="1"/>
          <p:nvPr/>
        </p:nvSpPr>
        <p:spPr>
          <a:xfrm>
            <a:off x="171657" y="663949"/>
            <a:ext cx="12020343" cy="5909310"/>
          </a:xfrm>
          <a:prstGeom prst="rect">
            <a:avLst/>
          </a:prstGeom>
          <a:noFill/>
        </p:spPr>
        <p:txBody>
          <a:bodyPr wrap="square" rtlCol="0">
            <a:spAutoFit/>
          </a:bodyPr>
          <a:lstStyle/>
          <a:p>
            <a:r>
              <a:rPr lang="es-ES" dirty="0" smtClean="0">
                <a:latin typeface="Georgia" panose="02040502050405020303" pitchFamily="18" charset="0"/>
              </a:rPr>
              <a:t>La imagen estereotipada del poeta.</a:t>
            </a:r>
          </a:p>
          <a:p>
            <a:endParaRPr lang="es-ES" i="1" dirty="0">
              <a:latin typeface="Georgia" panose="02040502050405020303" pitchFamily="18" charset="0"/>
            </a:endParaRPr>
          </a:p>
          <a:p>
            <a:r>
              <a:rPr lang="es-ES" i="1" dirty="0" smtClean="0">
                <a:latin typeface="Georgia" panose="02040502050405020303" pitchFamily="18" charset="0"/>
              </a:rPr>
              <a:t>Rima XXXVIII: </a:t>
            </a:r>
            <a:r>
              <a:rPr lang="es-ES" dirty="0">
                <a:latin typeface="Georgia" panose="02040502050405020303" pitchFamily="18" charset="0"/>
              </a:rPr>
              <a:t>Los suspiros son aire y van al </a:t>
            </a:r>
            <a:r>
              <a:rPr lang="es-ES" dirty="0" smtClean="0">
                <a:latin typeface="Georgia" panose="02040502050405020303" pitchFamily="18" charset="0"/>
              </a:rPr>
              <a:t>aire...</a:t>
            </a:r>
            <a:endParaRPr lang="es-ES" i="1" dirty="0" smtClean="0">
              <a:latin typeface="Georgia" panose="02040502050405020303" pitchFamily="18" charset="0"/>
            </a:endParaRPr>
          </a:p>
          <a:p>
            <a:r>
              <a:rPr lang="es-ES" i="1" dirty="0" smtClean="0">
                <a:latin typeface="Georgia" panose="02040502050405020303" pitchFamily="18" charset="0"/>
              </a:rPr>
              <a:t>Rima LIII: </a:t>
            </a:r>
            <a:r>
              <a:rPr lang="es-ES" dirty="0" smtClean="0">
                <a:latin typeface="Georgia" panose="02040502050405020303" pitchFamily="18" charset="0"/>
              </a:rPr>
              <a:t>Volverán las oscuras golondrinas...</a:t>
            </a:r>
          </a:p>
          <a:p>
            <a:r>
              <a:rPr lang="es-ES" dirty="0" smtClean="0">
                <a:latin typeface="Georgia" panose="02040502050405020303" pitchFamily="18" charset="0"/>
              </a:rPr>
              <a:t>(Campoamor,</a:t>
            </a:r>
            <a:r>
              <a:rPr lang="es-ES" i="1" dirty="0" smtClean="0">
                <a:latin typeface="Georgia" panose="02040502050405020303" pitchFamily="18" charset="0"/>
              </a:rPr>
              <a:t> La carta...</a:t>
            </a:r>
            <a:r>
              <a:rPr lang="es-ES" dirty="0" smtClean="0">
                <a:latin typeface="Georgia" panose="02040502050405020303" pitchFamily="18" charset="0"/>
              </a:rPr>
              <a:t>)</a:t>
            </a:r>
          </a:p>
          <a:p>
            <a:endParaRPr lang="es-ES" i="1" dirty="0" smtClean="0">
              <a:latin typeface="Georgia" panose="02040502050405020303" pitchFamily="18" charset="0"/>
            </a:endParaRPr>
          </a:p>
          <a:p>
            <a:r>
              <a:rPr lang="es-ES" dirty="0" smtClean="0">
                <a:latin typeface="Georgia" panose="02040502050405020303" pitchFamily="18" charset="0"/>
              </a:rPr>
              <a:t>Conchita Piquer,</a:t>
            </a:r>
            <a:r>
              <a:rPr lang="es-ES" i="1" dirty="0" smtClean="0">
                <a:latin typeface="Georgia" panose="02040502050405020303" pitchFamily="18" charset="0"/>
              </a:rPr>
              <a:t> La niña de la estación   </a:t>
            </a:r>
            <a:endParaRPr lang="es-ES" i="1" dirty="0">
              <a:latin typeface="Georgia" panose="02040502050405020303" pitchFamily="18" charset="0"/>
            </a:endParaRPr>
          </a:p>
          <a:p>
            <a:r>
              <a:rPr lang="it-IT" i="1" dirty="0">
                <a:latin typeface="Georgia" panose="02040502050405020303" pitchFamily="18" charset="0"/>
                <a:hlinkClick r:id="rId2"/>
              </a:rPr>
              <a:t>https://</a:t>
            </a:r>
            <a:r>
              <a:rPr lang="it-IT" i="1" dirty="0" smtClean="0">
                <a:latin typeface="Georgia" panose="02040502050405020303" pitchFamily="18" charset="0"/>
                <a:hlinkClick r:id="rId2"/>
              </a:rPr>
              <a:t>www.youtube.com/watch?v=kfHVvMBfPIQ</a:t>
            </a:r>
            <a:endParaRPr lang="it-IT" i="1" dirty="0" smtClean="0">
              <a:latin typeface="Georgia" panose="02040502050405020303" pitchFamily="18" charset="0"/>
            </a:endParaRPr>
          </a:p>
          <a:p>
            <a:endParaRPr lang="es-ES" i="1" dirty="0" smtClean="0">
              <a:latin typeface="Georgia" panose="02040502050405020303" pitchFamily="18" charset="0"/>
            </a:endParaRPr>
          </a:p>
          <a:p>
            <a:pPr algn="just"/>
            <a:r>
              <a:rPr lang="es-ES" dirty="0">
                <a:latin typeface="Georgia" panose="02040502050405020303" pitchFamily="18" charset="0"/>
              </a:rPr>
              <a:t>“</a:t>
            </a:r>
            <a:r>
              <a:rPr lang="es-ES" b="1" dirty="0">
                <a:latin typeface="Georgia" panose="02040502050405020303" pitchFamily="18" charset="0"/>
              </a:rPr>
              <a:t>Los suspiros son aire y van al aire, / las lágrimas son agua y van al mar.</a:t>
            </a:r>
            <a:r>
              <a:rPr lang="es-ES" dirty="0">
                <a:latin typeface="Georgia" panose="02040502050405020303" pitchFamily="18" charset="0"/>
              </a:rPr>
              <a:t>" / Dime, mujer, cuando un amor se pira, /¿sabes tú dónde va? / Bajaba todos los días / de su casa a la estación / con un libro entre las manos / de Bécquer o Campoamor. / Era delgada y morena, /era de cintura fina, / y era más cursi que un guante / la señorita Adelina. / Y como ver pasar trenes / era toda su pasión, / en el pueblo la llamaban / "La Niña de la Estación"</a:t>
            </a:r>
            <a:endParaRPr lang="it-IT" dirty="0">
              <a:latin typeface="Georgia" panose="02040502050405020303" pitchFamily="18" charset="0"/>
            </a:endParaRPr>
          </a:p>
          <a:p>
            <a:pPr algn="just"/>
            <a:r>
              <a:rPr lang="es-ES" i="1" dirty="0">
                <a:latin typeface="Georgia" panose="02040502050405020303" pitchFamily="18" charset="0"/>
              </a:rPr>
              <a:t>Estribillo: </a:t>
            </a:r>
            <a:r>
              <a:rPr lang="es-ES" dirty="0">
                <a:latin typeface="Georgia" panose="02040502050405020303" pitchFamily="18" charset="0"/>
              </a:rPr>
              <a:t>¡Adios, señor, buen viaje! /¡Adios, que lo pase bien! / ¡Recuerdos a la familia! / ¡Al llegar escríbame! / ¡Mándeme usted la sombrilla! / ¡No olvide "La Ilustración”! / ¡Y no olvide que me llaman / La Niña de la Estación!</a:t>
            </a:r>
            <a:endParaRPr lang="it-IT" dirty="0">
              <a:latin typeface="Georgia" panose="02040502050405020303" pitchFamily="18" charset="0"/>
            </a:endParaRPr>
          </a:p>
          <a:p>
            <a:pPr algn="just"/>
            <a:r>
              <a:rPr lang="es-ES" dirty="0">
                <a:latin typeface="Georgia" panose="02040502050405020303" pitchFamily="18" charset="0"/>
              </a:rPr>
              <a:t>"</a:t>
            </a:r>
            <a:r>
              <a:rPr lang="es-ES" b="1" dirty="0">
                <a:latin typeface="Georgia" panose="02040502050405020303" pitchFamily="18" charset="0"/>
              </a:rPr>
              <a:t>Volverán las oscuras golondrinas / en mi balcón sus nidos a colga</a:t>
            </a:r>
            <a:r>
              <a:rPr lang="es-ES" dirty="0">
                <a:latin typeface="Georgia" panose="02040502050405020303" pitchFamily="18" charset="0"/>
              </a:rPr>
              <a:t>r", /  pero aquel ambulante de correos, / aquel no volverá. / Descarriló el tren expreso / una mañana de abril / y aquel descarrilamiento / hizo a Adelina feliz. / Ella vendole la frente / y lo cuidó como a un niño, / y él, que era guapo y valiente, / juróle eterno cariño. / Y luego cuando a la noche / volvió a partir con el tren, / con voz de carne membrillo / así le dijo al doncel</a:t>
            </a:r>
            <a:r>
              <a:rPr lang="es-ES" dirty="0" smtClean="0">
                <a:latin typeface="Georgia" panose="02040502050405020303" pitchFamily="18" charset="0"/>
              </a:rPr>
              <a:t>: [...]</a:t>
            </a:r>
          </a:p>
          <a:p>
            <a:endParaRPr lang="es-ES" i="1" dirty="0">
              <a:latin typeface="Georgia" panose="02040502050405020303" pitchFamily="18" charset="0"/>
            </a:endParaRPr>
          </a:p>
          <a:p>
            <a:endParaRPr lang="it-IT" i="1" dirty="0"/>
          </a:p>
        </p:txBody>
      </p:sp>
    </p:spTree>
    <p:extLst>
      <p:ext uri="{BB962C8B-B14F-4D97-AF65-F5344CB8AC3E}">
        <p14:creationId xmlns:p14="http://schemas.microsoft.com/office/powerpoint/2010/main" val="3133537906"/>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p:cNvSpPr txBox="1"/>
          <p:nvPr/>
        </p:nvSpPr>
        <p:spPr>
          <a:xfrm>
            <a:off x="300446" y="195944"/>
            <a:ext cx="11573691" cy="4647426"/>
          </a:xfrm>
          <a:prstGeom prst="rect">
            <a:avLst/>
          </a:prstGeom>
          <a:noFill/>
        </p:spPr>
        <p:txBody>
          <a:bodyPr wrap="square" rtlCol="0">
            <a:spAutoFit/>
          </a:bodyPr>
          <a:lstStyle/>
          <a:p>
            <a:pPr algn="ctr"/>
            <a:r>
              <a:rPr lang="es-ES" sz="2800" b="1" dirty="0" smtClean="0">
                <a:solidFill>
                  <a:srgbClr val="FF0000"/>
                </a:solidFill>
                <a:latin typeface="Georgia" panose="02040502050405020303" pitchFamily="18" charset="0"/>
              </a:rPr>
              <a:t>Bécquer: </a:t>
            </a:r>
            <a:r>
              <a:rPr lang="es-ES" sz="2800" b="1" i="1" dirty="0" smtClean="0">
                <a:solidFill>
                  <a:srgbClr val="FF0000"/>
                </a:solidFill>
                <a:latin typeface="Georgia" panose="02040502050405020303" pitchFamily="18" charset="0"/>
              </a:rPr>
              <a:t>Rima</a:t>
            </a:r>
            <a:r>
              <a:rPr lang="es-ES" sz="2800" b="1" dirty="0" smtClean="0">
                <a:solidFill>
                  <a:srgbClr val="FF0000"/>
                </a:solidFill>
                <a:latin typeface="Georgia" panose="02040502050405020303" pitchFamily="18" charset="0"/>
              </a:rPr>
              <a:t> XV</a:t>
            </a:r>
          </a:p>
          <a:p>
            <a:pPr algn="just"/>
            <a:endParaRPr lang="es-ES" sz="2800" b="1" dirty="0" smtClean="0">
              <a:latin typeface="Georgia" panose="02040502050405020303" pitchFamily="18" charset="0"/>
            </a:endParaRPr>
          </a:p>
          <a:p>
            <a:pPr algn="just"/>
            <a:r>
              <a:rPr lang="es-ES" sz="2000" dirty="0" smtClean="0">
                <a:latin typeface="Georgia" panose="02040502050405020303" pitchFamily="18" charset="0"/>
              </a:rPr>
              <a:t>Paralelismos que determinan la estructura: dos grupos estróficos, con rimas consonantes y asonancias, y alternancia de decasílabos y pentasílabos.</a:t>
            </a:r>
          </a:p>
          <a:p>
            <a:pPr algn="just"/>
            <a:endParaRPr lang="es-ES" sz="2000" dirty="0">
              <a:latin typeface="Georgia" panose="02040502050405020303" pitchFamily="18" charset="0"/>
            </a:endParaRPr>
          </a:p>
          <a:p>
            <a:pPr algn="just"/>
            <a:endParaRPr lang="es-ES" sz="2000" dirty="0" smtClean="0">
              <a:latin typeface="Georgia" panose="02040502050405020303" pitchFamily="18" charset="0"/>
            </a:endParaRPr>
          </a:p>
          <a:p>
            <a:pPr algn="just"/>
            <a:endParaRPr lang="es-ES" sz="2000" dirty="0" smtClean="0">
              <a:latin typeface="Georgia" panose="02040502050405020303" pitchFamily="18" charset="0"/>
            </a:endParaRPr>
          </a:p>
          <a:p>
            <a:pPr algn="just"/>
            <a:endParaRPr lang="es-ES" sz="2000" dirty="0">
              <a:latin typeface="Georgia" panose="02040502050405020303" pitchFamily="18" charset="0"/>
            </a:endParaRPr>
          </a:p>
          <a:p>
            <a:pPr algn="just"/>
            <a:endParaRPr lang="es-ES" sz="2000" dirty="0" smtClean="0">
              <a:latin typeface="Georgia" panose="02040502050405020303" pitchFamily="18" charset="0"/>
            </a:endParaRPr>
          </a:p>
          <a:p>
            <a:pPr algn="just"/>
            <a:endParaRPr lang="es-ES" sz="2000" dirty="0">
              <a:latin typeface="Georgia" panose="02040502050405020303" pitchFamily="18" charset="0"/>
            </a:endParaRPr>
          </a:p>
          <a:p>
            <a:pPr algn="just"/>
            <a:endParaRPr lang="es-ES" sz="2000" dirty="0" smtClean="0">
              <a:latin typeface="Georgia" panose="02040502050405020303" pitchFamily="18" charset="0"/>
            </a:endParaRPr>
          </a:p>
          <a:p>
            <a:pPr algn="just"/>
            <a:endParaRPr lang="es-ES" sz="2000" dirty="0">
              <a:latin typeface="Georgia" panose="02040502050405020303" pitchFamily="18" charset="0"/>
            </a:endParaRPr>
          </a:p>
          <a:p>
            <a:pPr algn="just"/>
            <a:endParaRPr lang="es-ES" sz="2000" dirty="0" smtClean="0">
              <a:latin typeface="Georgia" panose="02040502050405020303" pitchFamily="18" charset="0"/>
            </a:endParaRPr>
          </a:p>
          <a:p>
            <a:pPr algn="just"/>
            <a:endParaRPr lang="es-ES" sz="2000" dirty="0" smtClean="0">
              <a:latin typeface="Georgia" panose="02040502050405020303" pitchFamily="18" charset="0"/>
            </a:endParaRPr>
          </a:p>
        </p:txBody>
      </p:sp>
      <p:graphicFrame>
        <p:nvGraphicFramePr>
          <p:cNvPr id="4" name="Tabella 3"/>
          <p:cNvGraphicFramePr>
            <a:graphicFrameLocks noGrp="1"/>
          </p:cNvGraphicFramePr>
          <p:nvPr>
            <p:extLst>
              <p:ext uri="{D42A27DB-BD31-4B8C-83A1-F6EECF244321}">
                <p14:modId xmlns:p14="http://schemas.microsoft.com/office/powerpoint/2010/main" val="509609493"/>
              </p:ext>
            </p:extLst>
          </p:nvPr>
        </p:nvGraphicFramePr>
        <p:xfrm>
          <a:off x="1928968" y="2175407"/>
          <a:ext cx="8683223" cy="6766560"/>
        </p:xfrm>
        <a:graphic>
          <a:graphicData uri="http://schemas.openxmlformats.org/drawingml/2006/table">
            <a:tbl>
              <a:tblPr firstRow="1" bandRow="1">
                <a:tableStyleId>{5C22544A-7EE6-4342-B048-85BDC9FD1C3A}</a:tableStyleId>
              </a:tblPr>
              <a:tblGrid>
                <a:gridCol w="4252891"/>
                <a:gridCol w="4430332"/>
              </a:tblGrid>
              <a:tr h="267732">
                <a:tc>
                  <a:txBody>
                    <a:bodyPr/>
                    <a:lstStyle/>
                    <a:p>
                      <a:r>
                        <a:rPr lang="es-ES" dirty="0" smtClean="0">
                          <a:latin typeface="Georgia" panose="02040502050405020303" pitchFamily="18" charset="0"/>
                        </a:rPr>
                        <a:t>Grupo estrófico n. 1</a:t>
                      </a:r>
                      <a:endParaRPr lang="it-IT" dirty="0">
                        <a:latin typeface="Georgia" panose="02040502050405020303" pitchFamily="18" charset="0"/>
                      </a:endParaRPr>
                    </a:p>
                  </a:txBody>
                  <a:tcPr/>
                </a:tc>
                <a:tc>
                  <a:txBody>
                    <a:bodyPr/>
                    <a:lstStyle/>
                    <a:p>
                      <a:r>
                        <a:rPr lang="es-ES" dirty="0" smtClean="0">
                          <a:latin typeface="Georgia" panose="02040502050405020303" pitchFamily="18" charset="0"/>
                        </a:rPr>
                        <a:t>Grupo estrófico n. 2</a:t>
                      </a:r>
                      <a:endParaRPr lang="it-IT" dirty="0">
                        <a:latin typeface="Georgia" panose="02040502050405020303" pitchFamily="18" charset="0"/>
                      </a:endParaRPr>
                    </a:p>
                  </a:txBody>
                  <a:tcPr/>
                </a:tc>
              </a:tr>
              <a:tr h="4685317">
                <a:tc>
                  <a:txBody>
                    <a:bodyPr/>
                    <a:lstStyle/>
                    <a:p>
                      <a:r>
                        <a:rPr lang="es-ES" i="1" dirty="0" smtClean="0">
                          <a:solidFill>
                            <a:srgbClr val="FF0000"/>
                          </a:solidFill>
                          <a:latin typeface="Georgia" panose="02040502050405020303" pitchFamily="18" charset="0"/>
                        </a:rPr>
                        <a:t>Primera</a:t>
                      </a:r>
                      <a:r>
                        <a:rPr lang="es-ES" i="1" baseline="0" dirty="0" smtClean="0">
                          <a:solidFill>
                            <a:srgbClr val="FF0000"/>
                          </a:solidFill>
                          <a:latin typeface="Georgia" panose="02040502050405020303" pitchFamily="18" charset="0"/>
                        </a:rPr>
                        <a:t> estrofa</a:t>
                      </a:r>
                    </a:p>
                    <a:p>
                      <a:r>
                        <a:rPr lang="es-ES" baseline="0" dirty="0" smtClean="0">
                          <a:latin typeface="Georgia" panose="02040502050405020303" pitchFamily="18" charset="0"/>
                        </a:rPr>
                        <a:t>10 A</a:t>
                      </a:r>
                    </a:p>
                    <a:p>
                      <a:r>
                        <a:rPr lang="es-ES" baseline="0" dirty="0" smtClean="0">
                          <a:latin typeface="Georgia" panose="02040502050405020303" pitchFamily="18" charset="0"/>
                        </a:rPr>
                        <a:t>10 A</a:t>
                      </a:r>
                    </a:p>
                    <a:p>
                      <a:r>
                        <a:rPr lang="es-ES" baseline="0" dirty="0" smtClean="0">
                          <a:latin typeface="Georgia" panose="02040502050405020303" pitchFamily="18" charset="0"/>
                        </a:rPr>
                        <a:t>5 B</a:t>
                      </a:r>
                    </a:p>
                    <a:p>
                      <a:r>
                        <a:rPr lang="es-ES" baseline="0" dirty="0" smtClean="0">
                          <a:latin typeface="Georgia" panose="02040502050405020303" pitchFamily="18" charset="0"/>
                        </a:rPr>
                        <a:t>5 B</a:t>
                      </a:r>
                    </a:p>
                    <a:p>
                      <a:r>
                        <a:rPr lang="es-ES" baseline="0" dirty="0" smtClean="0">
                          <a:latin typeface="Georgia" panose="02040502050405020303" pitchFamily="18" charset="0"/>
                        </a:rPr>
                        <a:t>10 c (asonante)</a:t>
                      </a:r>
                    </a:p>
                    <a:p>
                      <a:r>
                        <a:rPr lang="es-ES" baseline="0" dirty="0" smtClean="0">
                          <a:latin typeface="Georgia" panose="02040502050405020303" pitchFamily="18" charset="0"/>
                        </a:rPr>
                        <a:t>5 c (asonante)</a:t>
                      </a:r>
                    </a:p>
                    <a:p>
                      <a:endParaRPr lang="es-ES" baseline="0" dirty="0" smtClean="0">
                        <a:latin typeface="Georgia" panose="02040502050405020303" pitchFamily="18" charset="0"/>
                      </a:endParaRPr>
                    </a:p>
                    <a:p>
                      <a:r>
                        <a:rPr lang="es-ES" i="1" baseline="0" dirty="0" smtClean="0">
                          <a:solidFill>
                            <a:srgbClr val="FF0000"/>
                          </a:solidFill>
                          <a:latin typeface="Georgia" panose="02040502050405020303" pitchFamily="18" charset="0"/>
                        </a:rPr>
                        <a:t>Segunda estrofa</a:t>
                      </a:r>
                    </a:p>
                    <a:p>
                      <a:r>
                        <a:rPr lang="es-ES" baseline="0" dirty="0" smtClean="0">
                          <a:latin typeface="Georgia" panose="02040502050405020303" pitchFamily="18" charset="0"/>
                        </a:rPr>
                        <a:t>10 D</a:t>
                      </a:r>
                    </a:p>
                    <a:p>
                      <a:r>
                        <a:rPr lang="es-ES" baseline="0" dirty="0" smtClean="0">
                          <a:latin typeface="Georgia" panose="02040502050405020303" pitchFamily="18" charset="0"/>
                        </a:rPr>
                        <a:t>10 D</a:t>
                      </a:r>
                    </a:p>
                    <a:p>
                      <a:r>
                        <a:rPr lang="es-ES" baseline="0" dirty="0" smtClean="0">
                          <a:latin typeface="Georgia" panose="02040502050405020303" pitchFamily="18" charset="0"/>
                        </a:rPr>
                        <a:t>10 E</a:t>
                      </a:r>
                    </a:p>
                    <a:p>
                      <a:r>
                        <a:rPr lang="es-ES" baseline="0" dirty="0" smtClean="0">
                          <a:latin typeface="Georgia" panose="02040502050405020303" pitchFamily="18" charset="0"/>
                        </a:rPr>
                        <a:t>10 E</a:t>
                      </a:r>
                    </a:p>
                    <a:p>
                      <a:r>
                        <a:rPr lang="es-ES" baseline="0" dirty="0" smtClean="0">
                          <a:latin typeface="Georgia" panose="02040502050405020303" pitchFamily="18" charset="0"/>
                        </a:rPr>
                        <a:t>5 c (asonante)</a:t>
                      </a:r>
                    </a:p>
                    <a:p>
                      <a:endParaRPr lang="es-ES" dirty="0" smtClean="0">
                        <a:latin typeface="Georgia" panose="02040502050405020303" pitchFamily="18" charset="0"/>
                      </a:endParaRPr>
                    </a:p>
                    <a:p>
                      <a:endParaRPr lang="es-ES" dirty="0" smtClean="0">
                        <a:latin typeface="Georgia" panose="02040502050405020303" pitchFamily="18" charset="0"/>
                      </a:endParaRPr>
                    </a:p>
                    <a:p>
                      <a:endParaRPr lang="es-ES" dirty="0" smtClean="0">
                        <a:latin typeface="Georgia" panose="02040502050405020303" pitchFamily="18" charset="0"/>
                      </a:endParaRPr>
                    </a:p>
                    <a:p>
                      <a:endParaRPr lang="es-ES" dirty="0" smtClean="0">
                        <a:latin typeface="Georgia" panose="02040502050405020303" pitchFamily="18" charset="0"/>
                      </a:endParaRPr>
                    </a:p>
                    <a:p>
                      <a:endParaRPr lang="es-ES" dirty="0" smtClean="0">
                        <a:latin typeface="Georgia" panose="02040502050405020303" pitchFamily="18" charset="0"/>
                      </a:endParaRPr>
                    </a:p>
                    <a:p>
                      <a:endParaRPr lang="es-ES" dirty="0" smtClean="0">
                        <a:latin typeface="Georgia" panose="02040502050405020303" pitchFamily="18" charset="0"/>
                      </a:endParaRPr>
                    </a:p>
                    <a:p>
                      <a:endParaRPr lang="es-ES" dirty="0" smtClean="0">
                        <a:latin typeface="Georgia" panose="02040502050405020303" pitchFamily="18" charset="0"/>
                      </a:endParaRPr>
                    </a:p>
                    <a:p>
                      <a:endParaRPr lang="es-ES" dirty="0" smtClean="0">
                        <a:latin typeface="Georgia" panose="02040502050405020303" pitchFamily="18" charset="0"/>
                      </a:endParaRPr>
                    </a:p>
                    <a:p>
                      <a:endParaRPr lang="it-IT" dirty="0">
                        <a:latin typeface="Georgia" panose="02040502050405020303" pitchFamily="18" charset="0"/>
                      </a:endParaRPr>
                    </a:p>
                  </a:txBody>
                  <a:tcPr/>
                </a:tc>
                <a:tc>
                  <a:txBody>
                    <a:bodyPr/>
                    <a:lstStyle/>
                    <a:p>
                      <a:r>
                        <a:rPr lang="es-ES" i="1" dirty="0" smtClean="0">
                          <a:solidFill>
                            <a:srgbClr val="FF0000"/>
                          </a:solidFill>
                          <a:latin typeface="Georgia" panose="02040502050405020303" pitchFamily="18" charset="0"/>
                        </a:rPr>
                        <a:t>Tercera</a:t>
                      </a:r>
                      <a:r>
                        <a:rPr lang="es-ES" i="1" baseline="0" dirty="0" smtClean="0">
                          <a:solidFill>
                            <a:srgbClr val="FF0000"/>
                          </a:solidFill>
                          <a:latin typeface="Georgia" panose="02040502050405020303" pitchFamily="18" charset="0"/>
                        </a:rPr>
                        <a:t> estrofa</a:t>
                      </a:r>
                    </a:p>
                    <a:p>
                      <a:r>
                        <a:rPr lang="es-ES" baseline="0" dirty="0" smtClean="0">
                          <a:latin typeface="Georgia" panose="02040502050405020303" pitchFamily="18" charset="0"/>
                        </a:rPr>
                        <a:t>10 F</a:t>
                      </a:r>
                    </a:p>
                    <a:p>
                      <a:r>
                        <a:rPr lang="es-ES" baseline="0" dirty="0" smtClean="0">
                          <a:latin typeface="Georgia" panose="02040502050405020303" pitchFamily="18" charset="0"/>
                        </a:rPr>
                        <a:t>10 F</a:t>
                      </a:r>
                    </a:p>
                    <a:p>
                      <a:r>
                        <a:rPr lang="es-ES" baseline="0" dirty="0" smtClean="0">
                          <a:latin typeface="Georgia" panose="02040502050405020303" pitchFamily="18" charset="0"/>
                        </a:rPr>
                        <a:t>5 G</a:t>
                      </a:r>
                    </a:p>
                    <a:p>
                      <a:r>
                        <a:rPr lang="es-ES" baseline="0" dirty="0" smtClean="0">
                          <a:latin typeface="Georgia" panose="02040502050405020303" pitchFamily="18" charset="0"/>
                        </a:rPr>
                        <a:t>5 G</a:t>
                      </a:r>
                    </a:p>
                    <a:p>
                      <a:r>
                        <a:rPr lang="es-ES" baseline="0" dirty="0" smtClean="0">
                          <a:latin typeface="Georgia" panose="02040502050405020303" pitchFamily="18" charset="0"/>
                        </a:rPr>
                        <a:t>10 h (asonante)</a:t>
                      </a:r>
                    </a:p>
                    <a:p>
                      <a:r>
                        <a:rPr lang="es-ES" baseline="0" dirty="0" smtClean="0">
                          <a:latin typeface="Georgia" panose="02040502050405020303" pitchFamily="18" charset="0"/>
                        </a:rPr>
                        <a:t>5 h (asonante)</a:t>
                      </a:r>
                    </a:p>
                    <a:p>
                      <a:endParaRPr lang="es-ES" dirty="0" smtClean="0">
                        <a:latin typeface="Georgia" panose="02040502050405020303" pitchFamily="18" charset="0"/>
                      </a:endParaRPr>
                    </a:p>
                    <a:p>
                      <a:r>
                        <a:rPr lang="es-ES" i="1" baseline="0" dirty="0" smtClean="0">
                          <a:solidFill>
                            <a:srgbClr val="FF0000"/>
                          </a:solidFill>
                          <a:latin typeface="Georgia" panose="02040502050405020303" pitchFamily="18" charset="0"/>
                        </a:rPr>
                        <a:t>Cuarta estrofa</a:t>
                      </a:r>
                    </a:p>
                    <a:p>
                      <a:r>
                        <a:rPr lang="es-ES" baseline="0" dirty="0" smtClean="0">
                          <a:latin typeface="Georgia" panose="02040502050405020303" pitchFamily="18" charset="0"/>
                        </a:rPr>
                        <a:t>10 I</a:t>
                      </a:r>
                    </a:p>
                    <a:p>
                      <a:r>
                        <a:rPr lang="es-ES" baseline="0" dirty="0" smtClean="0">
                          <a:latin typeface="Georgia" panose="02040502050405020303" pitchFamily="18" charset="0"/>
                        </a:rPr>
                        <a:t>10 I</a:t>
                      </a:r>
                    </a:p>
                    <a:p>
                      <a:r>
                        <a:rPr lang="es-ES" baseline="0" dirty="0" smtClean="0">
                          <a:latin typeface="Georgia" panose="02040502050405020303" pitchFamily="18" charset="0"/>
                        </a:rPr>
                        <a:t>10 J</a:t>
                      </a:r>
                    </a:p>
                    <a:p>
                      <a:r>
                        <a:rPr lang="es-ES" baseline="0" dirty="0" smtClean="0">
                          <a:latin typeface="Georgia" panose="02040502050405020303" pitchFamily="18" charset="0"/>
                        </a:rPr>
                        <a:t>10 J</a:t>
                      </a:r>
                    </a:p>
                    <a:p>
                      <a:r>
                        <a:rPr lang="es-ES" baseline="0" dirty="0" smtClean="0">
                          <a:latin typeface="Georgia" panose="02040502050405020303" pitchFamily="18" charset="0"/>
                        </a:rPr>
                        <a:t>5 h (asonante)</a:t>
                      </a:r>
                    </a:p>
                    <a:p>
                      <a:endParaRPr lang="it-IT" dirty="0">
                        <a:latin typeface="Georgia" panose="02040502050405020303" pitchFamily="18" charset="0"/>
                      </a:endParaRPr>
                    </a:p>
                  </a:txBody>
                  <a:tcPr/>
                </a:tc>
              </a:tr>
            </a:tbl>
          </a:graphicData>
        </a:graphic>
      </p:graphicFrame>
    </p:spTree>
    <p:extLst>
      <p:ext uri="{BB962C8B-B14F-4D97-AF65-F5344CB8AC3E}">
        <p14:creationId xmlns:p14="http://schemas.microsoft.com/office/powerpoint/2010/main" val="3133537906"/>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p:cNvSpPr txBox="1"/>
          <p:nvPr/>
        </p:nvSpPr>
        <p:spPr>
          <a:xfrm>
            <a:off x="300446" y="195944"/>
            <a:ext cx="11573691" cy="6063198"/>
          </a:xfrm>
          <a:prstGeom prst="rect">
            <a:avLst/>
          </a:prstGeom>
          <a:noFill/>
        </p:spPr>
        <p:txBody>
          <a:bodyPr wrap="square" rtlCol="0">
            <a:spAutoFit/>
          </a:bodyPr>
          <a:lstStyle/>
          <a:p>
            <a:pPr algn="ctr"/>
            <a:r>
              <a:rPr lang="es-ES" sz="2800" b="1" dirty="0" smtClean="0">
                <a:solidFill>
                  <a:srgbClr val="FF0000"/>
                </a:solidFill>
                <a:latin typeface="Georgia" panose="02040502050405020303" pitchFamily="18" charset="0"/>
              </a:rPr>
              <a:t>Bécquer: </a:t>
            </a:r>
            <a:r>
              <a:rPr lang="es-ES" sz="2800" b="1" i="1" dirty="0" smtClean="0">
                <a:solidFill>
                  <a:srgbClr val="FF0000"/>
                </a:solidFill>
                <a:latin typeface="Georgia" panose="02040502050405020303" pitchFamily="18" charset="0"/>
              </a:rPr>
              <a:t>Rima</a:t>
            </a:r>
            <a:r>
              <a:rPr lang="es-ES" sz="2800" b="1" dirty="0" smtClean="0">
                <a:solidFill>
                  <a:srgbClr val="FF0000"/>
                </a:solidFill>
                <a:latin typeface="Georgia" panose="02040502050405020303" pitchFamily="18" charset="0"/>
              </a:rPr>
              <a:t> XV</a:t>
            </a:r>
            <a:endParaRPr lang="es-ES" sz="2800" b="1" dirty="0" smtClean="0">
              <a:latin typeface="Georgia" panose="02040502050405020303" pitchFamily="18" charset="0"/>
            </a:endParaRPr>
          </a:p>
          <a:p>
            <a:pPr algn="just"/>
            <a:r>
              <a:rPr lang="es-ES" sz="2000" dirty="0" smtClean="0">
                <a:latin typeface="Georgia" panose="02040502050405020303" pitchFamily="18" charset="0"/>
              </a:rPr>
              <a:t>Las estrofas de cada grupo se conectan a través de dos ANADIPLOSIS que presentan a los dos protagonistas:  “tú. / Tú”, “yo. / Yo”. De hecho, cuando se publicó en una revista el título primordial era justo “Tú y </a:t>
            </a:r>
            <a:r>
              <a:rPr lang="es-ES" sz="2000" dirty="0" smtClean="0">
                <a:latin typeface="Georgia" panose="02040502050405020303" pitchFamily="18" charset="0"/>
              </a:rPr>
              <a:t>yo. Melodía”.</a:t>
            </a:r>
            <a:endParaRPr lang="es-ES" sz="2000" dirty="0" smtClean="0">
              <a:latin typeface="Georgia" panose="02040502050405020303" pitchFamily="18" charset="0"/>
            </a:endParaRPr>
          </a:p>
          <a:p>
            <a:pPr algn="just"/>
            <a:endParaRPr lang="es-ES" sz="2000" dirty="0">
              <a:latin typeface="Georgia" panose="02040502050405020303" pitchFamily="18" charset="0"/>
            </a:endParaRPr>
          </a:p>
          <a:p>
            <a:pPr algn="just"/>
            <a:r>
              <a:rPr lang="es-ES" sz="2000" dirty="0" smtClean="0">
                <a:latin typeface="Georgia" panose="02040502050405020303" pitchFamily="18" charset="0"/>
              </a:rPr>
              <a:t>Primer grupo (correlaciones):</a:t>
            </a:r>
          </a:p>
          <a:p>
            <a:pPr algn="just"/>
            <a:endParaRPr lang="es-ES" sz="2000" dirty="0">
              <a:latin typeface="Georgia" panose="02040502050405020303" pitchFamily="18" charset="0"/>
            </a:endParaRPr>
          </a:p>
          <a:p>
            <a:pPr algn="just"/>
            <a:endParaRPr lang="es-ES" sz="2000" dirty="0">
              <a:latin typeface="Georgia" panose="02040502050405020303" pitchFamily="18" charset="0"/>
            </a:endParaRPr>
          </a:p>
          <a:p>
            <a:pPr algn="just"/>
            <a:endParaRPr lang="es-ES" sz="2000" dirty="0" smtClean="0">
              <a:latin typeface="Georgia" panose="02040502050405020303" pitchFamily="18" charset="0"/>
            </a:endParaRPr>
          </a:p>
          <a:p>
            <a:pPr algn="just"/>
            <a:endParaRPr lang="es-ES" sz="2000" dirty="0" smtClean="0">
              <a:latin typeface="Georgia" panose="02040502050405020303" pitchFamily="18" charset="0"/>
            </a:endParaRPr>
          </a:p>
          <a:p>
            <a:pPr algn="just"/>
            <a:endParaRPr lang="es-ES" sz="2000" dirty="0">
              <a:latin typeface="Georgia" panose="02040502050405020303" pitchFamily="18" charset="0"/>
            </a:endParaRPr>
          </a:p>
          <a:p>
            <a:pPr algn="just"/>
            <a:endParaRPr lang="es-ES" sz="2000" dirty="0" smtClean="0">
              <a:latin typeface="Georgia" panose="02040502050405020303" pitchFamily="18" charset="0"/>
            </a:endParaRPr>
          </a:p>
          <a:p>
            <a:pPr algn="just"/>
            <a:endParaRPr lang="es-ES" sz="2000" dirty="0">
              <a:latin typeface="Georgia" panose="02040502050405020303" pitchFamily="18" charset="0"/>
            </a:endParaRPr>
          </a:p>
          <a:p>
            <a:pPr algn="just"/>
            <a:endParaRPr lang="es-ES" sz="2000" dirty="0" smtClean="0">
              <a:latin typeface="Georgia" panose="02040502050405020303" pitchFamily="18" charset="0"/>
            </a:endParaRPr>
          </a:p>
          <a:p>
            <a:pPr algn="just"/>
            <a:endParaRPr lang="es-ES" sz="2000" dirty="0">
              <a:latin typeface="Georgia" panose="02040502050405020303" pitchFamily="18" charset="0"/>
            </a:endParaRPr>
          </a:p>
          <a:p>
            <a:pPr algn="just"/>
            <a:endParaRPr lang="es-ES" sz="2000" dirty="0" smtClean="0">
              <a:latin typeface="Georgia" panose="02040502050405020303" pitchFamily="18" charset="0"/>
            </a:endParaRPr>
          </a:p>
          <a:p>
            <a:pPr algn="just"/>
            <a:endParaRPr lang="es-ES" sz="2000" dirty="0">
              <a:latin typeface="Georgia" panose="02040502050405020303" pitchFamily="18" charset="0"/>
            </a:endParaRPr>
          </a:p>
          <a:p>
            <a:pPr algn="just"/>
            <a:endParaRPr lang="es-ES" sz="2000" dirty="0" smtClean="0">
              <a:latin typeface="Georgia" panose="02040502050405020303" pitchFamily="18" charset="0"/>
            </a:endParaRPr>
          </a:p>
          <a:p>
            <a:pPr algn="just"/>
            <a:endParaRPr lang="es-ES" sz="2000" dirty="0" smtClean="0">
              <a:latin typeface="Georgia" panose="02040502050405020303" pitchFamily="18" charset="0"/>
            </a:endParaRPr>
          </a:p>
        </p:txBody>
      </p:sp>
      <p:graphicFrame>
        <p:nvGraphicFramePr>
          <p:cNvPr id="3" name="Tabella 2"/>
          <p:cNvGraphicFramePr>
            <a:graphicFrameLocks noGrp="1"/>
          </p:cNvGraphicFramePr>
          <p:nvPr>
            <p:extLst>
              <p:ext uri="{D42A27DB-BD31-4B8C-83A1-F6EECF244321}">
                <p14:modId xmlns:p14="http://schemas.microsoft.com/office/powerpoint/2010/main" val="4050896407"/>
              </p:ext>
            </p:extLst>
          </p:nvPr>
        </p:nvGraphicFramePr>
        <p:xfrm>
          <a:off x="1632755" y="2551466"/>
          <a:ext cx="8128000" cy="2377440"/>
        </p:xfrm>
        <a:graphic>
          <a:graphicData uri="http://schemas.openxmlformats.org/drawingml/2006/table">
            <a:tbl>
              <a:tblPr firstRow="1" bandRow="1">
                <a:tableStyleId>{5C22544A-7EE6-4342-B048-85BDC9FD1C3A}</a:tableStyleId>
              </a:tblPr>
              <a:tblGrid>
                <a:gridCol w="4064000"/>
                <a:gridCol w="4064000"/>
              </a:tblGrid>
              <a:tr h="0">
                <a:tc>
                  <a:txBody>
                    <a:bodyPr/>
                    <a:lstStyle/>
                    <a:p>
                      <a:r>
                        <a:rPr lang="es-ES" dirty="0" smtClean="0">
                          <a:latin typeface="Georgia" panose="02040502050405020303" pitchFamily="18" charset="0"/>
                        </a:rPr>
                        <a:t>Primera estrofa</a:t>
                      </a:r>
                      <a:endParaRPr lang="it-IT" dirty="0">
                        <a:latin typeface="Georgia" panose="02040502050405020303" pitchFamily="18" charset="0"/>
                      </a:endParaRPr>
                    </a:p>
                  </a:txBody>
                  <a:tcPr/>
                </a:tc>
                <a:tc>
                  <a:txBody>
                    <a:bodyPr/>
                    <a:lstStyle/>
                    <a:p>
                      <a:r>
                        <a:rPr lang="es-ES" dirty="0" smtClean="0">
                          <a:latin typeface="Georgia" panose="02040502050405020303" pitchFamily="18" charset="0"/>
                        </a:rPr>
                        <a:t>Segunda estrofa</a:t>
                      </a:r>
                      <a:endParaRPr lang="it-IT" dirty="0">
                        <a:latin typeface="Georgia" panose="02040502050405020303" pitchFamily="18" charset="0"/>
                      </a:endParaRPr>
                    </a:p>
                  </a:txBody>
                  <a:tcPr/>
                </a:tc>
              </a:tr>
              <a:tr h="370840">
                <a:tc>
                  <a:txBody>
                    <a:bodyPr/>
                    <a:lstStyle/>
                    <a:p>
                      <a:r>
                        <a:rPr lang="es-ES" dirty="0" smtClean="0">
                          <a:latin typeface="Georgia" panose="02040502050405020303" pitchFamily="18" charset="0"/>
                        </a:rPr>
                        <a:t>cendal de bruma</a:t>
                      </a:r>
                    </a:p>
                    <a:p>
                      <a:endParaRPr lang="es-ES" dirty="0" smtClean="0">
                        <a:latin typeface="Georgia" panose="02040502050405020303" pitchFamily="18" charset="0"/>
                      </a:endParaRPr>
                    </a:p>
                    <a:p>
                      <a:r>
                        <a:rPr lang="es-ES" dirty="0" smtClean="0">
                          <a:latin typeface="Georgia" panose="02040502050405020303" pitchFamily="18" charset="0"/>
                        </a:rPr>
                        <a:t>cinta de espuma</a:t>
                      </a:r>
                    </a:p>
                    <a:p>
                      <a:endParaRPr lang="es-ES" dirty="0" smtClean="0">
                        <a:latin typeface="Georgia" panose="02040502050405020303" pitchFamily="18" charset="0"/>
                      </a:endParaRPr>
                    </a:p>
                    <a:p>
                      <a:r>
                        <a:rPr lang="es-ES" dirty="0" smtClean="0">
                          <a:latin typeface="Georgia" panose="02040502050405020303" pitchFamily="18" charset="0"/>
                        </a:rPr>
                        <a:t>rumor sonoro / de arpa</a:t>
                      </a:r>
                    </a:p>
                    <a:p>
                      <a:endParaRPr lang="es-ES" dirty="0" smtClean="0">
                        <a:latin typeface="Georgia" panose="02040502050405020303" pitchFamily="18" charset="0"/>
                      </a:endParaRPr>
                    </a:p>
                    <a:p>
                      <a:r>
                        <a:rPr lang="es-ES" dirty="0" smtClean="0">
                          <a:latin typeface="Georgia" panose="02040502050405020303" pitchFamily="18" charset="0"/>
                        </a:rPr>
                        <a:t>beso del aura, onda de luz</a:t>
                      </a:r>
                      <a:endParaRPr lang="it-IT" dirty="0">
                        <a:latin typeface="Georgia" panose="02040502050405020303" pitchFamily="18" charset="0"/>
                      </a:endParaRPr>
                    </a:p>
                  </a:txBody>
                  <a:tcPr/>
                </a:tc>
                <a:tc>
                  <a:txBody>
                    <a:bodyPr/>
                    <a:lstStyle/>
                    <a:p>
                      <a:r>
                        <a:rPr lang="es-ES" dirty="0" smtClean="0">
                          <a:latin typeface="Georgia" panose="02040502050405020303" pitchFamily="18" charset="0"/>
                        </a:rPr>
                        <a:t>la</a:t>
                      </a:r>
                      <a:r>
                        <a:rPr lang="es-ES" baseline="0" dirty="0" smtClean="0">
                          <a:latin typeface="Georgia" panose="02040502050405020303" pitchFamily="18" charset="0"/>
                        </a:rPr>
                        <a:t> niebla</a:t>
                      </a:r>
                    </a:p>
                    <a:p>
                      <a:endParaRPr lang="es-ES" baseline="0" dirty="0" smtClean="0">
                        <a:latin typeface="Georgia" panose="02040502050405020303" pitchFamily="18" charset="0"/>
                      </a:endParaRPr>
                    </a:p>
                    <a:p>
                      <a:r>
                        <a:rPr lang="es-ES" baseline="0" dirty="0" smtClean="0">
                          <a:latin typeface="Georgia" panose="02040502050405020303" pitchFamily="18" charset="0"/>
                        </a:rPr>
                        <a:t>gemido del lago azul</a:t>
                      </a:r>
                    </a:p>
                    <a:p>
                      <a:endParaRPr lang="es-ES" dirty="0" smtClean="0">
                        <a:latin typeface="Georgia" panose="02040502050405020303" pitchFamily="18" charset="0"/>
                      </a:endParaRPr>
                    </a:p>
                    <a:p>
                      <a:r>
                        <a:rPr lang="es-ES" dirty="0" smtClean="0">
                          <a:latin typeface="Georgia" panose="02040502050405020303" pitchFamily="18" charset="0"/>
                        </a:rPr>
                        <a:t>el sonido</a:t>
                      </a:r>
                    </a:p>
                    <a:p>
                      <a:endParaRPr lang="es-ES" dirty="0" smtClean="0">
                        <a:latin typeface="Georgia" panose="02040502050405020303" pitchFamily="18" charset="0"/>
                      </a:endParaRPr>
                    </a:p>
                    <a:p>
                      <a:r>
                        <a:rPr lang="es-ES" dirty="0" smtClean="0">
                          <a:latin typeface="Georgia" panose="02040502050405020303" pitchFamily="18" charset="0"/>
                        </a:rPr>
                        <a:t>la llama</a:t>
                      </a:r>
                      <a:endParaRPr lang="it-IT" dirty="0">
                        <a:latin typeface="Georgia" panose="02040502050405020303" pitchFamily="18" charset="0"/>
                      </a:endParaRPr>
                    </a:p>
                  </a:txBody>
                  <a:tcPr/>
                </a:tc>
              </a:tr>
            </a:tbl>
          </a:graphicData>
        </a:graphic>
      </p:graphicFrame>
    </p:spTree>
    <p:extLst>
      <p:ext uri="{BB962C8B-B14F-4D97-AF65-F5344CB8AC3E}">
        <p14:creationId xmlns:p14="http://schemas.microsoft.com/office/powerpoint/2010/main" val="2918189795"/>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p:cNvSpPr txBox="1"/>
          <p:nvPr/>
        </p:nvSpPr>
        <p:spPr>
          <a:xfrm>
            <a:off x="300446" y="195944"/>
            <a:ext cx="11573691" cy="6063198"/>
          </a:xfrm>
          <a:prstGeom prst="rect">
            <a:avLst/>
          </a:prstGeom>
          <a:noFill/>
        </p:spPr>
        <p:txBody>
          <a:bodyPr wrap="square" rtlCol="0">
            <a:spAutoFit/>
          </a:bodyPr>
          <a:lstStyle/>
          <a:p>
            <a:pPr algn="ctr"/>
            <a:r>
              <a:rPr lang="es-ES" sz="2800" b="1" dirty="0" smtClean="0">
                <a:solidFill>
                  <a:srgbClr val="FF0000"/>
                </a:solidFill>
                <a:latin typeface="Georgia" panose="02040502050405020303" pitchFamily="18" charset="0"/>
              </a:rPr>
              <a:t>Bécquer: </a:t>
            </a:r>
            <a:r>
              <a:rPr lang="es-ES" sz="2800" b="1" i="1" dirty="0" smtClean="0">
                <a:solidFill>
                  <a:srgbClr val="FF0000"/>
                </a:solidFill>
                <a:latin typeface="Georgia" panose="02040502050405020303" pitchFamily="18" charset="0"/>
              </a:rPr>
              <a:t>Rima</a:t>
            </a:r>
            <a:r>
              <a:rPr lang="es-ES" sz="2800" b="1" dirty="0" smtClean="0">
                <a:solidFill>
                  <a:srgbClr val="FF0000"/>
                </a:solidFill>
                <a:latin typeface="Georgia" panose="02040502050405020303" pitchFamily="18" charset="0"/>
              </a:rPr>
              <a:t> XV</a:t>
            </a:r>
            <a:endParaRPr lang="es-ES" sz="2000" dirty="0">
              <a:latin typeface="Georgia" panose="02040502050405020303" pitchFamily="18" charset="0"/>
            </a:endParaRPr>
          </a:p>
          <a:p>
            <a:pPr algn="just"/>
            <a:r>
              <a:rPr lang="es-ES" sz="2000" dirty="0" smtClean="0">
                <a:latin typeface="Georgia" panose="02040502050405020303" pitchFamily="18" charset="0"/>
              </a:rPr>
              <a:t>Otras correlaciones:</a:t>
            </a:r>
          </a:p>
          <a:p>
            <a:pPr algn="just"/>
            <a:endParaRPr lang="es-ES" sz="2000" dirty="0" smtClean="0">
              <a:latin typeface="Georgia" panose="02040502050405020303" pitchFamily="18" charset="0"/>
            </a:endParaRPr>
          </a:p>
          <a:p>
            <a:pPr algn="just"/>
            <a:endParaRPr lang="es-ES" sz="2000" dirty="0">
              <a:latin typeface="Georgia" panose="02040502050405020303" pitchFamily="18" charset="0"/>
            </a:endParaRPr>
          </a:p>
          <a:p>
            <a:pPr algn="just"/>
            <a:endParaRPr lang="es-ES" sz="2000" dirty="0" smtClean="0">
              <a:latin typeface="Georgia" panose="02040502050405020303" pitchFamily="18" charset="0"/>
            </a:endParaRPr>
          </a:p>
          <a:p>
            <a:pPr algn="just"/>
            <a:endParaRPr lang="es-ES" sz="2000" dirty="0">
              <a:latin typeface="Georgia" panose="02040502050405020303" pitchFamily="18" charset="0"/>
            </a:endParaRPr>
          </a:p>
          <a:p>
            <a:pPr algn="just"/>
            <a:endParaRPr lang="es-ES" sz="2000" dirty="0" smtClean="0">
              <a:latin typeface="Georgia" panose="02040502050405020303" pitchFamily="18" charset="0"/>
            </a:endParaRPr>
          </a:p>
          <a:p>
            <a:pPr algn="just"/>
            <a:endParaRPr lang="es-ES" sz="2000" dirty="0">
              <a:latin typeface="Georgia" panose="02040502050405020303" pitchFamily="18" charset="0"/>
            </a:endParaRPr>
          </a:p>
          <a:p>
            <a:pPr algn="just"/>
            <a:endParaRPr lang="es-ES" sz="2000" dirty="0" smtClean="0">
              <a:latin typeface="Georgia" panose="02040502050405020303" pitchFamily="18" charset="0"/>
            </a:endParaRPr>
          </a:p>
          <a:p>
            <a:pPr algn="just"/>
            <a:endParaRPr lang="es-ES" sz="2000" dirty="0" smtClean="0">
              <a:latin typeface="Georgia" panose="02040502050405020303" pitchFamily="18" charset="0"/>
            </a:endParaRPr>
          </a:p>
          <a:p>
            <a:pPr algn="just"/>
            <a:endParaRPr lang="es-ES" sz="2000" dirty="0">
              <a:latin typeface="Georgia" panose="02040502050405020303" pitchFamily="18" charset="0"/>
            </a:endParaRPr>
          </a:p>
          <a:p>
            <a:pPr algn="just"/>
            <a:endParaRPr lang="es-ES" sz="2000" dirty="0" smtClean="0">
              <a:latin typeface="Georgia" panose="02040502050405020303" pitchFamily="18" charset="0"/>
            </a:endParaRPr>
          </a:p>
          <a:p>
            <a:pPr algn="just"/>
            <a:endParaRPr lang="es-ES" sz="2000" dirty="0" smtClean="0">
              <a:latin typeface="Georgia" panose="02040502050405020303" pitchFamily="18" charset="0"/>
            </a:endParaRPr>
          </a:p>
          <a:p>
            <a:pPr algn="just"/>
            <a:endParaRPr lang="es-ES" sz="2000" dirty="0">
              <a:latin typeface="Georgia" panose="02040502050405020303" pitchFamily="18" charset="0"/>
            </a:endParaRPr>
          </a:p>
          <a:p>
            <a:pPr algn="just"/>
            <a:endParaRPr lang="es-ES" sz="2000" dirty="0">
              <a:latin typeface="Georgia" panose="02040502050405020303" pitchFamily="18" charset="0"/>
            </a:endParaRPr>
          </a:p>
          <a:p>
            <a:pPr algn="just"/>
            <a:r>
              <a:rPr lang="es-ES" sz="2000" dirty="0">
                <a:latin typeface="Georgia" panose="02040502050405020303" pitchFamily="18" charset="0"/>
              </a:rPr>
              <a:t>Sentidos implicados: VISTA y OÍDO. Falta el TACTO, pues el </a:t>
            </a:r>
            <a:r>
              <a:rPr lang="es-ES" sz="2000" dirty="0" smtClean="0">
                <a:latin typeface="Georgia" panose="02040502050405020303" pitchFamily="18" charset="0"/>
              </a:rPr>
              <a:t>TÚ, siendo “una sombra” y “una visión”, </a:t>
            </a:r>
            <a:r>
              <a:rPr lang="es-ES" sz="2000" dirty="0">
                <a:latin typeface="Georgia" panose="02040502050405020303" pitchFamily="18" charset="0"/>
              </a:rPr>
              <a:t>es inalcanzable e intocable: “cuantas veces / voy a tocarte, te desvaneces”.</a:t>
            </a:r>
          </a:p>
          <a:p>
            <a:pPr algn="just"/>
            <a:endParaRPr lang="es-ES" sz="2000" dirty="0" smtClean="0">
              <a:latin typeface="Georgia" panose="02040502050405020303" pitchFamily="18" charset="0"/>
            </a:endParaRPr>
          </a:p>
          <a:p>
            <a:pPr algn="just"/>
            <a:endParaRPr lang="es-ES" sz="2000" dirty="0" smtClean="0">
              <a:latin typeface="Georgia" panose="02040502050405020303" pitchFamily="18" charset="0"/>
            </a:endParaRPr>
          </a:p>
        </p:txBody>
      </p:sp>
      <p:graphicFrame>
        <p:nvGraphicFramePr>
          <p:cNvPr id="3" name="Tabella 2"/>
          <p:cNvGraphicFramePr>
            <a:graphicFrameLocks noGrp="1"/>
          </p:cNvGraphicFramePr>
          <p:nvPr>
            <p:extLst>
              <p:ext uri="{D42A27DB-BD31-4B8C-83A1-F6EECF244321}">
                <p14:modId xmlns:p14="http://schemas.microsoft.com/office/powerpoint/2010/main" val="3217186610"/>
              </p:ext>
            </p:extLst>
          </p:nvPr>
        </p:nvGraphicFramePr>
        <p:xfrm>
          <a:off x="1632755" y="1223493"/>
          <a:ext cx="8128000" cy="2839792"/>
        </p:xfrm>
        <a:graphic>
          <a:graphicData uri="http://schemas.openxmlformats.org/drawingml/2006/table">
            <a:tbl>
              <a:tblPr firstRow="1" bandRow="1">
                <a:tableStyleId>{5C22544A-7EE6-4342-B048-85BDC9FD1C3A}</a:tableStyleId>
              </a:tblPr>
              <a:tblGrid>
                <a:gridCol w="4064000"/>
                <a:gridCol w="4064000"/>
              </a:tblGrid>
              <a:tr h="553792">
                <a:tc>
                  <a:txBody>
                    <a:bodyPr/>
                    <a:lstStyle/>
                    <a:p>
                      <a:r>
                        <a:rPr lang="es-ES" dirty="0" smtClean="0">
                          <a:latin typeface="Georgia" panose="02040502050405020303" pitchFamily="18" charset="0"/>
                        </a:rPr>
                        <a:t>Primera estrofa</a:t>
                      </a:r>
                      <a:endParaRPr lang="it-IT" dirty="0">
                        <a:latin typeface="Georgia" panose="02040502050405020303" pitchFamily="18" charset="0"/>
                      </a:endParaRPr>
                    </a:p>
                  </a:txBody>
                  <a:tcPr/>
                </a:tc>
                <a:tc>
                  <a:txBody>
                    <a:bodyPr/>
                    <a:lstStyle/>
                    <a:p>
                      <a:r>
                        <a:rPr lang="es-ES" dirty="0" smtClean="0">
                          <a:latin typeface="Georgia" panose="02040502050405020303" pitchFamily="18" charset="0"/>
                        </a:rPr>
                        <a:t>Tercera estrofa</a:t>
                      </a:r>
                      <a:endParaRPr lang="it-IT" dirty="0">
                        <a:latin typeface="Georgia" panose="02040502050405020303" pitchFamily="18" charset="0"/>
                      </a:endParaRPr>
                    </a:p>
                  </a:txBody>
                  <a:tcPr/>
                </a:tc>
              </a:tr>
              <a:tr h="370840">
                <a:tc>
                  <a:txBody>
                    <a:bodyPr/>
                    <a:lstStyle/>
                    <a:p>
                      <a:r>
                        <a:rPr lang="es-ES" dirty="0" smtClean="0">
                          <a:latin typeface="Georgia" panose="02040502050405020303" pitchFamily="18" charset="0"/>
                        </a:rPr>
                        <a:t>TÚ:</a:t>
                      </a:r>
                    </a:p>
                    <a:p>
                      <a:r>
                        <a:rPr lang="es-ES" dirty="0" smtClean="0">
                          <a:latin typeface="Georgia" panose="02040502050405020303" pitchFamily="18" charset="0"/>
                        </a:rPr>
                        <a:t>rumor sonoro / de arpa de oro</a:t>
                      </a:r>
                    </a:p>
                    <a:p>
                      <a:endParaRPr lang="es-ES" dirty="0" smtClean="0">
                        <a:latin typeface="Georgia" panose="02040502050405020303" pitchFamily="18" charset="0"/>
                      </a:endParaRPr>
                    </a:p>
                    <a:p>
                      <a:r>
                        <a:rPr lang="es-ES" dirty="0" smtClean="0">
                          <a:latin typeface="Georgia" panose="02040502050405020303" pitchFamily="18" charset="0"/>
                        </a:rPr>
                        <a:t>Vibrante alveolar /r/ + /0/</a:t>
                      </a:r>
                    </a:p>
                    <a:p>
                      <a:endParaRPr lang="es-ES" dirty="0" smtClean="0">
                        <a:latin typeface="Georgia" panose="02040502050405020303" pitchFamily="18" charset="0"/>
                      </a:endParaRPr>
                    </a:p>
                    <a:p>
                      <a:r>
                        <a:rPr lang="es-ES" dirty="0" smtClean="0">
                          <a:latin typeface="Georgia" panose="02040502050405020303" pitchFamily="18" charset="0"/>
                        </a:rPr>
                        <a:t>Produce el ruido, la música lánguida (Juan Ramón)</a:t>
                      </a:r>
                      <a:r>
                        <a:rPr lang="es-ES" baseline="0" dirty="0" smtClean="0">
                          <a:latin typeface="Georgia" panose="02040502050405020303" pitchFamily="18" charset="0"/>
                        </a:rPr>
                        <a:t> </a:t>
                      </a:r>
                      <a:endParaRPr lang="es-ES" dirty="0" smtClean="0">
                        <a:latin typeface="Georgia" panose="02040502050405020303" pitchFamily="18" charset="0"/>
                      </a:endParaRPr>
                    </a:p>
                    <a:p>
                      <a:endParaRPr lang="es-ES" dirty="0" smtClean="0">
                        <a:latin typeface="Georgia" panose="02040502050405020303" pitchFamily="18" charset="0"/>
                      </a:endParaRPr>
                    </a:p>
                  </a:txBody>
                  <a:tcPr/>
                </a:tc>
                <a:tc>
                  <a:txBody>
                    <a:bodyPr/>
                    <a:lstStyle/>
                    <a:p>
                      <a:r>
                        <a:rPr lang="es-ES" dirty="0" smtClean="0">
                          <a:latin typeface="Georgia" panose="02040502050405020303" pitchFamily="18" charset="0"/>
                        </a:rPr>
                        <a:t>YO:</a:t>
                      </a:r>
                    </a:p>
                    <a:p>
                      <a:r>
                        <a:rPr lang="es-ES" dirty="0" smtClean="0">
                          <a:latin typeface="Georgia" panose="02040502050405020303" pitchFamily="18" charset="0"/>
                        </a:rPr>
                        <a:t>largo lamento / del</a:t>
                      </a:r>
                      <a:r>
                        <a:rPr lang="es-ES" baseline="0" dirty="0" smtClean="0">
                          <a:latin typeface="Georgia" panose="02040502050405020303" pitchFamily="18" charset="0"/>
                        </a:rPr>
                        <a:t> ronco viento</a:t>
                      </a:r>
                    </a:p>
                    <a:p>
                      <a:endParaRPr lang="es-ES" baseline="0" dirty="0" smtClean="0">
                        <a:latin typeface="Georgia" panose="02040502050405020303" pitchFamily="18" charset="0"/>
                      </a:endParaRPr>
                    </a:p>
                    <a:p>
                      <a:r>
                        <a:rPr lang="es-ES" baseline="0" dirty="0" smtClean="0">
                          <a:latin typeface="Georgia" panose="02040502050405020303" pitchFamily="18" charset="0"/>
                        </a:rPr>
                        <a:t>Nasal (/m/ o /n/) + /o/</a:t>
                      </a:r>
                    </a:p>
                    <a:p>
                      <a:endParaRPr lang="es-ES" baseline="0" dirty="0" smtClean="0">
                        <a:latin typeface="Georgia" panose="02040502050405020303" pitchFamily="18" charset="0"/>
                      </a:endParaRPr>
                    </a:p>
                    <a:p>
                      <a:r>
                        <a:rPr lang="es-ES" baseline="0" dirty="0" smtClean="0">
                          <a:latin typeface="Georgia" panose="02040502050405020303" pitchFamily="18" charset="0"/>
                        </a:rPr>
                        <a:t>Escucha esa música lejana que parece un lamento</a:t>
                      </a:r>
                      <a:endParaRPr lang="it-IT" dirty="0">
                        <a:latin typeface="Georgia" panose="02040502050405020303" pitchFamily="18" charset="0"/>
                      </a:endParaRPr>
                    </a:p>
                  </a:txBody>
                  <a:tcPr/>
                </a:tc>
              </a:tr>
            </a:tbl>
          </a:graphicData>
        </a:graphic>
      </p:graphicFrame>
    </p:spTree>
    <p:extLst>
      <p:ext uri="{BB962C8B-B14F-4D97-AF65-F5344CB8AC3E}">
        <p14:creationId xmlns:p14="http://schemas.microsoft.com/office/powerpoint/2010/main" val="1063667992"/>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p:cNvSpPr txBox="1"/>
          <p:nvPr/>
        </p:nvSpPr>
        <p:spPr>
          <a:xfrm>
            <a:off x="300446" y="195944"/>
            <a:ext cx="11573691" cy="7694414"/>
          </a:xfrm>
          <a:prstGeom prst="rect">
            <a:avLst/>
          </a:prstGeom>
          <a:noFill/>
        </p:spPr>
        <p:txBody>
          <a:bodyPr wrap="square" rtlCol="0">
            <a:spAutoFit/>
          </a:bodyPr>
          <a:lstStyle/>
          <a:p>
            <a:pPr algn="ctr"/>
            <a:r>
              <a:rPr lang="es-ES" sz="2800" b="1" dirty="0">
                <a:solidFill>
                  <a:srgbClr val="FF0000"/>
                </a:solidFill>
                <a:latin typeface="Georgia" panose="02040502050405020303" pitchFamily="18" charset="0"/>
              </a:rPr>
              <a:t>El teatro </a:t>
            </a:r>
            <a:r>
              <a:rPr lang="es-ES" sz="2800" b="1" dirty="0" smtClean="0">
                <a:solidFill>
                  <a:srgbClr val="FF0000"/>
                </a:solidFill>
                <a:latin typeface="Georgia" panose="02040502050405020303" pitchFamily="18" charset="0"/>
              </a:rPr>
              <a:t>romántico</a:t>
            </a:r>
          </a:p>
          <a:p>
            <a:pPr algn="just"/>
            <a:endParaRPr lang="es-ES" sz="2800" dirty="0" smtClean="0">
              <a:latin typeface="Georgia" panose="02040502050405020303" pitchFamily="18" charset="0"/>
            </a:endParaRPr>
          </a:p>
          <a:p>
            <a:pPr algn="just"/>
            <a:r>
              <a:rPr lang="es-ES" sz="2800" dirty="0" smtClean="0">
                <a:latin typeface="Georgia" panose="02040502050405020303" pitchFamily="18" charset="0"/>
              </a:rPr>
              <a:t>El </a:t>
            </a:r>
            <a:r>
              <a:rPr lang="es-ES" sz="2800" dirty="0">
                <a:latin typeface="Georgia" panose="02040502050405020303" pitchFamily="18" charset="0"/>
              </a:rPr>
              <a:t>drama romántico </a:t>
            </a:r>
            <a:r>
              <a:rPr lang="es-ES" sz="2800" dirty="0" smtClean="0">
                <a:latin typeface="Georgia" panose="02040502050405020303" pitchFamily="18" charset="0"/>
              </a:rPr>
              <a:t>dura </a:t>
            </a:r>
            <a:r>
              <a:rPr lang="es-ES" sz="2800" dirty="0">
                <a:latin typeface="Georgia" panose="02040502050405020303" pitchFamily="18" charset="0"/>
              </a:rPr>
              <a:t>unos 20 años: </a:t>
            </a:r>
            <a:r>
              <a:rPr lang="es-ES" sz="2800" b="1" dirty="0">
                <a:latin typeface="Georgia" panose="02040502050405020303" pitchFamily="18" charset="0"/>
              </a:rPr>
              <a:t>de 1830 a </a:t>
            </a:r>
            <a:r>
              <a:rPr lang="es-ES" sz="2800" b="1" dirty="0" smtClean="0">
                <a:latin typeface="Georgia" panose="02040502050405020303" pitchFamily="18" charset="0"/>
              </a:rPr>
              <a:t>1850</a:t>
            </a:r>
            <a:r>
              <a:rPr lang="es-ES" sz="2800" dirty="0" smtClean="0">
                <a:latin typeface="Georgia" panose="02040502050405020303" pitchFamily="18" charset="0"/>
              </a:rPr>
              <a:t>; </a:t>
            </a:r>
            <a:r>
              <a:rPr lang="es-ES" sz="2800" dirty="0">
                <a:latin typeface="Georgia" panose="02040502050405020303" pitchFamily="18" charset="0"/>
              </a:rPr>
              <a:t>rompe con las reglas clásicas para recuperar en parte algunos elementos de las comedias de los Siglos de oro</a:t>
            </a:r>
            <a:r>
              <a:rPr lang="es-ES" sz="2800" dirty="0" smtClean="0">
                <a:latin typeface="Georgia" panose="02040502050405020303" pitchFamily="18" charset="0"/>
              </a:rPr>
              <a:t>.</a:t>
            </a:r>
          </a:p>
          <a:p>
            <a:pPr algn="just"/>
            <a:r>
              <a:rPr lang="es-ES" sz="2800" dirty="0" smtClean="0">
                <a:latin typeface="Georgia" panose="02040502050405020303" pitchFamily="18" charset="0"/>
              </a:rPr>
              <a:t>Generalmente </a:t>
            </a:r>
            <a:r>
              <a:rPr lang="es-ES" sz="2800" dirty="0">
                <a:latin typeface="Georgia" panose="02040502050405020303" pitchFamily="18" charset="0"/>
              </a:rPr>
              <a:t>se considera la </a:t>
            </a:r>
            <a:r>
              <a:rPr lang="es-ES" sz="2800" b="1" i="1" dirty="0">
                <a:latin typeface="Georgia" panose="02040502050405020303" pitchFamily="18" charset="0"/>
              </a:rPr>
              <a:t>Conjura de Venecia</a:t>
            </a:r>
            <a:r>
              <a:rPr lang="es-ES" sz="2800" b="1" dirty="0">
                <a:latin typeface="Georgia" panose="02040502050405020303" pitchFamily="18" charset="0"/>
              </a:rPr>
              <a:t> de Martínez de la Rosa </a:t>
            </a:r>
            <a:r>
              <a:rPr lang="es-ES" sz="2800" dirty="0">
                <a:latin typeface="Georgia" panose="02040502050405020303" pitchFamily="18" charset="0"/>
              </a:rPr>
              <a:t>(drama estrenado en 1834, pero escrito con toda probabilidad en </a:t>
            </a:r>
            <a:r>
              <a:rPr lang="es-ES" sz="2800" b="1" dirty="0">
                <a:latin typeface="Georgia" panose="02040502050405020303" pitchFamily="18" charset="0"/>
              </a:rPr>
              <a:t>1830</a:t>
            </a:r>
            <a:r>
              <a:rPr lang="es-ES" sz="2800" dirty="0">
                <a:latin typeface="Georgia" panose="02040502050405020303" pitchFamily="18" charset="0"/>
              </a:rPr>
              <a:t>) como el primer drama histórico original del Romanticismo español. Siguen este modelo otros dramaturgos como el </a:t>
            </a:r>
            <a:r>
              <a:rPr lang="es-ES" sz="2800" b="1" dirty="0">
                <a:latin typeface="Georgia" panose="02040502050405020303" pitchFamily="18" charset="0"/>
              </a:rPr>
              <a:t>Duque de </a:t>
            </a:r>
            <a:r>
              <a:rPr lang="es-ES" sz="2800" b="1" dirty="0" smtClean="0">
                <a:latin typeface="Georgia" panose="02040502050405020303" pitchFamily="18" charset="0"/>
              </a:rPr>
              <a:t>Rivas (</a:t>
            </a:r>
            <a:r>
              <a:rPr lang="es-ES" sz="2800" b="1" i="1" dirty="0">
                <a:latin typeface="Georgia" panose="02040502050405020303" pitchFamily="18" charset="0"/>
              </a:rPr>
              <a:t>Don Álvaro o la fuerza del </a:t>
            </a:r>
            <a:r>
              <a:rPr lang="es-ES" sz="2800" b="1" i="1" dirty="0" smtClean="0">
                <a:latin typeface="Georgia" panose="02040502050405020303" pitchFamily="18" charset="0"/>
              </a:rPr>
              <a:t>sino</a:t>
            </a:r>
            <a:r>
              <a:rPr lang="es-ES" sz="2800" dirty="0" smtClean="0">
                <a:latin typeface="Georgia" panose="02040502050405020303" pitchFamily="18" charset="0"/>
              </a:rPr>
              <a:t>, </a:t>
            </a:r>
            <a:r>
              <a:rPr lang="es-ES" sz="2800" b="1" dirty="0" smtClean="0">
                <a:latin typeface="Georgia" panose="02040502050405020303" pitchFamily="18" charset="0"/>
              </a:rPr>
              <a:t>1835</a:t>
            </a:r>
            <a:r>
              <a:rPr lang="es-ES" sz="2800" dirty="0" smtClean="0">
                <a:latin typeface="Georgia" panose="02040502050405020303" pitchFamily="18" charset="0"/>
              </a:rPr>
              <a:t>), </a:t>
            </a:r>
            <a:r>
              <a:rPr lang="es-ES" sz="2800" b="1" dirty="0">
                <a:latin typeface="Georgia" panose="02040502050405020303" pitchFamily="18" charset="0"/>
              </a:rPr>
              <a:t>Antonio García Gutiérrez </a:t>
            </a:r>
            <a:r>
              <a:rPr lang="es-ES" sz="2800" b="1" dirty="0" smtClean="0">
                <a:latin typeface="Georgia" panose="02040502050405020303" pitchFamily="18" charset="0"/>
              </a:rPr>
              <a:t>(</a:t>
            </a:r>
            <a:r>
              <a:rPr lang="es-ES" sz="2800" b="1" i="1" dirty="0" smtClean="0">
                <a:latin typeface="Georgia" panose="02040502050405020303" pitchFamily="18" charset="0"/>
              </a:rPr>
              <a:t>El Trovador</a:t>
            </a:r>
            <a:r>
              <a:rPr lang="es-ES" sz="2800" b="1" dirty="0" smtClean="0">
                <a:latin typeface="Georgia" panose="02040502050405020303" pitchFamily="18" charset="0"/>
              </a:rPr>
              <a:t>, 1836</a:t>
            </a:r>
            <a:r>
              <a:rPr lang="es-ES" sz="2800" dirty="0" smtClean="0">
                <a:latin typeface="Georgia" panose="02040502050405020303" pitchFamily="18" charset="0"/>
              </a:rPr>
              <a:t>) o </a:t>
            </a:r>
            <a:r>
              <a:rPr lang="es-ES" sz="2800" b="1" dirty="0">
                <a:latin typeface="Georgia" panose="02040502050405020303" pitchFamily="18" charset="0"/>
              </a:rPr>
              <a:t>Juan Eugenio </a:t>
            </a:r>
            <a:r>
              <a:rPr lang="es-ES" sz="2800" b="1" dirty="0" smtClean="0">
                <a:latin typeface="Georgia" panose="02040502050405020303" pitchFamily="18" charset="0"/>
              </a:rPr>
              <a:t>Hartzenbusch (</a:t>
            </a:r>
            <a:r>
              <a:rPr lang="es-ES" sz="2800" b="1" i="1" dirty="0">
                <a:latin typeface="Georgia" panose="02040502050405020303" pitchFamily="18" charset="0"/>
              </a:rPr>
              <a:t>Los amantes de </a:t>
            </a:r>
            <a:r>
              <a:rPr lang="es-ES" sz="2800" b="1" i="1" dirty="0" smtClean="0">
                <a:latin typeface="Georgia" panose="02040502050405020303" pitchFamily="18" charset="0"/>
              </a:rPr>
              <a:t>Teruel</a:t>
            </a:r>
            <a:r>
              <a:rPr lang="es-ES" sz="2800" b="1" dirty="0" smtClean="0">
                <a:latin typeface="Georgia" panose="02040502050405020303" pitchFamily="18" charset="0"/>
              </a:rPr>
              <a:t>, 1837</a:t>
            </a:r>
            <a:r>
              <a:rPr lang="es-ES" sz="2800" dirty="0" smtClean="0">
                <a:latin typeface="Georgia" panose="02040502050405020303" pitchFamily="18" charset="0"/>
              </a:rPr>
              <a:t>). </a:t>
            </a:r>
          </a:p>
          <a:p>
            <a:pPr algn="just"/>
            <a:endParaRPr lang="es-ES" sz="2800" dirty="0" smtClean="0">
              <a:latin typeface="Georgia" panose="02040502050405020303" pitchFamily="18" charset="0"/>
            </a:endParaRPr>
          </a:p>
          <a:p>
            <a:pPr algn="just"/>
            <a:r>
              <a:rPr lang="es-ES" sz="2800" dirty="0" smtClean="0">
                <a:latin typeface="Georgia" panose="02040502050405020303" pitchFamily="18" charset="0"/>
              </a:rPr>
              <a:t>DRAMAS CON UNA CLARA FUNCIÓN IDEOLÓGICA (Romanticismo liberal). </a:t>
            </a:r>
          </a:p>
          <a:p>
            <a:pPr algn="just"/>
            <a:endParaRPr lang="es-ES" sz="2800" dirty="0">
              <a:latin typeface="Georgia" panose="02040502050405020303" pitchFamily="18" charset="0"/>
            </a:endParaRPr>
          </a:p>
          <a:p>
            <a:pPr algn="just"/>
            <a:endParaRPr lang="es-ES" sz="2800" b="1" dirty="0" smtClean="0">
              <a:latin typeface="Georgia" panose="02040502050405020303" pitchFamily="18" charset="0"/>
            </a:endParaRPr>
          </a:p>
        </p:txBody>
      </p:sp>
    </p:spTree>
    <p:extLst>
      <p:ext uri="{BB962C8B-B14F-4D97-AF65-F5344CB8AC3E}">
        <p14:creationId xmlns:p14="http://schemas.microsoft.com/office/powerpoint/2010/main" val="2013743346"/>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p:cNvSpPr txBox="1"/>
          <p:nvPr/>
        </p:nvSpPr>
        <p:spPr>
          <a:xfrm>
            <a:off x="104504" y="143693"/>
            <a:ext cx="11573691" cy="6124754"/>
          </a:xfrm>
          <a:prstGeom prst="rect">
            <a:avLst/>
          </a:prstGeom>
          <a:noFill/>
        </p:spPr>
        <p:txBody>
          <a:bodyPr wrap="square" rtlCol="0">
            <a:spAutoFit/>
          </a:bodyPr>
          <a:lstStyle/>
          <a:p>
            <a:pPr algn="ctr"/>
            <a:r>
              <a:rPr lang="es-ES" sz="2800" b="1" dirty="0">
                <a:solidFill>
                  <a:srgbClr val="FF0000"/>
                </a:solidFill>
                <a:latin typeface="Georgia" panose="02040502050405020303" pitchFamily="18" charset="0"/>
              </a:rPr>
              <a:t>El teatro </a:t>
            </a:r>
            <a:r>
              <a:rPr lang="es-ES" sz="2800" b="1" dirty="0" smtClean="0">
                <a:solidFill>
                  <a:srgbClr val="FF0000"/>
                </a:solidFill>
                <a:latin typeface="Georgia" panose="02040502050405020303" pitchFamily="18" charset="0"/>
              </a:rPr>
              <a:t>romántico</a:t>
            </a:r>
          </a:p>
          <a:p>
            <a:pPr algn="just"/>
            <a:endParaRPr lang="es-ES" sz="2800" dirty="0">
              <a:latin typeface="Georgia" panose="02040502050405020303" pitchFamily="18" charset="0"/>
            </a:endParaRPr>
          </a:p>
          <a:p>
            <a:pPr algn="just"/>
            <a:r>
              <a:rPr lang="es-ES" sz="2800" dirty="0" smtClean="0">
                <a:latin typeface="Georgia" panose="02040502050405020303" pitchFamily="18" charset="0"/>
              </a:rPr>
              <a:t>Las </a:t>
            </a:r>
            <a:r>
              <a:rPr lang="es-ES" sz="2800" dirty="0">
                <a:latin typeface="Georgia" panose="02040502050405020303" pitchFamily="18" charset="0"/>
              </a:rPr>
              <a:t>cosas cambian </a:t>
            </a:r>
            <a:r>
              <a:rPr lang="es-ES" sz="2800" dirty="0" smtClean="0">
                <a:latin typeface="Georgia" panose="02040502050405020303" pitchFamily="18" charset="0"/>
              </a:rPr>
              <a:t>con </a:t>
            </a:r>
            <a:r>
              <a:rPr lang="es-ES" sz="2800" dirty="0">
                <a:latin typeface="Georgia" panose="02040502050405020303" pitchFamily="18" charset="0"/>
              </a:rPr>
              <a:t>el </a:t>
            </a:r>
            <a:r>
              <a:rPr lang="es-ES" sz="2800" b="1" i="1" dirty="0">
                <a:latin typeface="Georgia" panose="02040502050405020303" pitchFamily="18" charset="0"/>
              </a:rPr>
              <a:t>Don Juan Tenorio</a:t>
            </a:r>
            <a:r>
              <a:rPr lang="es-ES" sz="2800" b="1" dirty="0">
                <a:latin typeface="Georgia" panose="02040502050405020303" pitchFamily="18" charset="0"/>
              </a:rPr>
              <a:t> de José Zorrilla </a:t>
            </a:r>
            <a:r>
              <a:rPr lang="es-ES" sz="2800" b="1" dirty="0" smtClean="0">
                <a:latin typeface="Georgia" panose="02040502050405020303" pitchFamily="18" charset="0"/>
              </a:rPr>
              <a:t>(1844</a:t>
            </a:r>
            <a:r>
              <a:rPr lang="es-ES" sz="2800" b="1" dirty="0">
                <a:latin typeface="Georgia" panose="02040502050405020303" pitchFamily="18" charset="0"/>
              </a:rPr>
              <a:t>), </a:t>
            </a:r>
            <a:r>
              <a:rPr lang="es-ES" sz="2800" dirty="0">
                <a:latin typeface="Georgia" panose="02040502050405020303" pitchFamily="18" charset="0"/>
              </a:rPr>
              <a:t>curiosamente el más exitoso de los dramas románticos, porque en esta pieza se observa </a:t>
            </a:r>
            <a:r>
              <a:rPr lang="es-ES" sz="2800" dirty="0" smtClean="0">
                <a:latin typeface="Georgia" panose="02040502050405020303" pitchFamily="18" charset="0"/>
              </a:rPr>
              <a:t>una </a:t>
            </a:r>
            <a:r>
              <a:rPr lang="es-ES" sz="2800" dirty="0">
                <a:latin typeface="Georgia" panose="02040502050405020303" pitchFamily="18" charset="0"/>
              </a:rPr>
              <a:t>suerte de reacción “anti-romántica</a:t>
            </a:r>
            <a:r>
              <a:rPr lang="es-ES" sz="2800" dirty="0" smtClean="0">
                <a:latin typeface="Georgia" panose="02040502050405020303" pitchFamily="18" charset="0"/>
              </a:rPr>
              <a:t>” (y antiliberal), </a:t>
            </a:r>
            <a:r>
              <a:rPr lang="es-ES" sz="2800" dirty="0">
                <a:latin typeface="Georgia" panose="02040502050405020303" pitchFamily="18" charset="0"/>
              </a:rPr>
              <a:t>caracterizada por el rechazo de los héroes malditos (¡Zorrilla hace que se arrepienta y salve su alma el mismísimo burlador de Sevilla!). </a:t>
            </a:r>
            <a:endParaRPr lang="es-ES" sz="2800" dirty="0" smtClean="0">
              <a:latin typeface="Georgia" panose="02040502050405020303" pitchFamily="18" charset="0"/>
            </a:endParaRPr>
          </a:p>
          <a:p>
            <a:pPr algn="just"/>
            <a:endParaRPr lang="es-ES" sz="2800" dirty="0">
              <a:latin typeface="Georgia" panose="02040502050405020303" pitchFamily="18" charset="0"/>
            </a:endParaRPr>
          </a:p>
          <a:p>
            <a:pPr algn="just"/>
            <a:r>
              <a:rPr lang="es-ES" sz="2800" dirty="0" smtClean="0">
                <a:latin typeface="Georgia" panose="02040502050405020303" pitchFamily="18" charset="0"/>
              </a:rPr>
              <a:t>Quizás </a:t>
            </a:r>
            <a:r>
              <a:rPr lang="es-ES" sz="2800" dirty="0">
                <a:latin typeface="Georgia" panose="02040502050405020303" pitchFamily="18" charset="0"/>
              </a:rPr>
              <a:t>esto se deba a las transformaciones del público, que reclamaba entonces algo diferente desde el punto de vista moral, filosófico, político y literario, y que en esos años parece exigir sobre todo una vuelta al orden, una recuperación de la armonía espiritual y social.</a:t>
            </a:r>
            <a:endParaRPr lang="es-ES" sz="2800" b="1" dirty="0" smtClean="0">
              <a:latin typeface="Georgia" panose="02040502050405020303" pitchFamily="18" charset="0"/>
            </a:endParaRPr>
          </a:p>
          <a:p>
            <a:pPr algn="just"/>
            <a:endParaRPr lang="es-ES" sz="2800" b="1" dirty="0" smtClean="0">
              <a:latin typeface="Georgia" panose="02040502050405020303" pitchFamily="18" charset="0"/>
            </a:endParaRPr>
          </a:p>
        </p:txBody>
      </p:sp>
    </p:spTree>
    <p:extLst>
      <p:ext uri="{BB962C8B-B14F-4D97-AF65-F5344CB8AC3E}">
        <p14:creationId xmlns:p14="http://schemas.microsoft.com/office/powerpoint/2010/main" val="995548985"/>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p:cNvSpPr txBox="1"/>
          <p:nvPr/>
        </p:nvSpPr>
        <p:spPr>
          <a:xfrm>
            <a:off x="104504" y="143693"/>
            <a:ext cx="11573691" cy="5693866"/>
          </a:xfrm>
          <a:prstGeom prst="rect">
            <a:avLst/>
          </a:prstGeom>
          <a:noFill/>
        </p:spPr>
        <p:txBody>
          <a:bodyPr wrap="square" rtlCol="0">
            <a:spAutoFit/>
          </a:bodyPr>
          <a:lstStyle/>
          <a:p>
            <a:pPr algn="ctr"/>
            <a:r>
              <a:rPr lang="es-ES" sz="2800" b="1" dirty="0">
                <a:solidFill>
                  <a:srgbClr val="FF0000"/>
                </a:solidFill>
                <a:latin typeface="Georgia" panose="02040502050405020303" pitchFamily="18" charset="0"/>
              </a:rPr>
              <a:t>El teatro </a:t>
            </a:r>
            <a:r>
              <a:rPr lang="es-ES" sz="2800" b="1" dirty="0" smtClean="0">
                <a:solidFill>
                  <a:srgbClr val="FF0000"/>
                </a:solidFill>
                <a:latin typeface="Georgia" panose="02040502050405020303" pitchFamily="18" charset="0"/>
              </a:rPr>
              <a:t>romántico - </a:t>
            </a:r>
            <a:r>
              <a:rPr lang="es-ES" sz="2800" dirty="0">
                <a:solidFill>
                  <a:srgbClr val="FF0000"/>
                </a:solidFill>
                <a:latin typeface="Georgia" panose="02040502050405020303" pitchFamily="18" charset="0"/>
              </a:rPr>
              <a:t>José Zorrilla (1817-1893)</a:t>
            </a:r>
            <a:endParaRPr lang="es-ES" sz="2800" b="1" dirty="0" smtClean="0">
              <a:solidFill>
                <a:srgbClr val="FF0000"/>
              </a:solidFill>
              <a:latin typeface="Georgia" panose="02040502050405020303" pitchFamily="18" charset="0"/>
            </a:endParaRPr>
          </a:p>
          <a:p>
            <a:pPr algn="ctr"/>
            <a:endParaRPr lang="es-ES" sz="2800" dirty="0" smtClean="0">
              <a:solidFill>
                <a:srgbClr val="FF0000"/>
              </a:solidFill>
              <a:latin typeface="Georgia" panose="02040502050405020303" pitchFamily="18" charset="0"/>
            </a:endParaRPr>
          </a:p>
          <a:p>
            <a:pPr algn="just"/>
            <a:r>
              <a:rPr lang="es-ES" sz="2800" dirty="0" smtClean="0">
                <a:latin typeface="Georgia" panose="02040502050405020303" pitchFamily="18" charset="0"/>
              </a:rPr>
              <a:t>En Zorrilla del </a:t>
            </a:r>
            <a:r>
              <a:rPr lang="es-ES" sz="2800" dirty="0">
                <a:latin typeface="Georgia" panose="02040502050405020303" pitchFamily="18" charset="0"/>
              </a:rPr>
              <a:t>teatro romántico quedan </a:t>
            </a:r>
            <a:r>
              <a:rPr lang="es-ES" sz="2800" dirty="0" smtClean="0">
                <a:latin typeface="Georgia" panose="02040502050405020303" pitchFamily="18" charset="0"/>
              </a:rPr>
              <a:t>solo:</a:t>
            </a:r>
          </a:p>
          <a:p>
            <a:pPr marL="457200" indent="-457200" algn="just">
              <a:buFontTx/>
              <a:buChar char="-"/>
            </a:pPr>
            <a:r>
              <a:rPr lang="es-ES" sz="2800" dirty="0" smtClean="0">
                <a:latin typeface="Georgia" panose="02040502050405020303" pitchFamily="18" charset="0"/>
              </a:rPr>
              <a:t>la </a:t>
            </a:r>
            <a:r>
              <a:rPr lang="es-ES" sz="2800" dirty="0">
                <a:latin typeface="Georgia" panose="02040502050405020303" pitchFamily="18" charset="0"/>
              </a:rPr>
              <a:t>ruptura de las reglas </a:t>
            </a:r>
            <a:r>
              <a:rPr lang="es-ES" sz="2800" dirty="0" smtClean="0">
                <a:latin typeface="Georgia" panose="02040502050405020303" pitchFamily="18" charset="0"/>
              </a:rPr>
              <a:t>aristotélicas;</a:t>
            </a:r>
          </a:p>
          <a:p>
            <a:pPr marL="457200" indent="-457200" algn="just">
              <a:buFontTx/>
              <a:buChar char="-"/>
            </a:pPr>
            <a:r>
              <a:rPr lang="es-ES" sz="2800" dirty="0" smtClean="0">
                <a:latin typeface="Georgia" panose="02040502050405020303" pitchFamily="18" charset="0"/>
              </a:rPr>
              <a:t>el </a:t>
            </a:r>
            <a:r>
              <a:rPr lang="es-ES" sz="2800" dirty="0">
                <a:latin typeface="Georgia" panose="02040502050405020303" pitchFamily="18" charset="0"/>
              </a:rPr>
              <a:t>uso de un lenguaje </a:t>
            </a:r>
            <a:r>
              <a:rPr lang="es-ES" sz="2800" dirty="0" smtClean="0">
                <a:latin typeface="Georgia" panose="02040502050405020303" pitchFamily="18" charset="0"/>
              </a:rPr>
              <a:t>retórico;</a:t>
            </a:r>
          </a:p>
          <a:p>
            <a:pPr marL="457200" indent="-457200" algn="just">
              <a:buFontTx/>
              <a:buChar char="-"/>
            </a:pPr>
            <a:r>
              <a:rPr lang="es-ES" sz="2800" dirty="0" smtClean="0">
                <a:latin typeface="Georgia" panose="02040502050405020303" pitchFamily="18" charset="0"/>
              </a:rPr>
              <a:t>y </a:t>
            </a:r>
            <a:r>
              <a:rPr lang="es-ES" sz="2800" dirty="0">
                <a:latin typeface="Georgia" panose="02040502050405020303" pitchFamily="18" charset="0"/>
              </a:rPr>
              <a:t>la predilección por elementos escenográficos “de impacto” como apariciones, duelos, muertes violentas, etc</a:t>
            </a:r>
            <a:r>
              <a:rPr lang="es-ES" sz="2800" dirty="0" smtClean="0">
                <a:latin typeface="Georgia" panose="02040502050405020303" pitchFamily="18" charset="0"/>
              </a:rPr>
              <a:t>. </a:t>
            </a:r>
            <a:endParaRPr lang="es-ES" sz="2800" dirty="0">
              <a:latin typeface="Georgia" panose="02040502050405020303" pitchFamily="18" charset="0"/>
            </a:endParaRPr>
          </a:p>
          <a:p>
            <a:pPr algn="just"/>
            <a:endParaRPr lang="es-ES" sz="2800" dirty="0" smtClean="0">
              <a:latin typeface="Georgia" panose="02040502050405020303" pitchFamily="18" charset="0"/>
            </a:endParaRPr>
          </a:p>
          <a:p>
            <a:pPr algn="just"/>
            <a:r>
              <a:rPr lang="es-ES" sz="2800" dirty="0" smtClean="0">
                <a:latin typeface="Georgia" panose="02040502050405020303" pitchFamily="18" charset="0"/>
              </a:rPr>
              <a:t>Y </a:t>
            </a:r>
            <a:r>
              <a:rPr lang="es-ES" sz="2800" dirty="0">
                <a:latin typeface="Georgia" panose="02040502050405020303" pitchFamily="18" charset="0"/>
              </a:rPr>
              <a:t>aunque siga privilegiando personajes históricos o legendarios, ya elige siempre un </a:t>
            </a:r>
            <a:r>
              <a:rPr lang="es-ES" sz="2800" b="1" dirty="0" smtClean="0">
                <a:latin typeface="Georgia" panose="02040502050405020303" pitchFamily="18" charset="0"/>
              </a:rPr>
              <a:t>desenlace </a:t>
            </a:r>
            <a:r>
              <a:rPr lang="es-ES" sz="2800" b="1" dirty="0">
                <a:latin typeface="Georgia" panose="02040502050405020303" pitchFamily="18" charset="0"/>
              </a:rPr>
              <a:t>feliz</a:t>
            </a:r>
            <a:r>
              <a:rPr lang="es-ES" sz="2800" dirty="0">
                <a:latin typeface="Georgia" panose="02040502050405020303" pitchFamily="18" charset="0"/>
              </a:rPr>
              <a:t> coherente con </a:t>
            </a:r>
            <a:r>
              <a:rPr lang="es-ES" sz="2800" dirty="0" smtClean="0">
                <a:latin typeface="Georgia" panose="02040502050405020303" pitchFamily="18" charset="0"/>
              </a:rPr>
              <a:t>su </a:t>
            </a:r>
            <a:r>
              <a:rPr lang="es-ES" sz="2800" dirty="0">
                <a:latin typeface="Georgia" panose="02040502050405020303" pitchFamily="18" charset="0"/>
              </a:rPr>
              <a:t>cosmovisión católica </a:t>
            </a:r>
            <a:r>
              <a:rPr lang="es-ES" sz="2800" dirty="0" smtClean="0">
                <a:latin typeface="Georgia" panose="02040502050405020303" pitchFamily="18" charset="0"/>
              </a:rPr>
              <a:t>(segunda fase conservadora del Romanticismo).</a:t>
            </a:r>
          </a:p>
          <a:p>
            <a:pPr algn="just"/>
            <a:endParaRPr lang="es-ES" sz="2800" dirty="0">
              <a:latin typeface="Georgia" panose="02040502050405020303" pitchFamily="18" charset="0"/>
            </a:endParaRPr>
          </a:p>
          <a:p>
            <a:pPr algn="just"/>
            <a:r>
              <a:rPr lang="es-ES" sz="2800" dirty="0" smtClean="0">
                <a:latin typeface="Georgia" panose="02040502050405020303" pitchFamily="18" charset="0"/>
              </a:rPr>
              <a:t> </a:t>
            </a:r>
            <a:endParaRPr lang="es-ES" sz="2800" dirty="0">
              <a:latin typeface="Georgia" panose="02040502050405020303" pitchFamily="18" charset="0"/>
            </a:endParaRPr>
          </a:p>
        </p:txBody>
      </p:sp>
    </p:spTree>
    <p:extLst>
      <p:ext uri="{BB962C8B-B14F-4D97-AF65-F5344CB8AC3E}">
        <p14:creationId xmlns:p14="http://schemas.microsoft.com/office/powerpoint/2010/main" val="2932855041"/>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p:cNvSpPr txBox="1"/>
          <p:nvPr/>
        </p:nvSpPr>
        <p:spPr>
          <a:xfrm>
            <a:off x="104504" y="143693"/>
            <a:ext cx="11573691" cy="6124754"/>
          </a:xfrm>
          <a:prstGeom prst="rect">
            <a:avLst/>
          </a:prstGeom>
          <a:noFill/>
        </p:spPr>
        <p:txBody>
          <a:bodyPr wrap="square" rtlCol="0">
            <a:spAutoFit/>
          </a:bodyPr>
          <a:lstStyle/>
          <a:p>
            <a:pPr algn="ctr"/>
            <a:r>
              <a:rPr lang="es-ES" sz="2800" b="1" dirty="0">
                <a:solidFill>
                  <a:srgbClr val="FF0000"/>
                </a:solidFill>
                <a:latin typeface="Georgia" panose="02040502050405020303" pitchFamily="18" charset="0"/>
              </a:rPr>
              <a:t>La prosa romántica: novela histórica y </a:t>
            </a:r>
            <a:r>
              <a:rPr lang="es-ES" sz="2800" b="1" dirty="0" smtClean="0">
                <a:solidFill>
                  <a:srgbClr val="FF0000"/>
                </a:solidFill>
                <a:latin typeface="Georgia" panose="02040502050405020303" pitchFamily="18" charset="0"/>
              </a:rPr>
              <a:t>costumbrismo</a:t>
            </a:r>
            <a:endParaRPr lang="es-ES" sz="2800" b="1" dirty="0">
              <a:solidFill>
                <a:srgbClr val="FF0000"/>
              </a:solidFill>
              <a:latin typeface="Georgia" panose="02040502050405020303" pitchFamily="18" charset="0"/>
            </a:endParaRPr>
          </a:p>
          <a:p>
            <a:pPr algn="just"/>
            <a:endParaRPr lang="es-ES" sz="2800" dirty="0" smtClean="0">
              <a:latin typeface="Georgia" panose="02040502050405020303" pitchFamily="18" charset="0"/>
            </a:endParaRPr>
          </a:p>
          <a:p>
            <a:pPr algn="just"/>
            <a:r>
              <a:rPr lang="es-ES" sz="2800" dirty="0" smtClean="0">
                <a:latin typeface="Georgia" panose="02040502050405020303" pitchFamily="18" charset="0"/>
              </a:rPr>
              <a:t>La </a:t>
            </a:r>
            <a:r>
              <a:rPr lang="es-ES" sz="2800" dirty="0">
                <a:latin typeface="Georgia" panose="02040502050405020303" pitchFamily="18" charset="0"/>
              </a:rPr>
              <a:t>prosa resurge de sus cenizas después de la decadencia del período ilustrado. Pero, de nuevo, en este género no se advierte ninguna ruptura evidente: </a:t>
            </a:r>
            <a:r>
              <a:rPr lang="es-ES" sz="2800" dirty="0" smtClean="0">
                <a:latin typeface="Georgia" panose="02040502050405020303" pitchFamily="18" charset="0"/>
              </a:rPr>
              <a:t>siguen </a:t>
            </a:r>
            <a:r>
              <a:rPr lang="es-ES" sz="2800" dirty="0">
                <a:latin typeface="Georgia" panose="02040502050405020303" pitchFamily="18" charset="0"/>
              </a:rPr>
              <a:t>vigentes las formas barrocas que habían cultivado Torres Villarroel y el padre Isla</a:t>
            </a:r>
            <a:r>
              <a:rPr lang="es-ES" sz="2800" dirty="0" smtClean="0">
                <a:latin typeface="Georgia" panose="02040502050405020303" pitchFamily="18" charset="0"/>
              </a:rPr>
              <a:t>.</a:t>
            </a:r>
          </a:p>
          <a:p>
            <a:pPr algn="just"/>
            <a:endParaRPr lang="es-ES" sz="2800" dirty="0" smtClean="0">
              <a:latin typeface="Georgia" panose="02040502050405020303" pitchFamily="18" charset="0"/>
            </a:endParaRPr>
          </a:p>
          <a:p>
            <a:pPr algn="just"/>
            <a:r>
              <a:rPr lang="es-ES" sz="2800" dirty="0" smtClean="0">
                <a:latin typeface="Georgia" panose="02040502050405020303" pitchFamily="18" charset="0"/>
              </a:rPr>
              <a:t>La </a:t>
            </a:r>
            <a:r>
              <a:rPr lang="es-ES" sz="2800" dirty="0">
                <a:latin typeface="Georgia" panose="02040502050405020303" pitchFamily="18" charset="0"/>
              </a:rPr>
              <a:t>auténtica novela romántica se afirma solo después de la muerte de Fernando </a:t>
            </a:r>
            <a:r>
              <a:rPr lang="es-ES" sz="2800" dirty="0" smtClean="0">
                <a:latin typeface="Georgia" panose="02040502050405020303" pitchFamily="18" charset="0"/>
              </a:rPr>
              <a:t>VII </a:t>
            </a:r>
            <a:r>
              <a:rPr lang="es-ES" sz="2800" dirty="0">
                <a:latin typeface="Georgia" panose="02040502050405020303" pitchFamily="18" charset="0"/>
              </a:rPr>
              <a:t>y toma la forma de la “novela histórica”, </a:t>
            </a:r>
            <a:r>
              <a:rPr lang="es-ES" sz="2800" dirty="0" smtClean="0">
                <a:latin typeface="Georgia" panose="02040502050405020303" pitchFamily="18" charset="0"/>
              </a:rPr>
              <a:t>como imitación </a:t>
            </a:r>
            <a:r>
              <a:rPr lang="es-ES" sz="2800" dirty="0">
                <a:latin typeface="Georgia" panose="02040502050405020303" pitchFamily="18" charset="0"/>
              </a:rPr>
              <a:t>de los modelos europeos. </a:t>
            </a:r>
            <a:endParaRPr lang="es-ES" sz="2800" dirty="0" smtClean="0">
              <a:latin typeface="Georgia" panose="02040502050405020303" pitchFamily="18" charset="0"/>
            </a:endParaRPr>
          </a:p>
          <a:p>
            <a:pPr algn="just"/>
            <a:r>
              <a:rPr lang="es-ES" sz="2800" dirty="0">
                <a:latin typeface="Georgia" panose="02040502050405020303" pitchFamily="18" charset="0"/>
              </a:rPr>
              <a:t>L</a:t>
            </a:r>
            <a:r>
              <a:rPr lang="es-ES" sz="2800" dirty="0" smtClean="0">
                <a:latin typeface="Georgia" panose="02040502050405020303" pitchFamily="18" charset="0"/>
              </a:rPr>
              <a:t>a </a:t>
            </a:r>
            <a:r>
              <a:rPr lang="es-ES" sz="2800" dirty="0">
                <a:latin typeface="Georgia" panose="02040502050405020303" pitchFamily="18" charset="0"/>
              </a:rPr>
              <a:t>ambientación a menudo carece de toda verosimilitud, ya que los autores solían colocar sus historias en un pasado tan lejano como inventado, o sea, en una Edad Media imaginaria, que permitía celebrar los perdidos valores del mundo caballeresco. </a:t>
            </a:r>
          </a:p>
        </p:txBody>
      </p:sp>
    </p:spTree>
    <p:extLst>
      <p:ext uri="{BB962C8B-B14F-4D97-AF65-F5344CB8AC3E}">
        <p14:creationId xmlns:p14="http://schemas.microsoft.com/office/powerpoint/2010/main" val="346827758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magin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76250" y="266700"/>
            <a:ext cx="11239500" cy="6324600"/>
          </a:xfrm>
          <a:prstGeom prst="rect">
            <a:avLst/>
          </a:prstGeom>
        </p:spPr>
      </p:pic>
      <p:pic>
        <p:nvPicPr>
          <p:cNvPr id="4" name="Immagin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76250" y="266700"/>
            <a:ext cx="11239500" cy="6324600"/>
          </a:xfrm>
          <a:prstGeom prst="rect">
            <a:avLst/>
          </a:prstGeom>
        </p:spPr>
      </p:pic>
    </p:spTree>
    <p:extLst>
      <p:ext uri="{BB962C8B-B14F-4D97-AF65-F5344CB8AC3E}">
        <p14:creationId xmlns:p14="http://schemas.microsoft.com/office/powerpoint/2010/main" val="2561382093"/>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p:cNvSpPr txBox="1"/>
          <p:nvPr/>
        </p:nvSpPr>
        <p:spPr>
          <a:xfrm>
            <a:off x="104504" y="143693"/>
            <a:ext cx="11573691" cy="5693866"/>
          </a:xfrm>
          <a:prstGeom prst="rect">
            <a:avLst/>
          </a:prstGeom>
          <a:noFill/>
        </p:spPr>
        <p:txBody>
          <a:bodyPr wrap="square" rtlCol="0">
            <a:spAutoFit/>
          </a:bodyPr>
          <a:lstStyle/>
          <a:p>
            <a:pPr algn="ctr"/>
            <a:r>
              <a:rPr lang="es-ES" sz="2800" b="1" dirty="0">
                <a:solidFill>
                  <a:srgbClr val="FF0000"/>
                </a:solidFill>
                <a:latin typeface="Georgia" panose="02040502050405020303" pitchFamily="18" charset="0"/>
              </a:rPr>
              <a:t>La prosa romántica: novela histórica y </a:t>
            </a:r>
            <a:r>
              <a:rPr lang="es-ES" sz="2800" b="1" dirty="0" smtClean="0">
                <a:solidFill>
                  <a:srgbClr val="FF0000"/>
                </a:solidFill>
                <a:latin typeface="Georgia" panose="02040502050405020303" pitchFamily="18" charset="0"/>
              </a:rPr>
              <a:t>costumbrismo</a:t>
            </a:r>
          </a:p>
          <a:p>
            <a:pPr algn="just"/>
            <a:endParaRPr lang="es-ES" sz="2800" dirty="0" smtClean="0">
              <a:latin typeface="Georgia" panose="02040502050405020303" pitchFamily="18" charset="0"/>
            </a:endParaRPr>
          </a:p>
          <a:p>
            <a:pPr algn="just"/>
            <a:r>
              <a:rPr lang="es-ES" sz="2800" dirty="0" smtClean="0">
                <a:latin typeface="Georgia" panose="02040502050405020303" pitchFamily="18" charset="0"/>
              </a:rPr>
              <a:t>Las </a:t>
            </a:r>
            <a:r>
              <a:rPr lang="es-ES" sz="2800" dirty="0">
                <a:latin typeface="Georgia" panose="02040502050405020303" pitchFamily="18" charset="0"/>
              </a:rPr>
              <a:t>tramas no brillan por su originalidad y se repiten sin muchas variaciones: el héroe intenta realizar su amor (está enamorado de una dama </a:t>
            </a:r>
            <a:r>
              <a:rPr lang="es-ES" sz="2800" dirty="0" smtClean="0">
                <a:latin typeface="Georgia" panose="02040502050405020303" pitchFamily="18" charset="0"/>
              </a:rPr>
              <a:t>frágil e </a:t>
            </a:r>
            <a:r>
              <a:rPr lang="es-ES" sz="2800" dirty="0">
                <a:latin typeface="Georgia" panose="02040502050405020303" pitchFamily="18" charset="0"/>
              </a:rPr>
              <a:t>indefensa), pero no puede triunfar por las circustancias adversas; los personajes secundarios (siervos, bandidos, religiosos) son los típicos del arte popular –piénsese en el teatro popular y anti-ilustrado del XVIII–, y permiten pintar un mundo arcano y estetizante</a:t>
            </a:r>
            <a:r>
              <a:rPr lang="es-ES" sz="2800" dirty="0" smtClean="0">
                <a:latin typeface="Georgia" panose="02040502050405020303" pitchFamily="18" charset="0"/>
              </a:rPr>
              <a:t>.</a:t>
            </a:r>
          </a:p>
          <a:p>
            <a:pPr algn="just"/>
            <a:endParaRPr lang="it-IT" sz="2800" dirty="0" smtClean="0">
              <a:latin typeface="Georgia" panose="02040502050405020303" pitchFamily="18" charset="0"/>
              <a:ea typeface="Times New Roman" panose="02020603050405020304" pitchFamily="18" charset="0"/>
              <a:cs typeface="Times New Roman" panose="02020603050405020304" pitchFamily="18" charset="0"/>
            </a:endParaRPr>
          </a:p>
          <a:p>
            <a:pPr algn="just"/>
            <a:r>
              <a:rPr lang="es-ES" sz="2800" dirty="0" smtClean="0">
                <a:latin typeface="Georgia" panose="02040502050405020303" pitchFamily="18" charset="0"/>
                <a:ea typeface="Times New Roman" panose="02020603050405020304" pitchFamily="18" charset="0"/>
                <a:cs typeface="Times New Roman" panose="02020603050405020304" pitchFamily="18" charset="0"/>
              </a:rPr>
              <a:t>En </a:t>
            </a:r>
            <a:r>
              <a:rPr lang="es-ES" sz="2800" dirty="0">
                <a:latin typeface="Georgia" panose="02040502050405020303" pitchFamily="18" charset="0"/>
                <a:ea typeface="Times New Roman" panose="02020603050405020304" pitchFamily="18" charset="0"/>
                <a:cs typeface="Times New Roman" panose="02020603050405020304" pitchFamily="18" charset="0"/>
              </a:rPr>
              <a:t>estos relatos hay muchas descripciones de paisajes y costumbres, a menudo evocados con evidente nostalgia.</a:t>
            </a:r>
            <a:endParaRPr lang="es-ES" sz="2800" dirty="0">
              <a:latin typeface="Georgia" panose="02040502050405020303" pitchFamily="18" charset="0"/>
            </a:endParaRPr>
          </a:p>
          <a:p>
            <a:pPr algn="just"/>
            <a:endParaRPr lang="es-ES" sz="2800" dirty="0" smtClean="0">
              <a:latin typeface="Georgia" panose="02040502050405020303" pitchFamily="18" charset="0"/>
            </a:endParaRPr>
          </a:p>
          <a:p>
            <a:pPr algn="just"/>
            <a:endParaRPr lang="es-ES" sz="2800" dirty="0">
              <a:latin typeface="Georgia" panose="02040502050405020303" pitchFamily="18" charset="0"/>
            </a:endParaRPr>
          </a:p>
        </p:txBody>
      </p:sp>
    </p:spTree>
    <p:extLst>
      <p:ext uri="{BB962C8B-B14F-4D97-AF65-F5344CB8AC3E}">
        <p14:creationId xmlns:p14="http://schemas.microsoft.com/office/powerpoint/2010/main" val="2739690553"/>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p:cNvSpPr txBox="1"/>
          <p:nvPr/>
        </p:nvSpPr>
        <p:spPr>
          <a:xfrm>
            <a:off x="104504" y="143693"/>
            <a:ext cx="11573691" cy="4832092"/>
          </a:xfrm>
          <a:prstGeom prst="rect">
            <a:avLst/>
          </a:prstGeom>
          <a:noFill/>
        </p:spPr>
        <p:txBody>
          <a:bodyPr wrap="square" rtlCol="0">
            <a:spAutoFit/>
          </a:bodyPr>
          <a:lstStyle/>
          <a:p>
            <a:pPr algn="ctr"/>
            <a:r>
              <a:rPr lang="es-ES" sz="2800" b="1" dirty="0">
                <a:solidFill>
                  <a:srgbClr val="FF0000"/>
                </a:solidFill>
                <a:latin typeface="Georgia" panose="02040502050405020303" pitchFamily="18" charset="0"/>
              </a:rPr>
              <a:t>La prosa romántica: </a:t>
            </a:r>
            <a:r>
              <a:rPr lang="es-ES" sz="2800" b="1" dirty="0" smtClean="0">
                <a:solidFill>
                  <a:srgbClr val="FF0000"/>
                </a:solidFill>
                <a:latin typeface="Georgia" panose="02040502050405020303" pitchFamily="18" charset="0"/>
              </a:rPr>
              <a:t>el costumbrismo</a:t>
            </a:r>
          </a:p>
          <a:p>
            <a:pPr algn="just"/>
            <a:endParaRPr lang="es-ES" sz="2800" dirty="0" smtClean="0">
              <a:latin typeface="Georgia" panose="02040502050405020303" pitchFamily="18" charset="0"/>
            </a:endParaRPr>
          </a:p>
          <a:p>
            <a:pPr algn="just"/>
            <a:r>
              <a:rPr lang="es-ES" sz="2800" dirty="0" smtClean="0">
                <a:latin typeface="Georgia" panose="02040502050405020303" pitchFamily="18" charset="0"/>
                <a:ea typeface="Times New Roman" panose="02020603050405020304" pitchFamily="18" charset="0"/>
                <a:cs typeface="Times New Roman" panose="02020603050405020304" pitchFamily="18" charset="0"/>
              </a:rPr>
              <a:t>Nace el</a:t>
            </a:r>
            <a:r>
              <a:rPr lang="es-ES" sz="2800" i="1" dirty="0" smtClean="0">
                <a:latin typeface="Georgia" panose="02040502050405020303" pitchFamily="18" charset="0"/>
                <a:ea typeface="Times New Roman" panose="02020603050405020304" pitchFamily="18" charset="0"/>
                <a:cs typeface="Times New Roman" panose="02020603050405020304" pitchFamily="18" charset="0"/>
              </a:rPr>
              <a:t> costumbrismo</a:t>
            </a:r>
            <a:r>
              <a:rPr lang="es-ES" sz="2800" dirty="0" smtClean="0">
                <a:latin typeface="Georgia" panose="02040502050405020303" pitchFamily="18" charset="0"/>
                <a:ea typeface="Times New Roman" panose="02020603050405020304" pitchFamily="18" charset="0"/>
                <a:cs typeface="Times New Roman" panose="02020603050405020304" pitchFamily="18" charset="0"/>
              </a:rPr>
              <a:t>: el </a:t>
            </a:r>
            <a:r>
              <a:rPr lang="es-ES" sz="2800" dirty="0">
                <a:latin typeface="Georgia" panose="02040502050405020303" pitchFamily="18" charset="0"/>
                <a:ea typeface="Times New Roman" panose="02020603050405020304" pitchFamily="18" charset="0"/>
                <a:cs typeface="Times New Roman" panose="02020603050405020304" pitchFamily="18" charset="0"/>
              </a:rPr>
              <a:t>fenómeno más interesante de la prosa romántica española. Según esta nueva moda, los autores escriben unos breves “cuadros de costumbres” que intentan describir </a:t>
            </a:r>
            <a:r>
              <a:rPr lang="es-ES" sz="2800" dirty="0" smtClean="0">
                <a:latin typeface="Georgia" panose="02040502050405020303" pitchFamily="18" charset="0"/>
                <a:ea typeface="Times New Roman" panose="02020603050405020304" pitchFamily="18" charset="0"/>
                <a:cs typeface="Times New Roman" panose="02020603050405020304" pitchFamily="18" charset="0"/>
              </a:rPr>
              <a:t>y fijar la esencia </a:t>
            </a:r>
            <a:r>
              <a:rPr lang="es-ES" sz="2800" dirty="0">
                <a:latin typeface="Georgia" panose="02040502050405020303" pitchFamily="18" charset="0"/>
                <a:ea typeface="Times New Roman" panose="02020603050405020304" pitchFamily="18" charset="0"/>
                <a:cs typeface="Times New Roman" panose="02020603050405020304" pitchFamily="18" charset="0"/>
              </a:rPr>
              <a:t>de la tradición nacional. </a:t>
            </a:r>
            <a:endParaRPr lang="es-ES" sz="2800" dirty="0" smtClean="0">
              <a:latin typeface="Georgia" panose="02040502050405020303" pitchFamily="18" charset="0"/>
              <a:ea typeface="Times New Roman" panose="02020603050405020304" pitchFamily="18" charset="0"/>
              <a:cs typeface="Times New Roman" panose="02020603050405020304" pitchFamily="18" charset="0"/>
            </a:endParaRPr>
          </a:p>
          <a:p>
            <a:pPr algn="just"/>
            <a:endParaRPr lang="es-ES" sz="2800" dirty="0">
              <a:latin typeface="Georgia" panose="02040502050405020303" pitchFamily="18" charset="0"/>
              <a:ea typeface="Times New Roman" panose="02020603050405020304" pitchFamily="18" charset="0"/>
              <a:cs typeface="Times New Roman" panose="02020603050405020304" pitchFamily="18" charset="0"/>
            </a:endParaRPr>
          </a:p>
          <a:p>
            <a:pPr algn="just"/>
            <a:r>
              <a:rPr lang="es-ES" sz="2800" dirty="0" smtClean="0">
                <a:latin typeface="Georgia" panose="02040502050405020303" pitchFamily="18" charset="0"/>
                <a:ea typeface="Times New Roman" panose="02020603050405020304" pitchFamily="18" charset="0"/>
                <a:cs typeface="Times New Roman" panose="02020603050405020304" pitchFamily="18" charset="0"/>
              </a:rPr>
              <a:t>Los </a:t>
            </a:r>
            <a:r>
              <a:rPr lang="es-ES" sz="2800" dirty="0">
                <a:latin typeface="Georgia" panose="02040502050405020303" pitchFamily="18" charset="0"/>
                <a:ea typeface="Times New Roman" panose="02020603050405020304" pitchFamily="18" charset="0"/>
                <a:cs typeface="Times New Roman" panose="02020603050405020304" pitchFamily="18" charset="0"/>
              </a:rPr>
              <a:t>costumbristas reaccionan ante la percepción de una sociedad que está cambiando de manera radical e intentan retratar la España profunda (tradicional y, en ocasiones, </a:t>
            </a:r>
            <a:r>
              <a:rPr lang="es-ES" sz="2800" dirty="0" smtClean="0">
                <a:latin typeface="Georgia" panose="02040502050405020303" pitchFamily="18" charset="0"/>
                <a:ea typeface="Times New Roman" panose="02020603050405020304" pitchFamily="18" charset="0"/>
                <a:cs typeface="Times New Roman" panose="02020603050405020304" pitchFamily="18" charset="0"/>
              </a:rPr>
              <a:t>profundamente católica</a:t>
            </a:r>
            <a:r>
              <a:rPr lang="es-ES" sz="2800" dirty="0">
                <a:latin typeface="Georgia" panose="02040502050405020303" pitchFamily="18" charset="0"/>
                <a:ea typeface="Times New Roman" panose="02020603050405020304" pitchFamily="18" charset="0"/>
                <a:cs typeface="Times New Roman" panose="02020603050405020304" pitchFamily="18" charset="0"/>
              </a:rPr>
              <a:t>) antes de que desaparezca devorada por la modernidad</a:t>
            </a:r>
            <a:r>
              <a:rPr lang="es-ES" sz="2800" dirty="0" smtClean="0">
                <a:latin typeface="Georgia" panose="02040502050405020303" pitchFamily="18" charset="0"/>
                <a:ea typeface="Times New Roman" panose="02020603050405020304" pitchFamily="18" charset="0"/>
                <a:cs typeface="Times New Roman" panose="02020603050405020304" pitchFamily="18" charset="0"/>
              </a:rPr>
              <a:t>.</a:t>
            </a:r>
            <a:endParaRPr lang="es-ES" sz="2800" dirty="0" smtClean="0">
              <a:latin typeface="Georgia" panose="02040502050405020303" pitchFamily="18" charset="0"/>
            </a:endParaRPr>
          </a:p>
        </p:txBody>
      </p:sp>
    </p:spTree>
    <p:extLst>
      <p:ext uri="{BB962C8B-B14F-4D97-AF65-F5344CB8AC3E}">
        <p14:creationId xmlns:p14="http://schemas.microsoft.com/office/powerpoint/2010/main" val="814056510"/>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p:cNvSpPr txBox="1"/>
          <p:nvPr/>
        </p:nvSpPr>
        <p:spPr>
          <a:xfrm>
            <a:off x="104504" y="143693"/>
            <a:ext cx="11573691" cy="6555641"/>
          </a:xfrm>
          <a:prstGeom prst="rect">
            <a:avLst/>
          </a:prstGeom>
          <a:noFill/>
        </p:spPr>
        <p:txBody>
          <a:bodyPr wrap="square" rtlCol="0">
            <a:spAutoFit/>
          </a:bodyPr>
          <a:lstStyle/>
          <a:p>
            <a:pPr algn="ctr"/>
            <a:r>
              <a:rPr lang="es-ES" sz="2800" b="1" dirty="0">
                <a:solidFill>
                  <a:srgbClr val="FF0000"/>
                </a:solidFill>
                <a:latin typeface="Georgia" panose="02040502050405020303" pitchFamily="18" charset="0"/>
              </a:rPr>
              <a:t>La prosa romántica: </a:t>
            </a:r>
            <a:r>
              <a:rPr lang="es-ES" sz="2800" b="1" dirty="0" smtClean="0">
                <a:solidFill>
                  <a:srgbClr val="FF0000"/>
                </a:solidFill>
                <a:latin typeface="Georgia" panose="02040502050405020303" pitchFamily="18" charset="0"/>
              </a:rPr>
              <a:t>el costumbrismo</a:t>
            </a:r>
          </a:p>
          <a:p>
            <a:pPr algn="just"/>
            <a:endParaRPr lang="es-ES" sz="2800" dirty="0" smtClean="0">
              <a:latin typeface="Georgia" panose="02040502050405020303" pitchFamily="18" charset="0"/>
            </a:endParaRPr>
          </a:p>
          <a:p>
            <a:pPr algn="just">
              <a:lnSpc>
                <a:spcPct val="150000"/>
              </a:lnSpc>
              <a:spcAft>
                <a:spcPts val="0"/>
              </a:spcAft>
            </a:pPr>
            <a:r>
              <a:rPr lang="es-ES" sz="2800" dirty="0" smtClean="0">
                <a:latin typeface="Georgia" panose="02040502050405020303" pitchFamily="18" charset="0"/>
                <a:ea typeface="Times New Roman" panose="02020603050405020304" pitchFamily="18" charset="0"/>
              </a:rPr>
              <a:t>Su </a:t>
            </a:r>
            <a:r>
              <a:rPr lang="es-ES" sz="2800" dirty="0">
                <a:latin typeface="Georgia" panose="02040502050405020303" pitchFamily="18" charset="0"/>
                <a:ea typeface="Times New Roman" panose="02020603050405020304" pitchFamily="18" charset="0"/>
              </a:rPr>
              <a:t>medio de difusión es el periódico: “El censor” o “El pensador” publicaron cada vez más artículos costumbristas, que describen escenas pintorescas con personajes estereotipados.</a:t>
            </a:r>
            <a:endParaRPr lang="it-IT" sz="2400" dirty="0">
              <a:latin typeface="Times New Roman" panose="02020603050405020304" pitchFamily="18" charset="0"/>
              <a:ea typeface="Times New Roman" panose="02020603050405020304" pitchFamily="18" charset="0"/>
            </a:endParaRPr>
          </a:p>
          <a:p>
            <a:pPr algn="just">
              <a:lnSpc>
                <a:spcPct val="150000"/>
              </a:lnSpc>
              <a:spcAft>
                <a:spcPts val="0"/>
              </a:spcAft>
            </a:pPr>
            <a:r>
              <a:rPr lang="es-ES" sz="2800" dirty="0">
                <a:latin typeface="Georgia" panose="02040502050405020303" pitchFamily="18" charset="0"/>
                <a:ea typeface="Times New Roman" panose="02020603050405020304" pitchFamily="18" charset="0"/>
              </a:rPr>
              <a:t>Dos de los costumbristas más importantes </a:t>
            </a:r>
            <a:r>
              <a:rPr lang="es-ES" sz="2800" dirty="0" smtClean="0">
                <a:latin typeface="Georgia" panose="02040502050405020303" pitchFamily="18" charset="0"/>
                <a:ea typeface="Times New Roman" panose="02020603050405020304" pitchFamily="18" charset="0"/>
              </a:rPr>
              <a:t>fueron:</a:t>
            </a:r>
          </a:p>
          <a:p>
            <a:pPr marL="514350" indent="-514350" algn="just">
              <a:lnSpc>
                <a:spcPct val="150000"/>
              </a:lnSpc>
              <a:spcAft>
                <a:spcPts val="0"/>
              </a:spcAft>
              <a:buAutoNum type="arabicParenR"/>
            </a:pPr>
            <a:r>
              <a:rPr lang="es-ES" sz="2800" b="1" dirty="0" smtClean="0">
                <a:latin typeface="Georgia" panose="02040502050405020303" pitchFamily="18" charset="0"/>
                <a:ea typeface="Times New Roman" panose="02020603050405020304" pitchFamily="18" charset="0"/>
              </a:rPr>
              <a:t>Ramón de </a:t>
            </a:r>
            <a:r>
              <a:rPr lang="es-ES" sz="2800" b="1" dirty="0">
                <a:latin typeface="Georgia" panose="02040502050405020303" pitchFamily="18" charset="0"/>
                <a:ea typeface="Times New Roman" panose="02020603050405020304" pitchFamily="18" charset="0"/>
              </a:rPr>
              <a:t>Mesonero Romanos </a:t>
            </a:r>
            <a:r>
              <a:rPr lang="es-ES" sz="2800" dirty="0">
                <a:latin typeface="Georgia" panose="02040502050405020303" pitchFamily="18" charset="0"/>
                <a:ea typeface="Times New Roman" panose="02020603050405020304" pitchFamily="18" charset="0"/>
              </a:rPr>
              <a:t>(1803-1882), </a:t>
            </a:r>
            <a:r>
              <a:rPr lang="es-ES" sz="2800" dirty="0" smtClean="0">
                <a:latin typeface="Georgia" panose="02040502050405020303" pitchFamily="18" charset="0"/>
                <a:ea typeface="Times New Roman" panose="02020603050405020304" pitchFamily="18" charset="0"/>
              </a:rPr>
              <a:t>con sus </a:t>
            </a:r>
            <a:r>
              <a:rPr lang="es-ES" sz="2800" dirty="0">
                <a:latin typeface="Georgia" panose="02040502050405020303" pitchFamily="18" charset="0"/>
                <a:ea typeface="Times New Roman" panose="02020603050405020304" pitchFamily="18" charset="0"/>
              </a:rPr>
              <a:t>bocetos madrileños (</a:t>
            </a:r>
            <a:r>
              <a:rPr lang="es-ES" sz="2800" i="1" dirty="0">
                <a:latin typeface="Georgia" panose="02040502050405020303" pitchFamily="18" charset="0"/>
                <a:ea typeface="Times New Roman" panose="02020603050405020304" pitchFamily="18" charset="0"/>
              </a:rPr>
              <a:t>Escenas matritenses</a:t>
            </a:r>
            <a:r>
              <a:rPr lang="es-ES" sz="2800" dirty="0" smtClean="0">
                <a:latin typeface="Georgia" panose="02040502050405020303" pitchFamily="18" charset="0"/>
                <a:ea typeface="Times New Roman" panose="02020603050405020304" pitchFamily="18" charset="0"/>
              </a:rPr>
              <a:t>); </a:t>
            </a:r>
          </a:p>
          <a:p>
            <a:pPr marL="514350" indent="-514350" algn="just">
              <a:lnSpc>
                <a:spcPct val="150000"/>
              </a:lnSpc>
              <a:spcAft>
                <a:spcPts val="0"/>
              </a:spcAft>
              <a:buAutoNum type="arabicParenR"/>
            </a:pPr>
            <a:r>
              <a:rPr lang="es-ES" sz="2800" dirty="0" smtClean="0">
                <a:latin typeface="Georgia" panose="02040502050405020303" pitchFamily="18" charset="0"/>
                <a:ea typeface="Times New Roman" panose="02020603050405020304" pitchFamily="18" charset="0"/>
              </a:rPr>
              <a:t> </a:t>
            </a:r>
            <a:r>
              <a:rPr lang="es-ES" sz="2800" b="1" dirty="0">
                <a:latin typeface="Georgia" panose="02040502050405020303" pitchFamily="18" charset="0"/>
                <a:ea typeface="Times New Roman" panose="02020603050405020304" pitchFamily="18" charset="0"/>
              </a:rPr>
              <a:t>Serafín </a:t>
            </a:r>
            <a:r>
              <a:rPr lang="es-ES" sz="2800" b="1" dirty="0" smtClean="0">
                <a:latin typeface="Georgia" panose="02040502050405020303" pitchFamily="18" charset="0"/>
                <a:ea typeface="Times New Roman" panose="02020603050405020304" pitchFamily="18" charset="0"/>
              </a:rPr>
              <a:t>Estébanez </a:t>
            </a:r>
            <a:r>
              <a:rPr lang="es-ES" sz="2800" b="1" dirty="0">
                <a:latin typeface="Georgia" panose="02040502050405020303" pitchFamily="18" charset="0"/>
                <a:ea typeface="Times New Roman" panose="02020603050405020304" pitchFamily="18" charset="0"/>
              </a:rPr>
              <a:t>Calderón </a:t>
            </a:r>
            <a:r>
              <a:rPr lang="es-ES" sz="2800" dirty="0">
                <a:latin typeface="Georgia" panose="02040502050405020303" pitchFamily="18" charset="0"/>
                <a:ea typeface="Times New Roman" panose="02020603050405020304" pitchFamily="18" charset="0"/>
              </a:rPr>
              <a:t>(1799-1867), quien en cambio reivindicó las tradiciones andaluzas.</a:t>
            </a:r>
            <a:endParaRPr lang="it-IT" sz="2400" dirty="0">
              <a:latin typeface="Times New Roman" panose="02020603050405020304" pitchFamily="18" charset="0"/>
              <a:ea typeface="Times New Roman" panose="02020603050405020304" pitchFamily="18" charset="0"/>
            </a:endParaRPr>
          </a:p>
          <a:p>
            <a:pPr algn="just"/>
            <a:endParaRPr lang="es-ES" sz="2800" dirty="0">
              <a:latin typeface="Georgia" panose="02040502050405020303" pitchFamily="18" charset="0"/>
            </a:endParaRPr>
          </a:p>
        </p:txBody>
      </p:sp>
    </p:spTree>
    <p:extLst>
      <p:ext uri="{BB962C8B-B14F-4D97-AF65-F5344CB8AC3E}">
        <p14:creationId xmlns:p14="http://schemas.microsoft.com/office/powerpoint/2010/main" val="3420211476"/>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p:cNvSpPr txBox="1"/>
          <p:nvPr/>
        </p:nvSpPr>
        <p:spPr>
          <a:xfrm>
            <a:off x="104504" y="143693"/>
            <a:ext cx="11573691" cy="6555641"/>
          </a:xfrm>
          <a:prstGeom prst="rect">
            <a:avLst/>
          </a:prstGeom>
          <a:noFill/>
        </p:spPr>
        <p:txBody>
          <a:bodyPr wrap="square" rtlCol="0">
            <a:spAutoFit/>
          </a:bodyPr>
          <a:lstStyle/>
          <a:p>
            <a:pPr algn="ctr"/>
            <a:r>
              <a:rPr lang="es-ES" sz="2800" b="1" dirty="0" smtClean="0">
                <a:solidFill>
                  <a:srgbClr val="FF0000"/>
                </a:solidFill>
                <a:latin typeface="Georgia" panose="02040502050405020303" pitchFamily="18" charset="0"/>
              </a:rPr>
              <a:t>Larra</a:t>
            </a:r>
          </a:p>
          <a:p>
            <a:r>
              <a:rPr lang="es-ES" sz="2800" dirty="0">
                <a:latin typeface="Georgia" panose="02040502050405020303" pitchFamily="18" charset="0"/>
              </a:rPr>
              <a:t>Mariano José de </a:t>
            </a:r>
            <a:r>
              <a:rPr lang="es-ES" sz="2800" b="1" dirty="0">
                <a:latin typeface="Georgia" panose="02040502050405020303" pitchFamily="18" charset="0"/>
              </a:rPr>
              <a:t>Larra</a:t>
            </a:r>
            <a:r>
              <a:rPr lang="es-ES" sz="2800" dirty="0">
                <a:latin typeface="Georgia" panose="02040502050405020303" pitchFamily="18" charset="0"/>
              </a:rPr>
              <a:t> (</a:t>
            </a:r>
            <a:r>
              <a:rPr lang="es-ES" sz="2800" dirty="0" smtClean="0">
                <a:latin typeface="Georgia" panose="02040502050405020303" pitchFamily="18" charset="0"/>
              </a:rPr>
              <a:t>1809-1837)</a:t>
            </a:r>
            <a:r>
              <a:rPr lang="it-IT" sz="2800" dirty="0">
                <a:latin typeface="Georgia" panose="02040502050405020303" pitchFamily="18" charset="0"/>
              </a:rPr>
              <a:t> </a:t>
            </a:r>
            <a:r>
              <a:rPr lang="es-ES" sz="2800" dirty="0" smtClean="0">
                <a:latin typeface="Georgia" panose="02040502050405020303" pitchFamily="18" charset="0"/>
              </a:rPr>
              <a:t>empezó </a:t>
            </a:r>
            <a:r>
              <a:rPr lang="es-ES" sz="2800" dirty="0">
                <a:latin typeface="Georgia" panose="02040502050405020303" pitchFamily="18" charset="0"/>
              </a:rPr>
              <a:t>su actividad escribiendo artículos costumbristas para diferentes </a:t>
            </a:r>
            <a:r>
              <a:rPr lang="es-ES" sz="2800" dirty="0" smtClean="0">
                <a:latin typeface="Georgia" panose="02040502050405020303" pitchFamily="18" charset="0"/>
              </a:rPr>
              <a:t>revistas.</a:t>
            </a:r>
          </a:p>
          <a:p>
            <a:r>
              <a:rPr lang="es-ES" sz="2800" dirty="0" smtClean="0">
                <a:latin typeface="Georgia" panose="02040502050405020303" pitchFamily="18" charset="0"/>
              </a:rPr>
              <a:t>Transcurrió </a:t>
            </a:r>
            <a:r>
              <a:rPr lang="es-ES" sz="2800" dirty="0">
                <a:latin typeface="Georgia" panose="02040502050405020303" pitchFamily="18" charset="0"/>
              </a:rPr>
              <a:t>parte de su vida en Francia y fue elegido diputado en </a:t>
            </a:r>
            <a:r>
              <a:rPr lang="es-ES" sz="2800" dirty="0" smtClean="0">
                <a:latin typeface="Georgia" panose="02040502050405020303" pitchFamily="18" charset="0"/>
              </a:rPr>
              <a:t>1836. </a:t>
            </a:r>
            <a:r>
              <a:rPr lang="es-ES" sz="2800" dirty="0">
                <a:latin typeface="Georgia" panose="02040502050405020303" pitchFamily="18" charset="0"/>
              </a:rPr>
              <a:t>Sus escritos a menudo arrancan de la descripción de un personaje o una costumbre, para luego convertir lo descrito en símbolo de la decadencia </a:t>
            </a:r>
            <a:r>
              <a:rPr lang="es-ES" sz="2800" dirty="0" smtClean="0">
                <a:latin typeface="Georgia" panose="02040502050405020303" pitchFamily="18" charset="0"/>
              </a:rPr>
              <a:t>española. </a:t>
            </a:r>
            <a:r>
              <a:rPr lang="es-ES" sz="2800" dirty="0">
                <a:latin typeface="Georgia" panose="02040502050405020303" pitchFamily="18" charset="0"/>
              </a:rPr>
              <a:t>En este sentido, representa un </a:t>
            </a:r>
            <a:r>
              <a:rPr lang="es-ES" sz="2800" b="1" dirty="0" smtClean="0">
                <a:latin typeface="Georgia" panose="02040502050405020303" pitchFamily="18" charset="0"/>
              </a:rPr>
              <a:t>eslabón fundamental </a:t>
            </a:r>
            <a:r>
              <a:rPr lang="es-ES" sz="2800" b="1" dirty="0">
                <a:latin typeface="Georgia" panose="02040502050405020303" pitchFamily="18" charset="0"/>
              </a:rPr>
              <a:t>entre las sátiras ilustradas y las sucesivas críticas de la generación </a:t>
            </a:r>
            <a:r>
              <a:rPr lang="es-ES" sz="2800" b="1" dirty="0" smtClean="0">
                <a:latin typeface="Georgia" panose="02040502050405020303" pitchFamily="18" charset="0"/>
              </a:rPr>
              <a:t>realista </a:t>
            </a:r>
            <a:r>
              <a:rPr lang="es-ES" sz="2800" b="1" dirty="0">
                <a:latin typeface="Georgia" panose="02040502050405020303" pitchFamily="18" charset="0"/>
              </a:rPr>
              <a:t>y de los noventayochistas</a:t>
            </a:r>
            <a:r>
              <a:rPr lang="es-ES" sz="2800" dirty="0" smtClean="0">
                <a:latin typeface="Georgia" panose="02040502050405020303" pitchFamily="18" charset="0"/>
              </a:rPr>
              <a:t>.</a:t>
            </a:r>
          </a:p>
          <a:p>
            <a:endParaRPr lang="es-ES" sz="2800" dirty="0" smtClean="0">
              <a:latin typeface="Georgia" panose="02040502050405020303" pitchFamily="18" charset="0"/>
            </a:endParaRPr>
          </a:p>
          <a:p>
            <a:r>
              <a:rPr lang="es-ES" sz="2800" dirty="0">
                <a:latin typeface="Georgia" panose="02040502050405020303" pitchFamily="18" charset="0"/>
                <a:ea typeface="Times New Roman" panose="02020603050405020304" pitchFamily="18" charset="0"/>
                <a:cs typeface="Times New Roman" panose="02020603050405020304" pitchFamily="18" charset="0"/>
              </a:rPr>
              <a:t>Igual que los ilustrados, </a:t>
            </a:r>
            <a:r>
              <a:rPr lang="es-ES" sz="2800" dirty="0" smtClean="0">
                <a:latin typeface="Georgia" panose="02040502050405020303" pitchFamily="18" charset="0"/>
                <a:ea typeface="Times New Roman" panose="02020603050405020304" pitchFamily="18" charset="0"/>
                <a:cs typeface="Times New Roman" panose="02020603050405020304" pitchFamily="18" charset="0"/>
              </a:rPr>
              <a:t>Larra censura </a:t>
            </a:r>
            <a:r>
              <a:rPr lang="es-ES" sz="2800" dirty="0">
                <a:latin typeface="Georgia" panose="02040502050405020303" pitchFamily="18" charset="0"/>
                <a:ea typeface="Times New Roman" panose="02020603050405020304" pitchFamily="18" charset="0"/>
                <a:cs typeface="Times New Roman" panose="02020603050405020304" pitchFamily="18" charset="0"/>
              </a:rPr>
              <a:t>la inútil y vieja aristocracia; pero sus dardos apuntan asimismo a la clase media, a quien achaca la culpa de </a:t>
            </a:r>
            <a:r>
              <a:rPr lang="es-ES" sz="2800" dirty="0" smtClean="0">
                <a:latin typeface="Georgia" panose="02040502050405020303" pitchFamily="18" charset="0"/>
                <a:ea typeface="Times New Roman" panose="02020603050405020304" pitchFamily="18" charset="0"/>
                <a:cs typeface="Times New Roman" panose="02020603050405020304" pitchFamily="18" charset="0"/>
              </a:rPr>
              <a:t>no </a:t>
            </a:r>
            <a:r>
              <a:rPr lang="es-ES" sz="2800" dirty="0">
                <a:latin typeface="Georgia" panose="02040502050405020303" pitchFamily="18" charset="0"/>
                <a:ea typeface="Times New Roman" panose="02020603050405020304" pitchFamily="18" charset="0"/>
                <a:cs typeface="Times New Roman" panose="02020603050405020304" pitchFamily="18" charset="0"/>
              </a:rPr>
              <a:t>haber apoyado con fuerza </a:t>
            </a:r>
            <a:r>
              <a:rPr lang="es-ES" sz="2800" dirty="0" smtClean="0">
                <a:latin typeface="Georgia" panose="02040502050405020303" pitchFamily="18" charset="0"/>
                <a:ea typeface="Times New Roman" panose="02020603050405020304" pitchFamily="18" charset="0"/>
                <a:cs typeface="Times New Roman" panose="02020603050405020304" pitchFamily="18" charset="0"/>
              </a:rPr>
              <a:t>un </a:t>
            </a:r>
            <a:r>
              <a:rPr lang="es-ES" sz="2800" dirty="0">
                <a:latin typeface="Georgia" panose="02040502050405020303" pitchFamily="18" charset="0"/>
                <a:ea typeface="Times New Roman" panose="02020603050405020304" pitchFamily="18" charset="0"/>
                <a:cs typeface="Times New Roman" panose="02020603050405020304" pitchFamily="18" charset="0"/>
              </a:rPr>
              <a:t>cambio “liberal” </a:t>
            </a:r>
            <a:r>
              <a:rPr lang="es-ES" sz="2800" dirty="0" smtClean="0">
                <a:latin typeface="Georgia" panose="02040502050405020303" pitchFamily="18" charset="0"/>
                <a:ea typeface="Times New Roman" panose="02020603050405020304" pitchFamily="18" charset="0"/>
                <a:cs typeface="Times New Roman" panose="02020603050405020304" pitchFamily="18" charset="0"/>
              </a:rPr>
              <a:t>de la sociedad española. </a:t>
            </a:r>
            <a:endParaRPr lang="it-IT" sz="2800" dirty="0">
              <a:latin typeface="Georgia" panose="02040502050405020303" pitchFamily="18" charset="0"/>
            </a:endParaRPr>
          </a:p>
          <a:p>
            <a:endParaRPr lang="es-ES" sz="2800" dirty="0">
              <a:latin typeface="Georgia" panose="02040502050405020303" pitchFamily="18" charset="0"/>
            </a:endParaRPr>
          </a:p>
        </p:txBody>
      </p:sp>
    </p:spTree>
    <p:extLst>
      <p:ext uri="{BB962C8B-B14F-4D97-AF65-F5344CB8AC3E}">
        <p14:creationId xmlns:p14="http://schemas.microsoft.com/office/powerpoint/2010/main" val="1411881272"/>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p:cNvSpPr txBox="1"/>
          <p:nvPr/>
        </p:nvSpPr>
        <p:spPr>
          <a:xfrm>
            <a:off x="104504" y="143693"/>
            <a:ext cx="11573691" cy="6124754"/>
          </a:xfrm>
          <a:prstGeom prst="rect">
            <a:avLst/>
          </a:prstGeom>
          <a:noFill/>
        </p:spPr>
        <p:txBody>
          <a:bodyPr wrap="square" rtlCol="0">
            <a:spAutoFit/>
          </a:bodyPr>
          <a:lstStyle/>
          <a:p>
            <a:pPr algn="ctr"/>
            <a:r>
              <a:rPr lang="es-ES" sz="2800" b="1" dirty="0" smtClean="0">
                <a:solidFill>
                  <a:srgbClr val="FF0000"/>
                </a:solidFill>
                <a:latin typeface="Georgia" panose="02040502050405020303" pitchFamily="18" charset="0"/>
              </a:rPr>
              <a:t>Larra</a:t>
            </a:r>
          </a:p>
          <a:p>
            <a:r>
              <a:rPr lang="es-ES" sz="2800" dirty="0" smtClean="0">
                <a:latin typeface="Georgia" panose="02040502050405020303" pitchFamily="18" charset="0"/>
                <a:ea typeface="Times New Roman" panose="02020603050405020304" pitchFamily="18" charset="0"/>
                <a:cs typeface="Times New Roman" panose="02020603050405020304" pitchFamily="18" charset="0"/>
              </a:rPr>
              <a:t>Coincide </a:t>
            </a:r>
            <a:r>
              <a:rPr lang="es-ES" sz="2800" dirty="0">
                <a:latin typeface="Georgia" panose="02040502050405020303" pitchFamily="18" charset="0"/>
                <a:ea typeface="Times New Roman" panose="02020603050405020304" pitchFamily="18" charset="0"/>
                <a:cs typeface="Times New Roman" panose="02020603050405020304" pitchFamily="18" charset="0"/>
              </a:rPr>
              <a:t>con los ilustrados en la identificación de Europa con la </a:t>
            </a:r>
            <a:r>
              <a:rPr lang="es-ES" sz="2800" dirty="0" smtClean="0">
                <a:latin typeface="Georgia" panose="02040502050405020303" pitchFamily="18" charset="0"/>
                <a:ea typeface="Times New Roman" panose="02020603050405020304" pitchFamily="18" charset="0"/>
                <a:cs typeface="Times New Roman" panose="02020603050405020304" pitchFamily="18" charset="0"/>
              </a:rPr>
              <a:t>renovación: Europa es </a:t>
            </a:r>
            <a:r>
              <a:rPr lang="es-ES" sz="2800" dirty="0">
                <a:latin typeface="Georgia" panose="02040502050405020303" pitchFamily="18" charset="0"/>
                <a:ea typeface="Times New Roman" panose="02020603050405020304" pitchFamily="18" charset="0"/>
                <a:cs typeface="Times New Roman" panose="02020603050405020304" pitchFamily="18" charset="0"/>
              </a:rPr>
              <a:t>la panacea para que España salga de su estancamiento. </a:t>
            </a:r>
          </a:p>
          <a:p>
            <a:r>
              <a:rPr lang="es-ES" sz="2800" dirty="0" smtClean="0">
                <a:latin typeface="Georgia" panose="02040502050405020303" pitchFamily="18" charset="0"/>
                <a:ea typeface="Times New Roman" panose="02020603050405020304" pitchFamily="18" charset="0"/>
                <a:cs typeface="Times New Roman" panose="02020603050405020304" pitchFamily="18" charset="0"/>
              </a:rPr>
              <a:t>Pero </a:t>
            </a:r>
            <a:r>
              <a:rPr lang="es-ES" sz="2800" dirty="0">
                <a:latin typeface="Georgia" panose="02040502050405020303" pitchFamily="18" charset="0"/>
                <a:ea typeface="Times New Roman" panose="02020603050405020304" pitchFamily="18" charset="0"/>
                <a:cs typeface="Times New Roman" panose="02020603050405020304" pitchFamily="18" charset="0"/>
              </a:rPr>
              <a:t>los ilustrados podían contar con la protección del gobierno central, mientras que Larra es un ‘rebelde</a:t>
            </a:r>
            <a:r>
              <a:rPr lang="es-ES" sz="2800">
                <a:latin typeface="Georgia" panose="02040502050405020303" pitchFamily="18" charset="0"/>
                <a:ea typeface="Times New Roman" panose="02020603050405020304" pitchFamily="18" charset="0"/>
                <a:cs typeface="Times New Roman" panose="02020603050405020304" pitchFamily="18" charset="0"/>
              </a:rPr>
              <a:t>’ </a:t>
            </a:r>
            <a:r>
              <a:rPr lang="es-ES" sz="2800" smtClean="0">
                <a:latin typeface="Georgia" panose="02040502050405020303" pitchFamily="18" charset="0"/>
                <a:ea typeface="Times New Roman" panose="02020603050405020304" pitchFamily="18" charset="0"/>
                <a:cs typeface="Times New Roman" panose="02020603050405020304" pitchFamily="18" charset="0"/>
              </a:rPr>
              <a:t>aislado y </a:t>
            </a:r>
            <a:r>
              <a:rPr lang="es-ES" sz="2800" dirty="0">
                <a:latin typeface="Georgia" panose="02040502050405020303" pitchFamily="18" charset="0"/>
                <a:ea typeface="Times New Roman" panose="02020603050405020304" pitchFamily="18" charset="0"/>
                <a:cs typeface="Times New Roman" panose="02020603050405020304" pitchFamily="18" charset="0"/>
              </a:rPr>
              <a:t>ataca constantemente, aunque siempre con mucha ironía, la lasitud y las pocas luces del gobierno, mostrando interés solo por las clases inferiores, maltratadas e ignoradas</a:t>
            </a:r>
            <a:r>
              <a:rPr lang="es-ES" sz="2800" dirty="0" smtClean="0">
                <a:latin typeface="Georgia" panose="02040502050405020303" pitchFamily="18" charset="0"/>
                <a:ea typeface="Times New Roman" panose="02020603050405020304" pitchFamily="18" charset="0"/>
                <a:cs typeface="Times New Roman" panose="02020603050405020304" pitchFamily="18" charset="0"/>
              </a:rPr>
              <a:t>.</a:t>
            </a:r>
          </a:p>
          <a:p>
            <a:endParaRPr lang="es-ES" sz="2800" dirty="0">
              <a:latin typeface="Georgia" panose="02040502050405020303" pitchFamily="18" charset="0"/>
              <a:cs typeface="Times New Roman" panose="02020603050405020304" pitchFamily="18" charset="0"/>
            </a:endParaRPr>
          </a:p>
          <a:p>
            <a:r>
              <a:rPr lang="es-ES" sz="2800" dirty="0" smtClean="0">
                <a:latin typeface="Georgia" panose="02040502050405020303" pitchFamily="18" charset="0"/>
                <a:ea typeface="Times New Roman" panose="02020603050405020304" pitchFamily="18" charset="0"/>
                <a:cs typeface="Times New Roman" panose="02020603050405020304" pitchFamily="18" charset="0"/>
              </a:rPr>
              <a:t>Además, se </a:t>
            </a:r>
            <a:r>
              <a:rPr lang="es-ES" sz="2800" dirty="0">
                <a:latin typeface="Georgia" panose="02040502050405020303" pitchFamily="18" charset="0"/>
                <a:ea typeface="Times New Roman" panose="02020603050405020304" pitchFamily="18" charset="0"/>
                <a:cs typeface="Times New Roman" panose="02020603050405020304" pitchFamily="18" charset="0"/>
              </a:rPr>
              <a:t>aleja cada vez más de la cosmovisión </a:t>
            </a:r>
            <a:r>
              <a:rPr lang="es-ES" sz="2800" dirty="0" smtClean="0">
                <a:latin typeface="Georgia" panose="02040502050405020303" pitchFamily="18" charset="0"/>
                <a:ea typeface="Times New Roman" panose="02020603050405020304" pitchFamily="18" charset="0"/>
                <a:cs typeface="Times New Roman" panose="02020603050405020304" pitchFamily="18" charset="0"/>
              </a:rPr>
              <a:t>ilustrada, porque ya no confía en la fuerza de la razón; </a:t>
            </a:r>
            <a:r>
              <a:rPr lang="es-ES" sz="2800" dirty="0">
                <a:latin typeface="Georgia" panose="02040502050405020303" pitchFamily="18" charset="0"/>
                <a:ea typeface="Times New Roman" panose="02020603050405020304" pitchFamily="18" charset="0"/>
                <a:cs typeface="Times New Roman" panose="02020603050405020304" pitchFamily="18" charset="0"/>
              </a:rPr>
              <a:t>sus últimos artículos manifiestan una crisis cada vez más </a:t>
            </a:r>
            <a:r>
              <a:rPr lang="es-ES" sz="2800" dirty="0" smtClean="0">
                <a:latin typeface="Georgia" panose="02040502050405020303" pitchFamily="18" charset="0"/>
                <a:ea typeface="Times New Roman" panose="02020603050405020304" pitchFamily="18" charset="0"/>
                <a:cs typeface="Times New Roman" panose="02020603050405020304" pitchFamily="18" charset="0"/>
              </a:rPr>
              <a:t>honda. Ese </a:t>
            </a:r>
            <a:r>
              <a:rPr lang="es-ES" sz="2800" dirty="0">
                <a:latin typeface="Georgia" panose="02040502050405020303" pitchFamily="18" charset="0"/>
                <a:ea typeface="Times New Roman" panose="02020603050405020304" pitchFamily="18" charset="0"/>
                <a:cs typeface="Times New Roman" panose="02020603050405020304" pitchFamily="18" charset="0"/>
              </a:rPr>
              <a:t>pesimismo y esa desconfianza </a:t>
            </a:r>
            <a:r>
              <a:rPr lang="es-ES" sz="2800" dirty="0" smtClean="0">
                <a:latin typeface="Georgia" panose="02040502050405020303" pitchFamily="18" charset="0"/>
                <a:ea typeface="Times New Roman" panose="02020603050405020304" pitchFamily="18" charset="0"/>
                <a:cs typeface="Times New Roman" panose="02020603050405020304" pitchFamily="18" charset="0"/>
              </a:rPr>
              <a:t>le llevan </a:t>
            </a:r>
            <a:r>
              <a:rPr lang="es-ES" sz="2800" dirty="0">
                <a:latin typeface="Georgia" panose="02040502050405020303" pitchFamily="18" charset="0"/>
                <a:ea typeface="Times New Roman" panose="02020603050405020304" pitchFamily="18" charset="0"/>
                <a:cs typeface="Times New Roman" panose="02020603050405020304" pitchFamily="18" charset="0"/>
              </a:rPr>
              <a:t>a suicidarse</a:t>
            </a:r>
            <a:r>
              <a:rPr lang="es-ES" sz="2800" dirty="0" smtClean="0">
                <a:latin typeface="Georgia" panose="02040502050405020303" pitchFamily="18" charset="0"/>
                <a:ea typeface="Times New Roman" panose="02020603050405020304" pitchFamily="18" charset="0"/>
                <a:cs typeface="Times New Roman" panose="02020603050405020304" pitchFamily="18" charset="0"/>
              </a:rPr>
              <a:t>.</a:t>
            </a:r>
            <a:endParaRPr lang="es-ES" sz="2800" dirty="0">
              <a:latin typeface="Georgia" panose="02040502050405020303" pitchFamily="18" charset="0"/>
            </a:endParaRPr>
          </a:p>
        </p:txBody>
      </p:sp>
    </p:spTree>
    <p:extLst>
      <p:ext uri="{BB962C8B-B14F-4D97-AF65-F5344CB8AC3E}">
        <p14:creationId xmlns:p14="http://schemas.microsoft.com/office/powerpoint/2010/main" val="56205721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magin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286000" y="576262"/>
            <a:ext cx="7620000" cy="5705475"/>
          </a:xfrm>
          <a:prstGeom prst="rect">
            <a:avLst/>
          </a:prstGeom>
        </p:spPr>
      </p:pic>
    </p:spTree>
    <p:extLst>
      <p:ext uri="{BB962C8B-B14F-4D97-AF65-F5344CB8AC3E}">
        <p14:creationId xmlns:p14="http://schemas.microsoft.com/office/powerpoint/2010/main" val="84627148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p:cNvSpPr txBox="1"/>
          <p:nvPr/>
        </p:nvSpPr>
        <p:spPr>
          <a:xfrm>
            <a:off x="300446" y="679269"/>
            <a:ext cx="11573691" cy="5262979"/>
          </a:xfrm>
          <a:prstGeom prst="rect">
            <a:avLst/>
          </a:prstGeom>
          <a:noFill/>
        </p:spPr>
        <p:txBody>
          <a:bodyPr wrap="square" rtlCol="0">
            <a:spAutoFit/>
          </a:bodyPr>
          <a:lstStyle/>
          <a:p>
            <a:r>
              <a:rPr lang="es-ES" sz="2800" dirty="0" smtClean="0">
                <a:latin typeface="Georgia" panose="02040502050405020303" pitchFamily="18" charset="0"/>
              </a:rPr>
              <a:t>1812: la promulgación en Cádiz, </a:t>
            </a:r>
            <a:r>
              <a:rPr lang="es-ES" sz="2800" dirty="0">
                <a:latin typeface="Georgia" panose="02040502050405020303" pitchFamily="18" charset="0"/>
              </a:rPr>
              <a:t>por parte de las Cortes Generales, de la primera Constitución </a:t>
            </a:r>
            <a:r>
              <a:rPr lang="es-ES" sz="2800" dirty="0" smtClean="0">
                <a:latin typeface="Georgia" panose="02040502050405020303" pitchFamily="18" charset="0"/>
              </a:rPr>
              <a:t>democrática </a:t>
            </a:r>
            <a:r>
              <a:rPr lang="es-ES" sz="2800" dirty="0">
                <a:latin typeface="Georgia" panose="02040502050405020303" pitchFamily="18" charset="0"/>
              </a:rPr>
              <a:t>(llamada “La Pepa”, porque se aprobó el día de San José: “Pepe</a:t>
            </a:r>
            <a:r>
              <a:rPr lang="es-ES" sz="2800" dirty="0" smtClean="0">
                <a:latin typeface="Georgia" panose="02040502050405020303" pitchFamily="18" charset="0"/>
              </a:rPr>
              <a:t>”).</a:t>
            </a:r>
          </a:p>
          <a:p>
            <a:r>
              <a:rPr lang="es-ES" sz="2800" dirty="0" smtClean="0">
                <a:latin typeface="Georgia" panose="02040502050405020303" pitchFamily="18" charset="0"/>
              </a:rPr>
              <a:t>Oficialmente </a:t>
            </a:r>
            <a:r>
              <a:rPr lang="es-ES" sz="2800" dirty="0">
                <a:latin typeface="Georgia" panose="02040502050405020303" pitchFamily="18" charset="0"/>
              </a:rPr>
              <a:t>estuvo en vigor dos años, hasta el 24 de marzo de 1814, cuando regresó a España </a:t>
            </a:r>
            <a:r>
              <a:rPr lang="es-ES" sz="2800" dirty="0" smtClean="0">
                <a:latin typeface="Georgia" panose="02040502050405020303" pitchFamily="18" charset="0"/>
              </a:rPr>
              <a:t>Fernando </a:t>
            </a:r>
            <a:r>
              <a:rPr lang="es-ES" sz="2800" dirty="0">
                <a:latin typeface="Georgia" panose="02040502050405020303" pitchFamily="18" charset="0"/>
              </a:rPr>
              <a:t>VII. </a:t>
            </a:r>
            <a:endParaRPr lang="es-ES" sz="2800" dirty="0" smtClean="0">
              <a:latin typeface="Georgia" panose="02040502050405020303" pitchFamily="18" charset="0"/>
            </a:endParaRPr>
          </a:p>
          <a:p>
            <a:r>
              <a:rPr lang="es-ES" sz="2800" dirty="0" smtClean="0">
                <a:latin typeface="Georgia" panose="02040502050405020303" pitchFamily="18" charset="0"/>
              </a:rPr>
              <a:t>Volvió </a:t>
            </a:r>
            <a:r>
              <a:rPr lang="es-ES" sz="2800" dirty="0">
                <a:latin typeface="Georgia" panose="02040502050405020303" pitchFamily="18" charset="0"/>
              </a:rPr>
              <a:t>a ser la Constitución oficial durante el llamado trienio liberal (1820-1823) porque entonces el rey tuvo que ceder a las presiones de los liberales, y de nuevo más tarde durante un breve periodo entre 1836 y 1837. </a:t>
            </a:r>
            <a:endParaRPr lang="es-ES" sz="2800" dirty="0" smtClean="0">
              <a:latin typeface="Georgia" panose="02040502050405020303" pitchFamily="18" charset="0"/>
            </a:endParaRPr>
          </a:p>
          <a:p>
            <a:r>
              <a:rPr lang="es-ES" sz="2800" dirty="0" smtClean="0">
                <a:latin typeface="Georgia" panose="02040502050405020303" pitchFamily="18" charset="0"/>
              </a:rPr>
              <a:t>La </a:t>
            </a:r>
            <a:r>
              <a:rPr lang="es-ES" sz="2800" dirty="0">
                <a:latin typeface="Georgia" panose="02040502050405020303" pitchFamily="18" charset="0"/>
              </a:rPr>
              <a:t>Costitución </a:t>
            </a:r>
            <a:r>
              <a:rPr lang="es-ES" sz="2800" dirty="0" smtClean="0">
                <a:latin typeface="Georgia" panose="02040502050405020303" pitchFamily="18" charset="0"/>
              </a:rPr>
              <a:t>reconocía </a:t>
            </a:r>
            <a:r>
              <a:rPr lang="es-ES" sz="2800" dirty="0">
                <a:latin typeface="Georgia" panose="02040502050405020303" pitchFamily="18" charset="0"/>
              </a:rPr>
              <a:t>varios derechos, como el sufragio y la libertad de imprenta; además, establecía un reparto de las tierras y suprimía la Inquisición. </a:t>
            </a:r>
            <a:endParaRPr lang="it-IT" sz="2800" dirty="0">
              <a:latin typeface="Georgia" panose="02040502050405020303" pitchFamily="18" charset="0"/>
            </a:endParaRPr>
          </a:p>
        </p:txBody>
      </p:sp>
    </p:spTree>
    <p:extLst>
      <p:ext uri="{BB962C8B-B14F-4D97-AF65-F5344CB8AC3E}">
        <p14:creationId xmlns:p14="http://schemas.microsoft.com/office/powerpoint/2010/main" val="32493851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p:cNvSpPr txBox="1"/>
          <p:nvPr/>
        </p:nvSpPr>
        <p:spPr>
          <a:xfrm>
            <a:off x="300446" y="679269"/>
            <a:ext cx="11573691" cy="5693866"/>
          </a:xfrm>
          <a:prstGeom prst="rect">
            <a:avLst/>
          </a:prstGeom>
          <a:noFill/>
        </p:spPr>
        <p:txBody>
          <a:bodyPr wrap="square" rtlCol="0">
            <a:spAutoFit/>
          </a:bodyPr>
          <a:lstStyle/>
          <a:p>
            <a:r>
              <a:rPr lang="es-ES" sz="2800" dirty="0" smtClean="0">
                <a:latin typeface="Georgia" panose="02040502050405020303" pitchFamily="18" charset="0"/>
              </a:rPr>
              <a:t>Trienio 1820-23: </a:t>
            </a:r>
            <a:r>
              <a:rPr lang="es-ES" sz="2800" dirty="0">
                <a:latin typeface="Georgia" panose="02040502050405020303" pitchFamily="18" charset="0"/>
              </a:rPr>
              <a:t>en España hubo, como en otros Estados, algunas revueltas liberales que sofocó la Santa Alianza </a:t>
            </a:r>
            <a:r>
              <a:rPr lang="es-ES" sz="2800" dirty="0" smtClean="0">
                <a:latin typeface="Georgia" panose="02040502050405020303" pitchFamily="18" charset="0"/>
              </a:rPr>
              <a:t>(entre </a:t>
            </a:r>
            <a:r>
              <a:rPr lang="es-ES" sz="2800" dirty="0">
                <a:latin typeface="Georgia" panose="02040502050405020303" pitchFamily="18" charset="0"/>
              </a:rPr>
              <a:t>Francia, Austria y Rusia). </a:t>
            </a:r>
            <a:endParaRPr lang="es-ES" sz="2800" dirty="0" smtClean="0">
              <a:latin typeface="Georgia" panose="02040502050405020303" pitchFamily="18" charset="0"/>
            </a:endParaRPr>
          </a:p>
          <a:p>
            <a:endParaRPr lang="es-ES" sz="2800" dirty="0" smtClean="0">
              <a:latin typeface="Georgia" panose="02040502050405020303" pitchFamily="18" charset="0"/>
            </a:endParaRPr>
          </a:p>
          <a:p>
            <a:r>
              <a:rPr lang="es-ES" sz="2800" dirty="0" smtClean="0">
                <a:latin typeface="Georgia" panose="02040502050405020303" pitchFamily="18" charset="0"/>
              </a:rPr>
              <a:t>Empezó luego </a:t>
            </a:r>
            <a:r>
              <a:rPr lang="es-ES" sz="2800" dirty="0">
                <a:latin typeface="Georgia" panose="02040502050405020303" pitchFamily="18" charset="0"/>
              </a:rPr>
              <a:t>una de las etapas más negras del </a:t>
            </a:r>
            <a:r>
              <a:rPr lang="es-ES" sz="2800" dirty="0" smtClean="0">
                <a:latin typeface="Georgia" panose="02040502050405020303" pitchFamily="18" charset="0"/>
              </a:rPr>
              <a:t>reino: </a:t>
            </a:r>
            <a:r>
              <a:rPr lang="es-ES" sz="2800" dirty="0">
                <a:latin typeface="Georgia" panose="02040502050405020303" pitchFamily="18" charset="0"/>
              </a:rPr>
              <a:t>la llamada “Década Ominosa” (1823-1833), durante la cual Fernando VII restauró el absolutismo represivo. </a:t>
            </a:r>
            <a:endParaRPr lang="es-ES" sz="2800" dirty="0" smtClean="0">
              <a:latin typeface="Georgia" panose="02040502050405020303" pitchFamily="18" charset="0"/>
            </a:endParaRPr>
          </a:p>
          <a:p>
            <a:endParaRPr lang="es-ES" sz="2800" dirty="0" smtClean="0">
              <a:latin typeface="Georgia" panose="02040502050405020303" pitchFamily="18" charset="0"/>
            </a:endParaRPr>
          </a:p>
          <a:p>
            <a:r>
              <a:rPr lang="es-ES" sz="2800" dirty="0" smtClean="0">
                <a:latin typeface="Georgia" panose="02040502050405020303" pitchFamily="18" charset="0"/>
              </a:rPr>
              <a:t>Esto </a:t>
            </a:r>
            <a:r>
              <a:rPr lang="es-ES" sz="2800" dirty="0">
                <a:latin typeface="Georgia" panose="02040502050405020303" pitchFamily="18" charset="0"/>
              </a:rPr>
              <a:t>causó el inmediato exilio de numerosos intelectuales que se refugiaron sobre todo en Londres</a:t>
            </a:r>
            <a:r>
              <a:rPr lang="es-ES" sz="2800" dirty="0" smtClean="0">
                <a:latin typeface="Georgia" panose="02040502050405020303" pitchFamily="18" charset="0"/>
              </a:rPr>
              <a:t>.</a:t>
            </a:r>
          </a:p>
          <a:p>
            <a:endParaRPr lang="es-ES" sz="2800" dirty="0">
              <a:latin typeface="Georgia" panose="02040502050405020303" pitchFamily="18" charset="0"/>
            </a:endParaRPr>
          </a:p>
          <a:p>
            <a:endParaRPr lang="es-ES" sz="2800" dirty="0" smtClean="0">
              <a:latin typeface="Georgia" panose="02040502050405020303" pitchFamily="18" charset="0"/>
            </a:endParaRPr>
          </a:p>
          <a:p>
            <a:endParaRPr lang="it-IT" sz="2800" dirty="0">
              <a:latin typeface="Georgia" panose="02040502050405020303" pitchFamily="18" charset="0"/>
            </a:endParaRPr>
          </a:p>
        </p:txBody>
      </p:sp>
    </p:spTree>
    <p:extLst>
      <p:ext uri="{BB962C8B-B14F-4D97-AF65-F5344CB8AC3E}">
        <p14:creationId xmlns:p14="http://schemas.microsoft.com/office/powerpoint/2010/main" val="347638087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p:cNvSpPr txBox="1"/>
          <p:nvPr/>
        </p:nvSpPr>
        <p:spPr>
          <a:xfrm>
            <a:off x="300446" y="679269"/>
            <a:ext cx="11573691" cy="5816977"/>
          </a:xfrm>
          <a:prstGeom prst="rect">
            <a:avLst/>
          </a:prstGeom>
          <a:noFill/>
        </p:spPr>
        <p:txBody>
          <a:bodyPr wrap="square" rtlCol="0">
            <a:spAutoFit/>
          </a:bodyPr>
          <a:lstStyle/>
          <a:p>
            <a:r>
              <a:rPr lang="es-ES" sz="2800" dirty="0" smtClean="0">
                <a:latin typeface="Georgia" panose="02040502050405020303" pitchFamily="18" charset="0"/>
              </a:rPr>
              <a:t>El </a:t>
            </a:r>
            <a:r>
              <a:rPr lang="es-ES" sz="2800" dirty="0">
                <a:latin typeface="Georgia" panose="02040502050405020303" pitchFamily="18" charset="0"/>
              </a:rPr>
              <a:t>término Romanticismo ya se difunde en Alemania a partir de la segunda mitad del XVIII para aludir a una nueva cosmovisión </a:t>
            </a:r>
            <a:r>
              <a:rPr lang="es-ES" sz="2800" dirty="0" smtClean="0">
                <a:latin typeface="Georgia" panose="02040502050405020303" pitchFamily="18" charset="0"/>
              </a:rPr>
              <a:t>que </a:t>
            </a:r>
            <a:r>
              <a:rPr lang="es-ES" sz="2800" dirty="0">
                <a:latin typeface="Georgia" panose="02040502050405020303" pitchFamily="18" charset="0"/>
              </a:rPr>
              <a:t>ensalza la preminencia del </a:t>
            </a:r>
            <a:r>
              <a:rPr lang="es-ES" sz="2800" b="1" dirty="0">
                <a:latin typeface="Georgia" panose="02040502050405020303" pitchFamily="18" charset="0"/>
              </a:rPr>
              <a:t>sentimiento</a:t>
            </a:r>
            <a:r>
              <a:rPr lang="es-ES" sz="2800" dirty="0">
                <a:latin typeface="Georgia" panose="02040502050405020303" pitchFamily="18" charset="0"/>
              </a:rPr>
              <a:t>, </a:t>
            </a:r>
            <a:r>
              <a:rPr lang="es-ES" sz="2800" dirty="0" smtClean="0">
                <a:latin typeface="Georgia" panose="02040502050405020303" pitchFamily="18" charset="0"/>
              </a:rPr>
              <a:t>aboga </a:t>
            </a:r>
            <a:r>
              <a:rPr lang="es-ES" sz="2800" dirty="0">
                <a:latin typeface="Georgia" panose="02040502050405020303" pitchFamily="18" charset="0"/>
              </a:rPr>
              <a:t>por una estética del </a:t>
            </a:r>
            <a:r>
              <a:rPr lang="es-ES" sz="2800" b="1" dirty="0">
                <a:latin typeface="Georgia" panose="02040502050405020303" pitchFamily="18" charset="0"/>
              </a:rPr>
              <a:t>sublime</a:t>
            </a:r>
            <a:r>
              <a:rPr lang="es-ES" sz="2800" dirty="0">
                <a:latin typeface="Georgia" panose="02040502050405020303" pitchFamily="18" charset="0"/>
              </a:rPr>
              <a:t>, </a:t>
            </a:r>
            <a:r>
              <a:rPr lang="es-ES" sz="2800" dirty="0" smtClean="0">
                <a:latin typeface="Georgia" panose="02040502050405020303" pitchFamily="18" charset="0"/>
              </a:rPr>
              <a:t>redescubre </a:t>
            </a:r>
            <a:r>
              <a:rPr lang="es-ES" sz="2800" dirty="0">
                <a:latin typeface="Georgia" panose="02040502050405020303" pitchFamily="18" charset="0"/>
              </a:rPr>
              <a:t>la </a:t>
            </a:r>
            <a:r>
              <a:rPr lang="es-ES" sz="2800" b="1" dirty="0">
                <a:latin typeface="Georgia" panose="02040502050405020303" pitchFamily="18" charset="0"/>
              </a:rPr>
              <a:t>etnia</a:t>
            </a:r>
            <a:r>
              <a:rPr lang="es-ES" sz="2800" dirty="0">
                <a:latin typeface="Georgia" panose="02040502050405020303" pitchFamily="18" charset="0"/>
              </a:rPr>
              <a:t> y se decanta por el </a:t>
            </a:r>
            <a:r>
              <a:rPr lang="es-ES" sz="2800" b="1" dirty="0">
                <a:latin typeface="Georgia" panose="02040502050405020303" pitchFamily="18" charset="0"/>
              </a:rPr>
              <a:t>nacionalismo</a:t>
            </a:r>
            <a:r>
              <a:rPr lang="es-ES" sz="2800" dirty="0" smtClean="0">
                <a:latin typeface="Georgia" panose="02040502050405020303" pitchFamily="18" charset="0"/>
              </a:rPr>
              <a:t>.</a:t>
            </a:r>
          </a:p>
          <a:p>
            <a:endParaRPr lang="es-ES" sz="2800" dirty="0">
              <a:latin typeface="Georgia" panose="02040502050405020303" pitchFamily="18" charset="0"/>
            </a:endParaRPr>
          </a:p>
          <a:p>
            <a:r>
              <a:rPr lang="es-ES" sz="2800" dirty="0" smtClean="0">
                <a:latin typeface="Georgia" panose="02040502050405020303" pitchFamily="18" charset="0"/>
              </a:rPr>
              <a:t>En </a:t>
            </a:r>
            <a:r>
              <a:rPr lang="es-ES" sz="2800" dirty="0">
                <a:latin typeface="Georgia" panose="02040502050405020303" pitchFamily="18" charset="0"/>
              </a:rPr>
              <a:t>España se empieza a hablar </a:t>
            </a:r>
            <a:r>
              <a:rPr lang="es-ES" sz="2800" dirty="0" smtClean="0">
                <a:latin typeface="Georgia" panose="02040502050405020303" pitchFamily="18" charset="0"/>
              </a:rPr>
              <a:t>de </a:t>
            </a:r>
            <a:r>
              <a:rPr lang="es-ES" sz="2800" dirty="0">
                <a:latin typeface="Georgia" panose="02040502050405020303" pitchFamily="18" charset="0"/>
              </a:rPr>
              <a:t>Romanticismo solo a partir de 1830. </a:t>
            </a:r>
            <a:r>
              <a:rPr lang="es-ES" sz="2800" dirty="0" smtClean="0">
                <a:latin typeface="Georgia" panose="02040502050405020303" pitchFamily="18" charset="0"/>
              </a:rPr>
              <a:t>Además</a:t>
            </a:r>
            <a:r>
              <a:rPr lang="es-ES" sz="2800" dirty="0">
                <a:latin typeface="Georgia" panose="02040502050405020303" pitchFamily="18" charset="0"/>
              </a:rPr>
              <a:t>, </a:t>
            </a:r>
            <a:r>
              <a:rPr lang="es-ES" sz="2800" dirty="0" smtClean="0">
                <a:latin typeface="Georgia" panose="02040502050405020303" pitchFamily="18" charset="0"/>
              </a:rPr>
              <a:t>sus </a:t>
            </a:r>
            <a:r>
              <a:rPr lang="es-ES" sz="2800" dirty="0">
                <a:latin typeface="Georgia" panose="02040502050405020303" pitchFamily="18" charset="0"/>
              </a:rPr>
              <a:t>primeras obras a menudo resultaron mitigadas todavía por el legado neoclásico </a:t>
            </a:r>
            <a:r>
              <a:rPr lang="es-ES" sz="2800" dirty="0" smtClean="0">
                <a:latin typeface="Georgia" panose="02040502050405020303" pitchFamily="18" charset="0"/>
              </a:rPr>
              <a:t>(ilustrado).</a:t>
            </a:r>
          </a:p>
          <a:p>
            <a:endParaRPr lang="es-ES" sz="2800" dirty="0" smtClean="0">
              <a:latin typeface="Georgia" panose="02040502050405020303" pitchFamily="18" charset="0"/>
            </a:endParaRPr>
          </a:p>
          <a:p>
            <a:pPr algn="just"/>
            <a:r>
              <a:rPr lang="es-ES" sz="2000" dirty="0">
                <a:latin typeface="Georgia" panose="02040502050405020303" pitchFamily="18" charset="0"/>
              </a:rPr>
              <a:t>A pesar de esta situación interna, paradójicamente España se convirtió en un </a:t>
            </a:r>
            <a:r>
              <a:rPr lang="es-ES" sz="2000" b="1" dirty="0">
                <a:latin typeface="Georgia" panose="02040502050405020303" pitchFamily="18" charset="0"/>
              </a:rPr>
              <a:t>símbolo</a:t>
            </a:r>
            <a:r>
              <a:rPr lang="es-ES" sz="2000" dirty="0">
                <a:latin typeface="Georgia" panose="02040502050405020303" pitchFamily="18" charset="0"/>
              </a:rPr>
              <a:t> para los románticos extranjeros, a partir de los alemanes, que empezaron a celebrarla como la nación romántica por antonomasía. En otras palabras, </a:t>
            </a:r>
            <a:r>
              <a:rPr lang="es-ES" sz="2000" dirty="0" smtClean="0">
                <a:latin typeface="Georgia" panose="02040502050405020303" pitchFamily="18" charset="0"/>
              </a:rPr>
              <a:t>en </a:t>
            </a:r>
            <a:r>
              <a:rPr lang="es-ES" sz="2000" dirty="0">
                <a:latin typeface="Georgia" panose="02040502050405020303" pitchFamily="18" charset="0"/>
              </a:rPr>
              <a:t>la Europa romántica se convierte en una importante fuente de inspiración, encarnando el mito del exotismo, de las ruinas, del pasado heroico y caballeresco, del esteticismo de los moros. Además –y esto es lo más importante– se redescubre la literatura española y se exalta justo el Siglo de Oro, tan aborrecido en la época </a:t>
            </a:r>
            <a:r>
              <a:rPr lang="es-ES" sz="2000" dirty="0" smtClean="0">
                <a:latin typeface="Georgia" panose="02040502050405020303" pitchFamily="18" charset="0"/>
              </a:rPr>
              <a:t>neoclásica.</a:t>
            </a:r>
            <a:endParaRPr lang="it-IT" sz="2000" dirty="0">
              <a:latin typeface="Georgia" panose="02040502050405020303" pitchFamily="18" charset="0"/>
            </a:endParaRPr>
          </a:p>
        </p:txBody>
      </p:sp>
    </p:spTree>
    <p:extLst>
      <p:ext uri="{BB962C8B-B14F-4D97-AF65-F5344CB8AC3E}">
        <p14:creationId xmlns:p14="http://schemas.microsoft.com/office/powerpoint/2010/main" val="160088322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p:cNvSpPr txBox="1"/>
          <p:nvPr/>
        </p:nvSpPr>
        <p:spPr>
          <a:xfrm>
            <a:off x="300446" y="679269"/>
            <a:ext cx="11573691" cy="6986528"/>
          </a:xfrm>
          <a:prstGeom prst="rect">
            <a:avLst/>
          </a:prstGeom>
          <a:noFill/>
        </p:spPr>
        <p:txBody>
          <a:bodyPr wrap="square" rtlCol="0">
            <a:spAutoFit/>
          </a:bodyPr>
          <a:lstStyle/>
          <a:p>
            <a:pPr algn="just"/>
            <a:r>
              <a:rPr lang="es-ES" sz="2800" dirty="0" smtClean="0">
                <a:latin typeface="Georgia" panose="02040502050405020303" pitchFamily="18" charset="0"/>
              </a:rPr>
              <a:t>En </a:t>
            </a:r>
            <a:r>
              <a:rPr lang="es-ES" sz="2800" dirty="0">
                <a:latin typeface="Georgia" panose="02040502050405020303" pitchFamily="18" charset="0"/>
              </a:rPr>
              <a:t>España no se forjó una verdadera preceptiva romántica: en la vertiente teórica, en efecto, el Romanticismo hispánico es casi nulo; además, ni siquiera es legítimo hablar de un grupo </a:t>
            </a:r>
            <a:r>
              <a:rPr lang="es-ES" sz="2800" dirty="0" smtClean="0">
                <a:latin typeface="Georgia" panose="02040502050405020303" pitchFamily="18" charset="0"/>
              </a:rPr>
              <a:t>romántico, </a:t>
            </a:r>
            <a:r>
              <a:rPr lang="es-ES" sz="2800" dirty="0">
                <a:latin typeface="Georgia" panose="02040502050405020303" pitchFamily="18" charset="0"/>
              </a:rPr>
              <a:t>sino tan solo de individualidades. </a:t>
            </a:r>
            <a:endParaRPr lang="es-ES" sz="2800" dirty="0" smtClean="0">
              <a:latin typeface="Georgia" panose="02040502050405020303" pitchFamily="18" charset="0"/>
            </a:endParaRPr>
          </a:p>
          <a:p>
            <a:pPr algn="just"/>
            <a:endParaRPr lang="es-ES" sz="2800" dirty="0" smtClean="0">
              <a:latin typeface="Georgia" panose="02040502050405020303" pitchFamily="18" charset="0"/>
            </a:endParaRPr>
          </a:p>
          <a:p>
            <a:pPr algn="just"/>
            <a:r>
              <a:rPr lang="es-ES" sz="2800" dirty="0" smtClean="0">
                <a:latin typeface="Georgia" panose="02040502050405020303" pitchFamily="18" charset="0"/>
              </a:rPr>
              <a:t>Sin </a:t>
            </a:r>
            <a:r>
              <a:rPr lang="es-ES" sz="2800" dirty="0">
                <a:latin typeface="Georgia" panose="02040502050405020303" pitchFamily="18" charset="0"/>
              </a:rPr>
              <a:t>embargo, incluso en España vieron la luz algunas revistas y algunos periódicos que reclamaban una contaminación del arte nacional con los vientos de novedades que soplaban desde el norte de Europa. Una de las publicaciones efímeras más importantes fue “El Europeo” (de 1823 a 1824), </a:t>
            </a:r>
            <a:r>
              <a:rPr lang="es-ES" sz="2800" dirty="0" smtClean="0">
                <a:latin typeface="Georgia" panose="02040502050405020303" pitchFamily="18" charset="0"/>
              </a:rPr>
              <a:t>una revista </a:t>
            </a:r>
            <a:r>
              <a:rPr lang="es-ES" sz="2800" dirty="0">
                <a:latin typeface="Georgia" panose="02040502050405020303" pitchFamily="18" charset="0"/>
              </a:rPr>
              <a:t>que hablaba no solo de literatura, sino también de cultura </a:t>
            </a:r>
            <a:r>
              <a:rPr lang="es-ES" sz="2800" dirty="0" smtClean="0">
                <a:latin typeface="Georgia" panose="02040502050405020303" pitchFamily="18" charset="0"/>
              </a:rPr>
              <a:t>científica. </a:t>
            </a:r>
            <a:r>
              <a:rPr lang="es-ES" sz="2800" dirty="0">
                <a:latin typeface="Georgia" panose="02040502050405020303" pitchFamily="18" charset="0"/>
              </a:rPr>
              <a:t>El fenómeno de las revistas se relaciona con un claro cambio sociológico: deriva de la necesidad de satisfacer a un número cada vez mayor de lectores diferentes y con distintas ideologías</a:t>
            </a:r>
            <a:r>
              <a:rPr lang="es-ES" sz="2800" dirty="0" smtClean="0">
                <a:latin typeface="Georgia" panose="02040502050405020303" pitchFamily="18" charset="0"/>
              </a:rPr>
              <a:t>.</a:t>
            </a:r>
          </a:p>
          <a:p>
            <a:pPr algn="just"/>
            <a:endParaRPr lang="es-ES" sz="2800" dirty="0" smtClean="0">
              <a:latin typeface="Georgia" panose="02040502050405020303" pitchFamily="18" charset="0"/>
            </a:endParaRPr>
          </a:p>
          <a:p>
            <a:pPr algn="just"/>
            <a:endParaRPr lang="es-ES" sz="2800" dirty="0">
              <a:latin typeface="Georgia" panose="02040502050405020303" pitchFamily="18" charset="0"/>
            </a:endParaRPr>
          </a:p>
          <a:p>
            <a:pPr algn="just"/>
            <a:endParaRPr lang="it-IT" sz="2800" dirty="0">
              <a:latin typeface="Georgia" panose="02040502050405020303" pitchFamily="18" charset="0"/>
            </a:endParaRPr>
          </a:p>
        </p:txBody>
      </p:sp>
    </p:spTree>
    <p:extLst>
      <p:ext uri="{BB962C8B-B14F-4D97-AF65-F5344CB8AC3E}">
        <p14:creationId xmlns:p14="http://schemas.microsoft.com/office/powerpoint/2010/main" val="267257608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p:cNvSpPr txBox="1"/>
          <p:nvPr/>
        </p:nvSpPr>
        <p:spPr>
          <a:xfrm>
            <a:off x="300446" y="679269"/>
            <a:ext cx="11573691" cy="6986528"/>
          </a:xfrm>
          <a:prstGeom prst="rect">
            <a:avLst/>
          </a:prstGeom>
          <a:noFill/>
        </p:spPr>
        <p:txBody>
          <a:bodyPr wrap="square" rtlCol="0">
            <a:spAutoFit/>
          </a:bodyPr>
          <a:lstStyle/>
          <a:p>
            <a:pPr algn="just"/>
            <a:r>
              <a:rPr lang="es-ES" sz="2800" dirty="0">
                <a:latin typeface="Georgia" panose="02040502050405020303" pitchFamily="18" charset="0"/>
              </a:rPr>
              <a:t>En España el Romanticismo no tuvo solo un rostro liberal y revolucionario (este rostro dominó en la primera fase). </a:t>
            </a:r>
            <a:endParaRPr lang="es-ES" sz="2800" dirty="0" smtClean="0">
              <a:latin typeface="Georgia" panose="02040502050405020303" pitchFamily="18" charset="0"/>
            </a:endParaRPr>
          </a:p>
          <a:p>
            <a:pPr algn="just"/>
            <a:endParaRPr lang="es-ES" sz="2800" dirty="0" smtClean="0">
              <a:latin typeface="Georgia" panose="02040502050405020303" pitchFamily="18" charset="0"/>
            </a:endParaRPr>
          </a:p>
          <a:p>
            <a:pPr algn="just"/>
            <a:r>
              <a:rPr lang="es-ES" sz="2800" dirty="0" smtClean="0">
                <a:latin typeface="Georgia" panose="02040502050405020303" pitchFamily="18" charset="0"/>
              </a:rPr>
              <a:t>De </a:t>
            </a:r>
            <a:r>
              <a:rPr lang="es-ES" sz="2800" dirty="0">
                <a:latin typeface="Georgia" panose="02040502050405020303" pitchFamily="18" charset="0"/>
              </a:rPr>
              <a:t>hecho, hubo otra corriente, que parte de las mismas premisas, pero desemboca en posturas ideológicas opuestas: </a:t>
            </a:r>
            <a:r>
              <a:rPr lang="es-ES" sz="2800" dirty="0" smtClean="0">
                <a:latin typeface="Georgia" panose="02040502050405020303" pitchFamily="18" charset="0"/>
              </a:rPr>
              <a:t>una </a:t>
            </a:r>
            <a:r>
              <a:rPr lang="es-ES" sz="2800" dirty="0">
                <a:latin typeface="Georgia" panose="02040502050405020303" pitchFamily="18" charset="0"/>
              </a:rPr>
              <a:t>serie de artistas y pensadores reafirman sus raíces católicas y se declaran conservadores; para ellos el rechazo romántico del presente se traduce en un miedo ante el cambio </a:t>
            </a:r>
            <a:r>
              <a:rPr lang="es-ES" sz="2800" dirty="0" smtClean="0">
                <a:latin typeface="Georgia" panose="02040502050405020303" pitchFamily="18" charset="0"/>
              </a:rPr>
              <a:t>social </a:t>
            </a:r>
            <a:r>
              <a:rPr lang="es-ES" sz="2800" dirty="0">
                <a:latin typeface="Georgia" panose="02040502050405020303" pitchFamily="18" charset="0"/>
              </a:rPr>
              <a:t>y </a:t>
            </a:r>
            <a:r>
              <a:rPr lang="es-ES" sz="2800" dirty="0" smtClean="0">
                <a:latin typeface="Georgia" panose="02040502050405020303" pitchFamily="18" charset="0"/>
              </a:rPr>
              <a:t>en exaltación de </a:t>
            </a:r>
            <a:r>
              <a:rPr lang="es-ES" sz="2800" dirty="0">
                <a:latin typeface="Georgia" panose="02040502050405020303" pitchFamily="18" charset="0"/>
              </a:rPr>
              <a:t>un pasado lejano, mítico y feudal</a:t>
            </a:r>
            <a:r>
              <a:rPr lang="es-ES" sz="2800" dirty="0" smtClean="0">
                <a:latin typeface="Georgia" panose="02040502050405020303" pitchFamily="18" charset="0"/>
              </a:rPr>
              <a:t>.</a:t>
            </a:r>
          </a:p>
          <a:p>
            <a:pPr algn="just"/>
            <a:endParaRPr lang="es-ES" sz="2800" dirty="0">
              <a:latin typeface="Georgia" panose="02040502050405020303" pitchFamily="18" charset="0"/>
            </a:endParaRPr>
          </a:p>
          <a:p>
            <a:pPr algn="just"/>
            <a:r>
              <a:rPr lang="es-ES" sz="2800" b="1" dirty="0" smtClean="0">
                <a:solidFill>
                  <a:srgbClr val="FF0000"/>
                </a:solidFill>
                <a:latin typeface="Georgia" panose="02040502050405020303" pitchFamily="18" charset="0"/>
              </a:rPr>
              <a:t>PRIMERA FASE LIBERAL</a:t>
            </a:r>
          </a:p>
          <a:p>
            <a:pPr algn="just"/>
            <a:endParaRPr lang="es-ES" sz="2800" b="1" dirty="0" smtClean="0">
              <a:solidFill>
                <a:srgbClr val="FF0000"/>
              </a:solidFill>
              <a:latin typeface="Georgia" panose="02040502050405020303" pitchFamily="18" charset="0"/>
            </a:endParaRPr>
          </a:p>
          <a:p>
            <a:pPr algn="just"/>
            <a:r>
              <a:rPr lang="es-ES" sz="2800" b="1" dirty="0" smtClean="0">
                <a:solidFill>
                  <a:srgbClr val="FF0000"/>
                </a:solidFill>
                <a:latin typeface="Georgia" panose="02040502050405020303" pitchFamily="18" charset="0"/>
              </a:rPr>
              <a:t>SEGUNDA FASE CONSERVADORA</a:t>
            </a:r>
          </a:p>
          <a:p>
            <a:pPr algn="just"/>
            <a:endParaRPr lang="es-ES" sz="2800" dirty="0" smtClean="0">
              <a:latin typeface="Georgia" panose="02040502050405020303" pitchFamily="18" charset="0"/>
            </a:endParaRPr>
          </a:p>
          <a:p>
            <a:pPr algn="just"/>
            <a:endParaRPr lang="es-ES" sz="2800" dirty="0">
              <a:latin typeface="Georgia" panose="02040502050405020303" pitchFamily="18" charset="0"/>
            </a:endParaRPr>
          </a:p>
          <a:p>
            <a:pPr algn="just"/>
            <a:endParaRPr lang="es-ES" sz="2800" dirty="0">
              <a:latin typeface="Georgia" panose="02040502050405020303" pitchFamily="18" charset="0"/>
            </a:endParaRPr>
          </a:p>
          <a:p>
            <a:pPr algn="just"/>
            <a:endParaRPr lang="it-IT" sz="2800" dirty="0">
              <a:latin typeface="Georgia" panose="02040502050405020303" pitchFamily="18" charset="0"/>
            </a:endParaRPr>
          </a:p>
        </p:txBody>
      </p:sp>
    </p:spTree>
    <p:extLst>
      <p:ext uri="{BB962C8B-B14F-4D97-AF65-F5344CB8AC3E}">
        <p14:creationId xmlns:p14="http://schemas.microsoft.com/office/powerpoint/2010/main" val="204078692"/>
      </p:ext>
    </p:extLst>
  </p:cSld>
  <p:clrMapOvr>
    <a:masterClrMapping/>
  </p:clrMapOvr>
  <p:timing>
    <p:tnLst>
      <p:par>
        <p:cTn id="1" dur="indefinite" restart="never" nodeType="tmRoot"/>
      </p:par>
    </p:tnLst>
  </p:timing>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293</TotalTime>
  <Words>3863</Words>
  <Application>Microsoft Office PowerPoint</Application>
  <PresentationFormat>Personalizzato</PresentationFormat>
  <Paragraphs>276</Paragraphs>
  <Slides>34</Slides>
  <Notes>0</Notes>
  <HiddenSlides>0</HiddenSlides>
  <MMClips>0</MMClips>
  <ScaleCrop>false</ScaleCrop>
  <HeadingPairs>
    <vt:vector size="4" baseType="variant">
      <vt:variant>
        <vt:lpstr>Tema</vt:lpstr>
      </vt:variant>
      <vt:variant>
        <vt:i4>1</vt:i4>
      </vt:variant>
      <vt:variant>
        <vt:lpstr>Titoli diapositive</vt:lpstr>
      </vt:variant>
      <vt:variant>
        <vt:i4>34</vt:i4>
      </vt:variant>
    </vt:vector>
  </HeadingPairs>
  <TitlesOfParts>
    <vt:vector size="35" baseType="lpstr">
      <vt:lpstr>Tema di Office</vt:lpstr>
      <vt:lpstr>El siglo XIX: hacia el Romanticismo</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Presentazione standard di PowerPoint</dc:title>
  <dc:creator>Paolo</dc:creator>
  <cp:lastModifiedBy>Paolo</cp:lastModifiedBy>
  <cp:revision>54</cp:revision>
  <dcterms:created xsi:type="dcterms:W3CDTF">2017-10-11T19:31:56Z</dcterms:created>
  <dcterms:modified xsi:type="dcterms:W3CDTF">2018-10-18T08:46:30Z</dcterms:modified>
</cp:coreProperties>
</file>