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2" d="100"/>
          <a:sy n="92" d="100"/>
        </p:scale>
        <p:origin x="-49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AC3DFCCA-CB80-4644-BEA3-DC8AACF2D52F}" type="datetimeFigureOut">
              <a:rPr lang="it-IT" smtClean="0"/>
              <a:t>25/10/2017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9D31912-D8A6-433D-AA8D-1BE5F5F05277}" type="slidenum">
              <a:rPr lang="it-IT" smtClean="0"/>
              <a:t>‹N›</a:t>
            </a:fld>
            <a:endParaRPr lang="it-IT"/>
          </a:p>
        </p:txBody>
      </p:sp>
    </p:spTree>
    <p:extLst>
      <p:ext uri="{BB962C8B-B14F-4D97-AF65-F5344CB8AC3E}">
        <p14:creationId xmlns:p14="http://schemas.microsoft.com/office/powerpoint/2010/main" val="1712749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C3DFCCA-CB80-4644-BEA3-DC8AACF2D52F}" type="datetimeFigureOut">
              <a:rPr lang="it-IT" smtClean="0"/>
              <a:t>25/10/2017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9D31912-D8A6-433D-AA8D-1BE5F5F05277}" type="slidenum">
              <a:rPr lang="it-IT" smtClean="0"/>
              <a:t>‹N›</a:t>
            </a:fld>
            <a:endParaRPr lang="it-IT"/>
          </a:p>
        </p:txBody>
      </p:sp>
    </p:spTree>
    <p:extLst>
      <p:ext uri="{BB962C8B-B14F-4D97-AF65-F5344CB8AC3E}">
        <p14:creationId xmlns:p14="http://schemas.microsoft.com/office/powerpoint/2010/main" val="1758864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C3DFCCA-CB80-4644-BEA3-DC8AACF2D52F}" type="datetimeFigureOut">
              <a:rPr lang="it-IT" smtClean="0"/>
              <a:t>25/10/2017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9D31912-D8A6-433D-AA8D-1BE5F5F05277}" type="slidenum">
              <a:rPr lang="it-IT" smtClean="0"/>
              <a:t>‹N›</a:t>
            </a:fld>
            <a:endParaRPr lang="it-IT"/>
          </a:p>
        </p:txBody>
      </p:sp>
    </p:spTree>
    <p:extLst>
      <p:ext uri="{BB962C8B-B14F-4D97-AF65-F5344CB8AC3E}">
        <p14:creationId xmlns:p14="http://schemas.microsoft.com/office/powerpoint/2010/main" val="259275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C3DFCCA-CB80-4644-BEA3-DC8AACF2D52F}" type="datetimeFigureOut">
              <a:rPr lang="it-IT" smtClean="0"/>
              <a:t>25/10/2017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9D31912-D8A6-433D-AA8D-1BE5F5F05277}" type="slidenum">
              <a:rPr lang="it-IT" smtClean="0"/>
              <a:t>‹N›</a:t>
            </a:fld>
            <a:endParaRPr lang="it-IT"/>
          </a:p>
        </p:txBody>
      </p:sp>
    </p:spTree>
    <p:extLst>
      <p:ext uri="{BB962C8B-B14F-4D97-AF65-F5344CB8AC3E}">
        <p14:creationId xmlns:p14="http://schemas.microsoft.com/office/powerpoint/2010/main" val="3011552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AC3DFCCA-CB80-4644-BEA3-DC8AACF2D52F}" type="datetimeFigureOut">
              <a:rPr lang="it-IT" smtClean="0"/>
              <a:t>25/10/2017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9D31912-D8A6-433D-AA8D-1BE5F5F05277}" type="slidenum">
              <a:rPr lang="it-IT" smtClean="0"/>
              <a:t>‹N›</a:t>
            </a:fld>
            <a:endParaRPr lang="it-IT"/>
          </a:p>
        </p:txBody>
      </p:sp>
    </p:spTree>
    <p:extLst>
      <p:ext uri="{BB962C8B-B14F-4D97-AF65-F5344CB8AC3E}">
        <p14:creationId xmlns:p14="http://schemas.microsoft.com/office/powerpoint/2010/main" val="160135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AC3DFCCA-CB80-4644-BEA3-DC8AACF2D52F}" type="datetimeFigureOut">
              <a:rPr lang="it-IT" smtClean="0"/>
              <a:t>25/10/2017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9D31912-D8A6-433D-AA8D-1BE5F5F05277}" type="slidenum">
              <a:rPr lang="it-IT" smtClean="0"/>
              <a:t>‹N›</a:t>
            </a:fld>
            <a:endParaRPr lang="it-IT"/>
          </a:p>
        </p:txBody>
      </p:sp>
    </p:spTree>
    <p:extLst>
      <p:ext uri="{BB962C8B-B14F-4D97-AF65-F5344CB8AC3E}">
        <p14:creationId xmlns:p14="http://schemas.microsoft.com/office/powerpoint/2010/main" val="3939363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AC3DFCCA-CB80-4644-BEA3-DC8AACF2D52F}" type="datetimeFigureOut">
              <a:rPr lang="it-IT" smtClean="0"/>
              <a:t>25/10/2017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F9D31912-D8A6-433D-AA8D-1BE5F5F05277}" type="slidenum">
              <a:rPr lang="it-IT" smtClean="0"/>
              <a:t>‹N›</a:t>
            </a:fld>
            <a:endParaRPr lang="it-IT"/>
          </a:p>
        </p:txBody>
      </p:sp>
    </p:spTree>
    <p:extLst>
      <p:ext uri="{BB962C8B-B14F-4D97-AF65-F5344CB8AC3E}">
        <p14:creationId xmlns:p14="http://schemas.microsoft.com/office/powerpoint/2010/main" val="3871177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AC3DFCCA-CB80-4644-BEA3-DC8AACF2D52F}" type="datetimeFigureOut">
              <a:rPr lang="it-IT" smtClean="0"/>
              <a:t>25/10/2017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F9D31912-D8A6-433D-AA8D-1BE5F5F05277}" type="slidenum">
              <a:rPr lang="it-IT" smtClean="0"/>
              <a:t>‹N›</a:t>
            </a:fld>
            <a:endParaRPr lang="it-IT"/>
          </a:p>
        </p:txBody>
      </p:sp>
    </p:spTree>
    <p:extLst>
      <p:ext uri="{BB962C8B-B14F-4D97-AF65-F5344CB8AC3E}">
        <p14:creationId xmlns:p14="http://schemas.microsoft.com/office/powerpoint/2010/main" val="2332807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C3DFCCA-CB80-4644-BEA3-DC8AACF2D52F}" type="datetimeFigureOut">
              <a:rPr lang="it-IT" smtClean="0"/>
              <a:t>25/10/2017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F9D31912-D8A6-433D-AA8D-1BE5F5F05277}" type="slidenum">
              <a:rPr lang="it-IT" smtClean="0"/>
              <a:t>‹N›</a:t>
            </a:fld>
            <a:endParaRPr lang="it-IT"/>
          </a:p>
        </p:txBody>
      </p:sp>
    </p:spTree>
    <p:extLst>
      <p:ext uri="{BB962C8B-B14F-4D97-AF65-F5344CB8AC3E}">
        <p14:creationId xmlns:p14="http://schemas.microsoft.com/office/powerpoint/2010/main" val="1392271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AC3DFCCA-CB80-4644-BEA3-DC8AACF2D52F}" type="datetimeFigureOut">
              <a:rPr lang="it-IT" smtClean="0"/>
              <a:t>25/10/2017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9D31912-D8A6-433D-AA8D-1BE5F5F05277}" type="slidenum">
              <a:rPr lang="it-IT" smtClean="0"/>
              <a:t>‹N›</a:t>
            </a:fld>
            <a:endParaRPr lang="it-IT"/>
          </a:p>
        </p:txBody>
      </p:sp>
    </p:spTree>
    <p:extLst>
      <p:ext uri="{BB962C8B-B14F-4D97-AF65-F5344CB8AC3E}">
        <p14:creationId xmlns:p14="http://schemas.microsoft.com/office/powerpoint/2010/main" val="1495680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AC3DFCCA-CB80-4644-BEA3-DC8AACF2D52F}" type="datetimeFigureOut">
              <a:rPr lang="it-IT" smtClean="0"/>
              <a:t>25/10/2017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9D31912-D8A6-433D-AA8D-1BE5F5F05277}" type="slidenum">
              <a:rPr lang="it-IT" smtClean="0"/>
              <a:t>‹N›</a:t>
            </a:fld>
            <a:endParaRPr lang="it-IT"/>
          </a:p>
        </p:txBody>
      </p:sp>
    </p:spTree>
    <p:extLst>
      <p:ext uri="{BB962C8B-B14F-4D97-AF65-F5344CB8AC3E}">
        <p14:creationId xmlns:p14="http://schemas.microsoft.com/office/powerpoint/2010/main" val="1811074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3DFCCA-CB80-4644-BEA3-DC8AACF2D52F}" type="datetimeFigureOut">
              <a:rPr lang="it-IT" smtClean="0"/>
              <a:t>25/10/2017</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D31912-D8A6-433D-AA8D-1BE5F5F05277}" type="slidenum">
              <a:rPr lang="it-IT" smtClean="0"/>
              <a:t>‹N›</a:t>
            </a:fld>
            <a:endParaRPr lang="it-IT"/>
          </a:p>
        </p:txBody>
      </p:sp>
    </p:spTree>
    <p:extLst>
      <p:ext uri="{BB962C8B-B14F-4D97-AF65-F5344CB8AC3E}">
        <p14:creationId xmlns:p14="http://schemas.microsoft.com/office/powerpoint/2010/main" val="2038806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s-ES" dirty="0" smtClean="0">
                <a:latin typeface="Georgia" panose="02040502050405020303" pitchFamily="18" charset="0"/>
              </a:rPr>
              <a:t>Realismo</a:t>
            </a:r>
            <a:endParaRPr lang="it-IT" dirty="0">
              <a:latin typeface="Georgia" panose="02040502050405020303" pitchFamily="18" charset="0"/>
            </a:endParaRPr>
          </a:p>
        </p:txBody>
      </p:sp>
    </p:spTree>
    <p:extLst>
      <p:ext uri="{BB962C8B-B14F-4D97-AF65-F5344CB8AC3E}">
        <p14:creationId xmlns:p14="http://schemas.microsoft.com/office/powerpoint/2010/main" val="4275928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313508" y="0"/>
            <a:ext cx="11678194" cy="6555641"/>
          </a:xfrm>
          <a:prstGeom prst="rect">
            <a:avLst/>
          </a:prstGeom>
          <a:noFill/>
        </p:spPr>
        <p:txBody>
          <a:bodyPr wrap="square" rtlCol="0">
            <a:spAutoFit/>
          </a:bodyPr>
          <a:lstStyle/>
          <a:p>
            <a:r>
              <a:rPr lang="es-ES" sz="2800" b="1" i="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rPr>
              <a:t>La recepción hispánica</a:t>
            </a:r>
            <a:endParaRPr lang="es-ES" sz="2800" b="1" i="1" dirty="0" smtClean="0">
              <a:solidFill>
                <a:srgbClr val="FF0000"/>
              </a:solidFill>
              <a:latin typeface="Georgia" panose="02040502050405020303" pitchFamily="18" charset="0"/>
            </a:endParaRPr>
          </a:p>
          <a:p>
            <a:endParaRPr lang="es-ES" sz="2800" dirty="0" smtClean="0">
              <a:latin typeface="Georgia" panose="02040502050405020303" pitchFamily="18" charset="0"/>
              <a:ea typeface="Times New Roman" panose="02020603050405020304" pitchFamily="18" charset="0"/>
              <a:cs typeface="Times New Roman" panose="02020603050405020304" pitchFamily="18" charset="0"/>
            </a:endParaRPr>
          </a:p>
          <a:p>
            <a:r>
              <a:rPr lang="es-ES" sz="2800" dirty="0" smtClean="0">
                <a:latin typeface="Georgia" panose="02040502050405020303" pitchFamily="18" charset="0"/>
                <a:ea typeface="Times New Roman" panose="02020603050405020304" pitchFamily="18" charset="0"/>
                <a:cs typeface="Times New Roman" panose="02020603050405020304" pitchFamily="18" charset="0"/>
              </a:rPr>
              <a:t>Todos los escritores del </a:t>
            </a:r>
            <a:r>
              <a:rPr lang="es-ES" sz="2800" dirty="0">
                <a:latin typeface="Georgia" panose="02040502050405020303" pitchFamily="18" charset="0"/>
                <a:ea typeface="Times New Roman" panose="02020603050405020304" pitchFamily="18" charset="0"/>
                <a:cs typeface="Times New Roman" panose="02020603050405020304" pitchFamily="18" charset="0"/>
              </a:rPr>
              <a:t>Realismo español </a:t>
            </a:r>
            <a:r>
              <a:rPr lang="es-ES" sz="2800" b="1" dirty="0">
                <a:latin typeface="Georgia" panose="02040502050405020303" pitchFamily="18" charset="0"/>
                <a:ea typeface="Times New Roman" panose="02020603050405020304" pitchFamily="18" charset="0"/>
                <a:cs typeface="Times New Roman" panose="02020603050405020304" pitchFamily="18" charset="0"/>
              </a:rPr>
              <a:t>rechazan</a:t>
            </a:r>
            <a:r>
              <a:rPr lang="es-ES" sz="2800" dirty="0">
                <a:latin typeface="Georgia" panose="02040502050405020303" pitchFamily="18" charset="0"/>
                <a:ea typeface="Times New Roman" panose="02020603050405020304" pitchFamily="18" charset="0"/>
                <a:cs typeface="Times New Roman" panose="02020603050405020304" pitchFamily="18" charset="0"/>
              </a:rPr>
              <a:t>, aunque con matices diferentes, la </a:t>
            </a:r>
            <a:r>
              <a:rPr lang="es-ES" sz="2800" b="1" dirty="0">
                <a:latin typeface="Georgia" panose="02040502050405020303" pitchFamily="18" charset="0"/>
                <a:ea typeface="Times New Roman" panose="02020603050405020304" pitchFamily="18" charset="0"/>
                <a:cs typeface="Times New Roman" panose="02020603050405020304" pitchFamily="18" charset="0"/>
              </a:rPr>
              <a:t>base filosófica y dogmática </a:t>
            </a:r>
            <a:r>
              <a:rPr lang="es-ES" sz="2800" dirty="0">
                <a:latin typeface="Georgia" panose="02040502050405020303" pitchFamily="18" charset="0"/>
                <a:ea typeface="Times New Roman" panose="02020603050405020304" pitchFamily="18" charset="0"/>
                <a:cs typeface="Times New Roman" panose="02020603050405020304" pitchFamily="18" charset="0"/>
              </a:rPr>
              <a:t>del Naturalismo francés, es decir, la idea misma de un inevitable determinismo positivista (que se traduce en un pesimismo sistemático). </a:t>
            </a:r>
            <a:endParaRPr lang="es-ES" sz="2800" dirty="0" smtClean="0">
              <a:latin typeface="Georgia" panose="02040502050405020303" pitchFamily="18" charset="0"/>
              <a:ea typeface="Times New Roman" panose="02020603050405020304" pitchFamily="18" charset="0"/>
              <a:cs typeface="Times New Roman" panose="02020603050405020304" pitchFamily="18" charset="0"/>
            </a:endParaRPr>
          </a:p>
          <a:p>
            <a:endParaRPr lang="es-ES" sz="2800" dirty="0">
              <a:latin typeface="Georgia" panose="02040502050405020303" pitchFamily="18" charset="0"/>
              <a:ea typeface="Times New Roman" panose="02020603050405020304" pitchFamily="18" charset="0"/>
              <a:cs typeface="Times New Roman" panose="02020603050405020304" pitchFamily="18" charset="0"/>
            </a:endParaRPr>
          </a:p>
          <a:p>
            <a:r>
              <a:rPr lang="es-ES" sz="2800" dirty="0" smtClean="0">
                <a:latin typeface="Georgia" panose="02040502050405020303" pitchFamily="18" charset="0"/>
                <a:ea typeface="Times New Roman" panose="02020603050405020304" pitchFamily="18" charset="0"/>
                <a:cs typeface="Times New Roman" panose="02020603050405020304" pitchFamily="18" charset="0"/>
              </a:rPr>
              <a:t>En </a:t>
            </a:r>
            <a:r>
              <a:rPr lang="es-ES" sz="2800" dirty="0">
                <a:latin typeface="Georgia" panose="02040502050405020303" pitchFamily="18" charset="0"/>
                <a:ea typeface="Times New Roman" panose="02020603050405020304" pitchFamily="18" charset="0"/>
                <a:cs typeface="Times New Roman" panose="02020603050405020304" pitchFamily="18" charset="0"/>
              </a:rPr>
              <a:t>España falta, por lo general, la trasposición del determinismo científico francés con sus sórdidas descripciones de ambientes degradantes, reflejo de una sociedad abyecta que no puede salvarse de ninguna forma. Algo por el estilo parece encontrarse en algunas novelas de la baronesa Pardo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Bazán (</a:t>
            </a:r>
            <a:r>
              <a:rPr lang="es-ES" sz="2800" i="1" dirty="0" smtClean="0">
                <a:latin typeface="Georgia" panose="02040502050405020303" pitchFamily="18" charset="0"/>
                <a:ea typeface="Times New Roman" panose="02020603050405020304" pitchFamily="18" charset="0"/>
                <a:cs typeface="Times New Roman" panose="02020603050405020304" pitchFamily="18" charset="0"/>
              </a:rPr>
              <a:t>La Tribuna</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a:t>
            </a:r>
            <a:r>
              <a:rPr lang="es-ES" sz="2800" i="1" dirty="0" smtClean="0">
                <a:latin typeface="Georgia" panose="02040502050405020303" pitchFamily="18" charset="0"/>
                <a:ea typeface="Times New Roman" panose="02020603050405020304" pitchFamily="18" charset="0"/>
                <a:cs typeface="Times New Roman" panose="02020603050405020304" pitchFamily="18" charset="0"/>
              </a:rPr>
              <a:t>,</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 </a:t>
            </a:r>
            <a:r>
              <a:rPr lang="es-ES" sz="2800" dirty="0">
                <a:latin typeface="Georgia" panose="02040502050405020303" pitchFamily="18" charset="0"/>
                <a:ea typeface="Times New Roman" panose="02020603050405020304" pitchFamily="18" charset="0"/>
                <a:cs typeface="Times New Roman" panose="02020603050405020304" pitchFamily="18" charset="0"/>
              </a:rPr>
              <a:t>pero se trata tan solo de una mera aplicación técnica del modelo narrativo (actitud metodológica) sin ninguna adhesión dogmática y filosófica.</a:t>
            </a:r>
            <a:endParaRPr lang="es-ES" sz="2800" b="1" i="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endParaRPr>
          </a:p>
          <a:p>
            <a:endParaRPr lang="es-ES" sz="2800" b="1" i="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1372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313508" y="0"/>
            <a:ext cx="11678194" cy="6771084"/>
          </a:xfrm>
          <a:prstGeom prst="rect">
            <a:avLst/>
          </a:prstGeom>
          <a:noFill/>
        </p:spPr>
        <p:txBody>
          <a:bodyPr wrap="square" rtlCol="0">
            <a:spAutoFit/>
          </a:bodyPr>
          <a:lstStyle/>
          <a:p>
            <a:r>
              <a:rPr lang="it-IT" sz="2800" b="1" dirty="0">
                <a:latin typeface="Georgia" panose="02040502050405020303" pitchFamily="18" charset="0"/>
                <a:ea typeface="Times New Roman" panose="02020603050405020304" pitchFamily="18" charset="0"/>
                <a:cs typeface="Times New Roman" panose="02020603050405020304" pitchFamily="18" charset="0"/>
              </a:rPr>
              <a:t>Emilia Pardo </a:t>
            </a:r>
            <a:r>
              <a:rPr lang="it-IT" sz="2800" b="1" dirty="0" err="1">
                <a:latin typeface="Georgia" panose="02040502050405020303" pitchFamily="18" charset="0"/>
                <a:ea typeface="Times New Roman" panose="02020603050405020304" pitchFamily="18" charset="0"/>
                <a:cs typeface="Times New Roman" panose="02020603050405020304" pitchFamily="18" charset="0"/>
              </a:rPr>
              <a:t>Bazán</a:t>
            </a:r>
            <a:r>
              <a:rPr lang="it-IT" sz="2800" b="1" dirty="0">
                <a:latin typeface="Georgia" panose="02040502050405020303" pitchFamily="18" charset="0"/>
                <a:ea typeface="Times New Roman" panose="02020603050405020304" pitchFamily="18" charset="0"/>
                <a:cs typeface="Times New Roman" panose="02020603050405020304" pitchFamily="18" charset="0"/>
              </a:rPr>
              <a:t> (1851-1921)</a:t>
            </a:r>
            <a:endParaRPr lang="es-ES" sz="2800" b="1" i="1" dirty="0" smtClean="0">
              <a:solidFill>
                <a:srgbClr val="FF0000"/>
              </a:solidFill>
              <a:latin typeface="Georgia" panose="02040502050405020303" pitchFamily="18" charset="0"/>
            </a:endParaRPr>
          </a:p>
          <a:p>
            <a:pPr algn="just">
              <a:lnSpc>
                <a:spcPct val="150000"/>
              </a:lnSpc>
              <a:spcAft>
                <a:spcPts val="0"/>
              </a:spcAft>
            </a:pPr>
            <a:r>
              <a:rPr lang="es-ES" sz="2800" dirty="0" smtClean="0">
                <a:latin typeface="Georgia" panose="02040502050405020303" pitchFamily="18" charset="0"/>
                <a:ea typeface="Times New Roman" panose="02020603050405020304" pitchFamily="18" charset="0"/>
              </a:rPr>
              <a:t>En </a:t>
            </a:r>
            <a:r>
              <a:rPr lang="es-ES" sz="2800" b="1" i="1" dirty="0" smtClean="0">
                <a:solidFill>
                  <a:srgbClr val="FF0000"/>
                </a:solidFill>
                <a:latin typeface="Georgia" panose="02040502050405020303" pitchFamily="18" charset="0"/>
                <a:ea typeface="Times New Roman" panose="02020603050405020304" pitchFamily="18" charset="0"/>
              </a:rPr>
              <a:t>La cuestión palpitante</a:t>
            </a:r>
            <a:r>
              <a:rPr lang="es-ES" sz="2800" dirty="0" smtClean="0">
                <a:latin typeface="Georgia" panose="02040502050405020303" pitchFamily="18" charset="0"/>
                <a:ea typeface="Times New Roman" panose="02020603050405020304" pitchFamily="18" charset="0"/>
              </a:rPr>
              <a:t> (1883): </a:t>
            </a:r>
            <a:endParaRPr lang="it-IT" sz="2400" dirty="0" smtClean="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arenR"/>
            </a:pPr>
            <a:r>
              <a:rPr lang="es-ES" sz="2800" dirty="0" smtClean="0">
                <a:latin typeface="Georgia" panose="02040502050405020303" pitchFamily="18" charset="0"/>
                <a:ea typeface="Times New Roman" panose="02020603050405020304" pitchFamily="18" charset="0"/>
              </a:rPr>
              <a:t>critica el idealismo romántico;</a:t>
            </a:r>
            <a:endParaRPr lang="it-IT" sz="2400" dirty="0" smtClean="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arenR"/>
            </a:pPr>
            <a:r>
              <a:rPr lang="es-ES" sz="2800" dirty="0" smtClean="0">
                <a:latin typeface="Georgia" panose="02040502050405020303" pitchFamily="18" charset="0"/>
                <a:ea typeface="Times New Roman" panose="02020603050405020304" pitchFamily="18" charset="0"/>
              </a:rPr>
              <a:t> describe </a:t>
            </a:r>
            <a:r>
              <a:rPr lang="es-ES" sz="2800" dirty="0">
                <a:latin typeface="Georgia" panose="02040502050405020303" pitchFamily="18" charset="0"/>
                <a:ea typeface="Times New Roman" panose="02020603050405020304" pitchFamily="18" charset="0"/>
              </a:rPr>
              <a:t>el Naturalismo francés, que acepta como técnica narrativa, pero rechaza desde un punto de vista ideológico: ridiculiza su cientificismo y su pretendida impersonalidad, y ataca su determinismo porque es inconciliable con su credo religioso (la baronesa era profundamente católica);</a:t>
            </a:r>
            <a:endParaRPr lang="it-IT" sz="2400"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arenR"/>
            </a:pPr>
            <a:r>
              <a:rPr lang="es-ES" sz="2800" dirty="0" smtClean="0">
                <a:latin typeface="Georgia" panose="02040502050405020303" pitchFamily="18" charset="0"/>
                <a:ea typeface="Times New Roman" panose="02020603050405020304" pitchFamily="18" charset="0"/>
              </a:rPr>
              <a:t> sostiene </a:t>
            </a:r>
            <a:r>
              <a:rPr lang="es-ES" sz="2800" dirty="0">
                <a:latin typeface="Georgia" panose="02040502050405020303" pitchFamily="18" charset="0"/>
                <a:ea typeface="Times New Roman" panose="02020603050405020304" pitchFamily="18" charset="0"/>
              </a:rPr>
              <a:t>que el Realismo debería ser una evolución del Naturalismo (para ella el Realismo </a:t>
            </a:r>
            <a:r>
              <a:rPr lang="es-ES" sz="2800" dirty="0" smtClean="0">
                <a:latin typeface="Georgia" panose="02040502050405020303" pitchFamily="18" charset="0"/>
                <a:ea typeface="Times New Roman" panose="02020603050405020304" pitchFamily="18" charset="0"/>
              </a:rPr>
              <a:t>equivale al </a:t>
            </a:r>
            <a:r>
              <a:rPr lang="es-ES" sz="2800" dirty="0">
                <a:latin typeface="Georgia" panose="02040502050405020303" pitchFamily="18" charset="0"/>
                <a:ea typeface="Times New Roman" panose="02020603050405020304" pitchFamily="18" charset="0"/>
              </a:rPr>
              <a:t>Naturalismo depurado de su base determinista y de su pesimismo positivista);</a:t>
            </a:r>
            <a:endParaRPr lang="it-IT" sz="2400" dirty="0">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arenR"/>
            </a:pPr>
            <a:r>
              <a:rPr lang="es-ES" sz="2800" dirty="0" smtClean="0">
                <a:latin typeface="Georgia" panose="02040502050405020303" pitchFamily="18" charset="0"/>
                <a:ea typeface="Times New Roman" panose="02020603050405020304" pitchFamily="18" charset="0"/>
              </a:rPr>
              <a:t> defiende </a:t>
            </a:r>
            <a:r>
              <a:rPr lang="es-ES" sz="2800" dirty="0">
                <a:latin typeface="Georgia" panose="02040502050405020303" pitchFamily="18" charset="0"/>
                <a:ea typeface="Times New Roman" panose="02020603050405020304" pitchFamily="18" charset="0"/>
              </a:rPr>
              <a:t>la existencia de un “Realismo a la española” (Galdós y Pereda) que sería una evolución del costumbrismo nacional.</a:t>
            </a:r>
            <a:endParaRPr lang="it-IT" sz="2400" dirty="0">
              <a:latin typeface="Times New Roman" panose="02020603050405020304" pitchFamily="18" charset="0"/>
              <a:ea typeface="Times New Roman" panose="02020603050405020304" pitchFamily="18" charset="0"/>
            </a:endParaRPr>
          </a:p>
          <a:p>
            <a:endParaRPr lang="es-ES" sz="2800" b="1" i="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endParaRPr>
          </a:p>
          <a:p>
            <a:endParaRPr lang="es-ES" sz="2800" b="1" i="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7042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313508" y="0"/>
            <a:ext cx="11678194" cy="6555641"/>
          </a:xfrm>
          <a:prstGeom prst="rect">
            <a:avLst/>
          </a:prstGeom>
          <a:noFill/>
        </p:spPr>
        <p:txBody>
          <a:bodyPr wrap="square" rtlCol="0">
            <a:spAutoFit/>
          </a:bodyPr>
          <a:lstStyle/>
          <a:p>
            <a:r>
              <a:rPr lang="it-IT" sz="2800" b="1" dirty="0">
                <a:latin typeface="Georgia" panose="02040502050405020303" pitchFamily="18" charset="0"/>
                <a:ea typeface="Times New Roman" panose="02020603050405020304" pitchFamily="18" charset="0"/>
                <a:cs typeface="Times New Roman" panose="02020603050405020304" pitchFamily="18" charset="0"/>
              </a:rPr>
              <a:t>Emilia Pardo </a:t>
            </a:r>
            <a:r>
              <a:rPr lang="it-IT" sz="2800" b="1" dirty="0" err="1">
                <a:latin typeface="Georgia" panose="02040502050405020303" pitchFamily="18" charset="0"/>
                <a:ea typeface="Times New Roman" panose="02020603050405020304" pitchFamily="18" charset="0"/>
                <a:cs typeface="Times New Roman" panose="02020603050405020304" pitchFamily="18" charset="0"/>
              </a:rPr>
              <a:t>Bazán</a:t>
            </a:r>
            <a:r>
              <a:rPr lang="it-IT" sz="2800" b="1" dirty="0">
                <a:latin typeface="Georgia" panose="02040502050405020303" pitchFamily="18" charset="0"/>
                <a:ea typeface="Times New Roman" panose="02020603050405020304" pitchFamily="18" charset="0"/>
                <a:cs typeface="Times New Roman" panose="02020603050405020304" pitchFamily="18" charset="0"/>
              </a:rPr>
              <a:t> (1851-1921)</a:t>
            </a:r>
            <a:endParaRPr lang="es-ES" sz="2800" b="1" i="1" dirty="0" smtClean="0">
              <a:solidFill>
                <a:srgbClr val="FF0000"/>
              </a:solidFill>
              <a:latin typeface="Georgia" panose="02040502050405020303" pitchFamily="18" charset="0"/>
            </a:endParaRPr>
          </a:p>
          <a:p>
            <a:endParaRPr lang="es-ES" sz="2800" dirty="0" smtClean="0">
              <a:latin typeface="Georgia" panose="02040502050405020303" pitchFamily="18" charset="0"/>
              <a:ea typeface="Times New Roman" panose="02020603050405020304" pitchFamily="18" charset="0"/>
              <a:cs typeface="Times New Roman" panose="02020603050405020304" pitchFamily="18" charset="0"/>
            </a:endParaRPr>
          </a:p>
          <a:p>
            <a:r>
              <a:rPr lang="es-ES" sz="2800" dirty="0">
                <a:latin typeface="Georgia" panose="02040502050405020303" pitchFamily="18" charset="0"/>
                <a:ea typeface="Times New Roman" panose="02020603050405020304" pitchFamily="18" charset="0"/>
                <a:cs typeface="Times New Roman" panose="02020603050405020304" pitchFamily="18" charset="0"/>
              </a:rPr>
              <a:t>Pardo Bazán elogiaba</a:t>
            </a:r>
            <a:r>
              <a:rPr lang="es-ES" sz="2800" b="1" dirty="0">
                <a:latin typeface="Georgia" panose="02040502050405020303" pitchFamily="18" charset="0"/>
                <a:ea typeface="Times New Roman" panose="02020603050405020304" pitchFamily="18" charset="0"/>
                <a:cs typeface="Times New Roman" panose="02020603050405020304" pitchFamily="18" charset="0"/>
              </a:rPr>
              <a:t> la técnica narrativa de Zola</a:t>
            </a:r>
            <a:r>
              <a:rPr lang="es-ES" sz="2800" dirty="0">
                <a:latin typeface="Georgia" panose="02040502050405020303" pitchFamily="18" charset="0"/>
                <a:ea typeface="Times New Roman" panose="02020603050405020304" pitchFamily="18" charset="0"/>
                <a:cs typeface="Times New Roman" panose="02020603050405020304" pitchFamily="18" charset="0"/>
              </a:rPr>
              <a:t>: </a:t>
            </a:r>
            <a:r>
              <a:rPr lang="es-ES" sz="2800" b="1" dirty="0">
                <a:solidFill>
                  <a:srgbClr val="FF0000"/>
                </a:solidFill>
                <a:latin typeface="Georgia" panose="02040502050405020303" pitchFamily="18" charset="0"/>
                <a:ea typeface="Times New Roman" panose="02020603050405020304" pitchFamily="18" charset="0"/>
                <a:cs typeface="Times New Roman" panose="02020603050405020304" pitchFamily="18" charset="0"/>
              </a:rPr>
              <a:t>eliminación del narrador</a:t>
            </a:r>
            <a:r>
              <a:rPr lang="es-ES" sz="2800" dirty="0">
                <a:latin typeface="Georgia" panose="02040502050405020303" pitchFamily="18" charset="0"/>
                <a:ea typeface="Times New Roman" panose="02020603050405020304" pitchFamily="18" charset="0"/>
                <a:cs typeface="Times New Roman" panose="02020603050405020304" pitchFamily="18" charset="0"/>
              </a:rPr>
              <a:t> para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dar la </a:t>
            </a:r>
            <a:r>
              <a:rPr lang="es-ES" sz="2800" dirty="0">
                <a:latin typeface="Georgia" panose="02040502050405020303" pitchFamily="18" charset="0"/>
                <a:ea typeface="Times New Roman" panose="02020603050405020304" pitchFamily="18" charset="0"/>
                <a:cs typeface="Times New Roman" panose="02020603050405020304" pitchFamily="18" charset="0"/>
              </a:rPr>
              <a:t>impresión que la novela “se había hecho por sí misma</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a:t>
            </a:r>
          </a:p>
          <a:p>
            <a:r>
              <a:rPr lang="es-ES" sz="2800" dirty="0" smtClean="0">
                <a:latin typeface="Georgia" panose="02040502050405020303" pitchFamily="18" charset="0"/>
                <a:ea typeface="Times New Roman" panose="02020603050405020304" pitchFamily="18" charset="0"/>
                <a:cs typeface="Times New Roman" panose="02020603050405020304" pitchFamily="18" charset="0"/>
              </a:rPr>
              <a:t>La </a:t>
            </a:r>
            <a:r>
              <a:rPr lang="es-ES" sz="2800" dirty="0">
                <a:latin typeface="Georgia" panose="02040502050405020303" pitchFamily="18" charset="0"/>
                <a:ea typeface="Times New Roman" panose="02020603050405020304" pitchFamily="18" charset="0"/>
                <a:cs typeface="Times New Roman" panose="02020603050405020304" pitchFamily="18" charset="0"/>
              </a:rPr>
              <a:t>novela donde aplica más fielmente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esta </a:t>
            </a:r>
            <a:r>
              <a:rPr lang="es-ES" sz="2800" dirty="0">
                <a:latin typeface="Georgia" panose="02040502050405020303" pitchFamily="18" charset="0"/>
                <a:ea typeface="Times New Roman" panose="02020603050405020304" pitchFamily="18" charset="0"/>
                <a:cs typeface="Times New Roman" panose="02020603050405020304" pitchFamily="18" charset="0"/>
              </a:rPr>
              <a:t>técnica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naturalista </a:t>
            </a:r>
            <a:r>
              <a:rPr lang="es-ES" sz="2800" dirty="0">
                <a:latin typeface="Georgia" panose="02040502050405020303" pitchFamily="18" charset="0"/>
                <a:ea typeface="Times New Roman" panose="02020603050405020304" pitchFamily="18" charset="0"/>
                <a:cs typeface="Times New Roman" panose="02020603050405020304" pitchFamily="18" charset="0"/>
              </a:rPr>
              <a:t>es </a:t>
            </a:r>
            <a:r>
              <a:rPr lang="es-ES" sz="2800" i="1" dirty="0">
                <a:latin typeface="Georgia" panose="02040502050405020303" pitchFamily="18" charset="0"/>
                <a:ea typeface="Times New Roman" panose="02020603050405020304" pitchFamily="18" charset="0"/>
                <a:cs typeface="Times New Roman" panose="02020603050405020304" pitchFamily="18" charset="0"/>
              </a:rPr>
              <a:t>La Tribuna</a:t>
            </a:r>
            <a:r>
              <a:rPr lang="es-ES" sz="2800" dirty="0">
                <a:latin typeface="Georgia" panose="02040502050405020303" pitchFamily="18" charset="0"/>
                <a:ea typeface="Times New Roman" panose="02020603050405020304" pitchFamily="18" charset="0"/>
                <a:cs typeface="Times New Roman" panose="02020603050405020304" pitchFamily="18" charset="0"/>
              </a:rPr>
              <a:t> (1883</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retrata </a:t>
            </a:r>
            <a:r>
              <a:rPr lang="es-ES" sz="2800" dirty="0">
                <a:latin typeface="Georgia" panose="02040502050405020303" pitchFamily="18" charset="0"/>
                <a:ea typeface="Times New Roman" panose="02020603050405020304" pitchFamily="18" charset="0"/>
                <a:cs typeface="Times New Roman" panose="02020603050405020304" pitchFamily="18" charset="0"/>
              </a:rPr>
              <a:t>la vida dentro de una fábrica tabacalera de La Coruña (método de la observación directa y descripción objetiva</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a:t>
            </a:r>
          </a:p>
          <a:p>
            <a:endParaRPr lang="es-ES" sz="2800" dirty="0" smtClean="0">
              <a:latin typeface="Georgia" panose="02040502050405020303" pitchFamily="18" charset="0"/>
              <a:ea typeface="Times New Roman" panose="02020603050405020304" pitchFamily="18" charset="0"/>
              <a:cs typeface="Times New Roman" panose="02020603050405020304" pitchFamily="18" charset="0"/>
            </a:endParaRPr>
          </a:p>
          <a:p>
            <a:r>
              <a:rPr lang="es-ES" sz="2800" dirty="0">
                <a:latin typeface="Georgia" panose="02040502050405020303" pitchFamily="18" charset="0"/>
                <a:ea typeface="Times New Roman" panose="02020603050405020304" pitchFamily="18" charset="0"/>
                <a:cs typeface="Times New Roman" panose="02020603050405020304" pitchFamily="18" charset="0"/>
              </a:rPr>
              <a:t>Sus obras maestras, ambientadas en una Galicia rural y ‘fuera del tiempo’, son </a:t>
            </a:r>
            <a:r>
              <a:rPr lang="es-ES" sz="2800" i="1" dirty="0">
                <a:latin typeface="Georgia" panose="02040502050405020303" pitchFamily="18" charset="0"/>
                <a:ea typeface="Times New Roman" panose="02020603050405020304" pitchFamily="18" charset="0"/>
                <a:cs typeface="Times New Roman" panose="02020603050405020304" pitchFamily="18" charset="0"/>
              </a:rPr>
              <a:t>Los pazos de Ulloa</a:t>
            </a:r>
            <a:r>
              <a:rPr lang="es-ES" sz="2800" dirty="0">
                <a:latin typeface="Georgia" panose="02040502050405020303" pitchFamily="18" charset="0"/>
                <a:ea typeface="Times New Roman" panose="02020603050405020304" pitchFamily="18" charset="0"/>
                <a:cs typeface="Times New Roman" panose="02020603050405020304" pitchFamily="18" charset="0"/>
              </a:rPr>
              <a:t> (1887) y su continuación, </a:t>
            </a:r>
            <a:r>
              <a:rPr lang="es-ES" sz="2800" i="1" dirty="0">
                <a:latin typeface="Georgia" panose="02040502050405020303" pitchFamily="18" charset="0"/>
                <a:ea typeface="Times New Roman" panose="02020603050405020304" pitchFamily="18" charset="0"/>
                <a:cs typeface="Times New Roman" panose="02020603050405020304" pitchFamily="18" charset="0"/>
              </a:rPr>
              <a:t>Madre naturaleza</a:t>
            </a:r>
            <a:r>
              <a:rPr lang="es-ES" sz="2800" dirty="0">
                <a:latin typeface="Georgia" panose="02040502050405020303" pitchFamily="18" charset="0"/>
                <a:ea typeface="Times New Roman" panose="02020603050405020304" pitchFamily="18" charset="0"/>
                <a:cs typeface="Times New Roman" panose="02020603050405020304" pitchFamily="18" charset="0"/>
              </a:rPr>
              <a:t> (1887). El tema ya no es la lucha entre el individuo y la sociedad moderna, sino la eterna lucha entre la naturaleza y la cultura humana. </a:t>
            </a:r>
            <a:endParaRPr lang="es-ES" sz="2800" b="1" i="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endParaRPr>
          </a:p>
          <a:p>
            <a:endParaRPr lang="es-ES" sz="2800" b="1" i="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9889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4245" y="123987"/>
            <a:ext cx="11848454" cy="6986528"/>
          </a:xfrm>
          <a:prstGeom prst="rect">
            <a:avLst/>
          </a:prstGeom>
          <a:noFill/>
        </p:spPr>
        <p:txBody>
          <a:bodyPr wrap="square" rtlCol="0">
            <a:spAutoFit/>
          </a:bodyPr>
          <a:lstStyle/>
          <a:p>
            <a:pPr algn="just">
              <a:spcAft>
                <a:spcPts val="0"/>
              </a:spcAft>
            </a:pPr>
            <a:r>
              <a:rPr lang="it-IT" sz="2800" b="1" dirty="0">
                <a:latin typeface="Georgia" panose="02040502050405020303" pitchFamily="18" charset="0"/>
                <a:ea typeface="Times New Roman"/>
              </a:rPr>
              <a:t>Benito </a:t>
            </a:r>
            <a:r>
              <a:rPr lang="it-IT" sz="2800" b="1" dirty="0" err="1">
                <a:latin typeface="Georgia" panose="02040502050405020303" pitchFamily="18" charset="0"/>
                <a:ea typeface="Times New Roman"/>
              </a:rPr>
              <a:t>Pérez</a:t>
            </a:r>
            <a:r>
              <a:rPr lang="it-IT" sz="2800" b="1" dirty="0">
                <a:latin typeface="Georgia" panose="02040502050405020303" pitchFamily="18" charset="0"/>
                <a:ea typeface="Times New Roman"/>
              </a:rPr>
              <a:t> </a:t>
            </a:r>
            <a:r>
              <a:rPr lang="it-IT" sz="2800" b="1" dirty="0" err="1">
                <a:latin typeface="Georgia" panose="02040502050405020303" pitchFamily="18" charset="0"/>
                <a:ea typeface="Times New Roman"/>
              </a:rPr>
              <a:t>Galdós</a:t>
            </a:r>
            <a:r>
              <a:rPr lang="it-IT" sz="2800" b="1" dirty="0">
                <a:latin typeface="Georgia" panose="02040502050405020303" pitchFamily="18" charset="0"/>
                <a:ea typeface="Times New Roman"/>
              </a:rPr>
              <a:t> (1843-1920)</a:t>
            </a:r>
          </a:p>
          <a:p>
            <a:pPr algn="just">
              <a:spcAft>
                <a:spcPts val="0"/>
              </a:spcAft>
            </a:pPr>
            <a:r>
              <a:rPr lang="it-IT" sz="2800" b="1" dirty="0">
                <a:latin typeface="Georgia" panose="02040502050405020303" pitchFamily="18" charset="0"/>
                <a:ea typeface="Times New Roman"/>
              </a:rPr>
              <a:t> </a:t>
            </a:r>
          </a:p>
          <a:p>
            <a:r>
              <a:rPr lang="es-ES" sz="2800" dirty="0" smtClean="0">
                <a:latin typeface="Georgia" panose="02040502050405020303" pitchFamily="18" charset="0"/>
                <a:ea typeface="Times New Roman"/>
                <a:cs typeface="Times New Roman"/>
              </a:rPr>
              <a:t>En </a:t>
            </a:r>
            <a:r>
              <a:rPr lang="es-ES" sz="2800" i="1" dirty="0">
                <a:latin typeface="Georgia" panose="02040502050405020303" pitchFamily="18" charset="0"/>
                <a:ea typeface="Times New Roman"/>
                <a:cs typeface="Times New Roman"/>
              </a:rPr>
              <a:t>observaciones sobre la novela contemporánea en España </a:t>
            </a:r>
            <a:r>
              <a:rPr lang="es-ES" sz="2800" dirty="0">
                <a:latin typeface="Georgia" panose="02040502050405020303" pitchFamily="18" charset="0"/>
                <a:ea typeface="Times New Roman"/>
                <a:cs typeface="Times New Roman"/>
              </a:rPr>
              <a:t>(1870) </a:t>
            </a:r>
            <a:r>
              <a:rPr lang="es-ES" sz="2800" dirty="0" smtClean="0">
                <a:latin typeface="Georgia" panose="02040502050405020303" pitchFamily="18" charset="0"/>
                <a:ea typeface="Times New Roman"/>
                <a:cs typeface="Times New Roman"/>
              </a:rPr>
              <a:t>declara </a:t>
            </a:r>
            <a:r>
              <a:rPr lang="es-ES" sz="2800" dirty="0">
                <a:latin typeface="Georgia" panose="02040502050405020303" pitchFamily="18" charset="0"/>
                <a:ea typeface="Times New Roman"/>
                <a:cs typeface="Times New Roman"/>
              </a:rPr>
              <a:t>su intención de observar a la </a:t>
            </a:r>
            <a:r>
              <a:rPr lang="es-ES" sz="2800" b="1" dirty="0">
                <a:latin typeface="Georgia" panose="02040502050405020303" pitchFamily="18" charset="0"/>
                <a:ea typeface="Times New Roman"/>
                <a:cs typeface="Times New Roman"/>
              </a:rPr>
              <a:t>clase media </a:t>
            </a:r>
            <a:r>
              <a:rPr lang="es-ES" sz="2800" b="1" dirty="0" smtClean="0">
                <a:latin typeface="Georgia" panose="02040502050405020303" pitchFamily="18" charset="0"/>
                <a:ea typeface="Times New Roman"/>
                <a:cs typeface="Times New Roman"/>
              </a:rPr>
              <a:t>urbana</a:t>
            </a:r>
            <a:r>
              <a:rPr lang="es-ES" sz="2800" dirty="0" smtClean="0">
                <a:latin typeface="Georgia" panose="02040502050405020303" pitchFamily="18" charset="0"/>
                <a:ea typeface="Times New Roman"/>
                <a:cs typeface="Times New Roman"/>
              </a:rPr>
              <a:t>, </a:t>
            </a:r>
            <a:r>
              <a:rPr lang="es-ES" sz="2800" dirty="0">
                <a:latin typeface="Georgia" panose="02040502050405020303" pitchFamily="18" charset="0"/>
                <a:ea typeface="Times New Roman"/>
                <a:cs typeface="Times New Roman"/>
              </a:rPr>
              <a:t>centrando la atención sobre todo en los </a:t>
            </a:r>
            <a:r>
              <a:rPr lang="es-ES" sz="2800" b="1" dirty="0">
                <a:latin typeface="Georgia" panose="02040502050405020303" pitchFamily="18" charset="0"/>
                <a:ea typeface="Times New Roman"/>
                <a:cs typeface="Times New Roman"/>
              </a:rPr>
              <a:t>problemas espirituales y sexuales</a:t>
            </a:r>
            <a:r>
              <a:rPr lang="es-ES" sz="2800" dirty="0">
                <a:latin typeface="Georgia" panose="02040502050405020303" pitchFamily="18" charset="0"/>
                <a:ea typeface="Times New Roman"/>
                <a:cs typeface="Times New Roman"/>
              </a:rPr>
              <a:t> de la burguesía. </a:t>
            </a:r>
            <a:endParaRPr lang="es-ES" sz="2800" dirty="0" smtClean="0">
              <a:latin typeface="Georgia" panose="02040502050405020303" pitchFamily="18" charset="0"/>
              <a:ea typeface="Times New Roman"/>
              <a:cs typeface="Times New Roman"/>
            </a:endParaRPr>
          </a:p>
          <a:p>
            <a:endParaRPr lang="es-ES" sz="2800" dirty="0">
              <a:latin typeface="Georgia" panose="02040502050405020303" pitchFamily="18" charset="0"/>
              <a:cs typeface="Times New Roman"/>
            </a:endParaRPr>
          </a:p>
          <a:p>
            <a:r>
              <a:rPr lang="es-ES" sz="2800" dirty="0" smtClean="0">
                <a:latin typeface="Georgia" panose="02040502050405020303" pitchFamily="18" charset="0"/>
              </a:rPr>
              <a:t>Dos </a:t>
            </a:r>
            <a:r>
              <a:rPr lang="es-ES" sz="2800" dirty="0">
                <a:latin typeface="Georgia" panose="02040502050405020303" pitchFamily="18" charset="0"/>
              </a:rPr>
              <a:t>‘hiatos’ </a:t>
            </a:r>
            <a:r>
              <a:rPr lang="es-ES" sz="2800" dirty="0" smtClean="0">
                <a:latin typeface="Georgia" panose="02040502050405020303" pitchFamily="18" charset="0"/>
              </a:rPr>
              <a:t>principales </a:t>
            </a:r>
            <a:r>
              <a:rPr lang="es-ES" sz="2800" dirty="0">
                <a:latin typeface="Georgia" panose="02040502050405020303" pitchFamily="18" charset="0"/>
              </a:rPr>
              <a:t>dentro de su </a:t>
            </a:r>
            <a:r>
              <a:rPr lang="es-ES" sz="2800" i="1" dirty="0">
                <a:latin typeface="Georgia" panose="02040502050405020303" pitchFamily="18" charset="0"/>
              </a:rPr>
              <a:t>corpus</a:t>
            </a:r>
            <a:r>
              <a:rPr lang="es-ES" sz="2800" dirty="0">
                <a:latin typeface="Georgia" panose="02040502050405020303" pitchFamily="18" charset="0"/>
              </a:rPr>
              <a:t>: </a:t>
            </a:r>
            <a:endParaRPr lang="it-IT" sz="2800" dirty="0">
              <a:latin typeface="Georgia" panose="02040502050405020303" pitchFamily="18" charset="0"/>
            </a:endParaRPr>
          </a:p>
          <a:p>
            <a:r>
              <a:rPr lang="es-ES" sz="2800" dirty="0">
                <a:latin typeface="Georgia" panose="02040502050405020303" pitchFamily="18" charset="0"/>
              </a:rPr>
              <a:t> </a:t>
            </a:r>
            <a:endParaRPr lang="it-IT" sz="2800" dirty="0">
              <a:latin typeface="Georgia" panose="02040502050405020303" pitchFamily="18" charset="0"/>
            </a:endParaRPr>
          </a:p>
          <a:p>
            <a:pPr marL="514350" indent="-514350">
              <a:buAutoNum type="arabicParenR"/>
            </a:pPr>
            <a:r>
              <a:rPr lang="es-ES" sz="2800" dirty="0" smtClean="0">
                <a:latin typeface="Georgia" panose="02040502050405020303" pitchFamily="18" charset="0"/>
              </a:rPr>
              <a:t>entre </a:t>
            </a:r>
            <a:r>
              <a:rPr lang="es-ES" sz="2800" dirty="0">
                <a:latin typeface="Georgia" panose="02040502050405020303" pitchFamily="18" charset="0"/>
              </a:rPr>
              <a:t>la </a:t>
            </a:r>
            <a:r>
              <a:rPr lang="es-ES" sz="2800" i="1" dirty="0">
                <a:latin typeface="Georgia" panose="02040502050405020303" pitchFamily="18" charset="0"/>
              </a:rPr>
              <a:t>Familia de León Roch </a:t>
            </a:r>
            <a:r>
              <a:rPr lang="es-ES" sz="2800" dirty="0">
                <a:latin typeface="Georgia" panose="02040502050405020303" pitchFamily="18" charset="0"/>
              </a:rPr>
              <a:t>(1878) y </a:t>
            </a:r>
            <a:r>
              <a:rPr lang="es-ES" sz="2800" i="1" dirty="0">
                <a:latin typeface="Georgia" panose="02040502050405020303" pitchFamily="18" charset="0"/>
              </a:rPr>
              <a:t>La desheredada </a:t>
            </a:r>
            <a:r>
              <a:rPr lang="es-ES" sz="2800" dirty="0">
                <a:latin typeface="Georgia" panose="02040502050405020303" pitchFamily="18" charset="0"/>
              </a:rPr>
              <a:t>(1881), cuando abandona la novela de tesis y se acerca al Naturalismo</a:t>
            </a:r>
            <a:r>
              <a:rPr lang="es-ES" sz="2800" dirty="0" smtClean="0">
                <a:latin typeface="Georgia" panose="02040502050405020303" pitchFamily="18" charset="0"/>
              </a:rPr>
              <a:t>;</a:t>
            </a:r>
          </a:p>
          <a:p>
            <a:endParaRPr lang="it-IT" sz="2800" dirty="0">
              <a:latin typeface="Georgia" panose="02040502050405020303" pitchFamily="18" charset="0"/>
            </a:endParaRPr>
          </a:p>
          <a:p>
            <a:pPr lvl="0"/>
            <a:r>
              <a:rPr lang="es-ES" sz="2800" dirty="0" smtClean="0">
                <a:latin typeface="Georgia" panose="02040502050405020303" pitchFamily="18" charset="0"/>
              </a:rPr>
              <a:t>2) entre </a:t>
            </a:r>
            <a:r>
              <a:rPr lang="es-ES" sz="2800" i="1" dirty="0">
                <a:latin typeface="Georgia" panose="02040502050405020303" pitchFamily="18" charset="0"/>
              </a:rPr>
              <a:t>Misericordia </a:t>
            </a:r>
            <a:r>
              <a:rPr lang="es-ES" sz="2800" dirty="0">
                <a:latin typeface="Georgia" panose="02040502050405020303" pitchFamily="18" charset="0"/>
              </a:rPr>
              <a:t>(1897) y </a:t>
            </a:r>
            <a:r>
              <a:rPr lang="es-ES" sz="2800" i="1" dirty="0">
                <a:latin typeface="Georgia" panose="02040502050405020303" pitchFamily="18" charset="0"/>
              </a:rPr>
              <a:t>Electra </a:t>
            </a:r>
            <a:r>
              <a:rPr lang="es-ES" sz="2800" dirty="0">
                <a:latin typeface="Georgia" panose="02040502050405020303" pitchFamily="18" charset="0"/>
              </a:rPr>
              <a:t>(1901): </a:t>
            </a:r>
            <a:r>
              <a:rPr lang="es-ES" sz="2800" dirty="0" smtClean="0">
                <a:latin typeface="Georgia" panose="02040502050405020303" pitchFamily="18" charset="0"/>
              </a:rPr>
              <a:t>cuando se abre su fase </a:t>
            </a:r>
            <a:r>
              <a:rPr lang="es-ES" sz="2800" dirty="0">
                <a:latin typeface="Georgia" panose="02040502050405020303" pitchFamily="18" charset="0"/>
              </a:rPr>
              <a:t>‘espiritualista’.</a:t>
            </a:r>
            <a:endParaRPr lang="it-IT" sz="2800" dirty="0">
              <a:latin typeface="Georgia" panose="02040502050405020303" pitchFamily="18" charset="0"/>
            </a:endParaRPr>
          </a:p>
          <a:p>
            <a:r>
              <a:rPr lang="es-ES" sz="2800" dirty="0">
                <a:latin typeface="Georgia" panose="02040502050405020303" pitchFamily="18" charset="0"/>
              </a:rPr>
              <a:t> </a:t>
            </a:r>
            <a:endParaRPr lang="it-IT" sz="2800" dirty="0">
              <a:latin typeface="Georgia" panose="02040502050405020303" pitchFamily="18" charset="0"/>
            </a:endParaRPr>
          </a:p>
          <a:p>
            <a:endParaRPr lang="it-IT" sz="2800" dirty="0">
              <a:latin typeface="Georgia" panose="02040502050405020303" pitchFamily="18" charset="0"/>
            </a:endParaRPr>
          </a:p>
        </p:txBody>
      </p:sp>
    </p:spTree>
    <p:extLst>
      <p:ext uri="{BB962C8B-B14F-4D97-AF65-F5344CB8AC3E}">
        <p14:creationId xmlns:p14="http://schemas.microsoft.com/office/powerpoint/2010/main" val="1041906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4245" y="123987"/>
            <a:ext cx="11848454" cy="6124754"/>
          </a:xfrm>
          <a:prstGeom prst="rect">
            <a:avLst/>
          </a:prstGeom>
          <a:noFill/>
        </p:spPr>
        <p:txBody>
          <a:bodyPr wrap="square" rtlCol="0">
            <a:spAutoFit/>
          </a:bodyPr>
          <a:lstStyle/>
          <a:p>
            <a:pPr algn="just">
              <a:spcAft>
                <a:spcPts val="0"/>
              </a:spcAft>
            </a:pPr>
            <a:r>
              <a:rPr lang="it-IT" sz="2800" b="1" dirty="0">
                <a:latin typeface="Georgia" panose="02040502050405020303" pitchFamily="18" charset="0"/>
                <a:ea typeface="Times New Roman"/>
              </a:rPr>
              <a:t>Benito </a:t>
            </a:r>
            <a:r>
              <a:rPr lang="it-IT" sz="2800" b="1" dirty="0" err="1">
                <a:latin typeface="Georgia" panose="02040502050405020303" pitchFamily="18" charset="0"/>
                <a:ea typeface="Times New Roman"/>
              </a:rPr>
              <a:t>Pérez</a:t>
            </a:r>
            <a:r>
              <a:rPr lang="it-IT" sz="2800" b="1" dirty="0">
                <a:latin typeface="Georgia" panose="02040502050405020303" pitchFamily="18" charset="0"/>
                <a:ea typeface="Times New Roman"/>
              </a:rPr>
              <a:t> </a:t>
            </a:r>
            <a:r>
              <a:rPr lang="it-IT" sz="2800" b="1" dirty="0" err="1">
                <a:latin typeface="Georgia" panose="02040502050405020303" pitchFamily="18" charset="0"/>
                <a:ea typeface="Times New Roman"/>
              </a:rPr>
              <a:t>Galdós</a:t>
            </a:r>
            <a:r>
              <a:rPr lang="it-IT" sz="2800" b="1" dirty="0">
                <a:latin typeface="Georgia" panose="02040502050405020303" pitchFamily="18" charset="0"/>
                <a:ea typeface="Times New Roman"/>
              </a:rPr>
              <a:t> (1843-1920)</a:t>
            </a:r>
          </a:p>
          <a:p>
            <a:pPr algn="just">
              <a:spcAft>
                <a:spcPts val="0"/>
              </a:spcAft>
            </a:pPr>
            <a:endParaRPr lang="it-IT" sz="2800" b="1" dirty="0" smtClean="0">
              <a:latin typeface="Georgia" panose="02040502050405020303" pitchFamily="18" charset="0"/>
              <a:ea typeface="Times New Roman"/>
            </a:endParaRPr>
          </a:p>
          <a:p>
            <a:r>
              <a:rPr lang="es-ES" sz="2800" dirty="0" smtClean="0">
                <a:latin typeface="Georgia" panose="02040502050405020303" pitchFamily="18" charset="0"/>
              </a:rPr>
              <a:t>Primera </a:t>
            </a:r>
            <a:r>
              <a:rPr lang="es-ES" sz="2800" dirty="0">
                <a:latin typeface="Georgia" panose="02040502050405020303" pitchFamily="18" charset="0"/>
              </a:rPr>
              <a:t>época de su producción (1870-1880 aproximadamente</a:t>
            </a:r>
            <a:r>
              <a:rPr lang="es-ES" sz="2800" dirty="0" smtClean="0">
                <a:latin typeface="Georgia" panose="02040502050405020303" pitchFamily="18" charset="0"/>
              </a:rPr>
              <a:t>): novelas </a:t>
            </a:r>
            <a:r>
              <a:rPr lang="es-ES" sz="2800" dirty="0">
                <a:latin typeface="Georgia" panose="02040502050405020303" pitchFamily="18" charset="0"/>
              </a:rPr>
              <a:t>de </a:t>
            </a:r>
            <a:r>
              <a:rPr lang="es-ES" sz="2800" dirty="0" smtClean="0">
                <a:latin typeface="Georgia" panose="02040502050405020303" pitchFamily="18" charset="0"/>
              </a:rPr>
              <a:t>tesis </a:t>
            </a:r>
            <a:r>
              <a:rPr lang="es-ES" sz="2800" dirty="0">
                <a:latin typeface="Georgia" panose="02040502050405020303" pitchFamily="18" charset="0"/>
              </a:rPr>
              <a:t>donde arremete contra el fanatismo y el tradicionalismo católico. En </a:t>
            </a:r>
            <a:r>
              <a:rPr lang="es-ES" sz="2800" i="1" dirty="0">
                <a:latin typeface="Georgia" panose="02040502050405020303" pitchFamily="18" charset="0"/>
              </a:rPr>
              <a:t>La fontana de oro</a:t>
            </a:r>
            <a:r>
              <a:rPr lang="es-ES" sz="2800" dirty="0">
                <a:latin typeface="Georgia" panose="02040502050405020303" pitchFamily="18" charset="0"/>
              </a:rPr>
              <a:t>, </a:t>
            </a:r>
            <a:r>
              <a:rPr lang="es-ES" sz="2800" i="1" dirty="0">
                <a:latin typeface="Georgia" panose="02040502050405020303" pitchFamily="18" charset="0"/>
              </a:rPr>
              <a:t>La sombra</a:t>
            </a:r>
            <a:r>
              <a:rPr lang="es-ES" sz="2800" dirty="0">
                <a:latin typeface="Georgia" panose="02040502050405020303" pitchFamily="18" charset="0"/>
              </a:rPr>
              <a:t>, </a:t>
            </a:r>
            <a:r>
              <a:rPr lang="es-ES" sz="2800" i="1" dirty="0">
                <a:latin typeface="Georgia" panose="02040502050405020303" pitchFamily="18" charset="0"/>
              </a:rPr>
              <a:t>Doña perfecta</a:t>
            </a:r>
            <a:r>
              <a:rPr lang="es-ES" sz="2800" dirty="0">
                <a:latin typeface="Georgia" panose="02040502050405020303" pitchFamily="18" charset="0"/>
              </a:rPr>
              <a:t> o </a:t>
            </a:r>
            <a:r>
              <a:rPr lang="es-ES" sz="2800" i="1" dirty="0">
                <a:latin typeface="Georgia" panose="02040502050405020303" pitchFamily="18" charset="0"/>
              </a:rPr>
              <a:t>Marianela</a:t>
            </a:r>
            <a:r>
              <a:rPr lang="es-ES" sz="2800" dirty="0">
                <a:latin typeface="Georgia" panose="02040502050405020303" pitchFamily="18" charset="0"/>
              </a:rPr>
              <a:t> la religión y la familia se presentan como instrumentos de </a:t>
            </a:r>
            <a:r>
              <a:rPr lang="es-ES" sz="2800" dirty="0" smtClean="0">
                <a:latin typeface="Georgia" panose="02040502050405020303" pitchFamily="18" charset="0"/>
              </a:rPr>
              <a:t>constricción. </a:t>
            </a:r>
            <a:endParaRPr lang="it-IT" sz="2800" dirty="0">
              <a:latin typeface="Georgia" panose="02040502050405020303" pitchFamily="18" charset="0"/>
            </a:endParaRPr>
          </a:p>
          <a:p>
            <a:r>
              <a:rPr lang="es-ES" sz="2800" dirty="0">
                <a:latin typeface="Georgia" panose="02040502050405020303" pitchFamily="18" charset="0"/>
              </a:rPr>
              <a:t> </a:t>
            </a:r>
            <a:endParaRPr lang="it-IT" sz="2800" dirty="0">
              <a:latin typeface="Georgia" panose="02040502050405020303" pitchFamily="18" charset="0"/>
            </a:endParaRPr>
          </a:p>
          <a:p>
            <a:r>
              <a:rPr lang="es-ES" sz="2800" dirty="0">
                <a:latin typeface="Georgia" panose="02040502050405020303" pitchFamily="18" charset="0"/>
              </a:rPr>
              <a:t>En </a:t>
            </a:r>
            <a:r>
              <a:rPr lang="es-ES" sz="2800" b="1" dirty="0">
                <a:latin typeface="Georgia" panose="02040502050405020303" pitchFamily="18" charset="0"/>
              </a:rPr>
              <a:t>1881</a:t>
            </a:r>
            <a:r>
              <a:rPr lang="es-ES" sz="2800" dirty="0">
                <a:latin typeface="Georgia" panose="02040502050405020303" pitchFamily="18" charset="0"/>
              </a:rPr>
              <a:t> se aproxima al Naturalismo: trata de los sueños rotos y de las contradicciones de unos personajes abocados al fracaso porque son víctimas de las diferencias de clase; pero, a la vez, consigue brindar una descripción objetiva de una sociedad compleja y en crisis como era la de la Restauración. </a:t>
            </a:r>
            <a:r>
              <a:rPr lang="it-IT" sz="2800" b="1" dirty="0">
                <a:latin typeface="Georgia" panose="02040502050405020303" pitchFamily="18" charset="0"/>
                <a:ea typeface="Times New Roman"/>
              </a:rPr>
              <a:t> </a:t>
            </a:r>
          </a:p>
          <a:p>
            <a:r>
              <a:rPr lang="es-ES" sz="2800" dirty="0">
                <a:latin typeface="Georgia" panose="02040502050405020303" pitchFamily="18" charset="0"/>
              </a:rPr>
              <a:t> </a:t>
            </a:r>
            <a:endParaRPr lang="it-IT" sz="2800" dirty="0">
              <a:latin typeface="Georgia" panose="02040502050405020303" pitchFamily="18" charset="0"/>
            </a:endParaRPr>
          </a:p>
          <a:p>
            <a:endParaRPr lang="it-IT" sz="2800" dirty="0">
              <a:latin typeface="Georgia" panose="02040502050405020303" pitchFamily="18" charset="0"/>
            </a:endParaRPr>
          </a:p>
        </p:txBody>
      </p:sp>
    </p:spTree>
    <p:extLst>
      <p:ext uri="{BB962C8B-B14F-4D97-AF65-F5344CB8AC3E}">
        <p14:creationId xmlns:p14="http://schemas.microsoft.com/office/powerpoint/2010/main" val="18945072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4245" y="123987"/>
            <a:ext cx="11848454" cy="5262979"/>
          </a:xfrm>
          <a:prstGeom prst="rect">
            <a:avLst/>
          </a:prstGeom>
          <a:noFill/>
        </p:spPr>
        <p:txBody>
          <a:bodyPr wrap="square" rtlCol="0">
            <a:spAutoFit/>
          </a:bodyPr>
          <a:lstStyle/>
          <a:p>
            <a:pPr algn="just">
              <a:spcAft>
                <a:spcPts val="0"/>
              </a:spcAft>
            </a:pPr>
            <a:r>
              <a:rPr lang="it-IT" sz="2800" b="1" dirty="0">
                <a:latin typeface="Georgia" panose="02040502050405020303" pitchFamily="18" charset="0"/>
                <a:ea typeface="Times New Roman"/>
              </a:rPr>
              <a:t>Benito </a:t>
            </a:r>
            <a:r>
              <a:rPr lang="it-IT" sz="2800" b="1" dirty="0" err="1">
                <a:latin typeface="Georgia" panose="02040502050405020303" pitchFamily="18" charset="0"/>
                <a:ea typeface="Times New Roman"/>
              </a:rPr>
              <a:t>Pérez</a:t>
            </a:r>
            <a:r>
              <a:rPr lang="it-IT" sz="2800" b="1" dirty="0">
                <a:latin typeface="Georgia" panose="02040502050405020303" pitchFamily="18" charset="0"/>
                <a:ea typeface="Times New Roman"/>
              </a:rPr>
              <a:t> </a:t>
            </a:r>
            <a:r>
              <a:rPr lang="it-IT" sz="2800" b="1" dirty="0" err="1">
                <a:latin typeface="Georgia" panose="02040502050405020303" pitchFamily="18" charset="0"/>
                <a:ea typeface="Times New Roman"/>
              </a:rPr>
              <a:t>Galdós</a:t>
            </a:r>
            <a:r>
              <a:rPr lang="it-IT" sz="2800" b="1" dirty="0">
                <a:latin typeface="Georgia" panose="02040502050405020303" pitchFamily="18" charset="0"/>
                <a:ea typeface="Times New Roman"/>
              </a:rPr>
              <a:t> (1843-1920)</a:t>
            </a:r>
          </a:p>
          <a:p>
            <a:endParaRPr lang="it-IT" sz="2800" b="1" dirty="0">
              <a:latin typeface="Georgia" panose="02040502050405020303" pitchFamily="18" charset="0"/>
            </a:endParaRPr>
          </a:p>
          <a:p>
            <a:r>
              <a:rPr lang="es-ES" sz="2800" dirty="0" smtClean="0">
                <a:latin typeface="Georgia" panose="02040502050405020303" pitchFamily="18" charset="0"/>
              </a:rPr>
              <a:t>Utiliza </a:t>
            </a:r>
            <a:r>
              <a:rPr lang="es-ES" sz="2800" dirty="0">
                <a:latin typeface="Georgia" panose="02040502050405020303" pitchFamily="18" charset="0"/>
              </a:rPr>
              <a:t>técnicas o temas </a:t>
            </a:r>
            <a:r>
              <a:rPr lang="es-ES" sz="2800" dirty="0" smtClean="0">
                <a:latin typeface="Georgia" panose="02040502050405020303" pitchFamily="18" charset="0"/>
              </a:rPr>
              <a:t>naturalistas sobre todo en su producción de los años ochenta; pero </a:t>
            </a:r>
            <a:r>
              <a:rPr lang="es-ES" sz="2800" dirty="0">
                <a:latin typeface="Georgia" panose="02040502050405020303" pitchFamily="18" charset="0"/>
              </a:rPr>
              <a:t>le alejan del Naturalismo francés: </a:t>
            </a:r>
            <a:endParaRPr lang="it-IT" sz="2800" dirty="0">
              <a:latin typeface="Georgia" panose="02040502050405020303" pitchFamily="18" charset="0"/>
            </a:endParaRPr>
          </a:p>
          <a:p>
            <a:r>
              <a:rPr lang="es-ES" sz="2800" dirty="0">
                <a:latin typeface="Georgia" panose="02040502050405020303" pitchFamily="18" charset="0"/>
              </a:rPr>
              <a:t> </a:t>
            </a:r>
            <a:endParaRPr lang="it-IT" sz="2800" dirty="0">
              <a:latin typeface="Georgia" panose="02040502050405020303" pitchFamily="18" charset="0"/>
            </a:endParaRPr>
          </a:p>
          <a:p>
            <a:pPr lvl="0"/>
            <a:r>
              <a:rPr lang="es-ES" sz="2800" dirty="0" smtClean="0">
                <a:latin typeface="Georgia" panose="02040502050405020303" pitchFamily="18" charset="0"/>
              </a:rPr>
              <a:t>1) el </a:t>
            </a:r>
            <a:r>
              <a:rPr lang="es-ES" sz="2800" dirty="0">
                <a:latin typeface="Georgia" panose="02040502050405020303" pitchFamily="18" charset="0"/>
              </a:rPr>
              <a:t>rechazo del pesimismo sistemático;</a:t>
            </a:r>
            <a:endParaRPr lang="it-IT" sz="2800" dirty="0">
              <a:latin typeface="Georgia" panose="02040502050405020303" pitchFamily="18" charset="0"/>
            </a:endParaRPr>
          </a:p>
          <a:p>
            <a:pPr lvl="0"/>
            <a:endParaRPr lang="es-ES" sz="2800" dirty="0" smtClean="0">
              <a:latin typeface="Georgia" panose="02040502050405020303" pitchFamily="18" charset="0"/>
            </a:endParaRPr>
          </a:p>
          <a:p>
            <a:pPr lvl="0"/>
            <a:r>
              <a:rPr lang="es-ES" sz="2800" dirty="0" smtClean="0">
                <a:latin typeface="Georgia" panose="02040502050405020303" pitchFamily="18" charset="0"/>
              </a:rPr>
              <a:t>2) la </a:t>
            </a:r>
            <a:r>
              <a:rPr lang="es-ES" sz="2800" dirty="0">
                <a:latin typeface="Georgia" panose="02040502050405020303" pitchFamily="18" charset="0"/>
              </a:rPr>
              <a:t>negativa a representar solo los aspectos más abyectos de la naturaleza humana;</a:t>
            </a:r>
            <a:endParaRPr lang="it-IT" sz="2800" dirty="0">
              <a:latin typeface="Georgia" panose="02040502050405020303" pitchFamily="18" charset="0"/>
            </a:endParaRPr>
          </a:p>
          <a:p>
            <a:pPr lvl="0"/>
            <a:endParaRPr lang="es-ES" sz="2800" dirty="0" smtClean="0">
              <a:latin typeface="Georgia" panose="02040502050405020303" pitchFamily="18" charset="0"/>
            </a:endParaRPr>
          </a:p>
          <a:p>
            <a:pPr lvl="0"/>
            <a:r>
              <a:rPr lang="es-ES" sz="2800" dirty="0" smtClean="0">
                <a:latin typeface="Georgia" panose="02040502050405020303" pitchFamily="18" charset="0"/>
              </a:rPr>
              <a:t>3) su </a:t>
            </a:r>
            <a:r>
              <a:rPr lang="es-ES" sz="2800" dirty="0">
                <a:latin typeface="Georgia" panose="02040502050405020303" pitchFamily="18" charset="0"/>
              </a:rPr>
              <a:t>humorismo (muy cervantino).</a:t>
            </a:r>
            <a:endParaRPr lang="it-IT" sz="2800" dirty="0">
              <a:latin typeface="Georgia" panose="02040502050405020303" pitchFamily="18" charset="0"/>
            </a:endParaRPr>
          </a:p>
          <a:p>
            <a:r>
              <a:rPr lang="es-ES" sz="2800" dirty="0">
                <a:latin typeface="Georgia" panose="02040502050405020303" pitchFamily="18" charset="0"/>
              </a:rPr>
              <a:t> </a:t>
            </a:r>
            <a:endParaRPr lang="it-IT" sz="2800" dirty="0">
              <a:latin typeface="Georgia" panose="02040502050405020303" pitchFamily="18" charset="0"/>
            </a:endParaRPr>
          </a:p>
        </p:txBody>
      </p:sp>
    </p:spTree>
    <p:extLst>
      <p:ext uri="{BB962C8B-B14F-4D97-AF65-F5344CB8AC3E}">
        <p14:creationId xmlns:p14="http://schemas.microsoft.com/office/powerpoint/2010/main" val="36151283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4245" y="123987"/>
            <a:ext cx="11848454" cy="6986528"/>
          </a:xfrm>
          <a:prstGeom prst="rect">
            <a:avLst/>
          </a:prstGeom>
          <a:noFill/>
        </p:spPr>
        <p:txBody>
          <a:bodyPr wrap="square" rtlCol="0">
            <a:spAutoFit/>
          </a:bodyPr>
          <a:lstStyle/>
          <a:p>
            <a:pPr algn="just">
              <a:spcAft>
                <a:spcPts val="0"/>
              </a:spcAft>
            </a:pPr>
            <a:r>
              <a:rPr lang="it-IT" sz="2800" b="1" dirty="0">
                <a:latin typeface="Georgia" panose="02040502050405020303" pitchFamily="18" charset="0"/>
                <a:ea typeface="Times New Roman"/>
              </a:rPr>
              <a:t>Benito </a:t>
            </a:r>
            <a:r>
              <a:rPr lang="it-IT" sz="2800" b="1" dirty="0" err="1">
                <a:latin typeface="Georgia" panose="02040502050405020303" pitchFamily="18" charset="0"/>
                <a:ea typeface="Times New Roman"/>
              </a:rPr>
              <a:t>Pérez</a:t>
            </a:r>
            <a:r>
              <a:rPr lang="it-IT" sz="2800" b="1" dirty="0">
                <a:latin typeface="Georgia" panose="02040502050405020303" pitchFamily="18" charset="0"/>
                <a:ea typeface="Times New Roman"/>
              </a:rPr>
              <a:t> </a:t>
            </a:r>
            <a:r>
              <a:rPr lang="it-IT" sz="2800" b="1" dirty="0" err="1">
                <a:latin typeface="Georgia" panose="02040502050405020303" pitchFamily="18" charset="0"/>
                <a:ea typeface="Times New Roman"/>
              </a:rPr>
              <a:t>Galdós</a:t>
            </a:r>
            <a:r>
              <a:rPr lang="it-IT" sz="2800" b="1" dirty="0">
                <a:latin typeface="Georgia" panose="02040502050405020303" pitchFamily="18" charset="0"/>
                <a:ea typeface="Times New Roman"/>
              </a:rPr>
              <a:t> (1843-1920)</a:t>
            </a:r>
          </a:p>
          <a:p>
            <a:endParaRPr lang="it-IT" sz="2800" b="1" dirty="0">
              <a:latin typeface="Georgia" panose="02040502050405020303" pitchFamily="18" charset="0"/>
            </a:endParaRPr>
          </a:p>
          <a:p>
            <a:r>
              <a:rPr lang="es-ES" sz="2800" dirty="0">
                <a:latin typeface="Georgia" panose="02040502050405020303" pitchFamily="18" charset="0"/>
              </a:rPr>
              <a:t>En las novelas </a:t>
            </a:r>
            <a:r>
              <a:rPr lang="es-ES" sz="2800" dirty="0" smtClean="0">
                <a:latin typeface="Georgia" panose="02040502050405020303" pitchFamily="18" charset="0"/>
              </a:rPr>
              <a:t>de </a:t>
            </a:r>
            <a:r>
              <a:rPr lang="es-ES" sz="2800" dirty="0">
                <a:latin typeface="Georgia" panose="02040502050405020303" pitchFamily="18" charset="0"/>
              </a:rPr>
              <a:t>los años </a:t>
            </a:r>
            <a:r>
              <a:rPr lang="es-ES" sz="2800" dirty="0" smtClean="0">
                <a:latin typeface="Georgia" panose="02040502050405020303" pitchFamily="18" charset="0"/>
              </a:rPr>
              <a:t>ochenta </a:t>
            </a:r>
            <a:r>
              <a:rPr lang="es-ES" sz="2800" dirty="0">
                <a:latin typeface="Georgia" panose="02040502050405020303" pitchFamily="18" charset="0"/>
              </a:rPr>
              <a:t>se encuentran una serie de novedades respecto a las novelas de tesis: </a:t>
            </a:r>
            <a:endParaRPr lang="it-IT" sz="2800" dirty="0">
              <a:latin typeface="Georgia" panose="02040502050405020303" pitchFamily="18" charset="0"/>
            </a:endParaRPr>
          </a:p>
          <a:p>
            <a:r>
              <a:rPr lang="es-ES" sz="2800" dirty="0">
                <a:latin typeface="Georgia" panose="02040502050405020303" pitchFamily="18" charset="0"/>
              </a:rPr>
              <a:t> </a:t>
            </a:r>
            <a:endParaRPr lang="it-IT" sz="2800" dirty="0">
              <a:latin typeface="Georgia" panose="02040502050405020303" pitchFamily="18" charset="0"/>
            </a:endParaRPr>
          </a:p>
          <a:p>
            <a:pPr marL="514350" lvl="0" indent="-514350">
              <a:buAutoNum type="arabicParenR"/>
            </a:pPr>
            <a:r>
              <a:rPr lang="es-ES" sz="2800" dirty="0" smtClean="0">
                <a:latin typeface="Georgia" panose="02040502050405020303" pitchFamily="18" charset="0"/>
              </a:rPr>
              <a:t>La </a:t>
            </a:r>
            <a:r>
              <a:rPr lang="es-ES" sz="2800" dirty="0">
                <a:latin typeface="Georgia" panose="02040502050405020303" pitchFamily="18" charset="0"/>
              </a:rPr>
              <a:t>ambientación de abstracta se hace concreta (Madrid</a:t>
            </a:r>
            <a:r>
              <a:rPr lang="es-ES" sz="2800" dirty="0" smtClean="0">
                <a:latin typeface="Georgia" panose="02040502050405020303" pitchFamily="18" charset="0"/>
              </a:rPr>
              <a:t>);</a:t>
            </a:r>
          </a:p>
          <a:p>
            <a:pPr lvl="0"/>
            <a:endParaRPr lang="it-IT" sz="2800" dirty="0">
              <a:latin typeface="Georgia" panose="02040502050405020303" pitchFamily="18" charset="0"/>
            </a:endParaRPr>
          </a:p>
          <a:p>
            <a:pPr lvl="0"/>
            <a:r>
              <a:rPr lang="es-ES" sz="2800" dirty="0" smtClean="0">
                <a:latin typeface="Georgia" panose="02040502050405020303" pitchFamily="18" charset="0"/>
              </a:rPr>
              <a:t>2) </a:t>
            </a:r>
            <a:r>
              <a:rPr lang="es-ES" sz="2800" dirty="0" smtClean="0">
                <a:latin typeface="Georgia" panose="02040502050405020303" pitchFamily="18" charset="0"/>
              </a:rPr>
              <a:t>la </a:t>
            </a:r>
            <a:r>
              <a:rPr lang="es-ES" sz="2800" dirty="0">
                <a:latin typeface="Georgia" panose="02040502050405020303" pitchFamily="18" charset="0"/>
              </a:rPr>
              <a:t>representación de la sociedad ya no es jerárquica sino en continuo movimiento (los protagonistas burgueses se caen al abismo);</a:t>
            </a:r>
            <a:endParaRPr lang="it-IT" sz="2800" dirty="0">
              <a:latin typeface="Georgia" panose="02040502050405020303" pitchFamily="18" charset="0"/>
            </a:endParaRPr>
          </a:p>
          <a:p>
            <a:pPr lvl="0"/>
            <a:endParaRPr lang="es-ES" sz="2800" dirty="0" smtClean="0">
              <a:latin typeface="Georgia" panose="02040502050405020303" pitchFamily="18" charset="0"/>
            </a:endParaRPr>
          </a:p>
          <a:p>
            <a:pPr lvl="0"/>
            <a:r>
              <a:rPr lang="es-ES" sz="2800" dirty="0" smtClean="0">
                <a:latin typeface="Georgia" panose="02040502050405020303" pitchFamily="18" charset="0"/>
              </a:rPr>
              <a:t>3) </a:t>
            </a:r>
            <a:r>
              <a:rPr lang="es-ES" sz="2800" dirty="0" smtClean="0">
                <a:latin typeface="Georgia" panose="02040502050405020303" pitchFamily="18" charset="0"/>
              </a:rPr>
              <a:t>los </a:t>
            </a:r>
            <a:r>
              <a:rPr lang="es-ES" sz="2800" dirty="0">
                <a:latin typeface="Georgia" panose="02040502050405020303" pitchFamily="18" charset="0"/>
              </a:rPr>
              <a:t>personajes se presentan ahora acumulando una serie de indicios: el personaje se construye delante del lector;</a:t>
            </a:r>
            <a:endParaRPr lang="it-IT" sz="2800" dirty="0">
              <a:latin typeface="Georgia" panose="02040502050405020303" pitchFamily="18" charset="0"/>
            </a:endParaRPr>
          </a:p>
          <a:p>
            <a:pPr lvl="0"/>
            <a:endParaRPr lang="es-ES" sz="2800" dirty="0" smtClean="0">
              <a:latin typeface="Georgia" panose="02040502050405020303" pitchFamily="18" charset="0"/>
            </a:endParaRPr>
          </a:p>
          <a:p>
            <a:pPr lvl="0"/>
            <a:r>
              <a:rPr lang="es-ES" sz="2800" dirty="0" smtClean="0">
                <a:latin typeface="Georgia" panose="02040502050405020303" pitchFamily="18" charset="0"/>
              </a:rPr>
              <a:t>4) </a:t>
            </a:r>
            <a:r>
              <a:rPr lang="es-ES" sz="2800" dirty="0" smtClean="0">
                <a:latin typeface="Georgia" panose="02040502050405020303" pitchFamily="18" charset="0"/>
              </a:rPr>
              <a:t>tono </a:t>
            </a:r>
            <a:r>
              <a:rPr lang="es-ES" sz="2800" dirty="0">
                <a:latin typeface="Georgia" panose="02040502050405020303" pitchFamily="18" charset="0"/>
              </a:rPr>
              <a:t>discursivo y representación ‘objetiva’.</a:t>
            </a:r>
            <a:endParaRPr lang="it-IT" sz="2800" dirty="0">
              <a:latin typeface="Georgia" panose="02040502050405020303" pitchFamily="18" charset="0"/>
            </a:endParaRPr>
          </a:p>
          <a:p>
            <a:r>
              <a:rPr lang="es-ES" sz="2800" dirty="0"/>
              <a:t> </a:t>
            </a:r>
            <a:endParaRPr lang="it-IT" sz="2800" dirty="0"/>
          </a:p>
          <a:p>
            <a:r>
              <a:rPr lang="es-ES" sz="2800" dirty="0">
                <a:latin typeface="Georgia" panose="02040502050405020303" pitchFamily="18" charset="0"/>
              </a:rPr>
              <a:t> </a:t>
            </a:r>
            <a:endParaRPr lang="it-IT" sz="2800" dirty="0">
              <a:latin typeface="Georgia" panose="02040502050405020303" pitchFamily="18" charset="0"/>
            </a:endParaRPr>
          </a:p>
        </p:txBody>
      </p:sp>
    </p:spTree>
    <p:extLst>
      <p:ext uri="{BB962C8B-B14F-4D97-AF65-F5344CB8AC3E}">
        <p14:creationId xmlns:p14="http://schemas.microsoft.com/office/powerpoint/2010/main" val="576520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4245" y="123987"/>
            <a:ext cx="11848454" cy="6555641"/>
          </a:xfrm>
          <a:prstGeom prst="rect">
            <a:avLst/>
          </a:prstGeom>
          <a:noFill/>
        </p:spPr>
        <p:txBody>
          <a:bodyPr wrap="square" rtlCol="0">
            <a:spAutoFit/>
          </a:bodyPr>
          <a:lstStyle/>
          <a:p>
            <a:pPr algn="just">
              <a:spcAft>
                <a:spcPts val="0"/>
              </a:spcAft>
            </a:pPr>
            <a:r>
              <a:rPr lang="it-IT" sz="2800" b="1" dirty="0">
                <a:latin typeface="Georgia" panose="02040502050405020303" pitchFamily="18" charset="0"/>
                <a:ea typeface="Times New Roman"/>
              </a:rPr>
              <a:t>Benito </a:t>
            </a:r>
            <a:r>
              <a:rPr lang="it-IT" sz="2800" b="1" dirty="0" err="1">
                <a:latin typeface="Georgia" panose="02040502050405020303" pitchFamily="18" charset="0"/>
                <a:ea typeface="Times New Roman"/>
              </a:rPr>
              <a:t>Pérez</a:t>
            </a:r>
            <a:r>
              <a:rPr lang="it-IT" sz="2800" b="1" dirty="0">
                <a:latin typeface="Georgia" panose="02040502050405020303" pitchFamily="18" charset="0"/>
                <a:ea typeface="Times New Roman"/>
              </a:rPr>
              <a:t> </a:t>
            </a:r>
            <a:r>
              <a:rPr lang="it-IT" sz="2800" b="1" dirty="0" err="1">
                <a:latin typeface="Georgia" panose="02040502050405020303" pitchFamily="18" charset="0"/>
                <a:ea typeface="Times New Roman"/>
              </a:rPr>
              <a:t>Galdós</a:t>
            </a:r>
            <a:r>
              <a:rPr lang="it-IT" sz="2800" b="1" dirty="0">
                <a:latin typeface="Georgia" panose="02040502050405020303" pitchFamily="18" charset="0"/>
                <a:ea typeface="Times New Roman"/>
              </a:rPr>
              <a:t> (1843-1920)</a:t>
            </a:r>
          </a:p>
          <a:p>
            <a:endParaRPr lang="it-IT" sz="2800" b="1" dirty="0">
              <a:latin typeface="Georgia" panose="02040502050405020303" pitchFamily="18" charset="0"/>
            </a:endParaRPr>
          </a:p>
          <a:p>
            <a:r>
              <a:rPr lang="es-ES" sz="2800" dirty="0">
                <a:latin typeface="Georgia" panose="02040502050405020303" pitchFamily="18" charset="0"/>
              </a:rPr>
              <a:t>Para poner de manifiesto los </a:t>
            </a:r>
            <a:r>
              <a:rPr lang="es-ES" sz="2800" dirty="0">
                <a:solidFill>
                  <a:srgbClr val="FF0000"/>
                </a:solidFill>
                <a:latin typeface="Georgia" panose="02040502050405020303" pitchFamily="18" charset="0"/>
              </a:rPr>
              <a:t>males de la sociedad española</a:t>
            </a:r>
            <a:r>
              <a:rPr lang="es-ES" sz="2800" dirty="0">
                <a:latin typeface="Georgia" panose="02040502050405020303" pitchFamily="18" charset="0"/>
              </a:rPr>
              <a:t>, utiliza dos recursos en estas narraciones:  </a:t>
            </a:r>
            <a:endParaRPr lang="it-IT" sz="2800" dirty="0">
              <a:latin typeface="Georgia" panose="02040502050405020303" pitchFamily="18" charset="0"/>
            </a:endParaRPr>
          </a:p>
          <a:p>
            <a:pPr marL="514350" lvl="0" indent="-514350">
              <a:buAutoNum type="arabicParenR"/>
            </a:pPr>
            <a:r>
              <a:rPr lang="es-ES" sz="2800" dirty="0" smtClean="0">
                <a:solidFill>
                  <a:srgbClr val="FF0000"/>
                </a:solidFill>
                <a:latin typeface="Georgia" panose="02040502050405020303" pitchFamily="18" charset="0"/>
              </a:rPr>
              <a:t>nombres </a:t>
            </a:r>
            <a:r>
              <a:rPr lang="es-ES" sz="2800" dirty="0">
                <a:solidFill>
                  <a:srgbClr val="FF0000"/>
                </a:solidFill>
                <a:latin typeface="Georgia" panose="02040502050405020303" pitchFamily="18" charset="0"/>
              </a:rPr>
              <a:t>simbólicos </a:t>
            </a:r>
            <a:r>
              <a:rPr lang="es-ES" sz="2800" dirty="0">
                <a:latin typeface="Georgia" panose="02040502050405020303" pitchFamily="18" charset="0"/>
              </a:rPr>
              <a:t>(por ejemplo, la protagonista de </a:t>
            </a:r>
            <a:r>
              <a:rPr lang="es-ES" sz="2800" i="1" dirty="0">
                <a:latin typeface="Georgia" panose="02040502050405020303" pitchFamily="18" charset="0"/>
              </a:rPr>
              <a:t>La desheredada</a:t>
            </a:r>
            <a:r>
              <a:rPr lang="es-ES" sz="2800" dirty="0">
                <a:latin typeface="Georgia" panose="02040502050405020303" pitchFamily="18" charset="0"/>
              </a:rPr>
              <a:t>, Isidora, es pariente de un tal Santiago </a:t>
            </a:r>
            <a:r>
              <a:rPr lang="es-ES" sz="2800" dirty="0" smtClean="0">
                <a:latin typeface="Georgia" panose="02040502050405020303" pitchFamily="18" charset="0"/>
              </a:rPr>
              <a:t>Quijano-Quijada: guiño </a:t>
            </a:r>
            <a:r>
              <a:rPr lang="es-ES" sz="2800" dirty="0">
                <a:latin typeface="Georgia" panose="02040502050405020303" pitchFamily="18" charset="0"/>
              </a:rPr>
              <a:t>al </a:t>
            </a:r>
            <a:r>
              <a:rPr lang="es-ES" sz="2800" i="1" dirty="0" smtClean="0">
                <a:latin typeface="Georgia" panose="02040502050405020303" pitchFamily="18" charset="0"/>
              </a:rPr>
              <a:t>Quijote;</a:t>
            </a:r>
            <a:endParaRPr lang="es-ES" sz="2800" dirty="0">
              <a:latin typeface="Georgia" panose="02040502050405020303" pitchFamily="18" charset="0"/>
            </a:endParaRPr>
          </a:p>
          <a:p>
            <a:pPr marL="514350" lvl="0" indent="-514350">
              <a:buAutoNum type="arabicParenR"/>
            </a:pPr>
            <a:r>
              <a:rPr lang="es-ES" sz="2800" dirty="0" smtClean="0">
                <a:solidFill>
                  <a:srgbClr val="FF0000"/>
                </a:solidFill>
                <a:latin typeface="Georgia" panose="02040502050405020303" pitchFamily="18" charset="0"/>
              </a:rPr>
              <a:t>entrelaza </a:t>
            </a:r>
            <a:r>
              <a:rPr lang="es-ES" sz="2800" dirty="0">
                <a:solidFill>
                  <a:srgbClr val="FF0000"/>
                </a:solidFill>
                <a:latin typeface="Georgia" panose="02040502050405020303" pitchFamily="18" charset="0"/>
              </a:rPr>
              <a:t>la historia interna de los personajes con los acontecimientos </a:t>
            </a:r>
            <a:r>
              <a:rPr lang="es-ES" sz="2800" dirty="0" smtClean="0">
                <a:solidFill>
                  <a:srgbClr val="FF0000"/>
                </a:solidFill>
                <a:latin typeface="Georgia" panose="02040502050405020303" pitchFamily="18" charset="0"/>
              </a:rPr>
              <a:t>históricos</a:t>
            </a:r>
            <a:r>
              <a:rPr lang="es-ES" sz="2800" dirty="0" smtClean="0">
                <a:latin typeface="Georgia" panose="02040502050405020303" pitchFamily="18" charset="0"/>
              </a:rPr>
              <a:t>: la </a:t>
            </a:r>
            <a:r>
              <a:rPr lang="es-ES" sz="2800" dirty="0">
                <a:latin typeface="Georgia" panose="02040502050405020303" pitchFamily="18" charset="0"/>
              </a:rPr>
              <a:t>microhistoria novelada es una especie de comentario de la situación nacional</a:t>
            </a:r>
            <a:r>
              <a:rPr lang="es-ES" sz="2800" dirty="0" smtClean="0">
                <a:latin typeface="Georgia" panose="02040502050405020303" pitchFamily="18" charset="0"/>
              </a:rPr>
              <a:t>.</a:t>
            </a:r>
          </a:p>
          <a:p>
            <a:endParaRPr lang="it-IT" sz="2800" dirty="0">
              <a:latin typeface="Georgia" panose="02040502050405020303" pitchFamily="18" charset="0"/>
            </a:endParaRPr>
          </a:p>
          <a:p>
            <a:r>
              <a:rPr lang="es-ES" sz="2800" dirty="0">
                <a:latin typeface="Georgia" panose="02040502050405020303" pitchFamily="18" charset="0"/>
              </a:rPr>
              <a:t>Después de </a:t>
            </a:r>
            <a:r>
              <a:rPr lang="es-ES" sz="2800" i="1" dirty="0">
                <a:latin typeface="Georgia" panose="02040502050405020303" pitchFamily="18" charset="0"/>
              </a:rPr>
              <a:t>La desheredada </a:t>
            </a:r>
            <a:r>
              <a:rPr lang="es-ES" sz="2800" dirty="0">
                <a:latin typeface="Georgia" panose="02040502050405020303" pitchFamily="18" charset="0"/>
              </a:rPr>
              <a:t>y de </a:t>
            </a:r>
            <a:r>
              <a:rPr lang="es-ES" sz="2800" i="1" dirty="0">
                <a:latin typeface="Georgia" panose="02040502050405020303" pitchFamily="18" charset="0"/>
              </a:rPr>
              <a:t>El doctor Centeno</a:t>
            </a:r>
            <a:r>
              <a:rPr lang="es-ES" sz="2800" dirty="0">
                <a:latin typeface="Georgia" panose="02040502050405020303" pitchFamily="18" charset="0"/>
              </a:rPr>
              <a:t> (1883), Galdós </a:t>
            </a:r>
            <a:r>
              <a:rPr lang="es-ES" sz="2800" dirty="0" smtClean="0">
                <a:latin typeface="Georgia" panose="02040502050405020303" pitchFamily="18" charset="0"/>
              </a:rPr>
              <a:t>empieza a distanciarse del </a:t>
            </a:r>
            <a:r>
              <a:rPr lang="es-ES" sz="2800" dirty="0">
                <a:latin typeface="Georgia" panose="02040502050405020303" pitchFamily="18" charset="0"/>
              </a:rPr>
              <a:t>Naturalismo privilegiando la </a:t>
            </a:r>
            <a:r>
              <a:rPr lang="es-ES" sz="2800" dirty="0">
                <a:solidFill>
                  <a:srgbClr val="FF0000"/>
                </a:solidFill>
                <a:latin typeface="Georgia" panose="02040502050405020303" pitchFamily="18" charset="0"/>
              </a:rPr>
              <a:t>ambientación ‘interna</a:t>
            </a:r>
            <a:r>
              <a:rPr lang="es-ES" sz="2800" dirty="0" smtClean="0">
                <a:solidFill>
                  <a:srgbClr val="FF0000"/>
                </a:solidFill>
                <a:latin typeface="Georgia" panose="02040502050405020303" pitchFamily="18" charset="0"/>
              </a:rPr>
              <a:t>’</a:t>
            </a:r>
            <a:r>
              <a:rPr lang="es-ES" sz="2800" dirty="0" smtClean="0">
                <a:latin typeface="Georgia" panose="02040502050405020303" pitchFamily="18" charset="0"/>
              </a:rPr>
              <a:t> (retrato </a:t>
            </a:r>
            <a:r>
              <a:rPr lang="es-ES" sz="2800" dirty="0">
                <a:latin typeface="Georgia" panose="02040502050405020303" pitchFamily="18" charset="0"/>
              </a:rPr>
              <a:t>de la vida doméstica de los personaje </a:t>
            </a:r>
            <a:r>
              <a:rPr lang="es-ES" sz="2800" dirty="0" smtClean="0">
                <a:latin typeface="Georgia" panose="02040502050405020303" pitchFamily="18" charset="0"/>
              </a:rPr>
              <a:t>y mayor </a:t>
            </a:r>
            <a:r>
              <a:rPr lang="es-ES" sz="2800" b="1" dirty="0" smtClean="0">
                <a:latin typeface="Georgia" panose="02040502050405020303" pitchFamily="18" charset="0"/>
              </a:rPr>
              <a:t>análisis </a:t>
            </a:r>
            <a:r>
              <a:rPr lang="es-ES" sz="2800" b="1" dirty="0">
                <a:latin typeface="Georgia" panose="02040502050405020303" pitchFamily="18" charset="0"/>
              </a:rPr>
              <a:t>psicológico</a:t>
            </a:r>
            <a:r>
              <a:rPr lang="es-ES" sz="2800" dirty="0">
                <a:latin typeface="Georgia" panose="02040502050405020303" pitchFamily="18" charset="0"/>
              </a:rPr>
              <a:t> de sus </a:t>
            </a:r>
            <a:r>
              <a:rPr lang="es-ES" sz="2800" dirty="0" smtClean="0">
                <a:latin typeface="Georgia" panose="02040502050405020303" pitchFamily="18" charset="0"/>
              </a:rPr>
              <a:t>criaturas). </a:t>
            </a:r>
            <a:r>
              <a:rPr lang="es-ES" sz="2800" dirty="0">
                <a:latin typeface="Georgia" panose="02040502050405020303" pitchFamily="18" charset="0"/>
              </a:rPr>
              <a:t> </a:t>
            </a:r>
            <a:endParaRPr lang="it-IT" sz="2800" dirty="0">
              <a:latin typeface="Georgia" panose="02040502050405020303" pitchFamily="18" charset="0"/>
            </a:endParaRPr>
          </a:p>
        </p:txBody>
      </p:sp>
    </p:spTree>
    <p:extLst>
      <p:ext uri="{BB962C8B-B14F-4D97-AF65-F5344CB8AC3E}">
        <p14:creationId xmlns:p14="http://schemas.microsoft.com/office/powerpoint/2010/main" val="18862019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4245" y="123987"/>
            <a:ext cx="11848454" cy="6555641"/>
          </a:xfrm>
          <a:prstGeom prst="rect">
            <a:avLst/>
          </a:prstGeom>
          <a:noFill/>
        </p:spPr>
        <p:txBody>
          <a:bodyPr wrap="square" rtlCol="0">
            <a:spAutoFit/>
          </a:bodyPr>
          <a:lstStyle/>
          <a:p>
            <a:pPr algn="just">
              <a:spcAft>
                <a:spcPts val="0"/>
              </a:spcAft>
            </a:pPr>
            <a:r>
              <a:rPr lang="it-IT" sz="2800" b="1" dirty="0">
                <a:latin typeface="Georgia" panose="02040502050405020303" pitchFamily="18" charset="0"/>
                <a:ea typeface="Times New Roman"/>
              </a:rPr>
              <a:t>Benito </a:t>
            </a:r>
            <a:r>
              <a:rPr lang="it-IT" sz="2800" b="1" dirty="0" err="1">
                <a:latin typeface="Georgia" panose="02040502050405020303" pitchFamily="18" charset="0"/>
                <a:ea typeface="Times New Roman"/>
              </a:rPr>
              <a:t>Pérez</a:t>
            </a:r>
            <a:r>
              <a:rPr lang="it-IT" sz="2800" b="1" dirty="0">
                <a:latin typeface="Georgia" panose="02040502050405020303" pitchFamily="18" charset="0"/>
                <a:ea typeface="Times New Roman"/>
              </a:rPr>
              <a:t> </a:t>
            </a:r>
            <a:r>
              <a:rPr lang="it-IT" sz="2800" b="1" dirty="0" err="1">
                <a:latin typeface="Georgia" panose="02040502050405020303" pitchFamily="18" charset="0"/>
                <a:ea typeface="Times New Roman"/>
              </a:rPr>
              <a:t>Galdós</a:t>
            </a:r>
            <a:r>
              <a:rPr lang="it-IT" sz="2800" b="1" dirty="0">
                <a:latin typeface="Georgia" panose="02040502050405020303" pitchFamily="18" charset="0"/>
                <a:ea typeface="Times New Roman"/>
              </a:rPr>
              <a:t> (1843-1920)</a:t>
            </a:r>
          </a:p>
          <a:p>
            <a:endParaRPr lang="es-ES" sz="2800" i="1" dirty="0" smtClean="0">
              <a:latin typeface="Georgia"/>
              <a:ea typeface="Times New Roman"/>
              <a:cs typeface="Times New Roman"/>
            </a:endParaRPr>
          </a:p>
          <a:p>
            <a:r>
              <a:rPr lang="es-ES" sz="2800" i="1" dirty="0" smtClean="0">
                <a:latin typeface="Georgia"/>
                <a:ea typeface="Times New Roman"/>
                <a:cs typeface="Times New Roman"/>
              </a:rPr>
              <a:t>Fortunata </a:t>
            </a:r>
            <a:r>
              <a:rPr lang="es-ES" sz="2800" i="1" dirty="0">
                <a:latin typeface="Georgia"/>
                <a:ea typeface="Times New Roman"/>
                <a:cs typeface="Times New Roman"/>
              </a:rPr>
              <a:t>y Jacinta </a:t>
            </a:r>
            <a:r>
              <a:rPr lang="es-ES" sz="2800" dirty="0">
                <a:latin typeface="Georgia"/>
                <a:ea typeface="Times New Roman"/>
                <a:cs typeface="Times New Roman"/>
              </a:rPr>
              <a:t>(1886</a:t>
            </a:r>
            <a:r>
              <a:rPr lang="es-ES" sz="2800" dirty="0" smtClean="0">
                <a:latin typeface="Georgia"/>
                <a:ea typeface="Times New Roman"/>
                <a:cs typeface="Times New Roman"/>
              </a:rPr>
              <a:t>) es la </a:t>
            </a:r>
            <a:r>
              <a:rPr lang="es-ES" sz="2800" dirty="0">
                <a:latin typeface="Georgia"/>
                <a:ea typeface="Times New Roman"/>
                <a:cs typeface="Times New Roman"/>
              </a:rPr>
              <a:t>historia de dos parejas: por un lado, un matrimonio burgués (Jacinta y </a:t>
            </a:r>
            <a:r>
              <a:rPr lang="es-ES" sz="2800" dirty="0" smtClean="0">
                <a:latin typeface="Georgia"/>
                <a:ea typeface="Times New Roman"/>
                <a:cs typeface="Times New Roman"/>
              </a:rPr>
              <a:t>Juanito </a:t>
            </a:r>
            <a:r>
              <a:rPr lang="es-ES" sz="2800" dirty="0">
                <a:latin typeface="Georgia"/>
                <a:ea typeface="Times New Roman"/>
                <a:cs typeface="Times New Roman"/>
              </a:rPr>
              <a:t>Santa Cruz); por otro, un matrimonio ‘de clase humilde’ (Maxi Rubín y Fortunata). </a:t>
            </a:r>
            <a:endParaRPr lang="es-ES" sz="2800" dirty="0" smtClean="0">
              <a:latin typeface="Georgia"/>
              <a:ea typeface="Times New Roman"/>
              <a:cs typeface="Times New Roman"/>
            </a:endParaRPr>
          </a:p>
          <a:p>
            <a:r>
              <a:rPr lang="es-ES" sz="2800" dirty="0" smtClean="0">
                <a:latin typeface="Georgia"/>
                <a:ea typeface="Times New Roman"/>
                <a:cs typeface="Times New Roman"/>
              </a:rPr>
              <a:t>Fortunata </a:t>
            </a:r>
            <a:r>
              <a:rPr lang="es-ES" sz="2800" dirty="0">
                <a:latin typeface="Georgia"/>
                <a:ea typeface="Times New Roman"/>
                <a:cs typeface="Times New Roman"/>
              </a:rPr>
              <a:t>representa simbólicamente el pueblo y </a:t>
            </a:r>
            <a:r>
              <a:rPr lang="es-ES" sz="2800" dirty="0" smtClean="0">
                <a:latin typeface="Georgia"/>
                <a:ea typeface="Times New Roman"/>
                <a:cs typeface="Times New Roman"/>
              </a:rPr>
              <a:t>es el </a:t>
            </a:r>
            <a:r>
              <a:rPr lang="es-ES" sz="2800" dirty="0">
                <a:latin typeface="Georgia"/>
                <a:ea typeface="Times New Roman"/>
                <a:cs typeface="Times New Roman"/>
              </a:rPr>
              <a:t>personaje más </a:t>
            </a:r>
            <a:r>
              <a:rPr lang="es-ES" sz="2800" dirty="0" smtClean="0">
                <a:latin typeface="Georgia"/>
                <a:ea typeface="Times New Roman"/>
                <a:cs typeface="Times New Roman"/>
              </a:rPr>
              <a:t>positivo; </a:t>
            </a:r>
            <a:r>
              <a:rPr lang="es-ES" sz="2800" dirty="0">
                <a:latin typeface="Georgia"/>
                <a:ea typeface="Times New Roman"/>
                <a:cs typeface="Times New Roman"/>
              </a:rPr>
              <a:t>pero Galdós hace que el lector entienda las razones de cada uno de los protagonistas. </a:t>
            </a:r>
            <a:endParaRPr lang="es-ES" sz="2800" dirty="0" smtClean="0">
              <a:latin typeface="Georgia"/>
              <a:ea typeface="Times New Roman"/>
              <a:cs typeface="Times New Roman"/>
            </a:endParaRPr>
          </a:p>
          <a:p>
            <a:r>
              <a:rPr lang="es-ES" sz="2800" dirty="0" smtClean="0">
                <a:latin typeface="Georgia"/>
                <a:ea typeface="Times New Roman"/>
                <a:cs typeface="Times New Roman"/>
              </a:rPr>
              <a:t>La </a:t>
            </a:r>
            <a:r>
              <a:rPr lang="es-ES" sz="2800" dirty="0">
                <a:latin typeface="Georgia"/>
                <a:ea typeface="Times New Roman"/>
                <a:cs typeface="Times New Roman"/>
              </a:rPr>
              <a:t>relación adulterina entre Juanito y Fortunata rompe con las barreras </a:t>
            </a:r>
            <a:r>
              <a:rPr lang="es-ES" sz="2800" dirty="0" smtClean="0">
                <a:latin typeface="Georgia"/>
                <a:ea typeface="Times New Roman"/>
                <a:cs typeface="Times New Roman"/>
              </a:rPr>
              <a:t>morales, </a:t>
            </a:r>
            <a:r>
              <a:rPr lang="es-ES" sz="2800" dirty="0">
                <a:latin typeface="Georgia"/>
                <a:ea typeface="Times New Roman"/>
                <a:cs typeface="Times New Roman"/>
              </a:rPr>
              <a:t>religiosas, </a:t>
            </a:r>
            <a:r>
              <a:rPr lang="es-ES" sz="2800" dirty="0" smtClean="0">
                <a:latin typeface="Georgia"/>
                <a:ea typeface="Times New Roman"/>
                <a:cs typeface="Times New Roman"/>
              </a:rPr>
              <a:t>sociales </a:t>
            </a:r>
            <a:r>
              <a:rPr lang="es-ES" sz="2800" dirty="0">
                <a:latin typeface="Georgia"/>
                <a:ea typeface="Times New Roman"/>
                <a:cs typeface="Times New Roman"/>
              </a:rPr>
              <a:t>y culturales, pero no es </a:t>
            </a:r>
            <a:r>
              <a:rPr lang="es-ES" sz="2800" dirty="0" smtClean="0">
                <a:latin typeface="Georgia"/>
                <a:ea typeface="Times New Roman"/>
                <a:cs typeface="Times New Roman"/>
              </a:rPr>
              <a:t>censurable, siendo </a:t>
            </a:r>
            <a:r>
              <a:rPr lang="es-ES" sz="2800" dirty="0">
                <a:latin typeface="Georgia"/>
                <a:ea typeface="Times New Roman"/>
                <a:cs typeface="Times New Roman"/>
              </a:rPr>
              <a:t>la única relación que no es estéril. </a:t>
            </a:r>
            <a:endParaRPr lang="es-ES" sz="2800" dirty="0" smtClean="0">
              <a:latin typeface="Georgia"/>
              <a:ea typeface="Times New Roman"/>
              <a:cs typeface="Times New Roman"/>
            </a:endParaRPr>
          </a:p>
          <a:p>
            <a:r>
              <a:rPr lang="es-ES" sz="2800" dirty="0" smtClean="0">
                <a:latin typeface="Georgia"/>
                <a:ea typeface="Times New Roman"/>
                <a:cs typeface="Times New Roman"/>
              </a:rPr>
              <a:t>Al </a:t>
            </a:r>
            <a:r>
              <a:rPr lang="es-ES" sz="2800" dirty="0">
                <a:latin typeface="Georgia"/>
                <a:ea typeface="Times New Roman"/>
                <a:cs typeface="Times New Roman"/>
              </a:rPr>
              <a:t>final la familia de clase media acoge a Fortunata porque esta ofrece su </a:t>
            </a:r>
            <a:r>
              <a:rPr lang="es-ES" sz="2800" dirty="0" smtClean="0">
                <a:latin typeface="Georgia"/>
                <a:ea typeface="Times New Roman"/>
                <a:cs typeface="Times New Roman"/>
              </a:rPr>
              <a:t>hijo (el </a:t>
            </a:r>
            <a:r>
              <a:rPr lang="es-ES" sz="2800" dirty="0">
                <a:latin typeface="Georgia"/>
                <a:ea typeface="Times New Roman"/>
                <a:cs typeface="Times New Roman"/>
              </a:rPr>
              <a:t>hijo suyo y de </a:t>
            </a:r>
            <a:r>
              <a:rPr lang="es-ES" sz="2800" dirty="0" smtClean="0">
                <a:latin typeface="Georgia"/>
                <a:ea typeface="Times New Roman"/>
                <a:cs typeface="Times New Roman"/>
              </a:rPr>
              <a:t>Juanito) </a:t>
            </a:r>
            <a:r>
              <a:rPr lang="es-ES" sz="2800" dirty="0">
                <a:latin typeface="Georgia"/>
                <a:ea typeface="Times New Roman"/>
                <a:cs typeface="Times New Roman"/>
              </a:rPr>
              <a:t>a Jacinta: </a:t>
            </a:r>
            <a:r>
              <a:rPr lang="es-ES" sz="2800" dirty="0" smtClean="0">
                <a:latin typeface="Georgia"/>
                <a:ea typeface="Times New Roman"/>
                <a:cs typeface="Times New Roman"/>
              </a:rPr>
              <a:t>simbólico abrazo </a:t>
            </a:r>
            <a:r>
              <a:rPr lang="es-ES" sz="2800" dirty="0">
                <a:latin typeface="Georgia"/>
                <a:ea typeface="Times New Roman"/>
                <a:cs typeface="Times New Roman"/>
              </a:rPr>
              <a:t>entre las dos mujeres.</a:t>
            </a:r>
            <a:endParaRPr lang="it-IT" sz="2800" b="1" dirty="0">
              <a:latin typeface="Georgia" panose="02040502050405020303" pitchFamily="18" charset="0"/>
            </a:endParaRPr>
          </a:p>
          <a:p>
            <a:r>
              <a:rPr lang="es-ES" sz="2800" dirty="0">
                <a:latin typeface="Georgia" panose="02040502050405020303" pitchFamily="18" charset="0"/>
              </a:rPr>
              <a:t> </a:t>
            </a:r>
            <a:endParaRPr lang="it-IT" sz="2800" dirty="0">
              <a:latin typeface="Georgia" panose="02040502050405020303" pitchFamily="18" charset="0"/>
            </a:endParaRPr>
          </a:p>
        </p:txBody>
      </p:sp>
    </p:spTree>
    <p:extLst>
      <p:ext uri="{BB962C8B-B14F-4D97-AF65-F5344CB8AC3E}">
        <p14:creationId xmlns:p14="http://schemas.microsoft.com/office/powerpoint/2010/main" val="10743220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4245" y="123987"/>
            <a:ext cx="11848454" cy="5693866"/>
          </a:xfrm>
          <a:prstGeom prst="rect">
            <a:avLst/>
          </a:prstGeom>
          <a:noFill/>
        </p:spPr>
        <p:txBody>
          <a:bodyPr wrap="square" rtlCol="0">
            <a:spAutoFit/>
          </a:bodyPr>
          <a:lstStyle/>
          <a:p>
            <a:pPr algn="just">
              <a:spcAft>
                <a:spcPts val="0"/>
              </a:spcAft>
            </a:pPr>
            <a:r>
              <a:rPr lang="es-ES" sz="2800" b="1" dirty="0">
                <a:latin typeface="Georgia"/>
                <a:ea typeface="Times New Roman"/>
              </a:rPr>
              <a:t>Leopoldo Alas “Clarín” (1852-1901)</a:t>
            </a:r>
            <a:endParaRPr lang="it-IT" sz="2400" dirty="0">
              <a:latin typeface="Times New Roman"/>
              <a:ea typeface="Times New Roman"/>
            </a:endParaRPr>
          </a:p>
          <a:p>
            <a:endParaRPr lang="es-ES" sz="2800" i="1" dirty="0" smtClean="0">
              <a:latin typeface="Georgia"/>
              <a:ea typeface="Times New Roman"/>
              <a:cs typeface="Times New Roman"/>
            </a:endParaRPr>
          </a:p>
          <a:p>
            <a:pPr algn="just">
              <a:spcAft>
                <a:spcPts val="0"/>
              </a:spcAft>
            </a:pPr>
            <a:r>
              <a:rPr lang="es-ES" sz="2800" dirty="0">
                <a:latin typeface="Georgia"/>
                <a:ea typeface="Times New Roman"/>
              </a:rPr>
              <a:t>Galdós es </a:t>
            </a:r>
            <a:r>
              <a:rPr lang="es-ES" sz="2800" dirty="0" smtClean="0">
                <a:latin typeface="Georgia"/>
                <a:ea typeface="Times New Roman"/>
              </a:rPr>
              <a:t>prolífico</a:t>
            </a:r>
            <a:r>
              <a:rPr lang="es-ES" sz="2800" dirty="0">
                <a:latin typeface="Georgia"/>
                <a:ea typeface="Times New Roman"/>
              </a:rPr>
              <a:t>, mientras que Clarín es un espíritu </a:t>
            </a:r>
            <a:r>
              <a:rPr lang="es-ES" sz="2800" dirty="0" smtClean="0">
                <a:latin typeface="Georgia"/>
                <a:ea typeface="Times New Roman"/>
              </a:rPr>
              <a:t>sintético, </a:t>
            </a:r>
            <a:r>
              <a:rPr lang="es-ES" sz="2800" dirty="0">
                <a:latin typeface="Georgia"/>
                <a:ea typeface="Times New Roman"/>
              </a:rPr>
              <a:t>y escribe </a:t>
            </a:r>
            <a:r>
              <a:rPr lang="es-ES" sz="2800" dirty="0" smtClean="0">
                <a:latin typeface="Georgia"/>
                <a:ea typeface="Times New Roman"/>
              </a:rPr>
              <a:t>solo </a:t>
            </a:r>
            <a:r>
              <a:rPr lang="es-ES" sz="2800" dirty="0">
                <a:latin typeface="Georgia"/>
                <a:ea typeface="Times New Roman"/>
              </a:rPr>
              <a:t>dos novelas: </a:t>
            </a:r>
            <a:r>
              <a:rPr lang="es-ES" sz="2800" i="1" dirty="0">
                <a:latin typeface="Georgia"/>
                <a:ea typeface="Times New Roman"/>
              </a:rPr>
              <a:t>La Regenta</a:t>
            </a:r>
            <a:r>
              <a:rPr lang="es-ES" sz="2800" dirty="0">
                <a:latin typeface="Georgia"/>
                <a:ea typeface="Times New Roman"/>
              </a:rPr>
              <a:t> y </a:t>
            </a:r>
            <a:r>
              <a:rPr lang="es-ES" sz="2800" i="1" dirty="0">
                <a:latin typeface="Georgia"/>
                <a:ea typeface="Times New Roman"/>
              </a:rPr>
              <a:t>Su único </a:t>
            </a:r>
            <a:r>
              <a:rPr lang="es-ES" sz="2800" i="1" dirty="0" smtClean="0">
                <a:latin typeface="Georgia"/>
                <a:ea typeface="Times New Roman"/>
              </a:rPr>
              <a:t>hijo</a:t>
            </a:r>
            <a:r>
              <a:rPr lang="es-ES" sz="2800" dirty="0" smtClean="0">
                <a:latin typeface="Georgia"/>
                <a:ea typeface="Times New Roman"/>
              </a:rPr>
              <a:t> (a </a:t>
            </a:r>
            <a:r>
              <a:rPr lang="es-ES" sz="2800" dirty="0">
                <a:latin typeface="Georgia"/>
                <a:ea typeface="Times New Roman"/>
              </a:rPr>
              <a:t>las que es preciso sumar algunos cuentos y numerosos artículos de crítica </a:t>
            </a:r>
            <a:r>
              <a:rPr lang="es-ES" sz="2800" dirty="0" smtClean="0">
                <a:latin typeface="Georgia"/>
                <a:ea typeface="Times New Roman"/>
              </a:rPr>
              <a:t>literaria).</a:t>
            </a:r>
            <a:endParaRPr lang="it-IT" sz="2400" dirty="0">
              <a:latin typeface="Times New Roman"/>
              <a:ea typeface="Times New Roman"/>
            </a:endParaRPr>
          </a:p>
          <a:p>
            <a:r>
              <a:rPr lang="es-ES" sz="2800" dirty="0">
                <a:latin typeface="Georgia"/>
                <a:ea typeface="Times New Roman"/>
                <a:cs typeface="Times New Roman"/>
              </a:rPr>
              <a:t>Además, Galdos experimenta (nuevas técnicas y nuevos temas), y puede decirse que de alguna manera inventa el Realismo hispánico; en cambio, Clarín se limita a consolidar los resultados del Realismo de Galdós y Pardo Bazán. </a:t>
            </a:r>
            <a:endParaRPr lang="es-ES" sz="2800" dirty="0" smtClean="0">
              <a:latin typeface="Georgia"/>
              <a:ea typeface="Times New Roman"/>
              <a:cs typeface="Times New Roman"/>
            </a:endParaRPr>
          </a:p>
          <a:p>
            <a:endParaRPr lang="es-ES" sz="2800" dirty="0">
              <a:latin typeface="Georgia"/>
              <a:ea typeface="Times New Roman"/>
              <a:cs typeface="Times New Roman"/>
            </a:endParaRPr>
          </a:p>
          <a:p>
            <a:r>
              <a:rPr lang="es-ES" sz="2800" dirty="0" smtClean="0">
                <a:latin typeface="Georgia"/>
                <a:ea typeface="Times New Roman"/>
                <a:cs typeface="Times New Roman"/>
              </a:rPr>
              <a:t>Con </a:t>
            </a:r>
            <a:r>
              <a:rPr lang="es-ES" sz="2800" dirty="0">
                <a:latin typeface="Georgia"/>
                <a:ea typeface="Times New Roman"/>
                <a:cs typeface="Times New Roman"/>
              </a:rPr>
              <a:t>todo, </a:t>
            </a:r>
            <a:r>
              <a:rPr lang="es-ES" sz="2800" i="1" dirty="0">
                <a:latin typeface="Georgia"/>
                <a:ea typeface="Times New Roman"/>
                <a:cs typeface="Times New Roman"/>
              </a:rPr>
              <a:t>La Regenta </a:t>
            </a:r>
            <a:r>
              <a:rPr lang="es-ES" sz="2800" dirty="0" smtClean="0">
                <a:latin typeface="Georgia"/>
                <a:ea typeface="Times New Roman"/>
                <a:cs typeface="Times New Roman"/>
              </a:rPr>
              <a:t>(1884-1885</a:t>
            </a:r>
            <a:r>
              <a:rPr lang="es-ES" sz="2800" dirty="0">
                <a:latin typeface="Georgia"/>
                <a:ea typeface="Times New Roman"/>
                <a:cs typeface="Times New Roman"/>
              </a:rPr>
              <a:t>) quizás sea a la vez la obra más significativa del Realismo </a:t>
            </a:r>
            <a:r>
              <a:rPr lang="es-ES" sz="2800" dirty="0" smtClean="0">
                <a:latin typeface="Georgia"/>
                <a:ea typeface="Times New Roman"/>
                <a:cs typeface="Times New Roman"/>
              </a:rPr>
              <a:t>español.</a:t>
            </a:r>
            <a:endParaRPr lang="es-ES" sz="2800" i="1" dirty="0" smtClean="0">
              <a:latin typeface="Georgia"/>
              <a:ea typeface="Times New Roman"/>
              <a:cs typeface="Times New Roman"/>
            </a:endParaRPr>
          </a:p>
          <a:p>
            <a:r>
              <a:rPr lang="es-ES" sz="2800" dirty="0">
                <a:latin typeface="Georgia" panose="02040502050405020303" pitchFamily="18" charset="0"/>
              </a:rPr>
              <a:t> </a:t>
            </a:r>
            <a:endParaRPr lang="it-IT" sz="2800" dirty="0">
              <a:latin typeface="Georgia" panose="02040502050405020303" pitchFamily="18" charset="0"/>
            </a:endParaRPr>
          </a:p>
        </p:txBody>
      </p:sp>
    </p:spTree>
    <p:extLst>
      <p:ext uri="{BB962C8B-B14F-4D97-AF65-F5344CB8AC3E}">
        <p14:creationId xmlns:p14="http://schemas.microsoft.com/office/powerpoint/2010/main" val="1366911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548640" y="627017"/>
            <a:ext cx="11064240" cy="5693866"/>
          </a:xfrm>
          <a:prstGeom prst="rect">
            <a:avLst/>
          </a:prstGeom>
          <a:noFill/>
        </p:spPr>
        <p:txBody>
          <a:bodyPr wrap="square" rtlCol="0">
            <a:spAutoFit/>
          </a:bodyPr>
          <a:lstStyle/>
          <a:p>
            <a:r>
              <a:rPr lang="es-ES" sz="2800" b="1" i="1" dirty="0">
                <a:solidFill>
                  <a:srgbClr val="FF0000"/>
                </a:solidFill>
                <a:latin typeface="Georgia" panose="02040502050405020303" pitchFamily="18" charset="0"/>
              </a:rPr>
              <a:t>Fernán Caballero: últimos coletazos de la novela romántica</a:t>
            </a:r>
            <a:endParaRPr lang="it-IT" sz="2800" b="1" dirty="0">
              <a:solidFill>
                <a:srgbClr val="FF0000"/>
              </a:solidFill>
              <a:latin typeface="Georgia" panose="02040502050405020303" pitchFamily="18" charset="0"/>
            </a:endParaRPr>
          </a:p>
          <a:p>
            <a:r>
              <a:rPr lang="es-ES" sz="2800" dirty="0">
                <a:latin typeface="Georgia" panose="02040502050405020303" pitchFamily="18" charset="0"/>
              </a:rPr>
              <a:t>La </a:t>
            </a:r>
            <a:r>
              <a:rPr lang="es-ES" sz="2800" b="1" dirty="0">
                <a:latin typeface="Georgia" panose="02040502050405020303" pitchFamily="18" charset="0"/>
              </a:rPr>
              <a:t>novela histórica </a:t>
            </a:r>
            <a:r>
              <a:rPr lang="es-ES" sz="2800" dirty="0" smtClean="0">
                <a:latin typeface="Georgia" panose="02040502050405020303" pitchFamily="18" charset="0"/>
              </a:rPr>
              <a:t>romántica </a:t>
            </a:r>
            <a:r>
              <a:rPr lang="es-ES" sz="2800" b="1" dirty="0">
                <a:latin typeface="Georgia" panose="02040502050405020303" pitchFamily="18" charset="0"/>
              </a:rPr>
              <a:t>incluía </a:t>
            </a:r>
            <a:r>
              <a:rPr lang="es-ES" sz="2800" b="1" dirty="0" smtClean="0">
                <a:latin typeface="Georgia" panose="02040502050405020303" pitchFamily="18" charset="0"/>
              </a:rPr>
              <a:t>algunos </a:t>
            </a:r>
            <a:r>
              <a:rPr lang="es-ES" sz="2800" b="1" dirty="0">
                <a:latin typeface="Georgia" panose="02040502050405020303" pitchFamily="18" charset="0"/>
              </a:rPr>
              <a:t>cuadros de costumbre </a:t>
            </a:r>
            <a:r>
              <a:rPr lang="es-ES" sz="2800" dirty="0">
                <a:latin typeface="Georgia" panose="02040502050405020303" pitchFamily="18" charset="0"/>
              </a:rPr>
              <a:t>en su </a:t>
            </a:r>
            <a:r>
              <a:rPr lang="es-ES" sz="2800" dirty="0" smtClean="0">
                <a:latin typeface="Georgia" panose="02040502050405020303" pitchFamily="18" charset="0"/>
              </a:rPr>
              <a:t>interior.</a:t>
            </a:r>
          </a:p>
          <a:p>
            <a:r>
              <a:rPr lang="es-ES" sz="2800" dirty="0" smtClean="0">
                <a:latin typeface="Georgia" panose="02040502050405020303" pitchFamily="18" charset="0"/>
              </a:rPr>
              <a:t>Esta </a:t>
            </a:r>
            <a:r>
              <a:rPr lang="es-ES" sz="2800" dirty="0">
                <a:latin typeface="Georgia" panose="02040502050405020303" pitchFamily="18" charset="0"/>
              </a:rPr>
              <a:t>‘contaminación costumbrista’ en parte dependía del </a:t>
            </a:r>
            <a:r>
              <a:rPr lang="es-ES" sz="2800" b="1" dirty="0">
                <a:latin typeface="Georgia" panose="02040502050405020303" pitchFamily="18" charset="0"/>
              </a:rPr>
              <a:t>medio de divulgación</a:t>
            </a:r>
            <a:r>
              <a:rPr lang="es-ES" sz="2800" dirty="0">
                <a:latin typeface="Georgia" panose="02040502050405020303" pitchFamily="18" charset="0"/>
              </a:rPr>
              <a:t> utilizado: las novelas se publicaban por entregas en revistas y periódicos, es decir, compartían el mismo espacio de los artículos costumbristas.</a:t>
            </a:r>
            <a:endParaRPr lang="it-IT" sz="2800" dirty="0">
              <a:latin typeface="Georgia" panose="02040502050405020303" pitchFamily="18" charset="0"/>
            </a:endParaRPr>
          </a:p>
          <a:p>
            <a:r>
              <a:rPr lang="es-ES" sz="2800" dirty="0">
                <a:latin typeface="Georgia" panose="02040502050405020303" pitchFamily="18" charset="0"/>
              </a:rPr>
              <a:t>Los mejores resultados de dicha </a:t>
            </a:r>
            <a:r>
              <a:rPr lang="es-ES" sz="2800" dirty="0" smtClean="0">
                <a:latin typeface="Georgia" panose="02040502050405020303" pitchFamily="18" charset="0"/>
              </a:rPr>
              <a:t>contaminación </a:t>
            </a:r>
            <a:r>
              <a:rPr lang="es-ES" sz="2800" dirty="0">
                <a:latin typeface="Georgia" panose="02040502050405020303" pitchFamily="18" charset="0"/>
              </a:rPr>
              <a:t>se observan dentro del </a:t>
            </a:r>
            <a:r>
              <a:rPr lang="es-ES" sz="2800" i="1" dirty="0" smtClean="0">
                <a:latin typeface="Georgia" panose="02040502050405020303" pitchFamily="18" charset="0"/>
              </a:rPr>
              <a:t>corpus</a:t>
            </a:r>
            <a:r>
              <a:rPr lang="es-ES" sz="2800" dirty="0" smtClean="0">
                <a:latin typeface="Georgia" panose="02040502050405020303" pitchFamily="18" charset="0"/>
              </a:rPr>
              <a:t> </a:t>
            </a:r>
            <a:r>
              <a:rPr lang="es-ES" sz="2800" dirty="0">
                <a:latin typeface="Georgia" panose="02040502050405020303" pitchFamily="18" charset="0"/>
              </a:rPr>
              <a:t>‘folletinesco’ de Fernán Caballero (seudónimo de Cecilia Böhl de Faber</a:t>
            </a:r>
            <a:r>
              <a:rPr lang="es-ES" sz="2800" dirty="0" smtClean="0">
                <a:latin typeface="Georgia" panose="02040502050405020303" pitchFamily="18" charset="0"/>
              </a:rPr>
              <a:t>). </a:t>
            </a:r>
          </a:p>
          <a:p>
            <a:r>
              <a:rPr lang="es-ES" sz="2800" dirty="0" smtClean="0">
                <a:latin typeface="Georgia" panose="02040502050405020303" pitchFamily="18" charset="0"/>
              </a:rPr>
              <a:t>Los </a:t>
            </a:r>
            <a:r>
              <a:rPr lang="es-ES" sz="2800" dirty="0">
                <a:latin typeface="Georgia" panose="02040502050405020303" pitchFamily="18" charset="0"/>
              </a:rPr>
              <a:t>principios estéticos de las novelas de Fernán Caballero son cinco: </a:t>
            </a:r>
            <a:r>
              <a:rPr lang="es-ES" sz="2800" b="1" i="1" dirty="0">
                <a:solidFill>
                  <a:srgbClr val="FF0000"/>
                </a:solidFill>
                <a:latin typeface="Georgia" panose="02040502050405020303" pitchFamily="18" charset="0"/>
              </a:rPr>
              <a:t>naturalidad, verdad, moralidad, poesía </a:t>
            </a:r>
            <a:r>
              <a:rPr lang="es-ES" sz="2800" dirty="0">
                <a:latin typeface="Georgia" panose="02040502050405020303" pitchFamily="18" charset="0"/>
              </a:rPr>
              <a:t>y</a:t>
            </a:r>
            <a:r>
              <a:rPr lang="es-ES" sz="2800" b="1" dirty="0">
                <a:solidFill>
                  <a:srgbClr val="FF0000"/>
                </a:solidFill>
                <a:latin typeface="Georgia" panose="02040502050405020303" pitchFamily="18" charset="0"/>
              </a:rPr>
              <a:t> </a:t>
            </a:r>
            <a:r>
              <a:rPr lang="es-ES" sz="2800" b="1" i="1" dirty="0">
                <a:solidFill>
                  <a:srgbClr val="FF0000"/>
                </a:solidFill>
                <a:latin typeface="Georgia" panose="02040502050405020303" pitchFamily="18" charset="0"/>
              </a:rPr>
              <a:t>patriotismo</a:t>
            </a:r>
            <a:r>
              <a:rPr lang="es-ES" sz="2800" dirty="0">
                <a:latin typeface="Georgia" panose="02040502050405020303" pitchFamily="18" charset="0"/>
              </a:rPr>
              <a:t>. </a:t>
            </a:r>
            <a:endParaRPr lang="it-IT" sz="2800" dirty="0">
              <a:latin typeface="Georgia" panose="02040502050405020303" pitchFamily="18" charset="0"/>
            </a:endParaRPr>
          </a:p>
        </p:txBody>
      </p:sp>
    </p:spTree>
    <p:extLst>
      <p:ext uri="{BB962C8B-B14F-4D97-AF65-F5344CB8AC3E}">
        <p14:creationId xmlns:p14="http://schemas.microsoft.com/office/powerpoint/2010/main" val="26461527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4245" y="123987"/>
            <a:ext cx="11848454" cy="6555641"/>
          </a:xfrm>
          <a:prstGeom prst="rect">
            <a:avLst/>
          </a:prstGeom>
          <a:noFill/>
        </p:spPr>
        <p:txBody>
          <a:bodyPr wrap="square" rtlCol="0">
            <a:spAutoFit/>
          </a:bodyPr>
          <a:lstStyle/>
          <a:p>
            <a:pPr algn="just">
              <a:spcAft>
                <a:spcPts val="0"/>
              </a:spcAft>
            </a:pPr>
            <a:r>
              <a:rPr lang="es-ES" sz="2800" b="1" dirty="0">
                <a:latin typeface="Georgia"/>
                <a:ea typeface="Times New Roman"/>
              </a:rPr>
              <a:t>Leopoldo Alas “Clarín” (1852-1901)</a:t>
            </a:r>
            <a:endParaRPr lang="it-IT" sz="2400" dirty="0">
              <a:latin typeface="Times New Roman"/>
              <a:ea typeface="Times New Roman"/>
            </a:endParaRPr>
          </a:p>
          <a:p>
            <a:endParaRPr lang="es-ES" sz="2800" i="1" dirty="0" smtClean="0">
              <a:latin typeface="Georgia"/>
              <a:ea typeface="Times New Roman"/>
              <a:cs typeface="Times New Roman"/>
            </a:endParaRPr>
          </a:p>
          <a:p>
            <a:pPr algn="just">
              <a:spcAft>
                <a:spcPts val="0"/>
              </a:spcAft>
            </a:pPr>
            <a:r>
              <a:rPr lang="es-ES" sz="2800" dirty="0" smtClean="0">
                <a:latin typeface="Georgia"/>
                <a:ea typeface="Times New Roman"/>
              </a:rPr>
              <a:t>Experimentó </a:t>
            </a:r>
            <a:r>
              <a:rPr lang="es-ES" sz="2800" dirty="0">
                <a:latin typeface="Georgia"/>
                <a:ea typeface="Times New Roman"/>
              </a:rPr>
              <a:t>una evolución política e ideológica que parece anticipar la de algunos de los principales noventayochistas (Unamuno, Azorín...): abandonó el rígido anticlericalismo de sus </a:t>
            </a:r>
            <a:r>
              <a:rPr lang="es-ES" sz="2800" dirty="0" smtClean="0">
                <a:latin typeface="Georgia"/>
                <a:ea typeface="Times New Roman"/>
              </a:rPr>
              <a:t>comienzos (formación krausista) </a:t>
            </a:r>
            <a:r>
              <a:rPr lang="es-ES" sz="2800" dirty="0">
                <a:latin typeface="Georgia"/>
                <a:ea typeface="Times New Roman"/>
              </a:rPr>
              <a:t>para abrazar una cosmovisión más liberal </a:t>
            </a:r>
            <a:r>
              <a:rPr lang="es-ES" sz="2800" dirty="0" smtClean="0">
                <a:latin typeface="Georgia"/>
                <a:ea typeface="Times New Roman"/>
              </a:rPr>
              <a:t>y, sobre todo, más </a:t>
            </a:r>
            <a:r>
              <a:rPr lang="es-ES" sz="2800" dirty="0">
                <a:latin typeface="Georgia"/>
                <a:ea typeface="Times New Roman"/>
              </a:rPr>
              <a:t>espiritualista</a:t>
            </a:r>
            <a:r>
              <a:rPr lang="es-ES" sz="2800" dirty="0" smtClean="0">
                <a:latin typeface="Georgia"/>
                <a:ea typeface="Times New Roman"/>
              </a:rPr>
              <a:t>.</a:t>
            </a:r>
          </a:p>
          <a:p>
            <a:endParaRPr lang="es-ES" sz="2800" dirty="0" smtClean="0">
              <a:latin typeface="Georgia" panose="02040502050405020303" pitchFamily="18" charset="0"/>
            </a:endParaRPr>
          </a:p>
          <a:p>
            <a:endParaRPr lang="es-ES" sz="2800" dirty="0">
              <a:latin typeface="Georgia" panose="02040502050405020303" pitchFamily="18" charset="0"/>
            </a:endParaRPr>
          </a:p>
          <a:p>
            <a:pPr algn="just">
              <a:spcAft>
                <a:spcPts val="0"/>
              </a:spcAft>
            </a:pPr>
            <a:r>
              <a:rPr lang="es-ES" sz="2800" i="1" dirty="0">
                <a:latin typeface="Georgia"/>
                <a:ea typeface="Times New Roman"/>
              </a:rPr>
              <a:t>La Regenta</a:t>
            </a:r>
            <a:r>
              <a:rPr lang="es-ES" sz="2800" dirty="0">
                <a:latin typeface="Georgia"/>
                <a:ea typeface="Times New Roman"/>
              </a:rPr>
              <a:t> (1885) trata los temas típicos del periodo: un matrimonio problemático, el adulterio, la crisis de un sacerdote enamorado. </a:t>
            </a:r>
            <a:endParaRPr lang="it-IT" sz="2400" dirty="0">
              <a:latin typeface="Times New Roman"/>
              <a:ea typeface="Times New Roman"/>
            </a:endParaRPr>
          </a:p>
          <a:p>
            <a:pPr algn="just">
              <a:spcAft>
                <a:spcPts val="0"/>
              </a:spcAft>
            </a:pPr>
            <a:r>
              <a:rPr lang="es-ES" sz="2800" dirty="0">
                <a:latin typeface="Georgia"/>
                <a:ea typeface="Times New Roman"/>
              </a:rPr>
              <a:t>La novela no describe solo la triste historia de la mujer del Regente, sino también las vicitudes del “coro” de los habitantes de Vetusta (nombre irónico y simbólico, detrás del cual se oculta la ciudad de Oviedo).</a:t>
            </a:r>
            <a:endParaRPr lang="it-IT" sz="2400" dirty="0">
              <a:latin typeface="Times New Roman"/>
              <a:ea typeface="Times New Roman"/>
            </a:endParaRPr>
          </a:p>
          <a:p>
            <a:r>
              <a:rPr lang="es-ES" sz="2800" dirty="0" smtClean="0">
                <a:latin typeface="Georgia" panose="02040502050405020303" pitchFamily="18" charset="0"/>
              </a:rPr>
              <a:t> </a:t>
            </a:r>
            <a:endParaRPr lang="it-IT" sz="2800" dirty="0">
              <a:latin typeface="Georgia" panose="02040502050405020303" pitchFamily="18" charset="0"/>
            </a:endParaRPr>
          </a:p>
        </p:txBody>
      </p:sp>
    </p:spTree>
    <p:extLst>
      <p:ext uri="{BB962C8B-B14F-4D97-AF65-F5344CB8AC3E}">
        <p14:creationId xmlns:p14="http://schemas.microsoft.com/office/powerpoint/2010/main" val="29237954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4245" y="123987"/>
            <a:ext cx="11848454" cy="6924973"/>
          </a:xfrm>
          <a:prstGeom prst="rect">
            <a:avLst/>
          </a:prstGeom>
          <a:noFill/>
        </p:spPr>
        <p:txBody>
          <a:bodyPr wrap="square" rtlCol="0">
            <a:spAutoFit/>
          </a:bodyPr>
          <a:lstStyle/>
          <a:p>
            <a:pPr algn="just">
              <a:spcAft>
                <a:spcPts val="0"/>
              </a:spcAft>
            </a:pPr>
            <a:r>
              <a:rPr lang="es-ES" sz="2800" b="1" dirty="0">
                <a:latin typeface="Georgia"/>
                <a:ea typeface="Times New Roman"/>
              </a:rPr>
              <a:t>Leopoldo Alas “Clarín” (1852-1901)</a:t>
            </a:r>
            <a:endParaRPr lang="it-IT" sz="2400" dirty="0">
              <a:latin typeface="Times New Roman"/>
              <a:ea typeface="Times New Roman"/>
            </a:endParaRPr>
          </a:p>
          <a:p>
            <a:endParaRPr lang="es-ES" sz="2800" i="1" dirty="0" smtClean="0">
              <a:latin typeface="Georgia"/>
              <a:ea typeface="Times New Roman"/>
              <a:cs typeface="Times New Roman"/>
            </a:endParaRPr>
          </a:p>
          <a:p>
            <a:pPr algn="just">
              <a:spcAft>
                <a:spcPts val="0"/>
              </a:spcAft>
            </a:pPr>
            <a:r>
              <a:rPr lang="es-ES" sz="2800" dirty="0">
                <a:latin typeface="Georgia"/>
                <a:ea typeface="Times New Roman"/>
              </a:rPr>
              <a:t>La protagonista, Ana Ozores, </a:t>
            </a:r>
            <a:r>
              <a:rPr lang="es-ES" sz="2800" dirty="0" smtClean="0">
                <a:latin typeface="Georgia"/>
                <a:ea typeface="Times New Roman"/>
              </a:rPr>
              <a:t>está </a:t>
            </a:r>
            <a:r>
              <a:rPr lang="es-ES" sz="2800" dirty="0">
                <a:latin typeface="Georgia"/>
                <a:ea typeface="Times New Roman"/>
              </a:rPr>
              <a:t>casada con el Regidor de Vetusta, un hombre bueno, pero mucho mayor que ella. </a:t>
            </a:r>
            <a:endParaRPr lang="es-ES" sz="2800" dirty="0" smtClean="0">
              <a:latin typeface="Georgia"/>
              <a:ea typeface="Times New Roman"/>
            </a:endParaRPr>
          </a:p>
          <a:p>
            <a:pPr algn="just">
              <a:spcAft>
                <a:spcPts val="0"/>
              </a:spcAft>
            </a:pPr>
            <a:r>
              <a:rPr lang="es-ES" sz="2800" dirty="0" smtClean="0">
                <a:latin typeface="Georgia"/>
                <a:ea typeface="Times New Roman"/>
              </a:rPr>
              <a:t>Intentan </a:t>
            </a:r>
            <a:r>
              <a:rPr lang="es-ES" sz="2800" dirty="0">
                <a:latin typeface="Georgia"/>
                <a:ea typeface="Times New Roman"/>
              </a:rPr>
              <a:t>seducirla un sacerdote, don Fermín de Pas [el amo espiritual de Vetusta], y el cacique local, don </a:t>
            </a:r>
            <a:r>
              <a:rPr lang="es-ES" sz="2800" dirty="0" smtClean="0">
                <a:latin typeface="Georgia"/>
                <a:ea typeface="Times New Roman"/>
              </a:rPr>
              <a:t>Álvaro. Entre </a:t>
            </a:r>
            <a:r>
              <a:rPr lang="es-ES" sz="2800" dirty="0">
                <a:latin typeface="Georgia"/>
                <a:ea typeface="Times New Roman"/>
              </a:rPr>
              <a:t>la religiosidad trivial (la ‘pasión mística’ barata) de Don Fermín y el sueño romántico y licencioso de don Álvaro, Ana al final elige el </a:t>
            </a:r>
            <a:r>
              <a:rPr lang="es-ES" sz="2800" dirty="0" smtClean="0">
                <a:latin typeface="Georgia"/>
                <a:ea typeface="Times New Roman"/>
              </a:rPr>
              <a:t>segundo.</a:t>
            </a:r>
          </a:p>
          <a:p>
            <a:pPr algn="just">
              <a:spcAft>
                <a:spcPts val="0"/>
              </a:spcAft>
            </a:pPr>
            <a:endParaRPr lang="it-IT" sz="2400" dirty="0">
              <a:latin typeface="Times New Roman"/>
              <a:ea typeface="Times New Roman"/>
            </a:endParaRPr>
          </a:p>
          <a:p>
            <a:r>
              <a:rPr lang="es-ES" sz="2800" dirty="0" smtClean="0">
                <a:latin typeface="Georgia" panose="02040502050405020303" pitchFamily="18" charset="0"/>
              </a:rPr>
              <a:t>P</a:t>
            </a:r>
            <a:r>
              <a:rPr lang="es-ES" sz="2800" dirty="0" smtClean="0">
                <a:latin typeface="Georgia" panose="02040502050405020303" pitchFamily="18" charset="0"/>
              </a:rPr>
              <a:t>apel activo de Vetusta: </a:t>
            </a:r>
          </a:p>
          <a:p>
            <a:pPr marL="514350" indent="-514350">
              <a:buAutoNum type="arabicParenR"/>
            </a:pPr>
            <a:r>
              <a:rPr lang="es-ES" sz="2800" dirty="0" smtClean="0">
                <a:latin typeface="Georgia" panose="02040502050405020303" pitchFamily="18" charset="0"/>
              </a:rPr>
              <a:t>en </a:t>
            </a:r>
            <a:r>
              <a:rPr lang="es-ES" sz="2800" dirty="0">
                <a:latin typeface="Georgia" panose="02040502050405020303" pitchFamily="18" charset="0"/>
              </a:rPr>
              <a:t>la narración se insertan –en estilo indirecto libre- los comentarios irónicos de la población (atención a la dimensión psicológica de los habitantes); </a:t>
            </a:r>
            <a:endParaRPr lang="es-ES" sz="2800" dirty="0" smtClean="0">
              <a:latin typeface="Georgia" panose="02040502050405020303" pitchFamily="18" charset="0"/>
            </a:endParaRPr>
          </a:p>
          <a:p>
            <a:pPr marL="514350" indent="-514350">
              <a:buAutoNum type="arabicParenR"/>
            </a:pPr>
            <a:r>
              <a:rPr lang="es-ES" sz="2800" dirty="0" smtClean="0">
                <a:latin typeface="Georgia" panose="02040502050405020303" pitchFamily="18" charset="0"/>
              </a:rPr>
              <a:t>es </a:t>
            </a:r>
            <a:r>
              <a:rPr lang="es-ES" sz="2800" dirty="0">
                <a:latin typeface="Georgia" panose="02040502050405020303" pitchFamily="18" charset="0"/>
              </a:rPr>
              <a:t>Vetusta, con </a:t>
            </a:r>
            <a:r>
              <a:rPr lang="es-ES" sz="2800" dirty="0" smtClean="0">
                <a:latin typeface="Georgia" panose="02040502050405020303" pitchFamily="18" charset="0"/>
              </a:rPr>
              <a:t>sus </a:t>
            </a:r>
            <a:r>
              <a:rPr lang="es-ES" sz="2800" dirty="0">
                <a:latin typeface="Georgia" panose="02040502050405020303" pitchFamily="18" charset="0"/>
              </a:rPr>
              <a:t>chismes, que empuja al regidor hacia la “catástrofe”, obligándole a desafiar a </a:t>
            </a:r>
            <a:r>
              <a:rPr lang="es-ES" sz="2800" dirty="0" smtClean="0">
                <a:latin typeface="Georgia" panose="02040502050405020303" pitchFamily="18" charset="0"/>
              </a:rPr>
              <a:t>don Álvaro</a:t>
            </a:r>
            <a:r>
              <a:rPr lang="es-ES" sz="2800" dirty="0">
                <a:latin typeface="Georgia" panose="02040502050405020303" pitchFamily="18" charset="0"/>
              </a:rPr>
              <a:t>, </a:t>
            </a:r>
            <a:r>
              <a:rPr lang="es-ES" sz="2800" dirty="0" smtClean="0">
                <a:latin typeface="Georgia" panose="02040502050405020303" pitchFamily="18" charset="0"/>
              </a:rPr>
              <a:t>quien </a:t>
            </a:r>
            <a:r>
              <a:rPr lang="es-ES" sz="2800" dirty="0">
                <a:latin typeface="Georgia" panose="02040502050405020303" pitchFamily="18" charset="0"/>
              </a:rPr>
              <a:t>le matará durante el duelo.</a:t>
            </a:r>
            <a:endParaRPr lang="it-IT" sz="2800" dirty="0">
              <a:latin typeface="Georgia" panose="02040502050405020303" pitchFamily="18" charset="0"/>
            </a:endParaRPr>
          </a:p>
        </p:txBody>
      </p:sp>
    </p:spTree>
    <p:extLst>
      <p:ext uri="{BB962C8B-B14F-4D97-AF65-F5344CB8AC3E}">
        <p14:creationId xmlns:p14="http://schemas.microsoft.com/office/powerpoint/2010/main" val="12444761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54245" y="123987"/>
            <a:ext cx="11848454" cy="5262979"/>
          </a:xfrm>
          <a:prstGeom prst="rect">
            <a:avLst/>
          </a:prstGeom>
          <a:noFill/>
        </p:spPr>
        <p:txBody>
          <a:bodyPr wrap="square" rtlCol="0">
            <a:spAutoFit/>
          </a:bodyPr>
          <a:lstStyle/>
          <a:p>
            <a:pPr algn="just">
              <a:spcAft>
                <a:spcPts val="0"/>
              </a:spcAft>
            </a:pPr>
            <a:r>
              <a:rPr lang="es-ES" sz="2800" b="1" dirty="0">
                <a:latin typeface="Georgia"/>
                <a:ea typeface="Times New Roman"/>
              </a:rPr>
              <a:t>Leopoldo Alas “Clarín” (1852-1901)</a:t>
            </a:r>
            <a:endParaRPr lang="it-IT" sz="2400" dirty="0">
              <a:latin typeface="Times New Roman"/>
              <a:ea typeface="Times New Roman"/>
            </a:endParaRPr>
          </a:p>
          <a:p>
            <a:endParaRPr lang="es-ES" sz="2800" i="1" dirty="0" smtClean="0">
              <a:latin typeface="Georgia"/>
              <a:ea typeface="Times New Roman"/>
              <a:cs typeface="Times New Roman"/>
            </a:endParaRPr>
          </a:p>
          <a:p>
            <a:pPr algn="just">
              <a:spcAft>
                <a:spcPts val="0"/>
              </a:spcAft>
            </a:pPr>
            <a:r>
              <a:rPr lang="es-ES" sz="2800" dirty="0">
                <a:latin typeface="Georgia"/>
                <a:ea typeface="Times New Roman"/>
              </a:rPr>
              <a:t>Clarín </a:t>
            </a:r>
            <a:r>
              <a:rPr lang="es-ES" sz="2800" dirty="0" smtClean="0">
                <a:latin typeface="Georgia"/>
                <a:ea typeface="Times New Roman"/>
              </a:rPr>
              <a:t>retrata </a:t>
            </a:r>
            <a:r>
              <a:rPr lang="es-ES" sz="2800" dirty="0">
                <a:latin typeface="Georgia"/>
                <a:ea typeface="Times New Roman"/>
              </a:rPr>
              <a:t>la degradación de los tres protagonistas:</a:t>
            </a:r>
            <a:endParaRPr lang="it-IT" sz="2400" dirty="0">
              <a:latin typeface="Times New Roman"/>
              <a:ea typeface="Times New Roman"/>
            </a:endParaRPr>
          </a:p>
          <a:p>
            <a:pPr indent="449580" algn="just">
              <a:spcAft>
                <a:spcPts val="0"/>
              </a:spcAft>
            </a:pPr>
            <a:r>
              <a:rPr lang="es-ES" sz="2800" dirty="0">
                <a:latin typeface="Georgia"/>
                <a:ea typeface="Times New Roman"/>
              </a:rPr>
              <a:t> </a:t>
            </a:r>
            <a:endParaRPr lang="it-IT" sz="2400" dirty="0">
              <a:latin typeface="Times New Roman"/>
              <a:ea typeface="Times New Roman"/>
            </a:endParaRPr>
          </a:p>
          <a:p>
            <a:pPr marL="342900" lvl="0" indent="-342900" algn="just">
              <a:spcAft>
                <a:spcPts val="0"/>
              </a:spcAft>
              <a:buFont typeface="+mj-lt"/>
              <a:buAutoNum type="arabicParenR"/>
            </a:pPr>
            <a:r>
              <a:rPr lang="es-ES" sz="2800" dirty="0">
                <a:latin typeface="Georgia"/>
                <a:ea typeface="Times New Roman"/>
              </a:rPr>
              <a:t>don Álvaro es un burlador menor que va perdiendo paulatinamente sus capacidades amatorias (es un seductor deslucido) y muestra toda su cobardía al huir después del duelo final;</a:t>
            </a:r>
            <a:endParaRPr lang="it-IT" sz="2400" dirty="0">
              <a:latin typeface="Times New Roman"/>
              <a:ea typeface="Times New Roman"/>
            </a:endParaRPr>
          </a:p>
          <a:p>
            <a:pPr marL="342900" lvl="0" indent="-342900" algn="just">
              <a:spcAft>
                <a:spcPts val="0"/>
              </a:spcAft>
              <a:buFont typeface="+mj-lt"/>
              <a:buAutoNum type="arabicParenR"/>
            </a:pPr>
            <a:r>
              <a:rPr lang="es-ES" sz="2800" dirty="0">
                <a:latin typeface="Georgia"/>
                <a:ea typeface="Times New Roman"/>
              </a:rPr>
              <a:t>don Fermín de Pas, por la ceguedad que deriva de su enamoramiento, pierde la posibilidad de hacerse con el control –no solo espiritual- de Vetusta;</a:t>
            </a:r>
            <a:endParaRPr lang="it-IT" sz="2400" dirty="0">
              <a:latin typeface="Times New Roman"/>
              <a:ea typeface="Times New Roman"/>
            </a:endParaRPr>
          </a:p>
          <a:p>
            <a:pPr marL="342900" lvl="0" indent="-342900" algn="just">
              <a:spcAft>
                <a:spcPts val="0"/>
              </a:spcAft>
              <a:buFont typeface="+mj-lt"/>
              <a:buAutoNum type="arabicParenR"/>
            </a:pPr>
            <a:r>
              <a:rPr lang="es-ES" sz="2800" dirty="0">
                <a:latin typeface="Georgia"/>
                <a:ea typeface="Times New Roman"/>
              </a:rPr>
              <a:t>el castigo de Ana llega al acmé cuando al final recibe un beso ‘viscoso’ </a:t>
            </a:r>
            <a:r>
              <a:rPr lang="es-ES" sz="2800" dirty="0" smtClean="0">
                <a:latin typeface="Georgia"/>
                <a:ea typeface="Times New Roman"/>
              </a:rPr>
              <a:t>de Celedonio</a:t>
            </a:r>
            <a:r>
              <a:rPr lang="es-ES" sz="2800" dirty="0">
                <a:latin typeface="Georgia"/>
                <a:ea typeface="Times New Roman"/>
              </a:rPr>
              <a:t>.</a:t>
            </a:r>
            <a:endParaRPr lang="it-IT" sz="2400" dirty="0">
              <a:effectLst/>
              <a:latin typeface="Times New Roman"/>
              <a:ea typeface="Times New Roman"/>
            </a:endParaRPr>
          </a:p>
        </p:txBody>
      </p:sp>
    </p:spTree>
    <p:extLst>
      <p:ext uri="{BB962C8B-B14F-4D97-AF65-F5344CB8AC3E}">
        <p14:creationId xmlns:p14="http://schemas.microsoft.com/office/powerpoint/2010/main" val="1769685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548640" y="627017"/>
            <a:ext cx="11064240" cy="6555641"/>
          </a:xfrm>
          <a:prstGeom prst="rect">
            <a:avLst/>
          </a:prstGeom>
          <a:noFill/>
        </p:spPr>
        <p:txBody>
          <a:bodyPr wrap="square" rtlCol="0">
            <a:spAutoFit/>
          </a:bodyPr>
          <a:lstStyle/>
          <a:p>
            <a:r>
              <a:rPr lang="es-ES" sz="2800" b="1" i="1" dirty="0">
                <a:solidFill>
                  <a:srgbClr val="FF0000"/>
                </a:solidFill>
                <a:latin typeface="Georgia" panose="02040502050405020303" pitchFamily="18" charset="0"/>
              </a:rPr>
              <a:t>Fernán Caballero </a:t>
            </a:r>
            <a:endParaRPr lang="es-ES" sz="2800" b="1" i="1" dirty="0" smtClean="0">
              <a:solidFill>
                <a:srgbClr val="FF0000"/>
              </a:solidFill>
              <a:latin typeface="Georgia" panose="02040502050405020303" pitchFamily="18" charset="0"/>
            </a:endParaRPr>
          </a:p>
          <a:p>
            <a:r>
              <a:rPr lang="es-ES" sz="2800" dirty="0" smtClean="0">
                <a:latin typeface="Georgia" panose="02040502050405020303" pitchFamily="18" charset="0"/>
              </a:rPr>
              <a:t>1) La </a:t>
            </a:r>
            <a:r>
              <a:rPr lang="es-ES" sz="2800" dirty="0">
                <a:latin typeface="Georgia" panose="02040502050405020303" pitchFamily="18" charset="0"/>
              </a:rPr>
              <a:t>materia </a:t>
            </a:r>
            <a:r>
              <a:rPr lang="es-ES" sz="2800" dirty="0" smtClean="0">
                <a:latin typeface="Georgia" panose="02040502050405020303" pitchFamily="18" charset="0"/>
              </a:rPr>
              <a:t>se halla </a:t>
            </a:r>
            <a:r>
              <a:rPr lang="es-ES" sz="2800" dirty="0">
                <a:latin typeface="Georgia" panose="02040502050405020303" pitchFamily="18" charset="0"/>
              </a:rPr>
              <a:t>a través de la observación directa, sin confiar en la imaginación creadora (</a:t>
            </a:r>
            <a:r>
              <a:rPr lang="es-ES" sz="2800" b="1" i="1" dirty="0">
                <a:latin typeface="Georgia" panose="02040502050405020303" pitchFamily="18" charset="0"/>
              </a:rPr>
              <a:t>naturalidad </a:t>
            </a:r>
            <a:r>
              <a:rPr lang="es-ES" sz="2800" b="1" dirty="0">
                <a:latin typeface="Georgia" panose="02040502050405020303" pitchFamily="18" charset="0"/>
              </a:rPr>
              <a:t>y </a:t>
            </a:r>
            <a:r>
              <a:rPr lang="es-ES" sz="2800" b="1" i="1" dirty="0">
                <a:latin typeface="Georgia" panose="02040502050405020303" pitchFamily="18" charset="0"/>
              </a:rPr>
              <a:t>verdad</a:t>
            </a:r>
            <a:r>
              <a:rPr lang="es-ES" sz="2800" dirty="0">
                <a:latin typeface="Georgia" panose="02040502050405020303" pitchFamily="18" charset="0"/>
              </a:rPr>
              <a:t>): </a:t>
            </a:r>
            <a:r>
              <a:rPr lang="es-ES" sz="2800" dirty="0" smtClean="0">
                <a:solidFill>
                  <a:srgbClr val="FF0000"/>
                </a:solidFill>
                <a:latin typeface="Georgia" panose="02040502050405020303" pitchFamily="18" charset="0"/>
              </a:rPr>
              <a:t>legado </a:t>
            </a:r>
            <a:r>
              <a:rPr lang="es-ES" sz="2800" dirty="0">
                <a:solidFill>
                  <a:srgbClr val="FF0000"/>
                </a:solidFill>
                <a:latin typeface="Georgia" panose="02040502050405020303" pitchFamily="18" charset="0"/>
              </a:rPr>
              <a:t>positivo </a:t>
            </a:r>
            <a:r>
              <a:rPr lang="es-ES" sz="2800" dirty="0" smtClean="0">
                <a:latin typeface="Georgia" panose="02040502050405020303" pitchFamily="18" charset="0"/>
              </a:rPr>
              <a:t>para </a:t>
            </a:r>
            <a:r>
              <a:rPr lang="es-ES" sz="2800" dirty="0">
                <a:latin typeface="Georgia" panose="02040502050405020303" pitchFamily="18" charset="0"/>
              </a:rPr>
              <a:t>el sucesivo desarrollo de la </a:t>
            </a:r>
            <a:r>
              <a:rPr lang="es-ES" sz="2800" dirty="0" smtClean="0">
                <a:latin typeface="Georgia" panose="02040502050405020303" pitchFamily="18" charset="0"/>
              </a:rPr>
              <a:t>novela </a:t>
            </a:r>
            <a:r>
              <a:rPr lang="es-ES" sz="2800" dirty="0">
                <a:latin typeface="Georgia" panose="02040502050405020303" pitchFamily="18" charset="0"/>
              </a:rPr>
              <a:t>realista. </a:t>
            </a:r>
            <a:endParaRPr lang="es-ES" sz="2800" dirty="0" smtClean="0">
              <a:latin typeface="Georgia" panose="02040502050405020303" pitchFamily="18" charset="0"/>
            </a:endParaRPr>
          </a:p>
          <a:p>
            <a:r>
              <a:rPr lang="es-ES" sz="2800" dirty="0" smtClean="0">
                <a:latin typeface="Georgia" panose="02040502050405020303" pitchFamily="18" charset="0"/>
              </a:rPr>
              <a:t>2) No </a:t>
            </a:r>
            <a:r>
              <a:rPr lang="es-ES" sz="2800" dirty="0">
                <a:latin typeface="Georgia" panose="02040502050405020303" pitchFamily="18" charset="0"/>
              </a:rPr>
              <a:t>obstante –y este constituye el </a:t>
            </a:r>
            <a:r>
              <a:rPr lang="es-ES" sz="2800" dirty="0">
                <a:solidFill>
                  <a:srgbClr val="FF0000"/>
                </a:solidFill>
                <a:latin typeface="Georgia" panose="02040502050405020303" pitchFamily="18" charset="0"/>
              </a:rPr>
              <a:t>legado negativo </a:t>
            </a:r>
            <a:r>
              <a:rPr lang="es-ES" sz="2800" dirty="0">
                <a:latin typeface="Georgia" panose="02040502050405020303" pitchFamily="18" charset="0"/>
              </a:rPr>
              <a:t>de Fernán Caballero–, la autora de la </a:t>
            </a:r>
            <a:r>
              <a:rPr lang="es-ES" sz="2800" i="1" dirty="0">
                <a:latin typeface="Georgia" panose="02040502050405020303" pitchFamily="18" charset="0"/>
              </a:rPr>
              <a:t>Gaviota</a:t>
            </a:r>
            <a:r>
              <a:rPr lang="es-ES" sz="2800" dirty="0">
                <a:latin typeface="Georgia" panose="02040502050405020303" pitchFamily="18" charset="0"/>
              </a:rPr>
              <a:t> </a:t>
            </a:r>
            <a:r>
              <a:rPr lang="es-ES" sz="2800" dirty="0" smtClean="0">
                <a:latin typeface="Georgia" panose="02040502050405020303" pitchFamily="18" charset="0"/>
              </a:rPr>
              <a:t>(1849) a </a:t>
            </a:r>
            <a:r>
              <a:rPr lang="es-ES" sz="2800" dirty="0">
                <a:latin typeface="Georgia" panose="02040502050405020303" pitchFamily="18" charset="0"/>
              </a:rPr>
              <a:t>continuación afirmaba que la realidad observada </a:t>
            </a:r>
            <a:r>
              <a:rPr lang="es-ES" sz="2800" dirty="0" smtClean="0">
                <a:latin typeface="Georgia" panose="02040502050405020303" pitchFamily="18" charset="0"/>
              </a:rPr>
              <a:t>se </a:t>
            </a:r>
            <a:r>
              <a:rPr lang="es-ES" sz="2800" dirty="0">
                <a:latin typeface="Georgia" panose="02040502050405020303" pitchFamily="18" charset="0"/>
              </a:rPr>
              <a:t>debía idealizar a través de la escritura, para que la novela se convirtiera en un instrumento de aleccionamiento moral (</a:t>
            </a:r>
            <a:r>
              <a:rPr lang="es-ES" sz="2800" b="1" i="1" dirty="0">
                <a:latin typeface="Georgia" panose="02040502050405020303" pitchFamily="18" charset="0"/>
              </a:rPr>
              <a:t>moralidad</a:t>
            </a:r>
            <a:r>
              <a:rPr lang="es-ES" sz="2800" b="1" dirty="0">
                <a:latin typeface="Georgia" panose="02040502050405020303" pitchFamily="18" charset="0"/>
              </a:rPr>
              <a:t> y</a:t>
            </a:r>
            <a:r>
              <a:rPr lang="es-ES" sz="2800" b="1" i="1" dirty="0">
                <a:latin typeface="Georgia" panose="02040502050405020303" pitchFamily="18" charset="0"/>
              </a:rPr>
              <a:t> poesía</a:t>
            </a:r>
            <a:r>
              <a:rPr lang="es-ES" sz="2800" dirty="0">
                <a:latin typeface="Georgia" panose="02040502050405020303" pitchFamily="18" charset="0"/>
              </a:rPr>
              <a:t>). </a:t>
            </a:r>
            <a:r>
              <a:rPr lang="es-ES" sz="2800" dirty="0" smtClean="0">
                <a:latin typeface="Georgia" panose="02040502050405020303" pitchFamily="18" charset="0"/>
              </a:rPr>
              <a:t>Dicha </a:t>
            </a:r>
            <a:r>
              <a:rPr lang="es-ES" sz="2800" dirty="0">
                <a:latin typeface="Georgia" panose="02040502050405020303" pitchFamily="18" charset="0"/>
              </a:rPr>
              <a:t>intervención ‘idealizadora’ tenía </a:t>
            </a:r>
            <a:r>
              <a:rPr lang="es-ES" sz="2800" dirty="0" smtClean="0">
                <a:latin typeface="Georgia" panose="02040502050405020303" pitchFamily="18" charset="0"/>
              </a:rPr>
              <a:t>una </a:t>
            </a:r>
            <a:r>
              <a:rPr lang="es-ES" sz="2800" dirty="0">
                <a:latin typeface="Georgia" panose="02040502050405020303" pitchFamily="18" charset="0"/>
              </a:rPr>
              <a:t>finalidad política: </a:t>
            </a:r>
            <a:r>
              <a:rPr lang="es-ES" sz="2800" dirty="0" smtClean="0">
                <a:latin typeface="Georgia" panose="02040502050405020303" pitchFamily="18" charset="0"/>
              </a:rPr>
              <a:t>las </a:t>
            </a:r>
            <a:r>
              <a:rPr lang="es-ES" sz="2800" dirty="0">
                <a:latin typeface="Georgia" panose="02040502050405020303" pitchFamily="18" charset="0"/>
              </a:rPr>
              <a:t>novelas de Fernán Caballero </a:t>
            </a:r>
            <a:r>
              <a:rPr lang="es-ES" sz="2800" dirty="0" smtClean="0">
                <a:latin typeface="Georgia" panose="02040502050405020303" pitchFamily="18" charset="0"/>
              </a:rPr>
              <a:t>(segunda </a:t>
            </a:r>
            <a:r>
              <a:rPr lang="es-ES" sz="2800" dirty="0">
                <a:latin typeface="Georgia" panose="02040502050405020303" pitchFamily="18" charset="0"/>
              </a:rPr>
              <a:t>fase ‘conservadora’ del </a:t>
            </a:r>
            <a:r>
              <a:rPr lang="es-ES" sz="2800" dirty="0" smtClean="0">
                <a:latin typeface="Georgia" panose="02040502050405020303" pitchFamily="18" charset="0"/>
              </a:rPr>
              <a:t>Romanticismo) ponen </a:t>
            </a:r>
            <a:r>
              <a:rPr lang="es-ES" sz="2800" dirty="0">
                <a:latin typeface="Georgia" panose="02040502050405020303" pitchFamily="18" charset="0"/>
              </a:rPr>
              <a:t>en práctica el </a:t>
            </a:r>
            <a:r>
              <a:rPr lang="es-ES" sz="2800" i="1" dirty="0">
                <a:latin typeface="Georgia" panose="02040502050405020303" pitchFamily="18" charset="0"/>
              </a:rPr>
              <a:t>idearium </a:t>
            </a:r>
            <a:r>
              <a:rPr lang="es-ES" sz="2800" dirty="0">
                <a:latin typeface="Georgia" panose="02040502050405020303" pitchFamily="18" charset="0"/>
              </a:rPr>
              <a:t>de Donoso Cortés, quien había ensalzado la “belleza de las soluciones católicas” frente a la negatividad del romanticismo “liberal”, escéptico y ateo.</a:t>
            </a:r>
            <a:endParaRPr lang="it-IT" sz="2800" dirty="0">
              <a:latin typeface="Georgia" panose="02040502050405020303" pitchFamily="18" charset="0"/>
            </a:endParaRPr>
          </a:p>
          <a:p>
            <a:endParaRPr lang="it-IT" sz="2800" dirty="0">
              <a:latin typeface="Georgia" panose="02040502050405020303" pitchFamily="18" charset="0"/>
            </a:endParaRPr>
          </a:p>
        </p:txBody>
      </p:sp>
    </p:spTree>
    <p:extLst>
      <p:ext uri="{BB962C8B-B14F-4D97-AF65-F5344CB8AC3E}">
        <p14:creationId xmlns:p14="http://schemas.microsoft.com/office/powerpoint/2010/main" val="81772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548640" y="627017"/>
            <a:ext cx="11064240" cy="4401205"/>
          </a:xfrm>
          <a:prstGeom prst="rect">
            <a:avLst/>
          </a:prstGeom>
          <a:noFill/>
        </p:spPr>
        <p:txBody>
          <a:bodyPr wrap="square" rtlCol="0">
            <a:spAutoFit/>
          </a:bodyPr>
          <a:lstStyle/>
          <a:p>
            <a:r>
              <a:rPr lang="es-ES" sz="2800" b="1" i="1" dirty="0">
                <a:solidFill>
                  <a:srgbClr val="FF0000"/>
                </a:solidFill>
                <a:latin typeface="Georgia" panose="02040502050405020303" pitchFamily="18" charset="0"/>
              </a:rPr>
              <a:t>Fernán Caballero </a:t>
            </a:r>
            <a:endParaRPr lang="es-ES" sz="2800" b="1" i="1" dirty="0" smtClean="0">
              <a:solidFill>
                <a:srgbClr val="FF0000"/>
              </a:solidFill>
              <a:latin typeface="Georgia" panose="02040502050405020303" pitchFamily="18" charset="0"/>
            </a:endParaRPr>
          </a:p>
          <a:p>
            <a:endParaRPr lang="es-ES" sz="2800" b="1" i="1" dirty="0">
              <a:solidFill>
                <a:srgbClr val="FF0000"/>
              </a:solidFill>
              <a:latin typeface="Georgia" panose="02040502050405020303" pitchFamily="18" charset="0"/>
              <a:ea typeface="Times New Roman" panose="02020603050405020304" pitchFamily="18" charset="0"/>
              <a:cs typeface="Times New Roman" panose="02020603050405020304" pitchFamily="18" charset="0"/>
            </a:endParaRPr>
          </a:p>
          <a:p>
            <a:r>
              <a:rPr lang="es-ES" sz="2800" b="1" dirty="0" smtClean="0">
                <a:latin typeface="Georgia" panose="02040502050405020303" pitchFamily="18" charset="0"/>
                <a:ea typeface="Times New Roman" panose="02020603050405020304" pitchFamily="18" charset="0"/>
                <a:cs typeface="Times New Roman" panose="02020603050405020304" pitchFamily="18" charset="0"/>
              </a:rPr>
              <a:t>3)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Finalmente</a:t>
            </a:r>
            <a:r>
              <a:rPr lang="es-ES" sz="2800" dirty="0">
                <a:latin typeface="Georgia" panose="02040502050405020303" pitchFamily="18" charset="0"/>
                <a:ea typeface="Times New Roman" panose="02020603050405020304" pitchFamily="18" charset="0"/>
                <a:cs typeface="Times New Roman" panose="02020603050405020304" pitchFamily="18" charset="0"/>
              </a:rPr>
              <a:t>, Fernán Caballero sostenía que es preciso observar la vida íntima del pueblo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español (</a:t>
            </a:r>
            <a:r>
              <a:rPr lang="es-ES" sz="2800" b="1" i="1" dirty="0" smtClean="0">
                <a:latin typeface="Georgia" panose="02040502050405020303" pitchFamily="18" charset="0"/>
                <a:ea typeface="Times New Roman" panose="02020603050405020304" pitchFamily="18" charset="0"/>
                <a:cs typeface="Times New Roman" panose="02020603050405020304" pitchFamily="18" charset="0"/>
              </a:rPr>
              <a:t>patriotismo</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a:t>
            </a:r>
            <a:r>
              <a:rPr lang="es-ES" sz="2800" i="1" dirty="0" smtClean="0">
                <a:latin typeface="Georgia" panose="02040502050405020303" pitchFamily="18" charset="0"/>
                <a:ea typeface="Times New Roman" panose="02020603050405020304" pitchFamily="18" charset="0"/>
                <a:cs typeface="Times New Roman" panose="02020603050405020304" pitchFamily="18" charset="0"/>
              </a:rPr>
              <a:t>,</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 </a:t>
            </a:r>
            <a:r>
              <a:rPr lang="es-ES" sz="2800" dirty="0">
                <a:latin typeface="Georgia" panose="02040502050405020303" pitchFamily="18" charset="0"/>
                <a:ea typeface="Times New Roman" panose="02020603050405020304" pitchFamily="18" charset="0"/>
                <a:cs typeface="Times New Roman" panose="02020603050405020304" pitchFamily="18" charset="0"/>
              </a:rPr>
              <a:t>lo que más adelante Unamuno llamaría la </a:t>
            </a:r>
            <a:r>
              <a:rPr lang="es-ES" sz="2800" i="1" dirty="0">
                <a:latin typeface="Georgia" panose="02040502050405020303" pitchFamily="18" charset="0"/>
                <a:ea typeface="Times New Roman" panose="02020603050405020304" pitchFamily="18" charset="0"/>
                <a:cs typeface="Times New Roman" panose="02020603050405020304" pitchFamily="18" charset="0"/>
              </a:rPr>
              <a:t>intrahistoria</a:t>
            </a:r>
            <a:r>
              <a:rPr lang="es-ES" sz="2800" dirty="0">
                <a:latin typeface="Georgia" panose="02040502050405020303" pitchFamily="18" charset="0"/>
                <a:ea typeface="Times New Roman" panose="02020603050405020304" pitchFamily="18" charset="0"/>
                <a:cs typeface="Times New Roman" panose="02020603050405020304" pitchFamily="18" charset="0"/>
              </a:rPr>
              <a:t> hispánica (sobre todo le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interesaba </a:t>
            </a:r>
            <a:r>
              <a:rPr lang="es-ES" sz="2800" dirty="0">
                <a:latin typeface="Georgia" panose="02040502050405020303" pitchFamily="18" charset="0"/>
                <a:ea typeface="Times New Roman" panose="02020603050405020304" pitchFamily="18" charset="0"/>
                <a:cs typeface="Times New Roman" panose="02020603050405020304" pitchFamily="18" charset="0"/>
              </a:rPr>
              <a:t>el pueblo andaluz</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a:t>
            </a:r>
          </a:p>
          <a:p>
            <a:endParaRPr lang="es-ES" sz="2800" dirty="0" smtClean="0">
              <a:latin typeface="Georgia" panose="02040502050405020303" pitchFamily="18" charset="0"/>
              <a:ea typeface="Times New Roman" panose="02020603050405020304" pitchFamily="18" charset="0"/>
              <a:cs typeface="Times New Roman" panose="02020603050405020304" pitchFamily="18" charset="0"/>
            </a:endParaRPr>
          </a:p>
          <a:p>
            <a:r>
              <a:rPr lang="es-ES" sz="2800" dirty="0" smtClean="0">
                <a:latin typeface="Georgia" panose="02040502050405020303" pitchFamily="18" charset="0"/>
                <a:ea typeface="Times New Roman" panose="02020603050405020304" pitchFamily="18" charset="0"/>
                <a:cs typeface="Times New Roman" panose="02020603050405020304" pitchFamily="18" charset="0"/>
              </a:rPr>
              <a:t>Esta </a:t>
            </a:r>
            <a:r>
              <a:rPr lang="es-ES" sz="2800" dirty="0">
                <a:latin typeface="Georgia" panose="02040502050405020303" pitchFamily="18" charset="0"/>
                <a:ea typeface="Times New Roman" panose="02020603050405020304" pitchFamily="18" charset="0"/>
                <a:cs typeface="Times New Roman" panose="02020603050405020304" pitchFamily="18" charset="0"/>
              </a:rPr>
              <a:t>actitud refleja el interés europeo hacia España (el mito del país romántico por antonomasia), pero vuelve a aflorar en las generaciones posteriores, desde los realistas a los noventayochistas.</a:t>
            </a:r>
            <a:endParaRPr lang="it-IT" sz="2800" dirty="0">
              <a:latin typeface="Georgia" panose="02040502050405020303" pitchFamily="18" charset="0"/>
            </a:endParaRPr>
          </a:p>
        </p:txBody>
      </p:sp>
    </p:spTree>
    <p:extLst>
      <p:ext uri="{BB962C8B-B14F-4D97-AF65-F5344CB8AC3E}">
        <p14:creationId xmlns:p14="http://schemas.microsoft.com/office/powerpoint/2010/main" val="2928140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365760" y="522514"/>
            <a:ext cx="11064240" cy="5693866"/>
          </a:xfrm>
          <a:prstGeom prst="rect">
            <a:avLst/>
          </a:prstGeom>
          <a:noFill/>
        </p:spPr>
        <p:txBody>
          <a:bodyPr wrap="square" rtlCol="0">
            <a:spAutoFit/>
          </a:bodyPr>
          <a:lstStyle/>
          <a:p>
            <a:r>
              <a:rPr lang="es-ES" sz="2800" b="1" i="1" dirty="0">
                <a:solidFill>
                  <a:srgbClr val="FF0000"/>
                </a:solidFill>
                <a:latin typeface="Georgia" panose="02040502050405020303" pitchFamily="18" charset="0"/>
                <a:ea typeface="Times New Roman" panose="02020603050405020304" pitchFamily="18" charset="0"/>
                <a:cs typeface="Times New Roman" panose="02020603050405020304" pitchFamily="18" charset="0"/>
              </a:rPr>
              <a:t>Novela realista: factores sociales y políticos</a:t>
            </a:r>
            <a:endParaRPr lang="es-ES" sz="2800" b="1" i="1" dirty="0" smtClean="0">
              <a:solidFill>
                <a:srgbClr val="FF0000"/>
              </a:solidFill>
              <a:latin typeface="Georgia" panose="02040502050405020303" pitchFamily="18" charset="0"/>
            </a:endParaRPr>
          </a:p>
          <a:p>
            <a:endParaRPr lang="es-ES" sz="2800" b="1" i="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endParaRPr>
          </a:p>
          <a:p>
            <a:pPr algn="just"/>
            <a:r>
              <a:rPr lang="es-ES" sz="2800" dirty="0" smtClean="0">
                <a:latin typeface="Georgia" panose="02040502050405020303" pitchFamily="18" charset="0"/>
                <a:ea typeface="Times New Roman" panose="02020603050405020304" pitchFamily="18" charset="0"/>
                <a:cs typeface="Times New Roman" panose="02020603050405020304" pitchFamily="18" charset="0"/>
              </a:rPr>
              <a:t>La </a:t>
            </a:r>
            <a:r>
              <a:rPr lang="es-ES" sz="2800" dirty="0">
                <a:latin typeface="Georgia" panose="02040502050405020303" pitchFamily="18" charset="0"/>
                <a:ea typeface="Times New Roman" panose="02020603050405020304" pitchFamily="18" charset="0"/>
                <a:cs typeface="Times New Roman" panose="02020603050405020304" pitchFamily="18" charset="0"/>
              </a:rPr>
              <a:t>nueva narrativa realista se debe relacionar con los factores sociales que permiten el desarrollo de la </a:t>
            </a:r>
            <a:r>
              <a:rPr lang="es-ES" sz="2800" b="1" dirty="0" smtClean="0">
                <a:latin typeface="Georgia" panose="02040502050405020303" pitchFamily="18" charset="0"/>
                <a:ea typeface="Times New Roman" panose="02020603050405020304" pitchFamily="18" charset="0"/>
                <a:cs typeface="Times New Roman" panose="02020603050405020304" pitchFamily="18" charset="0"/>
              </a:rPr>
              <a:t>burguesía</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 </a:t>
            </a:r>
            <a:r>
              <a:rPr lang="es-ES" sz="2800" dirty="0">
                <a:latin typeface="Georgia" panose="02040502050405020303" pitchFamily="18" charset="0"/>
                <a:ea typeface="Times New Roman" panose="02020603050405020304" pitchFamily="18" charset="0"/>
                <a:cs typeface="Times New Roman" panose="02020603050405020304" pitchFamily="18" charset="0"/>
              </a:rPr>
              <a:t>A esta clase pertenecen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los autores y los lectores </a:t>
            </a:r>
            <a:r>
              <a:rPr lang="es-ES" sz="2800" dirty="0">
                <a:latin typeface="Georgia" panose="02040502050405020303" pitchFamily="18" charset="0"/>
                <a:ea typeface="Times New Roman" panose="02020603050405020304" pitchFamily="18" charset="0"/>
                <a:cs typeface="Times New Roman" panose="02020603050405020304" pitchFamily="18" charset="0"/>
              </a:rPr>
              <a:t>de las novelas realistas, y muchas veces son burgueses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los mismos personajes principales.</a:t>
            </a:r>
          </a:p>
          <a:p>
            <a:pPr algn="just"/>
            <a:r>
              <a:rPr lang="es-ES" sz="2800" dirty="0">
                <a:latin typeface="Georgia" panose="02040502050405020303" pitchFamily="18" charset="0"/>
                <a:ea typeface="Times New Roman" panose="02020603050405020304" pitchFamily="18" charset="0"/>
                <a:cs typeface="Times New Roman" panose="02020603050405020304" pitchFamily="18" charset="0"/>
              </a:rPr>
              <a:t>A resultas del desarrollo industrial, nace asimismo otra clase social, el </a:t>
            </a:r>
            <a:r>
              <a:rPr lang="es-ES" sz="2800" b="1" dirty="0">
                <a:latin typeface="Georgia" panose="02040502050405020303" pitchFamily="18" charset="0"/>
                <a:ea typeface="Times New Roman" panose="02020603050405020304" pitchFamily="18" charset="0"/>
                <a:cs typeface="Times New Roman" panose="02020603050405020304" pitchFamily="18" charset="0"/>
              </a:rPr>
              <a:t>proletariado</a:t>
            </a:r>
            <a:r>
              <a:rPr lang="es-ES" sz="2800" dirty="0">
                <a:latin typeface="Georgia" panose="02040502050405020303" pitchFamily="18" charset="0"/>
                <a:ea typeface="Times New Roman" panose="02020603050405020304" pitchFamily="18" charset="0"/>
                <a:cs typeface="Times New Roman" panose="02020603050405020304" pitchFamily="18" charset="0"/>
              </a:rPr>
              <a:t> urbano, principalmente en Cataluña y en Euskadi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(las </a:t>
            </a:r>
            <a:r>
              <a:rPr lang="es-ES" sz="2800" dirty="0">
                <a:latin typeface="Georgia" panose="02040502050405020303" pitchFamily="18" charset="0"/>
                <a:ea typeface="Times New Roman" panose="02020603050405020304" pitchFamily="18" charset="0"/>
                <a:cs typeface="Times New Roman" panose="02020603050405020304" pitchFamily="18" charset="0"/>
              </a:rPr>
              <a:t>únicas regiones industrializadas).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Debido a </a:t>
            </a:r>
            <a:r>
              <a:rPr lang="es-ES" sz="2800" dirty="0">
                <a:latin typeface="Georgia" panose="02040502050405020303" pitchFamily="18" charset="0"/>
                <a:ea typeface="Times New Roman" panose="02020603050405020304" pitchFamily="18" charset="0"/>
                <a:cs typeface="Times New Roman" panose="02020603050405020304" pitchFamily="18" charset="0"/>
              </a:rPr>
              <a:t>esta localización geográfica, el proletariado español no tiene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mucha </a:t>
            </a:r>
            <a:r>
              <a:rPr lang="es-ES" sz="2800" dirty="0">
                <a:latin typeface="Georgia" panose="02040502050405020303" pitchFamily="18" charset="0"/>
                <a:ea typeface="Times New Roman" panose="02020603050405020304" pitchFamily="18" charset="0"/>
                <a:cs typeface="Times New Roman" panose="02020603050405020304" pitchFamily="18" charset="0"/>
              </a:rPr>
              <a:t>importancia política y social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en España. Por </a:t>
            </a:r>
            <a:r>
              <a:rPr lang="es-ES" sz="2800" dirty="0">
                <a:latin typeface="Georgia" panose="02040502050405020303" pitchFamily="18" charset="0"/>
                <a:ea typeface="Times New Roman" panose="02020603050405020304" pitchFamily="18" charset="0"/>
                <a:cs typeface="Times New Roman" panose="02020603050405020304" pitchFamily="18" charset="0"/>
              </a:rPr>
              <a:t>esta razón el proletariado es el ‘objeto’ de estudio principal del Naturalismo francés, mientras que solo en pocas ocasiones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el </a:t>
            </a:r>
            <a:r>
              <a:rPr lang="es-ES" sz="2800" dirty="0">
                <a:latin typeface="Georgia" panose="02040502050405020303" pitchFamily="18" charset="0"/>
                <a:ea typeface="Times New Roman" panose="02020603050405020304" pitchFamily="18" charset="0"/>
                <a:cs typeface="Times New Roman" panose="02020603050405020304" pitchFamily="18" charset="0"/>
              </a:rPr>
              <a:t>Realismo español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retrata </a:t>
            </a:r>
            <a:r>
              <a:rPr lang="es-ES" sz="2800" dirty="0">
                <a:latin typeface="Georgia" panose="02040502050405020303" pitchFamily="18" charset="0"/>
                <a:ea typeface="Times New Roman" panose="02020603050405020304" pitchFamily="18" charset="0"/>
                <a:cs typeface="Times New Roman" panose="02020603050405020304" pitchFamily="18" charset="0"/>
              </a:rPr>
              <a:t>a la clase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obrera.</a:t>
            </a:r>
            <a:endParaRPr lang="it-IT" sz="2800" dirty="0">
              <a:latin typeface="Georgia" panose="02040502050405020303" pitchFamily="18" charset="0"/>
            </a:endParaRPr>
          </a:p>
        </p:txBody>
      </p:sp>
    </p:spTree>
    <p:extLst>
      <p:ext uri="{BB962C8B-B14F-4D97-AF65-F5344CB8AC3E}">
        <p14:creationId xmlns:p14="http://schemas.microsoft.com/office/powerpoint/2010/main" val="4000612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313508" y="0"/>
            <a:ext cx="11678194" cy="6124754"/>
          </a:xfrm>
          <a:prstGeom prst="rect">
            <a:avLst/>
          </a:prstGeom>
          <a:noFill/>
        </p:spPr>
        <p:txBody>
          <a:bodyPr wrap="square" rtlCol="0">
            <a:spAutoFit/>
          </a:bodyPr>
          <a:lstStyle/>
          <a:p>
            <a:r>
              <a:rPr lang="es-ES" sz="2800" b="1" i="1" dirty="0">
                <a:solidFill>
                  <a:srgbClr val="FF0000"/>
                </a:solidFill>
                <a:latin typeface="Georgia" panose="02040502050405020303" pitchFamily="18" charset="0"/>
                <a:ea typeface="Times New Roman" panose="02020603050405020304" pitchFamily="18" charset="0"/>
                <a:cs typeface="Times New Roman" panose="02020603050405020304" pitchFamily="18" charset="0"/>
              </a:rPr>
              <a:t>Novela realista: factores sociales y políticos</a:t>
            </a:r>
            <a:endParaRPr lang="es-ES" sz="2800" b="1" i="1" dirty="0" smtClean="0">
              <a:solidFill>
                <a:srgbClr val="FF0000"/>
              </a:solidFill>
              <a:latin typeface="Georgia" panose="02040502050405020303" pitchFamily="18" charset="0"/>
            </a:endParaRPr>
          </a:p>
          <a:p>
            <a:endParaRPr lang="es-ES" sz="2800" dirty="0" smtClean="0">
              <a:latin typeface="Georgia" panose="02040502050405020303" pitchFamily="18" charset="0"/>
            </a:endParaRPr>
          </a:p>
          <a:p>
            <a:r>
              <a:rPr lang="es-ES" sz="2800" dirty="0" smtClean="0">
                <a:latin typeface="Georgia" panose="02040502050405020303" pitchFamily="18" charset="0"/>
              </a:rPr>
              <a:t>Los </a:t>
            </a:r>
            <a:r>
              <a:rPr lang="es-ES" sz="2800" dirty="0">
                <a:latin typeface="Georgia" panose="02040502050405020303" pitchFamily="18" charset="0"/>
              </a:rPr>
              <a:t>acontecimientos políticos internos dejan una significativa huella en los orígenes de la novela realista. La </a:t>
            </a:r>
            <a:r>
              <a:rPr lang="es-ES" sz="2800" b="1" dirty="0">
                <a:latin typeface="Georgia" panose="02040502050405020303" pitchFamily="18" charset="0"/>
              </a:rPr>
              <a:t>revolución liberal de 1868 </a:t>
            </a:r>
            <a:r>
              <a:rPr lang="es-ES" sz="2800" dirty="0">
                <a:latin typeface="Georgia" panose="02040502050405020303" pitchFamily="18" charset="0"/>
              </a:rPr>
              <a:t>(la “Gloriosa</a:t>
            </a:r>
            <a:r>
              <a:rPr lang="es-ES" sz="2800" dirty="0" smtClean="0">
                <a:latin typeface="Georgia" panose="02040502050405020303" pitchFamily="18" charset="0"/>
              </a:rPr>
              <a:t>”), la </a:t>
            </a:r>
            <a:r>
              <a:rPr lang="es-ES" sz="2800" dirty="0">
                <a:latin typeface="Georgia" panose="02040502050405020303" pitchFamily="18" charset="0"/>
              </a:rPr>
              <a:t>proclamación de la </a:t>
            </a:r>
            <a:r>
              <a:rPr lang="es-ES" sz="2800" b="1" dirty="0">
                <a:latin typeface="Georgia" panose="02040502050405020303" pitchFamily="18" charset="0"/>
              </a:rPr>
              <a:t>primera </a:t>
            </a:r>
            <a:r>
              <a:rPr lang="es-ES" sz="2800" b="1" dirty="0" smtClean="0">
                <a:latin typeface="Georgia" panose="02040502050405020303" pitchFamily="18" charset="0"/>
              </a:rPr>
              <a:t>república</a:t>
            </a:r>
            <a:r>
              <a:rPr lang="es-ES" sz="2800" dirty="0" smtClean="0">
                <a:latin typeface="Georgia" panose="02040502050405020303" pitchFamily="18" charset="0"/>
              </a:rPr>
              <a:t>, </a:t>
            </a:r>
            <a:r>
              <a:rPr lang="es-ES" sz="2800" dirty="0">
                <a:latin typeface="Georgia" panose="02040502050405020303" pitchFamily="18" charset="0"/>
              </a:rPr>
              <a:t>así como la sucesiva </a:t>
            </a:r>
            <a:r>
              <a:rPr lang="es-ES" sz="2800" b="1" dirty="0">
                <a:latin typeface="Georgia" panose="02040502050405020303" pitchFamily="18" charset="0"/>
              </a:rPr>
              <a:t>Restauración</a:t>
            </a:r>
            <a:r>
              <a:rPr lang="es-ES" sz="2800" dirty="0">
                <a:latin typeface="Georgia" panose="02040502050405020303" pitchFamily="18" charset="0"/>
              </a:rPr>
              <a:t>, condicionaron la primera producción de la generación realista, que empezó escribiendo “novelas de tesis</a:t>
            </a:r>
            <a:r>
              <a:rPr lang="es-ES" sz="2800" dirty="0" smtClean="0">
                <a:latin typeface="Georgia" panose="02040502050405020303" pitchFamily="18" charset="0"/>
              </a:rPr>
              <a:t>”.</a:t>
            </a:r>
            <a:endParaRPr lang="it-IT" sz="2800" dirty="0">
              <a:latin typeface="Georgia" panose="02040502050405020303" pitchFamily="18" charset="0"/>
            </a:endParaRPr>
          </a:p>
          <a:p>
            <a:endParaRPr lang="es-ES" sz="2800" dirty="0" smtClean="0">
              <a:latin typeface="Georgia" panose="02040502050405020303" pitchFamily="18" charset="0"/>
            </a:endParaRPr>
          </a:p>
          <a:p>
            <a:r>
              <a:rPr lang="es-ES" sz="2800" dirty="0" smtClean="0">
                <a:latin typeface="Georgia" panose="02040502050405020303" pitchFamily="18" charset="0"/>
              </a:rPr>
              <a:t>Las </a:t>
            </a:r>
            <a:r>
              <a:rPr lang="es-ES" sz="2800" b="1" dirty="0">
                <a:solidFill>
                  <a:srgbClr val="FF0000"/>
                </a:solidFill>
                <a:latin typeface="Georgia" panose="02040502050405020303" pitchFamily="18" charset="0"/>
              </a:rPr>
              <a:t>novelas de tesis </a:t>
            </a:r>
            <a:r>
              <a:rPr lang="es-ES" sz="2800" dirty="0">
                <a:latin typeface="Georgia" panose="02040502050405020303" pitchFamily="18" charset="0"/>
              </a:rPr>
              <a:t>reflejan </a:t>
            </a:r>
            <a:r>
              <a:rPr lang="es-ES" sz="2800" dirty="0" smtClean="0">
                <a:latin typeface="Georgia" panose="02040502050405020303" pitchFamily="18" charset="0"/>
              </a:rPr>
              <a:t>la </a:t>
            </a:r>
            <a:r>
              <a:rPr lang="es-ES" sz="2800" dirty="0">
                <a:latin typeface="Georgia" panose="02040502050405020303" pitchFamily="18" charset="0"/>
              </a:rPr>
              <a:t>profunda división ideológica que caracterizaba a la sociedad española en la época del </a:t>
            </a:r>
            <a:r>
              <a:rPr lang="es-ES" sz="2800" dirty="0" smtClean="0">
                <a:latin typeface="Georgia" panose="02040502050405020303" pitchFamily="18" charset="0"/>
              </a:rPr>
              <a:t>sexenio revolucionario </a:t>
            </a:r>
            <a:r>
              <a:rPr lang="es-ES" sz="2800" dirty="0">
                <a:latin typeface="Georgia" panose="02040502050405020303" pitchFamily="18" charset="0"/>
              </a:rPr>
              <a:t>(1868-1874)</a:t>
            </a:r>
            <a:r>
              <a:rPr lang="es-ES" sz="2800" dirty="0" smtClean="0">
                <a:latin typeface="Georgia" panose="02040502050405020303" pitchFamily="18" charset="0"/>
              </a:rPr>
              <a:t>. </a:t>
            </a:r>
            <a:r>
              <a:rPr lang="es-ES" sz="2800" dirty="0">
                <a:latin typeface="Georgia" panose="02040502050405020303" pitchFamily="18" charset="0"/>
              </a:rPr>
              <a:t>En estas narraciones los escritores no pretenden brindar un cuadro fidedigno de la sociedad, sino tan solo ofrecer una interpretación ideologizada y parcial de la cambiante estructura social, ensalzando ora a los liberales, ora a los conservadores. </a:t>
            </a:r>
            <a:endParaRPr lang="es-ES" sz="2800" b="1" i="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6059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313508" y="0"/>
            <a:ext cx="11678194" cy="6124754"/>
          </a:xfrm>
          <a:prstGeom prst="rect">
            <a:avLst/>
          </a:prstGeom>
          <a:noFill/>
        </p:spPr>
        <p:txBody>
          <a:bodyPr wrap="square" rtlCol="0">
            <a:spAutoFit/>
          </a:bodyPr>
          <a:lstStyle/>
          <a:p>
            <a:r>
              <a:rPr lang="es-ES" sz="2800" b="1" i="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rPr>
              <a:t>Novelas de tesis</a:t>
            </a:r>
            <a:endParaRPr lang="es-ES" sz="2800" b="1" i="1" dirty="0" smtClean="0">
              <a:solidFill>
                <a:srgbClr val="FF0000"/>
              </a:solidFill>
              <a:latin typeface="Georgia" panose="02040502050405020303" pitchFamily="18" charset="0"/>
            </a:endParaRPr>
          </a:p>
          <a:p>
            <a:endParaRPr lang="es-ES" sz="2800" dirty="0" smtClean="0">
              <a:latin typeface="Georgia" panose="02040502050405020303" pitchFamily="18" charset="0"/>
            </a:endParaRPr>
          </a:p>
          <a:p>
            <a:r>
              <a:rPr lang="es-ES" sz="2800" dirty="0" smtClean="0">
                <a:latin typeface="Georgia" panose="02040502050405020303" pitchFamily="18" charset="0"/>
              </a:rPr>
              <a:t>A </a:t>
            </a:r>
            <a:r>
              <a:rPr lang="es-ES" sz="2800" dirty="0">
                <a:latin typeface="Georgia" panose="02040502050405020303" pitchFamily="18" charset="0"/>
              </a:rPr>
              <a:t>través de una historia ejemplar, el autor desvela tan solo su credo político: la tesis (ideológica) oculta la realidad. Por este motivo las novelas de tesis no son auténticas novelas realistas</a:t>
            </a:r>
            <a:r>
              <a:rPr lang="es-ES" sz="2800" dirty="0" smtClean="0">
                <a:latin typeface="Georgia" panose="02040502050405020303" pitchFamily="18" charset="0"/>
              </a:rPr>
              <a:t>.</a:t>
            </a:r>
            <a:endParaRPr lang="es-ES" sz="2800" dirty="0" smtClean="0">
              <a:latin typeface="Georgia" panose="02040502050405020303" pitchFamily="18" charset="0"/>
              <a:ea typeface="Times New Roman" panose="02020603050405020304" pitchFamily="18" charset="0"/>
              <a:cs typeface="Times New Roman" panose="02020603050405020304" pitchFamily="18" charset="0"/>
            </a:endParaRPr>
          </a:p>
          <a:p>
            <a:endParaRPr lang="es-ES" sz="2800" dirty="0" smtClean="0">
              <a:latin typeface="Georgia" panose="02040502050405020303" pitchFamily="18" charset="0"/>
              <a:ea typeface="Times New Roman" panose="02020603050405020304" pitchFamily="18" charset="0"/>
              <a:cs typeface="Times New Roman" panose="02020603050405020304" pitchFamily="18" charset="0"/>
            </a:endParaRPr>
          </a:p>
          <a:p>
            <a:r>
              <a:rPr lang="es-ES" sz="2800" dirty="0" smtClean="0">
                <a:latin typeface="Georgia" panose="02040502050405020303" pitchFamily="18" charset="0"/>
                <a:ea typeface="Times New Roman" panose="02020603050405020304" pitchFamily="18" charset="0"/>
                <a:cs typeface="Times New Roman" panose="02020603050405020304" pitchFamily="18" charset="0"/>
              </a:rPr>
              <a:t>Las </a:t>
            </a:r>
            <a:r>
              <a:rPr lang="es-ES" sz="2800" dirty="0">
                <a:latin typeface="Georgia" panose="02040502050405020303" pitchFamily="18" charset="0"/>
                <a:ea typeface="Times New Roman" panose="02020603050405020304" pitchFamily="18" charset="0"/>
                <a:cs typeface="Times New Roman" panose="02020603050405020304" pitchFamily="18" charset="0"/>
              </a:rPr>
              <a:t>novelas de tesis triunfan sobre todo en la </a:t>
            </a:r>
            <a:r>
              <a:rPr lang="es-ES" sz="2800" b="1" dirty="0">
                <a:latin typeface="Georgia" panose="02040502050405020303" pitchFamily="18" charset="0"/>
                <a:ea typeface="Times New Roman" panose="02020603050405020304" pitchFamily="18" charset="0"/>
                <a:cs typeface="Times New Roman" panose="02020603050405020304" pitchFamily="18" charset="0"/>
              </a:rPr>
              <a:t>década de los setenta</a:t>
            </a:r>
            <a:r>
              <a:rPr lang="es-ES" sz="2800" dirty="0">
                <a:latin typeface="Georgia" panose="02040502050405020303" pitchFamily="18" charset="0"/>
                <a:ea typeface="Times New Roman" panose="02020603050405020304" pitchFamily="18" charset="0"/>
                <a:cs typeface="Times New Roman" panose="02020603050405020304" pitchFamily="18" charset="0"/>
              </a:rPr>
              <a:t>. En el bando conservador, cabe rememorar: </a:t>
            </a:r>
            <a:r>
              <a:rPr lang="es-ES" sz="2800" i="1" dirty="0">
                <a:latin typeface="Georgia" panose="02040502050405020303" pitchFamily="18" charset="0"/>
                <a:ea typeface="Times New Roman" panose="02020603050405020304" pitchFamily="18" charset="0"/>
                <a:cs typeface="Times New Roman" panose="02020603050405020304" pitchFamily="18" charset="0"/>
              </a:rPr>
              <a:t>El escándalo </a:t>
            </a:r>
            <a:r>
              <a:rPr lang="es-ES" sz="2800" dirty="0">
                <a:latin typeface="Georgia" panose="02040502050405020303" pitchFamily="18" charset="0"/>
                <a:ea typeface="Times New Roman" panose="02020603050405020304" pitchFamily="18" charset="0"/>
                <a:cs typeface="Times New Roman" panose="02020603050405020304" pitchFamily="18" charset="0"/>
              </a:rPr>
              <a:t>y </a:t>
            </a:r>
            <a:r>
              <a:rPr lang="es-ES" sz="2800" i="1" dirty="0">
                <a:latin typeface="Georgia" panose="02040502050405020303" pitchFamily="18" charset="0"/>
                <a:ea typeface="Times New Roman" panose="02020603050405020304" pitchFamily="18" charset="0"/>
                <a:cs typeface="Times New Roman" panose="02020603050405020304" pitchFamily="18" charset="0"/>
              </a:rPr>
              <a:t>El niño de la bola</a:t>
            </a:r>
            <a:r>
              <a:rPr lang="es-ES" sz="2800" dirty="0">
                <a:latin typeface="Georgia" panose="02040502050405020303" pitchFamily="18" charset="0"/>
                <a:ea typeface="Times New Roman" panose="02020603050405020304" pitchFamily="18" charset="0"/>
                <a:cs typeface="Times New Roman" panose="02020603050405020304" pitchFamily="18" charset="0"/>
              </a:rPr>
              <a:t> de </a:t>
            </a:r>
            <a:r>
              <a:rPr lang="es-ES" sz="2800" b="1" dirty="0">
                <a:latin typeface="Georgia" panose="02040502050405020303" pitchFamily="18" charset="0"/>
                <a:ea typeface="Times New Roman" panose="02020603050405020304" pitchFamily="18" charset="0"/>
                <a:cs typeface="Times New Roman" panose="02020603050405020304" pitchFamily="18" charset="0"/>
              </a:rPr>
              <a:t>Alarcón</a:t>
            </a:r>
            <a:r>
              <a:rPr lang="es-ES" sz="2800" dirty="0">
                <a:latin typeface="Georgia" panose="02040502050405020303" pitchFamily="18" charset="0"/>
                <a:ea typeface="Times New Roman" panose="02020603050405020304" pitchFamily="18" charset="0"/>
                <a:cs typeface="Times New Roman" panose="02020603050405020304" pitchFamily="18" charset="0"/>
              </a:rPr>
              <a:t>, y hasta cuatro novelas de </a:t>
            </a:r>
            <a:r>
              <a:rPr lang="es-ES" sz="2800" b="1" dirty="0">
                <a:latin typeface="Georgia" panose="02040502050405020303" pitchFamily="18" charset="0"/>
                <a:ea typeface="Times New Roman" panose="02020603050405020304" pitchFamily="18" charset="0"/>
                <a:cs typeface="Times New Roman" panose="02020603050405020304" pitchFamily="18" charset="0"/>
              </a:rPr>
              <a:t>Pereda</a:t>
            </a:r>
            <a:r>
              <a:rPr lang="es-ES" sz="2800" dirty="0">
                <a:latin typeface="Georgia" panose="02040502050405020303" pitchFamily="18" charset="0"/>
                <a:ea typeface="Times New Roman" panose="02020603050405020304" pitchFamily="18" charset="0"/>
                <a:cs typeface="Times New Roman" panose="02020603050405020304" pitchFamily="18" charset="0"/>
              </a:rPr>
              <a:t>: </a:t>
            </a:r>
            <a:r>
              <a:rPr lang="es-ES" sz="2800" i="1" dirty="0">
                <a:latin typeface="Georgia" panose="02040502050405020303" pitchFamily="18" charset="0"/>
                <a:ea typeface="Times New Roman" panose="02020603050405020304" pitchFamily="18" charset="0"/>
                <a:cs typeface="Times New Roman" panose="02020603050405020304" pitchFamily="18" charset="0"/>
              </a:rPr>
              <a:t>Los hombres de pro, El buey suelto, De tal palo, tal astilla, Don Gonzalo González de la Gonzalera</a:t>
            </a:r>
            <a:r>
              <a:rPr lang="es-ES" sz="2800" dirty="0">
                <a:latin typeface="Georgia" panose="02040502050405020303" pitchFamily="18" charset="0"/>
                <a:ea typeface="Times New Roman" panose="02020603050405020304" pitchFamily="18" charset="0"/>
                <a:cs typeface="Times New Roman" panose="02020603050405020304" pitchFamily="18" charset="0"/>
              </a:rPr>
              <a:t>. </a:t>
            </a:r>
            <a:endParaRPr lang="es-ES" sz="2800" dirty="0" smtClean="0">
              <a:latin typeface="Georgia" panose="02040502050405020303" pitchFamily="18" charset="0"/>
              <a:ea typeface="Times New Roman" panose="02020603050405020304" pitchFamily="18" charset="0"/>
              <a:cs typeface="Times New Roman" panose="02020603050405020304" pitchFamily="18" charset="0"/>
            </a:endParaRPr>
          </a:p>
          <a:p>
            <a:r>
              <a:rPr lang="es-ES" sz="2800" dirty="0" smtClean="0">
                <a:latin typeface="Georgia" panose="02040502050405020303" pitchFamily="18" charset="0"/>
                <a:ea typeface="Times New Roman" panose="02020603050405020304" pitchFamily="18" charset="0"/>
                <a:cs typeface="Times New Roman" panose="02020603050405020304" pitchFamily="18" charset="0"/>
              </a:rPr>
              <a:t>En </a:t>
            </a:r>
            <a:r>
              <a:rPr lang="es-ES" sz="2800" dirty="0">
                <a:latin typeface="Georgia" panose="02040502050405020303" pitchFamily="18" charset="0"/>
                <a:ea typeface="Times New Roman" panose="02020603050405020304" pitchFamily="18" charset="0"/>
                <a:cs typeface="Times New Roman" panose="02020603050405020304" pitchFamily="18" charset="0"/>
              </a:rPr>
              <a:t>cambio, en el bando liberal sobresalen las primeras novelas de </a:t>
            </a:r>
            <a:r>
              <a:rPr lang="es-ES" sz="2800" b="1" dirty="0">
                <a:latin typeface="Georgia" panose="02040502050405020303" pitchFamily="18" charset="0"/>
                <a:ea typeface="Times New Roman" panose="02020603050405020304" pitchFamily="18" charset="0"/>
                <a:cs typeface="Times New Roman" panose="02020603050405020304" pitchFamily="18" charset="0"/>
              </a:rPr>
              <a:t>Galdós</a:t>
            </a:r>
            <a:r>
              <a:rPr lang="es-ES" sz="2800" dirty="0">
                <a:latin typeface="Georgia" panose="02040502050405020303" pitchFamily="18" charset="0"/>
                <a:ea typeface="Times New Roman" panose="02020603050405020304" pitchFamily="18" charset="0"/>
                <a:cs typeface="Times New Roman" panose="02020603050405020304" pitchFamily="18" charset="0"/>
              </a:rPr>
              <a:t>: </a:t>
            </a:r>
            <a:r>
              <a:rPr lang="es-ES" sz="2800" i="1" dirty="0">
                <a:latin typeface="Georgia" panose="02040502050405020303" pitchFamily="18" charset="0"/>
                <a:ea typeface="Times New Roman" panose="02020603050405020304" pitchFamily="18" charset="0"/>
                <a:cs typeface="Times New Roman" panose="02020603050405020304" pitchFamily="18" charset="0"/>
              </a:rPr>
              <a:t>La fontana de oro, Gloria, Doña </a:t>
            </a:r>
            <a:r>
              <a:rPr lang="es-ES" sz="2800" i="1" dirty="0" smtClean="0">
                <a:latin typeface="Georgia" panose="02040502050405020303" pitchFamily="18" charset="0"/>
                <a:ea typeface="Times New Roman" panose="02020603050405020304" pitchFamily="18" charset="0"/>
                <a:cs typeface="Times New Roman" panose="02020603050405020304" pitchFamily="18" charset="0"/>
              </a:rPr>
              <a:t>Perfecta,</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 </a:t>
            </a:r>
            <a:r>
              <a:rPr lang="es-ES" sz="2800" i="1" dirty="0">
                <a:latin typeface="Georgia" panose="02040502050405020303" pitchFamily="18" charset="0"/>
                <a:ea typeface="Times New Roman" panose="02020603050405020304" pitchFamily="18" charset="0"/>
                <a:cs typeface="Times New Roman" panose="02020603050405020304" pitchFamily="18" charset="0"/>
              </a:rPr>
              <a:t>La familia de León </a:t>
            </a:r>
            <a:r>
              <a:rPr lang="es-ES" sz="2800" i="1" dirty="0" smtClean="0">
                <a:latin typeface="Georgia" panose="02040502050405020303" pitchFamily="18" charset="0"/>
                <a:ea typeface="Times New Roman" panose="02020603050405020304" pitchFamily="18" charset="0"/>
                <a:cs typeface="Times New Roman" panose="02020603050405020304" pitchFamily="18" charset="0"/>
              </a:rPr>
              <a:t>Roch</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 etc.</a:t>
            </a:r>
            <a:endParaRPr lang="es-ES" sz="2800" b="1" i="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1723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313508" y="0"/>
            <a:ext cx="11678194" cy="6555641"/>
          </a:xfrm>
          <a:prstGeom prst="rect">
            <a:avLst/>
          </a:prstGeom>
          <a:noFill/>
        </p:spPr>
        <p:txBody>
          <a:bodyPr wrap="square" rtlCol="0">
            <a:spAutoFit/>
          </a:bodyPr>
          <a:lstStyle/>
          <a:p>
            <a:r>
              <a:rPr lang="es-ES" sz="2800" b="1" i="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rPr>
              <a:t>El Naturalismo francés</a:t>
            </a:r>
            <a:endParaRPr lang="es-ES" sz="2800" b="1" i="1" dirty="0" smtClean="0">
              <a:solidFill>
                <a:srgbClr val="FF0000"/>
              </a:solidFill>
              <a:latin typeface="Georgia" panose="02040502050405020303" pitchFamily="18" charset="0"/>
            </a:endParaRPr>
          </a:p>
          <a:p>
            <a:endParaRPr lang="es-ES" sz="2800" dirty="0" smtClean="0">
              <a:latin typeface="Georgia" panose="02040502050405020303" pitchFamily="18" charset="0"/>
            </a:endParaRPr>
          </a:p>
          <a:p>
            <a:r>
              <a:rPr lang="es-ES" sz="2800" dirty="0" smtClean="0">
                <a:latin typeface="Georgia" panose="02040502050405020303" pitchFamily="18" charset="0"/>
                <a:ea typeface="Times New Roman" panose="02020603050405020304" pitchFamily="18" charset="0"/>
                <a:cs typeface="Times New Roman" panose="02020603050405020304" pitchFamily="18" charset="0"/>
              </a:rPr>
              <a:t>El </a:t>
            </a:r>
            <a:r>
              <a:rPr lang="es-ES" sz="2800" dirty="0">
                <a:latin typeface="Georgia" panose="02040502050405020303" pitchFamily="18" charset="0"/>
                <a:ea typeface="Times New Roman" panose="02020603050405020304" pitchFamily="18" charset="0"/>
                <a:cs typeface="Times New Roman" panose="02020603050405020304" pitchFamily="18" charset="0"/>
              </a:rPr>
              <a:t>Naturalismo pretende trasladar a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la literatura </a:t>
            </a:r>
            <a:r>
              <a:rPr lang="es-ES" sz="2800" dirty="0">
                <a:latin typeface="Georgia" panose="02040502050405020303" pitchFamily="18" charset="0"/>
                <a:ea typeface="Times New Roman" panose="02020603050405020304" pitchFamily="18" charset="0"/>
                <a:cs typeface="Times New Roman" panose="02020603050405020304" pitchFamily="18" charset="0"/>
              </a:rPr>
              <a:t>el Positivismo de Comte y Darwin. </a:t>
            </a:r>
            <a:endParaRPr lang="es-ES" sz="2800" dirty="0" smtClean="0">
              <a:latin typeface="Georgia" panose="02040502050405020303" pitchFamily="18" charset="0"/>
              <a:ea typeface="Times New Roman" panose="02020603050405020304" pitchFamily="18" charset="0"/>
              <a:cs typeface="Times New Roman" panose="02020603050405020304" pitchFamily="18" charset="0"/>
            </a:endParaRPr>
          </a:p>
          <a:p>
            <a:r>
              <a:rPr lang="es-ES" sz="2800" dirty="0" smtClean="0">
                <a:latin typeface="Georgia" panose="02040502050405020303" pitchFamily="18" charset="0"/>
                <a:ea typeface="Times New Roman" panose="02020603050405020304" pitchFamily="18" charset="0"/>
                <a:cs typeface="Times New Roman" panose="02020603050405020304" pitchFamily="18" charset="0"/>
              </a:rPr>
              <a:t>Desde </a:t>
            </a:r>
            <a:r>
              <a:rPr lang="es-ES" sz="2800" dirty="0">
                <a:latin typeface="Georgia" panose="02040502050405020303" pitchFamily="18" charset="0"/>
                <a:ea typeface="Times New Roman" panose="02020603050405020304" pitchFamily="18" charset="0"/>
                <a:cs typeface="Times New Roman" panose="02020603050405020304" pitchFamily="18" charset="0"/>
              </a:rPr>
              <a:t>el punto de vista naturalista, es preciso analizar científicamente a la sociedad como si fuera un documento o un fenómeno químico o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físico.</a:t>
            </a:r>
          </a:p>
          <a:p>
            <a:endParaRPr lang="es-ES" sz="2800" dirty="0">
              <a:latin typeface="Georgia" panose="02040502050405020303" pitchFamily="18" charset="0"/>
              <a:ea typeface="Times New Roman" panose="02020603050405020304" pitchFamily="18" charset="0"/>
              <a:cs typeface="Times New Roman" panose="02020603050405020304" pitchFamily="18" charset="0"/>
            </a:endParaRPr>
          </a:p>
          <a:p>
            <a:r>
              <a:rPr lang="es-ES" sz="2800" b="1" dirty="0" smtClean="0">
                <a:latin typeface="Georgia" panose="02040502050405020303" pitchFamily="18" charset="0"/>
                <a:ea typeface="Times New Roman" panose="02020603050405020304" pitchFamily="18" charset="0"/>
                <a:cs typeface="Times New Roman" panose="02020603050405020304" pitchFamily="18" charset="0"/>
              </a:rPr>
              <a:t>POSTULADO NATURALISTA</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 un </a:t>
            </a:r>
            <a:r>
              <a:rPr lang="es-ES" sz="2800" dirty="0">
                <a:latin typeface="Georgia" panose="02040502050405020303" pitchFamily="18" charset="0"/>
                <a:ea typeface="Times New Roman" panose="02020603050405020304" pitchFamily="18" charset="0"/>
                <a:cs typeface="Times New Roman" panose="02020603050405020304" pitchFamily="18" charset="0"/>
              </a:rPr>
              <a:t>férreo </a:t>
            </a:r>
            <a:r>
              <a:rPr lang="es-ES" sz="2800" b="1" dirty="0">
                <a:solidFill>
                  <a:srgbClr val="FF0000"/>
                </a:solidFill>
                <a:latin typeface="Georgia" panose="02040502050405020303" pitchFamily="18" charset="0"/>
                <a:ea typeface="Times New Roman" panose="02020603050405020304" pitchFamily="18" charset="0"/>
                <a:cs typeface="Times New Roman" panose="02020603050405020304" pitchFamily="18" charset="0"/>
              </a:rPr>
              <a:t>determinismo</a:t>
            </a:r>
            <a:r>
              <a:rPr lang="es-ES" sz="2800" dirty="0">
                <a:latin typeface="Georgia" panose="02040502050405020303" pitchFamily="18" charset="0"/>
                <a:ea typeface="Times New Roman" panose="02020603050405020304" pitchFamily="18" charset="0"/>
                <a:cs typeface="Times New Roman" panose="02020603050405020304" pitchFamily="18" charset="0"/>
              </a:rPr>
              <a:t> regiría los comportamientos humanos y las relaciones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sociales; </a:t>
            </a:r>
            <a:r>
              <a:rPr lang="es-ES" sz="2800" dirty="0">
                <a:latin typeface="Georgia" panose="02040502050405020303" pitchFamily="18" charset="0"/>
                <a:ea typeface="Times New Roman" panose="02020603050405020304" pitchFamily="18" charset="0"/>
                <a:cs typeface="Times New Roman" panose="02020603050405020304" pitchFamily="18" charset="0"/>
              </a:rPr>
              <a:t>todo se puede explicar a partir de la combinación de tres factores: </a:t>
            </a:r>
            <a:r>
              <a:rPr lang="es-ES" sz="2800" b="1" dirty="0">
                <a:solidFill>
                  <a:srgbClr val="FF0000"/>
                </a:solidFill>
                <a:latin typeface="Georgia" panose="02040502050405020303" pitchFamily="18" charset="0"/>
                <a:ea typeface="Times New Roman" panose="02020603050405020304" pitchFamily="18" charset="0"/>
                <a:cs typeface="Times New Roman" panose="02020603050405020304" pitchFamily="18" charset="0"/>
              </a:rPr>
              <a:t>el ambiente, la raza y el momento histórico</a:t>
            </a:r>
            <a:r>
              <a:rPr lang="es-ES" sz="2800" dirty="0">
                <a:latin typeface="Georgia" panose="02040502050405020303" pitchFamily="18" charset="0"/>
                <a:ea typeface="Times New Roman" panose="02020603050405020304" pitchFamily="18" charset="0"/>
                <a:cs typeface="Times New Roman" panose="02020603050405020304" pitchFamily="18" charset="0"/>
              </a:rPr>
              <a:t>. </a:t>
            </a:r>
            <a:endParaRPr lang="es-ES" sz="2800" dirty="0" smtClean="0">
              <a:latin typeface="Georgia" panose="02040502050405020303" pitchFamily="18" charset="0"/>
              <a:ea typeface="Times New Roman" panose="02020603050405020304" pitchFamily="18" charset="0"/>
              <a:cs typeface="Times New Roman" panose="02020603050405020304" pitchFamily="18" charset="0"/>
            </a:endParaRPr>
          </a:p>
          <a:p>
            <a:endParaRPr lang="es-ES" sz="2800" dirty="0">
              <a:latin typeface="Georgia" panose="02040502050405020303" pitchFamily="18" charset="0"/>
              <a:ea typeface="Times New Roman" panose="02020603050405020304" pitchFamily="18" charset="0"/>
              <a:cs typeface="Times New Roman" panose="02020603050405020304" pitchFamily="18" charset="0"/>
            </a:endParaRPr>
          </a:p>
          <a:p>
            <a:r>
              <a:rPr lang="es-ES" sz="2800" dirty="0" smtClean="0">
                <a:latin typeface="Georgia" panose="02040502050405020303" pitchFamily="18" charset="0"/>
                <a:ea typeface="Times New Roman" panose="02020603050405020304" pitchFamily="18" charset="0"/>
                <a:cs typeface="Times New Roman" panose="02020603050405020304" pitchFamily="18" charset="0"/>
              </a:rPr>
              <a:t>En </a:t>
            </a:r>
            <a:r>
              <a:rPr lang="es-ES" sz="2800" dirty="0">
                <a:latin typeface="Georgia" panose="02040502050405020303" pitchFamily="18" charset="0"/>
                <a:ea typeface="Times New Roman" panose="02020603050405020304" pitchFamily="18" charset="0"/>
                <a:cs typeface="Times New Roman" panose="02020603050405020304" pitchFamily="18" charset="0"/>
              </a:rPr>
              <a:t>los últimos veinte años del XIX el pensamiento positivista penetra en España, a la vez que se difunden las traducciones de autores franceses y sobre todo de </a:t>
            </a:r>
            <a:r>
              <a:rPr lang="es-ES" sz="2800" b="1" dirty="0">
                <a:solidFill>
                  <a:srgbClr val="FF0000"/>
                </a:solidFill>
                <a:latin typeface="Georgia" panose="02040502050405020303" pitchFamily="18" charset="0"/>
                <a:ea typeface="Times New Roman" panose="02020603050405020304" pitchFamily="18" charset="0"/>
                <a:cs typeface="Times New Roman" panose="02020603050405020304" pitchFamily="18" charset="0"/>
              </a:rPr>
              <a:t>Zola</a:t>
            </a:r>
            <a:r>
              <a:rPr lang="es-ES" sz="2800" dirty="0">
                <a:latin typeface="Georgia" panose="02040502050405020303" pitchFamily="18" charset="0"/>
                <a:ea typeface="Times New Roman" panose="02020603050405020304" pitchFamily="18" charset="0"/>
                <a:cs typeface="Times New Roman" panose="02020603050405020304" pitchFamily="18" charset="0"/>
              </a:rPr>
              <a:t>.</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 </a:t>
            </a:r>
            <a:endParaRPr lang="es-ES" sz="2800" b="1" i="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991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313508" y="0"/>
            <a:ext cx="11678194" cy="7417415"/>
          </a:xfrm>
          <a:prstGeom prst="rect">
            <a:avLst/>
          </a:prstGeom>
          <a:noFill/>
        </p:spPr>
        <p:txBody>
          <a:bodyPr wrap="square" rtlCol="0">
            <a:spAutoFit/>
          </a:bodyPr>
          <a:lstStyle/>
          <a:p>
            <a:r>
              <a:rPr lang="es-ES" sz="2800" b="1" i="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rPr>
              <a:t>La recepción hispánica</a:t>
            </a:r>
            <a:endParaRPr lang="es-ES" sz="2800" b="1" i="1" dirty="0" smtClean="0">
              <a:solidFill>
                <a:srgbClr val="FF0000"/>
              </a:solidFill>
              <a:latin typeface="Georgia" panose="02040502050405020303" pitchFamily="18" charset="0"/>
            </a:endParaRPr>
          </a:p>
          <a:p>
            <a:r>
              <a:rPr lang="es-ES" sz="2800" dirty="0" smtClean="0">
                <a:latin typeface="Georgia" panose="02040502050405020303" pitchFamily="18" charset="0"/>
                <a:ea typeface="Times New Roman" panose="02020603050405020304" pitchFamily="18" charset="0"/>
                <a:cs typeface="Times New Roman" panose="02020603050405020304" pitchFamily="18" charset="0"/>
              </a:rPr>
              <a:t>La </a:t>
            </a:r>
            <a:r>
              <a:rPr lang="es-ES" sz="2800" dirty="0">
                <a:latin typeface="Georgia" panose="02040502050405020303" pitchFamily="18" charset="0"/>
                <a:ea typeface="Times New Roman" panose="02020603050405020304" pitchFamily="18" charset="0"/>
                <a:cs typeface="Times New Roman" panose="02020603050405020304" pitchFamily="18" charset="0"/>
              </a:rPr>
              <a:t>recepción hispánica del Naturalismo francés resulta bastante ‘crítica’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y selectiva.</a:t>
            </a:r>
          </a:p>
          <a:p>
            <a:r>
              <a:rPr lang="es-ES" sz="2800" dirty="0" smtClean="0">
                <a:latin typeface="Georgia" panose="02040502050405020303" pitchFamily="18" charset="0"/>
                <a:ea typeface="Times New Roman" panose="02020603050405020304" pitchFamily="18" charset="0"/>
                <a:cs typeface="Times New Roman" panose="02020603050405020304" pitchFamily="18" charset="0"/>
              </a:rPr>
              <a:t>La </a:t>
            </a:r>
            <a:r>
              <a:rPr lang="es-ES" sz="2800" dirty="0">
                <a:latin typeface="Georgia" panose="02040502050405020303" pitchFamily="18" charset="0"/>
                <a:ea typeface="Times New Roman" panose="02020603050405020304" pitchFamily="18" charset="0"/>
                <a:cs typeface="Times New Roman" panose="02020603050405020304" pitchFamily="18" charset="0"/>
              </a:rPr>
              <a:t>generación realista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asimila la </a:t>
            </a:r>
            <a:r>
              <a:rPr lang="es-ES" sz="2800" b="1" dirty="0" smtClean="0">
                <a:latin typeface="Georgia" panose="02040502050405020303" pitchFamily="18" charset="0"/>
                <a:ea typeface="Times New Roman" panose="02020603050405020304" pitchFamily="18" charset="0"/>
                <a:cs typeface="Times New Roman" panose="02020603050405020304" pitchFamily="18" charset="0"/>
              </a:rPr>
              <a:t>actitud metodológica</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 </a:t>
            </a:r>
            <a:r>
              <a:rPr lang="es-ES" sz="2800" dirty="0">
                <a:latin typeface="Georgia" panose="02040502050405020303" pitchFamily="18" charset="0"/>
                <a:ea typeface="Times New Roman" panose="02020603050405020304" pitchFamily="18" charset="0"/>
                <a:cs typeface="Times New Roman" panose="02020603050405020304" pitchFamily="18" charset="0"/>
              </a:rPr>
              <a:t>y determinadas </a:t>
            </a:r>
            <a:r>
              <a:rPr lang="es-ES" sz="2800" b="1" dirty="0">
                <a:latin typeface="Georgia" panose="02040502050405020303" pitchFamily="18" charset="0"/>
                <a:ea typeface="Times New Roman" panose="02020603050405020304" pitchFamily="18" charset="0"/>
                <a:cs typeface="Times New Roman" panose="02020603050405020304" pitchFamily="18" charset="0"/>
              </a:rPr>
              <a:t>técnicas </a:t>
            </a:r>
            <a:r>
              <a:rPr lang="es-ES" sz="2800" b="1" dirty="0" smtClean="0">
                <a:latin typeface="Georgia" panose="02040502050405020303" pitchFamily="18" charset="0"/>
                <a:ea typeface="Times New Roman" panose="02020603050405020304" pitchFamily="18" charset="0"/>
                <a:cs typeface="Times New Roman" panose="02020603050405020304" pitchFamily="18" charset="0"/>
              </a:rPr>
              <a:t>narrativas</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 Elementos comunes: </a:t>
            </a:r>
          </a:p>
          <a:p>
            <a:pPr marL="514350" indent="-514350">
              <a:buAutoNum type="arabicParenR"/>
            </a:pPr>
            <a:r>
              <a:rPr lang="es-ES" sz="2800" dirty="0" smtClean="0">
                <a:latin typeface="Georgia" panose="02040502050405020303" pitchFamily="18" charset="0"/>
                <a:ea typeface="Times New Roman" panose="02020603050405020304" pitchFamily="18" charset="0"/>
                <a:cs typeface="Times New Roman" panose="02020603050405020304" pitchFamily="18" charset="0"/>
              </a:rPr>
              <a:t>anteponen </a:t>
            </a:r>
            <a:r>
              <a:rPr lang="es-ES" sz="2800" dirty="0">
                <a:latin typeface="Georgia" panose="02040502050405020303" pitchFamily="18" charset="0"/>
                <a:ea typeface="Times New Roman" panose="02020603050405020304" pitchFamily="18" charset="0"/>
                <a:cs typeface="Times New Roman" panose="02020603050405020304" pitchFamily="18" charset="0"/>
              </a:rPr>
              <a:t>la </a:t>
            </a:r>
            <a:r>
              <a:rPr lang="es-ES" sz="2800" b="1" dirty="0">
                <a:solidFill>
                  <a:srgbClr val="FF0000"/>
                </a:solidFill>
                <a:latin typeface="Georgia" panose="02040502050405020303" pitchFamily="18" charset="0"/>
                <a:ea typeface="Times New Roman" panose="02020603050405020304" pitchFamily="18" charset="0"/>
                <a:cs typeface="Times New Roman" panose="02020603050405020304" pitchFamily="18" charset="0"/>
              </a:rPr>
              <a:t>representación de un ambiente social </a:t>
            </a:r>
            <a:r>
              <a:rPr lang="es-ES" sz="2800" dirty="0">
                <a:latin typeface="Georgia" panose="02040502050405020303" pitchFamily="18" charset="0"/>
                <a:ea typeface="Times New Roman" panose="02020603050405020304" pitchFamily="18" charset="0"/>
                <a:cs typeface="Times New Roman" panose="02020603050405020304" pitchFamily="18" charset="0"/>
              </a:rPr>
              <a:t>a la caracterización de un único individuo (pero con una diferencia: los naturalistas franceses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representan </a:t>
            </a:r>
            <a:r>
              <a:rPr lang="es-ES" sz="2800" dirty="0">
                <a:latin typeface="Georgia" panose="02040502050405020303" pitchFamily="18" charset="0"/>
                <a:ea typeface="Times New Roman" panose="02020603050405020304" pitchFamily="18" charset="0"/>
                <a:cs typeface="Times New Roman" panose="02020603050405020304" pitchFamily="18" charset="0"/>
              </a:rPr>
              <a:t>al proletariado porque en esta clase social es más patente la lucha contra el determinismo, mientras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que </a:t>
            </a:r>
            <a:r>
              <a:rPr lang="es-ES" sz="2800" dirty="0">
                <a:latin typeface="Georgia" panose="02040502050405020303" pitchFamily="18" charset="0"/>
                <a:ea typeface="Times New Roman" panose="02020603050405020304" pitchFamily="18" charset="0"/>
                <a:cs typeface="Times New Roman" panose="02020603050405020304" pitchFamily="18" charset="0"/>
              </a:rPr>
              <a:t>la novela realista española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representa sobre todo a la </a:t>
            </a:r>
            <a:r>
              <a:rPr lang="es-ES" sz="2800" dirty="0">
                <a:latin typeface="Georgia" panose="02040502050405020303" pitchFamily="18" charset="0"/>
                <a:ea typeface="Times New Roman" panose="02020603050405020304" pitchFamily="18" charset="0"/>
                <a:cs typeface="Times New Roman" panose="02020603050405020304" pitchFamily="18" charset="0"/>
              </a:rPr>
              <a:t>clase </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burguesa); </a:t>
            </a:r>
          </a:p>
          <a:p>
            <a:pPr marL="514350" indent="-514350">
              <a:buAutoNum type="arabicParenR"/>
            </a:pPr>
            <a:r>
              <a:rPr lang="es-ES" sz="2800" dirty="0" smtClean="0">
                <a:latin typeface="Georgia" panose="02040502050405020303" pitchFamily="18" charset="0"/>
                <a:ea typeface="Times New Roman" panose="02020603050405020304" pitchFamily="18" charset="0"/>
                <a:cs typeface="Times New Roman" panose="02020603050405020304" pitchFamily="18" charset="0"/>
              </a:rPr>
              <a:t>la </a:t>
            </a:r>
            <a:r>
              <a:rPr lang="es-ES" sz="2800" dirty="0">
                <a:latin typeface="Georgia" panose="02040502050405020303" pitchFamily="18" charset="0"/>
                <a:ea typeface="Times New Roman" panose="02020603050405020304" pitchFamily="18" charset="0"/>
                <a:cs typeface="Times New Roman" panose="02020603050405020304" pitchFamily="18" charset="0"/>
              </a:rPr>
              <a:t>idea de </a:t>
            </a:r>
            <a:r>
              <a:rPr lang="es-ES" sz="2800" b="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rPr>
              <a:t>literatura </a:t>
            </a:r>
            <a:r>
              <a:rPr lang="es-ES" sz="2800" b="1" dirty="0">
                <a:solidFill>
                  <a:srgbClr val="FF0000"/>
                </a:solidFill>
                <a:latin typeface="Georgia" panose="02040502050405020303" pitchFamily="18" charset="0"/>
                <a:ea typeface="Times New Roman" panose="02020603050405020304" pitchFamily="18" charset="0"/>
                <a:cs typeface="Times New Roman" panose="02020603050405020304" pitchFamily="18" charset="0"/>
              </a:rPr>
              <a:t>como diagnóstico </a:t>
            </a:r>
            <a:r>
              <a:rPr lang="es-ES" sz="2800" b="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rPr>
              <a:t>médico</a:t>
            </a:r>
            <a:r>
              <a:rPr lang="es-ES" sz="2800" dirty="0" smtClean="0">
                <a:latin typeface="Georgia" panose="02040502050405020303" pitchFamily="18" charset="0"/>
                <a:ea typeface="Times New Roman" panose="02020603050405020304" pitchFamily="18" charset="0"/>
                <a:cs typeface="Times New Roman" panose="02020603050405020304" pitchFamily="18" charset="0"/>
              </a:rPr>
              <a:t>: </a:t>
            </a:r>
            <a:r>
              <a:rPr lang="es-ES" sz="2800" dirty="0">
                <a:latin typeface="Georgia" panose="02040502050405020303" pitchFamily="18" charset="0"/>
                <a:ea typeface="Times New Roman" panose="02020603050405020304" pitchFamily="18" charset="0"/>
                <a:cs typeface="Times New Roman" panose="02020603050405020304" pitchFamily="18" charset="0"/>
              </a:rPr>
              <a:t>se describe de la forma más </a:t>
            </a:r>
            <a:r>
              <a:rPr lang="es-ES" sz="2800" b="1" dirty="0">
                <a:latin typeface="Georgia" panose="02040502050405020303" pitchFamily="18" charset="0"/>
                <a:ea typeface="Times New Roman" panose="02020603050405020304" pitchFamily="18" charset="0"/>
                <a:cs typeface="Times New Roman" panose="02020603050405020304" pitchFamily="18" charset="0"/>
              </a:rPr>
              <a:t>objetiva</a:t>
            </a:r>
            <a:r>
              <a:rPr lang="es-ES" sz="2800" dirty="0">
                <a:latin typeface="Georgia" panose="02040502050405020303" pitchFamily="18" charset="0"/>
                <a:ea typeface="Times New Roman" panose="02020603050405020304" pitchFamily="18" charset="0"/>
                <a:cs typeface="Times New Roman" panose="02020603050405020304" pitchFamily="18" charset="0"/>
              </a:rPr>
              <a:t> posible un ambiente ‘enfermo’ para dilucidar las causas de la enfermedad y poder encontrar así una forma de terapia o de curación.</a:t>
            </a:r>
            <a:endParaRPr lang="es-ES" sz="2800" dirty="0" smtClean="0">
              <a:latin typeface="Georgia" panose="02040502050405020303" pitchFamily="18" charset="0"/>
              <a:ea typeface="Times New Roman" panose="02020603050405020304" pitchFamily="18" charset="0"/>
              <a:cs typeface="Times New Roman" panose="02020603050405020304" pitchFamily="18" charset="0"/>
            </a:endParaRPr>
          </a:p>
          <a:p>
            <a:endParaRPr lang="es-ES" sz="2800" b="1" i="1" dirty="0">
              <a:solidFill>
                <a:srgbClr val="FF0000"/>
              </a:solidFill>
              <a:latin typeface="Georgia" panose="02040502050405020303" pitchFamily="18" charset="0"/>
              <a:ea typeface="Times New Roman" panose="02020603050405020304" pitchFamily="18" charset="0"/>
              <a:cs typeface="Times New Roman" panose="02020603050405020304" pitchFamily="18" charset="0"/>
            </a:endParaRPr>
          </a:p>
          <a:p>
            <a:endParaRPr lang="es-ES" sz="2800" b="1" i="1" dirty="0" smtClean="0">
              <a:solidFill>
                <a:srgbClr val="FF0000"/>
              </a:solidFill>
              <a:latin typeface="Georgia" panose="020405020504050203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173691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2010</Words>
  <Application>Microsoft Office PowerPoint</Application>
  <PresentationFormat>Personalizzato</PresentationFormat>
  <Paragraphs>142</Paragraphs>
  <Slides>22</Slides>
  <Notes>0</Notes>
  <HiddenSlides>0</HiddenSlides>
  <MMClips>0</MMClips>
  <ScaleCrop>false</ScaleCrop>
  <HeadingPairs>
    <vt:vector size="4" baseType="variant">
      <vt:variant>
        <vt:lpstr>Tema</vt:lpstr>
      </vt:variant>
      <vt:variant>
        <vt:i4>1</vt:i4>
      </vt:variant>
      <vt:variant>
        <vt:lpstr>Titoli diapositive</vt:lpstr>
      </vt:variant>
      <vt:variant>
        <vt:i4>22</vt:i4>
      </vt:variant>
    </vt:vector>
  </HeadingPairs>
  <TitlesOfParts>
    <vt:vector size="23" baseType="lpstr">
      <vt:lpstr>Tema di Office</vt:lpstr>
      <vt:lpstr>Realismo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Realismo</dc:title>
  <dc:creator>Paolo</dc:creator>
  <cp:lastModifiedBy>Paolo</cp:lastModifiedBy>
  <cp:revision>21</cp:revision>
  <dcterms:created xsi:type="dcterms:W3CDTF">2017-10-21T13:12:45Z</dcterms:created>
  <dcterms:modified xsi:type="dcterms:W3CDTF">2017-10-25T11:32:07Z</dcterms:modified>
</cp:coreProperties>
</file>