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Lst>
  <p:sldSz cx="12192000" cy="6858000"/>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92" d="100"/>
          <a:sy n="92" d="100"/>
        </p:scale>
        <p:origin x="-498" y="-10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1524000" y="1122363"/>
            <a:ext cx="9144000" cy="2387600"/>
          </a:xfrm>
        </p:spPr>
        <p:txBody>
          <a:bodyPr anchor="b"/>
          <a:lstStyle>
            <a:lvl1pPr algn="ctr">
              <a:defRPr sz="6000"/>
            </a:lvl1pPr>
          </a:lstStyle>
          <a:p>
            <a:r>
              <a:rPr lang="it-IT" smtClean="0"/>
              <a:t>Fare clic per modificare lo stile del titolo</a:t>
            </a:r>
            <a:endParaRPr lang="it-IT"/>
          </a:p>
        </p:txBody>
      </p:sp>
      <p:sp>
        <p:nvSpPr>
          <p:cNvPr id="3" name="Sottotito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smtClean="0"/>
              <a:t>Fare clic per modificare lo stile del sottotitolo dello schema</a:t>
            </a:r>
            <a:endParaRPr lang="it-IT"/>
          </a:p>
        </p:txBody>
      </p:sp>
      <p:sp>
        <p:nvSpPr>
          <p:cNvPr id="4" name="Segnaposto data 3"/>
          <p:cNvSpPr>
            <a:spLocks noGrp="1"/>
          </p:cNvSpPr>
          <p:nvPr>
            <p:ph type="dt" sz="half" idx="10"/>
          </p:nvPr>
        </p:nvSpPr>
        <p:spPr/>
        <p:txBody>
          <a:bodyPr/>
          <a:lstStyle/>
          <a:p>
            <a:fld id="{2312832B-A380-466F-889B-E904EAB21A06}" type="datetimeFigureOut">
              <a:rPr lang="it-IT" smtClean="0"/>
              <a:t>22/11/2018</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FF5474DC-7590-414B-AB97-D748A4E09DF4}" type="slidenum">
              <a:rPr lang="it-IT" smtClean="0"/>
              <a:t>‹N›</a:t>
            </a:fld>
            <a:endParaRPr lang="it-IT"/>
          </a:p>
        </p:txBody>
      </p:sp>
    </p:spTree>
    <p:extLst>
      <p:ext uri="{BB962C8B-B14F-4D97-AF65-F5344CB8AC3E}">
        <p14:creationId xmlns:p14="http://schemas.microsoft.com/office/powerpoint/2010/main" val="10516841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testo verticale 2"/>
          <p:cNvSpPr>
            <a:spLocks noGrp="1"/>
          </p:cNvSpPr>
          <p:nvPr>
            <p:ph type="body" orient="vert" idx="1"/>
          </p:nvPr>
        </p:nvSpPr>
        <p:spPr/>
        <p:txBody>
          <a:bodyPr vert="eaVert"/>
          <a:lstStyle/>
          <a:p>
            <a:pPr lvl="0"/>
            <a:r>
              <a:rPr lang="it-IT" smtClean="0"/>
              <a:t>Modifica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2312832B-A380-466F-889B-E904EAB21A06}" type="datetimeFigureOut">
              <a:rPr lang="it-IT" smtClean="0"/>
              <a:t>22/11/2018</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FF5474DC-7590-414B-AB97-D748A4E09DF4}" type="slidenum">
              <a:rPr lang="it-IT" smtClean="0"/>
              <a:t>‹N›</a:t>
            </a:fld>
            <a:endParaRPr lang="it-IT"/>
          </a:p>
        </p:txBody>
      </p:sp>
    </p:spTree>
    <p:extLst>
      <p:ext uri="{BB962C8B-B14F-4D97-AF65-F5344CB8AC3E}">
        <p14:creationId xmlns:p14="http://schemas.microsoft.com/office/powerpoint/2010/main" val="185708529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8724900" y="365125"/>
            <a:ext cx="2628900" cy="5811838"/>
          </a:xfrm>
        </p:spPr>
        <p:txBody>
          <a:bodyPr vert="eaVert"/>
          <a:lstStyle/>
          <a:p>
            <a:r>
              <a:rPr lang="it-IT" smtClean="0"/>
              <a:t>Fare clic per modificare lo stile del titolo</a:t>
            </a:r>
            <a:endParaRPr lang="it-IT"/>
          </a:p>
        </p:txBody>
      </p:sp>
      <p:sp>
        <p:nvSpPr>
          <p:cNvPr id="3" name="Segnaposto testo verticale 2"/>
          <p:cNvSpPr>
            <a:spLocks noGrp="1"/>
          </p:cNvSpPr>
          <p:nvPr>
            <p:ph type="body" orient="vert" idx="1"/>
          </p:nvPr>
        </p:nvSpPr>
        <p:spPr>
          <a:xfrm>
            <a:off x="838200" y="365125"/>
            <a:ext cx="7734300" cy="5811838"/>
          </a:xfrm>
        </p:spPr>
        <p:txBody>
          <a:bodyPr vert="eaVert"/>
          <a:lstStyle/>
          <a:p>
            <a:pPr lvl="0"/>
            <a:r>
              <a:rPr lang="it-IT" smtClean="0"/>
              <a:t>Modifica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2312832B-A380-466F-889B-E904EAB21A06}" type="datetimeFigureOut">
              <a:rPr lang="it-IT" smtClean="0"/>
              <a:t>22/11/2018</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FF5474DC-7590-414B-AB97-D748A4E09DF4}" type="slidenum">
              <a:rPr lang="it-IT" smtClean="0"/>
              <a:t>‹N›</a:t>
            </a:fld>
            <a:endParaRPr lang="it-IT"/>
          </a:p>
        </p:txBody>
      </p:sp>
    </p:spTree>
    <p:extLst>
      <p:ext uri="{BB962C8B-B14F-4D97-AF65-F5344CB8AC3E}">
        <p14:creationId xmlns:p14="http://schemas.microsoft.com/office/powerpoint/2010/main" val="30877276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idx="1"/>
          </p:nvPr>
        </p:nvSpPr>
        <p:spPr/>
        <p:txBody>
          <a:bodyPr/>
          <a:lstStyle/>
          <a:p>
            <a:pPr lvl="0"/>
            <a:r>
              <a:rPr lang="it-IT" smtClean="0"/>
              <a:t>Modifica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2312832B-A380-466F-889B-E904EAB21A06}" type="datetimeFigureOut">
              <a:rPr lang="it-IT" smtClean="0"/>
              <a:t>22/11/2018</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FF5474DC-7590-414B-AB97-D748A4E09DF4}" type="slidenum">
              <a:rPr lang="it-IT" smtClean="0"/>
              <a:t>‹N›</a:t>
            </a:fld>
            <a:endParaRPr lang="it-IT"/>
          </a:p>
        </p:txBody>
      </p:sp>
    </p:spTree>
    <p:extLst>
      <p:ext uri="{BB962C8B-B14F-4D97-AF65-F5344CB8AC3E}">
        <p14:creationId xmlns:p14="http://schemas.microsoft.com/office/powerpoint/2010/main" val="120122588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831850" y="1709738"/>
            <a:ext cx="10515600" cy="2852737"/>
          </a:xfrm>
        </p:spPr>
        <p:txBody>
          <a:bodyPr anchor="b"/>
          <a:lstStyle>
            <a:lvl1pPr>
              <a:defRPr sz="6000"/>
            </a:lvl1pPr>
          </a:lstStyle>
          <a:p>
            <a:r>
              <a:rPr lang="it-IT" smtClean="0"/>
              <a:t>Fare clic per modificare lo stile del titolo</a:t>
            </a:r>
            <a:endParaRPr lang="it-IT"/>
          </a:p>
        </p:txBody>
      </p:sp>
      <p:sp>
        <p:nvSpPr>
          <p:cNvPr id="3" name="Segnaposto testo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it-IT" smtClean="0"/>
              <a:t>Modifica gli stili del testo dello schema</a:t>
            </a:r>
          </a:p>
        </p:txBody>
      </p:sp>
      <p:sp>
        <p:nvSpPr>
          <p:cNvPr id="4" name="Segnaposto data 3"/>
          <p:cNvSpPr>
            <a:spLocks noGrp="1"/>
          </p:cNvSpPr>
          <p:nvPr>
            <p:ph type="dt" sz="half" idx="10"/>
          </p:nvPr>
        </p:nvSpPr>
        <p:spPr/>
        <p:txBody>
          <a:bodyPr/>
          <a:lstStyle/>
          <a:p>
            <a:fld id="{2312832B-A380-466F-889B-E904EAB21A06}" type="datetimeFigureOut">
              <a:rPr lang="it-IT" smtClean="0"/>
              <a:t>22/11/2018</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FF5474DC-7590-414B-AB97-D748A4E09DF4}" type="slidenum">
              <a:rPr lang="it-IT" smtClean="0"/>
              <a:t>‹N›</a:t>
            </a:fld>
            <a:endParaRPr lang="it-IT"/>
          </a:p>
        </p:txBody>
      </p:sp>
    </p:spTree>
    <p:extLst>
      <p:ext uri="{BB962C8B-B14F-4D97-AF65-F5344CB8AC3E}">
        <p14:creationId xmlns:p14="http://schemas.microsoft.com/office/powerpoint/2010/main" val="201794169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sz="half" idx="1"/>
          </p:nvPr>
        </p:nvSpPr>
        <p:spPr>
          <a:xfrm>
            <a:off x="838200" y="1825625"/>
            <a:ext cx="5181600" cy="4351338"/>
          </a:xfrm>
        </p:spPr>
        <p:txBody>
          <a:bodyPr/>
          <a:lstStyle/>
          <a:p>
            <a:pPr lvl="0"/>
            <a:r>
              <a:rPr lang="it-IT" smtClean="0"/>
              <a:t>Modifica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contenuto 3"/>
          <p:cNvSpPr>
            <a:spLocks noGrp="1"/>
          </p:cNvSpPr>
          <p:nvPr>
            <p:ph sz="half" idx="2"/>
          </p:nvPr>
        </p:nvSpPr>
        <p:spPr>
          <a:xfrm>
            <a:off x="6172200" y="1825625"/>
            <a:ext cx="5181600" cy="4351338"/>
          </a:xfrm>
        </p:spPr>
        <p:txBody>
          <a:bodyPr/>
          <a:lstStyle/>
          <a:p>
            <a:pPr lvl="0"/>
            <a:r>
              <a:rPr lang="it-IT" smtClean="0"/>
              <a:t>Modifica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data 4"/>
          <p:cNvSpPr>
            <a:spLocks noGrp="1"/>
          </p:cNvSpPr>
          <p:nvPr>
            <p:ph type="dt" sz="half" idx="10"/>
          </p:nvPr>
        </p:nvSpPr>
        <p:spPr/>
        <p:txBody>
          <a:bodyPr/>
          <a:lstStyle/>
          <a:p>
            <a:fld id="{2312832B-A380-466F-889B-E904EAB21A06}" type="datetimeFigureOut">
              <a:rPr lang="it-IT" smtClean="0"/>
              <a:t>22/11/2018</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FF5474DC-7590-414B-AB97-D748A4E09DF4}" type="slidenum">
              <a:rPr lang="it-IT" smtClean="0"/>
              <a:t>‹N›</a:t>
            </a:fld>
            <a:endParaRPr lang="it-IT"/>
          </a:p>
        </p:txBody>
      </p:sp>
    </p:spTree>
    <p:extLst>
      <p:ext uri="{BB962C8B-B14F-4D97-AF65-F5344CB8AC3E}">
        <p14:creationId xmlns:p14="http://schemas.microsoft.com/office/powerpoint/2010/main" val="343281593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a:xfrm>
            <a:off x="839788" y="365125"/>
            <a:ext cx="10515600" cy="1325563"/>
          </a:xfrm>
        </p:spPr>
        <p:txBody>
          <a:bodyPr/>
          <a:lstStyle/>
          <a:p>
            <a:r>
              <a:rPr lang="it-IT" smtClean="0"/>
              <a:t>Fare clic per modificare lo stile del titolo</a:t>
            </a:r>
            <a:endParaRPr lang="it-IT"/>
          </a:p>
        </p:txBody>
      </p:sp>
      <p:sp>
        <p:nvSpPr>
          <p:cNvPr id="3" name="Segnaposto tes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Modifica gli stili del testo dello schema</a:t>
            </a:r>
          </a:p>
        </p:txBody>
      </p:sp>
      <p:sp>
        <p:nvSpPr>
          <p:cNvPr id="4" name="Segnaposto contenuto 3"/>
          <p:cNvSpPr>
            <a:spLocks noGrp="1"/>
          </p:cNvSpPr>
          <p:nvPr>
            <p:ph sz="half" idx="2"/>
          </p:nvPr>
        </p:nvSpPr>
        <p:spPr>
          <a:xfrm>
            <a:off x="839788" y="2505075"/>
            <a:ext cx="5157787" cy="3684588"/>
          </a:xfrm>
        </p:spPr>
        <p:txBody>
          <a:bodyPr/>
          <a:lstStyle/>
          <a:p>
            <a:pPr lvl="0"/>
            <a:r>
              <a:rPr lang="it-IT" smtClean="0"/>
              <a:t>Modifica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tes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Modifica gli stili del testo dello schema</a:t>
            </a:r>
          </a:p>
        </p:txBody>
      </p:sp>
      <p:sp>
        <p:nvSpPr>
          <p:cNvPr id="6" name="Segnaposto contenuto 5"/>
          <p:cNvSpPr>
            <a:spLocks noGrp="1"/>
          </p:cNvSpPr>
          <p:nvPr>
            <p:ph sz="quarter" idx="4"/>
          </p:nvPr>
        </p:nvSpPr>
        <p:spPr>
          <a:xfrm>
            <a:off x="6172200" y="2505075"/>
            <a:ext cx="5183188" cy="3684588"/>
          </a:xfrm>
        </p:spPr>
        <p:txBody>
          <a:bodyPr/>
          <a:lstStyle/>
          <a:p>
            <a:pPr lvl="0"/>
            <a:r>
              <a:rPr lang="it-IT" smtClean="0"/>
              <a:t>Modifica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7" name="Segnaposto data 6"/>
          <p:cNvSpPr>
            <a:spLocks noGrp="1"/>
          </p:cNvSpPr>
          <p:nvPr>
            <p:ph type="dt" sz="half" idx="10"/>
          </p:nvPr>
        </p:nvSpPr>
        <p:spPr/>
        <p:txBody>
          <a:bodyPr/>
          <a:lstStyle/>
          <a:p>
            <a:fld id="{2312832B-A380-466F-889B-E904EAB21A06}" type="datetimeFigureOut">
              <a:rPr lang="it-IT" smtClean="0"/>
              <a:t>22/11/2018</a:t>
            </a:fld>
            <a:endParaRPr lang="it-IT"/>
          </a:p>
        </p:txBody>
      </p:sp>
      <p:sp>
        <p:nvSpPr>
          <p:cNvPr id="8" name="Segnaposto piè di pagina 7"/>
          <p:cNvSpPr>
            <a:spLocks noGrp="1"/>
          </p:cNvSpPr>
          <p:nvPr>
            <p:ph type="ftr" sz="quarter" idx="11"/>
          </p:nvPr>
        </p:nvSpPr>
        <p:spPr/>
        <p:txBody>
          <a:bodyPr/>
          <a:lstStyle/>
          <a:p>
            <a:endParaRPr lang="it-IT"/>
          </a:p>
        </p:txBody>
      </p:sp>
      <p:sp>
        <p:nvSpPr>
          <p:cNvPr id="9" name="Segnaposto numero diapositiva 8"/>
          <p:cNvSpPr>
            <a:spLocks noGrp="1"/>
          </p:cNvSpPr>
          <p:nvPr>
            <p:ph type="sldNum" sz="quarter" idx="12"/>
          </p:nvPr>
        </p:nvSpPr>
        <p:spPr/>
        <p:txBody>
          <a:bodyPr/>
          <a:lstStyle/>
          <a:p>
            <a:fld id="{FF5474DC-7590-414B-AB97-D748A4E09DF4}" type="slidenum">
              <a:rPr lang="it-IT" smtClean="0"/>
              <a:t>‹N›</a:t>
            </a:fld>
            <a:endParaRPr lang="it-IT"/>
          </a:p>
        </p:txBody>
      </p:sp>
    </p:spTree>
    <p:extLst>
      <p:ext uri="{BB962C8B-B14F-4D97-AF65-F5344CB8AC3E}">
        <p14:creationId xmlns:p14="http://schemas.microsoft.com/office/powerpoint/2010/main" val="301855607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data 2"/>
          <p:cNvSpPr>
            <a:spLocks noGrp="1"/>
          </p:cNvSpPr>
          <p:nvPr>
            <p:ph type="dt" sz="half" idx="10"/>
          </p:nvPr>
        </p:nvSpPr>
        <p:spPr/>
        <p:txBody>
          <a:bodyPr/>
          <a:lstStyle/>
          <a:p>
            <a:fld id="{2312832B-A380-466F-889B-E904EAB21A06}" type="datetimeFigureOut">
              <a:rPr lang="it-IT" smtClean="0"/>
              <a:t>22/11/2018</a:t>
            </a:fld>
            <a:endParaRPr lang="it-IT"/>
          </a:p>
        </p:txBody>
      </p:sp>
      <p:sp>
        <p:nvSpPr>
          <p:cNvPr id="4" name="Segnaposto piè di pagina 3"/>
          <p:cNvSpPr>
            <a:spLocks noGrp="1"/>
          </p:cNvSpPr>
          <p:nvPr>
            <p:ph type="ftr" sz="quarter" idx="11"/>
          </p:nvPr>
        </p:nvSpPr>
        <p:spPr/>
        <p:txBody>
          <a:bodyPr/>
          <a:lstStyle/>
          <a:p>
            <a:endParaRPr lang="it-IT"/>
          </a:p>
        </p:txBody>
      </p:sp>
      <p:sp>
        <p:nvSpPr>
          <p:cNvPr id="5" name="Segnaposto numero diapositiva 4"/>
          <p:cNvSpPr>
            <a:spLocks noGrp="1"/>
          </p:cNvSpPr>
          <p:nvPr>
            <p:ph type="sldNum" sz="quarter" idx="12"/>
          </p:nvPr>
        </p:nvSpPr>
        <p:spPr/>
        <p:txBody>
          <a:bodyPr/>
          <a:lstStyle/>
          <a:p>
            <a:fld id="{FF5474DC-7590-414B-AB97-D748A4E09DF4}" type="slidenum">
              <a:rPr lang="it-IT" smtClean="0"/>
              <a:t>‹N›</a:t>
            </a:fld>
            <a:endParaRPr lang="it-IT"/>
          </a:p>
        </p:txBody>
      </p:sp>
    </p:spTree>
    <p:extLst>
      <p:ext uri="{BB962C8B-B14F-4D97-AF65-F5344CB8AC3E}">
        <p14:creationId xmlns:p14="http://schemas.microsoft.com/office/powerpoint/2010/main" val="241049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p:cNvSpPr>
            <a:spLocks noGrp="1"/>
          </p:cNvSpPr>
          <p:nvPr>
            <p:ph type="dt" sz="half" idx="10"/>
          </p:nvPr>
        </p:nvSpPr>
        <p:spPr/>
        <p:txBody>
          <a:bodyPr/>
          <a:lstStyle/>
          <a:p>
            <a:fld id="{2312832B-A380-466F-889B-E904EAB21A06}" type="datetimeFigureOut">
              <a:rPr lang="it-IT" smtClean="0"/>
              <a:t>22/11/2018</a:t>
            </a:fld>
            <a:endParaRPr lang="it-IT"/>
          </a:p>
        </p:txBody>
      </p:sp>
      <p:sp>
        <p:nvSpPr>
          <p:cNvPr id="3" name="Segnaposto piè di pagina 2"/>
          <p:cNvSpPr>
            <a:spLocks noGrp="1"/>
          </p:cNvSpPr>
          <p:nvPr>
            <p:ph type="ftr" sz="quarter" idx="11"/>
          </p:nvPr>
        </p:nvSpPr>
        <p:spPr/>
        <p:txBody>
          <a:bodyPr/>
          <a:lstStyle/>
          <a:p>
            <a:endParaRPr lang="it-IT"/>
          </a:p>
        </p:txBody>
      </p:sp>
      <p:sp>
        <p:nvSpPr>
          <p:cNvPr id="4" name="Segnaposto numero diapositiva 3"/>
          <p:cNvSpPr>
            <a:spLocks noGrp="1"/>
          </p:cNvSpPr>
          <p:nvPr>
            <p:ph type="sldNum" sz="quarter" idx="12"/>
          </p:nvPr>
        </p:nvSpPr>
        <p:spPr/>
        <p:txBody>
          <a:bodyPr/>
          <a:lstStyle/>
          <a:p>
            <a:fld id="{FF5474DC-7590-414B-AB97-D748A4E09DF4}" type="slidenum">
              <a:rPr lang="it-IT" smtClean="0"/>
              <a:t>‹N›</a:t>
            </a:fld>
            <a:endParaRPr lang="it-IT"/>
          </a:p>
        </p:txBody>
      </p:sp>
    </p:spTree>
    <p:extLst>
      <p:ext uri="{BB962C8B-B14F-4D97-AF65-F5344CB8AC3E}">
        <p14:creationId xmlns:p14="http://schemas.microsoft.com/office/powerpoint/2010/main" val="9609952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839788" y="457200"/>
            <a:ext cx="3932237" cy="1600200"/>
          </a:xfrm>
        </p:spPr>
        <p:txBody>
          <a:bodyPr anchor="b"/>
          <a:lstStyle>
            <a:lvl1pPr>
              <a:defRPr sz="3200"/>
            </a:lvl1pPr>
          </a:lstStyle>
          <a:p>
            <a:r>
              <a:rPr lang="it-IT" smtClean="0"/>
              <a:t>Fare clic per modificare lo stile del titolo</a:t>
            </a:r>
            <a:endParaRPr lang="it-IT"/>
          </a:p>
        </p:txBody>
      </p:sp>
      <p:sp>
        <p:nvSpPr>
          <p:cNvPr id="3" name="Segnaposto contenut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smtClean="0"/>
              <a:t>Modifica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tes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smtClean="0"/>
              <a:t>Modifica gli stili del testo dello schema</a:t>
            </a:r>
          </a:p>
        </p:txBody>
      </p:sp>
      <p:sp>
        <p:nvSpPr>
          <p:cNvPr id="5" name="Segnaposto data 4"/>
          <p:cNvSpPr>
            <a:spLocks noGrp="1"/>
          </p:cNvSpPr>
          <p:nvPr>
            <p:ph type="dt" sz="half" idx="10"/>
          </p:nvPr>
        </p:nvSpPr>
        <p:spPr/>
        <p:txBody>
          <a:bodyPr/>
          <a:lstStyle/>
          <a:p>
            <a:fld id="{2312832B-A380-466F-889B-E904EAB21A06}" type="datetimeFigureOut">
              <a:rPr lang="it-IT" smtClean="0"/>
              <a:t>22/11/2018</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FF5474DC-7590-414B-AB97-D748A4E09DF4}" type="slidenum">
              <a:rPr lang="it-IT" smtClean="0"/>
              <a:t>‹N›</a:t>
            </a:fld>
            <a:endParaRPr lang="it-IT"/>
          </a:p>
        </p:txBody>
      </p:sp>
    </p:spTree>
    <p:extLst>
      <p:ext uri="{BB962C8B-B14F-4D97-AF65-F5344CB8AC3E}">
        <p14:creationId xmlns:p14="http://schemas.microsoft.com/office/powerpoint/2010/main" val="179705414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839788" y="457200"/>
            <a:ext cx="3932237" cy="1600200"/>
          </a:xfrm>
        </p:spPr>
        <p:txBody>
          <a:bodyPr anchor="b"/>
          <a:lstStyle>
            <a:lvl1pPr>
              <a:defRPr sz="3200"/>
            </a:lvl1pPr>
          </a:lstStyle>
          <a:p>
            <a:r>
              <a:rPr lang="it-IT" smtClean="0"/>
              <a:t>Fare clic per modificare lo stile del titolo</a:t>
            </a:r>
            <a:endParaRPr lang="it-IT"/>
          </a:p>
        </p:txBody>
      </p:sp>
      <p:sp>
        <p:nvSpPr>
          <p:cNvPr id="3" name="Segnaposto immagine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smtClean="0"/>
              <a:t>Modifica gli stili del testo dello schema</a:t>
            </a:r>
          </a:p>
        </p:txBody>
      </p:sp>
      <p:sp>
        <p:nvSpPr>
          <p:cNvPr id="5" name="Segnaposto data 4"/>
          <p:cNvSpPr>
            <a:spLocks noGrp="1"/>
          </p:cNvSpPr>
          <p:nvPr>
            <p:ph type="dt" sz="half" idx="10"/>
          </p:nvPr>
        </p:nvSpPr>
        <p:spPr/>
        <p:txBody>
          <a:bodyPr/>
          <a:lstStyle/>
          <a:p>
            <a:fld id="{2312832B-A380-466F-889B-E904EAB21A06}" type="datetimeFigureOut">
              <a:rPr lang="it-IT" smtClean="0"/>
              <a:t>22/11/2018</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FF5474DC-7590-414B-AB97-D748A4E09DF4}" type="slidenum">
              <a:rPr lang="it-IT" smtClean="0"/>
              <a:t>‹N›</a:t>
            </a:fld>
            <a:endParaRPr lang="it-IT"/>
          </a:p>
        </p:txBody>
      </p:sp>
    </p:spTree>
    <p:extLst>
      <p:ext uri="{BB962C8B-B14F-4D97-AF65-F5344CB8AC3E}">
        <p14:creationId xmlns:p14="http://schemas.microsoft.com/office/powerpoint/2010/main" val="380764504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it-IT" smtClean="0"/>
              <a:t>Fare clic per modificare lo stile del titolo</a:t>
            </a:r>
            <a:endParaRPr lang="it-IT"/>
          </a:p>
        </p:txBody>
      </p:sp>
      <p:sp>
        <p:nvSpPr>
          <p:cNvPr id="3" name="Segnaposto tes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it-IT" smtClean="0"/>
              <a:t>Modifica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312832B-A380-466F-889B-E904EAB21A06}" type="datetimeFigureOut">
              <a:rPr lang="it-IT" smtClean="0"/>
              <a:t>22/11/2018</a:t>
            </a:fld>
            <a:endParaRPr lang="it-IT"/>
          </a:p>
        </p:txBody>
      </p:sp>
      <p:sp>
        <p:nvSpPr>
          <p:cNvPr id="5" name="Segnaposto piè di pagina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Segnaposto numero diapositiva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F5474DC-7590-414B-AB97-D748A4E09DF4}" type="slidenum">
              <a:rPr lang="it-IT" smtClean="0"/>
              <a:t>‹N›</a:t>
            </a:fld>
            <a:endParaRPr lang="it-IT"/>
          </a:p>
        </p:txBody>
      </p:sp>
    </p:spTree>
    <p:extLst>
      <p:ext uri="{BB962C8B-B14F-4D97-AF65-F5344CB8AC3E}">
        <p14:creationId xmlns:p14="http://schemas.microsoft.com/office/powerpoint/2010/main" val="27388157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p:txBody>
          <a:bodyPr/>
          <a:lstStyle/>
          <a:p>
            <a:r>
              <a:rPr lang="es-ES" dirty="0" smtClean="0">
                <a:latin typeface="Georgia" panose="02040502050405020303" pitchFamily="18" charset="0"/>
              </a:rPr>
              <a:t>Las novelas de 1902</a:t>
            </a:r>
            <a:endParaRPr lang="it-IT" dirty="0">
              <a:latin typeface="Georgia" panose="02040502050405020303" pitchFamily="18" charset="0"/>
            </a:endParaRPr>
          </a:p>
        </p:txBody>
      </p:sp>
      <p:sp>
        <p:nvSpPr>
          <p:cNvPr id="3" name="Sottotitolo 2"/>
          <p:cNvSpPr>
            <a:spLocks noGrp="1"/>
          </p:cNvSpPr>
          <p:nvPr>
            <p:ph type="subTitle" idx="1"/>
          </p:nvPr>
        </p:nvSpPr>
        <p:spPr/>
        <p:txBody>
          <a:bodyPr/>
          <a:lstStyle/>
          <a:p>
            <a:r>
              <a:rPr lang="es-ES" i="1" dirty="0" smtClean="0">
                <a:latin typeface="Georgia" panose="02040502050405020303" pitchFamily="18" charset="0"/>
              </a:rPr>
              <a:t>Camino de perfección y La Voluntad</a:t>
            </a:r>
            <a:endParaRPr lang="it-IT" i="1" dirty="0">
              <a:latin typeface="Georgia" panose="02040502050405020303" pitchFamily="18" charset="0"/>
            </a:endParaRPr>
          </a:p>
        </p:txBody>
      </p:sp>
    </p:spTree>
    <p:extLst>
      <p:ext uri="{BB962C8B-B14F-4D97-AF65-F5344CB8AC3E}">
        <p14:creationId xmlns:p14="http://schemas.microsoft.com/office/powerpoint/2010/main" val="384072889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p:cNvSpPr txBox="1"/>
          <p:nvPr/>
        </p:nvSpPr>
        <p:spPr>
          <a:xfrm>
            <a:off x="169817" y="483326"/>
            <a:ext cx="11861074" cy="6230983"/>
          </a:xfrm>
          <a:prstGeom prst="rect">
            <a:avLst/>
          </a:prstGeom>
          <a:noFill/>
        </p:spPr>
        <p:txBody>
          <a:bodyPr wrap="square" rtlCol="0">
            <a:spAutoFit/>
          </a:bodyPr>
          <a:lstStyle/>
          <a:p>
            <a:endParaRPr lang="it-IT" dirty="0"/>
          </a:p>
        </p:txBody>
      </p:sp>
      <p:sp>
        <p:nvSpPr>
          <p:cNvPr id="3" name="CasellaDiTesto 2"/>
          <p:cNvSpPr txBox="1"/>
          <p:nvPr/>
        </p:nvSpPr>
        <p:spPr>
          <a:xfrm>
            <a:off x="169817" y="313509"/>
            <a:ext cx="11861074" cy="6555641"/>
          </a:xfrm>
          <a:prstGeom prst="rect">
            <a:avLst/>
          </a:prstGeom>
          <a:noFill/>
        </p:spPr>
        <p:txBody>
          <a:bodyPr wrap="square" rtlCol="0">
            <a:spAutoFit/>
          </a:bodyPr>
          <a:lstStyle/>
          <a:p>
            <a:pPr algn="just">
              <a:spcAft>
                <a:spcPts val="0"/>
              </a:spcAft>
            </a:pPr>
            <a:r>
              <a:rPr lang="es-ES" sz="2800" b="1" dirty="0" smtClean="0">
                <a:solidFill>
                  <a:srgbClr val="FF0000"/>
                </a:solidFill>
                <a:effectLst/>
                <a:latin typeface="Georgia" panose="02040502050405020303" pitchFamily="18" charset="0"/>
                <a:ea typeface="Times New Roman" panose="02020603050405020304" pitchFamily="18" charset="0"/>
              </a:rPr>
              <a:t>MULTIPERSPECTIVISMO</a:t>
            </a:r>
          </a:p>
          <a:p>
            <a:pPr algn="just">
              <a:spcAft>
                <a:spcPts val="0"/>
              </a:spcAft>
            </a:pPr>
            <a:r>
              <a:rPr lang="es-ES" sz="2800" dirty="0" smtClean="0">
                <a:effectLst/>
                <a:latin typeface="Georgia" panose="02040502050405020303" pitchFamily="18" charset="0"/>
                <a:ea typeface="Times New Roman" panose="02020603050405020304" pitchFamily="18" charset="0"/>
              </a:rPr>
              <a:t>Aún más evidente es el multiperspectivismo en </a:t>
            </a:r>
            <a:r>
              <a:rPr lang="es-ES" sz="2800" i="1" dirty="0" smtClean="0">
                <a:effectLst/>
                <a:latin typeface="Georgia" panose="02040502050405020303" pitchFamily="18" charset="0"/>
                <a:ea typeface="Times New Roman" panose="02020603050405020304" pitchFamily="18" charset="0"/>
              </a:rPr>
              <a:t>Camino de Perfección</a:t>
            </a:r>
            <a:r>
              <a:rPr lang="es-ES" sz="2800" dirty="0" smtClean="0">
                <a:effectLst/>
                <a:latin typeface="Georgia" panose="02040502050405020303" pitchFamily="18" charset="0"/>
                <a:ea typeface="Times New Roman" panose="02020603050405020304" pitchFamily="18" charset="0"/>
              </a:rPr>
              <a:t>.</a:t>
            </a:r>
            <a:endParaRPr lang="it-IT" sz="2400" dirty="0" smtClean="0">
              <a:effectLst/>
              <a:latin typeface="Times New Roman" panose="02020603050405020304" pitchFamily="18" charset="0"/>
              <a:ea typeface="Times New Roman" panose="02020603050405020304" pitchFamily="18" charset="0"/>
            </a:endParaRPr>
          </a:p>
          <a:p>
            <a:pPr algn="just">
              <a:spcAft>
                <a:spcPts val="0"/>
              </a:spcAft>
            </a:pPr>
            <a:r>
              <a:rPr lang="es-ES" sz="2800" dirty="0" smtClean="0">
                <a:effectLst/>
                <a:latin typeface="Georgia" panose="02040502050405020303" pitchFamily="18" charset="0"/>
                <a:ea typeface="Times New Roman" panose="02020603050405020304" pitchFamily="18" charset="0"/>
              </a:rPr>
              <a:t>En los primeros dos capítulos aparece un yo-testigo extradiegético (el condiscípulo) y asistimos a una narración pretendidamente objetiva, ‘realista’.</a:t>
            </a:r>
            <a:endParaRPr lang="it-IT" sz="2400" dirty="0" smtClean="0">
              <a:effectLst/>
              <a:latin typeface="Times New Roman" panose="02020603050405020304" pitchFamily="18" charset="0"/>
              <a:ea typeface="Times New Roman" panose="02020603050405020304" pitchFamily="18" charset="0"/>
            </a:endParaRPr>
          </a:p>
          <a:p>
            <a:pPr algn="just">
              <a:spcAft>
                <a:spcPts val="0"/>
              </a:spcAft>
            </a:pPr>
            <a:endParaRPr lang="es-ES" sz="2800" dirty="0">
              <a:latin typeface="Georgia" panose="02040502050405020303" pitchFamily="18" charset="0"/>
              <a:ea typeface="Times New Roman" panose="02020603050405020304" pitchFamily="18" charset="0"/>
            </a:endParaRPr>
          </a:p>
          <a:p>
            <a:pPr algn="just">
              <a:spcAft>
                <a:spcPts val="0"/>
              </a:spcAft>
            </a:pPr>
            <a:r>
              <a:rPr lang="es-ES" sz="2800" dirty="0" smtClean="0">
                <a:effectLst/>
                <a:latin typeface="Georgia" panose="02040502050405020303" pitchFamily="18" charset="0"/>
                <a:ea typeface="Times New Roman" panose="02020603050405020304" pitchFamily="18" charset="0"/>
              </a:rPr>
              <a:t>Luego, como la mirada tiene que detenerse sobre el alma de Ossorio y su “pasión mística”, es necesario pasar a un narrador omnisciente cuyo punto de vista se identifica con el del mismo Ossorio: narrador extradiegético heterodiegético. </a:t>
            </a:r>
            <a:endParaRPr lang="it-IT" sz="2400" dirty="0" smtClean="0">
              <a:effectLst/>
              <a:latin typeface="Times New Roman" panose="02020603050405020304" pitchFamily="18" charset="0"/>
              <a:ea typeface="Times New Roman" panose="02020603050405020304" pitchFamily="18" charset="0"/>
            </a:endParaRPr>
          </a:p>
          <a:p>
            <a:pPr algn="just">
              <a:spcAft>
                <a:spcPts val="0"/>
              </a:spcAft>
            </a:pPr>
            <a:endParaRPr lang="es-ES" sz="2800" dirty="0" smtClean="0">
              <a:effectLst/>
              <a:latin typeface="Georgia" panose="02040502050405020303" pitchFamily="18" charset="0"/>
              <a:ea typeface="Times New Roman" panose="02020603050405020304" pitchFamily="18" charset="0"/>
            </a:endParaRPr>
          </a:p>
          <a:p>
            <a:pPr algn="just">
              <a:spcAft>
                <a:spcPts val="0"/>
              </a:spcAft>
            </a:pPr>
            <a:r>
              <a:rPr lang="es-ES" sz="2800" dirty="0" smtClean="0">
                <a:effectLst/>
                <a:latin typeface="Georgia" panose="02040502050405020303" pitchFamily="18" charset="0"/>
                <a:ea typeface="Times New Roman" panose="02020603050405020304" pitchFamily="18" charset="0"/>
              </a:rPr>
              <a:t>Es así hasta el capítulo 46, cuando toma la palabra, como en la </a:t>
            </a:r>
            <a:r>
              <a:rPr lang="es-ES" sz="2800" i="1" dirty="0" smtClean="0">
                <a:effectLst/>
                <a:latin typeface="Georgia" panose="02040502050405020303" pitchFamily="18" charset="0"/>
                <a:ea typeface="Times New Roman" panose="02020603050405020304" pitchFamily="18" charset="0"/>
              </a:rPr>
              <a:t>Voluntad</a:t>
            </a:r>
            <a:r>
              <a:rPr lang="es-ES" sz="2800" dirty="0" smtClean="0">
                <a:effectLst/>
                <a:latin typeface="Georgia" panose="02040502050405020303" pitchFamily="18" charset="0"/>
                <a:ea typeface="Times New Roman" panose="02020603050405020304" pitchFamily="18" charset="0"/>
              </a:rPr>
              <a:t>, el mismo protagonista Fernando Ossorio [lo cual significa la disolución completa del narrador realista]: narrador intradiegético y homodiegético.</a:t>
            </a:r>
            <a:endParaRPr lang="it-IT" sz="2400" dirty="0" smtClean="0">
              <a:effectLst/>
              <a:latin typeface="Times New Roman" panose="02020603050405020304" pitchFamily="18" charset="0"/>
              <a:ea typeface="Times New Roman" panose="02020603050405020304" pitchFamily="18" charset="0"/>
            </a:endParaRPr>
          </a:p>
          <a:p>
            <a:pPr algn="just">
              <a:spcAft>
                <a:spcPts val="0"/>
              </a:spcAft>
            </a:pPr>
            <a:r>
              <a:rPr lang="es-ES" sz="2800" dirty="0" smtClean="0">
                <a:effectLst/>
                <a:latin typeface="Georgia" panose="02040502050405020303" pitchFamily="18" charset="0"/>
                <a:ea typeface="Times New Roman" panose="02020603050405020304" pitchFamily="18" charset="0"/>
              </a:rPr>
              <a:t> </a:t>
            </a:r>
            <a:endParaRPr lang="es-ES" sz="2800" dirty="0">
              <a:latin typeface="Georgia" panose="02040502050405020303" pitchFamily="18" charset="0"/>
              <a:ea typeface="Times New Roman" panose="02020603050405020304" pitchFamily="18" charset="0"/>
            </a:endParaRPr>
          </a:p>
        </p:txBody>
      </p:sp>
    </p:spTree>
    <p:extLst>
      <p:ext uri="{BB962C8B-B14F-4D97-AF65-F5344CB8AC3E}">
        <p14:creationId xmlns:p14="http://schemas.microsoft.com/office/powerpoint/2010/main" val="380590251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p:cNvSpPr txBox="1"/>
          <p:nvPr/>
        </p:nvSpPr>
        <p:spPr>
          <a:xfrm>
            <a:off x="169817" y="491075"/>
            <a:ext cx="11861074" cy="6230983"/>
          </a:xfrm>
          <a:prstGeom prst="rect">
            <a:avLst/>
          </a:prstGeom>
          <a:noFill/>
        </p:spPr>
        <p:txBody>
          <a:bodyPr wrap="square" rtlCol="0">
            <a:spAutoFit/>
          </a:bodyPr>
          <a:lstStyle/>
          <a:p>
            <a:endParaRPr lang="it-IT" dirty="0"/>
          </a:p>
        </p:txBody>
      </p:sp>
      <p:sp>
        <p:nvSpPr>
          <p:cNvPr id="3" name="CasellaDiTesto 2"/>
          <p:cNvSpPr txBox="1"/>
          <p:nvPr/>
        </p:nvSpPr>
        <p:spPr>
          <a:xfrm>
            <a:off x="169817" y="313509"/>
            <a:ext cx="11861074" cy="3970318"/>
          </a:xfrm>
          <a:prstGeom prst="rect">
            <a:avLst/>
          </a:prstGeom>
          <a:noFill/>
        </p:spPr>
        <p:txBody>
          <a:bodyPr wrap="square" rtlCol="0">
            <a:spAutoFit/>
          </a:bodyPr>
          <a:lstStyle/>
          <a:p>
            <a:pPr algn="just">
              <a:spcAft>
                <a:spcPts val="0"/>
              </a:spcAft>
            </a:pPr>
            <a:r>
              <a:rPr lang="es-ES" sz="2800" b="1" dirty="0" smtClean="0">
                <a:solidFill>
                  <a:srgbClr val="FF0000"/>
                </a:solidFill>
                <a:effectLst/>
                <a:latin typeface="Georgia" panose="02040502050405020303" pitchFamily="18" charset="0"/>
                <a:ea typeface="Times New Roman" panose="02020603050405020304" pitchFamily="18" charset="0"/>
              </a:rPr>
              <a:t>MULTIPERSPECTIVISM</a:t>
            </a:r>
            <a:r>
              <a:rPr lang="es-ES" sz="2800" dirty="0" smtClean="0">
                <a:effectLst/>
                <a:latin typeface="Georgia" panose="02040502050405020303" pitchFamily="18" charset="0"/>
                <a:ea typeface="Times New Roman" panose="02020603050405020304" pitchFamily="18" charset="0"/>
              </a:rPr>
              <a:t>O</a:t>
            </a:r>
          </a:p>
          <a:p>
            <a:pPr algn="just">
              <a:spcAft>
                <a:spcPts val="0"/>
              </a:spcAft>
            </a:pPr>
            <a:endParaRPr lang="es-ES" sz="2800" dirty="0" smtClean="0">
              <a:effectLst/>
              <a:latin typeface="Georgia" panose="02040502050405020303" pitchFamily="18" charset="0"/>
              <a:ea typeface="Times New Roman" panose="02020603050405020304" pitchFamily="18" charset="0"/>
            </a:endParaRPr>
          </a:p>
          <a:p>
            <a:pPr algn="just">
              <a:spcAft>
                <a:spcPts val="0"/>
              </a:spcAft>
            </a:pPr>
            <a:r>
              <a:rPr lang="es-ES" sz="2800" dirty="0" smtClean="0">
                <a:effectLst/>
                <a:latin typeface="Georgia" panose="02040502050405020303" pitchFamily="18" charset="0"/>
                <a:ea typeface="Times New Roman" panose="02020603050405020304" pitchFamily="18" charset="0"/>
              </a:rPr>
              <a:t>Pero este punto de vista no puede ser el definitivo por el mismo problema que se pone al final de </a:t>
            </a:r>
            <a:r>
              <a:rPr lang="es-ES" sz="2800" i="1" dirty="0" smtClean="0">
                <a:effectLst/>
                <a:latin typeface="Georgia" panose="02040502050405020303" pitchFamily="18" charset="0"/>
                <a:ea typeface="Times New Roman" panose="02020603050405020304" pitchFamily="18" charset="0"/>
              </a:rPr>
              <a:t>La Voluntad</a:t>
            </a:r>
            <a:r>
              <a:rPr lang="es-ES" sz="2800" dirty="0" smtClean="0">
                <a:effectLst/>
                <a:latin typeface="Georgia" panose="02040502050405020303" pitchFamily="18" charset="0"/>
                <a:ea typeface="Times New Roman" panose="02020603050405020304" pitchFamily="18" charset="0"/>
              </a:rPr>
              <a:t>: Ossorio no puede contar su derrota (y no puede hacerlo, entre otras cosas, porque no se da cuenta de su fiasco). </a:t>
            </a:r>
          </a:p>
          <a:p>
            <a:pPr algn="just">
              <a:spcAft>
                <a:spcPts val="0"/>
              </a:spcAft>
            </a:pPr>
            <a:endParaRPr lang="es-ES" sz="2800" dirty="0" smtClean="0">
              <a:effectLst/>
              <a:latin typeface="Georgia" panose="02040502050405020303" pitchFamily="18" charset="0"/>
              <a:ea typeface="Times New Roman" panose="02020603050405020304" pitchFamily="18" charset="0"/>
            </a:endParaRPr>
          </a:p>
          <a:p>
            <a:pPr algn="just">
              <a:spcAft>
                <a:spcPts val="0"/>
              </a:spcAft>
            </a:pPr>
            <a:r>
              <a:rPr lang="es-ES" sz="2800" dirty="0" smtClean="0">
                <a:effectLst/>
                <a:latin typeface="Georgia" panose="02040502050405020303" pitchFamily="18" charset="0"/>
                <a:ea typeface="Times New Roman" panose="02020603050405020304" pitchFamily="18" charset="0"/>
              </a:rPr>
              <a:t>Así que al final se pasa a un narrador omnisciente ‘tradicional’, cuyo punto de vista ya no es el de Ossorio. </a:t>
            </a:r>
            <a:endParaRPr lang="it-IT" sz="2400" dirty="0" smtClean="0">
              <a:effectLst/>
              <a:latin typeface="Times New Roman" panose="02020603050405020304" pitchFamily="18" charset="0"/>
              <a:ea typeface="Times New Roman" panose="02020603050405020304" pitchFamily="18" charset="0"/>
            </a:endParaRPr>
          </a:p>
          <a:p>
            <a:pPr algn="just">
              <a:spcAft>
                <a:spcPts val="0"/>
              </a:spcAft>
            </a:pPr>
            <a:endParaRPr lang="es-ES" sz="2800" dirty="0">
              <a:latin typeface="Georgia" panose="02040502050405020303" pitchFamily="18" charset="0"/>
              <a:ea typeface="Times New Roman" panose="02020603050405020304" pitchFamily="18" charset="0"/>
            </a:endParaRPr>
          </a:p>
        </p:txBody>
      </p:sp>
    </p:spTree>
    <p:extLst>
      <p:ext uri="{BB962C8B-B14F-4D97-AF65-F5344CB8AC3E}">
        <p14:creationId xmlns:p14="http://schemas.microsoft.com/office/powerpoint/2010/main" val="296978976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p:cNvSpPr txBox="1"/>
          <p:nvPr/>
        </p:nvSpPr>
        <p:spPr>
          <a:xfrm>
            <a:off x="169817" y="483326"/>
            <a:ext cx="11861074" cy="6230983"/>
          </a:xfrm>
          <a:prstGeom prst="rect">
            <a:avLst/>
          </a:prstGeom>
          <a:noFill/>
        </p:spPr>
        <p:txBody>
          <a:bodyPr wrap="square" rtlCol="0">
            <a:spAutoFit/>
          </a:bodyPr>
          <a:lstStyle/>
          <a:p>
            <a:endParaRPr lang="it-IT" dirty="0"/>
          </a:p>
        </p:txBody>
      </p:sp>
      <p:sp>
        <p:nvSpPr>
          <p:cNvPr id="3" name="CasellaDiTesto 2"/>
          <p:cNvSpPr txBox="1"/>
          <p:nvPr/>
        </p:nvSpPr>
        <p:spPr>
          <a:xfrm>
            <a:off x="169817" y="313509"/>
            <a:ext cx="11861074" cy="4832092"/>
          </a:xfrm>
          <a:prstGeom prst="rect">
            <a:avLst/>
          </a:prstGeom>
          <a:noFill/>
        </p:spPr>
        <p:txBody>
          <a:bodyPr wrap="square" rtlCol="0">
            <a:spAutoFit/>
          </a:bodyPr>
          <a:lstStyle/>
          <a:p>
            <a:pPr algn="just">
              <a:spcAft>
                <a:spcPts val="0"/>
              </a:spcAft>
            </a:pPr>
            <a:r>
              <a:rPr lang="es-ES" sz="2800" dirty="0" smtClean="0">
                <a:solidFill>
                  <a:srgbClr val="FF0000"/>
                </a:solidFill>
                <a:effectLst/>
                <a:latin typeface="Georgia" panose="02040502050405020303" pitchFamily="18" charset="0"/>
                <a:ea typeface="Times New Roman" panose="02020603050405020304" pitchFamily="18" charset="0"/>
              </a:rPr>
              <a:t>MULTIPERSPECTIVISMO: Los narradores de </a:t>
            </a:r>
            <a:r>
              <a:rPr lang="es-ES" sz="2800" i="1" dirty="0" smtClean="0">
                <a:solidFill>
                  <a:srgbClr val="FF0000"/>
                </a:solidFill>
                <a:effectLst/>
                <a:latin typeface="Georgia" panose="02040502050405020303" pitchFamily="18" charset="0"/>
                <a:ea typeface="Times New Roman" panose="02020603050405020304" pitchFamily="18" charset="0"/>
              </a:rPr>
              <a:t>Camino de Perfección</a:t>
            </a:r>
            <a:endParaRPr lang="it-IT" sz="2400" dirty="0" smtClean="0">
              <a:effectLst/>
              <a:latin typeface="Times New Roman" panose="02020603050405020304" pitchFamily="18" charset="0"/>
              <a:ea typeface="Times New Roman" panose="02020603050405020304" pitchFamily="18" charset="0"/>
            </a:endParaRPr>
          </a:p>
          <a:p>
            <a:pPr algn="just">
              <a:spcAft>
                <a:spcPts val="0"/>
              </a:spcAft>
            </a:pPr>
            <a:r>
              <a:rPr lang="es-ES" sz="2800" dirty="0" smtClean="0">
                <a:effectLst/>
                <a:latin typeface="Georgia" panose="02040502050405020303" pitchFamily="18" charset="0"/>
                <a:ea typeface="Times New Roman" panose="02020603050405020304" pitchFamily="18" charset="0"/>
              </a:rPr>
              <a:t> </a:t>
            </a:r>
            <a:endParaRPr lang="it-IT" sz="2400" dirty="0" smtClean="0">
              <a:effectLst/>
              <a:latin typeface="Times New Roman" panose="02020603050405020304" pitchFamily="18" charset="0"/>
              <a:ea typeface="Times New Roman" panose="02020603050405020304" pitchFamily="18" charset="0"/>
            </a:endParaRPr>
          </a:p>
          <a:p>
            <a:pPr algn="just">
              <a:spcAft>
                <a:spcPts val="0"/>
              </a:spcAft>
            </a:pPr>
            <a:r>
              <a:rPr lang="es-ES" sz="2800" dirty="0" smtClean="0">
                <a:effectLst/>
                <a:latin typeface="Georgia" panose="02040502050405020303" pitchFamily="18" charset="0"/>
                <a:ea typeface="Times New Roman" panose="02020603050405020304" pitchFamily="18" charset="0"/>
              </a:rPr>
              <a:t>“Entre los compañeros que estudiaron medicina conmigo, ninguno tan extraño y digno de observación como Fernando Ossorio.” (Baroja, </a:t>
            </a:r>
            <a:r>
              <a:rPr lang="es-ES" sz="2800" i="1" dirty="0" smtClean="0">
                <a:effectLst/>
                <a:latin typeface="Georgia" panose="02040502050405020303" pitchFamily="18" charset="0"/>
                <a:ea typeface="Times New Roman" panose="02020603050405020304" pitchFamily="18" charset="0"/>
              </a:rPr>
              <a:t>Camino de Perfección</a:t>
            </a:r>
            <a:r>
              <a:rPr lang="es-ES" sz="2800" dirty="0" smtClean="0">
                <a:effectLst/>
                <a:latin typeface="Georgia" panose="02040502050405020303" pitchFamily="18" charset="0"/>
                <a:ea typeface="Times New Roman" panose="02020603050405020304" pitchFamily="18" charset="0"/>
              </a:rPr>
              <a:t>, I)</a:t>
            </a:r>
            <a:endParaRPr lang="it-IT" sz="2400" dirty="0" smtClean="0">
              <a:effectLst/>
              <a:latin typeface="Times New Roman" panose="02020603050405020304" pitchFamily="18" charset="0"/>
              <a:ea typeface="Times New Roman" panose="02020603050405020304" pitchFamily="18" charset="0"/>
            </a:endParaRPr>
          </a:p>
          <a:p>
            <a:pPr algn="just">
              <a:spcAft>
                <a:spcPts val="0"/>
              </a:spcAft>
            </a:pPr>
            <a:r>
              <a:rPr lang="es-ES" sz="2800" dirty="0" smtClean="0">
                <a:effectLst/>
                <a:latin typeface="Georgia" panose="02040502050405020303" pitchFamily="18" charset="0"/>
                <a:ea typeface="Times New Roman" panose="02020603050405020304" pitchFamily="18" charset="0"/>
              </a:rPr>
              <a:t> </a:t>
            </a:r>
            <a:endParaRPr lang="it-IT" sz="2400" dirty="0" smtClean="0">
              <a:effectLst/>
              <a:latin typeface="Times New Roman" panose="02020603050405020304" pitchFamily="18" charset="0"/>
              <a:ea typeface="Times New Roman" panose="02020603050405020304" pitchFamily="18" charset="0"/>
            </a:endParaRPr>
          </a:p>
          <a:p>
            <a:pPr algn="just">
              <a:spcAft>
                <a:spcPts val="0"/>
              </a:spcAft>
            </a:pPr>
            <a:r>
              <a:rPr lang="es-ES" sz="2800" dirty="0" smtClean="0">
                <a:effectLst/>
                <a:latin typeface="Georgia" panose="02040502050405020303" pitchFamily="18" charset="0"/>
                <a:ea typeface="Times New Roman" panose="02020603050405020304" pitchFamily="18" charset="0"/>
              </a:rPr>
              <a:t>“Días más tarde, al llegar Fernando a su casa, se encontró con una invitación para ir a una kermesse [...]. Mientras traía a la imaginación estos recuerdos lejanos, caminaba por Recoletos...” (Baroja, </a:t>
            </a:r>
            <a:r>
              <a:rPr lang="es-ES" sz="2800" i="1" dirty="0" smtClean="0">
                <a:effectLst/>
                <a:latin typeface="Georgia" panose="02040502050405020303" pitchFamily="18" charset="0"/>
                <a:ea typeface="Times New Roman" panose="02020603050405020304" pitchFamily="18" charset="0"/>
              </a:rPr>
              <a:t>Camino de Perfección</a:t>
            </a:r>
            <a:r>
              <a:rPr lang="es-ES" sz="2800" dirty="0" smtClean="0">
                <a:effectLst/>
                <a:latin typeface="Georgia" panose="02040502050405020303" pitchFamily="18" charset="0"/>
                <a:ea typeface="Times New Roman" panose="02020603050405020304" pitchFamily="18" charset="0"/>
              </a:rPr>
              <a:t>, III)</a:t>
            </a:r>
            <a:endParaRPr lang="it-IT" sz="2400" dirty="0" smtClean="0">
              <a:effectLst/>
              <a:latin typeface="Times New Roman" panose="02020603050405020304" pitchFamily="18" charset="0"/>
              <a:ea typeface="Times New Roman" panose="02020603050405020304" pitchFamily="18" charset="0"/>
            </a:endParaRPr>
          </a:p>
          <a:p>
            <a:pPr algn="just">
              <a:spcAft>
                <a:spcPts val="0"/>
              </a:spcAft>
            </a:pPr>
            <a:r>
              <a:rPr lang="es-ES" sz="2800" dirty="0" smtClean="0">
                <a:effectLst/>
                <a:latin typeface="Georgia" panose="02040502050405020303" pitchFamily="18" charset="0"/>
                <a:ea typeface="Times New Roman" panose="02020603050405020304" pitchFamily="18" charset="0"/>
              </a:rPr>
              <a:t> </a:t>
            </a:r>
            <a:endParaRPr lang="es-ES" sz="2800" dirty="0">
              <a:latin typeface="Georgia" panose="02040502050405020303" pitchFamily="18" charset="0"/>
              <a:ea typeface="Times New Roman" panose="02020603050405020304" pitchFamily="18" charset="0"/>
            </a:endParaRPr>
          </a:p>
        </p:txBody>
      </p:sp>
    </p:spTree>
    <p:extLst>
      <p:ext uri="{BB962C8B-B14F-4D97-AF65-F5344CB8AC3E}">
        <p14:creationId xmlns:p14="http://schemas.microsoft.com/office/powerpoint/2010/main" val="264914757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p:cNvSpPr txBox="1"/>
          <p:nvPr/>
        </p:nvSpPr>
        <p:spPr>
          <a:xfrm>
            <a:off x="169817" y="483326"/>
            <a:ext cx="11861074" cy="6230983"/>
          </a:xfrm>
          <a:prstGeom prst="rect">
            <a:avLst/>
          </a:prstGeom>
          <a:noFill/>
        </p:spPr>
        <p:txBody>
          <a:bodyPr wrap="square" rtlCol="0">
            <a:spAutoFit/>
          </a:bodyPr>
          <a:lstStyle/>
          <a:p>
            <a:endParaRPr lang="it-IT" dirty="0"/>
          </a:p>
        </p:txBody>
      </p:sp>
      <p:sp>
        <p:nvSpPr>
          <p:cNvPr id="3" name="CasellaDiTesto 2"/>
          <p:cNvSpPr txBox="1"/>
          <p:nvPr/>
        </p:nvSpPr>
        <p:spPr>
          <a:xfrm>
            <a:off x="169817" y="313509"/>
            <a:ext cx="11861074" cy="5693866"/>
          </a:xfrm>
          <a:prstGeom prst="rect">
            <a:avLst/>
          </a:prstGeom>
          <a:noFill/>
        </p:spPr>
        <p:txBody>
          <a:bodyPr wrap="square" rtlCol="0">
            <a:spAutoFit/>
          </a:bodyPr>
          <a:lstStyle/>
          <a:p>
            <a:pPr algn="just">
              <a:spcAft>
                <a:spcPts val="0"/>
              </a:spcAft>
            </a:pPr>
            <a:r>
              <a:rPr lang="es-ES" sz="2800" dirty="0" smtClean="0">
                <a:solidFill>
                  <a:srgbClr val="FF0000"/>
                </a:solidFill>
                <a:effectLst/>
                <a:latin typeface="Georgia" panose="02040502050405020303" pitchFamily="18" charset="0"/>
                <a:ea typeface="Times New Roman" panose="02020603050405020304" pitchFamily="18" charset="0"/>
              </a:rPr>
              <a:t>MULTIPERSPECTIVISMO: Los narradores de </a:t>
            </a:r>
            <a:r>
              <a:rPr lang="es-ES" sz="2800" i="1" dirty="0" smtClean="0">
                <a:solidFill>
                  <a:srgbClr val="FF0000"/>
                </a:solidFill>
                <a:effectLst/>
                <a:latin typeface="Georgia" panose="02040502050405020303" pitchFamily="18" charset="0"/>
                <a:ea typeface="Times New Roman" panose="02020603050405020304" pitchFamily="18" charset="0"/>
              </a:rPr>
              <a:t>Camino de Perfección</a:t>
            </a:r>
            <a:endParaRPr lang="it-IT" sz="2400" dirty="0" smtClean="0">
              <a:effectLst/>
              <a:latin typeface="Times New Roman" panose="02020603050405020304" pitchFamily="18" charset="0"/>
              <a:ea typeface="Times New Roman" panose="02020603050405020304" pitchFamily="18" charset="0"/>
            </a:endParaRPr>
          </a:p>
          <a:p>
            <a:pPr algn="just">
              <a:spcAft>
                <a:spcPts val="0"/>
              </a:spcAft>
            </a:pPr>
            <a:r>
              <a:rPr lang="es-ES" sz="2800" dirty="0" smtClean="0">
                <a:effectLst/>
                <a:latin typeface="Georgia" panose="02040502050405020303" pitchFamily="18" charset="0"/>
                <a:ea typeface="Times New Roman" panose="02020603050405020304" pitchFamily="18" charset="0"/>
              </a:rPr>
              <a:t>  </a:t>
            </a:r>
            <a:endParaRPr lang="it-IT" sz="2400" dirty="0" smtClean="0">
              <a:effectLst/>
              <a:latin typeface="Times New Roman" panose="02020603050405020304" pitchFamily="18" charset="0"/>
              <a:ea typeface="Times New Roman" panose="02020603050405020304" pitchFamily="18" charset="0"/>
            </a:endParaRPr>
          </a:p>
          <a:p>
            <a:pPr algn="just">
              <a:spcAft>
                <a:spcPts val="0"/>
              </a:spcAft>
            </a:pPr>
            <a:r>
              <a:rPr lang="es-ES" sz="2800" dirty="0" smtClean="0">
                <a:effectLst/>
                <a:latin typeface="Georgia" panose="02040502050405020303" pitchFamily="18" charset="0"/>
                <a:ea typeface="Times New Roman" panose="02020603050405020304" pitchFamily="18" charset="0"/>
              </a:rPr>
              <a:t> “¿Fue manuscrito o colección de cartas? No sé; después de todo, ¿qué importa? En el cuaderno de donde yo copio esto, la narración continúa, solo que el narrador parece ser en las páginas siguientes el mismo personaje.</a:t>
            </a:r>
            <a:endParaRPr lang="it-IT" sz="2400" dirty="0" smtClean="0">
              <a:effectLst/>
              <a:latin typeface="Times New Roman" panose="02020603050405020304" pitchFamily="18" charset="0"/>
              <a:ea typeface="Times New Roman" panose="02020603050405020304" pitchFamily="18" charset="0"/>
            </a:endParaRPr>
          </a:p>
          <a:p>
            <a:pPr algn="just">
              <a:spcAft>
                <a:spcPts val="0"/>
              </a:spcAft>
            </a:pPr>
            <a:r>
              <a:rPr lang="es-ES" sz="2800" dirty="0" smtClean="0">
                <a:effectLst/>
                <a:latin typeface="Georgia" panose="02040502050405020303" pitchFamily="18" charset="0"/>
                <a:ea typeface="Times New Roman" panose="02020603050405020304" pitchFamily="18" charset="0"/>
              </a:rPr>
              <a:t>Ya no podía vivir allí. Tomé el tren y he bajado en la primera estación que me ha parecido.” (Baroja, </a:t>
            </a:r>
            <a:r>
              <a:rPr lang="es-ES" sz="2800" i="1" dirty="0" smtClean="0">
                <a:effectLst/>
                <a:latin typeface="Georgia" panose="02040502050405020303" pitchFamily="18" charset="0"/>
                <a:ea typeface="Times New Roman" panose="02020603050405020304" pitchFamily="18" charset="0"/>
              </a:rPr>
              <a:t>Camino de Perfección</a:t>
            </a:r>
            <a:r>
              <a:rPr lang="es-ES" sz="2800" dirty="0" smtClean="0">
                <a:effectLst/>
                <a:latin typeface="Georgia" panose="02040502050405020303" pitchFamily="18" charset="0"/>
                <a:ea typeface="Times New Roman" panose="02020603050405020304" pitchFamily="18" charset="0"/>
              </a:rPr>
              <a:t>, XLVI)</a:t>
            </a:r>
            <a:endParaRPr lang="it-IT" sz="2400" dirty="0" smtClean="0">
              <a:effectLst/>
              <a:latin typeface="Times New Roman" panose="02020603050405020304" pitchFamily="18" charset="0"/>
              <a:ea typeface="Times New Roman" panose="02020603050405020304" pitchFamily="18" charset="0"/>
            </a:endParaRPr>
          </a:p>
          <a:p>
            <a:pPr algn="just">
              <a:spcAft>
                <a:spcPts val="0"/>
              </a:spcAft>
            </a:pPr>
            <a:r>
              <a:rPr lang="es-ES" sz="2800" dirty="0" smtClean="0">
                <a:effectLst/>
                <a:latin typeface="Georgia" panose="02040502050405020303" pitchFamily="18" charset="0"/>
                <a:ea typeface="Times New Roman" panose="02020603050405020304" pitchFamily="18" charset="0"/>
              </a:rPr>
              <a:t> </a:t>
            </a:r>
            <a:endParaRPr lang="it-IT" sz="2400" dirty="0" smtClean="0">
              <a:effectLst/>
              <a:latin typeface="Times New Roman" panose="02020603050405020304" pitchFamily="18" charset="0"/>
              <a:ea typeface="Times New Roman" panose="02020603050405020304" pitchFamily="18" charset="0"/>
            </a:endParaRPr>
          </a:p>
          <a:p>
            <a:pPr algn="just">
              <a:spcAft>
                <a:spcPts val="0"/>
              </a:spcAft>
            </a:pPr>
            <a:r>
              <a:rPr lang="es-ES" sz="2800" dirty="0" smtClean="0">
                <a:effectLst/>
                <a:latin typeface="Georgia" panose="02040502050405020303" pitchFamily="18" charset="0"/>
                <a:ea typeface="Times New Roman" panose="02020603050405020304" pitchFamily="18" charset="0"/>
              </a:rPr>
              <a:t>“Fernando sentía amplio y fuerte [...] el deseo de amor...” (Baroja, </a:t>
            </a:r>
            <a:r>
              <a:rPr lang="es-ES" sz="2800" i="1" dirty="0" smtClean="0">
                <a:effectLst/>
                <a:latin typeface="Georgia" panose="02040502050405020303" pitchFamily="18" charset="0"/>
                <a:ea typeface="Times New Roman" panose="02020603050405020304" pitchFamily="18" charset="0"/>
              </a:rPr>
              <a:t>Camino de Perfección</a:t>
            </a:r>
            <a:r>
              <a:rPr lang="es-ES" sz="2800" dirty="0" smtClean="0">
                <a:effectLst/>
                <a:latin typeface="Georgia" panose="02040502050405020303" pitchFamily="18" charset="0"/>
                <a:ea typeface="Times New Roman" panose="02020603050405020304" pitchFamily="18" charset="0"/>
              </a:rPr>
              <a:t>, LVII)</a:t>
            </a:r>
            <a:endParaRPr lang="it-IT" sz="2400" dirty="0" smtClean="0">
              <a:effectLst/>
              <a:latin typeface="Times New Roman" panose="02020603050405020304" pitchFamily="18" charset="0"/>
              <a:ea typeface="Times New Roman" panose="02020603050405020304" pitchFamily="18" charset="0"/>
            </a:endParaRPr>
          </a:p>
          <a:p>
            <a:pPr algn="just">
              <a:spcAft>
                <a:spcPts val="0"/>
              </a:spcAft>
            </a:pPr>
            <a:r>
              <a:rPr lang="es-ES" sz="2800" dirty="0" smtClean="0">
                <a:effectLst/>
                <a:latin typeface="Georgia" panose="02040502050405020303" pitchFamily="18" charset="0"/>
                <a:ea typeface="Times New Roman" panose="02020603050405020304" pitchFamily="18" charset="0"/>
              </a:rPr>
              <a:t> </a:t>
            </a:r>
            <a:endParaRPr lang="it-IT" sz="2400" dirty="0" smtClean="0">
              <a:effectLst/>
              <a:latin typeface="Times New Roman" panose="02020603050405020304" pitchFamily="18" charset="0"/>
              <a:ea typeface="Times New Roman" panose="02020603050405020304" pitchFamily="18" charset="0"/>
            </a:endParaRPr>
          </a:p>
          <a:p>
            <a:pPr algn="just">
              <a:spcAft>
                <a:spcPts val="0"/>
              </a:spcAft>
            </a:pPr>
            <a:endParaRPr lang="es-ES" sz="2800" dirty="0">
              <a:latin typeface="Georgia" panose="02040502050405020303" pitchFamily="18" charset="0"/>
              <a:ea typeface="Times New Roman" panose="02020603050405020304" pitchFamily="18" charset="0"/>
            </a:endParaRPr>
          </a:p>
        </p:txBody>
      </p:sp>
    </p:spTree>
    <p:extLst>
      <p:ext uri="{BB962C8B-B14F-4D97-AF65-F5344CB8AC3E}">
        <p14:creationId xmlns:p14="http://schemas.microsoft.com/office/powerpoint/2010/main" val="227441877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p:cNvSpPr txBox="1"/>
          <p:nvPr/>
        </p:nvSpPr>
        <p:spPr>
          <a:xfrm>
            <a:off x="169817" y="483326"/>
            <a:ext cx="11861074" cy="6230983"/>
          </a:xfrm>
          <a:prstGeom prst="rect">
            <a:avLst/>
          </a:prstGeom>
          <a:noFill/>
        </p:spPr>
        <p:txBody>
          <a:bodyPr wrap="square" rtlCol="0">
            <a:spAutoFit/>
          </a:bodyPr>
          <a:lstStyle/>
          <a:p>
            <a:endParaRPr lang="it-IT" dirty="0"/>
          </a:p>
        </p:txBody>
      </p:sp>
      <p:sp>
        <p:nvSpPr>
          <p:cNvPr id="3" name="CasellaDiTesto 2"/>
          <p:cNvSpPr txBox="1"/>
          <p:nvPr/>
        </p:nvSpPr>
        <p:spPr>
          <a:xfrm>
            <a:off x="169817" y="313509"/>
            <a:ext cx="11861074" cy="5771580"/>
          </a:xfrm>
          <a:prstGeom prst="rect">
            <a:avLst/>
          </a:prstGeom>
          <a:noFill/>
        </p:spPr>
        <p:txBody>
          <a:bodyPr wrap="square" rtlCol="0">
            <a:spAutoFit/>
          </a:bodyPr>
          <a:lstStyle/>
          <a:p>
            <a:pPr algn="ctr">
              <a:lnSpc>
                <a:spcPct val="107000"/>
              </a:lnSpc>
              <a:spcAft>
                <a:spcPts val="800"/>
              </a:spcAft>
            </a:pPr>
            <a:r>
              <a:rPr lang="es-ES" sz="2800" dirty="0">
                <a:solidFill>
                  <a:srgbClr val="FF0000"/>
                </a:solidFill>
                <a:latin typeface="Times New Roman" panose="02020603050405020304" pitchFamily="18" charset="0"/>
                <a:ea typeface="Calibri" panose="020F0502020204030204" pitchFamily="34" charset="0"/>
                <a:cs typeface="Times New Roman" panose="02020603050405020304" pitchFamily="18" charset="0"/>
              </a:rPr>
              <a:t>CAMINO DE </a:t>
            </a:r>
            <a:r>
              <a:rPr lang="es-ES" sz="2800" dirty="0" smtClean="0">
                <a:solidFill>
                  <a:srgbClr val="FF0000"/>
                </a:solidFill>
                <a:latin typeface="Times New Roman" panose="02020603050405020304" pitchFamily="18" charset="0"/>
                <a:ea typeface="Calibri" panose="020F0502020204030204" pitchFamily="34" charset="0"/>
                <a:cs typeface="Times New Roman" panose="02020603050405020304" pitchFamily="18" charset="0"/>
              </a:rPr>
              <a:t>PERFECCIÓN</a:t>
            </a:r>
            <a:endParaRPr lang="it-IT" sz="2000" dirty="0" smtClean="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es-ES" sz="2800" dirty="0" smtClean="0">
                <a:latin typeface="Times New Roman" panose="02020603050405020304" pitchFamily="18" charset="0"/>
                <a:ea typeface="Calibri" panose="020F0502020204030204" pitchFamily="34" charset="0"/>
                <a:cs typeface="Times New Roman" panose="02020603050405020304" pitchFamily="18" charset="0"/>
              </a:rPr>
              <a:t>Etiología </a:t>
            </a:r>
            <a:r>
              <a:rPr lang="es-ES" sz="2800" dirty="0">
                <a:latin typeface="Times New Roman" panose="02020603050405020304" pitchFamily="18" charset="0"/>
                <a:ea typeface="Calibri" panose="020F0502020204030204" pitchFamily="34" charset="0"/>
                <a:cs typeface="Times New Roman" panose="02020603050405020304" pitchFamily="18" charset="0"/>
              </a:rPr>
              <a:t>de la crisis de Fernando Ossorio: es el dualismo entre la FE (nodriza) y la RAZÓN (el abuelo paralítico). </a:t>
            </a:r>
            <a:r>
              <a:rPr lang="es-ES" sz="2800" dirty="0" smtClean="0">
                <a:latin typeface="Times New Roman" panose="02020603050405020304" pitchFamily="18" charset="0"/>
                <a:ea typeface="Calibri" panose="020F0502020204030204" pitchFamily="34" charset="0"/>
                <a:cs typeface="Times New Roman" panose="02020603050405020304" pitchFamily="18" charset="0"/>
              </a:rPr>
              <a:t>El </a:t>
            </a:r>
            <a:r>
              <a:rPr lang="es-ES" sz="2800" dirty="0">
                <a:latin typeface="Times New Roman" panose="02020603050405020304" pitchFamily="18" charset="0"/>
                <a:ea typeface="Calibri" panose="020F0502020204030204" pitchFamily="34" charset="0"/>
                <a:cs typeface="Times New Roman" panose="02020603050405020304" pitchFamily="18" charset="0"/>
              </a:rPr>
              <a:t>RACIONALISMO POSITIVISTA ha destruido la FE, pero la razón positivista al final </a:t>
            </a:r>
            <a:r>
              <a:rPr lang="es-ES" sz="2800" dirty="0" smtClean="0">
                <a:latin typeface="Times New Roman" panose="02020603050405020304" pitchFamily="18" charset="0"/>
                <a:ea typeface="Calibri" panose="020F0502020204030204" pitchFamily="34" charset="0"/>
                <a:cs typeface="Times New Roman" panose="02020603050405020304" pitchFamily="18" charset="0"/>
              </a:rPr>
              <a:t>se </a:t>
            </a:r>
            <a:r>
              <a:rPr lang="es-ES" sz="2800" dirty="0">
                <a:latin typeface="Times New Roman" panose="02020603050405020304" pitchFamily="18" charset="0"/>
                <a:ea typeface="Calibri" panose="020F0502020204030204" pitchFamily="34" charset="0"/>
                <a:cs typeface="Times New Roman" panose="02020603050405020304" pitchFamily="18" charset="0"/>
              </a:rPr>
              <a:t>ha desintegrado a sí misma. </a:t>
            </a:r>
            <a:r>
              <a:rPr lang="es-ES" sz="2800" dirty="0" smtClean="0">
                <a:latin typeface="Times New Roman" panose="02020603050405020304" pitchFamily="18" charset="0"/>
                <a:ea typeface="Calibri" panose="020F0502020204030204" pitchFamily="34" charset="0"/>
                <a:cs typeface="Times New Roman" panose="02020603050405020304" pitchFamily="18" charset="0"/>
              </a:rPr>
              <a:t>Ya </a:t>
            </a:r>
            <a:r>
              <a:rPr lang="es-ES" sz="2800" dirty="0">
                <a:latin typeface="Times New Roman" panose="02020603050405020304" pitchFamily="18" charset="0"/>
                <a:ea typeface="Calibri" panose="020F0502020204030204" pitchFamily="34" charset="0"/>
                <a:cs typeface="Times New Roman" panose="02020603050405020304" pitchFamily="18" charset="0"/>
              </a:rPr>
              <a:t>no es posible tener CONFIANZA (</a:t>
            </a:r>
            <a:r>
              <a:rPr lang="es-ES" sz="2800" i="1" dirty="0">
                <a:latin typeface="Times New Roman" panose="02020603050405020304" pitchFamily="18" charset="0"/>
                <a:ea typeface="Calibri" panose="020F0502020204030204" pitchFamily="34" charset="0"/>
                <a:cs typeface="Times New Roman" panose="02020603050405020304" pitchFamily="18" charset="0"/>
              </a:rPr>
              <a:t>pistis</a:t>
            </a:r>
            <a:r>
              <a:rPr lang="es-ES" sz="2800" dirty="0">
                <a:latin typeface="Times New Roman" panose="02020603050405020304" pitchFamily="18" charset="0"/>
                <a:ea typeface="Calibri" panose="020F0502020204030204" pitchFamily="34" charset="0"/>
                <a:cs typeface="Times New Roman" panose="02020603050405020304" pitchFamily="18" charset="0"/>
              </a:rPr>
              <a:t>) ni en la fe (</a:t>
            </a:r>
            <a:r>
              <a:rPr lang="es-ES" sz="2800" i="1" dirty="0">
                <a:latin typeface="Times New Roman" panose="02020603050405020304" pitchFamily="18" charset="0"/>
                <a:ea typeface="Calibri" panose="020F0502020204030204" pitchFamily="34" charset="0"/>
                <a:cs typeface="Times New Roman" panose="02020603050405020304" pitchFamily="18" charset="0"/>
              </a:rPr>
              <a:t>pistis</a:t>
            </a:r>
            <a:r>
              <a:rPr lang="es-ES" sz="2800" dirty="0">
                <a:latin typeface="Times New Roman" panose="02020603050405020304" pitchFamily="18" charset="0"/>
                <a:ea typeface="Calibri" panose="020F0502020204030204" pitchFamily="34" charset="0"/>
                <a:cs typeface="Times New Roman" panose="02020603050405020304" pitchFamily="18" charset="0"/>
              </a:rPr>
              <a:t>) ni en la razón </a:t>
            </a:r>
            <a:r>
              <a:rPr lang="es-ES" sz="2800" dirty="0" smtClean="0">
                <a:latin typeface="Times New Roman" panose="02020603050405020304" pitchFamily="18" charset="0"/>
                <a:ea typeface="Calibri" panose="020F0502020204030204" pitchFamily="34" charset="0"/>
                <a:cs typeface="Times New Roman" panose="02020603050405020304" pitchFamily="18" charset="0"/>
              </a:rPr>
              <a:t>(</a:t>
            </a:r>
            <a:r>
              <a:rPr lang="es-ES" sz="2800" i="1" dirty="0" smtClean="0">
                <a:latin typeface="Times New Roman" panose="02020603050405020304" pitchFamily="18" charset="0"/>
                <a:ea typeface="Calibri" panose="020F0502020204030204" pitchFamily="34" charset="0"/>
                <a:cs typeface="Times New Roman" panose="02020603050405020304" pitchFamily="18" charset="0"/>
              </a:rPr>
              <a:t>gnosis</a:t>
            </a:r>
            <a:r>
              <a:rPr lang="es-ES" sz="2800" dirty="0" smtClean="0">
                <a:latin typeface="Times New Roman" panose="02020603050405020304" pitchFamily="18" charset="0"/>
                <a:ea typeface="Calibri" panose="020F0502020204030204" pitchFamily="34" charset="0"/>
                <a:cs typeface="Times New Roman" panose="02020603050405020304" pitchFamily="18" charset="0"/>
              </a:rPr>
              <a:t>).</a:t>
            </a:r>
            <a:endParaRPr lang="it-IT" sz="20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endParaRPr lang="it-IT" sz="20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es-ES" sz="2800" dirty="0">
                <a:latin typeface="Times New Roman" panose="02020603050405020304" pitchFamily="18" charset="0"/>
                <a:ea typeface="Calibri" panose="020F0502020204030204" pitchFamily="34" charset="0"/>
                <a:cs typeface="Times New Roman" panose="02020603050405020304" pitchFamily="18" charset="0"/>
              </a:rPr>
              <a:t>Fernando Ossorio ensaya </a:t>
            </a:r>
            <a:r>
              <a:rPr lang="es-ES" sz="2800" b="1" dirty="0">
                <a:solidFill>
                  <a:srgbClr val="FF0000"/>
                </a:solidFill>
                <a:latin typeface="Times New Roman" panose="02020603050405020304" pitchFamily="18" charset="0"/>
                <a:ea typeface="Calibri" panose="020F0502020204030204" pitchFamily="34" charset="0"/>
                <a:cs typeface="Times New Roman" panose="02020603050405020304" pitchFamily="18" charset="0"/>
              </a:rPr>
              <a:t>cuatro caminos </a:t>
            </a:r>
            <a:r>
              <a:rPr lang="es-ES" sz="2800" dirty="0">
                <a:latin typeface="Times New Roman" panose="02020603050405020304" pitchFamily="18" charset="0"/>
                <a:ea typeface="Calibri" panose="020F0502020204030204" pitchFamily="34" charset="0"/>
                <a:cs typeface="Times New Roman" panose="02020603050405020304" pitchFamily="18" charset="0"/>
              </a:rPr>
              <a:t>para salir de la crisis existencial</a:t>
            </a:r>
            <a:r>
              <a:rPr lang="es-ES" sz="2800" dirty="0" smtClean="0">
                <a:latin typeface="Times New Roman" panose="02020603050405020304" pitchFamily="18" charset="0"/>
                <a:ea typeface="Calibri" panose="020F0502020204030204" pitchFamily="34" charset="0"/>
                <a:cs typeface="Times New Roman" panose="02020603050405020304" pitchFamily="18" charset="0"/>
              </a:rPr>
              <a:t>:</a:t>
            </a:r>
            <a:endParaRPr lang="it-IT" sz="2000" dirty="0">
              <a:latin typeface="Calibri" panose="020F0502020204030204" pitchFamily="34" charset="0"/>
              <a:ea typeface="Calibri" panose="020F0502020204030204" pitchFamily="34" charset="0"/>
              <a:cs typeface="Times New Roman" panose="02020603050405020304" pitchFamily="18" charset="0"/>
            </a:endParaRPr>
          </a:p>
          <a:p>
            <a:pPr lvl="0" algn="just">
              <a:lnSpc>
                <a:spcPct val="107000"/>
              </a:lnSpc>
              <a:spcAft>
                <a:spcPts val="0"/>
              </a:spcAft>
            </a:pPr>
            <a:r>
              <a:rPr lang="es-ES" sz="2800" b="1" dirty="0">
                <a:latin typeface="Times New Roman" panose="02020603050405020304" pitchFamily="18" charset="0"/>
                <a:ea typeface="Calibri" panose="020F0502020204030204" pitchFamily="34" charset="0"/>
                <a:cs typeface="Times New Roman" panose="02020603050405020304" pitchFamily="18" charset="0"/>
              </a:rPr>
              <a:t>ESTETICISMO</a:t>
            </a:r>
            <a:r>
              <a:rPr lang="es-ES" sz="2800" dirty="0">
                <a:latin typeface="Times New Roman" panose="02020603050405020304" pitchFamily="18" charset="0"/>
                <a:ea typeface="Calibri" panose="020F0502020204030204" pitchFamily="34" charset="0"/>
                <a:cs typeface="Times New Roman" panose="02020603050405020304" pitchFamily="18" charset="0"/>
              </a:rPr>
              <a:t> (el arte, la pintura</a:t>
            </a:r>
            <a:r>
              <a:rPr lang="es-ES" sz="2800" dirty="0" smtClean="0">
                <a:latin typeface="Times New Roman" panose="02020603050405020304" pitchFamily="18" charset="0"/>
                <a:ea typeface="Calibri" panose="020F0502020204030204" pitchFamily="34" charset="0"/>
                <a:cs typeface="Times New Roman" panose="02020603050405020304" pitchFamily="18" charset="0"/>
              </a:rPr>
              <a:t>);</a:t>
            </a:r>
          </a:p>
          <a:p>
            <a:pPr marL="342900" lvl="0" indent="-342900" algn="just">
              <a:lnSpc>
                <a:spcPct val="107000"/>
              </a:lnSpc>
              <a:spcAft>
                <a:spcPts val="0"/>
              </a:spcAft>
              <a:buFont typeface="+mj-lt"/>
              <a:buAutoNum type="arabicParenR"/>
            </a:pPr>
            <a:endParaRPr lang="it-IT" sz="2000" dirty="0">
              <a:latin typeface="Calibri" panose="020F0502020204030204" pitchFamily="34" charset="0"/>
              <a:ea typeface="Calibri" panose="020F0502020204030204" pitchFamily="34" charset="0"/>
              <a:cs typeface="Times New Roman" panose="02020603050405020304" pitchFamily="18" charset="0"/>
            </a:endParaRPr>
          </a:p>
          <a:p>
            <a:pPr lvl="0" algn="just">
              <a:lnSpc>
                <a:spcPct val="107000"/>
              </a:lnSpc>
              <a:spcAft>
                <a:spcPts val="0"/>
              </a:spcAft>
            </a:pPr>
            <a:r>
              <a:rPr lang="es-ES" sz="2800" b="1" dirty="0">
                <a:latin typeface="Times New Roman" panose="02020603050405020304" pitchFamily="18" charset="0"/>
                <a:ea typeface="Calibri" panose="020F0502020204030204" pitchFamily="34" charset="0"/>
                <a:cs typeface="Times New Roman" panose="02020603050405020304" pitchFamily="18" charset="0"/>
              </a:rPr>
              <a:t>EROTISMO</a:t>
            </a:r>
            <a:r>
              <a:rPr lang="es-ES" sz="2800" dirty="0">
                <a:latin typeface="Times New Roman" panose="02020603050405020304" pitchFamily="18" charset="0"/>
                <a:ea typeface="Calibri" panose="020F0502020204030204" pitchFamily="34" charset="0"/>
                <a:cs typeface="Times New Roman" panose="02020603050405020304" pitchFamily="18" charset="0"/>
              </a:rPr>
              <a:t> (la relación incestuosa con la tía Laura, quien no desprecia ni siquiera los placeres del amor sáfico con su camarera</a:t>
            </a:r>
            <a:r>
              <a:rPr lang="es-ES" sz="2800" dirty="0" smtClean="0">
                <a:latin typeface="Times New Roman" panose="02020603050405020304" pitchFamily="18" charset="0"/>
                <a:ea typeface="Calibri" panose="020F0502020204030204" pitchFamily="34" charset="0"/>
                <a:cs typeface="Times New Roman" panose="02020603050405020304" pitchFamily="18" charset="0"/>
              </a:rPr>
              <a:t>);</a:t>
            </a:r>
            <a:endParaRPr lang="it-IT" sz="2000"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86015487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p:cNvSpPr txBox="1"/>
          <p:nvPr/>
        </p:nvSpPr>
        <p:spPr>
          <a:xfrm>
            <a:off x="169817" y="483326"/>
            <a:ext cx="11861074" cy="6230983"/>
          </a:xfrm>
          <a:prstGeom prst="rect">
            <a:avLst/>
          </a:prstGeom>
          <a:noFill/>
        </p:spPr>
        <p:txBody>
          <a:bodyPr wrap="square" rtlCol="0">
            <a:spAutoFit/>
          </a:bodyPr>
          <a:lstStyle/>
          <a:p>
            <a:endParaRPr lang="it-IT" dirty="0"/>
          </a:p>
        </p:txBody>
      </p:sp>
      <p:sp>
        <p:nvSpPr>
          <p:cNvPr id="3" name="CasellaDiTesto 2"/>
          <p:cNvSpPr txBox="1"/>
          <p:nvPr/>
        </p:nvSpPr>
        <p:spPr>
          <a:xfrm>
            <a:off x="169817" y="313509"/>
            <a:ext cx="11861074" cy="4489049"/>
          </a:xfrm>
          <a:prstGeom prst="rect">
            <a:avLst/>
          </a:prstGeom>
          <a:noFill/>
        </p:spPr>
        <p:txBody>
          <a:bodyPr wrap="square" rtlCol="0">
            <a:spAutoFit/>
          </a:bodyPr>
          <a:lstStyle/>
          <a:p>
            <a:pPr>
              <a:lnSpc>
                <a:spcPct val="107000"/>
              </a:lnSpc>
              <a:spcAft>
                <a:spcPts val="800"/>
              </a:spcAft>
            </a:pPr>
            <a:r>
              <a:rPr lang="es-ES" sz="2800" dirty="0">
                <a:solidFill>
                  <a:srgbClr val="FF0000"/>
                </a:solidFill>
                <a:latin typeface="Times New Roman" panose="02020603050405020304" pitchFamily="18" charset="0"/>
                <a:ea typeface="Calibri" panose="020F0502020204030204" pitchFamily="34" charset="0"/>
                <a:cs typeface="Times New Roman" panose="02020603050405020304" pitchFamily="18" charset="0"/>
              </a:rPr>
              <a:t>CAMINO DE </a:t>
            </a:r>
            <a:r>
              <a:rPr lang="es-ES" sz="2800" dirty="0" smtClean="0">
                <a:solidFill>
                  <a:srgbClr val="FF0000"/>
                </a:solidFill>
                <a:latin typeface="Times New Roman" panose="02020603050405020304" pitchFamily="18" charset="0"/>
                <a:ea typeface="Calibri" panose="020F0502020204030204" pitchFamily="34" charset="0"/>
                <a:cs typeface="Times New Roman" panose="02020603050405020304" pitchFamily="18" charset="0"/>
              </a:rPr>
              <a:t>PERFECCIÓN</a:t>
            </a:r>
            <a:endParaRPr lang="it-IT" sz="2000" dirty="0" smtClean="0">
              <a:latin typeface="Calibri" panose="020F0502020204030204" pitchFamily="34" charset="0"/>
              <a:ea typeface="Calibri" panose="020F0502020204030204" pitchFamily="34" charset="0"/>
              <a:cs typeface="Times New Roman" panose="02020603050405020304" pitchFamily="18" charset="0"/>
            </a:endParaRPr>
          </a:p>
          <a:p>
            <a:pPr lvl="0" algn="just">
              <a:lnSpc>
                <a:spcPct val="107000"/>
              </a:lnSpc>
              <a:spcAft>
                <a:spcPts val="0"/>
              </a:spcAft>
            </a:pPr>
            <a:r>
              <a:rPr lang="es-ES" sz="2800" b="1" dirty="0" smtClean="0">
                <a:latin typeface="Times New Roman" panose="02020603050405020304" pitchFamily="18" charset="0"/>
                <a:ea typeface="Calibri" panose="020F0502020204030204" pitchFamily="34" charset="0"/>
                <a:cs typeface="Times New Roman" panose="02020603050405020304" pitchFamily="18" charset="0"/>
              </a:rPr>
              <a:t>MISTICISMO</a:t>
            </a:r>
            <a:r>
              <a:rPr lang="es-ES" sz="2800" dirty="0">
                <a:latin typeface="Times New Roman" panose="02020603050405020304" pitchFamily="18" charset="0"/>
                <a:ea typeface="Calibri" panose="020F0502020204030204" pitchFamily="34" charset="0"/>
                <a:cs typeface="Times New Roman" panose="02020603050405020304" pitchFamily="18" charset="0"/>
              </a:rPr>
              <a:t>: la pasión mística es el tema de gran parte de la novela y es una primera respuesta al CLERICALISMO dominante): superar el dualismo recuperando la fe;</a:t>
            </a:r>
            <a:endParaRPr lang="it-IT" sz="2000" dirty="0">
              <a:latin typeface="Calibri" panose="020F0502020204030204" pitchFamily="34" charset="0"/>
              <a:ea typeface="Calibri" panose="020F0502020204030204" pitchFamily="34" charset="0"/>
              <a:cs typeface="Times New Roman" panose="02020603050405020304" pitchFamily="18" charset="0"/>
            </a:endParaRPr>
          </a:p>
          <a:p>
            <a:pPr lvl="0" algn="just">
              <a:lnSpc>
                <a:spcPct val="107000"/>
              </a:lnSpc>
              <a:spcAft>
                <a:spcPts val="800"/>
              </a:spcAft>
            </a:pPr>
            <a:endParaRPr lang="es-ES" sz="2800" dirty="0" smtClean="0">
              <a:latin typeface="Times New Roman" panose="02020603050405020304" pitchFamily="18" charset="0"/>
              <a:ea typeface="Calibri" panose="020F0502020204030204" pitchFamily="34" charset="0"/>
              <a:cs typeface="Times New Roman" panose="02020603050405020304" pitchFamily="18" charset="0"/>
            </a:endParaRPr>
          </a:p>
          <a:p>
            <a:pPr lvl="0" algn="just">
              <a:lnSpc>
                <a:spcPct val="107000"/>
              </a:lnSpc>
              <a:spcAft>
                <a:spcPts val="800"/>
              </a:spcAft>
            </a:pPr>
            <a:r>
              <a:rPr lang="es-ES" sz="2800" b="1" dirty="0" smtClean="0">
                <a:latin typeface="Times New Roman" panose="02020603050405020304" pitchFamily="18" charset="0"/>
                <a:ea typeface="Calibri" panose="020F0502020204030204" pitchFamily="34" charset="0"/>
                <a:cs typeface="Times New Roman" panose="02020603050405020304" pitchFamily="18" charset="0"/>
              </a:rPr>
              <a:t>VITALISMO </a:t>
            </a:r>
            <a:r>
              <a:rPr lang="es-ES" sz="2800" b="1" dirty="0" smtClean="0">
                <a:latin typeface="Times New Roman" panose="02020603050405020304" pitchFamily="18" charset="0"/>
                <a:ea typeface="Calibri" panose="020F0502020204030204" pitchFamily="34" charset="0"/>
                <a:cs typeface="Times New Roman" panose="02020603050405020304" pitchFamily="18" charset="0"/>
              </a:rPr>
              <a:t>NIETZSCHEANO </a:t>
            </a:r>
            <a:r>
              <a:rPr lang="es-ES" sz="2800" dirty="0">
                <a:latin typeface="Times New Roman" panose="02020603050405020304" pitchFamily="18" charset="0"/>
                <a:ea typeface="Calibri" panose="020F0502020204030204" pitchFamily="34" charset="0"/>
                <a:cs typeface="Times New Roman" panose="02020603050405020304" pitchFamily="18" charset="0"/>
              </a:rPr>
              <a:t>(después de encontrar a </a:t>
            </a:r>
            <a:r>
              <a:rPr lang="es-ES" sz="2800" dirty="0" smtClean="0">
                <a:latin typeface="Times New Roman" panose="02020603050405020304" pitchFamily="18" charset="0"/>
                <a:ea typeface="Calibri" panose="020F0502020204030204" pitchFamily="34" charset="0"/>
                <a:cs typeface="Times New Roman" panose="02020603050405020304" pitchFamily="18" charset="0"/>
              </a:rPr>
              <a:t>Shultze): </a:t>
            </a:r>
            <a:r>
              <a:rPr lang="es-ES" sz="2800" dirty="0">
                <a:latin typeface="Times New Roman" panose="02020603050405020304" pitchFamily="18" charset="0"/>
                <a:ea typeface="Calibri" panose="020F0502020204030204" pitchFamily="34" charset="0"/>
                <a:cs typeface="Times New Roman" panose="02020603050405020304" pitchFamily="18" charset="0"/>
              </a:rPr>
              <a:t>descubrir la preminencia del instinto vital sobre los espejismos de la fe y la </a:t>
            </a:r>
            <a:r>
              <a:rPr lang="es-ES" sz="2800" i="1" dirty="0">
                <a:latin typeface="Times New Roman" panose="02020603050405020304" pitchFamily="18" charset="0"/>
                <a:ea typeface="Calibri" panose="020F0502020204030204" pitchFamily="34" charset="0"/>
                <a:cs typeface="Times New Roman" panose="02020603050405020304" pitchFamily="18" charset="0"/>
              </a:rPr>
              <a:t>ratio</a:t>
            </a:r>
            <a:r>
              <a:rPr lang="es-ES" sz="2800" dirty="0">
                <a:latin typeface="Times New Roman" panose="02020603050405020304" pitchFamily="18" charset="0"/>
                <a:ea typeface="Calibri" panose="020F0502020204030204" pitchFamily="34" charset="0"/>
                <a:cs typeface="Times New Roman" panose="02020603050405020304" pitchFamily="18" charset="0"/>
              </a:rPr>
              <a:t>.</a:t>
            </a:r>
            <a:endParaRPr lang="it-IT" sz="2000" dirty="0">
              <a:latin typeface="Calibri" panose="020F0502020204030204" pitchFamily="34" charset="0"/>
              <a:ea typeface="Calibri" panose="020F0502020204030204" pitchFamily="34" charset="0"/>
              <a:cs typeface="Times New Roman" panose="02020603050405020304" pitchFamily="18" charset="0"/>
            </a:endParaRPr>
          </a:p>
          <a:p>
            <a:pPr algn="just">
              <a:spcAft>
                <a:spcPts val="0"/>
              </a:spcAft>
            </a:pPr>
            <a:r>
              <a:rPr lang="es-ES" sz="2800" dirty="0" smtClean="0">
                <a:effectLst/>
                <a:latin typeface="Georgia" panose="02040502050405020303" pitchFamily="18" charset="0"/>
                <a:ea typeface="Times New Roman" panose="02020603050405020304" pitchFamily="18" charset="0"/>
              </a:rPr>
              <a:t> </a:t>
            </a:r>
            <a:endParaRPr lang="it-IT" sz="2400" dirty="0" smtClean="0">
              <a:effectLst/>
              <a:latin typeface="Times New Roman" panose="02020603050405020304" pitchFamily="18" charset="0"/>
              <a:ea typeface="Times New Roman" panose="02020603050405020304" pitchFamily="18" charset="0"/>
            </a:endParaRPr>
          </a:p>
          <a:p>
            <a:pPr algn="just">
              <a:spcAft>
                <a:spcPts val="0"/>
              </a:spcAft>
            </a:pPr>
            <a:endParaRPr lang="es-ES" sz="2800" dirty="0">
              <a:latin typeface="Georgia" panose="02040502050405020303" pitchFamily="18" charset="0"/>
              <a:ea typeface="Times New Roman" panose="02020603050405020304" pitchFamily="18" charset="0"/>
            </a:endParaRPr>
          </a:p>
        </p:txBody>
      </p:sp>
    </p:spTree>
    <p:extLst>
      <p:ext uri="{BB962C8B-B14F-4D97-AF65-F5344CB8AC3E}">
        <p14:creationId xmlns:p14="http://schemas.microsoft.com/office/powerpoint/2010/main" val="88978601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p:cNvSpPr txBox="1"/>
          <p:nvPr/>
        </p:nvSpPr>
        <p:spPr>
          <a:xfrm>
            <a:off x="169817" y="483326"/>
            <a:ext cx="11861074" cy="6230983"/>
          </a:xfrm>
          <a:prstGeom prst="rect">
            <a:avLst/>
          </a:prstGeom>
          <a:noFill/>
        </p:spPr>
        <p:txBody>
          <a:bodyPr wrap="square" rtlCol="0">
            <a:spAutoFit/>
          </a:bodyPr>
          <a:lstStyle/>
          <a:p>
            <a:endParaRPr lang="it-IT" dirty="0"/>
          </a:p>
        </p:txBody>
      </p:sp>
      <p:sp>
        <p:nvSpPr>
          <p:cNvPr id="3" name="CasellaDiTesto 2"/>
          <p:cNvSpPr txBox="1"/>
          <p:nvPr/>
        </p:nvSpPr>
        <p:spPr>
          <a:xfrm>
            <a:off x="169817" y="313509"/>
            <a:ext cx="11861074" cy="7974619"/>
          </a:xfrm>
          <a:prstGeom prst="rect">
            <a:avLst/>
          </a:prstGeom>
          <a:noFill/>
        </p:spPr>
        <p:txBody>
          <a:bodyPr wrap="square" rtlCol="0">
            <a:spAutoFit/>
          </a:bodyPr>
          <a:lstStyle/>
          <a:p>
            <a:pPr algn="ctr">
              <a:spcAft>
                <a:spcPts val="0"/>
              </a:spcAft>
            </a:pPr>
            <a:r>
              <a:rPr lang="es-ES" sz="2800" dirty="0" smtClean="0">
                <a:solidFill>
                  <a:srgbClr val="FF0000"/>
                </a:solidFill>
                <a:effectLst/>
                <a:latin typeface="Georgia" panose="02040502050405020303" pitchFamily="18" charset="0"/>
                <a:ea typeface="Times New Roman" panose="02020603050405020304" pitchFamily="18" charset="0"/>
              </a:rPr>
              <a:t>LA VOLUNTAD</a:t>
            </a:r>
            <a:endParaRPr lang="it-IT" sz="2400" dirty="0" smtClean="0">
              <a:effectLst/>
              <a:latin typeface="Times New Roman" panose="02020603050405020304" pitchFamily="18" charset="0"/>
              <a:ea typeface="Times New Roman" panose="02020603050405020304" pitchFamily="18" charset="0"/>
            </a:endParaRPr>
          </a:p>
          <a:p>
            <a:pPr algn="just">
              <a:spcAft>
                <a:spcPts val="0"/>
              </a:spcAft>
            </a:pPr>
            <a:r>
              <a:rPr lang="es-ES" sz="2800" dirty="0" smtClean="0">
                <a:effectLst/>
                <a:latin typeface="Georgia" panose="02040502050405020303" pitchFamily="18" charset="0"/>
                <a:ea typeface="Times New Roman" panose="02020603050405020304" pitchFamily="18" charset="0"/>
              </a:rPr>
              <a:t>  </a:t>
            </a:r>
          </a:p>
          <a:p>
            <a:pPr algn="just">
              <a:lnSpc>
                <a:spcPct val="107000"/>
              </a:lnSpc>
              <a:spcAft>
                <a:spcPts val="800"/>
              </a:spcAft>
            </a:pPr>
            <a:r>
              <a:rPr lang="es-ES" sz="2800" dirty="0" smtClean="0">
                <a:latin typeface="Georgia" panose="02040502050405020303" pitchFamily="18" charset="0"/>
                <a:ea typeface="Calibri" panose="020F0502020204030204" pitchFamily="34" charset="0"/>
                <a:cs typeface="Times New Roman" panose="02020603050405020304" pitchFamily="18" charset="0"/>
              </a:rPr>
              <a:t>Título: </a:t>
            </a:r>
            <a:r>
              <a:rPr lang="es-ES" sz="2800" dirty="0">
                <a:latin typeface="Georgia" panose="02040502050405020303" pitchFamily="18" charset="0"/>
                <a:ea typeface="Calibri" panose="020F0502020204030204" pitchFamily="34" charset="0"/>
                <a:cs typeface="Times New Roman" panose="02020603050405020304" pitchFamily="18" charset="0"/>
              </a:rPr>
              <a:t>remite a la nebulosa nietszcheano-schopenhaueriana que domina la literatura europea entre finales del XIX y comienzos del XX. </a:t>
            </a:r>
            <a:endParaRPr lang="es-ES" sz="2800" dirty="0" smtClean="0">
              <a:latin typeface="Georgia" panose="02040502050405020303" pitchFamily="18" charset="0"/>
              <a:ea typeface="Calibri" panose="020F0502020204030204" pitchFamily="34" charset="0"/>
              <a:cs typeface="Times New Roman" panose="02020603050405020304" pitchFamily="18" charset="0"/>
            </a:endParaRPr>
          </a:p>
          <a:p>
            <a:pPr algn="just">
              <a:lnSpc>
                <a:spcPct val="107000"/>
              </a:lnSpc>
              <a:spcAft>
                <a:spcPts val="800"/>
              </a:spcAft>
            </a:pPr>
            <a:r>
              <a:rPr lang="es-ES" sz="2800" dirty="0" smtClean="0">
                <a:latin typeface="Georgia" panose="02040502050405020303" pitchFamily="18" charset="0"/>
                <a:ea typeface="Calibri" panose="020F0502020204030204" pitchFamily="34" charset="0"/>
                <a:cs typeface="Times New Roman" panose="02020603050405020304" pitchFamily="18" charset="0"/>
              </a:rPr>
              <a:t>La voluntad </a:t>
            </a:r>
            <a:r>
              <a:rPr lang="es-ES" sz="2800" dirty="0">
                <a:latin typeface="Georgia" panose="02040502050405020303" pitchFamily="18" charset="0"/>
                <a:ea typeface="Calibri" panose="020F0502020204030204" pitchFamily="34" charset="0"/>
                <a:cs typeface="Times New Roman" panose="02020603050405020304" pitchFamily="18" charset="0"/>
              </a:rPr>
              <a:t>de la que se habla es tanto el fundamento último de la realidad de Schopenhauer (esa </a:t>
            </a:r>
            <a:r>
              <a:rPr lang="es-ES" sz="2800" dirty="0" smtClean="0">
                <a:latin typeface="Georgia" panose="02040502050405020303" pitchFamily="18" charset="0"/>
                <a:ea typeface="Calibri" panose="020F0502020204030204" pitchFamily="34" charset="0"/>
                <a:cs typeface="Times New Roman" panose="02020603050405020304" pitchFamily="18" charset="0"/>
              </a:rPr>
              <a:t>sustancia del universo </a:t>
            </a:r>
            <a:r>
              <a:rPr lang="es-ES" sz="2800" dirty="0">
                <a:latin typeface="Georgia" panose="02040502050405020303" pitchFamily="18" charset="0"/>
                <a:ea typeface="Calibri" panose="020F0502020204030204" pitchFamily="34" charset="0"/>
                <a:cs typeface="Times New Roman" panose="02020603050405020304" pitchFamily="18" charset="0"/>
              </a:rPr>
              <a:t>que nos obliga a querer lo que queremos) como la </a:t>
            </a:r>
            <a:r>
              <a:rPr lang="es-ES" sz="2800" dirty="0" smtClean="0">
                <a:latin typeface="Georgia" panose="02040502050405020303" pitchFamily="18" charset="0"/>
                <a:ea typeface="Calibri" panose="020F0502020204030204" pitchFamily="34" charset="0"/>
                <a:cs typeface="Times New Roman" panose="02020603050405020304" pitchFamily="18" charset="0"/>
              </a:rPr>
              <a:t>voluntad </a:t>
            </a:r>
            <a:r>
              <a:rPr lang="es-ES" sz="2800" dirty="0">
                <a:latin typeface="Georgia" panose="02040502050405020303" pitchFamily="18" charset="0"/>
                <a:ea typeface="Calibri" panose="020F0502020204030204" pitchFamily="34" charset="0"/>
                <a:cs typeface="Times New Roman" panose="02020603050405020304" pitchFamily="18" charset="0"/>
              </a:rPr>
              <a:t>del superhombre </a:t>
            </a:r>
            <a:r>
              <a:rPr lang="es-ES" sz="2800" dirty="0" smtClean="0">
                <a:latin typeface="Georgia" panose="02040502050405020303" pitchFamily="18" charset="0"/>
                <a:ea typeface="Calibri" panose="020F0502020204030204" pitchFamily="34" charset="0"/>
                <a:cs typeface="Times New Roman" panose="02020603050405020304" pitchFamily="18" charset="0"/>
              </a:rPr>
              <a:t>nietzscheano.</a:t>
            </a:r>
          </a:p>
          <a:p>
            <a:pPr algn="just">
              <a:lnSpc>
                <a:spcPct val="107000"/>
              </a:lnSpc>
              <a:spcAft>
                <a:spcPts val="800"/>
              </a:spcAft>
            </a:pPr>
            <a:endParaRPr lang="it-IT" sz="2800" dirty="0">
              <a:latin typeface="Georgia" panose="02040502050405020303" pitchFamily="18" charset="0"/>
              <a:ea typeface="Calibri" panose="020F0502020204030204" pitchFamily="34" charset="0"/>
              <a:cs typeface="Times New Roman" panose="02020603050405020304" pitchFamily="18" charset="0"/>
            </a:endParaRPr>
          </a:p>
          <a:p>
            <a:pPr algn="just">
              <a:lnSpc>
                <a:spcPct val="107000"/>
              </a:lnSpc>
              <a:spcAft>
                <a:spcPts val="800"/>
              </a:spcAft>
            </a:pPr>
            <a:r>
              <a:rPr lang="es-ES" sz="2800" dirty="0">
                <a:latin typeface="Georgia" panose="02040502050405020303" pitchFamily="18" charset="0"/>
                <a:ea typeface="Calibri" panose="020F0502020204030204" pitchFamily="34" charset="0"/>
                <a:cs typeface="Times New Roman" panose="02020603050405020304" pitchFamily="18" charset="0"/>
              </a:rPr>
              <a:t>Dos personas atan al protagonista, Antonio Azorín, a Yecla: </a:t>
            </a:r>
            <a:endParaRPr lang="es-ES" sz="2800" dirty="0" smtClean="0">
              <a:latin typeface="Georgia" panose="02040502050405020303" pitchFamily="18" charset="0"/>
              <a:ea typeface="Calibri" panose="020F0502020204030204" pitchFamily="34" charset="0"/>
              <a:cs typeface="Times New Roman" panose="02020603050405020304" pitchFamily="18" charset="0"/>
            </a:endParaRPr>
          </a:p>
          <a:p>
            <a:pPr marL="514350" indent="-514350" algn="just">
              <a:lnSpc>
                <a:spcPct val="107000"/>
              </a:lnSpc>
              <a:spcAft>
                <a:spcPts val="800"/>
              </a:spcAft>
              <a:buAutoNum type="arabicParenR"/>
            </a:pPr>
            <a:r>
              <a:rPr lang="es-ES" sz="2800" dirty="0" smtClean="0">
                <a:latin typeface="Georgia" panose="02040502050405020303" pitchFamily="18" charset="0"/>
                <a:ea typeface="Calibri" panose="020F0502020204030204" pitchFamily="34" charset="0"/>
                <a:cs typeface="Times New Roman" panose="02020603050405020304" pitchFamily="18" charset="0"/>
              </a:rPr>
              <a:t>su </a:t>
            </a:r>
            <a:r>
              <a:rPr lang="es-ES" sz="2800" dirty="0">
                <a:latin typeface="Georgia" panose="02040502050405020303" pitchFamily="18" charset="0"/>
                <a:ea typeface="Calibri" panose="020F0502020204030204" pitchFamily="34" charset="0"/>
                <a:cs typeface="Times New Roman" panose="02020603050405020304" pitchFamily="18" charset="0"/>
              </a:rPr>
              <a:t>amada Justina </a:t>
            </a:r>
            <a:endParaRPr lang="es-ES" sz="2800" dirty="0" smtClean="0">
              <a:latin typeface="Georgia" panose="02040502050405020303" pitchFamily="18" charset="0"/>
              <a:ea typeface="Calibri" panose="020F0502020204030204" pitchFamily="34" charset="0"/>
              <a:cs typeface="Times New Roman" panose="02020603050405020304" pitchFamily="18" charset="0"/>
            </a:endParaRPr>
          </a:p>
          <a:p>
            <a:pPr marL="514350" indent="-514350" algn="just">
              <a:lnSpc>
                <a:spcPct val="107000"/>
              </a:lnSpc>
              <a:spcAft>
                <a:spcPts val="800"/>
              </a:spcAft>
              <a:buAutoNum type="arabicParenR"/>
            </a:pPr>
            <a:r>
              <a:rPr lang="es-ES" sz="2800" dirty="0" smtClean="0">
                <a:latin typeface="Georgia" panose="02040502050405020303" pitchFamily="18" charset="0"/>
                <a:ea typeface="Calibri" panose="020F0502020204030204" pitchFamily="34" charset="0"/>
                <a:cs typeface="Times New Roman" panose="02020603050405020304" pitchFamily="18" charset="0"/>
              </a:rPr>
              <a:t>y </a:t>
            </a:r>
            <a:r>
              <a:rPr lang="es-ES" sz="2800" dirty="0">
                <a:latin typeface="Georgia" panose="02040502050405020303" pitchFamily="18" charset="0"/>
                <a:ea typeface="Calibri" panose="020F0502020204030204" pitchFamily="34" charset="0"/>
                <a:cs typeface="Times New Roman" panose="02020603050405020304" pitchFamily="18" charset="0"/>
              </a:rPr>
              <a:t>su maestro Yuste. </a:t>
            </a:r>
          </a:p>
          <a:p>
            <a:pPr algn="just">
              <a:lnSpc>
                <a:spcPct val="107000"/>
              </a:lnSpc>
              <a:spcAft>
                <a:spcPts val="800"/>
              </a:spcAft>
            </a:pPr>
            <a:r>
              <a:rPr lang="es-ES" sz="2800" dirty="0" smtClean="0">
                <a:latin typeface="Georgia" panose="02040502050405020303" pitchFamily="18" charset="0"/>
                <a:ea typeface="Calibri" panose="020F0502020204030204" pitchFamily="34" charset="0"/>
                <a:cs typeface="Times New Roman" panose="02020603050405020304" pitchFamily="18" charset="0"/>
              </a:rPr>
              <a:t>Pero </a:t>
            </a:r>
            <a:r>
              <a:rPr lang="es-ES" sz="2800" dirty="0">
                <a:latin typeface="Georgia" panose="02040502050405020303" pitchFamily="18" charset="0"/>
                <a:ea typeface="Calibri" panose="020F0502020204030204" pitchFamily="34" charset="0"/>
                <a:cs typeface="Times New Roman" panose="02020603050405020304" pitchFamily="18" charset="0"/>
              </a:rPr>
              <a:t>Justina entra </a:t>
            </a:r>
            <a:r>
              <a:rPr lang="es-ES" sz="2800" dirty="0" smtClean="0">
                <a:latin typeface="Georgia" panose="02040502050405020303" pitchFamily="18" charset="0"/>
                <a:ea typeface="Calibri" panose="020F0502020204030204" pitchFamily="34" charset="0"/>
                <a:cs typeface="Times New Roman" panose="02020603050405020304" pitchFamily="18" charset="0"/>
              </a:rPr>
              <a:t>en un </a:t>
            </a:r>
            <a:r>
              <a:rPr lang="es-ES" sz="2800" dirty="0">
                <a:latin typeface="Georgia" panose="02040502050405020303" pitchFamily="18" charset="0"/>
                <a:ea typeface="Calibri" panose="020F0502020204030204" pitchFamily="34" charset="0"/>
                <a:cs typeface="Times New Roman" panose="02020603050405020304" pitchFamily="18" charset="0"/>
              </a:rPr>
              <a:t>convento y Yuste se muere. Entonces Azorín deja Yecla y se traslada a Madrid.</a:t>
            </a:r>
            <a:endParaRPr lang="it-IT" sz="2800" dirty="0">
              <a:latin typeface="Georgia" panose="02040502050405020303" pitchFamily="18" charset="0"/>
              <a:ea typeface="Calibri" panose="020F0502020204030204" pitchFamily="34" charset="0"/>
              <a:cs typeface="Times New Roman" panose="02020603050405020304" pitchFamily="18" charset="0"/>
            </a:endParaRPr>
          </a:p>
          <a:p>
            <a:pPr algn="just">
              <a:spcAft>
                <a:spcPts val="0"/>
              </a:spcAft>
            </a:pPr>
            <a:endParaRPr lang="it-IT" sz="2400" dirty="0" smtClean="0">
              <a:effectLst/>
              <a:latin typeface="Times New Roman" panose="02020603050405020304" pitchFamily="18" charset="0"/>
              <a:ea typeface="Times New Roman" panose="02020603050405020304" pitchFamily="18" charset="0"/>
            </a:endParaRPr>
          </a:p>
          <a:p>
            <a:pPr algn="just">
              <a:spcAft>
                <a:spcPts val="0"/>
              </a:spcAft>
            </a:pPr>
            <a:r>
              <a:rPr lang="es-ES" sz="2800" dirty="0" smtClean="0">
                <a:effectLst/>
                <a:latin typeface="Georgia" panose="02040502050405020303" pitchFamily="18" charset="0"/>
                <a:ea typeface="Times New Roman" panose="02020603050405020304" pitchFamily="18" charset="0"/>
              </a:rPr>
              <a:t> </a:t>
            </a:r>
            <a:endParaRPr lang="it-IT" sz="2400" dirty="0" smtClean="0">
              <a:effectLst/>
              <a:latin typeface="Times New Roman" panose="02020603050405020304" pitchFamily="18" charset="0"/>
              <a:ea typeface="Times New Roman" panose="02020603050405020304" pitchFamily="18" charset="0"/>
            </a:endParaRPr>
          </a:p>
          <a:p>
            <a:pPr algn="just">
              <a:spcAft>
                <a:spcPts val="0"/>
              </a:spcAft>
            </a:pPr>
            <a:endParaRPr lang="es-ES" sz="2800" dirty="0">
              <a:latin typeface="Georgia" panose="02040502050405020303" pitchFamily="18" charset="0"/>
              <a:ea typeface="Times New Roman" panose="02020603050405020304" pitchFamily="18" charset="0"/>
            </a:endParaRPr>
          </a:p>
        </p:txBody>
      </p:sp>
    </p:spTree>
    <p:extLst>
      <p:ext uri="{BB962C8B-B14F-4D97-AF65-F5344CB8AC3E}">
        <p14:creationId xmlns:p14="http://schemas.microsoft.com/office/powerpoint/2010/main" val="80724606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p:cNvSpPr txBox="1"/>
          <p:nvPr/>
        </p:nvSpPr>
        <p:spPr>
          <a:xfrm>
            <a:off x="169817" y="483326"/>
            <a:ext cx="11861074" cy="6230983"/>
          </a:xfrm>
          <a:prstGeom prst="rect">
            <a:avLst/>
          </a:prstGeom>
          <a:noFill/>
        </p:spPr>
        <p:txBody>
          <a:bodyPr wrap="square" rtlCol="0">
            <a:spAutoFit/>
          </a:bodyPr>
          <a:lstStyle/>
          <a:p>
            <a:endParaRPr lang="it-IT" dirty="0"/>
          </a:p>
        </p:txBody>
      </p:sp>
      <p:sp>
        <p:nvSpPr>
          <p:cNvPr id="3" name="CasellaDiTesto 2"/>
          <p:cNvSpPr txBox="1"/>
          <p:nvPr/>
        </p:nvSpPr>
        <p:spPr>
          <a:xfrm>
            <a:off x="169817" y="313509"/>
            <a:ext cx="11861074" cy="5236049"/>
          </a:xfrm>
          <a:prstGeom prst="rect">
            <a:avLst/>
          </a:prstGeom>
          <a:noFill/>
        </p:spPr>
        <p:txBody>
          <a:bodyPr wrap="square" rtlCol="0">
            <a:spAutoFit/>
          </a:bodyPr>
          <a:lstStyle/>
          <a:p>
            <a:pPr algn="ctr">
              <a:spcAft>
                <a:spcPts val="0"/>
              </a:spcAft>
            </a:pPr>
            <a:r>
              <a:rPr lang="es-ES" sz="2800" dirty="0" smtClean="0">
                <a:solidFill>
                  <a:srgbClr val="FF0000"/>
                </a:solidFill>
                <a:effectLst/>
                <a:latin typeface="Georgia" panose="02040502050405020303" pitchFamily="18" charset="0"/>
                <a:ea typeface="Times New Roman" panose="02020603050405020304" pitchFamily="18" charset="0"/>
              </a:rPr>
              <a:t>LA VOLUNTAD</a:t>
            </a:r>
            <a:endParaRPr lang="es-ES" sz="2800" dirty="0" smtClean="0">
              <a:effectLst/>
              <a:latin typeface="Georgia" panose="02040502050405020303" pitchFamily="18" charset="0"/>
              <a:ea typeface="Times New Roman" panose="02020603050405020304" pitchFamily="18" charset="0"/>
            </a:endParaRPr>
          </a:p>
          <a:p>
            <a:pPr algn="just">
              <a:lnSpc>
                <a:spcPct val="107000"/>
              </a:lnSpc>
              <a:spcAft>
                <a:spcPts val="800"/>
              </a:spcAft>
            </a:pPr>
            <a:r>
              <a:rPr lang="es-ES" sz="2800" dirty="0">
                <a:latin typeface="Times New Roman" panose="02020603050405020304" pitchFamily="18" charset="0"/>
                <a:ea typeface="Calibri" panose="020F0502020204030204" pitchFamily="34" charset="0"/>
                <a:cs typeface="Times New Roman" panose="02020603050405020304" pitchFamily="18" charset="0"/>
              </a:rPr>
              <a:t>En la tercerca parte de la novela el protagonista se define de este modo: </a:t>
            </a:r>
            <a:r>
              <a:rPr lang="es-ES" sz="2800" b="1" dirty="0">
                <a:latin typeface="Times New Roman" panose="02020603050405020304" pitchFamily="18" charset="0"/>
                <a:ea typeface="Calibri" panose="020F0502020204030204" pitchFamily="34" charset="0"/>
                <a:cs typeface="Times New Roman" panose="02020603050405020304" pitchFamily="18" charset="0"/>
              </a:rPr>
              <a:t>“Yo soy un rebelde de mí mismo”</a:t>
            </a:r>
            <a:r>
              <a:rPr lang="es-ES" sz="2800" dirty="0">
                <a:latin typeface="Times New Roman" panose="02020603050405020304" pitchFamily="18" charset="0"/>
                <a:ea typeface="Calibri" panose="020F0502020204030204" pitchFamily="34" charset="0"/>
                <a:cs typeface="Times New Roman" panose="02020603050405020304" pitchFamily="18" charset="0"/>
              </a:rPr>
              <a:t>. Se trata de una perfecta síntesis de las primeras dos partes de la narración. </a:t>
            </a:r>
            <a:endParaRPr lang="it-IT" sz="20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es-ES" sz="2800" dirty="0">
                <a:latin typeface="Times New Roman" panose="02020603050405020304" pitchFamily="18" charset="0"/>
                <a:ea typeface="Calibri" panose="020F0502020204030204" pitchFamily="34" charset="0"/>
                <a:cs typeface="Times New Roman" panose="02020603050405020304" pitchFamily="18" charset="0"/>
              </a:rPr>
              <a:t>En efecto, en la primera parte domina el </a:t>
            </a:r>
            <a:r>
              <a:rPr lang="es-ES" sz="2800" b="1" dirty="0">
                <a:latin typeface="Times New Roman" panose="02020603050405020304" pitchFamily="18" charset="0"/>
                <a:ea typeface="Calibri" panose="020F0502020204030204" pitchFamily="34" charset="0"/>
                <a:cs typeface="Times New Roman" panose="02020603050405020304" pitchFamily="18" charset="0"/>
              </a:rPr>
              <a:t>“mí mismo”</a:t>
            </a:r>
            <a:r>
              <a:rPr lang="es-ES" sz="2800" dirty="0">
                <a:latin typeface="Times New Roman" panose="02020603050405020304" pitchFamily="18" charset="0"/>
                <a:ea typeface="Calibri" panose="020F0502020204030204" pitchFamily="34" charset="0"/>
                <a:cs typeface="Times New Roman" panose="02020603050405020304" pitchFamily="18" charset="0"/>
              </a:rPr>
              <a:t>, es decir, el yo contemplativo; Antonio Azorín no hace nada, sufre las consecuencias de </a:t>
            </a:r>
            <a:r>
              <a:rPr lang="es-ES" sz="2800" dirty="0" smtClean="0">
                <a:latin typeface="Times New Roman" panose="02020603050405020304" pitchFamily="18" charset="0"/>
                <a:ea typeface="Calibri" panose="020F0502020204030204" pitchFamily="34" charset="0"/>
                <a:cs typeface="Times New Roman" panose="02020603050405020304" pitchFamily="18" charset="0"/>
              </a:rPr>
              <a:t>los acontecimientos </a:t>
            </a:r>
            <a:r>
              <a:rPr lang="es-ES" sz="2800" dirty="0">
                <a:latin typeface="Times New Roman" panose="02020603050405020304" pitchFamily="18" charset="0"/>
                <a:ea typeface="Calibri" panose="020F0502020204030204" pitchFamily="34" charset="0"/>
                <a:cs typeface="Times New Roman" panose="02020603050405020304" pitchFamily="18" charset="0"/>
              </a:rPr>
              <a:t>externos (sobre todo dos: la decisión de Justina que se mete a monja y la muerte del maestro). Es como si Azorín todavía no existiera. Todo procede del exterior. Escucha los monólogos de Yuste, las conversaciones entre Yuste y el padre Lasalde, las palabras de Puche. Estos personajes encarnan sus ‘lecturas’. </a:t>
            </a:r>
            <a:endParaRPr lang="it-IT" sz="2000"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483213312"/>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p:cNvSpPr txBox="1"/>
          <p:nvPr/>
        </p:nvSpPr>
        <p:spPr>
          <a:xfrm>
            <a:off x="169817" y="483326"/>
            <a:ext cx="11861074" cy="6230983"/>
          </a:xfrm>
          <a:prstGeom prst="rect">
            <a:avLst/>
          </a:prstGeom>
          <a:noFill/>
        </p:spPr>
        <p:txBody>
          <a:bodyPr wrap="square" rtlCol="0">
            <a:spAutoFit/>
          </a:bodyPr>
          <a:lstStyle/>
          <a:p>
            <a:endParaRPr lang="it-IT" dirty="0"/>
          </a:p>
        </p:txBody>
      </p:sp>
      <p:sp>
        <p:nvSpPr>
          <p:cNvPr id="3" name="CasellaDiTesto 2"/>
          <p:cNvSpPr txBox="1"/>
          <p:nvPr/>
        </p:nvSpPr>
        <p:spPr>
          <a:xfrm>
            <a:off x="169817" y="313509"/>
            <a:ext cx="11861074" cy="5490927"/>
          </a:xfrm>
          <a:prstGeom prst="rect">
            <a:avLst/>
          </a:prstGeom>
          <a:noFill/>
        </p:spPr>
        <p:txBody>
          <a:bodyPr wrap="square" rtlCol="0">
            <a:spAutoFit/>
          </a:bodyPr>
          <a:lstStyle/>
          <a:p>
            <a:pPr algn="ctr">
              <a:spcAft>
                <a:spcPts val="0"/>
              </a:spcAft>
            </a:pPr>
            <a:r>
              <a:rPr lang="es-ES" sz="2800" dirty="0" smtClean="0">
                <a:solidFill>
                  <a:srgbClr val="FF0000"/>
                </a:solidFill>
                <a:effectLst/>
                <a:latin typeface="Georgia" panose="02040502050405020303" pitchFamily="18" charset="0"/>
                <a:ea typeface="Times New Roman" panose="02020603050405020304" pitchFamily="18" charset="0"/>
              </a:rPr>
              <a:t>LA VOLUNTAD</a:t>
            </a:r>
          </a:p>
          <a:p>
            <a:pPr algn="ctr">
              <a:spcAft>
                <a:spcPts val="0"/>
              </a:spcAft>
            </a:pPr>
            <a:endParaRPr lang="es-ES" sz="2800" dirty="0" smtClean="0">
              <a:effectLst/>
              <a:latin typeface="Georgia" panose="02040502050405020303" pitchFamily="18" charset="0"/>
              <a:ea typeface="Times New Roman" panose="02020603050405020304" pitchFamily="18" charset="0"/>
            </a:endParaRPr>
          </a:p>
          <a:p>
            <a:pPr algn="just">
              <a:lnSpc>
                <a:spcPct val="107000"/>
              </a:lnSpc>
              <a:spcAft>
                <a:spcPts val="800"/>
              </a:spcAft>
            </a:pPr>
            <a:r>
              <a:rPr lang="es-ES" sz="2800" b="1" dirty="0" smtClean="0">
                <a:solidFill>
                  <a:srgbClr val="FF0000"/>
                </a:solidFill>
                <a:latin typeface="Times New Roman" panose="02020603050405020304" pitchFamily="18" charset="0"/>
                <a:ea typeface="Calibri" panose="020F0502020204030204" pitchFamily="34" charset="0"/>
                <a:cs typeface="Times New Roman" panose="02020603050405020304" pitchFamily="18" charset="0"/>
              </a:rPr>
              <a:t>Yuste</a:t>
            </a:r>
            <a:r>
              <a:rPr lang="es-ES" sz="2800" dirty="0">
                <a:latin typeface="Times New Roman" panose="02020603050405020304" pitchFamily="18" charset="0"/>
                <a:ea typeface="Calibri" panose="020F0502020204030204" pitchFamily="34" charset="0"/>
                <a:cs typeface="Times New Roman" panose="02020603050405020304" pitchFamily="18" charset="0"/>
              </a:rPr>
              <a:t>, el maestro, representa a los principales modelos de Azorín (personaje y escritor real): </a:t>
            </a:r>
            <a:r>
              <a:rPr lang="es-ES" sz="2800" b="1" dirty="0">
                <a:latin typeface="Times New Roman" panose="02020603050405020304" pitchFamily="18" charset="0"/>
                <a:ea typeface="Calibri" panose="020F0502020204030204" pitchFamily="34" charset="0"/>
                <a:cs typeface="Times New Roman" panose="02020603050405020304" pitchFamily="18" charset="0"/>
              </a:rPr>
              <a:t>Montaigne, Schopenhauer,</a:t>
            </a:r>
            <a:r>
              <a:rPr lang="es-ES" sz="2800" dirty="0">
                <a:latin typeface="Times New Roman" panose="02020603050405020304" pitchFamily="18" charset="0"/>
                <a:ea typeface="Calibri" panose="020F0502020204030204" pitchFamily="34" charset="0"/>
                <a:cs typeface="Times New Roman" panose="02020603050405020304" pitchFamily="18" charset="0"/>
              </a:rPr>
              <a:t> los pensadores anarquistas (</a:t>
            </a:r>
            <a:r>
              <a:rPr lang="es-ES" sz="2800" b="1" dirty="0">
                <a:latin typeface="Times New Roman" panose="02020603050405020304" pitchFamily="18" charset="0"/>
                <a:ea typeface="Calibri" panose="020F0502020204030204" pitchFamily="34" charset="0"/>
                <a:cs typeface="Times New Roman" panose="02020603050405020304" pitchFamily="18" charset="0"/>
              </a:rPr>
              <a:t>Faure</a:t>
            </a:r>
            <a:r>
              <a:rPr lang="es-ES" sz="2800" dirty="0">
                <a:latin typeface="Times New Roman" panose="02020603050405020304" pitchFamily="18" charset="0"/>
                <a:ea typeface="Calibri" panose="020F0502020204030204" pitchFamily="34" charset="0"/>
                <a:cs typeface="Times New Roman" panose="02020603050405020304" pitchFamily="18" charset="0"/>
              </a:rPr>
              <a:t> y </a:t>
            </a:r>
            <a:r>
              <a:rPr lang="es-ES" sz="2800" b="1" dirty="0">
                <a:latin typeface="Times New Roman" panose="02020603050405020304" pitchFamily="18" charset="0"/>
                <a:ea typeface="Calibri" panose="020F0502020204030204" pitchFamily="34" charset="0"/>
                <a:cs typeface="Times New Roman" panose="02020603050405020304" pitchFamily="18" charset="0"/>
              </a:rPr>
              <a:t>Kropotkin</a:t>
            </a:r>
            <a:r>
              <a:rPr lang="es-ES" sz="2800" dirty="0">
                <a:latin typeface="Times New Roman" panose="02020603050405020304" pitchFamily="18" charset="0"/>
                <a:ea typeface="Calibri" panose="020F0502020204030204" pitchFamily="34" charset="0"/>
                <a:cs typeface="Times New Roman" panose="02020603050405020304" pitchFamily="18" charset="0"/>
              </a:rPr>
              <a:t>), así como los dos autores hispánicos que quiebran su </a:t>
            </a:r>
            <a:r>
              <a:rPr lang="es-ES" sz="2800" dirty="0" smtClean="0">
                <a:latin typeface="Times New Roman" panose="02020603050405020304" pitchFamily="18" charset="0"/>
                <a:ea typeface="Calibri" panose="020F0502020204030204" pitchFamily="34" charset="0"/>
                <a:cs typeface="Times New Roman" panose="02020603050405020304" pitchFamily="18" charset="0"/>
              </a:rPr>
              <a:t>fe </a:t>
            </a:r>
            <a:r>
              <a:rPr lang="es-ES" sz="2800" dirty="0">
                <a:latin typeface="Times New Roman" panose="02020603050405020304" pitchFamily="18" charset="0"/>
                <a:ea typeface="Calibri" panose="020F0502020204030204" pitchFamily="34" charset="0"/>
                <a:cs typeface="Times New Roman" panose="02020603050405020304" pitchFamily="18" charset="0"/>
              </a:rPr>
              <a:t>anarquista: </a:t>
            </a:r>
            <a:r>
              <a:rPr lang="es-ES" sz="2800" b="1" dirty="0">
                <a:latin typeface="Times New Roman" panose="02020603050405020304" pitchFamily="18" charset="0"/>
                <a:ea typeface="Calibri" panose="020F0502020204030204" pitchFamily="34" charset="0"/>
                <a:cs typeface="Times New Roman" panose="02020603050405020304" pitchFamily="18" charset="0"/>
              </a:rPr>
              <a:t>Clarín</a:t>
            </a:r>
            <a:r>
              <a:rPr lang="es-ES" sz="2800" dirty="0">
                <a:latin typeface="Times New Roman" panose="02020603050405020304" pitchFamily="18" charset="0"/>
                <a:ea typeface="Calibri" panose="020F0502020204030204" pitchFamily="34" charset="0"/>
                <a:cs typeface="Times New Roman" panose="02020603050405020304" pitchFamily="18" charset="0"/>
              </a:rPr>
              <a:t> y sobre todo </a:t>
            </a:r>
            <a:r>
              <a:rPr lang="es-ES" sz="2800" b="1" dirty="0">
                <a:latin typeface="Times New Roman" panose="02020603050405020304" pitchFamily="18" charset="0"/>
                <a:ea typeface="Calibri" panose="020F0502020204030204" pitchFamily="34" charset="0"/>
                <a:cs typeface="Times New Roman" panose="02020603050405020304" pitchFamily="18" charset="0"/>
              </a:rPr>
              <a:t>Unamuno</a:t>
            </a:r>
            <a:r>
              <a:rPr lang="es-ES" sz="2800" dirty="0">
                <a:latin typeface="Times New Roman" panose="02020603050405020304" pitchFamily="18" charset="0"/>
                <a:ea typeface="Calibri" panose="020F0502020204030204" pitchFamily="34" charset="0"/>
                <a:cs typeface="Times New Roman" panose="02020603050405020304" pitchFamily="18" charset="0"/>
              </a:rPr>
              <a:t>.</a:t>
            </a:r>
            <a:endParaRPr lang="it-IT" sz="20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es-ES" sz="2800" dirty="0">
                <a:latin typeface="Times New Roman" panose="02020603050405020304" pitchFamily="18" charset="0"/>
                <a:ea typeface="Calibri" panose="020F0502020204030204" pitchFamily="34" charset="0"/>
                <a:cs typeface="Times New Roman" panose="02020603050405020304" pitchFamily="18" charset="0"/>
              </a:rPr>
              <a:t>En </a:t>
            </a:r>
            <a:r>
              <a:rPr lang="es-ES" sz="2800" b="1" dirty="0">
                <a:solidFill>
                  <a:srgbClr val="FF0000"/>
                </a:solidFill>
                <a:latin typeface="Times New Roman" panose="02020603050405020304" pitchFamily="18" charset="0"/>
                <a:ea typeface="Calibri" panose="020F0502020204030204" pitchFamily="34" charset="0"/>
                <a:cs typeface="Times New Roman" panose="02020603050405020304" pitchFamily="18" charset="0"/>
              </a:rPr>
              <a:t>Lasalde</a:t>
            </a:r>
            <a:r>
              <a:rPr lang="es-ES" sz="2800" dirty="0">
                <a:latin typeface="Times New Roman" panose="02020603050405020304" pitchFamily="18" charset="0"/>
                <a:ea typeface="Calibri" panose="020F0502020204030204" pitchFamily="34" charset="0"/>
                <a:cs typeface="Times New Roman" panose="02020603050405020304" pitchFamily="18" charset="0"/>
              </a:rPr>
              <a:t> resuenan las utopías de </a:t>
            </a:r>
            <a:r>
              <a:rPr lang="es-ES" sz="2800" b="1" dirty="0">
                <a:latin typeface="Times New Roman" panose="02020603050405020304" pitchFamily="18" charset="0"/>
                <a:ea typeface="Calibri" panose="020F0502020204030204" pitchFamily="34" charset="0"/>
                <a:cs typeface="Times New Roman" panose="02020603050405020304" pitchFamily="18" charset="0"/>
              </a:rPr>
              <a:t>Tomás Moro, Campanella </a:t>
            </a:r>
            <a:r>
              <a:rPr lang="es-ES" sz="2800" dirty="0">
                <a:latin typeface="Times New Roman" panose="02020603050405020304" pitchFamily="18" charset="0"/>
                <a:ea typeface="Calibri" panose="020F0502020204030204" pitchFamily="34" charset="0"/>
                <a:cs typeface="Times New Roman" panose="02020603050405020304" pitchFamily="18" charset="0"/>
              </a:rPr>
              <a:t>o</a:t>
            </a:r>
            <a:r>
              <a:rPr lang="es-ES" sz="2800" b="1" dirty="0">
                <a:latin typeface="Times New Roman" panose="02020603050405020304" pitchFamily="18" charset="0"/>
                <a:ea typeface="Calibri" panose="020F0502020204030204" pitchFamily="34" charset="0"/>
                <a:cs typeface="Times New Roman" panose="02020603050405020304" pitchFamily="18" charset="0"/>
              </a:rPr>
              <a:t> Gracián</a:t>
            </a:r>
            <a:r>
              <a:rPr lang="es-ES" sz="2800" dirty="0">
                <a:latin typeface="Times New Roman" panose="02020603050405020304" pitchFamily="18" charset="0"/>
                <a:ea typeface="Calibri" panose="020F0502020204030204" pitchFamily="34" charset="0"/>
                <a:cs typeface="Times New Roman" panose="02020603050405020304" pitchFamily="18" charset="0"/>
              </a:rPr>
              <a:t>.</a:t>
            </a:r>
            <a:endParaRPr lang="it-IT" sz="20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es-ES" sz="2800" b="1" dirty="0">
                <a:solidFill>
                  <a:srgbClr val="FF0000"/>
                </a:solidFill>
                <a:latin typeface="Times New Roman" panose="02020603050405020304" pitchFamily="18" charset="0"/>
                <a:ea typeface="Calibri" panose="020F0502020204030204" pitchFamily="34" charset="0"/>
                <a:cs typeface="Times New Roman" panose="02020603050405020304" pitchFamily="18" charset="0"/>
              </a:rPr>
              <a:t>Puche</a:t>
            </a:r>
            <a:r>
              <a:rPr lang="es-ES" sz="2800" dirty="0">
                <a:latin typeface="Times New Roman" panose="02020603050405020304" pitchFamily="18" charset="0"/>
                <a:ea typeface="Calibri" panose="020F0502020204030204" pitchFamily="34" charset="0"/>
                <a:cs typeface="Times New Roman" panose="02020603050405020304" pitchFamily="18" charset="0"/>
              </a:rPr>
              <a:t> es la Biblia.</a:t>
            </a:r>
            <a:endParaRPr lang="it-IT" sz="20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endParaRPr lang="es-ES" sz="2800" dirty="0" smtClean="0">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spcAft>
                <a:spcPts val="800"/>
              </a:spcAft>
            </a:pPr>
            <a:r>
              <a:rPr lang="es-ES" sz="2800" dirty="0" smtClean="0">
                <a:latin typeface="Times New Roman" panose="02020603050405020304" pitchFamily="18" charset="0"/>
                <a:ea typeface="Calibri" panose="020F0502020204030204" pitchFamily="34" charset="0"/>
                <a:cs typeface="Times New Roman" panose="02020603050405020304" pitchFamily="18" charset="0"/>
              </a:rPr>
              <a:t>La </a:t>
            </a:r>
            <a:r>
              <a:rPr lang="es-ES" sz="2800" dirty="0">
                <a:latin typeface="Times New Roman" panose="02020603050405020304" pitchFamily="18" charset="0"/>
                <a:ea typeface="Calibri" panose="020F0502020204030204" pitchFamily="34" charset="0"/>
                <a:cs typeface="Times New Roman" panose="02020603050405020304" pitchFamily="18" charset="0"/>
              </a:rPr>
              <a:t>mezcla de estas ideas, de estos libros, ha configurado el primer sustrato nihilista del personaje.</a:t>
            </a:r>
            <a:endParaRPr lang="it-IT" sz="20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033826618"/>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p:cNvSpPr txBox="1"/>
          <p:nvPr/>
        </p:nvSpPr>
        <p:spPr>
          <a:xfrm>
            <a:off x="169817" y="483326"/>
            <a:ext cx="11861074" cy="6230983"/>
          </a:xfrm>
          <a:prstGeom prst="rect">
            <a:avLst/>
          </a:prstGeom>
          <a:noFill/>
        </p:spPr>
        <p:txBody>
          <a:bodyPr wrap="square" rtlCol="0">
            <a:spAutoFit/>
          </a:bodyPr>
          <a:lstStyle/>
          <a:p>
            <a:endParaRPr lang="it-IT" dirty="0"/>
          </a:p>
        </p:txBody>
      </p:sp>
      <p:sp>
        <p:nvSpPr>
          <p:cNvPr id="3" name="CasellaDiTesto 2"/>
          <p:cNvSpPr txBox="1"/>
          <p:nvPr/>
        </p:nvSpPr>
        <p:spPr>
          <a:xfrm>
            <a:off x="169817" y="313509"/>
            <a:ext cx="11861074" cy="5441233"/>
          </a:xfrm>
          <a:prstGeom prst="rect">
            <a:avLst/>
          </a:prstGeom>
          <a:noFill/>
        </p:spPr>
        <p:txBody>
          <a:bodyPr wrap="square" rtlCol="0">
            <a:spAutoFit/>
          </a:bodyPr>
          <a:lstStyle/>
          <a:p>
            <a:pPr algn="ctr">
              <a:spcAft>
                <a:spcPts val="0"/>
              </a:spcAft>
            </a:pPr>
            <a:r>
              <a:rPr lang="es-ES" sz="2800" dirty="0" smtClean="0">
                <a:solidFill>
                  <a:srgbClr val="FF0000"/>
                </a:solidFill>
                <a:effectLst/>
                <a:latin typeface="Georgia" panose="02040502050405020303" pitchFamily="18" charset="0"/>
                <a:ea typeface="Times New Roman" panose="02020603050405020304" pitchFamily="18" charset="0"/>
              </a:rPr>
              <a:t>LA VOLUNTAD</a:t>
            </a:r>
          </a:p>
          <a:p>
            <a:pPr algn="just">
              <a:lnSpc>
                <a:spcPct val="107000"/>
              </a:lnSpc>
              <a:spcAft>
                <a:spcPts val="800"/>
              </a:spcAft>
            </a:pPr>
            <a:endParaRPr lang="es-ES" sz="2800" dirty="0" smtClean="0">
              <a:latin typeface="Georgia" panose="02040502050405020303" pitchFamily="18" charset="0"/>
              <a:ea typeface="Calibri" panose="020F0502020204030204" pitchFamily="34" charset="0"/>
              <a:cs typeface="Times New Roman" panose="02020603050405020304" pitchFamily="18" charset="0"/>
            </a:endParaRPr>
          </a:p>
          <a:p>
            <a:pPr algn="just">
              <a:lnSpc>
                <a:spcPct val="107000"/>
              </a:lnSpc>
              <a:spcAft>
                <a:spcPts val="800"/>
              </a:spcAft>
            </a:pPr>
            <a:r>
              <a:rPr lang="es-ES" sz="2800" dirty="0" smtClean="0">
                <a:latin typeface="Georgia" panose="02040502050405020303" pitchFamily="18" charset="0"/>
                <a:ea typeface="Calibri" panose="020F0502020204030204" pitchFamily="34" charset="0"/>
                <a:cs typeface="Times New Roman" panose="02020603050405020304" pitchFamily="18" charset="0"/>
              </a:rPr>
              <a:t>En </a:t>
            </a:r>
            <a:r>
              <a:rPr lang="es-ES" sz="2800" dirty="0">
                <a:latin typeface="Georgia" panose="02040502050405020303" pitchFamily="18" charset="0"/>
                <a:ea typeface="Calibri" panose="020F0502020204030204" pitchFamily="34" charset="0"/>
                <a:cs typeface="Times New Roman" panose="02020603050405020304" pitchFamily="18" charset="0"/>
              </a:rPr>
              <a:t>cambio, en la segunda parte domina el </a:t>
            </a:r>
            <a:r>
              <a:rPr lang="es-ES" sz="2800" b="1" dirty="0">
                <a:latin typeface="Georgia" panose="02040502050405020303" pitchFamily="18" charset="0"/>
                <a:ea typeface="Calibri" panose="020F0502020204030204" pitchFamily="34" charset="0"/>
                <a:cs typeface="Times New Roman" panose="02020603050405020304" pitchFamily="18" charset="0"/>
              </a:rPr>
              <a:t>“Yo soy rebelde”</a:t>
            </a:r>
            <a:r>
              <a:rPr lang="es-ES" sz="2800" dirty="0">
                <a:latin typeface="Georgia" panose="02040502050405020303" pitchFamily="18" charset="0"/>
                <a:ea typeface="Calibri" panose="020F0502020204030204" pitchFamily="34" charset="0"/>
                <a:cs typeface="Times New Roman" panose="02020603050405020304" pitchFamily="18" charset="0"/>
              </a:rPr>
              <a:t>, el yo activo. Por fin Azorín, que se traslada a Madrid, intenta imponer su voluntad a la circunstancia que le envuelve. Y, por supuesto, fracasa. Es entonces cuando el hombre-reflexión toma de nuevo el mando y vuelve a aniquilar al hombre-voluntad.</a:t>
            </a:r>
            <a:endParaRPr lang="it-IT" sz="2800" dirty="0">
              <a:latin typeface="Georgia" panose="02040502050405020303" pitchFamily="18" charset="0"/>
              <a:ea typeface="Calibri" panose="020F0502020204030204" pitchFamily="34" charset="0"/>
              <a:cs typeface="Times New Roman" panose="02020603050405020304" pitchFamily="18" charset="0"/>
            </a:endParaRPr>
          </a:p>
          <a:p>
            <a:pPr algn="just">
              <a:lnSpc>
                <a:spcPct val="107000"/>
              </a:lnSpc>
              <a:spcAft>
                <a:spcPts val="800"/>
              </a:spcAft>
            </a:pPr>
            <a:r>
              <a:rPr lang="es-ES" sz="2800" dirty="0">
                <a:latin typeface="Georgia" panose="02040502050405020303" pitchFamily="18" charset="0"/>
                <a:ea typeface="Calibri" panose="020F0502020204030204" pitchFamily="34" charset="0"/>
                <a:cs typeface="Times New Roman" panose="02020603050405020304" pitchFamily="18" charset="0"/>
              </a:rPr>
              <a:t> </a:t>
            </a:r>
            <a:endParaRPr lang="it-IT" sz="2800" dirty="0">
              <a:latin typeface="Georgia" panose="02040502050405020303" pitchFamily="18" charset="0"/>
              <a:ea typeface="Calibri" panose="020F0502020204030204" pitchFamily="34" charset="0"/>
              <a:cs typeface="Times New Roman" panose="02020603050405020304" pitchFamily="18" charset="0"/>
            </a:endParaRPr>
          </a:p>
          <a:p>
            <a:pPr algn="just">
              <a:lnSpc>
                <a:spcPct val="107000"/>
              </a:lnSpc>
              <a:spcAft>
                <a:spcPts val="800"/>
              </a:spcAft>
            </a:pPr>
            <a:r>
              <a:rPr lang="es-ES" sz="2800" dirty="0">
                <a:latin typeface="Georgia" panose="02040502050405020303" pitchFamily="18" charset="0"/>
                <a:ea typeface="Calibri" panose="020F0502020204030204" pitchFamily="34" charset="0"/>
                <a:cs typeface="Times New Roman" panose="02020603050405020304" pitchFamily="18" charset="0"/>
              </a:rPr>
              <a:t>Así llegamos a la tercera parte. La experiencia madrileña no ha servido para nada: Antonio Azorín, “rebelde de sí mismo”, pierde su fe en el progreso y abandona las cortes. </a:t>
            </a:r>
            <a:endParaRPr lang="es-ES" sz="2800" dirty="0" smtClean="0">
              <a:latin typeface="Georgia" panose="02040502050405020303"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06875643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p:cNvSpPr txBox="1"/>
          <p:nvPr/>
        </p:nvSpPr>
        <p:spPr>
          <a:xfrm>
            <a:off x="169817" y="483326"/>
            <a:ext cx="11861074" cy="6230983"/>
          </a:xfrm>
          <a:prstGeom prst="rect">
            <a:avLst/>
          </a:prstGeom>
          <a:noFill/>
        </p:spPr>
        <p:txBody>
          <a:bodyPr wrap="square" rtlCol="0">
            <a:spAutoFit/>
          </a:bodyPr>
          <a:lstStyle/>
          <a:p>
            <a:endParaRPr lang="it-IT" dirty="0"/>
          </a:p>
        </p:txBody>
      </p:sp>
      <p:sp>
        <p:nvSpPr>
          <p:cNvPr id="3" name="CasellaDiTesto 2"/>
          <p:cNvSpPr txBox="1"/>
          <p:nvPr/>
        </p:nvSpPr>
        <p:spPr>
          <a:xfrm>
            <a:off x="169817" y="313509"/>
            <a:ext cx="11861074" cy="6401753"/>
          </a:xfrm>
          <a:prstGeom prst="rect">
            <a:avLst/>
          </a:prstGeom>
          <a:noFill/>
        </p:spPr>
        <p:txBody>
          <a:bodyPr wrap="square" rtlCol="0">
            <a:spAutoFit/>
          </a:bodyPr>
          <a:lstStyle/>
          <a:p>
            <a:pPr>
              <a:spcAft>
                <a:spcPts val="0"/>
              </a:spcAft>
            </a:pPr>
            <a:r>
              <a:rPr lang="es-ES" sz="2800" dirty="0">
                <a:latin typeface="Georgia" panose="02040502050405020303" pitchFamily="18" charset="0"/>
                <a:ea typeface="Times New Roman" panose="02020603050405020304" pitchFamily="18" charset="0"/>
              </a:rPr>
              <a:t>1902: </a:t>
            </a:r>
            <a:r>
              <a:rPr lang="es-ES" sz="2800" i="1" dirty="0">
                <a:latin typeface="Georgia" panose="02040502050405020303" pitchFamily="18" charset="0"/>
                <a:ea typeface="Times New Roman" panose="02020603050405020304" pitchFamily="18" charset="0"/>
              </a:rPr>
              <a:t>annus mirabilis </a:t>
            </a:r>
            <a:r>
              <a:rPr lang="es-ES" sz="2800" dirty="0">
                <a:latin typeface="Georgia" panose="02040502050405020303" pitchFamily="18" charset="0"/>
                <a:ea typeface="Times New Roman" panose="02020603050405020304" pitchFamily="18" charset="0"/>
              </a:rPr>
              <a:t>de la novela modernista</a:t>
            </a:r>
            <a:endParaRPr lang="it-IT" sz="2800" dirty="0" smtClean="0">
              <a:effectLst/>
              <a:latin typeface="Times New Roman" panose="02020603050405020304" pitchFamily="18" charset="0"/>
              <a:ea typeface="Times New Roman" panose="02020603050405020304" pitchFamily="18" charset="0"/>
            </a:endParaRPr>
          </a:p>
          <a:p>
            <a:pPr>
              <a:spcAft>
                <a:spcPts val="0"/>
              </a:spcAft>
            </a:pPr>
            <a:r>
              <a:rPr lang="es-ES" sz="2800" dirty="0">
                <a:latin typeface="Georgia" panose="02040502050405020303" pitchFamily="18" charset="0"/>
                <a:ea typeface="Times New Roman" panose="02020603050405020304" pitchFamily="18" charset="0"/>
              </a:rPr>
              <a:t> </a:t>
            </a:r>
            <a:endParaRPr lang="it-IT" sz="2800" dirty="0" smtClean="0">
              <a:effectLst/>
              <a:latin typeface="Times New Roman" panose="02020603050405020304" pitchFamily="18" charset="0"/>
              <a:ea typeface="Times New Roman" panose="02020603050405020304" pitchFamily="18" charset="0"/>
            </a:endParaRPr>
          </a:p>
          <a:p>
            <a:pPr algn="just">
              <a:spcAft>
                <a:spcPts val="0"/>
              </a:spcAft>
            </a:pPr>
            <a:r>
              <a:rPr lang="es-ES" sz="2800" dirty="0">
                <a:latin typeface="Georgia" panose="02040502050405020303" pitchFamily="18" charset="0"/>
                <a:ea typeface="Times New Roman" panose="02020603050405020304" pitchFamily="18" charset="0"/>
              </a:rPr>
              <a:t>Las novelas modernistas de 1902 demuestran la estrecha relación y conexión entre la faceta cognitiva (o, más en general, filosófica) y la vertiente </a:t>
            </a:r>
            <a:r>
              <a:rPr lang="es-ES" sz="2800" dirty="0" smtClean="0">
                <a:latin typeface="Georgia" panose="02040502050405020303" pitchFamily="18" charset="0"/>
                <a:ea typeface="Times New Roman" panose="02020603050405020304" pitchFamily="18" charset="0"/>
              </a:rPr>
              <a:t>estética de la CRISIS, al perfilar </a:t>
            </a:r>
            <a:r>
              <a:rPr lang="es-ES" sz="2800" dirty="0">
                <a:latin typeface="Georgia" panose="02040502050405020303" pitchFamily="18" charset="0"/>
                <a:ea typeface="Times New Roman" panose="02020603050405020304" pitchFamily="18" charset="0"/>
              </a:rPr>
              <a:t>un proceso de deriva simbolista del anquilosado modelo realista-naturalista</a:t>
            </a:r>
            <a:r>
              <a:rPr lang="es-ES" sz="2800" dirty="0" smtClean="0">
                <a:latin typeface="Georgia" panose="02040502050405020303" pitchFamily="18" charset="0"/>
                <a:ea typeface="Times New Roman" panose="02020603050405020304" pitchFamily="18" charset="0"/>
              </a:rPr>
              <a:t>.</a:t>
            </a:r>
            <a:endParaRPr lang="it-IT" sz="2800" dirty="0" smtClean="0">
              <a:effectLst/>
              <a:latin typeface="Times New Roman" panose="02020603050405020304" pitchFamily="18" charset="0"/>
              <a:ea typeface="Times New Roman" panose="02020603050405020304" pitchFamily="18" charset="0"/>
            </a:endParaRPr>
          </a:p>
          <a:p>
            <a:pPr>
              <a:spcAft>
                <a:spcPts val="0"/>
              </a:spcAft>
            </a:pPr>
            <a:r>
              <a:rPr lang="es-ES" sz="2800" dirty="0">
                <a:latin typeface="Georgia" panose="02040502050405020303" pitchFamily="18" charset="0"/>
                <a:ea typeface="Times New Roman" panose="02020603050405020304" pitchFamily="18" charset="0"/>
              </a:rPr>
              <a:t> </a:t>
            </a:r>
            <a:endParaRPr lang="it-IT" sz="2800" dirty="0" smtClean="0">
              <a:effectLst/>
              <a:latin typeface="Times New Roman" panose="02020603050405020304" pitchFamily="18" charset="0"/>
              <a:ea typeface="Times New Roman" panose="02020603050405020304" pitchFamily="18" charset="0"/>
            </a:endParaRPr>
          </a:p>
          <a:p>
            <a:pPr algn="just">
              <a:spcAft>
                <a:spcPts val="0"/>
              </a:spcAft>
            </a:pPr>
            <a:r>
              <a:rPr lang="es-ES" sz="2800" i="1" dirty="0" smtClean="0">
                <a:solidFill>
                  <a:srgbClr val="FF0000"/>
                </a:solidFill>
                <a:latin typeface="Georgia" panose="02040502050405020303" pitchFamily="18" charset="0"/>
                <a:ea typeface="Times New Roman" panose="02020603050405020304" pitchFamily="18" charset="0"/>
              </a:rPr>
              <a:t>Sonata </a:t>
            </a:r>
            <a:r>
              <a:rPr lang="es-ES" sz="2800" i="1" dirty="0">
                <a:solidFill>
                  <a:srgbClr val="FF0000"/>
                </a:solidFill>
                <a:latin typeface="Georgia" panose="02040502050405020303" pitchFamily="18" charset="0"/>
                <a:ea typeface="Times New Roman" panose="02020603050405020304" pitchFamily="18" charset="0"/>
              </a:rPr>
              <a:t>de otoño</a:t>
            </a:r>
            <a:r>
              <a:rPr lang="es-ES" sz="2800" dirty="0">
                <a:solidFill>
                  <a:srgbClr val="FF0000"/>
                </a:solidFill>
                <a:latin typeface="Georgia" panose="02040502050405020303" pitchFamily="18" charset="0"/>
                <a:ea typeface="Times New Roman" panose="02020603050405020304" pitchFamily="18" charset="0"/>
              </a:rPr>
              <a:t> </a:t>
            </a:r>
            <a:r>
              <a:rPr lang="es-ES" sz="2800" dirty="0">
                <a:latin typeface="Georgia" panose="02040502050405020303" pitchFamily="18" charset="0"/>
                <a:ea typeface="Times New Roman" panose="02020603050405020304" pitchFamily="18" charset="0"/>
              </a:rPr>
              <a:t>de </a:t>
            </a:r>
            <a:r>
              <a:rPr lang="es-ES" sz="2800" dirty="0" smtClean="0">
                <a:latin typeface="Georgia" panose="02040502050405020303" pitchFamily="18" charset="0"/>
                <a:ea typeface="Times New Roman" panose="02020603050405020304" pitchFamily="18" charset="0"/>
              </a:rPr>
              <a:t>Valle-Inclán emplea </a:t>
            </a:r>
            <a:r>
              <a:rPr lang="es-ES" sz="2800" dirty="0">
                <a:latin typeface="Georgia" panose="02040502050405020303" pitchFamily="18" charset="0"/>
                <a:ea typeface="Times New Roman" panose="02020603050405020304" pitchFamily="18" charset="0"/>
              </a:rPr>
              <a:t>una </a:t>
            </a:r>
            <a:r>
              <a:rPr lang="es-ES" sz="2800" b="1" dirty="0">
                <a:latin typeface="Georgia" panose="02040502050405020303" pitchFamily="18" charset="0"/>
                <a:ea typeface="Times New Roman" panose="02020603050405020304" pitchFamily="18" charset="0"/>
              </a:rPr>
              <a:t>estética sinestésica</a:t>
            </a:r>
            <a:r>
              <a:rPr lang="es-ES" sz="2800" dirty="0">
                <a:latin typeface="Georgia" panose="02040502050405020303" pitchFamily="18" charset="0"/>
                <a:ea typeface="Times New Roman" panose="02020603050405020304" pitchFamily="18" charset="0"/>
              </a:rPr>
              <a:t> como técnica para romper la narración realista; es decir, apuesta por los sentidos, privilegia sensaciones y sentimientos, para diluir y desintegrar la fábula (el plan ‘racional</a:t>
            </a:r>
            <a:r>
              <a:rPr lang="es-ES" sz="2800" dirty="0" smtClean="0">
                <a:latin typeface="Georgia" panose="02040502050405020303" pitchFamily="18" charset="0"/>
                <a:ea typeface="Times New Roman" panose="02020603050405020304" pitchFamily="18" charset="0"/>
              </a:rPr>
              <a:t>’).</a:t>
            </a:r>
            <a:r>
              <a:rPr lang="es-ES" sz="2800" dirty="0">
                <a:latin typeface="Georgia" panose="02040502050405020303" pitchFamily="18" charset="0"/>
                <a:ea typeface="Times New Roman" panose="02020603050405020304" pitchFamily="18" charset="0"/>
              </a:rPr>
              <a:t> </a:t>
            </a:r>
            <a:endParaRPr lang="it-IT" sz="2800" dirty="0" smtClean="0">
              <a:effectLst/>
              <a:latin typeface="Times New Roman" panose="02020603050405020304" pitchFamily="18" charset="0"/>
              <a:ea typeface="Times New Roman" panose="02020603050405020304" pitchFamily="18" charset="0"/>
            </a:endParaRPr>
          </a:p>
          <a:p>
            <a:pPr>
              <a:spcAft>
                <a:spcPts val="0"/>
              </a:spcAft>
            </a:pPr>
            <a:r>
              <a:rPr lang="es-ES" sz="2800" dirty="0">
                <a:latin typeface="Georgia" panose="02040502050405020303" pitchFamily="18" charset="0"/>
                <a:ea typeface="Times New Roman" panose="02020603050405020304" pitchFamily="18" charset="0"/>
              </a:rPr>
              <a:t>En cambio, </a:t>
            </a:r>
            <a:r>
              <a:rPr lang="es-ES" sz="2800" i="1" dirty="0">
                <a:solidFill>
                  <a:srgbClr val="FF0000"/>
                </a:solidFill>
                <a:latin typeface="Georgia" panose="02040502050405020303" pitchFamily="18" charset="0"/>
                <a:ea typeface="Times New Roman" panose="02020603050405020304" pitchFamily="18" charset="0"/>
              </a:rPr>
              <a:t>Amor y Pedagogía</a:t>
            </a:r>
            <a:r>
              <a:rPr lang="es-ES" sz="2800" dirty="0">
                <a:solidFill>
                  <a:srgbClr val="FF0000"/>
                </a:solidFill>
                <a:latin typeface="Georgia" panose="02040502050405020303" pitchFamily="18" charset="0"/>
                <a:ea typeface="Times New Roman" panose="02020603050405020304" pitchFamily="18" charset="0"/>
              </a:rPr>
              <a:t> </a:t>
            </a:r>
            <a:r>
              <a:rPr lang="es-ES" sz="2800" dirty="0">
                <a:latin typeface="Georgia" panose="02040502050405020303" pitchFamily="18" charset="0"/>
                <a:ea typeface="Times New Roman" panose="02020603050405020304" pitchFamily="18" charset="0"/>
              </a:rPr>
              <a:t>de Unamuno, constituye la narración más revolucionaria de 1902, porque contiene </a:t>
            </a:r>
            <a:r>
              <a:rPr lang="es-ES" sz="2800" i="1" dirty="0">
                <a:latin typeface="Georgia" panose="02040502050405020303" pitchFamily="18" charset="0"/>
                <a:ea typeface="Times New Roman" panose="02020603050405020304" pitchFamily="18" charset="0"/>
              </a:rPr>
              <a:t>in nuce</a:t>
            </a:r>
            <a:r>
              <a:rPr lang="es-ES" sz="2800" dirty="0">
                <a:latin typeface="Georgia" panose="02040502050405020303" pitchFamily="18" charset="0"/>
                <a:ea typeface="Times New Roman" panose="02020603050405020304" pitchFamily="18" charset="0"/>
              </a:rPr>
              <a:t> todos los elementos de la </a:t>
            </a:r>
            <a:r>
              <a:rPr lang="es-ES" sz="2800" i="1" dirty="0">
                <a:latin typeface="Georgia" panose="02040502050405020303" pitchFamily="18" charset="0"/>
                <a:ea typeface="Times New Roman" panose="02020603050405020304" pitchFamily="18" charset="0"/>
              </a:rPr>
              <a:t>nivola</a:t>
            </a:r>
            <a:r>
              <a:rPr lang="es-ES" sz="2800" dirty="0">
                <a:latin typeface="Georgia" panose="02040502050405020303" pitchFamily="18" charset="0"/>
                <a:ea typeface="Times New Roman" panose="02020603050405020304" pitchFamily="18" charset="0"/>
              </a:rPr>
              <a:t> unamuniana. </a:t>
            </a:r>
            <a:endParaRPr lang="it-IT" sz="2800" dirty="0" smtClean="0">
              <a:effectLst/>
              <a:latin typeface="Times New Roman" panose="02020603050405020304" pitchFamily="18" charset="0"/>
              <a:ea typeface="Times New Roman" panose="02020603050405020304" pitchFamily="18" charset="0"/>
            </a:endParaRPr>
          </a:p>
          <a:p>
            <a:endParaRPr lang="it-IT" dirty="0"/>
          </a:p>
        </p:txBody>
      </p:sp>
    </p:spTree>
    <p:extLst>
      <p:ext uri="{BB962C8B-B14F-4D97-AF65-F5344CB8AC3E}">
        <p14:creationId xmlns:p14="http://schemas.microsoft.com/office/powerpoint/2010/main" val="1735277767"/>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p:cNvSpPr txBox="1"/>
          <p:nvPr/>
        </p:nvSpPr>
        <p:spPr>
          <a:xfrm>
            <a:off x="169817" y="483326"/>
            <a:ext cx="11861074" cy="6230983"/>
          </a:xfrm>
          <a:prstGeom prst="rect">
            <a:avLst/>
          </a:prstGeom>
          <a:noFill/>
        </p:spPr>
        <p:txBody>
          <a:bodyPr wrap="square" rtlCol="0">
            <a:spAutoFit/>
          </a:bodyPr>
          <a:lstStyle/>
          <a:p>
            <a:endParaRPr lang="it-IT" dirty="0"/>
          </a:p>
        </p:txBody>
      </p:sp>
      <p:sp>
        <p:nvSpPr>
          <p:cNvPr id="3" name="CasellaDiTesto 2"/>
          <p:cNvSpPr txBox="1"/>
          <p:nvPr/>
        </p:nvSpPr>
        <p:spPr>
          <a:xfrm>
            <a:off x="169817" y="313509"/>
            <a:ext cx="11861074" cy="5412123"/>
          </a:xfrm>
          <a:prstGeom prst="rect">
            <a:avLst/>
          </a:prstGeom>
          <a:noFill/>
        </p:spPr>
        <p:txBody>
          <a:bodyPr wrap="square" rtlCol="0">
            <a:spAutoFit/>
          </a:bodyPr>
          <a:lstStyle/>
          <a:p>
            <a:pPr algn="ctr">
              <a:spcAft>
                <a:spcPts val="0"/>
              </a:spcAft>
            </a:pPr>
            <a:r>
              <a:rPr lang="es-ES" sz="2800" dirty="0" smtClean="0">
                <a:solidFill>
                  <a:srgbClr val="FF0000"/>
                </a:solidFill>
                <a:effectLst/>
                <a:latin typeface="Georgia" panose="02040502050405020303" pitchFamily="18" charset="0"/>
                <a:ea typeface="Times New Roman" panose="02020603050405020304" pitchFamily="18" charset="0"/>
              </a:rPr>
              <a:t>LA VOLUNTAD</a:t>
            </a:r>
          </a:p>
          <a:p>
            <a:pPr algn="just">
              <a:lnSpc>
                <a:spcPct val="107000"/>
              </a:lnSpc>
              <a:spcAft>
                <a:spcPts val="800"/>
              </a:spcAft>
            </a:pPr>
            <a:endParaRPr lang="es-ES" sz="2800" dirty="0" smtClean="0">
              <a:latin typeface="Georgia" panose="02040502050405020303" pitchFamily="18" charset="0"/>
              <a:ea typeface="Calibri" panose="020F0502020204030204" pitchFamily="34" charset="0"/>
              <a:cs typeface="Times New Roman" panose="02020603050405020304" pitchFamily="18" charset="0"/>
            </a:endParaRPr>
          </a:p>
          <a:p>
            <a:pPr algn="just">
              <a:lnSpc>
                <a:spcPct val="107000"/>
              </a:lnSpc>
              <a:spcAft>
                <a:spcPts val="800"/>
              </a:spcAft>
            </a:pPr>
            <a:r>
              <a:rPr lang="es-ES" sz="2800" dirty="0" smtClean="0">
                <a:latin typeface="Georgia" panose="02040502050405020303" pitchFamily="18" charset="0"/>
                <a:ea typeface="Calibri" panose="020F0502020204030204" pitchFamily="34" charset="0"/>
                <a:cs typeface="Times New Roman" panose="02020603050405020304" pitchFamily="18" charset="0"/>
              </a:rPr>
              <a:t>La </a:t>
            </a:r>
            <a:r>
              <a:rPr lang="es-ES" sz="2800" dirty="0">
                <a:latin typeface="Georgia" panose="02040502050405020303" pitchFamily="18" charset="0"/>
                <a:ea typeface="Calibri" panose="020F0502020204030204" pitchFamily="34" charset="0"/>
                <a:cs typeface="Times New Roman" panose="02020603050405020304" pitchFamily="18" charset="0"/>
              </a:rPr>
              <a:t>Voluntad de Schopenhauer (la sustancia del universo que juega con la vida humana) ha ganado, ha destruido la voluntad nietzscheana entendida como afirmación ‘natural’ de la propia personalidad y de los propios instintos. Azorín se casa con Iluminada y se deja llevar por la voluntad de su esposa (metáfora scopenhaueriana).</a:t>
            </a:r>
            <a:endParaRPr lang="it-IT" sz="2800" dirty="0">
              <a:latin typeface="Georgia" panose="02040502050405020303" pitchFamily="18" charset="0"/>
              <a:ea typeface="Calibri" panose="020F0502020204030204" pitchFamily="34" charset="0"/>
              <a:cs typeface="Times New Roman" panose="02020603050405020304" pitchFamily="18" charset="0"/>
            </a:endParaRPr>
          </a:p>
          <a:p>
            <a:pPr algn="just">
              <a:lnSpc>
                <a:spcPct val="107000"/>
              </a:lnSpc>
              <a:spcAft>
                <a:spcPts val="800"/>
              </a:spcAft>
            </a:pPr>
            <a:endParaRPr lang="es-ES" sz="2800" dirty="0" smtClean="0">
              <a:latin typeface="Georgia" panose="02040502050405020303" pitchFamily="18" charset="0"/>
              <a:ea typeface="Calibri" panose="020F0502020204030204" pitchFamily="34" charset="0"/>
              <a:cs typeface="Times New Roman" panose="02020603050405020304" pitchFamily="18" charset="0"/>
            </a:endParaRPr>
          </a:p>
          <a:p>
            <a:pPr algn="just">
              <a:lnSpc>
                <a:spcPct val="107000"/>
              </a:lnSpc>
              <a:spcAft>
                <a:spcPts val="800"/>
              </a:spcAft>
            </a:pPr>
            <a:r>
              <a:rPr lang="es-ES" sz="2800" dirty="0" smtClean="0">
                <a:latin typeface="Georgia" panose="02040502050405020303" pitchFamily="18" charset="0"/>
                <a:ea typeface="Calibri" panose="020F0502020204030204" pitchFamily="34" charset="0"/>
                <a:cs typeface="Times New Roman" panose="02020603050405020304" pitchFamily="18" charset="0"/>
              </a:rPr>
              <a:t>El </a:t>
            </a:r>
            <a:r>
              <a:rPr lang="es-ES" sz="2800" dirty="0">
                <a:latin typeface="Georgia" panose="02040502050405020303" pitchFamily="18" charset="0"/>
                <a:ea typeface="Calibri" panose="020F0502020204030204" pitchFamily="34" charset="0"/>
                <a:cs typeface="Times New Roman" panose="02020603050405020304" pitchFamily="18" charset="0"/>
              </a:rPr>
              <a:t>epílogo dibuja un final </a:t>
            </a:r>
            <a:r>
              <a:rPr lang="es-ES" sz="2800" dirty="0" smtClean="0">
                <a:latin typeface="Georgia" panose="02040502050405020303" pitchFamily="18" charset="0"/>
                <a:ea typeface="Calibri" panose="020F0502020204030204" pitchFamily="34" charset="0"/>
                <a:cs typeface="Times New Roman" panose="02020603050405020304" pitchFamily="18" charset="0"/>
              </a:rPr>
              <a:t>algo incierto</a:t>
            </a:r>
            <a:r>
              <a:rPr lang="es-ES" sz="2800" dirty="0">
                <a:latin typeface="Georgia" panose="02040502050405020303" pitchFamily="18" charset="0"/>
                <a:ea typeface="Calibri" panose="020F0502020204030204" pitchFamily="34" charset="0"/>
                <a:cs typeface="Times New Roman" panose="02020603050405020304" pitchFamily="18" charset="0"/>
              </a:rPr>
              <a:t>, porque </a:t>
            </a:r>
            <a:r>
              <a:rPr lang="es-ES" sz="2800" dirty="0" smtClean="0">
                <a:latin typeface="Georgia" panose="02040502050405020303" pitchFamily="18" charset="0"/>
                <a:ea typeface="Calibri" panose="020F0502020204030204" pitchFamily="34" charset="0"/>
                <a:cs typeface="Times New Roman" panose="02020603050405020304" pitchFamily="18" charset="0"/>
              </a:rPr>
              <a:t>Azorín parece </a:t>
            </a:r>
            <a:r>
              <a:rPr lang="es-ES" sz="2800" dirty="0">
                <a:latin typeface="Georgia" panose="02040502050405020303" pitchFamily="18" charset="0"/>
                <a:ea typeface="Calibri" panose="020F0502020204030204" pitchFamily="34" charset="0"/>
                <a:cs typeface="Times New Roman" panose="02020603050405020304" pitchFamily="18" charset="0"/>
              </a:rPr>
              <a:t>capaz de rebelarse de nuevo.</a:t>
            </a:r>
            <a:endParaRPr lang="it-IT" sz="2800" dirty="0">
              <a:latin typeface="Georgia" panose="02040502050405020303" pitchFamily="18" charset="0"/>
              <a:ea typeface="Calibri" panose="020F0502020204030204" pitchFamily="34" charset="0"/>
              <a:cs typeface="Times New Roman" panose="02020603050405020304" pitchFamily="18" charset="0"/>
            </a:endParaRPr>
          </a:p>
          <a:p>
            <a:pPr algn="just">
              <a:lnSpc>
                <a:spcPct val="107000"/>
              </a:lnSpc>
              <a:spcAft>
                <a:spcPts val="800"/>
              </a:spcAft>
            </a:pPr>
            <a:endParaRPr lang="it-IT" sz="20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981479408"/>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p:cNvSpPr txBox="1"/>
          <p:nvPr/>
        </p:nvSpPr>
        <p:spPr>
          <a:xfrm>
            <a:off x="169817" y="483326"/>
            <a:ext cx="11861074" cy="6230983"/>
          </a:xfrm>
          <a:prstGeom prst="rect">
            <a:avLst/>
          </a:prstGeom>
          <a:noFill/>
        </p:spPr>
        <p:txBody>
          <a:bodyPr wrap="square" rtlCol="0">
            <a:spAutoFit/>
          </a:bodyPr>
          <a:lstStyle/>
          <a:p>
            <a:endParaRPr lang="it-IT" dirty="0"/>
          </a:p>
        </p:txBody>
      </p:sp>
      <p:sp>
        <p:nvSpPr>
          <p:cNvPr id="3" name="CasellaDiTesto 2"/>
          <p:cNvSpPr txBox="1"/>
          <p:nvPr/>
        </p:nvSpPr>
        <p:spPr>
          <a:xfrm>
            <a:off x="169817" y="313509"/>
            <a:ext cx="11861074" cy="7563994"/>
          </a:xfrm>
          <a:prstGeom prst="rect">
            <a:avLst/>
          </a:prstGeom>
          <a:noFill/>
        </p:spPr>
        <p:txBody>
          <a:bodyPr wrap="square" rtlCol="0">
            <a:spAutoFit/>
          </a:bodyPr>
          <a:lstStyle/>
          <a:p>
            <a:pPr algn="ctr">
              <a:spcAft>
                <a:spcPts val="0"/>
              </a:spcAft>
            </a:pPr>
            <a:r>
              <a:rPr lang="es-ES" sz="2800" dirty="0" smtClean="0">
                <a:solidFill>
                  <a:srgbClr val="FF0000"/>
                </a:solidFill>
                <a:effectLst/>
                <a:latin typeface="Georgia" panose="02040502050405020303" pitchFamily="18" charset="0"/>
                <a:ea typeface="Times New Roman" panose="02020603050405020304" pitchFamily="18" charset="0"/>
              </a:rPr>
              <a:t>LA VOLUNTAD</a:t>
            </a:r>
            <a:endParaRPr lang="es-ES" sz="2800" dirty="0" smtClean="0">
              <a:latin typeface="Georgia" panose="02040502050405020303" pitchFamily="18" charset="0"/>
              <a:ea typeface="Calibri" panose="020F0502020204030204" pitchFamily="34" charset="0"/>
              <a:cs typeface="Times New Roman" panose="02020603050405020304" pitchFamily="18" charset="0"/>
            </a:endParaRPr>
          </a:p>
          <a:p>
            <a:pPr algn="just">
              <a:lnSpc>
                <a:spcPct val="107000"/>
              </a:lnSpc>
              <a:spcAft>
                <a:spcPts val="800"/>
              </a:spcAft>
            </a:pPr>
            <a:r>
              <a:rPr lang="es-ES" sz="2800" dirty="0">
                <a:latin typeface="Times New Roman" panose="02020603050405020304" pitchFamily="18" charset="0"/>
                <a:ea typeface="Calibri" panose="020F0502020204030204" pitchFamily="34" charset="0"/>
                <a:cs typeface="Times New Roman" panose="02020603050405020304" pitchFamily="18" charset="0"/>
              </a:rPr>
              <a:t>Cap. </a:t>
            </a:r>
            <a:r>
              <a:rPr lang="es-ES" sz="2800" dirty="0" smtClean="0">
                <a:latin typeface="Times New Roman" panose="02020603050405020304" pitchFamily="18" charset="0"/>
                <a:ea typeface="Calibri" panose="020F0502020204030204" pitchFamily="34" charset="0"/>
                <a:cs typeface="Times New Roman" panose="02020603050405020304" pitchFamily="18" charset="0"/>
              </a:rPr>
              <a:t>XVII - La </a:t>
            </a:r>
            <a:r>
              <a:rPr lang="es-ES" sz="2800" dirty="0">
                <a:latin typeface="Times New Roman" panose="02020603050405020304" pitchFamily="18" charset="0"/>
                <a:ea typeface="Calibri" panose="020F0502020204030204" pitchFamily="34" charset="0"/>
                <a:cs typeface="Times New Roman" panose="02020603050405020304" pitchFamily="18" charset="0"/>
              </a:rPr>
              <a:t>“pasión mística” es de Justina, no de Azorín. Justina es un poco Fernando Ossorio y un poco Ana Ozores.</a:t>
            </a:r>
            <a:endParaRPr lang="it-IT" sz="20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es-ES" sz="2800" dirty="0">
                <a:latin typeface="Times New Roman" panose="02020603050405020304" pitchFamily="18" charset="0"/>
                <a:ea typeface="Calibri" panose="020F0502020204030204" pitchFamily="34" charset="0"/>
                <a:cs typeface="Times New Roman" panose="02020603050405020304" pitchFamily="18" charset="0"/>
              </a:rPr>
              <a:t> </a:t>
            </a:r>
            <a:endParaRPr lang="it-IT" sz="20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es-ES" sz="2800" dirty="0">
                <a:latin typeface="Times New Roman" panose="02020603050405020304" pitchFamily="18" charset="0"/>
                <a:ea typeface="Calibri" panose="020F0502020204030204" pitchFamily="34" charset="0"/>
                <a:cs typeface="Times New Roman" panose="02020603050405020304" pitchFamily="18" charset="0"/>
              </a:rPr>
              <a:t>Cap. </a:t>
            </a:r>
            <a:r>
              <a:rPr lang="es-ES" sz="2800" dirty="0" smtClean="0">
                <a:latin typeface="Times New Roman" panose="02020603050405020304" pitchFamily="18" charset="0"/>
                <a:ea typeface="Calibri" panose="020F0502020204030204" pitchFamily="34" charset="0"/>
                <a:cs typeface="Times New Roman" panose="02020603050405020304" pitchFamily="18" charset="0"/>
              </a:rPr>
              <a:t>XXV – TRES LENTES:</a:t>
            </a:r>
            <a:endParaRPr lang="it-IT" sz="20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es-ES" sz="2800" dirty="0">
                <a:solidFill>
                  <a:srgbClr val="FF0000"/>
                </a:solidFill>
                <a:latin typeface="Times New Roman" panose="02020603050405020304" pitchFamily="18" charset="0"/>
                <a:ea typeface="Calibri" panose="020F0502020204030204" pitchFamily="34" charset="0"/>
                <a:cs typeface="Times New Roman" panose="02020603050405020304" pitchFamily="18" charset="0"/>
              </a:rPr>
              <a:t>Lente finisecular</a:t>
            </a:r>
            <a:r>
              <a:rPr lang="es-ES" sz="2800" dirty="0">
                <a:latin typeface="Times New Roman" panose="02020603050405020304" pitchFamily="18" charset="0"/>
                <a:ea typeface="Calibri" panose="020F0502020204030204" pitchFamily="34" charset="0"/>
                <a:cs typeface="Times New Roman" panose="02020603050405020304" pitchFamily="18" charset="0"/>
              </a:rPr>
              <a:t>: se observa la crisis epistemológica (“no puedo afirmar nada sobre la realidad del universo”) que se traduce en una condena del Racionalismo que nos obliga a vivir en la edad del Nihilismo.</a:t>
            </a:r>
            <a:endParaRPr lang="it-IT" sz="20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es-ES" sz="2800" dirty="0">
                <a:solidFill>
                  <a:srgbClr val="FF0000"/>
                </a:solidFill>
                <a:latin typeface="Times New Roman" panose="02020603050405020304" pitchFamily="18" charset="0"/>
                <a:ea typeface="Calibri" panose="020F0502020204030204" pitchFamily="34" charset="0"/>
                <a:cs typeface="Times New Roman" panose="02020603050405020304" pitchFamily="18" charset="0"/>
              </a:rPr>
              <a:t>Lente modernista</a:t>
            </a:r>
            <a:r>
              <a:rPr lang="es-ES" sz="2800" dirty="0">
                <a:latin typeface="Times New Roman" panose="02020603050405020304" pitchFamily="18" charset="0"/>
                <a:ea typeface="Calibri" panose="020F0502020204030204" pitchFamily="34" charset="0"/>
                <a:cs typeface="Times New Roman" panose="02020603050405020304" pitchFamily="18" charset="0"/>
              </a:rPr>
              <a:t>: el coro de la cofradía y su litanía, su “aria triste” (“melopea monótona y llorosa”); el esteticismo (decadencia artística: “el arte es triste”); el sonido de las campanas (símbolo modernista); </a:t>
            </a:r>
            <a:r>
              <a:rPr lang="es-ES" sz="2800" dirty="0" smtClean="0">
                <a:latin typeface="Times New Roman" panose="02020603050405020304" pitchFamily="18" charset="0"/>
                <a:ea typeface="Calibri" panose="020F0502020204030204" pitchFamily="34" charset="0"/>
                <a:cs typeface="Times New Roman" panose="02020603050405020304" pitchFamily="18" charset="0"/>
              </a:rPr>
              <a:t>repeticiones</a:t>
            </a:r>
            <a:r>
              <a:rPr lang="es-ES" sz="2800" dirty="0">
                <a:latin typeface="Times New Roman" panose="02020603050405020304" pitchFamily="18" charset="0"/>
                <a:ea typeface="Calibri" panose="020F0502020204030204" pitchFamily="34" charset="0"/>
                <a:cs typeface="Times New Roman" panose="02020603050405020304" pitchFamily="18" charset="0"/>
              </a:rPr>
              <a:t>.</a:t>
            </a:r>
            <a:endParaRPr lang="it-IT" sz="20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es-ES" sz="2800" dirty="0">
                <a:solidFill>
                  <a:srgbClr val="FF0000"/>
                </a:solidFill>
                <a:latin typeface="Times New Roman" panose="02020603050405020304" pitchFamily="18" charset="0"/>
                <a:ea typeface="Calibri" panose="020F0502020204030204" pitchFamily="34" charset="0"/>
                <a:cs typeface="Times New Roman" panose="02020603050405020304" pitchFamily="18" charset="0"/>
              </a:rPr>
              <a:t>Lente regeneracionista</a:t>
            </a:r>
            <a:r>
              <a:rPr lang="es-ES" sz="2800" dirty="0">
                <a:latin typeface="Times New Roman" panose="02020603050405020304" pitchFamily="18" charset="0"/>
                <a:ea typeface="Calibri" panose="020F0502020204030204" pitchFamily="34" charset="0"/>
                <a:cs typeface="Times New Roman" panose="02020603050405020304" pitchFamily="18" charset="0"/>
              </a:rPr>
              <a:t>: el clericalismo como uno de los principales males de España.</a:t>
            </a:r>
            <a:endParaRPr lang="it-IT" sz="20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es-ES" sz="2800" dirty="0">
                <a:latin typeface="Times New Roman" panose="02020603050405020304" pitchFamily="18" charset="0"/>
                <a:ea typeface="Calibri" panose="020F0502020204030204" pitchFamily="34" charset="0"/>
                <a:cs typeface="Times New Roman" panose="02020603050405020304" pitchFamily="18" charset="0"/>
              </a:rPr>
              <a:t> </a:t>
            </a:r>
            <a:endParaRPr lang="it-IT" sz="20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endParaRPr lang="it-IT" sz="20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217363689"/>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p:cNvSpPr txBox="1"/>
          <p:nvPr/>
        </p:nvSpPr>
        <p:spPr>
          <a:xfrm>
            <a:off x="169817" y="483326"/>
            <a:ext cx="11861074" cy="6230983"/>
          </a:xfrm>
          <a:prstGeom prst="rect">
            <a:avLst/>
          </a:prstGeom>
          <a:noFill/>
        </p:spPr>
        <p:txBody>
          <a:bodyPr wrap="square" rtlCol="0">
            <a:spAutoFit/>
          </a:bodyPr>
          <a:lstStyle/>
          <a:p>
            <a:endParaRPr lang="it-IT" dirty="0"/>
          </a:p>
        </p:txBody>
      </p:sp>
      <p:sp>
        <p:nvSpPr>
          <p:cNvPr id="3" name="CasellaDiTesto 2"/>
          <p:cNvSpPr txBox="1"/>
          <p:nvPr/>
        </p:nvSpPr>
        <p:spPr>
          <a:xfrm>
            <a:off x="169817" y="313509"/>
            <a:ext cx="11861074" cy="4642296"/>
          </a:xfrm>
          <a:prstGeom prst="rect">
            <a:avLst/>
          </a:prstGeom>
          <a:noFill/>
        </p:spPr>
        <p:txBody>
          <a:bodyPr wrap="square" rtlCol="0">
            <a:spAutoFit/>
          </a:bodyPr>
          <a:lstStyle/>
          <a:p>
            <a:pPr algn="ctr">
              <a:spcAft>
                <a:spcPts val="0"/>
              </a:spcAft>
            </a:pPr>
            <a:r>
              <a:rPr lang="es-ES" sz="2800" dirty="0" smtClean="0">
                <a:solidFill>
                  <a:srgbClr val="FF0000"/>
                </a:solidFill>
                <a:effectLst/>
                <a:latin typeface="Georgia" panose="02040502050405020303" pitchFamily="18" charset="0"/>
                <a:ea typeface="Times New Roman" panose="02020603050405020304" pitchFamily="18" charset="0"/>
              </a:rPr>
              <a:t>LA VOLUNTAD</a:t>
            </a:r>
          </a:p>
          <a:p>
            <a:pPr algn="ctr">
              <a:spcAft>
                <a:spcPts val="0"/>
              </a:spcAft>
            </a:pPr>
            <a:r>
              <a:rPr lang="es-ES" sz="2800" dirty="0" smtClean="0">
                <a:solidFill>
                  <a:srgbClr val="FF0000"/>
                </a:solidFill>
                <a:latin typeface="Georgia" panose="02040502050405020303" pitchFamily="18" charset="0"/>
                <a:ea typeface="Times New Roman" panose="02020603050405020304" pitchFamily="18" charset="0"/>
              </a:rPr>
              <a:t>Nexo entre las crisis de Unamuno y Azorín</a:t>
            </a:r>
            <a:endParaRPr lang="es-ES" sz="2800" dirty="0" smtClean="0">
              <a:solidFill>
                <a:srgbClr val="FF0000"/>
              </a:solidFill>
              <a:effectLst/>
              <a:latin typeface="Georgia" panose="02040502050405020303" pitchFamily="18" charset="0"/>
              <a:ea typeface="Times New Roman" panose="02020603050405020304" pitchFamily="18" charset="0"/>
            </a:endParaRPr>
          </a:p>
          <a:p>
            <a:pPr algn="just">
              <a:lnSpc>
                <a:spcPct val="107000"/>
              </a:lnSpc>
              <a:spcAft>
                <a:spcPts val="0"/>
              </a:spcAft>
            </a:pPr>
            <a:endParaRPr lang="es-ES" sz="2800" dirty="0" smtClean="0">
              <a:latin typeface="Georgia" panose="02040502050405020303" pitchFamily="18" charset="0"/>
              <a:ea typeface="Calibri" panose="020F0502020204030204" pitchFamily="34" charset="0"/>
              <a:cs typeface="GaramondThree"/>
            </a:endParaRPr>
          </a:p>
          <a:p>
            <a:pPr algn="just">
              <a:lnSpc>
                <a:spcPct val="107000"/>
              </a:lnSpc>
              <a:spcAft>
                <a:spcPts val="0"/>
              </a:spcAft>
            </a:pPr>
            <a:endParaRPr lang="es-ES" sz="2800" dirty="0">
              <a:latin typeface="Georgia" panose="02040502050405020303" pitchFamily="18" charset="0"/>
              <a:ea typeface="Calibri" panose="020F0502020204030204" pitchFamily="34" charset="0"/>
              <a:cs typeface="GaramondThree"/>
            </a:endParaRPr>
          </a:p>
          <a:p>
            <a:pPr algn="just">
              <a:lnSpc>
                <a:spcPct val="107000"/>
              </a:lnSpc>
              <a:spcAft>
                <a:spcPts val="0"/>
              </a:spcAft>
            </a:pPr>
            <a:r>
              <a:rPr lang="es-ES" sz="2800" dirty="0" smtClean="0">
                <a:latin typeface="Georgia" panose="02040502050405020303" pitchFamily="18" charset="0"/>
                <a:ea typeface="Calibri" panose="020F0502020204030204" pitchFamily="34" charset="0"/>
                <a:cs typeface="GaramondThree"/>
              </a:rPr>
              <a:t>“Descorazona </a:t>
            </a:r>
            <a:r>
              <a:rPr lang="es-ES" sz="2800" dirty="0">
                <a:latin typeface="Georgia" panose="02040502050405020303" pitchFamily="18" charset="0"/>
                <a:ea typeface="Calibri" panose="020F0502020204030204" pitchFamily="34" charset="0"/>
                <a:cs typeface="GaramondThree"/>
              </a:rPr>
              <a:t>el luchar por el bienestar de seres que volverán un día a la nada de que salieron, y se columbra que el hacer la vida más fácil, más grata y más placentera es, haciéndola más amable, aumentar el pesar de tener un día que perderla y preparar así el terrible azote de los satisfechos saduceos, la infelicidad de la felicidad, el spleen desolador, la noia tremenda del pobre Leopardi</a:t>
            </a:r>
            <a:r>
              <a:rPr lang="es-ES" sz="2800" dirty="0" smtClean="0">
                <a:latin typeface="Georgia" panose="02040502050405020303" pitchFamily="18" charset="0"/>
                <a:ea typeface="Calibri" panose="020F0502020204030204" pitchFamily="34" charset="0"/>
                <a:cs typeface="GaramondThree"/>
              </a:rPr>
              <a:t>.” </a:t>
            </a:r>
            <a:r>
              <a:rPr lang="es-ES" sz="2800" dirty="0">
                <a:latin typeface="Georgia" panose="02040502050405020303" pitchFamily="18" charset="0"/>
                <a:ea typeface="Calibri" panose="020F0502020204030204" pitchFamily="34" charset="0"/>
                <a:cs typeface="GaramondThree"/>
              </a:rPr>
              <a:t>(</a:t>
            </a:r>
            <a:r>
              <a:rPr lang="es-ES" sz="2800" i="1" dirty="0">
                <a:latin typeface="Georgia" panose="02040502050405020303" pitchFamily="18" charset="0"/>
                <a:ea typeface="Calibri" panose="020F0502020204030204" pitchFamily="34" charset="0"/>
                <a:cs typeface="GaramondThree"/>
              </a:rPr>
              <a:t>El mal del siglo</a:t>
            </a:r>
            <a:r>
              <a:rPr lang="es-ES" sz="2800" dirty="0" smtClean="0">
                <a:latin typeface="Georgia" panose="02040502050405020303" pitchFamily="18" charset="0"/>
                <a:ea typeface="Calibri" panose="020F0502020204030204" pitchFamily="34" charset="0"/>
                <a:cs typeface="GaramondThree"/>
              </a:rPr>
              <a:t>)</a:t>
            </a:r>
            <a:endParaRPr lang="it-IT" sz="3200"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532869220"/>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p:cNvSpPr txBox="1"/>
          <p:nvPr/>
        </p:nvSpPr>
        <p:spPr>
          <a:xfrm>
            <a:off x="169817" y="483326"/>
            <a:ext cx="11861074" cy="6230983"/>
          </a:xfrm>
          <a:prstGeom prst="rect">
            <a:avLst/>
          </a:prstGeom>
          <a:noFill/>
        </p:spPr>
        <p:txBody>
          <a:bodyPr wrap="square" rtlCol="0">
            <a:spAutoFit/>
          </a:bodyPr>
          <a:lstStyle/>
          <a:p>
            <a:endParaRPr lang="it-IT" dirty="0"/>
          </a:p>
        </p:txBody>
      </p:sp>
      <p:sp>
        <p:nvSpPr>
          <p:cNvPr id="3" name="CasellaDiTesto 2"/>
          <p:cNvSpPr txBox="1"/>
          <p:nvPr/>
        </p:nvSpPr>
        <p:spPr>
          <a:xfrm>
            <a:off x="169817" y="313509"/>
            <a:ext cx="11861074" cy="6917278"/>
          </a:xfrm>
          <a:prstGeom prst="rect">
            <a:avLst/>
          </a:prstGeom>
          <a:noFill/>
        </p:spPr>
        <p:txBody>
          <a:bodyPr wrap="square" rtlCol="0">
            <a:spAutoFit/>
          </a:bodyPr>
          <a:lstStyle/>
          <a:p>
            <a:pPr algn="ctr">
              <a:spcAft>
                <a:spcPts val="0"/>
              </a:spcAft>
            </a:pPr>
            <a:r>
              <a:rPr lang="es-ES" sz="2800" dirty="0" smtClean="0">
                <a:solidFill>
                  <a:srgbClr val="FF0000"/>
                </a:solidFill>
                <a:effectLst/>
                <a:latin typeface="Georgia" panose="02040502050405020303" pitchFamily="18" charset="0"/>
                <a:ea typeface="Times New Roman" panose="02020603050405020304" pitchFamily="18" charset="0"/>
              </a:rPr>
              <a:t>LA VOLUNTAD</a:t>
            </a:r>
          </a:p>
          <a:p>
            <a:pPr algn="ctr">
              <a:spcAft>
                <a:spcPts val="0"/>
              </a:spcAft>
            </a:pPr>
            <a:r>
              <a:rPr lang="es-ES" sz="2800" dirty="0" smtClean="0">
                <a:solidFill>
                  <a:srgbClr val="FF0000"/>
                </a:solidFill>
                <a:latin typeface="Georgia" panose="02040502050405020303" pitchFamily="18" charset="0"/>
                <a:ea typeface="Times New Roman" panose="02020603050405020304" pitchFamily="18" charset="0"/>
              </a:rPr>
              <a:t>Nexo entre las crisis de Unamuno y Azorín</a:t>
            </a:r>
            <a:endParaRPr lang="es-ES" sz="2800" dirty="0" smtClean="0">
              <a:latin typeface="Georgia" panose="02040502050405020303" pitchFamily="18" charset="0"/>
              <a:ea typeface="Calibri" panose="020F0502020204030204" pitchFamily="34" charset="0"/>
              <a:cs typeface="GaramondThree"/>
            </a:endParaRPr>
          </a:p>
          <a:p>
            <a:pPr algn="just">
              <a:lnSpc>
                <a:spcPct val="107000"/>
              </a:lnSpc>
              <a:spcAft>
                <a:spcPts val="0"/>
              </a:spcAft>
            </a:pPr>
            <a:r>
              <a:rPr lang="es-ES" sz="2800" dirty="0" smtClean="0">
                <a:latin typeface="Georgia" panose="02040502050405020303" pitchFamily="18" charset="0"/>
                <a:ea typeface="Calibri" panose="020F0502020204030204" pitchFamily="34" charset="0"/>
                <a:cs typeface="GaramondThree"/>
              </a:rPr>
              <a:t>“En </a:t>
            </a:r>
            <a:r>
              <a:rPr lang="es-ES" sz="2800" dirty="0">
                <a:latin typeface="Georgia" panose="02040502050405020303" pitchFamily="18" charset="0"/>
                <a:ea typeface="Calibri" panose="020F0502020204030204" pitchFamily="34" charset="0"/>
                <a:cs typeface="GaramondThree"/>
              </a:rPr>
              <a:t>el fondo de todo ello, lo que hay es que viven ustedes en la obsesión de la vida, sin tener presente en todos los momentos que se muere una sola vez y para siempre. Trazan ustedes un cuadro seductor de lo que podría ser una sociedad anárquica. Está bien: y los hombres de esa sociedad, ¿no morirán? ¡Luchar para eso! ¡</a:t>
            </a:r>
            <a:r>
              <a:rPr lang="es-ES" sz="2800" dirty="0" smtClean="0">
                <a:latin typeface="Georgia" panose="02040502050405020303" pitchFamily="18" charset="0"/>
                <a:ea typeface="Calibri" panose="020F0502020204030204" pitchFamily="34" charset="0"/>
                <a:cs typeface="GaramondThree"/>
              </a:rPr>
              <a:t>Solo </a:t>
            </a:r>
            <a:r>
              <a:rPr lang="es-ES" sz="2800" dirty="0">
                <a:latin typeface="Georgia" panose="02040502050405020303" pitchFamily="18" charset="0"/>
                <a:ea typeface="Calibri" panose="020F0502020204030204" pitchFamily="34" charset="0"/>
                <a:cs typeface="GaramondThree"/>
              </a:rPr>
              <a:t>para eso! Y ¿para qué? ¿Para qué he de luchar por la emancipación de los hombres, que al morir vuelven a la nada? Si el pobre linaje humano es una procesión de conciencias que de la nada salen para volver a ella; si un día hecho polvo nuestro globo, no ha de quedar de nuestras conciencias nada, ¿para qué luchar? Mejorar la vida, hacerla más grata, más fácil, más placentera, es, aumentando así el pesar de tener que perderla un día, preparar la infelicidad de la felicidad</a:t>
            </a:r>
            <a:r>
              <a:rPr lang="es-ES" sz="2800" dirty="0" smtClean="0">
                <a:latin typeface="Georgia" panose="02040502050405020303" pitchFamily="18" charset="0"/>
                <a:ea typeface="Calibri" panose="020F0502020204030204" pitchFamily="34" charset="0"/>
                <a:cs typeface="GaramondThree"/>
              </a:rPr>
              <a:t>.” </a:t>
            </a:r>
            <a:r>
              <a:rPr lang="es-ES" sz="2800" dirty="0">
                <a:latin typeface="Georgia" panose="02040502050405020303" pitchFamily="18" charset="0"/>
                <a:ea typeface="Calibri" panose="020F0502020204030204" pitchFamily="34" charset="0"/>
                <a:cs typeface="GaramondThree"/>
              </a:rPr>
              <a:t>(</a:t>
            </a:r>
            <a:r>
              <a:rPr lang="es-ES" sz="2800" i="1" dirty="0">
                <a:latin typeface="Georgia" panose="02040502050405020303" pitchFamily="18" charset="0"/>
                <a:ea typeface="Calibri" panose="020F0502020204030204" pitchFamily="34" charset="0"/>
                <a:cs typeface="GaramondThree"/>
              </a:rPr>
              <a:t>Charivari. En casa de Unamuno</a:t>
            </a:r>
            <a:r>
              <a:rPr lang="es-ES" sz="2800" dirty="0">
                <a:latin typeface="Georgia" panose="02040502050405020303" pitchFamily="18" charset="0"/>
                <a:ea typeface="Calibri" panose="020F0502020204030204" pitchFamily="34" charset="0"/>
                <a:cs typeface="GaramondThree"/>
              </a:rPr>
              <a:t>)</a:t>
            </a:r>
            <a:endParaRPr lang="it-IT" sz="2800" dirty="0">
              <a:latin typeface="Georgia" panose="02040502050405020303" pitchFamily="18" charset="0"/>
              <a:ea typeface="Calibri" panose="020F0502020204030204" pitchFamily="34" charset="0"/>
              <a:cs typeface="Times New Roman" panose="02020603050405020304" pitchFamily="18" charset="0"/>
            </a:endParaRPr>
          </a:p>
          <a:p>
            <a:pPr algn="ctr">
              <a:spcAft>
                <a:spcPts val="0"/>
              </a:spcAft>
            </a:pPr>
            <a:endParaRPr lang="es-ES" sz="2800" dirty="0" smtClean="0">
              <a:latin typeface="Georgia" panose="02040502050405020303"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027824064"/>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p:cNvSpPr txBox="1"/>
          <p:nvPr/>
        </p:nvSpPr>
        <p:spPr>
          <a:xfrm>
            <a:off x="169817" y="483326"/>
            <a:ext cx="11861074" cy="6230983"/>
          </a:xfrm>
          <a:prstGeom prst="rect">
            <a:avLst/>
          </a:prstGeom>
          <a:noFill/>
        </p:spPr>
        <p:txBody>
          <a:bodyPr wrap="square" rtlCol="0">
            <a:spAutoFit/>
          </a:bodyPr>
          <a:lstStyle/>
          <a:p>
            <a:endParaRPr lang="it-IT" dirty="0"/>
          </a:p>
        </p:txBody>
      </p:sp>
      <p:sp>
        <p:nvSpPr>
          <p:cNvPr id="3" name="CasellaDiTesto 2"/>
          <p:cNvSpPr txBox="1"/>
          <p:nvPr/>
        </p:nvSpPr>
        <p:spPr>
          <a:xfrm>
            <a:off x="169817" y="313509"/>
            <a:ext cx="11861074" cy="5534207"/>
          </a:xfrm>
          <a:prstGeom prst="rect">
            <a:avLst/>
          </a:prstGeom>
          <a:noFill/>
        </p:spPr>
        <p:txBody>
          <a:bodyPr wrap="square" rtlCol="0">
            <a:spAutoFit/>
          </a:bodyPr>
          <a:lstStyle/>
          <a:p>
            <a:pPr algn="ctr">
              <a:spcAft>
                <a:spcPts val="0"/>
              </a:spcAft>
            </a:pPr>
            <a:r>
              <a:rPr lang="es-ES" sz="2800" dirty="0" smtClean="0">
                <a:solidFill>
                  <a:srgbClr val="FF0000"/>
                </a:solidFill>
                <a:effectLst/>
                <a:latin typeface="Georgia" panose="02040502050405020303" pitchFamily="18" charset="0"/>
                <a:ea typeface="Times New Roman" panose="02020603050405020304" pitchFamily="18" charset="0"/>
              </a:rPr>
              <a:t>LA VOLUNTAD</a:t>
            </a:r>
          </a:p>
          <a:p>
            <a:pPr algn="ctr">
              <a:spcAft>
                <a:spcPts val="0"/>
              </a:spcAft>
            </a:pPr>
            <a:r>
              <a:rPr lang="es-ES" sz="2800" dirty="0" smtClean="0">
                <a:solidFill>
                  <a:srgbClr val="FF0000"/>
                </a:solidFill>
                <a:latin typeface="Georgia" panose="02040502050405020303" pitchFamily="18" charset="0"/>
                <a:ea typeface="Times New Roman" panose="02020603050405020304" pitchFamily="18" charset="0"/>
              </a:rPr>
              <a:t>Nexo entre las crisis de Unamuno y Azorín</a:t>
            </a:r>
            <a:endParaRPr lang="es-ES" sz="2800" dirty="0" smtClean="0">
              <a:latin typeface="Georgia" panose="02040502050405020303" pitchFamily="18" charset="0"/>
              <a:ea typeface="Calibri" panose="020F0502020204030204" pitchFamily="34" charset="0"/>
              <a:cs typeface="GaramondThree"/>
            </a:endParaRPr>
          </a:p>
          <a:p>
            <a:pPr>
              <a:lnSpc>
                <a:spcPct val="107000"/>
              </a:lnSpc>
              <a:spcAft>
                <a:spcPts val="0"/>
              </a:spcAft>
            </a:pPr>
            <a:r>
              <a:rPr lang="es-ES" sz="2800" dirty="0" smtClean="0">
                <a:latin typeface="Georgia" panose="02040502050405020303" pitchFamily="18" charset="0"/>
                <a:ea typeface="Calibri" panose="020F0502020204030204" pitchFamily="34" charset="0"/>
                <a:cs typeface="GaramondThree"/>
              </a:rPr>
              <a:t>“¿</a:t>
            </a:r>
            <a:r>
              <a:rPr lang="es-ES" sz="2800" dirty="0">
                <a:latin typeface="Georgia" panose="02040502050405020303" pitchFamily="18" charset="0"/>
                <a:ea typeface="Calibri" panose="020F0502020204030204" pitchFamily="34" charset="0"/>
                <a:cs typeface="GaramondThree"/>
              </a:rPr>
              <a:t>Que la muerte no es para la sociedad más que un accidente? ¿que si yo muero quedan otros? Sí, otros que morirán a su vez, y si todos morimos del todo no es el género humano más que una sombría procesión de fantasmas que salen de la nada para volver a ella</a:t>
            </a:r>
            <a:r>
              <a:rPr lang="es-ES" sz="2800" dirty="0" smtClean="0">
                <a:latin typeface="Georgia" panose="02040502050405020303" pitchFamily="18" charset="0"/>
                <a:ea typeface="Calibri" panose="020F0502020204030204" pitchFamily="34" charset="0"/>
                <a:cs typeface="GaramondThree"/>
              </a:rPr>
              <a:t>.” </a:t>
            </a:r>
            <a:r>
              <a:rPr lang="es-ES" sz="2800" dirty="0">
                <a:latin typeface="Georgia" panose="02040502050405020303" pitchFamily="18" charset="0"/>
                <a:ea typeface="Calibri" panose="020F0502020204030204" pitchFamily="34" charset="0"/>
                <a:cs typeface="GaramondThree"/>
              </a:rPr>
              <a:t>(</a:t>
            </a:r>
            <a:r>
              <a:rPr lang="es-ES" sz="2800" i="1" dirty="0">
                <a:latin typeface="Georgia" panose="02040502050405020303" pitchFamily="18" charset="0"/>
                <a:ea typeface="Calibri" panose="020F0502020204030204" pitchFamily="34" charset="0"/>
                <a:cs typeface="GaramondThree"/>
              </a:rPr>
              <a:t>El mal del siglo</a:t>
            </a:r>
            <a:r>
              <a:rPr lang="es-ES" sz="2800" dirty="0">
                <a:latin typeface="Georgia" panose="02040502050405020303" pitchFamily="18" charset="0"/>
                <a:ea typeface="Calibri" panose="020F0502020204030204" pitchFamily="34" charset="0"/>
                <a:cs typeface="GaramondThree"/>
              </a:rPr>
              <a:t>)</a:t>
            </a:r>
            <a:endParaRPr lang="it-IT" sz="24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s-ES" sz="2800" dirty="0" smtClean="0">
              <a:latin typeface="Georgia" panose="02040502050405020303" pitchFamily="18" charset="0"/>
              <a:ea typeface="Calibri" panose="020F0502020204030204" pitchFamily="34" charset="0"/>
              <a:cs typeface="GaramondThree"/>
            </a:endParaRPr>
          </a:p>
          <a:p>
            <a:pPr>
              <a:lnSpc>
                <a:spcPct val="107000"/>
              </a:lnSpc>
              <a:spcAft>
                <a:spcPts val="0"/>
              </a:spcAft>
            </a:pPr>
            <a:r>
              <a:rPr lang="es-ES" sz="2800" dirty="0" smtClean="0">
                <a:latin typeface="Georgia" panose="02040502050405020303" pitchFamily="18" charset="0"/>
                <a:ea typeface="Calibri" panose="020F0502020204030204" pitchFamily="34" charset="0"/>
                <a:cs typeface="GaramondThree"/>
              </a:rPr>
              <a:t>“¿</a:t>
            </a:r>
            <a:r>
              <a:rPr lang="es-ES" sz="2800" dirty="0">
                <a:latin typeface="Georgia" panose="02040502050405020303" pitchFamily="18" charset="0"/>
                <a:ea typeface="Calibri" panose="020F0502020204030204" pitchFamily="34" charset="0"/>
                <a:cs typeface="GaramondThree"/>
              </a:rPr>
              <a:t>Que si yo muero quedan otros? Sí, otros que se morirán a su vez, y si todos morimos del todo, en cuanto a conciencias, no es el género humano más que una sombría procesión de fantasmas que salen de la nada para volver a </a:t>
            </a:r>
            <a:r>
              <a:rPr lang="es-ES" sz="2800">
                <a:latin typeface="Georgia" panose="02040502050405020303" pitchFamily="18" charset="0"/>
                <a:ea typeface="Calibri" panose="020F0502020204030204" pitchFamily="34" charset="0"/>
                <a:cs typeface="GaramondThree"/>
              </a:rPr>
              <a:t>ella</a:t>
            </a:r>
            <a:r>
              <a:rPr lang="es-ES" sz="2800" smtClean="0">
                <a:latin typeface="Georgia" panose="02040502050405020303" pitchFamily="18" charset="0"/>
                <a:ea typeface="Calibri" panose="020F0502020204030204" pitchFamily="34" charset="0"/>
                <a:cs typeface="GaramondThree"/>
              </a:rPr>
              <a:t>.” </a:t>
            </a:r>
            <a:r>
              <a:rPr lang="es-ES" sz="2800" dirty="0">
                <a:latin typeface="Georgia" panose="02040502050405020303" pitchFamily="18" charset="0"/>
                <a:ea typeface="Calibri" panose="020F0502020204030204" pitchFamily="34" charset="0"/>
                <a:cs typeface="GaramondThree"/>
              </a:rPr>
              <a:t>(</a:t>
            </a:r>
            <a:r>
              <a:rPr lang="es-ES" sz="2800" i="1" dirty="0">
                <a:latin typeface="Georgia" panose="02040502050405020303" pitchFamily="18" charset="0"/>
                <a:ea typeface="Calibri" panose="020F0502020204030204" pitchFamily="34" charset="0"/>
                <a:cs typeface="GaramondThree"/>
              </a:rPr>
              <a:t>Charivari. En casa de Unamuno</a:t>
            </a:r>
            <a:r>
              <a:rPr lang="es-ES" sz="2800" dirty="0">
                <a:latin typeface="Georgia" panose="02040502050405020303" pitchFamily="18" charset="0"/>
                <a:ea typeface="Calibri" panose="020F0502020204030204" pitchFamily="34" charset="0"/>
                <a:cs typeface="GaramondThree"/>
              </a:rPr>
              <a:t>)</a:t>
            </a:r>
            <a:endParaRPr lang="it-IT" sz="2400" dirty="0">
              <a:latin typeface="Calibri" panose="020F0502020204030204" pitchFamily="34" charset="0"/>
              <a:ea typeface="Calibri" panose="020F0502020204030204" pitchFamily="34" charset="0"/>
              <a:cs typeface="Times New Roman" panose="02020603050405020304" pitchFamily="18" charset="0"/>
            </a:endParaRPr>
          </a:p>
          <a:p>
            <a:pPr algn="ctr">
              <a:spcAft>
                <a:spcPts val="0"/>
              </a:spcAft>
            </a:pPr>
            <a:endParaRPr lang="es-ES" sz="2800" dirty="0" smtClean="0">
              <a:latin typeface="Georgia" panose="02040502050405020303"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64588123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p:cNvSpPr txBox="1"/>
          <p:nvPr/>
        </p:nvSpPr>
        <p:spPr>
          <a:xfrm>
            <a:off x="169817" y="483326"/>
            <a:ext cx="11861074" cy="6230983"/>
          </a:xfrm>
          <a:prstGeom prst="rect">
            <a:avLst/>
          </a:prstGeom>
          <a:noFill/>
        </p:spPr>
        <p:txBody>
          <a:bodyPr wrap="square" rtlCol="0">
            <a:spAutoFit/>
          </a:bodyPr>
          <a:lstStyle/>
          <a:p>
            <a:endParaRPr lang="it-IT" dirty="0"/>
          </a:p>
        </p:txBody>
      </p:sp>
      <p:sp>
        <p:nvSpPr>
          <p:cNvPr id="3" name="CasellaDiTesto 2"/>
          <p:cNvSpPr txBox="1"/>
          <p:nvPr/>
        </p:nvSpPr>
        <p:spPr>
          <a:xfrm>
            <a:off x="169817" y="313509"/>
            <a:ext cx="11861074" cy="5693866"/>
          </a:xfrm>
          <a:prstGeom prst="rect">
            <a:avLst/>
          </a:prstGeom>
          <a:noFill/>
        </p:spPr>
        <p:txBody>
          <a:bodyPr wrap="square" rtlCol="0">
            <a:spAutoFit/>
          </a:bodyPr>
          <a:lstStyle/>
          <a:p>
            <a:pPr>
              <a:spcAft>
                <a:spcPts val="0"/>
              </a:spcAft>
            </a:pPr>
            <a:r>
              <a:rPr lang="es-ES" sz="2800" b="1" i="1" dirty="0" smtClean="0">
                <a:solidFill>
                  <a:srgbClr val="FF0000"/>
                </a:solidFill>
                <a:effectLst/>
                <a:latin typeface="Georgia" panose="02040502050405020303" pitchFamily="18" charset="0"/>
                <a:ea typeface="Times New Roman" panose="02020603050405020304" pitchFamily="18" charset="0"/>
              </a:rPr>
              <a:t>La Voluntad</a:t>
            </a:r>
            <a:r>
              <a:rPr lang="es-ES" sz="2800" b="1" dirty="0" smtClean="0">
                <a:solidFill>
                  <a:srgbClr val="FF0000"/>
                </a:solidFill>
                <a:effectLst/>
                <a:latin typeface="Georgia" panose="02040502050405020303" pitchFamily="18" charset="0"/>
                <a:ea typeface="Times New Roman" panose="02020603050405020304" pitchFamily="18" charset="0"/>
              </a:rPr>
              <a:t> y </a:t>
            </a:r>
            <a:r>
              <a:rPr lang="es-ES" sz="2800" b="1" i="1" dirty="0" smtClean="0">
                <a:solidFill>
                  <a:srgbClr val="FF0000"/>
                </a:solidFill>
                <a:effectLst/>
                <a:latin typeface="Georgia" panose="02040502050405020303" pitchFamily="18" charset="0"/>
                <a:ea typeface="Times New Roman" panose="02020603050405020304" pitchFamily="18" charset="0"/>
              </a:rPr>
              <a:t>Camino de perfección</a:t>
            </a:r>
            <a:r>
              <a:rPr lang="es-ES" sz="2800" b="1" dirty="0" smtClean="0">
                <a:solidFill>
                  <a:srgbClr val="FF0000"/>
                </a:solidFill>
                <a:effectLst/>
                <a:latin typeface="Georgia" panose="02040502050405020303" pitchFamily="18" charset="0"/>
                <a:ea typeface="Times New Roman" panose="02020603050405020304" pitchFamily="18" charset="0"/>
              </a:rPr>
              <a:t>: dos novelas ‘gemelas’</a:t>
            </a:r>
            <a:endParaRPr lang="it-IT" sz="2400" b="1" dirty="0" smtClean="0">
              <a:solidFill>
                <a:srgbClr val="FF0000"/>
              </a:solidFill>
              <a:effectLst/>
              <a:latin typeface="Times New Roman" panose="02020603050405020304" pitchFamily="18" charset="0"/>
              <a:ea typeface="Times New Roman" panose="02020603050405020304" pitchFamily="18" charset="0"/>
            </a:endParaRPr>
          </a:p>
          <a:p>
            <a:pPr>
              <a:spcAft>
                <a:spcPts val="0"/>
              </a:spcAft>
            </a:pPr>
            <a:r>
              <a:rPr lang="es-ES" sz="2800" dirty="0" smtClean="0">
                <a:effectLst/>
                <a:latin typeface="Georgia" panose="02040502050405020303" pitchFamily="18" charset="0"/>
                <a:ea typeface="Times New Roman" panose="02020603050405020304" pitchFamily="18" charset="0"/>
              </a:rPr>
              <a:t> </a:t>
            </a:r>
            <a:endParaRPr lang="it-IT" sz="2400" dirty="0" smtClean="0">
              <a:effectLst/>
              <a:latin typeface="Times New Roman" panose="02020603050405020304" pitchFamily="18" charset="0"/>
              <a:ea typeface="Times New Roman" panose="02020603050405020304" pitchFamily="18" charset="0"/>
            </a:endParaRPr>
          </a:p>
          <a:p>
            <a:pPr algn="just">
              <a:spcAft>
                <a:spcPts val="0"/>
              </a:spcAft>
            </a:pPr>
            <a:r>
              <a:rPr lang="es-ES" sz="2800" dirty="0" smtClean="0">
                <a:effectLst/>
                <a:latin typeface="Georgia" panose="02040502050405020303" pitchFamily="18" charset="0"/>
                <a:ea typeface="Times New Roman" panose="02020603050405020304" pitchFamily="18" charset="0"/>
              </a:rPr>
              <a:t>Hay innumerables parentescos entre </a:t>
            </a:r>
            <a:r>
              <a:rPr lang="es-ES" sz="2800" i="1" dirty="0" smtClean="0">
                <a:effectLst/>
                <a:latin typeface="Georgia" panose="02040502050405020303" pitchFamily="18" charset="0"/>
                <a:ea typeface="Times New Roman" panose="02020603050405020304" pitchFamily="18" charset="0"/>
              </a:rPr>
              <a:t>La Voluntad</a:t>
            </a:r>
            <a:r>
              <a:rPr lang="es-ES" sz="2800" dirty="0" smtClean="0">
                <a:effectLst/>
                <a:latin typeface="Georgia" panose="02040502050405020303" pitchFamily="18" charset="0"/>
                <a:ea typeface="Times New Roman" panose="02020603050405020304" pitchFamily="18" charset="0"/>
              </a:rPr>
              <a:t> y </a:t>
            </a:r>
            <a:r>
              <a:rPr lang="es-ES" sz="2800" i="1" dirty="0" smtClean="0">
                <a:effectLst/>
                <a:latin typeface="Georgia" panose="02040502050405020303" pitchFamily="18" charset="0"/>
                <a:ea typeface="Times New Roman" panose="02020603050405020304" pitchFamily="18" charset="0"/>
              </a:rPr>
              <a:t>Camino de perfección</a:t>
            </a:r>
            <a:r>
              <a:rPr lang="es-ES" sz="2800" dirty="0" smtClean="0">
                <a:latin typeface="Georgia" panose="02040502050405020303" pitchFamily="18" charset="0"/>
                <a:ea typeface="Times New Roman" panose="02020603050405020304" pitchFamily="18" charset="0"/>
              </a:rPr>
              <a:t>.</a:t>
            </a:r>
          </a:p>
          <a:p>
            <a:pPr algn="just">
              <a:spcAft>
                <a:spcPts val="0"/>
              </a:spcAft>
            </a:pPr>
            <a:r>
              <a:rPr lang="es-ES" sz="2800" dirty="0" smtClean="0">
                <a:effectLst/>
                <a:latin typeface="Georgia" panose="02040502050405020303" pitchFamily="18" charset="0"/>
                <a:ea typeface="Times New Roman" panose="02020603050405020304" pitchFamily="18" charset="0"/>
              </a:rPr>
              <a:t>Los autores se intercambiaban las cuartillas de sus novelas y en ambos textos se observa la presencia de algunos episodios coincidentes (como la visita a Toledo de los dos protagonistas y la aparición, en una calle toledana, de un ataúd blanco).</a:t>
            </a:r>
            <a:endParaRPr lang="it-IT" sz="2400" dirty="0" smtClean="0">
              <a:effectLst/>
              <a:latin typeface="Times New Roman" panose="02020603050405020304" pitchFamily="18" charset="0"/>
              <a:ea typeface="Times New Roman" panose="02020603050405020304" pitchFamily="18" charset="0"/>
            </a:endParaRPr>
          </a:p>
          <a:p>
            <a:endParaRPr lang="es-ES" sz="2800" dirty="0" smtClean="0">
              <a:effectLst/>
              <a:latin typeface="Georgia" panose="02040502050405020303" pitchFamily="18" charset="0"/>
              <a:ea typeface="Times New Roman" panose="02020603050405020304" pitchFamily="18" charset="0"/>
              <a:cs typeface="Times New Roman" panose="02020603050405020304" pitchFamily="18" charset="0"/>
            </a:endParaRPr>
          </a:p>
          <a:p>
            <a:pPr algn="just"/>
            <a:r>
              <a:rPr lang="es-ES" sz="2800" dirty="0" smtClean="0">
                <a:effectLst/>
                <a:latin typeface="Georgia" panose="02040502050405020303" pitchFamily="18" charset="0"/>
                <a:ea typeface="Times New Roman" panose="02020603050405020304" pitchFamily="18" charset="0"/>
                <a:cs typeface="Times New Roman" panose="02020603050405020304" pitchFamily="18" charset="0"/>
              </a:rPr>
              <a:t>Asistimos en ambos casos a  una deriva simbolista de una narración que parece perseverar en la herencia realista, puesto que siguen siendo fundamentales los temas del problema de España, del mal nacional, del anticlericalismo, etc., que habían tratado Galdós y Clarín.</a:t>
            </a:r>
            <a:endParaRPr lang="it-IT" dirty="0"/>
          </a:p>
        </p:txBody>
      </p:sp>
    </p:spTree>
    <p:extLst>
      <p:ext uri="{BB962C8B-B14F-4D97-AF65-F5344CB8AC3E}">
        <p14:creationId xmlns:p14="http://schemas.microsoft.com/office/powerpoint/2010/main" val="240831517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p:cNvSpPr txBox="1"/>
          <p:nvPr/>
        </p:nvSpPr>
        <p:spPr>
          <a:xfrm>
            <a:off x="169817" y="483326"/>
            <a:ext cx="11861074" cy="6230983"/>
          </a:xfrm>
          <a:prstGeom prst="rect">
            <a:avLst/>
          </a:prstGeom>
          <a:noFill/>
        </p:spPr>
        <p:txBody>
          <a:bodyPr wrap="square" rtlCol="0">
            <a:spAutoFit/>
          </a:bodyPr>
          <a:lstStyle/>
          <a:p>
            <a:endParaRPr lang="it-IT" dirty="0"/>
          </a:p>
        </p:txBody>
      </p:sp>
      <p:sp>
        <p:nvSpPr>
          <p:cNvPr id="3" name="CasellaDiTesto 2"/>
          <p:cNvSpPr txBox="1"/>
          <p:nvPr/>
        </p:nvSpPr>
        <p:spPr>
          <a:xfrm>
            <a:off x="169817" y="313509"/>
            <a:ext cx="11861074" cy="4832092"/>
          </a:xfrm>
          <a:prstGeom prst="rect">
            <a:avLst/>
          </a:prstGeom>
          <a:noFill/>
        </p:spPr>
        <p:txBody>
          <a:bodyPr wrap="square" rtlCol="0">
            <a:spAutoFit/>
          </a:bodyPr>
          <a:lstStyle/>
          <a:p>
            <a:pPr algn="just">
              <a:spcAft>
                <a:spcPts val="0"/>
              </a:spcAft>
            </a:pPr>
            <a:r>
              <a:rPr lang="es-ES" sz="2800" dirty="0" smtClean="0">
                <a:effectLst/>
                <a:latin typeface="Georgia" panose="02040502050405020303" pitchFamily="18" charset="0"/>
                <a:ea typeface="Times New Roman" panose="02020603050405020304" pitchFamily="18" charset="0"/>
              </a:rPr>
              <a:t>Pero en estos casos la peripecia del personaje principal (autobiográfico) se convierte además en un símbolo:</a:t>
            </a:r>
            <a:endParaRPr lang="it-IT" sz="2400" dirty="0" smtClean="0">
              <a:effectLst/>
              <a:latin typeface="Times New Roman" panose="02020603050405020304" pitchFamily="18" charset="0"/>
              <a:ea typeface="Times New Roman" panose="02020603050405020304" pitchFamily="18" charset="0"/>
            </a:endParaRPr>
          </a:p>
          <a:p>
            <a:pPr algn="just">
              <a:spcAft>
                <a:spcPts val="0"/>
              </a:spcAft>
            </a:pPr>
            <a:r>
              <a:rPr lang="es-ES" sz="2800" dirty="0" smtClean="0">
                <a:effectLst/>
                <a:latin typeface="Georgia" panose="02040502050405020303" pitchFamily="18" charset="0"/>
                <a:ea typeface="Times New Roman" panose="02020603050405020304" pitchFamily="18" charset="0"/>
              </a:rPr>
              <a:t> </a:t>
            </a:r>
            <a:endParaRPr lang="it-IT" sz="2400" dirty="0" smtClean="0">
              <a:effectLst/>
              <a:latin typeface="Times New Roman" panose="02020603050405020304" pitchFamily="18" charset="0"/>
              <a:ea typeface="Times New Roman" panose="02020603050405020304" pitchFamily="18" charset="0"/>
            </a:endParaRPr>
          </a:p>
          <a:p>
            <a:pPr algn="just">
              <a:spcAft>
                <a:spcPts val="0"/>
              </a:spcAft>
            </a:pPr>
            <a:r>
              <a:rPr lang="es-ES" sz="2800" dirty="0" smtClean="0">
                <a:effectLst/>
                <a:latin typeface="Georgia" panose="02040502050405020303" pitchFamily="18" charset="0"/>
                <a:ea typeface="Times New Roman" panose="02020603050405020304" pitchFamily="18" charset="0"/>
              </a:rPr>
              <a:t>“Al fin, Azorín se decide a marcharse de Madrid. ¿Dónde va? </a:t>
            </a:r>
            <a:r>
              <a:rPr lang="es-ES" sz="2800" i="1" dirty="0" smtClean="0">
                <a:effectLst/>
                <a:latin typeface="Georgia" panose="02040502050405020303" pitchFamily="18" charset="0"/>
                <a:ea typeface="Times New Roman" panose="02020603050405020304" pitchFamily="18" charset="0"/>
              </a:rPr>
              <a:t>Geográficamente</a:t>
            </a:r>
            <a:r>
              <a:rPr lang="es-ES" sz="2800" dirty="0" smtClean="0">
                <a:effectLst/>
                <a:latin typeface="Georgia" panose="02040502050405020303" pitchFamily="18" charset="0"/>
                <a:ea typeface="Times New Roman" panose="02020603050405020304" pitchFamily="18" charset="0"/>
              </a:rPr>
              <a:t>, Azorín sabe dónde encamina sus pasos; pero en cuanto a la orientación </a:t>
            </a:r>
            <a:r>
              <a:rPr lang="es-ES" sz="2800" i="1" dirty="0" smtClean="0">
                <a:effectLst/>
                <a:latin typeface="Georgia" panose="02040502050405020303" pitchFamily="18" charset="0"/>
                <a:ea typeface="Times New Roman" panose="02020603050405020304" pitchFamily="18" charset="0"/>
              </a:rPr>
              <a:t>intelectual </a:t>
            </a:r>
            <a:r>
              <a:rPr lang="es-ES" sz="2800" dirty="0" smtClean="0">
                <a:effectLst/>
                <a:latin typeface="Georgia" panose="02040502050405020303" pitchFamily="18" charset="0"/>
                <a:ea typeface="Times New Roman" panose="02020603050405020304" pitchFamily="18" charset="0"/>
              </a:rPr>
              <a:t>y </a:t>
            </a:r>
            <a:r>
              <a:rPr lang="es-ES" sz="2800" i="1" dirty="0" smtClean="0">
                <a:effectLst/>
                <a:latin typeface="Georgia" panose="02040502050405020303" pitchFamily="18" charset="0"/>
                <a:ea typeface="Times New Roman" panose="02020603050405020304" pitchFamily="18" charset="0"/>
              </a:rPr>
              <a:t>ética</a:t>
            </a:r>
            <a:r>
              <a:rPr lang="es-ES" sz="2800" dirty="0" smtClean="0">
                <a:effectLst/>
                <a:latin typeface="Georgia" panose="02040502050405020303" pitchFamily="18" charset="0"/>
                <a:ea typeface="Times New Roman" panose="02020603050405020304" pitchFamily="18" charset="0"/>
              </a:rPr>
              <a:t>, su desconcierto es mayor cada día. </a:t>
            </a:r>
            <a:r>
              <a:rPr lang="es-ES" sz="2800" b="1" dirty="0" smtClean="0">
                <a:solidFill>
                  <a:srgbClr val="FF0000"/>
                </a:solidFill>
                <a:effectLst/>
                <a:latin typeface="Georgia" panose="02040502050405020303" pitchFamily="18" charset="0"/>
                <a:ea typeface="Times New Roman" panose="02020603050405020304" pitchFamily="18" charset="0"/>
              </a:rPr>
              <a:t>Azorín es casi un símbolo</a:t>
            </a:r>
            <a:r>
              <a:rPr lang="es-ES" sz="2800" dirty="0" smtClean="0">
                <a:effectLst/>
                <a:latin typeface="Georgia" panose="02040502050405020303" pitchFamily="18" charset="0"/>
                <a:ea typeface="Times New Roman" panose="02020603050405020304" pitchFamily="18" charset="0"/>
              </a:rPr>
              <a:t>; sus perplejidades, sus ansias, sus desconsuelos bien pueden representar toda una generación sin voluntad, sin energía, indecisa, irresoluta, una generación que no tiene ni la audacia de la generación romántica, ni la fe de afirmar de la generación naturalista.” (</a:t>
            </a:r>
            <a:r>
              <a:rPr lang="es-ES" sz="2800" i="1" dirty="0" smtClean="0">
                <a:effectLst/>
                <a:latin typeface="Georgia" panose="02040502050405020303" pitchFamily="18" charset="0"/>
                <a:ea typeface="Times New Roman" panose="02020603050405020304" pitchFamily="18" charset="0"/>
              </a:rPr>
              <a:t>La Voluntad</a:t>
            </a:r>
            <a:r>
              <a:rPr lang="es-ES" sz="2800" dirty="0" smtClean="0">
                <a:effectLst/>
                <a:latin typeface="Georgia" panose="02040502050405020303" pitchFamily="18" charset="0"/>
                <a:ea typeface="Times New Roman" panose="02020603050405020304" pitchFamily="18" charset="0"/>
              </a:rPr>
              <a:t>,</a:t>
            </a:r>
            <a:r>
              <a:rPr lang="es-ES" sz="2800" i="1" dirty="0" smtClean="0">
                <a:effectLst/>
                <a:latin typeface="Georgia" panose="02040502050405020303" pitchFamily="18" charset="0"/>
                <a:ea typeface="Times New Roman" panose="02020603050405020304" pitchFamily="18" charset="0"/>
              </a:rPr>
              <a:t> </a:t>
            </a:r>
            <a:r>
              <a:rPr lang="es-ES" sz="2800" dirty="0" smtClean="0">
                <a:effectLst/>
                <a:latin typeface="Georgia" panose="02040502050405020303" pitchFamily="18" charset="0"/>
                <a:ea typeface="Times New Roman" panose="02020603050405020304" pitchFamily="18" charset="0"/>
              </a:rPr>
              <a:t>II, XI)</a:t>
            </a:r>
            <a:endParaRPr lang="it-IT" sz="24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11186725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p:cNvSpPr txBox="1"/>
          <p:nvPr/>
        </p:nvSpPr>
        <p:spPr>
          <a:xfrm>
            <a:off x="169817" y="483326"/>
            <a:ext cx="11861074" cy="6230983"/>
          </a:xfrm>
          <a:prstGeom prst="rect">
            <a:avLst/>
          </a:prstGeom>
          <a:noFill/>
        </p:spPr>
        <p:txBody>
          <a:bodyPr wrap="square" rtlCol="0">
            <a:spAutoFit/>
          </a:bodyPr>
          <a:lstStyle/>
          <a:p>
            <a:endParaRPr lang="it-IT" dirty="0"/>
          </a:p>
        </p:txBody>
      </p:sp>
      <p:sp>
        <p:nvSpPr>
          <p:cNvPr id="3" name="CasellaDiTesto 2"/>
          <p:cNvSpPr txBox="1"/>
          <p:nvPr/>
        </p:nvSpPr>
        <p:spPr>
          <a:xfrm>
            <a:off x="169817" y="313509"/>
            <a:ext cx="11861074" cy="6124754"/>
          </a:xfrm>
          <a:prstGeom prst="rect">
            <a:avLst/>
          </a:prstGeom>
          <a:noFill/>
        </p:spPr>
        <p:txBody>
          <a:bodyPr wrap="square" rtlCol="0">
            <a:spAutoFit/>
          </a:bodyPr>
          <a:lstStyle/>
          <a:p>
            <a:pPr algn="just">
              <a:spcAft>
                <a:spcPts val="0"/>
              </a:spcAft>
            </a:pPr>
            <a:r>
              <a:rPr lang="es-ES" sz="2800" dirty="0" smtClean="0">
                <a:effectLst/>
                <a:latin typeface="Georgia" panose="02040502050405020303" pitchFamily="18" charset="0"/>
                <a:ea typeface="Times New Roman" panose="02020603050405020304" pitchFamily="18" charset="0"/>
              </a:rPr>
              <a:t>No se puede entender la técnica narrativa modernista sin la </a:t>
            </a:r>
            <a:r>
              <a:rPr lang="es-ES" sz="2800" b="1" dirty="0" smtClean="0">
                <a:effectLst/>
                <a:latin typeface="Georgia" panose="02040502050405020303" pitchFamily="18" charset="0"/>
                <a:ea typeface="Times New Roman" panose="02020603050405020304" pitchFamily="18" charset="0"/>
              </a:rPr>
              <a:t>crítica de la subjetividad propuesta por Nietzsche</a:t>
            </a:r>
            <a:r>
              <a:rPr lang="es-ES" sz="2800" dirty="0" smtClean="0">
                <a:effectLst/>
                <a:latin typeface="Georgia" panose="02040502050405020303" pitchFamily="18" charset="0"/>
                <a:ea typeface="Times New Roman" panose="02020603050405020304" pitchFamily="18" charset="0"/>
              </a:rPr>
              <a:t>. La búsqueda de una nueva estética en la novela de principios de siglo es solo el revés de la búsqueda de una nueva epistemología y hermenéutica después de la desintegración del concepto tradicional de subjetividad.</a:t>
            </a:r>
            <a:endParaRPr lang="it-IT" sz="2400" dirty="0" smtClean="0">
              <a:effectLst/>
              <a:latin typeface="Times New Roman" panose="02020603050405020304" pitchFamily="18" charset="0"/>
              <a:ea typeface="Times New Roman" panose="02020603050405020304" pitchFamily="18" charset="0"/>
            </a:endParaRPr>
          </a:p>
          <a:p>
            <a:pPr>
              <a:spcAft>
                <a:spcPts val="0"/>
              </a:spcAft>
            </a:pPr>
            <a:r>
              <a:rPr lang="es-ES" sz="2800" dirty="0" smtClean="0">
                <a:effectLst/>
                <a:latin typeface="Georgia" panose="02040502050405020303" pitchFamily="18" charset="0"/>
                <a:ea typeface="Times New Roman" panose="02020603050405020304" pitchFamily="18" charset="0"/>
              </a:rPr>
              <a:t> </a:t>
            </a:r>
            <a:r>
              <a:rPr lang="es-ES" sz="2800" b="1" dirty="0" smtClean="0">
                <a:solidFill>
                  <a:srgbClr val="FF0000"/>
                </a:solidFill>
                <a:effectLst/>
                <a:latin typeface="Georgia" panose="02040502050405020303" pitchFamily="18" charset="0"/>
                <a:ea typeface="Times New Roman" panose="02020603050405020304" pitchFamily="18" charset="0"/>
              </a:rPr>
              <a:t>ESCISIÓN DEL SUJETO en </a:t>
            </a:r>
            <a:r>
              <a:rPr lang="es-ES" sz="2800" b="1" i="1" dirty="0" smtClean="0">
                <a:solidFill>
                  <a:srgbClr val="FF0000"/>
                </a:solidFill>
                <a:effectLst/>
                <a:latin typeface="Georgia" panose="02040502050405020303" pitchFamily="18" charset="0"/>
                <a:ea typeface="Times New Roman" panose="02020603050405020304" pitchFamily="18" charset="0"/>
              </a:rPr>
              <a:t>La Voluntad</a:t>
            </a:r>
            <a:r>
              <a:rPr lang="es-ES" sz="2800" dirty="0" smtClean="0">
                <a:effectLst/>
                <a:latin typeface="Georgia" panose="02040502050405020303" pitchFamily="18" charset="0"/>
                <a:ea typeface="Times New Roman" panose="02020603050405020304" pitchFamily="18" charset="0"/>
              </a:rPr>
              <a:t>: </a:t>
            </a:r>
            <a:endParaRPr lang="it-IT" sz="2400" dirty="0" smtClean="0">
              <a:effectLst/>
              <a:latin typeface="Times New Roman" panose="02020603050405020304" pitchFamily="18" charset="0"/>
              <a:ea typeface="Times New Roman" panose="02020603050405020304" pitchFamily="18" charset="0"/>
            </a:endParaRPr>
          </a:p>
          <a:p>
            <a:pPr algn="just">
              <a:spcAft>
                <a:spcPts val="0"/>
              </a:spcAft>
            </a:pPr>
            <a:r>
              <a:rPr lang="es-ES" sz="2800" dirty="0" smtClean="0">
                <a:effectLst/>
                <a:latin typeface="Georgia" panose="02040502050405020303" pitchFamily="18" charset="0"/>
                <a:ea typeface="Times New Roman" panose="02020603050405020304" pitchFamily="18" charset="0"/>
              </a:rPr>
              <a:t>“...porque evitando la reflexión y el auto-análisis –matadores de la Voluntad–, se conseguirá que la Voluntad resurja poderosa y torne a vivir... siquiera sea a expensas de la Inteligencia.” (Azorín,</a:t>
            </a:r>
            <a:r>
              <a:rPr lang="es-ES" sz="2800" i="1" dirty="0" smtClean="0">
                <a:effectLst/>
                <a:latin typeface="Georgia" panose="02040502050405020303" pitchFamily="18" charset="0"/>
                <a:ea typeface="Times New Roman" panose="02020603050405020304" pitchFamily="18" charset="0"/>
              </a:rPr>
              <a:t> La Voluntad,</a:t>
            </a:r>
            <a:r>
              <a:rPr lang="es-ES" sz="2800" dirty="0" smtClean="0">
                <a:effectLst/>
                <a:latin typeface="Georgia" panose="02040502050405020303" pitchFamily="18" charset="0"/>
                <a:ea typeface="Times New Roman" panose="02020603050405020304" pitchFamily="18" charset="0"/>
              </a:rPr>
              <a:t> II, I)     “</a:t>
            </a:r>
            <a:r>
              <a:rPr lang="es-ES" sz="2800" b="1" dirty="0" smtClean="0">
                <a:effectLst/>
                <a:latin typeface="Georgia" panose="02040502050405020303" pitchFamily="18" charset="0"/>
                <a:ea typeface="Times New Roman" panose="02020603050405020304" pitchFamily="18" charset="0"/>
              </a:rPr>
              <a:t>Yo soy un rebelde de mí mismo</a:t>
            </a:r>
            <a:r>
              <a:rPr lang="es-ES" sz="2800" dirty="0" smtClean="0">
                <a:effectLst/>
                <a:latin typeface="Georgia" panose="02040502050405020303" pitchFamily="18" charset="0"/>
                <a:ea typeface="Times New Roman" panose="02020603050405020304" pitchFamily="18" charset="0"/>
              </a:rPr>
              <a:t>; en mí hay </a:t>
            </a:r>
            <a:r>
              <a:rPr lang="es-ES" sz="2800" b="1" dirty="0" smtClean="0">
                <a:effectLst/>
                <a:latin typeface="Georgia" panose="02040502050405020303" pitchFamily="18" charset="0"/>
                <a:ea typeface="Times New Roman" panose="02020603050405020304" pitchFamily="18" charset="0"/>
              </a:rPr>
              <a:t>dos hombres</a:t>
            </a:r>
            <a:r>
              <a:rPr lang="es-ES" sz="2800" dirty="0" smtClean="0">
                <a:effectLst/>
                <a:latin typeface="Georgia" panose="02040502050405020303" pitchFamily="18" charset="0"/>
                <a:ea typeface="Times New Roman" panose="02020603050405020304" pitchFamily="18" charset="0"/>
              </a:rPr>
              <a:t>. Hay el </a:t>
            </a:r>
            <a:r>
              <a:rPr lang="es-ES" sz="2800" i="1" dirty="0" smtClean="0">
                <a:solidFill>
                  <a:srgbClr val="FF0000"/>
                </a:solidFill>
                <a:effectLst/>
                <a:latin typeface="Georgia" panose="02040502050405020303" pitchFamily="18" charset="0"/>
                <a:ea typeface="Times New Roman" panose="02020603050405020304" pitchFamily="18" charset="0"/>
              </a:rPr>
              <a:t>hombre-voluntad</a:t>
            </a:r>
            <a:r>
              <a:rPr lang="es-ES" sz="2800" dirty="0" smtClean="0">
                <a:effectLst/>
                <a:latin typeface="Georgia" panose="02040502050405020303" pitchFamily="18" charset="0"/>
                <a:ea typeface="Times New Roman" panose="02020603050405020304" pitchFamily="18" charset="0"/>
              </a:rPr>
              <a:t>, casi muerto [...]. Hay, aparte </a:t>
            </a:r>
            <a:r>
              <a:rPr lang="es-ES" sz="2800" smtClean="0">
                <a:effectLst/>
                <a:latin typeface="Georgia" panose="02040502050405020303" pitchFamily="18" charset="0"/>
                <a:ea typeface="Times New Roman" panose="02020603050405020304" pitchFamily="18" charset="0"/>
              </a:rPr>
              <a:t>de este</a:t>
            </a:r>
            <a:r>
              <a:rPr lang="es-ES" sz="2800" dirty="0" smtClean="0">
                <a:effectLst/>
                <a:latin typeface="Georgia" panose="02040502050405020303" pitchFamily="18" charset="0"/>
                <a:ea typeface="Times New Roman" panose="02020603050405020304" pitchFamily="18" charset="0"/>
              </a:rPr>
              <a:t>, el segundo hombre, el </a:t>
            </a:r>
            <a:r>
              <a:rPr lang="es-ES" sz="2800" i="1" dirty="0" smtClean="0">
                <a:solidFill>
                  <a:srgbClr val="FF0000"/>
                </a:solidFill>
                <a:effectLst/>
                <a:latin typeface="Georgia" panose="02040502050405020303" pitchFamily="18" charset="0"/>
                <a:ea typeface="Times New Roman" panose="02020603050405020304" pitchFamily="18" charset="0"/>
              </a:rPr>
              <a:t>hombre-reflexión</a:t>
            </a:r>
            <a:r>
              <a:rPr lang="es-ES" sz="2800" dirty="0" smtClean="0">
                <a:effectLst/>
                <a:latin typeface="Georgia" panose="02040502050405020303" pitchFamily="18" charset="0"/>
                <a:ea typeface="Times New Roman" panose="02020603050405020304" pitchFamily="18" charset="0"/>
              </a:rPr>
              <a:t>, nacido, alentado en copiosas lecturas, en largas soledades, en minuciosos auto-análisis. El que domina en mí, por desgracia, es el </a:t>
            </a:r>
            <a:r>
              <a:rPr lang="es-ES" sz="2800" i="1" dirty="0" smtClean="0">
                <a:effectLst/>
                <a:latin typeface="Georgia" panose="02040502050405020303" pitchFamily="18" charset="0"/>
                <a:ea typeface="Times New Roman" panose="02020603050405020304" pitchFamily="18" charset="0"/>
              </a:rPr>
              <a:t>hombre reflexión</a:t>
            </a:r>
            <a:r>
              <a:rPr lang="es-ES" sz="2800" dirty="0" smtClean="0">
                <a:effectLst/>
                <a:latin typeface="Georgia" panose="02040502050405020303" pitchFamily="18" charset="0"/>
                <a:ea typeface="Times New Roman" panose="02020603050405020304" pitchFamily="18" charset="0"/>
              </a:rPr>
              <a:t>...” (Azorín,</a:t>
            </a:r>
            <a:r>
              <a:rPr lang="es-ES" sz="2800" i="1" dirty="0" smtClean="0">
                <a:effectLst/>
                <a:latin typeface="Georgia" panose="02040502050405020303" pitchFamily="18" charset="0"/>
                <a:ea typeface="Times New Roman" panose="02020603050405020304" pitchFamily="18" charset="0"/>
              </a:rPr>
              <a:t> La Voluntad , </a:t>
            </a:r>
            <a:r>
              <a:rPr lang="es-ES" sz="2800" dirty="0" smtClean="0">
                <a:effectLst/>
                <a:latin typeface="Georgia" panose="02040502050405020303" pitchFamily="18" charset="0"/>
                <a:ea typeface="Times New Roman" panose="02020603050405020304" pitchFamily="18" charset="0"/>
              </a:rPr>
              <a:t>III, IV)</a:t>
            </a:r>
            <a:endParaRPr lang="it-IT" sz="24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84337861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p:cNvSpPr txBox="1"/>
          <p:nvPr/>
        </p:nvSpPr>
        <p:spPr>
          <a:xfrm>
            <a:off x="169817" y="483326"/>
            <a:ext cx="11861074" cy="6230983"/>
          </a:xfrm>
          <a:prstGeom prst="rect">
            <a:avLst/>
          </a:prstGeom>
          <a:noFill/>
        </p:spPr>
        <p:txBody>
          <a:bodyPr wrap="square" rtlCol="0">
            <a:spAutoFit/>
          </a:bodyPr>
          <a:lstStyle/>
          <a:p>
            <a:endParaRPr lang="it-IT" dirty="0"/>
          </a:p>
        </p:txBody>
      </p:sp>
      <p:sp>
        <p:nvSpPr>
          <p:cNvPr id="3" name="CasellaDiTesto 2"/>
          <p:cNvSpPr txBox="1"/>
          <p:nvPr/>
        </p:nvSpPr>
        <p:spPr>
          <a:xfrm>
            <a:off x="169817" y="313509"/>
            <a:ext cx="11861074" cy="6555641"/>
          </a:xfrm>
          <a:prstGeom prst="rect">
            <a:avLst/>
          </a:prstGeom>
          <a:noFill/>
        </p:spPr>
        <p:txBody>
          <a:bodyPr wrap="square" rtlCol="0">
            <a:spAutoFit/>
          </a:bodyPr>
          <a:lstStyle/>
          <a:p>
            <a:pPr algn="just">
              <a:spcAft>
                <a:spcPts val="0"/>
              </a:spcAft>
            </a:pPr>
            <a:r>
              <a:rPr lang="es-ES" sz="2800" dirty="0" smtClean="0">
                <a:effectLst/>
                <a:latin typeface="Georgia" panose="02040502050405020303" pitchFamily="18" charset="0"/>
                <a:ea typeface="Times New Roman" panose="02020603050405020304" pitchFamily="18" charset="0"/>
              </a:rPr>
              <a:t>El proceso de implosión de los modelos positivistas y realistas se observa muy claramente en las novelas de Azorín y de Baroja: su punto de partida, en efecto, no dista mucho del realismo (en cambio, Unamuno en </a:t>
            </a:r>
            <a:r>
              <a:rPr lang="es-ES" sz="2800" i="1" dirty="0" smtClean="0">
                <a:effectLst/>
                <a:latin typeface="Georgia" panose="02040502050405020303" pitchFamily="18" charset="0"/>
                <a:ea typeface="Times New Roman" panose="02020603050405020304" pitchFamily="18" charset="0"/>
              </a:rPr>
              <a:t>Amor y pedagogía </a:t>
            </a:r>
            <a:r>
              <a:rPr lang="es-ES" sz="2800" dirty="0" smtClean="0">
                <a:effectLst/>
                <a:latin typeface="Georgia" panose="02040502050405020303" pitchFamily="18" charset="0"/>
                <a:ea typeface="Times New Roman" panose="02020603050405020304" pitchFamily="18" charset="0"/>
              </a:rPr>
              <a:t>se sitúa desde el principio muy lejos del legado realista).</a:t>
            </a:r>
            <a:endParaRPr lang="it-IT" sz="2400" dirty="0" smtClean="0">
              <a:effectLst/>
              <a:latin typeface="Times New Roman" panose="02020603050405020304" pitchFamily="18" charset="0"/>
              <a:ea typeface="Times New Roman" panose="02020603050405020304" pitchFamily="18" charset="0"/>
            </a:endParaRPr>
          </a:p>
          <a:p>
            <a:pPr algn="just">
              <a:spcAft>
                <a:spcPts val="0"/>
              </a:spcAft>
            </a:pPr>
            <a:r>
              <a:rPr lang="es-ES" sz="2800" dirty="0" smtClean="0">
                <a:effectLst/>
                <a:latin typeface="Georgia" panose="02040502050405020303" pitchFamily="18" charset="0"/>
                <a:ea typeface="Times New Roman" panose="02020603050405020304" pitchFamily="18" charset="0"/>
              </a:rPr>
              <a:t> </a:t>
            </a:r>
            <a:endParaRPr lang="it-IT" sz="2400" dirty="0" smtClean="0">
              <a:effectLst/>
              <a:latin typeface="Times New Roman" panose="02020603050405020304" pitchFamily="18" charset="0"/>
              <a:ea typeface="Times New Roman" panose="02020603050405020304" pitchFamily="18" charset="0"/>
            </a:endParaRPr>
          </a:p>
          <a:p>
            <a:pPr algn="just">
              <a:spcAft>
                <a:spcPts val="0"/>
              </a:spcAft>
            </a:pPr>
            <a:r>
              <a:rPr lang="es-ES" sz="2800" dirty="0" smtClean="0">
                <a:effectLst/>
                <a:latin typeface="Georgia" panose="02040502050405020303" pitchFamily="18" charset="0"/>
                <a:ea typeface="Times New Roman" panose="02020603050405020304" pitchFamily="18" charset="0"/>
              </a:rPr>
              <a:t>En efecto, bien mirado, el tema de la </a:t>
            </a:r>
            <a:r>
              <a:rPr lang="es-ES" sz="2800" i="1" dirty="0" smtClean="0">
                <a:effectLst/>
                <a:latin typeface="Georgia" panose="02040502050405020303" pitchFamily="18" charset="0"/>
                <a:ea typeface="Times New Roman" panose="02020603050405020304" pitchFamily="18" charset="0"/>
              </a:rPr>
              <a:t>Voluntad</a:t>
            </a:r>
            <a:r>
              <a:rPr lang="es-ES" sz="2800" dirty="0" smtClean="0">
                <a:effectLst/>
                <a:latin typeface="Georgia" panose="02040502050405020303" pitchFamily="18" charset="0"/>
                <a:ea typeface="Times New Roman" panose="02020603050405020304" pitchFamily="18" charset="0"/>
              </a:rPr>
              <a:t> en los primeros capítulos no se antoja tan diferente del tema de la </a:t>
            </a:r>
            <a:r>
              <a:rPr lang="es-ES" sz="2800" i="1" dirty="0" smtClean="0">
                <a:effectLst/>
                <a:latin typeface="Georgia" panose="02040502050405020303" pitchFamily="18" charset="0"/>
                <a:ea typeface="Times New Roman" panose="02020603050405020304" pitchFamily="18" charset="0"/>
              </a:rPr>
              <a:t>Regenta</a:t>
            </a:r>
            <a:r>
              <a:rPr lang="es-ES" sz="2800" dirty="0" smtClean="0">
                <a:effectLst/>
                <a:latin typeface="Georgia" panose="02040502050405020303" pitchFamily="18" charset="0"/>
                <a:ea typeface="Times New Roman" panose="02020603050405020304" pitchFamily="18" charset="0"/>
              </a:rPr>
              <a:t>: se trata siempre de la presión del catolicismo sobre las almas y del consecuente rechazo del clericalismo. Pero Azorín, al contrario de Clarín, no construye una historia con estos elementos, porque no cree que existan sujetos o vidas sustantivas: todo es pasajero. La vida no puede tener FÁBULA.</a:t>
            </a:r>
          </a:p>
          <a:p>
            <a:pPr algn="just">
              <a:spcAft>
                <a:spcPts val="0"/>
              </a:spcAft>
            </a:pPr>
            <a:r>
              <a:rPr lang="es-ES" sz="2800" dirty="0" smtClean="0">
                <a:effectLst/>
                <a:latin typeface="Georgia" panose="02040502050405020303" pitchFamily="18" charset="0"/>
                <a:ea typeface="Times New Roman" panose="02020603050405020304" pitchFamily="18" charset="0"/>
              </a:rPr>
              <a:t> </a:t>
            </a:r>
          </a:p>
          <a:p>
            <a:pPr algn="just">
              <a:spcAft>
                <a:spcPts val="0"/>
              </a:spcAft>
            </a:pPr>
            <a:r>
              <a:rPr lang="es-ES" sz="2800" dirty="0" smtClean="0">
                <a:latin typeface="Georgia" panose="02040502050405020303" pitchFamily="18" charset="0"/>
                <a:ea typeface="Times New Roman" panose="02020603050405020304" pitchFamily="18" charset="0"/>
              </a:rPr>
              <a:t>NO HAY UNA ÚNICA PERSPECTIVA (la del SUJETO TRADICIONAL) PARA VER Y CONOCER LA REALIDAD: la escisión del sujeto se refleja en el </a:t>
            </a:r>
            <a:r>
              <a:rPr lang="es-ES" sz="2800" b="1" dirty="0" smtClean="0">
                <a:solidFill>
                  <a:srgbClr val="FF0000"/>
                </a:solidFill>
                <a:latin typeface="Georgia" panose="02040502050405020303" pitchFamily="18" charset="0"/>
                <a:ea typeface="Times New Roman" panose="02020603050405020304" pitchFamily="18" charset="0"/>
              </a:rPr>
              <a:t>multiperspectivismo</a:t>
            </a:r>
            <a:r>
              <a:rPr lang="es-ES" sz="2800" dirty="0" smtClean="0">
                <a:latin typeface="Georgia" panose="02040502050405020303" pitchFamily="18" charset="0"/>
                <a:ea typeface="Times New Roman" panose="02020603050405020304" pitchFamily="18" charset="0"/>
              </a:rPr>
              <a:t>.</a:t>
            </a:r>
            <a:endParaRPr lang="it-IT" sz="24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1065904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p:cNvSpPr txBox="1"/>
          <p:nvPr/>
        </p:nvSpPr>
        <p:spPr>
          <a:xfrm>
            <a:off x="169817" y="483326"/>
            <a:ext cx="11861074" cy="6230983"/>
          </a:xfrm>
          <a:prstGeom prst="rect">
            <a:avLst/>
          </a:prstGeom>
          <a:noFill/>
        </p:spPr>
        <p:txBody>
          <a:bodyPr wrap="square" rtlCol="0">
            <a:spAutoFit/>
          </a:bodyPr>
          <a:lstStyle/>
          <a:p>
            <a:endParaRPr lang="it-IT" dirty="0"/>
          </a:p>
        </p:txBody>
      </p:sp>
      <p:sp>
        <p:nvSpPr>
          <p:cNvPr id="3" name="CasellaDiTesto 2"/>
          <p:cNvSpPr txBox="1"/>
          <p:nvPr/>
        </p:nvSpPr>
        <p:spPr>
          <a:xfrm>
            <a:off x="169817" y="313509"/>
            <a:ext cx="11861074" cy="4832092"/>
          </a:xfrm>
          <a:prstGeom prst="rect">
            <a:avLst/>
          </a:prstGeom>
          <a:noFill/>
        </p:spPr>
        <p:txBody>
          <a:bodyPr wrap="square" rtlCol="0">
            <a:spAutoFit/>
          </a:bodyPr>
          <a:lstStyle/>
          <a:p>
            <a:pPr algn="just">
              <a:spcAft>
                <a:spcPts val="0"/>
              </a:spcAft>
            </a:pPr>
            <a:r>
              <a:rPr lang="es-ES" sz="2800" dirty="0" smtClean="0">
                <a:latin typeface="Georgia" panose="02040502050405020303" pitchFamily="18" charset="0"/>
                <a:ea typeface="Times New Roman" panose="02020603050405020304" pitchFamily="18" charset="0"/>
              </a:rPr>
              <a:t>SIN PLAN RACIONAL, SIN FÁBULA</a:t>
            </a:r>
            <a:endParaRPr lang="es-ES" sz="2800" dirty="0" smtClean="0">
              <a:effectLst/>
              <a:latin typeface="Georgia" panose="02040502050405020303" pitchFamily="18" charset="0"/>
              <a:ea typeface="Times New Roman" panose="02020603050405020304" pitchFamily="18" charset="0"/>
            </a:endParaRPr>
          </a:p>
          <a:p>
            <a:pPr algn="just">
              <a:spcAft>
                <a:spcPts val="0"/>
              </a:spcAft>
            </a:pPr>
            <a:endParaRPr lang="es-ES" sz="2800" dirty="0">
              <a:latin typeface="Georgia" panose="02040502050405020303" pitchFamily="18" charset="0"/>
              <a:ea typeface="Times New Roman" panose="02020603050405020304" pitchFamily="18" charset="0"/>
            </a:endParaRPr>
          </a:p>
          <a:p>
            <a:pPr algn="just">
              <a:spcAft>
                <a:spcPts val="0"/>
              </a:spcAft>
            </a:pPr>
            <a:r>
              <a:rPr lang="es-ES" sz="2800" dirty="0" smtClean="0">
                <a:effectLst/>
                <a:latin typeface="Georgia" panose="02040502050405020303" pitchFamily="18" charset="0"/>
                <a:ea typeface="Times New Roman" panose="02020603050405020304" pitchFamily="18" charset="0"/>
              </a:rPr>
              <a:t>“Hoy siento más que nunca la eterna y anonadante tristeza de vivir. No tengo plan, no tengo idea, no tengo finalidad ninguna.” (Azorín, </a:t>
            </a:r>
            <a:r>
              <a:rPr lang="es-ES" sz="2800" i="1" dirty="0" smtClean="0">
                <a:effectLst/>
                <a:latin typeface="Georgia" panose="02040502050405020303" pitchFamily="18" charset="0"/>
                <a:ea typeface="Times New Roman" panose="02020603050405020304" pitchFamily="18" charset="0"/>
              </a:rPr>
              <a:t>Diario de un enfermo</a:t>
            </a:r>
            <a:r>
              <a:rPr lang="es-ES" sz="2800" dirty="0" smtClean="0">
                <a:effectLst/>
                <a:latin typeface="Georgia" panose="02040502050405020303" pitchFamily="18" charset="0"/>
                <a:ea typeface="Times New Roman" panose="02020603050405020304" pitchFamily="18" charset="0"/>
              </a:rPr>
              <a:t>)</a:t>
            </a:r>
            <a:endParaRPr lang="it-IT" sz="2400" dirty="0" smtClean="0">
              <a:effectLst/>
              <a:latin typeface="Times New Roman" panose="02020603050405020304" pitchFamily="18" charset="0"/>
              <a:ea typeface="Times New Roman" panose="02020603050405020304" pitchFamily="18" charset="0"/>
            </a:endParaRPr>
          </a:p>
          <a:p>
            <a:pPr algn="just">
              <a:spcAft>
                <a:spcPts val="0"/>
              </a:spcAft>
            </a:pPr>
            <a:r>
              <a:rPr lang="es-ES" sz="2800" dirty="0" smtClean="0">
                <a:effectLst/>
                <a:latin typeface="Georgia" panose="02040502050405020303" pitchFamily="18" charset="0"/>
                <a:ea typeface="Times New Roman" panose="02020603050405020304" pitchFamily="18" charset="0"/>
              </a:rPr>
              <a:t> </a:t>
            </a:r>
            <a:endParaRPr lang="it-IT" sz="2400" dirty="0" smtClean="0">
              <a:effectLst/>
              <a:latin typeface="Times New Roman" panose="02020603050405020304" pitchFamily="18" charset="0"/>
              <a:ea typeface="Times New Roman" panose="02020603050405020304" pitchFamily="18" charset="0"/>
            </a:endParaRPr>
          </a:p>
          <a:p>
            <a:pPr algn="just">
              <a:spcAft>
                <a:spcPts val="0"/>
              </a:spcAft>
            </a:pPr>
            <a:r>
              <a:rPr lang="es-ES" sz="2800" dirty="0" smtClean="0">
                <a:effectLst/>
                <a:latin typeface="Georgia" panose="02040502050405020303" pitchFamily="18" charset="0"/>
                <a:ea typeface="Times New Roman" panose="02020603050405020304" pitchFamily="18" charset="0"/>
              </a:rPr>
              <a:t>“[Azorín] no tiene plan de vida.”  (Azorín,</a:t>
            </a:r>
            <a:r>
              <a:rPr lang="es-ES" sz="2800" i="1" dirty="0" smtClean="0">
                <a:effectLst/>
                <a:latin typeface="Georgia" panose="02040502050405020303" pitchFamily="18" charset="0"/>
                <a:ea typeface="Times New Roman" panose="02020603050405020304" pitchFamily="18" charset="0"/>
              </a:rPr>
              <a:t> La Voluntad, </a:t>
            </a:r>
            <a:r>
              <a:rPr lang="es-ES" sz="2800" dirty="0" smtClean="0">
                <a:effectLst/>
                <a:latin typeface="Georgia" panose="02040502050405020303" pitchFamily="18" charset="0"/>
                <a:ea typeface="Times New Roman" panose="02020603050405020304" pitchFamily="18" charset="0"/>
              </a:rPr>
              <a:t>II, I)</a:t>
            </a:r>
            <a:endParaRPr lang="it-IT" sz="2400" dirty="0" smtClean="0">
              <a:effectLst/>
              <a:latin typeface="Times New Roman" panose="02020603050405020304" pitchFamily="18" charset="0"/>
              <a:ea typeface="Times New Roman" panose="02020603050405020304" pitchFamily="18" charset="0"/>
            </a:endParaRPr>
          </a:p>
          <a:p>
            <a:pPr algn="just">
              <a:spcAft>
                <a:spcPts val="0"/>
              </a:spcAft>
            </a:pPr>
            <a:r>
              <a:rPr lang="es-ES" sz="2800" dirty="0" smtClean="0">
                <a:effectLst/>
                <a:latin typeface="Georgia" panose="02040502050405020303" pitchFamily="18" charset="0"/>
                <a:ea typeface="Times New Roman" panose="02020603050405020304" pitchFamily="18" charset="0"/>
              </a:rPr>
              <a:t> </a:t>
            </a:r>
            <a:endParaRPr lang="it-IT" sz="2400" dirty="0" smtClean="0">
              <a:effectLst/>
              <a:latin typeface="Times New Roman" panose="02020603050405020304" pitchFamily="18" charset="0"/>
              <a:ea typeface="Times New Roman" panose="02020603050405020304" pitchFamily="18" charset="0"/>
            </a:endParaRPr>
          </a:p>
          <a:p>
            <a:pPr algn="just">
              <a:spcAft>
                <a:spcPts val="0"/>
              </a:spcAft>
            </a:pPr>
            <a:r>
              <a:rPr lang="es-ES" sz="2800" dirty="0" smtClean="0">
                <a:effectLst/>
                <a:latin typeface="Georgia" panose="02040502050405020303" pitchFamily="18" charset="0"/>
                <a:ea typeface="Times New Roman" panose="02020603050405020304" pitchFamily="18" charset="0"/>
              </a:rPr>
              <a:t>“Ante todo, no debe haber fábula... la vida no tiene fábula: es diversa, multiforme, ondulante, contradictoria...” (Azorín,</a:t>
            </a:r>
            <a:r>
              <a:rPr lang="es-ES" sz="2800" i="1" dirty="0" smtClean="0">
                <a:effectLst/>
                <a:latin typeface="Georgia" panose="02040502050405020303" pitchFamily="18" charset="0"/>
                <a:ea typeface="Times New Roman" panose="02020603050405020304" pitchFamily="18" charset="0"/>
              </a:rPr>
              <a:t> La Voluntad,</a:t>
            </a:r>
            <a:r>
              <a:rPr lang="es-ES" sz="2800" dirty="0" smtClean="0">
                <a:effectLst/>
                <a:latin typeface="Georgia" panose="02040502050405020303" pitchFamily="18" charset="0"/>
                <a:ea typeface="Times New Roman" panose="02020603050405020304" pitchFamily="18" charset="0"/>
              </a:rPr>
              <a:t> I, XIV)</a:t>
            </a:r>
            <a:endParaRPr lang="it-IT" sz="2400" dirty="0" smtClean="0">
              <a:effectLst/>
              <a:latin typeface="Times New Roman" panose="02020603050405020304" pitchFamily="18" charset="0"/>
              <a:ea typeface="Times New Roman" panose="02020603050405020304" pitchFamily="18" charset="0"/>
            </a:endParaRPr>
          </a:p>
          <a:p>
            <a:pPr algn="just">
              <a:spcAft>
                <a:spcPts val="0"/>
              </a:spcAft>
            </a:pPr>
            <a:r>
              <a:rPr lang="es-ES" sz="2800" dirty="0" smtClean="0">
                <a:effectLst/>
                <a:latin typeface="Georgia" panose="02040502050405020303" pitchFamily="18" charset="0"/>
                <a:ea typeface="Times New Roman" panose="02020603050405020304" pitchFamily="18" charset="0"/>
              </a:rPr>
              <a:t> </a:t>
            </a:r>
            <a:endParaRPr lang="it-IT" sz="24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68681142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p:cNvSpPr txBox="1"/>
          <p:nvPr/>
        </p:nvSpPr>
        <p:spPr>
          <a:xfrm>
            <a:off x="169817" y="483326"/>
            <a:ext cx="11861074" cy="6230983"/>
          </a:xfrm>
          <a:prstGeom prst="rect">
            <a:avLst/>
          </a:prstGeom>
          <a:noFill/>
        </p:spPr>
        <p:txBody>
          <a:bodyPr wrap="square" rtlCol="0">
            <a:spAutoFit/>
          </a:bodyPr>
          <a:lstStyle/>
          <a:p>
            <a:endParaRPr lang="it-IT" dirty="0"/>
          </a:p>
        </p:txBody>
      </p:sp>
      <p:sp>
        <p:nvSpPr>
          <p:cNvPr id="3" name="CasellaDiTesto 2"/>
          <p:cNvSpPr txBox="1"/>
          <p:nvPr/>
        </p:nvSpPr>
        <p:spPr>
          <a:xfrm>
            <a:off x="169817" y="313509"/>
            <a:ext cx="11861074" cy="5632311"/>
          </a:xfrm>
          <a:prstGeom prst="rect">
            <a:avLst/>
          </a:prstGeom>
          <a:noFill/>
        </p:spPr>
        <p:txBody>
          <a:bodyPr wrap="square" rtlCol="0">
            <a:spAutoFit/>
          </a:bodyPr>
          <a:lstStyle/>
          <a:p>
            <a:pPr algn="just">
              <a:spcAft>
                <a:spcPts val="0"/>
              </a:spcAft>
            </a:pPr>
            <a:r>
              <a:rPr lang="es-ES" sz="2800" b="1" dirty="0" smtClean="0">
                <a:solidFill>
                  <a:srgbClr val="FF0000"/>
                </a:solidFill>
                <a:effectLst/>
                <a:latin typeface="Georgia" panose="02040502050405020303" pitchFamily="18" charset="0"/>
                <a:ea typeface="Times New Roman" panose="02020603050405020304" pitchFamily="18" charset="0"/>
              </a:rPr>
              <a:t>MULTIPERSPECTIVISMO</a:t>
            </a:r>
          </a:p>
          <a:p>
            <a:pPr algn="just">
              <a:spcAft>
                <a:spcPts val="0"/>
              </a:spcAft>
            </a:pPr>
            <a:endParaRPr lang="es-ES" sz="2800" dirty="0">
              <a:latin typeface="Georgia" panose="02040502050405020303" pitchFamily="18" charset="0"/>
              <a:ea typeface="Times New Roman" panose="02020603050405020304" pitchFamily="18" charset="0"/>
            </a:endParaRPr>
          </a:p>
          <a:p>
            <a:pPr algn="just">
              <a:spcAft>
                <a:spcPts val="0"/>
              </a:spcAft>
            </a:pPr>
            <a:r>
              <a:rPr lang="es-ES" sz="2800" dirty="0" smtClean="0">
                <a:effectLst/>
                <a:latin typeface="Georgia" panose="02040502050405020303" pitchFamily="18" charset="0"/>
                <a:ea typeface="Times New Roman" panose="02020603050405020304" pitchFamily="18" charset="0"/>
              </a:rPr>
              <a:t>Clarín mira a través del microscopio positivista la realidad, así como don Fermín desde la esbelta torre de la catedral observa Vetusta al principio de la </a:t>
            </a:r>
            <a:r>
              <a:rPr lang="es-ES" sz="2800" i="1" dirty="0" smtClean="0">
                <a:effectLst/>
                <a:latin typeface="Georgia" panose="02040502050405020303" pitchFamily="18" charset="0"/>
                <a:ea typeface="Times New Roman" panose="02020603050405020304" pitchFamily="18" charset="0"/>
              </a:rPr>
              <a:t>Regenta</a:t>
            </a:r>
            <a:r>
              <a:rPr lang="es-ES" sz="2800" dirty="0" smtClean="0">
                <a:effectLst/>
                <a:latin typeface="Georgia" panose="02040502050405020303" pitchFamily="18" charset="0"/>
                <a:ea typeface="Times New Roman" panose="02020603050405020304" pitchFamily="18" charset="0"/>
              </a:rPr>
              <a:t>.</a:t>
            </a:r>
          </a:p>
          <a:p>
            <a:pPr algn="just">
              <a:spcAft>
                <a:spcPts val="0"/>
              </a:spcAft>
            </a:pPr>
            <a:endParaRPr lang="it-IT" sz="2400" dirty="0" smtClean="0">
              <a:effectLst/>
              <a:latin typeface="Times New Roman" panose="02020603050405020304" pitchFamily="18" charset="0"/>
              <a:ea typeface="Times New Roman" panose="02020603050405020304" pitchFamily="18" charset="0"/>
            </a:endParaRPr>
          </a:p>
          <a:p>
            <a:pPr algn="just">
              <a:spcAft>
                <a:spcPts val="0"/>
              </a:spcAft>
            </a:pPr>
            <a:r>
              <a:rPr lang="es-ES" sz="2800" dirty="0" smtClean="0">
                <a:effectLst/>
                <a:latin typeface="Georgia" panose="02040502050405020303" pitchFamily="18" charset="0"/>
                <a:ea typeface="Times New Roman" panose="02020603050405020304" pitchFamily="18" charset="0"/>
              </a:rPr>
              <a:t>En cambio, en la </a:t>
            </a:r>
            <a:r>
              <a:rPr lang="es-ES" sz="2800" i="1" dirty="0" smtClean="0">
                <a:effectLst/>
                <a:latin typeface="Georgia" panose="02040502050405020303" pitchFamily="18" charset="0"/>
                <a:ea typeface="Times New Roman" panose="02020603050405020304" pitchFamily="18" charset="0"/>
              </a:rPr>
              <a:t>Voluntad</a:t>
            </a:r>
            <a:r>
              <a:rPr lang="es-ES" sz="2800" dirty="0" smtClean="0">
                <a:effectLst/>
                <a:latin typeface="Georgia" panose="02040502050405020303" pitchFamily="18" charset="0"/>
                <a:ea typeface="Times New Roman" panose="02020603050405020304" pitchFamily="18" charset="0"/>
              </a:rPr>
              <a:t> no hay una perspectiva unitaria, y por este motivo </a:t>
            </a:r>
            <a:r>
              <a:rPr lang="es-ES" sz="2800" b="1" dirty="0" smtClean="0">
                <a:effectLst/>
                <a:latin typeface="Georgia" panose="02040502050405020303" pitchFamily="18" charset="0"/>
                <a:ea typeface="Times New Roman" panose="02020603050405020304" pitchFamily="18" charset="0"/>
              </a:rPr>
              <a:t>se multiplican también los puntos de vistas y las voces</a:t>
            </a:r>
            <a:r>
              <a:rPr lang="es-ES" sz="2800" dirty="0" smtClean="0">
                <a:effectLst/>
                <a:latin typeface="Georgia" panose="02040502050405020303" pitchFamily="18" charset="0"/>
                <a:ea typeface="Times New Roman" panose="02020603050405020304" pitchFamily="18" charset="0"/>
              </a:rPr>
              <a:t>, es decir, los narradores.</a:t>
            </a:r>
            <a:endParaRPr lang="it-IT" sz="2400" dirty="0" smtClean="0">
              <a:effectLst/>
              <a:latin typeface="Times New Roman" panose="02020603050405020304" pitchFamily="18" charset="0"/>
              <a:ea typeface="Times New Roman" panose="02020603050405020304" pitchFamily="18" charset="0"/>
            </a:endParaRPr>
          </a:p>
          <a:p>
            <a:pPr algn="just">
              <a:spcAft>
                <a:spcPts val="0"/>
              </a:spcAft>
            </a:pPr>
            <a:r>
              <a:rPr lang="es-ES" sz="2800" dirty="0" smtClean="0">
                <a:effectLst/>
                <a:latin typeface="Georgia" panose="02040502050405020303" pitchFamily="18" charset="0"/>
                <a:ea typeface="Times New Roman" panose="02020603050405020304" pitchFamily="18" charset="0"/>
              </a:rPr>
              <a:t>En las primeras dos partes tenemos un narrador omnisciente, por supuesto extradiegético, que no aparta su mirada de la interioridad (del alma) de Antonio Azorín, y nos refiere tanto sus sombrías meditaciones como sus conversaciones. </a:t>
            </a:r>
          </a:p>
        </p:txBody>
      </p:sp>
    </p:spTree>
    <p:extLst>
      <p:ext uri="{BB962C8B-B14F-4D97-AF65-F5344CB8AC3E}">
        <p14:creationId xmlns:p14="http://schemas.microsoft.com/office/powerpoint/2010/main" val="205402215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p:cNvSpPr txBox="1"/>
          <p:nvPr/>
        </p:nvSpPr>
        <p:spPr>
          <a:xfrm>
            <a:off x="169817" y="483326"/>
            <a:ext cx="11861074" cy="6230983"/>
          </a:xfrm>
          <a:prstGeom prst="rect">
            <a:avLst/>
          </a:prstGeom>
          <a:noFill/>
        </p:spPr>
        <p:txBody>
          <a:bodyPr wrap="square" rtlCol="0">
            <a:spAutoFit/>
          </a:bodyPr>
          <a:lstStyle/>
          <a:p>
            <a:endParaRPr lang="it-IT" dirty="0"/>
          </a:p>
        </p:txBody>
      </p:sp>
      <p:sp>
        <p:nvSpPr>
          <p:cNvPr id="3" name="CasellaDiTesto 2"/>
          <p:cNvSpPr txBox="1"/>
          <p:nvPr/>
        </p:nvSpPr>
        <p:spPr>
          <a:xfrm>
            <a:off x="169817" y="313509"/>
            <a:ext cx="11861074" cy="6555641"/>
          </a:xfrm>
          <a:prstGeom prst="rect">
            <a:avLst/>
          </a:prstGeom>
          <a:noFill/>
        </p:spPr>
        <p:txBody>
          <a:bodyPr wrap="square" rtlCol="0">
            <a:spAutoFit/>
          </a:bodyPr>
          <a:lstStyle/>
          <a:p>
            <a:pPr algn="just">
              <a:spcAft>
                <a:spcPts val="0"/>
              </a:spcAft>
            </a:pPr>
            <a:r>
              <a:rPr lang="es-ES" sz="2800" b="1" dirty="0" smtClean="0">
                <a:solidFill>
                  <a:srgbClr val="FF0000"/>
                </a:solidFill>
                <a:effectLst/>
                <a:latin typeface="Georgia" panose="02040502050405020303" pitchFamily="18" charset="0"/>
                <a:ea typeface="Times New Roman" panose="02020603050405020304" pitchFamily="18" charset="0"/>
              </a:rPr>
              <a:t>MULTIPERSPECTIVISMO</a:t>
            </a:r>
          </a:p>
          <a:p>
            <a:pPr algn="just">
              <a:spcAft>
                <a:spcPts val="0"/>
              </a:spcAft>
            </a:pPr>
            <a:endParaRPr lang="es-ES" sz="2800" dirty="0">
              <a:latin typeface="Georgia" panose="02040502050405020303" pitchFamily="18" charset="0"/>
              <a:ea typeface="Times New Roman" panose="02020603050405020304" pitchFamily="18" charset="0"/>
            </a:endParaRPr>
          </a:p>
          <a:p>
            <a:pPr algn="just">
              <a:spcAft>
                <a:spcPts val="0"/>
              </a:spcAft>
            </a:pPr>
            <a:r>
              <a:rPr lang="es-ES" sz="2800" dirty="0" smtClean="0">
                <a:effectLst/>
                <a:latin typeface="Georgia" panose="02040502050405020303" pitchFamily="18" charset="0"/>
                <a:ea typeface="Times New Roman" panose="02020603050405020304" pitchFamily="18" charset="0"/>
              </a:rPr>
              <a:t>En la tercera parte se asiste a la disolución de ese narrador pseudo-realista que, al fin y al cabo, no servía, porque su punto de vista coincidía completamente con el del mismo personaje; y entonces se pasa al narrador intradiegético, al yo-héroe como algunos dicen (aquí más bien: al yo-antihéroe). </a:t>
            </a:r>
          </a:p>
          <a:p>
            <a:pPr algn="just">
              <a:spcAft>
                <a:spcPts val="0"/>
              </a:spcAft>
            </a:pPr>
            <a:endParaRPr lang="es-ES" sz="2800" dirty="0">
              <a:latin typeface="Georgia" panose="02040502050405020303" pitchFamily="18" charset="0"/>
              <a:ea typeface="Times New Roman" panose="02020603050405020304" pitchFamily="18" charset="0"/>
            </a:endParaRPr>
          </a:p>
          <a:p>
            <a:pPr algn="just">
              <a:spcAft>
                <a:spcPts val="0"/>
              </a:spcAft>
            </a:pPr>
            <a:r>
              <a:rPr lang="es-ES" sz="2800" dirty="0" smtClean="0">
                <a:effectLst/>
                <a:latin typeface="Georgia" panose="02040502050405020303" pitchFamily="18" charset="0"/>
                <a:ea typeface="Times New Roman" panose="02020603050405020304" pitchFamily="18" charset="0"/>
              </a:rPr>
              <a:t>Finalmente, en el epílogo se abandona incluso la perspectiva de Antonio Azorín, porque de otra forma no se podría relatar su fracaso existencial, símbolo del paludismo intelectual de una entera generación. </a:t>
            </a:r>
          </a:p>
          <a:p>
            <a:pPr algn="just">
              <a:spcAft>
                <a:spcPts val="0"/>
              </a:spcAft>
            </a:pPr>
            <a:r>
              <a:rPr lang="es-ES" sz="2800" dirty="0" smtClean="0">
                <a:effectLst/>
                <a:latin typeface="Georgia" panose="02040502050405020303" pitchFamily="18" charset="0"/>
                <a:ea typeface="Times New Roman" panose="02020603050405020304" pitchFamily="18" charset="0"/>
              </a:rPr>
              <a:t>Se pasa a un narrador de nuevo extradiegético, pero con un conocimiento ‘sectorial’: el yo-testigo “J. Martínez Ruiz” que escribe tres cartas al amigo escritor Pío Baroja (aquí se detecta un evidente juego típicamente modernista con el estatus del narrador y del autor implícito).</a:t>
            </a:r>
            <a:endParaRPr lang="it-IT" sz="24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4147520644"/>
      </p:ext>
    </p:extLst>
  </p:cSld>
  <p:clrMapOvr>
    <a:masterClrMapping/>
  </p:clrMapOvr>
  <p:timing>
    <p:tnLst>
      <p:par>
        <p:cTn id="1" dur="indefinite" restart="never" nodeType="tmRoot"/>
      </p:par>
    </p:tnLst>
  </p:timing>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78</TotalTime>
  <Words>1764</Words>
  <Application>Microsoft Office PowerPoint</Application>
  <PresentationFormat>Personalizzato</PresentationFormat>
  <Paragraphs>135</Paragraphs>
  <Slides>24</Slides>
  <Notes>0</Notes>
  <HiddenSlides>0</HiddenSlides>
  <MMClips>0</MMClips>
  <ScaleCrop>false</ScaleCrop>
  <HeadingPairs>
    <vt:vector size="4" baseType="variant">
      <vt:variant>
        <vt:lpstr>Tema</vt:lpstr>
      </vt:variant>
      <vt:variant>
        <vt:i4>1</vt:i4>
      </vt:variant>
      <vt:variant>
        <vt:lpstr>Titoli diapositive</vt:lpstr>
      </vt:variant>
      <vt:variant>
        <vt:i4>24</vt:i4>
      </vt:variant>
    </vt:vector>
  </HeadingPairs>
  <TitlesOfParts>
    <vt:vector size="25" baseType="lpstr">
      <vt:lpstr>Tema di Office</vt:lpstr>
      <vt:lpstr>Las novelas de 1902</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Las novelas de 1902</dc:title>
  <dc:creator>Paolo</dc:creator>
  <cp:lastModifiedBy>Paolo</cp:lastModifiedBy>
  <cp:revision>19</cp:revision>
  <dcterms:created xsi:type="dcterms:W3CDTF">2017-11-19T10:58:05Z</dcterms:created>
  <dcterms:modified xsi:type="dcterms:W3CDTF">2018-11-22T08:46:13Z</dcterms:modified>
</cp:coreProperties>
</file>