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7" r:id="rId3"/>
    <p:sldId id="268" r:id="rId4"/>
    <p:sldId id="269" r:id="rId5"/>
    <p:sldId id="265" r:id="rId6"/>
    <p:sldId id="257" r:id="rId7"/>
    <p:sldId id="258" r:id="rId8"/>
    <p:sldId id="259" r:id="rId9"/>
    <p:sldId id="260" r:id="rId10"/>
    <p:sldId id="261" r:id="rId11"/>
    <p:sldId id="262" r:id="rId12"/>
    <p:sldId id="270" r:id="rId1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6377B-B13F-4293-BF73-2C2E4CF21837}" type="datetimeFigureOut">
              <a:rPr lang="it-IT" smtClean="0"/>
              <a:t>08/11/2017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593F9-86C9-4063-9F80-A0DF52C9A7B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92348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6377B-B13F-4293-BF73-2C2E4CF21837}" type="datetimeFigureOut">
              <a:rPr lang="it-IT" smtClean="0"/>
              <a:t>08/11/2017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593F9-86C9-4063-9F80-A0DF52C9A7B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61269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6377B-B13F-4293-BF73-2C2E4CF21837}" type="datetimeFigureOut">
              <a:rPr lang="it-IT" smtClean="0"/>
              <a:t>08/11/2017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593F9-86C9-4063-9F80-A0DF52C9A7B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05497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6377B-B13F-4293-BF73-2C2E4CF21837}" type="datetimeFigureOut">
              <a:rPr lang="it-IT" smtClean="0"/>
              <a:t>08/11/2017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593F9-86C9-4063-9F80-A0DF52C9A7B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95115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6377B-B13F-4293-BF73-2C2E4CF21837}" type="datetimeFigureOut">
              <a:rPr lang="it-IT" smtClean="0"/>
              <a:t>08/11/2017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593F9-86C9-4063-9F80-A0DF52C9A7B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96482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6377B-B13F-4293-BF73-2C2E4CF21837}" type="datetimeFigureOut">
              <a:rPr lang="it-IT" smtClean="0"/>
              <a:t>08/11/2017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593F9-86C9-4063-9F80-A0DF52C9A7B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28697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6377B-B13F-4293-BF73-2C2E4CF21837}" type="datetimeFigureOut">
              <a:rPr lang="it-IT" smtClean="0"/>
              <a:t>08/11/2017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593F9-86C9-4063-9F80-A0DF52C9A7B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96495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6377B-B13F-4293-BF73-2C2E4CF21837}" type="datetimeFigureOut">
              <a:rPr lang="it-IT" smtClean="0"/>
              <a:t>08/11/2017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593F9-86C9-4063-9F80-A0DF52C9A7B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076173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6377B-B13F-4293-BF73-2C2E4CF21837}" type="datetimeFigureOut">
              <a:rPr lang="it-IT" smtClean="0"/>
              <a:t>08/11/2017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593F9-86C9-4063-9F80-A0DF52C9A7B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22567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6377B-B13F-4293-BF73-2C2E4CF21837}" type="datetimeFigureOut">
              <a:rPr lang="it-IT" smtClean="0"/>
              <a:t>08/11/2017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593F9-86C9-4063-9F80-A0DF52C9A7B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43405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6377B-B13F-4293-BF73-2C2E4CF21837}" type="datetimeFigureOut">
              <a:rPr lang="it-IT" smtClean="0"/>
              <a:t>08/11/2017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593F9-86C9-4063-9F80-A0DF52C9A7B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0147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E6377B-B13F-4293-BF73-2C2E4CF21837}" type="datetimeFigureOut">
              <a:rPr lang="it-IT" smtClean="0"/>
              <a:t>08/11/2017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8593F9-86C9-4063-9F80-A0DF52C9A7B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60267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>
                <a:latin typeface="Georgia" panose="02040502050405020303" pitchFamily="18" charset="0"/>
              </a:rPr>
              <a:t>Poesía modernista</a:t>
            </a:r>
            <a:endParaRPr lang="it-IT" dirty="0">
              <a:latin typeface="Georgia" panose="02040502050405020303" pitchFamily="18" charset="0"/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975194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>
                <a:latin typeface="Georgia" panose="02040502050405020303" pitchFamily="18" charset="0"/>
              </a:rPr>
              <a:t>Juan Ramón Jiménez</a:t>
            </a:r>
            <a:endParaRPr lang="it-IT" dirty="0">
              <a:latin typeface="Georgia" panose="02040502050405020303" pitchFamily="18" charset="0"/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579605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235131" y="613954"/>
            <a:ext cx="116912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endParaRPr lang="it-IT" sz="2800" dirty="0">
              <a:latin typeface="Georgia" panose="02040502050405020303" pitchFamily="18" charset="0"/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156754" y="0"/>
            <a:ext cx="11848012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endParaRPr lang="es-ES" sz="2800" dirty="0" smtClean="0">
              <a:latin typeface="Georgia" panose="02040502050405020303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s-ES" sz="2800" dirty="0" smtClean="0">
                <a:latin typeface="Georgia" panose="02040502050405020303" pitchFamily="18" charset="0"/>
                <a:ea typeface="Times New Roman" panose="02020603050405020304" pitchFamily="18" charset="0"/>
              </a:rPr>
              <a:t>La </a:t>
            </a:r>
            <a:r>
              <a:rPr lang="es-ES" sz="2800" dirty="0">
                <a:latin typeface="Georgia" panose="02040502050405020303" pitchFamily="18" charset="0"/>
                <a:ea typeface="Times New Roman" panose="02020603050405020304" pitchFamily="18" charset="0"/>
              </a:rPr>
              <a:t>primera fase de su producción (aproximadamente de 1898 a 1915) suele considerarse como la fase estrictamente modernista: en estas composiciones Juan Ramón utiliza a menudo la estructura del </a:t>
            </a:r>
            <a:r>
              <a:rPr lang="es-ES" sz="2800" i="1" dirty="0">
                <a:latin typeface="Georgia" panose="02040502050405020303" pitchFamily="18" charset="0"/>
                <a:ea typeface="Times New Roman" panose="02020603050405020304" pitchFamily="18" charset="0"/>
              </a:rPr>
              <a:t>romance</a:t>
            </a:r>
            <a:r>
              <a:rPr lang="es-ES" sz="2800" dirty="0">
                <a:latin typeface="Georgia" panose="02040502050405020303" pitchFamily="18" charset="0"/>
                <a:ea typeface="Times New Roman" panose="02020603050405020304" pitchFamily="18" charset="0"/>
              </a:rPr>
              <a:t> e imita a Bécquer y a Verlaine. </a:t>
            </a:r>
            <a:r>
              <a:rPr lang="es-ES" sz="2800" i="1" dirty="0">
                <a:latin typeface="Georgia" panose="02040502050405020303" pitchFamily="18" charset="0"/>
                <a:ea typeface="Times New Roman" panose="02020603050405020304" pitchFamily="18" charset="0"/>
              </a:rPr>
              <a:t>Arias tristes</a:t>
            </a:r>
            <a:r>
              <a:rPr lang="es-ES" sz="2800" dirty="0">
                <a:latin typeface="Georgia" panose="02040502050405020303" pitchFamily="18" charset="0"/>
                <a:ea typeface="Times New Roman" panose="02020603050405020304" pitchFamily="18" charset="0"/>
              </a:rPr>
              <a:t>, de 1903, es una suerte de compendio de todos los tópicos de la poesía modernista española.</a:t>
            </a:r>
            <a:endParaRPr lang="it-IT" sz="2800" dirty="0">
              <a:latin typeface="Georgia" panose="02040502050405020303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it-IT" sz="2800" dirty="0">
                <a:latin typeface="Georgia" panose="02040502050405020303" pitchFamily="18" charset="0"/>
                <a:ea typeface="Times New Roman" panose="02020603050405020304" pitchFamily="18" charset="0"/>
              </a:rPr>
              <a:t> </a:t>
            </a:r>
          </a:p>
          <a:p>
            <a:pPr algn="just">
              <a:spcAft>
                <a:spcPts val="0"/>
              </a:spcAft>
            </a:pPr>
            <a:r>
              <a:rPr lang="es-ES" sz="2800" dirty="0">
                <a:latin typeface="Georgia" panose="02040502050405020303" pitchFamily="18" charset="0"/>
                <a:ea typeface="Times New Roman" panose="02020603050405020304" pitchFamily="18" charset="0"/>
              </a:rPr>
              <a:t>El poemario </a:t>
            </a:r>
            <a:r>
              <a:rPr lang="es-ES" sz="2800" i="1" dirty="0">
                <a:latin typeface="Georgia" panose="02040502050405020303" pitchFamily="18" charset="0"/>
                <a:ea typeface="Times New Roman" panose="02020603050405020304" pitchFamily="18" charset="0"/>
              </a:rPr>
              <a:t>Estío</a:t>
            </a:r>
            <a:r>
              <a:rPr lang="es-ES" sz="2800" dirty="0">
                <a:latin typeface="Georgia" panose="02040502050405020303" pitchFamily="18" charset="0"/>
                <a:ea typeface="Times New Roman" panose="02020603050405020304" pitchFamily="18" charset="0"/>
              </a:rPr>
              <a:t> (1915) abre la segunda época juanramoniana, la fase de la poesía “intelectual”. El poeta –en la estela también de la estética unamuniana– suprime la musicalidad y los inútiles ropajes retóricos para “desnudar” sus versos, depurándolos y reduciéndolos a lo esencial.</a:t>
            </a:r>
            <a:endParaRPr lang="it-IT" sz="2800" dirty="0">
              <a:latin typeface="Georgia" panose="02040502050405020303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s-ES" sz="2800" dirty="0">
                <a:latin typeface="Georgia" panose="02040502050405020303" pitchFamily="18" charset="0"/>
                <a:ea typeface="Times New Roman" panose="02020603050405020304" pitchFamily="18" charset="0"/>
              </a:rPr>
              <a:t> </a:t>
            </a:r>
            <a:endParaRPr lang="it-IT" sz="2800" dirty="0">
              <a:latin typeface="Georgia" panose="02040502050405020303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it-IT" dirty="0">
                <a:latin typeface="Georgia" panose="02040502050405020303" pitchFamily="18" charset="0"/>
                <a:ea typeface="Times New Roman" panose="02020603050405020304" pitchFamily="18" charset="0"/>
              </a:rPr>
              <a:t> </a:t>
            </a:r>
            <a:endParaRPr lang="it-IT" sz="1600" dirty="0">
              <a:latin typeface="Georgia" panose="02040502050405020303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it-IT" dirty="0">
                <a:latin typeface="Georgia" panose="02040502050405020303" pitchFamily="18" charset="0"/>
                <a:ea typeface="Times New Roman" panose="02020603050405020304" pitchFamily="18" charset="0"/>
              </a:rPr>
              <a:t> </a:t>
            </a:r>
            <a:endParaRPr lang="it-IT" sz="1600" dirty="0">
              <a:latin typeface="Georgia" panose="02040502050405020303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it-IT" dirty="0">
                <a:latin typeface="Georgia" panose="02040502050405020303" pitchFamily="18" charset="0"/>
                <a:ea typeface="Times New Roman" panose="02020603050405020304" pitchFamily="18" charset="0"/>
              </a:rPr>
              <a:t> </a:t>
            </a:r>
            <a:endParaRPr lang="it-IT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410258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235131" y="613954"/>
            <a:ext cx="116912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endParaRPr lang="it-IT" sz="2800" dirty="0">
              <a:latin typeface="Georgia" panose="02040502050405020303" pitchFamily="18" charset="0"/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156754" y="0"/>
            <a:ext cx="11848012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es-ES" sz="2800" dirty="0">
                <a:latin typeface="Georgia" panose="02040502050405020303" pitchFamily="18" charset="0"/>
                <a:ea typeface="Times New Roman" panose="02020603050405020304" pitchFamily="18" charset="0"/>
              </a:rPr>
              <a:t> </a:t>
            </a:r>
            <a:endParaRPr lang="it-IT" sz="2800" dirty="0">
              <a:latin typeface="Georgia" panose="02040502050405020303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s-ES" sz="2800" dirty="0">
                <a:latin typeface="Georgia" panose="02040502050405020303" pitchFamily="18" charset="0"/>
                <a:ea typeface="Times New Roman" panose="02020603050405020304" pitchFamily="18" charset="0"/>
              </a:rPr>
              <a:t>Domina el tema de la misma creación poética: el poeta-Dios que forja un universo nuevo y experimenta todos los límites del lenguaje humano.</a:t>
            </a:r>
            <a:endParaRPr lang="it-IT" sz="2800" dirty="0">
              <a:latin typeface="Georgia" panose="02040502050405020303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s-ES" sz="2800" dirty="0">
                <a:latin typeface="Georgia" panose="02040502050405020303" pitchFamily="18" charset="0"/>
                <a:ea typeface="Times New Roman" panose="02020603050405020304" pitchFamily="18" charset="0"/>
              </a:rPr>
              <a:t> </a:t>
            </a:r>
            <a:endParaRPr lang="it-IT" sz="2800" dirty="0">
              <a:latin typeface="Georgia" panose="02040502050405020303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s-ES" sz="2800" dirty="0">
                <a:latin typeface="Georgia" panose="02040502050405020303" pitchFamily="18" charset="0"/>
                <a:ea typeface="Times New Roman" panose="02020603050405020304" pitchFamily="18" charset="0"/>
              </a:rPr>
              <a:t>Con </a:t>
            </a:r>
            <a:r>
              <a:rPr lang="es-ES" sz="2800" i="1" dirty="0">
                <a:latin typeface="Georgia" panose="02040502050405020303" pitchFamily="18" charset="0"/>
                <a:ea typeface="Times New Roman" panose="02020603050405020304" pitchFamily="18" charset="0"/>
              </a:rPr>
              <a:t>Diario de un poeta recién casado</a:t>
            </a:r>
            <a:r>
              <a:rPr lang="es-ES" sz="2800" dirty="0">
                <a:latin typeface="Georgia" panose="02040502050405020303" pitchFamily="18" charset="0"/>
                <a:ea typeface="Times New Roman" panose="02020603050405020304" pitchFamily="18" charset="0"/>
              </a:rPr>
              <a:t> (1916) se da una revolución completa, que afecta incluso la métrica, adoptando este poemario el verso libre. Relato autobiográfico, en prosa y en verso, del viaje a Nueva York que emprendió juan Ramón para casarse con Zenobia Camprubí. </a:t>
            </a:r>
            <a:endParaRPr lang="it-IT" sz="2800" dirty="0">
              <a:latin typeface="Georgia" panose="02040502050405020303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it-IT" dirty="0">
                <a:latin typeface="Georgia" panose="02040502050405020303" pitchFamily="18" charset="0"/>
                <a:ea typeface="Times New Roman" panose="02020603050405020304" pitchFamily="18" charset="0"/>
              </a:rPr>
              <a:t> </a:t>
            </a:r>
            <a:endParaRPr lang="it-IT" sz="1600" dirty="0">
              <a:latin typeface="Georgia" panose="02040502050405020303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it-IT" dirty="0">
                <a:latin typeface="Georgia" panose="02040502050405020303" pitchFamily="18" charset="0"/>
                <a:ea typeface="Times New Roman" panose="02020603050405020304" pitchFamily="18" charset="0"/>
              </a:rPr>
              <a:t> </a:t>
            </a:r>
            <a:endParaRPr lang="it-IT" sz="1600" dirty="0">
              <a:latin typeface="Georgia" panose="02040502050405020303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it-IT" dirty="0">
                <a:latin typeface="Georgia" panose="02040502050405020303" pitchFamily="18" charset="0"/>
                <a:ea typeface="Times New Roman" panose="02020603050405020304" pitchFamily="18" charset="0"/>
              </a:rPr>
              <a:t> </a:t>
            </a:r>
            <a:endParaRPr lang="it-IT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646256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235131" y="613954"/>
            <a:ext cx="11691258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es-ES" sz="2800" dirty="0">
                <a:latin typeface="Georgia" panose="02040502050405020303" pitchFamily="18" charset="0"/>
                <a:ea typeface="Times New Roman" panose="02020603050405020304" pitchFamily="18" charset="0"/>
              </a:rPr>
              <a:t>Soledad, sentimiento de marginación, sensación de irremediabilidad e impotencia: </a:t>
            </a:r>
            <a:r>
              <a:rPr lang="es-ES" sz="2800" dirty="0" smtClean="0">
                <a:latin typeface="Georgia" panose="02040502050405020303" pitchFamily="18" charset="0"/>
                <a:ea typeface="Times New Roman" panose="02020603050405020304" pitchFamily="18" charset="0"/>
              </a:rPr>
              <a:t>esto es lo que sienten tanto el poeta </a:t>
            </a:r>
            <a:r>
              <a:rPr lang="es-ES" sz="2800" dirty="0">
                <a:latin typeface="Georgia" panose="02040502050405020303" pitchFamily="18" charset="0"/>
                <a:ea typeface="Times New Roman" panose="02020603050405020304" pitchFamily="18" charset="0"/>
              </a:rPr>
              <a:t>como </a:t>
            </a:r>
            <a:r>
              <a:rPr lang="es-ES" sz="2800" dirty="0" smtClean="0">
                <a:latin typeface="Georgia" panose="02040502050405020303" pitchFamily="18" charset="0"/>
                <a:ea typeface="Times New Roman" panose="02020603050405020304" pitchFamily="18" charset="0"/>
              </a:rPr>
              <a:t>el </a:t>
            </a:r>
            <a:r>
              <a:rPr lang="es-ES" sz="2800" dirty="0">
                <a:latin typeface="Georgia" panose="02040502050405020303" pitchFamily="18" charset="0"/>
                <a:ea typeface="Times New Roman" panose="02020603050405020304" pitchFamily="18" charset="0"/>
              </a:rPr>
              <a:t>narrador modernista. </a:t>
            </a:r>
            <a:endParaRPr lang="es-ES" sz="2800" dirty="0" smtClean="0">
              <a:latin typeface="Georgia" panose="02040502050405020303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es-ES" sz="2800" dirty="0">
              <a:latin typeface="Georgia" panose="02040502050405020303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s-ES" sz="2800" dirty="0" smtClean="0">
                <a:latin typeface="Georgia" panose="02040502050405020303" pitchFamily="18" charset="0"/>
                <a:ea typeface="Times New Roman" panose="02020603050405020304" pitchFamily="18" charset="0"/>
              </a:rPr>
              <a:t>El </a:t>
            </a:r>
            <a:r>
              <a:rPr lang="es-ES" sz="2800" dirty="0">
                <a:latin typeface="Georgia" panose="02040502050405020303" pitchFamily="18" charset="0"/>
                <a:ea typeface="Times New Roman" panose="02020603050405020304" pitchFamily="18" charset="0"/>
              </a:rPr>
              <a:t>poeta eleva su condición a símbolo de la imposibilidad de recuperar una vida auténtica, espóntanea, no reflexiva. Y así dibuja el proceso de disgregación de su conciencia, como reza un hermoso verso de </a:t>
            </a:r>
            <a:r>
              <a:rPr lang="es-ES" sz="2800" i="1" dirty="0">
                <a:latin typeface="Georgia" panose="02040502050405020303" pitchFamily="18" charset="0"/>
                <a:ea typeface="Times New Roman" panose="02020603050405020304" pitchFamily="18" charset="0"/>
              </a:rPr>
              <a:t>Almas Paralíticas</a:t>
            </a:r>
            <a:r>
              <a:rPr lang="es-ES" sz="2800" dirty="0">
                <a:latin typeface="Georgia" panose="02040502050405020303" pitchFamily="18" charset="0"/>
                <a:ea typeface="Times New Roman" panose="02020603050405020304" pitchFamily="18" charset="0"/>
              </a:rPr>
              <a:t> de Pérez de Ayala, largo poema que alterna alejandrinos y octasílabos. A la luz de la luna (símbolo redundante de la melancolía del poeta en todos los poemarios modernistas) se asiste a la disgregación del sujeto: </a:t>
            </a:r>
            <a:endParaRPr lang="es-ES" sz="2800" dirty="0" smtClean="0">
              <a:latin typeface="Georgia" panose="02040502050405020303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es-ES" sz="2800" dirty="0">
              <a:latin typeface="Georgia" panose="02040502050405020303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s-ES" sz="2800" b="1" dirty="0" smtClean="0">
                <a:latin typeface="Georgia" panose="02040502050405020303" pitchFamily="18" charset="0"/>
                <a:ea typeface="Times New Roman" panose="02020603050405020304" pitchFamily="18" charset="0"/>
              </a:rPr>
              <a:t>«</a:t>
            </a:r>
            <a:r>
              <a:rPr lang="es-ES" sz="2800" b="1" dirty="0">
                <a:latin typeface="Georgia" panose="02040502050405020303" pitchFamily="18" charset="0"/>
                <a:ea typeface="Times New Roman" panose="02020603050405020304" pitchFamily="18" charset="0"/>
              </a:rPr>
              <a:t>Todo en mí se disgrega, todo en mí se evapora».</a:t>
            </a:r>
            <a:endParaRPr lang="it-IT" sz="28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s-ES" dirty="0" smtClean="0">
              <a:latin typeface="Georgia" panose="02040502050405020303" pitchFamily="18" charset="0"/>
              <a:cs typeface="Times New Roman" panose="02020603050405020304" pitchFamily="18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346998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235131" y="613954"/>
            <a:ext cx="1169125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es-ES" sz="2800" dirty="0">
                <a:latin typeface="Georgia" panose="02040502050405020303" pitchFamily="18" charset="0"/>
                <a:ea typeface="Times New Roman" panose="02020603050405020304" pitchFamily="18" charset="0"/>
              </a:rPr>
              <a:t>En </a:t>
            </a:r>
            <a:r>
              <a:rPr lang="es-ES" sz="2800" dirty="0" smtClean="0">
                <a:latin typeface="Georgia" panose="02040502050405020303" pitchFamily="18" charset="0"/>
                <a:ea typeface="Times New Roman" panose="02020603050405020304" pitchFamily="18" charset="0"/>
              </a:rPr>
              <a:t>los poemarios modernistas </a:t>
            </a:r>
            <a:r>
              <a:rPr lang="es-ES" sz="2800" dirty="0">
                <a:latin typeface="Georgia" panose="02040502050405020303" pitchFamily="18" charset="0"/>
                <a:ea typeface="Times New Roman" panose="02020603050405020304" pitchFamily="18" charset="0"/>
              </a:rPr>
              <a:t>encontramos </a:t>
            </a:r>
            <a:r>
              <a:rPr lang="es-ES" sz="2800" dirty="0" smtClean="0">
                <a:latin typeface="Georgia" panose="02040502050405020303" pitchFamily="18" charset="0"/>
                <a:ea typeface="Times New Roman" panose="02020603050405020304" pitchFamily="18" charset="0"/>
              </a:rPr>
              <a:t>siempre las mismas </a:t>
            </a:r>
            <a:r>
              <a:rPr lang="es-ES" sz="2800" dirty="0">
                <a:latin typeface="Georgia" panose="02040502050405020303" pitchFamily="18" charset="0"/>
                <a:ea typeface="Times New Roman" panose="02020603050405020304" pitchFamily="18" charset="0"/>
              </a:rPr>
              <a:t>imágenes y el </a:t>
            </a:r>
            <a:r>
              <a:rPr lang="es-ES" sz="2800" dirty="0" smtClean="0">
                <a:latin typeface="Georgia" panose="02040502050405020303" pitchFamily="18" charset="0"/>
                <a:ea typeface="Times New Roman" panose="02020603050405020304" pitchFamily="18" charset="0"/>
              </a:rPr>
              <a:t>mismo léxico: </a:t>
            </a:r>
          </a:p>
          <a:p>
            <a:pPr algn="just">
              <a:spcAft>
                <a:spcPts val="0"/>
              </a:spcAft>
            </a:pPr>
            <a:endParaRPr lang="es-ES" sz="2800" dirty="0" smtClean="0">
              <a:latin typeface="Georgia" panose="02040502050405020303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s-ES" sz="2800" dirty="0" smtClean="0">
                <a:latin typeface="Georgia" panose="02040502050405020303" pitchFamily="18" charset="0"/>
                <a:ea typeface="Times New Roman" panose="02020603050405020304" pitchFamily="18" charset="0"/>
              </a:rPr>
              <a:t>1) la </a:t>
            </a:r>
            <a:r>
              <a:rPr lang="es-ES" sz="2800" dirty="0">
                <a:latin typeface="Georgia" panose="02040502050405020303" pitchFamily="18" charset="0"/>
                <a:ea typeface="Times New Roman" panose="02020603050405020304" pitchFamily="18" charset="0"/>
              </a:rPr>
              <a:t>naturaleza se ha domesticado y los espacios cerrados </a:t>
            </a:r>
            <a:r>
              <a:rPr lang="es-ES" sz="2800" dirty="0" smtClean="0">
                <a:latin typeface="Georgia" panose="02040502050405020303" pitchFamily="18" charset="0"/>
                <a:ea typeface="Times New Roman" panose="02020603050405020304" pitchFamily="18" charset="0"/>
              </a:rPr>
              <a:t>(el </a:t>
            </a:r>
            <a:r>
              <a:rPr lang="es-ES" sz="2800" dirty="0">
                <a:latin typeface="Georgia" panose="02040502050405020303" pitchFamily="18" charset="0"/>
                <a:ea typeface="Times New Roman" panose="02020603050405020304" pitchFamily="18" charset="0"/>
              </a:rPr>
              <a:t>parque, el </a:t>
            </a:r>
            <a:r>
              <a:rPr lang="es-ES" sz="2800" dirty="0" smtClean="0">
                <a:latin typeface="Georgia" panose="02040502050405020303" pitchFamily="18" charset="0"/>
                <a:ea typeface="Times New Roman" panose="02020603050405020304" pitchFamily="18" charset="0"/>
              </a:rPr>
              <a:t>jardín) </a:t>
            </a:r>
            <a:r>
              <a:rPr lang="es-ES" sz="2800" dirty="0">
                <a:latin typeface="Georgia" panose="02040502050405020303" pitchFamily="18" charset="0"/>
                <a:ea typeface="Times New Roman" panose="02020603050405020304" pitchFamily="18" charset="0"/>
              </a:rPr>
              <a:t>se han sustituido a los </a:t>
            </a:r>
            <a:r>
              <a:rPr lang="es-ES" sz="2800" dirty="0" smtClean="0">
                <a:latin typeface="Georgia" panose="02040502050405020303" pitchFamily="18" charset="0"/>
                <a:ea typeface="Times New Roman" panose="02020603050405020304" pitchFamily="18" charset="0"/>
              </a:rPr>
              <a:t>abiertos;</a:t>
            </a:r>
          </a:p>
          <a:p>
            <a:pPr algn="just">
              <a:spcAft>
                <a:spcPts val="0"/>
              </a:spcAft>
            </a:pPr>
            <a:r>
              <a:rPr lang="es-ES" sz="2800" dirty="0" smtClean="0">
                <a:latin typeface="Georgia" panose="02040502050405020303" pitchFamily="18" charset="0"/>
                <a:ea typeface="Times New Roman" panose="02020603050405020304" pitchFamily="18" charset="0"/>
              </a:rPr>
              <a:t>2) el </a:t>
            </a:r>
            <a:r>
              <a:rPr lang="es-ES" sz="2800" dirty="0">
                <a:latin typeface="Georgia" panose="02040502050405020303" pitchFamily="18" charset="0"/>
                <a:ea typeface="Times New Roman" panose="02020603050405020304" pitchFamily="18" charset="0"/>
              </a:rPr>
              <a:t>agua no fluye, es ritmo que recuerda al locutor poético el inexorable paso del tiempo </a:t>
            </a:r>
            <a:r>
              <a:rPr lang="es-ES" sz="2800" dirty="0" smtClean="0">
                <a:latin typeface="Georgia" panose="02040502050405020303" pitchFamily="18" charset="0"/>
                <a:ea typeface="Times New Roman" panose="02020603050405020304" pitchFamily="18" charset="0"/>
              </a:rPr>
              <a:t>(la fuente, </a:t>
            </a:r>
            <a:r>
              <a:rPr lang="es-ES" sz="2800" dirty="0">
                <a:latin typeface="Georgia" panose="02040502050405020303" pitchFamily="18" charset="0"/>
                <a:ea typeface="Times New Roman" panose="02020603050405020304" pitchFamily="18" charset="0"/>
              </a:rPr>
              <a:t>el ruido de la lluvia en los cristales de la escuela </a:t>
            </a:r>
            <a:r>
              <a:rPr lang="es-ES" sz="2800" dirty="0" smtClean="0">
                <a:latin typeface="Georgia" panose="02040502050405020303" pitchFamily="18" charset="0"/>
                <a:ea typeface="Times New Roman" panose="02020603050405020304" pitchFamily="18" charset="0"/>
              </a:rPr>
              <a:t>de </a:t>
            </a:r>
            <a:r>
              <a:rPr lang="es-ES" sz="2800" i="1" dirty="0">
                <a:latin typeface="Georgia" panose="02040502050405020303" pitchFamily="18" charset="0"/>
                <a:ea typeface="Times New Roman" panose="02020603050405020304" pitchFamily="18" charset="0"/>
              </a:rPr>
              <a:t>Recuerdo </a:t>
            </a:r>
            <a:r>
              <a:rPr lang="es-ES" sz="2800" i="1" dirty="0" smtClean="0">
                <a:latin typeface="Georgia" panose="02040502050405020303" pitchFamily="18" charset="0"/>
                <a:ea typeface="Times New Roman" panose="02020603050405020304" pitchFamily="18" charset="0"/>
              </a:rPr>
              <a:t>infantil</a:t>
            </a:r>
            <a:r>
              <a:rPr lang="es-ES" sz="2800" dirty="0" smtClean="0">
                <a:latin typeface="Georgia" panose="02040502050405020303" pitchFamily="18" charset="0"/>
                <a:ea typeface="Times New Roman" panose="02020603050405020304" pitchFamily="18" charset="0"/>
              </a:rPr>
              <a:t>);</a:t>
            </a:r>
          </a:p>
          <a:p>
            <a:pPr algn="just">
              <a:spcAft>
                <a:spcPts val="0"/>
              </a:spcAft>
            </a:pPr>
            <a:r>
              <a:rPr lang="es-ES" sz="2800" dirty="0" smtClean="0">
                <a:latin typeface="Georgia" panose="02040502050405020303" pitchFamily="18" charset="0"/>
                <a:ea typeface="Times New Roman" panose="02020603050405020304" pitchFamily="18" charset="0"/>
              </a:rPr>
              <a:t>3) </a:t>
            </a:r>
            <a:r>
              <a:rPr lang="es-ES" sz="2800" dirty="0">
                <a:latin typeface="Georgia" panose="02040502050405020303" pitchFamily="18" charset="0"/>
                <a:ea typeface="Times New Roman" panose="02020603050405020304" pitchFamily="18" charset="0"/>
              </a:rPr>
              <a:t>el emblema de la nostalgia del poeta es obviamente la luna; de aquí la predilección para los paisajes </a:t>
            </a:r>
            <a:r>
              <a:rPr lang="es-ES" sz="2800" dirty="0" smtClean="0">
                <a:latin typeface="Georgia" panose="02040502050405020303" pitchFamily="18" charset="0"/>
                <a:ea typeface="Times New Roman" panose="02020603050405020304" pitchFamily="18" charset="0"/>
              </a:rPr>
              <a:t>nocturnos;</a:t>
            </a:r>
          </a:p>
          <a:p>
            <a:pPr algn="just">
              <a:spcAft>
                <a:spcPts val="0"/>
              </a:spcAft>
            </a:pPr>
            <a:r>
              <a:rPr lang="es-ES" sz="2800" dirty="0" smtClean="0">
                <a:latin typeface="Georgia" panose="02040502050405020303" pitchFamily="18" charset="0"/>
                <a:ea typeface="Times New Roman" panose="02020603050405020304" pitchFamily="18" charset="0"/>
              </a:rPr>
              <a:t>4) también </a:t>
            </a:r>
            <a:r>
              <a:rPr lang="es-ES" sz="2800" dirty="0">
                <a:latin typeface="Georgia" panose="02040502050405020303" pitchFamily="18" charset="0"/>
                <a:ea typeface="Times New Roman" panose="02020603050405020304" pitchFamily="18" charset="0"/>
              </a:rPr>
              <a:t>un reló, de vez en cuando, aparece para reafirmar la caducidad humana.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539873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235131" y="613954"/>
            <a:ext cx="11691258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es-ES" sz="2800" dirty="0" smtClean="0">
                <a:latin typeface="Georgia" panose="02040502050405020303" pitchFamily="18" charset="0"/>
                <a:ea typeface="Times New Roman" panose="02020603050405020304" pitchFamily="18" charset="0"/>
              </a:rPr>
              <a:t>El </a:t>
            </a:r>
            <a:r>
              <a:rPr lang="es-ES" sz="2800" dirty="0">
                <a:latin typeface="Georgia" panose="02040502050405020303" pitchFamily="18" charset="0"/>
                <a:ea typeface="Times New Roman" panose="02020603050405020304" pitchFamily="18" charset="0"/>
              </a:rPr>
              <a:t>espacio cerrado (jardín) y caliginoso (nocturno, a la luz de la luna) de los poemarios modernistas es un mero reflejo de la intimidad melancólica del sujeto poético, no es un espacio autónomo, separado del sujeto. </a:t>
            </a:r>
            <a:endParaRPr lang="es-ES" sz="2800" dirty="0" smtClean="0">
              <a:latin typeface="Georgia" panose="02040502050405020303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s-ES" sz="2800" dirty="0" smtClean="0">
                <a:latin typeface="Georgia" panose="02040502050405020303" pitchFamily="18" charset="0"/>
                <a:ea typeface="Times New Roman" panose="02020603050405020304" pitchFamily="18" charset="0"/>
              </a:rPr>
              <a:t>El </a:t>
            </a:r>
            <a:r>
              <a:rPr lang="es-ES" sz="2800" dirty="0">
                <a:latin typeface="Georgia" panose="02040502050405020303" pitchFamily="18" charset="0"/>
                <a:ea typeface="Times New Roman" panose="02020603050405020304" pitchFamily="18" charset="0"/>
              </a:rPr>
              <a:t>paisaje es </a:t>
            </a:r>
            <a:r>
              <a:rPr lang="es-ES" sz="2800" dirty="0" smtClean="0">
                <a:latin typeface="Georgia" panose="02040502050405020303" pitchFamily="18" charset="0"/>
                <a:ea typeface="Times New Roman" panose="02020603050405020304" pitchFamily="18" charset="0"/>
              </a:rPr>
              <a:t>solo </a:t>
            </a:r>
            <a:r>
              <a:rPr lang="es-ES" sz="2800" dirty="0">
                <a:latin typeface="Georgia" panose="02040502050405020303" pitchFamily="18" charset="0"/>
                <a:ea typeface="Times New Roman" panose="02020603050405020304" pitchFamily="18" charset="0"/>
              </a:rPr>
              <a:t>un sentimiento, </a:t>
            </a:r>
            <a:r>
              <a:rPr lang="es-ES" sz="2800" dirty="0" smtClean="0">
                <a:latin typeface="Georgia" panose="02040502050405020303" pitchFamily="18" charset="0"/>
                <a:ea typeface="Times New Roman" panose="02020603050405020304" pitchFamily="18" charset="0"/>
              </a:rPr>
              <a:t>es un paisaje </a:t>
            </a:r>
            <a:r>
              <a:rPr lang="es-ES" sz="2800" dirty="0">
                <a:latin typeface="Georgia" panose="02040502050405020303" pitchFamily="18" charset="0"/>
                <a:ea typeface="Times New Roman" panose="02020603050405020304" pitchFamily="18" charset="0"/>
              </a:rPr>
              <a:t>emotivo (como apuntó Amiel en su </a:t>
            </a:r>
            <a:r>
              <a:rPr lang="es-ES" sz="2800" i="1" dirty="0">
                <a:latin typeface="Georgia" panose="02040502050405020303" pitchFamily="18" charset="0"/>
                <a:ea typeface="Times New Roman" panose="02020603050405020304" pitchFamily="18" charset="0"/>
              </a:rPr>
              <a:t>Journal intime</a:t>
            </a:r>
            <a:r>
              <a:rPr lang="es-ES" sz="2800" dirty="0" smtClean="0">
                <a:latin typeface="Georgia" panose="02040502050405020303" pitchFamily="18" charset="0"/>
                <a:ea typeface="Times New Roman" panose="02020603050405020304" pitchFamily="18" charset="0"/>
              </a:rPr>
              <a:t>).</a:t>
            </a:r>
          </a:p>
          <a:p>
            <a:pPr algn="just">
              <a:spcAft>
                <a:spcPts val="0"/>
              </a:spcAft>
            </a:pPr>
            <a:endParaRPr lang="es-ES" sz="2800" dirty="0">
              <a:latin typeface="Georgia" panose="02040502050405020303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s-ES" sz="2400" i="1" dirty="0">
                <a:latin typeface="Georgia" panose="02040502050405020303" pitchFamily="18" charset="0"/>
                <a:ea typeface="Times New Roman" panose="02020603050405020304" pitchFamily="18" charset="0"/>
              </a:rPr>
              <a:t>Por supuesta en esta nueva visión del </a:t>
            </a:r>
            <a:r>
              <a:rPr lang="es-ES" sz="2400" i="1" dirty="0" smtClean="0">
                <a:latin typeface="Georgia" panose="02040502050405020303" pitchFamily="18" charset="0"/>
                <a:ea typeface="Times New Roman" panose="02020603050405020304" pitchFamily="18" charset="0"/>
              </a:rPr>
              <a:t>paisaje se nota la influencia también </a:t>
            </a:r>
            <a:r>
              <a:rPr lang="es-ES" sz="2400" i="1" dirty="0">
                <a:latin typeface="Georgia" panose="02040502050405020303" pitchFamily="18" charset="0"/>
                <a:ea typeface="Times New Roman" panose="02020603050405020304" pitchFamily="18" charset="0"/>
              </a:rPr>
              <a:t>de la xilografía japonesa y de los impresionistas. Jardines o parques en todos los poetas simbolistas [Verlaine, Samain, Rodenbach...]</a:t>
            </a:r>
            <a:endParaRPr lang="it-IT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it-IT" sz="24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s-ES" dirty="0" smtClean="0">
              <a:latin typeface="Georgia" panose="02040502050405020303" pitchFamily="18" charset="0"/>
              <a:cs typeface="Times New Roman" panose="02020603050405020304" pitchFamily="18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5646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>
                <a:latin typeface="Georgia" panose="02040502050405020303" pitchFamily="18" charset="0"/>
              </a:rPr>
              <a:t>Antonio Machado</a:t>
            </a:r>
            <a:endParaRPr lang="it-IT" dirty="0">
              <a:latin typeface="Georgia" panose="02040502050405020303" pitchFamily="18" charset="0"/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78009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235131" y="613954"/>
            <a:ext cx="11691258" cy="652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es-ES" sz="2800" dirty="0">
                <a:latin typeface="Georgia" panose="02040502050405020303" pitchFamily="18" charset="0"/>
                <a:ea typeface="MS Mincho"/>
              </a:rPr>
              <a:t>Nació en Sevilla, en el Palacio de las dueñas, un </a:t>
            </a:r>
            <a:r>
              <a:rPr lang="es-ES" sz="2800" dirty="0" smtClean="0">
                <a:latin typeface="Georgia" panose="02040502050405020303" pitchFamily="18" charset="0"/>
                <a:ea typeface="MS Mincho"/>
              </a:rPr>
              <a:t>lugar ‘onírico’ </a:t>
            </a:r>
            <a:r>
              <a:rPr lang="es-ES" sz="2800" dirty="0">
                <a:latin typeface="Georgia" panose="02040502050405020303" pitchFamily="18" charset="0"/>
                <a:ea typeface="MS Mincho"/>
              </a:rPr>
              <a:t>que, en sus poemas, se convierte en el símbolo de la </a:t>
            </a:r>
            <a:r>
              <a:rPr lang="es-ES" sz="2800" dirty="0" smtClean="0">
                <a:latin typeface="Georgia" panose="02040502050405020303" pitchFamily="18" charset="0"/>
                <a:ea typeface="MS Mincho"/>
              </a:rPr>
              <a:t>niñez. </a:t>
            </a:r>
            <a:endParaRPr lang="es-ES" sz="2800" dirty="0">
              <a:latin typeface="Georgia" panose="02040502050405020303" pitchFamily="18" charset="0"/>
              <a:ea typeface="MS Mincho"/>
            </a:endParaRPr>
          </a:p>
          <a:p>
            <a:pPr algn="just">
              <a:spcAft>
                <a:spcPts val="0"/>
              </a:spcAft>
            </a:pPr>
            <a:endParaRPr lang="es-ES" sz="2800" dirty="0" smtClean="0">
              <a:latin typeface="Georgia" panose="02040502050405020303" pitchFamily="18" charset="0"/>
              <a:ea typeface="MS Mincho"/>
            </a:endParaRPr>
          </a:p>
          <a:p>
            <a:pPr algn="just">
              <a:spcAft>
                <a:spcPts val="0"/>
              </a:spcAft>
            </a:pPr>
            <a:r>
              <a:rPr lang="es-ES" sz="2800" dirty="0" smtClean="0">
                <a:latin typeface="Georgia" panose="02040502050405020303" pitchFamily="18" charset="0"/>
                <a:ea typeface="MS Mincho"/>
              </a:rPr>
              <a:t>En </a:t>
            </a:r>
            <a:r>
              <a:rPr lang="es-ES" sz="2800" dirty="0">
                <a:latin typeface="Georgia" panose="02040502050405020303" pitchFamily="18" charset="0"/>
                <a:ea typeface="MS Mincho"/>
              </a:rPr>
              <a:t>1883 se traslada a Madrid y frecuenta el Instituto Libre de Enseñanza</a:t>
            </a:r>
            <a:r>
              <a:rPr lang="es-ES" sz="2800" dirty="0" smtClean="0">
                <a:latin typeface="Georgia" panose="02040502050405020303" pitchFamily="18" charset="0"/>
                <a:ea typeface="MS Mincho"/>
              </a:rPr>
              <a:t>.</a:t>
            </a:r>
          </a:p>
          <a:p>
            <a:pPr algn="just">
              <a:spcAft>
                <a:spcPts val="0"/>
              </a:spcAft>
            </a:pPr>
            <a:endParaRPr lang="es-ES" sz="2800" dirty="0">
              <a:latin typeface="Georgia" panose="02040502050405020303" pitchFamily="18" charset="0"/>
              <a:ea typeface="MS Mincho"/>
            </a:endParaRPr>
          </a:p>
          <a:p>
            <a:pPr algn="just">
              <a:spcAft>
                <a:spcPts val="0"/>
              </a:spcAft>
            </a:pPr>
            <a:r>
              <a:rPr lang="es-ES" sz="2800" dirty="0" smtClean="0">
                <a:latin typeface="Georgia" panose="02040502050405020303" pitchFamily="18" charset="0"/>
                <a:ea typeface="MS Mincho"/>
              </a:rPr>
              <a:t>En </a:t>
            </a:r>
            <a:r>
              <a:rPr lang="es-ES" sz="2800" dirty="0">
                <a:latin typeface="Georgia" panose="02040502050405020303" pitchFamily="18" charset="0"/>
                <a:ea typeface="MS Mincho"/>
              </a:rPr>
              <a:t>1899 realiza varios viajes a Francia, visitando al hermano Manuel que vivía en </a:t>
            </a:r>
            <a:r>
              <a:rPr lang="es-ES" sz="2800" dirty="0" smtClean="0">
                <a:latin typeface="Georgia" panose="02040502050405020303" pitchFamily="18" charset="0"/>
                <a:ea typeface="MS Mincho"/>
              </a:rPr>
              <a:t>París (conoce </a:t>
            </a:r>
            <a:r>
              <a:rPr lang="es-ES" sz="2800" dirty="0">
                <a:latin typeface="Georgia" panose="02040502050405020303" pitchFamily="18" charset="0"/>
                <a:ea typeface="MS Mincho"/>
              </a:rPr>
              <a:t>a Oscar Wilde, Rubén Darío y Pío </a:t>
            </a:r>
            <a:r>
              <a:rPr lang="es-ES" sz="2800" dirty="0" smtClean="0">
                <a:latin typeface="Georgia" panose="02040502050405020303" pitchFamily="18" charset="0"/>
                <a:ea typeface="MS Mincho"/>
              </a:rPr>
              <a:t>Baroja). </a:t>
            </a:r>
          </a:p>
          <a:p>
            <a:pPr algn="just">
              <a:spcAft>
                <a:spcPts val="0"/>
              </a:spcAft>
            </a:pPr>
            <a:r>
              <a:rPr lang="es-ES" sz="2800" dirty="0" smtClean="0">
                <a:latin typeface="Georgia" panose="02040502050405020303" pitchFamily="18" charset="0"/>
                <a:ea typeface="MS Mincho"/>
              </a:rPr>
              <a:t>En Parísasiste </a:t>
            </a:r>
            <a:r>
              <a:rPr lang="es-ES" sz="2800" dirty="0">
                <a:latin typeface="Georgia" panose="02040502050405020303" pitchFamily="18" charset="0"/>
                <a:ea typeface="MS Mincho"/>
              </a:rPr>
              <a:t>a las clases de Henri Bergson, cuya filosofía deja una huella imborrable en su mundo poético. </a:t>
            </a:r>
            <a:endParaRPr lang="it-IT" sz="2400" dirty="0">
              <a:latin typeface="Times New Roman" panose="02020603050405020304" pitchFamily="18" charset="0"/>
              <a:ea typeface="MS Mincho"/>
            </a:endParaRPr>
          </a:p>
          <a:p>
            <a:pPr algn="just">
              <a:spcAft>
                <a:spcPts val="0"/>
              </a:spcAft>
            </a:pPr>
            <a:endParaRPr lang="es-ES" sz="2800" dirty="0" smtClean="0">
              <a:latin typeface="Georgia" panose="02040502050405020303" pitchFamily="18" charset="0"/>
              <a:ea typeface="MS Mincho"/>
            </a:endParaRPr>
          </a:p>
          <a:p>
            <a:pPr algn="just">
              <a:spcAft>
                <a:spcPts val="0"/>
              </a:spcAft>
            </a:pPr>
            <a:r>
              <a:rPr lang="es-ES" sz="2800" dirty="0" smtClean="0">
                <a:latin typeface="Georgia" panose="02040502050405020303" pitchFamily="18" charset="0"/>
                <a:ea typeface="MS Mincho"/>
              </a:rPr>
              <a:t>Publica </a:t>
            </a:r>
            <a:r>
              <a:rPr lang="es-ES" sz="2800" dirty="0">
                <a:latin typeface="Georgia" panose="02040502050405020303" pitchFamily="18" charset="0"/>
                <a:ea typeface="MS Mincho"/>
              </a:rPr>
              <a:t>su primer poemario en 1903: </a:t>
            </a:r>
            <a:r>
              <a:rPr lang="es-ES" sz="2800" i="1" dirty="0">
                <a:latin typeface="Georgia" panose="02040502050405020303" pitchFamily="18" charset="0"/>
                <a:ea typeface="MS Mincho"/>
              </a:rPr>
              <a:t>Soledades</a:t>
            </a:r>
            <a:r>
              <a:rPr lang="es-ES" sz="2800" dirty="0">
                <a:latin typeface="Georgia" panose="02040502050405020303" pitchFamily="18" charset="0"/>
                <a:ea typeface="MS Mincho"/>
              </a:rPr>
              <a:t>. En 1907 saca una nueva versión de dicha colección, bastante más larga, que podría considerarse como un libro diferente: </a:t>
            </a:r>
            <a:r>
              <a:rPr lang="es-ES" sz="2800" i="1" dirty="0">
                <a:latin typeface="Georgia" panose="02040502050405020303" pitchFamily="18" charset="0"/>
                <a:ea typeface="MS Mincho"/>
              </a:rPr>
              <a:t>Soledades. Galerías. Y Otros poemas</a:t>
            </a:r>
            <a:r>
              <a:rPr lang="es-ES" sz="2800" dirty="0">
                <a:latin typeface="Georgia" panose="02040502050405020303" pitchFamily="18" charset="0"/>
                <a:ea typeface="MS Mincho"/>
              </a:rPr>
              <a:t>. </a:t>
            </a:r>
            <a:endParaRPr lang="it-IT" sz="2400" dirty="0">
              <a:latin typeface="Times New Roman" panose="02020603050405020304" pitchFamily="18" charset="0"/>
              <a:ea typeface="MS Mincho"/>
            </a:endParaRPr>
          </a:p>
          <a:p>
            <a:endParaRPr lang="es-ES" dirty="0">
              <a:latin typeface="Georgia" panose="02040502050405020303" pitchFamily="18" charset="0"/>
              <a:cs typeface="Times New Roman" panose="02020603050405020304" pitchFamily="18" charset="0"/>
            </a:endParaRPr>
          </a:p>
          <a:p>
            <a:endParaRPr lang="es-ES" dirty="0" smtClean="0">
              <a:latin typeface="Georgia" panose="02040502050405020303" pitchFamily="18" charset="0"/>
              <a:cs typeface="Times New Roman" panose="02020603050405020304" pitchFamily="18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01689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235131" y="613954"/>
            <a:ext cx="11691258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es-ES" sz="2800" dirty="0" smtClean="0">
                <a:latin typeface="Georgia" panose="02040502050405020303" pitchFamily="18" charset="0"/>
                <a:ea typeface="MS Mincho"/>
                <a:cs typeface="Times New Roman" panose="02020603050405020304" pitchFamily="18" charset="0"/>
              </a:rPr>
              <a:t>Consigue </a:t>
            </a:r>
            <a:r>
              <a:rPr lang="es-ES" sz="2800" dirty="0">
                <a:latin typeface="Georgia" panose="02040502050405020303" pitchFamily="18" charset="0"/>
                <a:ea typeface="MS Mincho"/>
                <a:cs typeface="Times New Roman" panose="02020603050405020304" pitchFamily="18" charset="0"/>
              </a:rPr>
              <a:t>una plaza de catedrático de instituto para enseñar lengua francesa. </a:t>
            </a:r>
            <a:endParaRPr lang="es-ES" sz="2800" dirty="0" smtClean="0">
              <a:latin typeface="Georgia" panose="02040502050405020303" pitchFamily="18" charset="0"/>
              <a:ea typeface="MS Mincho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s-ES" sz="2800" dirty="0" smtClean="0">
                <a:latin typeface="Georgia" panose="02040502050405020303" pitchFamily="18" charset="0"/>
                <a:ea typeface="MS Mincho"/>
                <a:cs typeface="Times New Roman" panose="02020603050405020304" pitchFamily="18" charset="0"/>
              </a:rPr>
              <a:t>Se </a:t>
            </a:r>
            <a:r>
              <a:rPr lang="es-ES" sz="2800" dirty="0">
                <a:latin typeface="Georgia" panose="02040502050405020303" pitchFamily="18" charset="0"/>
                <a:ea typeface="MS Mincho"/>
                <a:cs typeface="Times New Roman" panose="02020603050405020304" pitchFamily="18" charset="0"/>
              </a:rPr>
              <a:t>traslada </a:t>
            </a:r>
            <a:r>
              <a:rPr lang="es-ES" sz="2800" dirty="0" smtClean="0">
                <a:latin typeface="Georgia" panose="02040502050405020303" pitchFamily="18" charset="0"/>
                <a:ea typeface="MS Mincho"/>
                <a:cs typeface="Times New Roman" panose="02020603050405020304" pitchFamily="18" charset="0"/>
              </a:rPr>
              <a:t>a </a:t>
            </a:r>
            <a:r>
              <a:rPr lang="es-ES" sz="2800" dirty="0">
                <a:latin typeface="Georgia" panose="02040502050405020303" pitchFamily="18" charset="0"/>
                <a:ea typeface="MS Mincho"/>
                <a:cs typeface="Times New Roman" panose="02020603050405020304" pitchFamily="18" charset="0"/>
              </a:rPr>
              <a:t>Soria y </a:t>
            </a:r>
            <a:r>
              <a:rPr lang="es-ES" sz="2800" dirty="0" smtClean="0">
                <a:latin typeface="Georgia" panose="02040502050405020303" pitchFamily="18" charset="0"/>
                <a:ea typeface="MS Mincho"/>
                <a:cs typeface="Times New Roman" panose="02020603050405020304" pitchFamily="18" charset="0"/>
              </a:rPr>
              <a:t>conoce </a:t>
            </a:r>
            <a:r>
              <a:rPr lang="es-ES" sz="2800" dirty="0">
                <a:latin typeface="Georgia" panose="02040502050405020303" pitchFamily="18" charset="0"/>
                <a:ea typeface="MS Mincho"/>
                <a:cs typeface="Times New Roman" panose="02020603050405020304" pitchFamily="18" charset="0"/>
              </a:rPr>
              <a:t>a Leonor Izquierdo, de 19 años más joven, con la cual se </a:t>
            </a:r>
            <a:r>
              <a:rPr lang="es-ES" sz="2800" dirty="0" smtClean="0">
                <a:latin typeface="Georgia" panose="02040502050405020303" pitchFamily="18" charset="0"/>
                <a:ea typeface="MS Mincho"/>
                <a:cs typeface="Times New Roman" panose="02020603050405020304" pitchFamily="18" charset="0"/>
              </a:rPr>
              <a:t>casa.</a:t>
            </a:r>
          </a:p>
          <a:p>
            <a:pPr algn="just">
              <a:spcAft>
                <a:spcPts val="0"/>
              </a:spcAft>
            </a:pPr>
            <a:r>
              <a:rPr lang="es-ES" sz="2800" dirty="0" smtClean="0">
                <a:latin typeface="Georgia" panose="02040502050405020303" pitchFamily="18" charset="0"/>
                <a:ea typeface="MS Mincho"/>
                <a:cs typeface="Times New Roman" panose="02020603050405020304" pitchFamily="18" charset="0"/>
              </a:rPr>
              <a:t>Deja </a:t>
            </a:r>
            <a:r>
              <a:rPr lang="es-ES" sz="2800" dirty="0">
                <a:latin typeface="Georgia" panose="02040502050405020303" pitchFamily="18" charset="0"/>
                <a:ea typeface="MS Mincho"/>
                <a:cs typeface="Times New Roman" panose="02020603050405020304" pitchFamily="18" charset="0"/>
              </a:rPr>
              <a:t>una trágica huella en su vida la pérdida de Leonor en 1912: la joven se muere de </a:t>
            </a:r>
            <a:r>
              <a:rPr lang="es-ES" sz="2800" dirty="0" smtClean="0">
                <a:latin typeface="Georgia" panose="02040502050405020303" pitchFamily="18" charset="0"/>
                <a:ea typeface="MS Mincho"/>
                <a:cs typeface="Times New Roman" panose="02020603050405020304" pitchFamily="18" charset="0"/>
              </a:rPr>
              <a:t>tubercolosis.</a:t>
            </a:r>
          </a:p>
          <a:p>
            <a:pPr algn="just">
              <a:spcAft>
                <a:spcPts val="0"/>
              </a:spcAft>
            </a:pPr>
            <a:r>
              <a:rPr lang="es-ES" sz="2800" dirty="0" smtClean="0">
                <a:latin typeface="Georgia" panose="02040502050405020303" pitchFamily="18" charset="0"/>
                <a:ea typeface="MS Mincho"/>
                <a:cs typeface="Times New Roman" panose="02020603050405020304" pitchFamily="18" charset="0"/>
              </a:rPr>
              <a:t>Encones </a:t>
            </a:r>
            <a:r>
              <a:rPr lang="es-ES" sz="2800" dirty="0">
                <a:latin typeface="Georgia" panose="02040502050405020303" pitchFamily="18" charset="0"/>
                <a:ea typeface="MS Mincho"/>
                <a:cs typeface="Times New Roman" panose="02020603050405020304" pitchFamily="18" charset="0"/>
              </a:rPr>
              <a:t>Machado decide dejar Castilla y </a:t>
            </a:r>
            <a:r>
              <a:rPr lang="es-ES" sz="2800" dirty="0" smtClean="0">
                <a:latin typeface="Georgia" panose="02040502050405020303" pitchFamily="18" charset="0"/>
                <a:ea typeface="MS Mincho"/>
                <a:cs typeface="Times New Roman" panose="02020603050405020304" pitchFamily="18" charset="0"/>
              </a:rPr>
              <a:t>regresar </a:t>
            </a:r>
            <a:r>
              <a:rPr lang="es-ES" sz="2800" dirty="0">
                <a:latin typeface="Georgia" panose="02040502050405020303" pitchFamily="18" charset="0"/>
                <a:ea typeface="MS Mincho"/>
                <a:cs typeface="Times New Roman" panose="02020603050405020304" pitchFamily="18" charset="0"/>
              </a:rPr>
              <a:t>a Andalucía, a Baeza, donde vive con la madre. </a:t>
            </a:r>
            <a:endParaRPr lang="es-ES" sz="2800" dirty="0" smtClean="0">
              <a:latin typeface="Georgia" panose="02040502050405020303" pitchFamily="18" charset="0"/>
              <a:ea typeface="MS Mincho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es-ES" sz="2800" dirty="0">
              <a:latin typeface="Georgia" panose="02040502050405020303" pitchFamily="18" charset="0"/>
              <a:ea typeface="MS Mincho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s-ES" sz="2800" dirty="0" smtClean="0">
                <a:latin typeface="Georgia" panose="02040502050405020303" pitchFamily="18" charset="0"/>
                <a:ea typeface="MS Mincho"/>
                <a:cs typeface="Times New Roman" panose="02020603050405020304" pitchFamily="18" charset="0"/>
              </a:rPr>
              <a:t>En </a:t>
            </a:r>
            <a:r>
              <a:rPr lang="es-ES" sz="2800" dirty="0">
                <a:latin typeface="Georgia" panose="02040502050405020303" pitchFamily="18" charset="0"/>
                <a:ea typeface="MS Mincho"/>
                <a:cs typeface="Times New Roman" panose="02020603050405020304" pitchFamily="18" charset="0"/>
              </a:rPr>
              <a:t>1912 da a luz </a:t>
            </a:r>
            <a:r>
              <a:rPr lang="es-ES" sz="2800" i="1" dirty="0">
                <a:latin typeface="Georgia" panose="02040502050405020303" pitchFamily="18" charset="0"/>
                <a:ea typeface="MS Mincho"/>
                <a:cs typeface="Times New Roman" panose="02020603050405020304" pitchFamily="18" charset="0"/>
              </a:rPr>
              <a:t>Campos de Castilla</a:t>
            </a:r>
            <a:r>
              <a:rPr lang="es-ES" sz="2800" dirty="0">
                <a:latin typeface="Georgia" panose="02040502050405020303" pitchFamily="18" charset="0"/>
                <a:ea typeface="MS Mincho"/>
                <a:cs typeface="Times New Roman" panose="02020603050405020304" pitchFamily="18" charset="0"/>
              </a:rPr>
              <a:t>, poemario en el cual </a:t>
            </a:r>
            <a:r>
              <a:rPr lang="es-ES" sz="2800" dirty="0" smtClean="0">
                <a:latin typeface="Georgia" panose="02040502050405020303" pitchFamily="18" charset="0"/>
                <a:ea typeface="MS Mincho"/>
                <a:cs typeface="Times New Roman" panose="02020603050405020304" pitchFamily="18" charset="0"/>
              </a:rPr>
              <a:t>se </a:t>
            </a:r>
            <a:r>
              <a:rPr lang="es-ES" sz="2800" dirty="0">
                <a:latin typeface="Georgia" panose="02040502050405020303" pitchFamily="18" charset="0"/>
                <a:ea typeface="MS Mincho"/>
                <a:cs typeface="Times New Roman" panose="02020603050405020304" pitchFamily="18" charset="0"/>
              </a:rPr>
              <a:t>acentúa el “grito regeneracionista”.</a:t>
            </a:r>
            <a:endParaRPr lang="es-ES" dirty="0" smtClean="0">
              <a:latin typeface="Georgia" panose="02040502050405020303" pitchFamily="18" charset="0"/>
              <a:cs typeface="Times New Roman" panose="02020603050405020304" pitchFamily="18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105890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235131" y="613954"/>
            <a:ext cx="11691258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es-ES" sz="2800" dirty="0">
                <a:latin typeface="Georgia" panose="02040502050405020303" pitchFamily="18" charset="0"/>
                <a:ea typeface="MS Mincho"/>
                <a:cs typeface="Times New Roman" panose="02020603050405020304" pitchFamily="18" charset="0"/>
              </a:rPr>
              <a:t>Para Machado fue fundamental el magisterio filosófico de Miguel de </a:t>
            </a:r>
            <a:r>
              <a:rPr lang="es-ES" sz="2800" dirty="0" smtClean="0">
                <a:latin typeface="Georgia" panose="02040502050405020303" pitchFamily="18" charset="0"/>
                <a:ea typeface="MS Mincho"/>
                <a:cs typeface="Times New Roman" panose="02020603050405020304" pitchFamily="18" charset="0"/>
              </a:rPr>
              <a:t>Unamuno (veáse sobre todo </a:t>
            </a:r>
            <a:r>
              <a:rPr lang="es-ES" sz="2800" i="1" dirty="0" smtClean="0">
                <a:latin typeface="Georgia" panose="02040502050405020303" pitchFamily="18" charset="0"/>
                <a:ea typeface="MS Mincho"/>
                <a:cs typeface="Times New Roman" panose="02020603050405020304" pitchFamily="18" charset="0"/>
              </a:rPr>
              <a:t>Retrato</a:t>
            </a:r>
            <a:r>
              <a:rPr lang="es-ES" sz="2800" dirty="0" smtClean="0">
                <a:latin typeface="Georgia" panose="02040502050405020303" pitchFamily="18" charset="0"/>
                <a:ea typeface="MS Mincho"/>
                <a:cs typeface="Times New Roman" panose="02020603050405020304" pitchFamily="18" charset="0"/>
              </a:rPr>
              <a:t>).</a:t>
            </a:r>
          </a:p>
          <a:p>
            <a:pPr algn="just">
              <a:spcAft>
                <a:spcPts val="0"/>
              </a:spcAft>
            </a:pPr>
            <a:endParaRPr lang="es-ES" sz="2800" dirty="0">
              <a:latin typeface="Georgia" panose="02040502050405020303" pitchFamily="18" charset="0"/>
              <a:ea typeface="MS Mincho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s-ES" sz="2800" dirty="0" smtClean="0">
                <a:latin typeface="Georgia" panose="02040502050405020303" pitchFamily="18" charset="0"/>
                <a:ea typeface="MS Mincho"/>
                <a:cs typeface="Times New Roman" panose="02020603050405020304" pitchFamily="18" charset="0"/>
              </a:rPr>
              <a:t>En </a:t>
            </a:r>
            <a:r>
              <a:rPr lang="es-ES" sz="2800" dirty="0">
                <a:latin typeface="Georgia" panose="02040502050405020303" pitchFamily="18" charset="0"/>
                <a:ea typeface="MS Mincho"/>
                <a:cs typeface="Times New Roman" panose="02020603050405020304" pitchFamily="18" charset="0"/>
              </a:rPr>
              <a:t>su tercer </a:t>
            </a:r>
            <a:r>
              <a:rPr lang="es-ES" sz="2800" dirty="0" smtClean="0">
                <a:latin typeface="Georgia" panose="02040502050405020303" pitchFamily="18" charset="0"/>
                <a:ea typeface="MS Mincho"/>
                <a:cs typeface="Times New Roman" panose="02020603050405020304" pitchFamily="18" charset="0"/>
              </a:rPr>
              <a:t>poemario, </a:t>
            </a:r>
            <a:r>
              <a:rPr lang="es-ES" sz="2800" i="1" dirty="0"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Nuevas canciones</a:t>
            </a:r>
            <a:r>
              <a:rPr lang="es-ES" sz="2800" dirty="0"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(1924), </a:t>
            </a:r>
            <a:r>
              <a:rPr lang="es-ES" sz="2800" dirty="0" smtClean="0"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desaparecen </a:t>
            </a:r>
            <a:r>
              <a:rPr lang="es-ES" sz="2800" dirty="0"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las </a:t>
            </a:r>
            <a:r>
              <a:rPr lang="es-ES" sz="2800" dirty="0" smtClean="0"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imágenes </a:t>
            </a:r>
            <a:r>
              <a:rPr lang="es-ES" sz="2800" dirty="0"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modernistas y noventayochistas, y dominan unos versos esenciales y sentenciosos como dictámenes filosóficos</a:t>
            </a:r>
            <a:r>
              <a:rPr lang="es-ES" sz="2800" dirty="0" smtClean="0"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Aft>
                <a:spcPts val="0"/>
              </a:spcAft>
            </a:pPr>
            <a:endParaRPr lang="es-ES" sz="2800" dirty="0">
              <a:latin typeface="Georgia" panose="02040502050405020303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s-ES" sz="2800" dirty="0">
                <a:latin typeface="Georgia" panose="02040502050405020303" pitchFamily="18" charset="0"/>
                <a:ea typeface="Times New Roman" panose="02020603050405020304" pitchFamily="18" charset="0"/>
              </a:rPr>
              <a:t>Machado, mientras tanto, conoce a una mujer casada, que idealiza en su último poemario bajo el nombre poético de “Guiomar”.</a:t>
            </a:r>
            <a:endParaRPr lang="it-IT" sz="2800" dirty="0">
              <a:latin typeface="Georgia" panose="02040502050405020303" pitchFamily="18" charset="0"/>
              <a:ea typeface="MS Mincho"/>
            </a:endParaRPr>
          </a:p>
          <a:p>
            <a:endParaRPr lang="es-ES" sz="2800" dirty="0" smtClean="0">
              <a:latin typeface="Georgia" panose="020405020504050203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ES" sz="2800" dirty="0" smtClean="0"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 </a:t>
            </a:r>
            <a:r>
              <a:rPr lang="es-ES" sz="2800" dirty="0"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estallar la Guerra Civil se </a:t>
            </a:r>
            <a:r>
              <a:rPr lang="es-ES" sz="2800" dirty="0" smtClean="0"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traslada </a:t>
            </a:r>
            <a:r>
              <a:rPr lang="es-ES" sz="2800" dirty="0"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s-ES" sz="2800" dirty="0" smtClean="0"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Valencia. </a:t>
            </a:r>
          </a:p>
          <a:p>
            <a:endParaRPr lang="es-ES" sz="2800" dirty="0">
              <a:latin typeface="Georgia" panose="020405020504050203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ES" sz="2800" dirty="0" smtClean="0"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Muere </a:t>
            </a:r>
            <a:r>
              <a:rPr lang="es-ES" sz="2800" dirty="0"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 el ’39 en Collioure (Francia), a pocos kilometros de la </a:t>
            </a:r>
            <a:r>
              <a:rPr lang="es-ES" sz="2800" dirty="0" smtClean="0"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frontera española.</a:t>
            </a:r>
            <a:endParaRPr lang="it-IT" sz="28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75669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235131" y="613954"/>
            <a:ext cx="11691258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es-ES" sz="2800" dirty="0">
                <a:latin typeface="Georgia" panose="02040502050405020303" pitchFamily="18" charset="0"/>
                <a:ea typeface="MS Mincho"/>
              </a:rPr>
              <a:t>En </a:t>
            </a:r>
            <a:r>
              <a:rPr lang="es-ES" sz="2800" i="1" dirty="0">
                <a:latin typeface="Georgia" panose="02040502050405020303" pitchFamily="18" charset="0"/>
                <a:ea typeface="MS Mincho"/>
              </a:rPr>
              <a:t>Soledades </a:t>
            </a:r>
            <a:r>
              <a:rPr lang="es-ES" sz="2800" dirty="0" smtClean="0">
                <a:latin typeface="Georgia" panose="02040502050405020303" pitchFamily="18" charset="0"/>
                <a:ea typeface="MS Mincho"/>
              </a:rPr>
              <a:t>d</a:t>
            </a:r>
            <a:r>
              <a:rPr lang="it-IT" sz="2800" dirty="0" err="1" smtClean="0">
                <a:latin typeface="Georgia" panose="02040502050405020303" pitchFamily="18" charset="0"/>
                <a:ea typeface="MS Mincho"/>
              </a:rPr>
              <a:t>omina</a:t>
            </a:r>
            <a:r>
              <a:rPr lang="it-IT" sz="2800" dirty="0" smtClean="0">
                <a:latin typeface="Georgia" panose="02040502050405020303" pitchFamily="18" charset="0"/>
                <a:ea typeface="MS Mincho"/>
              </a:rPr>
              <a:t> </a:t>
            </a:r>
            <a:r>
              <a:rPr lang="it-IT" sz="2800" dirty="0" err="1">
                <a:latin typeface="Georgia" panose="02040502050405020303" pitchFamily="18" charset="0"/>
                <a:ea typeface="MS Mincho"/>
              </a:rPr>
              <a:t>el</a:t>
            </a:r>
            <a:r>
              <a:rPr lang="it-IT" sz="2800" dirty="0">
                <a:latin typeface="Georgia" panose="02040502050405020303" pitchFamily="18" charset="0"/>
                <a:ea typeface="MS Mincho"/>
              </a:rPr>
              <a:t> </a:t>
            </a:r>
            <a:r>
              <a:rPr lang="it-IT" sz="2800" i="1" dirty="0" err="1">
                <a:latin typeface="Georgia" panose="02040502050405020303" pitchFamily="18" charset="0"/>
                <a:ea typeface="MS Mincho"/>
              </a:rPr>
              <a:t>yo</a:t>
            </a:r>
            <a:r>
              <a:rPr lang="it-IT" sz="2800" dirty="0">
                <a:latin typeface="Georgia" panose="02040502050405020303" pitchFamily="18" charset="0"/>
                <a:ea typeface="MS Mincho"/>
              </a:rPr>
              <a:t> </a:t>
            </a:r>
            <a:r>
              <a:rPr lang="it-IT" sz="2800" dirty="0" err="1">
                <a:latin typeface="Georgia" panose="02040502050405020303" pitchFamily="18" charset="0"/>
                <a:ea typeface="MS Mincho"/>
              </a:rPr>
              <a:t>sumergido</a:t>
            </a:r>
            <a:r>
              <a:rPr lang="it-IT" sz="2800" dirty="0">
                <a:latin typeface="Georgia" panose="02040502050405020303" pitchFamily="18" charset="0"/>
                <a:ea typeface="MS Mincho"/>
              </a:rPr>
              <a:t> en </a:t>
            </a:r>
            <a:r>
              <a:rPr lang="it-IT" sz="2800" dirty="0" err="1">
                <a:latin typeface="Georgia" panose="02040502050405020303" pitchFamily="18" charset="0"/>
                <a:ea typeface="MS Mincho"/>
              </a:rPr>
              <a:t>sus</a:t>
            </a:r>
            <a:r>
              <a:rPr lang="it-IT" sz="2800" dirty="0">
                <a:latin typeface="Georgia" panose="02040502050405020303" pitchFamily="18" charset="0"/>
                <a:ea typeface="MS Mincho"/>
              </a:rPr>
              <a:t> </a:t>
            </a:r>
            <a:r>
              <a:rPr lang="it-IT" sz="2800" dirty="0" err="1">
                <a:latin typeface="Georgia" panose="02040502050405020303" pitchFamily="18" charset="0"/>
                <a:ea typeface="MS Mincho"/>
              </a:rPr>
              <a:t>recuerdos</a:t>
            </a:r>
            <a:r>
              <a:rPr lang="it-IT" sz="2800" dirty="0">
                <a:latin typeface="Georgia" panose="02040502050405020303" pitchFamily="18" charset="0"/>
                <a:ea typeface="MS Mincho"/>
              </a:rPr>
              <a:t> </a:t>
            </a:r>
            <a:r>
              <a:rPr lang="it-IT" sz="2800" dirty="0" err="1" smtClean="0">
                <a:latin typeface="Georgia" panose="02040502050405020303" pitchFamily="18" charset="0"/>
                <a:ea typeface="MS Mincho"/>
              </a:rPr>
              <a:t>infantiles</a:t>
            </a:r>
            <a:r>
              <a:rPr lang="it-IT" sz="2800" dirty="0" smtClean="0">
                <a:latin typeface="Georgia" panose="02040502050405020303" pitchFamily="18" charset="0"/>
                <a:ea typeface="MS Mincho"/>
              </a:rPr>
              <a:t>, </a:t>
            </a:r>
            <a:r>
              <a:rPr lang="es-ES" sz="2800" dirty="0" smtClean="0">
                <a:latin typeface="Georgia" panose="02040502050405020303" pitchFamily="18" charset="0"/>
                <a:ea typeface="MS Mincho"/>
              </a:rPr>
              <a:t>pero </a:t>
            </a:r>
            <a:r>
              <a:rPr lang="es-ES" sz="2800" dirty="0">
                <a:latin typeface="Georgia" panose="02040502050405020303" pitchFamily="18" charset="0"/>
                <a:ea typeface="MS Mincho"/>
              </a:rPr>
              <a:t>no se trata tan solo de bocetos impresionistas, sino de epifanías que recuperan momentáneamente los sueños lejanos y </a:t>
            </a:r>
            <a:r>
              <a:rPr lang="es-ES" sz="2800" dirty="0" smtClean="0">
                <a:latin typeface="Georgia" panose="02040502050405020303" pitchFamily="18" charset="0"/>
                <a:ea typeface="MS Mincho"/>
              </a:rPr>
              <a:t>perdidos.</a:t>
            </a:r>
          </a:p>
          <a:p>
            <a:pPr algn="just">
              <a:spcAft>
                <a:spcPts val="0"/>
              </a:spcAft>
            </a:pPr>
            <a:endParaRPr lang="it-IT" sz="2400" dirty="0">
              <a:latin typeface="Times New Roman" panose="02020603050405020304" pitchFamily="18" charset="0"/>
              <a:ea typeface="MS Mincho"/>
            </a:endParaRPr>
          </a:p>
          <a:p>
            <a:pPr algn="just">
              <a:spcAft>
                <a:spcPts val="0"/>
              </a:spcAft>
            </a:pPr>
            <a:r>
              <a:rPr lang="es-ES" sz="2800" i="1" dirty="0">
                <a:latin typeface="Georgia" panose="02040502050405020303" pitchFamily="18" charset="0"/>
                <a:ea typeface="MS Mincho"/>
              </a:rPr>
              <a:t>Retrato</a:t>
            </a:r>
            <a:r>
              <a:rPr lang="es-ES" sz="2800" dirty="0">
                <a:latin typeface="Georgia" panose="02040502050405020303" pitchFamily="18" charset="0"/>
                <a:ea typeface="MS Mincho"/>
              </a:rPr>
              <a:t> es la composición que abre el segundo poemario machadiano y representa la transición del sujetivismo de las </a:t>
            </a:r>
            <a:r>
              <a:rPr lang="es-ES" sz="2800" i="1" dirty="0">
                <a:latin typeface="Georgia" panose="02040502050405020303" pitchFamily="18" charset="0"/>
                <a:ea typeface="MS Mincho"/>
              </a:rPr>
              <a:t>Soledades</a:t>
            </a:r>
            <a:r>
              <a:rPr lang="es-ES" sz="2800" dirty="0">
                <a:latin typeface="Georgia" panose="02040502050405020303" pitchFamily="18" charset="0"/>
                <a:ea typeface="MS Mincho"/>
              </a:rPr>
              <a:t> a la paulatina </a:t>
            </a:r>
            <a:r>
              <a:rPr lang="es-ES" sz="2800" i="1" dirty="0">
                <a:latin typeface="Georgia" panose="02040502050405020303" pitchFamily="18" charset="0"/>
                <a:ea typeface="MS Mincho"/>
              </a:rPr>
              <a:t>desubjetivación</a:t>
            </a:r>
            <a:r>
              <a:rPr lang="es-ES" sz="2800" dirty="0">
                <a:latin typeface="Georgia" panose="02040502050405020303" pitchFamily="18" charset="0"/>
                <a:ea typeface="MS Mincho"/>
              </a:rPr>
              <a:t> u </a:t>
            </a:r>
            <a:r>
              <a:rPr lang="es-ES" sz="2800" i="1" dirty="0">
                <a:latin typeface="Georgia" panose="02040502050405020303" pitchFamily="18" charset="0"/>
                <a:ea typeface="MS Mincho"/>
              </a:rPr>
              <a:t>objetivación</a:t>
            </a:r>
            <a:r>
              <a:rPr lang="es-ES" sz="2800" dirty="0">
                <a:latin typeface="Georgia" panose="02040502050405020303" pitchFamily="18" charset="0"/>
                <a:ea typeface="MS Mincho"/>
              </a:rPr>
              <a:t> </a:t>
            </a:r>
            <a:r>
              <a:rPr lang="es-ES" sz="2800" dirty="0" smtClean="0">
                <a:latin typeface="Georgia" panose="02040502050405020303" pitchFamily="18" charset="0"/>
                <a:ea typeface="MS Mincho"/>
              </a:rPr>
              <a:t>que caracteriza </a:t>
            </a:r>
            <a:r>
              <a:rPr lang="es-ES" sz="2800" i="1" dirty="0">
                <a:latin typeface="Georgia" panose="02040502050405020303" pitchFamily="18" charset="0"/>
                <a:ea typeface="MS Mincho"/>
              </a:rPr>
              <a:t>Campos de Castilla</a:t>
            </a:r>
            <a:r>
              <a:rPr lang="es-ES" sz="2800" dirty="0">
                <a:latin typeface="Georgia" panose="02040502050405020303" pitchFamily="18" charset="0"/>
                <a:ea typeface="MS Mincho"/>
              </a:rPr>
              <a:t>. La perspectiva autobiográfica modernista se tiñe de </a:t>
            </a:r>
            <a:r>
              <a:rPr lang="es-ES" sz="2800" dirty="0" smtClean="0">
                <a:latin typeface="Georgia" panose="02040502050405020303" pitchFamily="18" charset="0"/>
                <a:ea typeface="MS Mincho"/>
              </a:rPr>
              <a:t>autoironía y </a:t>
            </a:r>
            <a:r>
              <a:rPr lang="es-ES" sz="2800" dirty="0">
                <a:latin typeface="Georgia" panose="02040502050405020303" pitchFamily="18" charset="0"/>
                <a:ea typeface="MS Mincho"/>
              </a:rPr>
              <a:t>va atenuándose el tema de la memoria, tan presente en las </a:t>
            </a:r>
            <a:r>
              <a:rPr lang="es-ES" sz="2800" i="1" dirty="0">
                <a:latin typeface="Georgia" panose="02040502050405020303" pitchFamily="18" charset="0"/>
                <a:ea typeface="MS Mincho"/>
              </a:rPr>
              <a:t>Soledades</a:t>
            </a:r>
            <a:r>
              <a:rPr lang="es-ES" sz="2800" dirty="0">
                <a:latin typeface="Georgia" panose="02040502050405020303" pitchFamily="18" charset="0"/>
                <a:ea typeface="MS Mincho"/>
              </a:rPr>
              <a:t>: “recordar no quiero</a:t>
            </a:r>
            <a:r>
              <a:rPr lang="es-ES" sz="2800" dirty="0" smtClean="0">
                <a:latin typeface="Georgia" panose="02040502050405020303" pitchFamily="18" charset="0"/>
                <a:ea typeface="MS Mincho"/>
              </a:rPr>
              <a:t>”.</a:t>
            </a:r>
          </a:p>
          <a:p>
            <a:pPr algn="just">
              <a:spcAft>
                <a:spcPts val="0"/>
              </a:spcAft>
            </a:pPr>
            <a:endParaRPr lang="it-IT" sz="2400" dirty="0">
              <a:latin typeface="Times New Roman" panose="02020603050405020304" pitchFamily="18" charset="0"/>
              <a:ea typeface="MS Mincho"/>
            </a:endParaRPr>
          </a:p>
          <a:p>
            <a:pPr algn="just">
              <a:spcAft>
                <a:spcPts val="0"/>
              </a:spcAft>
            </a:pPr>
            <a:r>
              <a:rPr lang="es-ES" sz="2800" dirty="0">
                <a:latin typeface="Georgia" panose="02040502050405020303" pitchFamily="18" charset="0"/>
                <a:ea typeface="MS Mincho"/>
              </a:rPr>
              <a:t>En la tercera colección, </a:t>
            </a:r>
            <a:r>
              <a:rPr lang="es-ES" sz="2800" i="1" dirty="0">
                <a:latin typeface="Georgia" panose="02040502050405020303" pitchFamily="18" charset="0"/>
                <a:ea typeface="MS Mincho"/>
              </a:rPr>
              <a:t>Nuevas Canciones</a:t>
            </a:r>
            <a:r>
              <a:rPr lang="es-ES" sz="2800" dirty="0">
                <a:latin typeface="Georgia" panose="02040502050405020303" pitchFamily="18" charset="0"/>
                <a:ea typeface="MS Mincho"/>
              </a:rPr>
              <a:t>, culmina el proceso de </a:t>
            </a:r>
            <a:r>
              <a:rPr lang="es-ES" sz="2800" dirty="0" smtClean="0">
                <a:latin typeface="Georgia" panose="02040502050405020303" pitchFamily="18" charset="0"/>
                <a:ea typeface="MS Mincho"/>
              </a:rPr>
              <a:t>objetivación </a:t>
            </a:r>
            <a:r>
              <a:rPr lang="es-ES" sz="2800" dirty="0">
                <a:latin typeface="Georgia" panose="02040502050405020303" pitchFamily="18" charset="0"/>
                <a:ea typeface="MS Mincho"/>
              </a:rPr>
              <a:t>interior: el yo y sus angustias desaparecen, reemplazados por refranes populares o </a:t>
            </a:r>
            <a:r>
              <a:rPr lang="es-ES" sz="2800" dirty="0" smtClean="0">
                <a:latin typeface="Georgia" panose="02040502050405020303" pitchFamily="18" charset="0"/>
                <a:ea typeface="MS Mincho"/>
              </a:rPr>
              <a:t>sentencias filosóficas... </a:t>
            </a:r>
            <a:r>
              <a:rPr lang="es-ES" sz="2800" dirty="0">
                <a:latin typeface="Georgia" panose="02040502050405020303" pitchFamily="18" charset="0"/>
                <a:ea typeface="MS Mincho"/>
              </a:rPr>
              <a:t>puras epifanías.</a:t>
            </a:r>
            <a:endParaRPr lang="it-IT" sz="2400" dirty="0">
              <a:latin typeface="Times New Roman" panose="02020603050405020304" pitchFamily="18" charset="0"/>
              <a:ea typeface="MS Mincho"/>
            </a:endParaRPr>
          </a:p>
          <a:p>
            <a:pPr algn="just">
              <a:spcAft>
                <a:spcPts val="0"/>
              </a:spcAft>
            </a:pPr>
            <a:endParaRPr lang="it-IT" sz="28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983020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856</Words>
  <Application>Microsoft Office PowerPoint</Application>
  <PresentationFormat>Widescreen</PresentationFormat>
  <Paragraphs>63</Paragraphs>
  <Slides>12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Georgia</vt:lpstr>
      <vt:lpstr>MS Mincho</vt:lpstr>
      <vt:lpstr>Times New Roman</vt:lpstr>
      <vt:lpstr>Tema di Office</vt:lpstr>
      <vt:lpstr>Poesía modernista</vt:lpstr>
      <vt:lpstr>Presentazione standard di PowerPoint</vt:lpstr>
      <vt:lpstr>Presentazione standard di PowerPoint</vt:lpstr>
      <vt:lpstr>Presentazione standard di PowerPoint</vt:lpstr>
      <vt:lpstr>Antonio Machado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Juan Ramón Jiménez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Modernismo</dc:title>
  <dc:creator>Paolo</dc:creator>
  <cp:lastModifiedBy>Paolo</cp:lastModifiedBy>
  <cp:revision>19</cp:revision>
  <dcterms:created xsi:type="dcterms:W3CDTF">2017-11-01T16:35:34Z</dcterms:created>
  <dcterms:modified xsi:type="dcterms:W3CDTF">2017-11-08T17:16:57Z</dcterms:modified>
</cp:coreProperties>
</file>