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3C06BF7-070C-4929-BDFB-9F95F601B5F7}" type="datetimeFigureOut">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1718133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C06BF7-070C-4929-BDFB-9F95F601B5F7}" type="datetimeFigureOut">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40833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C06BF7-070C-4929-BDFB-9F95F601B5F7}" type="datetimeFigureOut">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410621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C06BF7-070C-4929-BDFB-9F95F601B5F7}" type="datetimeFigureOut">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1502387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E3C06BF7-070C-4929-BDFB-9F95F601B5F7}" type="datetimeFigureOut">
              <a:rPr lang="it-IT" smtClean="0"/>
              <a:t>01/11/2017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274473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3C06BF7-070C-4929-BDFB-9F95F601B5F7}" type="datetimeFigureOut">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222608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3C06BF7-070C-4929-BDFB-9F95F601B5F7}" type="datetimeFigureOut">
              <a:rPr lang="it-IT" smtClean="0"/>
              <a:t>01/11/2017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1561780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3C06BF7-070C-4929-BDFB-9F95F601B5F7}" type="datetimeFigureOut">
              <a:rPr lang="it-IT" smtClean="0"/>
              <a:t>01/11/2017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163111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3C06BF7-070C-4929-BDFB-9F95F601B5F7}" type="datetimeFigureOut">
              <a:rPr lang="it-IT" smtClean="0"/>
              <a:t>01/11/2017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59137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3C06BF7-070C-4929-BDFB-9F95F601B5F7}" type="datetimeFigureOut">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93268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3C06BF7-070C-4929-BDFB-9F95F601B5F7}" type="datetimeFigureOut">
              <a:rPr lang="it-IT" smtClean="0"/>
              <a:t>01/11/2017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2623EA-B2EE-4AD9-AF8D-C290C5F2EBED}" type="slidenum">
              <a:rPr lang="it-IT" smtClean="0"/>
              <a:t>‹N›</a:t>
            </a:fld>
            <a:endParaRPr lang="it-IT"/>
          </a:p>
        </p:txBody>
      </p:sp>
    </p:spTree>
    <p:extLst>
      <p:ext uri="{BB962C8B-B14F-4D97-AF65-F5344CB8AC3E}">
        <p14:creationId xmlns:p14="http://schemas.microsoft.com/office/powerpoint/2010/main" val="381311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06BF7-070C-4929-BDFB-9F95F601B5F7}" type="datetimeFigureOut">
              <a:rPr lang="it-IT" smtClean="0"/>
              <a:t>01/11/2017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623EA-B2EE-4AD9-AF8D-C290C5F2EBED}" type="slidenum">
              <a:rPr lang="it-IT" smtClean="0"/>
              <a:t>‹N›</a:t>
            </a:fld>
            <a:endParaRPr lang="it-IT"/>
          </a:p>
        </p:txBody>
      </p:sp>
    </p:spTree>
    <p:extLst>
      <p:ext uri="{BB962C8B-B14F-4D97-AF65-F5344CB8AC3E}">
        <p14:creationId xmlns:p14="http://schemas.microsoft.com/office/powerpoint/2010/main" val="2309852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s-ES" sz="4800" dirty="0" smtClean="0">
                <a:latin typeface="Georgia" panose="02040502050405020303" pitchFamily="18" charset="0"/>
              </a:rPr>
              <a:t>Entre XIX y XX- </a:t>
            </a:r>
            <a:r>
              <a:rPr lang="es-ES" sz="4800" dirty="0" smtClean="0">
                <a:latin typeface="Georgia" panose="02040502050405020303" pitchFamily="18" charset="0"/>
              </a:rPr>
              <a:t>Diferentes categorías historiográficas:</a:t>
            </a:r>
            <a:endParaRPr lang="it-IT" sz="4800" dirty="0">
              <a:latin typeface="Georgia" panose="02040502050405020303" pitchFamily="18" charset="0"/>
            </a:endParaRPr>
          </a:p>
        </p:txBody>
      </p:sp>
      <p:sp>
        <p:nvSpPr>
          <p:cNvPr id="3" name="Sottotitolo 2"/>
          <p:cNvSpPr>
            <a:spLocks noGrp="1"/>
          </p:cNvSpPr>
          <p:nvPr>
            <p:ph type="subTitle" idx="1"/>
          </p:nvPr>
        </p:nvSpPr>
        <p:spPr/>
        <p:txBody>
          <a:bodyPr>
            <a:normAutofit fontScale="92500" lnSpcReduction="20000"/>
          </a:bodyPr>
          <a:lstStyle/>
          <a:p>
            <a:endParaRPr lang="es-ES" dirty="0" smtClean="0">
              <a:latin typeface="Georgia" panose="02040502050405020303" pitchFamily="18" charset="0"/>
            </a:endParaRPr>
          </a:p>
          <a:p>
            <a:r>
              <a:rPr lang="es-ES" sz="3600" dirty="0" smtClean="0">
                <a:solidFill>
                  <a:srgbClr val="FF0000"/>
                </a:solidFill>
                <a:latin typeface="Georgia" panose="02040502050405020303" pitchFamily="18" charset="0"/>
              </a:rPr>
              <a:t>Modernismo, Generación de 1898, Crisis de fin de siglo, Edad de Plata...</a:t>
            </a:r>
          </a:p>
          <a:p>
            <a:r>
              <a:rPr lang="es-ES" sz="3600" dirty="0" smtClean="0">
                <a:solidFill>
                  <a:srgbClr val="FF0000"/>
                </a:solidFill>
                <a:latin typeface="Georgia" panose="02040502050405020303" pitchFamily="18" charset="0"/>
              </a:rPr>
              <a:t>La contribución teórica de Inman Fox</a:t>
            </a:r>
            <a:endParaRPr lang="it-IT" sz="36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3288980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6" y="405245"/>
            <a:ext cx="11388437" cy="7417415"/>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es-ES" sz="2800" b="1" dirty="0">
                <a:latin typeface="Georgia" panose="02040502050405020303" pitchFamily="18" charset="0"/>
              </a:rPr>
              <a:t>La Generación de 1898 como grupo de </a:t>
            </a:r>
            <a:r>
              <a:rPr lang="es-ES" sz="2800" b="1" dirty="0" smtClean="0">
                <a:latin typeface="Georgia" panose="02040502050405020303" pitchFamily="18" charset="0"/>
              </a:rPr>
              <a:t>INTELECTUALES</a:t>
            </a:r>
          </a:p>
          <a:p>
            <a:endParaRPr lang="it-IT" sz="2800" dirty="0">
              <a:latin typeface="Georgia" panose="02040502050405020303" pitchFamily="18" charset="0"/>
            </a:endParaRPr>
          </a:p>
          <a:p>
            <a:r>
              <a:rPr lang="es-ES" sz="2800" dirty="0">
                <a:latin typeface="Georgia" panose="02040502050405020303" pitchFamily="18" charset="0"/>
              </a:rPr>
              <a:t>Gabriel Maura (1908) en un artículo en la revista </a:t>
            </a:r>
            <a:r>
              <a:rPr lang="es-ES" sz="2800" i="1" dirty="0">
                <a:latin typeface="Georgia" panose="02040502050405020303" pitchFamily="18" charset="0"/>
              </a:rPr>
              <a:t>Faro </a:t>
            </a:r>
            <a:r>
              <a:rPr lang="es-ES" sz="2800" dirty="0">
                <a:latin typeface="Georgia" panose="02040502050405020303" pitchFamily="18" charset="0"/>
              </a:rPr>
              <a:t>habla de una “generación del Desastre”.</a:t>
            </a:r>
            <a:endParaRPr lang="it-IT" sz="2800" dirty="0">
              <a:latin typeface="Georgia" panose="02040502050405020303" pitchFamily="18" charset="0"/>
            </a:endParaRPr>
          </a:p>
          <a:p>
            <a:r>
              <a:rPr lang="es-ES" sz="2800" dirty="0" smtClean="0">
                <a:latin typeface="Georgia" panose="02040502050405020303" pitchFamily="18" charset="0"/>
              </a:rPr>
              <a:t>Luego la polémica </a:t>
            </a:r>
            <a:r>
              <a:rPr lang="es-ES" sz="2800" dirty="0">
                <a:latin typeface="Georgia" panose="02040502050405020303" pitchFamily="18" charset="0"/>
              </a:rPr>
              <a:t>ORTEGA-MAEZTU: </a:t>
            </a:r>
            <a:r>
              <a:rPr lang="es-ES" sz="2800" dirty="0" smtClean="0">
                <a:latin typeface="Georgia" panose="02040502050405020303" pitchFamily="18" charset="0"/>
              </a:rPr>
              <a:t>¿se necesitan nuevos </a:t>
            </a:r>
            <a:r>
              <a:rPr lang="es-ES" sz="2800" dirty="0">
                <a:latin typeface="Georgia" panose="02040502050405020303" pitchFamily="18" charset="0"/>
              </a:rPr>
              <a:t>hombres o nuevas ideas?</a:t>
            </a:r>
            <a:endParaRPr lang="it-IT" sz="2800" dirty="0">
              <a:latin typeface="Georgia" panose="02040502050405020303" pitchFamily="18" charset="0"/>
            </a:endParaRPr>
          </a:p>
          <a:p>
            <a:pPr lvl="0"/>
            <a:r>
              <a:rPr lang="es-ES" sz="2800" dirty="0">
                <a:latin typeface="Georgia" panose="02040502050405020303" pitchFamily="18" charset="0"/>
              </a:rPr>
              <a:t>Maeztu, </a:t>
            </a:r>
            <a:r>
              <a:rPr lang="es-ES" sz="2800" i="1" dirty="0">
                <a:latin typeface="Georgia" panose="02040502050405020303" pitchFamily="18" charset="0"/>
              </a:rPr>
              <a:t>La revolución y los intelectuales </a:t>
            </a:r>
            <a:r>
              <a:rPr lang="es-ES" sz="2800" dirty="0">
                <a:latin typeface="Georgia" panose="02040502050405020303" pitchFamily="18" charset="0"/>
              </a:rPr>
              <a:t>(1910): </a:t>
            </a:r>
            <a:r>
              <a:rPr lang="es-ES" sz="2800" dirty="0" smtClean="0">
                <a:latin typeface="Georgia" panose="02040502050405020303" pitchFamily="18" charset="0"/>
              </a:rPr>
              <a:t>existe una “línea </a:t>
            </a:r>
            <a:r>
              <a:rPr lang="es-ES" sz="2800" dirty="0">
                <a:latin typeface="Georgia" panose="02040502050405020303" pitchFamily="18" charset="0"/>
              </a:rPr>
              <a:t>ideal ... que separaba los hombres anteriores a 1898 de los que hemos venido después”. Reforma fabiana del </a:t>
            </a:r>
            <a:r>
              <a:rPr lang="es-ES" sz="2800" dirty="0" smtClean="0">
                <a:latin typeface="Georgia" panose="02040502050405020303" pitchFamily="18" charset="0"/>
              </a:rPr>
              <a:t>Estado a través de los nuevos hombres del 98.</a:t>
            </a:r>
            <a:endParaRPr lang="it-IT" sz="2800" dirty="0">
              <a:latin typeface="Georgia" panose="02040502050405020303" pitchFamily="18" charset="0"/>
            </a:endParaRPr>
          </a:p>
          <a:p>
            <a:pPr lvl="0"/>
            <a:r>
              <a:rPr lang="es-ES" sz="2800" dirty="0">
                <a:latin typeface="Georgia" panose="02040502050405020303" pitchFamily="18" charset="0"/>
              </a:rPr>
              <a:t>Ortega</a:t>
            </a:r>
            <a:r>
              <a:rPr lang="es-ES" sz="2800" dirty="0" smtClean="0">
                <a:latin typeface="Georgia" panose="02040502050405020303" pitchFamily="18" charset="0"/>
              </a:rPr>
              <a:t>, en el artículo </a:t>
            </a:r>
            <a:r>
              <a:rPr lang="es-ES" sz="2800" i="1" dirty="0">
                <a:latin typeface="Georgia" panose="02040502050405020303" pitchFamily="18" charset="0"/>
              </a:rPr>
              <a:t>Competencia</a:t>
            </a:r>
            <a:r>
              <a:rPr lang="es-ES" sz="2800" dirty="0">
                <a:latin typeface="Georgia" panose="02040502050405020303" pitchFamily="18" charset="0"/>
              </a:rPr>
              <a:t> (febrero 1913): la Generación de 1898 </a:t>
            </a:r>
            <a:r>
              <a:rPr lang="es-ES" sz="2800" dirty="0" smtClean="0">
                <a:latin typeface="Georgia" panose="02040502050405020303" pitchFamily="18" charset="0"/>
              </a:rPr>
              <a:t>era solo </a:t>
            </a:r>
            <a:r>
              <a:rPr lang="es-ES" sz="2800" dirty="0">
                <a:latin typeface="Georgia" panose="02040502050405020303" pitchFamily="18" charset="0"/>
              </a:rPr>
              <a:t>grupo de soñadores que no sabe actuar </a:t>
            </a:r>
            <a:r>
              <a:rPr lang="es-ES" sz="2800" dirty="0" smtClean="0">
                <a:latin typeface="Georgia" panose="02040502050405020303" pitchFamily="18" charset="0"/>
              </a:rPr>
              <a:t>(porque no </a:t>
            </a:r>
            <a:r>
              <a:rPr lang="es-ES" sz="2800" dirty="0">
                <a:latin typeface="Georgia" panose="02040502050405020303" pitchFamily="18" charset="0"/>
              </a:rPr>
              <a:t>tienen nuevas </a:t>
            </a:r>
            <a:r>
              <a:rPr lang="es-ES" sz="2800" dirty="0" smtClean="0">
                <a:latin typeface="Georgia" panose="02040502050405020303" pitchFamily="18" charset="0"/>
              </a:rPr>
              <a:t>ideas: falta cultura europea).</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1051520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555641"/>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es-ES" sz="2800" b="1" dirty="0">
                <a:latin typeface="Georgia" panose="02040502050405020303" pitchFamily="18" charset="0"/>
              </a:rPr>
              <a:t>La Generación de 1898 como grupo de LITERATOS:</a:t>
            </a:r>
            <a:endParaRPr lang="it-IT" sz="2800" dirty="0">
              <a:latin typeface="Georgia" panose="02040502050405020303" pitchFamily="18" charset="0"/>
            </a:endParaRPr>
          </a:p>
          <a:p>
            <a:r>
              <a:rPr lang="es-ES" sz="2800" dirty="0" smtClean="0">
                <a:latin typeface="Georgia" panose="02040502050405020303" pitchFamily="18" charset="0"/>
              </a:rPr>
              <a:t>Emilia </a:t>
            </a:r>
            <a:r>
              <a:rPr lang="es-ES" sz="2800" dirty="0">
                <a:latin typeface="Georgia" panose="02040502050405020303" pitchFamily="18" charset="0"/>
              </a:rPr>
              <a:t>Pardo Bazán, </a:t>
            </a:r>
            <a:r>
              <a:rPr lang="es-ES" sz="2800" i="1" dirty="0">
                <a:latin typeface="Georgia" panose="02040502050405020303" pitchFamily="18" charset="0"/>
              </a:rPr>
              <a:t>La nueva generación de novelistas y cuentistas en España </a:t>
            </a:r>
            <a:r>
              <a:rPr lang="es-ES" sz="2800" dirty="0">
                <a:latin typeface="Georgia" panose="02040502050405020303" pitchFamily="18" charset="0"/>
              </a:rPr>
              <a:t>(1904): </a:t>
            </a:r>
            <a:r>
              <a:rPr lang="es-ES" sz="2800" dirty="0" smtClean="0">
                <a:latin typeface="Georgia" panose="02040502050405020303" pitchFamily="18" charset="0"/>
              </a:rPr>
              <a:t>señala la ruptura estética, en los nuevos autores, </a:t>
            </a:r>
            <a:r>
              <a:rPr lang="es-ES" sz="2800" dirty="0">
                <a:latin typeface="Georgia" panose="02040502050405020303" pitchFamily="18" charset="0"/>
              </a:rPr>
              <a:t>debida a una crisis existencial y a la preocupación por el futuro nacional.</a:t>
            </a:r>
            <a:endParaRPr lang="it-IT" sz="2800" dirty="0">
              <a:latin typeface="Georgia" panose="02040502050405020303" pitchFamily="18" charset="0"/>
            </a:endParaRPr>
          </a:p>
          <a:p>
            <a:pPr lvl="0"/>
            <a:r>
              <a:rPr lang="es-ES" sz="2800" dirty="0">
                <a:latin typeface="Georgia" panose="02040502050405020303" pitchFamily="18" charset="0"/>
              </a:rPr>
              <a:t>Andrés González Blanco, </a:t>
            </a:r>
            <a:r>
              <a:rPr lang="es-ES" sz="2800" i="1" dirty="0">
                <a:latin typeface="Georgia" panose="02040502050405020303" pitchFamily="18" charset="0"/>
              </a:rPr>
              <a:t>Historia de la novela en España desde el Romanticismo hasta nuestros días </a:t>
            </a:r>
            <a:r>
              <a:rPr lang="es-ES" sz="2800" dirty="0">
                <a:latin typeface="Georgia" panose="02040502050405020303" pitchFamily="18" charset="0"/>
              </a:rPr>
              <a:t>(1908), aplica a los nuevos autores el membrete que había forjado Gabriel </a:t>
            </a:r>
            <a:r>
              <a:rPr lang="es-ES" sz="2800" dirty="0" smtClean="0">
                <a:latin typeface="Georgia" panose="02040502050405020303" pitchFamily="18" charset="0"/>
              </a:rPr>
              <a:t>Maura (</a:t>
            </a:r>
            <a:r>
              <a:rPr lang="es-ES" sz="2800" i="1" dirty="0" smtClean="0">
                <a:latin typeface="Georgia" panose="02040502050405020303" pitchFamily="18" charset="0"/>
              </a:rPr>
              <a:t>Generación del Desastre</a:t>
            </a:r>
            <a:r>
              <a:rPr lang="es-ES" sz="2800" dirty="0" smtClean="0">
                <a:latin typeface="Georgia" panose="02040502050405020303" pitchFamily="18" charset="0"/>
              </a:rPr>
              <a:t>).</a:t>
            </a:r>
            <a:endParaRPr lang="it-IT" sz="2800" dirty="0">
              <a:latin typeface="Georgia" panose="02040502050405020303" pitchFamily="18" charset="0"/>
            </a:endParaRPr>
          </a:p>
          <a:p>
            <a:pPr lvl="0"/>
            <a:r>
              <a:rPr lang="es-ES" sz="2800" dirty="0">
                <a:latin typeface="Georgia" panose="02040502050405020303" pitchFamily="18" charset="0"/>
              </a:rPr>
              <a:t>Azorín, que </a:t>
            </a:r>
            <a:r>
              <a:rPr lang="es-ES" sz="2800" dirty="0" smtClean="0">
                <a:latin typeface="Georgia" panose="02040502050405020303" pitchFamily="18" charset="0"/>
              </a:rPr>
              <a:t>ya había </a:t>
            </a:r>
            <a:r>
              <a:rPr lang="es-ES" sz="2800" dirty="0">
                <a:latin typeface="Georgia" panose="02040502050405020303" pitchFamily="18" charset="0"/>
              </a:rPr>
              <a:t>empezado a delinear este concepto en una serie de artículos publicados entre 1905 y 1907, en el ’13 </a:t>
            </a:r>
            <a:r>
              <a:rPr lang="es-ES" sz="2800" dirty="0" smtClean="0">
                <a:latin typeface="Georgia" panose="02040502050405020303" pitchFamily="18" charset="0"/>
              </a:rPr>
              <a:t>escribe </a:t>
            </a:r>
            <a:r>
              <a:rPr lang="es-ES" sz="2800" dirty="0">
                <a:latin typeface="Georgia" panose="02040502050405020303" pitchFamily="18" charset="0"/>
              </a:rPr>
              <a:t>la serie de cuatro artículos titulada </a:t>
            </a:r>
            <a:r>
              <a:rPr lang="es-ES" sz="2800" i="1" dirty="0">
                <a:latin typeface="Georgia" panose="02040502050405020303" pitchFamily="18" charset="0"/>
              </a:rPr>
              <a:t>La generación de 1898.</a:t>
            </a:r>
            <a:endParaRPr lang="it-IT" sz="2800" dirty="0">
              <a:latin typeface="Georgia" panose="02040502050405020303" pitchFamily="18" charset="0"/>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582793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986528"/>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it-IT" sz="2800" dirty="0" err="1" smtClean="0">
                <a:latin typeface="Georgia" panose="02040502050405020303" pitchFamily="18" charset="0"/>
              </a:rPr>
              <a:t>Características</a:t>
            </a:r>
            <a:r>
              <a:rPr lang="it-IT" sz="2800" dirty="0" smtClean="0">
                <a:latin typeface="Georgia" panose="02040502050405020303" pitchFamily="18" charset="0"/>
              </a:rPr>
              <a:t> del </a:t>
            </a:r>
            <a:r>
              <a:rPr lang="it-IT" sz="2800" dirty="0" err="1" smtClean="0">
                <a:latin typeface="Georgia" panose="02040502050405020303" pitchFamily="18" charset="0"/>
              </a:rPr>
              <a:t>concepto</a:t>
            </a:r>
            <a:r>
              <a:rPr lang="it-IT" sz="2800" dirty="0" smtClean="0">
                <a:latin typeface="Georgia" panose="02040502050405020303" pitchFamily="18" charset="0"/>
              </a:rPr>
              <a:t> </a:t>
            </a:r>
            <a:r>
              <a:rPr lang="it-IT" sz="2800" dirty="0" err="1" smtClean="0">
                <a:latin typeface="Georgia" panose="02040502050405020303" pitchFamily="18" charset="0"/>
              </a:rPr>
              <a:t>azoriniano</a:t>
            </a:r>
            <a:r>
              <a:rPr lang="it-IT" sz="2800" dirty="0" smtClean="0">
                <a:latin typeface="Georgia" panose="02040502050405020303" pitchFamily="18" charset="0"/>
              </a:rPr>
              <a:t> (</a:t>
            </a:r>
            <a:r>
              <a:rPr lang="it-IT" sz="2800" dirty="0" err="1" smtClean="0">
                <a:latin typeface="Georgia" panose="02040502050405020303" pitchFamily="18" charset="0"/>
              </a:rPr>
              <a:t>según</a:t>
            </a:r>
            <a:r>
              <a:rPr lang="it-IT" sz="2800" dirty="0" smtClean="0">
                <a:latin typeface="Georgia" panose="02040502050405020303" pitchFamily="18" charset="0"/>
              </a:rPr>
              <a:t> </a:t>
            </a:r>
            <a:r>
              <a:rPr lang="it-IT" sz="2800" dirty="0" err="1" smtClean="0">
                <a:latin typeface="Georgia" panose="02040502050405020303" pitchFamily="18" charset="0"/>
              </a:rPr>
              <a:t>Inman</a:t>
            </a:r>
            <a:r>
              <a:rPr lang="it-IT" sz="2800" dirty="0" smtClean="0">
                <a:latin typeface="Georgia" panose="02040502050405020303" pitchFamily="18" charset="0"/>
              </a:rPr>
              <a:t> Fox):</a:t>
            </a:r>
            <a:endParaRPr lang="it-IT" sz="2800" dirty="0">
              <a:latin typeface="Georgia" panose="02040502050405020303" pitchFamily="18" charset="0"/>
            </a:endParaRPr>
          </a:p>
          <a:p>
            <a:r>
              <a:rPr lang="it-IT" sz="2800" dirty="0">
                <a:latin typeface="Georgia" panose="02040502050405020303" pitchFamily="18" charset="0"/>
              </a:rPr>
              <a:t> </a:t>
            </a:r>
          </a:p>
          <a:p>
            <a:pPr lvl="0"/>
            <a:r>
              <a:rPr lang="es-ES" sz="2800" dirty="0" smtClean="0">
                <a:latin typeface="Georgia" panose="02040502050405020303" pitchFamily="18" charset="0"/>
              </a:rPr>
              <a:t>1) Influencia </a:t>
            </a:r>
            <a:r>
              <a:rPr lang="es-ES" sz="2800" dirty="0">
                <a:latin typeface="Georgia" panose="02040502050405020303" pitchFamily="18" charset="0"/>
              </a:rPr>
              <a:t>de tres modelos de la generación anterior: la agresividad del teatro de Echegaray; el escepticismo de Campoamor; el realismo de Galdós.</a:t>
            </a:r>
            <a:endParaRPr lang="it-IT" sz="2800" dirty="0">
              <a:latin typeface="Georgia" panose="02040502050405020303" pitchFamily="18" charset="0"/>
            </a:endParaRPr>
          </a:p>
          <a:p>
            <a:pPr lvl="0"/>
            <a:r>
              <a:rPr lang="es-ES" sz="2800" dirty="0" smtClean="0">
                <a:latin typeface="Georgia" panose="02040502050405020303" pitchFamily="18" charset="0"/>
              </a:rPr>
              <a:t>2) </a:t>
            </a:r>
            <a:r>
              <a:rPr lang="es-ES" sz="2800" dirty="0" smtClean="0">
                <a:latin typeface="Georgia" panose="02040502050405020303" pitchFamily="18" charset="0"/>
              </a:rPr>
              <a:t>Influencia de </a:t>
            </a:r>
            <a:r>
              <a:rPr lang="es-ES" sz="2800" dirty="0">
                <a:latin typeface="Georgia" panose="02040502050405020303" pitchFamily="18" charset="0"/>
              </a:rPr>
              <a:t>la tradición hispánica de la “crítica social”: desde Gracián, Cadalso, Jovellanos, Larra, etc. hasta finales del XIX y principios del XX.</a:t>
            </a:r>
            <a:endParaRPr lang="it-IT" sz="2800" dirty="0">
              <a:latin typeface="Georgia" panose="02040502050405020303" pitchFamily="18" charset="0"/>
            </a:endParaRPr>
          </a:p>
          <a:p>
            <a:pPr lvl="0"/>
            <a:r>
              <a:rPr lang="es-ES" sz="2800" dirty="0" smtClean="0">
                <a:latin typeface="Georgia" panose="02040502050405020303" pitchFamily="18" charset="0"/>
              </a:rPr>
              <a:t>3) Influencia </a:t>
            </a:r>
            <a:r>
              <a:rPr lang="es-ES" sz="2800" dirty="0">
                <a:latin typeface="Georgia" panose="02040502050405020303" pitchFamily="18" charset="0"/>
              </a:rPr>
              <a:t>de modelos extranjeros (Nietzsche, Verlaine, Gautier</a:t>
            </a:r>
            <a:r>
              <a:rPr lang="es-ES" sz="2800" dirty="0" smtClean="0">
                <a:latin typeface="Georgia" panose="02040502050405020303" pitchFamily="18" charset="0"/>
              </a:rPr>
              <a:t>...).</a:t>
            </a:r>
            <a:endParaRPr lang="es-ES" sz="2800" dirty="0">
              <a:latin typeface="Georgia" panose="02040502050405020303" pitchFamily="18" charset="0"/>
            </a:endParaRPr>
          </a:p>
          <a:p>
            <a:r>
              <a:rPr lang="es-ES" sz="2800" dirty="0">
                <a:latin typeface="Georgia" panose="02040502050405020303" pitchFamily="18" charset="0"/>
              </a:rPr>
              <a:t>Otras características menores: el amor a los “viejos pueblos”, el redescubrimiento del Greco, la rehabilitación de Góngora, el entusiasmo hacia Larra, etc.</a:t>
            </a:r>
            <a:endParaRPr lang="it-IT" sz="2800" dirty="0">
              <a:latin typeface="Georgia" panose="02040502050405020303" pitchFamily="18" charset="0"/>
            </a:endParaRPr>
          </a:p>
          <a:p>
            <a:pPr lvl="0"/>
            <a:endParaRPr lang="it-IT" sz="2800" dirty="0"/>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1325688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986528"/>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es-ES" sz="2800" b="1" dirty="0">
                <a:latin typeface="Georgia" panose="02040502050405020303" pitchFamily="18" charset="0"/>
              </a:rPr>
              <a:t>Límites:</a:t>
            </a:r>
            <a:endParaRPr lang="it-IT" sz="2800" b="1" dirty="0">
              <a:latin typeface="Georgia" panose="02040502050405020303" pitchFamily="18" charset="0"/>
            </a:endParaRPr>
          </a:p>
          <a:p>
            <a:pPr lvl="0"/>
            <a:r>
              <a:rPr lang="es-ES" sz="2800" dirty="0" smtClean="0">
                <a:latin typeface="Georgia" panose="02040502050405020303" pitchFamily="18" charset="0"/>
              </a:rPr>
              <a:t>1) Solo </a:t>
            </a:r>
            <a:r>
              <a:rPr lang="es-ES" sz="2800" dirty="0">
                <a:latin typeface="Georgia" panose="02040502050405020303" pitchFamily="18" charset="0"/>
              </a:rPr>
              <a:t>una parte de estas características aparecen en TODOS los miembros de la Generación de 1898 que indica Azorín (TODAS ellas figuran solo </a:t>
            </a:r>
            <a:r>
              <a:rPr lang="es-ES" sz="2800" dirty="0" smtClean="0">
                <a:latin typeface="Georgia" panose="02040502050405020303" pitchFamily="18" charset="0"/>
              </a:rPr>
              <a:t>en un autor: </a:t>
            </a:r>
            <a:r>
              <a:rPr lang="es-ES" sz="2800" dirty="0">
                <a:latin typeface="Georgia" panose="02040502050405020303" pitchFamily="18" charset="0"/>
              </a:rPr>
              <a:t>el mismo Azorín). Estrategia de </a:t>
            </a:r>
            <a:r>
              <a:rPr lang="es-ES" sz="2800" dirty="0" smtClean="0">
                <a:latin typeface="Georgia" panose="02040502050405020303" pitchFamily="18" charset="0"/>
              </a:rPr>
              <a:t>autopromoción (</a:t>
            </a:r>
            <a:r>
              <a:rPr lang="es-ES" sz="2800" i="1" dirty="0" smtClean="0">
                <a:latin typeface="Georgia" panose="02040502050405020303" pitchFamily="18" charset="0"/>
              </a:rPr>
              <a:t>marketing</a:t>
            </a:r>
            <a:r>
              <a:rPr lang="es-ES" sz="2800" dirty="0" smtClean="0">
                <a:latin typeface="Georgia" panose="02040502050405020303" pitchFamily="18" charset="0"/>
              </a:rPr>
              <a:t>).</a:t>
            </a:r>
            <a:endParaRPr lang="it-IT" sz="2800" dirty="0">
              <a:latin typeface="Georgia" panose="02040502050405020303" pitchFamily="18" charset="0"/>
            </a:endParaRPr>
          </a:p>
          <a:p>
            <a:pPr lvl="0"/>
            <a:r>
              <a:rPr lang="es-ES" sz="2800" dirty="0" smtClean="0">
                <a:latin typeface="Georgia" panose="02040502050405020303" pitchFamily="18" charset="0"/>
              </a:rPr>
              <a:t>2) Azorín </a:t>
            </a:r>
            <a:r>
              <a:rPr lang="es-ES" sz="2800" dirty="0">
                <a:latin typeface="Georgia" panose="02040502050405020303" pitchFamily="18" charset="0"/>
              </a:rPr>
              <a:t>busca algo que va más allá de lo literario. En su valoración de la tradición hispánica y de su </a:t>
            </a:r>
            <a:r>
              <a:rPr lang="es-ES" sz="2800" dirty="0" smtClean="0">
                <a:latin typeface="Georgia" panose="02040502050405020303" pitchFamily="18" charset="0"/>
              </a:rPr>
              <a:t>Generación </a:t>
            </a:r>
            <a:r>
              <a:rPr lang="es-ES" sz="2800" dirty="0">
                <a:latin typeface="Georgia" panose="02040502050405020303" pitchFamily="18" charset="0"/>
              </a:rPr>
              <a:t>pesa mucho su ideología política (que es la de Juan de la Cierva, uno de los jefes del partido conservador en cuyas filas militó Azorín de 1905 a 1923</a:t>
            </a:r>
            <a:r>
              <a:rPr lang="es-ES" sz="2800" dirty="0" smtClean="0">
                <a:latin typeface="Georgia" panose="02040502050405020303" pitchFamily="18" charset="0"/>
              </a:rPr>
              <a:t>).</a:t>
            </a:r>
          </a:p>
          <a:p>
            <a:pPr lvl="0"/>
            <a:endParaRPr lang="es-ES" sz="2800" dirty="0" smtClean="0">
              <a:latin typeface="Georgia" panose="02040502050405020303" pitchFamily="18" charset="0"/>
            </a:endParaRPr>
          </a:p>
          <a:p>
            <a:r>
              <a:rPr lang="es-ES" sz="2800" dirty="0">
                <a:latin typeface="Georgia" panose="02040502050405020303" pitchFamily="18" charset="0"/>
              </a:rPr>
              <a:t>La idea azoriniana de Generación del 98 se convierte en un concepto historiográfico </a:t>
            </a:r>
            <a:r>
              <a:rPr lang="es-ES" sz="2800" dirty="0" smtClean="0">
                <a:latin typeface="Georgia" panose="02040502050405020303" pitchFamily="18" charset="0"/>
              </a:rPr>
              <a:t>solo a </a:t>
            </a:r>
            <a:r>
              <a:rPr lang="es-ES" sz="2800" dirty="0">
                <a:latin typeface="Georgia" panose="02040502050405020303" pitchFamily="18" charset="0"/>
              </a:rPr>
              <a:t>partir de 1934 con Pedro Salinas y Hans Jeschke.</a:t>
            </a:r>
            <a:endParaRPr lang="it-IT" sz="2800" dirty="0">
              <a:latin typeface="Georgia" panose="02040502050405020303" pitchFamily="18" charset="0"/>
            </a:endParaRPr>
          </a:p>
          <a:p>
            <a:pPr lvl="0"/>
            <a:endParaRPr lang="it-IT" sz="2800" dirty="0"/>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682967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986528"/>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r>
              <a:rPr lang="es-ES" sz="2800" dirty="0" smtClean="0">
                <a:latin typeface="Georgia" panose="02040502050405020303" pitchFamily="18" charset="0"/>
              </a:rPr>
              <a:t>Salinas imparte un curso universitario (de octubre a diciembre de 1934) sobre </a:t>
            </a:r>
            <a:r>
              <a:rPr lang="es-ES" sz="2800" i="1" dirty="0" smtClean="0">
                <a:latin typeface="Georgia" panose="02040502050405020303" pitchFamily="18" charset="0"/>
              </a:rPr>
              <a:t>El concepto de generación literaria aplicado a la del 98</a:t>
            </a:r>
            <a:r>
              <a:rPr lang="es-ES" sz="2800" dirty="0" smtClean="0">
                <a:latin typeface="Georgia" panose="02040502050405020303" pitchFamily="18" charset="0"/>
              </a:rPr>
              <a:t> y en 1934 sale el libro de Jeschke titulato </a:t>
            </a:r>
            <a:r>
              <a:rPr lang="es-ES" sz="2800" i="1" dirty="0" smtClean="0">
                <a:latin typeface="Georgia" panose="02040502050405020303" pitchFamily="18" charset="0"/>
              </a:rPr>
              <a:t>La generación de 1898 (ensayo de una determinación de su esencia).</a:t>
            </a:r>
          </a:p>
          <a:p>
            <a:r>
              <a:rPr lang="es-ES" sz="2800" dirty="0" smtClean="0">
                <a:latin typeface="Georgia" panose="02040502050405020303" pitchFamily="18" charset="0"/>
              </a:rPr>
              <a:t>Ambos intentan dar un fundamento científico a los artículos azorinianos de 1913 y para ello se sirven de una noción que la Ciencia de la Literatura había ido perfilando desde los años veinte: el concepto de generación literaria. </a:t>
            </a:r>
            <a:endParaRPr lang="es-ES" sz="2800" dirty="0" smtClean="0">
              <a:latin typeface="Georgia" panose="02040502050405020303" pitchFamily="18" charset="0"/>
            </a:endParaRPr>
          </a:p>
          <a:p>
            <a:r>
              <a:rPr lang="es-ES" sz="2800" dirty="0" smtClean="0">
                <a:latin typeface="Georgia" panose="02040502050405020303" pitchFamily="18" charset="0"/>
              </a:rPr>
              <a:t>Jeschke tiene solo un mérito: fue el primero que seleccionó unos textos concretos (todos de principios de siglo); basa su interpretación casi únicamente sobre </a:t>
            </a:r>
            <a:r>
              <a:rPr lang="es-ES" sz="2800" i="1" dirty="0" smtClean="0">
                <a:latin typeface="Georgia" panose="02040502050405020303" pitchFamily="18" charset="0"/>
              </a:rPr>
              <a:t>La Voluntad </a:t>
            </a:r>
            <a:r>
              <a:rPr lang="es-ES" sz="2800" dirty="0" smtClean="0">
                <a:latin typeface="Georgia" panose="02040502050405020303" pitchFamily="18" charset="0"/>
              </a:rPr>
              <a:t>e</a:t>
            </a:r>
            <a:r>
              <a:rPr lang="es-ES" sz="2800" i="1" dirty="0" smtClean="0">
                <a:latin typeface="Georgia" panose="02040502050405020303" pitchFamily="18" charset="0"/>
              </a:rPr>
              <a:t> Camino de perfección.</a:t>
            </a:r>
          </a:p>
          <a:p>
            <a:r>
              <a:rPr lang="es-ES" sz="2800" dirty="0" smtClean="0">
                <a:latin typeface="Georgia" panose="02040502050405020303" pitchFamily="18" charset="0"/>
              </a:rPr>
              <a:t>Emplean sobre todo el método que J. Petersen había presentado en </a:t>
            </a:r>
            <a:r>
              <a:rPr lang="es-ES" sz="2800" i="1" dirty="0" smtClean="0">
                <a:latin typeface="Georgia" panose="02040502050405020303" pitchFamily="18" charset="0"/>
              </a:rPr>
              <a:t>Las generaciones literarias </a:t>
            </a:r>
            <a:r>
              <a:rPr lang="es-ES" sz="2800" dirty="0" smtClean="0">
                <a:latin typeface="Georgia" panose="02040502050405020303" pitchFamily="18" charset="0"/>
              </a:rPr>
              <a:t>(1930).</a:t>
            </a:r>
          </a:p>
          <a:p>
            <a:endParaRPr lang="es-ES" sz="2800" dirty="0" smtClean="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665773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555641"/>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es-ES" sz="2800" dirty="0" smtClean="0">
                <a:latin typeface="Georgia" panose="02040502050405020303" pitchFamily="18" charset="0"/>
              </a:rPr>
              <a:t>Para</a:t>
            </a:r>
            <a:r>
              <a:rPr lang="es-ES" sz="2800" dirty="0" smtClean="0">
                <a:latin typeface="Georgia" panose="02040502050405020303" pitchFamily="18" charset="0"/>
              </a:rPr>
              <a:t> Petersen cabe hablar de generación literaria si se cumplen los siguientes requisitos:</a:t>
            </a:r>
          </a:p>
          <a:p>
            <a:pPr marL="514350" indent="-514350">
              <a:buAutoNum type="arabicParenR"/>
            </a:pPr>
            <a:r>
              <a:rPr lang="es-ES" sz="2800" dirty="0" smtClean="0">
                <a:latin typeface="Georgia" panose="02040502050405020303" pitchFamily="18" charset="0"/>
              </a:rPr>
              <a:t>Proximidad en las fechas de nacimiento;</a:t>
            </a:r>
          </a:p>
          <a:p>
            <a:pPr marL="514350" indent="-514350">
              <a:buAutoNum type="arabicParenR"/>
            </a:pPr>
            <a:r>
              <a:rPr lang="es-ES" sz="2800" dirty="0" smtClean="0">
                <a:latin typeface="Georgia" panose="02040502050405020303" pitchFamily="18" charset="0"/>
              </a:rPr>
              <a:t>formación similar;</a:t>
            </a:r>
          </a:p>
          <a:p>
            <a:pPr marL="514350" indent="-514350">
              <a:buAutoNum type="arabicParenR"/>
            </a:pPr>
            <a:r>
              <a:rPr lang="es-ES" sz="2800" dirty="0" smtClean="0">
                <a:latin typeface="Georgia" panose="02040502050405020303" pitchFamily="18" charset="0"/>
              </a:rPr>
              <a:t>relaciones personales entre los miembros;</a:t>
            </a:r>
          </a:p>
          <a:p>
            <a:pPr marL="514350" indent="-514350">
              <a:buAutoNum type="arabicParenR"/>
            </a:pPr>
            <a:r>
              <a:rPr lang="es-ES" sz="2800" dirty="0" smtClean="0">
                <a:latin typeface="Georgia" panose="02040502050405020303" pitchFamily="18" charset="0"/>
              </a:rPr>
              <a:t>circunstancias vitales parecidas o un evento generacional fundamental;</a:t>
            </a:r>
          </a:p>
          <a:p>
            <a:pPr marL="514350" indent="-514350">
              <a:buAutoNum type="arabicParenR"/>
            </a:pPr>
            <a:r>
              <a:rPr lang="es-ES" sz="2800" dirty="0" smtClean="0">
                <a:latin typeface="Georgia" panose="02040502050405020303" pitchFamily="18" charset="0"/>
              </a:rPr>
              <a:t>presencia de un guía espiritual;</a:t>
            </a:r>
          </a:p>
          <a:p>
            <a:pPr marL="514350" indent="-514350">
              <a:buAutoNum type="arabicParenR"/>
            </a:pPr>
            <a:r>
              <a:rPr lang="es-ES" sz="2800" dirty="0" smtClean="0">
                <a:latin typeface="Georgia" panose="02040502050405020303" pitchFamily="18" charset="0"/>
              </a:rPr>
              <a:t>anquilosamiento de la generación anterior;</a:t>
            </a:r>
          </a:p>
          <a:p>
            <a:pPr marL="514350" indent="-514350">
              <a:buAutoNum type="arabicParenR"/>
            </a:pPr>
            <a:r>
              <a:rPr lang="es-ES" sz="2800" dirty="0" smtClean="0">
                <a:latin typeface="Georgia" panose="02040502050405020303" pitchFamily="18" charset="0"/>
              </a:rPr>
              <a:t>creación de un lenguaje generacional.</a:t>
            </a:r>
          </a:p>
          <a:p>
            <a:endParaRPr lang="es-ES" sz="2800" dirty="0" smtClean="0">
              <a:latin typeface="Georgia" panose="02040502050405020303" pitchFamily="18" charset="0"/>
            </a:endParaRPr>
          </a:p>
          <a:p>
            <a:pPr marL="514350" indent="-514350">
              <a:buAutoNum type="arabicParenR"/>
            </a:pPr>
            <a:endParaRPr lang="es-ES" sz="2800" dirty="0" smtClean="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41843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124754"/>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endParaRPr lang="it-IT" sz="2800" dirty="0">
              <a:solidFill>
                <a:srgbClr val="FF0000"/>
              </a:solidFill>
              <a:latin typeface="Georgia" panose="02040502050405020303" pitchFamily="18" charset="0"/>
            </a:endParaRPr>
          </a:p>
          <a:p>
            <a:r>
              <a:rPr lang="es-ES" sz="2800" dirty="0" smtClean="0">
                <a:latin typeface="Georgia" panose="02040502050405020303" pitchFamily="18" charset="0"/>
              </a:rPr>
              <a:t>A juicio de Salinas, la experiencia generacional fue el Desastre, el nuevo lenguaje el Modernismo y el caudillo espiritual Nietzsche.</a:t>
            </a:r>
          </a:p>
          <a:p>
            <a:r>
              <a:rPr lang="es-ES" sz="2800" dirty="0" smtClean="0">
                <a:latin typeface="Georgia" panose="02040502050405020303" pitchFamily="18" charset="0"/>
              </a:rPr>
              <a:t>Más tarde, en otro estudio de 1938, Salinas intenta aclarar la diferencia entre Modernismo y Generación del 98, afirmando que el Modernismo era una corriente hispanoamericana (Darío) que los españoles apreciaron al principio porque era una estética rebelde; sin embargo, más tarde se dieron cuenta de que existía una contradicción entre el esteticismo modernista (forma, arte) y el problema de España (sustancia, ideología).</a:t>
            </a:r>
          </a:p>
          <a:p>
            <a:endParaRPr lang="es-ES" sz="2800" dirty="0" smtClean="0">
              <a:latin typeface="Georgia" panose="02040502050405020303" pitchFamily="18" charset="0"/>
            </a:endParaRPr>
          </a:p>
          <a:p>
            <a:r>
              <a:rPr lang="es-ES" sz="2800" dirty="0" smtClean="0">
                <a:latin typeface="Georgia" panose="02040502050405020303" pitchFamily="18" charset="0"/>
              </a:rPr>
              <a:t>Esta interpretación se convirtió en un tópico.</a:t>
            </a:r>
          </a:p>
          <a:p>
            <a:endParaRPr lang="it-IT" sz="2800" dirty="0">
              <a:latin typeface="Georgia" panose="02040502050405020303" pitchFamily="18" charset="0"/>
            </a:endParaRPr>
          </a:p>
        </p:txBody>
      </p:sp>
    </p:spTree>
    <p:extLst>
      <p:ext uri="{BB962C8B-B14F-4D97-AF65-F5344CB8AC3E}">
        <p14:creationId xmlns:p14="http://schemas.microsoft.com/office/powerpoint/2010/main" val="3020751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555641"/>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 - </a:t>
            </a:r>
            <a:r>
              <a:rPr lang="es-ES" sz="2800" i="1" dirty="0" smtClean="0">
                <a:effectLst/>
                <a:latin typeface="Georgia" panose="02040502050405020303" pitchFamily="18" charset="0"/>
                <a:ea typeface="Times New Roman" panose="02020603050405020304" pitchFamily="18" charset="0"/>
              </a:rPr>
              <a:t>vexata quaestio</a:t>
            </a:r>
            <a:r>
              <a:rPr lang="es-ES" sz="2800" dirty="0" smtClean="0">
                <a:effectLst/>
                <a:latin typeface="Georgia" panose="02040502050405020303" pitchFamily="18" charset="0"/>
                <a:ea typeface="Times New Roman" panose="02020603050405020304" pitchFamily="18" charset="0"/>
              </a:rPr>
              <a:t> de la contraposición entre (por un lado) una estética modernista y (por otro) una ideología noventayochista.</a:t>
            </a:r>
          </a:p>
          <a:p>
            <a:endParaRPr lang="es-ES" sz="2800" dirty="0">
              <a:latin typeface="Georgia" panose="02040502050405020303" pitchFamily="18" charset="0"/>
              <a:ea typeface="Times New Roman" panose="02020603050405020304" pitchFamily="18" charset="0"/>
            </a:endParaRPr>
          </a:p>
          <a:p>
            <a:r>
              <a:rPr lang="es-ES" sz="2800" dirty="0" smtClean="0">
                <a:effectLst/>
                <a:latin typeface="Georgia" panose="02040502050405020303" pitchFamily="18" charset="0"/>
                <a:ea typeface="Times New Roman" panose="02020603050405020304" pitchFamily="18" charset="0"/>
              </a:rPr>
              <a:t>Este fue el planteamiento también del famoso libro de Guillermo Díaz-Plaja de 1951. </a:t>
            </a:r>
          </a:p>
          <a:p>
            <a:pPr algn="just"/>
            <a:r>
              <a:rPr lang="es-ES" sz="2800" dirty="0" smtClean="0">
                <a:effectLst/>
                <a:latin typeface="Georgia" panose="02040502050405020303" pitchFamily="18" charset="0"/>
                <a:ea typeface="Times New Roman" panose="02020603050405020304" pitchFamily="18" charset="0"/>
              </a:rPr>
              <a:t>Dicha visión exegética presupone que hubo una especie de vuelta a la cordura (regeneracionista) después del sarampión modernista; una vuelta a la cordura que sería ejemplificada por la tantas veces aludidas evolución machadiana del intimismo de las  </a:t>
            </a:r>
            <a:r>
              <a:rPr lang="es-ES" sz="2800" i="1" dirty="0" smtClean="0">
                <a:effectLst/>
                <a:latin typeface="Georgia" panose="02040502050405020303" pitchFamily="18" charset="0"/>
                <a:ea typeface="Times New Roman" panose="02020603050405020304" pitchFamily="18" charset="0"/>
              </a:rPr>
              <a:t>Soledades</a:t>
            </a:r>
            <a:r>
              <a:rPr lang="es-ES" sz="2800" dirty="0" smtClean="0">
                <a:effectLst/>
                <a:latin typeface="Georgia" panose="02040502050405020303" pitchFamily="18" charset="0"/>
                <a:ea typeface="Times New Roman" panose="02020603050405020304" pitchFamily="18" charset="0"/>
              </a:rPr>
              <a:t> al regeneracionismo de </a:t>
            </a:r>
            <a:r>
              <a:rPr lang="es-ES" sz="2800" i="1" dirty="0" smtClean="0">
                <a:effectLst/>
                <a:latin typeface="Georgia" panose="02040502050405020303" pitchFamily="18" charset="0"/>
                <a:ea typeface="Times New Roman" panose="02020603050405020304" pitchFamily="18" charset="0"/>
              </a:rPr>
              <a:t>Campos de Castilla.</a:t>
            </a:r>
          </a:p>
          <a:p>
            <a:endParaRPr lang="es-ES" sz="2800" dirty="0" smtClean="0">
              <a:effectLst/>
              <a:latin typeface="Georgia" panose="02040502050405020303" pitchFamily="18" charset="0"/>
              <a:ea typeface="Times New Roman" panose="02020603050405020304" pitchFamily="18" charset="0"/>
            </a:endParaRPr>
          </a:p>
          <a:p>
            <a:r>
              <a:rPr lang="es-ES" sz="2800" b="1" dirty="0" smtClean="0">
                <a:effectLst/>
                <a:latin typeface="Georgia" panose="02040502050405020303" pitchFamily="18" charset="0"/>
                <a:ea typeface="Times New Roman" panose="02020603050405020304" pitchFamily="18" charset="0"/>
              </a:rPr>
              <a:t>N.B.</a:t>
            </a:r>
            <a:r>
              <a:rPr lang="es-ES" sz="2800" dirty="0" smtClean="0">
                <a:effectLst/>
                <a:latin typeface="Georgia" panose="02040502050405020303" pitchFamily="18" charset="0"/>
                <a:ea typeface="Times New Roman" panose="02020603050405020304" pitchFamily="18" charset="0"/>
              </a:rPr>
              <a:t> Pero, en realidad, en </a:t>
            </a:r>
            <a:r>
              <a:rPr lang="es-ES" sz="2800" i="1" dirty="0" smtClean="0">
                <a:effectLst/>
                <a:latin typeface="Georgia" panose="02040502050405020303" pitchFamily="18" charset="0"/>
                <a:ea typeface="Times New Roman" panose="02020603050405020304" pitchFamily="18" charset="0"/>
              </a:rPr>
              <a:t>Campos de Castilla</a:t>
            </a:r>
            <a:r>
              <a:rPr lang="es-ES" sz="2800" dirty="0" smtClean="0">
                <a:effectLst/>
                <a:latin typeface="Georgia" panose="02040502050405020303" pitchFamily="18" charset="0"/>
                <a:ea typeface="Times New Roman" panose="02020603050405020304" pitchFamily="18" charset="0"/>
              </a:rPr>
              <a:t> (1912; 1917) no se habla solo del problema de España y son muchos los nexos con </a:t>
            </a:r>
            <a:r>
              <a:rPr lang="es-ES" sz="2800" i="1" dirty="0" smtClean="0">
                <a:effectLst/>
                <a:latin typeface="Georgia" panose="02040502050405020303" pitchFamily="18" charset="0"/>
                <a:ea typeface="Times New Roman" panose="02020603050405020304" pitchFamily="18" charset="0"/>
              </a:rPr>
              <a:t>Soledades</a:t>
            </a:r>
            <a:r>
              <a:rPr lang="es-ES" sz="2800" dirty="0" smtClean="0">
                <a:effectLst/>
                <a:latin typeface="Georgia" panose="02040502050405020303" pitchFamily="18" charset="0"/>
                <a:ea typeface="Times New Roman" panose="02020603050405020304" pitchFamily="18" charset="0"/>
              </a:rPr>
              <a:t> de 1903 y con </a:t>
            </a:r>
            <a:r>
              <a:rPr lang="es-ES" sz="2800" i="1" dirty="0" smtClean="0">
                <a:effectLst/>
                <a:latin typeface="Georgia" panose="02040502050405020303" pitchFamily="18" charset="0"/>
                <a:ea typeface="Times New Roman" panose="02020603050405020304" pitchFamily="18" charset="0"/>
              </a:rPr>
              <a:t>Soledades. Galerías. Y otros poemas </a:t>
            </a:r>
            <a:r>
              <a:rPr lang="es-ES" sz="2800" dirty="0" smtClean="0">
                <a:effectLst/>
                <a:latin typeface="Georgia" panose="02040502050405020303" pitchFamily="18" charset="0"/>
                <a:ea typeface="Times New Roman" panose="02020603050405020304" pitchFamily="18" charset="0"/>
              </a:rPr>
              <a:t>de 1907.</a:t>
            </a:r>
            <a:endParaRPr lang="it-IT" sz="2400" dirty="0" smtClean="0">
              <a:effectLst/>
              <a:latin typeface="Times New Roman" panose="02020603050405020304" pitchFamily="18" charset="0"/>
              <a:ea typeface="Times New Roman" panose="02020603050405020304"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495158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7417415"/>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endParaRPr lang="es-ES" sz="2800" dirty="0" smtClean="0">
              <a:effectLst/>
              <a:latin typeface="Georgia" panose="02040502050405020303" pitchFamily="18" charset="0"/>
              <a:ea typeface="Times New Roman" panose="02020603050405020304" pitchFamily="18" charset="0"/>
            </a:endParaRPr>
          </a:p>
          <a:p>
            <a:r>
              <a:rPr lang="es-ES" sz="2800" i="1" dirty="0" smtClean="0">
                <a:latin typeface="Georgia" panose="02040502050405020303" pitchFamily="18" charset="0"/>
              </a:rPr>
              <a:t>Pedro Laín Entralgo</a:t>
            </a:r>
          </a:p>
          <a:p>
            <a:r>
              <a:rPr lang="es-ES" sz="2800" dirty="0" smtClean="0">
                <a:latin typeface="Georgia" panose="02040502050405020303" pitchFamily="18" charset="0"/>
              </a:rPr>
              <a:t>Se nota el sello de la ideología falangista en </a:t>
            </a:r>
            <a:r>
              <a:rPr lang="es-ES" sz="2800" i="1" dirty="0" smtClean="0">
                <a:latin typeface="Georgia" panose="02040502050405020303" pitchFamily="18" charset="0"/>
              </a:rPr>
              <a:t>La generación del Noventa y ocho </a:t>
            </a:r>
            <a:r>
              <a:rPr lang="es-ES" sz="2800" dirty="0" smtClean="0">
                <a:latin typeface="Georgia" panose="02040502050405020303" pitchFamily="18" charset="0"/>
              </a:rPr>
              <a:t>que Laín Entralgo publicó en 1945. Laín Entralgo da una interpretación ‘orteguiana’: entre acción reformadora y creación literaria, los autores del 98 eligieron la segunda y se dedicaron a “soñar” otra España.</a:t>
            </a:r>
          </a:p>
          <a:p>
            <a:r>
              <a:rPr lang="es-ES" sz="2800" dirty="0" smtClean="0">
                <a:latin typeface="Georgia" panose="02040502050405020303" pitchFamily="18" charset="0"/>
              </a:rPr>
              <a:t>Mitos que habrían guiado este proceso de ensoñación:</a:t>
            </a:r>
          </a:p>
          <a:p>
            <a:pPr marL="514350" indent="-514350">
              <a:buAutoNum type="arabicParenR"/>
            </a:pPr>
            <a:r>
              <a:rPr lang="es-ES" sz="2800" dirty="0" smtClean="0">
                <a:latin typeface="Georgia" panose="02040502050405020303" pitchFamily="18" charset="0"/>
              </a:rPr>
              <a:t>Castilla; 2) Don Quijote; 3) La España futura.</a:t>
            </a:r>
          </a:p>
          <a:p>
            <a:r>
              <a:rPr lang="es-ES" sz="2800" dirty="0" smtClean="0">
                <a:latin typeface="Georgia" panose="02040502050405020303" pitchFamily="18" charset="0"/>
              </a:rPr>
              <a:t>Dichos mitos, observa Inman Fox, coinciden con los de la propaganda cultural franquista.</a:t>
            </a:r>
          </a:p>
          <a:p>
            <a:endParaRPr lang="es-ES" sz="2800" dirty="0">
              <a:latin typeface="Georgia" panose="02040502050405020303" pitchFamily="18" charset="0"/>
            </a:endParaRPr>
          </a:p>
          <a:p>
            <a:r>
              <a:rPr lang="es-ES" sz="2800" b="1" dirty="0" smtClean="0">
                <a:latin typeface="Georgia" panose="02040502050405020303" pitchFamily="18" charset="0"/>
              </a:rPr>
              <a:t>N.B. </a:t>
            </a:r>
            <a:r>
              <a:rPr lang="es-ES" sz="2800" dirty="0" smtClean="0">
                <a:latin typeface="Georgia" panose="02040502050405020303" pitchFamily="18" charset="0"/>
              </a:rPr>
              <a:t>Salinas, Jeschke y Laín Entralgo no conocían los primeros escritos de estos autores, que al principio fueron socialistas y anarquistas...</a:t>
            </a:r>
            <a:endParaRPr lang="es-ES" sz="2800" b="1" dirty="0" smtClean="0">
              <a:latin typeface="Georgia" panose="02040502050405020303" pitchFamily="18" charset="0"/>
            </a:endParaRPr>
          </a:p>
          <a:p>
            <a:endParaRPr lang="es-ES" sz="2800" dirty="0" smtClean="0">
              <a:latin typeface="Georgia" panose="02040502050405020303" pitchFamily="18" charset="0"/>
            </a:endParaRPr>
          </a:p>
          <a:p>
            <a:r>
              <a:rPr lang="es-ES" sz="2800" i="1" dirty="0" smtClean="0">
                <a:latin typeface="Georgia" panose="02040502050405020303" pitchFamily="18" charset="0"/>
              </a:rPr>
              <a:t> </a:t>
            </a:r>
            <a:endParaRPr lang="it-IT" sz="2800" i="1" dirty="0">
              <a:latin typeface="Georgia" panose="02040502050405020303" pitchFamily="18" charset="0"/>
            </a:endParaRPr>
          </a:p>
        </p:txBody>
      </p:sp>
    </p:spTree>
    <p:extLst>
      <p:ext uri="{BB962C8B-B14F-4D97-AF65-F5344CB8AC3E}">
        <p14:creationId xmlns:p14="http://schemas.microsoft.com/office/powerpoint/2010/main" val="3668652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4832092"/>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endParaRPr lang="es-ES" sz="2800" dirty="0" smtClean="0">
              <a:effectLst/>
              <a:latin typeface="Georgia" panose="02040502050405020303" pitchFamily="18" charset="0"/>
              <a:ea typeface="Times New Roman" panose="02020603050405020304" pitchFamily="18" charset="0"/>
            </a:endParaRPr>
          </a:p>
          <a:p>
            <a:r>
              <a:rPr lang="es-ES" sz="2800" i="1" dirty="0" smtClean="0">
                <a:latin typeface="Georgia" panose="02040502050405020303" pitchFamily="18" charset="0"/>
              </a:rPr>
              <a:t>Ricardo Gullón</a:t>
            </a:r>
          </a:p>
          <a:p>
            <a:r>
              <a:rPr lang="es-ES" sz="2800" dirty="0" smtClean="0">
                <a:latin typeface="Georgia" panose="02040502050405020303" pitchFamily="18" charset="0"/>
              </a:rPr>
              <a:t>En </a:t>
            </a:r>
            <a:r>
              <a:rPr lang="es-ES" sz="2800" i="1" dirty="0" smtClean="0">
                <a:latin typeface="Georgia" panose="02040502050405020303" pitchFamily="18" charset="0"/>
              </a:rPr>
              <a:t>La invención del 98 </a:t>
            </a:r>
            <a:r>
              <a:rPr lang="es-ES" sz="2800" dirty="0" smtClean="0">
                <a:latin typeface="Georgia" panose="02040502050405020303" pitchFamily="18" charset="0"/>
              </a:rPr>
              <a:t>(1969) afirma que el concepto de Generación del 98 puede revelarse útil para investigaciones de carácter político, histórico o sociológico, pero NO SIRVE en ámbito literario, y debe ser sustituido por el de Modernismo.</a:t>
            </a:r>
          </a:p>
          <a:p>
            <a:endParaRPr lang="es-ES" sz="2800" dirty="0">
              <a:latin typeface="Georgia" panose="02040502050405020303" pitchFamily="18" charset="0"/>
            </a:endParaRPr>
          </a:p>
          <a:p>
            <a:r>
              <a:rPr lang="es-ES" sz="2800" i="1" dirty="0" smtClean="0">
                <a:latin typeface="Georgia" panose="02040502050405020303" pitchFamily="18" charset="0"/>
              </a:rPr>
              <a:t>José Luis Abellán</a:t>
            </a:r>
          </a:p>
          <a:p>
            <a:r>
              <a:rPr lang="es-ES" sz="2800" dirty="0" smtClean="0">
                <a:latin typeface="Georgia" panose="02040502050405020303" pitchFamily="18" charset="0"/>
              </a:rPr>
              <a:t>Comparte este juicio Abellán, que en </a:t>
            </a:r>
            <a:r>
              <a:rPr lang="es-ES" sz="2800" i="1" dirty="0" smtClean="0">
                <a:latin typeface="Georgia" panose="02040502050405020303" pitchFamily="18" charset="0"/>
              </a:rPr>
              <a:t>Sociología del 98</a:t>
            </a:r>
            <a:r>
              <a:rPr lang="es-ES" sz="2800" dirty="0" smtClean="0">
                <a:latin typeface="Georgia" panose="02040502050405020303" pitchFamily="18" charset="0"/>
              </a:rPr>
              <a:t> (1973)</a:t>
            </a:r>
            <a:r>
              <a:rPr lang="es-ES" sz="2800" i="1" dirty="0" smtClean="0">
                <a:latin typeface="Georgia" panose="02040502050405020303" pitchFamily="18" charset="0"/>
              </a:rPr>
              <a:t>  </a:t>
            </a:r>
            <a:r>
              <a:rPr lang="es-ES" sz="2800" dirty="0" smtClean="0">
                <a:latin typeface="Georgia" panose="02040502050405020303" pitchFamily="18" charset="0"/>
              </a:rPr>
              <a:t>sostiene que el concepto de Generación del 98 pertenece a la Historia de las ideas y no a la crítica literaria.</a:t>
            </a:r>
            <a:endParaRPr lang="it-IT" sz="2800" i="1" dirty="0">
              <a:latin typeface="Georgia" panose="02040502050405020303" pitchFamily="18" charset="0"/>
            </a:endParaRPr>
          </a:p>
        </p:txBody>
      </p:sp>
    </p:spTree>
    <p:extLst>
      <p:ext uri="{BB962C8B-B14F-4D97-AF65-F5344CB8AC3E}">
        <p14:creationId xmlns:p14="http://schemas.microsoft.com/office/powerpoint/2010/main" val="2963086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740307"/>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a:t>
            </a:r>
            <a:r>
              <a:rPr lang="it-IT" sz="2800" dirty="0" smtClean="0">
                <a:solidFill>
                  <a:srgbClr val="FF0000"/>
                </a:solidFill>
                <a:latin typeface="Georgia" panose="02040502050405020303" pitchFamily="18" charset="0"/>
              </a:rPr>
              <a:t>XX</a:t>
            </a:r>
            <a:endParaRPr lang="it-IT" sz="2800" dirty="0">
              <a:solidFill>
                <a:srgbClr val="FF0000"/>
              </a:solidFill>
              <a:latin typeface="Georgia" panose="02040502050405020303" pitchFamily="18" charset="0"/>
            </a:endParaRPr>
          </a:p>
          <a:p>
            <a:r>
              <a:rPr lang="es-ES" sz="2800" dirty="0">
                <a:latin typeface="Georgia"/>
                <a:ea typeface="Times New Roman"/>
                <a:cs typeface="Times New Roman"/>
              </a:rPr>
              <a:t>Los manuales suelen repetir que la época entre finales del XIX y principios del XX está marcada por una </a:t>
            </a:r>
            <a:r>
              <a:rPr lang="es-ES" sz="2800" b="1" dirty="0">
                <a:latin typeface="Georgia"/>
                <a:ea typeface="Times New Roman"/>
                <a:cs typeface="Times New Roman"/>
              </a:rPr>
              <a:t>honda </a:t>
            </a:r>
            <a:r>
              <a:rPr lang="es-ES" sz="2800" b="1" dirty="0" smtClean="0">
                <a:latin typeface="Georgia"/>
                <a:ea typeface="Times New Roman"/>
                <a:cs typeface="Times New Roman"/>
              </a:rPr>
              <a:t>crisis</a:t>
            </a:r>
            <a:r>
              <a:rPr lang="es-ES" sz="2800" dirty="0" smtClean="0">
                <a:latin typeface="Georgia"/>
                <a:ea typeface="Times New Roman"/>
                <a:cs typeface="Times New Roman"/>
              </a:rPr>
              <a:t>. </a:t>
            </a:r>
          </a:p>
          <a:p>
            <a:pPr algn="just"/>
            <a:r>
              <a:rPr lang="es-ES" sz="2800" dirty="0">
                <a:latin typeface="Georgia"/>
                <a:ea typeface="Times New Roman"/>
                <a:cs typeface="Times New Roman"/>
              </a:rPr>
              <a:t>A</a:t>
            </a:r>
            <a:r>
              <a:rPr lang="es-ES" sz="2800" dirty="0" smtClean="0">
                <a:latin typeface="Georgia"/>
                <a:ea typeface="Times New Roman"/>
                <a:cs typeface="Times New Roman"/>
              </a:rPr>
              <a:t> </a:t>
            </a:r>
            <a:r>
              <a:rPr lang="es-ES" sz="2800" dirty="0">
                <a:latin typeface="Georgia"/>
                <a:ea typeface="Times New Roman"/>
                <a:cs typeface="Times New Roman"/>
              </a:rPr>
              <a:t>resultas de ello, la literatura de este tiempo resulta permeada por la consciencia de las violentas transformaciones que atañen a cada dimensión de la vida social, desde la política a la filosofía, desde la economía a la literatura</a:t>
            </a:r>
            <a:r>
              <a:rPr lang="es-ES" sz="2800" dirty="0" smtClean="0">
                <a:latin typeface="Georgia"/>
                <a:ea typeface="Times New Roman"/>
                <a:cs typeface="Times New Roman"/>
              </a:rPr>
              <a:t>.</a:t>
            </a:r>
            <a:endParaRPr lang="es-ES" sz="2400" dirty="0">
              <a:solidFill>
                <a:srgbClr val="FF0000"/>
              </a:solidFill>
              <a:latin typeface="Georgia"/>
              <a:cs typeface="Times New Roman"/>
            </a:endParaRPr>
          </a:p>
          <a:p>
            <a:pPr algn="just"/>
            <a:r>
              <a:rPr lang="es-ES" sz="2400" dirty="0">
                <a:latin typeface="Georgia" panose="02040502050405020303" pitchFamily="18" charset="0"/>
              </a:rPr>
              <a:t>“Fin de siglo, fin del mundo”: eso afirma Dorian Gray (el personaje de Oscar Wilde) y este el lema de la nueva época, marcada por un sentimiento de decadencia general. Todos los intelecuales se dan cuenta de que los grandes cambios y las innovaciones habrían causado la caída de los sistemas filosóficos y de las experiencias artísticas del siglo que terminaba. Clarín fue uno de los primeros, en España, a barajar la idea de un “mal de fin de siglo”, expresión que pronto utilizaría incluso Unamuno (transformándola en “mal del siglo”) para indicar el fracaso de todos los racionalismos que obligada a pervivir o sobrevivir en la edad del nihilismo.</a:t>
            </a:r>
            <a:endParaRPr lang="it-IT" sz="2400" dirty="0">
              <a:latin typeface="Georgia" panose="02040502050405020303" pitchFamily="18" charset="0"/>
            </a:endParaRPr>
          </a:p>
          <a:p>
            <a:pPr algn="just"/>
            <a:endParaRPr lang="it-IT" sz="20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3353199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5262979"/>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p>
          <a:p>
            <a:r>
              <a:rPr lang="es-ES" sz="2800" dirty="0" smtClean="0">
                <a:solidFill>
                  <a:srgbClr val="FF0000"/>
                </a:solidFill>
                <a:effectLst/>
                <a:latin typeface="Georgia" panose="02040502050405020303" pitchFamily="18" charset="0"/>
                <a:ea typeface="Times New Roman" panose="02020603050405020304" pitchFamily="18" charset="0"/>
              </a:rPr>
              <a:t>Inman Fox comparte la crítica de Gullón: el concepto de Generación del 98, fabricado con una metodología aproximativa y condicionado por ideológias diferentes, NO explica la nueva literatura.</a:t>
            </a:r>
          </a:p>
          <a:p>
            <a:r>
              <a:rPr lang="es-ES" sz="2800" dirty="0" smtClean="0">
                <a:latin typeface="Georgia" panose="02040502050405020303" pitchFamily="18" charset="0"/>
                <a:ea typeface="Times New Roman" panose="02020603050405020304" pitchFamily="18" charset="0"/>
              </a:rPr>
              <a:t>Señala, como posible solución, la idea de concebir como UNIDAD (y no ya como OPOSICIÓN) la distinción entre Modernismo y 98.</a:t>
            </a:r>
          </a:p>
          <a:p>
            <a:r>
              <a:rPr lang="es-ES" sz="2800" dirty="0" smtClean="0">
                <a:effectLst/>
                <a:latin typeface="Georgia" panose="02040502050405020303" pitchFamily="18" charset="0"/>
                <a:ea typeface="Times New Roman" panose="02020603050405020304" pitchFamily="18" charset="0"/>
              </a:rPr>
              <a:t>Para ello propone la adopción del concepto de Crisis de Fin de Siglo que permite:</a:t>
            </a:r>
          </a:p>
          <a:p>
            <a:pPr marL="514350" indent="-514350">
              <a:buAutoNum type="arabicParenR"/>
            </a:pPr>
            <a:r>
              <a:rPr lang="es-ES" sz="2800" dirty="0" smtClean="0">
                <a:latin typeface="Georgia" panose="02040502050405020303" pitchFamily="18" charset="0"/>
                <a:ea typeface="Times New Roman" panose="02020603050405020304" pitchFamily="18" charset="0"/>
              </a:rPr>
              <a:t>reconstruir, más allá del ámbito nacional, la crisis sociopolítica que motivó una ruptura estética;</a:t>
            </a:r>
          </a:p>
          <a:p>
            <a:pPr marL="514350" indent="-514350">
              <a:buAutoNum type="arabicParenR"/>
            </a:pPr>
            <a:r>
              <a:rPr lang="es-ES" sz="2800" dirty="0" smtClean="0">
                <a:effectLst/>
                <a:latin typeface="Georgia" panose="02040502050405020303" pitchFamily="18" charset="0"/>
                <a:ea typeface="Times New Roman" panose="02020603050405020304" pitchFamily="18" charset="0"/>
              </a:rPr>
              <a:t>ampliar la definición de Modernismo (que Mainer identifica con Simbolismo).</a:t>
            </a:r>
          </a:p>
        </p:txBody>
      </p:sp>
    </p:spTree>
    <p:extLst>
      <p:ext uri="{BB962C8B-B14F-4D97-AF65-F5344CB8AC3E}">
        <p14:creationId xmlns:p14="http://schemas.microsoft.com/office/powerpoint/2010/main" val="2863857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740307"/>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a:t>
            </a:r>
            <a:r>
              <a:rPr lang="it-IT" sz="2800" dirty="0" smtClean="0">
                <a:solidFill>
                  <a:srgbClr val="FF0000"/>
                </a:solidFill>
                <a:latin typeface="Georgia" panose="02040502050405020303" pitchFamily="18" charset="0"/>
              </a:rPr>
              <a:t>XX</a:t>
            </a:r>
          </a:p>
          <a:p>
            <a:r>
              <a:rPr lang="es-ES" sz="2400" dirty="0" smtClean="0">
                <a:effectLst/>
                <a:latin typeface="Georgia" panose="02040502050405020303" pitchFamily="18" charset="0"/>
                <a:ea typeface="MS Mincho"/>
              </a:rPr>
              <a:t>En ámbito científico, se fundó la física moderna (la primera formulación de la teoría de la relatividad de Einstein, que destruye la idea misma de un “tiempo” igual para todos, es de 1905); además se crearon la sociología y, sobre todo, la psicoanálisis (</a:t>
            </a:r>
            <a:r>
              <a:rPr lang="es-ES" sz="2400" i="1" dirty="0" smtClean="0">
                <a:effectLst/>
                <a:latin typeface="Georgia" panose="02040502050405020303" pitchFamily="18" charset="0"/>
                <a:ea typeface="MS Mincho"/>
              </a:rPr>
              <a:t>La interpretación de los sueños</a:t>
            </a:r>
            <a:r>
              <a:rPr lang="es-ES" sz="2400" dirty="0" smtClean="0">
                <a:effectLst/>
                <a:latin typeface="Georgia" panose="02040502050405020303" pitchFamily="18" charset="0"/>
                <a:ea typeface="MS Mincho"/>
              </a:rPr>
              <a:t> de Freud es de 1905). </a:t>
            </a:r>
            <a:endParaRPr lang="it-IT" sz="2400" dirty="0">
              <a:latin typeface="Georgia" panose="02040502050405020303" pitchFamily="18" charset="0"/>
              <a:ea typeface="MS Mincho"/>
            </a:endParaRPr>
          </a:p>
          <a:p>
            <a:pPr algn="just"/>
            <a:r>
              <a:rPr lang="es-ES" sz="2400" dirty="0" smtClean="0">
                <a:effectLst/>
                <a:latin typeface="Georgia" panose="02040502050405020303" pitchFamily="18" charset="0"/>
              </a:rPr>
              <a:t>La segunda mitad de siglo XIX se caracteriza, además, por el nacimiento y la consolidación de los movimientos obreros, así como por el desarrollo de la estructura sindical y el socialismo (el PSOE se funda en 1879). Si volvemos la vista a Europa, Francia, hacia 1870, acusa la ruptura de la concepción positivista del mundo y se enfrenta a una crisis espiritual y moral.</a:t>
            </a:r>
            <a:r>
              <a:rPr lang="it-IT" sz="2400" dirty="0">
                <a:latin typeface="Georgia" panose="02040502050405020303" pitchFamily="18" charset="0"/>
              </a:rPr>
              <a:t> </a:t>
            </a:r>
            <a:r>
              <a:rPr lang="es-ES" sz="2400" dirty="0" smtClean="0">
                <a:effectLst/>
                <a:latin typeface="Georgia" panose="02040502050405020303" pitchFamily="18" charset="0"/>
                <a:ea typeface="MS Mincho"/>
              </a:rPr>
              <a:t>La situación no era mejor en Inglaterra, sumida en la depresión económica, y en pleno apogeo de lo que se llamó la crisis del espíritu victoriano. Suele explicarse dicha crisis en virtud de una serie de circunstancias: los procesos de urbanización del siglo XIX también trajeron miseria, tuberculosis y aumento de la criminalidad. No en vano, se asiste a un verdadero crecimiento de la prostitución, que casi se erige en el centro de la vida social (es esta una de las razones de la reacción moralista en la literatura francesa y de la sexofobia victoriana).</a:t>
            </a:r>
            <a:endParaRPr lang="it-IT" sz="2400" dirty="0">
              <a:latin typeface="Georgia" panose="02040502050405020303" pitchFamily="18" charset="0"/>
              <a:ea typeface="MS Mincho"/>
            </a:endParaRPr>
          </a:p>
          <a:p>
            <a:pPr algn="just"/>
            <a:endParaRPr lang="it-IT" sz="20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826975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5693866"/>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XX</a:t>
            </a:r>
          </a:p>
          <a:p>
            <a:endParaRPr lang="it-IT" sz="2800" dirty="0">
              <a:solidFill>
                <a:srgbClr val="FF0000"/>
              </a:solidFill>
              <a:latin typeface="Georgia" panose="02040502050405020303" pitchFamily="18" charset="0"/>
            </a:endParaRPr>
          </a:p>
          <a:p>
            <a:r>
              <a:rPr lang="es-ES" sz="2800" dirty="0">
                <a:latin typeface="Georgia"/>
                <a:ea typeface="Times New Roman"/>
                <a:cs typeface="Times New Roman"/>
              </a:rPr>
              <a:t> </a:t>
            </a:r>
            <a:r>
              <a:rPr lang="es-ES" sz="2800" dirty="0" smtClean="0">
                <a:latin typeface="Georgia"/>
                <a:ea typeface="Times New Roman"/>
                <a:cs typeface="Times New Roman"/>
              </a:rPr>
              <a:t>Cuatro </a:t>
            </a:r>
            <a:r>
              <a:rPr lang="es-ES" sz="2800" dirty="0">
                <a:latin typeface="Georgia"/>
                <a:ea typeface="Times New Roman"/>
                <a:cs typeface="Times New Roman"/>
              </a:rPr>
              <a:t>categorías historiográficas complementarias para describir la literatura </a:t>
            </a:r>
            <a:r>
              <a:rPr lang="es-ES" sz="2800" i="1" dirty="0">
                <a:latin typeface="Georgia"/>
                <a:ea typeface="Times New Roman"/>
                <a:cs typeface="Times New Roman"/>
              </a:rPr>
              <a:t>finisecular</a:t>
            </a:r>
            <a:r>
              <a:rPr lang="es-ES" sz="2800" dirty="0">
                <a:latin typeface="Georgia"/>
                <a:ea typeface="Times New Roman"/>
                <a:cs typeface="Times New Roman"/>
              </a:rPr>
              <a:t> y de principios del </a:t>
            </a:r>
            <a:r>
              <a:rPr lang="es-ES" sz="2800" dirty="0" smtClean="0">
                <a:latin typeface="Georgia"/>
                <a:ea typeface="Times New Roman"/>
                <a:cs typeface="Times New Roman"/>
              </a:rPr>
              <a:t>XX.</a:t>
            </a:r>
          </a:p>
          <a:p>
            <a:endParaRPr lang="es-ES" sz="2800" dirty="0">
              <a:solidFill>
                <a:srgbClr val="FF0000"/>
              </a:solidFill>
              <a:latin typeface="Georgia"/>
              <a:cs typeface="Times New Roman"/>
            </a:endParaRPr>
          </a:p>
          <a:p>
            <a:r>
              <a:rPr lang="es-ES" sz="2800" dirty="0">
                <a:latin typeface="Georgia"/>
                <a:ea typeface="Times New Roman"/>
                <a:cs typeface="Times New Roman"/>
              </a:rPr>
              <a:t>La multiplicidad onomástica </a:t>
            </a:r>
            <a:r>
              <a:rPr lang="es-ES" sz="2800" dirty="0" smtClean="0">
                <a:latin typeface="Georgia"/>
                <a:ea typeface="Times New Roman"/>
                <a:cs typeface="Times New Roman"/>
              </a:rPr>
              <a:t>es </a:t>
            </a:r>
            <a:r>
              <a:rPr lang="es-ES" sz="2800" dirty="0">
                <a:latin typeface="Georgia"/>
                <a:ea typeface="Times New Roman"/>
                <a:cs typeface="Times New Roman"/>
              </a:rPr>
              <a:t>un síntoma de confusión, y delata que hay una dificultad exegética ‘nueva</a:t>
            </a:r>
            <a:r>
              <a:rPr lang="es-ES" sz="2800" dirty="0" smtClean="0">
                <a:latin typeface="Georgia"/>
                <a:ea typeface="Times New Roman"/>
                <a:cs typeface="Times New Roman"/>
              </a:rPr>
              <a:t>’.</a:t>
            </a:r>
          </a:p>
          <a:p>
            <a:endParaRPr lang="es-ES" sz="2800" dirty="0">
              <a:solidFill>
                <a:srgbClr val="FF0000"/>
              </a:solidFill>
              <a:latin typeface="Georgia"/>
              <a:cs typeface="Times New Roman"/>
            </a:endParaRPr>
          </a:p>
          <a:p>
            <a:r>
              <a:rPr lang="es-ES" sz="2800" dirty="0">
                <a:latin typeface="Georgia"/>
                <a:ea typeface="Times New Roman"/>
                <a:cs typeface="Times New Roman"/>
              </a:rPr>
              <a:t>Estas categorías historiográficas constituyen diferentes perspectivas complementarias, es decir, lentes con una distinta graduación que sirven para poner de manifiesto (y, a la vez, para dejar en la sombra) facetas discordantes </a:t>
            </a:r>
            <a:r>
              <a:rPr lang="es-ES" sz="2800" dirty="0" smtClean="0">
                <a:latin typeface="Georgia"/>
                <a:ea typeface="Times New Roman"/>
                <a:cs typeface="Times New Roman"/>
              </a:rPr>
              <a:t>de </a:t>
            </a:r>
            <a:r>
              <a:rPr lang="es-ES" sz="2800" dirty="0">
                <a:latin typeface="Georgia"/>
                <a:ea typeface="Times New Roman"/>
                <a:cs typeface="Times New Roman"/>
              </a:rPr>
              <a:t>las obras examinadas (mejor dicho: en la porción de crisis que reverberan las obras literarias examinadas).</a:t>
            </a:r>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240480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5693866"/>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XX</a:t>
            </a:r>
          </a:p>
          <a:p>
            <a:endParaRPr lang="it-IT" sz="2800" dirty="0">
              <a:solidFill>
                <a:srgbClr val="FF0000"/>
              </a:solidFill>
              <a:latin typeface="Georgia" panose="02040502050405020303" pitchFamily="18" charset="0"/>
            </a:endParaRPr>
          </a:p>
          <a:p>
            <a:r>
              <a:rPr lang="es-ES" sz="2800" dirty="0">
                <a:latin typeface="Georgia" panose="02040502050405020303" pitchFamily="18" charset="0"/>
              </a:rPr>
              <a:t>1. </a:t>
            </a:r>
            <a:r>
              <a:rPr lang="es-ES" sz="2800" i="1" dirty="0">
                <a:latin typeface="Georgia" panose="02040502050405020303" pitchFamily="18" charset="0"/>
              </a:rPr>
              <a:t>Modernismo. </a:t>
            </a:r>
            <a:endParaRPr lang="it-IT" sz="2800" dirty="0">
              <a:latin typeface="Georgia" panose="02040502050405020303" pitchFamily="18" charset="0"/>
            </a:endParaRPr>
          </a:p>
          <a:p>
            <a:r>
              <a:rPr lang="es-ES" sz="2800" dirty="0">
                <a:latin typeface="Georgia" panose="02040502050405020303" pitchFamily="18" charset="0"/>
              </a:rPr>
              <a:t>Es la más antigua, porque ya se utilizaba en España durante la última década del XIX. </a:t>
            </a:r>
            <a:r>
              <a:rPr lang="es-ES" sz="2800" dirty="0" smtClean="0">
                <a:latin typeface="Georgia" panose="02040502050405020303" pitchFamily="18" charset="0"/>
              </a:rPr>
              <a:t>Su proyección </a:t>
            </a:r>
            <a:r>
              <a:rPr lang="es-ES" sz="2800" dirty="0">
                <a:latin typeface="Georgia" panose="02040502050405020303" pitchFamily="18" charset="0"/>
              </a:rPr>
              <a:t>es tan dilatada, en ámbito hispánico, que abarca tanto el </a:t>
            </a:r>
            <a:r>
              <a:rPr lang="es-ES" sz="2800" dirty="0" smtClean="0">
                <a:latin typeface="Georgia" panose="02040502050405020303" pitchFamily="18" charset="0"/>
              </a:rPr>
              <a:t>Simbolismo (y otras corrientes contemporáneas como el Parnasismo, Prerrafaelismo, Decadentismo, etc.) </a:t>
            </a:r>
            <a:r>
              <a:rPr lang="es-ES" sz="2800" dirty="0">
                <a:latin typeface="Georgia" panose="02040502050405020303" pitchFamily="18" charset="0"/>
              </a:rPr>
              <a:t>como el Modernismo </a:t>
            </a:r>
            <a:r>
              <a:rPr lang="es-ES" sz="2800" i="1" dirty="0">
                <a:latin typeface="Georgia" panose="02040502050405020303" pitchFamily="18" charset="0"/>
              </a:rPr>
              <a:t>stricto sensu</a:t>
            </a:r>
            <a:r>
              <a:rPr lang="es-ES" sz="2800" dirty="0">
                <a:latin typeface="Georgia" panose="02040502050405020303" pitchFamily="18" charset="0"/>
              </a:rPr>
              <a:t> </a:t>
            </a:r>
            <a:r>
              <a:rPr lang="es-ES" sz="2800" dirty="0" smtClean="0">
                <a:latin typeface="Georgia" panose="02040502050405020303" pitchFamily="18" charset="0"/>
              </a:rPr>
              <a:t>europeo</a:t>
            </a:r>
            <a:r>
              <a:rPr lang="es-ES" sz="2800" dirty="0">
                <a:latin typeface="Georgia" panose="02040502050405020303" pitchFamily="18" charset="0"/>
              </a:rPr>
              <a:t> </a:t>
            </a:r>
            <a:r>
              <a:rPr lang="es-ES" sz="2800" dirty="0" smtClean="0">
                <a:latin typeface="Georgia" panose="02040502050405020303" pitchFamily="18" charset="0"/>
              </a:rPr>
              <a:t>(categoría diferente de las anteriores).</a:t>
            </a:r>
            <a:endParaRPr lang="es-ES" sz="2800" dirty="0">
              <a:solidFill>
                <a:srgbClr val="FF0000"/>
              </a:solidFill>
              <a:latin typeface="Georgia" panose="02040502050405020303" pitchFamily="18" charset="0"/>
            </a:endParaRPr>
          </a:p>
          <a:p>
            <a:pPr indent="449580" algn="just">
              <a:lnSpc>
                <a:spcPct val="150000"/>
              </a:lnSpc>
              <a:spcAft>
                <a:spcPts val="0"/>
              </a:spcAft>
            </a:pPr>
            <a:r>
              <a:rPr lang="es-ES" sz="2800" b="1" dirty="0">
                <a:latin typeface="Georgia"/>
                <a:ea typeface="Times New Roman"/>
              </a:rPr>
              <a:t>Lupa: Cambio </a:t>
            </a:r>
            <a:r>
              <a:rPr lang="es-ES" sz="2800" b="1" dirty="0" smtClean="0">
                <a:latin typeface="Georgia"/>
                <a:ea typeface="Times New Roman"/>
              </a:rPr>
              <a:t>estético (aunque el Modernismo no fue solo una nueva estética)</a:t>
            </a:r>
            <a:endParaRPr lang="it-IT" sz="2400" dirty="0">
              <a:latin typeface="Times New Roman"/>
              <a:ea typeface="Times New Roman"/>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2650112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5262979"/>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XX</a:t>
            </a:r>
          </a:p>
          <a:p>
            <a:endParaRPr lang="it-IT" sz="2800" dirty="0">
              <a:solidFill>
                <a:srgbClr val="FF0000"/>
              </a:solidFill>
              <a:latin typeface="Georgia" panose="02040502050405020303" pitchFamily="18" charset="0"/>
            </a:endParaRPr>
          </a:p>
          <a:p>
            <a:pPr algn="just">
              <a:lnSpc>
                <a:spcPct val="150000"/>
              </a:lnSpc>
              <a:spcAft>
                <a:spcPts val="0"/>
              </a:spcAft>
            </a:pPr>
            <a:r>
              <a:rPr lang="es-ES" sz="2800" dirty="0">
                <a:latin typeface="Georgia"/>
                <a:ea typeface="Times New Roman"/>
              </a:rPr>
              <a:t>2. </a:t>
            </a:r>
            <a:r>
              <a:rPr lang="es-ES" sz="2800" i="1" dirty="0">
                <a:latin typeface="Georgia"/>
                <a:ea typeface="Times New Roman"/>
              </a:rPr>
              <a:t>Generación de 1898. </a:t>
            </a:r>
            <a:endParaRPr lang="it-IT" sz="2400" dirty="0">
              <a:latin typeface="Times New Roman"/>
              <a:ea typeface="Times New Roman"/>
            </a:endParaRPr>
          </a:p>
          <a:p>
            <a:pPr algn="just">
              <a:spcAft>
                <a:spcPts val="0"/>
              </a:spcAft>
            </a:pPr>
            <a:r>
              <a:rPr lang="es-ES" sz="2800" dirty="0">
                <a:latin typeface="Georgia"/>
                <a:ea typeface="Times New Roman"/>
              </a:rPr>
              <a:t>Esta categoría nació en los primeros dos lustros del XX. Se afirmó definitivamente con la homónima serie de artículos que José Martínez Ruiz «Azorín» publicó en 1913 (aportación teórica fundamental a pesar de las críticas despiadadas de los últimos años).</a:t>
            </a:r>
            <a:endParaRPr lang="it-IT" sz="2400" dirty="0">
              <a:latin typeface="Times New Roman"/>
              <a:ea typeface="Times New Roman"/>
            </a:endParaRPr>
          </a:p>
          <a:p>
            <a:pPr indent="449580" algn="just">
              <a:lnSpc>
                <a:spcPct val="150000"/>
              </a:lnSpc>
              <a:spcAft>
                <a:spcPts val="0"/>
              </a:spcAft>
            </a:pPr>
            <a:r>
              <a:rPr lang="es-ES" sz="2800" b="1" dirty="0">
                <a:latin typeface="Georgia"/>
                <a:ea typeface="Times New Roman"/>
              </a:rPr>
              <a:t>Lupa: Problema de </a:t>
            </a:r>
            <a:r>
              <a:rPr lang="es-ES" sz="2800" b="1" dirty="0" smtClean="0">
                <a:latin typeface="Georgia"/>
                <a:ea typeface="Times New Roman"/>
              </a:rPr>
              <a:t>España (aunque la propuesta teórica de Azorín sea mucho más compleja)</a:t>
            </a:r>
            <a:endParaRPr lang="it-IT" sz="2400" dirty="0">
              <a:latin typeface="Times New Roman"/>
              <a:ea typeface="Times New Roman"/>
            </a:endParaRPr>
          </a:p>
          <a:p>
            <a:pPr indent="449580" algn="just">
              <a:lnSpc>
                <a:spcPct val="150000"/>
              </a:lnSpc>
              <a:spcAft>
                <a:spcPts val="0"/>
              </a:spcAft>
            </a:pPr>
            <a:r>
              <a:rPr lang="es-ES" sz="2800" dirty="0">
                <a:latin typeface="Georgia"/>
                <a:ea typeface="Times New Roman"/>
              </a:rPr>
              <a:t> </a:t>
            </a:r>
            <a:endParaRPr lang="it-IT" sz="2400" dirty="0">
              <a:effectLst/>
              <a:latin typeface="Times New Roman"/>
              <a:ea typeface="Times New Roman"/>
            </a:endParaRPr>
          </a:p>
        </p:txBody>
      </p:sp>
    </p:spTree>
    <p:extLst>
      <p:ext uri="{BB962C8B-B14F-4D97-AF65-F5344CB8AC3E}">
        <p14:creationId xmlns:p14="http://schemas.microsoft.com/office/powerpoint/2010/main" val="1515151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124754"/>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XX</a:t>
            </a:r>
            <a:endParaRPr lang="it-IT" sz="2800" dirty="0">
              <a:solidFill>
                <a:srgbClr val="FF0000"/>
              </a:solidFill>
              <a:latin typeface="Georgia" panose="02040502050405020303" pitchFamily="18" charset="0"/>
            </a:endParaRPr>
          </a:p>
          <a:p>
            <a:endParaRPr lang="es-ES" sz="2800" dirty="0" smtClean="0"/>
          </a:p>
          <a:p>
            <a:r>
              <a:rPr lang="es-ES" sz="2800" dirty="0" smtClean="0">
                <a:latin typeface="Georgia" panose="02040502050405020303" pitchFamily="18" charset="0"/>
              </a:rPr>
              <a:t>3</a:t>
            </a:r>
            <a:r>
              <a:rPr lang="es-ES" sz="2800" dirty="0">
                <a:latin typeface="Georgia" panose="02040502050405020303" pitchFamily="18" charset="0"/>
              </a:rPr>
              <a:t>.</a:t>
            </a:r>
            <a:r>
              <a:rPr lang="es-ES" sz="2800" i="1" dirty="0">
                <a:latin typeface="Georgia" panose="02040502050405020303" pitchFamily="18" charset="0"/>
              </a:rPr>
              <a:t> Crisis de fin de siglo</a:t>
            </a:r>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Etiqueta </a:t>
            </a:r>
            <a:r>
              <a:rPr lang="es-ES" sz="2800" dirty="0" smtClean="0">
                <a:latin typeface="Georgia" panose="02040502050405020303" pitchFamily="18" charset="0"/>
              </a:rPr>
              <a:t>que se utilizó en </a:t>
            </a:r>
            <a:r>
              <a:rPr lang="es-ES" sz="2800" dirty="0">
                <a:latin typeface="Georgia" panose="02040502050405020303" pitchFamily="18" charset="0"/>
              </a:rPr>
              <a:t>la España de entresiglos, </a:t>
            </a:r>
            <a:r>
              <a:rPr lang="es-ES" sz="2800" dirty="0" smtClean="0">
                <a:latin typeface="Georgia" panose="02040502050405020303" pitchFamily="18" charset="0"/>
              </a:rPr>
              <a:t>pero mucho menos arraigada. Se </a:t>
            </a:r>
            <a:r>
              <a:rPr lang="es-ES" sz="2800" dirty="0">
                <a:latin typeface="Georgia" panose="02040502050405020303" pitchFamily="18" charset="0"/>
              </a:rPr>
              <a:t>ha adoptato cada vez más </a:t>
            </a:r>
            <a:r>
              <a:rPr lang="es-ES" sz="2800" dirty="0" smtClean="0">
                <a:latin typeface="Georgia" panose="02040502050405020303" pitchFamily="18" charset="0"/>
              </a:rPr>
              <a:t>sobre todo en </a:t>
            </a:r>
            <a:r>
              <a:rPr lang="es-ES" sz="2800" dirty="0">
                <a:latin typeface="Georgia" panose="02040502050405020303" pitchFamily="18" charset="0"/>
              </a:rPr>
              <a:t>los últimos cuarenta años porque así se pretendía ir más allá del horizonte nacional </a:t>
            </a:r>
            <a:r>
              <a:rPr lang="es-ES" sz="2800" dirty="0" smtClean="0">
                <a:latin typeface="Georgia" panose="02040502050405020303" pitchFamily="18" charset="0"/>
              </a:rPr>
              <a:t>(Generación del 98) o hispanohablante (el Modernismo español y americano); </a:t>
            </a:r>
            <a:r>
              <a:rPr lang="es-ES" sz="2800" dirty="0">
                <a:latin typeface="Georgia" panose="02040502050405020303" pitchFamily="18" charset="0"/>
              </a:rPr>
              <a:t>razón por la cual se ha considerado que dicha categoría poseyera la virtud de hacer MENOS PROVINCIANA a la crítica española, reclamando un espacio en el canon occidental </a:t>
            </a:r>
            <a:r>
              <a:rPr lang="es-ES" sz="2800" dirty="0" smtClean="0">
                <a:latin typeface="Georgia" panose="02040502050405020303" pitchFamily="18" charset="0"/>
              </a:rPr>
              <a:t>para </a:t>
            </a:r>
            <a:r>
              <a:rPr lang="es-ES" sz="2800" dirty="0">
                <a:latin typeface="Georgia" panose="02040502050405020303" pitchFamily="18" charset="0"/>
              </a:rPr>
              <a:t>los autores hispánicos de principios del XX.</a:t>
            </a:r>
            <a:endParaRPr lang="it-IT" sz="2800" dirty="0">
              <a:latin typeface="Georgia" panose="02040502050405020303" pitchFamily="18" charset="0"/>
            </a:endParaRPr>
          </a:p>
          <a:p>
            <a:r>
              <a:rPr lang="es-ES" sz="2800" b="1" dirty="0" smtClean="0">
                <a:latin typeface="Georgia" panose="02040502050405020303" pitchFamily="18" charset="0"/>
              </a:rPr>
              <a:t>	LUPA</a:t>
            </a:r>
            <a:r>
              <a:rPr lang="es-ES" sz="2800" b="1" dirty="0">
                <a:latin typeface="Georgia" panose="02040502050405020303" pitchFamily="18" charset="0"/>
              </a:rPr>
              <a:t>: crisis filosófica de todos los racionalismos, </a:t>
            </a:r>
            <a:r>
              <a:rPr lang="es-ES" sz="2800" b="1" dirty="0" smtClean="0">
                <a:latin typeface="Georgia" panose="02040502050405020303" pitchFamily="18" charset="0"/>
              </a:rPr>
              <a:t>	nihilismo</a:t>
            </a:r>
            <a:r>
              <a:rPr lang="es-ES" sz="2800" b="1" dirty="0">
                <a:latin typeface="Georgia" panose="02040502050405020303" pitchFamily="18" charset="0"/>
              </a:rPr>
              <a:t>, fragmentación del </a:t>
            </a:r>
            <a:r>
              <a:rPr lang="es-ES" sz="2800" b="1" dirty="0" smtClean="0">
                <a:latin typeface="Georgia" panose="02040502050405020303" pitchFamily="18" charset="0"/>
              </a:rPr>
              <a:t>sujeto... </a:t>
            </a:r>
            <a:endParaRPr lang="it-IT" sz="2800" dirty="0">
              <a:latin typeface="Georgia" panose="02040502050405020303" pitchFamily="18" charset="0"/>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1609557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5693866"/>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Finales</a:t>
            </a:r>
            <a:r>
              <a:rPr lang="it-IT" sz="2800" dirty="0" smtClean="0">
                <a:solidFill>
                  <a:srgbClr val="FF0000"/>
                </a:solidFill>
                <a:latin typeface="Georgia" panose="02040502050405020303" pitchFamily="18" charset="0"/>
              </a:rPr>
              <a:t> del XIX – </a:t>
            </a:r>
            <a:r>
              <a:rPr lang="it-IT" sz="2800" dirty="0" err="1" smtClean="0">
                <a:solidFill>
                  <a:srgbClr val="FF0000"/>
                </a:solidFill>
                <a:latin typeface="Georgia" panose="02040502050405020303" pitchFamily="18" charset="0"/>
              </a:rPr>
              <a:t>Comienzos</a:t>
            </a:r>
            <a:r>
              <a:rPr lang="it-IT" sz="2800" dirty="0" smtClean="0">
                <a:solidFill>
                  <a:srgbClr val="FF0000"/>
                </a:solidFill>
                <a:latin typeface="Georgia" panose="02040502050405020303" pitchFamily="18" charset="0"/>
              </a:rPr>
              <a:t> del XX</a:t>
            </a:r>
          </a:p>
          <a:p>
            <a:endParaRPr lang="it-IT" sz="2800" dirty="0">
              <a:solidFill>
                <a:srgbClr val="FF0000"/>
              </a:solidFill>
              <a:latin typeface="Georgia" panose="02040502050405020303" pitchFamily="18" charset="0"/>
            </a:endParaRPr>
          </a:p>
          <a:p>
            <a:r>
              <a:rPr lang="es-ES" sz="2800" dirty="0">
                <a:latin typeface="Georgia" panose="02040502050405020303" pitchFamily="18" charset="0"/>
              </a:rPr>
              <a:t>4. </a:t>
            </a:r>
            <a:r>
              <a:rPr lang="es-ES" sz="2800" i="1" dirty="0">
                <a:latin typeface="Georgia" panose="02040502050405020303" pitchFamily="18" charset="0"/>
              </a:rPr>
              <a:t>Edad de Plata</a:t>
            </a:r>
            <a:endParaRPr lang="it-IT" sz="2800" dirty="0">
              <a:latin typeface="Georgia" panose="02040502050405020303" pitchFamily="18" charset="0"/>
            </a:endParaRPr>
          </a:p>
          <a:p>
            <a:r>
              <a:rPr lang="es-ES" sz="2800" dirty="0">
                <a:latin typeface="Georgia" panose="02040502050405020303" pitchFamily="18" charset="0"/>
              </a:rPr>
              <a:t>Parece la etiqueta más </a:t>
            </a:r>
            <a:r>
              <a:rPr lang="es-ES" sz="2800" dirty="0" smtClean="0">
                <a:latin typeface="Georgia" panose="02040502050405020303" pitchFamily="18" charset="0"/>
              </a:rPr>
              <a:t>‘sosa’, </a:t>
            </a:r>
            <a:r>
              <a:rPr lang="es-ES" sz="2800" dirty="0">
                <a:latin typeface="Georgia" panose="02040502050405020303" pitchFamily="18" charset="0"/>
              </a:rPr>
              <a:t>al </a:t>
            </a:r>
            <a:r>
              <a:rPr lang="es-ES" sz="2800" dirty="0" smtClean="0">
                <a:latin typeface="Georgia" panose="02040502050405020303" pitchFamily="18" charset="0"/>
              </a:rPr>
              <a:t>aludir tan solo </a:t>
            </a:r>
            <a:r>
              <a:rPr lang="es-ES" sz="2800" dirty="0">
                <a:latin typeface="Georgia" panose="02040502050405020303" pitchFamily="18" charset="0"/>
              </a:rPr>
              <a:t>a un nuevo renacimiento, a una segunda época esplendorosa casi como los Siglos de oro. Pero no es meramente axiológica. De algún modo, aunque Mainer –su inventor– no lo diga, </a:t>
            </a:r>
            <a:r>
              <a:rPr lang="es-ES" sz="2800" dirty="0" smtClean="0">
                <a:latin typeface="Georgia" panose="02040502050405020303" pitchFamily="18" charset="0"/>
              </a:rPr>
              <a:t>es preciso subrayar como la nueva literatura, </a:t>
            </a:r>
            <a:r>
              <a:rPr lang="es-ES" sz="2800" dirty="0">
                <a:latin typeface="Georgia" panose="02040502050405020303" pitchFamily="18" charset="0"/>
              </a:rPr>
              <a:t>a la vez que se abre </a:t>
            </a:r>
            <a:r>
              <a:rPr lang="es-ES" sz="2800" dirty="0" smtClean="0">
                <a:latin typeface="Georgia" panose="02040502050405020303" pitchFamily="18" charset="0"/>
              </a:rPr>
              <a:t>como nunca a </a:t>
            </a:r>
            <a:r>
              <a:rPr lang="es-ES" sz="2800" dirty="0">
                <a:latin typeface="Georgia" panose="02040502050405020303" pitchFamily="18" charset="0"/>
              </a:rPr>
              <a:t>Europa, dialoga </a:t>
            </a:r>
            <a:r>
              <a:rPr lang="es-ES" sz="2800" dirty="0" smtClean="0">
                <a:latin typeface="Georgia" panose="02040502050405020303" pitchFamily="18" charset="0"/>
              </a:rPr>
              <a:t>con mayor intensidad </a:t>
            </a:r>
            <a:r>
              <a:rPr lang="es-ES" sz="2800" dirty="0">
                <a:latin typeface="Georgia" panose="02040502050405020303" pitchFamily="18" charset="0"/>
              </a:rPr>
              <a:t>con las fuentes clásicas, en busca de </a:t>
            </a:r>
            <a:r>
              <a:rPr lang="es-ES" sz="2800" dirty="0" smtClean="0">
                <a:latin typeface="Georgia" panose="02040502050405020303" pitchFamily="18" charset="0"/>
              </a:rPr>
              <a:t>la identidad nacional.</a:t>
            </a:r>
            <a:endParaRPr lang="it-IT" sz="2800" dirty="0">
              <a:latin typeface="Georgia" panose="02040502050405020303" pitchFamily="18" charset="0"/>
            </a:endParaRPr>
          </a:p>
          <a:p>
            <a:r>
              <a:rPr lang="es-ES" sz="2800" b="1" dirty="0">
                <a:latin typeface="Georgia" panose="02040502050405020303" pitchFamily="18" charset="0"/>
              </a:rPr>
              <a:t>No hay una lupa específica. </a:t>
            </a:r>
            <a:r>
              <a:rPr lang="es-ES" sz="2800" b="1" dirty="0" smtClean="0">
                <a:latin typeface="Georgia" panose="02040502050405020303" pitchFamily="18" charset="0"/>
              </a:rPr>
              <a:t>Puede utilizarse </a:t>
            </a:r>
            <a:r>
              <a:rPr lang="es-ES" sz="2800" b="1" dirty="0">
                <a:latin typeface="Georgia" panose="02040502050405020303" pitchFamily="18" charset="0"/>
              </a:rPr>
              <a:t>sobre todo para ver las relecturas o rescrituras de los clásicos.</a:t>
            </a:r>
            <a:endParaRPr lang="it-IT" sz="2800" dirty="0">
              <a:latin typeface="Georgia" panose="02040502050405020303" pitchFamily="18" charset="0"/>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4179255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1727" y="405245"/>
            <a:ext cx="11388437" cy="6124754"/>
          </a:xfrm>
          <a:prstGeom prst="rect">
            <a:avLst/>
          </a:prstGeom>
          <a:noFill/>
        </p:spPr>
        <p:txBody>
          <a:bodyPr wrap="square" rtlCol="0">
            <a:spAutoFit/>
          </a:bodyPr>
          <a:lstStyle/>
          <a:p>
            <a:r>
              <a:rPr lang="it-IT" sz="2800" dirty="0" err="1" smtClean="0">
                <a:solidFill>
                  <a:srgbClr val="FF0000"/>
                </a:solidFill>
                <a:latin typeface="Georgia" panose="02040502050405020303" pitchFamily="18" charset="0"/>
              </a:rPr>
              <a:t>Inman</a:t>
            </a:r>
            <a:r>
              <a:rPr lang="it-IT" sz="2800" dirty="0" smtClean="0">
                <a:solidFill>
                  <a:srgbClr val="FF0000"/>
                </a:solidFill>
                <a:latin typeface="Georgia" panose="02040502050405020303" pitchFamily="18" charset="0"/>
              </a:rPr>
              <a:t> FOX</a:t>
            </a:r>
            <a:endParaRPr lang="it-IT" sz="2800" dirty="0" smtClean="0">
              <a:solidFill>
                <a:srgbClr val="FF0000"/>
              </a:solidFill>
              <a:latin typeface="Georgia" panose="02040502050405020303" pitchFamily="18" charset="0"/>
            </a:endParaRPr>
          </a:p>
          <a:p>
            <a:endParaRPr lang="it-IT" sz="2800" dirty="0">
              <a:solidFill>
                <a:srgbClr val="FF0000"/>
              </a:solidFill>
              <a:latin typeface="Georgia" panose="02040502050405020303" pitchFamily="18" charset="0"/>
            </a:endParaRPr>
          </a:p>
          <a:p>
            <a:r>
              <a:rPr lang="es-ES" sz="2800" dirty="0">
                <a:latin typeface="Georgia" panose="02040502050405020303" pitchFamily="18" charset="0"/>
              </a:rPr>
              <a:t>Inman Fox </a:t>
            </a:r>
            <a:r>
              <a:rPr lang="es-ES" sz="2800" dirty="0" smtClean="0">
                <a:latin typeface="Georgia" panose="02040502050405020303" pitchFamily="18" charset="0"/>
              </a:rPr>
              <a:t>explica cómo nació el </a:t>
            </a:r>
            <a:r>
              <a:rPr lang="es-ES" sz="2800" dirty="0">
                <a:latin typeface="Georgia" panose="02040502050405020303" pitchFamily="18" charset="0"/>
              </a:rPr>
              <a:t>concepto de Generación de 1898.</a:t>
            </a:r>
            <a:endParaRPr lang="it-IT" sz="2800" dirty="0">
              <a:latin typeface="Georgia" panose="02040502050405020303" pitchFamily="18" charset="0"/>
            </a:endParaRPr>
          </a:p>
          <a:p>
            <a:r>
              <a:rPr lang="es-ES" sz="2800" dirty="0">
                <a:latin typeface="Georgia" panose="02040502050405020303" pitchFamily="18" charset="0"/>
              </a:rPr>
              <a:t>Objetivo: dilucidar límites metodológicos e injerencias ideológicas del concepto; a diferencia de Ricardo Gullón (quien pretendía </a:t>
            </a:r>
            <a:r>
              <a:rPr lang="es-ES" sz="2800" dirty="0" smtClean="0">
                <a:latin typeface="Georgia" panose="02040502050405020303" pitchFamily="18" charset="0"/>
              </a:rPr>
              <a:t>que </a:t>
            </a:r>
            <a:r>
              <a:rPr lang="es-ES" sz="2800" dirty="0">
                <a:latin typeface="Georgia" panose="02040502050405020303" pitchFamily="18" charset="0"/>
              </a:rPr>
              <a:t>el </a:t>
            </a:r>
            <a:r>
              <a:rPr lang="es-ES" sz="2800" dirty="0" smtClean="0">
                <a:latin typeface="Georgia" panose="02040502050405020303" pitchFamily="18" charset="0"/>
              </a:rPr>
              <a:t>Modernismo reemplazara como categoría a </a:t>
            </a:r>
            <a:r>
              <a:rPr lang="es-ES" sz="2800" dirty="0">
                <a:latin typeface="Georgia" panose="02040502050405020303" pitchFamily="18" charset="0"/>
              </a:rPr>
              <a:t>la “</a:t>
            </a:r>
            <a:r>
              <a:rPr lang="es-ES" sz="2800" dirty="0" smtClean="0">
                <a:latin typeface="Georgia" panose="02040502050405020303" pitchFamily="18" charset="0"/>
              </a:rPr>
              <a:t>invención” </a:t>
            </a:r>
            <a:r>
              <a:rPr lang="es-ES" sz="2800" dirty="0">
                <a:latin typeface="Georgia" panose="02040502050405020303" pitchFamily="18" charset="0"/>
              </a:rPr>
              <a:t>del </a:t>
            </a:r>
            <a:r>
              <a:rPr lang="es-ES" sz="2800" dirty="0" smtClean="0">
                <a:latin typeface="Georgia" panose="02040502050405020303" pitchFamily="18" charset="0"/>
              </a:rPr>
              <a:t>98), </a:t>
            </a:r>
            <a:r>
              <a:rPr lang="es-ES" sz="2800" dirty="0">
                <a:latin typeface="Georgia" panose="02040502050405020303" pitchFamily="18" charset="0"/>
              </a:rPr>
              <a:t>afirma la necesidad de superar el </a:t>
            </a:r>
            <a:r>
              <a:rPr lang="es-ES" sz="2800" dirty="0" smtClean="0">
                <a:latin typeface="Georgia" panose="02040502050405020303" pitchFamily="18" charset="0"/>
              </a:rPr>
              <a:t>dualismo entre </a:t>
            </a:r>
            <a:r>
              <a:rPr lang="es-ES" sz="2800" i="1" dirty="0">
                <a:latin typeface="Georgia" panose="02040502050405020303" pitchFamily="18" charset="0"/>
              </a:rPr>
              <a:t>Modernismo</a:t>
            </a:r>
            <a:r>
              <a:rPr lang="es-ES" sz="2800" dirty="0">
                <a:latin typeface="Georgia" panose="02040502050405020303" pitchFamily="18" charset="0"/>
              </a:rPr>
              <a:t> / </a:t>
            </a:r>
            <a:r>
              <a:rPr lang="es-ES" sz="2800" i="1" dirty="0">
                <a:latin typeface="Georgia" panose="02040502050405020303" pitchFamily="18" charset="0"/>
              </a:rPr>
              <a:t>Generación del 98</a:t>
            </a:r>
            <a:r>
              <a:rPr lang="es-ES" sz="2800" dirty="0">
                <a:latin typeface="Georgia" panose="02040502050405020303" pitchFamily="18" charset="0"/>
              </a:rPr>
              <a:t> a través de la categoría europea “Crisis de fin de siglo</a:t>
            </a:r>
            <a:r>
              <a:rPr lang="es-ES" sz="2800" dirty="0" smtClean="0">
                <a:latin typeface="Georgia" panose="02040502050405020303" pitchFamily="18" charset="0"/>
              </a:rPr>
              <a:t>”.</a:t>
            </a:r>
          </a:p>
          <a:p>
            <a:endParaRPr lang="es-ES" sz="2800" dirty="0">
              <a:latin typeface="Georgia" panose="02040502050405020303" pitchFamily="18" charset="0"/>
            </a:endParaRPr>
          </a:p>
          <a:p>
            <a:r>
              <a:rPr lang="es-ES" sz="2800" dirty="0" smtClean="0">
                <a:latin typeface="Georgia" panose="02040502050405020303" pitchFamily="18" charset="0"/>
              </a:rPr>
              <a:t>En los primeros tres lustros del XX se habla de </a:t>
            </a:r>
            <a:r>
              <a:rPr lang="es-ES" sz="2800" i="1" dirty="0" smtClean="0">
                <a:latin typeface="Georgia" panose="02040502050405020303" pitchFamily="18" charset="0"/>
              </a:rPr>
              <a:t>Generación del 98 </a:t>
            </a:r>
            <a:r>
              <a:rPr lang="es-ES" sz="2800" dirty="0" smtClean="0">
                <a:latin typeface="Georgia" panose="02040502050405020303" pitchFamily="18" charset="0"/>
              </a:rPr>
              <a:t>(o </a:t>
            </a:r>
            <a:r>
              <a:rPr lang="es-ES" sz="2800" i="1" dirty="0" smtClean="0">
                <a:latin typeface="Georgia" panose="02040502050405020303" pitchFamily="18" charset="0"/>
              </a:rPr>
              <a:t>del Desastre</a:t>
            </a:r>
            <a:r>
              <a:rPr lang="es-ES" sz="2800" dirty="0" smtClean="0">
                <a:latin typeface="Georgia" panose="02040502050405020303" pitchFamily="18" charset="0"/>
              </a:rPr>
              <a:t>)</a:t>
            </a:r>
            <a:r>
              <a:rPr lang="es-ES" sz="2800" i="1" dirty="0" smtClean="0">
                <a:latin typeface="Georgia" panose="02040502050405020303" pitchFamily="18" charset="0"/>
              </a:rPr>
              <a:t> </a:t>
            </a:r>
            <a:r>
              <a:rPr lang="es-ES" sz="2800" dirty="0" smtClean="0">
                <a:latin typeface="Georgia" panose="02040502050405020303" pitchFamily="18" charset="0"/>
              </a:rPr>
              <a:t>en dos acepciones distintas: grupo de intelectuales / grupo de escritores.</a:t>
            </a:r>
            <a:endParaRPr lang="it-IT" sz="2800" dirty="0">
              <a:latin typeface="Georgia" panose="02040502050405020303" pitchFamily="18" charset="0"/>
            </a:endParaRPr>
          </a:p>
          <a:p>
            <a:endParaRPr lang="it-IT" sz="28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3286402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2198</Words>
  <Application>Microsoft Office PowerPoint</Application>
  <PresentationFormat>Widescreen</PresentationFormat>
  <Paragraphs>125</Paragraphs>
  <Slides>20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Calibri</vt:lpstr>
      <vt:lpstr>Calibri Light</vt:lpstr>
      <vt:lpstr>Georgia</vt:lpstr>
      <vt:lpstr>MS Mincho</vt:lpstr>
      <vt:lpstr>Times New Roman</vt:lpstr>
      <vt:lpstr>Tema di Office</vt:lpstr>
      <vt:lpstr>Entre XIX y XX- Diferentes categorías historiográficas: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dc:creator>
  <cp:lastModifiedBy>Paolo</cp:lastModifiedBy>
  <cp:revision>14</cp:revision>
  <dcterms:created xsi:type="dcterms:W3CDTF">2017-11-01T14:19:07Z</dcterms:created>
  <dcterms:modified xsi:type="dcterms:W3CDTF">2017-11-01T16:20:53Z</dcterms:modified>
</cp:coreProperties>
</file>