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06/11/2017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4292348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06/11/2017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1461269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06/11/2017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20549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8E6377B-B13F-4293-BF73-2C2E4CF21837}" type="datetimeFigureOut">
              <a:rPr lang="it-IT" smtClean="0"/>
              <a:t>06/11/2017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495115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8E6377B-B13F-4293-BF73-2C2E4CF21837}" type="datetimeFigureOut">
              <a:rPr lang="it-IT" smtClean="0"/>
              <a:t>06/11/2017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49648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8E6377B-B13F-4293-BF73-2C2E4CF21837}" type="datetimeFigureOut">
              <a:rPr lang="it-IT" smtClean="0"/>
              <a:t>06/11/2017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528697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8E6377B-B13F-4293-BF73-2C2E4CF21837}" type="datetimeFigureOut">
              <a:rPr lang="it-IT" smtClean="0"/>
              <a:t>06/11/2017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24964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8E6377B-B13F-4293-BF73-2C2E4CF21837}" type="datetimeFigureOut">
              <a:rPr lang="it-IT" smtClean="0"/>
              <a:t>06/11/2017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707617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8E6377B-B13F-4293-BF73-2C2E4CF21837}" type="datetimeFigureOut">
              <a:rPr lang="it-IT" smtClean="0"/>
              <a:t>06/11/2017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92256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8E6377B-B13F-4293-BF73-2C2E4CF21837}" type="datetimeFigureOut">
              <a:rPr lang="it-IT" smtClean="0"/>
              <a:t>06/11/2017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314340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8E6377B-B13F-4293-BF73-2C2E4CF21837}" type="datetimeFigureOut">
              <a:rPr lang="it-IT" smtClean="0"/>
              <a:t>06/11/2017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8593F9-86C9-4063-9F80-A0DF52C9A7BE}" type="slidenum">
              <a:rPr lang="it-IT" smtClean="0"/>
              <a:t>‹N›</a:t>
            </a:fld>
            <a:endParaRPr lang="it-IT"/>
          </a:p>
        </p:txBody>
      </p:sp>
    </p:spTree>
    <p:extLst>
      <p:ext uri="{BB962C8B-B14F-4D97-AF65-F5344CB8AC3E}">
        <p14:creationId xmlns:p14="http://schemas.microsoft.com/office/powerpoint/2010/main" val="97014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6377B-B13F-4293-BF73-2C2E4CF21837}" type="datetimeFigureOut">
              <a:rPr lang="it-IT" smtClean="0"/>
              <a:t>06/11/2017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8593F9-86C9-4063-9F80-A0DF52C9A7BE}" type="slidenum">
              <a:rPr lang="it-IT" smtClean="0"/>
              <a:t>‹N›</a:t>
            </a:fld>
            <a:endParaRPr lang="it-IT"/>
          </a:p>
        </p:txBody>
      </p:sp>
    </p:spTree>
    <p:extLst>
      <p:ext uri="{BB962C8B-B14F-4D97-AF65-F5344CB8AC3E}">
        <p14:creationId xmlns:p14="http://schemas.microsoft.com/office/powerpoint/2010/main" val="3560267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dirty="0" smtClean="0">
                <a:latin typeface="Georgia" panose="02040502050405020303" pitchFamily="18" charset="0"/>
              </a:rPr>
              <a:t>El Modernismo</a:t>
            </a:r>
            <a:endParaRPr lang="it-IT" dirty="0">
              <a:latin typeface="Georgia" panose="02040502050405020303" pitchFamily="18" charset="0"/>
            </a:endParaRPr>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2159945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262979"/>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El literato intelectual</a:t>
            </a: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a:latin typeface="Georgia" panose="02040502050405020303" pitchFamily="18" charset="0"/>
                <a:ea typeface="Times New Roman" panose="02020603050405020304" pitchFamily="18" charset="0"/>
              </a:rPr>
              <a:t>Procesos de Montjuich: Unamuno, Costa, Clarín y muchos otros intelectuales protestaron contra las torturas a los anarquistas considerados responsables del atentado durante la procesión del Corpus en 1896.</a:t>
            </a:r>
          </a:p>
          <a:p>
            <a:endParaRPr lang="es-ES" sz="2800" dirty="0">
              <a:latin typeface="Georgia" panose="02040502050405020303" pitchFamily="18" charset="0"/>
              <a:cs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El término “intelectual” empieza a utilizarse como sustantivo en España entre 1895 y 1900. Unamuno, en el artículo </a:t>
            </a:r>
            <a:r>
              <a:rPr lang="es-ES" sz="2800" i="1" dirty="0" smtClean="0">
                <a:latin typeface="Georgia" panose="02040502050405020303" pitchFamily="18" charset="0"/>
                <a:ea typeface="Times New Roman" panose="02020603050405020304" pitchFamily="18" charset="0"/>
              </a:rPr>
              <a:t>La vida es sueño... </a:t>
            </a:r>
            <a:r>
              <a:rPr lang="es-ES" sz="2800" dirty="0" smtClean="0">
                <a:latin typeface="Georgia" panose="02040502050405020303" pitchFamily="18" charset="0"/>
                <a:ea typeface="Times New Roman" panose="02020603050405020304" pitchFamily="18" charset="0"/>
              </a:rPr>
              <a:t>(1898), escribe: “En rigor, no somos más que los llamados, con más o menos justicia, </a:t>
            </a:r>
            <a:r>
              <a:rPr lang="es-ES" sz="2800" i="1" dirty="0" smtClean="0">
                <a:latin typeface="Georgia" panose="02040502050405020303" pitchFamily="18" charset="0"/>
                <a:ea typeface="Times New Roman" panose="02020603050405020304" pitchFamily="18" charset="0"/>
              </a:rPr>
              <a:t>intelectuales</a:t>
            </a:r>
            <a:r>
              <a:rPr lang="es-ES" sz="2800" dirty="0" smtClean="0">
                <a:latin typeface="Georgia" panose="02040502050405020303" pitchFamily="18" charset="0"/>
                <a:ea typeface="Times New Roman" panose="02020603050405020304" pitchFamily="18" charset="0"/>
              </a:rPr>
              <a:t> y algunos hombres públicos los que hablamos ahora a cada paso de la regeneración de España”.</a:t>
            </a:r>
          </a:p>
          <a:p>
            <a:pPr algn="just">
              <a:spcAft>
                <a:spcPts val="0"/>
              </a:spcAft>
            </a:pPr>
            <a:endParaRPr lang="es-ES" sz="2800" dirty="0" smtClean="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3213967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8279190"/>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Literatura-Filosofía</a:t>
            </a: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rPr>
              <a:t>NO SOLO CONTINUUM LITERATURA-POLÍTICA; TAMBIÉN COMPLEMENTARIEDAD </a:t>
            </a:r>
            <a:r>
              <a:rPr lang="es-ES" sz="2800" dirty="0">
                <a:latin typeface="Georgia" panose="02040502050405020303" pitchFamily="18" charset="0"/>
              </a:rPr>
              <a:t>LITERATURA-FILOSOFÍA.</a:t>
            </a:r>
            <a:endParaRPr lang="es-ES" sz="2800" dirty="0" smtClean="0">
              <a:latin typeface="Georgia" panose="02040502050405020303" pitchFamily="18" charset="0"/>
              <a:ea typeface="Times New Roman" panose="02020603050405020304"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Más </a:t>
            </a:r>
            <a:r>
              <a:rPr lang="es-ES" sz="2800" dirty="0">
                <a:latin typeface="Georgia" panose="02040502050405020303" pitchFamily="18" charset="0"/>
              </a:rPr>
              <a:t>grave que el mal de España, para los modernistas, fue el mal del siglo, la experiencia del vacío, de la oquedad de un mundo descentrado. </a:t>
            </a:r>
            <a:r>
              <a:rPr lang="es-ES" sz="2800" dirty="0" smtClean="0">
                <a:latin typeface="Georgia" panose="02040502050405020303" pitchFamily="18" charset="0"/>
              </a:rPr>
              <a:t>Los </a:t>
            </a:r>
            <a:r>
              <a:rPr lang="es-ES" sz="2800" dirty="0">
                <a:latin typeface="Georgia" panose="02040502050405020303" pitchFamily="18" charset="0"/>
              </a:rPr>
              <a:t>modernistas españoles leen, más o menos, los mismos libros que los simbolistas europeos, aunque el conocimiento de algunos no fuera de primera mano (Nietzsche</a:t>
            </a:r>
            <a:r>
              <a:rPr lang="es-ES" sz="2800" dirty="0" smtClean="0">
                <a:latin typeface="Georgia" panose="02040502050405020303" pitchFamily="18" charset="0"/>
              </a:rPr>
              <a:t>).</a:t>
            </a:r>
          </a:p>
          <a:p>
            <a:r>
              <a:rPr lang="es-ES" sz="2800" dirty="0">
                <a:latin typeface="Georgia" panose="02040502050405020303" pitchFamily="18" charset="0"/>
              </a:rPr>
              <a:t>D</a:t>
            </a:r>
            <a:r>
              <a:rPr lang="es-ES" sz="2800" dirty="0" smtClean="0">
                <a:latin typeface="Georgia" panose="02040502050405020303" pitchFamily="18" charset="0"/>
              </a:rPr>
              <a:t>e </a:t>
            </a:r>
            <a:r>
              <a:rPr lang="es-ES" sz="2800" dirty="0">
                <a:latin typeface="Georgia" panose="02040502050405020303" pitchFamily="18" charset="0"/>
              </a:rPr>
              <a:t>1890 a </a:t>
            </a:r>
            <a:r>
              <a:rPr lang="es-ES" sz="2800" dirty="0" smtClean="0">
                <a:latin typeface="Georgia" panose="02040502050405020303" pitchFamily="18" charset="0"/>
              </a:rPr>
              <a:t>1910 </a:t>
            </a:r>
            <a:r>
              <a:rPr lang="es-ES" sz="2800" dirty="0">
                <a:latin typeface="Georgia" panose="02040502050405020303" pitchFamily="18" charset="0"/>
              </a:rPr>
              <a:t>se asiste en toda Europa a la crisis del Positivismo (y de los otros racionalismos del XIX). La deriva del Naturalismo al Simbolismo no es más que una consecuencia del estancamiento del método de análisis de lo real positivista. Ya no existe la realidad </a:t>
            </a:r>
            <a:r>
              <a:rPr lang="es-ES" sz="2800" dirty="0" smtClean="0">
                <a:latin typeface="Georgia" panose="02040502050405020303" pitchFamily="18" charset="0"/>
              </a:rPr>
              <a:t>exterior: </a:t>
            </a:r>
            <a:r>
              <a:rPr lang="es-ES" sz="2800" dirty="0">
                <a:latin typeface="Georgia" panose="02040502050405020303" pitchFamily="18" charset="0"/>
              </a:rPr>
              <a:t>se ha pulverizado, ya no se pisa tierra firme.</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1453758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7848302"/>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Literatura-Filosofía</a:t>
            </a:r>
            <a:endParaRPr lang="es-ES" sz="2800" dirty="0" smtClean="0">
              <a:effectLst/>
              <a:latin typeface="Georgia" panose="02040502050405020303" pitchFamily="18" charset="0"/>
              <a:ea typeface="Times New Roman" panose="02020603050405020304" pitchFamily="18" charset="0"/>
            </a:endParaRPr>
          </a:p>
          <a:p>
            <a:pPr>
              <a:spcAft>
                <a:spcPts val="0"/>
              </a:spcAft>
            </a:pPr>
            <a:r>
              <a:rPr lang="es-ES" sz="2800" dirty="0">
                <a:latin typeface="Georgia"/>
                <a:ea typeface="Times New Roman"/>
              </a:rPr>
              <a:t>No huelga recordar que precisamente en estos años:</a:t>
            </a:r>
            <a:endParaRPr lang="it-IT" sz="2400" dirty="0">
              <a:latin typeface="Times New Roman"/>
              <a:ea typeface="Times New Roman"/>
            </a:endParaRPr>
          </a:p>
          <a:p>
            <a:pPr>
              <a:spcAft>
                <a:spcPts val="0"/>
              </a:spcAft>
            </a:pPr>
            <a:r>
              <a:rPr lang="es-ES" sz="2800" dirty="0">
                <a:latin typeface="Georgia"/>
                <a:ea typeface="Times New Roman"/>
              </a:rPr>
              <a:t>- la física moderna se sustituye a la química como ciencia hegemónica;  </a:t>
            </a:r>
            <a:endParaRPr lang="it-IT" sz="2400" dirty="0">
              <a:latin typeface="Times New Roman"/>
              <a:ea typeface="Times New Roman"/>
            </a:endParaRPr>
          </a:p>
          <a:p>
            <a:pPr>
              <a:spcAft>
                <a:spcPts val="0"/>
              </a:spcAft>
            </a:pPr>
            <a:r>
              <a:rPr lang="es-ES" sz="2800" dirty="0">
                <a:latin typeface="Georgia"/>
                <a:ea typeface="Times New Roman"/>
              </a:rPr>
              <a:t>- </a:t>
            </a:r>
            <a:r>
              <a:rPr lang="es-ES" sz="2800" dirty="0" smtClean="0">
                <a:latin typeface="Georgia"/>
                <a:ea typeface="Times New Roman"/>
              </a:rPr>
              <a:t>Y la </a:t>
            </a:r>
            <a:r>
              <a:rPr lang="es-ES" sz="2800" dirty="0">
                <a:latin typeface="Georgia"/>
                <a:ea typeface="Times New Roman"/>
              </a:rPr>
              <a:t>teoría de la relatividad (1905) sugiere algo espantoso: ya no hay nada cierto acerca de la estructura de la </a:t>
            </a:r>
            <a:r>
              <a:rPr lang="es-ES" sz="2800" dirty="0" smtClean="0">
                <a:latin typeface="Georgia"/>
                <a:ea typeface="Times New Roman"/>
              </a:rPr>
              <a:t>materia y no existe un tiempo único.</a:t>
            </a:r>
            <a:endParaRPr lang="it-IT" sz="2400" dirty="0">
              <a:latin typeface="Times New Roman"/>
              <a:ea typeface="Times New Roman"/>
            </a:endParaRPr>
          </a:p>
          <a:p>
            <a:pPr>
              <a:spcAft>
                <a:spcPts val="0"/>
              </a:spcAft>
            </a:pPr>
            <a:r>
              <a:rPr lang="es-ES" sz="2800" dirty="0">
                <a:latin typeface="Georgia"/>
                <a:ea typeface="Times New Roman"/>
              </a:rPr>
              <a:t>En esta temperie intelectual se difunden las filosofías irracionalistas:</a:t>
            </a:r>
            <a:endParaRPr lang="it-IT" sz="2400" dirty="0">
              <a:latin typeface="Times New Roman"/>
              <a:ea typeface="Times New Roman"/>
            </a:endParaRPr>
          </a:p>
          <a:p>
            <a:pPr>
              <a:spcAft>
                <a:spcPts val="0"/>
              </a:spcAft>
            </a:pPr>
            <a:r>
              <a:rPr lang="es-ES" sz="2800" dirty="0">
                <a:latin typeface="Georgia"/>
                <a:ea typeface="Times New Roman"/>
              </a:rPr>
              <a:t>- El problema de la </a:t>
            </a:r>
            <a:r>
              <a:rPr lang="es-ES" sz="2800" i="1" dirty="0">
                <a:latin typeface="Georgia"/>
                <a:ea typeface="Times New Roman"/>
              </a:rPr>
              <a:t>durée</a:t>
            </a:r>
            <a:r>
              <a:rPr lang="es-ES" sz="2800" dirty="0">
                <a:latin typeface="Georgia"/>
                <a:ea typeface="Times New Roman"/>
              </a:rPr>
              <a:t> bergsoniana: se hunde la concepción del tiempo lineal (tiempo como flujo y unicidad de cada instante). </a:t>
            </a:r>
            <a:endParaRPr lang="it-IT" sz="2400" dirty="0">
              <a:latin typeface="Times New Roman"/>
              <a:ea typeface="Times New Roman"/>
            </a:endParaRPr>
          </a:p>
          <a:p>
            <a:pPr>
              <a:spcAft>
                <a:spcPts val="0"/>
              </a:spcAft>
            </a:pPr>
            <a:r>
              <a:rPr lang="es-ES" sz="2800" dirty="0">
                <a:latin typeface="Georgia"/>
                <a:ea typeface="Times New Roman"/>
              </a:rPr>
              <a:t>- Nihilismo: la nebulosa schopenhaueriano-nietzscheana (pero también Stirner, Max Nordeau, etc.)</a:t>
            </a:r>
            <a:endParaRPr lang="it-IT" sz="2400" dirty="0">
              <a:latin typeface="Times New Roman"/>
              <a:ea typeface="Times New Roman"/>
            </a:endParaRPr>
          </a:p>
          <a:p>
            <a:pPr>
              <a:spcAft>
                <a:spcPts val="0"/>
              </a:spcAft>
            </a:pPr>
            <a:r>
              <a:rPr lang="es-ES" sz="2800" dirty="0">
                <a:latin typeface="Georgia"/>
                <a:ea typeface="Times New Roman"/>
              </a:rPr>
              <a:t>- La difusión de las nuevas teorías de psicoanálisis (Freud) y la exploración problemática de los espacios interiores...</a:t>
            </a:r>
            <a:endParaRPr lang="it-IT" sz="2400" dirty="0">
              <a:latin typeface="Times New Roman"/>
              <a:ea typeface="Times New Roman"/>
            </a:endParaRPr>
          </a:p>
          <a:p>
            <a:r>
              <a:rPr lang="es-ES" sz="2800" dirty="0" smtClean="0">
                <a:latin typeface="Georgia" panose="02040502050405020303" pitchFamily="18" charset="0"/>
              </a:rPr>
              <a:t> </a:t>
            </a:r>
            <a:endParaRPr lang="it-IT" sz="2800" dirty="0" smtClean="0">
              <a:latin typeface="Georgia" panose="02040502050405020303" pitchFamily="18" charset="0"/>
            </a:endParaRPr>
          </a:p>
          <a:p>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1630012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468482"/>
            <a:ext cx="11691258" cy="8586966"/>
          </a:xfrm>
          <a:prstGeom prst="rect">
            <a:avLst/>
          </a:prstGeom>
          <a:noFill/>
        </p:spPr>
        <p:txBody>
          <a:bodyPr wrap="square" rtlCol="0">
            <a:spAutoFit/>
          </a:bodyPr>
          <a:lstStyle/>
          <a:p>
            <a:pPr algn="ctr">
              <a:spcAft>
                <a:spcPts val="0"/>
              </a:spcAft>
            </a:pPr>
            <a:r>
              <a:rPr lang="es-ES" sz="2400" dirty="0" smtClean="0">
                <a:solidFill>
                  <a:srgbClr val="FF0000"/>
                </a:solidFill>
                <a:latin typeface="Georgia"/>
                <a:ea typeface="Times New Roman"/>
              </a:rPr>
              <a:t>EL </a:t>
            </a:r>
            <a:r>
              <a:rPr lang="es-ES" sz="2400" dirty="0">
                <a:solidFill>
                  <a:srgbClr val="FF0000"/>
                </a:solidFill>
                <a:latin typeface="Georgia"/>
                <a:ea typeface="Times New Roman"/>
              </a:rPr>
              <a:t>PARADIGMA DEL ESPEJO </a:t>
            </a:r>
            <a:r>
              <a:rPr lang="es-ES" sz="2400" dirty="0" smtClean="0">
                <a:solidFill>
                  <a:srgbClr val="FF0000"/>
                </a:solidFill>
                <a:latin typeface="Georgia"/>
                <a:ea typeface="Times New Roman"/>
              </a:rPr>
              <a:t>INVERTIDO </a:t>
            </a:r>
          </a:p>
          <a:p>
            <a:pPr algn="just">
              <a:spcAft>
                <a:spcPts val="0"/>
              </a:spcAft>
            </a:pPr>
            <a:r>
              <a:rPr lang="es-ES" sz="2800" dirty="0" smtClean="0">
                <a:latin typeface="Georgia" panose="02040502050405020303" pitchFamily="18" charset="0"/>
                <a:ea typeface="Times New Roman"/>
              </a:rPr>
              <a:t>El </a:t>
            </a:r>
            <a:r>
              <a:rPr lang="es-ES" sz="2800" dirty="0">
                <a:latin typeface="Georgia" panose="02040502050405020303" pitchFamily="18" charset="0"/>
                <a:ea typeface="Times New Roman"/>
              </a:rPr>
              <a:t>escritor modernista ya no mira la realidad externa (inconocible por la crisis epistemológica de todo método racionalista), sino que se mira a sí mismo para recobrar el fundamento de lo real. </a:t>
            </a:r>
            <a:endParaRPr lang="es-ES" sz="2800" dirty="0" smtClean="0">
              <a:latin typeface="Georgia" panose="02040502050405020303" pitchFamily="18" charset="0"/>
              <a:ea typeface="Times New Roman"/>
            </a:endParaRPr>
          </a:p>
          <a:p>
            <a:pPr algn="just">
              <a:spcAft>
                <a:spcPts val="0"/>
              </a:spcAft>
            </a:pPr>
            <a:r>
              <a:rPr lang="es-ES" sz="2800" dirty="0" smtClean="0">
                <a:latin typeface="Georgia" panose="02040502050405020303" pitchFamily="18" charset="0"/>
                <a:ea typeface="Times New Roman"/>
              </a:rPr>
              <a:t>Hay </a:t>
            </a:r>
            <a:r>
              <a:rPr lang="es-ES" sz="2800" dirty="0">
                <a:latin typeface="Georgia" panose="02040502050405020303" pitchFamily="18" charset="0"/>
                <a:ea typeface="Times New Roman"/>
              </a:rPr>
              <a:t>un acto escandalosamente narcisista a la base del modernismo, que explora como nunca se había hecho antes el espacio del yo, de la autobiografía. Queda sólo el ámbito de lo subjetivo: auto-análisis, esta es la palabra. Poesía intimista y novela autobiográfica</a:t>
            </a:r>
            <a:r>
              <a:rPr lang="es-ES" sz="2800" dirty="0" smtClean="0">
                <a:latin typeface="Georgia" panose="02040502050405020303" pitchFamily="18" charset="0"/>
                <a:ea typeface="Times New Roman"/>
              </a:rPr>
              <a:t>.</a:t>
            </a:r>
          </a:p>
          <a:p>
            <a:pPr algn="just">
              <a:spcAft>
                <a:spcPts val="0"/>
              </a:spcAft>
            </a:pPr>
            <a:r>
              <a:rPr lang="es-ES" sz="2800" dirty="0">
                <a:latin typeface="Georgia"/>
                <a:ea typeface="Times New Roman"/>
                <a:cs typeface="Times New Roman"/>
              </a:rPr>
              <a:t>Pero la realidad del sujeto es sumamente fragmentaria (la unicidad del instante bergsoniano) y es imposible recomponer la perdida unidad: la </a:t>
            </a:r>
            <a:r>
              <a:rPr lang="es-ES" sz="2800" i="1" dirty="0">
                <a:latin typeface="Georgia"/>
                <a:ea typeface="Times New Roman"/>
                <a:cs typeface="Times New Roman"/>
              </a:rPr>
              <a:t>ratio</a:t>
            </a:r>
            <a:r>
              <a:rPr lang="es-ES" sz="2800" dirty="0">
                <a:latin typeface="Georgia"/>
                <a:ea typeface="Times New Roman"/>
                <a:cs typeface="Times New Roman"/>
              </a:rPr>
              <a:t> ya no puede llevar a cabo esta tarea. Por eso se insiste constantemente en la necesidad de hundirse en la introspección (unica instancia cognitiva posible) renunciando a la vez a toda esperanza de que exista un plan racional. </a:t>
            </a:r>
            <a:endParaRPr lang="it-IT" sz="2800" dirty="0">
              <a:latin typeface="Georgia" panose="02040502050405020303" pitchFamily="18" charset="0"/>
              <a:ea typeface="Times New Roman"/>
            </a:endParaRPr>
          </a:p>
          <a:p>
            <a:pPr>
              <a:spcAft>
                <a:spcPts val="0"/>
              </a:spcAft>
            </a:pPr>
            <a:endParaRPr lang="it-IT" sz="2400" dirty="0" smtClean="0">
              <a:latin typeface="Times New Roman"/>
              <a:ea typeface="Times New Roman"/>
            </a:endParaRPr>
          </a:p>
          <a:p>
            <a:r>
              <a:rPr lang="es-ES" sz="2800" dirty="0" smtClean="0">
                <a:latin typeface="Georgia" panose="02040502050405020303" pitchFamily="18" charset="0"/>
              </a:rPr>
              <a:t> </a:t>
            </a:r>
            <a:endParaRPr lang="it-IT" sz="2800" dirty="0" smtClean="0">
              <a:latin typeface="Georgia" panose="02040502050405020303" pitchFamily="18" charset="0"/>
            </a:endParaRPr>
          </a:p>
          <a:p>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1554632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468482"/>
            <a:ext cx="11691258" cy="5509200"/>
          </a:xfrm>
          <a:prstGeom prst="rect">
            <a:avLst/>
          </a:prstGeom>
          <a:noFill/>
        </p:spPr>
        <p:txBody>
          <a:bodyPr wrap="square" rtlCol="0">
            <a:spAutoFit/>
          </a:bodyPr>
          <a:lstStyle/>
          <a:p>
            <a:pPr algn="ctr">
              <a:spcAft>
                <a:spcPts val="0"/>
              </a:spcAft>
            </a:pPr>
            <a:r>
              <a:rPr lang="es-ES" sz="2400" dirty="0" smtClean="0">
                <a:solidFill>
                  <a:srgbClr val="FF0000"/>
                </a:solidFill>
                <a:latin typeface="Georgia"/>
                <a:ea typeface="Times New Roman"/>
              </a:rPr>
              <a:t>NO HAY PLAN RACIONAL</a:t>
            </a:r>
          </a:p>
          <a:p>
            <a:pPr algn="ctr">
              <a:spcAft>
                <a:spcPts val="0"/>
              </a:spcAft>
            </a:pPr>
            <a:r>
              <a:rPr lang="es-ES" sz="2400" dirty="0" smtClean="0">
                <a:solidFill>
                  <a:srgbClr val="FF0000"/>
                </a:solidFill>
                <a:latin typeface="Georgia"/>
                <a:ea typeface="Times New Roman"/>
              </a:rPr>
              <a:t>UNAMUNO</a:t>
            </a:r>
          </a:p>
          <a:p>
            <a:pPr>
              <a:spcAft>
                <a:spcPts val="0"/>
              </a:spcAft>
            </a:pPr>
            <a:endParaRPr lang="it-IT" sz="2400" dirty="0" smtClean="0">
              <a:latin typeface="Times New Roman"/>
              <a:ea typeface="Times New Roman"/>
            </a:endParaRPr>
          </a:p>
          <a:p>
            <a:r>
              <a:rPr lang="es-ES" sz="2800" dirty="0" smtClean="0">
                <a:latin typeface="Georgia" panose="02040502050405020303" pitchFamily="18" charset="0"/>
              </a:rPr>
              <a:t> </a:t>
            </a:r>
            <a:r>
              <a:rPr lang="es-ES" sz="2800" dirty="0"/>
              <a:t>“¡Nada de plan previo, que no eres edificio! No hace el plan a la vida, sino que ésta lo traza viviendo. No te empeñes en regularizar tu acción por tu pensamiento; deja más bien que aquélla te forme, informe, deforme y transforme éste. Vas saliendo de ti mismo, develándote a ti propio [...]. Tu vida es ante tu propia conciencia la revelación continua, en el tiempo, de tu eternidad, el desarrollo de tu símbolo; vas descubriéndote conforme obras. Acanza, pues, en las honduras de tu espíritu, y descubrirás cada día nuevos horizontes...” [Unamuno, </a:t>
            </a:r>
            <a:r>
              <a:rPr lang="es-ES" sz="2800" i="1" dirty="0"/>
              <a:t>¡Adentro!</a:t>
            </a:r>
            <a:r>
              <a:rPr lang="es-ES" sz="2800" dirty="0"/>
              <a:t>, 1900]</a:t>
            </a:r>
            <a:endParaRPr lang="it-IT" sz="2800" dirty="0"/>
          </a:p>
          <a:p>
            <a:r>
              <a:rPr lang="es-ES" sz="2800" dirty="0"/>
              <a:t> </a:t>
            </a:r>
            <a:endParaRPr lang="it-IT" sz="2800" dirty="0"/>
          </a:p>
          <a:p>
            <a:r>
              <a:rPr lang="es-ES" sz="2800" dirty="0"/>
              <a:t> </a:t>
            </a:r>
            <a:endParaRPr lang="it-IT" sz="2800" dirty="0"/>
          </a:p>
        </p:txBody>
      </p:sp>
    </p:spTree>
    <p:extLst>
      <p:ext uri="{BB962C8B-B14F-4D97-AF65-F5344CB8AC3E}">
        <p14:creationId xmlns:p14="http://schemas.microsoft.com/office/powerpoint/2010/main" val="2099302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468482"/>
            <a:ext cx="11691258" cy="6801862"/>
          </a:xfrm>
          <a:prstGeom prst="rect">
            <a:avLst/>
          </a:prstGeom>
          <a:noFill/>
        </p:spPr>
        <p:txBody>
          <a:bodyPr wrap="square" rtlCol="0">
            <a:spAutoFit/>
          </a:bodyPr>
          <a:lstStyle/>
          <a:p>
            <a:pPr algn="ctr">
              <a:spcAft>
                <a:spcPts val="0"/>
              </a:spcAft>
            </a:pPr>
            <a:r>
              <a:rPr lang="es-ES" sz="2400" dirty="0" smtClean="0">
                <a:solidFill>
                  <a:srgbClr val="FF0000"/>
                </a:solidFill>
                <a:latin typeface="Georgia" panose="02040502050405020303" pitchFamily="18" charset="0"/>
                <a:ea typeface="Times New Roman"/>
              </a:rPr>
              <a:t>NO HAY PLAN RACIONAL</a:t>
            </a:r>
          </a:p>
          <a:p>
            <a:pPr algn="ctr">
              <a:spcAft>
                <a:spcPts val="0"/>
              </a:spcAft>
            </a:pPr>
            <a:r>
              <a:rPr lang="es-ES" sz="2400" dirty="0" smtClean="0">
                <a:solidFill>
                  <a:srgbClr val="FF0000"/>
                </a:solidFill>
                <a:latin typeface="Georgia" panose="02040502050405020303" pitchFamily="18" charset="0"/>
                <a:ea typeface="Times New Roman"/>
              </a:rPr>
              <a:t>AZORÍN</a:t>
            </a:r>
          </a:p>
          <a:p>
            <a:pPr>
              <a:spcAft>
                <a:spcPts val="0"/>
              </a:spcAft>
            </a:pPr>
            <a:endParaRPr lang="it-IT" sz="2400" dirty="0" smtClean="0">
              <a:latin typeface="Georgia" panose="02040502050405020303" pitchFamily="18" charset="0"/>
              <a:ea typeface="Times New Roman"/>
            </a:endParaRPr>
          </a:p>
          <a:p>
            <a:r>
              <a:rPr lang="es-ES" sz="2800" dirty="0" smtClean="0">
                <a:latin typeface="Georgia" panose="02040502050405020303" pitchFamily="18" charset="0"/>
              </a:rPr>
              <a:t> </a:t>
            </a:r>
            <a:r>
              <a:rPr lang="es-ES" sz="2800" dirty="0">
                <a:latin typeface="Georgia" panose="02040502050405020303" pitchFamily="18" charset="0"/>
              </a:rPr>
              <a:t> </a:t>
            </a:r>
            <a:endParaRPr lang="it-IT" sz="2800" dirty="0">
              <a:latin typeface="Georgia" panose="02040502050405020303" pitchFamily="18" charset="0"/>
            </a:endParaRPr>
          </a:p>
          <a:p>
            <a:r>
              <a:rPr lang="es-ES" sz="2800" dirty="0">
                <a:latin typeface="Georgia" panose="02040502050405020303" pitchFamily="18" charset="0"/>
              </a:rPr>
              <a:t>“Hoy siento más que nunca la eterna y anonadante tristeza de vivir. No tengo plan, no tengo idea, no tengo finalidad ninguna.” </a:t>
            </a:r>
            <a:r>
              <a:rPr lang="es-ES" sz="2800" dirty="0" smtClean="0">
                <a:latin typeface="Georgia" panose="02040502050405020303" pitchFamily="18" charset="0"/>
              </a:rPr>
              <a:t>(Azorín, </a:t>
            </a:r>
            <a:r>
              <a:rPr lang="es-ES" sz="2800" i="1" dirty="0" smtClean="0">
                <a:latin typeface="Georgia" panose="02040502050405020303" pitchFamily="18" charset="0"/>
              </a:rPr>
              <a:t>Diario </a:t>
            </a:r>
            <a:r>
              <a:rPr lang="es-ES" sz="2800" i="1" dirty="0">
                <a:latin typeface="Georgia" panose="02040502050405020303" pitchFamily="18" charset="0"/>
              </a:rPr>
              <a:t>de un enfermo</a:t>
            </a:r>
            <a:r>
              <a:rPr lang="es-ES" sz="2800" dirty="0">
                <a:latin typeface="Georgia" panose="02040502050405020303" pitchFamily="18" charset="0"/>
              </a:rPr>
              <a:t>)</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r>
              <a:rPr lang="es-ES" sz="2800" dirty="0">
                <a:latin typeface="Georgia" panose="02040502050405020303" pitchFamily="18" charset="0"/>
              </a:rPr>
              <a:t>“[Azorín] no tiene plan de vida.”  </a:t>
            </a:r>
            <a:r>
              <a:rPr lang="es-ES" sz="2800" dirty="0" smtClean="0">
                <a:latin typeface="Georgia" panose="02040502050405020303" pitchFamily="18" charset="0"/>
              </a:rPr>
              <a:t>(</a:t>
            </a:r>
            <a:r>
              <a:rPr lang="es-ES" sz="2800" dirty="0">
                <a:latin typeface="Georgia" panose="02040502050405020303" pitchFamily="18" charset="0"/>
              </a:rPr>
              <a:t>Azorín, </a:t>
            </a:r>
            <a:r>
              <a:rPr lang="es-ES" sz="2800" i="1" dirty="0" smtClean="0">
                <a:latin typeface="Georgia" panose="02040502050405020303" pitchFamily="18" charset="0"/>
              </a:rPr>
              <a:t>La </a:t>
            </a:r>
            <a:r>
              <a:rPr lang="es-ES" sz="2800" i="1" dirty="0">
                <a:latin typeface="Georgia" panose="02040502050405020303" pitchFamily="18" charset="0"/>
              </a:rPr>
              <a:t>Voluntad, </a:t>
            </a:r>
            <a:r>
              <a:rPr lang="es-ES" sz="2800" dirty="0">
                <a:latin typeface="Georgia" panose="02040502050405020303" pitchFamily="18" charset="0"/>
              </a:rPr>
              <a:t>II, 1)</a:t>
            </a:r>
            <a:endParaRPr lang="it-IT" sz="2800" dirty="0">
              <a:latin typeface="Georgia" panose="02040502050405020303" pitchFamily="18" charset="0"/>
            </a:endParaRPr>
          </a:p>
          <a:p>
            <a:r>
              <a:rPr lang="es-ES" sz="2800" dirty="0"/>
              <a:t> </a:t>
            </a:r>
            <a:endParaRPr lang="it-IT" sz="2800" dirty="0"/>
          </a:p>
          <a:p>
            <a:r>
              <a:rPr lang="es-ES" sz="2800" dirty="0"/>
              <a:t> </a:t>
            </a:r>
            <a:endParaRPr lang="it-IT" sz="2800" dirty="0"/>
          </a:p>
          <a:p>
            <a:endParaRPr lang="it-IT" sz="2800" dirty="0" smtClean="0">
              <a:latin typeface="Georgia" panose="02040502050405020303" pitchFamily="18" charset="0"/>
            </a:endParaRPr>
          </a:p>
          <a:p>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2221062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468482"/>
            <a:ext cx="11691258" cy="8402300"/>
          </a:xfrm>
          <a:prstGeom prst="rect">
            <a:avLst/>
          </a:prstGeom>
          <a:noFill/>
        </p:spPr>
        <p:txBody>
          <a:bodyPr wrap="square" rtlCol="0">
            <a:spAutoFit/>
          </a:bodyPr>
          <a:lstStyle/>
          <a:p>
            <a:pPr algn="ctr">
              <a:spcAft>
                <a:spcPts val="0"/>
              </a:spcAft>
            </a:pPr>
            <a:r>
              <a:rPr lang="es-ES" sz="2800" dirty="0">
                <a:solidFill>
                  <a:srgbClr val="FF0000"/>
                </a:solidFill>
                <a:latin typeface="Georgia" panose="02040502050405020303" pitchFamily="18" charset="0"/>
                <a:ea typeface="Times New Roman"/>
              </a:rPr>
              <a:t>La ruptura modernista: novela y poesía (1902-1903)</a:t>
            </a:r>
            <a:endParaRPr lang="it-IT" sz="2800" dirty="0">
              <a:solidFill>
                <a:srgbClr val="FF0000"/>
              </a:solidFill>
              <a:latin typeface="Georgia" panose="02040502050405020303" pitchFamily="18" charset="0"/>
              <a:ea typeface="Times New Roman"/>
            </a:endParaRPr>
          </a:p>
          <a:p>
            <a:pPr>
              <a:spcAft>
                <a:spcPts val="0"/>
              </a:spcAft>
            </a:pPr>
            <a:r>
              <a:rPr lang="es-ES" sz="2800" dirty="0">
                <a:latin typeface="Georgia" panose="02040502050405020303" pitchFamily="18" charset="0"/>
                <a:ea typeface="Times New Roman"/>
              </a:rPr>
              <a:t> </a:t>
            </a:r>
            <a:endParaRPr lang="it-IT" sz="2800" dirty="0">
              <a:latin typeface="Georgia" panose="02040502050405020303" pitchFamily="18" charset="0"/>
              <a:ea typeface="Times New Roman"/>
            </a:endParaRPr>
          </a:p>
          <a:p>
            <a:r>
              <a:rPr lang="es-ES" sz="2800" dirty="0">
                <a:latin typeface="Georgia" panose="02040502050405020303" pitchFamily="18" charset="0"/>
                <a:ea typeface="Times New Roman"/>
                <a:cs typeface="Times New Roman"/>
              </a:rPr>
              <a:t>Ha sido Mainer el primer crítico en hablar de una ruptura modernista en los años 1902-1903, con las cuatro novelas de 1902 y los tres poemarios de 1903. </a:t>
            </a:r>
            <a:endParaRPr lang="es-ES" sz="2800" dirty="0" smtClean="0">
              <a:latin typeface="Georgia" panose="02040502050405020303" pitchFamily="18" charset="0"/>
              <a:ea typeface="Times New Roman"/>
              <a:cs typeface="Times New Roman"/>
            </a:endParaRPr>
          </a:p>
          <a:p>
            <a:r>
              <a:rPr lang="es-ES" sz="2800" dirty="0" smtClean="0">
                <a:latin typeface="Georgia" panose="02040502050405020303" pitchFamily="18" charset="0"/>
                <a:cs typeface="Times New Roman"/>
              </a:rPr>
              <a:t>NOVELAS DE 1902: Azorín, </a:t>
            </a:r>
            <a:r>
              <a:rPr lang="es-ES" sz="2800" i="1" dirty="0" smtClean="0">
                <a:latin typeface="Georgia" panose="02040502050405020303" pitchFamily="18" charset="0"/>
                <a:cs typeface="Times New Roman"/>
              </a:rPr>
              <a:t>La voluntad</a:t>
            </a:r>
            <a:r>
              <a:rPr lang="es-ES" sz="2800" dirty="0" smtClean="0">
                <a:latin typeface="Georgia" panose="02040502050405020303" pitchFamily="18" charset="0"/>
                <a:cs typeface="Times New Roman"/>
              </a:rPr>
              <a:t>; Baroja, </a:t>
            </a:r>
            <a:r>
              <a:rPr lang="es-ES" sz="2800" i="1" dirty="0" smtClean="0">
                <a:latin typeface="Georgia" panose="02040502050405020303" pitchFamily="18" charset="0"/>
                <a:cs typeface="Times New Roman"/>
              </a:rPr>
              <a:t>Camino de perfección</a:t>
            </a:r>
            <a:r>
              <a:rPr lang="es-ES" sz="2800" dirty="0" smtClean="0">
                <a:latin typeface="Georgia" panose="02040502050405020303" pitchFamily="18" charset="0"/>
                <a:cs typeface="Times New Roman"/>
              </a:rPr>
              <a:t>; Unamuno, </a:t>
            </a:r>
            <a:r>
              <a:rPr lang="es-ES" sz="2800" i="1" dirty="0" smtClean="0">
                <a:latin typeface="Georgia" panose="02040502050405020303" pitchFamily="18" charset="0"/>
                <a:cs typeface="Times New Roman"/>
              </a:rPr>
              <a:t>Amor y pedagogía</a:t>
            </a:r>
            <a:r>
              <a:rPr lang="es-ES" sz="2800" dirty="0" smtClean="0">
                <a:latin typeface="Georgia" panose="02040502050405020303" pitchFamily="18" charset="0"/>
                <a:cs typeface="Times New Roman"/>
              </a:rPr>
              <a:t>; Valle-Inclán, </a:t>
            </a:r>
            <a:r>
              <a:rPr lang="es-ES" sz="2800" i="1" dirty="0" smtClean="0">
                <a:latin typeface="Georgia" panose="02040502050405020303" pitchFamily="18" charset="0"/>
                <a:cs typeface="Times New Roman"/>
              </a:rPr>
              <a:t>Sonata de otoño.</a:t>
            </a:r>
          </a:p>
          <a:p>
            <a:r>
              <a:rPr lang="es-ES" sz="2800" dirty="0" smtClean="0">
                <a:latin typeface="Georgia" panose="02040502050405020303" pitchFamily="18" charset="0"/>
                <a:cs typeface="Times New Roman"/>
              </a:rPr>
              <a:t>POEMARIOS DE 1903: Antonio Machado, </a:t>
            </a:r>
            <a:r>
              <a:rPr lang="es-ES" sz="2800" i="1" dirty="0" smtClean="0">
                <a:latin typeface="Georgia" panose="02040502050405020303" pitchFamily="18" charset="0"/>
                <a:cs typeface="Times New Roman"/>
              </a:rPr>
              <a:t>Soledades</a:t>
            </a:r>
            <a:r>
              <a:rPr lang="es-ES" sz="2800" dirty="0" smtClean="0">
                <a:latin typeface="Georgia" panose="02040502050405020303" pitchFamily="18" charset="0"/>
                <a:cs typeface="Times New Roman"/>
              </a:rPr>
              <a:t>; Juan Ramón Jiménez, </a:t>
            </a:r>
            <a:r>
              <a:rPr lang="es-ES" sz="2800" i="1" dirty="0" smtClean="0">
                <a:latin typeface="Georgia" panose="02040502050405020303" pitchFamily="18" charset="0"/>
                <a:cs typeface="Times New Roman"/>
              </a:rPr>
              <a:t>Arias tristes</a:t>
            </a:r>
            <a:r>
              <a:rPr lang="es-ES" sz="2800" dirty="0" smtClean="0">
                <a:latin typeface="Georgia" panose="02040502050405020303" pitchFamily="18" charset="0"/>
                <a:cs typeface="Times New Roman"/>
              </a:rPr>
              <a:t>; </a:t>
            </a:r>
            <a:r>
              <a:rPr lang="es-ES" sz="2800" dirty="0" smtClean="0">
                <a:latin typeface="Georgia"/>
                <a:ea typeface="Times New Roman"/>
                <a:cs typeface="Times New Roman"/>
              </a:rPr>
              <a:t>Pérez </a:t>
            </a:r>
            <a:r>
              <a:rPr lang="es-ES" sz="2800" dirty="0">
                <a:latin typeface="Georgia"/>
                <a:ea typeface="Times New Roman"/>
                <a:cs typeface="Times New Roman"/>
              </a:rPr>
              <a:t>de </a:t>
            </a:r>
            <a:r>
              <a:rPr lang="es-ES" sz="2800" dirty="0" smtClean="0">
                <a:latin typeface="Georgia"/>
                <a:ea typeface="Times New Roman"/>
                <a:cs typeface="Times New Roman"/>
              </a:rPr>
              <a:t>Ayala, </a:t>
            </a:r>
            <a:r>
              <a:rPr lang="es-ES" sz="2800" i="1" dirty="0" smtClean="0">
                <a:latin typeface="Georgia"/>
                <a:ea typeface="Times New Roman"/>
                <a:cs typeface="Times New Roman"/>
              </a:rPr>
              <a:t>La paz del sendero.</a:t>
            </a:r>
            <a:endParaRPr lang="it-IT" sz="2800" dirty="0" smtClean="0">
              <a:latin typeface="Georgia" panose="02040502050405020303" pitchFamily="18" charset="0"/>
            </a:endParaRPr>
          </a:p>
          <a:p>
            <a:pPr algn="just">
              <a:spcAft>
                <a:spcPts val="0"/>
              </a:spcAft>
            </a:pPr>
            <a:endParaRPr lang="es-ES" sz="2400" dirty="0" smtClean="0">
              <a:latin typeface="Georgia"/>
              <a:ea typeface="Times New Roman"/>
            </a:endParaRPr>
          </a:p>
          <a:p>
            <a:pPr algn="just">
              <a:spcAft>
                <a:spcPts val="0"/>
              </a:spcAft>
            </a:pPr>
            <a:r>
              <a:rPr lang="es-ES" sz="2400" dirty="0" smtClean="0">
                <a:latin typeface="Georgia"/>
                <a:ea typeface="Times New Roman"/>
              </a:rPr>
              <a:t>N.B. Habría que recordar también </a:t>
            </a:r>
            <a:r>
              <a:rPr lang="es-ES" sz="2400" i="1" dirty="0">
                <a:latin typeface="Georgia"/>
                <a:ea typeface="Times New Roman"/>
              </a:rPr>
              <a:t>Alma</a:t>
            </a:r>
            <a:r>
              <a:rPr lang="es-ES" sz="2400" dirty="0">
                <a:latin typeface="Georgia"/>
                <a:ea typeface="Times New Roman"/>
              </a:rPr>
              <a:t>, el poemario de exordio de Manuel Machado, que no se sabe si se imprimió en 1902 o incluso a finales de 1901. </a:t>
            </a:r>
            <a:r>
              <a:rPr lang="es-ES" sz="2400" dirty="0" smtClean="0">
                <a:latin typeface="Georgia"/>
                <a:ea typeface="Times New Roman"/>
              </a:rPr>
              <a:t>Tampoco </a:t>
            </a:r>
            <a:r>
              <a:rPr lang="es-ES" sz="2400" dirty="0">
                <a:latin typeface="Georgia"/>
                <a:ea typeface="Times New Roman"/>
              </a:rPr>
              <a:t>es oportuno descuidar la formación del modernismo autóctono que estudia Cardwell (sobre todo la polémica entre Rueda y Darío sobre la creación del modernismo hispánico</a:t>
            </a:r>
            <a:r>
              <a:rPr lang="es-ES" sz="2400" dirty="0" smtClean="0">
                <a:latin typeface="Georgia"/>
                <a:ea typeface="Times New Roman"/>
              </a:rPr>
              <a:t>). </a:t>
            </a:r>
            <a:r>
              <a:rPr lang="es-ES" sz="2800" dirty="0" smtClean="0">
                <a:latin typeface="Georgia" panose="02040502050405020303" pitchFamily="18" charset="0"/>
              </a:rPr>
              <a:t> </a:t>
            </a:r>
            <a:endParaRPr lang="it-IT" sz="2800" dirty="0" smtClean="0">
              <a:latin typeface="Georgia" panose="02040502050405020303" pitchFamily="18" charset="0"/>
            </a:endParaRPr>
          </a:p>
          <a:p>
            <a:endParaRPr lang="it-IT" sz="2800" dirty="0" smtClean="0">
              <a:latin typeface="Georgia" panose="02040502050405020303" pitchFamily="18" charset="0"/>
            </a:endParaRPr>
          </a:p>
          <a:p>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1737837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6093976"/>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Un nuevo </a:t>
            </a:r>
            <a:r>
              <a:rPr lang="es-ES" sz="2800"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concepto de </a:t>
            </a:r>
            <a:r>
              <a:rPr lang="es-ES" sz="2800"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Modernismo</a:t>
            </a: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La visión dicotómica “98 versus Modernismo” se ha extinguido. Es preciso examinar la producción modernista española interpretando las inquietudes estéticas como la otra cara de nuevos impulsos cognitivos, ideológicos y filosóficos. No </a:t>
            </a:r>
            <a:r>
              <a:rPr lang="es-ES" sz="2800" dirty="0" smtClean="0">
                <a:effectLst/>
                <a:latin typeface="Georgia" panose="02040502050405020303" pitchFamily="18" charset="0"/>
                <a:ea typeface="Times New Roman" panose="02020603050405020304" pitchFamily="18" charset="0"/>
              </a:rPr>
              <a:t>se pueden </a:t>
            </a:r>
            <a:r>
              <a:rPr lang="es-ES" sz="2800" dirty="0" smtClean="0">
                <a:effectLst/>
                <a:latin typeface="Georgia" panose="02040502050405020303" pitchFamily="18" charset="0"/>
                <a:ea typeface="Times New Roman" panose="02020603050405020304" pitchFamily="18" charset="0"/>
              </a:rPr>
              <a:t>escindir los elementos ideológicos de los elementos estéticos.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Podríamos afirmar que el Modernismo </a:t>
            </a:r>
            <a:r>
              <a:rPr lang="es-ES" sz="2800" dirty="0" smtClean="0">
                <a:effectLst/>
                <a:latin typeface="Georgia" panose="02040502050405020303" pitchFamily="18" charset="0"/>
                <a:ea typeface="Times New Roman" panose="02020603050405020304" pitchFamily="18" charset="0"/>
              </a:rPr>
              <a:t>parece haber </a:t>
            </a:r>
            <a:r>
              <a:rPr lang="es-ES" sz="2800" dirty="0" smtClean="0">
                <a:effectLst/>
                <a:latin typeface="Georgia" panose="02040502050405020303" pitchFamily="18" charset="0"/>
                <a:ea typeface="Times New Roman" panose="02020603050405020304" pitchFamily="18" charset="0"/>
              </a:rPr>
              <a:t>ganado su batalla frente al Noventayocho, pero, a la vez, es preciso reconocer que el término Modernismo se ha dilatado notablemente, enlazándose a menudo con el de Crisis de fin de siglo (apuntado por Mainer, Inman Fox y Cerezo </a:t>
            </a:r>
            <a:r>
              <a:rPr lang="es-ES" sz="2800" dirty="0" smtClean="0">
                <a:effectLst/>
                <a:latin typeface="Georgia" panose="02040502050405020303" pitchFamily="18" charset="0"/>
                <a:ea typeface="Times New Roman" panose="02020603050405020304" pitchFamily="18" charset="0"/>
              </a:rPr>
              <a:t>Galán, </a:t>
            </a:r>
            <a:r>
              <a:rPr lang="es-ES" sz="2800" dirty="0" smtClean="0">
                <a:effectLst/>
                <a:latin typeface="Georgia" panose="02040502050405020303" pitchFamily="18" charset="0"/>
                <a:ea typeface="Times New Roman" panose="02020603050405020304" pitchFamily="18" charset="0"/>
              </a:rPr>
              <a:t>entre otros</a:t>
            </a:r>
            <a:r>
              <a:rPr lang="es-ES" sz="2800" dirty="0" smtClean="0">
                <a:effectLst/>
                <a:latin typeface="Georgia" panose="02040502050405020303" pitchFamily="18" charset="0"/>
                <a:ea typeface="Times New Roman" panose="02020603050405020304" pitchFamily="18" charset="0"/>
              </a:rPr>
              <a:t>).</a:t>
            </a:r>
            <a:endParaRPr lang="es-ES" sz="2800" dirty="0" smtClean="0">
              <a:latin typeface="Georgia" panose="02040502050405020303" pitchFamily="18" charset="0"/>
              <a:cs typeface="Times New Roman" panose="02020603050405020304" pitchFamily="18" charset="0"/>
            </a:endParaRPr>
          </a:p>
          <a:p>
            <a:endParaRPr lang="es-ES" dirty="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5016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663089"/>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Un nuevo </a:t>
            </a:r>
            <a:r>
              <a:rPr lang="es-ES" sz="2800"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concepto de </a:t>
            </a:r>
            <a:r>
              <a:rPr lang="es-ES" sz="2800"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Modernismo</a:t>
            </a: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Como ha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señalado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Hinterhauser,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también en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la España finisecular se utiliza el concepto de Crisis de fin de siglo, que tanta importancia tiene en otros ámbitos culturales (Francia, Inglaterra, etc.); pero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dicho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concepto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en España no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puede competir con el autóctono de Modernismo. </a:t>
            </a:r>
          </a:p>
          <a:p>
            <a:pPr algn="just">
              <a:spcAft>
                <a:spcPts val="0"/>
              </a:spcAft>
            </a:pP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Como los decadentes y los espíritus finiseculares, también los modernistas querían ser decididamente modernos. Pero, además, el Modernismo indica la receptividad de valores espirituales y antimaterialistas,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encarnando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una pose antiburguesa más acentuada (tal vez por la fuerza del anarquismo español).</a:t>
            </a:r>
            <a:endParaRPr lang="es-ES" sz="2800" dirty="0" smtClean="0">
              <a:latin typeface="Georgia" panose="02040502050405020303" pitchFamily="18" charset="0"/>
              <a:cs typeface="Times New Roman" panose="02020603050405020304" pitchFamily="18" charset="0"/>
            </a:endParaRPr>
          </a:p>
          <a:p>
            <a:endParaRPr lang="es-ES" dirty="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914509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7386638"/>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La contribución de Mainer</a:t>
            </a:r>
            <a:endParaRPr lang="it-IT" sz="2800" dirty="0" smtClean="0">
              <a:solidFill>
                <a:srgbClr val="FF0000"/>
              </a:solidFill>
              <a:effectLst/>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Mainer no se limita a interpretar el </a:t>
            </a:r>
            <a:r>
              <a:rPr lang="es-ES" sz="2800" dirty="0">
                <a:latin typeface="Georgia" panose="02040502050405020303" pitchFamily="18" charset="0"/>
                <a:ea typeface="Times New Roman" panose="02020603050405020304" pitchFamily="18" charset="0"/>
              </a:rPr>
              <a:t>Modernismo </a:t>
            </a:r>
            <a:r>
              <a:rPr lang="es-ES" sz="2800" dirty="0" smtClean="0">
                <a:latin typeface="Georgia" panose="02040502050405020303" pitchFamily="18" charset="0"/>
                <a:ea typeface="Times New Roman" panose="02020603050405020304" pitchFamily="18" charset="0"/>
              </a:rPr>
              <a:t>como la declinación hispánica del Simbolismo.</a:t>
            </a:r>
          </a:p>
          <a:p>
            <a:pPr algn="just">
              <a:spcAft>
                <a:spcPts val="0"/>
              </a:spcAft>
            </a:pPr>
            <a:r>
              <a:rPr lang="es-ES" sz="2800" dirty="0" smtClean="0">
                <a:effectLst/>
                <a:latin typeface="Georgia" panose="02040502050405020303" pitchFamily="18" charset="0"/>
                <a:ea typeface="Times New Roman" panose="02020603050405020304" pitchFamily="18" charset="0"/>
              </a:rPr>
              <a:t>Considera el Modernismo no solo un programa estético, sino también un cambio evidente que afecta a la institución literaria española.</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Desde </a:t>
            </a:r>
            <a:r>
              <a:rPr lang="es-ES" sz="2800" dirty="0" smtClean="0">
                <a:effectLst/>
                <a:latin typeface="Georgia" panose="02040502050405020303" pitchFamily="18" charset="0"/>
                <a:ea typeface="Times New Roman" panose="02020603050405020304" pitchFamily="18" charset="0"/>
              </a:rPr>
              <a:t>una </a:t>
            </a:r>
            <a:r>
              <a:rPr lang="es-ES" sz="2800" dirty="0" smtClean="0">
                <a:effectLst/>
                <a:latin typeface="Georgia" panose="02040502050405020303" pitchFamily="18" charset="0"/>
                <a:ea typeface="Times New Roman" panose="02020603050405020304" pitchFamily="18" charset="0"/>
              </a:rPr>
              <a:t>perspectiva materialista, Mainer </a:t>
            </a:r>
            <a:r>
              <a:rPr lang="es-ES" sz="2800" dirty="0" smtClean="0">
                <a:effectLst/>
                <a:latin typeface="Georgia" panose="02040502050405020303" pitchFamily="18" charset="0"/>
                <a:ea typeface="Times New Roman" panose="02020603050405020304" pitchFamily="18" charset="0"/>
              </a:rPr>
              <a:t>recuerda </a:t>
            </a:r>
            <a:r>
              <a:rPr lang="es-ES" sz="2800" dirty="0" smtClean="0">
                <a:effectLst/>
                <a:latin typeface="Georgia" panose="02040502050405020303" pitchFamily="18" charset="0"/>
                <a:ea typeface="Times New Roman" panose="02020603050405020304" pitchFamily="18" charset="0"/>
              </a:rPr>
              <a:t>que Modernismo tiene que ver con modernización, vocablo que es sinónimo de secularización, profesionalización y mercantilización de los productos artísticos. El Modernismo, por tanto, </a:t>
            </a:r>
            <a:r>
              <a:rPr lang="es-ES" sz="2800" dirty="0" smtClean="0">
                <a:effectLst/>
                <a:latin typeface="Georgia" panose="02040502050405020303" pitchFamily="18" charset="0"/>
                <a:ea typeface="Times New Roman" panose="02020603050405020304" pitchFamily="18" charset="0"/>
              </a:rPr>
              <a:t>nacería asimismo como una </a:t>
            </a:r>
            <a:r>
              <a:rPr lang="es-ES" sz="2800" dirty="0" smtClean="0">
                <a:effectLst/>
                <a:latin typeface="Georgia" panose="02040502050405020303" pitchFamily="18" charset="0"/>
                <a:ea typeface="Times New Roman" panose="02020603050405020304" pitchFamily="18" charset="0"/>
              </a:rPr>
              <a:t>reacción a un proceso europeo –no meramente español– de secularización de la vida intelectual, de profesionalización y consecuente marginalización de los nuevos escritores, de los jóvenes, de los que luego se llamarían a sí mismos ‘modernistas’.</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it-IT"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a:latin typeface="Georgia" panose="02040502050405020303" pitchFamily="18" charset="0"/>
                <a:ea typeface="Times New Roman" panose="02020603050405020304" pitchFamily="18" charset="0"/>
              </a:rPr>
              <a:t> </a:t>
            </a:r>
            <a:endParaRPr lang="it-IT" sz="2800" dirty="0" smtClean="0">
              <a:effectLst/>
              <a:latin typeface="Georgia" panose="02040502050405020303" pitchFamily="18" charset="0"/>
              <a:ea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531899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232202"/>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La contribución de Mainer</a:t>
            </a:r>
            <a:endParaRPr lang="it-IT" sz="2800" dirty="0" smtClean="0">
              <a:solidFill>
                <a:srgbClr val="FF0000"/>
              </a:solidFill>
              <a:effectLst/>
              <a:latin typeface="Georgia" panose="02040502050405020303" pitchFamily="18" charset="0"/>
              <a:ea typeface="Times New Roman" panose="02020603050405020304" pitchFamily="18" charset="0"/>
            </a:endParaRP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Las reacciones </a:t>
            </a:r>
            <a:r>
              <a:rPr lang="es-ES" sz="2800" dirty="0">
                <a:latin typeface="Georgia" panose="02040502050405020303" pitchFamily="18" charset="0"/>
                <a:ea typeface="Times New Roman" panose="02020603050405020304" pitchFamily="18" charset="0"/>
                <a:cs typeface="Times New Roman" panose="02020603050405020304" pitchFamily="18" charset="0"/>
              </a:rPr>
              <a:t>enconadas ante este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proceso de profesionalización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–la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rebeldía estética e ideológica es la actitud típicamente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modernista– se </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reflejan en los primeros escritos de todos estos autores, que no casualmente verán la luz principalmente en periódicos radicales, anarquistas (como </a:t>
            </a:r>
            <a:r>
              <a:rPr lang="es-ES" sz="2800" i="1" dirty="0" smtClean="0">
                <a:effectLst/>
                <a:latin typeface="Georgia" panose="02040502050405020303" pitchFamily="18" charset="0"/>
                <a:ea typeface="Times New Roman" panose="02020603050405020304" pitchFamily="18" charset="0"/>
                <a:cs typeface="Times New Roman" panose="02020603050405020304" pitchFamily="18" charset="0"/>
              </a:rPr>
              <a:t>La Campaña</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 y </a:t>
            </a:r>
            <a:r>
              <a:rPr lang="es-ES" sz="2800" i="1" dirty="0" smtClean="0">
                <a:effectLst/>
                <a:latin typeface="Georgia" panose="02040502050405020303" pitchFamily="18" charset="0"/>
                <a:ea typeface="Times New Roman" panose="02020603050405020304" pitchFamily="18" charset="0"/>
                <a:cs typeface="Times New Roman" panose="02020603050405020304" pitchFamily="18" charset="0"/>
              </a:rPr>
              <a:t>El Heraldo de Madrid</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 o marxistas (</a:t>
            </a:r>
            <a:r>
              <a:rPr lang="es-ES" sz="2800" i="1" dirty="0" smtClean="0">
                <a:effectLst/>
                <a:latin typeface="Georgia" panose="02040502050405020303" pitchFamily="18" charset="0"/>
                <a:ea typeface="Times New Roman" panose="02020603050405020304" pitchFamily="18" charset="0"/>
                <a:cs typeface="Times New Roman" panose="02020603050405020304" pitchFamily="18" charset="0"/>
              </a:rPr>
              <a:t>La lucha de clases</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 de Bilbao donde escribía el joven Unamuno</a:t>
            </a:r>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a:t>
            </a:r>
          </a:p>
          <a:p>
            <a:pPr algn="just">
              <a:spcAft>
                <a:spcPts val="0"/>
              </a:spcAft>
            </a:pP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Resultado: INSEPARABILIDAD ENTRE POLÍTICA Y LITERATURA</a:t>
            </a:r>
            <a:endParaRPr lang="it-IT"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a:latin typeface="Georgia" panose="02040502050405020303" pitchFamily="18" charset="0"/>
                <a:ea typeface="Times New Roman" panose="02020603050405020304" pitchFamily="18" charset="0"/>
              </a:rPr>
              <a:t> </a:t>
            </a:r>
            <a:endParaRPr lang="it-IT" sz="2800" dirty="0" smtClean="0">
              <a:effectLst/>
              <a:latin typeface="Georgia" panose="02040502050405020303" pitchFamily="18" charset="0"/>
              <a:ea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08751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5232202"/>
          </a:xfrm>
          <a:prstGeom prst="rect">
            <a:avLst/>
          </a:prstGeom>
          <a:noFill/>
        </p:spPr>
        <p:txBody>
          <a:bodyPr wrap="square" rtlCol="0">
            <a:spAutoFit/>
          </a:bodyPr>
          <a:lstStyle/>
          <a:p>
            <a:pPr algn="ctr"/>
            <a:r>
              <a:rPr lang="es-ES" sz="2800" dirty="0" smtClean="0">
                <a:solidFill>
                  <a:srgbClr val="FF0000"/>
                </a:solidFill>
                <a:effectLst/>
                <a:latin typeface="Georgia" panose="02040502050405020303" pitchFamily="18" charset="0"/>
                <a:ea typeface="Times New Roman" panose="02020603050405020304" pitchFamily="18" charset="0"/>
                <a:cs typeface="Times New Roman" panose="02020603050405020304" pitchFamily="18" charset="0"/>
              </a:rPr>
              <a:t>¿Qué era el modernismo para los modernistas?</a:t>
            </a:r>
            <a:endParaRPr lang="es-ES" sz="2800" dirty="0" smtClean="0">
              <a:solidFill>
                <a:srgbClr val="FF0000"/>
              </a:solidFill>
              <a:effectLst/>
              <a:latin typeface="Georgia" panose="02040502050405020303" pitchFamily="18" charset="0"/>
              <a:ea typeface="Times New Roman" panose="02020603050405020304" pitchFamily="18" charset="0"/>
            </a:endParaRPr>
          </a:p>
          <a:p>
            <a:pPr algn="just">
              <a:spcAft>
                <a:spcPts val="0"/>
              </a:spcAft>
            </a:pP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N</a:t>
            </a:r>
            <a:r>
              <a:rPr lang="es-ES" sz="2800" dirty="0" smtClean="0">
                <a:effectLst/>
                <a:latin typeface="Georgia" panose="02040502050405020303" pitchFamily="18" charset="0"/>
                <a:ea typeface="Times New Roman" panose="02020603050405020304" pitchFamily="18" charset="0"/>
              </a:rPr>
              <a:t>o quisiera eludir una pregunta fundamental que tenemos que volver a plantearnos; la pregunta de la encuesta que llevó a cabo la revista </a:t>
            </a:r>
            <a:r>
              <a:rPr lang="es-ES" sz="2800" i="1" dirty="0" smtClean="0">
                <a:effectLst/>
                <a:latin typeface="Georgia" panose="02040502050405020303" pitchFamily="18" charset="0"/>
                <a:ea typeface="Times New Roman" panose="02020603050405020304" pitchFamily="18" charset="0"/>
              </a:rPr>
              <a:t>Gente vieja</a:t>
            </a:r>
            <a:r>
              <a:rPr lang="es-ES" sz="2800" dirty="0" smtClean="0">
                <a:effectLst/>
                <a:latin typeface="Georgia" panose="02040502050405020303" pitchFamily="18" charset="0"/>
                <a:ea typeface="Times New Roman" panose="02020603050405020304" pitchFamily="18" charset="0"/>
              </a:rPr>
              <a:t> en 1902: «¿Qué es el modernismo y qué significa como escuela dentro del arte en general y de la literatura en particular?» (Pregunta que luego volvería a formular en términos parecidos </a:t>
            </a:r>
            <a:r>
              <a:rPr lang="es-ES" sz="2800" i="1" dirty="0" smtClean="0">
                <a:effectLst/>
                <a:latin typeface="Georgia" panose="02040502050405020303" pitchFamily="18" charset="0"/>
                <a:ea typeface="Times New Roman" panose="02020603050405020304" pitchFamily="18" charset="0"/>
              </a:rPr>
              <a:t>El Nuevo Mercurio</a:t>
            </a:r>
            <a:r>
              <a:rPr lang="es-ES" sz="2800" dirty="0" smtClean="0">
                <a:effectLst/>
                <a:latin typeface="Georgia" panose="02040502050405020303" pitchFamily="18" charset="0"/>
                <a:ea typeface="Times New Roman" panose="02020603050405020304" pitchFamily="18" charset="0"/>
              </a:rPr>
              <a:t> en 1907).</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endParaRPr lang="it-IT" sz="2800" dirty="0" smtClean="0">
              <a:effectLst/>
              <a:latin typeface="Georgia" panose="02040502050405020303" pitchFamily="18" charset="0"/>
              <a:ea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500836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7817525"/>
          </a:xfrm>
          <a:prstGeom prst="rect">
            <a:avLst/>
          </a:prstGeom>
          <a:noFill/>
        </p:spPr>
        <p:txBody>
          <a:bodyPr wrap="square" rtlCol="0">
            <a:spAutoFit/>
          </a:bodyPr>
          <a:lstStyle/>
          <a:p>
            <a:pPr algn="ctr"/>
            <a:r>
              <a:rPr lang="es-ES" sz="2800" dirty="0" smtClean="0">
                <a:solidFill>
                  <a:srgbClr val="FF0000"/>
                </a:solidFill>
                <a:effectLst/>
                <a:latin typeface="Georgia" panose="02040502050405020303" pitchFamily="18" charset="0"/>
                <a:ea typeface="Times New Roman" panose="02020603050405020304" pitchFamily="18" charset="0"/>
                <a:cs typeface="Times New Roman" panose="02020603050405020304" pitchFamily="18" charset="0"/>
              </a:rPr>
              <a:t>¿Qué era el modernismo para los modernistas</a:t>
            </a:r>
            <a:r>
              <a:rPr lang="es-ES" sz="2800" dirty="0" smtClean="0">
                <a:solidFill>
                  <a:srgbClr val="FF0000"/>
                </a:solidFill>
                <a:effectLst/>
                <a:latin typeface="Georgia" panose="02040502050405020303" pitchFamily="18" charset="0"/>
                <a:ea typeface="Times New Roman" panose="02020603050405020304" pitchFamily="18" charset="0"/>
                <a:cs typeface="Times New Roman" panose="02020603050405020304" pitchFamily="18" charset="0"/>
              </a:rPr>
              <a:t>?</a:t>
            </a: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Los caracteres más resaltados del Modernismo son su </a:t>
            </a:r>
            <a:r>
              <a:rPr lang="es-ES" sz="2800" b="1" dirty="0" smtClean="0">
                <a:effectLst/>
                <a:latin typeface="Georgia" panose="02040502050405020303" pitchFamily="18" charset="0"/>
                <a:ea typeface="Times New Roman" panose="02020603050405020304" pitchFamily="18" charset="0"/>
              </a:rPr>
              <a:t>heterogeneidad </a:t>
            </a:r>
            <a:r>
              <a:rPr lang="es-ES" sz="2800" dirty="0" smtClean="0">
                <a:effectLst/>
                <a:latin typeface="Georgia" panose="02040502050405020303" pitchFamily="18" charset="0"/>
                <a:ea typeface="Times New Roman" panose="02020603050405020304" pitchFamily="18" charset="0"/>
              </a:rPr>
              <a:t>(Unamuno), el </a:t>
            </a:r>
            <a:r>
              <a:rPr lang="es-ES" sz="2800" b="1" dirty="0" smtClean="0">
                <a:effectLst/>
                <a:latin typeface="Georgia" panose="02040502050405020303" pitchFamily="18" charset="0"/>
                <a:ea typeface="Times New Roman" panose="02020603050405020304" pitchFamily="18" charset="0"/>
              </a:rPr>
              <a:t>individualismo</a:t>
            </a:r>
            <a:r>
              <a:rPr lang="es-ES" sz="2800" dirty="0" smtClean="0">
                <a:effectLst/>
                <a:latin typeface="Georgia" panose="02040502050405020303" pitchFamily="18" charset="0"/>
                <a:ea typeface="Times New Roman" panose="02020603050405020304" pitchFamily="18" charset="0"/>
              </a:rPr>
              <a:t> (Manuel Machado), el </a:t>
            </a:r>
            <a:r>
              <a:rPr lang="es-ES" sz="2800" b="1" dirty="0" smtClean="0">
                <a:effectLst/>
                <a:latin typeface="Georgia" panose="02040502050405020303" pitchFamily="18" charset="0"/>
                <a:ea typeface="Times New Roman" panose="02020603050405020304" pitchFamily="18" charset="0"/>
              </a:rPr>
              <a:t>antiacademicismo</a:t>
            </a:r>
            <a:r>
              <a:rPr lang="es-ES" sz="2800" dirty="0" smtClean="0">
                <a:effectLst/>
                <a:latin typeface="Georgia" panose="02040502050405020303" pitchFamily="18" charset="0"/>
                <a:ea typeface="Times New Roman" panose="02020603050405020304" pitchFamily="18" charset="0"/>
              </a:rPr>
              <a:t> (ruptura con las normas de la vieja retórica) y el </a:t>
            </a:r>
            <a:r>
              <a:rPr lang="es-ES" sz="2800" b="1" dirty="0" smtClean="0">
                <a:effectLst/>
                <a:latin typeface="Georgia" panose="02040502050405020303" pitchFamily="18" charset="0"/>
                <a:ea typeface="Times New Roman" panose="02020603050405020304" pitchFamily="18" charset="0"/>
              </a:rPr>
              <a:t>anticientificismo</a:t>
            </a:r>
            <a:r>
              <a:rPr lang="es-ES" sz="2800" dirty="0" smtClean="0">
                <a:effectLst/>
                <a:latin typeface="Georgia" panose="02040502050405020303" pitchFamily="18" charset="0"/>
                <a:ea typeface="Times New Roman" panose="02020603050405020304" pitchFamily="18" charset="0"/>
              </a:rPr>
              <a:t> (crisis de la </a:t>
            </a:r>
            <a:r>
              <a:rPr lang="es-ES" sz="2800" i="1" dirty="0" smtClean="0">
                <a:effectLst/>
                <a:latin typeface="Georgia" panose="02040502050405020303" pitchFamily="18" charset="0"/>
                <a:ea typeface="Times New Roman" panose="02020603050405020304" pitchFamily="18" charset="0"/>
              </a:rPr>
              <a:t>ratio</a:t>
            </a:r>
            <a:r>
              <a:rPr lang="es-ES" sz="2800" dirty="0" smtClean="0">
                <a:effectLst/>
                <a:latin typeface="Georgia" panose="02040502050405020303" pitchFamily="18" charset="0"/>
                <a:ea typeface="Times New Roman" panose="02020603050405020304" pitchFamily="18" charset="0"/>
              </a:rPr>
              <a:t> positivista). Se subraya la </a:t>
            </a:r>
            <a:r>
              <a:rPr lang="es-ES" sz="2800" dirty="0" smtClean="0">
                <a:solidFill>
                  <a:srgbClr val="FF0000"/>
                </a:solidFill>
                <a:effectLst/>
                <a:latin typeface="Georgia" panose="02040502050405020303" pitchFamily="18" charset="0"/>
                <a:ea typeface="Times New Roman" panose="02020603050405020304" pitchFamily="18" charset="0"/>
              </a:rPr>
              <a:t>actitud rebelde</a:t>
            </a:r>
            <a:r>
              <a:rPr lang="es-ES" sz="2800" dirty="0" smtClean="0">
                <a:effectLst/>
                <a:latin typeface="Georgia" panose="02040502050405020303" pitchFamily="18" charset="0"/>
                <a:ea typeface="Times New Roman" panose="02020603050405020304" pitchFamily="18" charset="0"/>
              </a:rPr>
              <a:t> del modernista en una dimensión tanto </a:t>
            </a:r>
            <a:r>
              <a:rPr lang="es-ES" sz="2800" dirty="0" smtClean="0">
                <a:solidFill>
                  <a:srgbClr val="FF0000"/>
                </a:solidFill>
                <a:effectLst/>
                <a:latin typeface="Georgia" panose="02040502050405020303" pitchFamily="18" charset="0"/>
                <a:ea typeface="Times New Roman" panose="02020603050405020304" pitchFamily="18" charset="0"/>
              </a:rPr>
              <a:t>estética</a:t>
            </a:r>
            <a:r>
              <a:rPr lang="es-ES" sz="2800" dirty="0" smtClean="0">
                <a:effectLst/>
                <a:latin typeface="Georgia" panose="02040502050405020303" pitchFamily="18" charset="0"/>
                <a:ea typeface="Times New Roman" panose="02020603050405020304" pitchFamily="18" charset="0"/>
              </a:rPr>
              <a:t> como </a:t>
            </a:r>
            <a:r>
              <a:rPr lang="es-ES" sz="2800" dirty="0" smtClean="0">
                <a:solidFill>
                  <a:srgbClr val="FF0000"/>
                </a:solidFill>
                <a:effectLst/>
                <a:latin typeface="Georgia" panose="02040502050405020303" pitchFamily="18" charset="0"/>
                <a:ea typeface="Times New Roman" panose="02020603050405020304" pitchFamily="18" charset="0"/>
              </a:rPr>
              <a:t>ideológica</a:t>
            </a:r>
            <a:r>
              <a:rPr lang="es-ES" sz="2800" dirty="0" smtClean="0">
                <a:effectLst/>
                <a:latin typeface="Georgia" panose="02040502050405020303" pitchFamily="18" charset="0"/>
                <a:ea typeface="Times New Roman" panose="02020603050405020304" pitchFamily="18" charset="0"/>
              </a:rPr>
              <a:t>. Y, en efecto, para los modernistas el Modernismo se presentaba ante todo como </a:t>
            </a:r>
            <a:r>
              <a:rPr lang="es-ES" sz="2800" b="1" dirty="0" smtClean="0">
                <a:effectLst/>
                <a:latin typeface="Georgia" panose="02040502050405020303" pitchFamily="18" charset="0"/>
                <a:ea typeface="Times New Roman" panose="02020603050405020304" pitchFamily="18" charset="0"/>
              </a:rPr>
              <a:t>una nueva querella de antiguos y modernos</a:t>
            </a:r>
            <a:r>
              <a:rPr lang="es-ES" sz="2800" dirty="0" smtClean="0">
                <a:effectLst/>
                <a:latin typeface="Georgia" panose="02040502050405020303" pitchFamily="18" charset="0"/>
                <a:ea typeface="Times New Roman" panose="02020603050405020304" pitchFamily="18" charset="0"/>
              </a:rPr>
              <a:t>, o de viejos y jóvenes, aunque siempre muy matizada, porque en general se reconocía la validez del legado institucionista (Giner, Costa, etc.) y de los escritores liberales más cercanos al Krausismo (Galdós y Clarín). El ataque más duro lo publica Baroja en 1903, en un artículo (“Los viejos”) donde ataca incluso al crítico Clarín (el Clarín de los </a:t>
            </a:r>
            <a:r>
              <a:rPr lang="es-ES" sz="2800" i="1" dirty="0" smtClean="0">
                <a:effectLst/>
                <a:latin typeface="Georgia" panose="02040502050405020303" pitchFamily="18" charset="0"/>
                <a:ea typeface="Times New Roman" panose="02020603050405020304" pitchFamily="18" charset="0"/>
              </a:rPr>
              <a:t>Palique</a:t>
            </a:r>
            <a:r>
              <a:rPr lang="es-ES" sz="2800" dirty="0" smtClean="0">
                <a:effectLst/>
                <a:latin typeface="Georgia" panose="02040502050405020303" pitchFamily="18" charset="0"/>
                <a:ea typeface="Times New Roman" panose="02020603050405020304" pitchFamily="18" charset="0"/>
              </a:rPr>
              <a:t>, cacique de la cultura nacional).</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endParaRPr lang="it-IT" sz="2800" dirty="0" smtClean="0">
              <a:effectLst/>
              <a:latin typeface="Georgia" panose="02040502050405020303" pitchFamily="18" charset="0"/>
              <a:ea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es-ES" dirty="0" smtClean="0">
              <a:latin typeface="Georgia" panose="02040502050405020303"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219967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4832092"/>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La contribución de Mainer</a:t>
            </a:r>
            <a:endParaRPr lang="es-ES" sz="2800" dirty="0" smtClean="0">
              <a:effectLst/>
              <a:latin typeface="Georgia" panose="02040502050405020303" pitchFamily="18" charset="0"/>
              <a:ea typeface="Times New Roman" panose="02020603050405020304" pitchFamily="18" charset="0"/>
            </a:endParaRPr>
          </a:p>
          <a:p>
            <a:pPr algn="just">
              <a:spcAft>
                <a:spcPts val="0"/>
              </a:spcAft>
            </a:pP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A </a:t>
            </a:r>
            <a:r>
              <a:rPr lang="es-ES" sz="2800" dirty="0">
                <a:latin typeface="Georgia" panose="02040502050405020303" pitchFamily="18" charset="0"/>
                <a:ea typeface="Times New Roman" panose="02020603050405020304" pitchFamily="18" charset="0"/>
              </a:rPr>
              <a:t>juicio de Mainer,  los viejos y los nuevos escritores están separados sobre todo  por un distinto concepto de su público. Los nuevos critican la alianza entre público burgués y escritores de la Restauración, </a:t>
            </a:r>
            <a:r>
              <a:rPr lang="es-ES" sz="2800" dirty="0" smtClean="0">
                <a:latin typeface="Georgia" panose="02040502050405020303" pitchFamily="18" charset="0"/>
                <a:ea typeface="Times New Roman" panose="02020603050405020304" pitchFamily="18" charset="0"/>
              </a:rPr>
              <a:t>y apuestan por </a:t>
            </a:r>
            <a:r>
              <a:rPr lang="es-ES" sz="2800" dirty="0">
                <a:latin typeface="Georgia" panose="02040502050405020303" pitchFamily="18" charset="0"/>
                <a:ea typeface="Times New Roman" panose="02020603050405020304" pitchFamily="18" charset="0"/>
              </a:rPr>
              <a:t>crearse un nuevo público (radical, pequeñoburgués). </a:t>
            </a: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La </a:t>
            </a:r>
            <a:r>
              <a:rPr lang="es-ES" sz="2800" dirty="0">
                <a:latin typeface="Georgia" panose="02040502050405020303" pitchFamily="18" charset="0"/>
                <a:ea typeface="Times New Roman" panose="02020603050405020304" pitchFamily="18" charset="0"/>
              </a:rPr>
              <a:t>ideología radical se refleja en una escritura antiacadémica y antimimética. Mainer lo explica en términos ‘materialistas’ como enfrentamiento entre una burguesía literaria y un incipiente proletariado de la pluma. El Modernismo sería la expresión literaria de los radicalismos pequeñoburgueses</a:t>
            </a:r>
            <a:r>
              <a:rPr lang="es-ES" sz="2800" dirty="0" smtClean="0">
                <a:latin typeface="Georgia" panose="02040502050405020303" pitchFamily="18" charset="0"/>
                <a:ea typeface="Times New Roman" panose="02020603050405020304" pitchFamily="18" charset="0"/>
              </a:rPr>
              <a:t>.</a:t>
            </a:r>
            <a:endParaRPr lang="it-IT" sz="28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313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35131" y="613954"/>
            <a:ext cx="11691258" cy="6124754"/>
          </a:xfrm>
          <a:prstGeom prst="rect">
            <a:avLst/>
          </a:prstGeom>
          <a:noFill/>
        </p:spPr>
        <p:txBody>
          <a:bodyPr wrap="square" rtlCol="0">
            <a:spAutoFit/>
          </a:bodyPr>
          <a:lstStyle/>
          <a:p>
            <a:pPr algn="ctr"/>
            <a:r>
              <a:rPr lang="es-ES" sz="2800" dirty="0" smtClean="0">
                <a:solidFill>
                  <a:srgbClr val="FF0000"/>
                </a:solidFill>
                <a:latin typeface="Georgia" panose="02040502050405020303" pitchFamily="18" charset="0"/>
                <a:cs typeface="Times New Roman" panose="02020603050405020304" pitchFamily="18" charset="0"/>
              </a:rPr>
              <a:t>La contribución de Mainer</a:t>
            </a:r>
            <a:endParaRPr lang="es-ES" sz="2800" dirty="0" smtClean="0">
              <a:effectLst/>
              <a:latin typeface="Georgia" panose="02040502050405020303" pitchFamily="18" charset="0"/>
              <a:ea typeface="Times New Roman" panose="02020603050405020304" pitchFamily="18" charset="0"/>
            </a:endParaRPr>
          </a:p>
          <a:p>
            <a:pPr algn="just">
              <a:spcAft>
                <a:spcPts val="0"/>
              </a:spcAft>
            </a:pP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Este </a:t>
            </a:r>
            <a:r>
              <a:rPr lang="es-ES" sz="2800" dirty="0">
                <a:latin typeface="Georgia" panose="02040502050405020303" pitchFamily="18" charset="0"/>
                <a:ea typeface="Times New Roman" panose="02020603050405020304" pitchFamily="18" charset="0"/>
              </a:rPr>
              <a:t>discurso se podría ampliar haciendo referencia al </a:t>
            </a:r>
            <a:r>
              <a:rPr lang="es-ES" sz="2800" b="1" dirty="0">
                <a:latin typeface="Georgia" panose="02040502050405020303" pitchFamily="18" charset="0"/>
                <a:ea typeface="Times New Roman" panose="02020603050405020304" pitchFamily="18" charset="0"/>
              </a:rPr>
              <a:t>anticlericalismo</a:t>
            </a:r>
            <a:r>
              <a:rPr lang="es-ES" sz="2800" dirty="0">
                <a:latin typeface="Georgia" panose="02040502050405020303" pitchFamily="18" charset="0"/>
                <a:ea typeface="Times New Roman" panose="02020603050405020304" pitchFamily="18" charset="0"/>
              </a:rPr>
              <a:t> de los modernistas: el estreno de </a:t>
            </a:r>
            <a:r>
              <a:rPr lang="es-ES" sz="2800" i="1" dirty="0">
                <a:latin typeface="Georgia" panose="02040502050405020303" pitchFamily="18" charset="0"/>
                <a:ea typeface="Times New Roman" panose="02020603050405020304" pitchFamily="18" charset="0"/>
              </a:rPr>
              <a:t>Electra</a:t>
            </a:r>
            <a:r>
              <a:rPr lang="es-ES" sz="2800" dirty="0">
                <a:latin typeface="Georgia" panose="02040502050405020303" pitchFamily="18" charset="0"/>
                <a:ea typeface="Times New Roman" panose="02020603050405020304" pitchFamily="18" charset="0"/>
              </a:rPr>
              <a:t> </a:t>
            </a:r>
            <a:r>
              <a:rPr lang="es-ES" sz="2800" dirty="0" smtClean="0">
                <a:latin typeface="Georgia" panose="02040502050405020303" pitchFamily="18" charset="0"/>
                <a:ea typeface="Times New Roman" panose="02020603050405020304" pitchFamily="18" charset="0"/>
              </a:rPr>
              <a:t>de Galdós (30 </a:t>
            </a:r>
            <a:r>
              <a:rPr lang="es-ES" sz="2800" dirty="0">
                <a:latin typeface="Georgia" panose="02040502050405020303" pitchFamily="18" charset="0"/>
                <a:ea typeface="Times New Roman" panose="02020603050405020304" pitchFamily="18" charset="0"/>
              </a:rPr>
              <a:t>de enero de 1901) se enlaza al famoso pleito entre la familia de la señorita Ubao y las Esclavas del Corazón de Jesús, que ambicionaban su cuantiosa dote. </a:t>
            </a:r>
            <a:endParaRPr lang="es-ES" sz="2800" dirty="0" smtClean="0">
              <a:latin typeface="Georgia" panose="02040502050405020303"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El </a:t>
            </a:r>
            <a:r>
              <a:rPr lang="es-ES" sz="2800" dirty="0">
                <a:latin typeface="Georgia" panose="02040502050405020303" pitchFamily="18" charset="0"/>
                <a:ea typeface="Times New Roman" panose="02020603050405020304" pitchFamily="18" charset="0"/>
              </a:rPr>
              <a:t>nacimiento de la figura del intelectual en las letras españolas se puede relacionar con los hechos de Montjuich (1897): equivalente al impacto del </a:t>
            </a:r>
            <a:r>
              <a:rPr lang="es-ES" sz="2800" i="1" dirty="0">
                <a:latin typeface="Georgia" panose="02040502050405020303" pitchFamily="18" charset="0"/>
                <a:ea typeface="Times New Roman" panose="02020603050405020304" pitchFamily="18" charset="0"/>
              </a:rPr>
              <a:t>affaire</a:t>
            </a:r>
            <a:r>
              <a:rPr lang="es-ES" sz="2800" dirty="0">
                <a:latin typeface="Georgia" panose="02040502050405020303" pitchFamily="18" charset="0"/>
                <a:ea typeface="Times New Roman" panose="02020603050405020304" pitchFamily="18" charset="0"/>
              </a:rPr>
              <a:t> Dreyfus en Francia.</a:t>
            </a:r>
            <a:endParaRPr lang="it-IT" sz="2800" dirty="0" smtClean="0">
              <a:effectLst/>
              <a:latin typeface="Times New Roman" panose="02020603050405020304" pitchFamily="18" charset="0"/>
              <a:ea typeface="Times New Roman" panose="02020603050405020304" pitchFamily="18" charset="0"/>
            </a:endParaRPr>
          </a:p>
          <a:p>
            <a:endParaRPr lang="es-ES" sz="2800" dirty="0" smtClean="0">
              <a:latin typeface="Georgia" panose="02040502050405020303" pitchFamily="18" charset="0"/>
              <a:cs typeface="Times New Roman" panose="02020603050405020304" pitchFamily="18" charset="0"/>
            </a:endParaRPr>
          </a:p>
          <a:p>
            <a:endParaRPr lang="es-ES" sz="2800" dirty="0" smtClean="0">
              <a:latin typeface="Georgia" panose="02040502050405020303" pitchFamily="18" charset="0"/>
              <a:cs typeface="Times New Roman" panose="02020603050405020304" pitchFamily="18" charset="0"/>
            </a:endParaRPr>
          </a:p>
          <a:p>
            <a:endParaRPr lang="it-IT" sz="2800" dirty="0"/>
          </a:p>
        </p:txBody>
      </p:sp>
    </p:spTree>
    <p:extLst>
      <p:ext uri="{BB962C8B-B14F-4D97-AF65-F5344CB8AC3E}">
        <p14:creationId xmlns:p14="http://schemas.microsoft.com/office/powerpoint/2010/main" val="56435323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1384</Words>
  <Application>Microsoft Office PowerPoint</Application>
  <PresentationFormat>Personalizzato</PresentationFormat>
  <Paragraphs>104</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El Modernismo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Modernismo</dc:title>
  <dc:creator>Paolo</dc:creator>
  <cp:lastModifiedBy>Paolo</cp:lastModifiedBy>
  <cp:revision>10</cp:revision>
  <dcterms:created xsi:type="dcterms:W3CDTF">2017-11-01T16:35:34Z</dcterms:created>
  <dcterms:modified xsi:type="dcterms:W3CDTF">2017-11-06T09:43:18Z</dcterms:modified>
</cp:coreProperties>
</file>