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3" r:id="rId2"/>
    <p:sldId id="324" r:id="rId3"/>
    <p:sldId id="381" r:id="rId4"/>
    <p:sldId id="382" r:id="rId5"/>
    <p:sldId id="383" r:id="rId6"/>
    <p:sldId id="378" r:id="rId7"/>
    <p:sldId id="325" r:id="rId8"/>
    <p:sldId id="384" r:id="rId9"/>
    <p:sldId id="326" r:id="rId10"/>
    <p:sldId id="327" r:id="rId11"/>
    <p:sldId id="328" r:id="rId12"/>
    <p:sldId id="385" r:id="rId13"/>
    <p:sldId id="386" r:id="rId14"/>
    <p:sldId id="387" r:id="rId15"/>
    <p:sldId id="373" r:id="rId16"/>
    <p:sldId id="374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77" r:id="rId25"/>
    <p:sldId id="329" r:id="rId26"/>
    <p:sldId id="305" r:id="rId27"/>
    <p:sldId id="315" r:id="rId28"/>
    <p:sldId id="330" r:id="rId29"/>
    <p:sldId id="331" r:id="rId30"/>
    <p:sldId id="368" r:id="rId31"/>
    <p:sldId id="306" r:id="rId32"/>
    <p:sldId id="296" r:id="rId33"/>
    <p:sldId id="332" r:id="rId34"/>
    <p:sldId id="298" r:id="rId35"/>
    <p:sldId id="376" r:id="rId3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.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593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13184F-86F5-4DD4-A67D-DC7F5A46E426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917A28-9D6D-4BD1-A71D-BE2B3BB144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470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8689-DB38-44AB-978A-B95476DE8035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83E77-D4D3-4FFA-9DB6-B36E4E0EF3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9B843-01CE-494E-AD6E-8C724905274A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4AFC3-F006-4167-BE82-E89388F289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6CF5-C3BB-4E48-98BA-7093F2FC42E3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874F-1B8F-4535-BB3F-5EEDE4414E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063B8-14F4-4349-9E30-DEE0AB2A8E9C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14CA-1939-42DA-94FC-35E144725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A68B-DFA5-4829-B414-8889D2D603D3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11BB3-38AD-4E31-989C-A4C336E081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F416-84C5-46C9-AC68-AC17C6D92C3C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DF58-6103-4561-808C-35E8A22A67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C60A-BC8A-4866-9E46-00A9DEF28102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0112-FC71-425C-BB63-7168147FC3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B2D4F-BCF8-484A-BBF8-07046EEC23AF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F1F89-3724-4BAD-83FB-88C70CCC08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86B8D-4B99-48DA-9470-A7FBF4ED5C26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DB50-E5E2-433A-A489-670179B92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CE434-4A0E-4D3C-9B35-BE936C36DAC0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499A-3DA0-49F9-BE09-EA4CA6D1A3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B605B-0FB0-40D2-940D-DFDEDEF4A637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9340-D81F-47F1-8258-37283E4EDE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072BCD-1E58-402E-B594-E5E16EA7E14F}" type="datetimeFigureOut">
              <a:rPr lang="it-IT"/>
              <a:pPr>
                <a:defRPr/>
              </a:pPr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5D5482-2817-45B3-86C2-0FB0CAAA43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blems.arts.gla.ac.uk/alciato/picturae.php?id=A21a033" TargetMode="External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://www.emblems.arts.gla.ac.uk/alciato/picturae.php?id=A31a0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mblems.arts.gla.ac.uk/alciato/picturae.php?id=A21a090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emblems.arts.gla.ac.uk/alciato/picturae.php?id=A34b011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emblems.arts.gla.ac.uk/alciato/picturae.php?id=A39a04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5" Type="http://schemas.openxmlformats.org/officeDocument/2006/relationships/image" Target="../media/image23.jpeg"/><Relationship Id="rId4" Type="http://schemas.openxmlformats.org/officeDocument/2006/relationships/hyperlink" Target="http://www.emblems.arts.gla.ac.uk/alciato/picturae.php?id=A21a162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1"/>
          <p:cNvSpPr txBox="1">
            <a:spLocks noChangeArrowheads="1"/>
          </p:cNvSpPr>
          <p:nvPr/>
        </p:nvSpPr>
        <p:spPr bwMode="auto">
          <a:xfrm>
            <a:off x="1366838" y="476250"/>
            <a:ext cx="6769100" cy="286232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b="1" cap="small" dirty="0" smtClean="0">
                <a:solidFill>
                  <a:schemeClr val="tx2"/>
                </a:solidFill>
                <a:latin typeface="Palatino Linotype" pitchFamily="18" charset="0"/>
              </a:rPr>
              <a:t>		</a:t>
            </a:r>
          </a:p>
          <a:p>
            <a:pPr>
              <a:defRPr/>
            </a:pPr>
            <a:endParaRPr lang="es-ES" b="1" cap="small" dirty="0">
              <a:solidFill>
                <a:schemeClr val="tx2"/>
              </a:solidFill>
              <a:latin typeface="Palatino Linotype" pitchFamily="18" charset="0"/>
            </a:endParaRPr>
          </a:p>
          <a:p>
            <a:pPr algn="ctr">
              <a:defRPr/>
            </a:pPr>
            <a:r>
              <a:rPr lang="es-ES" sz="5400" b="1" cap="small" dirty="0" smtClean="0">
                <a:solidFill>
                  <a:schemeClr val="tx2"/>
                </a:solidFill>
                <a:latin typeface="Palatino Linotype" pitchFamily="18" charset="0"/>
              </a:rPr>
              <a:t>Góngora </a:t>
            </a:r>
          </a:p>
          <a:p>
            <a:pPr>
              <a:defRPr/>
            </a:pPr>
            <a:endParaRPr lang="es-ES" b="1" cap="small" dirty="0">
              <a:solidFill>
                <a:schemeClr val="tx2"/>
              </a:solidFill>
              <a:latin typeface="Palatino Linotype" pitchFamily="18" charset="0"/>
            </a:endParaRPr>
          </a:p>
          <a:p>
            <a:pPr>
              <a:defRPr/>
            </a:pPr>
            <a:endParaRPr lang="es-ES" b="1" cap="small" dirty="0" smtClean="0">
              <a:solidFill>
                <a:schemeClr val="tx2"/>
              </a:solidFill>
              <a:latin typeface="Palatino Linotype" pitchFamily="18" charset="0"/>
            </a:endParaRPr>
          </a:p>
          <a:p>
            <a:pPr>
              <a:defRPr/>
            </a:pPr>
            <a:endParaRPr lang="es-ES" b="1" cap="small" dirty="0" smtClean="0">
              <a:solidFill>
                <a:schemeClr val="tx2"/>
              </a:solidFill>
              <a:latin typeface="Palatino Linotype" pitchFamily="18" charset="0"/>
            </a:endParaRPr>
          </a:p>
          <a:p>
            <a:pPr>
              <a:defRPr/>
            </a:pPr>
            <a:r>
              <a:rPr lang="es-ES" b="1" cap="small" dirty="0">
                <a:solidFill>
                  <a:schemeClr val="tx2"/>
                </a:solidFill>
                <a:latin typeface="Palatino Linotype" pitchFamily="18" charset="0"/>
              </a:rPr>
              <a:t>	</a:t>
            </a:r>
            <a:r>
              <a:rPr lang="es-ES" b="1" cap="small" dirty="0" smtClean="0">
                <a:solidFill>
                  <a:schemeClr val="tx2"/>
                </a:solidFill>
                <a:latin typeface="Palatino Linotype" pitchFamily="18" charset="0"/>
              </a:rPr>
              <a:t>	Paolo Tanganelli</a:t>
            </a:r>
            <a:endParaRPr lang="it-IT" b="1" dirty="0" smtClean="0">
              <a:solidFill>
                <a:schemeClr val="tx2"/>
              </a:solidFill>
              <a:latin typeface="Palatino Linotype" pitchFamily="18" charset="0"/>
            </a:endParaRPr>
          </a:p>
          <a:p>
            <a:pPr>
              <a:defRPr/>
            </a:pPr>
            <a:r>
              <a:rPr lang="es-ES" b="1" dirty="0" smtClean="0">
                <a:solidFill>
                  <a:schemeClr val="tx2"/>
                </a:solidFill>
                <a:latin typeface="Palatino Linotype" pitchFamily="18" charset="0"/>
              </a:rPr>
              <a:t>		Università di Ferrara</a:t>
            </a:r>
            <a:endParaRPr lang="it-IT" b="1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asellaDiTesto 4"/>
          <p:cNvSpPr txBox="1">
            <a:spLocks noChangeArrowheads="1"/>
          </p:cNvSpPr>
          <p:nvPr/>
        </p:nvSpPr>
        <p:spPr bwMode="auto">
          <a:xfrm>
            <a:off x="395536" y="260648"/>
            <a:ext cx="2232025" cy="368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latin typeface="Palatino Linotype" pitchFamily="18" charset="0"/>
              </a:rPr>
              <a:t>La </a:t>
            </a:r>
            <a:r>
              <a:rPr lang="it-IT" dirty="0" err="1">
                <a:latin typeface="Palatino Linotype" pitchFamily="18" charset="0"/>
              </a:rPr>
              <a:t>vid</a:t>
            </a:r>
            <a:r>
              <a:rPr lang="it-IT" dirty="0">
                <a:latin typeface="Palatino Linotype" pitchFamily="18" charset="0"/>
              </a:rPr>
              <a:t> lasciva</a:t>
            </a:r>
          </a:p>
        </p:txBody>
      </p:sp>
      <p:pic>
        <p:nvPicPr>
          <p:cNvPr id="3074" name="Picture 2" descr="H:\RAFA appunti\Córdoba en 1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F:\Tass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4" y="1300766"/>
            <a:ext cx="6516710" cy="427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Obsérvese la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utilización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de un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hipograma como agudeza verbal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En el soneto “A Córdoba” (1585) figura un hipograma reducido: la sílaba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–or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la palabra temática, en cuanto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indica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tanto la ciudad (C</a:t>
            </a:r>
            <a:r>
              <a:rPr lang="es-ES" sz="2800" b="1" dirty="0">
                <a:latin typeface="Georgia" panose="02040502050405020303" pitchFamily="18" charset="0"/>
                <a:ea typeface="Times New Roman" panose="02020603050405020304" pitchFamily="18" charset="0"/>
              </a:rPr>
              <a:t>ór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doba) como su atributo fundamental: dorada (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-or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sería el </a:t>
            </a:r>
            <a:r>
              <a:rPr lang="es-ES" sz="2800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or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o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endParaRPr lang="es-ES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De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las aguas del Guadalquivir el locutor afirma: “de arenas nobles, ya que no doradas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”; doradas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eran las aguas del Dauro,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presumiblemente por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el reflejo de la luz del día, según comenta Salcedo Coronel.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Además,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Dauro remite 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aureus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En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1588 el obispo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Francisco Pacheco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censura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al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joven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Góngora su escasa asistencia al coro, sus conversaciones durante el oficio divino, la participación en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los corrillos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del Arco de las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Bendiciones,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su presencia en las corridas de toros celebradas en la Plaza de la Corredera, el trato con representantes de comedias y la escritura de coplas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profanas.</a:t>
            </a:r>
          </a:p>
          <a:p>
            <a:pPr algn="just">
              <a:spcAft>
                <a:spcPts val="0"/>
              </a:spcAft>
            </a:pPr>
            <a:endParaRPr lang="es-ES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Góngora responde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con su proverbial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agudeza: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“ni mi vida es tan escandalosa, ni yo tan viejo que se me pueda acusar de vivir como mozo”. 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joven Góngora, manierista 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petrarquista,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 brinda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unos brillantes ejercicios que oscilan entre la traducción embellecedora y la imitación del modelo renacentista.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 etapa destaca “Mientras por competir con tu cabello”, que se puede cotejar con otros famosos que tratan el tema del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carpe </a:t>
            </a:r>
            <a:r>
              <a:rPr lang="es-ES" sz="2800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diem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s-ES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s-ES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otro soneto gongorino: “Ilustre y hermosísima María” (1583)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e</a:t>
            </a:r>
            <a:r>
              <a:rPr lang="it-IT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l</a:t>
            </a:r>
            <a:r>
              <a:rPr lang="it-IT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it-IT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soneto</a:t>
            </a:r>
            <a:r>
              <a:rPr lang="it-IT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de Bernardo Tasso: “Mentre che l’aureo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crin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 v’ondeggia intorno”;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s-ES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el soneto </a:t>
            </a:r>
            <a:r>
              <a:rPr lang="es-ES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de Garcilaso: “En tanto que de rosa y d’azucena”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s-ES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el soneto </a:t>
            </a:r>
            <a:r>
              <a:rPr lang="es-ES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de Herrera: “Oh soberbia y cruel en tu belleza”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7664" y="474345"/>
            <a:ext cx="63367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 smtClean="0">
                <a:latin typeface="Georgia" panose="02040502050405020303" pitchFamily="18" charset="0"/>
              </a:rPr>
              <a:t>(1582) </a:t>
            </a:r>
          </a:p>
          <a:p>
            <a:endParaRPr lang="it-IT" sz="2000" i="1" dirty="0">
              <a:latin typeface="Georgia" panose="02040502050405020303" pitchFamily="18" charset="0"/>
            </a:endParaRPr>
          </a:p>
          <a:p>
            <a:r>
              <a:rPr lang="es-ES" sz="2000" dirty="0" smtClean="0">
                <a:latin typeface="Georgia" panose="02040502050405020303" pitchFamily="18" charset="0"/>
              </a:rPr>
              <a:t>Mientras </a:t>
            </a:r>
            <a:r>
              <a:rPr lang="es-ES" sz="2000" dirty="0">
                <a:latin typeface="Georgia" panose="02040502050405020303" pitchFamily="18" charset="0"/>
              </a:rPr>
              <a:t>por competir con tu cabello,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oro bruñido al sol relumbra en vano;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mientras con menosprecio en medio el llano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mira tu blanca frente el lilio bello;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 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  mientras a cada labio, por cogello.                       5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siguen más ojos que al clavel temprano;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y mientras triunfa con desdén lozano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del luciente cristal tu gentil cuello: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 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  goza cuello, cabello, labio y frente,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antes que lo que fue en tu edad dorada                  10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oro, lilio, clavel, cristal luciente,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 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  no </a:t>
            </a:r>
            <a:r>
              <a:rPr lang="es-ES" sz="2000" dirty="0" smtClean="0">
                <a:latin typeface="Georgia" panose="02040502050405020303" pitchFamily="18" charset="0"/>
              </a:rPr>
              <a:t>solo </a:t>
            </a:r>
            <a:r>
              <a:rPr lang="es-ES" sz="2000" dirty="0">
                <a:latin typeface="Georgia" panose="02040502050405020303" pitchFamily="18" charset="0"/>
              </a:rPr>
              <a:t>en plata o vïola troncada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se vuelva, mas tú y ello juntamente</a:t>
            </a:r>
            <a:endParaRPr lang="it-IT" sz="2000" dirty="0">
              <a:latin typeface="Georgia" panose="02040502050405020303" pitchFamily="18" charset="0"/>
            </a:endParaRPr>
          </a:p>
          <a:p>
            <a:r>
              <a:rPr lang="es-ES" sz="2000" dirty="0">
                <a:latin typeface="Georgia" panose="02040502050405020303" pitchFamily="18" charset="0"/>
              </a:rPr>
              <a:t>en tierra, en humo, en polvo, en sombra, en nada.</a:t>
            </a:r>
            <a:endParaRPr lang="it-IT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3608" y="1166843"/>
            <a:ext cx="58143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 </a:t>
            </a:r>
            <a:r>
              <a:rPr lang="es-ES" dirty="0">
                <a:latin typeface="Georgia" panose="02040502050405020303" pitchFamily="18" charset="0"/>
              </a:rPr>
              <a:t>En tanto que de rosa y azucena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se muestra la color en vuestro gesto,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y que vuestro mirar ardiente, honesto,</a:t>
            </a:r>
            <a:r>
              <a:rPr lang="es-ES">
                <a:latin typeface="Georgia" panose="02040502050405020303" pitchFamily="18" charset="0"/>
              </a:rPr>
              <a:t/>
            </a:r>
            <a:br>
              <a:rPr lang="es-ES">
                <a:latin typeface="Georgia" panose="02040502050405020303" pitchFamily="18" charset="0"/>
              </a:rPr>
            </a:br>
            <a:r>
              <a:rPr lang="es-ES" smtClean="0">
                <a:latin typeface="Georgia" panose="02040502050405020303" pitchFamily="18" charset="0"/>
              </a:rPr>
              <a:t>con clara luz la tempestad serena;</a:t>
            </a:r>
            <a:endParaRPr lang="es-ES" dirty="0" smtClean="0">
              <a:latin typeface="Georgia" panose="02040502050405020303" pitchFamily="18" charset="0"/>
            </a:endParaRPr>
          </a:p>
          <a:p>
            <a:endParaRPr lang="it-IT" dirty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   y en tanto que el cabello, que en la vena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del oro se escogió, con vuelo presto,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por el hermoso cuello blanco, enhiesto,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el viento mueve, esparce y desordena</a:t>
            </a:r>
            <a:r>
              <a:rPr lang="es-ES" dirty="0" smtClean="0">
                <a:latin typeface="Georgia" panose="02040502050405020303" pitchFamily="18" charset="0"/>
              </a:rPr>
              <a:t>;</a:t>
            </a:r>
          </a:p>
          <a:p>
            <a:endParaRPr lang="it-IT" dirty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   coged de vuestra alegre primavera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el dulce fruto, antes que el tiempo airado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cubra de nieve la hermosa cumbre</a:t>
            </a:r>
            <a:r>
              <a:rPr lang="es-ES" dirty="0" smtClean="0">
                <a:latin typeface="Georgia" panose="02040502050405020303" pitchFamily="18" charset="0"/>
              </a:rPr>
              <a:t>.</a:t>
            </a:r>
          </a:p>
          <a:p>
            <a:endParaRPr lang="it-IT" dirty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   Marchitará la rosa el viento helado,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todo lo mudará la edad ligera,</a:t>
            </a:r>
            <a:br>
              <a:rPr lang="es-ES" dirty="0">
                <a:latin typeface="Georgia" panose="02040502050405020303" pitchFamily="18" charset="0"/>
              </a:rPr>
            </a:br>
            <a:r>
              <a:rPr lang="es-ES" dirty="0">
                <a:latin typeface="Georgia" panose="02040502050405020303" pitchFamily="18" charset="0"/>
              </a:rPr>
              <a:t>por no hacer mudanza en su costumbre. </a:t>
            </a:r>
            <a:endParaRPr lang="it-IT" dirty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			</a:t>
            </a:r>
            <a:endParaRPr lang="es-ES" dirty="0" smtClean="0">
              <a:latin typeface="Georgia" panose="02040502050405020303" pitchFamily="18" charset="0"/>
            </a:endParaRPr>
          </a:p>
          <a:p>
            <a:r>
              <a:rPr lang="es-ES" dirty="0">
                <a:latin typeface="Georgia" panose="02040502050405020303" pitchFamily="18" charset="0"/>
              </a:rPr>
              <a:t>	</a:t>
            </a:r>
            <a:r>
              <a:rPr lang="es-ES" dirty="0" smtClean="0">
                <a:latin typeface="Georgia" panose="02040502050405020303" pitchFamily="18" charset="0"/>
              </a:rPr>
              <a:t>		Garcilaso </a:t>
            </a:r>
            <a:r>
              <a:rPr lang="es-ES" dirty="0">
                <a:latin typeface="Georgia" panose="02040502050405020303" pitchFamily="18" charset="0"/>
              </a:rPr>
              <a:t>de la Vega</a:t>
            </a:r>
            <a:endParaRPr lang="it-IT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LA POESÍA </a:t>
            </a:r>
            <a:r>
              <a:rPr lang="es-ES" sz="2800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NUEVA</a:t>
            </a:r>
            <a:endParaRPr lang="it-IT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En </a:t>
            </a:r>
            <a:r>
              <a:rPr lang="es-ES_tradnl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1612 y 1613 escribió y dio a conocer </a:t>
            </a:r>
            <a:r>
              <a:rPr lang="es-ES_tradnl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el </a:t>
            </a:r>
            <a:r>
              <a:rPr lang="es-ES_tradnl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Polifemo </a:t>
            </a:r>
            <a:r>
              <a:rPr lang="es-ES_tradnl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y </a:t>
            </a:r>
            <a:r>
              <a:rPr lang="es-ES_tradnl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las </a:t>
            </a:r>
            <a:r>
              <a:rPr lang="es-ES_tradnl" sz="28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Soledades</a:t>
            </a:r>
            <a:r>
              <a:rPr lang="es-ES_tradnl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: los poemas </a:t>
            </a:r>
            <a:r>
              <a:rPr lang="es-ES_tradnl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que iban a propiciar la escandalosa polémica gongorina, </a:t>
            </a:r>
            <a:r>
              <a:rPr lang="es-ES_tradnl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ganándose </a:t>
            </a:r>
            <a:r>
              <a:rPr lang="es-ES_tradnl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indisimulados detractores y fieles seguidores a partes iguales por su estilo novedoso, condensado y difícil. </a:t>
            </a: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_tradnl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A partir de entonces, el nombre de Góngora –y el marbete estilístico de “gongorino”– quedará vinculado a esta faceta de su obra literaria.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CULTERANISMO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Es necesario rechazar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la vieja oposición entre Góngora y Quevedo basada en los términos “culteranismo”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versus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“conceptismo” (invención de Menéndez Pelayo). Góngora es tan conceptista como Quevedo.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Gracián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llamó al poeta cordobés “cisne en los concentos, águila en los conceptos, en toda especie de agudeza eminente”.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Los ataques de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Lope y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Quevedo al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nuevo estilo “gongorista” </a:t>
            </a:r>
            <a:r>
              <a:rPr lang="es-ES" sz="2800" smtClean="0">
                <a:latin typeface="Georgia" panose="02040502050405020303" pitchFamily="18" charset="0"/>
                <a:ea typeface="Times New Roman" panose="02020603050405020304" pitchFamily="18" charset="0"/>
              </a:rPr>
              <a:t>se dirigen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sobre todo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hacia los malos imitadores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de Góngora.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POLIFEMO</a:t>
            </a:r>
          </a:p>
          <a:p>
            <a:pPr algn="just">
              <a:spcAft>
                <a:spcPts val="0"/>
              </a:spcAft>
            </a:pPr>
            <a:endParaRPr lang="es-ES" sz="2800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</a:rPr>
              <a:t>Terminó el </a:t>
            </a:r>
            <a:r>
              <a:rPr lang="es-ES" sz="2800" i="1" dirty="0">
                <a:latin typeface="Georgia" panose="02040502050405020303" pitchFamily="18" charset="0"/>
              </a:rPr>
              <a:t>Polifemo</a:t>
            </a:r>
            <a:r>
              <a:rPr lang="es-ES" sz="2800" dirty="0">
                <a:latin typeface="Georgia" panose="02040502050405020303" pitchFamily="18" charset="0"/>
              </a:rPr>
              <a:t> a fines de 1612 y, junto a la </a:t>
            </a:r>
            <a:r>
              <a:rPr lang="es-ES" sz="2800" i="1" dirty="0">
                <a:latin typeface="Georgia" panose="02040502050405020303" pitchFamily="18" charset="0"/>
              </a:rPr>
              <a:t>Soledad primera</a:t>
            </a:r>
            <a:r>
              <a:rPr lang="es-ES" sz="2800" dirty="0">
                <a:latin typeface="Georgia" panose="02040502050405020303" pitchFamily="18" charset="0"/>
              </a:rPr>
              <a:t>, lo envió el 11 de mayo de 1613 a Pedro de Valencia. </a:t>
            </a:r>
            <a:endParaRPr lang="es-ES" sz="2800" dirty="0" smtClean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endParaRPr lang="es-ES" sz="2800" dirty="0" smtClean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</a:rPr>
              <a:t>Al </a:t>
            </a:r>
            <a:r>
              <a:rPr lang="es-ES" sz="2800" dirty="0">
                <a:latin typeface="Georgia" panose="02040502050405020303" pitchFamily="18" charset="0"/>
              </a:rPr>
              <a:t>mismo tiempo, otra copia de ambos poemas se remitió a la corte, a Andrés de </a:t>
            </a:r>
            <a:r>
              <a:rPr lang="es-ES" sz="2800" dirty="0" smtClean="0">
                <a:latin typeface="Georgia" panose="02040502050405020303" pitchFamily="18" charset="0"/>
              </a:rPr>
              <a:t>Mendoza.</a:t>
            </a:r>
          </a:p>
          <a:p>
            <a:pPr algn="just">
              <a:spcAft>
                <a:spcPts val="0"/>
              </a:spcAft>
            </a:pPr>
            <a:endParaRPr lang="es-ES" sz="2800" dirty="0" smtClean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</a:rPr>
              <a:t>Muy </a:t>
            </a:r>
            <a:r>
              <a:rPr lang="es-ES" sz="2800" dirty="0">
                <a:latin typeface="Georgia" panose="02040502050405020303" pitchFamily="18" charset="0"/>
              </a:rPr>
              <a:t>poco después –y ya con lo que tenía escrito de la </a:t>
            </a:r>
            <a:r>
              <a:rPr lang="es-ES" sz="2800" i="1" dirty="0">
                <a:latin typeface="Georgia" panose="02040502050405020303" pitchFamily="18" charset="0"/>
              </a:rPr>
              <a:t>Soledad </a:t>
            </a:r>
            <a:r>
              <a:rPr lang="es-ES" sz="2800" i="1" dirty="0" smtClean="0">
                <a:latin typeface="Georgia" panose="02040502050405020303" pitchFamily="18" charset="0"/>
              </a:rPr>
              <a:t>segunda</a:t>
            </a:r>
            <a:r>
              <a:rPr lang="es-ES" sz="2800" dirty="0" smtClean="0">
                <a:latin typeface="Georgia" panose="02040502050405020303" pitchFamily="18" charset="0"/>
              </a:rPr>
              <a:t>– </a:t>
            </a:r>
            <a:r>
              <a:rPr lang="es-ES" sz="2800" dirty="0">
                <a:latin typeface="Georgia" panose="02040502050405020303" pitchFamily="18" charset="0"/>
              </a:rPr>
              <a:t>mandó sus poemas mayores también </a:t>
            </a:r>
            <a:r>
              <a:rPr lang="es-ES" sz="2800" dirty="0" smtClean="0">
                <a:latin typeface="Georgia" panose="02040502050405020303" pitchFamily="18" charset="0"/>
              </a:rPr>
              <a:t>a </a:t>
            </a:r>
            <a:r>
              <a:rPr lang="es-ES" sz="2800" dirty="0">
                <a:latin typeface="Georgia" panose="02040502050405020303" pitchFamily="18" charset="0"/>
              </a:rPr>
              <a:t>Francisco Fernández de Córdoba, el abad de Rute.</a:t>
            </a:r>
            <a:endParaRPr lang="it-IT" sz="2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23528" y="620688"/>
            <a:ext cx="849763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inventio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barroca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sustituye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imitatio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renacentista. Se crean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géneros nuevos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mezclando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estilos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diferentes y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rechazando el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decorum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clásico (la correspondencia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 et verba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Appunti Siglo de Oro\Rota-Virgi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92" y="2436570"/>
            <a:ext cx="429577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POLIFEMO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Fábula de Polifemo y Galatea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(1612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evoca y supera las anteriores reescrituras del mito: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Ovidio, Marino,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Stigliani, Carrillo Sotomayor... </a:t>
            </a:r>
          </a:p>
          <a:p>
            <a:pPr algn="just">
              <a:spcAft>
                <a:spcPts val="0"/>
              </a:spcAft>
            </a:pP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octavas reales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gongorinas muestran un mundo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dominado por el claroscuro que reinaba en la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pintura de la época, donde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belleza más audaz se da la mano con la tiniebla más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horrible.</a:t>
            </a:r>
          </a:p>
          <a:p>
            <a:pPr algn="just">
              <a:spcAft>
                <a:spcPts val="0"/>
              </a:spcAft>
            </a:pPr>
            <a:endParaRPr lang="es-ES" sz="28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historia homérica es breve: en Sicilia, el cíclope Polifemo se enamora de la ninfa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Galatea; cuando descubre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ella yace amorosamente con el pastor Acis, lo sepulta bajo una roca y este, tras su muerte, se convierte en un dios-río. </a:t>
            </a:r>
            <a:endParaRPr lang="es-ES" sz="2800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POLIFEMO</a:t>
            </a: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descripción de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Polifemo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recurre a una cadena de metáforas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geológicas: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Polifemo es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monte “de miembros eminente” (v. 49),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único ojo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comparado al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y su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cabello se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convierte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“imitador undoso / de las obscuras aguas del Leteo” (vv. 57-58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tradición mandaba que el río fuera la metáfora preferente del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pelo; así éste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debía, por dimensión y por color, ser el río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Leteo del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Hades.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Además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siguiendo la metáfora orográfica, si Polifemo es un monte, también sus barbas serán un torrente, pero un torrente “que, adusto hijo de este Pirineo, / su pecho inunda” (vv. 62-63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s-ES" sz="2800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8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POLIFEMO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Góngora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logra establecer una tercera relación en la metáfora que asemeja ‘pelo’ y ‘río’: 1) la ondulación (base tradicional), 2) las proporciones geológicas de Polifemo y 3) el color negro de su barba, mediante la alusión al Pirineo, cuya etimología según ciertas versiones remite a un incendio originario, y corroborada por el cultismo “adusto” (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adustus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latín significa ‘quemado’), que por tanto alude a la negritud de la barba mediante la construcción de un oxímoron: es un río (por lo “undoso”) pero quemado (pues tiene el color de lo carbonizado, lo “adusto”). </a:t>
            </a:r>
            <a:endParaRPr lang="es-ES" sz="2800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SOLEDADES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Proyecta </a:t>
            </a:r>
            <a:r>
              <a:rPr lang="es-ES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cuatro grandes </a:t>
            </a: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poemas (pero escribe tan solo dos). 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El protagonista es un ‘peregrino’, </a:t>
            </a:r>
            <a:r>
              <a:rPr lang="es-ES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“el más misterioso de los héroes errantes</a:t>
            </a: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”.</a:t>
            </a: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A </a:t>
            </a:r>
            <a:r>
              <a:rPr lang="es-ES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pesar del naufragio o los juegos deportivos no se trata de un poema épico; tampoco podemos circunscribirlo al ámbito de la lírica por la presencia de elementos pastoriles y bucólicos. Las </a:t>
            </a:r>
            <a:r>
              <a:rPr lang="es-ES" sz="2800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Soledades </a:t>
            </a:r>
            <a:r>
              <a:rPr lang="es-ES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son todo eso y mucho más. Se trata de la sublimación definitiva del estilo cultista, estilo que con todo derecho debe denominarse </a:t>
            </a: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“gongorismo</a:t>
            </a:r>
            <a:r>
              <a:rPr lang="es-ES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” y que se caracteriza por la ruptura con la preceptiva clásica a través de la mezcla </a:t>
            </a:r>
            <a:r>
              <a:rPr lang="es-ES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genérica. </a:t>
            </a:r>
            <a:endParaRPr lang="es-ES" sz="2800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-1784350" y="5013325"/>
          <a:ext cx="6275040" cy="640080"/>
        </p:xfrm>
        <a:graphic>
          <a:graphicData uri="http://schemas.openxmlformats.org/drawingml/2006/table">
            <a:tbl>
              <a:tblPr/>
              <a:tblGrid>
                <a:gridCol w="2091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1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16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it-IT" i="1" dirty="0" smtClean="0"/>
                        <a:t>L’Appennino </a:t>
                      </a:r>
                      <a:r>
                        <a:rPr lang="it-IT" i="0" dirty="0" smtClean="0"/>
                        <a:t> de </a:t>
                      </a:r>
                      <a:r>
                        <a:rPr lang="it-IT" i="0" dirty="0" err="1" smtClean="0"/>
                        <a:t>Giambologna</a:t>
                      </a:r>
                      <a:endParaRPr lang="it-IT" i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1510" name="Picture 1" descr="Appennino d'argi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133600"/>
            <a:ext cx="13906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CasellaDiTesto 2"/>
          <p:cNvSpPr txBox="1">
            <a:spLocks noChangeArrowheads="1"/>
          </p:cNvSpPr>
          <p:nvPr/>
        </p:nvSpPr>
        <p:spPr bwMode="auto">
          <a:xfrm>
            <a:off x="4067175" y="5734050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i="1">
                <a:latin typeface="Calibri" pitchFamily="34" charset="0"/>
              </a:rPr>
              <a:t>L’Appennino</a:t>
            </a:r>
          </a:p>
          <a:p>
            <a:r>
              <a:rPr lang="it-IT">
                <a:latin typeface="Calibri" pitchFamily="34" charset="0"/>
              </a:rPr>
              <a:t>Bernardo Tasso, </a:t>
            </a:r>
            <a:r>
              <a:rPr lang="it-IT" i="1">
                <a:latin typeface="Calibri" pitchFamily="34" charset="0"/>
              </a:rPr>
              <a:t>L’Amadigi</a:t>
            </a:r>
            <a:endParaRPr lang="it-IT">
              <a:latin typeface="Calibri" pitchFamily="34" charset="0"/>
            </a:endParaRPr>
          </a:p>
        </p:txBody>
      </p:sp>
      <p:sp>
        <p:nvSpPr>
          <p:cNvPr id="21512" name="CasellaDiTesto 3"/>
          <p:cNvSpPr txBox="1">
            <a:spLocks noChangeArrowheads="1"/>
          </p:cNvSpPr>
          <p:nvPr/>
        </p:nvSpPr>
        <p:spPr bwMode="auto">
          <a:xfrm>
            <a:off x="236538" y="404813"/>
            <a:ext cx="6119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latin typeface="Calibri" pitchFamily="34" charset="0"/>
              </a:rPr>
              <a:t>...bates los montes que, de nieve armados, 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gigantes de cristal los teme el cielo... (</a:t>
            </a:r>
            <a:r>
              <a:rPr lang="es-ES">
                <a:latin typeface="Calibri" pitchFamily="34" charset="0"/>
              </a:rPr>
              <a:t>Dedicatoria, </a:t>
            </a:r>
            <a:r>
              <a:rPr lang="es-ES" i="1">
                <a:latin typeface="Calibri" pitchFamily="34" charset="0"/>
              </a:rPr>
              <a:t>vv. 7-8)</a:t>
            </a:r>
            <a:endParaRPr lang="it-IT" i="1">
              <a:latin typeface="Calibri" pitchFamily="34" charset="0"/>
            </a:endParaRP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455738"/>
            <a:ext cx="44259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517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8425" y="19050"/>
            <a:ext cx="5319713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asellaDiTesto 2"/>
          <p:cNvSpPr txBox="1">
            <a:spLocks noChangeArrowheads="1"/>
          </p:cNvSpPr>
          <p:nvPr/>
        </p:nvSpPr>
        <p:spPr bwMode="auto">
          <a:xfrm>
            <a:off x="-61913" y="438150"/>
            <a:ext cx="3959226" cy="923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latin typeface="Calibri" pitchFamily="34" charset="0"/>
              </a:rPr>
              <a:t>...cuando el que ministrar podia la copa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a Júpiter mejor que el garzón de Ida... (vv. 7-8)</a:t>
            </a:r>
            <a:endParaRPr lang="it-IT" i="1">
              <a:latin typeface="Calibri" pitchFamily="34" charset="0"/>
            </a:endParaRPr>
          </a:p>
        </p:txBody>
      </p:sp>
      <p:sp>
        <p:nvSpPr>
          <p:cNvPr id="24579" name="Rettangolo 3"/>
          <p:cNvSpPr>
            <a:spLocks noChangeArrowheads="1"/>
          </p:cNvSpPr>
          <p:nvPr/>
        </p:nvSpPr>
        <p:spPr bwMode="auto">
          <a:xfrm>
            <a:off x="1116013" y="1628775"/>
            <a:ext cx="237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Daza Pinciano, p. 53.</a:t>
            </a:r>
          </a:p>
        </p:txBody>
      </p:sp>
      <p:sp>
        <p:nvSpPr>
          <p:cNvPr id="24580" name="CasellaDiTesto 6"/>
          <p:cNvSpPr txBox="1">
            <a:spLocks noChangeArrowheads="1"/>
          </p:cNvSpPr>
          <p:nvPr/>
        </p:nvSpPr>
        <p:spPr bwMode="auto">
          <a:xfrm>
            <a:off x="250825" y="2420938"/>
            <a:ext cx="3384550" cy="1754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Mira como el pintor con docta mano</a:t>
            </a:r>
            <a:endParaRPr lang="it-IT">
              <a:latin typeface="Calibri" pitchFamily="34" charset="0"/>
            </a:endParaRPr>
          </a:p>
          <a:p>
            <a:r>
              <a:rPr lang="es-ES">
                <a:latin typeface="Calibri" pitchFamily="34" charset="0"/>
              </a:rPr>
              <a:t>a Ganimedes hizo ser llevado</a:t>
            </a:r>
            <a:endParaRPr lang="it-IT">
              <a:latin typeface="Calibri" pitchFamily="34" charset="0"/>
            </a:endParaRPr>
          </a:p>
          <a:p>
            <a:r>
              <a:rPr lang="es-ES">
                <a:latin typeface="Calibri" pitchFamily="34" charset="0"/>
              </a:rPr>
              <a:t>del ave consagrada al soberano</a:t>
            </a:r>
            <a:endParaRPr lang="it-IT">
              <a:latin typeface="Calibri" pitchFamily="34" charset="0"/>
            </a:endParaRPr>
          </a:p>
          <a:p>
            <a:r>
              <a:rPr lang="es-ES">
                <a:latin typeface="Calibri" pitchFamily="34" charset="0"/>
              </a:rPr>
              <a:t>Júpiter hasta el cielo afortunado</a:t>
            </a:r>
            <a:endParaRPr lang="it-IT">
              <a:latin typeface="Calibri" pitchFamily="34" charset="0"/>
            </a:endParaRPr>
          </a:p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sellaDiTesto 1"/>
          <p:cNvSpPr txBox="1">
            <a:spLocks noChangeArrowheads="1"/>
          </p:cNvSpPr>
          <p:nvPr/>
        </p:nvSpPr>
        <p:spPr bwMode="auto">
          <a:xfrm>
            <a:off x="179388" y="269875"/>
            <a:ext cx="3960812" cy="92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latin typeface="Calibri" pitchFamily="34" charset="0"/>
              </a:rPr>
              <a:t>...cuando el que ministrar podia la copa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a Júpiter mejor que el garzón de Ida... </a:t>
            </a:r>
          </a:p>
          <a:p>
            <a:r>
              <a:rPr lang="es-ES" i="1">
                <a:latin typeface="Calibri" pitchFamily="34" charset="0"/>
              </a:rPr>
              <a:t>(vv. 7-8)</a:t>
            </a:r>
            <a:endParaRPr lang="it-IT" i="1">
              <a:latin typeface="Calibri" pitchFamily="34" charset="0"/>
            </a:endParaRPr>
          </a:p>
        </p:txBody>
      </p:sp>
      <p:sp>
        <p:nvSpPr>
          <p:cNvPr id="25602" name="CasellaDiTesto 2"/>
          <p:cNvSpPr txBox="1">
            <a:spLocks noChangeArrowheads="1"/>
          </p:cNvSpPr>
          <p:nvPr/>
        </p:nvSpPr>
        <p:spPr bwMode="auto">
          <a:xfrm>
            <a:off x="15875" y="2636838"/>
            <a:ext cx="3960813" cy="3698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Sebastián de Covarrubias, III, 96, c. 296r.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8638" y="115888"/>
            <a:ext cx="47910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asellaDiTesto 3"/>
          <p:cNvSpPr txBox="1">
            <a:spLocks noChangeArrowheads="1"/>
          </p:cNvSpPr>
          <p:nvPr/>
        </p:nvSpPr>
        <p:spPr bwMode="auto">
          <a:xfrm>
            <a:off x="201613" y="3141663"/>
            <a:ext cx="3960812" cy="31400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Palatino Linotype" pitchFamily="18" charset="0"/>
              </a:rPr>
              <a:t>Sebastián de Covarrubias, III, 87, c. 287r.</a:t>
            </a:r>
          </a:p>
          <a:p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Cual el peñasco que del mar ceñido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y de espumosas ondas azotado,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de furiosos vientos combatido,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con perpetua tormenta está cercado: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tal debéis figurar un afligido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corazón de pasiones rodeado,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herido de uno y otro pensamiento,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verdugos de su pena y su tormento</a:t>
            </a:r>
            <a:r>
              <a:rPr lang="it-IT">
                <a:latin typeface="Palatino Linotype" pitchFamily="18" charset="0"/>
              </a:rPr>
              <a:t>.</a:t>
            </a:r>
          </a:p>
        </p:txBody>
      </p:sp>
      <p:sp>
        <p:nvSpPr>
          <p:cNvPr id="26626" name="CasellaDiTesto 2"/>
          <p:cNvSpPr txBox="1">
            <a:spLocks noChangeArrowheads="1"/>
          </p:cNvSpPr>
          <p:nvPr/>
        </p:nvSpPr>
        <p:spPr bwMode="auto">
          <a:xfrm>
            <a:off x="201613" y="958850"/>
            <a:ext cx="4083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i="1">
                <a:latin typeface="Bodoni MT" pitchFamily="18" charset="0"/>
              </a:rPr>
              <a:t>Del Oc</a:t>
            </a:r>
            <a:r>
              <a:rPr lang="es-ES" i="1">
                <a:latin typeface="Bodoni MT" pitchFamily="18" charset="0"/>
              </a:rPr>
              <a:t>éano pues antes sorbido</a:t>
            </a:r>
          </a:p>
          <a:p>
            <a:r>
              <a:rPr lang="es-ES" i="1">
                <a:latin typeface="Bodoni MT" pitchFamily="18" charset="0"/>
              </a:rPr>
              <a:t>y luego vomitado</a:t>
            </a:r>
          </a:p>
          <a:p>
            <a:r>
              <a:rPr lang="es-ES" i="1">
                <a:latin typeface="Bodoni MT" pitchFamily="18" charset="0"/>
              </a:rPr>
              <a:t>no lejos de un escollo coronado</a:t>
            </a:r>
          </a:p>
          <a:p>
            <a:r>
              <a:rPr lang="es-ES" i="1">
                <a:latin typeface="Bodoni MT" pitchFamily="18" charset="0"/>
              </a:rPr>
              <a:t>de secos juncos, de calientes plumas... </a:t>
            </a:r>
          </a:p>
          <a:p>
            <a:r>
              <a:rPr lang="es-ES" i="1">
                <a:latin typeface="Bodoni MT" pitchFamily="18" charset="0"/>
              </a:rPr>
              <a:t>(vv. 22-25) </a:t>
            </a:r>
            <a:endParaRPr lang="it-IT" i="1">
              <a:latin typeface="Bodoni MT" pitchFamily="18" charset="0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4988" y="174625"/>
            <a:ext cx="47625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0"/>
            <a:ext cx="5283200" cy="72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398588" y="1450975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Daza Pinciano, p. 40.</a:t>
            </a:r>
          </a:p>
        </p:txBody>
      </p:sp>
      <p:sp>
        <p:nvSpPr>
          <p:cNvPr id="27651" name="CasellaDiTesto 1"/>
          <p:cNvSpPr txBox="1">
            <a:spLocks noChangeArrowheads="1"/>
          </p:cNvSpPr>
          <p:nvPr/>
        </p:nvSpPr>
        <p:spPr bwMode="auto">
          <a:xfrm>
            <a:off x="323850" y="476250"/>
            <a:ext cx="3168650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latin typeface="Calibri" pitchFamily="34" charset="0"/>
              </a:rPr>
              <a:t>...un escollo coronado</a:t>
            </a:r>
          </a:p>
          <a:p>
            <a:r>
              <a:rPr lang="es-ES" i="1">
                <a:latin typeface="Calibri" pitchFamily="34" charset="0"/>
              </a:rPr>
              <a:t>[...] de calientes plumas...</a:t>
            </a:r>
            <a:endParaRPr lang="it-IT" i="1">
              <a:latin typeface="Calibri" pitchFamily="34" charset="0"/>
            </a:endParaRPr>
          </a:p>
        </p:txBody>
      </p:sp>
      <p:pic>
        <p:nvPicPr>
          <p:cNvPr id="27652" name="Picture 2" descr="Pictura of Alciato, Andrea: Emblemata (1621): Ex pace ubertas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2708275"/>
            <a:ext cx="42862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CasellaDiTesto 2"/>
          <p:cNvSpPr txBox="1">
            <a:spLocks noChangeArrowheads="1"/>
          </p:cNvSpPr>
          <p:nvPr/>
        </p:nvSpPr>
        <p:spPr bwMode="auto">
          <a:xfrm>
            <a:off x="107950" y="1989138"/>
            <a:ext cx="2087563" cy="6461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Calibri" pitchFamily="34" charset="0"/>
              </a:rPr>
              <a:t>Alciato</a:t>
            </a:r>
          </a:p>
          <a:p>
            <a:pPr algn="ctr"/>
            <a:r>
              <a:rPr lang="es-ES" i="1">
                <a:latin typeface="Calibri" pitchFamily="34" charset="0"/>
              </a:rPr>
              <a:t>Ex pace ubertas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2238" y="0"/>
            <a:ext cx="5211762" cy="739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107950" y="1628775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Daza Pinciano, p. 112.</a:t>
            </a:r>
          </a:p>
        </p:txBody>
      </p:sp>
      <p:pic>
        <p:nvPicPr>
          <p:cNvPr id="28675" name="Picture 2" descr="An eagle with outstretched wings sitting on a tomb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700463"/>
            <a:ext cx="23812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07950" y="188913"/>
            <a:ext cx="3824288" cy="6461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i="1" dirty="0">
                <a:latin typeface="+mn-lt"/>
              </a:rPr>
              <a:t>…halló hospitalidad donde halló nido</a:t>
            </a:r>
            <a:endParaRPr lang="it-IT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i="1" dirty="0">
                <a:latin typeface="+mn-lt"/>
              </a:rPr>
              <a:t>de Júpiter el ave. (vv. 27-28</a:t>
            </a:r>
            <a:r>
              <a:rPr lang="es-ES" dirty="0">
                <a:latin typeface="+mn-lt"/>
              </a:rPr>
              <a:t>)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79512" y="1052736"/>
            <a:ext cx="849763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La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admiratio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es la piedra de toque de todas las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poéticas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barrocas. El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legado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neopetrarquista es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un conjunto de modelos básicos que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es preciso ‘deconstruir’ y recomponer con agudeza.</a:t>
            </a: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El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concepto, fundamento de toda la literatura barroca, debe entenderse principalmente como una metáfora atrevida que genera maravilla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Gracián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es el teórico fundamental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del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conceptismo.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76250"/>
            <a:ext cx="34004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CasellaDiTesto 2"/>
          <p:cNvSpPr txBox="1">
            <a:spLocks noChangeArrowheads="1"/>
          </p:cNvSpPr>
          <p:nvPr/>
        </p:nvSpPr>
        <p:spPr bwMode="auto">
          <a:xfrm>
            <a:off x="539750" y="1557338"/>
            <a:ext cx="3455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Gabriele Simeoni, p. 206.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igure astride a dolphin playing a harp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8913"/>
            <a:ext cx="2381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CasellaDiTesto 2"/>
          <p:cNvSpPr txBox="1">
            <a:spLocks noChangeArrowheads="1"/>
          </p:cNvSpPr>
          <p:nvPr/>
        </p:nvSpPr>
        <p:spPr bwMode="auto">
          <a:xfrm>
            <a:off x="1979613" y="4437063"/>
            <a:ext cx="626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cs typeface="Arial" charset="0"/>
              </a:rPr>
              <a:t>Delphini insidens unda cerula sulcat Arion,</a:t>
            </a:r>
            <a:br>
              <a:rPr lang="it-IT">
                <a:cs typeface="Arial" charset="0"/>
              </a:rPr>
            </a:br>
            <a:r>
              <a:rPr lang="it-IT">
                <a:cs typeface="Arial" charset="0"/>
              </a:rPr>
              <a:t>Hocque aures mulcet frenat &amp; ora sono.</a:t>
            </a:r>
            <a:br>
              <a:rPr lang="it-IT">
                <a:cs typeface="Arial" charset="0"/>
              </a:rPr>
            </a:br>
            <a:r>
              <a:rPr lang="it-IT">
                <a:cs typeface="Arial" charset="0"/>
              </a:rPr>
              <a:t>Quam sit avari hominis, non tam mens dira ferarum est,</a:t>
            </a:r>
            <a:br>
              <a:rPr lang="it-IT">
                <a:cs typeface="Arial" charset="0"/>
              </a:rPr>
            </a:br>
            <a:r>
              <a:rPr lang="it-IT">
                <a:cs typeface="Arial" charset="0"/>
              </a:rPr>
              <a:t>Quique viris rapimur, piscibus eripimur.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48038" y="404813"/>
            <a:ext cx="38830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cap="all" dirty="0">
                <a:latin typeface="+mn-lt"/>
              </a:rPr>
              <a:t>IN AVAROS, VEL QUIBUS </a:t>
            </a:r>
            <a:r>
              <a:rPr lang="it-IT" cap="all" dirty="0" err="1">
                <a:latin typeface="+mn-lt"/>
              </a:rPr>
              <a:t>MElior</a:t>
            </a:r>
            <a:r>
              <a:rPr lang="it-IT" cap="all" dirty="0">
                <a:latin typeface="+mn-lt"/>
              </a:rPr>
              <a:t> </a:t>
            </a:r>
            <a:r>
              <a:rPr lang="it-IT" cap="all" dirty="0" err="1">
                <a:latin typeface="+mn-lt"/>
              </a:rPr>
              <a:t>conditio</a:t>
            </a:r>
            <a:r>
              <a:rPr lang="it-IT" cap="all" dirty="0">
                <a:latin typeface="+mn-lt"/>
              </a:rPr>
              <a:t> ab </a:t>
            </a:r>
            <a:r>
              <a:rPr lang="it-IT" cap="all" dirty="0" err="1">
                <a:latin typeface="+mn-lt"/>
              </a:rPr>
              <a:t>extraneis</a:t>
            </a:r>
            <a:r>
              <a:rPr lang="it-IT" cap="all" dirty="0">
                <a:latin typeface="+mn-lt"/>
              </a:rPr>
              <a:t> </a:t>
            </a:r>
            <a:r>
              <a:rPr lang="it-IT" cap="all" dirty="0" err="1">
                <a:latin typeface="+mn-lt"/>
              </a:rPr>
              <a:t>offertur</a:t>
            </a:r>
            <a:endParaRPr lang="it-IT" dirty="0">
              <a:latin typeface="+mn-lt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-323850"/>
            <a:ext cx="312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>
                <a:cs typeface="Arial" charset="0"/>
              </a:rPr>
              <a:t>.</a:t>
            </a:r>
          </a:p>
          <a:p>
            <a:pPr eaLnBrk="0" hangingPunct="0"/>
            <a:r>
              <a:rPr lang="it-IT">
                <a:cs typeface="Arial" charset="0"/>
                <a:hlinkClick r:id="rId4"/>
              </a:rPr>
              <a:t>  </a:t>
            </a:r>
            <a:endParaRPr lang="it-IT" sz="15000">
              <a:cs typeface="Arial" charset="0"/>
            </a:endParaRPr>
          </a:p>
        </p:txBody>
      </p:sp>
      <p:pic>
        <p:nvPicPr>
          <p:cNvPr id="31749" name="Picture 4" descr="Figure of a child playing a lute astride a dolphin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" y="1839913"/>
            <a:ext cx="19431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Ship in a storm. Man riding on a dolphin playing a lute.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8050" y="1268413"/>
            <a:ext cx="2381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sellaDiTesto 2"/>
          <p:cNvSpPr txBox="1">
            <a:spLocks noChangeArrowheads="1"/>
          </p:cNvSpPr>
          <p:nvPr/>
        </p:nvSpPr>
        <p:spPr bwMode="auto">
          <a:xfrm>
            <a:off x="22225" y="404813"/>
            <a:ext cx="4032250" cy="20304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latin typeface="Calibri" pitchFamily="34" charset="0"/>
              </a:rPr>
              <a:t>Náufrago y desdeñado, sobre ausente,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lagrimosas de amor dulces querellas,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da al mar, que, condolido,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fue a las ondas, fue al viento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el mísero gemido</a:t>
            </a:r>
            <a:endParaRPr lang="it-IT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segundo de Arïón dulce instrumento. </a:t>
            </a:r>
          </a:p>
          <a:p>
            <a:r>
              <a:rPr lang="es-ES" i="1">
                <a:latin typeface="Calibri" pitchFamily="34" charset="0"/>
              </a:rPr>
              <a:t>(vv. 9-14)</a:t>
            </a:r>
            <a:endParaRPr lang="it-IT" i="1">
              <a:latin typeface="Calibri" pitchFamily="34" charset="0"/>
            </a:endParaRP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-242888"/>
            <a:ext cx="5319712" cy="74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-49213" y="3933825"/>
            <a:ext cx="41036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Daza Pinciano, p. 30.</a:t>
            </a:r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r>
              <a:rPr lang="es-ES">
                <a:latin typeface="Palatino Linotype" pitchFamily="18" charset="0"/>
              </a:rPr>
              <a:t>Pues fiera libertó a quien hombre 				       mata</a:t>
            </a:r>
          </a:p>
          <a:p>
            <a:pPr>
              <a:spcBef>
                <a:spcPct val="50000"/>
              </a:spcBef>
            </a:pPr>
            <a:r>
              <a:rPr lang="es-ES">
                <a:latin typeface="Palatino Linotype" pitchFamily="18" charset="0"/>
              </a:rPr>
              <a:t>y a quien ató de la prisión desata.</a:t>
            </a:r>
          </a:p>
          <a:p>
            <a:pPr>
              <a:spcBef>
                <a:spcPct val="50000"/>
              </a:spcBef>
            </a:pPr>
            <a:endParaRPr lang="es-ES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25413"/>
            <a:ext cx="5391150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684213" y="2781300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Daza Pinciano, p.42.</a:t>
            </a:r>
          </a:p>
        </p:txBody>
      </p:sp>
      <p:sp>
        <p:nvSpPr>
          <p:cNvPr id="33795" name="CasellaDiTesto 3"/>
          <p:cNvSpPr txBox="1">
            <a:spLocks noChangeArrowheads="1"/>
          </p:cNvSpPr>
          <p:nvPr/>
        </p:nvSpPr>
        <p:spPr bwMode="auto">
          <a:xfrm>
            <a:off x="107950" y="227013"/>
            <a:ext cx="3455988" cy="923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..</a:t>
            </a:r>
            <a:r>
              <a:rPr lang="it-IT" i="1">
                <a:latin typeface="Calibri" pitchFamily="34" charset="0"/>
              </a:rPr>
              <a:t>.breve tabla, delf</a:t>
            </a:r>
            <a:r>
              <a:rPr lang="es-ES" i="1">
                <a:latin typeface="Calibri" pitchFamily="34" charset="0"/>
              </a:rPr>
              <a:t>ín no fue pequeño...</a:t>
            </a:r>
          </a:p>
          <a:p>
            <a:r>
              <a:rPr lang="es-ES" i="1">
                <a:latin typeface="Calibri" pitchFamily="34" charset="0"/>
              </a:rPr>
              <a:t>(v. 18)</a:t>
            </a:r>
          </a:p>
        </p:txBody>
      </p:sp>
      <p:sp>
        <p:nvSpPr>
          <p:cNvPr id="33796" name="CasellaDiTesto 1"/>
          <p:cNvSpPr txBox="1">
            <a:spLocks noChangeArrowheads="1"/>
          </p:cNvSpPr>
          <p:nvPr/>
        </p:nvSpPr>
        <p:spPr bwMode="auto">
          <a:xfrm>
            <a:off x="0" y="3454400"/>
            <a:ext cx="4030663" cy="2586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Palatino Linotype" pitchFamily="18" charset="0"/>
              </a:rPr>
              <a:t>Todas las veces que el viento furioso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al espantoso mar mueve gran guerra,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socorre al navegante el piadoso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delfín, clavado el áncora en la tierra.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Cuán bien parecería al religioso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rey, en quien la piedad pura se 				encierra,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ser áncora a su pueblo de contino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trayendo esta divisa del Delfino</a:t>
            </a:r>
            <a:endParaRPr lang="it-IT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asellaDiTesto 2"/>
          <p:cNvSpPr txBox="1">
            <a:spLocks noChangeArrowheads="1"/>
          </p:cNvSpPr>
          <p:nvPr/>
        </p:nvSpPr>
        <p:spPr bwMode="auto">
          <a:xfrm>
            <a:off x="411163" y="1304925"/>
            <a:ext cx="3960812" cy="6461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i="1">
                <a:latin typeface="Calibri" pitchFamily="34" charset="0"/>
              </a:rPr>
              <a:t>...breve tabla, delf</a:t>
            </a:r>
            <a:r>
              <a:rPr lang="es-ES" i="1">
                <a:latin typeface="Calibri" pitchFamily="34" charset="0"/>
              </a:rPr>
              <a:t>ín no fue pequeño...</a:t>
            </a:r>
          </a:p>
          <a:p>
            <a:r>
              <a:rPr lang="es-ES">
                <a:latin typeface="Calibri" pitchFamily="34" charset="0"/>
              </a:rPr>
              <a:t>(v. 18)</a:t>
            </a:r>
          </a:p>
        </p:txBody>
      </p:sp>
      <p:pic>
        <p:nvPicPr>
          <p:cNvPr id="34818" name="Picture 2" descr="Soldier floating on a shield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8913" y="2133600"/>
            <a:ext cx="1914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A soldier floating on his shield in the water - an army camp on the shore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8" y="2133600"/>
            <a:ext cx="23622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88913"/>
            <a:ext cx="5175250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1042988" y="692150"/>
            <a:ext cx="3529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Daza Pinciano, p. 65.</a:t>
            </a:r>
          </a:p>
        </p:txBody>
      </p:sp>
      <p:sp>
        <p:nvSpPr>
          <p:cNvPr id="34822" name="CasellaDiTesto 1"/>
          <p:cNvSpPr txBox="1">
            <a:spLocks noChangeArrowheads="1"/>
          </p:cNvSpPr>
          <p:nvPr/>
        </p:nvSpPr>
        <p:spPr bwMode="auto">
          <a:xfrm>
            <a:off x="128588" y="4546600"/>
            <a:ext cx="44434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Palatino Linotype" pitchFamily="18" charset="0"/>
              </a:rPr>
              <a:t>Librado estoy dos veces de la muerte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en tierra y mar con solo aqueste escudo,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la una contrastando al muy sañudo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ímpetu de la guerra cruda y fuerte.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Otra vez de la mar librarme pudo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siendo la nao quebrada por mi fuerte;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y ansí socorre bien quien nunca falta, </a:t>
            </a:r>
            <a:endParaRPr lang="it-IT">
              <a:latin typeface="Palatino Linotype" pitchFamily="18" charset="0"/>
            </a:endParaRPr>
          </a:p>
          <a:p>
            <a:r>
              <a:rPr lang="es-ES">
                <a:latin typeface="Palatino Linotype" pitchFamily="18" charset="0"/>
              </a:rPr>
              <a:t>ahora esté Fortuna alta o baja.</a:t>
            </a:r>
            <a:endParaRPr lang="it-IT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755650" y="1989138"/>
            <a:ext cx="7993063" cy="286232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>
                <a:latin typeface="Palatino Linotype" pitchFamily="18" charset="0"/>
              </a:rPr>
              <a:t>Libros de emblemas utilizados</a:t>
            </a:r>
            <a:endParaRPr lang="it-IT" b="1" dirty="0">
              <a:latin typeface="Palatino Linotype" pitchFamily="18" charset="0"/>
            </a:endParaRPr>
          </a:p>
          <a:p>
            <a:endParaRPr lang="it-IT" dirty="0">
              <a:latin typeface="Palatino Linotype" pitchFamily="18" charset="0"/>
            </a:endParaRPr>
          </a:p>
          <a:p>
            <a:r>
              <a:rPr lang="it-IT" b="1" dirty="0" err="1">
                <a:latin typeface="Palatino Linotype" pitchFamily="18" charset="0"/>
              </a:rPr>
              <a:t>Daza</a:t>
            </a:r>
            <a:r>
              <a:rPr lang="it-IT" b="1" dirty="0">
                <a:latin typeface="Palatino Linotype" pitchFamily="18" charset="0"/>
              </a:rPr>
              <a:t> </a:t>
            </a:r>
            <a:r>
              <a:rPr lang="it-IT" b="1" dirty="0" err="1">
                <a:latin typeface="Palatino Linotype" pitchFamily="18" charset="0"/>
              </a:rPr>
              <a:t>Pinciano</a:t>
            </a:r>
            <a:r>
              <a:rPr lang="it-IT" dirty="0">
                <a:latin typeface="Palatino Linotype" pitchFamily="18" charset="0"/>
              </a:rPr>
              <a:t> = Bernardino </a:t>
            </a:r>
            <a:r>
              <a:rPr lang="it-IT" dirty="0" err="1">
                <a:latin typeface="Palatino Linotype" pitchFamily="18" charset="0"/>
              </a:rPr>
              <a:t>Daza</a:t>
            </a:r>
            <a:r>
              <a:rPr lang="it-IT" dirty="0">
                <a:latin typeface="Palatino Linotype" pitchFamily="18" charset="0"/>
              </a:rPr>
              <a:t> </a:t>
            </a:r>
            <a:r>
              <a:rPr lang="it-IT" dirty="0" err="1">
                <a:latin typeface="Palatino Linotype" pitchFamily="18" charset="0"/>
              </a:rPr>
              <a:t>Pinciano</a:t>
            </a:r>
            <a:r>
              <a:rPr lang="it-IT" dirty="0">
                <a:latin typeface="Palatino Linotype" pitchFamily="18" charset="0"/>
              </a:rPr>
              <a:t>, </a:t>
            </a:r>
            <a:r>
              <a:rPr lang="it-IT" i="1" dirty="0">
                <a:latin typeface="Palatino Linotype" pitchFamily="18" charset="0"/>
              </a:rPr>
              <a:t>Los </a:t>
            </a:r>
            <a:r>
              <a:rPr lang="it-IT" i="1" dirty="0" err="1">
                <a:latin typeface="Palatino Linotype" pitchFamily="18" charset="0"/>
              </a:rPr>
              <a:t>emblemas</a:t>
            </a:r>
            <a:r>
              <a:rPr lang="it-IT" i="1" dirty="0">
                <a:latin typeface="Palatino Linotype" pitchFamily="18" charset="0"/>
              </a:rPr>
              <a:t> de </a:t>
            </a:r>
            <a:r>
              <a:rPr lang="it-IT" i="1" dirty="0" err="1">
                <a:latin typeface="Palatino Linotype" pitchFamily="18" charset="0"/>
              </a:rPr>
              <a:t>Alciato</a:t>
            </a:r>
            <a:r>
              <a:rPr lang="it-IT" i="1" dirty="0">
                <a:latin typeface="Palatino Linotype" pitchFamily="18" charset="0"/>
              </a:rPr>
              <a:t> </a:t>
            </a:r>
            <a:r>
              <a:rPr lang="it-IT" i="1" dirty="0" err="1">
                <a:latin typeface="Palatino Linotype" pitchFamily="18" charset="0"/>
              </a:rPr>
              <a:t>traducidos</a:t>
            </a:r>
            <a:r>
              <a:rPr lang="it-IT" i="1" dirty="0">
                <a:latin typeface="Palatino Linotype" pitchFamily="18" charset="0"/>
              </a:rPr>
              <a:t> en </a:t>
            </a:r>
            <a:r>
              <a:rPr lang="it-IT" i="1" dirty="0" err="1">
                <a:latin typeface="Palatino Linotype" pitchFamily="18" charset="0"/>
              </a:rPr>
              <a:t>rimas</a:t>
            </a:r>
            <a:r>
              <a:rPr lang="it-IT" i="1" dirty="0">
                <a:latin typeface="Palatino Linotype" pitchFamily="18" charset="0"/>
              </a:rPr>
              <a:t> </a:t>
            </a:r>
            <a:r>
              <a:rPr lang="it-IT" i="1" dirty="0" err="1">
                <a:latin typeface="Palatino Linotype" pitchFamily="18" charset="0"/>
              </a:rPr>
              <a:t>españolas</a:t>
            </a:r>
            <a:r>
              <a:rPr lang="it-IT" i="1" dirty="0">
                <a:latin typeface="Palatino Linotype" pitchFamily="18" charset="0"/>
              </a:rPr>
              <a:t>, </a:t>
            </a:r>
            <a:r>
              <a:rPr lang="it-IT" i="1" dirty="0" err="1">
                <a:latin typeface="Palatino Linotype" pitchFamily="18" charset="0"/>
              </a:rPr>
              <a:t>añadidos</a:t>
            </a:r>
            <a:r>
              <a:rPr lang="it-IT" i="1" dirty="0">
                <a:latin typeface="Palatino Linotype" pitchFamily="18" charset="0"/>
              </a:rPr>
              <a:t> de </a:t>
            </a:r>
            <a:r>
              <a:rPr lang="it-IT" i="1" dirty="0" err="1">
                <a:latin typeface="Palatino Linotype" pitchFamily="18" charset="0"/>
              </a:rPr>
              <a:t>figuras</a:t>
            </a:r>
            <a:r>
              <a:rPr lang="it-IT" i="1" dirty="0">
                <a:latin typeface="Palatino Linotype" pitchFamily="18" charset="0"/>
              </a:rPr>
              <a:t> y de </a:t>
            </a:r>
            <a:r>
              <a:rPr lang="it-IT" i="1" dirty="0" err="1">
                <a:latin typeface="Palatino Linotype" pitchFamily="18" charset="0"/>
              </a:rPr>
              <a:t>nuevos</a:t>
            </a:r>
            <a:r>
              <a:rPr lang="it-IT" i="1" dirty="0">
                <a:latin typeface="Palatino Linotype" pitchFamily="18" charset="0"/>
              </a:rPr>
              <a:t> </a:t>
            </a:r>
            <a:r>
              <a:rPr lang="it-IT" i="1" dirty="0" err="1">
                <a:latin typeface="Palatino Linotype" pitchFamily="18" charset="0"/>
              </a:rPr>
              <a:t>emblemas</a:t>
            </a:r>
            <a:r>
              <a:rPr lang="it-IT" i="1" dirty="0">
                <a:latin typeface="Palatino Linotype" pitchFamily="18" charset="0"/>
              </a:rPr>
              <a:t> en la </a:t>
            </a:r>
            <a:r>
              <a:rPr lang="it-IT" i="1" dirty="0" err="1">
                <a:latin typeface="Palatino Linotype" pitchFamily="18" charset="0"/>
              </a:rPr>
              <a:t>tercera</a:t>
            </a:r>
            <a:r>
              <a:rPr lang="it-IT" i="1" dirty="0">
                <a:latin typeface="Palatino Linotype" pitchFamily="18" charset="0"/>
              </a:rPr>
              <a:t> parte de la </a:t>
            </a:r>
            <a:r>
              <a:rPr lang="it-IT" i="1" dirty="0" err="1">
                <a:latin typeface="Palatino Linotype" pitchFamily="18" charset="0"/>
              </a:rPr>
              <a:t>obra</a:t>
            </a:r>
            <a:r>
              <a:rPr lang="it-IT" i="1" dirty="0">
                <a:latin typeface="Palatino Linotype" pitchFamily="18" charset="0"/>
              </a:rPr>
              <a:t>, </a:t>
            </a:r>
            <a:r>
              <a:rPr lang="it-IT" dirty="0">
                <a:latin typeface="Palatino Linotype" pitchFamily="18" charset="0"/>
              </a:rPr>
              <a:t>En Lyon, Por Guillermo </a:t>
            </a:r>
            <a:r>
              <a:rPr lang="it-IT" dirty="0" err="1">
                <a:latin typeface="Palatino Linotype" pitchFamily="18" charset="0"/>
              </a:rPr>
              <a:t>Rovillio</a:t>
            </a:r>
            <a:r>
              <a:rPr lang="it-IT" dirty="0">
                <a:latin typeface="Palatino Linotype" pitchFamily="18" charset="0"/>
              </a:rPr>
              <a:t>, 1549.</a:t>
            </a:r>
            <a:endParaRPr lang="it-IT" b="1" dirty="0">
              <a:latin typeface="Palatino Linotype" pitchFamily="18" charset="0"/>
            </a:endParaRPr>
          </a:p>
          <a:p>
            <a:r>
              <a:rPr lang="it-IT" b="1" dirty="0" err="1">
                <a:latin typeface="Palatino Linotype" pitchFamily="18" charset="0"/>
              </a:rPr>
              <a:t>Sebasti</a:t>
            </a:r>
            <a:r>
              <a:rPr lang="es-ES" b="1" dirty="0">
                <a:latin typeface="Palatino Linotype" pitchFamily="18" charset="0"/>
              </a:rPr>
              <a:t>án de Covarrubias</a:t>
            </a:r>
            <a:r>
              <a:rPr lang="es-ES" dirty="0">
                <a:latin typeface="Palatino Linotype" pitchFamily="18" charset="0"/>
              </a:rPr>
              <a:t> = </a:t>
            </a:r>
            <a:r>
              <a:rPr lang="it-IT" dirty="0" err="1">
                <a:latin typeface="Palatino Linotype" pitchFamily="18" charset="0"/>
              </a:rPr>
              <a:t>Sebasti</a:t>
            </a:r>
            <a:r>
              <a:rPr lang="es-ES" dirty="0">
                <a:latin typeface="Palatino Linotype" pitchFamily="18" charset="0"/>
              </a:rPr>
              <a:t>án de Covarrubias y Horozco, </a:t>
            </a:r>
            <a:r>
              <a:rPr lang="it-IT" i="1" dirty="0" err="1">
                <a:latin typeface="Palatino Linotype" pitchFamily="18" charset="0"/>
              </a:rPr>
              <a:t>Emblemas</a:t>
            </a:r>
            <a:r>
              <a:rPr lang="it-IT" i="1" dirty="0">
                <a:latin typeface="Palatino Linotype" pitchFamily="18" charset="0"/>
              </a:rPr>
              <a:t> </a:t>
            </a:r>
            <a:r>
              <a:rPr lang="it-IT" i="1" dirty="0" err="1">
                <a:latin typeface="Palatino Linotype" pitchFamily="18" charset="0"/>
              </a:rPr>
              <a:t>morales</a:t>
            </a:r>
            <a:r>
              <a:rPr lang="it-IT" dirty="0">
                <a:latin typeface="Palatino Linotype" pitchFamily="18" charset="0"/>
              </a:rPr>
              <a:t>, En Madrid, Por Luis Sanchez, 1610.</a:t>
            </a:r>
            <a:endParaRPr lang="es-ES" dirty="0">
              <a:latin typeface="Palatino Linotype" pitchFamily="18" charset="0"/>
            </a:endParaRPr>
          </a:p>
          <a:p>
            <a:r>
              <a:rPr lang="es-ES" b="1" dirty="0" smtClean="0">
                <a:latin typeface="Palatino Linotype" pitchFamily="18" charset="0"/>
              </a:rPr>
              <a:t>Gabriele </a:t>
            </a:r>
            <a:r>
              <a:rPr lang="es-ES" b="1" dirty="0">
                <a:latin typeface="Palatino Linotype" pitchFamily="18" charset="0"/>
              </a:rPr>
              <a:t>Simeoni</a:t>
            </a:r>
            <a:r>
              <a:rPr lang="es-ES" dirty="0">
                <a:latin typeface="Palatino Linotype" pitchFamily="18" charset="0"/>
              </a:rPr>
              <a:t> =  </a:t>
            </a:r>
            <a:r>
              <a:rPr lang="es-ES" i="1" dirty="0">
                <a:latin typeface="Palatino Linotype" pitchFamily="18" charset="0"/>
              </a:rPr>
              <a:t>Symbola heroica M. Claudii Paradini [...] et Gabrielis Symeonis</a:t>
            </a:r>
            <a:r>
              <a:rPr lang="es-ES" dirty="0">
                <a:latin typeface="Palatino Linotype" pitchFamily="18" charset="0"/>
              </a:rPr>
              <a:t>, </a:t>
            </a:r>
            <a:r>
              <a:rPr lang="it-IT" dirty="0">
                <a:latin typeface="Palatino Linotype" pitchFamily="18" charset="0"/>
              </a:rPr>
              <a:t>[</a:t>
            </a:r>
            <a:r>
              <a:rPr lang="it-IT" dirty="0" err="1">
                <a:latin typeface="Palatino Linotype" pitchFamily="18" charset="0"/>
              </a:rPr>
              <a:t>Leyden</a:t>
            </a:r>
            <a:r>
              <a:rPr lang="it-IT" dirty="0">
                <a:latin typeface="Palatino Linotype" pitchFamily="18" charset="0"/>
              </a:rPr>
              <a:t>], Ex officina </a:t>
            </a:r>
            <a:r>
              <a:rPr lang="it-IT" dirty="0" err="1">
                <a:latin typeface="Palatino Linotype" pitchFamily="18" charset="0"/>
              </a:rPr>
              <a:t>Plantiniana</a:t>
            </a:r>
            <a:r>
              <a:rPr lang="it-IT" dirty="0">
                <a:latin typeface="Palatino Linotype" pitchFamily="18" charset="0"/>
              </a:rPr>
              <a:t>, </a:t>
            </a:r>
            <a:r>
              <a:rPr lang="it-IT" dirty="0" err="1">
                <a:latin typeface="Palatino Linotype" pitchFamily="18" charset="0"/>
              </a:rPr>
              <a:t>apud</a:t>
            </a:r>
            <a:r>
              <a:rPr lang="it-IT" dirty="0">
                <a:latin typeface="Palatino Linotype" pitchFamily="18" charset="0"/>
              </a:rPr>
              <a:t> </a:t>
            </a:r>
            <a:r>
              <a:rPr lang="it-IT" dirty="0" err="1">
                <a:latin typeface="Palatino Linotype" pitchFamily="18" charset="0"/>
              </a:rPr>
              <a:t>Christophorum</a:t>
            </a:r>
            <a:r>
              <a:rPr lang="it-IT" dirty="0">
                <a:latin typeface="Palatino Linotype" pitchFamily="18" charset="0"/>
              </a:rPr>
              <a:t> </a:t>
            </a:r>
            <a:r>
              <a:rPr lang="it-IT" dirty="0" err="1">
                <a:latin typeface="Palatino Linotype" pitchFamily="18" charset="0"/>
              </a:rPr>
              <a:t>Raphelengium</a:t>
            </a:r>
            <a:r>
              <a:rPr lang="it-IT" dirty="0">
                <a:latin typeface="Palatino Linotype" pitchFamily="18" charset="0"/>
              </a:rPr>
              <a:t>, 1600</a:t>
            </a:r>
            <a:r>
              <a:rPr lang="it-IT" dirty="0" smtClean="0">
                <a:latin typeface="Palatino Linotype" pitchFamily="18" charset="0"/>
              </a:rPr>
              <a:t>.</a:t>
            </a:r>
            <a:endParaRPr lang="it-IT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06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Georgia" panose="02040502050405020303" pitchFamily="18" charset="0"/>
              </a:rPr>
              <a:t>Baltasar Gracián, </a:t>
            </a:r>
            <a:r>
              <a:rPr lang="es-ES" sz="2400" b="1" i="1" dirty="0" smtClean="0">
                <a:latin typeface="Georgia" panose="02040502050405020303" pitchFamily="18" charset="0"/>
              </a:rPr>
              <a:t>Agudeza y arte de ingenio</a:t>
            </a:r>
            <a:r>
              <a:rPr lang="es-ES" sz="2400" b="1" dirty="0" smtClean="0">
                <a:latin typeface="Georgia" panose="02040502050405020303" pitchFamily="18" charset="0"/>
              </a:rPr>
              <a:t> (1648).</a:t>
            </a:r>
          </a:p>
          <a:p>
            <a:r>
              <a:rPr lang="es-ES" sz="2400" b="1" dirty="0" smtClean="0">
                <a:latin typeface="Georgia" panose="02040502050405020303" pitchFamily="18" charset="0"/>
              </a:rPr>
              <a:t>CONCEPTO</a:t>
            </a:r>
            <a:r>
              <a:rPr lang="es-ES" sz="2400" dirty="0" smtClean="0">
                <a:latin typeface="Georgia" panose="02040502050405020303" pitchFamily="18" charset="0"/>
              </a:rPr>
              <a:t>  </a:t>
            </a:r>
            <a:r>
              <a:rPr lang="es-ES" sz="2400" dirty="0">
                <a:latin typeface="Georgia" panose="02040502050405020303" pitchFamily="18" charset="0"/>
              </a:rPr>
              <a:t>[Antología, p. 182]</a:t>
            </a:r>
            <a:endParaRPr lang="it-IT" sz="2400" dirty="0">
              <a:latin typeface="Georgia" panose="02040502050405020303" pitchFamily="18" charset="0"/>
            </a:endParaRPr>
          </a:p>
          <a:p>
            <a:r>
              <a:rPr lang="es-ES" sz="2400" dirty="0">
                <a:latin typeface="Georgia" panose="02040502050405020303" pitchFamily="18" charset="0"/>
              </a:rPr>
              <a:t> </a:t>
            </a:r>
            <a:endParaRPr lang="it-IT" sz="2400" dirty="0">
              <a:latin typeface="Georgia" panose="02040502050405020303" pitchFamily="18" charset="0"/>
            </a:endParaRPr>
          </a:p>
          <a:p>
            <a:pPr algn="just"/>
            <a:r>
              <a:rPr lang="es-ES" sz="2400" dirty="0">
                <a:latin typeface="Georgia" panose="02040502050405020303" pitchFamily="18" charset="0"/>
              </a:rPr>
              <a:t>“No se contenta el ingenio con sola la verdad, como el juicio, sino que aspira a la hermosura. Poco fuera en la arquitectura asegurar firmeza, si no atendiera el ornato.” 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El </a:t>
            </a:r>
            <a:r>
              <a:rPr lang="es-ES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ingenium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 es la facultad fundamental del hombre barroco, y para esta facultad no existe distinción entre verdad y belleza.</a:t>
            </a:r>
            <a:r>
              <a:rPr lang="es-ES" sz="2400" dirty="0">
                <a:latin typeface="Georgia" panose="02040502050405020303" pitchFamily="18" charset="0"/>
              </a:rPr>
              <a:t> </a:t>
            </a:r>
            <a:endParaRPr lang="it-IT" sz="2400" dirty="0">
              <a:latin typeface="Georgia" panose="02040502050405020303" pitchFamily="18" charset="0"/>
            </a:endParaRPr>
          </a:p>
          <a:p>
            <a:pPr algn="just"/>
            <a:r>
              <a:rPr lang="es-ES" sz="2400" dirty="0">
                <a:latin typeface="Georgia" panose="02040502050405020303" pitchFamily="18" charset="0"/>
              </a:rPr>
              <a:t>“Resaltan más con unos que con otros los extremos cognoscibles, si se unen, y el correlato 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[= ‘hay que intentar ver analogías entre elementos en principio muy distantes, y entre estos y su correlación, para poder conocer lo que es a la </a:t>
            </a:r>
            <a:r>
              <a:rPr lang="es-ES" sz="2400">
                <a:solidFill>
                  <a:srgbClr val="FF0000"/>
                </a:solidFill>
                <a:latin typeface="Georgia" panose="02040502050405020303" pitchFamily="18" charset="0"/>
              </a:rPr>
              <a:t>vez </a:t>
            </a:r>
            <a:r>
              <a:rPr lang="es-ES" sz="2400" smtClean="0">
                <a:solidFill>
                  <a:srgbClr val="FF0000"/>
                </a:solidFill>
                <a:latin typeface="Georgia" panose="02040502050405020303" pitchFamily="18" charset="0"/>
              </a:rPr>
              <a:t>verdadero 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y hermoso]</a:t>
            </a:r>
            <a:r>
              <a:rPr lang="es-ES" sz="2400" dirty="0">
                <a:latin typeface="Georgia" panose="02040502050405020303" pitchFamily="18" charset="0"/>
              </a:rPr>
              <a:t>, que </a:t>
            </a:r>
            <a:r>
              <a:rPr lang="es-E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[=‘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porque’]</a:t>
            </a:r>
            <a:r>
              <a:rPr lang="es-ES" sz="2400" dirty="0">
                <a:latin typeface="Georgia" panose="02040502050405020303" pitchFamily="18" charset="0"/>
              </a:rPr>
              <a:t> el realce de sutileza para uno es lustre para otro </a:t>
            </a:r>
            <a:r>
              <a:rPr lang="es-ES" sz="2400" dirty="0">
                <a:solidFill>
                  <a:srgbClr val="FF0000"/>
                </a:solidFill>
                <a:latin typeface="Georgia" panose="02040502050405020303" pitchFamily="18" charset="0"/>
              </a:rPr>
              <a:t>[‘de esta forma se ve con más agudeza cada uno de los elementos entre los cuales se ha descubierto una correlación recóndita</a:t>
            </a:r>
            <a:r>
              <a:rPr lang="es-E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’]</a:t>
            </a:r>
            <a:r>
              <a:rPr lang="es-ES" sz="2400" dirty="0" smtClean="0">
                <a:latin typeface="Georgia" panose="02040502050405020303" pitchFamily="18" charset="0"/>
              </a:rPr>
              <a:t>.”</a:t>
            </a:r>
            <a:endParaRPr lang="it-IT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800" b="1" dirty="0" smtClean="0">
                <a:latin typeface="Georgia" panose="02040502050405020303" pitchFamily="18" charset="0"/>
              </a:rPr>
              <a:t>Baltasar Gracián, </a:t>
            </a:r>
            <a:r>
              <a:rPr lang="es-ES" sz="2800" b="1" i="1" dirty="0" smtClean="0">
                <a:latin typeface="Georgia" panose="02040502050405020303" pitchFamily="18" charset="0"/>
              </a:rPr>
              <a:t>Agudeza y arte de ingenio</a:t>
            </a:r>
            <a:r>
              <a:rPr lang="es-ES" sz="2800" b="1" dirty="0" smtClean="0">
                <a:latin typeface="Georgia" panose="02040502050405020303" pitchFamily="18" charset="0"/>
              </a:rPr>
              <a:t> (1648).</a:t>
            </a:r>
          </a:p>
          <a:p>
            <a:r>
              <a:rPr lang="es-ES" sz="2800" b="1" dirty="0" smtClean="0">
                <a:latin typeface="Georgia" panose="02040502050405020303" pitchFamily="18" charset="0"/>
              </a:rPr>
              <a:t>CONCEPTO</a:t>
            </a:r>
            <a:r>
              <a:rPr lang="es-ES" sz="2800" dirty="0" smtClean="0">
                <a:latin typeface="Georgia" panose="02040502050405020303" pitchFamily="18" charset="0"/>
              </a:rPr>
              <a:t>  </a:t>
            </a:r>
            <a:r>
              <a:rPr lang="es-ES" sz="2800" dirty="0">
                <a:latin typeface="Georgia" panose="02040502050405020303" pitchFamily="18" charset="0"/>
              </a:rPr>
              <a:t>[Antología, p. 182</a:t>
            </a:r>
            <a:r>
              <a:rPr lang="es-ES" sz="2800" dirty="0" smtClean="0">
                <a:latin typeface="Georgia" panose="02040502050405020303" pitchFamily="18" charset="0"/>
              </a:rPr>
              <a:t>]</a:t>
            </a:r>
            <a:endParaRPr lang="it-IT" sz="2800" dirty="0">
              <a:latin typeface="Georgia" panose="02040502050405020303" pitchFamily="18" charset="0"/>
            </a:endParaRPr>
          </a:p>
          <a:p>
            <a:pPr algn="just"/>
            <a:r>
              <a:rPr lang="es-ES" sz="2800" dirty="0" smtClean="0">
                <a:latin typeface="Georgia" panose="02040502050405020303" pitchFamily="18" charset="0"/>
              </a:rPr>
              <a:t>“</a:t>
            </a:r>
            <a:r>
              <a:rPr lang="es-ES" sz="2800" dirty="0">
                <a:latin typeface="Georgia" panose="02040502050405020303" pitchFamily="18" charset="0"/>
              </a:rPr>
              <a:t>Consiste, pues, este artificio conceptuoso, en una primorosa CONCORDANCIA, en una armónica correlación entre dos o tres cognoscibles extremos </a:t>
            </a:r>
            <a:r>
              <a:rPr lang="es-ES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[=‘</a:t>
            </a:r>
            <a:r>
              <a:rPr lang="es-ES" sz="2800" dirty="0">
                <a:solidFill>
                  <a:srgbClr val="FF0000"/>
                </a:solidFill>
                <a:latin typeface="Georgia" panose="02040502050405020303" pitchFamily="18" charset="0"/>
              </a:rPr>
              <a:t>los elementos que se parangonan’]</a:t>
            </a:r>
            <a:r>
              <a:rPr lang="es-ES" sz="2800" dirty="0">
                <a:latin typeface="Georgia" panose="02040502050405020303" pitchFamily="18" charset="0"/>
              </a:rPr>
              <a:t>, expresada por un acto del entendimiento”. </a:t>
            </a:r>
            <a:endParaRPr lang="es-ES" sz="2800" dirty="0" smtClean="0">
              <a:latin typeface="Georgia" panose="02040502050405020303" pitchFamily="18" charset="0"/>
            </a:endParaRPr>
          </a:p>
          <a:p>
            <a:pPr algn="just">
              <a:spcAft>
                <a:spcPts val="0"/>
              </a:spcAft>
            </a:pPr>
            <a:endParaRPr lang="es-ES" sz="2800" b="1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VARIEDAD</a:t>
            </a: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Como no podía ser de otra forma, la </a:t>
            </a:r>
            <a:r>
              <a:rPr lang="es-ES" sz="2800" i="1" dirty="0">
                <a:latin typeface="Georgia" panose="02040502050405020303" pitchFamily="18" charset="0"/>
                <a:ea typeface="Times New Roman" panose="02020603050405020304" pitchFamily="18" charset="0"/>
              </a:rPr>
              <a:t>Agudeza y Arte de ingenio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elogia la variedad presentándola como la esencia misma de la agudeza: “la uniformidad limita, la variedad dilata; y tanto es más sublime, cuanto más nobles perfecciones multiplica”.</a:t>
            </a: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it-IT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43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ppunti Siglo de Oro\CLASE FERRARA GÓNGORA\Retrato Velazqu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11" y="0"/>
            <a:ext cx="5564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79388" y="1773238"/>
            <a:ext cx="3097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pic>
        <p:nvPicPr>
          <p:cNvPr id="1026" name="Picture 2" descr="H:\RAFA appunti\Góngora Farala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4873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32656"/>
            <a:ext cx="860514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poesía gongorina ha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provocado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tanto entusiasmo como animadversión 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largo de sus cuatro siglos de recepción en la historia de las letras hispánicas.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logrado labrarse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elevado número de apologías, imitaciones, estudios críticos, comentarios, homenajes y recreaciones,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 a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vez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despertado muchas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antipatías y virulentas embestidas. </a:t>
            </a:r>
            <a:endParaRPr lang="es-ES" sz="2800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28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sz="2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causas de ello deben buscarse en la radicalidad de sus presupuestos estéticos y en la originalidad de su </a:t>
            </a:r>
            <a:r>
              <a:rPr lang="es-ES" sz="28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lirismo.</a:t>
            </a:r>
            <a:endParaRPr lang="it-IT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50825" y="1916113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84" y="332656"/>
            <a:ext cx="9562001" cy="56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1696" y="33265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/>
              <a:t>(</a:t>
            </a:r>
            <a:r>
              <a:rPr lang="it-IT" i="1" dirty="0" smtClean="0"/>
              <a:t>1585)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1795</Words>
  <Application>Microsoft Office PowerPoint</Application>
  <PresentationFormat>Presentazione su schermo (4:3)</PresentationFormat>
  <Paragraphs>192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182</cp:revision>
  <dcterms:created xsi:type="dcterms:W3CDTF">2011-11-26T10:08:36Z</dcterms:created>
  <dcterms:modified xsi:type="dcterms:W3CDTF">2018-11-07T18:50:33Z</dcterms:modified>
</cp:coreProperties>
</file>