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8E6377B-B13F-4293-BF73-2C2E4CF21837}" type="datetimeFigureOut">
              <a:rPr lang="it-IT" smtClean="0"/>
              <a:t>08/11/2017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4292348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8E6377B-B13F-4293-BF73-2C2E4CF21837}" type="datetimeFigureOut">
              <a:rPr lang="it-IT" smtClean="0"/>
              <a:t>08/11/2017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1461269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8E6377B-B13F-4293-BF73-2C2E4CF21837}" type="datetimeFigureOut">
              <a:rPr lang="it-IT" smtClean="0"/>
              <a:t>08/11/2017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2205497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8E6377B-B13F-4293-BF73-2C2E4CF21837}" type="datetimeFigureOut">
              <a:rPr lang="it-IT" smtClean="0"/>
              <a:t>08/11/2017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495115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B8E6377B-B13F-4293-BF73-2C2E4CF21837}" type="datetimeFigureOut">
              <a:rPr lang="it-IT" smtClean="0"/>
              <a:t>08/11/2017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2496482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8E6377B-B13F-4293-BF73-2C2E4CF21837}" type="datetimeFigureOut">
              <a:rPr lang="it-IT" smtClean="0"/>
              <a:t>08/11/2017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3528697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8E6377B-B13F-4293-BF73-2C2E4CF21837}" type="datetimeFigureOut">
              <a:rPr lang="it-IT" smtClean="0"/>
              <a:t>08/11/2017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2496495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8E6377B-B13F-4293-BF73-2C2E4CF21837}" type="datetimeFigureOut">
              <a:rPr lang="it-IT" smtClean="0"/>
              <a:t>08/11/2017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3707617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8E6377B-B13F-4293-BF73-2C2E4CF21837}" type="datetimeFigureOut">
              <a:rPr lang="it-IT" smtClean="0"/>
              <a:t>08/11/2017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3922567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8E6377B-B13F-4293-BF73-2C2E4CF21837}" type="datetimeFigureOut">
              <a:rPr lang="it-IT" smtClean="0"/>
              <a:t>08/11/2017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3143405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8E6377B-B13F-4293-BF73-2C2E4CF21837}" type="datetimeFigureOut">
              <a:rPr lang="it-IT" smtClean="0"/>
              <a:t>08/11/2017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97014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6377B-B13F-4293-BF73-2C2E4CF21837}" type="datetimeFigureOut">
              <a:rPr lang="it-IT" smtClean="0"/>
              <a:t>08/11/2017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8593F9-86C9-4063-9F80-A0DF52C9A7BE}" type="slidenum">
              <a:rPr lang="it-IT" smtClean="0"/>
              <a:t>‹N›</a:t>
            </a:fld>
            <a:endParaRPr lang="it-IT"/>
          </a:p>
        </p:txBody>
      </p:sp>
    </p:spTree>
    <p:extLst>
      <p:ext uri="{BB962C8B-B14F-4D97-AF65-F5344CB8AC3E}">
        <p14:creationId xmlns:p14="http://schemas.microsoft.com/office/powerpoint/2010/main" val="3560267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pPr>
              <a:lnSpc>
                <a:spcPct val="107000"/>
              </a:lnSpc>
              <a:spcAft>
                <a:spcPts val="800"/>
              </a:spcAft>
            </a:pPr>
            <a:r>
              <a:rPr lang="es-ES" i="1" dirty="0">
                <a:latin typeface="Georgia"/>
                <a:ea typeface="Calibri"/>
                <a:cs typeface="Times New Roman"/>
              </a:rPr>
              <a:t>Don Quijote</a:t>
            </a:r>
            <a:endParaRPr lang="it-IT" sz="4800" dirty="0">
              <a:effectLst/>
              <a:latin typeface="Calibri"/>
              <a:ea typeface="Calibri"/>
              <a:cs typeface="Times New Roman"/>
            </a:endParaRPr>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2159945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5262979"/>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rPr>
              <a:t>El </a:t>
            </a:r>
            <a:r>
              <a:rPr lang="es-ES" sz="2800" i="1" dirty="0" smtClean="0">
                <a:solidFill>
                  <a:srgbClr val="FF0000"/>
                </a:solidFill>
                <a:latin typeface="Georgia" panose="02040502050405020303" pitchFamily="18" charset="0"/>
              </a:rPr>
              <a:t>Quijote </a:t>
            </a:r>
            <a:r>
              <a:rPr lang="es-ES" sz="2800" dirty="0" smtClean="0">
                <a:solidFill>
                  <a:srgbClr val="FF0000"/>
                </a:solidFill>
                <a:latin typeface="Georgia" panose="02040502050405020303" pitchFamily="18" charset="0"/>
              </a:rPr>
              <a:t>apócrifo</a:t>
            </a:r>
            <a:endParaRPr lang="it-IT" sz="2800" dirty="0">
              <a:solidFill>
                <a:srgbClr val="FF0000"/>
              </a:solidFill>
              <a:latin typeface="Georgia" panose="02040502050405020303" pitchFamily="18" charset="0"/>
            </a:endParaRPr>
          </a:p>
          <a:p>
            <a:endParaRPr lang="es-ES" sz="2800" dirty="0" smtClean="0">
              <a:latin typeface="Georgia" panose="02040502050405020303" pitchFamily="18" charset="0"/>
            </a:endParaRPr>
          </a:p>
          <a:p>
            <a:r>
              <a:rPr lang="es-ES" sz="2800" dirty="0">
                <a:latin typeface="Georgia" panose="02040502050405020303" pitchFamily="18" charset="0"/>
              </a:rPr>
              <a:t>Posiblemente esta </a:t>
            </a:r>
            <a:r>
              <a:rPr lang="es-ES" sz="2800" dirty="0" smtClean="0">
                <a:latin typeface="Georgia" panose="02040502050405020303" pitchFamily="18" charset="0"/>
              </a:rPr>
              <a:t>polémica determinó o favoreció la publicación </a:t>
            </a:r>
            <a:r>
              <a:rPr lang="es-ES" sz="2800" dirty="0">
                <a:latin typeface="Georgia" panose="02040502050405020303" pitchFamily="18" charset="0"/>
              </a:rPr>
              <a:t>en 1614 </a:t>
            </a:r>
            <a:r>
              <a:rPr lang="es-ES" sz="2800" dirty="0" smtClean="0">
                <a:latin typeface="Georgia" panose="02040502050405020303" pitchFamily="18" charset="0"/>
              </a:rPr>
              <a:t>de una </a:t>
            </a:r>
            <a:r>
              <a:rPr lang="es-ES" sz="2800" dirty="0">
                <a:latin typeface="Georgia" panose="02040502050405020303" pitchFamily="18" charset="0"/>
              </a:rPr>
              <a:t>segunda parte apócrifa, el </a:t>
            </a:r>
            <a:r>
              <a:rPr lang="es-ES" sz="2800" i="1" dirty="0" smtClean="0">
                <a:latin typeface="Georgia" panose="02040502050405020303" pitchFamily="18" charset="0"/>
              </a:rPr>
              <a:t>Quijote </a:t>
            </a:r>
            <a:r>
              <a:rPr lang="es-ES" sz="2800" i="1" dirty="0">
                <a:latin typeface="Georgia" panose="02040502050405020303" pitchFamily="18" charset="0"/>
              </a:rPr>
              <a:t>de </a:t>
            </a:r>
            <a:r>
              <a:rPr lang="es-ES" sz="2800" i="1" dirty="0" smtClean="0">
                <a:latin typeface="Georgia" panose="02040502050405020303" pitchFamily="18" charset="0"/>
              </a:rPr>
              <a:t>Avellaneda</a:t>
            </a:r>
            <a:r>
              <a:rPr lang="es-ES" sz="2800" dirty="0" smtClean="0">
                <a:latin typeface="Georgia" panose="02040502050405020303" pitchFamily="18" charset="0"/>
              </a:rPr>
              <a:t>.</a:t>
            </a:r>
          </a:p>
          <a:p>
            <a:endParaRPr lang="es-ES" sz="2800" dirty="0" smtClean="0">
              <a:latin typeface="Georgia" panose="02040502050405020303" pitchFamily="18" charset="0"/>
            </a:endParaRPr>
          </a:p>
          <a:p>
            <a:r>
              <a:rPr lang="es-ES" sz="2800" dirty="0" smtClean="0">
                <a:latin typeface="Georgia" panose="02040502050405020303" pitchFamily="18" charset="0"/>
              </a:rPr>
              <a:t>Dicha </a:t>
            </a:r>
            <a:r>
              <a:rPr lang="es-ES" sz="2800" dirty="0">
                <a:latin typeface="Georgia" panose="02040502050405020303" pitchFamily="18" charset="0"/>
              </a:rPr>
              <a:t>edición iba firmada con el pseudónimo de Alonso Fernández de </a:t>
            </a:r>
            <a:r>
              <a:rPr lang="es-ES" sz="2800" dirty="0" smtClean="0">
                <a:latin typeface="Georgia" panose="02040502050405020303" pitchFamily="18" charset="0"/>
              </a:rPr>
              <a:t>Avellaneda.</a:t>
            </a:r>
          </a:p>
          <a:p>
            <a:endParaRPr lang="es-ES" sz="2800" dirty="0" smtClean="0">
              <a:latin typeface="Georgia" panose="02040502050405020303" pitchFamily="18" charset="0"/>
            </a:endParaRPr>
          </a:p>
          <a:p>
            <a:r>
              <a:rPr lang="es-ES" sz="2800" dirty="0" smtClean="0">
                <a:latin typeface="Georgia" panose="02040502050405020303" pitchFamily="18" charset="0"/>
              </a:rPr>
              <a:t>Para </a:t>
            </a:r>
            <a:r>
              <a:rPr lang="es-ES" sz="2800" dirty="0">
                <a:latin typeface="Georgia" panose="02040502050405020303" pitchFamily="18" charset="0"/>
              </a:rPr>
              <a:t>Martín de </a:t>
            </a:r>
            <a:r>
              <a:rPr lang="es-ES" sz="2800" dirty="0" smtClean="0">
                <a:latin typeface="Georgia" panose="02040502050405020303" pitchFamily="18" charset="0"/>
              </a:rPr>
              <a:t>Riquer el autor sería Jerónimo </a:t>
            </a:r>
            <a:r>
              <a:rPr lang="es-ES" sz="2800" dirty="0">
                <a:latin typeface="Georgia" panose="02040502050405020303" pitchFamily="18" charset="0"/>
              </a:rPr>
              <a:t>de Pasamonte, un soldado que fue compañero de Cervantes y que </a:t>
            </a:r>
            <a:r>
              <a:rPr lang="es-ES" sz="2800" dirty="0" smtClean="0">
                <a:latin typeface="Georgia" panose="02040502050405020303" pitchFamily="18" charset="0"/>
              </a:rPr>
              <a:t>se ridiculizó en la primera parte del </a:t>
            </a:r>
            <a:r>
              <a:rPr lang="es-ES" sz="2800" i="1" dirty="0" smtClean="0">
                <a:latin typeface="Georgia" panose="02040502050405020303" pitchFamily="18" charset="0"/>
              </a:rPr>
              <a:t>Quijote</a:t>
            </a:r>
            <a:r>
              <a:rPr lang="es-ES" sz="2800" dirty="0" smtClean="0">
                <a:latin typeface="Georgia" panose="02040502050405020303" pitchFamily="18" charset="0"/>
              </a:rPr>
              <a:t> </a:t>
            </a:r>
            <a:r>
              <a:rPr lang="es-ES" sz="2800" dirty="0">
                <a:latin typeface="Georgia" panose="02040502050405020303" pitchFamily="18" charset="0"/>
              </a:rPr>
              <a:t>con el personaje del galeote Ginés de </a:t>
            </a:r>
            <a:r>
              <a:rPr lang="es-ES" sz="2800" dirty="0" smtClean="0">
                <a:latin typeface="Georgia" panose="02040502050405020303" pitchFamily="18" charset="0"/>
              </a:rPr>
              <a:t>Pasamonte.</a:t>
            </a:r>
            <a:endParaRPr lang="it-IT" sz="2800" dirty="0">
              <a:latin typeface="Georgia" panose="02040502050405020303" pitchFamily="18" charset="0"/>
            </a:endParaRPr>
          </a:p>
          <a:p>
            <a:r>
              <a:rPr lang="es-ES" sz="2800" dirty="0" smtClean="0">
                <a:latin typeface="Georgia" panose="02040502050405020303" pitchFamily="18" charset="0"/>
              </a:rPr>
              <a:t> </a:t>
            </a:r>
            <a:endParaRPr lang="it-IT" sz="2800" dirty="0">
              <a:latin typeface="Georgia" panose="02040502050405020303" pitchFamily="18" charset="0"/>
            </a:endParaRPr>
          </a:p>
        </p:txBody>
      </p:sp>
    </p:spTree>
    <p:extLst>
      <p:ext uri="{BB962C8B-B14F-4D97-AF65-F5344CB8AC3E}">
        <p14:creationId xmlns:p14="http://schemas.microsoft.com/office/powerpoint/2010/main" val="4249480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5543825"/>
          </a:xfrm>
          <a:prstGeom prst="rect">
            <a:avLst/>
          </a:prstGeom>
          <a:noFill/>
        </p:spPr>
        <p:txBody>
          <a:bodyPr wrap="square" rtlCol="0">
            <a:spAutoFit/>
          </a:bodyPr>
          <a:lstStyle/>
          <a:p>
            <a:pPr algn="ctr"/>
            <a:r>
              <a:rPr lang="es-ES" sz="2800" dirty="0" smtClean="0">
                <a:solidFill>
                  <a:srgbClr val="FF0000"/>
                </a:solidFill>
                <a:latin typeface="Georgia"/>
                <a:ea typeface="Calibri"/>
                <a:cs typeface="Times New Roman"/>
              </a:rPr>
              <a:t>Intención </a:t>
            </a:r>
            <a:r>
              <a:rPr lang="es-ES" sz="2800" dirty="0">
                <a:solidFill>
                  <a:srgbClr val="FF0000"/>
                </a:solidFill>
                <a:latin typeface="Georgia"/>
                <a:ea typeface="Calibri"/>
                <a:cs typeface="Times New Roman"/>
              </a:rPr>
              <a:t>satírica</a:t>
            </a:r>
            <a:endParaRPr lang="es-ES" sz="2800" dirty="0" smtClean="0">
              <a:solidFill>
                <a:srgbClr val="FF0000"/>
              </a:solidFill>
              <a:effectLst/>
              <a:latin typeface="Georgia" panose="02040502050405020303" pitchFamily="18" charset="0"/>
              <a:ea typeface="Times New Roman" panose="02020603050405020304" pitchFamily="18" charset="0"/>
            </a:endParaRPr>
          </a:p>
          <a:p>
            <a:pPr algn="just">
              <a:lnSpc>
                <a:spcPct val="107000"/>
              </a:lnSpc>
              <a:spcAft>
                <a:spcPts val="800"/>
              </a:spcAft>
            </a:pPr>
            <a:endParaRPr lang="es-ES" sz="2800" dirty="0" smtClean="0">
              <a:latin typeface="Georgia"/>
              <a:ea typeface="Calibri"/>
              <a:cs typeface="Times New Roman"/>
            </a:endParaRPr>
          </a:p>
          <a:p>
            <a:pPr algn="just">
              <a:lnSpc>
                <a:spcPct val="107000"/>
              </a:lnSpc>
              <a:spcAft>
                <a:spcPts val="800"/>
              </a:spcAft>
            </a:pPr>
            <a:r>
              <a:rPr lang="es-ES" sz="2800" dirty="0" smtClean="0">
                <a:latin typeface="Georgia"/>
                <a:ea typeface="Calibri"/>
                <a:cs typeface="Times New Roman"/>
              </a:rPr>
              <a:t>Al </a:t>
            </a:r>
            <a:r>
              <a:rPr lang="es-ES" sz="2800" dirty="0">
                <a:latin typeface="Georgia"/>
                <a:ea typeface="Calibri"/>
                <a:cs typeface="Times New Roman"/>
              </a:rPr>
              <a:t>principio </a:t>
            </a:r>
            <a:r>
              <a:rPr lang="es-ES" sz="2800" dirty="0" smtClean="0">
                <a:latin typeface="Georgia"/>
                <a:ea typeface="Calibri"/>
                <a:cs typeface="Times New Roman"/>
              </a:rPr>
              <a:t>una </a:t>
            </a:r>
            <a:r>
              <a:rPr lang="es-ES" sz="2800" dirty="0">
                <a:latin typeface="Georgia"/>
                <a:ea typeface="Calibri"/>
                <a:cs typeface="Times New Roman"/>
              </a:rPr>
              <a:t>intención satírica: </a:t>
            </a:r>
            <a:endParaRPr lang="es-ES" sz="2800" dirty="0" smtClean="0">
              <a:latin typeface="Georgia"/>
              <a:ea typeface="Calibri"/>
              <a:cs typeface="Times New Roman"/>
            </a:endParaRPr>
          </a:p>
          <a:p>
            <a:pPr algn="just">
              <a:lnSpc>
                <a:spcPct val="107000"/>
              </a:lnSpc>
              <a:spcAft>
                <a:spcPts val="800"/>
              </a:spcAft>
            </a:pPr>
            <a:r>
              <a:rPr lang="es-ES" sz="2800" dirty="0" smtClean="0">
                <a:latin typeface="Georgia"/>
                <a:ea typeface="Calibri"/>
                <a:cs typeface="Times New Roman"/>
              </a:rPr>
              <a:t>Cervantes </a:t>
            </a:r>
            <a:r>
              <a:rPr lang="es-ES" sz="2800" dirty="0">
                <a:latin typeface="Georgia"/>
                <a:ea typeface="Calibri"/>
                <a:cs typeface="Times New Roman"/>
              </a:rPr>
              <a:t>pretendía mofarse del éxito de los libros de </a:t>
            </a:r>
            <a:r>
              <a:rPr lang="es-ES" sz="2800" dirty="0" smtClean="0">
                <a:latin typeface="Georgia"/>
                <a:ea typeface="Calibri"/>
                <a:cs typeface="Times New Roman"/>
              </a:rPr>
              <a:t>caballerías, </a:t>
            </a:r>
            <a:r>
              <a:rPr lang="es-ES" sz="2800" dirty="0">
                <a:latin typeface="Georgia"/>
                <a:ea typeface="Calibri"/>
                <a:cs typeface="Times New Roman"/>
              </a:rPr>
              <a:t>un género ‘viejo’ que ya había entrado en crisis en los años 80 del XVI. </a:t>
            </a:r>
            <a:endParaRPr lang="es-ES" sz="2800" dirty="0" smtClean="0">
              <a:latin typeface="Georgia"/>
              <a:ea typeface="Calibri"/>
              <a:cs typeface="Times New Roman"/>
            </a:endParaRPr>
          </a:p>
          <a:p>
            <a:pPr algn="just">
              <a:lnSpc>
                <a:spcPct val="107000"/>
              </a:lnSpc>
              <a:spcAft>
                <a:spcPts val="800"/>
              </a:spcAft>
            </a:pPr>
            <a:r>
              <a:rPr lang="es-ES" sz="2800" dirty="0" smtClean="0">
                <a:latin typeface="Georgia"/>
                <a:ea typeface="Calibri"/>
                <a:cs typeface="Times New Roman"/>
              </a:rPr>
              <a:t>Prólogo a la primera parte: </a:t>
            </a:r>
            <a:r>
              <a:rPr lang="es-ES" sz="2800" dirty="0">
                <a:latin typeface="Georgia"/>
                <a:ea typeface="Calibri"/>
                <a:cs typeface="Times New Roman"/>
              </a:rPr>
              <a:t>“esta vuestra escritura no mira a más que a deshacer la autoridad y cabida que en el mundo y en el vulgo tienen los libros de caballerías”. </a:t>
            </a:r>
            <a:endParaRPr lang="es-ES" sz="2800" dirty="0" smtClean="0">
              <a:latin typeface="Georgia"/>
              <a:ea typeface="Calibri"/>
              <a:cs typeface="Times New Roman"/>
            </a:endParaRPr>
          </a:p>
          <a:p>
            <a:pPr algn="just">
              <a:lnSpc>
                <a:spcPct val="107000"/>
              </a:lnSpc>
              <a:spcAft>
                <a:spcPts val="800"/>
              </a:spcAft>
            </a:pPr>
            <a:r>
              <a:rPr lang="es-ES" sz="2800" dirty="0" smtClean="0">
                <a:latin typeface="Georgia"/>
                <a:ea typeface="Calibri"/>
                <a:cs typeface="Times New Roman"/>
              </a:rPr>
              <a:t>Capítulo final </a:t>
            </a:r>
            <a:r>
              <a:rPr lang="es-ES" sz="2800" dirty="0">
                <a:latin typeface="Georgia"/>
                <a:ea typeface="Calibri"/>
                <a:cs typeface="Times New Roman"/>
              </a:rPr>
              <a:t>de la segunda parte: </a:t>
            </a:r>
            <a:r>
              <a:rPr lang="es-ES" sz="2800" dirty="0" smtClean="0">
                <a:latin typeface="Georgia"/>
                <a:ea typeface="Calibri"/>
                <a:cs typeface="Times New Roman"/>
              </a:rPr>
              <a:t>“pues </a:t>
            </a:r>
            <a:r>
              <a:rPr lang="es-ES" sz="2800" dirty="0">
                <a:latin typeface="Georgia"/>
                <a:ea typeface="Calibri"/>
                <a:cs typeface="Times New Roman"/>
              </a:rPr>
              <a:t>no ha sido otro mi deseo que poner en aborrecimiento de los hombres las fingidas y disparatadas historias de los libros de caballerías</a:t>
            </a:r>
            <a:r>
              <a:rPr lang="es-ES" sz="2800" dirty="0" smtClean="0">
                <a:latin typeface="Georgia"/>
                <a:ea typeface="Calibri"/>
                <a:cs typeface="Times New Roman"/>
              </a:rPr>
              <a:t>”.</a:t>
            </a:r>
            <a:endParaRPr lang="it-IT" sz="2000" dirty="0">
              <a:ea typeface="Calibri"/>
              <a:cs typeface="Times New Roman"/>
            </a:endParaRPr>
          </a:p>
        </p:txBody>
      </p:sp>
    </p:spTree>
    <p:extLst>
      <p:ext uri="{BB962C8B-B14F-4D97-AF65-F5344CB8AC3E}">
        <p14:creationId xmlns:p14="http://schemas.microsoft.com/office/powerpoint/2010/main" val="250168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4851072"/>
          </a:xfrm>
          <a:prstGeom prst="rect">
            <a:avLst/>
          </a:prstGeom>
          <a:noFill/>
        </p:spPr>
        <p:txBody>
          <a:bodyPr wrap="square" rtlCol="0">
            <a:spAutoFit/>
          </a:bodyPr>
          <a:lstStyle/>
          <a:p>
            <a:pPr algn="ctr"/>
            <a:r>
              <a:rPr lang="es-ES" sz="2800" dirty="0" smtClean="0">
                <a:solidFill>
                  <a:srgbClr val="FF0000"/>
                </a:solidFill>
                <a:latin typeface="Georgia"/>
                <a:ea typeface="Calibri"/>
                <a:cs typeface="Times New Roman"/>
              </a:rPr>
              <a:t>Intención </a:t>
            </a:r>
            <a:r>
              <a:rPr lang="es-ES" sz="2800" dirty="0">
                <a:solidFill>
                  <a:srgbClr val="FF0000"/>
                </a:solidFill>
                <a:latin typeface="Georgia"/>
                <a:ea typeface="Calibri"/>
                <a:cs typeface="Times New Roman"/>
              </a:rPr>
              <a:t>satírica</a:t>
            </a:r>
            <a:endParaRPr lang="es-ES" sz="2800" dirty="0" smtClean="0">
              <a:solidFill>
                <a:srgbClr val="FF0000"/>
              </a:solidFill>
              <a:effectLst/>
              <a:latin typeface="Georgia" panose="02040502050405020303" pitchFamily="18" charset="0"/>
              <a:ea typeface="Times New Roman" panose="02020603050405020304" pitchFamily="18" charset="0"/>
            </a:endParaRPr>
          </a:p>
          <a:p>
            <a:pPr algn="just">
              <a:lnSpc>
                <a:spcPct val="107000"/>
              </a:lnSpc>
              <a:spcAft>
                <a:spcPts val="800"/>
              </a:spcAft>
            </a:pPr>
            <a:endParaRPr lang="es-ES" sz="2800" dirty="0" smtClean="0">
              <a:latin typeface="Georgia"/>
              <a:ea typeface="Calibri"/>
              <a:cs typeface="Times New Roman"/>
            </a:endParaRPr>
          </a:p>
          <a:p>
            <a:pPr algn="just">
              <a:lnSpc>
                <a:spcPct val="107000"/>
              </a:lnSpc>
              <a:spcAft>
                <a:spcPts val="800"/>
              </a:spcAft>
            </a:pPr>
            <a:r>
              <a:rPr lang="es-ES" sz="2800" dirty="0" smtClean="0">
                <a:latin typeface="Georgia"/>
                <a:ea typeface="Calibri"/>
                <a:cs typeface="Times New Roman"/>
              </a:rPr>
              <a:t>El </a:t>
            </a:r>
            <a:r>
              <a:rPr lang="es-ES" sz="2800" dirty="0">
                <a:latin typeface="Georgia"/>
                <a:ea typeface="Calibri"/>
                <a:cs typeface="Times New Roman"/>
              </a:rPr>
              <a:t>propósito satírico primordial tuvo que empujarle a redactar el núcleo más antiguo, correspondiente a los primeros seis capítulos de la primera </a:t>
            </a:r>
            <a:r>
              <a:rPr lang="es-ES" sz="2800" dirty="0" smtClean="0">
                <a:latin typeface="Georgia"/>
                <a:ea typeface="Calibri"/>
                <a:cs typeface="Times New Roman"/>
              </a:rPr>
              <a:t>parte: </a:t>
            </a:r>
            <a:r>
              <a:rPr lang="es-ES" sz="2800" dirty="0" smtClean="0">
                <a:latin typeface="Georgia"/>
                <a:ea typeface="Calibri"/>
                <a:cs typeface="Times New Roman"/>
              </a:rPr>
              <a:t>¿entonces el </a:t>
            </a:r>
            <a:r>
              <a:rPr lang="es-ES" sz="2800" i="1" dirty="0" smtClean="0">
                <a:latin typeface="Georgia"/>
                <a:ea typeface="Calibri"/>
                <a:cs typeface="Times New Roman"/>
              </a:rPr>
              <a:t>Quijote </a:t>
            </a:r>
            <a:r>
              <a:rPr lang="es-ES" sz="2800" dirty="0" smtClean="0">
                <a:latin typeface="Georgia"/>
                <a:ea typeface="Calibri"/>
                <a:cs typeface="Times New Roman"/>
              </a:rPr>
              <a:t>iba a ser </a:t>
            </a:r>
            <a:r>
              <a:rPr lang="es-ES" sz="2800" dirty="0">
                <a:latin typeface="Georgia"/>
                <a:ea typeface="Calibri"/>
                <a:cs typeface="Times New Roman"/>
              </a:rPr>
              <a:t>una novela </a:t>
            </a:r>
            <a:r>
              <a:rPr lang="es-ES" sz="2800" dirty="0" smtClean="0">
                <a:latin typeface="Georgia"/>
                <a:ea typeface="Calibri"/>
                <a:cs typeface="Times New Roman"/>
              </a:rPr>
              <a:t>ejemplar?</a:t>
            </a:r>
          </a:p>
          <a:p>
            <a:pPr algn="just">
              <a:lnSpc>
                <a:spcPct val="107000"/>
              </a:lnSpc>
              <a:spcAft>
                <a:spcPts val="800"/>
              </a:spcAft>
            </a:pPr>
            <a:endParaRPr lang="it-IT" sz="2000" dirty="0">
              <a:ea typeface="Calibri"/>
              <a:cs typeface="Times New Roman"/>
            </a:endParaRPr>
          </a:p>
          <a:p>
            <a:r>
              <a:rPr lang="es-ES" sz="2800" dirty="0" smtClean="0">
                <a:latin typeface="Georgia"/>
                <a:ea typeface="Calibri"/>
                <a:cs typeface="Times New Roman"/>
              </a:rPr>
              <a:t>Luego</a:t>
            </a:r>
            <a:r>
              <a:rPr lang="es-ES" sz="2800" dirty="0">
                <a:latin typeface="Georgia"/>
                <a:ea typeface="Calibri"/>
                <a:cs typeface="Times New Roman"/>
              </a:rPr>
              <a:t>, al escribir la historia de este hidalgo de la Mancha al que le vuelven loco –literalmente– los libros de </a:t>
            </a:r>
            <a:r>
              <a:rPr lang="es-ES" sz="2800" dirty="0" smtClean="0">
                <a:latin typeface="Georgia"/>
                <a:ea typeface="Calibri"/>
                <a:cs typeface="Times New Roman"/>
              </a:rPr>
              <a:t>caballerías, </a:t>
            </a:r>
            <a:r>
              <a:rPr lang="es-ES" sz="2800" dirty="0">
                <a:latin typeface="Georgia"/>
                <a:ea typeface="Calibri"/>
                <a:cs typeface="Times New Roman"/>
              </a:rPr>
              <a:t>Cervantes fue mucho más allá de la intención inicial.</a:t>
            </a:r>
            <a:endParaRPr lang="es-ES" dirty="0" smtClean="0">
              <a:latin typeface="Georgia" panose="02040502050405020303" pitchFamily="18" charset="0"/>
              <a:cs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951588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6124754"/>
          </a:xfrm>
          <a:prstGeom prst="rect">
            <a:avLst/>
          </a:prstGeom>
          <a:noFill/>
        </p:spPr>
        <p:txBody>
          <a:bodyPr wrap="square" rtlCol="0">
            <a:spAutoFit/>
          </a:bodyPr>
          <a:lstStyle/>
          <a:p>
            <a:pPr algn="ctr"/>
            <a:r>
              <a:rPr lang="es-ES" sz="2800" dirty="0" smtClean="0">
                <a:solidFill>
                  <a:srgbClr val="FF0000"/>
                </a:solidFill>
                <a:latin typeface="Georgia"/>
                <a:ea typeface="Calibri"/>
                <a:cs typeface="Times New Roman"/>
              </a:rPr>
              <a:t>Multiperspectivismo cervantino</a:t>
            </a:r>
            <a:endParaRPr lang="es-ES" sz="2800" dirty="0" smtClean="0">
              <a:solidFill>
                <a:srgbClr val="FF0000"/>
              </a:solidFill>
              <a:effectLst/>
              <a:latin typeface="Georgia" panose="02040502050405020303" pitchFamily="18" charset="0"/>
              <a:ea typeface="Times New Roman" panose="02020603050405020304" pitchFamily="18" charset="0"/>
            </a:endParaRPr>
          </a:p>
          <a:p>
            <a:endParaRPr lang="es-ES" sz="2800" dirty="0" smtClean="0">
              <a:latin typeface="Georgia" panose="02040502050405020303" pitchFamily="18" charset="0"/>
            </a:endParaRPr>
          </a:p>
          <a:p>
            <a:pPr algn="just"/>
            <a:r>
              <a:rPr lang="es-ES" sz="2800" dirty="0" smtClean="0">
                <a:latin typeface="Georgia" panose="02040502050405020303" pitchFamily="18" charset="0"/>
              </a:rPr>
              <a:t>El </a:t>
            </a:r>
            <a:r>
              <a:rPr lang="es-ES" sz="2800" i="1" dirty="0">
                <a:latin typeface="Georgia" panose="02040502050405020303" pitchFamily="18" charset="0"/>
              </a:rPr>
              <a:t>Quijote </a:t>
            </a:r>
            <a:r>
              <a:rPr lang="es-ES" sz="2800" dirty="0">
                <a:latin typeface="Georgia" panose="02040502050405020303" pitchFamily="18" charset="0"/>
              </a:rPr>
              <a:t>es un “libro de libros” muy difícil de </a:t>
            </a:r>
            <a:r>
              <a:rPr lang="es-ES" sz="2800" dirty="0" smtClean="0">
                <a:latin typeface="Georgia" panose="02040502050405020303" pitchFamily="18" charset="0"/>
              </a:rPr>
              <a:t>definir: imita numerosas fuentes –muchas italianas: Ariosto, Pulci, etc.– y diferentes géneros literarios (libros de </a:t>
            </a:r>
            <a:r>
              <a:rPr lang="es-ES" sz="2800" dirty="0" smtClean="0">
                <a:latin typeface="Georgia" panose="02040502050405020303" pitchFamily="18" charset="0"/>
              </a:rPr>
              <a:t>caballerías, </a:t>
            </a:r>
            <a:r>
              <a:rPr lang="es-ES" sz="2800" dirty="0" smtClean="0">
                <a:latin typeface="Georgia" panose="02040502050405020303" pitchFamily="18" charset="0"/>
              </a:rPr>
              <a:t>novela pastoril, novela cortesana, etc.). </a:t>
            </a:r>
          </a:p>
          <a:p>
            <a:endParaRPr lang="es-ES" sz="2800" dirty="0">
              <a:latin typeface="Georgia" panose="02040502050405020303" pitchFamily="18" charset="0"/>
            </a:endParaRPr>
          </a:p>
          <a:p>
            <a:r>
              <a:rPr lang="es-ES" sz="2800" dirty="0" smtClean="0">
                <a:latin typeface="Georgia" panose="02040502050405020303" pitchFamily="18" charset="0"/>
              </a:rPr>
              <a:t>Las </a:t>
            </a:r>
            <a:r>
              <a:rPr lang="es-ES" sz="2800" dirty="0">
                <a:latin typeface="Georgia" panose="02040502050405020303" pitchFamily="18" charset="0"/>
              </a:rPr>
              <a:t>oposiciones </a:t>
            </a:r>
            <a:r>
              <a:rPr lang="es-ES" sz="2800" i="1" dirty="0">
                <a:latin typeface="Georgia" panose="02040502050405020303" pitchFamily="18" charset="0"/>
              </a:rPr>
              <a:t>cuerdo/loco</a:t>
            </a:r>
            <a:r>
              <a:rPr lang="es-ES" sz="2800" dirty="0">
                <a:latin typeface="Georgia" panose="02040502050405020303" pitchFamily="18" charset="0"/>
              </a:rPr>
              <a:t> o </a:t>
            </a:r>
            <a:r>
              <a:rPr lang="es-ES" sz="2800" i="1" dirty="0" smtClean="0">
                <a:latin typeface="Georgia" panose="02040502050405020303" pitchFamily="18" charset="0"/>
              </a:rPr>
              <a:t>sabio/bobo</a:t>
            </a:r>
            <a:r>
              <a:rPr lang="es-ES" sz="2800" dirty="0">
                <a:latin typeface="Georgia" panose="02040502050405020303" pitchFamily="18" charset="0"/>
              </a:rPr>
              <a:t> </a:t>
            </a:r>
            <a:r>
              <a:rPr lang="es-ES" sz="2800" dirty="0" smtClean="0">
                <a:latin typeface="Georgia" panose="02040502050405020303" pitchFamily="18" charset="0"/>
              </a:rPr>
              <a:t>definen a los protagonistas. Pero </a:t>
            </a:r>
            <a:r>
              <a:rPr lang="es-ES" sz="2800" dirty="0">
                <a:latin typeface="Georgia" panose="02040502050405020303" pitchFamily="18" charset="0"/>
              </a:rPr>
              <a:t>estas categorías no se aplican de manera rígida y fija a los personajes, porque el multiperspectivismo cervantino muestra </a:t>
            </a:r>
            <a:r>
              <a:rPr lang="es-ES" sz="2800" dirty="0" smtClean="0">
                <a:latin typeface="Georgia" panose="02040502050405020303" pitchFamily="18" charset="0"/>
              </a:rPr>
              <a:t>el carácter relativo </a:t>
            </a:r>
            <a:r>
              <a:rPr lang="es-ES" sz="2800" dirty="0">
                <a:latin typeface="Georgia" panose="02040502050405020303" pitchFamily="18" charset="0"/>
              </a:rPr>
              <a:t>de cada interpretación. </a:t>
            </a:r>
            <a:endParaRPr lang="es-ES" sz="2800" dirty="0" smtClean="0">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Y </a:t>
            </a:r>
            <a:r>
              <a:rPr lang="es-ES" sz="2800" dirty="0">
                <a:latin typeface="Georgia" panose="02040502050405020303" pitchFamily="18" charset="0"/>
              </a:rPr>
              <a:t>sobre todo en la segunda parte de 1615, el loco Don Quijote actuará de forma cada vez más cuerda, así como el bobo Sancho Paza se mostrará cada vez más sabio</a:t>
            </a:r>
            <a:r>
              <a:rPr lang="es-ES" sz="2800" dirty="0" smtClean="0">
                <a:latin typeface="Georgia" panose="02040502050405020303" pitchFamily="18" charset="0"/>
              </a:rPr>
              <a:t>.</a:t>
            </a:r>
            <a:endParaRPr lang="it-IT" sz="2800" dirty="0">
              <a:latin typeface="Georgia" panose="02040502050405020303" pitchFamily="18" charset="0"/>
            </a:endParaRPr>
          </a:p>
        </p:txBody>
      </p:sp>
    </p:spTree>
    <p:extLst>
      <p:ext uri="{BB962C8B-B14F-4D97-AF65-F5344CB8AC3E}">
        <p14:creationId xmlns:p14="http://schemas.microsoft.com/office/powerpoint/2010/main" val="2124715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6124754"/>
          </a:xfrm>
          <a:prstGeom prst="rect">
            <a:avLst/>
          </a:prstGeom>
          <a:noFill/>
        </p:spPr>
        <p:txBody>
          <a:bodyPr wrap="square" rtlCol="0">
            <a:spAutoFit/>
          </a:bodyPr>
          <a:lstStyle/>
          <a:p>
            <a:pPr algn="ctr"/>
            <a:r>
              <a:rPr lang="es-ES" sz="2800" dirty="0" smtClean="0">
                <a:solidFill>
                  <a:srgbClr val="FF0000"/>
                </a:solidFill>
                <a:latin typeface="Georgia"/>
                <a:ea typeface="Calibri"/>
                <a:cs typeface="Times New Roman"/>
              </a:rPr>
              <a:t>Multiperspectivismo cervantino</a:t>
            </a:r>
            <a:endParaRPr lang="es-ES" sz="2800" dirty="0" smtClean="0">
              <a:solidFill>
                <a:srgbClr val="FF0000"/>
              </a:solidFill>
              <a:effectLst/>
              <a:latin typeface="Georgia" panose="02040502050405020303" pitchFamily="18" charset="0"/>
              <a:ea typeface="Times New Roman" panose="02020603050405020304"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Además</a:t>
            </a:r>
            <a:r>
              <a:rPr lang="es-ES" sz="2800" dirty="0">
                <a:latin typeface="Georgia" panose="02040502050405020303" pitchFamily="18" charset="0"/>
              </a:rPr>
              <a:t>, la realidad novelada –el escenario muy concreto de los campos de la Mancha– no </a:t>
            </a:r>
            <a:r>
              <a:rPr lang="es-ES" sz="2800" dirty="0" smtClean="0">
                <a:latin typeface="Georgia" panose="02040502050405020303" pitchFamily="18" charset="0"/>
              </a:rPr>
              <a:t>se reproduce</a:t>
            </a:r>
            <a:r>
              <a:rPr lang="es-ES" sz="2800" dirty="0" smtClean="0">
                <a:latin typeface="Georgia" panose="02040502050405020303" pitchFamily="18" charset="0"/>
              </a:rPr>
              <a:t> nunca de forma </a:t>
            </a:r>
            <a:r>
              <a:rPr lang="es-ES" sz="2800" dirty="0">
                <a:latin typeface="Georgia" panose="02040502050405020303" pitchFamily="18" charset="0"/>
              </a:rPr>
              <a:t>unívoca, ya que pasa a través de tres </a:t>
            </a:r>
            <a:r>
              <a:rPr lang="es-ES" sz="2800" dirty="0" smtClean="0">
                <a:latin typeface="Georgia" panose="02040502050405020303" pitchFamily="18" charset="0"/>
              </a:rPr>
              <a:t>filtros narrativos </a:t>
            </a:r>
            <a:r>
              <a:rPr lang="es-ES" sz="2800" dirty="0">
                <a:latin typeface="Georgia" panose="02040502050405020303" pitchFamily="18" charset="0"/>
              </a:rPr>
              <a:t>diferentes</a:t>
            </a:r>
            <a:r>
              <a:rPr lang="es-ES" sz="2800" dirty="0" smtClean="0">
                <a:latin typeface="Georgia" panose="02040502050405020303" pitchFamily="18" charset="0"/>
              </a:rPr>
              <a:t>:</a:t>
            </a:r>
            <a:endParaRPr lang="es-ES" sz="2800" dirty="0" smtClean="0">
              <a:latin typeface="Georgia" panose="02040502050405020303" pitchFamily="18" charset="0"/>
            </a:endParaRPr>
          </a:p>
          <a:p>
            <a:pPr lvl="0"/>
            <a:r>
              <a:rPr lang="es-ES" sz="2800" b="1" dirty="0" smtClean="0">
                <a:latin typeface="Georgia" panose="02040502050405020303" pitchFamily="18" charset="0"/>
              </a:rPr>
              <a:t>1) el </a:t>
            </a:r>
            <a:r>
              <a:rPr lang="es-ES" sz="2800" b="1" dirty="0">
                <a:latin typeface="Georgia" panose="02040502050405020303" pitchFamily="18" charset="0"/>
              </a:rPr>
              <a:t>autor moro Cide Hamete Benengeli;</a:t>
            </a:r>
            <a:endParaRPr lang="it-IT" sz="2800" b="1" dirty="0">
              <a:latin typeface="Georgia" panose="02040502050405020303" pitchFamily="18" charset="0"/>
            </a:endParaRPr>
          </a:p>
          <a:p>
            <a:pPr lvl="0"/>
            <a:r>
              <a:rPr lang="es-ES" sz="2800" b="1" dirty="0" smtClean="0">
                <a:latin typeface="Georgia" panose="02040502050405020303" pitchFamily="18" charset="0"/>
              </a:rPr>
              <a:t>2) el </a:t>
            </a:r>
            <a:r>
              <a:rPr lang="es-ES" sz="2800" b="1" dirty="0">
                <a:latin typeface="Georgia" panose="02040502050405020303" pitchFamily="18" charset="0"/>
              </a:rPr>
              <a:t>traductor morisco que vierte la historia en castellano;</a:t>
            </a:r>
            <a:endParaRPr lang="it-IT" sz="2800" b="1" dirty="0">
              <a:latin typeface="Georgia" panose="02040502050405020303" pitchFamily="18" charset="0"/>
            </a:endParaRPr>
          </a:p>
          <a:p>
            <a:pPr lvl="0"/>
            <a:r>
              <a:rPr lang="es-ES" sz="2800" b="1" dirty="0" smtClean="0">
                <a:latin typeface="Georgia" panose="02040502050405020303" pitchFamily="18" charset="0"/>
              </a:rPr>
              <a:t>3) el </a:t>
            </a:r>
            <a:r>
              <a:rPr lang="es-ES" sz="2800" b="1" dirty="0">
                <a:latin typeface="Georgia" panose="02040502050405020303" pitchFamily="18" charset="0"/>
              </a:rPr>
              <a:t>narrador cristiano que actúa como responsable último de la narración.</a:t>
            </a:r>
            <a:endParaRPr lang="it-IT" sz="2800" b="1" dirty="0">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Todo </a:t>
            </a:r>
            <a:r>
              <a:rPr lang="es-ES" sz="2800" dirty="0">
                <a:latin typeface="Georgia" panose="02040502050405020303" pitchFamily="18" charset="0"/>
              </a:rPr>
              <a:t>ello potencia el </a:t>
            </a:r>
            <a:r>
              <a:rPr lang="es-ES" sz="2800" dirty="0" smtClean="0">
                <a:latin typeface="Georgia" panose="02040502050405020303" pitchFamily="18" charset="0"/>
              </a:rPr>
              <a:t>PERSPECTIVISMO </a:t>
            </a:r>
            <a:r>
              <a:rPr lang="es-ES" sz="2800" dirty="0">
                <a:latin typeface="Georgia" panose="02040502050405020303" pitchFamily="18" charset="0"/>
              </a:rPr>
              <a:t>de la novela y genera los múltiples efectos de sentido que la </a:t>
            </a:r>
            <a:r>
              <a:rPr lang="es-ES" sz="2800" dirty="0" smtClean="0">
                <a:latin typeface="Georgia" panose="02040502050405020303" pitchFamily="18" charset="0"/>
              </a:rPr>
              <a:t>caracterizan</a:t>
            </a:r>
            <a:r>
              <a:rPr lang="es-ES" sz="2800" dirty="0">
                <a:latin typeface="Georgia" panose="02040502050405020303" pitchFamily="18" charset="0"/>
              </a:rPr>
              <a:t>. De aquí </a:t>
            </a:r>
            <a:r>
              <a:rPr lang="es-ES" sz="2800" dirty="0" smtClean="0">
                <a:latin typeface="Georgia" panose="02040502050405020303" pitchFamily="18" charset="0"/>
              </a:rPr>
              <a:t>proceden asimismo las </a:t>
            </a:r>
            <a:r>
              <a:rPr lang="es-ES" sz="2800" dirty="0">
                <a:latin typeface="Georgia" panose="02040502050405020303" pitchFamily="18" charset="0"/>
              </a:rPr>
              <a:t>encontradas interpretaciones del texto a lo largo de su historia.  </a:t>
            </a:r>
            <a:endParaRPr lang="it-IT" sz="2800" dirty="0">
              <a:latin typeface="Georgia" panose="02040502050405020303" pitchFamily="18" charset="0"/>
            </a:endParaRPr>
          </a:p>
        </p:txBody>
      </p:sp>
    </p:spTree>
    <p:extLst>
      <p:ext uri="{BB962C8B-B14F-4D97-AF65-F5344CB8AC3E}">
        <p14:creationId xmlns:p14="http://schemas.microsoft.com/office/powerpoint/2010/main" val="509615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6107441"/>
          </a:xfrm>
          <a:prstGeom prst="rect">
            <a:avLst/>
          </a:prstGeom>
          <a:noFill/>
        </p:spPr>
        <p:txBody>
          <a:bodyPr wrap="square" rtlCol="0">
            <a:spAutoFit/>
          </a:bodyPr>
          <a:lstStyle/>
          <a:p>
            <a:pPr algn="ctr"/>
            <a:r>
              <a:rPr lang="es-ES" sz="2800" dirty="0" smtClean="0">
                <a:solidFill>
                  <a:srgbClr val="FF0000"/>
                </a:solidFill>
                <a:latin typeface="Georgia"/>
                <a:ea typeface="Calibri"/>
                <a:cs typeface="Times New Roman"/>
              </a:rPr>
              <a:t>Recepción crítica</a:t>
            </a:r>
            <a:endParaRPr lang="es-ES" sz="2800" dirty="0" smtClean="0">
              <a:solidFill>
                <a:srgbClr val="FF0000"/>
              </a:solidFill>
              <a:effectLst/>
              <a:latin typeface="Georgia" panose="02040502050405020303" pitchFamily="18" charset="0"/>
              <a:ea typeface="Times New Roman" panose="02020603050405020304" pitchFamily="18" charset="0"/>
            </a:endParaRPr>
          </a:p>
          <a:p>
            <a:pPr algn="just">
              <a:lnSpc>
                <a:spcPct val="107000"/>
              </a:lnSpc>
              <a:spcAft>
                <a:spcPts val="800"/>
              </a:spcAft>
            </a:pPr>
            <a:r>
              <a:rPr lang="es-ES" sz="2800" dirty="0" smtClean="0">
                <a:latin typeface="Georgia"/>
                <a:ea typeface="Calibri"/>
                <a:cs typeface="Times New Roman"/>
              </a:rPr>
              <a:t>Ha </a:t>
            </a:r>
            <a:r>
              <a:rPr lang="es-ES" sz="2800" dirty="0">
                <a:latin typeface="Georgia"/>
                <a:ea typeface="Calibri"/>
                <a:cs typeface="Times New Roman"/>
              </a:rPr>
              <a:t>cambiado mucho </a:t>
            </a:r>
            <a:r>
              <a:rPr lang="es-ES" sz="2800" dirty="0" smtClean="0">
                <a:latin typeface="Georgia"/>
                <a:ea typeface="Calibri"/>
                <a:cs typeface="Times New Roman"/>
              </a:rPr>
              <a:t>la </a:t>
            </a:r>
            <a:r>
              <a:rPr lang="es-ES" sz="2800" dirty="0">
                <a:latin typeface="Georgia"/>
                <a:ea typeface="Calibri"/>
                <a:cs typeface="Times New Roman"/>
              </a:rPr>
              <a:t>recepción y la valoración de la novela </a:t>
            </a:r>
            <a:r>
              <a:rPr lang="es-ES" sz="2800" dirty="0" smtClean="0">
                <a:latin typeface="Georgia"/>
                <a:ea typeface="Calibri"/>
                <a:cs typeface="Times New Roman"/>
              </a:rPr>
              <a:t>cervantina desde su publicación. </a:t>
            </a:r>
          </a:p>
          <a:p>
            <a:pPr algn="just">
              <a:lnSpc>
                <a:spcPct val="107000"/>
              </a:lnSpc>
              <a:spcAft>
                <a:spcPts val="800"/>
              </a:spcAft>
            </a:pPr>
            <a:endParaRPr lang="es-ES" sz="2800" dirty="0">
              <a:latin typeface="Georgia"/>
              <a:ea typeface="Calibri"/>
              <a:cs typeface="Times New Roman"/>
            </a:endParaRPr>
          </a:p>
          <a:p>
            <a:pPr algn="just">
              <a:lnSpc>
                <a:spcPct val="107000"/>
              </a:lnSpc>
              <a:spcAft>
                <a:spcPts val="800"/>
              </a:spcAft>
            </a:pPr>
            <a:r>
              <a:rPr lang="es-ES" sz="2800" dirty="0" smtClean="0">
                <a:latin typeface="Georgia"/>
                <a:ea typeface="Calibri"/>
                <a:cs typeface="Times New Roman"/>
              </a:rPr>
              <a:t>Los </a:t>
            </a:r>
            <a:r>
              <a:rPr lang="es-ES" sz="2800" dirty="0">
                <a:latin typeface="Georgia"/>
                <a:ea typeface="Calibri"/>
                <a:cs typeface="Times New Roman"/>
              </a:rPr>
              <a:t>lectores del XVII y del XVIII la consideraron esencialmente una novela cómica. </a:t>
            </a:r>
            <a:endParaRPr lang="es-ES" sz="2800" dirty="0" smtClean="0">
              <a:latin typeface="Georgia"/>
              <a:ea typeface="Calibri"/>
              <a:cs typeface="Times New Roman"/>
            </a:endParaRPr>
          </a:p>
          <a:p>
            <a:pPr algn="just">
              <a:lnSpc>
                <a:spcPct val="107000"/>
              </a:lnSpc>
              <a:spcAft>
                <a:spcPts val="800"/>
              </a:spcAft>
            </a:pPr>
            <a:r>
              <a:rPr lang="es-ES" sz="2800" dirty="0" smtClean="0">
                <a:latin typeface="Georgia"/>
                <a:ea typeface="Calibri"/>
                <a:cs typeface="Times New Roman"/>
              </a:rPr>
              <a:t>Los </a:t>
            </a:r>
            <a:r>
              <a:rPr lang="es-ES" sz="2800" dirty="0">
                <a:latin typeface="Georgia"/>
                <a:ea typeface="Calibri"/>
                <a:cs typeface="Times New Roman"/>
              </a:rPr>
              <a:t>románticos abogaron por una lectura ‘trágica’: Don Quijote, caballero del ideal, que lucha contra el realismo de Sancho. </a:t>
            </a:r>
            <a:endParaRPr lang="es-ES" sz="2800" dirty="0" smtClean="0">
              <a:latin typeface="Georgia"/>
              <a:ea typeface="Calibri"/>
              <a:cs typeface="Times New Roman"/>
            </a:endParaRPr>
          </a:p>
          <a:p>
            <a:pPr algn="just">
              <a:lnSpc>
                <a:spcPct val="107000"/>
              </a:lnSpc>
              <a:spcAft>
                <a:spcPts val="800"/>
              </a:spcAft>
            </a:pPr>
            <a:endParaRPr lang="es-ES" sz="2800" dirty="0" smtClean="0">
              <a:latin typeface="Georgia"/>
              <a:ea typeface="Calibri"/>
              <a:cs typeface="Times New Roman"/>
            </a:endParaRPr>
          </a:p>
          <a:p>
            <a:pPr algn="just">
              <a:lnSpc>
                <a:spcPct val="107000"/>
              </a:lnSpc>
              <a:spcAft>
                <a:spcPts val="800"/>
              </a:spcAft>
            </a:pPr>
            <a:r>
              <a:rPr lang="es-ES" sz="2800" dirty="0" smtClean="0">
                <a:latin typeface="Georgia"/>
                <a:ea typeface="Calibri"/>
                <a:cs typeface="Times New Roman"/>
              </a:rPr>
              <a:t>Ambas trivializan </a:t>
            </a:r>
            <a:r>
              <a:rPr lang="es-ES" sz="2800" dirty="0">
                <a:latin typeface="Georgia"/>
                <a:ea typeface="Calibri"/>
                <a:cs typeface="Times New Roman"/>
              </a:rPr>
              <a:t>la complejidad </a:t>
            </a:r>
            <a:r>
              <a:rPr lang="es-ES" sz="2800" dirty="0" smtClean="0">
                <a:latin typeface="Georgia"/>
                <a:ea typeface="Calibri"/>
                <a:cs typeface="Times New Roman"/>
              </a:rPr>
              <a:t>de un texto </a:t>
            </a:r>
            <a:r>
              <a:rPr lang="es-ES" sz="2800" dirty="0">
                <a:latin typeface="Georgia"/>
                <a:ea typeface="Calibri"/>
                <a:cs typeface="Times New Roman"/>
              </a:rPr>
              <a:t>que explora la linde sutil que separa </a:t>
            </a:r>
            <a:r>
              <a:rPr lang="es-ES" sz="2800" dirty="0" smtClean="0">
                <a:latin typeface="Georgia"/>
                <a:ea typeface="Calibri"/>
                <a:cs typeface="Times New Roman"/>
              </a:rPr>
              <a:t>(y une) realidad </a:t>
            </a:r>
            <a:r>
              <a:rPr lang="es-ES" sz="2800" dirty="0">
                <a:latin typeface="Georgia"/>
                <a:ea typeface="Calibri"/>
                <a:cs typeface="Times New Roman"/>
              </a:rPr>
              <a:t>y utopía, insistiendo en la complementariedad entre literatura y vida</a:t>
            </a:r>
            <a:r>
              <a:rPr lang="es-ES" sz="2800" dirty="0" smtClean="0">
                <a:latin typeface="Georgia"/>
                <a:ea typeface="Calibri"/>
                <a:cs typeface="Times New Roman"/>
              </a:rPr>
              <a:t>.</a:t>
            </a:r>
            <a:endParaRPr lang="it-IT" sz="2000" dirty="0">
              <a:ea typeface="Calibri"/>
              <a:cs typeface="Times New Roman"/>
            </a:endParaRPr>
          </a:p>
        </p:txBody>
      </p:sp>
    </p:spTree>
    <p:extLst>
      <p:ext uri="{BB962C8B-B14F-4D97-AF65-F5344CB8AC3E}">
        <p14:creationId xmlns:p14="http://schemas.microsoft.com/office/powerpoint/2010/main" val="2645991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5262979"/>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rPr>
              <a:t>Fábula</a:t>
            </a:r>
            <a:endParaRPr lang="it-IT" sz="2800" dirty="0">
              <a:solidFill>
                <a:srgbClr val="FF0000"/>
              </a:solidFill>
              <a:latin typeface="Georgia" panose="02040502050405020303" pitchFamily="18" charset="0"/>
            </a:endParaRPr>
          </a:p>
          <a:p>
            <a:r>
              <a:rPr lang="es-ES" sz="2800" dirty="0">
                <a:latin typeface="Georgia" panose="02040502050405020303" pitchFamily="18" charset="0"/>
              </a:rPr>
              <a:t>La primera parte de la novela se publicó en 1605, mientras que la segunda vio la luz diez años más tarde.</a:t>
            </a:r>
            <a:endParaRPr lang="it-IT" sz="2800" dirty="0">
              <a:latin typeface="Georgia" panose="02040502050405020303" pitchFamily="18" charset="0"/>
            </a:endParaRPr>
          </a:p>
          <a:p>
            <a:r>
              <a:rPr lang="es-ES" sz="2800" dirty="0">
                <a:latin typeface="Georgia" panose="02040502050405020303" pitchFamily="18" charset="0"/>
              </a:rPr>
              <a:t>Un </a:t>
            </a:r>
            <a:r>
              <a:rPr lang="es-ES" sz="2800" dirty="0" smtClean="0">
                <a:latin typeface="Georgia" panose="02040502050405020303" pitchFamily="18" charset="0"/>
              </a:rPr>
              <a:t>hidalgo (Alonso Quijano) </a:t>
            </a:r>
            <a:r>
              <a:rPr lang="es-ES" sz="2800" dirty="0">
                <a:latin typeface="Georgia" panose="02040502050405020303" pitchFamily="18" charset="0"/>
              </a:rPr>
              <a:t>enloquece por culpa de la literatura, o mejor dicho, de un </a:t>
            </a:r>
            <a:r>
              <a:rPr lang="es-ES" sz="2800" dirty="0" smtClean="0">
                <a:latin typeface="Georgia" panose="02040502050405020303" pitchFamily="18" charset="0"/>
              </a:rPr>
              <a:t>género literario: </a:t>
            </a:r>
            <a:r>
              <a:rPr lang="es-ES" sz="2800" dirty="0">
                <a:latin typeface="Georgia" panose="02040502050405020303" pitchFamily="18" charset="0"/>
              </a:rPr>
              <a:t>los libros de </a:t>
            </a:r>
            <a:r>
              <a:rPr lang="es-ES" sz="2800" dirty="0" smtClean="0">
                <a:latin typeface="Georgia" panose="02040502050405020303" pitchFamily="18" charset="0"/>
              </a:rPr>
              <a:t>caballerías. Así que </a:t>
            </a:r>
            <a:r>
              <a:rPr lang="es-ES" sz="2800" dirty="0" smtClean="0">
                <a:latin typeface="Georgia" panose="02040502050405020303" pitchFamily="18" charset="0"/>
              </a:rPr>
              <a:t>decide </a:t>
            </a:r>
            <a:r>
              <a:rPr lang="es-ES" sz="2800" dirty="0">
                <a:latin typeface="Georgia" panose="02040502050405020303" pitchFamily="18" charset="0"/>
              </a:rPr>
              <a:t>transformarse no en un escritor (de un nuevo libro de </a:t>
            </a:r>
            <a:r>
              <a:rPr lang="es-ES" sz="2800" dirty="0" smtClean="0">
                <a:latin typeface="Georgia" panose="02040502050405020303" pitchFamily="18" charset="0"/>
              </a:rPr>
              <a:t>caballerías), </a:t>
            </a:r>
            <a:r>
              <a:rPr lang="es-ES" sz="2800" dirty="0">
                <a:latin typeface="Georgia" panose="02040502050405020303" pitchFamily="18" charset="0"/>
              </a:rPr>
              <a:t>sino en un personaje literario: </a:t>
            </a:r>
            <a:r>
              <a:rPr lang="es-ES" sz="2800" dirty="0" smtClean="0">
                <a:latin typeface="Georgia" panose="02040502050405020303" pitchFamily="18" charset="0"/>
              </a:rPr>
              <a:t>un </a:t>
            </a:r>
            <a:r>
              <a:rPr lang="es-ES" sz="2800" dirty="0">
                <a:latin typeface="Georgia" panose="02040502050405020303" pitchFamily="18" charset="0"/>
              </a:rPr>
              <a:t>caballero </a:t>
            </a:r>
            <a:r>
              <a:rPr lang="es-ES" sz="2800" dirty="0" smtClean="0">
                <a:latin typeface="Georgia" panose="02040502050405020303" pitchFamily="18" charset="0"/>
              </a:rPr>
              <a:t>andante. </a:t>
            </a:r>
            <a:r>
              <a:rPr lang="es-ES" sz="2800" dirty="0">
                <a:latin typeface="Georgia" panose="02040502050405020303" pitchFamily="18" charset="0"/>
              </a:rPr>
              <a:t>Es decir, decide reemplazar la realidad con la literatura. Deja su pueblo </a:t>
            </a:r>
            <a:r>
              <a:rPr lang="es-ES" sz="2800" dirty="0" smtClean="0">
                <a:latin typeface="Georgia" panose="02040502050405020303" pitchFamily="18" charset="0"/>
              </a:rPr>
              <a:t>manchego y sale </a:t>
            </a:r>
            <a:r>
              <a:rPr lang="es-ES" sz="2800" dirty="0">
                <a:latin typeface="Georgia" panose="02040502050405020303" pitchFamily="18" charset="0"/>
              </a:rPr>
              <a:t>en busca de </a:t>
            </a:r>
            <a:r>
              <a:rPr lang="es-ES" sz="2800" dirty="0" smtClean="0">
                <a:latin typeface="Georgia" panose="02040502050405020303" pitchFamily="18" charset="0"/>
              </a:rPr>
              <a:t>aventuras, que se </a:t>
            </a:r>
            <a:r>
              <a:rPr lang="es-ES" sz="2800" dirty="0">
                <a:latin typeface="Georgia" panose="02040502050405020303" pitchFamily="18" charset="0"/>
              </a:rPr>
              <a:t>concluyen siempre de forma cómica y grotesca. </a:t>
            </a:r>
            <a:endParaRPr lang="es-ES" sz="2800" dirty="0" smtClean="0">
              <a:latin typeface="Georgia" panose="02040502050405020303" pitchFamily="18" charset="0"/>
            </a:endParaRPr>
          </a:p>
          <a:p>
            <a:r>
              <a:rPr lang="es-ES" sz="2800" dirty="0" smtClean="0">
                <a:latin typeface="Georgia" panose="02040502050405020303" pitchFamily="18" charset="0"/>
              </a:rPr>
              <a:t>Desde su </a:t>
            </a:r>
            <a:r>
              <a:rPr lang="es-ES" sz="2800" dirty="0">
                <a:latin typeface="Georgia" panose="02040502050405020303" pitchFamily="18" charset="0"/>
              </a:rPr>
              <a:t>segunda </a:t>
            </a:r>
            <a:r>
              <a:rPr lang="es-ES" sz="2800" dirty="0" smtClean="0">
                <a:latin typeface="Georgia" panose="02040502050405020303" pitchFamily="18" charset="0"/>
              </a:rPr>
              <a:t>‘salida’, le acompaña </a:t>
            </a:r>
            <a:r>
              <a:rPr lang="es-ES" sz="2800" dirty="0">
                <a:latin typeface="Georgia" panose="02040502050405020303" pitchFamily="18" charset="0"/>
              </a:rPr>
              <a:t>un campesino, Sancho Panza, que se convierte en su escudero</a:t>
            </a:r>
            <a:r>
              <a:rPr lang="es-ES" sz="2800" dirty="0" smtClean="0">
                <a:latin typeface="Georgia" panose="02040502050405020303" pitchFamily="18" charset="0"/>
              </a:rPr>
              <a:t>.</a:t>
            </a:r>
            <a:endParaRPr lang="it-IT" sz="2800" dirty="0">
              <a:latin typeface="Georgia" panose="02040502050405020303" pitchFamily="18" charset="0"/>
            </a:endParaRPr>
          </a:p>
        </p:txBody>
      </p:sp>
    </p:spTree>
    <p:extLst>
      <p:ext uri="{BB962C8B-B14F-4D97-AF65-F5344CB8AC3E}">
        <p14:creationId xmlns:p14="http://schemas.microsoft.com/office/powerpoint/2010/main" val="2200851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5693866"/>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rPr>
              <a:t>Fábula</a:t>
            </a:r>
            <a:endParaRPr lang="it-IT" sz="2800" dirty="0">
              <a:solidFill>
                <a:srgbClr val="FF0000"/>
              </a:solidFill>
              <a:latin typeface="Georgia" panose="02040502050405020303" pitchFamily="18" charset="0"/>
            </a:endParaRPr>
          </a:p>
          <a:p>
            <a:r>
              <a:rPr lang="es-ES" sz="2800" dirty="0" smtClean="0">
                <a:latin typeface="Georgia" panose="02040502050405020303" pitchFamily="18" charset="0"/>
              </a:rPr>
              <a:t>En </a:t>
            </a:r>
            <a:r>
              <a:rPr lang="es-ES" sz="2800" dirty="0">
                <a:latin typeface="Georgia" panose="02040502050405020303" pitchFamily="18" charset="0"/>
              </a:rPr>
              <a:t>la primera parte es solo Don Quijote quien manipula la realidad; en cambio, </a:t>
            </a:r>
            <a:r>
              <a:rPr lang="es-ES" sz="2800" dirty="0" smtClean="0">
                <a:latin typeface="Georgia" panose="02040502050405020303" pitchFamily="18" charset="0"/>
              </a:rPr>
              <a:t>en </a:t>
            </a:r>
            <a:r>
              <a:rPr lang="es-ES" sz="2800" dirty="0">
                <a:latin typeface="Georgia" panose="02040502050405020303" pitchFamily="18" charset="0"/>
              </a:rPr>
              <a:t>la segunda ejercen esta acción transformadora también otros personajes, empezando por Sancho, quien </a:t>
            </a:r>
            <a:r>
              <a:rPr lang="es-ES" sz="2800" dirty="0" smtClean="0">
                <a:latin typeface="Georgia" panose="02040502050405020303" pitchFamily="18" charset="0"/>
              </a:rPr>
              <a:t>muestra </a:t>
            </a:r>
            <a:r>
              <a:rPr lang="es-ES" sz="2800" dirty="0">
                <a:latin typeface="Georgia" panose="02040502050405020303" pitchFamily="18" charset="0"/>
              </a:rPr>
              <a:t>un proceso de </a:t>
            </a:r>
            <a:r>
              <a:rPr lang="es-ES" sz="2800" dirty="0" smtClean="0">
                <a:latin typeface="Georgia" panose="02040502050405020303" pitchFamily="18" charset="0"/>
              </a:rPr>
              <a:t>‘</a:t>
            </a:r>
            <a:r>
              <a:rPr lang="es-ES" sz="2800" dirty="0">
                <a:latin typeface="Georgia" panose="02040502050405020303" pitchFamily="18" charset="0"/>
              </a:rPr>
              <a:t>quijotización</a:t>
            </a:r>
            <a:r>
              <a:rPr lang="es-ES" sz="2800" dirty="0" smtClean="0">
                <a:latin typeface="Georgia" panose="02040502050405020303" pitchFamily="18" charset="0"/>
              </a:rPr>
              <a:t>’.</a:t>
            </a:r>
            <a:r>
              <a:rPr lang="es-ES" sz="2800" dirty="0">
                <a:latin typeface="Georgia" panose="02040502050405020303" pitchFamily="18" charset="0"/>
              </a:rPr>
              <a:t> </a:t>
            </a:r>
            <a:endParaRPr lang="it-IT" sz="2800" dirty="0">
              <a:latin typeface="Georgia" panose="02040502050405020303" pitchFamily="18" charset="0"/>
            </a:endParaRPr>
          </a:p>
          <a:p>
            <a:r>
              <a:rPr lang="es-ES" sz="2800" dirty="0" smtClean="0">
                <a:latin typeface="Georgia" panose="02040502050405020303" pitchFamily="18" charset="0"/>
              </a:rPr>
              <a:t>Gonzalo Torrente Ballester: el </a:t>
            </a:r>
            <a:r>
              <a:rPr lang="es-ES" sz="2800" i="1" dirty="0">
                <a:latin typeface="Georgia" panose="02040502050405020303" pitchFamily="18" charset="0"/>
              </a:rPr>
              <a:t>Quijote</a:t>
            </a:r>
            <a:r>
              <a:rPr lang="es-ES" sz="2800" dirty="0">
                <a:latin typeface="Georgia" panose="02040502050405020303" pitchFamily="18" charset="0"/>
              </a:rPr>
              <a:t> </a:t>
            </a:r>
            <a:r>
              <a:rPr lang="es-ES" sz="2800" dirty="0" smtClean="0">
                <a:latin typeface="Georgia" panose="02040502050405020303" pitchFamily="18" charset="0"/>
              </a:rPr>
              <a:t>es </a:t>
            </a:r>
            <a:r>
              <a:rPr lang="es-ES" sz="2800" dirty="0">
                <a:latin typeface="Georgia" panose="02040502050405020303" pitchFamily="18" charset="0"/>
              </a:rPr>
              <a:t>la historia de dos intelectuales que se echan al campo para hablar tranquilamente de sus cosas. Hay algo profundamente verdadero en esta </a:t>
            </a:r>
            <a:r>
              <a:rPr lang="es-ES" sz="2800" i="1" dirty="0" smtClean="0">
                <a:latin typeface="Georgia" panose="02040502050405020303" pitchFamily="18" charset="0"/>
              </a:rPr>
              <a:t>boutade</a:t>
            </a:r>
            <a:r>
              <a:rPr lang="es-ES" sz="2800" dirty="0" smtClean="0">
                <a:latin typeface="Georgia" panose="02040502050405020303" pitchFamily="18" charset="0"/>
              </a:rPr>
              <a:t>: </a:t>
            </a:r>
            <a:r>
              <a:rPr lang="es-ES" sz="2800" dirty="0">
                <a:latin typeface="Georgia" panose="02040502050405020303" pitchFamily="18" charset="0"/>
              </a:rPr>
              <a:t>la preeminencia de la palabra (lúdica) sobre la acción.</a:t>
            </a:r>
            <a:endParaRPr lang="it-IT" sz="2800" dirty="0">
              <a:latin typeface="Georgia" panose="02040502050405020303" pitchFamily="18" charset="0"/>
            </a:endParaRPr>
          </a:p>
          <a:p>
            <a:r>
              <a:rPr lang="es-ES" sz="2800" dirty="0">
                <a:latin typeface="Georgia" panose="02040502050405020303" pitchFamily="18" charset="0"/>
              </a:rPr>
              <a:t>Hay tres salidas de Don Quijote, la primera en solitario y las dos siguientes con Sancho Panza. Al final de la tercera salida Don Quijote pierde un duelo farsesco y se ve obligado a regresar a casa; entonces enferma y, antes de </a:t>
            </a:r>
            <a:r>
              <a:rPr lang="es-ES" sz="2800" dirty="0" smtClean="0">
                <a:latin typeface="Georgia" panose="02040502050405020303" pitchFamily="18" charset="0"/>
              </a:rPr>
              <a:t>morir, </a:t>
            </a:r>
            <a:r>
              <a:rPr lang="es-ES" sz="2800" dirty="0">
                <a:latin typeface="Georgia" panose="02040502050405020303" pitchFamily="18" charset="0"/>
              </a:rPr>
              <a:t>recupera la razón.</a:t>
            </a:r>
            <a:endParaRPr lang="it-IT" sz="2800" dirty="0">
              <a:latin typeface="Georgia" panose="02040502050405020303" pitchFamily="18" charset="0"/>
            </a:endParaRPr>
          </a:p>
        </p:txBody>
      </p:sp>
    </p:spTree>
    <p:extLst>
      <p:ext uri="{BB962C8B-B14F-4D97-AF65-F5344CB8AC3E}">
        <p14:creationId xmlns:p14="http://schemas.microsoft.com/office/powerpoint/2010/main" val="1141073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4832092"/>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rPr>
              <a:t>CERVANTES CRÍTICO LITERARIO</a:t>
            </a:r>
            <a:endParaRPr lang="it-IT" sz="2800" dirty="0">
              <a:solidFill>
                <a:srgbClr val="FF0000"/>
              </a:solidFill>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El </a:t>
            </a:r>
            <a:r>
              <a:rPr lang="es-ES" sz="2800" i="1" dirty="0">
                <a:latin typeface="Georgia" panose="02040502050405020303" pitchFamily="18" charset="0"/>
              </a:rPr>
              <a:t>Quijote </a:t>
            </a:r>
            <a:r>
              <a:rPr lang="es-ES" sz="2800" dirty="0" smtClean="0">
                <a:latin typeface="Georgia" panose="02040502050405020303" pitchFamily="18" charset="0"/>
              </a:rPr>
              <a:t>encierra varios pasajes </a:t>
            </a:r>
            <a:r>
              <a:rPr lang="es-ES" sz="2800" dirty="0">
                <a:latin typeface="Georgia" panose="02040502050405020303" pitchFamily="18" charset="0"/>
              </a:rPr>
              <a:t>de ‘crítica literaria</a:t>
            </a:r>
            <a:r>
              <a:rPr lang="es-ES" sz="2800" dirty="0" smtClean="0">
                <a:latin typeface="Georgia" panose="02040502050405020303" pitchFamily="18" charset="0"/>
              </a:rPr>
              <a:t>’ (como el episodio del escrutinio de la biblioteca de Alonso Quijano). </a:t>
            </a:r>
          </a:p>
          <a:p>
            <a:endParaRPr lang="es-ES" sz="2800" dirty="0" smtClean="0">
              <a:latin typeface="Georgia" panose="02040502050405020303" pitchFamily="18" charset="0"/>
            </a:endParaRPr>
          </a:p>
          <a:p>
            <a:r>
              <a:rPr lang="es-ES" sz="2800" dirty="0" smtClean="0">
                <a:latin typeface="Georgia" panose="02040502050405020303" pitchFamily="18" charset="0"/>
              </a:rPr>
              <a:t>Cervantes en el </a:t>
            </a:r>
            <a:r>
              <a:rPr lang="es-ES" sz="2800" i="1" dirty="0" smtClean="0">
                <a:latin typeface="Georgia" panose="02040502050405020303" pitchFamily="18" charset="0"/>
              </a:rPr>
              <a:t>Quijote</a:t>
            </a:r>
            <a:r>
              <a:rPr lang="es-ES" sz="2800" dirty="0" smtClean="0">
                <a:latin typeface="Georgia" panose="02040502050405020303" pitchFamily="18" charset="0"/>
              </a:rPr>
              <a:t> </a:t>
            </a:r>
            <a:r>
              <a:rPr lang="es-ES" sz="2800" dirty="0">
                <a:latin typeface="Georgia" panose="02040502050405020303" pitchFamily="18" charset="0"/>
              </a:rPr>
              <a:t>esboza </a:t>
            </a:r>
            <a:r>
              <a:rPr lang="es-ES" sz="2800" dirty="0" smtClean="0">
                <a:latin typeface="Georgia" panose="02040502050405020303" pitchFamily="18" charset="0"/>
              </a:rPr>
              <a:t>asimismo la </a:t>
            </a:r>
            <a:r>
              <a:rPr lang="es-ES" sz="2800" dirty="0">
                <a:latin typeface="Georgia" panose="02040502050405020303" pitchFamily="18" charset="0"/>
              </a:rPr>
              <a:t>primera teoría de la novela, </a:t>
            </a:r>
            <a:r>
              <a:rPr lang="es-ES" sz="2800" dirty="0" smtClean="0">
                <a:latin typeface="Georgia" panose="02040502050405020303" pitchFamily="18" charset="0"/>
              </a:rPr>
              <a:t>‘escritura’ </a:t>
            </a:r>
            <a:r>
              <a:rPr lang="es-ES" sz="2800" dirty="0">
                <a:latin typeface="Georgia" panose="02040502050405020303" pitchFamily="18" charset="0"/>
              </a:rPr>
              <a:t>que el cura tilda de “desatada</a:t>
            </a:r>
            <a:r>
              <a:rPr lang="es-ES" sz="2800" dirty="0" smtClean="0">
                <a:latin typeface="Georgia" panose="02040502050405020303" pitchFamily="18" charset="0"/>
              </a:rPr>
              <a:t>” por </a:t>
            </a:r>
            <a:r>
              <a:rPr lang="es-ES" sz="2800" dirty="0">
                <a:latin typeface="Georgia" panose="02040502050405020303" pitchFamily="18" charset="0"/>
              </a:rPr>
              <a:t>su carácter proteico, al mezclar otros géneros (lírico, épico, trágico y cómico</a:t>
            </a:r>
            <a:r>
              <a:rPr lang="es-ES" sz="2800" dirty="0" smtClean="0">
                <a:latin typeface="Georgia" panose="02040502050405020303" pitchFamily="18" charset="0"/>
              </a:rPr>
              <a:t>). </a:t>
            </a:r>
          </a:p>
          <a:p>
            <a:endParaRPr lang="es-ES" sz="2800" dirty="0" smtClean="0">
              <a:latin typeface="Georgia" panose="02040502050405020303" pitchFamily="18" charset="0"/>
            </a:endParaRPr>
          </a:p>
          <a:p>
            <a:r>
              <a:rPr lang="es-ES" sz="2800" dirty="0" smtClean="0">
                <a:latin typeface="Georgia" panose="02040502050405020303" pitchFamily="18" charset="0"/>
              </a:rPr>
              <a:t>Además</a:t>
            </a:r>
            <a:r>
              <a:rPr lang="es-ES" sz="2800" dirty="0">
                <a:latin typeface="Georgia" panose="02040502050405020303" pitchFamily="18" charset="0"/>
              </a:rPr>
              <a:t>, </a:t>
            </a:r>
            <a:r>
              <a:rPr lang="es-ES" sz="2800" dirty="0" smtClean="0">
                <a:latin typeface="Georgia" panose="02040502050405020303" pitchFamily="18" charset="0"/>
              </a:rPr>
              <a:t>inserta incluso un </a:t>
            </a:r>
            <a:r>
              <a:rPr lang="es-ES" sz="2800" dirty="0">
                <a:latin typeface="Georgia" panose="02040502050405020303" pitchFamily="18" charset="0"/>
              </a:rPr>
              <a:t>ataque ‘neo-aristotélico’ a la comedia </a:t>
            </a:r>
            <a:r>
              <a:rPr lang="es-ES" sz="2800" dirty="0" smtClean="0">
                <a:latin typeface="Georgia" panose="02040502050405020303" pitchFamily="18" charset="0"/>
              </a:rPr>
              <a:t>nueva que provocó </a:t>
            </a:r>
            <a:r>
              <a:rPr lang="es-ES" sz="2800" dirty="0">
                <a:latin typeface="Georgia" panose="02040502050405020303" pitchFamily="18" charset="0"/>
              </a:rPr>
              <a:t>la reacción airada de Lope y </a:t>
            </a:r>
            <a:r>
              <a:rPr lang="es-ES" sz="2800" dirty="0" smtClean="0">
                <a:latin typeface="Georgia" panose="02040502050405020303" pitchFamily="18" charset="0"/>
              </a:rPr>
              <a:t>sus </a:t>
            </a:r>
            <a:r>
              <a:rPr lang="es-ES" sz="2800" dirty="0">
                <a:latin typeface="Georgia" panose="02040502050405020303" pitchFamily="18" charset="0"/>
              </a:rPr>
              <a:t>epígonos. </a:t>
            </a:r>
            <a:endParaRPr lang="it-IT" sz="2800" dirty="0">
              <a:latin typeface="Georgia" panose="02040502050405020303" pitchFamily="18" charset="0"/>
            </a:endParaRPr>
          </a:p>
        </p:txBody>
      </p:sp>
    </p:spTree>
    <p:extLst>
      <p:ext uri="{BB962C8B-B14F-4D97-AF65-F5344CB8AC3E}">
        <p14:creationId xmlns:p14="http://schemas.microsoft.com/office/powerpoint/2010/main" val="212786611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830</Words>
  <Application>Microsoft Office PowerPoint</Application>
  <PresentationFormat>Widescreen</PresentationFormat>
  <Paragraphs>57</Paragraphs>
  <Slides>10</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Arial</vt:lpstr>
      <vt:lpstr>Calibri</vt:lpstr>
      <vt:lpstr>Calibri Light</vt:lpstr>
      <vt:lpstr>Georgia</vt:lpstr>
      <vt:lpstr>Times New Roman</vt:lpstr>
      <vt:lpstr>Tema di Office</vt:lpstr>
      <vt:lpstr>Don Quijote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Modernismo</dc:title>
  <dc:creator>Paolo</dc:creator>
  <cp:lastModifiedBy>Paolo</cp:lastModifiedBy>
  <cp:revision>19</cp:revision>
  <dcterms:created xsi:type="dcterms:W3CDTF">2017-11-01T16:35:34Z</dcterms:created>
  <dcterms:modified xsi:type="dcterms:W3CDTF">2017-11-08T14:29:28Z</dcterms:modified>
</cp:coreProperties>
</file>