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76" r:id="rId11"/>
    <p:sldId id="277" r:id="rId12"/>
    <p:sldId id="278" r:id="rId13"/>
    <p:sldId id="279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089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1329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541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97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4504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084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728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474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747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599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593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31791-2FB5-42B3-9668-96DD73EB9EAC}" type="datetimeFigureOut">
              <a:rPr lang="it-IT" smtClean="0"/>
              <a:t>15/05/2017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2748A-4D04-4EF6-9EC6-694FE5CE87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1404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t-IT" sz="3200" dirty="0">
                <a:latin typeface="Georgia" pitchFamily="18" charset="0"/>
              </a:rPr>
              <a:t>SULL’IBRIDAZIONE DEI PARADIGMI DI </a:t>
            </a:r>
            <a:r>
              <a:rPr lang="it-IT" sz="3200" i="1" dirty="0">
                <a:latin typeface="Georgia" pitchFamily="18" charset="0"/>
              </a:rPr>
              <a:t>DESCRIPTIO PERSONARUM</a:t>
            </a:r>
            <a:br>
              <a:rPr lang="it-IT" sz="3200" i="1" dirty="0">
                <a:latin typeface="Georgia" pitchFamily="18" charset="0"/>
              </a:rPr>
            </a:br>
            <a:r>
              <a:rPr lang="it-IT" sz="3200" dirty="0">
                <a:latin typeface="Georgia" pitchFamily="18" charset="0"/>
              </a:rPr>
              <a:t>NEL </a:t>
            </a:r>
            <a:r>
              <a:rPr lang="it-IT" sz="3200" i="1" dirty="0">
                <a:latin typeface="Georgia" pitchFamily="18" charset="0"/>
              </a:rPr>
              <a:t>LAZARILLO</a:t>
            </a:r>
            <a:endParaRPr lang="it-IT" sz="3200" dirty="0">
              <a:latin typeface="Georgia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Paolo </a:t>
            </a:r>
            <a:r>
              <a:rPr lang="it-IT" dirty="0" err="1" smtClean="0"/>
              <a:t>Tanganelli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533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61247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sz="2800" dirty="0" smtClean="0">
                <a:latin typeface="Georgia" pitchFamily="18" charset="0"/>
              </a:rPr>
              <a:t>…la ricchezza </a:t>
            </a:r>
            <a:r>
              <a:rPr lang="it-IT" sz="2800" dirty="0" smtClean="0">
                <a:latin typeface="Georgia" pitchFamily="18" charset="0"/>
              </a:rPr>
              <a:t>sono soprattutto </a:t>
            </a:r>
            <a:r>
              <a:rPr lang="it-IT" sz="2800" dirty="0" smtClean="0">
                <a:latin typeface="Georgia" pitchFamily="18" charset="0"/>
              </a:rPr>
              <a:t>i doni che riceve attraverso la moglie; </a:t>
            </a:r>
          </a:p>
          <a:p>
            <a:endParaRPr lang="it-IT" sz="2800" dirty="0">
              <a:latin typeface="Georgia" pitchFamily="18" charset="0"/>
            </a:endParaRPr>
          </a:p>
          <a:p>
            <a:r>
              <a:rPr lang="it-IT" sz="2800" dirty="0" smtClean="0">
                <a:latin typeface="Georgia" pitchFamily="18" charset="0"/>
              </a:rPr>
              <a:t>…la ridicola carica che può ostentare è l’</a:t>
            </a:r>
            <a:r>
              <a:rPr lang="it-IT" sz="2800" i="1" dirty="0" err="1" smtClean="0">
                <a:latin typeface="Georgia" pitchFamily="18" charset="0"/>
              </a:rPr>
              <a:t>oficio</a:t>
            </a:r>
            <a:r>
              <a:rPr lang="it-IT" sz="2800" i="1" dirty="0" smtClean="0">
                <a:latin typeface="Georgia" pitchFamily="18" charset="0"/>
              </a:rPr>
              <a:t> </a:t>
            </a:r>
            <a:r>
              <a:rPr lang="it-IT" sz="2800" i="1" dirty="0" err="1" smtClean="0">
                <a:latin typeface="Georgia" pitchFamily="18" charset="0"/>
              </a:rPr>
              <a:t>real</a:t>
            </a:r>
            <a:r>
              <a:rPr lang="it-IT" sz="2800" i="1" dirty="0" smtClean="0">
                <a:latin typeface="Georgia" pitchFamily="18" charset="0"/>
              </a:rPr>
              <a:t> </a:t>
            </a:r>
            <a:r>
              <a:rPr lang="it-IT" sz="2800" dirty="0" smtClean="0">
                <a:latin typeface="Georgia" pitchFamily="18" charset="0"/>
              </a:rPr>
              <a:t>di banditore; </a:t>
            </a:r>
          </a:p>
          <a:p>
            <a:endParaRPr lang="it-IT" sz="2800" dirty="0">
              <a:latin typeface="Georgia" pitchFamily="18" charset="0"/>
            </a:endParaRPr>
          </a:p>
          <a:p>
            <a:r>
              <a:rPr lang="it-IT" sz="2800" dirty="0" smtClean="0">
                <a:latin typeface="Georgia" pitchFamily="18" charset="0"/>
              </a:rPr>
              <a:t>…la sua </a:t>
            </a:r>
            <a:r>
              <a:rPr lang="es-ES" sz="2800" dirty="0" smtClean="0">
                <a:latin typeface="Georgia" pitchFamily="18" charset="0"/>
              </a:rPr>
              <a:t>gloria è quella delle «malas lenguas que nunca faltaron ni faltarán»;</a:t>
            </a:r>
          </a:p>
          <a:p>
            <a:endParaRPr lang="es-ES" sz="2800" dirty="0">
              <a:latin typeface="Georgia" pitchFamily="18" charset="0"/>
            </a:endParaRPr>
          </a:p>
          <a:p>
            <a:r>
              <a:rPr lang="es-ES" sz="2800" dirty="0" smtClean="0">
                <a:latin typeface="Georgia" pitchFamily="18" charset="0"/>
              </a:rPr>
              <a:t>...l’amicizia </a:t>
            </a:r>
            <a:r>
              <a:rPr lang="it-IT" sz="2800" dirty="0" smtClean="0">
                <a:latin typeface="Georgia" pitchFamily="18" charset="0"/>
              </a:rPr>
              <a:t>è pericolosamente legata a un’altra ambigua isotopia, quella del </a:t>
            </a:r>
            <a:r>
              <a:rPr lang="it-IT" sz="2800" i="1" dirty="0" err="1" smtClean="0">
                <a:latin typeface="Georgia" pitchFamily="18" charset="0"/>
              </a:rPr>
              <a:t>favor</a:t>
            </a:r>
            <a:r>
              <a:rPr lang="it-IT" sz="2800" dirty="0" smtClean="0">
                <a:latin typeface="Georgia" pitchFamily="18" charset="0"/>
              </a:rPr>
              <a:t>: «y con </a:t>
            </a:r>
            <a:r>
              <a:rPr lang="es-ES" sz="2800" dirty="0" smtClean="0">
                <a:latin typeface="Georgia" pitchFamily="18" charset="0"/>
              </a:rPr>
              <a:t>favor que tuve de amigos y señores», «sino bien y favor», «tengo en mi señor Arcipreste todo favor y ayuda».</a:t>
            </a:r>
            <a:endParaRPr lang="it-IT" sz="2800" dirty="0" smtClean="0">
              <a:latin typeface="Georgia" pitchFamily="18" charset="0"/>
            </a:endParaRP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877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483209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2800" dirty="0">
                <a:latin typeface="Georgia" pitchFamily="18" charset="0"/>
              </a:rPr>
              <a:t>L’indicazione che si può evincere da tutto ciò è – credo – sbalorditiva: se si </a:t>
            </a:r>
            <a:r>
              <a:rPr lang="it-IT" sz="2800" dirty="0" smtClean="0">
                <a:latin typeface="Georgia" pitchFamily="18" charset="0"/>
              </a:rPr>
              <a:t>tralasciassero i </a:t>
            </a:r>
            <a:r>
              <a:rPr lang="it-IT" sz="2800" dirty="0">
                <a:latin typeface="Georgia" pitchFamily="18" charset="0"/>
              </a:rPr>
              <a:t>cinque capitoli che separano il primo dal settimo, il </a:t>
            </a:r>
            <a:r>
              <a:rPr lang="it-IT" sz="2800" i="1" dirty="0" err="1">
                <a:latin typeface="Georgia" pitchFamily="18" charset="0"/>
              </a:rPr>
              <a:t>Lazarillo</a:t>
            </a:r>
            <a:r>
              <a:rPr lang="it-IT" sz="2800" i="1" dirty="0">
                <a:latin typeface="Georgia" pitchFamily="18" charset="0"/>
              </a:rPr>
              <a:t> </a:t>
            </a:r>
            <a:r>
              <a:rPr lang="it-IT" sz="2800" dirty="0">
                <a:latin typeface="Georgia" pitchFamily="18" charset="0"/>
              </a:rPr>
              <a:t>verrebbe </a:t>
            </a:r>
            <a:r>
              <a:rPr lang="it-IT" sz="2800" dirty="0" smtClean="0">
                <a:latin typeface="Georgia" pitchFamily="18" charset="0"/>
              </a:rPr>
              <a:t>ad assumere </a:t>
            </a:r>
            <a:r>
              <a:rPr lang="it-IT" sz="2800" dirty="0">
                <a:latin typeface="Georgia" pitchFamily="18" charset="0"/>
              </a:rPr>
              <a:t>una fisionomia molto vicina a quella di una </a:t>
            </a:r>
            <a:r>
              <a:rPr lang="it-IT" sz="2800" i="1" dirty="0" err="1" smtClean="0">
                <a:latin typeface="Georgia" pitchFamily="18" charset="0"/>
              </a:rPr>
              <a:t>descriptio</a:t>
            </a:r>
            <a:r>
              <a:rPr lang="it-IT" sz="2800" i="1" dirty="0" smtClean="0">
                <a:latin typeface="Georgia" pitchFamily="18" charset="0"/>
              </a:rPr>
              <a:t> </a:t>
            </a:r>
            <a:r>
              <a:rPr lang="it-IT" sz="2800" i="1" dirty="0" err="1" smtClean="0">
                <a:latin typeface="Georgia" pitchFamily="18" charset="0"/>
              </a:rPr>
              <a:t>personarum</a:t>
            </a:r>
            <a:r>
              <a:rPr lang="it-IT" sz="2800" i="1" dirty="0" smtClean="0">
                <a:latin typeface="Georgia" pitchFamily="18" charset="0"/>
              </a:rPr>
              <a:t> </a:t>
            </a:r>
            <a:r>
              <a:rPr lang="it-IT" sz="2800" dirty="0" err="1" smtClean="0">
                <a:latin typeface="Georgia" pitchFamily="18" charset="0"/>
              </a:rPr>
              <a:t>pseudociceroniana</a:t>
            </a:r>
            <a:r>
              <a:rPr lang="it-IT" sz="2800" dirty="0" smtClean="0">
                <a:latin typeface="Georgia" pitchFamily="18" charset="0"/>
              </a:rPr>
              <a:t> ‘ridotta</a:t>
            </a:r>
            <a:r>
              <a:rPr lang="it-IT" sz="2800" dirty="0">
                <a:latin typeface="Georgia" pitchFamily="18" charset="0"/>
              </a:rPr>
              <a:t>’ (come ho già detto, mancherebbero all’appello unicamente le qualità</a:t>
            </a:r>
          </a:p>
          <a:p>
            <a:r>
              <a:rPr lang="it-IT" sz="2800" dirty="0" smtClean="0">
                <a:latin typeface="Georgia" pitchFamily="18" charset="0"/>
              </a:rPr>
              <a:t> corporali </a:t>
            </a:r>
            <a:r>
              <a:rPr lang="it-IT" sz="2800" dirty="0">
                <a:latin typeface="Georgia" pitchFamily="18" charset="0"/>
              </a:rPr>
              <a:t>vincolate alle virtù spirituali). </a:t>
            </a:r>
            <a:endParaRPr lang="it-IT" sz="2800" dirty="0" smtClean="0">
              <a:latin typeface="Georgia" pitchFamily="18" charset="0"/>
            </a:endParaRPr>
          </a:p>
          <a:p>
            <a:r>
              <a:rPr lang="it-IT" sz="2800" dirty="0" smtClean="0">
                <a:latin typeface="Georgia" pitchFamily="18" charset="0"/>
              </a:rPr>
              <a:t>Sono quindi </a:t>
            </a:r>
            <a:r>
              <a:rPr lang="it-IT" sz="2800" dirty="0">
                <a:latin typeface="Georgia" pitchFamily="18" charset="0"/>
              </a:rPr>
              <a:t>i capitoli intermedi, tra </a:t>
            </a:r>
            <a:r>
              <a:rPr lang="it-IT" sz="2800" dirty="0" smtClean="0">
                <a:latin typeface="Georgia" pitchFamily="18" charset="0"/>
              </a:rPr>
              <a:t>il primo </a:t>
            </a:r>
            <a:r>
              <a:rPr lang="it-IT" sz="2800" dirty="0">
                <a:latin typeface="Georgia" pitchFamily="18" charset="0"/>
              </a:rPr>
              <a:t>e l’ultimo, quelli che infrangono l’illusoria disposizione </a:t>
            </a:r>
            <a:r>
              <a:rPr lang="it-IT" sz="2800" dirty="0" err="1">
                <a:latin typeface="Georgia" pitchFamily="18" charset="0"/>
              </a:rPr>
              <a:t>pseudociceroniana</a:t>
            </a:r>
            <a:r>
              <a:rPr lang="it-IT" sz="2800" dirty="0">
                <a:latin typeface="Georg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7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>
                <a:latin typeface="Georgia" pitchFamily="18" charset="0"/>
              </a:rPr>
              <a:t>Gli altri </a:t>
            </a:r>
            <a:r>
              <a:rPr lang="it-IT" sz="2800" i="1" dirty="0">
                <a:latin typeface="Georgia" pitchFamily="18" charset="0"/>
              </a:rPr>
              <a:t>loci </a:t>
            </a:r>
            <a:r>
              <a:rPr lang="it-IT" sz="2800" i="1" dirty="0" err="1">
                <a:latin typeface="Georgia" pitchFamily="18" charset="0"/>
              </a:rPr>
              <a:t>personarum</a:t>
            </a:r>
            <a:r>
              <a:rPr lang="it-IT" sz="2800" i="1" dirty="0">
                <a:latin typeface="Georgia" pitchFamily="18" charset="0"/>
              </a:rPr>
              <a:t> </a:t>
            </a:r>
            <a:r>
              <a:rPr lang="it-IT" sz="2800" dirty="0">
                <a:latin typeface="Georgia" pitchFamily="18" charset="0"/>
              </a:rPr>
              <a:t>appaiono alla rinfusa e un mero elenco apporterebbe </a:t>
            </a:r>
            <a:r>
              <a:rPr lang="it-IT" sz="2800" dirty="0" smtClean="0">
                <a:latin typeface="Georgia" pitchFamily="18" charset="0"/>
              </a:rPr>
              <a:t>ben poco</a:t>
            </a:r>
            <a:r>
              <a:rPr lang="it-IT" sz="2800" dirty="0">
                <a:latin typeface="Georgia" pitchFamily="18" charset="0"/>
              </a:rPr>
              <a:t>. È invece inevitabile, per provare la preminenza della finalità giudiziale di </a:t>
            </a:r>
            <a:r>
              <a:rPr lang="it-IT" sz="2800" dirty="0" smtClean="0">
                <a:latin typeface="Georgia" pitchFamily="18" charset="0"/>
              </a:rPr>
              <a:t>questa </a:t>
            </a:r>
            <a:r>
              <a:rPr lang="it-IT" sz="2800" i="1" dirty="0" err="1" smtClean="0">
                <a:latin typeface="Georgia" pitchFamily="18" charset="0"/>
              </a:rPr>
              <a:t>descriptio</a:t>
            </a:r>
            <a:r>
              <a:rPr lang="it-IT" sz="2800" dirty="0">
                <a:latin typeface="Georgia" pitchFamily="18" charset="0"/>
              </a:rPr>
              <a:t>, soffermarci sui </a:t>
            </a:r>
            <a:r>
              <a:rPr lang="it-IT" sz="2800" i="1" dirty="0" err="1">
                <a:latin typeface="Georgia" pitchFamily="18" charset="0"/>
              </a:rPr>
              <a:t>consilia</a:t>
            </a:r>
            <a:r>
              <a:rPr lang="it-IT" sz="2800" i="1" dirty="0">
                <a:latin typeface="Georgia" pitchFamily="18" charset="0"/>
              </a:rPr>
              <a:t> </a:t>
            </a:r>
            <a:r>
              <a:rPr lang="it-IT" sz="2800" dirty="0">
                <a:latin typeface="Georgia" pitchFamily="18" charset="0"/>
              </a:rPr>
              <a:t>e sugli </a:t>
            </a:r>
            <a:r>
              <a:rPr lang="it-IT" sz="2800" i="1" dirty="0">
                <a:latin typeface="Georgia" pitchFamily="18" charset="0"/>
              </a:rPr>
              <a:t>acta </a:t>
            </a:r>
            <a:r>
              <a:rPr lang="it-IT" sz="2800" dirty="0" err="1">
                <a:latin typeface="Georgia" pitchFamily="18" charset="0"/>
              </a:rPr>
              <a:t>delittivi</a:t>
            </a:r>
            <a:r>
              <a:rPr lang="it-IT" sz="2800" dirty="0">
                <a:latin typeface="Georgia" pitchFamily="18" charset="0"/>
              </a:rPr>
              <a:t> del picaro</a:t>
            </a:r>
            <a:r>
              <a:rPr lang="it-IT" sz="2800" dirty="0" smtClean="0">
                <a:latin typeface="Georgia" pitchFamily="18" charset="0"/>
              </a:rPr>
              <a:t>.</a:t>
            </a:r>
          </a:p>
          <a:p>
            <a:pPr algn="just"/>
            <a:endParaRPr lang="it-IT" sz="2800" dirty="0">
              <a:latin typeface="Georgia" pitchFamily="18" charset="0"/>
            </a:endParaRPr>
          </a:p>
          <a:p>
            <a:pPr algn="just"/>
            <a:r>
              <a:rPr lang="it-IT" sz="2800" dirty="0">
                <a:latin typeface="Georgia" pitchFamily="18" charset="0"/>
              </a:rPr>
              <a:t>In realtà l’unico vero atto criminoso per il quale </a:t>
            </a:r>
            <a:r>
              <a:rPr lang="it-IT" sz="2800" dirty="0" err="1">
                <a:latin typeface="Georgia" pitchFamily="18" charset="0"/>
              </a:rPr>
              <a:t>Lázaro</a:t>
            </a:r>
            <a:r>
              <a:rPr lang="it-IT" sz="2800" dirty="0">
                <a:latin typeface="Georgia" pitchFamily="18" charset="0"/>
              </a:rPr>
              <a:t> deve mostrare la sua </a:t>
            </a:r>
            <a:r>
              <a:rPr lang="it-IT" sz="2800" dirty="0" smtClean="0">
                <a:latin typeface="Georgia" pitchFamily="18" charset="0"/>
              </a:rPr>
              <a:t>innocenza, simulando </a:t>
            </a:r>
            <a:r>
              <a:rPr lang="it-IT" sz="2800" dirty="0">
                <a:latin typeface="Georgia" pitchFamily="18" charset="0"/>
              </a:rPr>
              <a:t>la </a:t>
            </a:r>
            <a:r>
              <a:rPr lang="it-IT" sz="2800" i="1" dirty="0" err="1">
                <a:latin typeface="Georgia" pitchFamily="18" charset="0"/>
              </a:rPr>
              <a:t>simpleza</a:t>
            </a:r>
            <a:r>
              <a:rPr lang="it-IT" sz="2800" i="1" dirty="0">
                <a:latin typeface="Georgia" pitchFamily="18" charset="0"/>
              </a:rPr>
              <a:t> </a:t>
            </a:r>
            <a:r>
              <a:rPr lang="it-IT" sz="2800" dirty="0">
                <a:latin typeface="Georgia" pitchFamily="18" charset="0"/>
              </a:rPr>
              <a:t>di un «</a:t>
            </a:r>
            <a:r>
              <a:rPr lang="it-IT" sz="2800" dirty="0" err="1">
                <a:latin typeface="Georgia" pitchFamily="18" charset="0"/>
              </a:rPr>
              <a:t>niño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dormido</a:t>
            </a:r>
            <a:r>
              <a:rPr lang="it-IT" sz="2800" dirty="0" smtClean="0">
                <a:latin typeface="Georgia" pitchFamily="18" charset="0"/>
              </a:rPr>
              <a:t>», </a:t>
            </a:r>
            <a:r>
              <a:rPr lang="it-IT" sz="2800" dirty="0">
                <a:latin typeface="Georgia" pitchFamily="18" charset="0"/>
              </a:rPr>
              <a:t>è dunque il </a:t>
            </a:r>
            <a:r>
              <a:rPr lang="it-IT" sz="2800" i="1" dirty="0">
                <a:latin typeface="Georgia" pitchFamily="18" charset="0"/>
              </a:rPr>
              <a:t>caso </a:t>
            </a:r>
            <a:r>
              <a:rPr lang="it-IT" sz="2800" dirty="0">
                <a:latin typeface="Georgia" pitchFamily="18" charset="0"/>
              </a:rPr>
              <a:t>di cui </a:t>
            </a:r>
            <a:r>
              <a:rPr lang="it-IT" sz="2800" dirty="0" smtClean="0">
                <a:latin typeface="Georgia" pitchFamily="18" charset="0"/>
              </a:rPr>
              <a:t>parlano le </a:t>
            </a:r>
            <a:r>
              <a:rPr lang="it-IT" sz="2800" dirty="0">
                <a:latin typeface="Georgia" pitchFamily="18" charset="0"/>
              </a:rPr>
              <a:t>malelingue toledane.</a:t>
            </a:r>
          </a:p>
        </p:txBody>
      </p:sp>
    </p:spTree>
    <p:extLst>
      <p:ext uri="{BB962C8B-B14F-4D97-AF65-F5344CB8AC3E}">
        <p14:creationId xmlns:p14="http://schemas.microsoft.com/office/powerpoint/2010/main" val="3877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44012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4000" i="1" dirty="0" smtClean="0">
                <a:latin typeface="Georgia" pitchFamily="18" charset="0"/>
              </a:rPr>
              <a:t>Consilia </a:t>
            </a:r>
            <a:r>
              <a:rPr lang="it-IT" sz="4000" dirty="0" err="1" smtClean="0">
                <a:latin typeface="Georgia" pitchFamily="18" charset="0"/>
              </a:rPr>
              <a:t>delittivi</a:t>
            </a:r>
            <a:r>
              <a:rPr lang="it-IT" sz="4000" dirty="0" smtClean="0">
                <a:latin typeface="Georgia" pitchFamily="18" charset="0"/>
              </a:rPr>
              <a:t>:</a:t>
            </a:r>
          </a:p>
          <a:p>
            <a:endParaRPr lang="it-IT" sz="4000" dirty="0">
              <a:latin typeface="Georgia" pitchFamily="18" charset="0"/>
            </a:endParaRPr>
          </a:p>
          <a:p>
            <a:pPr marL="342900" indent="-342900">
              <a:buAutoNum type="arabicParenR"/>
            </a:pPr>
            <a:r>
              <a:rPr lang="it-IT" sz="4000" dirty="0" smtClean="0">
                <a:latin typeface="Georgia" pitchFamily="18" charset="0"/>
              </a:rPr>
              <a:t>«</a:t>
            </a:r>
            <a:r>
              <a:rPr lang="it-IT" sz="4000" dirty="0" err="1" smtClean="0">
                <a:latin typeface="Georgia" pitchFamily="18" charset="0"/>
              </a:rPr>
              <a:t>acordé</a:t>
            </a:r>
            <a:r>
              <a:rPr lang="it-IT" sz="4000" dirty="0" smtClean="0">
                <a:latin typeface="Georgia" pitchFamily="18" charset="0"/>
              </a:rPr>
              <a:t> </a:t>
            </a:r>
            <a:r>
              <a:rPr lang="it-IT" sz="4000" dirty="0">
                <a:latin typeface="Georgia" pitchFamily="18" charset="0"/>
              </a:rPr>
              <a:t>de lo </a:t>
            </a:r>
            <a:r>
              <a:rPr lang="it-IT" sz="4000" dirty="0" err="1">
                <a:latin typeface="Georgia" pitchFamily="18" charset="0"/>
              </a:rPr>
              <a:t>hazer</a:t>
            </a:r>
            <a:r>
              <a:rPr lang="it-IT" sz="4000" dirty="0" smtClean="0">
                <a:latin typeface="Georgia" pitchFamily="18" charset="0"/>
              </a:rPr>
              <a:t>»</a:t>
            </a:r>
          </a:p>
          <a:p>
            <a:pPr marL="342900" indent="-342900">
              <a:buAutoNum type="arabicParenR"/>
            </a:pPr>
            <a:r>
              <a:rPr lang="es-ES" sz="4000" dirty="0" smtClean="0">
                <a:latin typeface="Georgia" pitchFamily="18" charset="0"/>
              </a:rPr>
              <a:t>«</a:t>
            </a:r>
            <a:r>
              <a:rPr lang="es-ES" sz="4000" dirty="0">
                <a:latin typeface="Georgia" pitchFamily="18" charset="0"/>
              </a:rPr>
              <a:t>yo determiné de arrimarme a los buenos</a:t>
            </a:r>
            <a:r>
              <a:rPr lang="es-ES" sz="4000" dirty="0" smtClean="0">
                <a:latin typeface="Georgia" pitchFamily="18" charset="0"/>
              </a:rPr>
              <a:t>»</a:t>
            </a:r>
            <a:endParaRPr lang="it-IT" sz="4000" dirty="0">
              <a:latin typeface="Georgia" pitchFamily="18" charset="0"/>
            </a:endParaRPr>
          </a:p>
          <a:p>
            <a:endParaRPr lang="it-IT" sz="4000" dirty="0" smtClean="0">
              <a:latin typeface="Georgia" pitchFamily="18" charset="0"/>
            </a:endParaRPr>
          </a:p>
          <a:p>
            <a:endParaRPr lang="it-IT" sz="40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378565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6000" dirty="0" smtClean="0">
                <a:latin typeface="Georgia" pitchFamily="18" charset="0"/>
              </a:rPr>
              <a:t>La </a:t>
            </a:r>
            <a:r>
              <a:rPr lang="it-IT" sz="6000" dirty="0" err="1" smtClean="0">
                <a:latin typeface="Georgia" pitchFamily="18" charset="0"/>
              </a:rPr>
              <a:t>lectura</a:t>
            </a:r>
            <a:r>
              <a:rPr lang="it-IT" sz="6000" dirty="0" smtClean="0">
                <a:latin typeface="Georgia" pitchFamily="18" charset="0"/>
              </a:rPr>
              <a:t> </a:t>
            </a:r>
            <a:r>
              <a:rPr lang="it-IT" sz="6000" dirty="0" err="1" smtClean="0">
                <a:latin typeface="Georgia" pitchFamily="18" charset="0"/>
              </a:rPr>
              <a:t>cortesana</a:t>
            </a:r>
            <a:r>
              <a:rPr lang="it-IT" sz="6000" dirty="0" smtClean="0">
                <a:latin typeface="Georgia" pitchFamily="18" charset="0"/>
              </a:rPr>
              <a:t> </a:t>
            </a:r>
          </a:p>
          <a:p>
            <a:pPr algn="ctr"/>
            <a:r>
              <a:rPr lang="it-IT" sz="6000" dirty="0" smtClean="0">
                <a:latin typeface="Georgia" pitchFamily="18" charset="0"/>
              </a:rPr>
              <a:t>de </a:t>
            </a:r>
            <a:r>
              <a:rPr lang="it-IT" sz="6000" dirty="0" err="1" smtClean="0">
                <a:latin typeface="Georgia" pitchFamily="18" charset="0"/>
              </a:rPr>
              <a:t>Brenes</a:t>
            </a:r>
            <a:r>
              <a:rPr lang="it-IT" sz="6000" dirty="0" smtClean="0">
                <a:latin typeface="Georgia" pitchFamily="18" charset="0"/>
              </a:rPr>
              <a:t> Carrillo </a:t>
            </a:r>
          </a:p>
          <a:p>
            <a:pPr algn="ctr"/>
            <a:r>
              <a:rPr lang="it-IT" sz="6000" dirty="0" smtClean="0">
                <a:latin typeface="Georgia" pitchFamily="18" charset="0"/>
              </a:rPr>
              <a:t>y </a:t>
            </a:r>
          </a:p>
          <a:p>
            <a:pPr algn="ctr"/>
            <a:r>
              <a:rPr lang="it-IT" sz="6000" dirty="0" smtClean="0">
                <a:latin typeface="Georgia" pitchFamily="18" charset="0"/>
              </a:rPr>
              <a:t>Torres </a:t>
            </a:r>
            <a:r>
              <a:rPr lang="it-IT" sz="6000" dirty="0" err="1" smtClean="0">
                <a:latin typeface="Georgia" pitchFamily="18" charset="0"/>
              </a:rPr>
              <a:t>Corominas</a:t>
            </a:r>
            <a:endParaRPr lang="it-IT" sz="60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35394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3200" dirty="0">
                <a:latin typeface="Georgia" pitchFamily="18" charset="0"/>
              </a:rPr>
              <a:t>a) Al </a:t>
            </a:r>
            <a:r>
              <a:rPr lang="it-IT" sz="3200" dirty="0" err="1">
                <a:latin typeface="Georgia" pitchFamily="18" charset="0"/>
              </a:rPr>
              <a:t>comienzo</a:t>
            </a:r>
            <a:r>
              <a:rPr lang="it-IT" sz="3200" dirty="0">
                <a:latin typeface="Georgia" pitchFamily="18" charset="0"/>
              </a:rPr>
              <a:t> del </a:t>
            </a:r>
            <a:r>
              <a:rPr lang="it-IT" sz="3200" dirty="0" err="1">
                <a:latin typeface="Georgia" pitchFamily="18" charset="0"/>
              </a:rPr>
              <a:t>tratado</a:t>
            </a:r>
            <a:r>
              <a:rPr lang="it-IT" sz="3200" dirty="0">
                <a:latin typeface="Georgia" pitchFamily="18" charset="0"/>
              </a:rPr>
              <a:t> I, </a:t>
            </a:r>
            <a:r>
              <a:rPr lang="it-IT" sz="3200" dirty="0" err="1">
                <a:latin typeface="Georgia" pitchFamily="18" charset="0"/>
              </a:rPr>
              <a:t>cuando</a:t>
            </a:r>
            <a:r>
              <a:rPr lang="it-IT" sz="3200" dirty="0">
                <a:latin typeface="Georgia" pitchFamily="18" charset="0"/>
              </a:rPr>
              <a:t> </a:t>
            </a:r>
            <a:r>
              <a:rPr lang="it-IT" sz="3200" dirty="0" err="1">
                <a:latin typeface="Georgia" pitchFamily="18" charset="0"/>
              </a:rPr>
              <a:t>Lázaro</a:t>
            </a:r>
            <a:r>
              <a:rPr lang="it-IT" sz="3200" dirty="0">
                <a:latin typeface="Georgia" pitchFamily="18" charset="0"/>
              </a:rPr>
              <a:t> informa </a:t>
            </a:r>
            <a:r>
              <a:rPr lang="it-IT" sz="3200" dirty="0" err="1">
                <a:latin typeface="Georgia" pitchFamily="18" charset="0"/>
              </a:rPr>
              <a:t>acerca</a:t>
            </a:r>
            <a:r>
              <a:rPr lang="it-IT" sz="3200" dirty="0">
                <a:latin typeface="Georgia" pitchFamily="18" charset="0"/>
              </a:rPr>
              <a:t> de </a:t>
            </a:r>
            <a:r>
              <a:rPr lang="it-IT" sz="3200" dirty="0" smtClean="0">
                <a:latin typeface="Georgia" pitchFamily="18" charset="0"/>
              </a:rPr>
              <a:t>su </a:t>
            </a:r>
            <a:r>
              <a:rPr lang="es-ES" sz="3200" dirty="0" smtClean="0">
                <a:latin typeface="Georgia" pitchFamily="18" charset="0"/>
              </a:rPr>
              <a:t>nombre </a:t>
            </a:r>
            <a:r>
              <a:rPr lang="es-ES" sz="3200" dirty="0">
                <a:latin typeface="Georgia" pitchFamily="18" charset="0"/>
              </a:rPr>
              <a:t>y sus orígenes, el apellido «Peres» queda cifrado mediante un </a:t>
            </a:r>
            <a:r>
              <a:rPr lang="es-ES" sz="3200" dirty="0" smtClean="0">
                <a:latin typeface="Georgia" pitchFamily="18" charset="0"/>
              </a:rPr>
              <a:t>sencillo código</a:t>
            </a:r>
            <a:r>
              <a:rPr lang="es-ES" sz="3200" dirty="0">
                <a:latin typeface="Georgia" pitchFamily="18" charset="0"/>
              </a:rPr>
              <a:t>, que consiste en tomar la primera letra de la primera palabra, </a:t>
            </a:r>
            <a:r>
              <a:rPr lang="es-ES" sz="3200" dirty="0" smtClean="0">
                <a:latin typeface="Georgia" pitchFamily="18" charset="0"/>
              </a:rPr>
              <a:t>la segunda </a:t>
            </a:r>
            <a:r>
              <a:rPr lang="es-ES" sz="3200" dirty="0">
                <a:latin typeface="Georgia" pitchFamily="18" charset="0"/>
              </a:rPr>
              <a:t>de la segunda, </a:t>
            </a:r>
            <a:r>
              <a:rPr lang="es-ES" sz="3200" dirty="0" smtClean="0">
                <a:latin typeface="Georgia" pitchFamily="18" charset="0"/>
              </a:rPr>
              <a:t>etc.: </a:t>
            </a:r>
            <a:r>
              <a:rPr lang="es-ES" sz="3200" dirty="0">
                <a:latin typeface="Georgia" pitchFamily="18" charset="0"/>
              </a:rPr>
              <a:t>«</a:t>
            </a:r>
            <a:r>
              <a:rPr lang="es-ES" sz="3200" b="1" dirty="0">
                <a:latin typeface="Georgia" pitchFamily="18" charset="0"/>
              </a:rPr>
              <a:t>P</a:t>
            </a:r>
            <a:r>
              <a:rPr lang="es-ES" sz="3200" dirty="0">
                <a:latin typeface="Georgia" pitchFamily="18" charset="0"/>
              </a:rPr>
              <a:t>ues s</a:t>
            </a:r>
            <a:r>
              <a:rPr lang="es-ES" sz="3200" b="1" dirty="0">
                <a:latin typeface="Georgia" pitchFamily="18" charset="0"/>
              </a:rPr>
              <a:t>E</a:t>
            </a:r>
            <a:r>
              <a:rPr lang="es-ES" sz="3200" dirty="0">
                <a:latin typeface="Georgia" pitchFamily="18" charset="0"/>
              </a:rPr>
              <a:t>pa V. Me</a:t>
            </a:r>
            <a:r>
              <a:rPr lang="es-ES" sz="3200" b="1" dirty="0">
                <a:latin typeface="Georgia" pitchFamily="18" charset="0"/>
              </a:rPr>
              <a:t>R</a:t>
            </a:r>
            <a:r>
              <a:rPr lang="es-ES" sz="3200" dirty="0">
                <a:latin typeface="Georgia" pitchFamily="18" charset="0"/>
              </a:rPr>
              <a:t>ced ant</a:t>
            </a:r>
            <a:r>
              <a:rPr lang="es-ES" sz="3200" b="1" dirty="0">
                <a:latin typeface="Georgia" pitchFamily="18" charset="0"/>
              </a:rPr>
              <a:t>E </a:t>
            </a:r>
            <a:r>
              <a:rPr lang="es-ES" sz="3200" dirty="0">
                <a:latin typeface="Georgia" pitchFamily="18" charset="0"/>
              </a:rPr>
              <a:t>toda</a:t>
            </a:r>
            <a:r>
              <a:rPr lang="es-ES" sz="3200" b="1" dirty="0">
                <a:latin typeface="Georgia" pitchFamily="18" charset="0"/>
              </a:rPr>
              <a:t>S </a:t>
            </a:r>
            <a:r>
              <a:rPr lang="es-ES" sz="3200" dirty="0">
                <a:latin typeface="Georgia" pitchFamily="18" charset="0"/>
              </a:rPr>
              <a:t>cosas</a:t>
            </a:r>
            <a:r>
              <a:rPr lang="es-ES" sz="3200" dirty="0" smtClean="0">
                <a:latin typeface="Georgia" pitchFamily="18" charset="0"/>
              </a:rPr>
              <a:t>…»</a:t>
            </a:r>
            <a:r>
              <a:rPr lang="it-IT" sz="3200" dirty="0" smtClean="0">
                <a:latin typeface="Georgia" pitchFamily="18" charset="0"/>
              </a:rPr>
              <a:t>.</a:t>
            </a:r>
            <a:endParaRPr lang="it-IT" sz="32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526297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800" dirty="0">
                <a:latin typeface="Georgia" pitchFamily="18" charset="0"/>
              </a:rPr>
              <a:t>b) El nombre de Gonzalo Pérez queda sugerido al unir los dos </a:t>
            </a:r>
            <a:r>
              <a:rPr lang="es-ES" sz="2800" dirty="0" smtClean="0">
                <a:latin typeface="Georgia" pitchFamily="18" charset="0"/>
              </a:rPr>
              <a:t>apellidos del </a:t>
            </a:r>
            <a:r>
              <a:rPr lang="es-ES" sz="2800" dirty="0">
                <a:latin typeface="Georgia" pitchFamily="18" charset="0"/>
              </a:rPr>
              <a:t>protagonista: «…que a mi llaman Lázaro de Tormes, hijo de </a:t>
            </a:r>
            <a:r>
              <a:rPr lang="es-ES" sz="2800" dirty="0" smtClean="0">
                <a:latin typeface="Georgia" pitchFamily="18" charset="0"/>
              </a:rPr>
              <a:t>Tomé González </a:t>
            </a:r>
            <a:r>
              <a:rPr lang="es-ES" sz="2800" dirty="0">
                <a:latin typeface="Georgia" pitchFamily="18" charset="0"/>
              </a:rPr>
              <a:t>y de Antona Pérez</a:t>
            </a:r>
            <a:r>
              <a:rPr lang="es-ES" sz="2800" dirty="0" smtClean="0">
                <a:latin typeface="Georgia" pitchFamily="18" charset="0"/>
              </a:rPr>
              <a:t>…», </a:t>
            </a:r>
            <a:r>
              <a:rPr lang="es-ES" sz="2800" dirty="0">
                <a:latin typeface="Georgia" pitchFamily="18" charset="0"/>
              </a:rPr>
              <a:t>pues Lázaro de Tormes no es, en </a:t>
            </a:r>
            <a:r>
              <a:rPr lang="es-ES" sz="2800" dirty="0" smtClean="0">
                <a:latin typeface="Georgia" pitchFamily="18" charset="0"/>
              </a:rPr>
              <a:t>rigor, sino </a:t>
            </a:r>
            <a:r>
              <a:rPr lang="es-ES" sz="2800" dirty="0">
                <a:latin typeface="Georgia" pitchFamily="18" charset="0"/>
              </a:rPr>
              <a:t>Lázaro </a:t>
            </a:r>
            <a:r>
              <a:rPr lang="es-ES" sz="2800" b="1" dirty="0">
                <a:latin typeface="Georgia" pitchFamily="18" charset="0"/>
              </a:rPr>
              <a:t>González Pérez</a:t>
            </a:r>
            <a:r>
              <a:rPr lang="es-ES" sz="2800" dirty="0">
                <a:latin typeface="Georgia" pitchFamily="18" charset="0"/>
              </a:rPr>
              <a:t>. Este dato resulta particularmente significativo </a:t>
            </a:r>
            <a:r>
              <a:rPr lang="es-ES" sz="2800" dirty="0" smtClean="0">
                <a:latin typeface="Georgia" pitchFamily="18" charset="0"/>
              </a:rPr>
              <a:t>si se </a:t>
            </a:r>
            <a:r>
              <a:rPr lang="es-ES" sz="2800" dirty="0">
                <a:latin typeface="Georgia" pitchFamily="18" charset="0"/>
              </a:rPr>
              <a:t>considera que los padres de Lázaro, de manera excepcional, son los </a:t>
            </a:r>
            <a:r>
              <a:rPr lang="es-ES" sz="2800" dirty="0" smtClean="0">
                <a:latin typeface="Georgia" pitchFamily="18" charset="0"/>
              </a:rPr>
              <a:t>únicos personajes </a:t>
            </a:r>
            <a:r>
              <a:rPr lang="es-ES" sz="2800" dirty="0">
                <a:latin typeface="Georgia" pitchFamily="18" charset="0"/>
              </a:rPr>
              <a:t>de la novela de los que se facilita (muy a propósito) nombre </a:t>
            </a:r>
            <a:r>
              <a:rPr lang="es-ES" sz="2800" dirty="0" smtClean="0">
                <a:latin typeface="Georgia" pitchFamily="18" charset="0"/>
              </a:rPr>
              <a:t>y apellido</a:t>
            </a:r>
            <a:r>
              <a:rPr lang="es-ES" sz="2800" dirty="0">
                <a:latin typeface="Georgia" pitchFamily="18" charset="0"/>
              </a:rPr>
              <a:t>, frente a las arquetípicas etiquetas –«el ciego», «el escudero», «</a:t>
            </a:r>
            <a:r>
              <a:rPr lang="es-ES" sz="2800" dirty="0" smtClean="0">
                <a:latin typeface="Georgia" pitchFamily="18" charset="0"/>
              </a:rPr>
              <a:t>el buldero</a:t>
            </a:r>
            <a:r>
              <a:rPr lang="es-ES" sz="2800" dirty="0">
                <a:latin typeface="Georgia" pitchFamily="18" charset="0"/>
              </a:rPr>
              <a:t>», «el capellán» o «el alguacil»– con </a:t>
            </a:r>
            <a:r>
              <a:rPr lang="es-ES" sz="2800" dirty="0" smtClean="0">
                <a:latin typeface="Georgia" pitchFamily="18" charset="0"/>
              </a:rPr>
              <a:t>que han </a:t>
            </a:r>
            <a:r>
              <a:rPr lang="es-ES" sz="2800" dirty="0">
                <a:latin typeface="Georgia" pitchFamily="18" charset="0"/>
              </a:rPr>
              <a:t>de conformarse </a:t>
            </a:r>
            <a:r>
              <a:rPr lang="es-ES" sz="2800" dirty="0" smtClean="0">
                <a:latin typeface="Georgia" pitchFamily="18" charset="0"/>
              </a:rPr>
              <a:t>muchos </a:t>
            </a:r>
            <a:r>
              <a:rPr lang="it-IT" sz="2800" dirty="0" smtClean="0">
                <a:latin typeface="Georgia" pitchFamily="18" charset="0"/>
              </a:rPr>
              <a:t>de </a:t>
            </a:r>
            <a:r>
              <a:rPr lang="it-IT" sz="2800" dirty="0" err="1">
                <a:latin typeface="Georgia" pitchFamily="18" charset="0"/>
              </a:rPr>
              <a:t>los</a:t>
            </a:r>
            <a:r>
              <a:rPr lang="it-IT" sz="2800" dirty="0">
                <a:latin typeface="Georgia" pitchFamily="18" charset="0"/>
              </a:rPr>
              <a:t> </a:t>
            </a:r>
            <a:r>
              <a:rPr lang="it-IT" sz="2800" dirty="0" err="1">
                <a:latin typeface="Georgia" pitchFamily="18" charset="0"/>
              </a:rPr>
              <a:t>otros</a:t>
            </a:r>
            <a:r>
              <a:rPr lang="it-IT" sz="2800" dirty="0">
                <a:latin typeface="Georg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7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48320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latin typeface="Georgia" pitchFamily="18" charset="0"/>
              </a:rPr>
              <a:t>c) Simultáneamente, «Antona Pérez» hace alusión al nombre de </a:t>
            </a:r>
            <a:r>
              <a:rPr lang="es-ES" sz="2800" dirty="0" smtClean="0">
                <a:latin typeface="Georgia" pitchFamily="18" charset="0"/>
              </a:rPr>
              <a:t>Antonio Pérez</a:t>
            </a:r>
            <a:r>
              <a:rPr lang="es-ES" sz="2800" dirty="0">
                <a:latin typeface="Georgia" pitchFamily="18" charset="0"/>
              </a:rPr>
              <a:t>, hijo natural de Gonzalo Pérez, quien andado el tiempo sería </a:t>
            </a:r>
            <a:r>
              <a:rPr lang="es-ES" sz="2800" dirty="0" smtClean="0">
                <a:latin typeface="Georgia" pitchFamily="18" charset="0"/>
              </a:rPr>
              <a:t>también, como </a:t>
            </a:r>
            <a:r>
              <a:rPr lang="es-ES" sz="2800" dirty="0">
                <a:latin typeface="Georgia" pitchFamily="18" charset="0"/>
              </a:rPr>
              <a:t>su padre, secretario de Felipe II. A este guiño reseñado ya por </a:t>
            </a:r>
            <a:r>
              <a:rPr lang="es-ES" sz="2800" dirty="0" smtClean="0">
                <a:latin typeface="Georgia" pitchFamily="18" charset="0"/>
              </a:rPr>
              <a:t>Brenes podría </a:t>
            </a:r>
            <a:r>
              <a:rPr lang="es-ES" sz="2800" dirty="0">
                <a:latin typeface="Georgia" pitchFamily="18" charset="0"/>
              </a:rPr>
              <a:t>añadirse ahora un indicio más referido al nombre del padre de Lázaro</a:t>
            </a:r>
            <a:r>
              <a:rPr lang="es-ES" sz="2800" dirty="0" smtClean="0">
                <a:latin typeface="Georgia" pitchFamily="18" charset="0"/>
              </a:rPr>
              <a:t>, «</a:t>
            </a:r>
            <a:r>
              <a:rPr lang="es-ES" sz="2800" dirty="0">
                <a:latin typeface="Georgia" pitchFamily="18" charset="0"/>
              </a:rPr>
              <a:t>Tomé González», pues éste parece derivar del que, en la realidad, tuvo </a:t>
            </a:r>
            <a:r>
              <a:rPr lang="es-ES" sz="2800" dirty="0" smtClean="0">
                <a:latin typeface="Georgia" pitchFamily="18" charset="0"/>
              </a:rPr>
              <a:t>el progenitor </a:t>
            </a:r>
            <a:r>
              <a:rPr lang="es-ES" sz="2800" dirty="0">
                <a:latin typeface="Georgia" pitchFamily="18" charset="0"/>
              </a:rPr>
              <a:t>de Gonzalo Pérez, Bartolomé </a:t>
            </a:r>
            <a:r>
              <a:rPr lang="es-ES" sz="2800" dirty="0" smtClean="0">
                <a:latin typeface="Georgia" pitchFamily="18" charset="0"/>
              </a:rPr>
              <a:t>Pérez, </a:t>
            </a:r>
            <a:r>
              <a:rPr lang="es-ES" sz="2800" dirty="0">
                <a:latin typeface="Georgia" pitchFamily="18" charset="0"/>
              </a:rPr>
              <a:t>cuya contracción en el paso </a:t>
            </a:r>
            <a:r>
              <a:rPr lang="es-ES" sz="2800" dirty="0" smtClean="0">
                <a:latin typeface="Georgia" pitchFamily="18" charset="0"/>
              </a:rPr>
              <a:t>a la </a:t>
            </a:r>
            <a:r>
              <a:rPr lang="es-ES" sz="2800" dirty="0">
                <a:latin typeface="Georgia" pitchFamily="18" charset="0"/>
              </a:rPr>
              <a:t>ficción –de «Bartolomé» a «Tomé»– se </a:t>
            </a:r>
            <a:r>
              <a:rPr lang="es-ES" sz="2800" dirty="0" smtClean="0">
                <a:latin typeface="Georgia" pitchFamily="18" charset="0"/>
              </a:rPr>
              <a:t>deduce fácilmente </a:t>
            </a:r>
            <a:r>
              <a:rPr lang="es-ES" sz="2800" dirty="0">
                <a:latin typeface="Georgia" pitchFamily="18" charset="0"/>
              </a:rPr>
              <a:t>una vez </a:t>
            </a:r>
            <a:r>
              <a:rPr lang="es-ES" sz="2800" dirty="0" smtClean="0">
                <a:latin typeface="Georgia" pitchFamily="18" charset="0"/>
              </a:rPr>
              <a:t>situados </a:t>
            </a:r>
            <a:r>
              <a:rPr lang="it-IT" sz="2800" dirty="0" err="1" smtClean="0">
                <a:latin typeface="Georgia" pitchFamily="18" charset="0"/>
              </a:rPr>
              <a:t>sobre</a:t>
            </a:r>
            <a:r>
              <a:rPr lang="it-IT" sz="2800" dirty="0" smtClean="0">
                <a:latin typeface="Georgia" pitchFamily="18" charset="0"/>
              </a:rPr>
              <a:t> </a:t>
            </a:r>
            <a:r>
              <a:rPr lang="it-IT" sz="2800" dirty="0">
                <a:latin typeface="Georgia" pitchFamily="18" charset="0"/>
              </a:rPr>
              <a:t>la pista.</a:t>
            </a:r>
          </a:p>
        </p:txBody>
      </p:sp>
    </p:spTree>
    <p:extLst>
      <p:ext uri="{BB962C8B-B14F-4D97-AF65-F5344CB8AC3E}">
        <p14:creationId xmlns:p14="http://schemas.microsoft.com/office/powerpoint/2010/main" val="3877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526297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latin typeface="Georgia" pitchFamily="18" charset="0"/>
              </a:rPr>
              <a:t>d) En el tratado VII, en el centro de gravedad del relato, </a:t>
            </a:r>
            <a:r>
              <a:rPr lang="es-ES" sz="2400" dirty="0" smtClean="0">
                <a:latin typeface="Georgia" pitchFamily="18" charset="0"/>
              </a:rPr>
              <a:t>Lázaro desempeña </a:t>
            </a:r>
            <a:r>
              <a:rPr lang="es-ES" sz="2400" dirty="0">
                <a:latin typeface="Georgia" pitchFamily="18" charset="0"/>
              </a:rPr>
              <a:t>un «oficio real» y aparece al servicio del «arcipreste de </a:t>
            </a:r>
            <a:r>
              <a:rPr lang="es-ES" sz="2400" dirty="0" smtClean="0">
                <a:latin typeface="Georgia" pitchFamily="18" charset="0"/>
              </a:rPr>
              <a:t>San Salvador</a:t>
            </a:r>
            <a:r>
              <a:rPr lang="es-ES" sz="2400" dirty="0">
                <a:latin typeface="Georgia" pitchFamily="18" charset="0"/>
              </a:rPr>
              <a:t>», a quien Brenes identifica certeramente con Francisco de los </a:t>
            </a:r>
            <a:r>
              <a:rPr lang="es-ES" sz="2400" dirty="0" smtClean="0">
                <a:latin typeface="Georgia" pitchFamily="18" charset="0"/>
              </a:rPr>
              <a:t>Cobos. Pues </a:t>
            </a:r>
            <a:r>
              <a:rPr lang="es-ES" sz="2400" dirty="0">
                <a:latin typeface="Georgia" pitchFamily="18" charset="0"/>
              </a:rPr>
              <a:t>bien, Gonzalo Pérez trabajó en efecto durante largos años a la </a:t>
            </a:r>
            <a:r>
              <a:rPr lang="es-ES" sz="2400" dirty="0" smtClean="0">
                <a:latin typeface="Georgia" pitchFamily="18" charset="0"/>
              </a:rPr>
              <a:t>sombra del </a:t>
            </a:r>
            <a:r>
              <a:rPr lang="es-ES" sz="2400" dirty="0">
                <a:latin typeface="Georgia" pitchFamily="18" charset="0"/>
              </a:rPr>
              <a:t>todopoderoso secretario Cobos, de manera que la relación </a:t>
            </a:r>
            <a:r>
              <a:rPr lang="es-ES" sz="2400" dirty="0" smtClean="0">
                <a:latin typeface="Georgia" pitchFamily="18" charset="0"/>
              </a:rPr>
              <a:t>clientelar Lázaro-arcipreste </a:t>
            </a:r>
            <a:r>
              <a:rPr lang="es-ES" sz="2400" dirty="0">
                <a:latin typeface="Georgia" pitchFamily="18" charset="0"/>
              </a:rPr>
              <a:t>es análoga a la que ligaba, en la realidad, a Pérez y a </a:t>
            </a:r>
            <a:r>
              <a:rPr lang="es-ES" sz="2400" dirty="0" smtClean="0">
                <a:latin typeface="Georgia" pitchFamily="18" charset="0"/>
              </a:rPr>
              <a:t>Cobos, tal </a:t>
            </a:r>
            <a:r>
              <a:rPr lang="es-ES" sz="2400" dirty="0">
                <a:latin typeface="Georgia" pitchFamily="18" charset="0"/>
              </a:rPr>
              <a:t>y como recuerda Brenes. Pero todavía hay más: esa relación </a:t>
            </a:r>
            <a:r>
              <a:rPr lang="es-ES" sz="2400" dirty="0" smtClean="0">
                <a:latin typeface="Georgia" pitchFamily="18" charset="0"/>
              </a:rPr>
              <a:t>de dependencia </a:t>
            </a:r>
            <a:r>
              <a:rPr lang="es-ES" sz="2400" dirty="0">
                <a:latin typeface="Georgia" pitchFamily="18" charset="0"/>
              </a:rPr>
              <a:t>era precisamente la que Pérez y Cobos mantenían a la altura </a:t>
            </a:r>
            <a:r>
              <a:rPr lang="es-ES" sz="2400" dirty="0" smtClean="0">
                <a:latin typeface="Georgia" pitchFamily="18" charset="0"/>
              </a:rPr>
              <a:t>de 1538-1539</a:t>
            </a:r>
            <a:r>
              <a:rPr lang="es-ES" sz="2400" dirty="0">
                <a:latin typeface="Georgia" pitchFamily="18" charset="0"/>
              </a:rPr>
              <a:t>, momento en que se celebraron las famosas Cortes a las que </a:t>
            </a:r>
            <a:r>
              <a:rPr lang="es-ES" sz="2400" dirty="0" smtClean="0">
                <a:latin typeface="Georgia" pitchFamily="18" charset="0"/>
              </a:rPr>
              <a:t>alude la </a:t>
            </a:r>
            <a:r>
              <a:rPr lang="es-ES" sz="2400" dirty="0">
                <a:latin typeface="Georgia" pitchFamily="18" charset="0"/>
              </a:rPr>
              <a:t>data del </a:t>
            </a:r>
            <a:r>
              <a:rPr lang="es-ES" sz="2400" i="1" dirty="0">
                <a:latin typeface="Georgia" pitchFamily="18" charset="0"/>
              </a:rPr>
              <a:t>Lazarillo</a:t>
            </a:r>
            <a:r>
              <a:rPr lang="es-ES" sz="2400" dirty="0">
                <a:latin typeface="Georgia" pitchFamily="18" charset="0"/>
              </a:rPr>
              <a:t>, donde ambos se hallaron presentes desempeñando </a:t>
            </a:r>
            <a:r>
              <a:rPr lang="es-ES" sz="2400" dirty="0" smtClean="0">
                <a:latin typeface="Georgia" pitchFamily="18" charset="0"/>
              </a:rPr>
              <a:t>sus respectivos </a:t>
            </a:r>
            <a:r>
              <a:rPr lang="es-ES" sz="2400" i="1" dirty="0">
                <a:latin typeface="Georgia" pitchFamily="18" charset="0"/>
              </a:rPr>
              <a:t>oficios reales </a:t>
            </a:r>
            <a:r>
              <a:rPr lang="es-ES" sz="2400" dirty="0">
                <a:latin typeface="Georgia" pitchFamily="18" charset="0"/>
              </a:rPr>
              <a:t>al servicio del Emperador.</a:t>
            </a:r>
            <a:endParaRPr lang="it-IT" sz="2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4524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3200" dirty="0" smtClean="0">
                <a:latin typeface="Georgia" pitchFamily="18" charset="0"/>
              </a:rPr>
              <a:t>e) </a:t>
            </a:r>
            <a:r>
              <a:rPr lang="es-ES" sz="3200" dirty="0">
                <a:latin typeface="Georgia" pitchFamily="18" charset="0"/>
              </a:rPr>
              <a:t>Francisco de los Cobos patrocinó en su Úbeda natal la obra de </a:t>
            </a:r>
            <a:r>
              <a:rPr lang="es-ES" sz="3200" dirty="0" smtClean="0">
                <a:latin typeface="Georgia" pitchFamily="18" charset="0"/>
              </a:rPr>
              <a:t>la iglesia </a:t>
            </a:r>
            <a:r>
              <a:rPr lang="es-ES" sz="3200" dirty="0">
                <a:latin typeface="Georgia" pitchFamily="18" charset="0"/>
              </a:rPr>
              <a:t>de San Salvador, que le serviría de monumental panteón a su </a:t>
            </a:r>
            <a:r>
              <a:rPr lang="es-ES" sz="3200" dirty="0" smtClean="0">
                <a:latin typeface="Georgia" pitchFamily="18" charset="0"/>
              </a:rPr>
              <a:t>muerte, acaecida </a:t>
            </a:r>
            <a:r>
              <a:rPr lang="es-ES" sz="3200" dirty="0">
                <a:latin typeface="Georgia" pitchFamily="18" charset="0"/>
              </a:rPr>
              <a:t>en 1547. De manera que, como comenta Brenes, fácilmente </a:t>
            </a:r>
            <a:r>
              <a:rPr lang="es-ES" sz="3200" dirty="0" smtClean="0">
                <a:latin typeface="Georgia" pitchFamily="18" charset="0"/>
              </a:rPr>
              <a:t>podía recibir </a:t>
            </a:r>
            <a:r>
              <a:rPr lang="es-ES" sz="3200" dirty="0">
                <a:latin typeface="Georgia" pitchFamily="18" charset="0"/>
              </a:rPr>
              <a:t>el sobrenombre literario de «arcipreste de San Salvador», escogido </a:t>
            </a:r>
            <a:r>
              <a:rPr lang="es-ES" sz="3200" dirty="0" smtClean="0">
                <a:latin typeface="Georgia" pitchFamily="18" charset="0"/>
              </a:rPr>
              <a:t>con no </a:t>
            </a:r>
            <a:r>
              <a:rPr lang="es-ES" sz="3200" dirty="0">
                <a:latin typeface="Georgia" pitchFamily="18" charset="0"/>
              </a:rPr>
              <a:t>poca ironía por el </a:t>
            </a:r>
            <a:r>
              <a:rPr lang="es-ES" sz="3200">
                <a:latin typeface="Georgia" pitchFamily="18" charset="0"/>
              </a:rPr>
              <a:t>autor </a:t>
            </a:r>
            <a:r>
              <a:rPr lang="es-ES" sz="3200" smtClean="0">
                <a:latin typeface="Georgia" pitchFamily="18" charset="0"/>
              </a:rPr>
              <a:t>anónimo.</a:t>
            </a:r>
            <a:endParaRPr lang="it-IT" sz="32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26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2697" y="918012"/>
            <a:ext cx="8921791" cy="50167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000" dirty="0">
                <a:latin typeface="Bodoni MT" pitchFamily="18" charset="0"/>
              </a:rPr>
              <a:t>Lo schema giudiziale tracciato nel </a:t>
            </a:r>
            <a:r>
              <a:rPr lang="it-IT" sz="2000" i="1" dirty="0">
                <a:latin typeface="Bodoni MT" pitchFamily="18" charset="0"/>
              </a:rPr>
              <a:t>De </a:t>
            </a:r>
            <a:r>
              <a:rPr lang="it-IT" sz="2000" i="1" dirty="0" err="1">
                <a:latin typeface="Bodoni MT" pitchFamily="18" charset="0"/>
              </a:rPr>
              <a:t>inventione</a:t>
            </a:r>
            <a:r>
              <a:rPr lang="it-IT" sz="2000" i="1" dirty="0">
                <a:latin typeface="Bodoni MT" pitchFamily="18" charset="0"/>
              </a:rPr>
              <a:t> </a:t>
            </a:r>
            <a:r>
              <a:rPr lang="it-IT" sz="2000" dirty="0">
                <a:latin typeface="Bodoni MT" pitchFamily="18" charset="0"/>
              </a:rPr>
              <a:t>(I, XXIV-XXV, 34-36), e poi ritoccato e amplificato nella </a:t>
            </a:r>
            <a:r>
              <a:rPr lang="it-IT" sz="2000" i="1" dirty="0" err="1">
                <a:latin typeface="Bodoni MT" pitchFamily="18" charset="0"/>
              </a:rPr>
              <a:t>Institutio</a:t>
            </a:r>
            <a:r>
              <a:rPr lang="it-IT" sz="2000" i="1" dirty="0">
                <a:latin typeface="Bodoni MT" pitchFamily="18" charset="0"/>
              </a:rPr>
              <a:t> oratoria </a:t>
            </a:r>
            <a:r>
              <a:rPr lang="it-IT" sz="2000" dirty="0">
                <a:latin typeface="Bodoni MT" pitchFamily="18" charset="0"/>
              </a:rPr>
              <a:t>(V, 10, 23-30), è </a:t>
            </a:r>
            <a:r>
              <a:rPr lang="it-IT" sz="2000" dirty="0" err="1">
                <a:latin typeface="Bodoni MT" pitchFamily="18" charset="0"/>
              </a:rPr>
              <a:t>sostanzialente</a:t>
            </a:r>
            <a:r>
              <a:rPr lang="it-IT" sz="2000" dirty="0">
                <a:latin typeface="Bodoni MT" pitchFamily="18" charset="0"/>
              </a:rPr>
              <a:t> questo:</a:t>
            </a:r>
          </a:p>
          <a:p>
            <a:r>
              <a:rPr lang="it-IT" sz="2000" dirty="0">
                <a:latin typeface="Bodoni MT" pitchFamily="18" charset="0"/>
              </a:rPr>
              <a:t> </a:t>
            </a:r>
          </a:p>
          <a:p>
            <a:r>
              <a:rPr lang="it-IT" sz="2000" b="1" dirty="0">
                <a:latin typeface="Bodoni MT" pitchFamily="18" charset="0"/>
              </a:rPr>
              <a:t>1. </a:t>
            </a:r>
            <a:r>
              <a:rPr lang="it-IT" sz="2000" b="1" i="1" dirty="0" err="1">
                <a:latin typeface="Bodoni MT" pitchFamily="18" charset="0"/>
              </a:rPr>
              <a:t>Nomen</a:t>
            </a:r>
            <a:r>
              <a:rPr lang="it-IT" sz="2000" b="1" i="1" dirty="0">
                <a:latin typeface="Bodoni MT" pitchFamily="18" charset="0"/>
              </a:rPr>
              <a:t> </a:t>
            </a:r>
            <a:r>
              <a:rPr lang="it-IT" sz="2000" b="1" dirty="0">
                <a:latin typeface="Bodoni MT" pitchFamily="18" charset="0"/>
              </a:rPr>
              <a:t>[Cicerone-</a:t>
            </a:r>
            <a:r>
              <a:rPr lang="it-IT" sz="2000" b="1" dirty="0" err="1">
                <a:latin typeface="Bodoni MT" pitchFamily="18" charset="0"/>
              </a:rPr>
              <a:t>Quintiliano</a:t>
            </a:r>
            <a:r>
              <a:rPr lang="it-IT" sz="2000" b="1" dirty="0">
                <a:latin typeface="Bodoni MT" pitchFamily="18" charset="0"/>
              </a:rPr>
              <a:t>]</a:t>
            </a:r>
          </a:p>
          <a:p>
            <a:r>
              <a:rPr lang="it-IT" sz="2000" b="1" dirty="0">
                <a:latin typeface="Bodoni MT" pitchFamily="18" charset="0"/>
              </a:rPr>
              <a:t>2. </a:t>
            </a:r>
            <a:r>
              <a:rPr lang="it-IT" sz="2000" b="1" i="1" dirty="0">
                <a:latin typeface="Bodoni MT" pitchFamily="18" charset="0"/>
              </a:rPr>
              <a:t>Natura: </a:t>
            </a:r>
            <a:r>
              <a:rPr lang="it-IT" sz="2000" b="1" i="1" dirty="0" err="1">
                <a:latin typeface="Bodoni MT" pitchFamily="18" charset="0"/>
              </a:rPr>
              <a:t>sexus</a:t>
            </a:r>
            <a:r>
              <a:rPr lang="it-IT" sz="2000" b="1" i="1" dirty="0">
                <a:latin typeface="Bodoni MT" pitchFamily="18" charset="0"/>
              </a:rPr>
              <a:t>, natio, patria, </a:t>
            </a:r>
            <a:r>
              <a:rPr lang="it-IT" sz="2000" b="1" i="1" dirty="0" err="1">
                <a:latin typeface="Bodoni MT" pitchFamily="18" charset="0"/>
              </a:rPr>
              <a:t>cognatio</a:t>
            </a:r>
            <a:r>
              <a:rPr lang="it-IT" sz="2000" b="1" i="1" dirty="0">
                <a:latin typeface="Bodoni MT" pitchFamily="18" charset="0"/>
              </a:rPr>
              <a:t>, </a:t>
            </a:r>
            <a:r>
              <a:rPr lang="it-IT" sz="2000" b="1" i="1" dirty="0" err="1">
                <a:latin typeface="Bodoni MT" pitchFamily="18" charset="0"/>
              </a:rPr>
              <a:t>aetas</a:t>
            </a:r>
            <a:r>
              <a:rPr lang="it-IT" sz="2000" b="1" i="1" dirty="0">
                <a:latin typeface="Bodoni MT" pitchFamily="18" charset="0"/>
              </a:rPr>
              <a:t> </a:t>
            </a:r>
            <a:r>
              <a:rPr lang="it-IT" sz="2000" b="1" dirty="0">
                <a:latin typeface="Bodoni MT" pitchFamily="18" charset="0"/>
              </a:rPr>
              <a:t>[Cicerone-</a:t>
            </a:r>
            <a:r>
              <a:rPr lang="it-IT" sz="2000" b="1" dirty="0" err="1">
                <a:latin typeface="Bodoni MT" pitchFamily="18" charset="0"/>
              </a:rPr>
              <a:t>Quintiliano</a:t>
            </a:r>
            <a:r>
              <a:rPr lang="it-IT" sz="2000" b="1" dirty="0">
                <a:latin typeface="Bodoni MT" pitchFamily="18" charset="0"/>
              </a:rPr>
              <a:t>]</a:t>
            </a:r>
          </a:p>
          <a:p>
            <a:r>
              <a:rPr lang="it-IT" sz="2000" b="1" dirty="0">
                <a:latin typeface="Bodoni MT" pitchFamily="18" charset="0"/>
              </a:rPr>
              <a:t>3. </a:t>
            </a:r>
            <a:r>
              <a:rPr lang="it-IT" sz="2000" b="1" i="1" dirty="0" err="1">
                <a:latin typeface="Bodoni MT" pitchFamily="18" charset="0"/>
              </a:rPr>
              <a:t>Victus</a:t>
            </a:r>
            <a:r>
              <a:rPr lang="it-IT" sz="2000" b="1" i="1" dirty="0">
                <a:latin typeface="Bodoni MT" pitchFamily="18" charset="0"/>
              </a:rPr>
              <a:t> </a:t>
            </a:r>
            <a:r>
              <a:rPr lang="it-IT" sz="2000" b="1" dirty="0">
                <a:latin typeface="Bodoni MT" pitchFamily="18" charset="0"/>
              </a:rPr>
              <a:t>[Cicerone] – </a:t>
            </a:r>
            <a:r>
              <a:rPr lang="it-IT" sz="2000" b="1" i="1" dirty="0" err="1">
                <a:latin typeface="Bodoni MT" pitchFamily="18" charset="0"/>
              </a:rPr>
              <a:t>Educatio</a:t>
            </a:r>
            <a:r>
              <a:rPr lang="it-IT" sz="2000" b="1" i="1" dirty="0">
                <a:latin typeface="Bodoni MT" pitchFamily="18" charset="0"/>
              </a:rPr>
              <a:t> et disciplina </a:t>
            </a:r>
            <a:r>
              <a:rPr lang="it-IT" sz="2000" b="1" dirty="0">
                <a:latin typeface="Bodoni MT" pitchFamily="18" charset="0"/>
              </a:rPr>
              <a:t>[</a:t>
            </a:r>
            <a:r>
              <a:rPr lang="it-IT" sz="2000" b="1" dirty="0" err="1">
                <a:latin typeface="Bodoni MT" pitchFamily="18" charset="0"/>
              </a:rPr>
              <a:t>Quintiliano</a:t>
            </a:r>
            <a:r>
              <a:rPr lang="it-IT" sz="2000" b="1" dirty="0">
                <a:latin typeface="Bodoni MT" pitchFamily="18" charset="0"/>
              </a:rPr>
              <a:t>]</a:t>
            </a:r>
          </a:p>
          <a:p>
            <a:r>
              <a:rPr lang="it-IT" sz="2000" b="1" dirty="0">
                <a:latin typeface="Bodoni MT" pitchFamily="18" charset="0"/>
              </a:rPr>
              <a:t>4. </a:t>
            </a:r>
            <a:r>
              <a:rPr lang="it-IT" sz="2000" b="1" i="1" dirty="0">
                <a:latin typeface="Bodoni MT" pitchFamily="18" charset="0"/>
              </a:rPr>
              <a:t>Fortuna </a:t>
            </a:r>
            <a:r>
              <a:rPr lang="it-IT" sz="2000" b="1" dirty="0">
                <a:latin typeface="Bodoni MT" pitchFamily="18" charset="0"/>
              </a:rPr>
              <a:t>[Cicerone-</a:t>
            </a:r>
            <a:r>
              <a:rPr lang="it-IT" sz="2000" b="1" dirty="0" err="1">
                <a:latin typeface="Bodoni MT" pitchFamily="18" charset="0"/>
              </a:rPr>
              <a:t>Quintiliano</a:t>
            </a:r>
            <a:r>
              <a:rPr lang="it-IT" sz="2000" b="1" dirty="0">
                <a:latin typeface="Bodoni MT" pitchFamily="18" charset="0"/>
              </a:rPr>
              <a:t>]</a:t>
            </a:r>
          </a:p>
          <a:p>
            <a:r>
              <a:rPr lang="es-ES" sz="2000" dirty="0">
                <a:latin typeface="Bodoni MT" pitchFamily="18" charset="0"/>
              </a:rPr>
              <a:t>5. «</a:t>
            </a:r>
            <a:r>
              <a:rPr lang="es-ES" sz="2000" i="1" dirty="0">
                <a:latin typeface="Bodoni MT" pitchFamily="18" charset="0"/>
              </a:rPr>
              <a:t>Intuendum etiam quid adfectet quisque...</a:t>
            </a:r>
            <a:r>
              <a:rPr lang="es-ES" sz="2000" dirty="0">
                <a:latin typeface="Bodoni MT" pitchFamily="18" charset="0"/>
              </a:rPr>
              <a:t>» [Quintiliano]</a:t>
            </a:r>
            <a:endParaRPr lang="it-IT" sz="2000" dirty="0">
              <a:latin typeface="Bodoni MT" pitchFamily="18" charset="0"/>
            </a:endParaRPr>
          </a:p>
          <a:p>
            <a:r>
              <a:rPr lang="es-ES" sz="2000" dirty="0">
                <a:latin typeface="Bodoni MT" pitchFamily="18" charset="0"/>
              </a:rPr>
              <a:t>6. </a:t>
            </a:r>
            <a:r>
              <a:rPr lang="es-ES" sz="2000" i="1" dirty="0">
                <a:latin typeface="Bodoni MT" pitchFamily="18" charset="0"/>
              </a:rPr>
              <a:t>Habitus </a:t>
            </a:r>
            <a:r>
              <a:rPr lang="es-ES" sz="2000" dirty="0">
                <a:latin typeface="Bodoni MT" pitchFamily="18" charset="0"/>
              </a:rPr>
              <a:t>[Cicerone] – </a:t>
            </a:r>
            <a:r>
              <a:rPr lang="es-ES" sz="2000" i="1" dirty="0">
                <a:latin typeface="Bodoni MT" pitchFamily="18" charset="0"/>
              </a:rPr>
              <a:t>Habitus corporis / Habitus animi </a:t>
            </a:r>
            <a:r>
              <a:rPr lang="es-ES" sz="2000" dirty="0">
                <a:latin typeface="Bodoni MT" pitchFamily="18" charset="0"/>
              </a:rPr>
              <a:t>[Quintiliano]</a:t>
            </a:r>
            <a:endParaRPr lang="it-IT" sz="2000" dirty="0">
              <a:latin typeface="Bodoni MT" pitchFamily="18" charset="0"/>
            </a:endParaRPr>
          </a:p>
          <a:p>
            <a:r>
              <a:rPr lang="it-IT" sz="2000" dirty="0">
                <a:latin typeface="Bodoni MT" pitchFamily="18" charset="0"/>
              </a:rPr>
              <a:t>7. </a:t>
            </a:r>
            <a:r>
              <a:rPr lang="it-IT" sz="2000" i="1" dirty="0" err="1">
                <a:latin typeface="Bodoni MT" pitchFamily="18" charset="0"/>
              </a:rPr>
              <a:t>Adfectus</a:t>
            </a:r>
            <a:r>
              <a:rPr lang="it-IT" sz="2000" i="1" dirty="0">
                <a:latin typeface="Bodoni MT" pitchFamily="18" charset="0"/>
              </a:rPr>
              <a:t> </a:t>
            </a:r>
            <a:r>
              <a:rPr lang="it-IT" sz="2000" dirty="0">
                <a:latin typeface="Bodoni MT" pitchFamily="18" charset="0"/>
              </a:rPr>
              <a:t>[Cicerone] – </a:t>
            </a:r>
            <a:r>
              <a:rPr lang="it-IT" sz="2000" i="1" dirty="0" err="1">
                <a:latin typeface="Bodoni MT" pitchFamily="18" charset="0"/>
              </a:rPr>
              <a:t>Commotio</a:t>
            </a:r>
            <a:r>
              <a:rPr lang="it-IT" sz="2000" i="1" dirty="0">
                <a:latin typeface="Bodoni MT" pitchFamily="18" charset="0"/>
              </a:rPr>
              <a:t> animi </a:t>
            </a:r>
            <a:r>
              <a:rPr lang="it-IT" sz="2000" dirty="0">
                <a:latin typeface="Bodoni MT" pitchFamily="18" charset="0"/>
              </a:rPr>
              <a:t>[</a:t>
            </a:r>
            <a:r>
              <a:rPr lang="it-IT" sz="2000" dirty="0" err="1">
                <a:latin typeface="Bodoni MT" pitchFamily="18" charset="0"/>
              </a:rPr>
              <a:t>Quintiliano</a:t>
            </a:r>
            <a:r>
              <a:rPr lang="it-IT" sz="2000" dirty="0">
                <a:latin typeface="Bodoni MT" pitchFamily="18" charset="0"/>
              </a:rPr>
              <a:t>]</a:t>
            </a:r>
          </a:p>
          <a:p>
            <a:r>
              <a:rPr lang="it-IT" sz="2000" dirty="0">
                <a:latin typeface="Bodoni MT" pitchFamily="18" charset="0"/>
              </a:rPr>
              <a:t>8. </a:t>
            </a:r>
            <a:r>
              <a:rPr lang="it-IT" sz="2000" i="1" dirty="0" err="1">
                <a:latin typeface="Bodoni MT" pitchFamily="18" charset="0"/>
              </a:rPr>
              <a:t>Studium</a:t>
            </a:r>
            <a:r>
              <a:rPr lang="it-IT" sz="2000" i="1" dirty="0">
                <a:latin typeface="Bodoni MT" pitchFamily="18" charset="0"/>
              </a:rPr>
              <a:t> </a:t>
            </a:r>
            <a:r>
              <a:rPr lang="it-IT" sz="2000" dirty="0">
                <a:latin typeface="Bodoni MT" pitchFamily="18" charset="0"/>
              </a:rPr>
              <a:t>[Cicerone] – </a:t>
            </a:r>
            <a:r>
              <a:rPr lang="it-IT" sz="2000" i="1" dirty="0">
                <a:latin typeface="Bodoni MT" pitchFamily="18" charset="0"/>
              </a:rPr>
              <a:t>Studia </a:t>
            </a:r>
            <a:r>
              <a:rPr lang="it-IT" sz="2000" dirty="0">
                <a:latin typeface="Bodoni MT" pitchFamily="18" charset="0"/>
              </a:rPr>
              <a:t>[</a:t>
            </a:r>
            <a:r>
              <a:rPr lang="it-IT" sz="2000" dirty="0" err="1">
                <a:latin typeface="Bodoni MT" pitchFamily="18" charset="0"/>
              </a:rPr>
              <a:t>Quintiliano</a:t>
            </a:r>
            <a:r>
              <a:rPr lang="it-IT" sz="2000" dirty="0">
                <a:latin typeface="Bodoni MT" pitchFamily="18" charset="0"/>
              </a:rPr>
              <a:t>]</a:t>
            </a:r>
          </a:p>
          <a:p>
            <a:r>
              <a:rPr lang="it-IT" sz="2000" dirty="0">
                <a:latin typeface="Bodoni MT" pitchFamily="18" charset="0"/>
              </a:rPr>
              <a:t>9. </a:t>
            </a:r>
            <a:r>
              <a:rPr lang="it-IT" sz="2000" i="1" dirty="0" err="1">
                <a:latin typeface="Bodoni MT" pitchFamily="18" charset="0"/>
              </a:rPr>
              <a:t>Consilium</a:t>
            </a:r>
            <a:r>
              <a:rPr lang="it-IT" sz="2000" i="1" dirty="0">
                <a:latin typeface="Bodoni MT" pitchFamily="18" charset="0"/>
              </a:rPr>
              <a:t> </a:t>
            </a:r>
            <a:r>
              <a:rPr lang="it-IT" sz="2000" dirty="0">
                <a:latin typeface="Bodoni MT" pitchFamily="18" charset="0"/>
              </a:rPr>
              <a:t>[Cicerone] – </a:t>
            </a:r>
            <a:r>
              <a:rPr lang="it-IT" sz="2000" i="1" dirty="0">
                <a:latin typeface="Bodoni MT" pitchFamily="18" charset="0"/>
              </a:rPr>
              <a:t>Consilia </a:t>
            </a:r>
            <a:r>
              <a:rPr lang="it-IT" sz="2000" dirty="0">
                <a:latin typeface="Bodoni MT" pitchFamily="18" charset="0"/>
              </a:rPr>
              <a:t>[</a:t>
            </a:r>
            <a:r>
              <a:rPr lang="it-IT" sz="2000" dirty="0" err="1">
                <a:latin typeface="Bodoni MT" pitchFamily="18" charset="0"/>
              </a:rPr>
              <a:t>Quintiliano</a:t>
            </a:r>
            <a:r>
              <a:rPr lang="it-IT" sz="2000" dirty="0">
                <a:latin typeface="Bodoni MT" pitchFamily="18" charset="0"/>
              </a:rPr>
              <a:t>]</a:t>
            </a:r>
          </a:p>
          <a:p>
            <a:r>
              <a:rPr lang="it-IT" sz="2000" dirty="0">
                <a:latin typeface="Bodoni MT" pitchFamily="18" charset="0"/>
              </a:rPr>
              <a:t>10. </a:t>
            </a:r>
            <a:r>
              <a:rPr lang="it-IT" sz="2000" i="1" dirty="0" err="1">
                <a:latin typeface="Bodoni MT" pitchFamily="18" charset="0"/>
              </a:rPr>
              <a:t>Facta</a:t>
            </a:r>
            <a:r>
              <a:rPr lang="it-IT" sz="2000" i="1" dirty="0">
                <a:latin typeface="Bodoni MT" pitchFamily="18" charset="0"/>
              </a:rPr>
              <a:t> </a:t>
            </a:r>
            <a:r>
              <a:rPr lang="it-IT" sz="2000" dirty="0">
                <a:latin typeface="Bodoni MT" pitchFamily="18" charset="0"/>
              </a:rPr>
              <a:t>[Cicerone] – </a:t>
            </a:r>
            <a:r>
              <a:rPr lang="it-IT" sz="2000" i="1" dirty="0">
                <a:latin typeface="Bodoni MT" pitchFamily="18" charset="0"/>
              </a:rPr>
              <a:t>Acta </a:t>
            </a:r>
            <a:r>
              <a:rPr lang="it-IT" sz="2000" dirty="0">
                <a:latin typeface="Bodoni MT" pitchFamily="18" charset="0"/>
              </a:rPr>
              <a:t>[</a:t>
            </a:r>
            <a:r>
              <a:rPr lang="it-IT" sz="2000" dirty="0" err="1">
                <a:latin typeface="Bodoni MT" pitchFamily="18" charset="0"/>
              </a:rPr>
              <a:t>Quintiliano</a:t>
            </a:r>
            <a:r>
              <a:rPr lang="it-IT" sz="2000" dirty="0">
                <a:latin typeface="Bodoni MT" pitchFamily="18" charset="0"/>
              </a:rPr>
              <a:t>]</a:t>
            </a:r>
          </a:p>
          <a:p>
            <a:r>
              <a:rPr lang="it-IT" sz="2000" dirty="0">
                <a:latin typeface="Bodoni MT" pitchFamily="18" charset="0"/>
              </a:rPr>
              <a:t>11. </a:t>
            </a:r>
            <a:r>
              <a:rPr lang="it-IT" sz="2000" i="1" dirty="0">
                <a:latin typeface="Bodoni MT" pitchFamily="18" charset="0"/>
              </a:rPr>
              <a:t>Casus </a:t>
            </a:r>
            <a:r>
              <a:rPr lang="it-IT" sz="2000" dirty="0">
                <a:latin typeface="Bodoni MT" pitchFamily="18" charset="0"/>
              </a:rPr>
              <a:t>[Cicerone]</a:t>
            </a:r>
          </a:p>
          <a:p>
            <a:r>
              <a:rPr lang="it-IT" sz="2000" dirty="0">
                <a:latin typeface="Bodoni MT" pitchFamily="18" charset="0"/>
              </a:rPr>
              <a:t>12. </a:t>
            </a:r>
            <a:r>
              <a:rPr lang="it-IT" sz="2000" i="1" dirty="0" err="1">
                <a:latin typeface="Bodoni MT" pitchFamily="18" charset="0"/>
              </a:rPr>
              <a:t>Orationes</a:t>
            </a:r>
            <a:r>
              <a:rPr lang="it-IT" sz="2000" i="1" dirty="0">
                <a:latin typeface="Bodoni MT" pitchFamily="18" charset="0"/>
              </a:rPr>
              <a:t> </a:t>
            </a:r>
            <a:r>
              <a:rPr lang="it-IT" sz="2000" dirty="0">
                <a:latin typeface="Bodoni MT" pitchFamily="18" charset="0"/>
              </a:rPr>
              <a:t>[Cicerone] – </a:t>
            </a:r>
            <a:r>
              <a:rPr lang="it-IT" sz="2000" i="1" dirty="0" err="1">
                <a:latin typeface="Bodoni MT" pitchFamily="18" charset="0"/>
              </a:rPr>
              <a:t>Dicta</a:t>
            </a:r>
            <a:r>
              <a:rPr lang="it-IT" sz="2000" i="1" dirty="0">
                <a:latin typeface="Bodoni MT" pitchFamily="18" charset="0"/>
              </a:rPr>
              <a:t> </a:t>
            </a:r>
            <a:r>
              <a:rPr lang="it-IT" sz="2000" dirty="0">
                <a:latin typeface="Bodoni MT" pitchFamily="18" charset="0"/>
              </a:rPr>
              <a:t>[</a:t>
            </a:r>
            <a:r>
              <a:rPr lang="it-IT" sz="2000" dirty="0" err="1">
                <a:latin typeface="Bodoni MT" pitchFamily="18" charset="0"/>
              </a:rPr>
              <a:t>Quintiliano</a:t>
            </a:r>
            <a:r>
              <a:rPr lang="it-IT" sz="2000" dirty="0">
                <a:latin typeface="Bodoni MT" pitchFamily="18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31368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470898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000" dirty="0">
                <a:latin typeface="Georgia" pitchFamily="18" charset="0"/>
              </a:rPr>
              <a:t>Lo schema epidittico dell’</a:t>
            </a:r>
            <a:r>
              <a:rPr lang="it-IT" sz="2000" i="1" dirty="0">
                <a:latin typeface="Georgia" pitchFamily="18" charset="0"/>
              </a:rPr>
              <a:t> «Ad </a:t>
            </a:r>
            <a:r>
              <a:rPr lang="it-IT" sz="2000" i="1" dirty="0" err="1">
                <a:latin typeface="Georgia" pitchFamily="18" charset="0"/>
              </a:rPr>
              <a:t>Herennium</a:t>
            </a:r>
            <a:r>
              <a:rPr lang="it-IT" sz="2000" i="1" dirty="0" smtClean="0">
                <a:latin typeface="Georgia" pitchFamily="18" charset="0"/>
              </a:rPr>
              <a:t>»</a:t>
            </a:r>
          </a:p>
          <a:p>
            <a:endParaRPr lang="it-IT" sz="2000" dirty="0">
              <a:latin typeface="Georgia" pitchFamily="18" charset="0"/>
            </a:endParaRPr>
          </a:p>
          <a:p>
            <a:r>
              <a:rPr lang="it-IT" sz="2000" dirty="0">
                <a:latin typeface="Georgia" pitchFamily="18" charset="0"/>
              </a:rPr>
              <a:t>[Le virtù sono le quattro consuete: </a:t>
            </a:r>
            <a:r>
              <a:rPr lang="it-IT" sz="2000" b="1" dirty="0">
                <a:latin typeface="Georgia" pitchFamily="18" charset="0"/>
              </a:rPr>
              <a:t>giustizia, fortezza, modestia e prudenza</a:t>
            </a:r>
            <a:r>
              <a:rPr lang="it-IT" sz="2000" dirty="0">
                <a:latin typeface="Georgia" pitchFamily="18" charset="0"/>
              </a:rPr>
              <a:t>]</a:t>
            </a:r>
          </a:p>
          <a:p>
            <a:r>
              <a:rPr lang="it-IT" sz="2000" dirty="0">
                <a:latin typeface="Georgia" pitchFamily="18" charset="0"/>
              </a:rPr>
              <a:t>1. Si comincia con i due beni esterni più rilevanti: </a:t>
            </a:r>
            <a:r>
              <a:rPr lang="it-IT" sz="2000" i="1" dirty="0" err="1">
                <a:latin typeface="Georgia" pitchFamily="18" charset="0"/>
              </a:rPr>
              <a:t>genus</a:t>
            </a:r>
            <a:r>
              <a:rPr lang="it-IT" sz="2000" i="1" dirty="0">
                <a:latin typeface="Georgia" pitchFamily="18" charset="0"/>
              </a:rPr>
              <a:t> </a:t>
            </a:r>
            <a:r>
              <a:rPr lang="it-IT" sz="2000" dirty="0">
                <a:latin typeface="Georgia" pitchFamily="18" charset="0"/>
              </a:rPr>
              <a:t>ed </a:t>
            </a:r>
            <a:r>
              <a:rPr lang="it-IT" sz="2000" i="1" dirty="0" err="1">
                <a:latin typeface="Georgia" pitchFamily="18" charset="0"/>
              </a:rPr>
              <a:t>educatio</a:t>
            </a:r>
            <a:r>
              <a:rPr lang="it-IT" sz="2000" i="1" dirty="0">
                <a:latin typeface="Georgia" pitchFamily="18" charset="0"/>
              </a:rPr>
              <a:t>.</a:t>
            </a:r>
            <a:endParaRPr lang="it-IT" sz="2000" dirty="0">
              <a:latin typeface="Georgia" pitchFamily="18" charset="0"/>
            </a:endParaRPr>
          </a:p>
          <a:p>
            <a:r>
              <a:rPr lang="it-IT" sz="2000" dirty="0">
                <a:latin typeface="Georgia" pitchFamily="18" charset="0"/>
              </a:rPr>
              <a:t>2. Si ponderano quindi le qualità del corpo (agilità, forza, bellezza, salute e loro contrari) e si confrontano con le qualità dell’animo.</a:t>
            </a:r>
          </a:p>
          <a:p>
            <a:r>
              <a:rPr lang="it-IT" sz="2000" dirty="0">
                <a:latin typeface="Georgia" pitchFamily="18" charset="0"/>
              </a:rPr>
              <a:t>3. Si ritorna poi ai beni esterni per valutare se furono impiegati in modo virtuoso (dunque per illustrare le virtù sopra rammentate). Qui lo Pseudo-Cicerone elenca altri quattro beni esterni che si aggiungono alla famiglia e all’educazione: </a:t>
            </a:r>
          </a:p>
          <a:p>
            <a:r>
              <a:rPr lang="it-IT" sz="2000" dirty="0">
                <a:latin typeface="Georgia" pitchFamily="18" charset="0"/>
              </a:rPr>
              <a:t>a. ricchezza (o povertà); </a:t>
            </a:r>
          </a:p>
          <a:p>
            <a:r>
              <a:rPr lang="it-IT" sz="2000" dirty="0">
                <a:latin typeface="Georgia" pitchFamily="18" charset="0"/>
              </a:rPr>
              <a:t>b. cariche esercitate (</a:t>
            </a:r>
            <a:r>
              <a:rPr lang="it-IT" sz="2000" i="1" dirty="0" err="1">
                <a:latin typeface="Georgia" pitchFamily="18" charset="0"/>
              </a:rPr>
              <a:t>potestates</a:t>
            </a:r>
            <a:r>
              <a:rPr lang="it-IT" sz="2000" dirty="0">
                <a:latin typeface="Georgia" pitchFamily="18" charset="0"/>
              </a:rPr>
              <a:t>); </a:t>
            </a:r>
          </a:p>
          <a:p>
            <a:r>
              <a:rPr lang="it-IT" sz="2000" dirty="0">
                <a:latin typeface="Georgia" pitchFamily="18" charset="0"/>
              </a:rPr>
              <a:t>c. onori ricevuti (</a:t>
            </a:r>
            <a:r>
              <a:rPr lang="it-IT" sz="2000" i="1" dirty="0" err="1">
                <a:latin typeface="Georgia" pitchFamily="18" charset="0"/>
              </a:rPr>
              <a:t>gloriae</a:t>
            </a:r>
            <a:r>
              <a:rPr lang="it-IT" sz="2000" dirty="0">
                <a:latin typeface="Georgia" pitchFamily="18" charset="0"/>
              </a:rPr>
              <a:t>); </a:t>
            </a:r>
          </a:p>
          <a:p>
            <a:r>
              <a:rPr lang="it-IT" sz="2000" dirty="0">
                <a:latin typeface="Georgia" pitchFamily="18" charset="0"/>
              </a:rPr>
              <a:t>d. amicizie e inimicizie. </a:t>
            </a:r>
          </a:p>
        </p:txBody>
      </p:sp>
    </p:spTree>
    <p:extLst>
      <p:ext uri="{BB962C8B-B14F-4D97-AF65-F5344CB8AC3E}">
        <p14:creationId xmlns:p14="http://schemas.microsoft.com/office/powerpoint/2010/main" val="17943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507831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sz="3600" dirty="0">
                <a:latin typeface="Georgia" pitchFamily="18" charset="0"/>
              </a:rPr>
              <a:t>L</a:t>
            </a:r>
            <a:r>
              <a:rPr lang="it-IT" sz="3600" dirty="0" smtClean="0">
                <a:latin typeface="Georgia" pitchFamily="18" charset="0"/>
              </a:rPr>
              <a:t>a </a:t>
            </a:r>
            <a:r>
              <a:rPr lang="it-IT" sz="3600" dirty="0">
                <a:latin typeface="Georgia" pitchFamily="18" charset="0"/>
              </a:rPr>
              <a:t>precettistica dell’epoca consentiva di </a:t>
            </a:r>
            <a:r>
              <a:rPr lang="it-IT" sz="3600" dirty="0" smtClean="0">
                <a:latin typeface="Georgia" pitchFamily="18" charset="0"/>
              </a:rPr>
              <a:t>parlare di </a:t>
            </a:r>
            <a:r>
              <a:rPr lang="it-IT" sz="3600" dirty="0">
                <a:latin typeface="Georgia" pitchFamily="18" charset="0"/>
              </a:rPr>
              <a:t>sé solo in due circostanze: </a:t>
            </a:r>
            <a:endParaRPr lang="it-IT" sz="3600" dirty="0" smtClean="0">
              <a:latin typeface="Georgia" pitchFamily="18" charset="0"/>
            </a:endParaRPr>
          </a:p>
          <a:p>
            <a:endParaRPr lang="it-IT" sz="3600" dirty="0">
              <a:latin typeface="Georgia" pitchFamily="18" charset="0"/>
            </a:endParaRPr>
          </a:p>
          <a:p>
            <a:r>
              <a:rPr lang="it-IT" sz="3600" dirty="0" smtClean="0">
                <a:latin typeface="Georgia" pitchFamily="18" charset="0"/>
              </a:rPr>
              <a:t>o </a:t>
            </a:r>
            <a:r>
              <a:rPr lang="it-IT" sz="3600" dirty="0">
                <a:latin typeface="Georgia" pitchFamily="18" charset="0"/>
              </a:rPr>
              <a:t>quando si era infamati </a:t>
            </a:r>
            <a:r>
              <a:rPr lang="it-IT" sz="3600" b="1" dirty="0">
                <a:latin typeface="Georgia" pitchFamily="18" charset="0"/>
              </a:rPr>
              <a:t>(genere giudiziale)</a:t>
            </a:r>
            <a:r>
              <a:rPr lang="it-IT" sz="3600" dirty="0">
                <a:latin typeface="Georgia" pitchFamily="18" charset="0"/>
              </a:rPr>
              <a:t>, </a:t>
            </a:r>
            <a:endParaRPr lang="it-IT" sz="3600" dirty="0" smtClean="0">
              <a:latin typeface="Georgia" pitchFamily="18" charset="0"/>
            </a:endParaRPr>
          </a:p>
          <a:p>
            <a:endParaRPr lang="it-IT" sz="3600" dirty="0">
              <a:latin typeface="Georgia" pitchFamily="18" charset="0"/>
            </a:endParaRPr>
          </a:p>
          <a:p>
            <a:r>
              <a:rPr lang="it-IT" sz="3600" dirty="0" smtClean="0">
                <a:latin typeface="Georgia" pitchFamily="18" charset="0"/>
              </a:rPr>
              <a:t>o </a:t>
            </a:r>
            <a:r>
              <a:rPr lang="it-IT" sz="3600" dirty="0">
                <a:latin typeface="Georgia" pitchFamily="18" charset="0"/>
              </a:rPr>
              <a:t>per </a:t>
            </a:r>
            <a:r>
              <a:rPr lang="it-IT" sz="3600" dirty="0" smtClean="0">
                <a:latin typeface="Georgia" pitchFamily="18" charset="0"/>
              </a:rPr>
              <a:t>fornire un </a:t>
            </a:r>
            <a:r>
              <a:rPr lang="it-IT" sz="3600" i="1" dirty="0" err="1">
                <a:latin typeface="Georgia" pitchFamily="18" charset="0"/>
              </a:rPr>
              <a:t>exemplum</a:t>
            </a:r>
            <a:r>
              <a:rPr lang="it-IT" sz="3600" i="1" dirty="0">
                <a:latin typeface="Georgia" pitchFamily="18" charset="0"/>
              </a:rPr>
              <a:t> </a:t>
            </a:r>
            <a:r>
              <a:rPr lang="it-IT" sz="3600" dirty="0">
                <a:latin typeface="Georgia" pitchFamily="18" charset="0"/>
              </a:rPr>
              <a:t>religioso o morale sulla scia delle </a:t>
            </a:r>
            <a:r>
              <a:rPr lang="it-IT" sz="3600" i="1" dirty="0">
                <a:latin typeface="Georgia" pitchFamily="18" charset="0"/>
              </a:rPr>
              <a:t>Confessioni </a:t>
            </a:r>
            <a:r>
              <a:rPr lang="it-IT" sz="3600" dirty="0">
                <a:latin typeface="Georgia" pitchFamily="18" charset="0"/>
              </a:rPr>
              <a:t>agostiniane </a:t>
            </a:r>
            <a:r>
              <a:rPr lang="it-IT" sz="3600" b="1" dirty="0">
                <a:latin typeface="Georgia" pitchFamily="18" charset="0"/>
              </a:rPr>
              <a:t>(</a:t>
            </a:r>
            <a:r>
              <a:rPr lang="it-IT" sz="3600" b="1" dirty="0" smtClean="0">
                <a:latin typeface="Georgia" pitchFamily="18" charset="0"/>
              </a:rPr>
              <a:t>genere dimostrativo</a:t>
            </a:r>
            <a:r>
              <a:rPr lang="it-IT" sz="3600" b="1" dirty="0">
                <a:latin typeface="Georgia" pitchFamily="18" charset="0"/>
              </a:rPr>
              <a:t>)</a:t>
            </a:r>
            <a:r>
              <a:rPr lang="it-IT" sz="3600" dirty="0">
                <a:latin typeface="Georg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43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54538" y="980728"/>
            <a:ext cx="8712968" cy="59093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 smtClean="0">
                <a:latin typeface="Georgia" pitchFamily="18" charset="0"/>
              </a:rPr>
              <a:t>Camuffamento epidittico: </a:t>
            </a:r>
            <a:endParaRPr lang="it-IT" sz="2400" dirty="0">
              <a:latin typeface="Georgia" pitchFamily="18" charset="0"/>
            </a:endParaRPr>
          </a:p>
          <a:p>
            <a:r>
              <a:rPr lang="it-IT" sz="2400" dirty="0" smtClean="0">
                <a:solidFill>
                  <a:srgbClr val="FF0000"/>
                </a:solidFill>
                <a:latin typeface="Georgia" pitchFamily="18" charset="0"/>
              </a:rPr>
              <a:t>«[…] 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y </a:t>
            </a:r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también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  <a:latin typeface="Georgia" pitchFamily="18" charset="0"/>
              </a:rPr>
              <a:t>porque</a:t>
            </a:r>
            <a:r>
              <a:rPr lang="it-IT" sz="2400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es-ES" sz="2400" dirty="0" smtClean="0">
                <a:solidFill>
                  <a:srgbClr val="FF0000"/>
                </a:solidFill>
                <a:latin typeface="Georgia" pitchFamily="18" charset="0"/>
              </a:rPr>
              <a:t>consideren </a:t>
            </a:r>
            <a:r>
              <a:rPr lang="es-ES" sz="2400" dirty="0">
                <a:solidFill>
                  <a:srgbClr val="FF0000"/>
                </a:solidFill>
                <a:latin typeface="Georgia" pitchFamily="18" charset="0"/>
              </a:rPr>
              <a:t>los que heredaron nobles estados quán poco se les deve, pues fortuna </a:t>
            </a:r>
            <a:r>
              <a:rPr lang="es-ES" sz="2400" dirty="0" smtClean="0">
                <a:solidFill>
                  <a:srgbClr val="FF0000"/>
                </a:solidFill>
                <a:latin typeface="Georgia" pitchFamily="18" charset="0"/>
              </a:rPr>
              <a:t>fue con </a:t>
            </a:r>
            <a:r>
              <a:rPr lang="es-ES" sz="2400" dirty="0">
                <a:solidFill>
                  <a:srgbClr val="FF0000"/>
                </a:solidFill>
                <a:latin typeface="Georgia" pitchFamily="18" charset="0"/>
              </a:rPr>
              <a:t>ellos parcial, y quánto más hizieron los que, siéndoles contraria, con fuerça </a:t>
            </a:r>
            <a:r>
              <a:rPr lang="es-ES" sz="2400" dirty="0" smtClean="0">
                <a:solidFill>
                  <a:srgbClr val="FF0000"/>
                </a:solidFill>
                <a:latin typeface="Georgia" pitchFamily="18" charset="0"/>
              </a:rPr>
              <a:t>y maña </a:t>
            </a:r>
            <a:r>
              <a:rPr lang="es-ES" sz="2400" dirty="0">
                <a:solidFill>
                  <a:srgbClr val="FF0000"/>
                </a:solidFill>
                <a:latin typeface="Georgia" pitchFamily="18" charset="0"/>
              </a:rPr>
              <a:t>remando salieron a buen </a:t>
            </a:r>
            <a:r>
              <a:rPr lang="es-ES" sz="2400" dirty="0" smtClean="0">
                <a:solidFill>
                  <a:srgbClr val="FF0000"/>
                </a:solidFill>
                <a:latin typeface="Georgia" pitchFamily="18" charset="0"/>
              </a:rPr>
              <a:t>puerto.»</a:t>
            </a:r>
          </a:p>
          <a:p>
            <a:pPr algn="just"/>
            <a:r>
              <a:rPr lang="it-IT" sz="2400" dirty="0">
                <a:latin typeface="Georgia" pitchFamily="18" charset="0"/>
              </a:rPr>
              <a:t>La virtù contrapposta alla fortuna è additata con un curioso binomio (forse </a:t>
            </a:r>
            <a:r>
              <a:rPr lang="it-IT" sz="2400" dirty="0" smtClean="0">
                <a:latin typeface="Georgia" pitchFamily="18" charset="0"/>
              </a:rPr>
              <a:t>interpretabile come </a:t>
            </a:r>
            <a:r>
              <a:rPr lang="it-IT" sz="2400" dirty="0">
                <a:latin typeface="Georgia" pitchFamily="18" charset="0"/>
              </a:rPr>
              <a:t>un’endiadi per designare la forza dell’astuzia): «con </a:t>
            </a:r>
            <a:r>
              <a:rPr lang="it-IT" sz="2400" dirty="0" err="1">
                <a:latin typeface="Georgia" pitchFamily="18" charset="0"/>
              </a:rPr>
              <a:t>fuerça</a:t>
            </a:r>
            <a:r>
              <a:rPr lang="it-IT" sz="2400" dirty="0">
                <a:latin typeface="Georgia" pitchFamily="18" charset="0"/>
              </a:rPr>
              <a:t> y </a:t>
            </a:r>
            <a:r>
              <a:rPr lang="it-IT" sz="2400" dirty="0" err="1">
                <a:latin typeface="Georgia" pitchFamily="18" charset="0"/>
              </a:rPr>
              <a:t>maña</a:t>
            </a:r>
            <a:r>
              <a:rPr lang="it-IT" sz="2400" dirty="0" smtClean="0">
                <a:latin typeface="Georgia" pitchFamily="18" charset="0"/>
              </a:rPr>
              <a:t>». </a:t>
            </a:r>
            <a:r>
              <a:rPr lang="it-IT" sz="2400" dirty="0" err="1" smtClean="0">
                <a:latin typeface="Georgia" pitchFamily="18" charset="0"/>
              </a:rPr>
              <a:t>Lázaro</a:t>
            </a:r>
            <a:r>
              <a:rPr lang="it-IT" sz="2400" dirty="0">
                <a:latin typeface="Georgia" pitchFamily="18" charset="0"/>
              </a:rPr>
              <a:t>, caricatura dell’</a:t>
            </a:r>
            <a:r>
              <a:rPr lang="it-IT" sz="2400" i="1" dirty="0">
                <a:latin typeface="Georgia" pitchFamily="18" charset="0"/>
              </a:rPr>
              <a:t>homo </a:t>
            </a:r>
            <a:r>
              <a:rPr lang="it-IT" sz="2400" i="1" dirty="0" err="1">
                <a:latin typeface="Georgia" pitchFamily="18" charset="0"/>
              </a:rPr>
              <a:t>novus</a:t>
            </a:r>
            <a:r>
              <a:rPr lang="it-IT" sz="2400" i="1" dirty="0">
                <a:latin typeface="Georgia" pitchFamily="18" charset="0"/>
              </a:rPr>
              <a:t> </a:t>
            </a:r>
            <a:r>
              <a:rPr lang="it-IT" sz="2400" dirty="0">
                <a:latin typeface="Georgia" pitchFamily="18" charset="0"/>
              </a:rPr>
              <a:t>rinascimentale</a:t>
            </a:r>
            <a:r>
              <a:rPr lang="it-IT" sz="2400" dirty="0" smtClean="0">
                <a:latin typeface="Georgia" pitchFamily="18" charset="0"/>
              </a:rPr>
              <a:t>,  </a:t>
            </a:r>
            <a:r>
              <a:rPr lang="it-IT" sz="2400" dirty="0">
                <a:latin typeface="Georgia" pitchFamily="18" charset="0"/>
              </a:rPr>
              <a:t>intende illustrare due </a:t>
            </a:r>
            <a:r>
              <a:rPr lang="it-IT" sz="2400" i="1" dirty="0" err="1">
                <a:latin typeface="Georgia" pitchFamily="18" charset="0"/>
              </a:rPr>
              <a:t>primores</a:t>
            </a:r>
            <a:r>
              <a:rPr lang="it-IT" sz="2400" i="1" dirty="0">
                <a:latin typeface="Georgia" pitchFamily="18" charset="0"/>
              </a:rPr>
              <a:t> </a:t>
            </a:r>
            <a:r>
              <a:rPr lang="it-IT" sz="2400" dirty="0" smtClean="0">
                <a:latin typeface="Georgia" pitchFamily="18" charset="0"/>
              </a:rPr>
              <a:t>col resoconto </a:t>
            </a:r>
            <a:r>
              <a:rPr lang="it-IT" sz="2400" dirty="0">
                <a:latin typeface="Georgia" pitchFamily="18" charset="0"/>
              </a:rPr>
              <a:t>delle sue vicissitudini: la </a:t>
            </a:r>
            <a:r>
              <a:rPr lang="it-IT" sz="2400" i="1" dirty="0" err="1">
                <a:latin typeface="Georgia" pitchFamily="18" charset="0"/>
              </a:rPr>
              <a:t>fuerça</a:t>
            </a:r>
            <a:r>
              <a:rPr lang="it-IT" sz="2400" dirty="0">
                <a:latin typeface="Georgia" pitchFamily="18" charset="0"/>
              </a:rPr>
              <a:t>, ossia la </a:t>
            </a:r>
            <a:r>
              <a:rPr lang="it-IT" sz="2400" i="1" dirty="0" err="1">
                <a:latin typeface="Georgia" pitchFamily="18" charset="0"/>
              </a:rPr>
              <a:t>fortitudo</a:t>
            </a:r>
            <a:r>
              <a:rPr lang="it-IT" sz="2400" dirty="0">
                <a:latin typeface="Georgia" pitchFamily="18" charset="0"/>
              </a:rPr>
              <a:t>, e poi una strana </a:t>
            </a:r>
            <a:r>
              <a:rPr lang="it-IT" sz="2400" dirty="0" smtClean="0">
                <a:latin typeface="Georgia" pitchFamily="18" charset="0"/>
              </a:rPr>
              <a:t>qualità che </a:t>
            </a:r>
            <a:r>
              <a:rPr lang="it-IT" sz="2400" dirty="0">
                <a:latin typeface="Georgia" pitchFamily="18" charset="0"/>
              </a:rPr>
              <a:t>non forma parte come la precedente delle quattro virtù cardinali ereditate dallo</a:t>
            </a:r>
          </a:p>
          <a:p>
            <a:r>
              <a:rPr lang="it-IT" sz="2400" dirty="0">
                <a:latin typeface="Georgia" pitchFamily="18" charset="0"/>
              </a:rPr>
              <a:t>stoicismo, ma anzi rovescia repentinamente quest’orizzonte assiologico: </a:t>
            </a:r>
            <a:r>
              <a:rPr lang="it-IT" sz="2400" b="1" dirty="0" smtClean="0">
                <a:latin typeface="Georgia" pitchFamily="18" charset="0"/>
              </a:rPr>
              <a:t>la </a:t>
            </a:r>
            <a:r>
              <a:rPr lang="it-IT" sz="2400" b="1" i="1" dirty="0" err="1" smtClean="0">
                <a:latin typeface="Georgia" pitchFamily="18" charset="0"/>
              </a:rPr>
              <a:t>maña</a:t>
            </a:r>
            <a:r>
              <a:rPr lang="it-IT" sz="2400" b="1" dirty="0" smtClean="0">
                <a:latin typeface="Georgia" pitchFamily="18" charset="0"/>
              </a:rPr>
              <a:t>, ossia </a:t>
            </a:r>
            <a:r>
              <a:rPr lang="it-IT" sz="2400" b="1" dirty="0">
                <a:latin typeface="Georgia" pitchFamily="18" charset="0"/>
              </a:rPr>
              <a:t>l’arguzia che permette di trionfare con l’inganno, e di </a:t>
            </a:r>
            <a:r>
              <a:rPr lang="it-IT" sz="2400" b="1" i="1" dirty="0" err="1">
                <a:latin typeface="Georgia" pitchFamily="18" charset="0"/>
              </a:rPr>
              <a:t>valerse</a:t>
            </a:r>
            <a:r>
              <a:rPr lang="it-IT" sz="2400" b="1" i="1" dirty="0">
                <a:latin typeface="Georgia" pitchFamily="18" charset="0"/>
              </a:rPr>
              <a:t> por </a:t>
            </a:r>
            <a:r>
              <a:rPr lang="it-IT" sz="2400" b="1" i="1" dirty="0" err="1">
                <a:latin typeface="Georgia" pitchFamily="18" charset="0"/>
              </a:rPr>
              <a:t>sí</a:t>
            </a:r>
            <a:r>
              <a:rPr lang="it-IT" sz="2400" b="1" i="1" dirty="0">
                <a:latin typeface="Georgia" pitchFamily="18" charset="0"/>
              </a:rPr>
              <a:t> </a:t>
            </a:r>
            <a:r>
              <a:rPr lang="it-IT" sz="2400" b="1" i="1" dirty="0" err="1">
                <a:latin typeface="Georgia" pitchFamily="18" charset="0"/>
              </a:rPr>
              <a:t>mismo</a:t>
            </a:r>
            <a:r>
              <a:rPr lang="it-IT" sz="2400" b="1" i="1" dirty="0">
                <a:latin typeface="Georgia" pitchFamily="18" charset="0"/>
              </a:rPr>
              <a:t>.</a:t>
            </a:r>
            <a:endParaRPr lang="es-ES" sz="2400" b="1" dirty="0">
              <a:latin typeface="Georgia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212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489364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Georgia" pitchFamily="18" charset="0"/>
              </a:rPr>
              <a:t>Se il narratore può spacciare una descrizione forense (ma il taglio giudiziale si </a:t>
            </a:r>
            <a:r>
              <a:rPr lang="it-IT" sz="2400" dirty="0" smtClean="0">
                <a:latin typeface="Georgia" pitchFamily="18" charset="0"/>
              </a:rPr>
              <a:t>palesa del </a:t>
            </a:r>
            <a:r>
              <a:rPr lang="it-IT" sz="2400" dirty="0">
                <a:latin typeface="Georgia" pitchFamily="18" charset="0"/>
              </a:rPr>
              <a:t>tutto solo alla fine, una volta svelato il </a:t>
            </a:r>
            <a:r>
              <a:rPr lang="it-IT" sz="2400" i="1" dirty="0">
                <a:latin typeface="Georgia" pitchFamily="18" charset="0"/>
              </a:rPr>
              <a:t>ménage à </a:t>
            </a:r>
            <a:r>
              <a:rPr lang="it-IT" sz="2400" i="1" dirty="0" err="1">
                <a:latin typeface="Georgia" pitchFamily="18" charset="0"/>
              </a:rPr>
              <a:t>trois</a:t>
            </a:r>
            <a:r>
              <a:rPr lang="it-IT" sz="2400" dirty="0">
                <a:latin typeface="Georgia" pitchFamily="18" charset="0"/>
              </a:rPr>
              <a:t>) per una dimostrativa, </a:t>
            </a:r>
            <a:r>
              <a:rPr lang="it-IT" sz="2400" dirty="0" smtClean="0">
                <a:latin typeface="Georgia" pitchFamily="18" charset="0"/>
              </a:rPr>
              <a:t>è proprio </a:t>
            </a:r>
            <a:r>
              <a:rPr lang="it-IT" sz="2400" dirty="0">
                <a:latin typeface="Georgia" pitchFamily="18" charset="0"/>
              </a:rPr>
              <a:t>perché addita prima due pseudo-virtù da mostrare («con </a:t>
            </a:r>
            <a:r>
              <a:rPr lang="it-IT" sz="2400" dirty="0" err="1">
                <a:latin typeface="Georgia" pitchFamily="18" charset="0"/>
              </a:rPr>
              <a:t>fuerça</a:t>
            </a:r>
            <a:r>
              <a:rPr lang="it-IT" sz="2400" dirty="0">
                <a:latin typeface="Georgia" pitchFamily="18" charset="0"/>
              </a:rPr>
              <a:t> y </a:t>
            </a:r>
            <a:r>
              <a:rPr lang="it-IT" sz="2400" dirty="0" err="1">
                <a:latin typeface="Georgia" pitchFamily="18" charset="0"/>
              </a:rPr>
              <a:t>maña</a:t>
            </a:r>
            <a:r>
              <a:rPr lang="it-IT" sz="2400" dirty="0">
                <a:latin typeface="Georgia" pitchFamily="18" charset="0"/>
              </a:rPr>
              <a:t>») e </a:t>
            </a:r>
            <a:r>
              <a:rPr lang="it-IT" sz="2400" dirty="0" smtClean="0">
                <a:latin typeface="Georgia" pitchFamily="18" charset="0"/>
              </a:rPr>
              <a:t>poi sfrutta</a:t>
            </a:r>
            <a:r>
              <a:rPr lang="it-IT" sz="2400" dirty="0">
                <a:latin typeface="Georgia" pitchFamily="18" charset="0"/>
              </a:rPr>
              <a:t>, nel </a:t>
            </a:r>
            <a:r>
              <a:rPr lang="it-IT" sz="2400" i="1" dirty="0" err="1">
                <a:latin typeface="Georgia" pitchFamily="18" charset="0"/>
              </a:rPr>
              <a:t>Tractado</a:t>
            </a:r>
            <a:r>
              <a:rPr lang="it-IT" sz="2400" i="1" dirty="0">
                <a:latin typeface="Georgia" pitchFamily="18" charset="0"/>
              </a:rPr>
              <a:t> I, </a:t>
            </a:r>
            <a:r>
              <a:rPr lang="it-IT" sz="2400" dirty="0">
                <a:latin typeface="Georgia" pitchFamily="18" charset="0"/>
              </a:rPr>
              <a:t>le iniziali coincidenze fra i paradigmi giudiziali ed epidittici.</a:t>
            </a:r>
          </a:p>
          <a:p>
            <a:pPr algn="just"/>
            <a:r>
              <a:rPr lang="it-IT" sz="2400" dirty="0" err="1">
                <a:solidFill>
                  <a:srgbClr val="FF0000"/>
                </a:solidFill>
                <a:latin typeface="Georgia" pitchFamily="18" charset="0"/>
              </a:rPr>
              <a:t>L’</a:t>
            </a:r>
            <a:r>
              <a:rPr lang="it-IT" sz="2400" i="1" dirty="0" err="1">
                <a:solidFill>
                  <a:srgbClr val="FF0000"/>
                </a:solidFill>
                <a:latin typeface="Georgia" pitchFamily="18" charset="0"/>
              </a:rPr>
              <a:t>Ad</a:t>
            </a:r>
            <a:r>
              <a:rPr lang="it-IT" sz="2400" i="1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it-IT" sz="2400" i="1" dirty="0" err="1">
                <a:solidFill>
                  <a:srgbClr val="FF0000"/>
                </a:solidFill>
                <a:latin typeface="Georgia" pitchFamily="18" charset="0"/>
              </a:rPr>
              <a:t>Herennium</a:t>
            </a:r>
            <a:r>
              <a:rPr lang="it-IT" sz="2400" i="1" dirty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prevedeva di cominciare con i beni esterni forse più </a:t>
            </a:r>
            <a:r>
              <a:rPr lang="it-IT" sz="2400" dirty="0" smtClean="0">
                <a:solidFill>
                  <a:srgbClr val="FF0000"/>
                </a:solidFill>
                <a:latin typeface="Georgia" pitchFamily="18" charset="0"/>
              </a:rPr>
              <a:t>importanti: la </a:t>
            </a:r>
            <a:r>
              <a:rPr lang="it-IT" sz="2400" dirty="0">
                <a:solidFill>
                  <a:srgbClr val="FF0000"/>
                </a:solidFill>
                <a:latin typeface="Georgia" pitchFamily="18" charset="0"/>
              </a:rPr>
              <a:t>famiglia e l’educazione. </a:t>
            </a:r>
            <a:r>
              <a:rPr lang="it-IT" sz="2400" dirty="0">
                <a:latin typeface="Georgia" pitchFamily="18" charset="0"/>
              </a:rPr>
              <a:t>Non molto diversamente </a:t>
            </a:r>
            <a:r>
              <a:rPr lang="it-IT" sz="2400" dirty="0">
                <a:solidFill>
                  <a:srgbClr val="0070C0"/>
                </a:solidFill>
                <a:latin typeface="Georgia" pitchFamily="18" charset="0"/>
              </a:rPr>
              <a:t>i modelli giudiziali di Cicerone </a:t>
            </a:r>
            <a:r>
              <a:rPr lang="it-IT" sz="2400" dirty="0" smtClean="0">
                <a:solidFill>
                  <a:srgbClr val="0070C0"/>
                </a:solidFill>
                <a:latin typeface="Georgia" pitchFamily="18" charset="0"/>
              </a:rPr>
              <a:t>e </a:t>
            </a:r>
            <a:r>
              <a:rPr lang="it-IT" sz="2400" dirty="0" err="1" smtClean="0">
                <a:solidFill>
                  <a:srgbClr val="0070C0"/>
                </a:solidFill>
                <a:latin typeface="Georgia" pitchFamily="18" charset="0"/>
              </a:rPr>
              <a:t>Quintiliano</a:t>
            </a:r>
            <a:r>
              <a:rPr lang="it-IT" sz="24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it-IT" sz="2400" dirty="0">
                <a:solidFill>
                  <a:srgbClr val="0070C0"/>
                </a:solidFill>
                <a:latin typeface="Georgia" pitchFamily="18" charset="0"/>
              </a:rPr>
              <a:t>raccomandavano, dopo il </a:t>
            </a:r>
            <a:r>
              <a:rPr lang="it-IT" sz="2400" i="1" dirty="0" err="1">
                <a:solidFill>
                  <a:srgbClr val="0070C0"/>
                </a:solidFill>
                <a:latin typeface="Georgia" pitchFamily="18" charset="0"/>
              </a:rPr>
              <a:t>nomen</a:t>
            </a:r>
            <a:r>
              <a:rPr lang="it-IT" sz="2400" dirty="0">
                <a:solidFill>
                  <a:srgbClr val="0070C0"/>
                </a:solidFill>
                <a:latin typeface="Georgia" pitchFamily="18" charset="0"/>
              </a:rPr>
              <a:t>, di ponderare la natura, costituita </a:t>
            </a:r>
            <a:r>
              <a:rPr lang="it-IT" sz="2400" dirty="0" smtClean="0">
                <a:solidFill>
                  <a:srgbClr val="0070C0"/>
                </a:solidFill>
                <a:latin typeface="Georgia" pitchFamily="18" charset="0"/>
              </a:rPr>
              <a:t>da cinque </a:t>
            </a:r>
            <a:r>
              <a:rPr lang="it-IT" sz="2400" i="1" dirty="0">
                <a:solidFill>
                  <a:srgbClr val="0070C0"/>
                </a:solidFill>
                <a:latin typeface="Georgia" pitchFamily="18" charset="0"/>
              </a:rPr>
              <a:t>loci </a:t>
            </a:r>
            <a:r>
              <a:rPr lang="it-IT" sz="2400" dirty="0">
                <a:solidFill>
                  <a:srgbClr val="0070C0"/>
                </a:solidFill>
                <a:latin typeface="Georgia" pitchFamily="18" charset="0"/>
              </a:rPr>
              <a:t>tra cui spiccava appunto la famiglia d’appartenenza (</a:t>
            </a:r>
            <a:r>
              <a:rPr lang="it-IT" sz="2400" i="1" dirty="0" err="1">
                <a:solidFill>
                  <a:srgbClr val="0070C0"/>
                </a:solidFill>
                <a:latin typeface="Georgia" pitchFamily="18" charset="0"/>
              </a:rPr>
              <a:t>cognatio</a:t>
            </a:r>
            <a:r>
              <a:rPr lang="it-IT" sz="2400" i="1" dirty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it-IT" sz="2400" dirty="0">
                <a:solidFill>
                  <a:srgbClr val="0070C0"/>
                </a:solidFill>
                <a:latin typeface="Georgia" pitchFamily="18" charset="0"/>
              </a:rPr>
              <a:t>o </a:t>
            </a:r>
            <a:r>
              <a:rPr lang="it-IT" sz="2400" i="1" dirty="0" err="1">
                <a:solidFill>
                  <a:srgbClr val="0070C0"/>
                </a:solidFill>
                <a:latin typeface="Georgia" pitchFamily="18" charset="0"/>
              </a:rPr>
              <a:t>genus</a:t>
            </a:r>
            <a:r>
              <a:rPr lang="it-IT" sz="2400" dirty="0">
                <a:solidFill>
                  <a:srgbClr val="0070C0"/>
                </a:solidFill>
                <a:latin typeface="Georgia" pitchFamily="18" charset="0"/>
              </a:rPr>
              <a:t>), </a:t>
            </a:r>
            <a:r>
              <a:rPr lang="it-IT" sz="2400" dirty="0" smtClean="0">
                <a:solidFill>
                  <a:srgbClr val="0070C0"/>
                </a:solidFill>
                <a:latin typeface="Georgia" pitchFamily="18" charset="0"/>
              </a:rPr>
              <a:t>per poi </a:t>
            </a:r>
            <a:r>
              <a:rPr lang="it-IT" sz="2400" dirty="0">
                <a:solidFill>
                  <a:srgbClr val="0070C0"/>
                </a:solidFill>
                <a:latin typeface="Georgia" pitchFamily="18" charset="0"/>
              </a:rPr>
              <a:t>passare per l’appunto alla formazione (</a:t>
            </a:r>
            <a:r>
              <a:rPr lang="it-IT" sz="2400" i="1" dirty="0" err="1">
                <a:solidFill>
                  <a:srgbClr val="0070C0"/>
                </a:solidFill>
                <a:latin typeface="Georgia" pitchFamily="18" charset="0"/>
              </a:rPr>
              <a:t>educatio</a:t>
            </a:r>
            <a:r>
              <a:rPr lang="it-IT" sz="2400" i="1" dirty="0">
                <a:solidFill>
                  <a:srgbClr val="0070C0"/>
                </a:solidFill>
                <a:latin typeface="Georgia" pitchFamily="18" charset="0"/>
              </a:rPr>
              <a:t> et disciplina </a:t>
            </a:r>
            <a:r>
              <a:rPr lang="it-IT" sz="2400" dirty="0">
                <a:solidFill>
                  <a:srgbClr val="0070C0"/>
                </a:solidFill>
                <a:latin typeface="Georgia" pitchFamily="18" charset="0"/>
              </a:rPr>
              <a:t>o </a:t>
            </a:r>
            <a:r>
              <a:rPr lang="it-IT" sz="2400" i="1" dirty="0" err="1">
                <a:solidFill>
                  <a:srgbClr val="0070C0"/>
                </a:solidFill>
                <a:latin typeface="Georgia" pitchFamily="18" charset="0"/>
              </a:rPr>
              <a:t>victus</a:t>
            </a:r>
            <a:r>
              <a:rPr lang="it-IT" sz="2400" dirty="0">
                <a:solidFill>
                  <a:srgbClr val="0070C0"/>
                </a:solidFill>
                <a:latin typeface="Georgia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943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563231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>
                <a:latin typeface="Georgia" pitchFamily="18" charset="0"/>
              </a:rPr>
              <a:t>Il </a:t>
            </a:r>
            <a:r>
              <a:rPr lang="it-IT" sz="2400" i="1" dirty="0" err="1">
                <a:latin typeface="Georgia" pitchFamily="18" charset="0"/>
              </a:rPr>
              <a:t>Tractado</a:t>
            </a:r>
            <a:r>
              <a:rPr lang="it-IT" sz="2400" i="1" dirty="0">
                <a:latin typeface="Georgia" pitchFamily="18" charset="0"/>
              </a:rPr>
              <a:t> I </a:t>
            </a:r>
            <a:r>
              <a:rPr lang="it-IT" sz="2400" dirty="0">
                <a:latin typeface="Georgia" pitchFamily="18" charset="0"/>
              </a:rPr>
              <a:t>si apre con un rapido accenno al </a:t>
            </a:r>
            <a:r>
              <a:rPr lang="it-IT" sz="2400" i="1" dirty="0" err="1">
                <a:latin typeface="Georgia" pitchFamily="18" charset="0"/>
              </a:rPr>
              <a:t>nomen</a:t>
            </a:r>
            <a:r>
              <a:rPr lang="it-IT" sz="2400" i="1" dirty="0">
                <a:latin typeface="Georgia" pitchFamily="18" charset="0"/>
              </a:rPr>
              <a:t>, </a:t>
            </a:r>
            <a:r>
              <a:rPr lang="it-IT" sz="2400" dirty="0">
                <a:latin typeface="Georgia" pitchFamily="18" charset="0"/>
              </a:rPr>
              <a:t>al </a:t>
            </a:r>
            <a:r>
              <a:rPr lang="it-IT" sz="2400" i="1" dirty="0" err="1">
                <a:latin typeface="Georgia" pitchFamily="18" charset="0"/>
              </a:rPr>
              <a:t>genus</a:t>
            </a:r>
            <a:r>
              <a:rPr lang="it-IT" sz="2400" i="1" dirty="0">
                <a:latin typeface="Georgia" pitchFamily="18" charset="0"/>
              </a:rPr>
              <a:t> </a:t>
            </a:r>
            <a:r>
              <a:rPr lang="it-IT" sz="2400" dirty="0">
                <a:latin typeface="Georgia" pitchFamily="18" charset="0"/>
              </a:rPr>
              <a:t>e alla </a:t>
            </a:r>
            <a:r>
              <a:rPr lang="it-IT" sz="2400" i="1" dirty="0">
                <a:latin typeface="Georgia" pitchFamily="18" charset="0"/>
              </a:rPr>
              <a:t>patria </a:t>
            </a:r>
            <a:r>
              <a:rPr lang="it-IT" sz="2400" dirty="0">
                <a:latin typeface="Georgia" pitchFamily="18" charset="0"/>
              </a:rPr>
              <a:t>(</a:t>
            </a:r>
            <a:r>
              <a:rPr lang="it-IT" sz="2400" dirty="0" smtClean="0">
                <a:latin typeface="Georgia" pitchFamily="18" charset="0"/>
              </a:rPr>
              <a:t>dunque, essendo </a:t>
            </a:r>
            <a:r>
              <a:rPr lang="it-IT" sz="2400" dirty="0">
                <a:latin typeface="Georgia" pitchFamily="18" charset="0"/>
              </a:rPr>
              <a:t>ovviamente inutile rimarcare </a:t>
            </a:r>
            <a:r>
              <a:rPr lang="it-IT" sz="2400" i="1" dirty="0" err="1">
                <a:latin typeface="Georgia" pitchFamily="18" charset="0"/>
              </a:rPr>
              <a:t>sexus</a:t>
            </a:r>
            <a:r>
              <a:rPr lang="it-IT" sz="2400" i="1" dirty="0">
                <a:latin typeface="Georgia" pitchFamily="18" charset="0"/>
              </a:rPr>
              <a:t> </a:t>
            </a:r>
            <a:r>
              <a:rPr lang="it-IT" sz="2400" dirty="0">
                <a:latin typeface="Georgia" pitchFamily="18" charset="0"/>
              </a:rPr>
              <a:t>e </a:t>
            </a:r>
            <a:r>
              <a:rPr lang="it-IT" sz="2400" i="1" dirty="0">
                <a:latin typeface="Georgia" pitchFamily="18" charset="0"/>
              </a:rPr>
              <a:t>natio</a:t>
            </a:r>
            <a:r>
              <a:rPr lang="it-IT" sz="2400" dirty="0">
                <a:latin typeface="Georgia" pitchFamily="18" charset="0"/>
              </a:rPr>
              <a:t>, rispetto al modello giudiziale l’</a:t>
            </a:r>
            <a:r>
              <a:rPr lang="it-IT" sz="2400" i="1" dirty="0">
                <a:latin typeface="Georgia" pitchFamily="18" charset="0"/>
              </a:rPr>
              <a:t>incipit</a:t>
            </a:r>
          </a:p>
          <a:p>
            <a:r>
              <a:rPr lang="es-ES" sz="2400" dirty="0">
                <a:latin typeface="Georgia" pitchFamily="18" charset="0"/>
              </a:rPr>
              <a:t>glissa solo sull’</a:t>
            </a:r>
            <a:r>
              <a:rPr lang="es-ES" sz="2400" i="1" dirty="0">
                <a:latin typeface="Georgia" pitchFamily="18" charset="0"/>
              </a:rPr>
              <a:t>aetas </a:t>
            </a:r>
            <a:r>
              <a:rPr lang="es-ES" sz="2400" dirty="0">
                <a:latin typeface="Georgia" pitchFamily="18" charset="0"/>
              </a:rPr>
              <a:t>di Lázaro): </a:t>
            </a:r>
            <a:endParaRPr lang="es-ES" sz="2400" dirty="0" smtClean="0">
              <a:latin typeface="Georgia" pitchFamily="18" charset="0"/>
            </a:endParaRPr>
          </a:p>
          <a:p>
            <a:endParaRPr lang="es-ES" sz="2400" dirty="0" smtClean="0">
              <a:latin typeface="Georgia" pitchFamily="18" charset="0"/>
            </a:endParaRPr>
          </a:p>
          <a:p>
            <a:r>
              <a:rPr lang="es-ES" sz="2400" dirty="0" smtClean="0">
                <a:latin typeface="Georgia" pitchFamily="18" charset="0"/>
              </a:rPr>
              <a:t>«</a:t>
            </a:r>
            <a:r>
              <a:rPr lang="es-ES" sz="2400" dirty="0">
                <a:latin typeface="Georgia" pitchFamily="18" charset="0"/>
              </a:rPr>
              <a:t>Pues sepa V. M. ante todas cosas que a mí </a:t>
            </a:r>
            <a:r>
              <a:rPr lang="es-ES" sz="2400" dirty="0" smtClean="0">
                <a:latin typeface="Georgia" pitchFamily="18" charset="0"/>
              </a:rPr>
              <a:t>llaman Lázaro </a:t>
            </a:r>
            <a:r>
              <a:rPr lang="es-ES" sz="2400" dirty="0">
                <a:latin typeface="Georgia" pitchFamily="18" charset="0"/>
              </a:rPr>
              <a:t>de Tormes, hijo de Thomé Gonçales y de Antona Pérez, naturales de </a:t>
            </a:r>
            <a:r>
              <a:rPr lang="es-ES" sz="2400" dirty="0" smtClean="0">
                <a:latin typeface="Georgia" pitchFamily="18" charset="0"/>
              </a:rPr>
              <a:t>Tejares, </a:t>
            </a:r>
            <a:r>
              <a:rPr lang="it-IT" sz="2400" dirty="0" err="1" smtClean="0">
                <a:latin typeface="Georgia" pitchFamily="18" charset="0"/>
              </a:rPr>
              <a:t>aldea</a:t>
            </a:r>
            <a:r>
              <a:rPr lang="it-IT" sz="2400" dirty="0" smtClean="0">
                <a:latin typeface="Georgia" pitchFamily="18" charset="0"/>
              </a:rPr>
              <a:t> </a:t>
            </a:r>
            <a:r>
              <a:rPr lang="it-IT" sz="2400" dirty="0">
                <a:latin typeface="Georgia" pitchFamily="18" charset="0"/>
              </a:rPr>
              <a:t>de Salamanca</a:t>
            </a:r>
            <a:r>
              <a:rPr lang="it-IT" sz="2400" dirty="0" smtClean="0">
                <a:latin typeface="Georgia" pitchFamily="18" charset="0"/>
              </a:rPr>
              <a:t>».</a:t>
            </a:r>
          </a:p>
          <a:p>
            <a:endParaRPr lang="it-IT" sz="2400" dirty="0">
              <a:latin typeface="Georgia" pitchFamily="18" charset="0"/>
            </a:endParaRPr>
          </a:p>
          <a:p>
            <a:r>
              <a:rPr lang="it-IT" sz="2400" dirty="0">
                <a:latin typeface="Georgia" pitchFamily="18" charset="0"/>
              </a:rPr>
              <a:t>Il resto del capitolo iniziale, invece, può essere facilmente diviso a metà: </a:t>
            </a:r>
            <a:endParaRPr lang="it-IT" sz="2400" dirty="0" smtClean="0">
              <a:latin typeface="Georgia" pitchFamily="18" charset="0"/>
            </a:endParaRPr>
          </a:p>
          <a:p>
            <a:r>
              <a:rPr lang="it-IT" sz="2400" dirty="0" smtClean="0">
                <a:latin typeface="Georgia" pitchFamily="18" charset="0"/>
              </a:rPr>
              <a:t>nella prima parte </a:t>
            </a:r>
            <a:r>
              <a:rPr lang="it-IT" sz="2400" dirty="0">
                <a:latin typeface="Georgia" pitchFamily="18" charset="0"/>
              </a:rPr>
              <a:t>viene illustrata nei dettagli la famiglia (di cui fa parte anche il </a:t>
            </a:r>
            <a:r>
              <a:rPr lang="it-IT" sz="2400" dirty="0" smtClean="0">
                <a:latin typeface="Georgia" pitchFamily="18" charset="0"/>
              </a:rPr>
              <a:t>patrigno </a:t>
            </a:r>
            <a:r>
              <a:rPr lang="it-IT" sz="2400" dirty="0" err="1" smtClean="0">
                <a:latin typeface="Georgia" pitchFamily="18" charset="0"/>
              </a:rPr>
              <a:t>Zayde</a:t>
            </a:r>
            <a:r>
              <a:rPr lang="it-IT" sz="2400" dirty="0">
                <a:latin typeface="Georgia" pitchFamily="18" charset="0"/>
              </a:rPr>
              <a:t>, non a caso l’ultimo nome proprio del </a:t>
            </a:r>
            <a:r>
              <a:rPr lang="it-IT" sz="2400" i="1" dirty="0" err="1">
                <a:latin typeface="Georgia" pitchFamily="18" charset="0"/>
              </a:rPr>
              <a:t>Lazarillo</a:t>
            </a:r>
            <a:r>
              <a:rPr lang="it-IT" sz="2400" dirty="0">
                <a:latin typeface="Georgia" pitchFamily="18" charset="0"/>
              </a:rPr>
              <a:t>); mentre nella seconda si tratta</a:t>
            </a:r>
          </a:p>
          <a:p>
            <a:r>
              <a:rPr lang="it-IT" sz="2400" dirty="0">
                <a:latin typeface="Georgia" pitchFamily="18" charset="0"/>
              </a:rPr>
              <a:t>dell’educazione ricevuta dal primo padrone.</a:t>
            </a:r>
          </a:p>
        </p:txBody>
      </p:sp>
    </p:spTree>
    <p:extLst>
      <p:ext uri="{BB962C8B-B14F-4D97-AF65-F5344CB8AC3E}">
        <p14:creationId xmlns:p14="http://schemas.microsoft.com/office/powerpoint/2010/main" val="17943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39703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sz="2800" dirty="0" smtClean="0">
                <a:latin typeface="Georgia" pitchFamily="18" charset="0"/>
              </a:rPr>
              <a:t>Alla </a:t>
            </a:r>
            <a:r>
              <a:rPr lang="it-IT" sz="2800" dirty="0">
                <a:latin typeface="Georgia" pitchFamily="18" charset="0"/>
              </a:rPr>
              <a:t>fine del </a:t>
            </a:r>
            <a:r>
              <a:rPr lang="it-IT" sz="2800" i="1" dirty="0" err="1">
                <a:latin typeface="Georgia" pitchFamily="18" charset="0"/>
              </a:rPr>
              <a:t>Tractado</a:t>
            </a:r>
            <a:r>
              <a:rPr lang="it-IT" sz="2800" i="1" dirty="0">
                <a:latin typeface="Georgia" pitchFamily="18" charset="0"/>
              </a:rPr>
              <a:t> </a:t>
            </a:r>
            <a:r>
              <a:rPr lang="it-IT" sz="2800" i="1" dirty="0" smtClean="0">
                <a:latin typeface="Georgia" pitchFamily="18" charset="0"/>
              </a:rPr>
              <a:t>I</a:t>
            </a:r>
            <a:r>
              <a:rPr lang="it-IT" sz="2800" dirty="0" smtClean="0">
                <a:latin typeface="Georgia" pitchFamily="18" charset="0"/>
              </a:rPr>
              <a:t> si </a:t>
            </a:r>
            <a:r>
              <a:rPr lang="it-IT" sz="2800" dirty="0">
                <a:latin typeface="Georgia" pitchFamily="18" charset="0"/>
              </a:rPr>
              <a:t>manifesta una prima chiara </a:t>
            </a:r>
            <a:r>
              <a:rPr lang="it-IT" sz="2800" dirty="0" smtClean="0">
                <a:latin typeface="Georgia" pitchFamily="18" charset="0"/>
              </a:rPr>
              <a:t>effrazione rispetto </a:t>
            </a:r>
            <a:r>
              <a:rPr lang="it-IT" sz="2800" dirty="0">
                <a:latin typeface="Georgia" pitchFamily="18" charset="0"/>
              </a:rPr>
              <a:t>al modello </a:t>
            </a:r>
            <a:r>
              <a:rPr lang="it-IT" sz="2800" dirty="0" err="1">
                <a:latin typeface="Georgia" pitchFamily="18" charset="0"/>
              </a:rPr>
              <a:t>pseudociceroniano</a:t>
            </a:r>
            <a:r>
              <a:rPr lang="it-IT" sz="2800" dirty="0">
                <a:latin typeface="Georgia" pitchFamily="18" charset="0"/>
              </a:rPr>
              <a:t>: </a:t>
            </a:r>
            <a:endParaRPr lang="it-IT" sz="2800" dirty="0" smtClean="0">
              <a:latin typeface="Georgia" pitchFamily="18" charset="0"/>
            </a:endParaRPr>
          </a:p>
          <a:p>
            <a:endParaRPr lang="it-IT" sz="2800" dirty="0">
              <a:latin typeface="Georgia" pitchFamily="18" charset="0"/>
            </a:endParaRPr>
          </a:p>
          <a:p>
            <a:r>
              <a:rPr lang="it-IT" sz="2800" dirty="0" smtClean="0">
                <a:latin typeface="Georgia" pitchFamily="18" charset="0"/>
              </a:rPr>
              <a:t>il </a:t>
            </a:r>
            <a:r>
              <a:rPr lang="it-IT" sz="2800" dirty="0">
                <a:latin typeface="Georgia" pitchFamily="18" charset="0"/>
              </a:rPr>
              <a:t>narratore, invece di riepilogare </a:t>
            </a:r>
            <a:r>
              <a:rPr lang="it-IT" sz="2800" dirty="0" smtClean="0">
                <a:latin typeface="Georgia" pitchFamily="18" charset="0"/>
              </a:rPr>
              <a:t>le qualità </a:t>
            </a:r>
            <a:r>
              <a:rPr lang="it-IT" sz="2800" dirty="0">
                <a:latin typeface="Georgia" pitchFamily="18" charset="0"/>
              </a:rPr>
              <a:t>corporali collegandole alle virtù spirituali, comincia a ragguagliarci sui </a:t>
            </a:r>
            <a:r>
              <a:rPr lang="it-IT" sz="2800" dirty="0" smtClean="0">
                <a:latin typeface="Georgia" pitchFamily="18" charset="0"/>
              </a:rPr>
              <a:t>suoi risibili </a:t>
            </a:r>
            <a:r>
              <a:rPr lang="it-IT" sz="2800" dirty="0">
                <a:latin typeface="Georgia" pitchFamily="18" charset="0"/>
              </a:rPr>
              <a:t>e ben poco edificanti </a:t>
            </a:r>
            <a:r>
              <a:rPr lang="it-IT" sz="2800" i="1" dirty="0">
                <a:latin typeface="Georgia" pitchFamily="18" charset="0"/>
              </a:rPr>
              <a:t>studia </a:t>
            </a:r>
            <a:r>
              <a:rPr lang="it-IT" sz="2800" dirty="0">
                <a:latin typeface="Georgia" pitchFamily="18" charset="0"/>
              </a:rPr>
              <a:t>(le occupazioni che precedono il </a:t>
            </a:r>
            <a:r>
              <a:rPr lang="it-IT" sz="2800" dirty="0" smtClean="0">
                <a:latin typeface="Georgia" pitchFamily="18" charset="0"/>
              </a:rPr>
              <a:t>conseguimento dell’incarico </a:t>
            </a:r>
            <a:r>
              <a:rPr lang="it-IT" sz="2800" dirty="0">
                <a:latin typeface="Georgia" pitchFamily="18" charset="0"/>
              </a:rPr>
              <a:t>di banditore).</a:t>
            </a:r>
          </a:p>
        </p:txBody>
      </p:sp>
    </p:spTree>
    <p:extLst>
      <p:ext uri="{BB962C8B-B14F-4D97-AF65-F5344CB8AC3E}">
        <p14:creationId xmlns:p14="http://schemas.microsoft.com/office/powerpoint/2010/main" val="17943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5486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918012"/>
            <a:ext cx="8568952" cy="59708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sz="2800" dirty="0" smtClean="0">
                <a:latin typeface="Georgia" pitchFamily="18" charset="0"/>
              </a:rPr>
              <a:t>S</a:t>
            </a:r>
            <a:r>
              <a:rPr lang="es-ES" sz="2800" dirty="0" smtClean="0">
                <a:latin typeface="Georgia" pitchFamily="18" charset="0"/>
              </a:rPr>
              <a:t>olo </a:t>
            </a:r>
            <a:r>
              <a:rPr lang="es-ES" sz="2800" dirty="0">
                <a:latin typeface="Georgia" pitchFamily="18" charset="0"/>
              </a:rPr>
              <a:t>nel </a:t>
            </a:r>
            <a:r>
              <a:rPr lang="es-ES" sz="2800" i="1" dirty="0">
                <a:latin typeface="Georgia" pitchFamily="18" charset="0"/>
              </a:rPr>
              <a:t>Tractado VII </a:t>
            </a:r>
            <a:r>
              <a:rPr lang="es-ES" sz="2800" dirty="0">
                <a:latin typeface="Georgia" pitchFamily="18" charset="0"/>
              </a:rPr>
              <a:t>viene illustrata «la cumbre de toda buena </a:t>
            </a:r>
            <a:r>
              <a:rPr lang="es-ES" sz="2800" dirty="0" smtClean="0">
                <a:latin typeface="Georgia" pitchFamily="18" charset="0"/>
              </a:rPr>
              <a:t>fortuna</a:t>
            </a:r>
            <a:r>
              <a:rPr lang="it-IT" sz="2800" dirty="0" smtClean="0">
                <a:latin typeface="Georgia" pitchFamily="18" charset="0"/>
              </a:rPr>
              <a:t>».</a:t>
            </a:r>
          </a:p>
          <a:p>
            <a:endParaRPr lang="it-IT" sz="2800" dirty="0" smtClean="0">
              <a:latin typeface="Georgia" pitchFamily="18" charset="0"/>
            </a:endParaRPr>
          </a:p>
          <a:p>
            <a:pPr algn="just"/>
            <a:r>
              <a:rPr lang="it-IT" sz="2800" dirty="0" smtClean="0">
                <a:latin typeface="Georgia" pitchFamily="18" charset="0"/>
              </a:rPr>
              <a:t>Tutti </a:t>
            </a:r>
            <a:r>
              <a:rPr lang="it-IT" sz="2800" dirty="0">
                <a:latin typeface="Georgia" pitchFamily="18" charset="0"/>
              </a:rPr>
              <a:t>i beni esterni che lo Pseudo-Cicerone elenca nella </a:t>
            </a:r>
            <a:r>
              <a:rPr lang="it-IT" sz="2800" dirty="0" smtClean="0">
                <a:latin typeface="Georgia" pitchFamily="18" charset="0"/>
              </a:rPr>
              <a:t>terza e </a:t>
            </a:r>
            <a:r>
              <a:rPr lang="it-IT" sz="2800" dirty="0">
                <a:latin typeface="Georgia" pitchFamily="18" charset="0"/>
              </a:rPr>
              <a:t>ultima sezione del suo schema (ricchezza, dignità ricoperte, onori ricevuti e </a:t>
            </a:r>
            <a:r>
              <a:rPr lang="it-IT" sz="2800" dirty="0" smtClean="0">
                <a:latin typeface="Georgia" pitchFamily="18" charset="0"/>
              </a:rPr>
              <a:t>amicizie) rientrano </a:t>
            </a:r>
            <a:r>
              <a:rPr lang="it-IT" sz="2800" dirty="0">
                <a:latin typeface="Georgia" pitchFamily="18" charset="0"/>
              </a:rPr>
              <a:t>ovviamente a pieno titolo nella fortuna. </a:t>
            </a:r>
            <a:endParaRPr lang="it-IT" sz="2800" dirty="0" smtClean="0">
              <a:latin typeface="Georgia" pitchFamily="18" charset="0"/>
            </a:endParaRPr>
          </a:p>
          <a:p>
            <a:pPr algn="just"/>
            <a:endParaRPr lang="it-IT" sz="2800" dirty="0" smtClean="0">
              <a:latin typeface="Georgia" pitchFamily="18" charset="0"/>
            </a:endParaRPr>
          </a:p>
          <a:p>
            <a:pPr algn="just"/>
            <a:r>
              <a:rPr lang="it-IT" sz="2800" dirty="0" smtClean="0">
                <a:latin typeface="Georgia" pitchFamily="18" charset="0"/>
              </a:rPr>
              <a:t>Nel </a:t>
            </a:r>
            <a:r>
              <a:rPr lang="it-IT" sz="2800" i="1" dirty="0" err="1">
                <a:latin typeface="Georgia" pitchFamily="18" charset="0"/>
              </a:rPr>
              <a:t>Tractado</a:t>
            </a:r>
            <a:r>
              <a:rPr lang="it-IT" sz="2800" i="1" dirty="0">
                <a:latin typeface="Georgia" pitchFamily="18" charset="0"/>
              </a:rPr>
              <a:t> VII </a:t>
            </a:r>
            <a:r>
              <a:rPr lang="it-IT" sz="2800" dirty="0" smtClean="0">
                <a:latin typeface="Georgia" pitchFamily="18" charset="0"/>
              </a:rPr>
              <a:t>viene mostrata </a:t>
            </a:r>
            <a:r>
              <a:rPr lang="it-IT" sz="2800" dirty="0">
                <a:latin typeface="Georgia" pitchFamily="18" charset="0"/>
              </a:rPr>
              <a:t>la fortuna di </a:t>
            </a:r>
            <a:r>
              <a:rPr lang="it-IT" sz="2800" dirty="0" err="1" smtClean="0">
                <a:latin typeface="Georgia" pitchFamily="18" charset="0"/>
              </a:rPr>
              <a:t>Lázaro</a:t>
            </a:r>
            <a:r>
              <a:rPr lang="it-IT" sz="2800" dirty="0" smtClean="0">
                <a:latin typeface="Georgia" pitchFamily="18" charset="0"/>
              </a:rPr>
              <a:t> ricorrendo </a:t>
            </a:r>
            <a:r>
              <a:rPr lang="it-IT" sz="2800" dirty="0">
                <a:latin typeface="Georgia" pitchFamily="18" charset="0"/>
              </a:rPr>
              <a:t>per l’appunto al modello </a:t>
            </a:r>
            <a:r>
              <a:rPr lang="it-IT" sz="2800" dirty="0" err="1" smtClean="0">
                <a:latin typeface="Georgia" pitchFamily="18" charset="0"/>
              </a:rPr>
              <a:t>pseudociceroniano</a:t>
            </a:r>
            <a:r>
              <a:rPr lang="it-IT" sz="2800" dirty="0" smtClean="0">
                <a:latin typeface="Georgia" pitchFamily="18" charset="0"/>
              </a:rPr>
              <a:t> (o </a:t>
            </a:r>
            <a:r>
              <a:rPr lang="it-IT" sz="2800" dirty="0">
                <a:latin typeface="Georgia" pitchFamily="18" charset="0"/>
              </a:rPr>
              <a:t>meglio, alla parodia del modello</a:t>
            </a:r>
            <a:r>
              <a:rPr lang="it-IT" sz="2800" dirty="0" smtClean="0">
                <a:latin typeface="Georgia" pitchFamily="18" charset="0"/>
              </a:rPr>
              <a:t>)…</a:t>
            </a:r>
            <a:endParaRPr lang="it-IT" sz="2800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43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1532</Words>
  <Application>Microsoft Office PowerPoint</Application>
  <PresentationFormat>Presentazione su schermo (4:3)</PresentationFormat>
  <Paragraphs>79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SULL’IBRIDAZIONE DEI PARADIGMI DI DESCRIPTIO PERSONARUM NEL LAZARILLO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SULL’IBRIDAZIONE DEI PARADIGMI DI DESCRIPTIO PERSONARUM NEL LAZARILLO</dc:title>
  <dc:creator>Paolo</dc:creator>
  <cp:lastModifiedBy>Paolo</cp:lastModifiedBy>
  <cp:revision>22</cp:revision>
  <dcterms:created xsi:type="dcterms:W3CDTF">2013-05-11T16:16:39Z</dcterms:created>
  <dcterms:modified xsi:type="dcterms:W3CDTF">2017-05-15T08:06:06Z</dcterms:modified>
</cp:coreProperties>
</file>