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89" r:id="rId15"/>
    <p:sldId id="270" r:id="rId16"/>
    <p:sldId id="290" r:id="rId17"/>
    <p:sldId id="291" r:id="rId18"/>
    <p:sldId id="29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B1F970-E530-47A0-9575-6B87E7CA3DF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DE32092-F281-459B-A376-3837666CA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25947D4-7769-4D93-8CA9-A087609982E5}"/>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B3E429B5-0F40-40A8-BFE4-23DA81F31F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106CB1-23FC-4D57-A51E-9746C418647A}"/>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287331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5C816-FCBA-4CDB-AF53-76148E2A0C0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079D6C-EDC2-4557-B9DF-6BFDD60ACD4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EAC1E8-8261-4C4C-9615-9C4E62E4EBF0}"/>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19793602-C760-4F9C-96CB-051F6A0A54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C54EC9-6332-4E54-A463-1216081D41FE}"/>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35066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EC36F29-FFD3-4FA4-9FF9-60D7D2114B9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31E4BA-391B-4DDC-BBB0-581A4BC3EDA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DCA59C-F71F-49FE-817B-550034670C7F}"/>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4DC124DB-E67A-408B-A57D-BB2711C298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65D9D2-5F4E-4A87-B316-59F409D2F7A8}"/>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122503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ECF7C32F-6A10-4BF0-8DF7-07DE8029373D}"/>
              </a:ext>
            </a:extLst>
          </p:cNvPr>
          <p:cNvSpPr>
            <a:spLocks noGrp="1"/>
          </p:cNvSpPr>
          <p:nvPr>
            <p:ph type="body" sz="quarter" idx="10" hasCustomPrompt="1"/>
          </p:nvPr>
        </p:nvSpPr>
        <p:spPr>
          <a:xfrm>
            <a:off x="201799" y="328570"/>
            <a:ext cx="11788403" cy="571117"/>
          </a:xfrm>
        </p:spPr>
        <p:txBody>
          <a:bodyPr>
            <a:normAutofit/>
          </a:bodyPr>
          <a:lstStyle>
            <a:lvl1pPr marL="0" indent="0" algn="ctr">
              <a:buNone/>
              <a:defRPr sz="3467">
                <a:latin typeface="Arial" panose="020B0604020202020204" pitchFamily="34" charset="0"/>
                <a:cs typeface="Arial" panose="020B0604020202020204" pitchFamily="34" charset="0"/>
              </a:defRPr>
            </a:lvl1pPr>
          </a:lstStyle>
          <a:p>
            <a:pPr lvl="0"/>
            <a:r>
              <a:rPr lang="it-IT" dirty="0"/>
              <a:t>Inserire qui il testo</a:t>
            </a:r>
          </a:p>
        </p:txBody>
      </p:sp>
      <p:pic>
        <p:nvPicPr>
          <p:cNvPr id="18" name="Immagine 17">
            <a:extLst>
              <a:ext uri="{FF2B5EF4-FFF2-40B4-BE49-F238E27FC236}">
                <a16:creationId xmlns:a16="http://schemas.microsoft.com/office/drawing/2014/main" id="{E847D7B1-3177-498A-9375-0C3D3C6877B7}"/>
              </a:ext>
            </a:extLst>
          </p:cNvPr>
          <p:cNvPicPr>
            <a:picLocks noChangeAspect="1"/>
          </p:cNvPicPr>
          <p:nvPr userDrawn="1"/>
        </p:nvPicPr>
        <p:blipFill>
          <a:blip r:embed="rId2"/>
          <a:stretch>
            <a:fillRect/>
          </a:stretch>
        </p:blipFill>
        <p:spPr>
          <a:xfrm>
            <a:off x="10846672" y="5724508"/>
            <a:ext cx="908093" cy="914229"/>
          </a:xfrm>
          <a:prstGeom prst="rect">
            <a:avLst/>
          </a:prstGeom>
        </p:spPr>
      </p:pic>
    </p:spTree>
    <p:extLst>
      <p:ext uri="{BB962C8B-B14F-4D97-AF65-F5344CB8AC3E}">
        <p14:creationId xmlns:p14="http://schemas.microsoft.com/office/powerpoint/2010/main" val="117417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EC7599-D53A-446E-BFC7-602FE5F6F8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A4A00E-2321-4BD5-B5BC-FB49FA14BAF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A88FAB-12A6-4F64-BE2E-BC907738595E}"/>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DE4E1B3F-DE82-4B28-9766-63AB59DA95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E5CDBE-A10A-4843-B269-BAAC3F3906A1}"/>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26462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13B03-FFD5-4E63-B376-BFF3ED1D5C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A121051-A31D-4F81-874E-A38C09A6C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81E02E-6C63-4BAC-A0E8-D71B0A936B39}"/>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0DB0D193-C1DE-404C-AA82-51AC880883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9B7E07-4DBF-4700-A0C7-BA18B3055224}"/>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372378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58880-EF40-4FC3-89D3-A8B980A4794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9E22AA-6860-48DA-A26F-CF0ED48DA97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C7335B7-8946-4768-A392-83CAA002EA4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0E00136-D0A8-4CA9-8FC2-0505C460A4E9}"/>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6" name="Segnaposto piè di pagina 5">
            <a:extLst>
              <a:ext uri="{FF2B5EF4-FFF2-40B4-BE49-F238E27FC236}">
                <a16:creationId xmlns:a16="http://schemas.microsoft.com/office/drawing/2014/main" id="{D7DA87E3-F682-4E89-B932-79FF5F684C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1F2A951-A361-47E1-9018-E923F3A53012}"/>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211468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527F0-A1B1-4186-B03C-DE1815234F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CDE71D-ACA4-477E-BB9B-692ADAFBB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185482-0940-46BE-8673-187777462C4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7722DFF-24A7-4D33-9DFF-84018CA4C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6014294-7E1F-4DBF-8D30-48BB5532FF1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B264A44-494A-4CB3-AEEA-AE8F43A5635A}"/>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8" name="Segnaposto piè di pagina 7">
            <a:extLst>
              <a:ext uri="{FF2B5EF4-FFF2-40B4-BE49-F238E27FC236}">
                <a16:creationId xmlns:a16="http://schemas.microsoft.com/office/drawing/2014/main" id="{0A92A5CA-44E0-4B56-93EB-BF3799D6D05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AA0BAFD-6ED5-4587-B7AF-33E0B126CC5F}"/>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154836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26ABB8-86E3-47DD-8A19-34B18869F8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5F0C3A2-6D9B-4208-AA79-939673E8DFC4}"/>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4" name="Segnaposto piè di pagina 3">
            <a:extLst>
              <a:ext uri="{FF2B5EF4-FFF2-40B4-BE49-F238E27FC236}">
                <a16:creationId xmlns:a16="http://schemas.microsoft.com/office/drawing/2014/main" id="{3BBF1676-1AFC-4D1F-820A-4188CEF8326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1D97A8-6FE7-4760-96A3-A248A1786F6F}"/>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40133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956D76-2479-4D97-9386-8CF46FB115EB}"/>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3" name="Segnaposto piè di pagina 2">
            <a:extLst>
              <a:ext uri="{FF2B5EF4-FFF2-40B4-BE49-F238E27FC236}">
                <a16:creationId xmlns:a16="http://schemas.microsoft.com/office/drawing/2014/main" id="{6B69F9ED-C1EE-42E2-8CEB-97126958A22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62E8E23-1059-4C59-B5C0-82D646FBABBB}"/>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57538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DEAC7-006E-4F57-B63B-A3E22FFF8A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017F73-A74F-4BBD-A4A7-8B67C7F6C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FD7BA3B-0F1A-44CF-9BF3-B055FEEFD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01C4F74-2888-4A44-AB83-DFCD175CD2F2}"/>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6" name="Segnaposto piè di pagina 5">
            <a:extLst>
              <a:ext uri="{FF2B5EF4-FFF2-40B4-BE49-F238E27FC236}">
                <a16:creationId xmlns:a16="http://schemas.microsoft.com/office/drawing/2014/main" id="{EC97DD34-F0AF-4BFA-84EE-65D91B713F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6BF8D8-E54B-4EE9-A269-5DF27498F244}"/>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4426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0F9BA8-879B-4B21-A859-54E8D7DB9D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70B2F2D-4AC1-4AE3-A0D6-09A8C80B4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5BA3247-3DD4-4257-B571-8C5CD44D9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C32D060-AE5F-47A4-8B29-9C083C25F8A0}"/>
              </a:ext>
            </a:extLst>
          </p:cNvPr>
          <p:cNvSpPr>
            <a:spLocks noGrp="1"/>
          </p:cNvSpPr>
          <p:nvPr>
            <p:ph type="dt" sz="half" idx="10"/>
          </p:nvPr>
        </p:nvSpPr>
        <p:spPr/>
        <p:txBody>
          <a:bodyPr/>
          <a:lstStyle/>
          <a:p>
            <a:fld id="{CF2EFF73-1912-4120-8DCE-F016A9C4C80F}" type="datetimeFigureOut">
              <a:rPr lang="it-IT" smtClean="0"/>
              <a:t>30/11/2020</a:t>
            </a:fld>
            <a:endParaRPr lang="it-IT"/>
          </a:p>
        </p:txBody>
      </p:sp>
      <p:sp>
        <p:nvSpPr>
          <p:cNvPr id="6" name="Segnaposto piè di pagina 5">
            <a:extLst>
              <a:ext uri="{FF2B5EF4-FFF2-40B4-BE49-F238E27FC236}">
                <a16:creationId xmlns:a16="http://schemas.microsoft.com/office/drawing/2014/main" id="{2772580A-9046-4E08-8FC3-31F85A427B1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54693BC-AB29-45A0-9E42-0822BBD95A4A}"/>
              </a:ext>
            </a:extLst>
          </p:cNvPr>
          <p:cNvSpPr>
            <a:spLocks noGrp="1"/>
          </p:cNvSpPr>
          <p:nvPr>
            <p:ph type="sldNum" sz="quarter" idx="12"/>
          </p:nvPr>
        </p:nvSpPr>
        <p:spPr/>
        <p:txBody>
          <a:bodyPr/>
          <a:lstStyle/>
          <a:p>
            <a:fld id="{771CFA1A-5088-4665-A01A-C67A7DE75C7A}" type="slidenum">
              <a:rPr lang="it-IT" smtClean="0"/>
              <a:t>‹N›</a:t>
            </a:fld>
            <a:endParaRPr lang="it-IT"/>
          </a:p>
        </p:txBody>
      </p:sp>
    </p:spTree>
    <p:extLst>
      <p:ext uri="{BB962C8B-B14F-4D97-AF65-F5344CB8AC3E}">
        <p14:creationId xmlns:p14="http://schemas.microsoft.com/office/powerpoint/2010/main" val="152915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51417D2-8D7D-40DB-9421-BB6AAAE75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B79E34-FBF8-40D9-97DF-0346C8140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244D14-12E8-4221-A016-5991949C0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EFF73-1912-4120-8DCE-F016A9C4C80F}" type="datetimeFigureOut">
              <a:rPr lang="it-IT" smtClean="0"/>
              <a:t>30/11/2020</a:t>
            </a:fld>
            <a:endParaRPr lang="it-IT"/>
          </a:p>
        </p:txBody>
      </p:sp>
      <p:sp>
        <p:nvSpPr>
          <p:cNvPr id="5" name="Segnaposto piè di pagina 4">
            <a:extLst>
              <a:ext uri="{FF2B5EF4-FFF2-40B4-BE49-F238E27FC236}">
                <a16:creationId xmlns:a16="http://schemas.microsoft.com/office/drawing/2014/main" id="{15AEE823-5D18-4A43-B204-2989238AB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E338DB3-BFA2-4CB0-9E3B-AF4C36A46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CFA1A-5088-4665-A01A-C67A7DE75C7A}" type="slidenum">
              <a:rPr lang="it-IT" smtClean="0"/>
              <a:t>‹N›</a:t>
            </a:fld>
            <a:endParaRPr lang="it-IT"/>
          </a:p>
        </p:txBody>
      </p:sp>
    </p:spTree>
    <p:extLst>
      <p:ext uri="{BB962C8B-B14F-4D97-AF65-F5344CB8AC3E}">
        <p14:creationId xmlns:p14="http://schemas.microsoft.com/office/powerpoint/2010/main" val="389536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E0591B3F-5149-48A9-81AE-1171D629AF88}"/>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Dalle origini di Roma alla Repubblica</a:t>
            </a:r>
          </a:p>
        </p:txBody>
      </p:sp>
      <p:sp>
        <p:nvSpPr>
          <p:cNvPr id="7" name="Segnaposto contenuto 6">
            <a:extLst>
              <a:ext uri="{FF2B5EF4-FFF2-40B4-BE49-F238E27FC236}">
                <a16:creationId xmlns:a16="http://schemas.microsoft.com/office/drawing/2014/main" id="{99498DFD-CB26-448E-A799-73921F7ECE12}"/>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72703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5DCE32-FE07-4BA0-AFD9-927694C11CCA}"/>
              </a:ext>
            </a:extLst>
          </p:cNvPr>
          <p:cNvSpPr>
            <a:spLocks noGrp="1"/>
          </p:cNvSpPr>
          <p:nvPr>
            <p:ph type="title"/>
          </p:nvPr>
        </p:nvSpPr>
        <p:spPr/>
        <p:txBody>
          <a:bodyPr/>
          <a:lstStyle/>
          <a:p>
            <a:pPr algn="ctr"/>
            <a:r>
              <a:rPr lang="it-IT" sz="4400" b="1" dirty="0">
                <a:latin typeface="Times New Roman" panose="02020603050405020304" pitchFamily="18" charset="0"/>
                <a:cs typeface="Times New Roman" panose="02020603050405020304" pitchFamily="18" charset="0"/>
              </a:rPr>
              <a:t>Le istituzioni dell’età regia</a:t>
            </a:r>
            <a:br>
              <a:rPr lang="it-IT" sz="4400" b="1" dirty="0"/>
            </a:br>
            <a:endParaRPr lang="it-IT" dirty="0"/>
          </a:p>
        </p:txBody>
      </p:sp>
      <p:sp>
        <p:nvSpPr>
          <p:cNvPr id="3" name="Segnaposto contenuto 2">
            <a:extLst>
              <a:ext uri="{FF2B5EF4-FFF2-40B4-BE49-F238E27FC236}">
                <a16:creationId xmlns:a16="http://schemas.microsoft.com/office/drawing/2014/main" id="{833C1D94-DD3F-412D-8942-3D7B74A45B0F}"/>
              </a:ext>
            </a:extLst>
          </p:cNvPr>
          <p:cNvSpPr>
            <a:spLocks noGrp="1"/>
          </p:cNvSpPr>
          <p:nvPr>
            <p:ph idx="1"/>
          </p:nvPr>
        </p:nvSpPr>
        <p:spPr/>
        <p:txBody>
          <a:bodyPr>
            <a:normAutofit fontScale="70000" lnSpcReduction="20000"/>
          </a:bodyPr>
          <a:lstStyle/>
          <a:p>
            <a:pPr algn="l"/>
            <a:r>
              <a:rPr lang="it-IT" sz="3600" dirty="0">
                <a:latin typeface="Times New Roman" panose="02020603050405020304" pitchFamily="18" charset="0"/>
                <a:cs typeface="Times New Roman" panose="02020603050405020304" pitchFamily="18" charset="0"/>
              </a:rPr>
              <a:t>il senato (dal latino </a:t>
            </a:r>
            <a:r>
              <a:rPr lang="it-IT" sz="3600" i="1" dirty="0" err="1">
                <a:latin typeface="Times New Roman" panose="02020603050405020304" pitchFamily="18" charset="0"/>
                <a:cs typeface="Times New Roman" panose="02020603050405020304" pitchFamily="18" charset="0"/>
              </a:rPr>
              <a:t>senex</a:t>
            </a:r>
            <a:r>
              <a:rPr lang="it-IT" sz="3600" dirty="0">
                <a:latin typeface="Times New Roman" panose="02020603050405020304" pitchFamily="18" charset="0"/>
                <a:cs typeface="Times New Roman" panose="02020603050405020304" pitchFamily="18" charset="0"/>
              </a:rPr>
              <a:t>, vecchio), in numero di trecento</a:t>
            </a:r>
          </a:p>
          <a:p>
            <a:pPr algn="l"/>
            <a:r>
              <a:rPr lang="it-IT" sz="2800" dirty="0">
                <a:latin typeface="Times New Roman" panose="02020603050405020304" pitchFamily="18" charset="0"/>
                <a:cs typeface="Times New Roman" panose="02020603050405020304" pitchFamily="18" charset="0"/>
              </a:rPr>
              <a:t>spettava al senato eleggere i re e affiancarli nelle varie funzioni di governo</a:t>
            </a:r>
          </a:p>
          <a:p>
            <a:pPr algn="l"/>
            <a:endParaRPr lang="it-IT" sz="2800" dirty="0">
              <a:latin typeface="Times New Roman" panose="02020603050405020304" pitchFamily="18" charset="0"/>
              <a:cs typeface="Times New Roman" panose="02020603050405020304" pitchFamily="18" charset="0"/>
            </a:endParaRPr>
          </a:p>
          <a:p>
            <a:pPr algn="l"/>
            <a:r>
              <a:rPr lang="it-IT" sz="3600" dirty="0">
                <a:latin typeface="Times New Roman" panose="02020603050405020304" pitchFamily="18" charset="0"/>
                <a:cs typeface="Times New Roman" panose="02020603050405020304" pitchFamily="18" charset="0"/>
              </a:rPr>
              <a:t>Il re</a:t>
            </a:r>
          </a:p>
          <a:p>
            <a:pPr algn="l"/>
            <a:r>
              <a:rPr lang="it-IT" sz="2800" dirty="0">
                <a:latin typeface="Times New Roman" panose="02020603050405020304" pitchFamily="18" charset="0"/>
                <a:cs typeface="Times New Roman" panose="02020603050405020304" pitchFamily="18" charset="0"/>
              </a:rPr>
              <a:t>deteneva il potere esecutivo, amministrava la giustizia, comandava l’esercito e svolgeva le funzioni sacerdotali</a:t>
            </a:r>
          </a:p>
          <a:p>
            <a:pPr algn="l"/>
            <a:endParaRPr lang="it-IT" sz="2800" dirty="0">
              <a:latin typeface="Times New Roman" panose="02020603050405020304" pitchFamily="18" charset="0"/>
              <a:cs typeface="Times New Roman" panose="02020603050405020304" pitchFamily="18" charset="0"/>
            </a:endParaRPr>
          </a:p>
          <a:p>
            <a:pPr algn="l"/>
            <a:r>
              <a:rPr lang="it-IT" sz="3600" dirty="0">
                <a:latin typeface="Times New Roman" panose="02020603050405020304" pitchFamily="18" charset="0"/>
                <a:cs typeface="Times New Roman" panose="02020603050405020304" pitchFamily="18" charset="0"/>
              </a:rPr>
              <a:t>I comizi curiati </a:t>
            </a:r>
          </a:p>
          <a:p>
            <a:pPr algn="l"/>
            <a:r>
              <a:rPr lang="it-IT" sz="2800" dirty="0">
                <a:latin typeface="Times New Roman" panose="02020603050405020304" pitchFamily="18" charset="0"/>
                <a:cs typeface="Times New Roman" panose="02020603050405020304" pitchFamily="18" charset="0"/>
              </a:rPr>
              <a:t>formati dalle trenta curie, di dieci </a:t>
            </a:r>
            <a:r>
              <a:rPr lang="it-IT" sz="2800" i="1" dirty="0" err="1">
                <a:latin typeface="Times New Roman" panose="02020603050405020304" pitchFamily="18" charset="0"/>
                <a:cs typeface="Times New Roman" panose="02020603050405020304" pitchFamily="18" charset="0"/>
              </a:rPr>
              <a:t>gentes</a:t>
            </a:r>
            <a:r>
              <a:rPr lang="it-IT" sz="2800" dirty="0">
                <a:latin typeface="Times New Roman" panose="02020603050405020304" pitchFamily="18" charset="0"/>
                <a:cs typeface="Times New Roman" panose="02020603050405020304" pitchFamily="18" charset="0"/>
              </a:rPr>
              <a:t> ciascuna</a:t>
            </a:r>
          </a:p>
          <a:p>
            <a:pPr algn="l"/>
            <a:r>
              <a:rPr lang="it-IT" sz="2800" dirty="0">
                <a:latin typeface="Times New Roman" panose="02020603050405020304" pitchFamily="18" charset="0"/>
                <a:cs typeface="Times New Roman" panose="02020603050405020304" pitchFamily="18" charset="0"/>
              </a:rPr>
              <a:t>controllavano l’operato del re e del senato</a:t>
            </a:r>
          </a:p>
          <a:p>
            <a:pPr algn="l"/>
            <a:r>
              <a:rPr lang="it-IT" sz="2800" dirty="0">
                <a:latin typeface="Times New Roman" panose="02020603050405020304" pitchFamily="18" charset="0"/>
                <a:cs typeface="Times New Roman" panose="02020603050405020304" pitchFamily="18" charset="0"/>
              </a:rPr>
              <a:t>vi partecipavano tutti gli uomini in età adulta della città, vale a dire i cittadini romani</a:t>
            </a:r>
          </a:p>
          <a:p>
            <a:pPr algn="l"/>
            <a:r>
              <a:rPr lang="it-IT" sz="2800" dirty="0">
                <a:latin typeface="Times New Roman" panose="02020603050405020304" pitchFamily="18" charset="0"/>
                <a:cs typeface="Times New Roman" panose="02020603050405020304" pitchFamily="18" charset="0"/>
              </a:rPr>
              <a:t>il ruolo di questa assemblea era ridotto: poteva solo approvare o cassare le decisioni del senato</a:t>
            </a:r>
          </a:p>
          <a:p>
            <a:endParaRPr lang="it-IT" dirty="0"/>
          </a:p>
        </p:txBody>
      </p:sp>
    </p:spTree>
    <p:extLst>
      <p:ext uri="{BB962C8B-B14F-4D97-AF65-F5344CB8AC3E}">
        <p14:creationId xmlns:p14="http://schemas.microsoft.com/office/powerpoint/2010/main" val="241310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2751B-F324-45BD-BBBA-D7109939A324}"/>
              </a:ext>
            </a:extLst>
          </p:cNvPr>
          <p:cNvSpPr>
            <a:spLocks noGrp="1"/>
          </p:cNvSpPr>
          <p:nvPr>
            <p:ph type="title"/>
          </p:nvPr>
        </p:nvSpPr>
        <p:spPr/>
        <p:txBody>
          <a:bodyPr/>
          <a:lstStyle/>
          <a:p>
            <a:pPr algn="ctr"/>
            <a:r>
              <a:rPr lang="it-IT" sz="4400" b="1" dirty="0">
                <a:latin typeface="Times New Roman" panose="02020603050405020304" pitchFamily="18" charset="0"/>
                <a:cs typeface="Times New Roman" panose="02020603050405020304" pitchFamily="18" charset="0"/>
              </a:rPr>
              <a:t>La nascita della Repubblica</a:t>
            </a:r>
            <a:br>
              <a:rPr lang="it-IT" sz="4400" b="1" dirty="0"/>
            </a:br>
            <a:endParaRPr lang="it-IT" dirty="0"/>
          </a:p>
        </p:txBody>
      </p:sp>
      <p:sp>
        <p:nvSpPr>
          <p:cNvPr id="3" name="Segnaposto contenuto 2">
            <a:extLst>
              <a:ext uri="{FF2B5EF4-FFF2-40B4-BE49-F238E27FC236}">
                <a16:creationId xmlns:a16="http://schemas.microsoft.com/office/drawing/2014/main" id="{DDD1A3CB-A7FE-43C4-9877-3938D3713C89}"/>
              </a:ext>
            </a:extLst>
          </p:cNvPr>
          <p:cNvSpPr>
            <a:spLocks noGrp="1"/>
          </p:cNvSpPr>
          <p:nvPr>
            <p:ph idx="1"/>
          </p:nvPr>
        </p:nvSpPr>
        <p:spPr/>
        <p:txBody>
          <a:bodyPr>
            <a:normAutofit fontScale="92500" lnSpcReduction="10000"/>
          </a:bodyPr>
          <a:lstStyle/>
          <a:p>
            <a:pPr algn="l"/>
            <a:r>
              <a:rPr lang="it-IT" sz="3600" dirty="0">
                <a:latin typeface="Times New Roman" panose="02020603050405020304" pitchFamily="18" charset="0"/>
                <a:cs typeface="Times New Roman" panose="02020603050405020304" pitchFamily="18" charset="0"/>
              </a:rPr>
              <a:t>il </a:t>
            </a:r>
            <a:r>
              <a:rPr lang="it-IT" sz="3600" i="1" dirty="0" err="1">
                <a:latin typeface="Times New Roman" panose="02020603050405020304" pitchFamily="18" charset="0"/>
                <a:cs typeface="Times New Roman" panose="02020603050405020304" pitchFamily="18" charset="0"/>
              </a:rPr>
              <a:t>foedus</a:t>
            </a:r>
            <a:r>
              <a:rPr lang="it-IT" sz="3600" i="1" dirty="0">
                <a:latin typeface="Times New Roman" panose="02020603050405020304" pitchFamily="18" charset="0"/>
                <a:cs typeface="Times New Roman" panose="02020603050405020304" pitchFamily="18" charset="0"/>
              </a:rPr>
              <a:t> </a:t>
            </a:r>
            <a:r>
              <a:rPr lang="it-IT" sz="3600" i="1" dirty="0" err="1">
                <a:latin typeface="Times New Roman" panose="02020603050405020304" pitchFamily="18" charset="0"/>
                <a:cs typeface="Times New Roman" panose="02020603050405020304" pitchFamily="18" charset="0"/>
              </a:rPr>
              <a:t>Cassianum</a:t>
            </a:r>
            <a:r>
              <a:rPr lang="it-IT" sz="3600" i="1" dirty="0">
                <a:latin typeface="Times New Roman" panose="02020603050405020304" pitchFamily="18" charset="0"/>
                <a:cs typeface="Times New Roman" panose="02020603050405020304" pitchFamily="18" charset="0"/>
              </a:rPr>
              <a:t> </a:t>
            </a:r>
            <a:r>
              <a:rPr lang="it-IT" sz="3600" dirty="0">
                <a:latin typeface="Times New Roman" panose="02020603050405020304" pitchFamily="18" charset="0"/>
                <a:cs typeface="Times New Roman" panose="02020603050405020304" pitchFamily="18" charset="0"/>
              </a:rPr>
              <a:t>(496 a.C.)</a:t>
            </a:r>
          </a:p>
          <a:p>
            <a:pPr algn="l"/>
            <a:r>
              <a:rPr lang="it-IT" sz="2800" dirty="0">
                <a:latin typeface="Times New Roman" panose="02020603050405020304" pitchFamily="18" charset="0"/>
                <a:cs typeface="Times New Roman" panose="02020603050405020304" pitchFamily="18" charset="0"/>
              </a:rPr>
              <a:t>Roma presso il lago </a:t>
            </a:r>
            <a:r>
              <a:rPr lang="it-IT" sz="2800" dirty="0" err="1">
                <a:latin typeface="Times New Roman" panose="02020603050405020304" pitchFamily="18" charset="0"/>
                <a:cs typeface="Times New Roman" panose="02020603050405020304" pitchFamily="18" charset="0"/>
              </a:rPr>
              <a:t>Regillo</a:t>
            </a:r>
            <a:r>
              <a:rPr lang="it-IT" sz="2800" dirty="0">
                <a:latin typeface="Times New Roman" panose="02020603050405020304" pitchFamily="18" charset="0"/>
                <a:cs typeface="Times New Roman" panose="02020603050405020304" pitchFamily="18" charset="0"/>
              </a:rPr>
              <a:t> sconfigge le forze congiunte della Lega latina: impegno a difendersi in caso di pericolo esterno. Roma assume una posizione egemone nella Lega latina</a:t>
            </a:r>
          </a:p>
          <a:p>
            <a:pPr algn="l"/>
            <a:endParaRPr lang="it-IT" sz="2800" dirty="0">
              <a:latin typeface="Times New Roman" panose="02020603050405020304" pitchFamily="18" charset="0"/>
              <a:cs typeface="Times New Roman" panose="02020603050405020304" pitchFamily="18" charset="0"/>
            </a:endParaRPr>
          </a:p>
          <a:p>
            <a:pPr algn="l"/>
            <a:endParaRPr lang="it-IT" sz="3600" dirty="0">
              <a:latin typeface="Times New Roman" panose="02020603050405020304" pitchFamily="18" charset="0"/>
              <a:cs typeface="Times New Roman" panose="02020603050405020304" pitchFamily="18" charset="0"/>
            </a:endParaRPr>
          </a:p>
          <a:p>
            <a:pPr algn="l"/>
            <a:r>
              <a:rPr lang="it-IT" sz="3600" dirty="0">
                <a:latin typeface="Times New Roman" panose="02020603050405020304" pitchFamily="18" charset="0"/>
                <a:cs typeface="Times New Roman" panose="02020603050405020304" pitchFamily="18" charset="0"/>
              </a:rPr>
              <a:t>la rivalità con </a:t>
            </a:r>
            <a:r>
              <a:rPr lang="it-IT" sz="3600" dirty="0" err="1">
                <a:latin typeface="Times New Roman" panose="02020603050405020304" pitchFamily="18" charset="0"/>
                <a:cs typeface="Times New Roman" panose="02020603050405020304" pitchFamily="18" charset="0"/>
              </a:rPr>
              <a:t>Veio</a:t>
            </a:r>
            <a:endParaRPr lang="it-IT" sz="3600" dirty="0">
              <a:latin typeface="Times New Roman" panose="02020603050405020304" pitchFamily="18" charset="0"/>
              <a:cs typeface="Times New Roman" panose="02020603050405020304" pitchFamily="18" charset="0"/>
            </a:endParaRPr>
          </a:p>
          <a:p>
            <a:pPr algn="l"/>
            <a:r>
              <a:rPr lang="it-IT" sz="2800" dirty="0">
                <a:latin typeface="Times New Roman" panose="02020603050405020304" pitchFamily="18" charset="0"/>
                <a:cs typeface="Times New Roman" panose="02020603050405020304" pitchFamily="18" charset="0"/>
              </a:rPr>
              <a:t>Il dittatore Marco Furio Camillo dopo un assedio di dieci anni, dal 405 al 396 a.C., conquistò la città etrusca di </a:t>
            </a:r>
            <a:r>
              <a:rPr lang="it-IT" sz="2800" dirty="0" err="1">
                <a:latin typeface="Times New Roman" panose="02020603050405020304" pitchFamily="18" charset="0"/>
                <a:cs typeface="Times New Roman" panose="02020603050405020304" pitchFamily="18" charset="0"/>
              </a:rPr>
              <a:t>Veio</a:t>
            </a:r>
            <a:r>
              <a:rPr lang="it-IT" sz="2800" dirty="0">
                <a:latin typeface="Times New Roman" panose="02020603050405020304" pitchFamily="18" charset="0"/>
                <a:cs typeface="Times New Roman" panose="02020603050405020304" pitchFamily="18" charset="0"/>
              </a:rPr>
              <a:t>, anch’essa interessata al controllo del Tevere</a:t>
            </a:r>
          </a:p>
          <a:p>
            <a:endParaRPr lang="it-IT" dirty="0"/>
          </a:p>
        </p:txBody>
      </p:sp>
    </p:spTree>
    <p:extLst>
      <p:ext uri="{BB962C8B-B14F-4D97-AF65-F5344CB8AC3E}">
        <p14:creationId xmlns:p14="http://schemas.microsoft.com/office/powerpoint/2010/main" val="399125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DF7457-206F-4474-88F9-C39D2F12A0AC}"/>
              </a:ext>
            </a:extLst>
          </p:cNvPr>
          <p:cNvSpPr>
            <a:spLocks noGrp="1"/>
          </p:cNvSpPr>
          <p:nvPr>
            <p:ph type="title"/>
          </p:nvPr>
        </p:nvSpPr>
        <p:spPr/>
        <p:txBody>
          <a:bodyPr/>
          <a:lstStyle/>
          <a:p>
            <a:pPr algn="ctr"/>
            <a:r>
              <a:rPr lang="it-IT" sz="4400" b="1" dirty="0">
                <a:latin typeface="Times New Roman" panose="02020603050405020304" pitchFamily="18" charset="0"/>
                <a:cs typeface="Times New Roman" panose="02020603050405020304" pitchFamily="18" charset="0"/>
              </a:rPr>
              <a:t>La nascita della Repubblica</a:t>
            </a:r>
            <a:endParaRPr lang="it-IT" dirty="0"/>
          </a:p>
        </p:txBody>
      </p:sp>
      <p:sp>
        <p:nvSpPr>
          <p:cNvPr id="3" name="Segnaposto contenuto 2">
            <a:extLst>
              <a:ext uri="{FF2B5EF4-FFF2-40B4-BE49-F238E27FC236}">
                <a16:creationId xmlns:a16="http://schemas.microsoft.com/office/drawing/2014/main" id="{BF343715-CF9D-49D3-8B84-A5C3EFEE8588}"/>
              </a:ext>
            </a:extLst>
          </p:cNvPr>
          <p:cNvSpPr>
            <a:spLocks noGrp="1"/>
          </p:cNvSpPr>
          <p:nvPr>
            <p:ph idx="1"/>
          </p:nvPr>
        </p:nvSpPr>
        <p:spPr/>
        <p:txBody>
          <a:bodyPr>
            <a:normAutofit fontScale="62500" lnSpcReduction="20000"/>
          </a:bodyPr>
          <a:lstStyle/>
          <a:p>
            <a:pPr algn="l"/>
            <a:r>
              <a:rPr lang="it-IT" sz="3200" dirty="0">
                <a:latin typeface="Times New Roman" panose="02020603050405020304" pitchFamily="18" charset="0"/>
                <a:cs typeface="Times New Roman" panose="02020603050405020304" pitchFamily="18" charset="0"/>
              </a:rPr>
              <a:t>la Repubblica e la separazione dei poteri</a:t>
            </a:r>
          </a:p>
          <a:p>
            <a:pPr algn="l"/>
            <a:endParaRPr lang="it-IT" sz="3200" dirty="0">
              <a:latin typeface="Times New Roman" panose="02020603050405020304" pitchFamily="18" charset="0"/>
              <a:cs typeface="Times New Roman" panose="02020603050405020304" pitchFamily="18" charset="0"/>
            </a:endParaRPr>
          </a:p>
          <a:p>
            <a:pPr algn="l"/>
            <a:r>
              <a:rPr lang="it-IT" sz="3200" dirty="0">
                <a:latin typeface="Times New Roman" panose="02020603050405020304" pitchFamily="18" charset="0"/>
                <a:cs typeface="Times New Roman" panose="02020603050405020304" pitchFamily="18" charset="0"/>
              </a:rPr>
              <a:t>il trattato di navigazione con Cartagine: 509 a.C.</a:t>
            </a:r>
          </a:p>
          <a:p>
            <a:pPr algn="just"/>
            <a:r>
              <a:rPr lang="it-IT" sz="3200" dirty="0">
                <a:latin typeface="Times New Roman" panose="02020603050405020304" pitchFamily="18" charset="0"/>
                <a:cs typeface="Times New Roman" panose="02020603050405020304" pitchFamily="18" charset="0"/>
              </a:rPr>
              <a:t>«A queste condizioni ci sia amicizia tra i Romani e gli alleati dei Romani e i Cartaginesi e gli alleati dei Cartaginesi: né i Romani né gli alleati dei Romani navighino al di là del promontorio Bello a meno che non siano costretti da una tempesta o dai nemici; qualora uno vi sia trasportato per forza, non gli sia permesso comperare né prendere nulla, tranne quello che gli occorre per riparare l’imbarcazione o per compiere sacrifici e si allontani entro cinque giorni. A quelli che giungono per commercio non sia possibile portare a termine alcuna attività commerciale se non in presenza di un banditore o di un ufficiale. Quanto sia venduto alla presenza di costoro, se venduto in Libia o in Sardegna, sia dovuto al venditore sotto garanzia dello Stato. Qualora un Romano giunga in Sicilia, nella parte controllata dai Cartaginesi, siano uguali tutti i diritti dei Romani. I Cartaginesi non commettano torti ai danni degli abitanti di Ardea, Anzio, Laurento, Circei, </a:t>
            </a:r>
            <a:r>
              <a:rPr lang="it-IT" sz="3200" dirty="0" err="1">
                <a:latin typeface="Times New Roman" panose="02020603050405020304" pitchFamily="18" charset="0"/>
                <a:cs typeface="Times New Roman" panose="02020603050405020304" pitchFamily="18" charset="0"/>
              </a:rPr>
              <a:t>Tarracina</a:t>
            </a:r>
            <a:r>
              <a:rPr lang="it-IT" sz="3200" dirty="0">
                <a:latin typeface="Times New Roman" panose="02020603050405020304" pitchFamily="18" charset="0"/>
                <a:cs typeface="Times New Roman" panose="02020603050405020304" pitchFamily="18" charset="0"/>
              </a:rPr>
              <a:t>, né di alcun altro dei Latini, quanti sono soggetti a Roma; nel caso di quelli non soggetti, si tengano lontano dalle loro città: ciò che prendano, restituiscano ai Romani intatto. Non costruiscano fortezze nel Lazio. Qualora entrino da nemici nella regione, non vi passino la notte».</a:t>
            </a:r>
          </a:p>
          <a:p>
            <a:pPr algn="just"/>
            <a:r>
              <a:rPr lang="it-IT" sz="3200" dirty="0">
                <a:latin typeface="Times New Roman" panose="02020603050405020304" pitchFamily="18" charset="0"/>
                <a:cs typeface="Times New Roman" panose="02020603050405020304" pitchFamily="18" charset="0"/>
              </a:rPr>
              <a:t>(Polibio, </a:t>
            </a:r>
            <a:r>
              <a:rPr lang="it-IT" sz="3200" i="1" dirty="0">
                <a:latin typeface="Times New Roman" panose="02020603050405020304" pitchFamily="18" charset="0"/>
                <a:cs typeface="Times New Roman" panose="02020603050405020304" pitchFamily="18" charset="0"/>
              </a:rPr>
              <a:t>Storie</a:t>
            </a:r>
            <a:r>
              <a:rPr lang="it-IT" sz="3200" dirty="0">
                <a:latin typeface="Times New Roman" panose="02020603050405020304" pitchFamily="18" charset="0"/>
                <a:cs typeface="Times New Roman" panose="02020603050405020304" pitchFamily="18" charset="0"/>
              </a:rPr>
              <a:t>, III, 22, 4-13)</a:t>
            </a:r>
          </a:p>
          <a:p>
            <a:endParaRPr lang="it-IT" dirty="0"/>
          </a:p>
        </p:txBody>
      </p:sp>
    </p:spTree>
    <p:extLst>
      <p:ext uri="{BB962C8B-B14F-4D97-AF65-F5344CB8AC3E}">
        <p14:creationId xmlns:p14="http://schemas.microsoft.com/office/powerpoint/2010/main" val="278059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F3279-A5CD-4AA2-B933-E46F3FB1FA28}"/>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Le magistrature repubblicane</a:t>
            </a:r>
            <a:br>
              <a:rPr lang="it-IT" b="1" dirty="0"/>
            </a:br>
            <a:endParaRPr lang="it-IT" dirty="0"/>
          </a:p>
        </p:txBody>
      </p:sp>
      <p:sp>
        <p:nvSpPr>
          <p:cNvPr id="3" name="Segnaposto contenuto 2">
            <a:extLst>
              <a:ext uri="{FF2B5EF4-FFF2-40B4-BE49-F238E27FC236}">
                <a16:creationId xmlns:a16="http://schemas.microsoft.com/office/drawing/2014/main" id="{E96BE2AF-2CBE-41E9-967C-947594B05326}"/>
              </a:ext>
            </a:extLst>
          </p:cNvPr>
          <p:cNvSpPr>
            <a:spLocks noGrp="1"/>
          </p:cNvSpPr>
          <p:nvPr>
            <p:ph idx="1"/>
          </p:nvPr>
        </p:nvSpPr>
        <p:spPr/>
        <p:txBody>
          <a:bodyPr>
            <a:normAutofit fontScale="92500" lnSpcReduction="20000"/>
          </a:bodyPr>
          <a:lstStyle/>
          <a:p>
            <a:endParaRPr lang="it-IT" sz="3600" b="1" dirty="0"/>
          </a:p>
          <a:p>
            <a:pPr algn="l"/>
            <a:r>
              <a:rPr lang="it-IT" sz="2800" dirty="0">
                <a:latin typeface="Times New Roman" panose="02020603050405020304" pitchFamily="18" charset="0"/>
                <a:cs typeface="Times New Roman" panose="02020603050405020304" pitchFamily="18" charset="0"/>
              </a:rPr>
              <a:t>Le magistrature romane sono:</a:t>
            </a:r>
          </a:p>
          <a:p>
            <a:pPr algn="l"/>
            <a:endParaRPr lang="it-IT" sz="2800" dirty="0">
              <a:latin typeface="Times New Roman" panose="02020603050405020304" pitchFamily="18" charset="0"/>
              <a:cs typeface="Times New Roman" panose="02020603050405020304" pitchFamily="18" charset="0"/>
            </a:endParaRPr>
          </a:p>
          <a:p>
            <a:pPr algn="l"/>
            <a:r>
              <a:rPr lang="it-IT" sz="2800" dirty="0">
                <a:latin typeface="Times New Roman" panose="02020603050405020304" pitchFamily="18" charset="0"/>
                <a:cs typeface="Times New Roman" panose="02020603050405020304" pitchFamily="18" charset="0"/>
              </a:rPr>
              <a:t>collegiali: più persone ricoprono lo stesso incarico</a:t>
            </a:r>
          </a:p>
          <a:p>
            <a:pPr marL="285750" indent="-285750" algn="l">
              <a:buFontTx/>
              <a:buChar char="-"/>
            </a:pPr>
            <a:endParaRPr lang="it-IT" sz="2800" dirty="0">
              <a:latin typeface="Times New Roman" panose="02020603050405020304" pitchFamily="18" charset="0"/>
              <a:cs typeface="Times New Roman" panose="02020603050405020304" pitchFamily="18" charset="0"/>
            </a:endParaRPr>
          </a:p>
          <a:p>
            <a:pPr algn="l"/>
            <a:r>
              <a:rPr lang="it-IT" sz="2800" dirty="0">
                <a:latin typeface="Times New Roman" panose="02020603050405020304" pitchFamily="18" charset="0"/>
                <a:cs typeface="Times New Roman" panose="02020603050405020304" pitchFamily="18" charset="0"/>
              </a:rPr>
              <a:t>limitate nel tempo: dopo un periodo di tempo tutti i magistrati decadono dall’incarico </a:t>
            </a:r>
          </a:p>
          <a:p>
            <a:pPr algn="l"/>
            <a:r>
              <a:rPr lang="it-IT" sz="2800" dirty="0">
                <a:latin typeface="Times New Roman" panose="02020603050405020304" pitchFamily="18" charset="0"/>
                <a:cs typeface="Times New Roman" panose="02020603050405020304" pitchFamily="18" charset="0"/>
              </a:rPr>
              <a:t>(fa eccezione il senato)</a:t>
            </a:r>
          </a:p>
          <a:p>
            <a:pPr algn="l"/>
            <a:endParaRPr lang="it-IT" sz="2800" dirty="0">
              <a:latin typeface="Times New Roman" panose="02020603050405020304" pitchFamily="18" charset="0"/>
              <a:cs typeface="Times New Roman" panose="02020603050405020304" pitchFamily="18" charset="0"/>
            </a:endParaRPr>
          </a:p>
          <a:p>
            <a:pPr algn="l"/>
            <a:r>
              <a:rPr lang="it-IT" sz="2800" dirty="0">
                <a:latin typeface="Times New Roman" panose="02020603050405020304" pitchFamily="18" charset="0"/>
                <a:cs typeface="Times New Roman" panose="02020603050405020304" pitchFamily="18" charset="0"/>
              </a:rPr>
              <a:t>non reiterabili: nessuno può ricoprire la stessa carica due volte di seguito</a:t>
            </a:r>
          </a:p>
          <a:p>
            <a:endParaRPr lang="it-IT" dirty="0"/>
          </a:p>
        </p:txBody>
      </p:sp>
    </p:spTree>
    <p:extLst>
      <p:ext uri="{BB962C8B-B14F-4D97-AF65-F5344CB8AC3E}">
        <p14:creationId xmlns:p14="http://schemas.microsoft.com/office/powerpoint/2010/main" val="27340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01799" y="-290556"/>
            <a:ext cx="11788403" cy="571117"/>
          </a:xfrm>
        </p:spPr>
        <p:txBody>
          <a:bodyPr>
            <a:normAutofit/>
          </a:bodyPr>
          <a:lstStyle/>
          <a:p>
            <a:r>
              <a:rPr lang="it-IT" sz="3200" b="1" dirty="0"/>
              <a:t>Le istituzioni repubblicane</a:t>
            </a:r>
          </a:p>
          <a:p>
            <a:endParaRPr lang="it-IT" sz="3200" b="1" dirty="0"/>
          </a:p>
        </p:txBody>
      </p:sp>
      <p:pic>
        <p:nvPicPr>
          <p:cNvPr id="5124" name="Picture 4" descr="Risultato immagini per magistrature eta repubblicane Rom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75427"/>
            <a:ext cx="12192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7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Risultato immagini per magistrature eta repubblicane Roma&quot;">
            <a:extLst>
              <a:ext uri="{FF2B5EF4-FFF2-40B4-BE49-F238E27FC236}">
                <a16:creationId xmlns:a16="http://schemas.microsoft.com/office/drawing/2014/main" id="{4D441684-E875-4694-B48D-01A65638C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89"/>
          <a:stretch/>
        </p:blipFill>
        <p:spPr bwMode="auto">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687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Risultati immagini per comizi centuriati">
            <a:extLst>
              <a:ext uri="{FF2B5EF4-FFF2-40B4-BE49-F238E27FC236}">
                <a16:creationId xmlns:a16="http://schemas.microsoft.com/office/drawing/2014/main" id="{D010C8B2-E128-4A1B-BA9F-12D25B43BA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20345" y="1176793"/>
            <a:ext cx="3294217"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60027-B4CA-443B-AB74-D00A0D851190}"/>
              </a:ext>
            </a:extLst>
          </p:cNvPr>
          <p:cNvSpPr>
            <a:spLocks noGrp="1"/>
          </p:cNvSpPr>
          <p:nvPr>
            <p:ph type="title"/>
          </p:nvPr>
        </p:nvSpPr>
        <p:spPr/>
        <p:txBody>
          <a:bodyPr/>
          <a:lstStyle/>
          <a:p>
            <a:pPr algn="ctr"/>
            <a:r>
              <a:rPr lang="it-IT" b="1" dirty="0"/>
              <a:t>Conquista di diritti da parte della plebe</a:t>
            </a:r>
          </a:p>
        </p:txBody>
      </p:sp>
      <p:sp>
        <p:nvSpPr>
          <p:cNvPr id="3" name="Segnaposto contenuto 2">
            <a:extLst>
              <a:ext uri="{FF2B5EF4-FFF2-40B4-BE49-F238E27FC236}">
                <a16:creationId xmlns:a16="http://schemas.microsoft.com/office/drawing/2014/main" id="{2EE905FC-9D1E-4D07-80DC-A01BF598A9AE}"/>
              </a:ext>
            </a:extLst>
          </p:cNvPr>
          <p:cNvSpPr>
            <a:spLocks noGrp="1"/>
          </p:cNvSpPr>
          <p:nvPr>
            <p:ph idx="1"/>
          </p:nvPr>
        </p:nvSpPr>
        <p:spPr/>
        <p:txBody>
          <a:bodyPr/>
          <a:lstStyle/>
          <a:p>
            <a:pPr>
              <a:buFontTx/>
              <a:buChar char="-"/>
            </a:pPr>
            <a:r>
              <a:rPr lang="it-IT" dirty="0"/>
              <a:t>494 a.C.: Secessione dell’Aventino</a:t>
            </a:r>
          </a:p>
          <a:p>
            <a:pPr>
              <a:buFontTx/>
              <a:buChar char="-"/>
            </a:pPr>
            <a:endParaRPr lang="it-IT" dirty="0"/>
          </a:p>
          <a:p>
            <a:pPr>
              <a:buFontTx/>
              <a:buChar char="-"/>
            </a:pPr>
            <a:r>
              <a:rPr lang="it-IT" dirty="0"/>
              <a:t>451 a.C.: XII Tavole</a:t>
            </a:r>
          </a:p>
          <a:p>
            <a:pPr>
              <a:buFontTx/>
              <a:buChar char="-"/>
            </a:pPr>
            <a:endParaRPr lang="it-IT" dirty="0"/>
          </a:p>
          <a:p>
            <a:pPr>
              <a:buFontTx/>
              <a:buChar char="-"/>
            </a:pPr>
            <a:r>
              <a:rPr lang="it-IT" dirty="0"/>
              <a:t>445 a.C.: Legge </a:t>
            </a:r>
            <a:r>
              <a:rPr lang="it-IT" dirty="0" err="1"/>
              <a:t>Canuleia</a:t>
            </a:r>
            <a:r>
              <a:rPr lang="it-IT" dirty="0"/>
              <a:t> (</a:t>
            </a:r>
            <a:r>
              <a:rPr lang="it-IT" sz="1800" dirty="0"/>
              <a:t>tribuno della plebe Gaio </a:t>
            </a:r>
            <a:r>
              <a:rPr lang="it-IT" sz="1800" dirty="0" err="1"/>
              <a:t>Canuleio</a:t>
            </a:r>
            <a:r>
              <a:rPr lang="it-IT" sz="1800" dirty="0"/>
              <a:t>: </a:t>
            </a:r>
            <a:r>
              <a:rPr lang="it-IT" dirty="0"/>
              <a:t>matrimoni misti tra patrizi e plebei)</a:t>
            </a:r>
          </a:p>
          <a:p>
            <a:pPr>
              <a:buFontTx/>
              <a:buChar char="-"/>
            </a:pPr>
            <a:endParaRPr lang="it-IT" dirty="0"/>
          </a:p>
          <a:p>
            <a:pPr>
              <a:buFontTx/>
              <a:buChar char="-"/>
            </a:pPr>
            <a:r>
              <a:rPr lang="it-IT" dirty="0"/>
              <a:t>367 a.C. Leggi </a:t>
            </a:r>
            <a:r>
              <a:rPr lang="it-IT" dirty="0" err="1"/>
              <a:t>Licinie-Sestie</a:t>
            </a:r>
            <a:r>
              <a:rPr lang="it-IT" dirty="0"/>
              <a:t> </a:t>
            </a:r>
            <a:r>
              <a:rPr lang="it-IT" sz="2000" dirty="0"/>
              <a:t>(tribuni della plebe Gaio Licinio Stolone-Lucio </a:t>
            </a:r>
            <a:r>
              <a:rPr lang="it-IT" sz="2000" dirty="0" err="1"/>
              <a:t>sestio</a:t>
            </a:r>
            <a:r>
              <a:rPr lang="it-IT" sz="2000" dirty="0"/>
              <a:t> Laterano): 356 a.C. dittatura; 351 a.C. censura; 337 d.C. pretura; 300 cariche religiose</a:t>
            </a:r>
          </a:p>
        </p:txBody>
      </p:sp>
    </p:spTree>
    <p:extLst>
      <p:ext uri="{BB962C8B-B14F-4D97-AF65-F5344CB8AC3E}">
        <p14:creationId xmlns:p14="http://schemas.microsoft.com/office/powerpoint/2010/main" val="208462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9C914-1F24-49AD-8534-0C8EE38B69F6}"/>
              </a:ext>
            </a:extLst>
          </p:cNvPr>
          <p:cNvSpPr>
            <a:spLocks noGrp="1"/>
          </p:cNvSpPr>
          <p:nvPr>
            <p:ph type="title"/>
          </p:nvPr>
        </p:nvSpPr>
        <p:spPr/>
        <p:txBody>
          <a:bodyPr/>
          <a:lstStyle/>
          <a:p>
            <a:pPr algn="ctr"/>
            <a:r>
              <a:rPr lang="it-IT" b="1" dirty="0"/>
              <a:t>Conquista di diritti da parte della plebe</a:t>
            </a:r>
            <a:endParaRPr lang="it-IT" dirty="0"/>
          </a:p>
        </p:txBody>
      </p:sp>
      <p:sp>
        <p:nvSpPr>
          <p:cNvPr id="3" name="Segnaposto contenuto 2">
            <a:extLst>
              <a:ext uri="{FF2B5EF4-FFF2-40B4-BE49-F238E27FC236}">
                <a16:creationId xmlns:a16="http://schemas.microsoft.com/office/drawing/2014/main" id="{2B133DE6-37B0-41A3-8AA8-0AB97CEB5F36}"/>
              </a:ext>
            </a:extLst>
          </p:cNvPr>
          <p:cNvSpPr>
            <a:spLocks noGrp="1"/>
          </p:cNvSpPr>
          <p:nvPr>
            <p:ph idx="1"/>
          </p:nvPr>
        </p:nvSpPr>
        <p:spPr/>
        <p:txBody>
          <a:bodyPr/>
          <a:lstStyle/>
          <a:p>
            <a:r>
              <a:rPr lang="it-IT" dirty="0"/>
              <a:t>326 a.C. </a:t>
            </a:r>
            <a:r>
              <a:rPr lang="it-IT" i="1" dirty="0" err="1"/>
              <a:t>Lex</a:t>
            </a:r>
            <a:r>
              <a:rPr lang="it-IT" i="1" dirty="0"/>
              <a:t> </a:t>
            </a:r>
            <a:r>
              <a:rPr lang="it-IT" i="1" dirty="0" err="1"/>
              <a:t>Poetelia-Papiria</a:t>
            </a:r>
            <a:r>
              <a:rPr lang="it-IT" i="1" dirty="0"/>
              <a:t> </a:t>
            </a:r>
            <a:r>
              <a:rPr lang="it-IT" sz="1600" dirty="0"/>
              <a:t>(consoli Gaio </a:t>
            </a:r>
            <a:r>
              <a:rPr lang="it-IT" sz="1600" dirty="0" err="1"/>
              <a:t>Petelio</a:t>
            </a:r>
            <a:r>
              <a:rPr lang="it-IT" sz="1600" dirty="0"/>
              <a:t> Libone e Lucio </a:t>
            </a:r>
            <a:r>
              <a:rPr lang="it-IT" sz="1600" dirty="0" err="1"/>
              <a:t>Papirio</a:t>
            </a:r>
            <a:r>
              <a:rPr lang="it-IT" sz="1600" dirty="0"/>
              <a:t> Cursore)</a:t>
            </a:r>
            <a:endParaRPr lang="it-IT" sz="1600" i="1" dirty="0"/>
          </a:p>
          <a:p>
            <a:endParaRPr lang="it-IT" dirty="0"/>
          </a:p>
          <a:p>
            <a:r>
              <a:rPr lang="it-IT" dirty="0"/>
              <a:t>287 a.C. </a:t>
            </a:r>
            <a:r>
              <a:rPr lang="it-IT" i="1" dirty="0" err="1"/>
              <a:t>Lex</a:t>
            </a:r>
            <a:r>
              <a:rPr lang="it-IT" i="1" dirty="0"/>
              <a:t> Hortensia de </a:t>
            </a:r>
            <a:r>
              <a:rPr lang="it-IT" i="1" dirty="0" err="1"/>
              <a:t>plebiscitiis</a:t>
            </a:r>
            <a:r>
              <a:rPr lang="it-IT" dirty="0"/>
              <a:t>, promossa dal dittatore Quinto Ortensio</a:t>
            </a:r>
          </a:p>
          <a:p>
            <a:endParaRPr lang="it-IT" dirty="0"/>
          </a:p>
          <a:p>
            <a:endParaRPr lang="it-IT" dirty="0"/>
          </a:p>
          <a:p>
            <a:endParaRPr lang="it-IT" i="1" dirty="0"/>
          </a:p>
          <a:p>
            <a:endParaRPr lang="it-IT" i="1" dirty="0"/>
          </a:p>
          <a:p>
            <a:endParaRPr lang="it-IT" dirty="0"/>
          </a:p>
        </p:txBody>
      </p:sp>
    </p:spTree>
    <p:extLst>
      <p:ext uri="{BB962C8B-B14F-4D97-AF65-F5344CB8AC3E}">
        <p14:creationId xmlns:p14="http://schemas.microsoft.com/office/powerpoint/2010/main" val="24408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A1BCB32-9184-49CF-AB03-E9B053919A03}"/>
              </a:ext>
            </a:extLst>
          </p:cNvPr>
          <p:cNvSpPr txBox="1"/>
          <p:nvPr/>
        </p:nvSpPr>
        <p:spPr>
          <a:xfrm>
            <a:off x="3047260" y="230343"/>
            <a:ext cx="6094520" cy="6401753"/>
          </a:xfrm>
          <a:prstGeom prst="rect">
            <a:avLst/>
          </a:prstGeom>
          <a:noFill/>
        </p:spPr>
        <p:txBody>
          <a:bodyPr wrap="square">
            <a:spAutoFit/>
          </a:bodyPr>
          <a:lstStyle/>
          <a:p>
            <a:r>
              <a:rPr lang="it-IT" sz="3600" dirty="0">
                <a:latin typeface="Times New Roman" panose="02020603050405020304" pitchFamily="18" charset="0"/>
                <a:cs typeface="Times New Roman" panose="02020603050405020304" pitchFamily="18" charset="0"/>
              </a:rPr>
              <a:t>La fondazione di Roma</a:t>
            </a:r>
          </a:p>
          <a:p>
            <a:pPr algn="just"/>
            <a:endParaRPr lang="it-IT" sz="36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La nascita di Roma. Realtà e leggenda</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La nascita di Roma secondo la tradizione: 21 aprile 753 a.C.</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La struttura sociale a Roma: </a:t>
            </a:r>
            <a:r>
              <a:rPr lang="it-IT" sz="2400" i="1" dirty="0">
                <a:latin typeface="Times New Roman" panose="02020603050405020304" pitchFamily="18" charset="0"/>
                <a:cs typeface="Times New Roman" panose="02020603050405020304" pitchFamily="18" charset="0"/>
              </a:rPr>
              <a:t>gens </a:t>
            </a:r>
            <a:r>
              <a:rPr lang="it-IT" sz="2400" dirty="0">
                <a:latin typeface="Times New Roman" panose="02020603050405020304" pitchFamily="18" charset="0"/>
                <a:cs typeface="Times New Roman" panose="02020603050405020304" pitchFamily="18" charset="0"/>
              </a:rPr>
              <a:t>e </a:t>
            </a:r>
            <a:r>
              <a:rPr lang="it-IT" sz="2400" i="1" dirty="0" err="1">
                <a:latin typeface="Times New Roman" panose="02020603050405020304" pitchFamily="18" charset="0"/>
                <a:cs typeface="Times New Roman" panose="02020603050405020304" pitchFamily="18" charset="0"/>
              </a:rPr>
              <a:t>familia</a:t>
            </a:r>
            <a:endParaRPr lang="it-IT" sz="2400" i="1" dirty="0">
              <a:latin typeface="Times New Roman" panose="02020603050405020304" pitchFamily="18" charset="0"/>
              <a:cs typeface="Times New Roman" panose="02020603050405020304" pitchFamily="18" charset="0"/>
            </a:endParaRPr>
          </a:p>
          <a:p>
            <a:pPr algn="just"/>
            <a:r>
              <a:rPr lang="it-IT" sz="1800" i="1" dirty="0">
                <a:latin typeface="Times New Roman" panose="02020603050405020304" pitchFamily="18" charset="0"/>
                <a:cs typeface="Times New Roman" panose="02020603050405020304" pitchFamily="18" charset="0"/>
              </a:rPr>
              <a:t>gens </a:t>
            </a:r>
            <a:r>
              <a:rPr lang="it-IT" sz="1800" dirty="0">
                <a:latin typeface="Times New Roman" panose="02020603050405020304" pitchFamily="18" charset="0"/>
                <a:cs typeface="Times New Roman" panose="02020603050405020304" pitchFamily="18" charset="0"/>
              </a:rPr>
              <a:t>sorta di clan, raggruppava più famiglie, discendenti da uno stesso mitico antenato, che condividevano la casa e il possesso di pascoli e terreni</a:t>
            </a:r>
          </a:p>
          <a:p>
            <a:pPr algn="just"/>
            <a:endParaRPr lang="it-IT" sz="20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Patrizi e plebei</a:t>
            </a:r>
          </a:p>
          <a:p>
            <a:pPr algn="just"/>
            <a:r>
              <a:rPr lang="it-IT" sz="1800" dirty="0">
                <a:latin typeface="Times New Roman" panose="02020603050405020304" pitchFamily="18" charset="0"/>
                <a:cs typeface="Times New Roman" panose="02020603050405020304" pitchFamily="18" charset="0"/>
              </a:rPr>
              <a:t>A differenza dei patrizi (da </a:t>
            </a:r>
            <a:r>
              <a:rPr lang="it-IT" sz="1800" i="1" dirty="0" err="1">
                <a:latin typeface="Times New Roman" panose="02020603050405020304" pitchFamily="18" charset="0"/>
                <a:cs typeface="Times New Roman" panose="02020603050405020304" pitchFamily="18" charset="0"/>
              </a:rPr>
              <a:t>patricii</a:t>
            </a:r>
            <a:r>
              <a:rPr lang="it-IT" sz="1800" dirty="0">
                <a:latin typeface="Times New Roman" panose="02020603050405020304" pitchFamily="18" charset="0"/>
                <a:cs typeface="Times New Roman" panose="02020603050405020304" pitchFamily="18" charset="0"/>
              </a:rPr>
              <a:t>, cioè i discendenti dei </a:t>
            </a:r>
            <a:r>
              <a:rPr lang="it-IT" sz="1800" i="1" dirty="0" err="1">
                <a:latin typeface="Times New Roman" panose="02020603050405020304" pitchFamily="18" charset="0"/>
                <a:cs typeface="Times New Roman" panose="02020603050405020304" pitchFamily="18" charset="0"/>
              </a:rPr>
              <a:t>patres</a:t>
            </a:r>
            <a:r>
              <a:rPr lang="it-IT" sz="1800" i="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i capifamiglia delle </a:t>
            </a:r>
            <a:r>
              <a:rPr lang="it-IT" sz="1800" i="1" dirty="0" err="1">
                <a:latin typeface="Times New Roman" panose="02020603050405020304" pitchFamily="18" charset="0"/>
                <a:cs typeface="Times New Roman" panose="02020603050405020304" pitchFamily="18" charset="0"/>
              </a:rPr>
              <a:t>gentes</a:t>
            </a:r>
            <a:r>
              <a:rPr lang="it-IT" sz="1800" dirty="0">
                <a:latin typeface="Times New Roman" panose="02020603050405020304" pitchFamily="18" charset="0"/>
                <a:cs typeface="Times New Roman" panose="02020603050405020304" pitchFamily="18" charset="0"/>
              </a:rPr>
              <a:t>, i plebei non godevano dei diritti civili e politici</a:t>
            </a:r>
          </a:p>
          <a:p>
            <a:pPr algn="just"/>
            <a:endParaRPr lang="it-IT" sz="18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Il culto degli dèi: la Triade Capitolina</a:t>
            </a:r>
          </a:p>
        </p:txBody>
      </p:sp>
    </p:spTree>
    <p:extLst>
      <p:ext uri="{BB962C8B-B14F-4D97-AF65-F5344CB8AC3E}">
        <p14:creationId xmlns:p14="http://schemas.microsoft.com/office/powerpoint/2010/main" val="371670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Immagine correlata">
            <a:extLst>
              <a:ext uri="{FF2B5EF4-FFF2-40B4-BE49-F238E27FC236}">
                <a16:creationId xmlns:a16="http://schemas.microsoft.com/office/drawing/2014/main" id="{8E3F1AEF-19B8-4A02-868C-972583079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5" b="2349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9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949BB7B-9B8F-4452-BDEB-92C7A759D06D}"/>
              </a:ext>
            </a:extLst>
          </p:cNvPr>
          <p:cNvSpPr>
            <a:spLocks noGrp="1"/>
          </p:cNvSpPr>
          <p:nvPr>
            <p:ph type="title"/>
          </p:nvPr>
        </p:nvSpPr>
        <p:spPr/>
        <p:txBody>
          <a:bodyPr>
            <a:normAutofit fontScale="90000"/>
          </a:bodyPr>
          <a:lstStyle/>
          <a:p>
            <a:pPr algn="ctr"/>
            <a:r>
              <a:rPr lang="it-IT" b="1" dirty="0">
                <a:latin typeface="Times New Roman" panose="02020603050405020304" pitchFamily="18" charset="0"/>
                <a:cs typeface="Times New Roman" panose="02020603050405020304" pitchFamily="18" charset="0"/>
              </a:rPr>
              <a:t>La fondazione di Roma </a:t>
            </a:r>
            <a:br>
              <a:rPr lang="it-IT" b="1" dirty="0">
                <a:latin typeface="Times New Roman" panose="02020603050405020304" pitchFamily="18" charset="0"/>
                <a:cs typeface="Times New Roman" panose="02020603050405020304" pitchFamily="18" charset="0"/>
              </a:rPr>
            </a:br>
            <a:r>
              <a:rPr lang="it-IT" b="1" dirty="0">
                <a:latin typeface="Times New Roman" panose="02020603050405020304" pitchFamily="18" charset="0"/>
                <a:cs typeface="Times New Roman" panose="02020603050405020304" pitchFamily="18" charset="0"/>
              </a:rPr>
              <a:t>Plutarco, </a:t>
            </a:r>
            <a:r>
              <a:rPr lang="it-IT" b="1" i="1" dirty="0">
                <a:latin typeface="Times New Roman" panose="02020603050405020304" pitchFamily="18" charset="0"/>
                <a:cs typeface="Times New Roman" panose="02020603050405020304" pitchFamily="18" charset="0"/>
              </a:rPr>
              <a:t>Vite parallele. Romolo</a:t>
            </a:r>
            <a:r>
              <a:rPr lang="it-IT" b="1" dirty="0">
                <a:latin typeface="Times New Roman" panose="02020603050405020304" pitchFamily="18" charset="0"/>
                <a:cs typeface="Times New Roman" panose="02020603050405020304" pitchFamily="18" charset="0"/>
              </a:rPr>
              <a:t>, 11)</a:t>
            </a:r>
            <a:br>
              <a:rPr lang="it-IT" b="1"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4BD86B79-B4C6-4613-8457-1EF10A0B1417}"/>
              </a:ext>
            </a:extLst>
          </p:cNvPr>
          <p:cNvSpPr>
            <a:spLocks noGrp="1"/>
          </p:cNvSpPr>
          <p:nvPr>
            <p:ph idx="1"/>
          </p:nvPr>
        </p:nvSpPr>
        <p:spPr/>
        <p:txBody>
          <a:bodyPr>
            <a:normAutofit fontScale="70000" lnSpcReduction="20000"/>
          </a:bodyPr>
          <a:lstStyle/>
          <a:p>
            <a:pPr algn="just"/>
            <a:endParaRPr lang="it-IT" sz="2900" dirty="0">
              <a:latin typeface="Times New Roman" panose="02020603050405020304" pitchFamily="18" charset="0"/>
              <a:cs typeface="Times New Roman" panose="02020603050405020304" pitchFamily="18" charset="0"/>
            </a:endParaRPr>
          </a:p>
          <a:p>
            <a:pPr marL="0" indent="0" algn="just">
              <a:buNone/>
            </a:pPr>
            <a:r>
              <a:rPr lang="it-IT" sz="2900" dirty="0">
                <a:latin typeface="Times New Roman" panose="02020603050405020304" pitchFamily="18" charset="0"/>
                <a:cs typeface="Times New Roman" panose="02020603050405020304" pitchFamily="18" charset="0"/>
              </a:rPr>
              <a:t>Romolo, dopo aver sepolto nella </a:t>
            </a:r>
            <a:r>
              <a:rPr lang="it-IT" sz="2900" i="1" dirty="0" err="1">
                <a:latin typeface="Times New Roman" panose="02020603050405020304" pitchFamily="18" charset="0"/>
                <a:cs typeface="Times New Roman" panose="02020603050405020304" pitchFamily="18" charset="0"/>
              </a:rPr>
              <a:t>Remoria</a:t>
            </a:r>
            <a:r>
              <a:rPr lang="it-IT" sz="2900" dirty="0">
                <a:latin typeface="Times New Roman" panose="02020603050405020304" pitchFamily="18" charset="0"/>
                <a:cs typeface="Times New Roman" panose="02020603050405020304" pitchFamily="18" charset="0"/>
              </a:rPr>
              <a:t> il fratello e allo stesso tempo quelli che li avevano cresciuti, fondò la città, avendo fatto venire dall’Etruria uomini che gli spiegassero ogni cosa con alcune norme e testi sacri e che glieli insegnassero, come durante i misteri. Scavò una fossa di forma circolare nella zona dove ora è il comizio, per deporvi le primizie di tutto quanto era utile secondo consuetudine o necessario secondo natura. Ed infine ciascuno, portando un po’ di terra dal paese da cui proveniva, la gettò dentro e la mescolò insieme. Chiamano questa fossa con lo stesso nome che danno al cielo, </a:t>
            </a:r>
            <a:r>
              <a:rPr lang="it-IT" sz="2900" i="1" dirty="0" err="1">
                <a:latin typeface="Times New Roman" panose="02020603050405020304" pitchFamily="18" charset="0"/>
                <a:cs typeface="Times New Roman" panose="02020603050405020304" pitchFamily="18" charset="0"/>
              </a:rPr>
              <a:t>mundus</a:t>
            </a:r>
            <a:r>
              <a:rPr lang="it-IT" sz="2900" dirty="0">
                <a:latin typeface="Times New Roman" panose="02020603050405020304" pitchFamily="18" charset="0"/>
                <a:cs typeface="Times New Roman" panose="02020603050405020304" pitchFamily="18" charset="0"/>
              </a:rPr>
              <a:t>. Poi, considerando questo punto come centro, tracciarono il perimetro della città. Il fondatore attaccò al suo aratro un vomere di bronzo, vi aggiogò un bue e una mucca ed egli stesso li conduceva, tracciando un solco profondo lungo la linea di confine. Era compito di quanti lo seguivano rivoltare all’interno del solco le zolle che l’aratro sollevava e stare attenti che nessuna restasse fuori. Con questo tracciato dunque fissano il percorso delle mura e con una forma sincopata lo chiamano </a:t>
            </a:r>
            <a:r>
              <a:rPr lang="it-IT" sz="2900" i="1" dirty="0" err="1">
                <a:latin typeface="Times New Roman" panose="02020603050405020304" pitchFamily="18" charset="0"/>
                <a:cs typeface="Times New Roman" panose="02020603050405020304" pitchFamily="18" charset="0"/>
              </a:rPr>
              <a:t>pomerium</a:t>
            </a:r>
            <a:r>
              <a:rPr lang="it-IT" sz="2900" dirty="0">
                <a:latin typeface="Times New Roman" panose="02020603050405020304" pitchFamily="18" charset="0"/>
                <a:cs typeface="Times New Roman" panose="02020603050405020304" pitchFamily="18" charset="0"/>
              </a:rPr>
              <a:t>, che vuol dire «dopo, o dietro, il muro»; dove intendono mettere una porta, tirano fuori il vomere, sollevano l’aratro e lasciano uno spazio in mezzo. Per questo motivo considerano sacra tutta la cinta muraria ad eccezione delle porte; considerando sacre anche le porte, non era possibile far entrare e uscire senza timore religioso le cose necessarie e tuttavia impure».</a:t>
            </a:r>
          </a:p>
          <a:p>
            <a:endParaRPr lang="it-IT" dirty="0"/>
          </a:p>
        </p:txBody>
      </p:sp>
    </p:spTree>
    <p:extLst>
      <p:ext uri="{BB962C8B-B14F-4D97-AF65-F5344CB8AC3E}">
        <p14:creationId xmlns:p14="http://schemas.microsoft.com/office/powerpoint/2010/main" val="134043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Risultati immagini per sulcus primigenius aquileia">
            <a:extLst>
              <a:ext uri="{FF2B5EF4-FFF2-40B4-BE49-F238E27FC236}">
                <a16:creationId xmlns:a16="http://schemas.microsoft.com/office/drawing/2014/main" id="{9CDFF7D5-9119-4A1A-B56A-2D6176B5E2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29" r="99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5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Risultati immagini per capanne sul palatino">
            <a:extLst>
              <a:ext uri="{FF2B5EF4-FFF2-40B4-BE49-F238E27FC236}">
                <a16:creationId xmlns:a16="http://schemas.microsoft.com/office/drawing/2014/main" id="{D07D4896-AEA0-4760-BCF7-5E68C1EEA4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2" b="352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5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Urna a capanna in impasto | izi.TRAVEL">
            <a:extLst>
              <a:ext uri="{FF2B5EF4-FFF2-40B4-BE49-F238E27FC236}">
                <a16:creationId xmlns:a16="http://schemas.microsoft.com/office/drawing/2014/main" id="{8CE33D60-9DB7-41EA-97CA-55BC36B49C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835" b="617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5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6BE81-60A4-4891-B695-BE92B8BCF13C}"/>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I sette re di Roma</a:t>
            </a:r>
          </a:p>
        </p:txBody>
      </p:sp>
      <p:sp>
        <p:nvSpPr>
          <p:cNvPr id="3" name="Segnaposto contenuto 2">
            <a:extLst>
              <a:ext uri="{FF2B5EF4-FFF2-40B4-BE49-F238E27FC236}">
                <a16:creationId xmlns:a16="http://schemas.microsoft.com/office/drawing/2014/main" id="{D31084DD-8175-42C7-82BF-808821041A6B}"/>
              </a:ext>
            </a:extLst>
          </p:cNvPr>
          <p:cNvSpPr>
            <a:spLocks noGrp="1"/>
          </p:cNvSpPr>
          <p:nvPr>
            <p:ph idx="1"/>
          </p:nvPr>
        </p:nvSpPr>
        <p:spPr/>
        <p:txBody>
          <a:bodyPr>
            <a:normAutofit fontScale="92500" lnSpcReduction="20000"/>
          </a:bodyPr>
          <a:lstStyle/>
          <a:p>
            <a:pPr algn="just"/>
            <a:r>
              <a:rPr lang="it-IT" sz="3600" dirty="0">
                <a:latin typeface="Times New Roman" panose="02020603050405020304" pitchFamily="18" charset="0"/>
                <a:cs typeface="Times New Roman" panose="02020603050405020304" pitchFamily="18" charset="0"/>
              </a:rPr>
              <a:t>Romolo (753-715 a.C.)</a:t>
            </a:r>
          </a:p>
          <a:p>
            <a:pPr algn="just"/>
            <a:r>
              <a:rPr lang="it-IT" sz="2800" dirty="0">
                <a:latin typeface="Times New Roman" panose="02020603050405020304" pitchFamily="18" charset="0"/>
                <a:cs typeface="Times New Roman" panose="02020603050405020304" pitchFamily="18" charset="0"/>
              </a:rPr>
              <a:t>vennero attribuiti la fondazione e l nome di Roma e l’originaria fusione di Romani e Sabini (suo regno congiunto con quello del sabino Tito Tazio) e prime istituzioni politiche e sociali</a:t>
            </a:r>
          </a:p>
          <a:p>
            <a:pPr algn="just"/>
            <a:endParaRPr lang="it-IT" sz="2800" dirty="0">
              <a:latin typeface="Times New Roman" panose="02020603050405020304" pitchFamily="18" charset="0"/>
              <a:cs typeface="Times New Roman" panose="02020603050405020304" pitchFamily="18" charset="0"/>
            </a:endParaRPr>
          </a:p>
          <a:p>
            <a:pPr algn="just"/>
            <a:r>
              <a:rPr lang="it-IT" sz="3600" dirty="0">
                <a:latin typeface="Times New Roman" panose="02020603050405020304" pitchFamily="18" charset="0"/>
                <a:cs typeface="Times New Roman" panose="02020603050405020304" pitchFamily="18" charset="0"/>
              </a:rPr>
              <a:t>Numa Pompilio (715-662 a.C.)</a:t>
            </a:r>
          </a:p>
          <a:p>
            <a:pPr algn="just"/>
            <a:r>
              <a:rPr lang="it-IT" sz="2800" dirty="0">
                <a:latin typeface="Times New Roman" panose="02020603050405020304" pitchFamily="18" charset="0"/>
                <a:cs typeface="Times New Roman" panose="02020603050405020304" pitchFamily="18" charset="0"/>
              </a:rPr>
              <a:t>furono ascritte le basi dell’ordinamento religioso</a:t>
            </a:r>
          </a:p>
          <a:p>
            <a:pPr algn="just"/>
            <a:endParaRPr lang="it-IT" sz="2800" dirty="0">
              <a:latin typeface="Times New Roman" panose="02020603050405020304" pitchFamily="18" charset="0"/>
              <a:cs typeface="Times New Roman" panose="02020603050405020304" pitchFamily="18" charset="0"/>
            </a:endParaRPr>
          </a:p>
          <a:p>
            <a:pPr algn="just"/>
            <a:r>
              <a:rPr lang="it-IT" sz="3600" dirty="0">
                <a:latin typeface="Times New Roman" panose="02020603050405020304" pitchFamily="18" charset="0"/>
                <a:cs typeface="Times New Roman" panose="02020603050405020304" pitchFamily="18" charset="0"/>
              </a:rPr>
              <a:t>Tullo Ostilio (662-640 a.C.)</a:t>
            </a:r>
          </a:p>
          <a:p>
            <a:pPr algn="just"/>
            <a:r>
              <a:rPr lang="it-IT" sz="2800" dirty="0">
                <a:latin typeface="Times New Roman" panose="02020603050405020304" pitchFamily="18" charset="0"/>
                <a:cs typeface="Times New Roman" panose="02020603050405020304" pitchFamily="18" charset="0"/>
              </a:rPr>
              <a:t>inizio dell’espansione territoriale di Roma, con la sconfitta di Alba Longa ed egemonia romana nella Lega latina</a:t>
            </a:r>
          </a:p>
          <a:p>
            <a:endParaRPr lang="it-IT" dirty="0"/>
          </a:p>
        </p:txBody>
      </p:sp>
    </p:spTree>
    <p:extLst>
      <p:ext uri="{BB962C8B-B14F-4D97-AF65-F5344CB8AC3E}">
        <p14:creationId xmlns:p14="http://schemas.microsoft.com/office/powerpoint/2010/main" val="2882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303E3-60E4-41AC-95C3-DFD52C242C41}"/>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I sette re di Roma</a:t>
            </a:r>
            <a:endParaRPr lang="it-IT" dirty="0"/>
          </a:p>
        </p:txBody>
      </p:sp>
      <p:sp>
        <p:nvSpPr>
          <p:cNvPr id="3" name="Segnaposto contenuto 2">
            <a:extLst>
              <a:ext uri="{FF2B5EF4-FFF2-40B4-BE49-F238E27FC236}">
                <a16:creationId xmlns:a16="http://schemas.microsoft.com/office/drawing/2014/main" id="{C2B84C95-B6C6-4523-B7AB-3CB313722ADB}"/>
              </a:ext>
            </a:extLst>
          </p:cNvPr>
          <p:cNvSpPr>
            <a:spLocks noGrp="1"/>
          </p:cNvSpPr>
          <p:nvPr>
            <p:ph idx="1"/>
          </p:nvPr>
        </p:nvSpPr>
        <p:spPr/>
        <p:txBody>
          <a:bodyPr>
            <a:normAutofit fontScale="70000" lnSpcReduction="20000"/>
          </a:bodyPr>
          <a:lstStyle/>
          <a:p>
            <a:pPr algn="just"/>
            <a:r>
              <a:rPr lang="it-IT" sz="3600" dirty="0">
                <a:latin typeface="Times New Roman" panose="02020603050405020304" pitchFamily="18" charset="0"/>
                <a:cs typeface="Times New Roman" panose="02020603050405020304" pitchFamily="18" charset="0"/>
              </a:rPr>
              <a:t>Anco Marcio (640-616 a.C.)</a:t>
            </a:r>
          </a:p>
          <a:p>
            <a:pPr algn="just"/>
            <a:r>
              <a:rPr lang="it-IT" sz="2800" dirty="0">
                <a:latin typeface="Times New Roman" panose="02020603050405020304" pitchFamily="18" charset="0"/>
                <a:cs typeface="Times New Roman" panose="02020603050405020304" pitchFamily="18" charset="0"/>
              </a:rPr>
              <a:t>si riferiscono le lotte contro le vicine popolazioni dei </a:t>
            </a:r>
            <a:r>
              <a:rPr lang="it-IT" sz="2800" dirty="0" err="1">
                <a:latin typeface="Times New Roman" panose="02020603050405020304" pitchFamily="18" charset="0"/>
                <a:cs typeface="Times New Roman" panose="02020603050405020304" pitchFamily="18" charset="0"/>
              </a:rPr>
              <a:t>Fidenati</a:t>
            </a:r>
            <a:r>
              <a:rPr lang="it-IT" sz="2800" dirty="0">
                <a:latin typeface="Times New Roman" panose="02020603050405020304" pitchFamily="18" charset="0"/>
                <a:cs typeface="Times New Roman" panose="02020603050405020304" pitchFamily="18" charset="0"/>
              </a:rPr>
              <a:t> e dei Latini, la fondazione della prima colonia romana, Ostia, alla foce del Tevere, e l’avvio dei traffici commerciali sul Mar Tirreno</a:t>
            </a:r>
          </a:p>
          <a:p>
            <a:pPr marL="0" indent="0" algn="just">
              <a:buNone/>
            </a:pPr>
            <a:endParaRPr lang="it-IT" sz="3600" dirty="0">
              <a:latin typeface="Times New Roman" panose="02020603050405020304" pitchFamily="18" charset="0"/>
              <a:cs typeface="Times New Roman" panose="02020603050405020304" pitchFamily="18" charset="0"/>
            </a:endParaRPr>
          </a:p>
          <a:p>
            <a:pPr algn="just"/>
            <a:r>
              <a:rPr lang="it-IT" sz="3600" dirty="0">
                <a:latin typeface="Times New Roman" panose="02020603050405020304" pitchFamily="18" charset="0"/>
                <a:cs typeface="Times New Roman" panose="02020603050405020304" pitchFamily="18" charset="0"/>
              </a:rPr>
              <a:t>Tarquinio Prisco (616-578 a.C.)</a:t>
            </a:r>
          </a:p>
          <a:p>
            <a:pPr algn="just"/>
            <a:endParaRPr lang="it-IT" sz="3600" dirty="0">
              <a:latin typeface="Times New Roman" panose="02020603050405020304" pitchFamily="18" charset="0"/>
              <a:cs typeface="Times New Roman" panose="02020603050405020304" pitchFamily="18" charset="0"/>
            </a:endParaRPr>
          </a:p>
          <a:p>
            <a:pPr algn="just"/>
            <a:r>
              <a:rPr lang="it-IT" sz="3600" dirty="0">
                <a:latin typeface="Times New Roman" panose="02020603050405020304" pitchFamily="18" charset="0"/>
                <a:cs typeface="Times New Roman" panose="02020603050405020304" pitchFamily="18" charset="0"/>
              </a:rPr>
              <a:t>Servio Tullio (578-534 a.C.) </a:t>
            </a:r>
          </a:p>
          <a:p>
            <a:pPr algn="just"/>
            <a:endParaRPr lang="it-IT" sz="3600" dirty="0">
              <a:latin typeface="Times New Roman" panose="02020603050405020304" pitchFamily="18" charset="0"/>
              <a:cs typeface="Times New Roman" panose="02020603050405020304" pitchFamily="18" charset="0"/>
            </a:endParaRPr>
          </a:p>
          <a:p>
            <a:pPr algn="just"/>
            <a:r>
              <a:rPr lang="it-IT" sz="3600" dirty="0">
                <a:latin typeface="Times New Roman" panose="02020603050405020304" pitchFamily="18" charset="0"/>
                <a:cs typeface="Times New Roman" panose="02020603050405020304" pitchFamily="18" charset="0"/>
              </a:rPr>
              <a:t>Tarquinio il Superbo (534-510 a.C.)</a:t>
            </a:r>
          </a:p>
          <a:p>
            <a:pPr algn="just"/>
            <a:r>
              <a:rPr lang="it-IT" sz="2800" dirty="0">
                <a:latin typeface="Times New Roman" panose="02020603050405020304" pitchFamily="18" charset="0"/>
                <a:cs typeface="Times New Roman" panose="02020603050405020304" pitchFamily="18" charset="0"/>
              </a:rPr>
              <a:t>testimoniano l’influenza etrusca sulla città di Roma</a:t>
            </a:r>
          </a:p>
          <a:p>
            <a:pPr algn="just"/>
            <a:r>
              <a:rPr lang="it-IT" sz="2800" dirty="0">
                <a:latin typeface="Times New Roman" panose="02020603050405020304" pitchFamily="18" charset="0"/>
                <a:cs typeface="Times New Roman" panose="02020603050405020304" pitchFamily="18" charset="0"/>
              </a:rPr>
              <a:t>un’iscrizione da una tomba etrusca menziona il nome etrusco di Servio Tullio. Ovvero </a:t>
            </a:r>
            <a:r>
              <a:rPr lang="it-IT" sz="2800" dirty="0" err="1">
                <a:latin typeface="Times New Roman" panose="02020603050405020304" pitchFamily="18" charset="0"/>
                <a:cs typeface="Times New Roman" panose="02020603050405020304" pitchFamily="18" charset="0"/>
              </a:rPr>
              <a:t>Mastarna</a:t>
            </a:r>
            <a:endParaRPr lang="it-IT" sz="28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2988186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Times New Roman</vt:lpstr>
      <vt:lpstr>Tema di Office</vt:lpstr>
      <vt:lpstr>Dalle origini di Roma alla Repubblica</vt:lpstr>
      <vt:lpstr>Presentazione standard di PowerPoint</vt:lpstr>
      <vt:lpstr>Presentazione standard di PowerPoint</vt:lpstr>
      <vt:lpstr>La fondazione di Roma  Plutarco, Vite parallele. Romolo, 11) </vt:lpstr>
      <vt:lpstr>Presentazione standard di PowerPoint</vt:lpstr>
      <vt:lpstr>Presentazione standard di PowerPoint</vt:lpstr>
      <vt:lpstr>Presentazione standard di PowerPoint</vt:lpstr>
      <vt:lpstr>I sette re di Roma</vt:lpstr>
      <vt:lpstr>I sette re di Roma</vt:lpstr>
      <vt:lpstr>Le istituzioni dell’età regia </vt:lpstr>
      <vt:lpstr>La nascita della Repubblica </vt:lpstr>
      <vt:lpstr>La nascita della Repubblica</vt:lpstr>
      <vt:lpstr>Le magistrature repubblicane </vt:lpstr>
      <vt:lpstr>Presentazione standard di PowerPoint</vt:lpstr>
      <vt:lpstr>Presentazione standard di PowerPoint</vt:lpstr>
      <vt:lpstr>Presentazione standard di PowerPoint</vt:lpstr>
      <vt:lpstr>Conquista di diritti da parte della plebe</vt:lpstr>
      <vt:lpstr>Conquista di diritti da parte della plebe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Dalle origini di Roma alla Repubblica</dc:title>
  <dc:creator>zrl</dc:creator>
  <cp:lastModifiedBy>zrl@unife.it</cp:lastModifiedBy>
  <cp:revision>6</cp:revision>
  <dcterms:created xsi:type="dcterms:W3CDTF">2020-11-27T08:57:11Z</dcterms:created>
  <dcterms:modified xsi:type="dcterms:W3CDTF">2020-11-30T14:43:39Z</dcterms:modified>
</cp:coreProperties>
</file>