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87" r:id="rId2"/>
    <p:sldId id="289" r:id="rId3"/>
    <p:sldId id="288" r:id="rId4"/>
    <p:sldId id="291" r:id="rId5"/>
    <p:sldId id="290" r:id="rId6"/>
    <p:sldId id="293" r:id="rId7"/>
    <p:sldId id="292" r:id="rId8"/>
    <p:sldId id="295" r:id="rId9"/>
    <p:sldId id="29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0F0F0"/>
    <a:srgbClr val="FFD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7" autoAdjust="0"/>
    <p:restoredTop sz="94660"/>
  </p:normalViewPr>
  <p:slideViewPr>
    <p:cSldViewPr snapToGrid="0">
      <p:cViewPr varScale="1">
        <p:scale>
          <a:sx n="86" d="100"/>
          <a:sy n="86" d="100"/>
        </p:scale>
        <p:origin x="37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139A1375-40DC-42BF-9871-CD30F40DECAB}" type="datetimeFigureOut">
              <a:rPr lang="it-IT" smtClean="0"/>
              <a:t>03/12/2020</a:t>
            </a:fld>
            <a:endParaRPr lang="it-IT"/>
          </a:p>
        </p:txBody>
      </p:sp>
      <p:sp>
        <p:nvSpPr>
          <p:cNvPr id="5" name="Footer Placeholder 4"/>
          <p:cNvSpPr>
            <a:spLocks noGrp="1"/>
          </p:cNvSpPr>
          <p:nvPr>
            <p:ph type="ftr" sz="quarter" idx="11"/>
          </p:nvPr>
        </p:nvSpPr>
        <p:spPr>
          <a:xfrm>
            <a:off x="2416500" y="329307"/>
            <a:ext cx="4973915" cy="309201"/>
          </a:xfrm>
        </p:spPr>
        <p:txBody>
          <a:bodyPr/>
          <a:lstStyle/>
          <a:p>
            <a:endParaRPr lang="it-IT"/>
          </a:p>
        </p:txBody>
      </p:sp>
      <p:sp>
        <p:nvSpPr>
          <p:cNvPr id="6" name="Slide Number Placeholder 5"/>
          <p:cNvSpPr>
            <a:spLocks noGrp="1"/>
          </p:cNvSpPr>
          <p:nvPr>
            <p:ph type="sldNum" sz="quarter" idx="12"/>
          </p:nvPr>
        </p:nvSpPr>
        <p:spPr>
          <a:xfrm>
            <a:off x="1437664" y="798973"/>
            <a:ext cx="811019" cy="503578"/>
          </a:xfrm>
        </p:spPr>
        <p:txBody>
          <a:bodyPr/>
          <a:lstStyle/>
          <a:p>
            <a:fld id="{7E7DBA55-5451-45BC-BF5A-E391D3E9E3B7}" type="slidenum">
              <a:rPr lang="it-IT" smtClean="0"/>
              <a:t>‹N›</a:t>
            </a:fld>
            <a:endParaRPr lang="it-IT"/>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01536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39A1375-40DC-42BF-9871-CD30F40DECAB}" type="datetimeFigureOut">
              <a:rPr lang="it-IT" smtClean="0"/>
              <a:t>03/12/2020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7E7DBA55-5451-45BC-BF5A-E391D3E9E3B7}" type="slidenum">
              <a:rPr lang="it-IT" smtClean="0"/>
              <a:t>‹N›</a:t>
            </a:fld>
            <a:endParaRPr lang="it-IT"/>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36931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139A1375-40DC-42BF-9871-CD30F40DECAB}" type="datetimeFigureOut">
              <a:rPr lang="it-IT" smtClean="0"/>
              <a:t>03/12/2020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7E7DBA55-5451-45BC-BF5A-E391D3E9E3B7}" type="slidenum">
              <a:rPr lang="it-IT" smtClean="0"/>
              <a:t>‹N›</a:t>
            </a:fld>
            <a:endParaRPr lang="it-IT"/>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556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139A1375-40DC-42BF-9871-CD30F40DECAB}" type="datetimeFigureOut">
              <a:rPr lang="it-IT" smtClean="0"/>
              <a:t>03/12/2020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7E7DBA55-5451-45BC-BF5A-E391D3E9E3B7}" type="slidenum">
              <a:rPr lang="it-IT" smtClean="0"/>
              <a:t>‹N›</a:t>
            </a:fld>
            <a:endParaRPr lang="it-IT"/>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3208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447191" y="2824269"/>
            <a:ext cx="4645152" cy="2644457"/>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412362" y="2821491"/>
            <a:ext cx="4645152" cy="2637371"/>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139A1375-40DC-42BF-9871-CD30F40DECAB}" type="datetimeFigureOut">
              <a:rPr lang="it-IT" smtClean="0"/>
              <a:t>03/12/2020</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7E7DBA55-5451-45BC-BF5A-E391D3E9E3B7}" type="slidenum">
              <a:rPr lang="it-IT" smtClean="0"/>
              <a:t>‹N›</a:t>
            </a:fld>
            <a:endParaRPr lang="it-IT"/>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08295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139A1375-40DC-42BF-9871-CD30F40DECAB}" type="datetimeFigureOut">
              <a:rPr lang="it-IT" smtClean="0"/>
              <a:t>03/12/2020</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7E7DBA55-5451-45BC-BF5A-E391D3E9E3B7}" type="slidenum">
              <a:rPr lang="it-IT" smtClean="0"/>
              <a:t>‹N›</a:t>
            </a:fld>
            <a:endParaRPr lang="it-IT"/>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11002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9A1375-40DC-42BF-9871-CD30F40DECAB}" type="datetimeFigureOut">
              <a:rPr lang="it-IT" smtClean="0"/>
              <a:t>03/12/2020</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7E7DBA55-5451-45BC-BF5A-E391D3E9E3B7}" type="slidenum">
              <a:rPr lang="it-IT" smtClean="0"/>
              <a:t>‹N›</a:t>
            </a:fld>
            <a:endParaRPr lang="it-IT"/>
          </a:p>
        </p:txBody>
      </p:sp>
    </p:spTree>
    <p:extLst>
      <p:ext uri="{BB962C8B-B14F-4D97-AF65-F5344CB8AC3E}">
        <p14:creationId xmlns:p14="http://schemas.microsoft.com/office/powerpoint/2010/main" val="2617101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139A1375-40DC-42BF-9871-CD30F40DECAB}" type="datetimeFigureOut">
              <a:rPr lang="it-IT" smtClean="0"/>
              <a:t>03/12/2020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7E7DBA55-5451-45BC-BF5A-E391D3E9E3B7}" type="slidenum">
              <a:rPr lang="it-IT" smtClean="0"/>
              <a:t>‹N›</a:t>
            </a:fld>
            <a:endParaRPr lang="it-IT"/>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97711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39A1375-40DC-42BF-9871-CD30F40DECAB}" type="datetimeFigureOut">
              <a:rPr lang="it-IT" smtClean="0"/>
              <a:t>03/12/2020</a:t>
            </a:fld>
            <a:endParaRPr lang="it-IT"/>
          </a:p>
        </p:txBody>
      </p:sp>
      <p:sp>
        <p:nvSpPr>
          <p:cNvPr id="6" name="Footer Placeholder 5"/>
          <p:cNvSpPr>
            <a:spLocks noGrp="1"/>
          </p:cNvSpPr>
          <p:nvPr>
            <p:ph type="ftr" sz="quarter" idx="11"/>
          </p:nvPr>
        </p:nvSpPr>
        <p:spPr>
          <a:xfrm>
            <a:off x="1447382" y="318640"/>
            <a:ext cx="5541004" cy="320931"/>
          </a:xfrm>
        </p:spPr>
        <p:txBody>
          <a:bodyPr/>
          <a:lstStyle/>
          <a:p>
            <a:endParaRPr lang="it-IT"/>
          </a:p>
        </p:txBody>
      </p:sp>
      <p:sp>
        <p:nvSpPr>
          <p:cNvPr id="7" name="Slide Number Placeholder 6"/>
          <p:cNvSpPr>
            <a:spLocks noGrp="1"/>
          </p:cNvSpPr>
          <p:nvPr>
            <p:ph type="sldNum" sz="quarter" idx="12"/>
          </p:nvPr>
        </p:nvSpPr>
        <p:spPr/>
        <p:txBody>
          <a:bodyPr/>
          <a:lstStyle/>
          <a:p>
            <a:fld id="{7E7DBA55-5451-45BC-BF5A-E391D3E9E3B7}" type="slidenum">
              <a:rPr lang="it-IT" smtClean="0"/>
              <a:t>‹N›</a:t>
            </a:fld>
            <a:endParaRPr lang="it-IT"/>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47226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39A1375-40DC-42BF-9871-CD30F40DECAB}" type="datetimeFigureOut">
              <a:rPr lang="it-IT" smtClean="0"/>
              <a:t>03/12/2020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7E7DBA55-5451-45BC-BF5A-E391D3E9E3B7}" type="slidenum">
              <a:rPr lang="it-IT" smtClean="0"/>
              <a:t>‹N›</a:t>
            </a:fld>
            <a:endParaRPr lang="it-IT"/>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00013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39A1375-40DC-42BF-9871-CD30F40DECAB}" type="datetimeFigureOut">
              <a:rPr lang="it-IT" smtClean="0"/>
              <a:t>03/12/2020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7E7DBA55-5451-45BC-BF5A-E391D3E9E3B7}" type="slidenum">
              <a:rPr lang="it-IT" smtClean="0"/>
              <a:t>‹N›</a:t>
            </a:fld>
            <a:endParaRPr lang="it-IT"/>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607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139A1375-40DC-42BF-9871-CD30F40DECAB}" type="datetimeFigureOut">
              <a:rPr lang="it-IT" smtClean="0"/>
              <a:t>03/12/2020</a:t>
            </a:fld>
            <a:endParaRPr lang="it-IT"/>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E7DBA55-5451-45BC-BF5A-E391D3E9E3B7}" type="slidenum">
              <a:rPr lang="it-IT" smtClean="0"/>
              <a:t>‹N›</a:t>
            </a:fld>
            <a:endParaRPr lang="it-IT"/>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1875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A9761A0-3479-47D0-B00F-DE9500B345F8}"/>
              </a:ext>
            </a:extLst>
          </p:cNvPr>
          <p:cNvSpPr>
            <a:spLocks noGrp="1"/>
          </p:cNvSpPr>
          <p:nvPr>
            <p:ph type="title"/>
          </p:nvPr>
        </p:nvSpPr>
        <p:spPr/>
        <p:txBody>
          <a:bodyPr/>
          <a:lstStyle/>
          <a:p>
            <a:pPr algn="ctr"/>
            <a:r>
              <a:rPr lang="it-IT" dirty="0"/>
              <a:t>GLI </a:t>
            </a:r>
            <a:r>
              <a:rPr lang="it-IT" i="1" dirty="0"/>
              <a:t>alimenta</a:t>
            </a:r>
            <a:endParaRPr lang="it-IT" dirty="0"/>
          </a:p>
        </p:txBody>
      </p:sp>
      <p:pic>
        <p:nvPicPr>
          <p:cNvPr id="5122" name="Picture 2" descr="TABULA ALIMENTARIA NELL'ANTIQUARIUM - Foto di Veleia Romana Zona  Archeologica, Lugagnano Val d'Arda - Tripadvisor">
            <a:extLst>
              <a:ext uri="{FF2B5EF4-FFF2-40B4-BE49-F238E27FC236}">
                <a16:creationId xmlns:a16="http://schemas.microsoft.com/office/drawing/2014/main" id="{407B891D-B3AE-4820-B3C8-3868872F8C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6625" y="1462088"/>
            <a:ext cx="5238750" cy="393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00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069B72-3BF0-42FF-96DD-755702651D24}"/>
              </a:ext>
            </a:extLst>
          </p:cNvPr>
          <p:cNvSpPr>
            <a:spLocks noGrp="1"/>
          </p:cNvSpPr>
          <p:nvPr>
            <p:ph type="title"/>
          </p:nvPr>
        </p:nvSpPr>
        <p:spPr/>
        <p:txBody>
          <a:bodyPr/>
          <a:lstStyle/>
          <a:p>
            <a:endParaRPr lang="it-IT"/>
          </a:p>
        </p:txBody>
      </p:sp>
      <p:pic>
        <p:nvPicPr>
          <p:cNvPr id="8194" name="Picture 2" descr="Arco di Traiano (Benevento) - Wikipedia">
            <a:extLst>
              <a:ext uri="{FF2B5EF4-FFF2-40B4-BE49-F238E27FC236}">
                <a16:creationId xmlns:a16="http://schemas.microsoft.com/office/drawing/2014/main" id="{334D0F09-FE8D-4BFC-818B-E187F6F7D8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3825"/>
            <a:ext cx="12192000" cy="6608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910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ortus, il porto di Traiano">
            <a:extLst>
              <a:ext uri="{FF2B5EF4-FFF2-40B4-BE49-F238E27FC236}">
                <a16:creationId xmlns:a16="http://schemas.microsoft.com/office/drawing/2014/main" id="{51FB37A4-0BC4-4674-8963-253CEC0506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571500"/>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124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2EFB16-467D-486E-9C50-C260ACA16B96}"/>
              </a:ext>
            </a:extLst>
          </p:cNvPr>
          <p:cNvSpPr>
            <a:spLocks noGrp="1"/>
          </p:cNvSpPr>
          <p:nvPr>
            <p:ph type="title"/>
          </p:nvPr>
        </p:nvSpPr>
        <p:spPr/>
        <p:txBody>
          <a:bodyPr/>
          <a:lstStyle/>
          <a:p>
            <a:pPr algn="ctr"/>
            <a:r>
              <a:rPr lang="it-IT" dirty="0"/>
              <a:t>ARCO DI BENEVENTO</a:t>
            </a:r>
          </a:p>
        </p:txBody>
      </p:sp>
      <p:sp>
        <p:nvSpPr>
          <p:cNvPr id="4" name="CasellaDiTesto 3">
            <a:extLst>
              <a:ext uri="{FF2B5EF4-FFF2-40B4-BE49-F238E27FC236}">
                <a16:creationId xmlns:a16="http://schemas.microsoft.com/office/drawing/2014/main" id="{94038969-501B-4EA1-B27D-E0C8137EE459}"/>
              </a:ext>
            </a:extLst>
          </p:cNvPr>
          <p:cNvSpPr txBox="1"/>
          <p:nvPr/>
        </p:nvSpPr>
        <p:spPr>
          <a:xfrm>
            <a:off x="3051699" y="2952257"/>
            <a:ext cx="6103398" cy="2374689"/>
          </a:xfrm>
          <a:prstGeom prst="rect">
            <a:avLst/>
          </a:prstGeom>
          <a:noFill/>
        </p:spPr>
        <p:txBody>
          <a:bodyPr wrap="square">
            <a:spAutoFit/>
          </a:bodyPr>
          <a:lstStyle/>
          <a:p>
            <a:pPr algn="ctr">
              <a:lnSpc>
                <a:spcPct val="107000"/>
              </a:lnSpc>
              <a:spcAft>
                <a:spcPts val="800"/>
              </a:spcAft>
            </a:pP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Imp</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Caesari</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divi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Nervae</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filio</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Nervae</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Traiano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Optimo</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Aug</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 Germanico Dacico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pontif</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max.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trib</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potest</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XVIII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imp</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 VII cos. VI p. p. / fortissimo principi Senatus </a:t>
            </a:r>
            <a:r>
              <a:rPr lang="it-IT" sz="2800" i="1" dirty="0" err="1">
                <a:effectLst/>
                <a:latin typeface="Times New Roman" panose="02020603050405020304" pitchFamily="18" charset="0"/>
                <a:ea typeface="Calibri" panose="020F0502020204030204" pitchFamily="34" charset="0"/>
                <a:cs typeface="Times New Roman" panose="02020603050405020304" pitchFamily="18" charset="0"/>
              </a:rPr>
              <a:t>P.q.R</a:t>
            </a:r>
            <a:r>
              <a:rPr lang="it-IT" sz="2800" i="1" dirty="0">
                <a:effectLst/>
                <a:latin typeface="Times New Roman" panose="02020603050405020304" pitchFamily="18" charset="0"/>
                <a:ea typeface="Calibri" panose="020F0502020204030204" pitchFamily="34" charset="0"/>
                <a:cs typeface="Times New Roman" panose="02020603050405020304" pitchFamily="18" charset="0"/>
              </a:rPr>
              <a:t>.</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7844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6AB2EA0F-6D36-433D-AD4B-3E79FB8F93FE}"/>
              </a:ext>
            </a:extLst>
          </p:cNvPr>
          <p:cNvSpPr>
            <a:spLocks noGrp="1"/>
          </p:cNvSpPr>
          <p:nvPr>
            <p:ph type="title"/>
          </p:nvPr>
        </p:nvSpPr>
        <p:spPr/>
        <p:txBody>
          <a:bodyPr/>
          <a:lstStyle/>
          <a:p>
            <a:endParaRPr lang="it-IT"/>
          </a:p>
        </p:txBody>
      </p:sp>
      <p:sp>
        <p:nvSpPr>
          <p:cNvPr id="4" name="Segnaposto contenuto 3">
            <a:extLst>
              <a:ext uri="{FF2B5EF4-FFF2-40B4-BE49-F238E27FC236}">
                <a16:creationId xmlns:a16="http://schemas.microsoft.com/office/drawing/2014/main" id="{9C78A633-E9F4-4DF1-BBB3-0D53957FB85F}"/>
              </a:ext>
            </a:extLst>
          </p:cNvPr>
          <p:cNvSpPr>
            <a:spLocks noGrp="1"/>
          </p:cNvSpPr>
          <p:nvPr>
            <p:ph idx="1"/>
          </p:nvPr>
        </p:nvSpPr>
        <p:spPr/>
        <p:txBody>
          <a:bodyPr/>
          <a:lstStyle/>
          <a:p>
            <a:endParaRPr lang="it-IT"/>
          </a:p>
        </p:txBody>
      </p:sp>
      <p:pic>
        <p:nvPicPr>
          <p:cNvPr id="9218" name="Picture 2" descr="Bisanzio: L'arco di Traiano, Benevento">
            <a:extLst>
              <a:ext uri="{FF2B5EF4-FFF2-40B4-BE49-F238E27FC236}">
                <a16:creationId xmlns:a16="http://schemas.microsoft.com/office/drawing/2014/main" id="{034ACDE3-8A12-41D6-A0F6-5DFE96BB4C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21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BC1AE6D-FF58-43FE-A259-C3E585198DE9}"/>
              </a:ext>
            </a:extLst>
          </p:cNvPr>
          <p:cNvSpPr>
            <a:spLocks noGrp="1"/>
          </p:cNvSpPr>
          <p:nvPr>
            <p:ph type="title"/>
          </p:nvPr>
        </p:nvSpPr>
        <p:spPr/>
        <p:txBody>
          <a:bodyPr/>
          <a:lstStyle/>
          <a:p>
            <a:pPr algn="ctr"/>
            <a:r>
              <a:rPr lang="it-IT" sz="2800" b="1" dirty="0">
                <a:effectLst/>
                <a:latin typeface="Times New Roman" panose="02020603050405020304" pitchFamily="18" charset="0"/>
                <a:ea typeface="Times New Roman" panose="02020603050405020304" pitchFamily="18" charset="0"/>
                <a:cs typeface="Times New Roman" panose="02020603050405020304" pitchFamily="18" charset="0"/>
              </a:rPr>
              <a:t>CASSIO DIONE, </a:t>
            </a:r>
            <a:r>
              <a:rPr lang="it-IT" sz="2800" b="1" i="1" dirty="0">
                <a:effectLst/>
                <a:latin typeface="Times New Roman" panose="02020603050405020304" pitchFamily="18" charset="0"/>
                <a:ea typeface="Times New Roman" panose="02020603050405020304" pitchFamily="18" charset="0"/>
                <a:cs typeface="Times New Roman" panose="02020603050405020304" pitchFamily="18" charset="0"/>
              </a:rPr>
              <a:t>Storia romana</a:t>
            </a:r>
            <a:r>
              <a:rPr lang="it-IT" sz="2800" b="1" dirty="0">
                <a:effectLst/>
                <a:latin typeface="Times New Roman" panose="02020603050405020304" pitchFamily="18" charset="0"/>
                <a:ea typeface="Times New Roman" panose="02020603050405020304" pitchFamily="18" charset="0"/>
                <a:cs typeface="Times New Roman" panose="02020603050405020304" pitchFamily="18" charset="0"/>
              </a:rPr>
              <a:t>, 68, 29, 1</a:t>
            </a:r>
            <a:br>
              <a:rPr lang="it-IT" sz="1800" dirty="0">
                <a:effectLst/>
                <a:latin typeface="Calibri" panose="020F0502020204030204" pitchFamily="34" charset="0"/>
                <a:ea typeface="Times New Roman" panose="02020603050405020304" pitchFamily="18"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EEA7475E-566E-484C-9253-A56C7EDFFD01}"/>
              </a:ext>
            </a:extLst>
          </p:cNvPr>
          <p:cNvSpPr>
            <a:spLocks noGrp="1"/>
          </p:cNvSpPr>
          <p:nvPr>
            <p:ph idx="1"/>
          </p:nvPr>
        </p:nvSpPr>
        <p:spPr/>
        <p:txBody>
          <a:bodyPr/>
          <a:lstStyle/>
          <a:p>
            <a:pPr algn="just"/>
            <a:r>
              <a:rPr lang="it-IT" sz="1800" dirty="0">
                <a:effectLst/>
                <a:latin typeface="Times New Roman" panose="02020603050405020304" pitchFamily="18" charset="0"/>
                <a:ea typeface="Times New Roman" panose="02020603050405020304" pitchFamily="18" charset="0"/>
              </a:rPr>
              <a:t> </a:t>
            </a:r>
            <a:r>
              <a:rPr lang="it-IT" sz="2800" dirty="0">
                <a:effectLst/>
                <a:latin typeface="Times New Roman" panose="02020603050405020304" pitchFamily="18" charset="0"/>
                <a:ea typeface="Times New Roman" panose="02020603050405020304" pitchFamily="18" charset="0"/>
              </a:rPr>
              <a:t>Lo storico greco Cassio Dione ci restituisce l’immagine dell’imperatore Traiano fermo sulla spiaggia dell’Oceano, con lo sguardo che segue una nave veleggiante verso l’India, che nostalgicamente proferisce queste parole: </a:t>
            </a:r>
          </a:p>
          <a:p>
            <a:pPr algn="just"/>
            <a:r>
              <a:rPr lang="it-IT" sz="2800" b="1" dirty="0">
                <a:effectLst/>
                <a:latin typeface="Times New Roman" panose="02020603050405020304" pitchFamily="18" charset="0"/>
                <a:ea typeface="Times New Roman" panose="02020603050405020304" pitchFamily="18" charset="0"/>
              </a:rPr>
              <a:t>«Sarei certamente arrivato anche presso gli Indiani, se fossi ancora giovane!»</a:t>
            </a:r>
            <a:endParaRPr lang="it-IT" sz="2800" b="1" dirty="0"/>
          </a:p>
        </p:txBody>
      </p:sp>
    </p:spTree>
    <p:extLst>
      <p:ext uri="{BB962C8B-B14F-4D97-AF65-F5344CB8AC3E}">
        <p14:creationId xmlns:p14="http://schemas.microsoft.com/office/powerpoint/2010/main" val="932141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C268E175-D8E4-4DDA-A9A6-926B68BD7928}"/>
              </a:ext>
            </a:extLst>
          </p:cNvPr>
          <p:cNvSpPr>
            <a:spLocks noGrp="1"/>
          </p:cNvSpPr>
          <p:nvPr>
            <p:ph type="title"/>
          </p:nvPr>
        </p:nvSpPr>
        <p:spPr/>
        <p:txBody>
          <a:bodyPr/>
          <a:lstStyle/>
          <a:p>
            <a:pPr algn="ctr"/>
            <a:r>
              <a:rPr lang="it-IT" sz="2800" b="1" dirty="0">
                <a:effectLst/>
                <a:latin typeface="Times New Roman" panose="02020603050405020304" pitchFamily="18" charset="0"/>
                <a:ea typeface="Times New Roman" panose="02020603050405020304" pitchFamily="18" charset="0"/>
              </a:rPr>
              <a:t>Il Giallo dell’Adozione di Adriano</a:t>
            </a:r>
            <a:br>
              <a:rPr lang="it-IT" sz="1800" dirty="0">
                <a:effectLst/>
                <a:latin typeface="Times New Roman" panose="02020603050405020304" pitchFamily="18" charset="0"/>
                <a:ea typeface="Times New Roman" panose="02020603050405020304" pitchFamily="18" charset="0"/>
              </a:rPr>
            </a:br>
            <a:br>
              <a:rPr lang="it-IT" sz="1800" dirty="0">
                <a:effectLst/>
                <a:latin typeface="Times New Roman" panose="02020603050405020304" pitchFamily="18" charset="0"/>
                <a:ea typeface="Times New Roman" panose="02020603050405020304" pitchFamily="18" charset="0"/>
              </a:rPr>
            </a:br>
            <a:r>
              <a:rPr lang="it-IT" sz="1800" dirty="0">
                <a:effectLst/>
                <a:latin typeface="Times New Roman" panose="02020603050405020304" pitchFamily="18" charset="0"/>
                <a:ea typeface="Times New Roman" panose="02020603050405020304" pitchFamily="18" charset="0"/>
              </a:rPr>
              <a:t>CASSIO DIONE, </a:t>
            </a:r>
            <a:r>
              <a:rPr lang="it-IT" sz="1800" i="1" dirty="0">
                <a:effectLst/>
                <a:latin typeface="Times New Roman" panose="02020603050405020304" pitchFamily="18" charset="0"/>
                <a:ea typeface="Times New Roman" panose="02020603050405020304" pitchFamily="18" charset="0"/>
              </a:rPr>
              <a:t>Storia romana</a:t>
            </a:r>
            <a:r>
              <a:rPr lang="it-IT" sz="1800" dirty="0">
                <a:effectLst/>
                <a:latin typeface="Times New Roman" panose="02020603050405020304" pitchFamily="18" charset="0"/>
                <a:ea typeface="Times New Roman" panose="02020603050405020304" pitchFamily="18" charset="0"/>
              </a:rPr>
              <a:t>, 69 1</a:t>
            </a:r>
            <a:endParaRPr lang="it-IT" dirty="0"/>
          </a:p>
        </p:txBody>
      </p:sp>
      <p:sp>
        <p:nvSpPr>
          <p:cNvPr id="6" name="Segnaposto contenuto 5">
            <a:extLst>
              <a:ext uri="{FF2B5EF4-FFF2-40B4-BE49-F238E27FC236}">
                <a16:creationId xmlns:a16="http://schemas.microsoft.com/office/drawing/2014/main" id="{8152CA9E-A2F6-4D11-812D-E32A8F843BC3}"/>
              </a:ext>
            </a:extLst>
          </p:cNvPr>
          <p:cNvSpPr>
            <a:spLocks noGrp="1"/>
          </p:cNvSpPr>
          <p:nvPr>
            <p:ph idx="1"/>
          </p:nvPr>
        </p:nvSpPr>
        <p:spPr/>
        <p:txBody>
          <a:bodyPr>
            <a:normAutofit fontScale="92500" lnSpcReduction="10000"/>
          </a:bodyPr>
          <a:lstStyle/>
          <a:p>
            <a:pPr algn="just"/>
            <a:r>
              <a:rPr lang="it-IT" sz="1800" dirty="0">
                <a:effectLst/>
                <a:latin typeface="Times New Roman" panose="02020603050405020304" pitchFamily="18" charset="0"/>
                <a:ea typeface="Times New Roman" panose="02020603050405020304" pitchFamily="18" charset="0"/>
              </a:rPr>
              <a:t>Adriano non era stato adottato da Traiano: era, infatti, un suo concittadino, era stato sotto la sua tutela, era a lui legato da vincoli di parentela e aveva sposato sua nipote; insomma, era suo intimo e condivideva con lui le sue giornate, ed era stato preposto, in Siria, alla guerra partica, sebbene non avesse ottenuto da lui alcun’altra carica ragguardevole né fosse divenuto console tra gli ordinari. Ma poiché Traiano era morto senza figli, </a:t>
            </a:r>
            <a:r>
              <a:rPr lang="it-IT" sz="1800" dirty="0" err="1">
                <a:effectLst/>
                <a:latin typeface="Times New Roman" panose="02020603050405020304" pitchFamily="18" charset="0"/>
                <a:ea typeface="Times New Roman" panose="02020603050405020304" pitchFamily="18" charset="0"/>
              </a:rPr>
              <a:t>Attiano</a:t>
            </a:r>
            <a:r>
              <a:rPr lang="it-IT" sz="1800" dirty="0">
                <a:effectLst/>
                <a:latin typeface="Times New Roman" panose="02020603050405020304" pitchFamily="18" charset="0"/>
                <a:ea typeface="Times New Roman" panose="02020603050405020304" pitchFamily="18" charset="0"/>
              </a:rPr>
              <a:t>, che era concittadino [di Adriano] ed era stato anch’egli suo tutore, e </a:t>
            </a:r>
            <a:r>
              <a:rPr lang="it-IT" sz="1800" dirty="0" err="1">
                <a:effectLst/>
                <a:latin typeface="Times New Roman" panose="02020603050405020304" pitchFamily="18" charset="0"/>
                <a:ea typeface="Times New Roman" panose="02020603050405020304" pitchFamily="18" charset="0"/>
              </a:rPr>
              <a:t>Plotina</a:t>
            </a:r>
            <a:r>
              <a:rPr lang="it-IT" sz="1800" dirty="0">
                <a:effectLst/>
                <a:latin typeface="Times New Roman" panose="02020603050405020304" pitchFamily="18" charset="0"/>
                <a:ea typeface="Times New Roman" panose="02020603050405020304" pitchFamily="18" charset="0"/>
              </a:rPr>
              <a:t>, spinta da sentimento amoroso, lo designarono Cesare e imperatore, essendo al comando di un grande esercito. Mio padre </a:t>
            </a:r>
            <a:r>
              <a:rPr lang="it-IT" sz="1800" dirty="0" err="1">
                <a:effectLst/>
                <a:latin typeface="Times New Roman" panose="02020603050405020304" pitchFamily="18" charset="0"/>
                <a:ea typeface="Times New Roman" panose="02020603050405020304" pitchFamily="18" charset="0"/>
              </a:rPr>
              <a:t>Aproniano</a:t>
            </a:r>
            <a:r>
              <a:rPr lang="it-IT" sz="1800" dirty="0">
                <a:effectLst/>
                <a:latin typeface="Times New Roman" panose="02020603050405020304" pitchFamily="18" charset="0"/>
                <a:ea typeface="Times New Roman" panose="02020603050405020304" pitchFamily="18" charset="0"/>
              </a:rPr>
              <a:t>, infatti, quando era governatore della Cilicia, aveva appreso accuratamente tutta la sua storia ed era solito narrare nei particolari anche le altre vicende, tra le quali il fatto che la morte di Traiano venne tenuta nascosta per alcuni giorni, affinché si diffondesse prima la notizia dell’adozione [di Adriano]. Questo risultò evidente anche dalle lettere di Traiano al senato: difatti non era stato lui a firmare le missive ma </a:t>
            </a:r>
            <a:r>
              <a:rPr lang="it-IT" sz="1800" dirty="0" err="1">
                <a:effectLst/>
                <a:latin typeface="Times New Roman" panose="02020603050405020304" pitchFamily="18" charset="0"/>
                <a:ea typeface="Times New Roman" panose="02020603050405020304" pitchFamily="18" charset="0"/>
              </a:rPr>
              <a:t>Plotina</a:t>
            </a:r>
            <a:r>
              <a:rPr lang="it-IT" sz="1800" dirty="0">
                <a:effectLst/>
                <a:latin typeface="Times New Roman" panose="02020603050405020304" pitchFamily="18" charset="0"/>
                <a:ea typeface="Times New Roman" panose="02020603050405020304" pitchFamily="18" charset="0"/>
              </a:rPr>
              <a:t>, cosa che ella non aveva fatto in alcun’altra circostanza</a:t>
            </a:r>
            <a:endParaRPr lang="it-IT" dirty="0"/>
          </a:p>
        </p:txBody>
      </p:sp>
    </p:spTree>
    <p:extLst>
      <p:ext uri="{BB962C8B-B14F-4D97-AF65-F5344CB8AC3E}">
        <p14:creationId xmlns:p14="http://schemas.microsoft.com/office/powerpoint/2010/main" val="4045229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7593E2-6EE6-44E9-A740-25DB7DF35DA4}"/>
              </a:ext>
            </a:extLst>
          </p:cNvPr>
          <p:cNvSpPr>
            <a:spLocks noGrp="1"/>
          </p:cNvSpPr>
          <p:nvPr>
            <p:ph type="title"/>
          </p:nvPr>
        </p:nvSpPr>
        <p:spPr/>
        <p:txBody>
          <a:bodyPr>
            <a:normAutofit/>
          </a:bodyPr>
          <a:lstStyle/>
          <a:p>
            <a:pPr algn="ctr"/>
            <a:r>
              <a:rPr lang="it-IT" i="1" dirty="0" err="1">
                <a:effectLst/>
                <a:latin typeface="Times New Roman" panose="02020603050405020304" pitchFamily="18" charset="0"/>
                <a:ea typeface="Times New Roman" panose="02020603050405020304" pitchFamily="18" charset="0"/>
              </a:rPr>
              <a:t>Felicior</a:t>
            </a:r>
            <a:r>
              <a:rPr lang="it-IT" i="1" dirty="0">
                <a:effectLst/>
                <a:latin typeface="Times New Roman" panose="02020603050405020304" pitchFamily="18" charset="0"/>
                <a:ea typeface="Times New Roman" panose="02020603050405020304" pitchFamily="18" charset="0"/>
              </a:rPr>
              <a:t> Augusto, </a:t>
            </a:r>
            <a:r>
              <a:rPr lang="it-IT" i="1" dirty="0" err="1">
                <a:effectLst/>
                <a:latin typeface="Times New Roman" panose="02020603050405020304" pitchFamily="18" charset="0"/>
                <a:ea typeface="Times New Roman" panose="02020603050405020304" pitchFamily="18" charset="0"/>
              </a:rPr>
              <a:t>melior</a:t>
            </a:r>
            <a:r>
              <a:rPr lang="it-IT" i="1" dirty="0">
                <a:effectLst/>
                <a:latin typeface="Times New Roman" panose="02020603050405020304" pitchFamily="18" charset="0"/>
                <a:ea typeface="Times New Roman" panose="02020603050405020304" pitchFamily="18" charset="0"/>
              </a:rPr>
              <a:t> Traiano</a:t>
            </a:r>
            <a:br>
              <a:rPr lang="it-IT" i="1" dirty="0">
                <a:effectLst/>
                <a:latin typeface="Times New Roman" panose="02020603050405020304" pitchFamily="18" charset="0"/>
                <a:ea typeface="Times New Roman" panose="02020603050405020304" pitchFamily="18" charset="0"/>
              </a:rPr>
            </a:br>
            <a:r>
              <a:rPr lang="it-IT" sz="1800" dirty="0">
                <a:effectLst/>
                <a:latin typeface="Times New Roman" panose="02020603050405020304" pitchFamily="18" charset="0"/>
                <a:ea typeface="Times New Roman" panose="02020603050405020304" pitchFamily="18" charset="0"/>
              </a:rPr>
              <a:t>EUTROPIO, </a:t>
            </a:r>
            <a:r>
              <a:rPr lang="it-IT" sz="1800" i="1" dirty="0">
                <a:effectLst/>
                <a:latin typeface="Times New Roman" panose="02020603050405020304" pitchFamily="18" charset="0"/>
                <a:ea typeface="Times New Roman" panose="02020603050405020304" pitchFamily="18" charset="0"/>
              </a:rPr>
              <a:t>Storia di Roma</a:t>
            </a:r>
            <a:r>
              <a:rPr lang="it-IT" sz="1800" dirty="0">
                <a:effectLst/>
                <a:latin typeface="Times New Roman" panose="02020603050405020304" pitchFamily="18" charset="0"/>
                <a:ea typeface="Times New Roman" panose="02020603050405020304" pitchFamily="18" charset="0"/>
              </a:rPr>
              <a:t>, 8 5 3</a:t>
            </a:r>
            <a:endParaRPr lang="it-IT" dirty="0"/>
          </a:p>
        </p:txBody>
      </p:sp>
      <p:sp>
        <p:nvSpPr>
          <p:cNvPr id="3" name="Segnaposto contenuto 2">
            <a:extLst>
              <a:ext uri="{FF2B5EF4-FFF2-40B4-BE49-F238E27FC236}">
                <a16:creationId xmlns:a16="http://schemas.microsoft.com/office/drawing/2014/main" id="{9FE5E643-4AA4-4D37-AD36-4713EE7AF9A3}"/>
              </a:ext>
            </a:extLst>
          </p:cNvPr>
          <p:cNvSpPr>
            <a:spLocks noGrp="1"/>
          </p:cNvSpPr>
          <p:nvPr>
            <p:ph idx="1"/>
          </p:nvPr>
        </p:nvSpPr>
        <p:spPr/>
        <p:txBody>
          <a:bodyPr/>
          <a:lstStyle/>
          <a:p>
            <a:pPr algn="ctr"/>
            <a:r>
              <a:rPr lang="it-IT" sz="2400" i="1" dirty="0">
                <a:effectLst/>
                <a:latin typeface="Times New Roman" panose="02020603050405020304" pitchFamily="18" charset="0"/>
                <a:ea typeface="Times New Roman" panose="02020603050405020304" pitchFamily="18" charset="0"/>
              </a:rPr>
              <a:t>et </a:t>
            </a:r>
            <a:r>
              <a:rPr lang="it-IT" sz="2400" i="1" dirty="0" err="1">
                <a:effectLst/>
                <a:latin typeface="Times New Roman" panose="02020603050405020304" pitchFamily="18" charset="0"/>
                <a:ea typeface="Times New Roman" panose="02020603050405020304" pitchFamily="18" charset="0"/>
              </a:rPr>
              <a:t>quamquam</a:t>
            </a:r>
            <a:r>
              <a:rPr lang="it-IT" sz="2400" i="1" dirty="0">
                <a:effectLst/>
                <a:latin typeface="Times New Roman" panose="02020603050405020304" pitchFamily="18" charset="0"/>
                <a:ea typeface="Times New Roman" panose="02020603050405020304" pitchFamily="18" charset="0"/>
              </a:rPr>
              <a:t> primo </a:t>
            </a:r>
            <a:r>
              <a:rPr lang="it-IT" sz="2400" i="1" dirty="0" err="1">
                <a:effectLst/>
                <a:latin typeface="Times New Roman" panose="02020603050405020304" pitchFamily="18" charset="0"/>
                <a:ea typeface="Times New Roman" panose="02020603050405020304" pitchFamily="18" charset="0"/>
              </a:rPr>
              <a:t>statim</a:t>
            </a:r>
            <a:r>
              <a:rPr lang="it-IT" sz="2400" i="1" dirty="0">
                <a:effectLst/>
                <a:latin typeface="Times New Roman" panose="02020603050405020304" pitchFamily="18" charset="0"/>
                <a:ea typeface="Times New Roman" panose="02020603050405020304" pitchFamily="18" charset="0"/>
              </a:rPr>
              <a:t> beatissimi </a:t>
            </a:r>
            <a:r>
              <a:rPr lang="it-IT" sz="2400" i="1" dirty="0" err="1">
                <a:effectLst/>
                <a:latin typeface="Times New Roman" panose="02020603050405020304" pitchFamily="18" charset="0"/>
                <a:ea typeface="Times New Roman" panose="02020603050405020304" pitchFamily="18" charset="0"/>
              </a:rPr>
              <a:t>saeculi</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ortu</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Nerva</a:t>
            </a:r>
            <a:r>
              <a:rPr lang="it-IT" sz="2400" i="1" dirty="0">
                <a:effectLst/>
                <a:latin typeface="Times New Roman" panose="02020603050405020304" pitchFamily="18" charset="0"/>
                <a:ea typeface="Times New Roman" panose="02020603050405020304" pitchFamily="18" charset="0"/>
              </a:rPr>
              <a:t> Caesar res </a:t>
            </a:r>
            <a:r>
              <a:rPr lang="it-IT" sz="2400" i="1" dirty="0" err="1">
                <a:effectLst/>
                <a:latin typeface="Times New Roman" panose="02020603050405020304" pitchFamily="18" charset="0"/>
                <a:ea typeface="Times New Roman" panose="02020603050405020304" pitchFamily="18" charset="0"/>
              </a:rPr>
              <a:t>olim</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dissociabiles</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miscuerit</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principatum</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ac</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libertatem</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augeatque</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cotidie</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felicitatem</a:t>
            </a:r>
            <a:r>
              <a:rPr lang="it-IT" sz="2400" i="1" dirty="0">
                <a:effectLst/>
                <a:latin typeface="Times New Roman" panose="02020603050405020304" pitchFamily="18" charset="0"/>
                <a:ea typeface="Times New Roman" panose="02020603050405020304" pitchFamily="18" charset="0"/>
              </a:rPr>
              <a:t> temporum </a:t>
            </a:r>
            <a:r>
              <a:rPr lang="it-IT" sz="2400" i="1" dirty="0" err="1">
                <a:effectLst/>
                <a:latin typeface="Times New Roman" panose="02020603050405020304" pitchFamily="18" charset="0"/>
                <a:ea typeface="Times New Roman" panose="02020603050405020304" pitchFamily="18" charset="0"/>
              </a:rPr>
              <a:t>Nerva</a:t>
            </a:r>
            <a:r>
              <a:rPr lang="it-IT" sz="2400" i="1" dirty="0">
                <a:effectLst/>
                <a:latin typeface="Times New Roman" panose="02020603050405020304" pitchFamily="18" charset="0"/>
                <a:ea typeface="Times New Roman" panose="02020603050405020304" pitchFamily="18" charset="0"/>
              </a:rPr>
              <a:t> </a:t>
            </a:r>
            <a:r>
              <a:rPr lang="it-IT" sz="2400" i="1" dirty="0" err="1">
                <a:effectLst/>
                <a:latin typeface="Times New Roman" panose="02020603050405020304" pitchFamily="18" charset="0"/>
                <a:ea typeface="Times New Roman" panose="02020603050405020304" pitchFamily="18" charset="0"/>
              </a:rPr>
              <a:t>Traianus</a:t>
            </a:r>
            <a:endParaRPr lang="it-IT" sz="2400" i="1" dirty="0">
              <a:effectLst/>
              <a:latin typeface="Times New Roman" panose="02020603050405020304" pitchFamily="18" charset="0"/>
              <a:ea typeface="Times New Roman" panose="02020603050405020304" pitchFamily="18" charset="0"/>
            </a:endParaRPr>
          </a:p>
          <a:p>
            <a:pPr algn="ctr"/>
            <a:endParaRPr lang="it-IT" sz="2400" dirty="0">
              <a:effectLst/>
              <a:latin typeface="Times New Roman" panose="02020603050405020304" pitchFamily="18" charset="0"/>
              <a:ea typeface="Times New Roman" panose="02020603050405020304" pitchFamily="18" charset="0"/>
            </a:endParaRPr>
          </a:p>
          <a:p>
            <a:pPr algn="just"/>
            <a:r>
              <a:rPr lang="it-IT" sz="1600" dirty="0">
                <a:effectLst/>
                <a:latin typeface="Times New Roman" panose="02020603050405020304" pitchFamily="18" charset="0"/>
                <a:ea typeface="Times New Roman" panose="02020603050405020304" pitchFamily="18" charset="0"/>
              </a:rPr>
              <a:t>E benché al primo sorgere di questo felicissimo secolo </a:t>
            </a:r>
            <a:r>
              <a:rPr lang="it-IT" sz="1600" dirty="0" err="1">
                <a:effectLst/>
                <a:latin typeface="Times New Roman" panose="02020603050405020304" pitchFamily="18" charset="0"/>
                <a:ea typeface="Times New Roman" panose="02020603050405020304" pitchFamily="18" charset="0"/>
              </a:rPr>
              <a:t>Nerva</a:t>
            </a:r>
            <a:r>
              <a:rPr lang="it-IT" sz="1600" dirty="0">
                <a:effectLst/>
                <a:latin typeface="Times New Roman" panose="02020603050405020304" pitchFamily="18" charset="0"/>
                <a:ea typeface="Times New Roman" panose="02020603050405020304" pitchFamily="18" charset="0"/>
              </a:rPr>
              <a:t> Cesare abbia saputo armonizzare due cose da tempo inconciliabili, il principato e la libertà, e </a:t>
            </a:r>
            <a:r>
              <a:rPr lang="it-IT" sz="1600" dirty="0" err="1">
                <a:effectLst/>
                <a:latin typeface="Times New Roman" panose="02020603050405020304" pitchFamily="18" charset="0"/>
                <a:ea typeface="Times New Roman" panose="02020603050405020304" pitchFamily="18" charset="0"/>
              </a:rPr>
              <a:t>Nerva</a:t>
            </a:r>
            <a:r>
              <a:rPr lang="it-IT" sz="1600" dirty="0">
                <a:effectLst/>
                <a:latin typeface="Times New Roman" panose="02020603050405020304" pitchFamily="18" charset="0"/>
                <a:ea typeface="Times New Roman" panose="02020603050405020304" pitchFamily="18" charset="0"/>
              </a:rPr>
              <a:t> Traiano accresca ogni giorno la felicità dei nostri tempi</a:t>
            </a:r>
            <a:endParaRPr lang="it-IT" sz="1600" dirty="0"/>
          </a:p>
        </p:txBody>
      </p:sp>
    </p:spTree>
    <p:extLst>
      <p:ext uri="{BB962C8B-B14F-4D97-AF65-F5344CB8AC3E}">
        <p14:creationId xmlns:p14="http://schemas.microsoft.com/office/powerpoint/2010/main" val="2567146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64C337C-8C1A-45F9-9829-0609676D732F}"/>
              </a:ext>
            </a:extLst>
          </p:cNvPr>
          <p:cNvSpPr>
            <a:spLocks noGrp="1"/>
          </p:cNvSpPr>
          <p:nvPr>
            <p:ph type="title"/>
          </p:nvPr>
        </p:nvSpPr>
        <p:spPr/>
        <p:txBody>
          <a:bodyPr>
            <a:normAutofit/>
          </a:bodyPr>
          <a:lstStyle/>
          <a:p>
            <a:pPr algn="ctr"/>
            <a:r>
              <a:rPr lang="it-IT" sz="2800" dirty="0">
                <a:effectLst/>
                <a:latin typeface="Times New Roman" panose="02020603050405020304" pitchFamily="18" charset="0"/>
                <a:ea typeface="Times New Roman" panose="02020603050405020304" pitchFamily="18" charset="0"/>
              </a:rPr>
              <a:t>DANTE, </a:t>
            </a:r>
            <a:r>
              <a:rPr lang="it-IT" sz="2800" i="1" dirty="0">
                <a:effectLst/>
                <a:latin typeface="Times New Roman" panose="02020603050405020304" pitchFamily="18" charset="0"/>
                <a:ea typeface="Times New Roman" panose="02020603050405020304" pitchFamily="18" charset="0"/>
              </a:rPr>
              <a:t>Divina Commedia. Paradiso</a:t>
            </a:r>
            <a:r>
              <a:rPr lang="it-IT" sz="2800" dirty="0">
                <a:effectLst/>
                <a:latin typeface="Times New Roman" panose="02020603050405020304" pitchFamily="18" charset="0"/>
                <a:ea typeface="Times New Roman" panose="02020603050405020304" pitchFamily="18" charset="0"/>
              </a:rPr>
              <a:t>, XX, </a:t>
            </a:r>
            <a:r>
              <a:rPr lang="it-IT" sz="2800" dirty="0" err="1">
                <a:effectLst/>
                <a:latin typeface="Times New Roman" panose="02020603050405020304" pitchFamily="18" charset="0"/>
                <a:ea typeface="Times New Roman" panose="02020603050405020304" pitchFamily="18" charset="0"/>
              </a:rPr>
              <a:t>vv</a:t>
            </a:r>
            <a:r>
              <a:rPr lang="it-IT" sz="2800" dirty="0">
                <a:effectLst/>
                <a:latin typeface="Times New Roman" panose="02020603050405020304" pitchFamily="18" charset="0"/>
                <a:ea typeface="Times New Roman" panose="02020603050405020304" pitchFamily="18" charset="0"/>
              </a:rPr>
              <a:t>. 112-117</a:t>
            </a:r>
            <a:endParaRPr lang="it-IT" sz="2800" dirty="0"/>
          </a:p>
        </p:txBody>
      </p:sp>
      <p:sp>
        <p:nvSpPr>
          <p:cNvPr id="3" name="Segnaposto contenuto 2">
            <a:extLst>
              <a:ext uri="{FF2B5EF4-FFF2-40B4-BE49-F238E27FC236}">
                <a16:creationId xmlns:a16="http://schemas.microsoft.com/office/drawing/2014/main" id="{09E74BF1-9468-4C98-9036-642C075E90D8}"/>
              </a:ext>
            </a:extLst>
          </p:cNvPr>
          <p:cNvSpPr>
            <a:spLocks noGrp="1"/>
          </p:cNvSpPr>
          <p:nvPr>
            <p:ph idx="1"/>
          </p:nvPr>
        </p:nvSpPr>
        <p:spPr/>
        <p:txBody>
          <a:bodyPr/>
          <a:lstStyle/>
          <a:p>
            <a:pPr algn="ctr"/>
            <a:endParaRPr lang="it-IT" sz="1800" b="1" i="1" dirty="0">
              <a:effectLst/>
              <a:latin typeface="Times New Roman" panose="02020603050405020304" pitchFamily="18" charset="0"/>
              <a:ea typeface="Times New Roman" panose="02020603050405020304" pitchFamily="18" charset="0"/>
            </a:endParaRPr>
          </a:p>
          <a:p>
            <a:pPr algn="ctr"/>
            <a:r>
              <a:rPr lang="it-IT" sz="1800" b="1" i="1" dirty="0">
                <a:effectLst/>
                <a:latin typeface="Times New Roman" panose="02020603050405020304" pitchFamily="18" charset="0"/>
                <a:ea typeface="Times New Roman" panose="02020603050405020304" pitchFamily="18" charset="0"/>
              </a:rPr>
              <a:t>L’anima </a:t>
            </a:r>
            <a:r>
              <a:rPr lang="it-IT" sz="1800" b="1" i="1" dirty="0" err="1">
                <a:effectLst/>
                <a:latin typeface="Times New Roman" panose="02020603050405020304" pitchFamily="18" charset="0"/>
                <a:ea typeface="Times New Roman" panose="02020603050405020304" pitchFamily="18" charset="0"/>
              </a:rPr>
              <a:t>glorïosa</a:t>
            </a:r>
            <a:r>
              <a:rPr lang="it-IT" sz="1800" b="1" i="1" dirty="0">
                <a:effectLst/>
                <a:latin typeface="Times New Roman" panose="02020603050405020304" pitchFamily="18" charset="0"/>
                <a:ea typeface="Times New Roman" panose="02020603050405020304" pitchFamily="18" charset="0"/>
              </a:rPr>
              <a:t> onde si parla</a:t>
            </a:r>
            <a:r>
              <a:rPr lang="it-IT" sz="1800" b="1" dirty="0">
                <a:effectLst/>
                <a:latin typeface="Times New Roman" panose="02020603050405020304" pitchFamily="18" charset="0"/>
                <a:ea typeface="Times New Roman" panose="02020603050405020304" pitchFamily="18" charset="0"/>
              </a:rPr>
              <a:t> </a:t>
            </a:r>
          </a:p>
          <a:p>
            <a:pPr algn="ctr"/>
            <a:r>
              <a:rPr lang="it-IT" sz="1800" b="1" i="1" dirty="0">
                <a:effectLst/>
                <a:latin typeface="Times New Roman" panose="02020603050405020304" pitchFamily="18" charset="0"/>
                <a:ea typeface="Times New Roman" panose="02020603050405020304" pitchFamily="18" charset="0"/>
              </a:rPr>
              <a:t>tornata ne la carne, in che fu poco, </a:t>
            </a:r>
          </a:p>
          <a:p>
            <a:pPr algn="ctr"/>
            <a:r>
              <a:rPr lang="it-IT" sz="1800" b="1" i="1" dirty="0">
                <a:effectLst/>
                <a:latin typeface="Times New Roman" panose="02020603050405020304" pitchFamily="18" charset="0"/>
                <a:ea typeface="Times New Roman" panose="02020603050405020304" pitchFamily="18" charset="0"/>
              </a:rPr>
              <a:t>credette in lui che </a:t>
            </a:r>
            <a:r>
              <a:rPr lang="it-IT" sz="1800" b="1" i="1" dirty="0" err="1">
                <a:effectLst/>
                <a:latin typeface="Times New Roman" panose="02020603050405020304" pitchFamily="18" charset="0"/>
                <a:ea typeface="Times New Roman" panose="02020603050405020304" pitchFamily="18" charset="0"/>
              </a:rPr>
              <a:t>potëa</a:t>
            </a:r>
            <a:r>
              <a:rPr lang="it-IT" sz="1800" b="1" i="1" dirty="0">
                <a:effectLst/>
                <a:latin typeface="Times New Roman" panose="02020603050405020304" pitchFamily="18" charset="0"/>
                <a:ea typeface="Times New Roman" panose="02020603050405020304" pitchFamily="18" charset="0"/>
              </a:rPr>
              <a:t> aiutarla; </a:t>
            </a:r>
          </a:p>
          <a:p>
            <a:pPr algn="ctr"/>
            <a:r>
              <a:rPr lang="it-IT" sz="1800" b="1" i="1" dirty="0">
                <a:effectLst/>
                <a:latin typeface="Times New Roman" panose="02020603050405020304" pitchFamily="18" charset="0"/>
                <a:ea typeface="Times New Roman" panose="02020603050405020304" pitchFamily="18" charset="0"/>
              </a:rPr>
              <a:t>e credendo s’accese in tanto foco </a:t>
            </a:r>
          </a:p>
          <a:p>
            <a:pPr algn="ctr"/>
            <a:r>
              <a:rPr lang="it-IT" sz="1800" b="1" i="1" dirty="0">
                <a:effectLst/>
                <a:latin typeface="Times New Roman" panose="02020603050405020304" pitchFamily="18" charset="0"/>
                <a:ea typeface="Times New Roman" panose="02020603050405020304" pitchFamily="18" charset="0"/>
              </a:rPr>
              <a:t> di vero amor, ch’a la morte seconda </a:t>
            </a:r>
          </a:p>
          <a:p>
            <a:pPr algn="ctr"/>
            <a:r>
              <a:rPr lang="it-IT" sz="1800" b="1" i="1" dirty="0">
                <a:effectLst/>
                <a:latin typeface="Times New Roman" panose="02020603050405020304" pitchFamily="18" charset="0"/>
                <a:ea typeface="Times New Roman" panose="02020603050405020304" pitchFamily="18" charset="0"/>
              </a:rPr>
              <a:t> fu degna di venire a questo gioco</a:t>
            </a:r>
            <a:endParaRPr lang="it-IT" b="1" dirty="0"/>
          </a:p>
        </p:txBody>
      </p:sp>
    </p:spTree>
    <p:extLst>
      <p:ext uri="{BB962C8B-B14F-4D97-AF65-F5344CB8AC3E}">
        <p14:creationId xmlns:p14="http://schemas.microsoft.com/office/powerpoint/2010/main" val="4057701095"/>
      </p:ext>
    </p:extLst>
  </p:cSld>
  <p:clrMapOvr>
    <a:masterClrMapping/>
  </p:clrMapOvr>
</p:sld>
</file>

<file path=ppt/theme/theme1.xml><?xml version="1.0" encoding="utf-8"?>
<a:theme xmlns:a="http://schemas.openxmlformats.org/drawingml/2006/main" name="Raccolta">
  <a:themeElements>
    <a:clrScheme name="Raccolta">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Raccolta">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accolta">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{EB551E7A-F2C9-3246-977A-7EBC08B5ADAA}tf10001119</Template>
  <TotalTime>0</TotalTime>
  <Words>472</Words>
  <Application>Microsoft Office PowerPoint</Application>
  <PresentationFormat>Widescreen</PresentationFormat>
  <Paragraphs>20</Paragraphs>
  <Slides>9</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9</vt:i4>
      </vt:variant>
    </vt:vector>
  </HeadingPairs>
  <TitlesOfParts>
    <vt:vector size="14" baseType="lpstr">
      <vt:lpstr>Arial</vt:lpstr>
      <vt:lpstr>Calibri</vt:lpstr>
      <vt:lpstr>Gill Sans MT</vt:lpstr>
      <vt:lpstr>Times New Roman</vt:lpstr>
      <vt:lpstr>Raccolta</vt:lpstr>
      <vt:lpstr>GLI alimenta</vt:lpstr>
      <vt:lpstr>Presentazione standard di PowerPoint</vt:lpstr>
      <vt:lpstr>Presentazione standard di PowerPoint</vt:lpstr>
      <vt:lpstr>ARCO DI BENEVENTO</vt:lpstr>
      <vt:lpstr>Presentazione standard di PowerPoint</vt:lpstr>
      <vt:lpstr>CASSIO DIONE, Storia romana, 68, 29, 1 </vt:lpstr>
      <vt:lpstr>Il Giallo dell’Adozione di Adriano  CASSIO DIONE, Storia romana, 69 1</vt:lpstr>
      <vt:lpstr>Felicior Augusto, melior Traiano EUTROPIO, Storia di Roma, 8 5 3</vt:lpstr>
      <vt:lpstr>DANTE, Divina Commedia. Paradiso, XX, vv. 112-117</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province danubiane negli anni 168-170 d.C.</dc:title>
  <dc:creator>Sea</dc:creator>
  <cp:lastModifiedBy>zrl</cp:lastModifiedBy>
  <cp:revision>46</cp:revision>
  <dcterms:created xsi:type="dcterms:W3CDTF">2019-11-12T19:34:24Z</dcterms:created>
  <dcterms:modified xsi:type="dcterms:W3CDTF">2020-12-03T09:31:18Z</dcterms:modified>
</cp:coreProperties>
</file>