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8" r:id="rId2"/>
    <p:sldId id="282" r:id="rId3"/>
    <p:sldId id="283" r:id="rId4"/>
    <p:sldId id="269" r:id="rId5"/>
    <p:sldId id="267" r:id="rId6"/>
    <p:sldId id="285" r:id="rId7"/>
    <p:sldId id="286" r:id="rId8"/>
    <p:sldId id="273" r:id="rId9"/>
    <p:sldId id="264" r:id="rId10"/>
    <p:sldId id="274" r:id="rId11"/>
    <p:sldId id="261" r:id="rId12"/>
    <p:sldId id="277" r:id="rId13"/>
    <p:sldId id="278" r:id="rId14"/>
    <p:sldId id="262" r:id="rId15"/>
    <p:sldId id="279" r:id="rId16"/>
    <p:sldId id="281" r:id="rId17"/>
    <p:sldId id="270" r:id="rId18"/>
    <p:sldId id="275" r:id="rId19"/>
    <p:sldId id="272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0F0F0"/>
    <a:srgbClr val="FFD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7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A1375-40DC-42BF-9871-CD30F40DECAB}" type="datetimeFigureOut">
              <a:rPr lang="it-IT" smtClean="0"/>
              <a:t>03/12/2020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7E7DBA55-5451-45BC-BF5A-E391D3E9E3B7}" type="slidenum">
              <a:rPr lang="it-IT" smtClean="0"/>
              <a:t>‹N›</a:t>
            </a:fld>
            <a:endParaRPr lang="it-I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1536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A1375-40DC-42BF-9871-CD30F40DECAB}" type="datetimeFigureOut">
              <a:rPr lang="it-IT" smtClean="0"/>
              <a:t>03/12/2020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DBA55-5451-45BC-BF5A-E391D3E9E3B7}" type="slidenum">
              <a:rPr lang="it-IT" smtClean="0"/>
              <a:t>‹N›</a:t>
            </a:fld>
            <a:endParaRPr lang="it-IT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6931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A1375-40DC-42BF-9871-CD30F40DECAB}" type="datetimeFigureOut">
              <a:rPr lang="it-IT" smtClean="0"/>
              <a:t>03/12/2020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DBA55-5451-45BC-BF5A-E391D3E9E3B7}" type="slidenum">
              <a:rPr lang="it-IT" smtClean="0"/>
              <a:t>‹N›</a:t>
            </a:fld>
            <a:endParaRPr lang="it-I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556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A1375-40DC-42BF-9871-CD30F40DECAB}" type="datetimeFigureOut">
              <a:rPr lang="it-IT" smtClean="0"/>
              <a:t>03/12/2020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DBA55-5451-45BC-BF5A-E391D3E9E3B7}" type="slidenum">
              <a:rPr lang="it-IT" smtClean="0"/>
              <a:t>‹N›</a:t>
            </a:fld>
            <a:endParaRPr lang="it-IT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3208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A1375-40DC-42BF-9871-CD30F40DECAB}" type="datetimeFigureOut">
              <a:rPr lang="it-IT" smtClean="0"/>
              <a:t>03/12/2020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DBA55-5451-45BC-BF5A-E391D3E9E3B7}" type="slidenum">
              <a:rPr lang="it-IT" smtClean="0"/>
              <a:t>‹N›</a:t>
            </a:fld>
            <a:endParaRPr lang="it-IT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8295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A1375-40DC-42BF-9871-CD30F40DECAB}" type="datetimeFigureOut">
              <a:rPr lang="it-IT" smtClean="0"/>
              <a:t>03/12/2020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DBA55-5451-45BC-BF5A-E391D3E9E3B7}" type="slidenum">
              <a:rPr lang="it-IT" smtClean="0"/>
              <a:t>‹N›</a:t>
            </a:fld>
            <a:endParaRPr lang="it-IT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1002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A1375-40DC-42BF-9871-CD30F40DECAB}" type="datetimeFigureOut">
              <a:rPr lang="it-IT" smtClean="0"/>
              <a:t>03/12/2020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DBA55-5451-45BC-BF5A-E391D3E9E3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7101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A1375-40DC-42BF-9871-CD30F40DECAB}" type="datetimeFigureOut">
              <a:rPr lang="it-IT" smtClean="0"/>
              <a:t>03/12/2020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DBA55-5451-45BC-BF5A-E391D3E9E3B7}" type="slidenum">
              <a:rPr lang="it-IT" smtClean="0"/>
              <a:t>‹N›</a:t>
            </a:fld>
            <a:endParaRPr lang="it-IT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7711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139A1375-40DC-42BF-9871-CD30F40DECAB}" type="datetimeFigureOut">
              <a:rPr lang="it-IT" smtClean="0"/>
              <a:t>03/12/2020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DBA55-5451-45BC-BF5A-E391D3E9E3B7}" type="slidenum">
              <a:rPr lang="it-IT" smtClean="0"/>
              <a:t>‹N›</a:t>
            </a:fld>
            <a:endParaRPr lang="it-IT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7226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A1375-40DC-42BF-9871-CD30F40DECAB}" type="datetimeFigureOut">
              <a:rPr lang="it-IT" smtClean="0"/>
              <a:t>03/12/2020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DBA55-5451-45BC-BF5A-E391D3E9E3B7}" type="slidenum">
              <a:rPr lang="it-IT" smtClean="0"/>
              <a:t>‹N›</a:t>
            </a:fld>
            <a:endParaRPr lang="it-IT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0013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A1375-40DC-42BF-9871-CD30F40DECAB}" type="datetimeFigureOut">
              <a:rPr lang="it-IT" smtClean="0"/>
              <a:t>03/12/2020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DBA55-5451-45BC-BF5A-E391D3E9E3B7}" type="slidenum">
              <a:rPr lang="it-IT" smtClean="0"/>
              <a:t>‹N›</a:t>
            </a:fld>
            <a:endParaRPr lang="it-IT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607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A1375-40DC-42BF-9871-CD30F40DECAB}" type="datetimeFigureOut">
              <a:rPr lang="it-IT" smtClean="0"/>
              <a:t>03/12/2020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7E7DBA55-5451-45BC-BF5A-E391D3E9E3B7}" type="slidenum">
              <a:rPr lang="it-IT" smtClean="0"/>
              <a:t>‹N›</a:t>
            </a:fld>
            <a:endParaRPr lang="it-IT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187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319" b="33281"/>
          <a:stretch/>
        </p:blipFill>
        <p:spPr>
          <a:xfrm>
            <a:off x="0" y="2971800"/>
            <a:ext cx="12192000" cy="3914777"/>
          </a:xfrm>
          <a:prstGeom prst="rect">
            <a:avLst/>
          </a:prstGeom>
        </p:spPr>
      </p:pic>
      <p:sp>
        <p:nvSpPr>
          <p:cNvPr id="3" name="Sottotitolo 2">
            <a:extLst>
              <a:ext uri="{FF2B5EF4-FFF2-40B4-BE49-F238E27FC236}">
                <a16:creationId xmlns:a16="http://schemas.microsoft.com/office/drawing/2014/main" id="{CB1F54EB-40AC-8D44-B881-6DB599AF8B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402193"/>
            <a:ext cx="12192000" cy="1492012"/>
          </a:xfr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it-IT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DACIA ROMANA DOPO TRAIANO</a:t>
            </a:r>
            <a:endParaRPr lang="it-IT" sz="4000" dirty="0">
              <a:solidFill>
                <a:srgbClr val="C00000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6B74DD28-5C8D-1A44-8CC5-8E3C747178B3}"/>
              </a:ext>
            </a:extLst>
          </p:cNvPr>
          <p:cNvSpPr txBox="1"/>
          <p:nvPr/>
        </p:nvSpPr>
        <p:spPr>
          <a:xfrm>
            <a:off x="8186337" y="5950932"/>
            <a:ext cx="441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>
                <a:solidFill>
                  <a:schemeClr val="bg1"/>
                </a:solidFill>
              </a:rPr>
              <a:t>Livio Zerbini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14387513" y="278606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sp>
        <p:nvSpPr>
          <p:cNvPr id="2" name="Rettangolo 1"/>
          <p:cNvSpPr/>
          <p:nvPr/>
        </p:nvSpPr>
        <p:spPr>
          <a:xfrm>
            <a:off x="8304341" y="6489988"/>
            <a:ext cx="4729163" cy="4571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502D8430-805B-024E-B0EA-D89A2EFFD38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482"/>
          <a:stretch/>
        </p:blipFill>
        <p:spPr>
          <a:xfrm>
            <a:off x="149868" y="209860"/>
            <a:ext cx="2283843" cy="1153536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1BBB321E-DBD5-734F-8F3B-9FF71F67066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86"/>
          <a:stretch/>
        </p:blipFill>
        <p:spPr>
          <a:xfrm>
            <a:off x="9322386" y="171062"/>
            <a:ext cx="2719746" cy="1153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712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8345E31-E416-4E92-B84B-47FAD14CAC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595313"/>
            <a:ext cx="76200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460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0DE9C0D-6C06-4E78-8982-14997A104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EUTROPIO</a:t>
            </a:r>
            <a:br>
              <a:rPr lang="it-IT" dirty="0"/>
            </a:br>
            <a:r>
              <a:rPr lang="it-IT" dirty="0" err="1"/>
              <a:t>Breviarium</a:t>
            </a:r>
            <a:r>
              <a:rPr lang="it-IT" dirty="0"/>
              <a:t> ab Urbe condita, VIII, 6, 2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9262471-BB3E-46D6-B70E-D2F78B0E90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it-IT" sz="3200" i="1" dirty="0" err="1"/>
              <a:t>Traianus</a:t>
            </a:r>
            <a:r>
              <a:rPr lang="it-IT" sz="3200" i="1" dirty="0"/>
              <a:t> </a:t>
            </a:r>
            <a:r>
              <a:rPr lang="it-IT" sz="3200" i="1" dirty="0" err="1"/>
              <a:t>victa</a:t>
            </a:r>
            <a:r>
              <a:rPr lang="it-IT" sz="3200" i="1" dirty="0"/>
              <a:t> Dacia ex toto orbe Romano </a:t>
            </a:r>
            <a:r>
              <a:rPr lang="it-IT" sz="3200" i="1" dirty="0" err="1"/>
              <a:t>infinitas</a:t>
            </a:r>
            <a:r>
              <a:rPr lang="it-IT" sz="3200" i="1" dirty="0"/>
              <a:t> </a:t>
            </a:r>
            <a:r>
              <a:rPr lang="it-IT" sz="3200" i="1" dirty="0" err="1"/>
              <a:t>eo</a:t>
            </a:r>
            <a:r>
              <a:rPr lang="it-IT" sz="3200" i="1" dirty="0"/>
              <a:t> </a:t>
            </a:r>
            <a:r>
              <a:rPr lang="it-IT" sz="3200" i="1" dirty="0" err="1"/>
              <a:t>copias</a:t>
            </a:r>
            <a:r>
              <a:rPr lang="it-IT" sz="3200" i="1" dirty="0"/>
              <a:t> </a:t>
            </a:r>
            <a:r>
              <a:rPr lang="it-IT" sz="3200" i="1" dirty="0" err="1"/>
              <a:t>hominum</a:t>
            </a:r>
            <a:r>
              <a:rPr lang="it-IT" sz="3200" i="1" dirty="0"/>
              <a:t> </a:t>
            </a:r>
            <a:r>
              <a:rPr lang="it-IT" sz="3200" i="1" dirty="0" err="1"/>
              <a:t>transtulerat</a:t>
            </a:r>
            <a:r>
              <a:rPr lang="it-IT" sz="3200" i="1" dirty="0"/>
              <a:t> ad </a:t>
            </a:r>
            <a:r>
              <a:rPr lang="it-IT" sz="3200" i="1" dirty="0" err="1"/>
              <a:t>agros</a:t>
            </a:r>
            <a:r>
              <a:rPr lang="it-IT" sz="3200" i="1" dirty="0"/>
              <a:t> et </a:t>
            </a:r>
            <a:r>
              <a:rPr lang="it-IT" sz="3200" i="1" dirty="0" err="1"/>
              <a:t>urbes</a:t>
            </a:r>
            <a:r>
              <a:rPr lang="it-IT" sz="3200" i="1" dirty="0"/>
              <a:t> </a:t>
            </a:r>
            <a:r>
              <a:rPr lang="it-IT" sz="3200" i="1" dirty="0" err="1"/>
              <a:t>colendas</a:t>
            </a:r>
            <a:endParaRPr lang="it-IT" sz="3200" i="1" dirty="0"/>
          </a:p>
          <a:p>
            <a:pPr algn="ctr"/>
            <a:endParaRPr lang="it-IT" sz="3200" i="1" dirty="0"/>
          </a:p>
          <a:p>
            <a:pPr algn="just"/>
            <a:r>
              <a:rPr lang="it-IT" dirty="0"/>
              <a:t>La Dacia venne colonizzata dall’imperatore Traiano con «masse infinite di persone provenienti da tutto il mondo romano, spostate nella nuova provincia per coltivare la terra e per popolare le città» </a:t>
            </a:r>
          </a:p>
        </p:txBody>
      </p:sp>
    </p:spTree>
    <p:extLst>
      <p:ext uri="{BB962C8B-B14F-4D97-AF65-F5344CB8AC3E}">
        <p14:creationId xmlns:p14="http://schemas.microsoft.com/office/powerpoint/2010/main" val="3743098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6B916B2B-3735-2240-8600-ED67387997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7" t="4119" r="2603" b="7543"/>
          <a:stretch/>
        </p:blipFill>
        <p:spPr>
          <a:xfrm>
            <a:off x="2700997" y="506437"/>
            <a:ext cx="6836898" cy="5627077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1A04D215-B26C-BC44-9F0F-1AF36D1BE8A2}"/>
              </a:ext>
            </a:extLst>
          </p:cNvPr>
          <p:cNvSpPr txBox="1"/>
          <p:nvPr/>
        </p:nvSpPr>
        <p:spPr>
          <a:xfrm>
            <a:off x="2700997" y="6133514"/>
            <a:ext cx="4702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La Dacia dopo la riforma di Adriano del 118-119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94A13D12-3577-B44B-B094-B637D74DCA0E}"/>
              </a:ext>
            </a:extLst>
          </p:cNvPr>
          <p:cNvSpPr/>
          <p:nvPr/>
        </p:nvSpPr>
        <p:spPr>
          <a:xfrm>
            <a:off x="2799471" y="604911"/>
            <a:ext cx="6691532" cy="5430129"/>
          </a:xfrm>
          <a:prstGeom prst="rect">
            <a:avLst/>
          </a:prstGeom>
          <a:noFill/>
          <a:ln w="889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3882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94000"/>
                <a:satMod val="80000"/>
                <a:lumMod val="0"/>
                <a:lumOff val="100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9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987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409E69C-63AF-460E-B6CD-127036423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FCB4FD7-4A31-4D0F-899E-1FBDE86812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La Dacia di Traiano divenne la provincia della Dacia Superiore</a:t>
            </a:r>
          </a:p>
          <a:p>
            <a:pPr algn="just"/>
            <a:r>
              <a:rPr lang="it-IT" dirty="0"/>
              <a:t>Poco tempo dopo, verso la fine del 119 d.C., nella parte settentrionale della Dacia Superiore venne creata la nuova provincia della Dacia </a:t>
            </a:r>
            <a:r>
              <a:rPr lang="it-IT" dirty="0" err="1"/>
              <a:t>Porolissense</a:t>
            </a:r>
            <a:r>
              <a:rPr lang="it-IT" dirty="0"/>
              <a:t>, con capitale </a:t>
            </a:r>
            <a:r>
              <a:rPr lang="it-IT" i="1" dirty="0" err="1"/>
              <a:t>Porolissum</a:t>
            </a:r>
            <a:r>
              <a:rPr lang="it-IT" dirty="0"/>
              <a:t>, un grande accampamento con tre diverse truppe ausiliarie</a:t>
            </a:r>
          </a:p>
          <a:p>
            <a:r>
              <a:rPr lang="it-IT" dirty="0"/>
              <a:t>La Dacia Superiore, sottratto il territorio che costituiva la Dacia </a:t>
            </a:r>
            <a:r>
              <a:rPr lang="it-IT" dirty="0" err="1"/>
              <a:t>Porolissense</a:t>
            </a:r>
            <a:r>
              <a:rPr lang="it-IT" dirty="0"/>
              <a:t>, aveva di conseguenza una superficie minore ed era presidiata da una sola legione, la </a:t>
            </a:r>
            <a:r>
              <a:rPr lang="it-IT" i="1" dirty="0"/>
              <a:t>XIII Gemina</a:t>
            </a:r>
            <a:r>
              <a:rPr lang="it-IT" dirty="0"/>
              <a:t>, di stanza ad </a:t>
            </a:r>
            <a:r>
              <a:rPr lang="it-IT" i="1" dirty="0" err="1"/>
              <a:t>Apulum</a:t>
            </a:r>
            <a:endParaRPr lang="it-IT" i="1" dirty="0"/>
          </a:p>
          <a:p>
            <a:pPr algn="just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74966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2DC9B60-306E-4837-A102-DFFA09830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Le tre dacie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327CED2-947E-45E8-B32B-758B960D5E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it-IT" sz="2400" dirty="0"/>
              <a:t>Le tre province daciche, vale a dire la </a:t>
            </a:r>
            <a:r>
              <a:rPr lang="it-IT" sz="2400" b="1" dirty="0"/>
              <a:t>Dacia </a:t>
            </a:r>
            <a:r>
              <a:rPr lang="it-IT" sz="2400" b="1" dirty="0" err="1"/>
              <a:t>Porolissense</a:t>
            </a:r>
            <a:r>
              <a:rPr lang="it-IT" sz="2400" dirty="0"/>
              <a:t>, la </a:t>
            </a:r>
            <a:r>
              <a:rPr lang="it-IT" sz="2400" b="1" dirty="0"/>
              <a:t>Dacia Superiore </a:t>
            </a:r>
            <a:r>
              <a:rPr lang="it-IT" sz="2400" dirty="0"/>
              <a:t>e la </a:t>
            </a:r>
            <a:r>
              <a:rPr lang="it-IT" sz="2400" b="1" dirty="0"/>
              <a:t>Dacia Inferiore</a:t>
            </a:r>
            <a:r>
              <a:rPr lang="it-IT" sz="2400" dirty="0"/>
              <a:t>, non erano collegate tra di loro. </a:t>
            </a:r>
          </a:p>
          <a:p>
            <a:pPr algn="just"/>
            <a:r>
              <a:rPr lang="it-IT" sz="2400" dirty="0"/>
              <a:t>Ogni governatore aveva pieni poteri nella sua provincia e non vi era alcun tipo di coordinamento. </a:t>
            </a:r>
          </a:p>
          <a:p>
            <a:pPr algn="just"/>
            <a:r>
              <a:rPr lang="it-IT" sz="2400" dirty="0"/>
              <a:t>Ciononostante questo sistema si rivelò efficace e duraturo.</a:t>
            </a:r>
          </a:p>
          <a:p>
            <a:pPr algn="just"/>
            <a:r>
              <a:rPr lang="it-IT" sz="2400" dirty="0"/>
              <a:t>Il sistema difensivo inaugurato da Adriano riuscì a mantenere la pace e l’equilibrio nell’area sino alle guerre </a:t>
            </a:r>
            <a:r>
              <a:rPr lang="it-IT" sz="2400" dirty="0" err="1"/>
              <a:t>marcomanniche</a:t>
            </a:r>
            <a:r>
              <a:rPr lang="it-IT" sz="2400" dirty="0"/>
              <a:t>, vale a dire per più di 50 anni. </a:t>
            </a:r>
          </a:p>
        </p:txBody>
      </p:sp>
    </p:spTree>
    <p:extLst>
      <p:ext uri="{BB962C8B-B14F-4D97-AF65-F5344CB8AC3E}">
        <p14:creationId xmlns:p14="http://schemas.microsoft.com/office/powerpoint/2010/main" val="2730618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i="1" dirty="0" err="1"/>
              <a:t>Ulpia</a:t>
            </a:r>
            <a:r>
              <a:rPr lang="it-IT" i="1" dirty="0"/>
              <a:t> Traiana </a:t>
            </a:r>
            <a:r>
              <a:rPr lang="it-IT" i="1" dirty="0" err="1"/>
              <a:t>Sarmizegetusa</a:t>
            </a:r>
            <a:endParaRPr lang="it-IT" i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400" dirty="0"/>
              <a:t>CIL III 7969</a:t>
            </a:r>
          </a:p>
          <a:p>
            <a:pPr marL="0" indent="0">
              <a:buNone/>
            </a:pPr>
            <a:r>
              <a:rPr lang="it-IT" sz="2400" dirty="0"/>
              <a:t>Iscrizione onoraria a Marco Aurelio: </a:t>
            </a:r>
            <a:r>
              <a:rPr lang="it-IT" sz="2400" i="1" dirty="0"/>
              <a:t>ancipiti </a:t>
            </a:r>
            <a:r>
              <a:rPr lang="it-IT" sz="2400" i="1" dirty="0" err="1"/>
              <a:t>periculo</a:t>
            </a:r>
            <a:r>
              <a:rPr lang="it-IT" sz="2400" i="1" dirty="0"/>
              <a:t> </a:t>
            </a:r>
            <a:r>
              <a:rPr lang="it-IT" sz="2400" i="1" dirty="0" err="1"/>
              <a:t>virtutibus</a:t>
            </a:r>
            <a:r>
              <a:rPr lang="it-IT" sz="2400" i="1" dirty="0"/>
              <a:t> </a:t>
            </a:r>
            <a:r>
              <a:rPr lang="it-IT" sz="2400" i="1" dirty="0" err="1"/>
              <a:t>restituta</a:t>
            </a:r>
            <a:endParaRPr lang="it-IT" sz="2400" i="1" dirty="0"/>
          </a:p>
          <a:p>
            <a:endParaRPr lang="it-IT" sz="2400" i="1" dirty="0"/>
          </a:p>
          <a:p>
            <a:r>
              <a:rPr lang="it-IT" sz="2400" dirty="0"/>
              <a:t>IDR III/2, 11</a:t>
            </a:r>
          </a:p>
          <a:p>
            <a:pPr marL="0" indent="0">
              <a:buNone/>
            </a:pPr>
            <a:r>
              <a:rPr lang="it-IT" sz="2400" dirty="0"/>
              <a:t>Il </a:t>
            </a:r>
            <a:r>
              <a:rPr lang="it-IT" sz="2400" i="1" dirty="0"/>
              <a:t>decurio</a:t>
            </a:r>
            <a:r>
              <a:rPr lang="it-IT" sz="2400" dirty="0"/>
              <a:t> e </a:t>
            </a:r>
            <a:r>
              <a:rPr lang="it-IT" sz="2400" i="1" dirty="0" err="1"/>
              <a:t>quaestor</a:t>
            </a:r>
            <a:r>
              <a:rPr lang="it-IT" sz="2400" i="1" dirty="0"/>
              <a:t> L.  </a:t>
            </a:r>
            <a:r>
              <a:rPr lang="it-IT" sz="2400" i="1" dirty="0" err="1"/>
              <a:t>Apuleius</a:t>
            </a:r>
            <a:r>
              <a:rPr lang="it-IT" sz="2400" i="1" dirty="0"/>
              <a:t> Marcus pecunia sua </a:t>
            </a:r>
            <a:r>
              <a:rPr lang="it-IT" sz="2400" dirty="0"/>
              <a:t>restaurò il tempio di </a:t>
            </a:r>
          </a:p>
          <a:p>
            <a:pPr marL="0" indent="0">
              <a:buNone/>
            </a:pPr>
            <a:r>
              <a:rPr lang="it-IT" sz="2400" i="1" dirty="0"/>
              <a:t>Liber Pater</a:t>
            </a:r>
            <a:r>
              <a:rPr lang="it-IT" sz="2400" dirty="0"/>
              <a:t>, i cui </a:t>
            </a:r>
            <a:r>
              <a:rPr lang="it-IT" sz="2400" i="1" dirty="0" err="1"/>
              <a:t>porticus</a:t>
            </a:r>
            <a:r>
              <a:rPr lang="it-IT" sz="2400" i="1" dirty="0"/>
              <a:t> </a:t>
            </a:r>
            <a:r>
              <a:rPr lang="it-IT" sz="2400" i="1" dirty="0" err="1"/>
              <a:t>cum</a:t>
            </a:r>
            <a:r>
              <a:rPr lang="it-IT" sz="2400" i="1" dirty="0"/>
              <a:t> </a:t>
            </a:r>
            <a:r>
              <a:rPr lang="it-IT" sz="2400" i="1" dirty="0" err="1"/>
              <a:t>cubiculus</a:t>
            </a:r>
            <a:r>
              <a:rPr lang="it-IT" sz="2400" i="1" dirty="0"/>
              <a:t> </a:t>
            </a:r>
            <a:r>
              <a:rPr lang="it-IT" sz="2400" dirty="0"/>
              <a:t>furono incendiati </a:t>
            </a:r>
            <a:r>
              <a:rPr lang="it-IT" sz="2400" i="1" dirty="0"/>
              <a:t>a vi </a:t>
            </a:r>
            <a:r>
              <a:rPr lang="it-IT" sz="2400" i="1" dirty="0" err="1"/>
              <a:t>hostium</a:t>
            </a:r>
            <a:endParaRPr lang="it-IT" sz="2400" i="1" dirty="0"/>
          </a:p>
        </p:txBody>
      </p:sp>
    </p:spTree>
    <p:extLst>
      <p:ext uri="{BB962C8B-B14F-4D97-AF65-F5344CB8AC3E}">
        <p14:creationId xmlns:p14="http://schemas.microsoft.com/office/powerpoint/2010/main" val="2771680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94000"/>
                <a:satMod val="80000"/>
                <a:lumMod val="0"/>
                <a:lumOff val="100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1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0039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i="1" dirty="0"/>
              <a:t>TIBISCUM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800" dirty="0"/>
              <a:t>IDR III/1, 138a</a:t>
            </a:r>
          </a:p>
          <a:p>
            <a:pPr marL="0" indent="0">
              <a:buNone/>
            </a:pPr>
            <a:r>
              <a:rPr lang="it-IT" sz="2800" dirty="0"/>
              <a:t>Un cittadino eresse un altare votivo a </a:t>
            </a:r>
            <a:r>
              <a:rPr lang="it-IT" sz="2800" i="1" dirty="0" err="1"/>
              <a:t>Iuppiter</a:t>
            </a:r>
            <a:r>
              <a:rPr lang="it-IT" sz="2800" i="1" dirty="0"/>
              <a:t> </a:t>
            </a:r>
            <a:r>
              <a:rPr lang="it-IT" sz="2800" i="1" dirty="0" err="1"/>
              <a:t>Optimus</a:t>
            </a:r>
            <a:r>
              <a:rPr lang="it-IT" sz="2800" i="1" dirty="0"/>
              <a:t> </a:t>
            </a:r>
            <a:r>
              <a:rPr lang="it-IT" sz="2800" i="1" dirty="0" err="1"/>
              <a:t>Maaximus</a:t>
            </a:r>
            <a:r>
              <a:rPr lang="it-IT" sz="2800" i="1" dirty="0"/>
              <a:t> Conservator</a:t>
            </a:r>
            <a:r>
              <a:rPr lang="it-IT" sz="2800" dirty="0"/>
              <a:t>, poiché </a:t>
            </a:r>
            <a:r>
              <a:rPr lang="it-IT" sz="2800" i="1" dirty="0" err="1"/>
              <a:t>effugerit</a:t>
            </a:r>
            <a:r>
              <a:rPr lang="it-IT" sz="2800" i="1" dirty="0"/>
              <a:t> </a:t>
            </a:r>
            <a:r>
              <a:rPr lang="it-IT" sz="2800" i="1" dirty="0" err="1"/>
              <a:t>periculum</a:t>
            </a:r>
            <a:endParaRPr lang="it-IT" sz="2800" i="1" dirty="0"/>
          </a:p>
        </p:txBody>
      </p:sp>
    </p:spTree>
    <p:extLst>
      <p:ext uri="{BB962C8B-B14F-4D97-AF65-F5344CB8AC3E}">
        <p14:creationId xmlns:p14="http://schemas.microsoft.com/office/powerpoint/2010/main" val="1271671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94000"/>
                <a:satMod val="80000"/>
                <a:lumMod val="0"/>
                <a:lumOff val="100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174652" y="257581"/>
            <a:ext cx="984269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Tantus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autem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timor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belli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Marcomannici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fuit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ut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undique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sacerdotes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Antoninus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acciverit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peregrinos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ritus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impleverit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Romam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omni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genere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lustraverit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retardatusque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bellica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profectione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sic celebravi ter Romano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ritu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lectisternia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per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septem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dies</a:t>
            </a:r>
            <a:endParaRPr lang="it-IT" sz="3600" i="1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it-IT" sz="2400" i="1" dirty="0">
              <a:latin typeface="Times New Roman" panose="02020603050405020304" pitchFamily="18" charset="0"/>
            </a:endParaRPr>
          </a:p>
          <a:p>
            <a:pPr algn="ctr"/>
            <a:r>
              <a:rPr lang="it-IT" sz="2400" i="1" dirty="0"/>
              <a:t>SHA</a:t>
            </a:r>
            <a:r>
              <a:rPr lang="it-IT" sz="2400" dirty="0"/>
              <a:t>, </a:t>
            </a:r>
            <a:r>
              <a:rPr lang="it-IT" sz="2400" i="1" dirty="0"/>
              <a:t>Vita Marci Antonini </a:t>
            </a:r>
            <a:r>
              <a:rPr lang="it-IT" sz="2400" i="1" dirty="0" err="1"/>
              <a:t>Philosophi</a:t>
            </a:r>
            <a:r>
              <a:rPr lang="it-IT" sz="2400" dirty="0"/>
              <a:t>, 13, 1-2.</a:t>
            </a:r>
          </a:p>
          <a:p>
            <a:pPr algn="ctr"/>
            <a:endParaRPr lang="it-IT" sz="2400" dirty="0"/>
          </a:p>
          <a:p>
            <a:pPr algn="ctr"/>
            <a:endParaRPr lang="it-IT" sz="2400" dirty="0"/>
          </a:p>
          <a:p>
            <a:pPr algn="ctr"/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Tanta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autem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pestilentia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fuit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ut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vehiculis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cadavera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sint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exportata</a:t>
            </a:r>
            <a:r>
              <a:rPr lang="it-IT" sz="3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36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serracisque</a:t>
            </a:r>
            <a:endParaRPr lang="it-IT" sz="36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it-IT" sz="36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it-IT" sz="2400" i="1" dirty="0"/>
              <a:t>SHA</a:t>
            </a:r>
            <a:r>
              <a:rPr lang="it-IT" sz="2400" dirty="0"/>
              <a:t>, </a:t>
            </a:r>
            <a:r>
              <a:rPr lang="it-IT" sz="2400" i="1" dirty="0"/>
              <a:t>Vita Marci Antonini </a:t>
            </a:r>
            <a:r>
              <a:rPr lang="it-IT" sz="2400" i="1" dirty="0" err="1"/>
              <a:t>Philosophi</a:t>
            </a:r>
            <a:r>
              <a:rPr lang="it-IT" sz="2400" dirty="0"/>
              <a:t>, 13, 3.</a:t>
            </a:r>
          </a:p>
        </p:txBody>
      </p:sp>
      <p:cxnSp>
        <p:nvCxnSpPr>
          <p:cNvPr id="3" name="Connettore 1 2">
            <a:extLst>
              <a:ext uri="{FF2B5EF4-FFF2-40B4-BE49-F238E27FC236}">
                <a16:creationId xmlns:a16="http://schemas.microsoft.com/office/drawing/2014/main" id="{10F00684-54C3-EC4E-9956-39A77D1A842E}"/>
              </a:ext>
            </a:extLst>
          </p:cNvPr>
          <p:cNvCxnSpPr/>
          <p:nvPr/>
        </p:nvCxnSpPr>
        <p:spPr>
          <a:xfrm>
            <a:off x="2045676" y="3260189"/>
            <a:ext cx="810064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nettore 1 3">
            <a:extLst>
              <a:ext uri="{FF2B5EF4-FFF2-40B4-BE49-F238E27FC236}">
                <a16:creationId xmlns:a16="http://schemas.microsoft.com/office/drawing/2014/main" id="{263BCA27-0466-7C47-BD1E-2EBC177AB8A7}"/>
              </a:ext>
            </a:extLst>
          </p:cNvPr>
          <p:cNvCxnSpPr/>
          <p:nvPr/>
        </p:nvCxnSpPr>
        <p:spPr>
          <a:xfrm>
            <a:off x="2045675" y="5933052"/>
            <a:ext cx="810064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4462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SHA, Vita Marci Antonini </a:t>
            </a:r>
            <a:r>
              <a:rPr lang="it-IT" dirty="0" err="1">
                <a:latin typeface="Arial" panose="020B0604020202020204" pitchFamily="34" charset="0"/>
                <a:cs typeface="Arial" panose="020B0604020202020204" pitchFamily="34" charset="0"/>
              </a:rPr>
              <a:t>Philosophi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, 21, 6-8</a:t>
            </a:r>
            <a:b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t-IT" sz="2400" i="1" dirty="0"/>
              <a:t>Instante sane </a:t>
            </a:r>
            <a:r>
              <a:rPr lang="it-IT" sz="2400" i="1" dirty="0" err="1"/>
              <a:t>adhuc</a:t>
            </a:r>
            <a:r>
              <a:rPr lang="it-IT" sz="2400" i="1" dirty="0"/>
              <a:t> </a:t>
            </a:r>
            <a:r>
              <a:rPr lang="it-IT" sz="2400" i="1" dirty="0" err="1"/>
              <a:t>pestilentia</a:t>
            </a:r>
            <a:r>
              <a:rPr lang="it-IT" sz="2400" i="1" dirty="0"/>
              <a:t> […] et </a:t>
            </a:r>
            <a:r>
              <a:rPr lang="it-IT" sz="2400" i="1" dirty="0" err="1"/>
              <a:t>servos</a:t>
            </a:r>
            <a:r>
              <a:rPr lang="it-IT" sz="2400" i="1" dirty="0"/>
              <a:t>, </a:t>
            </a:r>
            <a:r>
              <a:rPr lang="it-IT" sz="2400" i="1" dirty="0" err="1"/>
              <a:t>quem</a:t>
            </a:r>
            <a:r>
              <a:rPr lang="it-IT" sz="2400" i="1" dirty="0"/>
              <a:t> ad </a:t>
            </a:r>
            <a:r>
              <a:rPr lang="it-IT" sz="2400" i="1" dirty="0" err="1"/>
              <a:t>modum</a:t>
            </a:r>
            <a:r>
              <a:rPr lang="it-IT" sz="2400" i="1" dirty="0"/>
              <a:t> bello Punico factum </a:t>
            </a:r>
            <a:r>
              <a:rPr lang="it-IT" sz="2400" i="1" dirty="0" err="1"/>
              <a:t>fuerat</a:t>
            </a:r>
            <a:r>
              <a:rPr lang="it-IT" sz="2400" i="1" dirty="0"/>
              <a:t>, ad </a:t>
            </a:r>
            <a:r>
              <a:rPr lang="it-IT" sz="2400" i="1" dirty="0" err="1"/>
              <a:t>militiam</a:t>
            </a:r>
            <a:r>
              <a:rPr lang="it-IT" sz="2400" i="1" dirty="0"/>
              <a:t> </a:t>
            </a:r>
            <a:r>
              <a:rPr lang="it-IT" sz="2400" i="1" dirty="0" err="1"/>
              <a:t>paravit</a:t>
            </a:r>
            <a:r>
              <a:rPr lang="it-IT" sz="2400" i="1" dirty="0"/>
              <a:t>, </a:t>
            </a:r>
            <a:r>
              <a:rPr lang="it-IT" sz="2400" i="1" dirty="0" err="1"/>
              <a:t>quos</a:t>
            </a:r>
            <a:r>
              <a:rPr lang="it-IT" sz="2400" i="1" dirty="0"/>
              <a:t> </a:t>
            </a:r>
            <a:r>
              <a:rPr lang="it-IT" sz="2400" i="1" dirty="0" err="1"/>
              <a:t>voluntarios</a:t>
            </a:r>
            <a:r>
              <a:rPr lang="it-IT" sz="2400" i="1" dirty="0"/>
              <a:t> </a:t>
            </a:r>
            <a:r>
              <a:rPr lang="it-IT" sz="2400" i="1" dirty="0" err="1"/>
              <a:t>exemplo</a:t>
            </a:r>
            <a:r>
              <a:rPr lang="it-IT" sz="2400" i="1" dirty="0"/>
              <a:t> </a:t>
            </a:r>
            <a:r>
              <a:rPr lang="it-IT" sz="2400" i="1" dirty="0" err="1"/>
              <a:t>volonum</a:t>
            </a:r>
            <a:r>
              <a:rPr lang="it-IT" sz="2400" i="1" dirty="0"/>
              <a:t> </a:t>
            </a:r>
            <a:r>
              <a:rPr lang="it-IT" sz="2400" i="1" dirty="0" err="1"/>
              <a:t>appellavit</a:t>
            </a:r>
            <a:r>
              <a:rPr lang="it-IT" sz="2400" i="1" dirty="0"/>
              <a:t>.  </a:t>
            </a:r>
            <a:r>
              <a:rPr lang="it-IT" sz="2400" i="1" dirty="0" err="1"/>
              <a:t>Armavit</a:t>
            </a:r>
            <a:r>
              <a:rPr lang="it-IT" sz="2400" i="1" dirty="0"/>
              <a:t> </a:t>
            </a:r>
            <a:r>
              <a:rPr lang="it-IT" sz="2400" i="1" dirty="0" err="1"/>
              <a:t>etiam</a:t>
            </a:r>
            <a:r>
              <a:rPr lang="it-IT" sz="2400" i="1" dirty="0"/>
              <a:t> </a:t>
            </a:r>
            <a:r>
              <a:rPr lang="it-IT" sz="2400" i="1" dirty="0" err="1"/>
              <a:t>gladiatores</a:t>
            </a:r>
            <a:r>
              <a:rPr lang="it-IT" sz="2400" i="1" dirty="0"/>
              <a:t>, </a:t>
            </a:r>
            <a:r>
              <a:rPr lang="it-IT" sz="2400" i="1" dirty="0" err="1"/>
              <a:t>quos</a:t>
            </a:r>
            <a:r>
              <a:rPr lang="it-IT" sz="2400" i="1" dirty="0"/>
              <a:t> </a:t>
            </a:r>
            <a:r>
              <a:rPr lang="it-IT" sz="2400" i="1" dirty="0" err="1"/>
              <a:t>obsequientes</a:t>
            </a:r>
            <a:r>
              <a:rPr lang="it-IT" sz="2400" i="1" dirty="0"/>
              <a:t> </a:t>
            </a:r>
            <a:r>
              <a:rPr lang="it-IT" sz="2400" i="1" dirty="0" err="1"/>
              <a:t>appellavit</a:t>
            </a:r>
            <a:r>
              <a:rPr lang="it-IT" sz="2400" i="1" dirty="0"/>
              <a:t>. </a:t>
            </a:r>
            <a:r>
              <a:rPr lang="it-IT" sz="2400" i="1" dirty="0" err="1"/>
              <a:t>Latrones</a:t>
            </a:r>
            <a:r>
              <a:rPr lang="it-IT" sz="2400" i="1" dirty="0"/>
              <a:t> </a:t>
            </a:r>
            <a:r>
              <a:rPr lang="it-IT" sz="2400" i="1" dirty="0" err="1"/>
              <a:t>etiam</a:t>
            </a:r>
            <a:r>
              <a:rPr lang="it-IT" sz="2400" i="1" dirty="0"/>
              <a:t> </a:t>
            </a:r>
            <a:r>
              <a:rPr lang="it-IT" sz="2400" i="1" dirty="0" err="1"/>
              <a:t>Dalmatiae</a:t>
            </a:r>
            <a:r>
              <a:rPr lang="it-IT" sz="2400" i="1" dirty="0"/>
              <a:t> </a:t>
            </a:r>
            <a:r>
              <a:rPr lang="it-IT" sz="2400" i="1" dirty="0" err="1"/>
              <a:t>atque</a:t>
            </a:r>
            <a:r>
              <a:rPr lang="it-IT" sz="2400" i="1" dirty="0"/>
              <a:t> </a:t>
            </a:r>
            <a:r>
              <a:rPr lang="it-IT" sz="2400" i="1" dirty="0" err="1"/>
              <a:t>Dardaniae</a:t>
            </a:r>
            <a:r>
              <a:rPr lang="it-IT" sz="2400" i="1" dirty="0"/>
              <a:t> </a:t>
            </a:r>
            <a:r>
              <a:rPr lang="it-IT" sz="2400" i="1" dirty="0" err="1"/>
              <a:t>milites</a:t>
            </a:r>
            <a:r>
              <a:rPr lang="it-IT" sz="2400" i="1" dirty="0"/>
              <a:t> </a:t>
            </a:r>
            <a:r>
              <a:rPr lang="it-IT" sz="2400" i="1" dirty="0" err="1"/>
              <a:t>fecit</a:t>
            </a:r>
            <a:r>
              <a:rPr lang="it-IT" sz="2400" i="1" dirty="0"/>
              <a:t>. </a:t>
            </a:r>
            <a:r>
              <a:rPr lang="it-IT" sz="2400" i="1" dirty="0" err="1"/>
              <a:t>Armavit</a:t>
            </a:r>
            <a:r>
              <a:rPr lang="it-IT" sz="2400" i="1" dirty="0"/>
              <a:t> et </a:t>
            </a:r>
            <a:r>
              <a:rPr lang="it-IT" sz="2400" i="1" dirty="0" err="1"/>
              <a:t>diogmitas</a:t>
            </a:r>
            <a:r>
              <a:rPr lang="it-IT" sz="2400" i="1" dirty="0"/>
              <a:t>. </a:t>
            </a:r>
            <a:r>
              <a:rPr lang="it-IT" sz="2400" i="1" dirty="0" err="1"/>
              <a:t>Emit</a:t>
            </a:r>
            <a:r>
              <a:rPr lang="it-IT" sz="2400" i="1" dirty="0"/>
              <a:t> et </a:t>
            </a:r>
            <a:r>
              <a:rPr lang="it-IT" sz="2400" i="1" dirty="0" err="1"/>
              <a:t>Germanorum</a:t>
            </a:r>
            <a:r>
              <a:rPr lang="it-IT" sz="2400" i="1" dirty="0"/>
              <a:t> </a:t>
            </a:r>
            <a:r>
              <a:rPr lang="it-IT" sz="2400" i="1" dirty="0" err="1"/>
              <a:t>auxilia</a:t>
            </a:r>
            <a:r>
              <a:rPr lang="it-IT" sz="2400" i="1" dirty="0"/>
              <a:t> contra </a:t>
            </a:r>
            <a:r>
              <a:rPr lang="it-IT" sz="2400" i="1" dirty="0" err="1"/>
              <a:t>Germanos</a:t>
            </a:r>
            <a:r>
              <a:rPr lang="it-IT" sz="2400" i="1" dirty="0"/>
              <a:t>. </a:t>
            </a:r>
            <a:r>
              <a:rPr lang="it-IT" sz="2400" i="1" dirty="0" err="1"/>
              <a:t>Omni</a:t>
            </a:r>
            <a:r>
              <a:rPr lang="it-IT" sz="2400" i="1" dirty="0"/>
              <a:t> </a:t>
            </a:r>
            <a:r>
              <a:rPr lang="it-IT" sz="2400" i="1" dirty="0" err="1"/>
              <a:t>praeterea</a:t>
            </a:r>
            <a:r>
              <a:rPr lang="it-IT" sz="2400" i="1" dirty="0"/>
              <a:t> </a:t>
            </a:r>
            <a:r>
              <a:rPr lang="it-IT" sz="2400" i="1" dirty="0" err="1"/>
              <a:t>diligentia</a:t>
            </a:r>
            <a:r>
              <a:rPr lang="it-IT" sz="2400" i="1" dirty="0"/>
              <a:t> </a:t>
            </a:r>
            <a:r>
              <a:rPr lang="it-IT" sz="2400" i="1" dirty="0" err="1"/>
              <a:t>paravit</a:t>
            </a:r>
            <a:r>
              <a:rPr lang="it-IT" sz="2400" i="1" dirty="0"/>
              <a:t> </a:t>
            </a:r>
            <a:r>
              <a:rPr lang="it-IT" sz="2400" i="1" dirty="0" err="1"/>
              <a:t>legiones</a:t>
            </a:r>
            <a:r>
              <a:rPr lang="it-IT" sz="2400" i="1" dirty="0"/>
              <a:t> ad </a:t>
            </a:r>
            <a:r>
              <a:rPr lang="it-IT" sz="2400" i="1" dirty="0" err="1"/>
              <a:t>Germanicum</a:t>
            </a:r>
            <a:r>
              <a:rPr lang="it-IT" sz="2400" i="1" dirty="0"/>
              <a:t> et </a:t>
            </a:r>
            <a:r>
              <a:rPr lang="it-IT" sz="2400" i="1" dirty="0" err="1"/>
              <a:t>Marcomannicum</a:t>
            </a:r>
            <a:r>
              <a:rPr lang="it-IT" sz="2400" i="1" dirty="0"/>
              <a:t> </a:t>
            </a:r>
            <a:r>
              <a:rPr lang="it-IT" sz="2400" i="1" dirty="0" err="1"/>
              <a:t>bellum</a:t>
            </a:r>
            <a:r>
              <a:rPr lang="it-IT" sz="2400" i="1" dirty="0"/>
              <a:t>.</a:t>
            </a:r>
          </a:p>
          <a:p>
            <a:pPr algn="just"/>
            <a:endParaRPr lang="it-IT" sz="1800" i="1" dirty="0"/>
          </a:p>
          <a:p>
            <a:pPr marL="0" indent="0" algn="just">
              <a:buNone/>
            </a:pPr>
            <a:endParaRPr lang="it-IT" sz="2400" i="1" dirty="0"/>
          </a:p>
          <a:p>
            <a:pPr algn="just"/>
            <a:endParaRPr lang="it-IT" sz="1800" i="1" dirty="0"/>
          </a:p>
        </p:txBody>
      </p:sp>
    </p:spTree>
    <p:extLst>
      <p:ext uri="{BB962C8B-B14F-4D97-AF65-F5344CB8AC3E}">
        <p14:creationId xmlns:p14="http://schemas.microsoft.com/office/powerpoint/2010/main" val="3478238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800" i="1" dirty="0"/>
              <a:t>Et, ne </a:t>
            </a:r>
            <a:r>
              <a:rPr lang="it-IT" sz="2800" i="1" dirty="0" err="1"/>
              <a:t>provincialibus</a:t>
            </a:r>
            <a:r>
              <a:rPr lang="it-IT" sz="2800" i="1" dirty="0"/>
              <a:t> </a:t>
            </a:r>
            <a:r>
              <a:rPr lang="it-IT" sz="2800" i="1" dirty="0" err="1"/>
              <a:t>esset</a:t>
            </a:r>
            <a:r>
              <a:rPr lang="it-IT" sz="2800" i="1" dirty="0"/>
              <a:t> </a:t>
            </a:r>
            <a:r>
              <a:rPr lang="it-IT" sz="2800" i="1" dirty="0" err="1"/>
              <a:t>molestus</a:t>
            </a:r>
            <a:r>
              <a:rPr lang="it-IT" sz="2800" i="1" dirty="0"/>
              <a:t>, </a:t>
            </a:r>
            <a:r>
              <a:rPr lang="it-IT" sz="2800" i="1" dirty="0" err="1"/>
              <a:t>auctionem</a:t>
            </a:r>
            <a:r>
              <a:rPr lang="it-IT" sz="2800" i="1" dirty="0"/>
              <a:t> rerum </a:t>
            </a:r>
            <a:r>
              <a:rPr lang="it-IT" sz="2800" i="1" dirty="0" err="1"/>
              <a:t>aulicarum</a:t>
            </a:r>
            <a:r>
              <a:rPr lang="it-IT" sz="2800" i="1" dirty="0"/>
              <a:t>, ut </a:t>
            </a:r>
            <a:r>
              <a:rPr lang="it-IT" sz="2800" i="1" dirty="0" err="1"/>
              <a:t>diximus</a:t>
            </a:r>
            <a:r>
              <a:rPr lang="it-IT" sz="2800" i="1" dirty="0"/>
              <a:t>, </a:t>
            </a:r>
            <a:r>
              <a:rPr lang="it-IT" sz="2800" i="1" dirty="0" err="1"/>
              <a:t>fecit</a:t>
            </a:r>
            <a:r>
              <a:rPr lang="it-IT" sz="2800" i="1" dirty="0"/>
              <a:t> in foro divi Traiani, in qua </a:t>
            </a:r>
            <a:r>
              <a:rPr lang="it-IT" sz="2800" i="1" dirty="0" err="1"/>
              <a:t>praeter</a:t>
            </a:r>
            <a:r>
              <a:rPr lang="it-IT" sz="2800" i="1" dirty="0"/>
              <a:t> </a:t>
            </a:r>
            <a:r>
              <a:rPr lang="it-IT" sz="2800" i="1" dirty="0" err="1"/>
              <a:t>vestes</a:t>
            </a:r>
            <a:r>
              <a:rPr lang="it-IT" sz="2800" i="1" dirty="0"/>
              <a:t> et </a:t>
            </a:r>
            <a:r>
              <a:rPr lang="it-IT" sz="2800" i="1" dirty="0" err="1"/>
              <a:t>pocula</a:t>
            </a:r>
            <a:r>
              <a:rPr lang="it-IT" sz="2800" i="1" dirty="0"/>
              <a:t> et </a:t>
            </a:r>
            <a:r>
              <a:rPr lang="it-IT" sz="2800" i="1" dirty="0" err="1"/>
              <a:t>vasa</a:t>
            </a:r>
            <a:r>
              <a:rPr lang="it-IT" sz="2800" i="1" dirty="0"/>
              <a:t> aurea </a:t>
            </a:r>
            <a:r>
              <a:rPr lang="it-IT" sz="2800" i="1" dirty="0" err="1"/>
              <a:t>etiam</a:t>
            </a:r>
            <a:r>
              <a:rPr lang="it-IT" sz="2800" i="1" dirty="0"/>
              <a:t> </a:t>
            </a:r>
            <a:r>
              <a:rPr lang="it-IT" sz="2800" i="1" dirty="0" err="1"/>
              <a:t>signa</a:t>
            </a:r>
            <a:r>
              <a:rPr lang="it-IT" sz="2800" i="1" dirty="0"/>
              <a:t> </a:t>
            </a:r>
            <a:r>
              <a:rPr lang="it-IT" sz="2800" i="1" dirty="0" err="1"/>
              <a:t>cum</a:t>
            </a:r>
            <a:r>
              <a:rPr lang="it-IT" sz="2800" i="1" dirty="0"/>
              <a:t> </a:t>
            </a:r>
            <a:r>
              <a:rPr lang="it-IT" sz="2800" i="1" dirty="0" err="1"/>
              <a:t>tabulis</a:t>
            </a:r>
            <a:r>
              <a:rPr lang="it-IT" sz="2800" i="1" dirty="0"/>
              <a:t> </a:t>
            </a:r>
            <a:r>
              <a:rPr lang="it-IT" sz="2800" i="1" dirty="0" err="1"/>
              <a:t>magnorum</a:t>
            </a:r>
            <a:r>
              <a:rPr lang="it-IT" sz="2800" i="1" dirty="0"/>
              <a:t> </a:t>
            </a:r>
            <a:r>
              <a:rPr lang="it-IT" sz="2800" i="1" dirty="0" err="1"/>
              <a:t>artificum</a:t>
            </a:r>
            <a:r>
              <a:rPr lang="it-IT" sz="2800" i="1" dirty="0"/>
              <a:t> </a:t>
            </a:r>
            <a:r>
              <a:rPr lang="it-IT" sz="2800" i="1" dirty="0" err="1"/>
              <a:t>vendidit</a:t>
            </a:r>
            <a:r>
              <a:rPr lang="it-IT" sz="2800" i="1" dirty="0"/>
              <a:t>.</a:t>
            </a:r>
          </a:p>
          <a:p>
            <a:endParaRPr lang="it-IT" sz="2800" i="1" dirty="0"/>
          </a:p>
          <a:p>
            <a:pPr marL="0" indent="0">
              <a:buNone/>
            </a:pPr>
            <a:r>
              <a:rPr lang="it-IT" sz="1800" i="1" dirty="0">
                <a:latin typeface="Arial" panose="020B0604020202020204" pitchFamily="34" charset="0"/>
                <a:cs typeface="Arial" panose="020B0604020202020204" pitchFamily="34" charset="0"/>
              </a:rPr>
              <a:t>SHA, Vita Marci Antonini </a:t>
            </a:r>
            <a:r>
              <a:rPr lang="it-IT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Philosophi</a:t>
            </a:r>
            <a:r>
              <a:rPr lang="it-IT" sz="1800" i="1" dirty="0">
                <a:latin typeface="Arial" panose="020B0604020202020204" pitchFamily="34" charset="0"/>
                <a:cs typeface="Arial" panose="020B0604020202020204" pitchFamily="34" charset="0"/>
              </a:rPr>
              <a:t>, 21, 9.</a:t>
            </a:r>
          </a:p>
          <a:p>
            <a:endParaRPr lang="it-IT" sz="2800" i="1" dirty="0"/>
          </a:p>
        </p:txBody>
      </p:sp>
    </p:spTree>
    <p:extLst>
      <p:ext uri="{BB962C8B-B14F-4D97-AF65-F5344CB8AC3E}">
        <p14:creationId xmlns:p14="http://schemas.microsoft.com/office/powerpoint/2010/main" val="40824019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94000"/>
                <a:satMod val="80000"/>
                <a:lumMod val="0"/>
                <a:lumOff val="100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isultato immagini per alburnus maior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9" b="12499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0987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066800"/>
            <a:ext cx="6858000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9554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6B916B2B-3735-2240-8600-ED67387997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7" t="4119" r="2603" b="7543"/>
          <a:stretch/>
        </p:blipFill>
        <p:spPr>
          <a:xfrm>
            <a:off x="2700997" y="506437"/>
            <a:ext cx="6836898" cy="5627077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1A04D215-B26C-BC44-9F0F-1AF36D1BE8A2}"/>
              </a:ext>
            </a:extLst>
          </p:cNvPr>
          <p:cNvSpPr txBox="1"/>
          <p:nvPr/>
        </p:nvSpPr>
        <p:spPr>
          <a:xfrm>
            <a:off x="2700997" y="6133514"/>
            <a:ext cx="4702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La Dacia dopo la riforma di Adriano del 118-119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94A13D12-3577-B44B-B094-B637D74DCA0E}"/>
              </a:ext>
            </a:extLst>
          </p:cNvPr>
          <p:cNvSpPr/>
          <p:nvPr/>
        </p:nvSpPr>
        <p:spPr>
          <a:xfrm>
            <a:off x="2799471" y="604911"/>
            <a:ext cx="6691532" cy="5430129"/>
          </a:xfrm>
          <a:prstGeom prst="rect">
            <a:avLst/>
          </a:prstGeom>
          <a:noFill/>
          <a:ln w="889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77030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23506380-C915-5E42-92DA-17E0611246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1" t="3815" r="3601" b="7832"/>
          <a:stretch/>
        </p:blipFill>
        <p:spPr>
          <a:xfrm>
            <a:off x="2602523" y="436097"/>
            <a:ext cx="6921305" cy="5725551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3B5C2A7E-F741-5F4D-AB50-1AEADA805948}"/>
              </a:ext>
            </a:extLst>
          </p:cNvPr>
          <p:cNvSpPr txBox="1"/>
          <p:nvPr/>
        </p:nvSpPr>
        <p:spPr>
          <a:xfrm>
            <a:off x="2602523" y="6161648"/>
            <a:ext cx="5179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Le province daciche dopo la riforma di Marco Aurelio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EFD66BAE-6CE1-AB49-B7BD-9449D4777A3C}"/>
              </a:ext>
            </a:extLst>
          </p:cNvPr>
          <p:cNvSpPr/>
          <p:nvPr/>
        </p:nvSpPr>
        <p:spPr>
          <a:xfrm>
            <a:off x="2668172" y="534572"/>
            <a:ext cx="6743113" cy="5500467"/>
          </a:xfrm>
          <a:prstGeom prst="rect">
            <a:avLst/>
          </a:prstGeom>
          <a:noFill/>
          <a:ln w="889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7608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2800" dirty="0"/>
              <a:t>Provvedimenti adottati da </a:t>
            </a:r>
            <a:br>
              <a:rPr lang="it-IT" sz="2800" dirty="0"/>
            </a:br>
            <a:r>
              <a:rPr lang="it-IT" sz="2800" dirty="0"/>
              <a:t>Marco Aurelio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it-IT" sz="3600" i="1" dirty="0" err="1"/>
              <a:t>Praetentura</a:t>
            </a:r>
            <a:r>
              <a:rPr lang="it-IT" sz="3600" i="1" dirty="0"/>
              <a:t> </a:t>
            </a:r>
            <a:r>
              <a:rPr lang="it-IT" sz="3600" i="1" dirty="0" err="1"/>
              <a:t>Italiae</a:t>
            </a:r>
            <a:r>
              <a:rPr lang="it-IT" sz="3600" i="1" dirty="0"/>
              <a:t> et </a:t>
            </a:r>
            <a:r>
              <a:rPr lang="it-IT" sz="3600" i="1" dirty="0" err="1"/>
              <a:t>Alpium</a:t>
            </a:r>
            <a:r>
              <a:rPr lang="it-IT" sz="3600" i="1" dirty="0"/>
              <a:t> </a:t>
            </a:r>
            <a:r>
              <a:rPr lang="it-IT" sz="3600" dirty="0"/>
              <a:t>per la difesa dell’Italia</a:t>
            </a:r>
          </a:p>
          <a:p>
            <a:pPr marL="0" indent="0">
              <a:buNone/>
            </a:pPr>
            <a:endParaRPr lang="it-IT" sz="3600" dirty="0"/>
          </a:p>
          <a:p>
            <a:pPr marL="0" indent="0">
              <a:buNone/>
            </a:pPr>
            <a:r>
              <a:rPr lang="it-IT" sz="3600" dirty="0"/>
              <a:t>Misure militari e finanziarie di carattere straordinario:</a:t>
            </a:r>
          </a:p>
          <a:p>
            <a:pPr marL="0" indent="0">
              <a:buNone/>
            </a:pPr>
            <a:r>
              <a:rPr lang="it-IT" sz="3600" dirty="0"/>
              <a:t>arruolamento straordinario</a:t>
            </a:r>
          </a:p>
          <a:p>
            <a:pPr marL="0" indent="0">
              <a:buNone/>
            </a:pPr>
            <a:r>
              <a:rPr lang="it-IT" sz="3600" dirty="0"/>
              <a:t>Vendita all’asta dei beni del patrimonio di corte</a:t>
            </a:r>
          </a:p>
          <a:p>
            <a:pPr marL="0" indent="0">
              <a:buNone/>
            </a:pPr>
            <a:endParaRPr lang="it-IT" sz="3600" dirty="0"/>
          </a:p>
          <a:p>
            <a:pPr marL="0" indent="0">
              <a:buNone/>
            </a:pPr>
            <a:r>
              <a:rPr lang="it-IT" sz="3600" dirty="0"/>
              <a:t>Nuove legioni sul medio Danubio:</a:t>
            </a:r>
          </a:p>
          <a:p>
            <a:pPr marL="0" indent="0">
              <a:buNone/>
            </a:pPr>
            <a:r>
              <a:rPr lang="it-IT" sz="3600" i="1" dirty="0" err="1"/>
              <a:t>legio</a:t>
            </a:r>
            <a:r>
              <a:rPr lang="it-IT" sz="3600" i="1" dirty="0"/>
              <a:t> II e </a:t>
            </a:r>
            <a:r>
              <a:rPr lang="it-IT" sz="3600" i="1" dirty="0" err="1"/>
              <a:t>legio</a:t>
            </a:r>
            <a:r>
              <a:rPr lang="it-IT" sz="3600" i="1" dirty="0"/>
              <a:t> III Italica </a:t>
            </a:r>
            <a:r>
              <a:rPr lang="it-IT" sz="3600" dirty="0"/>
              <a:t>in </a:t>
            </a:r>
            <a:r>
              <a:rPr lang="it-IT" sz="3600" dirty="0" err="1"/>
              <a:t>Rezia</a:t>
            </a:r>
            <a:r>
              <a:rPr lang="it-IT" sz="3600" dirty="0"/>
              <a:t> e nel Norico</a:t>
            </a:r>
          </a:p>
          <a:p>
            <a:pPr marL="0" indent="0">
              <a:buNone/>
            </a:pPr>
            <a:r>
              <a:rPr lang="it-IT" sz="3600" i="1" dirty="0" err="1"/>
              <a:t>legio</a:t>
            </a:r>
            <a:r>
              <a:rPr lang="it-IT" sz="3600" i="1" dirty="0"/>
              <a:t> V Macedonica da </a:t>
            </a:r>
            <a:r>
              <a:rPr lang="it-IT" sz="3600" i="1" dirty="0" err="1"/>
              <a:t>Troesmis</a:t>
            </a:r>
            <a:r>
              <a:rPr lang="it-IT" sz="3600" i="1" dirty="0"/>
              <a:t> </a:t>
            </a:r>
            <a:r>
              <a:rPr lang="it-IT" sz="3600" dirty="0"/>
              <a:t>a</a:t>
            </a:r>
            <a:r>
              <a:rPr lang="it-IT" sz="3600" i="1" dirty="0"/>
              <a:t> </a:t>
            </a:r>
            <a:r>
              <a:rPr lang="it-IT" sz="3600" i="1" dirty="0" err="1"/>
              <a:t>Potaissa</a:t>
            </a:r>
            <a:endParaRPr lang="it-IT" sz="3600" i="1" dirty="0"/>
          </a:p>
          <a:p>
            <a:pPr marL="0" indent="0">
              <a:buNone/>
            </a:pPr>
            <a:endParaRPr lang="it-IT" i="1" dirty="0"/>
          </a:p>
          <a:p>
            <a:pPr marL="0" indent="0">
              <a:buNone/>
            </a:pPr>
            <a:endParaRPr lang="it-IT" sz="1800" i="1" dirty="0"/>
          </a:p>
          <a:p>
            <a:pPr marL="0" indent="0">
              <a:buNone/>
            </a:pPr>
            <a:endParaRPr lang="it-IT" sz="1800" i="1" dirty="0"/>
          </a:p>
        </p:txBody>
      </p:sp>
    </p:spTree>
    <p:extLst>
      <p:ext uri="{BB962C8B-B14F-4D97-AF65-F5344CB8AC3E}">
        <p14:creationId xmlns:p14="http://schemas.microsoft.com/office/powerpoint/2010/main" val="30518321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Provvedimenti adottati da </a:t>
            </a:r>
            <a:br>
              <a:rPr lang="it-IT" dirty="0"/>
            </a:br>
            <a:r>
              <a:rPr lang="it-IT" dirty="0"/>
              <a:t>Marco Aurelio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sz="2400" dirty="0"/>
              <a:t>Nuova struttura militare e amministrativa nel medio Danubio:</a:t>
            </a:r>
          </a:p>
          <a:p>
            <a:endParaRPr lang="it-IT" sz="2400" dirty="0"/>
          </a:p>
          <a:p>
            <a:pPr marL="0" indent="0">
              <a:buNone/>
            </a:pPr>
            <a:r>
              <a:rPr lang="it-IT" sz="2400" dirty="0"/>
              <a:t>168 d.C.: Temporaneamente la </a:t>
            </a:r>
            <a:r>
              <a:rPr lang="it-IT" sz="2400" dirty="0" err="1"/>
              <a:t>Mesia</a:t>
            </a:r>
            <a:r>
              <a:rPr lang="it-IT" sz="2400" dirty="0"/>
              <a:t> Superiore e la Dacia Superiore riunite sotto lo stesso governatore: Marco Claudio Frontone</a:t>
            </a:r>
          </a:p>
          <a:p>
            <a:pPr marL="0" indent="0">
              <a:buNone/>
            </a:pPr>
            <a:endParaRPr lang="it-IT" sz="2400" dirty="0"/>
          </a:p>
          <a:p>
            <a:pPr marL="0" indent="0">
              <a:buNone/>
            </a:pPr>
            <a:r>
              <a:rPr lang="it-IT" sz="2400" dirty="0"/>
              <a:t>169 d.C.: le tre Dacie riunite per sempre sotto lo stesso governatore, ormai consolare: Marco Claudio Frontone</a:t>
            </a:r>
          </a:p>
        </p:txBody>
      </p:sp>
    </p:spTree>
    <p:extLst>
      <p:ext uri="{BB962C8B-B14F-4D97-AF65-F5344CB8AC3E}">
        <p14:creationId xmlns:p14="http://schemas.microsoft.com/office/powerpoint/2010/main" val="607471870"/>
      </p:ext>
    </p:extLst>
  </p:cSld>
  <p:clrMapOvr>
    <a:masterClrMapping/>
  </p:clrMapOvr>
</p:sld>
</file>

<file path=ppt/theme/theme1.xml><?xml version="1.0" encoding="utf-8"?>
<a:theme xmlns:a="http://schemas.openxmlformats.org/drawingml/2006/main" name="Raccolta">
  <a:themeElements>
    <a:clrScheme name="Raccolta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Raccolta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accolt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{EB551E7A-F2C9-3246-977A-7EBC08B5ADAA}tf10001119</Template>
  <TotalTime>0</TotalTime>
  <Words>641</Words>
  <Application>Microsoft Office PowerPoint</Application>
  <PresentationFormat>Widescreen</PresentationFormat>
  <Paragraphs>58</Paragraphs>
  <Slides>19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3" baseType="lpstr">
      <vt:lpstr>Arial</vt:lpstr>
      <vt:lpstr>Gill Sans MT</vt:lpstr>
      <vt:lpstr>Times New Roman</vt:lpstr>
      <vt:lpstr>Raccolta</vt:lpstr>
      <vt:lpstr>Presentazione standard di PowerPoint</vt:lpstr>
      <vt:lpstr>Presentazione standard di PowerPoint</vt:lpstr>
      <vt:lpstr>EUTROPIO Breviarium ab Urbe condita, VIII, 6, 2</vt:lpstr>
      <vt:lpstr>Presentazione standard di PowerPoint</vt:lpstr>
      <vt:lpstr>Presentazione standard di PowerPoint</vt:lpstr>
      <vt:lpstr>Presentazione standard di PowerPoint</vt:lpstr>
      <vt:lpstr>Le tre dacie</vt:lpstr>
      <vt:lpstr>Ulpia Traiana Sarmizegetusa</vt:lpstr>
      <vt:lpstr>Presentazione standard di PowerPoint</vt:lpstr>
      <vt:lpstr>TIBISCUM</vt:lpstr>
      <vt:lpstr>Presentazione standard di PowerPoint</vt:lpstr>
      <vt:lpstr>SHA, Vita Marci Antonini Philosophi, 21, 6-8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Provvedimenti adottati da  Marco Aurelio</vt:lpstr>
      <vt:lpstr>Provvedimenti adottati da  Marco Aurelio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province danubiane negli anni 168-170 d.C.</dc:title>
  <dc:creator>Sea</dc:creator>
  <cp:lastModifiedBy>zrl</cp:lastModifiedBy>
  <cp:revision>46</cp:revision>
  <dcterms:created xsi:type="dcterms:W3CDTF">2019-11-12T19:34:24Z</dcterms:created>
  <dcterms:modified xsi:type="dcterms:W3CDTF">2020-12-03T09:33:49Z</dcterms:modified>
</cp:coreProperties>
</file>