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30"/>
  </p:notesMasterIdLst>
  <p:sldIdLst>
    <p:sldId id="306" r:id="rId3"/>
    <p:sldId id="283" r:id="rId4"/>
    <p:sldId id="284" r:id="rId5"/>
    <p:sldId id="280" r:id="rId6"/>
    <p:sldId id="281" r:id="rId7"/>
    <p:sldId id="308" r:id="rId8"/>
    <p:sldId id="309" r:id="rId9"/>
    <p:sldId id="310" r:id="rId10"/>
    <p:sldId id="312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76" r:id="rId22"/>
    <p:sldId id="292" r:id="rId23"/>
    <p:sldId id="277" r:id="rId24"/>
    <p:sldId id="278" r:id="rId25"/>
    <p:sldId id="294" r:id="rId26"/>
    <p:sldId id="295" r:id="rId27"/>
    <p:sldId id="293" r:id="rId28"/>
    <p:sldId id="32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9D4"/>
    <a:srgbClr val="FDB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94" autoAdjust="0"/>
    <p:restoredTop sz="95586" autoAdjust="0"/>
  </p:normalViewPr>
  <p:slideViewPr>
    <p:cSldViewPr snapToGrid="0">
      <p:cViewPr varScale="1">
        <p:scale>
          <a:sx n="86" d="100"/>
          <a:sy n="86" d="100"/>
        </p:scale>
        <p:origin x="20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885B9-678B-40D0-ADEB-D3B5519DB814}" type="datetimeFigureOut">
              <a:rPr lang="it-IT"/>
              <a:t>03/12/2020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DBAE3-072A-4878-B9AA-A65CD2B16B4C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71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581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932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14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22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28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09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26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46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47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79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0999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BAE3-072A-4878-B9AA-A65CD2B16B4C}" type="slidenum">
              <a:rPr lang="it-IT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0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652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61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5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43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791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94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873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51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4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31C44-65E6-4DAB-AC5B-D32A51ABED71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F34B6C-47B6-4202-A674-3A75585999A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4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503" y="-78377"/>
            <a:ext cx="12009120" cy="951726"/>
          </a:xfrm>
        </p:spPr>
        <p:txBody>
          <a:bodyPr>
            <a:normAutofit/>
          </a:bodyPr>
          <a:lstStyle/>
          <a:p>
            <a:r>
              <a:rPr lang="it-IT" sz="5400" b="1" dirty="0">
                <a:latin typeface="Baskerville Old Face" panose="02020602080505020303" pitchFamily="18" charset="0"/>
              </a:rPr>
              <a:t>Le fonti archeologiche </a:t>
            </a:r>
            <a:r>
              <a:rPr lang="it-IT" sz="4800" b="1" dirty="0">
                <a:latin typeface="Baskerville Old Face" panose="02020602080505020303" pitchFamily="18" charset="0"/>
              </a:rPr>
              <a:t>per la storia romana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041341" y="6167718"/>
            <a:ext cx="4072281" cy="690282"/>
          </a:xfrm>
        </p:spPr>
        <p:txBody>
          <a:bodyPr>
            <a:noAutofit/>
          </a:bodyPr>
          <a:lstStyle/>
          <a:p>
            <a:pPr algn="just"/>
            <a:r>
              <a:rPr lang="it-IT" sz="3600" b="1" dirty="0">
                <a:latin typeface="Footlight MT Light" panose="0204060206030A020304" pitchFamily="18" charset="0"/>
              </a:rPr>
              <a:t>Dr.ssa Laura </a:t>
            </a:r>
            <a:r>
              <a:rPr lang="it-IT" sz="3600" b="1" dirty="0" err="1">
                <a:latin typeface="Footlight MT Light" panose="0204060206030A020304" pitchFamily="18" charset="0"/>
              </a:rPr>
              <a:t>Audino</a:t>
            </a:r>
            <a:endParaRPr lang="it-IT" sz="3600" b="1" dirty="0">
              <a:latin typeface="Footlight MT Light" panose="0204060206030A020304" pitchFamily="18" charset="0"/>
            </a:endParaRPr>
          </a:p>
        </p:txBody>
      </p:sp>
      <p:pic>
        <p:nvPicPr>
          <p:cNvPr id="4" name="Immagine 3" descr="Escursione a Petra in italiano da Amman - Civitatis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68" y="1000533"/>
            <a:ext cx="7956000" cy="51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7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91589"/>
            <a:ext cx="10515600" cy="1558834"/>
          </a:xfrm>
        </p:spPr>
        <p:txBody>
          <a:bodyPr/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L’ARCHEOLOGO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750423"/>
            <a:ext cx="10515600" cy="469392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pPr algn="just"/>
            <a:r>
              <a:rPr lang="it-IT" dirty="0">
                <a:latin typeface="Bookman Old Style" panose="02050604050505020204" pitchFamily="18" charset="0"/>
              </a:rPr>
              <a:t>Fa uso di documenti che si presentano sotto forma di “cose”: ossia i reperti. Questi sono assimilabili a “fossili del comportamento umano” (</a:t>
            </a:r>
            <a:r>
              <a:rPr lang="it-IT" dirty="0" err="1">
                <a:latin typeface="Bookman Old Style" panose="02050604050505020204" pitchFamily="18" charset="0"/>
              </a:rPr>
              <a:t>Childe</a:t>
            </a:r>
            <a:r>
              <a:rPr lang="it-IT" dirty="0">
                <a:latin typeface="Bookman Old Style" panose="02050604050505020204" pitchFamily="18" charset="0"/>
              </a:rPr>
              <a:t> 1956). Sono quindi elementi di comunicazione “spesso involontari” e non verbali. </a:t>
            </a:r>
          </a:p>
          <a:p>
            <a:pPr marL="0" indent="0" algn="just">
              <a:buNone/>
            </a:pPr>
            <a:endParaRPr lang="it-IT" dirty="0">
              <a:latin typeface="Bookman Old Style" panose="02050604050505020204" pitchFamily="18" charset="0"/>
            </a:endParaRPr>
          </a:p>
          <a:p>
            <a:pPr algn="just"/>
            <a:r>
              <a:rPr lang="it-IT" dirty="0">
                <a:latin typeface="Bookman Old Style" panose="02050604050505020204" pitchFamily="18" charset="0"/>
              </a:rPr>
              <a:t>Deve possedere gli strumenti per “leggerli” a partire dal loro reperimento e recupero, fino all’analisi e alla loro interpretazione. Fondamentale per l’archeologo è l’analisi dei reperti nei loro contesti. </a:t>
            </a:r>
          </a:p>
        </p:txBody>
      </p:sp>
    </p:spTree>
    <p:extLst>
      <p:ext uri="{BB962C8B-B14F-4D97-AF65-F5344CB8AC3E}">
        <p14:creationId xmlns:p14="http://schemas.microsoft.com/office/powerpoint/2010/main" val="207795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LE TIPOLOGIE DI EVIDENZE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sz="1100" dirty="0">
              <a:solidFill>
                <a:srgbClr val="000000"/>
              </a:solidFill>
              <a:latin typeface="Wingdings 2" panose="05020102010507070707" pitchFamily="18" charset="2"/>
            </a:endParaRPr>
          </a:p>
          <a:p>
            <a:endParaRPr lang="it-IT" sz="1100" dirty="0">
              <a:latin typeface="Wingdings 2" panose="05020102010507070707" pitchFamily="18" charset="2"/>
            </a:endParaRPr>
          </a:p>
          <a:p>
            <a:pPr>
              <a:lnSpc>
                <a:spcPct val="150000"/>
              </a:lnSpc>
            </a:pPr>
            <a:r>
              <a:rPr lang="it-IT" sz="4400" dirty="0">
                <a:latin typeface="Bookman Old Style" panose="02050604050505020204" pitchFamily="18" charset="0"/>
              </a:rPr>
              <a:t>Manufatti </a:t>
            </a:r>
          </a:p>
          <a:p>
            <a:pPr>
              <a:lnSpc>
                <a:spcPct val="150000"/>
              </a:lnSpc>
            </a:pPr>
            <a:r>
              <a:rPr lang="it-IT" sz="4400" dirty="0" err="1">
                <a:latin typeface="Bookman Old Style" panose="02050604050505020204" pitchFamily="18" charset="0"/>
              </a:rPr>
              <a:t>Ecofatti</a:t>
            </a:r>
            <a:r>
              <a:rPr lang="it-IT" sz="4400" dirty="0">
                <a:latin typeface="Bookman Old Style" panose="02050604050505020204" pitchFamily="18" charset="0"/>
              </a:rPr>
              <a:t> (reperti organici e ambientali) </a:t>
            </a:r>
          </a:p>
          <a:p>
            <a:pPr>
              <a:lnSpc>
                <a:spcPct val="150000"/>
              </a:lnSpc>
            </a:pPr>
            <a:r>
              <a:rPr lang="it-IT" sz="4400" dirty="0">
                <a:latin typeface="Bookman Old Style" panose="02050604050505020204" pitchFamily="18" charset="0"/>
              </a:rPr>
              <a:t>Strutture/monumenti </a:t>
            </a:r>
          </a:p>
          <a:p>
            <a:pPr>
              <a:lnSpc>
                <a:spcPct val="150000"/>
              </a:lnSpc>
            </a:pPr>
            <a:r>
              <a:rPr lang="it-IT" sz="4400" dirty="0">
                <a:latin typeface="Bookman Old Style" panose="02050604050505020204" pitchFamily="18" charset="0"/>
              </a:rPr>
              <a:t>Siti archeologici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42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NATURA DEI REPERTI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2549" y="2255519"/>
            <a:ext cx="11756571" cy="3921443"/>
          </a:xfrm>
        </p:spPr>
        <p:txBody>
          <a:bodyPr>
            <a:normAutofit/>
          </a:bodyPr>
          <a:lstStyle/>
          <a:p>
            <a:endParaRPr lang="it-IT" sz="105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endParaRPr lang="it-IT" sz="1050" dirty="0">
              <a:latin typeface="Gill Sans MT" panose="020B0502020104020203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it-IT" sz="3200" dirty="0">
                <a:latin typeface="Bookman Old Style" panose="02050604050505020204" pitchFamily="18" charset="0"/>
              </a:rPr>
              <a:t>Inorganici (sedimenti, manufatti litici, terracotta, metalli, vetro, ecc.) </a:t>
            </a:r>
          </a:p>
          <a:p>
            <a:pPr algn="just">
              <a:lnSpc>
                <a:spcPct val="200000"/>
              </a:lnSpc>
            </a:pPr>
            <a:r>
              <a:rPr lang="it-IT" sz="3200" dirty="0">
                <a:latin typeface="Bookman Old Style" panose="02050604050505020204" pitchFamily="18" charset="0"/>
              </a:rPr>
              <a:t>Organici (materie animali e vegetali)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389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245325"/>
          </a:xfrm>
        </p:spPr>
        <p:txBody>
          <a:bodyPr/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TECNICHE DI INDAGINE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7" y="1497874"/>
            <a:ext cx="11530148" cy="5172891"/>
          </a:xfrm>
        </p:spPr>
        <p:txBody>
          <a:bodyPr/>
          <a:lstStyle/>
          <a:p>
            <a:r>
              <a:rPr lang="it-IT" dirty="0">
                <a:latin typeface="Bookman Old Style" panose="02050604050505020204" pitchFamily="18" charset="0"/>
              </a:rPr>
              <a:t>PROSPEZIONI (indagini territoriali)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r>
              <a:rPr lang="it-IT" dirty="0">
                <a:latin typeface="Bookman Old Style" panose="02050604050505020204" pitchFamily="18" charset="0"/>
              </a:rPr>
              <a:t>SCAVO STRATIGRAFICO                                                                                                               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873" y="1375954"/>
            <a:ext cx="3481181" cy="259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60" y="4438218"/>
            <a:ext cx="3405600" cy="22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117565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Ricognizioni di superficie (SURVEY)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5760" y="1576252"/>
            <a:ext cx="11547566" cy="528174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it-IT" sz="3200" dirty="0">
                <a:latin typeface="Bookman Old Style" panose="02050604050505020204" pitchFamily="18" charset="0"/>
              </a:rPr>
              <a:t>Individuazione di tracce archeologiche sul territorio: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it-IT" sz="3200" dirty="0">
              <a:latin typeface="Bookman Old Style" panose="0205060405050502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it-IT" dirty="0">
                <a:latin typeface="Bookman Old Style" panose="02050604050505020204" pitchFamily="18" charset="0"/>
              </a:rPr>
              <a:t>Collocazione dei siti nel loro contesto ambientale attuale e passato ( “archeologia del paesaggio”) 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latin typeface="Bookman Old Style" panose="02050604050505020204" pitchFamily="18" charset="0"/>
              </a:rPr>
              <a:t>Riconoscimento delle relazioni spaziali reciproche tra siti diversi e quindi della rete complessiva di insediamenti in un dato periodo (distanze, gerarchia, ruolo funzionale) </a:t>
            </a:r>
          </a:p>
          <a:p>
            <a:pPr algn="just">
              <a:lnSpc>
                <a:spcPct val="100000"/>
              </a:lnSpc>
            </a:pPr>
            <a:r>
              <a:rPr lang="it-IT" dirty="0">
                <a:latin typeface="Bookman Old Style" panose="02050604050505020204" pitchFamily="18" charset="0"/>
              </a:rPr>
              <a:t>Limiti: non può essere mai integrale; visione “superficiale” dei siti =&gt; ampliamento delle indagini con saggi e scavi.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83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6091" y="269967"/>
            <a:ext cx="11686903" cy="142072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Ambiti di ricerca sul territorio e analisi dei dati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6091" y="1825624"/>
            <a:ext cx="11686903" cy="5032375"/>
          </a:xfrm>
        </p:spPr>
        <p:txBody>
          <a:bodyPr>
            <a:normAutofit fontScale="92500"/>
          </a:bodyPr>
          <a:lstStyle/>
          <a:p>
            <a:endParaRPr lang="it-IT" dirty="0"/>
          </a:p>
          <a:p>
            <a:endParaRPr lang="it-IT" dirty="0"/>
          </a:p>
          <a:p>
            <a:pPr algn="just">
              <a:lnSpc>
                <a:spcPct val="110000"/>
              </a:lnSpc>
            </a:pPr>
            <a:r>
              <a:rPr lang="it-IT" dirty="0" err="1">
                <a:latin typeface="Bookman Old Style" panose="02050604050505020204" pitchFamily="18" charset="0"/>
              </a:rPr>
              <a:t>Survey</a:t>
            </a:r>
            <a:r>
              <a:rPr lang="it-IT" dirty="0">
                <a:latin typeface="Bookman Old Style" panose="02050604050505020204" pitchFamily="18" charset="0"/>
              </a:rPr>
              <a:t> </a:t>
            </a:r>
            <a:r>
              <a:rPr lang="it-IT" dirty="0" err="1">
                <a:latin typeface="Bookman Old Style" panose="02050604050505020204" pitchFamily="18" charset="0"/>
              </a:rPr>
              <a:t>geoarcheologico</a:t>
            </a:r>
            <a:r>
              <a:rPr lang="it-IT" dirty="0">
                <a:latin typeface="Bookman Old Style" panose="02050604050505020204" pitchFamily="18" charset="0"/>
              </a:rPr>
              <a:t> (substrato, analisi dei suoli, geomorfologia, visibilità) 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Bookman Old Style" panose="02050604050505020204" pitchFamily="18" charset="0"/>
              </a:rPr>
              <a:t>Individuazione delle fonti di approvvigionamento delle materie prime 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Bookman Old Style" panose="02050604050505020204" pitchFamily="18" charset="0"/>
              </a:rPr>
              <a:t>Indagini botaniche e paleobotaniche 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Bookman Old Style" panose="02050604050505020204" pitchFamily="18" charset="0"/>
              </a:rPr>
              <a:t>Geofisica 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Bookman Old Style" panose="02050604050505020204" pitchFamily="18" charset="0"/>
              </a:rPr>
              <a:t>Analisi spaziale in ambito GIS </a:t>
            </a:r>
          </a:p>
          <a:p>
            <a:pPr algn="just">
              <a:lnSpc>
                <a:spcPct val="110000"/>
              </a:lnSpc>
            </a:pPr>
            <a:r>
              <a:rPr lang="it-IT" dirty="0">
                <a:latin typeface="Bookman Old Style" panose="02050604050505020204" pitchFamily="18" charset="0"/>
              </a:rPr>
              <a:t>Studio dei materiali (ceramica, litica, metalli, ecc.)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32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LO SCAVO ARCHEOLOGICO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6389" y="1825624"/>
            <a:ext cx="11408228" cy="4914809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Bookman Old Style" panose="02050604050505020204" pitchFamily="18" charset="0"/>
              </a:rPr>
              <a:t>Costituisce un’operazione scientifica programmata che ha come scopo la ricostruzione storica del passato sepolto, attraverso l’individuazione, l’asportazione e la registrazione di una stratificazione venutasi a formare in relazione ad azioni umane </a:t>
            </a:r>
          </a:p>
          <a:p>
            <a:pPr marL="0" indent="0">
              <a:buNone/>
            </a:pPr>
            <a:endParaRPr lang="it-IT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Bookman Old Style" panose="02050604050505020204" pitchFamily="18" charset="0"/>
              </a:rPr>
              <a:t>Corrisponde allo “smontaggio” degli strati nell’ordine inverso in cui si sono depositati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5397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6423" y="365125"/>
            <a:ext cx="116694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Comic Sans MS" panose="030F0702030302020204" pitchFamily="66" charset="0"/>
              </a:rPr>
              <a:t>Lo scavo archeologico: schema essenziale di percorso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6389" y="2238103"/>
            <a:ext cx="11268891" cy="4432662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sz="3600" dirty="0">
                <a:latin typeface="Comic Sans MS" panose="030F0702030302020204" pitchFamily="66" charset="0"/>
              </a:rPr>
              <a:t>Identificazione e asporto U.S. </a:t>
            </a:r>
          </a:p>
          <a:p>
            <a:pPr algn="just">
              <a:lnSpc>
                <a:spcPct val="150000"/>
              </a:lnSpc>
            </a:pPr>
            <a:r>
              <a:rPr lang="it-IT" sz="3600" dirty="0">
                <a:latin typeface="Comic Sans MS" panose="030F0702030302020204" pitchFamily="66" charset="0"/>
              </a:rPr>
              <a:t>Documentazione e Prelievo materiali “mobili” </a:t>
            </a:r>
          </a:p>
          <a:p>
            <a:pPr algn="just">
              <a:lnSpc>
                <a:spcPct val="150000"/>
              </a:lnSpc>
            </a:pPr>
            <a:r>
              <a:rPr lang="it-IT" sz="3600" dirty="0">
                <a:latin typeface="Comic Sans MS" panose="030F0702030302020204" pitchFamily="66" charset="0"/>
              </a:rPr>
              <a:t>Eventuale conservazione manufatti “non mobili” </a:t>
            </a:r>
          </a:p>
          <a:p>
            <a:pPr algn="just">
              <a:lnSpc>
                <a:spcPct val="150000"/>
              </a:lnSpc>
            </a:pPr>
            <a:r>
              <a:rPr lang="it-IT" sz="3600" dirty="0">
                <a:latin typeface="Comic Sans MS" panose="030F0702030302020204" pitchFamily="66" charset="0"/>
              </a:rPr>
              <a:t>Analisi dei dati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1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5795"/>
            <a:ext cx="10515600" cy="47026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87977"/>
            <a:ext cx="10515600" cy="5852160"/>
          </a:xfrm>
        </p:spPr>
        <p:txBody>
          <a:bodyPr>
            <a:normAutofit fontScale="92500"/>
          </a:bodyPr>
          <a:lstStyle/>
          <a:p>
            <a:endParaRPr lang="it-IT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5400" b="1" dirty="0">
                <a:latin typeface="Comic Sans MS" panose="030F0702030302020204" pitchFamily="66" charset="0"/>
              </a:rPr>
              <a:t>In fase di rielaborazione il deposito archeologico non esiste più. L’operazione di scavo è irrimediabilmente DISTRUTTIVA</a:t>
            </a:r>
            <a:endParaRPr lang="it-IT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8378"/>
            <a:ext cx="10515600" cy="1088572"/>
          </a:xfrm>
        </p:spPr>
        <p:txBody>
          <a:bodyPr/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IL MATRIX</a:t>
            </a:r>
          </a:p>
        </p:txBody>
      </p:sp>
      <p:pic>
        <p:nvPicPr>
          <p:cNvPr id="1026" name="Picture 2" descr="Matrix di Area 1, settore A, quadrato A1 | Castello di Miranduo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67" y="1028332"/>
            <a:ext cx="7428516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6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9576"/>
            <a:ext cx="10515600" cy="859518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latin typeface="Comic Sans MS" panose="030F0702030302020204" pitchFamily="66" charset="0"/>
              </a:rPr>
              <a:t>Quali sono le fonti per la storia antica?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259715" y="1500395"/>
            <a:ext cx="3494314" cy="17504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itchFamily="66" charset="0"/>
              </a:rPr>
              <a:t>Autori classici (Erodoto, Tucidide, Tacito, Svetonio…)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73383" y="3577390"/>
            <a:ext cx="4728754" cy="692332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itchFamily="66" charset="0"/>
              </a:rPr>
              <a:t>Fonti epigrafiche e papirologiche: supporto + testo</a:t>
            </a:r>
          </a:p>
        </p:txBody>
      </p:sp>
      <p:sp>
        <p:nvSpPr>
          <p:cNvPr id="8" name="Callout con freccia a destra 7"/>
          <p:cNvSpPr/>
          <p:nvPr/>
        </p:nvSpPr>
        <p:spPr>
          <a:xfrm>
            <a:off x="838200" y="1602279"/>
            <a:ext cx="6177360" cy="1584318"/>
          </a:xfrm>
          <a:prstGeom prst="rightArrowCallout">
            <a:avLst/>
          </a:prstGeom>
          <a:solidFill>
            <a:schemeClr val="accent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latin typeface="Comic Sans MS" pitchFamily="66" charset="0"/>
              </a:rPr>
              <a:t>Letterarie:</a:t>
            </a:r>
            <a:endParaRPr lang="it-IT" b="1" dirty="0">
              <a:latin typeface="Comic Sans MS" pitchFamily="66" charset="0"/>
            </a:endParaRPr>
          </a:p>
          <a:p>
            <a:pPr algn="ctr"/>
            <a:endParaRPr lang="it-IT" b="1" dirty="0"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latin typeface="Comic Sans MS" pitchFamily="66" charset="0"/>
              </a:rPr>
              <a:t>letterarie </a:t>
            </a:r>
            <a:r>
              <a:rPr lang="it-IT" sz="1600" b="1" i="1" dirty="0" err="1">
                <a:latin typeface="Comic Sans MS" pitchFamily="66" charset="0"/>
              </a:rPr>
              <a:t>strictu</a:t>
            </a:r>
            <a:r>
              <a:rPr lang="it-IT" sz="1600" b="1" i="1" dirty="0">
                <a:latin typeface="Comic Sans MS" pitchFamily="66" charset="0"/>
              </a:rPr>
              <a:t> </a:t>
            </a:r>
            <a:r>
              <a:rPr lang="it-IT" sz="1600" b="1" i="1" dirty="0" err="1">
                <a:latin typeface="Comic Sans MS" pitchFamily="66" charset="0"/>
              </a:rPr>
              <a:t>sensu</a:t>
            </a:r>
            <a:r>
              <a:rPr lang="it-IT" sz="1600" b="1" i="1" dirty="0">
                <a:latin typeface="Comic Sans MS" pitchFamily="66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b="1" dirty="0">
                <a:latin typeface="Comic Sans MS" pitchFamily="66" charset="0"/>
              </a:rPr>
              <a:t> </a:t>
            </a:r>
            <a:r>
              <a:rPr lang="it-IT" sz="1600" b="1" dirty="0">
                <a:solidFill>
                  <a:srgbClr val="002060"/>
                </a:solidFill>
                <a:latin typeface="Comic Sans MS" pitchFamily="66" charset="0"/>
              </a:rPr>
              <a:t>storiografiche</a:t>
            </a:r>
          </a:p>
          <a:p>
            <a:r>
              <a:rPr lang="it-IT" sz="1600" b="1" dirty="0">
                <a:solidFill>
                  <a:srgbClr val="002060"/>
                </a:solidFill>
                <a:latin typeface="Comic Sans MS" pitchFamily="66" charset="0"/>
              </a:rPr>
              <a:t>(le informazioni stoiche volontarie</a:t>
            </a:r>
            <a:r>
              <a:rPr lang="it-IT" sz="1400" b="1" dirty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9" name="Callout con freccia a destra 8"/>
          <p:cNvSpPr/>
          <p:nvPr/>
        </p:nvSpPr>
        <p:spPr>
          <a:xfrm>
            <a:off x="772876" y="4660515"/>
            <a:ext cx="2723614" cy="1860371"/>
          </a:xfrm>
          <a:prstGeom prst="rightArrowCallout">
            <a:avLst/>
          </a:prstGeom>
          <a:solidFill>
            <a:schemeClr val="accent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itchFamily="66" charset="0"/>
              </a:rPr>
              <a:t>Archeologiche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255359" y="4657285"/>
            <a:ext cx="3494314" cy="1750423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Comic Sans MS" pitchFamily="66" charset="0"/>
              </a:rPr>
              <a:t>Resti materiali  (monumenti, ceramica, resti umani, animali, </a:t>
            </a:r>
            <a:r>
              <a:rPr lang="it-IT" b="1" dirty="0" err="1">
                <a:latin typeface="Comic Sans MS" pitchFamily="66" charset="0"/>
              </a:rPr>
              <a:t>vegetali…</a:t>
            </a:r>
            <a:r>
              <a:rPr lang="it-IT" b="1" dirty="0"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0891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9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dirty="0">
                <a:latin typeface="Arial"/>
                <a:cs typeface="Arial"/>
              </a:rPr>
              <a:t>1. I dati storiografici: 509 a.C. cacciata di Tarquinio il Superbo (Tito Livio </a:t>
            </a:r>
            <a:r>
              <a:rPr lang="it-IT" sz="2800" b="1" i="1" dirty="0" err="1">
                <a:latin typeface="Arial"/>
                <a:cs typeface="Arial"/>
              </a:rPr>
              <a:t>Ab</a:t>
            </a:r>
            <a:r>
              <a:rPr lang="it-IT" sz="2800" b="1" i="1" dirty="0">
                <a:latin typeface="Arial"/>
                <a:cs typeface="Arial"/>
              </a:rPr>
              <a:t> Urbe condita </a:t>
            </a:r>
            <a:r>
              <a:rPr lang="it-IT" sz="2800" b="1" dirty="0">
                <a:latin typeface="Arial"/>
                <a:cs typeface="Arial"/>
              </a:rPr>
              <a:t>in 142 libri)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1120000" y="1656126"/>
            <a:ext cx="5025216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b="1" dirty="0">
                <a:latin typeface="Arial"/>
                <a:cs typeface="Arial"/>
              </a:rPr>
              <a:t>Aspetti positivi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ln w="22225">
            <a:solidFill>
              <a:schemeClr val="tx1"/>
            </a:solidFill>
          </a:ln>
        </p:spPr>
        <p:txBody>
          <a:bodyPr tIns="93600"/>
          <a:lstStyle/>
          <a:p>
            <a:pPr algn="ctr">
              <a:lnSpc>
                <a:spcPct val="100000"/>
              </a:lnSpc>
            </a:pPr>
            <a:endParaRPr lang="it-IT" sz="2400" spc="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it-IT" sz="2400" spc="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it-IT" sz="2400" spc="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spc="50" dirty="0">
                <a:latin typeface="Arial"/>
                <a:cs typeface="Arial"/>
              </a:rPr>
              <a:t>Un quadro narrativo e una cronologia 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3"/>
          </p:nvPr>
        </p:nvSpPr>
        <p:spPr>
          <a:xfrm>
            <a:off x="6319840" y="1643063"/>
            <a:ext cx="5035548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b="1" dirty="0">
                <a:latin typeface="Arial"/>
                <a:cs typeface="Arial"/>
              </a:rPr>
              <a:t>Incertezze e dubbi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4"/>
          </p:nvPr>
        </p:nvSpPr>
        <p:spPr>
          <a:ln w="22225">
            <a:solidFill>
              <a:schemeClr val="tx1"/>
            </a:solidFill>
          </a:ln>
        </p:spPr>
        <p:txBody>
          <a:bodyPr tIns="93600">
            <a:norm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it-IT" sz="2400" spc="50" dirty="0">
                <a:latin typeface="Arial"/>
                <a:cs typeface="Arial"/>
              </a:rPr>
              <a:t>Tito Livio e Dionigi di Alicarnasso scrivono in età augustea</a:t>
            </a: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it-IT" sz="2400" spc="50" dirty="0">
                <a:latin typeface="Arial"/>
                <a:cs typeface="Arial"/>
              </a:rPr>
              <a:t>Fonti delle fonti: tradizione orale, Fabio Pittore, Catone, opere perdute, tradizioni familiari, annali: quale selezione è stata operata?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it-IT" sz="2400" spc="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11766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66836" y="406400"/>
            <a:ext cx="5025216" cy="12365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dirty="0">
                <a:latin typeface="Arial"/>
                <a:cs typeface="Arial"/>
              </a:rPr>
              <a:t>La storia</a:t>
            </a:r>
          </a:p>
          <a:p>
            <a:pPr algn="ctr">
              <a:lnSpc>
                <a:spcPct val="100000"/>
              </a:lnSpc>
            </a:pPr>
            <a:endParaRPr lang="it-IT" sz="3600" dirty="0">
              <a:latin typeface="Arial"/>
              <a:cs typeface="Arial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19999" y="1031967"/>
            <a:ext cx="9996491" cy="28999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t-IT" sz="2400" spc="30" dirty="0">
                <a:latin typeface="Arial"/>
                <a:cs typeface="Arial"/>
              </a:rPr>
              <a:t>Sesto Tarquinio fa violenza ad una giovane romana nel 510 a.C.</a:t>
            </a:r>
          </a:p>
          <a:p>
            <a:pPr>
              <a:lnSpc>
                <a:spcPct val="100000"/>
              </a:lnSpc>
            </a:pPr>
            <a:r>
              <a:rPr lang="it-IT" sz="2400" spc="30" dirty="0">
                <a:latin typeface="Arial"/>
                <a:cs typeface="Arial"/>
              </a:rPr>
              <a:t>Cacciata dei </a:t>
            </a:r>
            <a:r>
              <a:rPr lang="it-IT" sz="2400" spc="30" dirty="0" err="1">
                <a:latin typeface="Arial"/>
                <a:cs typeface="Arial"/>
              </a:rPr>
              <a:t>Taquini</a:t>
            </a:r>
            <a:r>
              <a:rPr lang="it-IT" sz="2400" spc="30" dirty="0">
                <a:latin typeface="Arial"/>
                <a:cs typeface="Arial"/>
              </a:rPr>
              <a:t> nel 509 a.C.</a:t>
            </a:r>
          </a:p>
          <a:p>
            <a:pPr>
              <a:lnSpc>
                <a:spcPct val="100000"/>
              </a:lnSpc>
            </a:pPr>
            <a:r>
              <a:rPr lang="it-IT" sz="2400" spc="30" dirty="0">
                <a:latin typeface="Arial"/>
                <a:cs typeface="Arial"/>
              </a:rPr>
              <a:t>I poteri passano a due consoli eletti dal popolo</a:t>
            </a:r>
          </a:p>
          <a:p>
            <a:pPr>
              <a:lnSpc>
                <a:spcPct val="100000"/>
              </a:lnSpc>
            </a:pPr>
            <a:r>
              <a:rPr lang="it-IT" sz="2400" spc="30" dirty="0">
                <a:latin typeface="Arial"/>
                <a:cs typeface="Arial"/>
              </a:rPr>
              <a:t>Livio racconta la cerimonia di Giove Capitolino, inaugurato il “giorno della nascita della Repubblica”. Nel 304 a.C. </a:t>
            </a:r>
            <a:r>
              <a:rPr lang="it-IT" sz="2400" spc="30" dirty="0" err="1">
                <a:latin typeface="Arial"/>
                <a:cs typeface="Arial"/>
              </a:rPr>
              <a:t>Cneo</a:t>
            </a:r>
            <a:r>
              <a:rPr lang="it-IT" sz="2400" spc="30" dirty="0">
                <a:latin typeface="Arial"/>
                <a:cs typeface="Arial"/>
              </a:rPr>
              <a:t> Flavio data l’inaugurazione del Tempio della concordia 204 anni dopo tale data, ovvero nel 508 a.C.</a:t>
            </a:r>
          </a:p>
        </p:txBody>
      </p:sp>
      <p:sp>
        <p:nvSpPr>
          <p:cNvPr id="9" name="Ovale 8"/>
          <p:cNvSpPr/>
          <p:nvPr/>
        </p:nvSpPr>
        <p:spPr>
          <a:xfrm>
            <a:off x="1214846" y="4532811"/>
            <a:ext cx="9901645" cy="207699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it-IT" sz="2000" dirty="0">
              <a:latin typeface="Baskerville Old Face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it-IT" sz="2000" b="1" dirty="0">
                <a:latin typeface="Baskerville Old Face" pitchFamily="18" charset="0"/>
              </a:rPr>
              <a:t>Dubbi: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it-IT" sz="2000" b="1" dirty="0">
                <a:latin typeface="Baskerville Old Face" pitchFamily="18" charset="0"/>
              </a:rPr>
              <a:t>Datazione</a:t>
            </a:r>
            <a:r>
              <a:rPr lang="it-IT" sz="2000" dirty="0">
                <a:latin typeface="Baskerville Old Face" pitchFamily="18" charset="0"/>
              </a:rPr>
              <a:t>? </a:t>
            </a:r>
            <a:r>
              <a:rPr lang="it-IT" sz="2000" b="1" dirty="0">
                <a:solidFill>
                  <a:schemeClr val="accent6"/>
                </a:solidFill>
                <a:latin typeface="Baskerville Old Face" pitchFamily="18" charset="0"/>
              </a:rPr>
              <a:t>Coincidenze con la tradizione greca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it-IT" sz="2000" b="1" dirty="0">
                <a:latin typeface="Baskerville Old Face" pitchFamily="18" charset="0"/>
              </a:rPr>
              <a:t>Ragioni della rivolta</a:t>
            </a:r>
            <a:r>
              <a:rPr lang="it-IT" sz="2000" dirty="0">
                <a:solidFill>
                  <a:schemeClr val="tx1"/>
                </a:solidFill>
                <a:latin typeface="Baskerville Old Face" pitchFamily="18" charset="0"/>
              </a:rPr>
              <a:t>?</a:t>
            </a:r>
            <a:r>
              <a:rPr lang="it-IT" sz="2000" b="1" dirty="0">
                <a:solidFill>
                  <a:schemeClr val="accent6"/>
                </a:solidFill>
                <a:latin typeface="Baskerville Old Face" pitchFamily="18" charset="0"/>
              </a:rPr>
              <a:t> Possibile rivolta delle élite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it-IT" sz="2000" b="1" dirty="0">
                <a:latin typeface="Baskerville Old Face" pitchFamily="18" charset="0"/>
              </a:rPr>
              <a:t>Quale natura dei supremi magistrati della neonata Repubblica</a:t>
            </a:r>
            <a:r>
              <a:rPr lang="it-IT" sz="2000" dirty="0">
                <a:latin typeface="Baskerville Old Face" pitchFamily="18" charset="0"/>
              </a:rPr>
              <a:t>? </a:t>
            </a:r>
            <a:endParaRPr lang="it-IT" sz="2000" b="1" dirty="0">
              <a:latin typeface="Baskerville Old Face" pitchFamily="18" charset="0"/>
            </a:endParaRPr>
          </a:p>
          <a:p>
            <a:pPr>
              <a:lnSpc>
                <a:spcPct val="110000"/>
              </a:lnSpc>
            </a:pPr>
            <a:endParaRPr lang="it-IT" sz="2000" dirty="0">
              <a:latin typeface="Baskerville Old Face" pitchFamily="18" charset="0"/>
            </a:endParaRPr>
          </a:p>
          <a:p>
            <a:pPr marL="342900" indent="-342900" algn="ctr">
              <a:lnSpc>
                <a:spcPct val="110000"/>
              </a:lnSpc>
              <a:buFont typeface="+mj-lt"/>
              <a:buAutoNum type="arabicPeriod"/>
            </a:pPr>
            <a:endParaRPr lang="it-IT" sz="200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28892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it-IT" sz="3600" b="1" dirty="0">
                <a:latin typeface="Arial"/>
                <a:cs typeface="Arial"/>
              </a:rPr>
              <a:t>Confronto con le fonti primarie: evento traumatico o passaggio graduale?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 w="22225">
            <a:solidFill>
              <a:schemeClr val="tx1"/>
            </a:solidFill>
          </a:ln>
        </p:spPr>
        <p:txBody>
          <a:bodyPr bIns="9360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it-IT" sz="2200" b="1" dirty="0">
                <a:latin typeface="Arial"/>
                <a:cs typeface="Arial"/>
              </a:rPr>
              <a:t>Fasti (liste dei magistrati eponimi)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 w="22225">
            <a:solidFill>
              <a:schemeClr val="tx1"/>
            </a:solidFill>
          </a:ln>
        </p:spPr>
        <p:txBody>
          <a:bodyPr tIns="9360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it-IT" sz="2400" dirty="0">
                <a:latin typeface="Arial"/>
                <a:cs typeface="Arial"/>
              </a:rPr>
              <a:t>Ci sono pervenuti anche come fonti primarie, in epigrafi, sono i Fasti Capitolini. 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latin typeface="Arial"/>
                <a:cs typeface="Arial"/>
              </a:rPr>
              <a:t>Cronologia di </a:t>
            </a:r>
            <a:r>
              <a:rPr lang="it-IT" sz="2400" dirty="0" err="1">
                <a:latin typeface="Arial"/>
                <a:cs typeface="Arial"/>
              </a:rPr>
              <a:t>Varrone</a:t>
            </a:r>
            <a:r>
              <a:rPr lang="it-IT" sz="2400" dirty="0">
                <a:latin typeface="Arial"/>
                <a:cs typeface="Arial"/>
              </a:rPr>
              <a:t> che fissa al 753 la nascita di Roma e al 509 quella della Repubblica (scarto di 4 anni circa)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latin typeface="Arial"/>
                <a:cs typeface="Arial"/>
              </a:rPr>
              <a:t>Presenza di nomi plebei tra i consoli del V a.C.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 w="22225">
            <a:solidFill>
              <a:schemeClr val="tx1"/>
            </a:solidFill>
          </a:ln>
        </p:spPr>
        <p:txBody>
          <a:bodyPr bIns="9360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it-IT" sz="2200" b="1" dirty="0">
                <a:latin typeface="Arial"/>
                <a:cs typeface="Arial"/>
              </a:rPr>
              <a:t>Archeologia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ln w="22225">
            <a:solidFill>
              <a:schemeClr val="tx1"/>
            </a:solidFill>
          </a:ln>
        </p:spPr>
        <p:txBody>
          <a:bodyPr tIns="93600">
            <a:noAutofit/>
          </a:bodyPr>
          <a:lstStyle/>
          <a:p>
            <a:pPr>
              <a:lnSpc>
                <a:spcPct val="110000"/>
              </a:lnSpc>
            </a:pPr>
            <a:r>
              <a:rPr lang="it-IT" sz="2200" dirty="0">
                <a:latin typeface="Arial"/>
                <a:cs typeface="Arial"/>
              </a:rPr>
              <a:t>Nel 450 si interrompono i contatti culturali con l’Etruria: che vada posticipata la data?</a:t>
            </a:r>
          </a:p>
          <a:p>
            <a:pPr>
              <a:lnSpc>
                <a:spcPct val="110000"/>
              </a:lnSpc>
            </a:pPr>
            <a:r>
              <a:rPr lang="it-IT" sz="2200" dirty="0">
                <a:latin typeface="Arial"/>
                <a:cs typeface="Arial"/>
              </a:rPr>
              <a:t>Edificio della </a:t>
            </a:r>
            <a:r>
              <a:rPr lang="it-IT" sz="2200" i="1" dirty="0">
                <a:latin typeface="Arial"/>
                <a:cs typeface="Arial"/>
              </a:rPr>
              <a:t>Regia</a:t>
            </a:r>
            <a:r>
              <a:rPr lang="it-IT" sz="2200" dirty="0">
                <a:latin typeface="Arial"/>
                <a:cs typeface="Arial"/>
              </a:rPr>
              <a:t> (</a:t>
            </a:r>
            <a:r>
              <a:rPr lang="it-IT" sz="2200" dirty="0" err="1">
                <a:latin typeface="Arial"/>
                <a:cs typeface="Arial"/>
              </a:rPr>
              <a:t>VI</a:t>
            </a:r>
            <a:r>
              <a:rPr lang="it-IT" sz="2200" dirty="0">
                <a:latin typeface="Arial"/>
                <a:cs typeface="Arial"/>
              </a:rPr>
              <a:t> a.C.) ha la pianta di un edificio templare, non di una residenza regale: la </a:t>
            </a:r>
            <a:r>
              <a:rPr lang="it-IT" sz="2200" i="1" dirty="0">
                <a:latin typeface="Arial"/>
                <a:cs typeface="Arial"/>
              </a:rPr>
              <a:t>Regia</a:t>
            </a:r>
            <a:r>
              <a:rPr lang="it-IT" sz="2200" dirty="0">
                <a:latin typeface="Arial"/>
                <a:cs typeface="Arial"/>
              </a:rPr>
              <a:t> sede del </a:t>
            </a:r>
            <a:r>
              <a:rPr lang="it-IT" sz="2200" i="1" dirty="0" err="1">
                <a:latin typeface="Arial"/>
                <a:cs typeface="Arial"/>
              </a:rPr>
              <a:t>rex</a:t>
            </a:r>
            <a:r>
              <a:rPr lang="it-IT" sz="2200" i="1" dirty="0">
                <a:latin typeface="Arial"/>
                <a:cs typeface="Arial"/>
              </a:rPr>
              <a:t> </a:t>
            </a:r>
            <a:r>
              <a:rPr lang="it-IT" sz="2200" i="1" dirty="0" err="1">
                <a:latin typeface="Arial"/>
                <a:cs typeface="Arial"/>
              </a:rPr>
              <a:t>sacrorum</a:t>
            </a:r>
            <a:r>
              <a:rPr lang="it-IT" sz="2200" dirty="0">
                <a:latin typeface="Arial"/>
                <a:cs typeface="Arial"/>
              </a:rPr>
              <a:t>, il sacerdote che aveva ereditato alcune competenze religiose del monarca</a:t>
            </a:r>
          </a:p>
          <a:p>
            <a:pPr>
              <a:lnSpc>
                <a:spcPct val="110000"/>
              </a:lnSpc>
            </a:pPr>
            <a:endParaRPr lang="it-IT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7856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208369"/>
            <a:ext cx="10515600" cy="1071789"/>
          </a:xfrm>
          <a:ln w="222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000" dirty="0">
                <a:latin typeface="Arial"/>
                <a:cs typeface="Arial"/>
              </a:rPr>
              <a:t>2. La Battaglia del Lago </a:t>
            </a:r>
            <a:r>
              <a:rPr lang="it-IT" sz="4000" dirty="0" err="1">
                <a:latin typeface="Arial"/>
                <a:cs typeface="Arial"/>
              </a:rPr>
              <a:t>Regillo</a:t>
            </a:r>
            <a:r>
              <a:rPr lang="it-IT" sz="4000" dirty="0">
                <a:latin typeface="Arial"/>
                <a:cs typeface="Arial"/>
              </a:rPr>
              <a:t>: </a:t>
            </a:r>
            <a:r>
              <a:rPr lang="it-IT" sz="4000" i="1" dirty="0" err="1">
                <a:latin typeface="Arial"/>
                <a:cs typeface="Arial"/>
              </a:rPr>
              <a:t>Publicola</a:t>
            </a:r>
            <a:endParaRPr lang="it-IT" sz="4000" i="1" dirty="0">
              <a:latin typeface="Arial"/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33063" y="2059990"/>
            <a:ext cx="5025216" cy="823912"/>
          </a:xfrm>
          <a:ln w="222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Arial"/>
                <a:cs typeface="Arial"/>
              </a:rPr>
              <a:t>Fonti storiografiche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20000" y="2962280"/>
            <a:ext cx="5025216" cy="3684588"/>
          </a:xfrm>
          <a:ln w="22225">
            <a:solidFill>
              <a:schemeClr val="tx1"/>
            </a:solidFill>
          </a:ln>
        </p:spPr>
        <p:txBody>
          <a:bodyPr tIns="93600"/>
          <a:lstStyle/>
          <a:p>
            <a:pPr algn="ctr">
              <a:lnSpc>
                <a:spcPct val="100000"/>
              </a:lnSpc>
            </a:pPr>
            <a:r>
              <a:rPr lang="it-IT" sz="2400" dirty="0">
                <a:latin typeface="Arial"/>
                <a:cs typeface="Arial"/>
              </a:rPr>
              <a:t>Amico del marito di Lucrezia, autore della rivolta “patrizia” assieme a Bruto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32903" y="2059990"/>
            <a:ext cx="5035548" cy="823912"/>
          </a:xfrm>
          <a:ln w="222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800" dirty="0">
                <a:latin typeface="Arial"/>
                <a:cs typeface="Arial"/>
              </a:rPr>
              <a:t>Fonti archeologiche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19840" y="2949217"/>
            <a:ext cx="5035548" cy="3684588"/>
          </a:xfrm>
          <a:ln w="22225">
            <a:solidFill>
              <a:schemeClr val="tx1"/>
            </a:solidFill>
          </a:ln>
        </p:spPr>
        <p:txBody>
          <a:bodyPr tIns="9360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it-IT" sz="2400" i="1" dirty="0">
                <a:latin typeface="Arial"/>
                <a:cs typeface="Arial"/>
              </a:rPr>
              <a:t>Lapis </a:t>
            </a:r>
            <a:r>
              <a:rPr lang="it-IT" sz="2400" i="1" dirty="0" err="1">
                <a:latin typeface="Arial"/>
                <a:cs typeface="Arial"/>
              </a:rPr>
              <a:t>Satricanus</a:t>
            </a:r>
            <a:r>
              <a:rPr lang="it-IT" sz="2400" dirty="0">
                <a:latin typeface="Arial"/>
                <a:cs typeface="Arial"/>
              </a:rPr>
              <a:t>: tempio di Mater </a:t>
            </a:r>
            <a:r>
              <a:rPr lang="it-IT" sz="2400" dirty="0" err="1">
                <a:latin typeface="Arial"/>
                <a:cs typeface="Arial"/>
              </a:rPr>
              <a:t>Matuta</a:t>
            </a:r>
            <a:r>
              <a:rPr lang="it-IT" sz="24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it-IT" sz="2400" dirty="0">
                <a:latin typeface="Arial"/>
                <a:cs typeface="Arial"/>
              </a:rPr>
              <a:t>“A Marte dedicarono i compagni di Publio Valerio”</a:t>
            </a:r>
          </a:p>
        </p:txBody>
      </p:sp>
    </p:spTree>
    <p:extLst>
      <p:ext uri="{BB962C8B-B14F-4D97-AF65-F5344CB8AC3E}">
        <p14:creationId xmlns:p14="http://schemas.microsoft.com/office/powerpoint/2010/main" val="85492631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1058726"/>
          </a:xfrm>
          <a:ln w="222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400" b="1" i="1" dirty="0" err="1">
                <a:latin typeface="Arial"/>
                <a:cs typeface="Arial"/>
              </a:rPr>
              <a:t>Publicola</a:t>
            </a:r>
            <a:r>
              <a:rPr lang="it-IT" sz="4400" b="1" dirty="0">
                <a:latin typeface="Arial"/>
                <a:cs typeface="Arial"/>
              </a:rPr>
              <a:t> e la cacciata dei Tarquini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749425"/>
            <a:ext cx="10233800" cy="46143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Publio Valerio fu console una quarta volta nel 504 a.C. Durante il consolato i due condussero con successo la guerra contro i Sabini nei pressi di Fidene ed al loro ritorno a Roma venne tributato il trionfo;</a:t>
            </a:r>
          </a:p>
          <a:p>
            <a:pPr>
              <a:lnSpc>
                <a:spcPct val="110000"/>
              </a:lnSpc>
            </a:pPr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La sua morte è collocata nel 505 a.C. dagli annalisti(Liv. II, 16), probabilmente, come ha rilevato </a:t>
            </a:r>
            <a:r>
              <a:rPr lang="it-IT" sz="2400" dirty="0" err="1">
                <a:solidFill>
                  <a:schemeClr val="tx1"/>
                </a:solidFill>
                <a:latin typeface="Arial"/>
                <a:cs typeface="Arial"/>
              </a:rPr>
              <a:t>Niebuhr</a:t>
            </a:r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, semplicemente perché il suo nome non si presenta più nei Fasti. </a:t>
            </a:r>
            <a:r>
              <a:rPr lang="it-IT" sz="2400" dirty="0" err="1">
                <a:solidFill>
                  <a:schemeClr val="tx1"/>
                </a:solidFill>
                <a:latin typeface="Arial"/>
                <a:cs typeface="Arial"/>
              </a:rPr>
              <a:t>Niebuhr</a:t>
            </a:r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 suppone che le antiche tradizioni lo fanno perire al lago </a:t>
            </a:r>
            <a:r>
              <a:rPr lang="it-IT" sz="2400" dirty="0" err="1">
                <a:solidFill>
                  <a:schemeClr val="tx1"/>
                </a:solidFill>
                <a:latin typeface="Arial"/>
                <a:cs typeface="Arial"/>
              </a:rPr>
              <a:t>Regillo</a:t>
            </a:r>
            <a:r>
              <a:rPr lang="it-IT" sz="2400" dirty="0">
                <a:solidFill>
                  <a:schemeClr val="tx1"/>
                </a:solidFill>
                <a:latin typeface="Arial"/>
                <a:cs typeface="Arial"/>
              </a:rPr>
              <a:t>, dove si dice che siano stati uccisi due dei suoi figli e dove tanti eroi del giovane stato trovarono la loro morte. Fu sepolto a spese pubbliche e le matrone portarono il lutto per dieci mesi, come avevano fatto per Bruto.</a:t>
            </a:r>
          </a:p>
          <a:p>
            <a:pPr>
              <a:lnSpc>
                <a:spcPct val="110000"/>
              </a:lnSpc>
            </a:pPr>
            <a:endParaRPr lang="it-IT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721"/>
          </a:xfrm>
          <a:ln w="222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Arial"/>
                <a:cs typeface="Arial"/>
              </a:rPr>
              <a:t>Tito Livio racconta: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0000" y="1587500"/>
            <a:ext cx="10233800" cy="4711700"/>
          </a:xfrm>
        </p:spPr>
        <p:txBody>
          <a:bodyPr tIns="93600">
            <a:normAutofit fontScale="92500" lnSpcReduction="10000"/>
          </a:bodyPr>
          <a:lstStyle/>
          <a:p>
            <a:pPr algn="ctr" fontAlgn="t">
              <a:lnSpc>
                <a:spcPct val="110000"/>
              </a:lnSpc>
              <a:buNone/>
            </a:pPr>
            <a:r>
              <a:rPr lang="it-IT" sz="2000" b="1" i="1" spc="30" dirty="0">
                <a:latin typeface="Arial"/>
                <a:cs typeface="Arial"/>
              </a:rPr>
              <a:t>Quando i Romani seppero che i Tarquini facevano parte dell'esercito dei Latini, furono spinti dall'ira ad attaccare immediatamente battaglia. E dunque questo scontro risultò più duro e sanguinoso di ogni altro: basti pensare che i comandanti non si limitarono a dirigere le operazioni [...] Perfino Tarquinio Superbo che pure era appesantito e indebolito dall'età stava in prima fila [...] Il comandante latino [...] fece avanzare una coorte di esuli di Roma comandata dal figlio di Lucio Tarquinio. E proprio grazie ad essa [...] poté rialzare per un po' il livello dello scontro. </a:t>
            </a:r>
            <a:r>
              <a:rPr lang="it-IT" sz="2000" b="1" spc="30" dirty="0">
                <a:latin typeface="Arial"/>
                <a:cs typeface="Arial"/>
              </a:rPr>
              <a:t> (</a:t>
            </a:r>
            <a:r>
              <a:rPr lang="it-IT" sz="2000" b="1" spc="30" dirty="0" err="1">
                <a:latin typeface="Arial"/>
                <a:cs typeface="Arial"/>
              </a:rPr>
              <a:t>Ab</a:t>
            </a:r>
            <a:r>
              <a:rPr lang="it-IT" sz="2000" b="1" spc="30" dirty="0">
                <a:latin typeface="Arial"/>
                <a:cs typeface="Arial"/>
              </a:rPr>
              <a:t> Urbe condita, </a:t>
            </a:r>
            <a:r>
              <a:rPr lang="it-IT" sz="2000" b="1" spc="30" dirty="0" err="1">
                <a:latin typeface="Arial"/>
                <a:cs typeface="Arial"/>
              </a:rPr>
              <a:t>II</a:t>
            </a:r>
            <a:r>
              <a:rPr lang="it-IT" sz="2000" b="1" spc="30" dirty="0">
                <a:latin typeface="Arial"/>
                <a:cs typeface="Arial"/>
              </a:rPr>
              <a:t>, 12-20)</a:t>
            </a:r>
          </a:p>
          <a:p>
            <a:pPr fontAlgn="t">
              <a:lnSpc>
                <a:spcPct val="110000"/>
              </a:lnSpc>
            </a:pPr>
            <a:endParaRPr lang="it-IT" sz="2000" spc="30" dirty="0">
              <a:latin typeface="Arial"/>
              <a:cs typeface="Arial"/>
            </a:endParaRPr>
          </a:p>
          <a:p>
            <a:pPr algn="ctr" fontAlgn="t">
              <a:lnSpc>
                <a:spcPct val="110000"/>
              </a:lnSpc>
              <a:buNone/>
            </a:pPr>
            <a:r>
              <a:rPr lang="it-IT" sz="2000" spc="30" dirty="0">
                <a:latin typeface="Arial"/>
                <a:cs typeface="Arial"/>
              </a:rPr>
              <a:t>    </a:t>
            </a:r>
            <a:r>
              <a:rPr lang="it-IT" sz="2000" b="1" i="1" spc="30" dirty="0">
                <a:latin typeface="Arial"/>
                <a:cs typeface="Arial"/>
              </a:rPr>
              <a:t>Al timore di una nuova guerra sabina si aggiungeva la notizia, abbastanza certa, che trenta città si erano strette in giuramento sotto l'impulso di Ottavio </a:t>
            </a:r>
            <a:r>
              <a:rPr lang="it-IT" sz="2000" b="1" i="1" spc="30" dirty="0" err="1">
                <a:latin typeface="Arial"/>
                <a:cs typeface="Arial"/>
              </a:rPr>
              <a:t>Mamilio</a:t>
            </a:r>
            <a:r>
              <a:rPr lang="it-IT" sz="2000" b="1" i="1" spc="30" dirty="0">
                <a:latin typeface="Arial"/>
                <a:cs typeface="Arial"/>
              </a:rPr>
              <a:t>. [...] fu così che nella città scossa da molteplici ansietà si affacciò per la prima volta l'idea di creare un dittatore </a:t>
            </a:r>
            <a:r>
              <a:rPr lang="it-IT" sz="2000" b="1" spc="30" dirty="0">
                <a:latin typeface="Arial"/>
                <a:cs typeface="Arial"/>
              </a:rPr>
              <a:t>(</a:t>
            </a:r>
            <a:r>
              <a:rPr lang="it-IT" sz="2000" b="1" spc="30" dirty="0" err="1">
                <a:latin typeface="Arial"/>
                <a:cs typeface="Arial"/>
              </a:rPr>
              <a:t>Postumio</a:t>
            </a:r>
            <a:r>
              <a:rPr lang="it-IT" sz="2000" b="1" spc="30" dirty="0">
                <a:latin typeface="Arial"/>
                <a:cs typeface="Arial"/>
              </a:rPr>
              <a:t>).</a:t>
            </a:r>
          </a:p>
          <a:p>
            <a:pPr algn="ctr">
              <a:lnSpc>
                <a:spcPct val="110000"/>
              </a:lnSpc>
              <a:buNone/>
            </a:pPr>
            <a:r>
              <a:rPr lang="it-IT" sz="2000" b="1" spc="30" dirty="0">
                <a:latin typeface="Arial"/>
                <a:cs typeface="Arial"/>
              </a:rPr>
              <a:t>(</a:t>
            </a:r>
            <a:r>
              <a:rPr lang="it-IT" sz="2000" b="1" i="1" spc="30" dirty="0">
                <a:latin typeface="Arial"/>
                <a:cs typeface="Arial"/>
              </a:rPr>
              <a:t>Ibid.</a:t>
            </a:r>
            <a:r>
              <a:rPr lang="it-IT" sz="2000" b="1" spc="30" dirty="0">
                <a:latin typeface="Arial"/>
                <a:cs typeface="Arial"/>
              </a:rPr>
              <a:t>, II, 18)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preview_html_3c3004fb-e140164431587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8092" y="1672045"/>
            <a:ext cx="10155978" cy="2418937"/>
          </a:xfrm>
          <a:ln w="22225">
            <a:solidFill>
              <a:schemeClr val="tx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783771" y="4519749"/>
            <a:ext cx="1047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 </a:t>
            </a:r>
            <a:r>
              <a:rPr lang="it-IT" sz="2000" dirty="0">
                <a:latin typeface="Baskerville Old Face" pitchFamily="18" charset="0"/>
              </a:rPr>
              <a:t>[...]...IEI STETERAI POPLIOSIO VALESIOSIO / SUODALES MAMARTEI</a:t>
            </a:r>
            <a:br>
              <a:rPr lang="it-IT" sz="2000" dirty="0">
                <a:latin typeface="Baskerville Old Face" pitchFamily="18" charset="0"/>
              </a:rPr>
            </a:br>
            <a:r>
              <a:rPr lang="it-IT" sz="2000" dirty="0">
                <a:latin typeface="Baskerville Old Face" pitchFamily="18" charset="0"/>
              </a:rPr>
              <a:t>"... posero di Publio Valerio / i compagni a Marte", oppure "I compagni di Publio Valerio donarono a Marte" </a:t>
            </a:r>
          </a:p>
          <a:p>
            <a:pPr algn="ctr"/>
            <a:endParaRPr lang="it-IT" sz="2000" dirty="0">
              <a:latin typeface="Baskerville Old Face" pitchFamily="18" charset="0"/>
            </a:endParaRPr>
          </a:p>
          <a:p>
            <a:pPr algn="ctr"/>
            <a:endParaRPr lang="it-IT" sz="2000" dirty="0">
              <a:latin typeface="Baskerville Old Face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5264335" y="2756260"/>
            <a:ext cx="3801292" cy="1319349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9296454" y="1772180"/>
            <a:ext cx="1611086" cy="1319349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122023" y="627017"/>
            <a:ext cx="651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latin typeface="Baskerville Old Face" pitchFamily="18" charset="0"/>
              </a:rPr>
              <a:t>Lapis </a:t>
            </a:r>
            <a:r>
              <a:rPr lang="it-IT" sz="2800" b="1" i="1" dirty="0" err="1">
                <a:latin typeface="Baskerville Old Face" pitchFamily="18" charset="0"/>
              </a:rPr>
              <a:t>Satricanus</a:t>
            </a:r>
            <a:r>
              <a:rPr lang="it-IT" sz="2800" b="1" dirty="0">
                <a:latin typeface="Baskerville Old Face" pitchFamily="18" charset="0"/>
              </a:rPr>
              <a:t>, </a:t>
            </a:r>
            <a:r>
              <a:rPr lang="it-IT" sz="2800" b="1" dirty="0" err="1">
                <a:latin typeface="Baskerville Old Face" pitchFamily="18" charset="0"/>
              </a:rPr>
              <a:t>VI</a:t>
            </a:r>
            <a:r>
              <a:rPr lang="it-IT" sz="2800" b="1" dirty="0">
                <a:latin typeface="Baskerville Old Face" pitchFamily="18" charset="0"/>
              </a:rPr>
              <a:t> a.C. </a:t>
            </a:r>
            <a:endParaRPr lang="it-IT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42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" y="1575650"/>
            <a:ext cx="3390926" cy="4815165"/>
          </a:xfrm>
          <a:ln w="25400">
            <a:solidFill>
              <a:srgbClr val="C00000"/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4114791" y="4790613"/>
            <a:ext cx="89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Fase 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054919" y="3315597"/>
            <a:ext cx="89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Fase II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060362" y="2559038"/>
            <a:ext cx="89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Fase III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5067290" y="1944153"/>
            <a:ext cx="2193464" cy="4078158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it-IT" b="1" dirty="0">
                <a:latin typeface="Comic Sans MS" panose="030F0702030302020204" pitchFamily="66" charset="0"/>
              </a:rPr>
              <a:t>Un solo periodo: è qui che i resti di una generica battaglia diventano  questa o quella determinata battaglia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10239" y="234945"/>
            <a:ext cx="347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fonti materiali </a:t>
            </a:r>
            <a:r>
              <a:rPr lang="it-IT" b="1" dirty="0">
                <a:latin typeface="Comic Sans MS" panose="030F0702030302020204" pitchFamily="66" charset="0"/>
              </a:rPr>
              <a:t>raccontano episodi  di vita quotidiana talvolta anche insignificanti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8365682" y="273042"/>
            <a:ext cx="347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Le fonti scritte </a:t>
            </a:r>
            <a:r>
              <a:rPr lang="it-IT" b="1" dirty="0">
                <a:latin typeface="Comic Sans MS" panose="030F0702030302020204" pitchFamily="66" charset="0"/>
              </a:rPr>
              <a:t>consentono la scansione dei processi umani per tappe significative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94" y="1575650"/>
            <a:ext cx="3758088" cy="4815165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3" name="Freccia a destra 22"/>
          <p:cNvSpPr/>
          <p:nvPr/>
        </p:nvSpPr>
        <p:spPr>
          <a:xfrm>
            <a:off x="3480727" y="4714022"/>
            <a:ext cx="544287" cy="522515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/>
          <p:cNvSpPr/>
          <p:nvPr/>
        </p:nvSpPr>
        <p:spPr>
          <a:xfrm>
            <a:off x="3516082" y="3239006"/>
            <a:ext cx="544287" cy="522515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/>
          <p:cNvSpPr/>
          <p:nvPr/>
        </p:nvSpPr>
        <p:spPr>
          <a:xfrm>
            <a:off x="3516082" y="2482447"/>
            <a:ext cx="544287" cy="522515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 destra 25"/>
          <p:cNvSpPr/>
          <p:nvPr/>
        </p:nvSpPr>
        <p:spPr>
          <a:xfrm rot="-10800000">
            <a:off x="7413150" y="3309931"/>
            <a:ext cx="544287" cy="522515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bidirezionale orizzontale 26"/>
          <p:cNvSpPr/>
          <p:nvPr/>
        </p:nvSpPr>
        <p:spPr>
          <a:xfrm>
            <a:off x="4180110" y="273042"/>
            <a:ext cx="3673908" cy="632359"/>
          </a:xfrm>
          <a:prstGeom prst="left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425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0000" y="54876"/>
            <a:ext cx="10235388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In base alla maggiore o minore </a:t>
            </a:r>
            <a:r>
              <a:rPr lang="it-IT" sz="2600" dirty="0">
                <a:solidFill>
                  <a:srgbClr val="FFC000"/>
                </a:solidFill>
                <a:latin typeface="Arial"/>
                <a:cs typeface="Arial"/>
              </a:rPr>
              <a:t>DISTANZA</a:t>
            </a:r>
            <a:r>
              <a:rPr lang="it-IT" sz="2600" dirty="0">
                <a:solidFill>
                  <a:schemeClr val="tx1"/>
                </a:solidFill>
                <a:latin typeface="Arial"/>
                <a:cs typeface="Arial"/>
              </a:rPr>
              <a:t> nei riguardi della realtà che documentano le fonti possono essere: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0000" y="1403576"/>
            <a:ext cx="5040000" cy="823912"/>
          </a:xfrm>
          <a:ln>
            <a:solidFill>
              <a:schemeClr val="tx1"/>
            </a:solidFill>
          </a:ln>
        </p:spPr>
        <p:txBody>
          <a:bodyPr lIns="180000" rIns="180000" anchor="ctr" anchorCtr="0"/>
          <a:lstStyle/>
          <a:p>
            <a:pPr algn="ctr"/>
            <a:r>
              <a:rPr lang="it-IT" b="1" dirty="0">
                <a:solidFill>
                  <a:srgbClr val="8EB9D4"/>
                </a:solidFill>
                <a:latin typeface="Arial"/>
                <a:cs typeface="Arial"/>
              </a:rPr>
              <a:t>Primarie (contemporanee alla realtà che descrivono)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Epigrafi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Monumenti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Monete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Testimonianze archeologiche in generale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Papiri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Per la letteratura, le opere di un autore nell’edizione originale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19840" y="1393502"/>
            <a:ext cx="5040000" cy="823912"/>
          </a:xfrm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/>
            <a:r>
              <a:rPr lang="it-IT" b="1" dirty="0">
                <a:solidFill>
                  <a:srgbClr val="8EB9D4"/>
                </a:solidFill>
                <a:latin typeface="Arial"/>
                <a:cs typeface="Arial"/>
              </a:rPr>
              <a:t>Secondarie (posteriori)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  <a:noFill/>
          <a:ln>
            <a:noFill/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Racconti storici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Opere letterarie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>
                <a:latin typeface="Arial"/>
                <a:cs typeface="Arial"/>
              </a:rPr>
              <a:t>Tutte quelle costituite da opere storiografiche a loro volta frutto di un lavoro condotto su fonti primarie</a:t>
            </a:r>
          </a:p>
        </p:txBody>
      </p:sp>
    </p:spTree>
    <p:extLst>
      <p:ext uri="{BB962C8B-B14F-4D97-AF65-F5344CB8AC3E}">
        <p14:creationId xmlns:p14="http://schemas.microsoft.com/office/powerpoint/2010/main" val="2687775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182880"/>
            <a:ext cx="10515600" cy="12148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600" b="1" dirty="0">
                <a:latin typeface="Arial"/>
                <a:cs typeface="Arial"/>
              </a:rPr>
              <a:t>In base alla </a:t>
            </a:r>
            <a:r>
              <a:rPr lang="it-IT" sz="2600" b="1" dirty="0">
                <a:solidFill>
                  <a:srgbClr val="FFC000"/>
                </a:solidFill>
                <a:latin typeface="Arial"/>
                <a:cs typeface="Arial"/>
              </a:rPr>
              <a:t>MODALITA’</a:t>
            </a:r>
            <a:r>
              <a:rPr lang="it-IT" sz="2600" b="1" dirty="0">
                <a:latin typeface="Arial"/>
                <a:cs typeface="Arial"/>
              </a:rPr>
              <a:t> di trasmissione, le fonti possono essere: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025216" cy="823912"/>
          </a:xfr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it-IT" sz="2600" b="1" dirty="0">
                <a:solidFill>
                  <a:srgbClr val="8EB9D4"/>
                </a:solidFill>
                <a:latin typeface="Arial"/>
                <a:cs typeface="Arial"/>
              </a:rPr>
              <a:t>Dirette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25216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>
                <a:latin typeface="Arial"/>
                <a:cs typeface="Arial"/>
              </a:rPr>
              <a:t>Es. nel 2014 è stato scoperto un papiro del III secolo d.C. dal Prof. </a:t>
            </a:r>
            <a:r>
              <a:rPr lang="it-IT" sz="2400" dirty="0" err="1">
                <a:latin typeface="Arial"/>
                <a:cs typeface="Arial"/>
              </a:rPr>
              <a:t>Dirk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Obbink</a:t>
            </a:r>
            <a:r>
              <a:rPr lang="it-IT" sz="2400" dirty="0">
                <a:latin typeface="Arial"/>
                <a:cs typeface="Arial"/>
              </a:rPr>
              <a:t> dell'università di Oxford, che ha ricevuto da un anonimo collezionista di Londra il frammento su cui erano custoditi due poemi inediti della poetessa greca Saffo.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it-IT" sz="2600" b="1" dirty="0">
                <a:solidFill>
                  <a:srgbClr val="8EB9D4"/>
                </a:solidFill>
                <a:latin typeface="Arial"/>
                <a:cs typeface="Arial"/>
              </a:rPr>
              <a:t>Indirette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>
                <a:latin typeface="Arial"/>
                <a:cs typeface="Arial"/>
              </a:rPr>
              <a:t>Quando si conosce un testo o informazioni su un autore grazie alla sua citazione all’interno di un’altra opera.</a:t>
            </a:r>
          </a:p>
          <a:p>
            <a:pPr marL="88900" indent="0">
              <a:lnSpc>
                <a:spcPct val="100000"/>
              </a:lnSpc>
              <a:buNone/>
            </a:pPr>
            <a:r>
              <a:rPr lang="it-IT" sz="2400" dirty="0">
                <a:latin typeface="Arial"/>
                <a:cs typeface="Arial"/>
              </a:rPr>
              <a:t>Es «Cinta di viole, pura, riso di miele, Saffo» (Alceo, 620 a.C. </a:t>
            </a:r>
            <a:r>
              <a:rPr lang="it-IT" sz="2400" dirty="0" err="1">
                <a:latin typeface="Arial"/>
                <a:cs typeface="Arial"/>
              </a:rPr>
              <a:t>ca</a:t>
            </a:r>
            <a:r>
              <a:rPr lang="it-IT" sz="2400" dirty="0">
                <a:latin typeface="Arial"/>
                <a:cs typeface="Arial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054776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07515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Bookman Old Style" panose="02050604050505020204" pitchFamily="18" charset="0"/>
              </a:rPr>
              <a:t>FONTI ARCHEOLOGICHE</a:t>
            </a:r>
            <a:br>
              <a:rPr lang="it-IT" sz="4800" b="1" dirty="0">
                <a:latin typeface="Bookman Old Style" panose="02050604050505020204" pitchFamily="18" charset="0"/>
              </a:rPr>
            </a:br>
            <a:r>
              <a:rPr lang="it-IT" sz="4800" b="1" dirty="0">
                <a:latin typeface="Bookman Old Style" panose="02050604050505020204" pitchFamily="18" charset="0"/>
              </a:rPr>
              <a:t>Fonti antiche NON LETTERARIE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908662"/>
            <a:ext cx="10515600" cy="3857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Bookman Old Style" panose="02050604050505020204" pitchFamily="18" charset="0"/>
              </a:rPr>
              <a:t>«EVIDENZE» o «TRACCE» materiali che hanno fatto parte, in passato, di un sistema comportamentale «ATTIVO» e sono successivamente passate a far parte di un CONTESTO ARCHEOLOGICO (nel quale hanno interagito solo con l’ambiente naturale) per poi rientrare a far parte del contesto sistemico attuale</a:t>
            </a:r>
          </a:p>
        </p:txBody>
      </p:sp>
    </p:spTree>
    <p:extLst>
      <p:ext uri="{BB962C8B-B14F-4D97-AF65-F5344CB8AC3E}">
        <p14:creationId xmlns:p14="http://schemas.microsoft.com/office/powerpoint/2010/main" val="51066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5464"/>
            <a:ext cx="10515600" cy="1402080"/>
          </a:xfrm>
        </p:spPr>
        <p:txBody>
          <a:bodyPr/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L’ARCHEOLOGIA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25189"/>
            <a:ext cx="10709366" cy="439782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Bookman Old Style" panose="02050604050505020204" pitchFamily="18" charset="0"/>
              </a:rPr>
              <a:t>Disciplina storica che ricostruisce il passato dell’uomo attraverso lo studio delle tracce materiali delle sue attività in relazione all’ambiente circostante (</a:t>
            </a:r>
            <a:r>
              <a:rPr lang="it-IT" dirty="0" err="1">
                <a:latin typeface="Bookman Old Style" panose="02050604050505020204" pitchFamily="18" charset="0"/>
              </a:rPr>
              <a:t>Ortalli</a:t>
            </a:r>
            <a:r>
              <a:rPr lang="it-IT" dirty="0">
                <a:latin typeface="Bookman Old Style" panose="02050604050505020204" pitchFamily="18" charset="0"/>
              </a:rPr>
              <a:t> 2008)</a:t>
            </a:r>
          </a:p>
          <a:p>
            <a:pPr marL="0" indent="0">
              <a:buNone/>
            </a:pPr>
            <a:endParaRPr lang="it-IT" dirty="0">
              <a:latin typeface="Bookman Old Style" panose="02050604050505020204" pitchFamily="18" charset="0"/>
            </a:endParaRPr>
          </a:p>
          <a:p>
            <a:endParaRPr lang="it-IT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Bookman Old Style" panose="02050604050505020204" pitchFamily="18" charset="0"/>
              </a:rPr>
              <a:t>“cultura materiale”: qualsiasi testimonianza che rappresenti la manifestazione, ideale o manuale, di un individuo o di una comunità </a:t>
            </a:r>
          </a:p>
        </p:txBody>
      </p:sp>
    </p:spTree>
    <p:extLst>
      <p:ext uri="{BB962C8B-B14F-4D97-AF65-F5344CB8AC3E}">
        <p14:creationId xmlns:p14="http://schemas.microsoft.com/office/powerpoint/2010/main" val="178337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109728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Bookman Old Style" panose="02050604050505020204" pitchFamily="18" charset="0"/>
              </a:rPr>
              <a:t>ARCHEOLOGIA e STORIA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3143" y="1358537"/>
            <a:ext cx="11103428" cy="5399314"/>
          </a:xfrm>
        </p:spPr>
        <p:txBody>
          <a:bodyPr>
            <a:noAutofit/>
          </a:bodyPr>
          <a:lstStyle/>
          <a:p>
            <a:pPr algn="just"/>
            <a:endParaRPr lang="it-IT" sz="44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it-IT" sz="4400" dirty="0">
                <a:latin typeface="Bookman Old Style" panose="02050604050505020204" pitchFamily="18" charset="0"/>
              </a:rPr>
              <a:t>Si occupano delle stesse epoche e delle stesse problematiche. </a:t>
            </a:r>
          </a:p>
          <a:p>
            <a:pPr marL="0" indent="0" algn="just">
              <a:buNone/>
            </a:pPr>
            <a:endParaRPr lang="it-IT" sz="4400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it-IT" sz="4400" dirty="0">
                <a:latin typeface="Bookman Old Style" panose="02050604050505020204" pitchFamily="18" charset="0"/>
              </a:rPr>
              <a:t>La loro distinzione riguarda solo il tipo di documenti che esse studiano e quindi i metodi che esse applicano per interpretarli (Manacorda 2008). </a:t>
            </a:r>
          </a:p>
        </p:txBody>
      </p:sp>
    </p:spTree>
    <p:extLst>
      <p:ext uri="{BB962C8B-B14F-4D97-AF65-F5344CB8AC3E}">
        <p14:creationId xmlns:p14="http://schemas.microsoft.com/office/powerpoint/2010/main" val="186010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3866"/>
            <a:ext cx="10515600" cy="957491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latin typeface="Arial"/>
                <a:cs typeface="Arial"/>
              </a:rPr>
              <a:t>Tucidide e l’archeologia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6000" y="3746618"/>
            <a:ext cx="10800000" cy="26484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2600" i="1" dirty="0">
                <a:latin typeface="Arial"/>
                <a:cs typeface="Arial"/>
              </a:rPr>
              <a:t>“Fino ad ora le fonti di quanto ho detto sono state la mia visione diretta </a:t>
            </a:r>
            <a:r>
              <a:rPr lang="it-IT" sz="2600" dirty="0">
                <a:latin typeface="Arial"/>
                <a:cs typeface="Arial"/>
              </a:rPr>
              <a:t>(</a:t>
            </a:r>
            <a:r>
              <a:rPr lang="it-IT" sz="2600" dirty="0" err="1">
                <a:latin typeface="Arial"/>
                <a:cs typeface="Arial"/>
              </a:rPr>
              <a:t>òpsis</a:t>
            </a:r>
            <a:r>
              <a:rPr lang="it-IT" sz="2600" dirty="0">
                <a:latin typeface="Arial"/>
                <a:cs typeface="Arial"/>
              </a:rPr>
              <a:t>)</a:t>
            </a:r>
            <a:r>
              <a:rPr lang="it-IT" sz="2600" i="1" dirty="0">
                <a:latin typeface="Arial"/>
                <a:cs typeface="Arial"/>
              </a:rPr>
              <a:t>, la mia valutazione critica </a:t>
            </a:r>
            <a:r>
              <a:rPr lang="it-IT" sz="2600" dirty="0">
                <a:latin typeface="Arial"/>
                <a:cs typeface="Arial"/>
              </a:rPr>
              <a:t>(gnome)</a:t>
            </a:r>
            <a:r>
              <a:rPr lang="it-IT" sz="2600" i="1" dirty="0">
                <a:latin typeface="Arial"/>
                <a:cs typeface="Arial"/>
              </a:rPr>
              <a:t>, la mia ricerca </a:t>
            </a:r>
            <a:r>
              <a:rPr lang="it-IT" sz="2600" dirty="0">
                <a:latin typeface="Arial"/>
                <a:cs typeface="Arial"/>
              </a:rPr>
              <a:t>(</a:t>
            </a:r>
            <a:r>
              <a:rPr lang="it-IT" sz="2600" dirty="0" err="1">
                <a:latin typeface="Arial"/>
                <a:cs typeface="Arial"/>
              </a:rPr>
              <a:t>historìe</a:t>
            </a:r>
            <a:r>
              <a:rPr lang="it-IT" sz="2600" i="1" dirty="0">
                <a:latin typeface="Arial"/>
                <a:cs typeface="Arial"/>
              </a:rPr>
              <a:t>), ma d’ora innanzi riporto i racconti degli Egiziani come li ho sentiti.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600" i="1" dirty="0">
                <a:latin typeface="Arial"/>
                <a:cs typeface="Arial"/>
              </a:rPr>
              <a:t>Queste notizie sui Persiani le posso affermare con sicurezza, perché ne ho conoscenza diretta; invece queste altre </a:t>
            </a:r>
            <a:r>
              <a:rPr lang="it-IT" sz="2600" dirty="0">
                <a:latin typeface="Arial"/>
                <a:cs typeface="Arial"/>
              </a:rPr>
              <a:t>[…] </a:t>
            </a:r>
            <a:r>
              <a:rPr lang="it-IT" sz="2600" i="1" dirty="0">
                <a:latin typeface="Arial"/>
                <a:cs typeface="Arial"/>
              </a:rPr>
              <a:t>non mi sento di affermarle con certezza”.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575317" y="1340889"/>
            <a:ext cx="304136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dirty="0" err="1">
                <a:latin typeface="Arial"/>
                <a:cs typeface="Arial"/>
              </a:rPr>
              <a:t>Tekméria</a:t>
            </a:r>
            <a:r>
              <a:rPr lang="it-IT" sz="2400" dirty="0">
                <a:latin typeface="Arial"/>
                <a:cs typeface="Arial"/>
              </a:rPr>
              <a:t>, gli «indizi»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5875565" y="2025472"/>
            <a:ext cx="440871" cy="423598"/>
          </a:xfrm>
          <a:prstGeom prst="down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2000" y="2542066"/>
            <a:ext cx="105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spc="50" dirty="0">
                <a:latin typeface="Arial"/>
                <a:cs typeface="Arial"/>
              </a:rPr>
              <a:t>Dall’impossibilità di controllare ogni notizia nasce la consapevolezza della relatività della ricostruzione storica: </a:t>
            </a:r>
          </a:p>
        </p:txBody>
      </p:sp>
    </p:spTree>
    <p:extLst>
      <p:ext uri="{BB962C8B-B14F-4D97-AF65-F5344CB8AC3E}">
        <p14:creationId xmlns:p14="http://schemas.microsoft.com/office/powerpoint/2010/main" val="1253598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Profondità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0</TotalTime>
  <Words>1616</Words>
  <Application>Microsoft Office PowerPoint</Application>
  <PresentationFormat>Widescreen</PresentationFormat>
  <Paragraphs>163</Paragraphs>
  <Slides>27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Arial</vt:lpstr>
      <vt:lpstr>Baskerville Old Face</vt:lpstr>
      <vt:lpstr>Bookman Old Style</vt:lpstr>
      <vt:lpstr>Calibri</vt:lpstr>
      <vt:lpstr>Calibri Light</vt:lpstr>
      <vt:lpstr>Comic Sans MS</vt:lpstr>
      <vt:lpstr>Corbel</vt:lpstr>
      <vt:lpstr>Footlight MT Light</vt:lpstr>
      <vt:lpstr>Gill Sans MT</vt:lpstr>
      <vt:lpstr>Wingdings</vt:lpstr>
      <vt:lpstr>Wingdings 2</vt:lpstr>
      <vt:lpstr>Profondità</vt:lpstr>
      <vt:lpstr>Tema di Office</vt:lpstr>
      <vt:lpstr>Le fonti archeologiche per la storia romana</vt:lpstr>
      <vt:lpstr>Quali sono le fonti per la storia antica?</vt:lpstr>
      <vt:lpstr>Presentazione standard di PowerPoint</vt:lpstr>
      <vt:lpstr>In base alla maggiore o minore DISTANZA nei riguardi della realtà che documentano le fonti possono essere:</vt:lpstr>
      <vt:lpstr>In base alla MODALITA’ di trasmissione, le fonti possono essere:</vt:lpstr>
      <vt:lpstr>FONTI ARCHEOLOGICHE Fonti antiche NON LETTERARIE</vt:lpstr>
      <vt:lpstr>L’ARCHEOLOGIA</vt:lpstr>
      <vt:lpstr>ARCHEOLOGIA e STORIA</vt:lpstr>
      <vt:lpstr>Tucidide e l’archeologia</vt:lpstr>
      <vt:lpstr>L’ARCHEOLOGO</vt:lpstr>
      <vt:lpstr>LE TIPOLOGIE DI EVIDENZE</vt:lpstr>
      <vt:lpstr>NATURA DEI REPERTI</vt:lpstr>
      <vt:lpstr>TECNICHE DI INDAGINE</vt:lpstr>
      <vt:lpstr>Ricognizioni di superficie (SURVEY)</vt:lpstr>
      <vt:lpstr>Ambiti di ricerca sul territorio e analisi dei dati</vt:lpstr>
      <vt:lpstr>LO SCAVO ARCHEOLOGICO</vt:lpstr>
      <vt:lpstr>Lo scavo archeologico: schema essenziale di percorso</vt:lpstr>
      <vt:lpstr>Presentazione standard di PowerPoint</vt:lpstr>
      <vt:lpstr>IL MATRIX</vt:lpstr>
      <vt:lpstr>1. I dati storiografici: 509 a.C. cacciata di Tarquinio il Superbo (Tito Livio Ab Urbe condita in 142 libri)</vt:lpstr>
      <vt:lpstr>Presentazione standard di PowerPoint</vt:lpstr>
      <vt:lpstr>Confronto con le fonti primarie: evento traumatico o passaggio graduale?</vt:lpstr>
      <vt:lpstr>2. La Battaglia del Lago Regillo: Publicola</vt:lpstr>
      <vt:lpstr>Publicola e la cacciata dei Tarquini</vt:lpstr>
      <vt:lpstr>Tito Livio racconta: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fonti storiografiche per l’età romana</dc:title>
  <dc:creator>utente</dc:creator>
  <cp:lastModifiedBy>zrl</cp:lastModifiedBy>
  <cp:revision>359</cp:revision>
  <dcterms:created xsi:type="dcterms:W3CDTF">2015-10-02T07:44:23Z</dcterms:created>
  <dcterms:modified xsi:type="dcterms:W3CDTF">2020-12-03T08:32:35Z</dcterms:modified>
</cp:coreProperties>
</file>