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0" r:id="rId3"/>
    <p:sldId id="258" r:id="rId4"/>
    <p:sldId id="259" r:id="rId5"/>
    <p:sldId id="261" r:id="rId6"/>
    <p:sldId id="262" r:id="rId7"/>
    <p:sldId id="264" r:id="rId8"/>
    <p:sldId id="263" r:id="rId9"/>
    <p:sldId id="267" r:id="rId10"/>
    <p:sldId id="268" r:id="rId11"/>
    <p:sldId id="269" r:id="rId12"/>
    <p:sldId id="270" r:id="rId13"/>
    <p:sldId id="271" r:id="rId14"/>
    <p:sldId id="272" r:id="rId15"/>
    <p:sldId id="273" r:id="rId16"/>
    <p:sldId id="265" r:id="rId17"/>
    <p:sldId id="266" r:id="rId18"/>
    <p:sldId id="274" r:id="rId19"/>
    <p:sldId id="275" r:id="rId20"/>
    <p:sldId id="276" r:id="rId21"/>
    <p:sldId id="277"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3B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9A24DC2-ADFD-4085-9059-06B706FED46D}" type="datetimeFigureOut">
              <a:rPr lang="it-IT" smtClean="0"/>
              <a:t>03/12/2020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24663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A24DC2-ADFD-4085-9059-06B706FED46D}" type="datetimeFigureOut">
              <a:rPr lang="it-IT" smtClean="0"/>
              <a:t>03/12/2020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246283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A24DC2-ADFD-4085-9059-06B706FED46D}" type="datetimeFigureOut">
              <a:rPr lang="it-IT" smtClean="0"/>
              <a:t>03/12/2020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426762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A24DC2-ADFD-4085-9059-06B706FED46D}" type="datetimeFigureOut">
              <a:rPr lang="it-IT" smtClean="0"/>
              <a:t>03/12/2020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190416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9A24DC2-ADFD-4085-9059-06B706FED46D}" type="datetimeFigureOut">
              <a:rPr lang="it-IT" smtClean="0"/>
              <a:t>03/12/2020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226130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9A24DC2-ADFD-4085-9059-06B706FED46D}" type="datetimeFigureOut">
              <a:rPr lang="it-IT" smtClean="0"/>
              <a:t>03/12/2020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342751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9A24DC2-ADFD-4085-9059-06B706FED46D}" type="datetimeFigureOut">
              <a:rPr lang="it-IT" smtClean="0"/>
              <a:t>03/12/2020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167005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9A24DC2-ADFD-4085-9059-06B706FED46D}" type="datetimeFigureOut">
              <a:rPr lang="it-IT" smtClean="0"/>
              <a:t>03/12/2020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199555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9A24DC2-ADFD-4085-9059-06B706FED46D}" type="datetimeFigureOut">
              <a:rPr lang="it-IT" smtClean="0"/>
              <a:t>03/12/2020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146713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9A24DC2-ADFD-4085-9059-06B706FED46D}" type="datetimeFigureOut">
              <a:rPr lang="it-IT" smtClean="0"/>
              <a:t>03/12/2020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44318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9A24DC2-ADFD-4085-9059-06B706FED46D}" type="datetimeFigureOut">
              <a:rPr lang="it-IT" smtClean="0"/>
              <a:t>03/12/2020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684064-9B0B-485A-AD26-40E4E516ED6A}" type="slidenum">
              <a:rPr lang="it-IT" smtClean="0"/>
              <a:t>‹N›</a:t>
            </a:fld>
            <a:endParaRPr lang="it-IT"/>
          </a:p>
        </p:txBody>
      </p:sp>
    </p:spTree>
    <p:extLst>
      <p:ext uri="{BB962C8B-B14F-4D97-AF65-F5344CB8AC3E}">
        <p14:creationId xmlns:p14="http://schemas.microsoft.com/office/powerpoint/2010/main" val="348429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24DC2-ADFD-4085-9059-06B706FED46D}" type="datetimeFigureOut">
              <a:rPr lang="it-IT" smtClean="0"/>
              <a:t>03/12/2020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84064-9B0B-485A-AD26-40E4E516ED6A}" type="slidenum">
              <a:rPr lang="it-IT" smtClean="0"/>
              <a:t>‹N›</a:t>
            </a:fld>
            <a:endParaRPr lang="it-IT"/>
          </a:p>
        </p:txBody>
      </p:sp>
    </p:spTree>
    <p:extLst>
      <p:ext uri="{BB962C8B-B14F-4D97-AF65-F5344CB8AC3E}">
        <p14:creationId xmlns:p14="http://schemas.microsoft.com/office/powerpoint/2010/main" val="208205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2217" y="156754"/>
            <a:ext cx="11504023" cy="1405345"/>
          </a:xfrm>
        </p:spPr>
        <p:txBody>
          <a:bodyPr>
            <a:normAutofit fontScale="90000"/>
          </a:bodyPr>
          <a:lstStyle/>
          <a:p>
            <a:r>
              <a:rPr lang="la-Latn" sz="4800" b="1" i="1" dirty="0">
                <a:solidFill>
                  <a:schemeClr val="bg1"/>
                </a:solidFill>
                <a:latin typeface="Candara" panose="020E0502030303020204" pitchFamily="34" charset="0"/>
              </a:rPr>
              <a:t>Gaius Iulius Caesar Octavianus Augustus</a:t>
            </a:r>
            <a:br>
              <a:rPr lang="it-IT" sz="4800" b="1" dirty="0">
                <a:solidFill>
                  <a:schemeClr val="bg1"/>
                </a:solidFill>
                <a:latin typeface="Candara" panose="020E0502030303020204" pitchFamily="34" charset="0"/>
              </a:rPr>
            </a:br>
            <a:br>
              <a:rPr lang="it-IT" sz="2400" b="1" dirty="0">
                <a:solidFill>
                  <a:schemeClr val="bg1"/>
                </a:solidFill>
                <a:latin typeface="Candara" panose="020E0502030303020204" pitchFamily="34" charset="0"/>
              </a:rPr>
            </a:br>
            <a:r>
              <a:rPr lang="it-IT" sz="2400" b="1" dirty="0">
                <a:solidFill>
                  <a:schemeClr val="bg1"/>
                </a:solidFill>
                <a:latin typeface="Candara" panose="020E0502030303020204" pitchFamily="34" charset="0"/>
              </a:rPr>
              <a:t>il fondatore dell’Impero che cambiò la storia di Roma e del mondo</a:t>
            </a:r>
            <a:endParaRPr lang="it-IT" dirty="0">
              <a:solidFill>
                <a:schemeClr val="bg1"/>
              </a:solidFill>
            </a:endParaRPr>
          </a:p>
        </p:txBody>
      </p:sp>
      <p:sp>
        <p:nvSpPr>
          <p:cNvPr id="3" name="Sottotitolo 2"/>
          <p:cNvSpPr>
            <a:spLocks noGrp="1"/>
          </p:cNvSpPr>
          <p:nvPr>
            <p:ph type="subTitle" idx="1"/>
          </p:nvPr>
        </p:nvSpPr>
        <p:spPr>
          <a:xfrm>
            <a:off x="7506788" y="3605349"/>
            <a:ext cx="4476206" cy="2969621"/>
          </a:xfrm>
        </p:spPr>
        <p:txBody>
          <a:bodyPr/>
          <a:lstStyle/>
          <a:p>
            <a:endParaRPr lang="it-IT" dirty="0"/>
          </a:p>
          <a:p>
            <a:endParaRPr lang="it-IT" dirty="0"/>
          </a:p>
          <a:p>
            <a:endParaRPr lang="it-IT" dirty="0"/>
          </a:p>
          <a:p>
            <a:endParaRPr lang="it-IT" dirty="0"/>
          </a:p>
          <a:p>
            <a:endParaRPr lang="it-IT" dirty="0"/>
          </a:p>
          <a:p>
            <a:pPr algn="r"/>
            <a:r>
              <a:rPr lang="it-IT" sz="3200" dirty="0">
                <a:solidFill>
                  <a:schemeClr val="bg1"/>
                </a:solidFill>
                <a:latin typeface="Candara" panose="020E0502030303020204" pitchFamily="34" charset="0"/>
              </a:rPr>
              <a:t>Dr.ssa Laura </a:t>
            </a:r>
            <a:r>
              <a:rPr lang="it-IT" sz="3200" dirty="0" err="1">
                <a:solidFill>
                  <a:schemeClr val="bg1"/>
                </a:solidFill>
                <a:latin typeface="Candara" panose="020E0502030303020204" pitchFamily="34" charset="0"/>
              </a:rPr>
              <a:t>Audino</a:t>
            </a:r>
            <a:endParaRPr lang="it-IT" sz="3200" dirty="0">
              <a:solidFill>
                <a:schemeClr val="bg1"/>
              </a:solidFill>
              <a:latin typeface="Candara" panose="020E0502030303020204" pitchFamily="34" charset="0"/>
            </a:endParaRPr>
          </a:p>
        </p:txBody>
      </p:sp>
      <p:pic>
        <p:nvPicPr>
          <p:cNvPr id="4" name="Picture 8" descr="Risultati immagini per augusto imperato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4000" y="1805553"/>
            <a:ext cx="3024000" cy="49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5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2881"/>
            <a:ext cx="10515600" cy="1210490"/>
          </a:xfrm>
          <a:solidFill>
            <a:srgbClr val="0DC3BF"/>
          </a:solidFill>
        </p:spPr>
        <p:txBody>
          <a:bodyPr/>
          <a:lstStyle/>
          <a:p>
            <a:r>
              <a:rPr lang="it-IT" dirty="0">
                <a:solidFill>
                  <a:schemeClr val="bg1"/>
                </a:solidFill>
                <a:latin typeface="Candara" panose="020E0502030303020204" pitchFamily="34" charset="0"/>
              </a:rPr>
              <a:t>Nel 27 a.C. da </a:t>
            </a:r>
            <a:r>
              <a:rPr lang="it-IT" b="1" dirty="0">
                <a:solidFill>
                  <a:schemeClr val="bg1"/>
                </a:solidFill>
                <a:latin typeface="Candara" panose="020E0502030303020204" pitchFamily="34" charset="0"/>
              </a:rPr>
              <a:t>Ottaviano</a:t>
            </a:r>
            <a:r>
              <a:rPr lang="it-IT" dirty="0">
                <a:solidFill>
                  <a:schemeClr val="bg1"/>
                </a:solidFill>
                <a:latin typeface="Candara" panose="020E0502030303020204" pitchFamily="34" charset="0"/>
              </a:rPr>
              <a:t> ad </a:t>
            </a:r>
            <a:r>
              <a:rPr lang="it-IT" b="1" dirty="0">
                <a:solidFill>
                  <a:schemeClr val="bg1"/>
                </a:solidFill>
                <a:latin typeface="Candara" panose="020E0502030303020204" pitchFamily="34" charset="0"/>
              </a:rPr>
              <a:t>Augusto</a:t>
            </a:r>
          </a:p>
        </p:txBody>
      </p:sp>
      <p:sp>
        <p:nvSpPr>
          <p:cNvPr id="3" name="Segnaposto contenuto 2"/>
          <p:cNvSpPr>
            <a:spLocks noGrp="1"/>
          </p:cNvSpPr>
          <p:nvPr>
            <p:ph idx="1"/>
          </p:nvPr>
        </p:nvSpPr>
        <p:spPr>
          <a:xfrm>
            <a:off x="513806" y="1767840"/>
            <a:ext cx="11373394" cy="5024846"/>
          </a:xfrm>
        </p:spPr>
        <p:txBody>
          <a:bodyPr>
            <a:normAutofit/>
          </a:bodyPr>
          <a:lstStyle/>
          <a:p>
            <a:pPr marL="0" indent="0" algn="just">
              <a:buNone/>
            </a:pPr>
            <a:r>
              <a:rPr lang="it-IT" dirty="0">
                <a:solidFill>
                  <a:schemeClr val="bg1"/>
                </a:solidFill>
                <a:latin typeface="Cambria" panose="02040503050406030204" pitchFamily="18" charset="0"/>
                <a:ea typeface="Cambria" panose="02040503050406030204" pitchFamily="18" charset="0"/>
              </a:rPr>
              <a:t>Ottaviano restituisce nelle mani del Senato e del Popolo Romano i poteri straordinari assunti per la guerra contro Marco Antonio. </a:t>
            </a:r>
          </a:p>
          <a:p>
            <a:pPr marL="0" indent="0" algn="just">
              <a:buNone/>
            </a:pPr>
            <a:r>
              <a:rPr lang="it-IT" dirty="0">
                <a:solidFill>
                  <a:schemeClr val="bg1"/>
                </a:solidFill>
                <a:latin typeface="Cambria" panose="02040503050406030204" pitchFamily="18" charset="0"/>
                <a:ea typeface="Cambria" panose="02040503050406030204" pitchFamily="18" charset="0"/>
              </a:rPr>
              <a:t>Gli viene offerta la carica di dittatore ma la rifiuta.</a:t>
            </a:r>
          </a:p>
          <a:p>
            <a:pPr marL="0" indent="0" algn="just">
              <a:buNone/>
            </a:pPr>
            <a:endParaRPr lang="it-IT" dirty="0">
              <a:solidFill>
                <a:schemeClr val="bg1"/>
              </a:solidFill>
              <a:latin typeface="Cambria" panose="02040503050406030204" pitchFamily="18" charset="0"/>
              <a:ea typeface="Cambria" panose="02040503050406030204" pitchFamily="18" charset="0"/>
            </a:endParaRPr>
          </a:p>
          <a:p>
            <a:pPr marL="0" indent="0" algn="ctr">
              <a:buNone/>
            </a:pPr>
            <a:r>
              <a:rPr lang="it-IT" dirty="0">
                <a:solidFill>
                  <a:schemeClr val="bg1"/>
                </a:solidFill>
                <a:latin typeface="Cambria" panose="02040503050406030204" pitchFamily="18" charset="0"/>
                <a:ea typeface="Cambria" panose="02040503050406030204" pitchFamily="18" charset="0"/>
              </a:rPr>
              <a:t>In cambio il Senato gli concede:</a:t>
            </a:r>
          </a:p>
          <a:p>
            <a:pPr algn="just"/>
            <a:r>
              <a:rPr lang="it-IT" dirty="0">
                <a:solidFill>
                  <a:schemeClr val="bg1"/>
                </a:solidFill>
                <a:latin typeface="Cambria" panose="02040503050406030204" pitchFamily="18" charset="0"/>
                <a:ea typeface="Cambria" panose="02040503050406030204" pitchFamily="18" charset="0"/>
              </a:rPr>
              <a:t>La </a:t>
            </a:r>
            <a:r>
              <a:rPr lang="it-IT" i="1" dirty="0" err="1">
                <a:solidFill>
                  <a:schemeClr val="bg1"/>
                </a:solidFill>
                <a:latin typeface="Cambria" panose="02040503050406030204" pitchFamily="18" charset="0"/>
                <a:ea typeface="Cambria" panose="02040503050406030204" pitchFamily="18" charset="0"/>
              </a:rPr>
              <a:t>Tribunicia</a:t>
            </a:r>
            <a:r>
              <a:rPr lang="it-IT" i="1" dirty="0">
                <a:solidFill>
                  <a:schemeClr val="bg1"/>
                </a:solidFill>
                <a:latin typeface="Cambria" panose="02040503050406030204" pitchFamily="18" charset="0"/>
                <a:ea typeface="Cambria" panose="02040503050406030204" pitchFamily="18" charset="0"/>
              </a:rPr>
              <a:t> </a:t>
            </a:r>
            <a:r>
              <a:rPr lang="it-IT" i="1" dirty="0" err="1">
                <a:solidFill>
                  <a:schemeClr val="bg1"/>
                </a:solidFill>
                <a:latin typeface="Cambria" panose="02040503050406030204" pitchFamily="18" charset="0"/>
                <a:ea typeface="Cambria" panose="02040503050406030204" pitchFamily="18" charset="0"/>
              </a:rPr>
              <a:t>potestas</a:t>
            </a:r>
            <a:endParaRPr lang="it-IT" i="1" dirty="0">
              <a:solidFill>
                <a:schemeClr val="bg1"/>
              </a:solidFill>
              <a:latin typeface="Cambria" panose="02040503050406030204" pitchFamily="18" charset="0"/>
              <a:ea typeface="Cambria" panose="02040503050406030204" pitchFamily="18" charset="0"/>
            </a:endParaRPr>
          </a:p>
          <a:p>
            <a:pPr algn="just"/>
            <a:r>
              <a:rPr lang="it-IT" dirty="0">
                <a:solidFill>
                  <a:schemeClr val="bg1"/>
                </a:solidFill>
                <a:latin typeface="Cambria" panose="02040503050406030204" pitchFamily="18" charset="0"/>
                <a:ea typeface="Cambria" panose="02040503050406030204" pitchFamily="18" charset="0"/>
              </a:rPr>
              <a:t>L’</a:t>
            </a:r>
            <a:r>
              <a:rPr lang="it-IT" i="1" dirty="0" err="1">
                <a:solidFill>
                  <a:schemeClr val="bg1"/>
                </a:solidFill>
                <a:latin typeface="Cambria" panose="02040503050406030204" pitchFamily="18" charset="0"/>
                <a:ea typeface="Cambria" panose="02040503050406030204" pitchFamily="18" charset="0"/>
              </a:rPr>
              <a:t>imperium</a:t>
            </a:r>
            <a:r>
              <a:rPr lang="it-IT" i="1" dirty="0">
                <a:solidFill>
                  <a:schemeClr val="bg1"/>
                </a:solidFill>
                <a:latin typeface="Cambria" panose="02040503050406030204" pitchFamily="18" charset="0"/>
                <a:ea typeface="Cambria" panose="02040503050406030204" pitchFamily="18" charset="0"/>
              </a:rPr>
              <a:t> proconsolare</a:t>
            </a:r>
          </a:p>
          <a:p>
            <a:pPr algn="just"/>
            <a:r>
              <a:rPr lang="it-IT" dirty="0">
                <a:solidFill>
                  <a:schemeClr val="bg1"/>
                </a:solidFill>
                <a:latin typeface="Cambria" panose="02040503050406030204" pitchFamily="18" charset="0"/>
                <a:ea typeface="Cambria" panose="02040503050406030204" pitchFamily="18" charset="0"/>
              </a:rPr>
              <a:t>La carica di Pontefice massimo</a:t>
            </a:r>
          </a:p>
          <a:p>
            <a:pPr algn="just"/>
            <a:r>
              <a:rPr lang="it-IT" dirty="0">
                <a:solidFill>
                  <a:schemeClr val="bg1"/>
                </a:solidFill>
                <a:latin typeface="Cambria" panose="02040503050406030204" pitchFamily="18" charset="0"/>
                <a:ea typeface="Cambria" panose="02040503050406030204" pitchFamily="18" charset="0"/>
              </a:rPr>
              <a:t>il titolo di </a:t>
            </a:r>
            <a:r>
              <a:rPr lang="it-IT" b="1" dirty="0">
                <a:solidFill>
                  <a:schemeClr val="bg1"/>
                </a:solidFill>
                <a:latin typeface="Cambria" panose="02040503050406030204" pitchFamily="18" charset="0"/>
                <a:ea typeface="Cambria" panose="02040503050406030204" pitchFamily="18" charset="0"/>
              </a:rPr>
              <a:t>AUGUSTO</a:t>
            </a:r>
          </a:p>
          <a:p>
            <a:pPr marL="0" indent="0" algn="ctr">
              <a:buNone/>
            </a:pPr>
            <a:r>
              <a:rPr lang="it-IT" sz="3200" dirty="0">
                <a:solidFill>
                  <a:schemeClr val="bg1"/>
                </a:solidFill>
                <a:latin typeface="Cambria" panose="02040503050406030204" pitchFamily="18" charset="0"/>
                <a:ea typeface="Cambria" panose="02040503050406030204" pitchFamily="18" charset="0"/>
              </a:rPr>
              <a:t>Inizia il </a:t>
            </a:r>
            <a:r>
              <a:rPr lang="it-IT" sz="3200" b="1" dirty="0">
                <a:solidFill>
                  <a:schemeClr val="bg1"/>
                </a:solidFill>
                <a:latin typeface="Cambria" panose="02040503050406030204" pitchFamily="18" charset="0"/>
                <a:ea typeface="Cambria" panose="02040503050406030204" pitchFamily="18" charset="0"/>
              </a:rPr>
              <a:t>PRINCIPATO</a:t>
            </a:r>
          </a:p>
        </p:txBody>
      </p:sp>
    </p:spTree>
    <p:extLst>
      <p:ext uri="{BB962C8B-B14F-4D97-AF65-F5344CB8AC3E}">
        <p14:creationId xmlns:p14="http://schemas.microsoft.com/office/powerpoint/2010/main" val="99815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1088572"/>
          </a:xfrm>
          <a:solidFill>
            <a:srgbClr val="0DC3BF"/>
          </a:solidFill>
        </p:spPr>
        <p:txBody>
          <a:bodyPr>
            <a:normAutofit/>
          </a:bodyPr>
          <a:lstStyle/>
          <a:p>
            <a:pPr algn="ctr"/>
            <a:r>
              <a:rPr lang="it-IT" sz="4000" b="1" dirty="0">
                <a:solidFill>
                  <a:schemeClr val="bg1"/>
                </a:solidFill>
                <a:latin typeface="Candara" panose="020E0502030303020204" pitchFamily="34" charset="0"/>
              </a:rPr>
              <a:t>La </a:t>
            </a:r>
            <a:r>
              <a:rPr lang="it-IT" sz="4000" b="1" i="1" dirty="0" err="1">
                <a:solidFill>
                  <a:schemeClr val="bg1"/>
                </a:solidFill>
                <a:latin typeface="Candara" panose="020E0502030303020204" pitchFamily="34" charset="0"/>
              </a:rPr>
              <a:t>Tribunicia</a:t>
            </a:r>
            <a:r>
              <a:rPr lang="it-IT" sz="4000" b="1" i="1" dirty="0">
                <a:solidFill>
                  <a:schemeClr val="bg1"/>
                </a:solidFill>
                <a:latin typeface="Candara" panose="020E0502030303020204" pitchFamily="34" charset="0"/>
              </a:rPr>
              <a:t> Potestas </a:t>
            </a:r>
          </a:p>
        </p:txBody>
      </p:sp>
      <p:sp>
        <p:nvSpPr>
          <p:cNvPr id="3" name="Segnaposto contenuto 2"/>
          <p:cNvSpPr>
            <a:spLocks noGrp="1"/>
          </p:cNvSpPr>
          <p:nvPr>
            <p:ph idx="1"/>
          </p:nvPr>
        </p:nvSpPr>
        <p:spPr>
          <a:xfrm>
            <a:off x="95793" y="1158240"/>
            <a:ext cx="11991703" cy="5608319"/>
          </a:xfrm>
        </p:spPr>
        <p:txBody>
          <a:bodyPr>
            <a:normAutofit fontScale="62500" lnSpcReduction="20000"/>
          </a:bodyPr>
          <a:lstStyle/>
          <a:p>
            <a:pPr marL="0" indent="0" algn="just">
              <a:lnSpc>
                <a:spcPct val="150000"/>
              </a:lnSpc>
              <a:spcAft>
                <a:spcPts val="800"/>
              </a:spcAft>
              <a:buNone/>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La totalità dei poteri dei tribuni, con diritto di veto e facoltà di proporre e far approvare le leggi. </a:t>
            </a:r>
          </a:p>
          <a:p>
            <a:pPr marL="0" indent="0" algn="just">
              <a:lnSpc>
                <a:spcPct val="150000"/>
              </a:lnSpc>
              <a:spcAft>
                <a:spcPts val="800"/>
              </a:spcAft>
              <a:buNone/>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La ragione di questa attribuzione risiedeva nella </a:t>
            </a:r>
            <a:r>
              <a:rPr lang="it-IT" sz="2500" b="1" i="1" dirty="0">
                <a:solidFill>
                  <a:schemeClr val="bg1"/>
                </a:solidFill>
                <a:latin typeface="Cambria" panose="02040503050406030204" pitchFamily="18" charset="0"/>
                <a:ea typeface="Cambria" panose="02040503050406030204" pitchFamily="18" charset="0"/>
                <a:cs typeface="Times New Roman" panose="02020603050405020304" pitchFamily="18" charset="0"/>
              </a:rPr>
              <a:t>SACROSANCTITAS</a:t>
            </a: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 della carica tribunizia: si assicura ad Augusto l’inviolabilità della sua carica. </a:t>
            </a:r>
          </a:p>
          <a:p>
            <a:pPr marL="0" indent="0" algn="just">
              <a:lnSpc>
                <a:spcPct val="150000"/>
              </a:lnSpc>
              <a:spcAft>
                <a:spcPts val="800"/>
              </a:spcAft>
              <a:buNone/>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Offriva la facoltà di opporsi alle decisioni del Senato, controllandone la politica grazie al diritto di veto: </a:t>
            </a:r>
            <a:r>
              <a:rPr lang="it-IT" sz="25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poteva bloccare qualunque iniziativa legislativa che riteneva pericolosa</a:t>
            </a:r>
          </a:p>
          <a:p>
            <a:pPr marL="0" indent="0" algn="just">
              <a:lnSpc>
                <a:spcPct val="150000"/>
              </a:lnSpc>
              <a:spcAft>
                <a:spcPts val="800"/>
              </a:spcAft>
              <a:buNone/>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Inviolabilità della persona e diritto di intervenire in tutti i rami della pubblica amministrazione. </a:t>
            </a:r>
          </a:p>
          <a:p>
            <a:pPr marL="0" indent="0" algn="ctr">
              <a:lnSpc>
                <a:spcPct val="150000"/>
              </a:lnSpc>
              <a:spcAft>
                <a:spcPts val="800"/>
              </a:spcAft>
              <a:buNone/>
            </a:pPr>
            <a:r>
              <a:rPr lang="it-IT" sz="25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Con questa carica Augusto: </a:t>
            </a:r>
          </a:p>
          <a:p>
            <a:pPr algn="just">
              <a:lnSpc>
                <a:spcPct val="150000"/>
              </a:lnSpc>
              <a:spcAft>
                <a:spcPts val="800"/>
              </a:spcAft>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Diventata protettore della plebe di Roma</a:t>
            </a:r>
          </a:p>
          <a:p>
            <a:pPr algn="just">
              <a:lnSpc>
                <a:spcPct val="150000"/>
              </a:lnSpc>
              <a:spcAft>
                <a:spcPts val="800"/>
              </a:spcAft>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Poteva convocare i comizi</a:t>
            </a:r>
          </a:p>
          <a:p>
            <a:pPr algn="just">
              <a:lnSpc>
                <a:spcPct val="150000"/>
              </a:lnSpc>
              <a:spcAft>
                <a:spcPts val="800"/>
              </a:spcAft>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Porre il veto agli altri tribuni </a:t>
            </a:r>
          </a:p>
          <a:p>
            <a:pPr algn="just">
              <a:lnSpc>
                <a:spcPct val="150000"/>
              </a:lnSpc>
              <a:spcAft>
                <a:spcPts val="800"/>
              </a:spcAft>
            </a:pP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Godere della</a:t>
            </a:r>
            <a:r>
              <a:rPr lang="it-IT" sz="2500" i="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it-IT" sz="2500" i="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sacrosanctitas</a:t>
            </a:r>
            <a:r>
              <a:rPr lang="it-IT" sz="2500" i="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it-IT" sz="25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(diveniva sacro e inviolabile)</a:t>
            </a:r>
          </a:p>
          <a:p>
            <a:endParaRPr lang="it-IT" dirty="0"/>
          </a:p>
        </p:txBody>
      </p:sp>
    </p:spTree>
    <p:extLst>
      <p:ext uri="{BB962C8B-B14F-4D97-AF65-F5344CB8AC3E}">
        <p14:creationId xmlns:p14="http://schemas.microsoft.com/office/powerpoint/2010/main" val="113064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1057274"/>
          </a:xfrm>
          <a:solidFill>
            <a:srgbClr val="0DC3BF"/>
          </a:solidFill>
        </p:spPr>
        <p:txBody>
          <a:bodyPr/>
          <a:lstStyle/>
          <a:p>
            <a:pPr algn="ctr"/>
            <a:r>
              <a:rPr lang="it-IT" b="1" dirty="0" err="1">
                <a:solidFill>
                  <a:schemeClr val="bg1"/>
                </a:solidFill>
                <a:latin typeface="Comic Sans MS" panose="030F0702030302020204" pitchFamily="66" charset="0"/>
              </a:rPr>
              <a:t>Pontifex</a:t>
            </a:r>
            <a:r>
              <a:rPr lang="it-IT" b="1" dirty="0">
                <a:solidFill>
                  <a:schemeClr val="bg1"/>
                </a:solidFill>
                <a:latin typeface="Comic Sans MS" panose="030F0702030302020204" pitchFamily="66" charset="0"/>
              </a:rPr>
              <a:t> </a:t>
            </a:r>
            <a:r>
              <a:rPr lang="it-IT" b="1" dirty="0" err="1">
                <a:solidFill>
                  <a:schemeClr val="bg1"/>
                </a:solidFill>
                <a:latin typeface="Comic Sans MS" panose="030F0702030302020204" pitchFamily="66" charset="0"/>
              </a:rPr>
              <a:t>maximus</a:t>
            </a:r>
            <a:endParaRPr lang="it-IT" b="1" dirty="0">
              <a:solidFill>
                <a:schemeClr val="bg1"/>
              </a:solidFill>
              <a:latin typeface="Comic Sans MS" panose="030F0702030302020204" pitchFamily="66" charset="0"/>
            </a:endParaRPr>
          </a:p>
        </p:txBody>
      </p:sp>
      <p:sp>
        <p:nvSpPr>
          <p:cNvPr id="3" name="Segnaposto contenuto 2"/>
          <p:cNvSpPr>
            <a:spLocks noGrp="1"/>
          </p:cNvSpPr>
          <p:nvPr>
            <p:ph idx="1"/>
          </p:nvPr>
        </p:nvSpPr>
        <p:spPr>
          <a:xfrm>
            <a:off x="95249" y="914400"/>
            <a:ext cx="11858625" cy="2828925"/>
          </a:xfrm>
        </p:spPr>
        <p:txBody>
          <a:bodyPr>
            <a:normAutofit/>
          </a:bodyPr>
          <a:lstStyle/>
          <a:p>
            <a:pPr marL="0" indent="0" algn="just">
              <a:lnSpc>
                <a:spcPct val="150000"/>
              </a:lnSpc>
              <a:spcAft>
                <a:spcPts val="800"/>
              </a:spcAft>
              <a:buNone/>
            </a:pPr>
            <a:r>
              <a:rPr lang="it-IT" sz="2000" dirty="0">
                <a:solidFill>
                  <a:schemeClr val="bg1"/>
                </a:solidFill>
                <a:latin typeface="Cambria" panose="02040503050406030204" pitchFamily="18" charset="0"/>
                <a:ea typeface="Cambria" panose="02040503050406030204" pitchFamily="18" charset="0"/>
                <a:cs typeface="Times New Roman" panose="02020603050405020304" pitchFamily="18" charset="0"/>
              </a:rPr>
              <a:t>Questa carica, anche se di carattere più che altro rappresentativo, era il massimo grado religioso al quale un romano poteva aspirare da Numa Pompilio in poi. </a:t>
            </a:r>
          </a:p>
          <a:p>
            <a:endParaRPr lang="it-IT" dirty="0"/>
          </a:p>
        </p:txBody>
      </p:sp>
      <p:pic>
        <p:nvPicPr>
          <p:cNvPr id="8" name="Immagine 7" descr="Risultati immagini per statua di augusto via labica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5784" y="1416675"/>
            <a:ext cx="2498090" cy="5508000"/>
          </a:xfrm>
          <a:prstGeom prst="rect">
            <a:avLst/>
          </a:prstGeom>
          <a:noFill/>
          <a:ln>
            <a:noFill/>
          </a:ln>
        </p:spPr>
      </p:pic>
    </p:spTree>
    <p:extLst>
      <p:ext uri="{BB962C8B-B14F-4D97-AF65-F5344CB8AC3E}">
        <p14:creationId xmlns:p14="http://schemas.microsoft.com/office/powerpoint/2010/main" val="215628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3475" y="174172"/>
            <a:ext cx="11443062" cy="1053738"/>
          </a:xfrm>
          <a:solidFill>
            <a:schemeClr val="accent1"/>
          </a:solidFill>
        </p:spPr>
        <p:txBody>
          <a:bodyPr>
            <a:normAutofit/>
          </a:bodyPr>
          <a:lstStyle/>
          <a:p>
            <a:pPr algn="ctr"/>
            <a:r>
              <a:rPr lang="it-IT" b="1" i="1" dirty="0">
                <a:solidFill>
                  <a:schemeClr val="bg1"/>
                </a:solidFill>
                <a:latin typeface="Comic Sans MS" panose="030F0702030302020204" pitchFamily="66" charset="0"/>
              </a:rPr>
              <a:t>Imperium </a:t>
            </a:r>
            <a:r>
              <a:rPr lang="it-IT" b="1" i="1" dirty="0" err="1">
                <a:solidFill>
                  <a:schemeClr val="bg1"/>
                </a:solidFill>
                <a:latin typeface="Comic Sans MS" panose="030F0702030302020204" pitchFamily="66" charset="0"/>
              </a:rPr>
              <a:t>proconsulare</a:t>
            </a:r>
            <a:endParaRPr lang="it-IT" b="1" i="1" dirty="0">
              <a:solidFill>
                <a:schemeClr val="bg1"/>
              </a:solidFill>
              <a:latin typeface="Comic Sans MS" panose="030F0702030302020204" pitchFamily="66" charset="0"/>
            </a:endParaRPr>
          </a:p>
        </p:txBody>
      </p:sp>
      <p:sp>
        <p:nvSpPr>
          <p:cNvPr id="3" name="Segnaposto contenuto 2"/>
          <p:cNvSpPr>
            <a:spLocks noGrp="1"/>
          </p:cNvSpPr>
          <p:nvPr>
            <p:ph idx="1"/>
          </p:nvPr>
        </p:nvSpPr>
        <p:spPr>
          <a:xfrm>
            <a:off x="478971" y="1593669"/>
            <a:ext cx="11216640" cy="5094514"/>
          </a:xfrm>
        </p:spPr>
        <p:txBody>
          <a:bodyPr/>
          <a:lstStyle/>
          <a:p>
            <a:pPr marL="0" indent="0" algn="ctr">
              <a:buNone/>
            </a:pPr>
            <a:r>
              <a:rPr lang="it-IT" dirty="0">
                <a:solidFill>
                  <a:schemeClr val="bg1"/>
                </a:solidFill>
                <a:latin typeface="Candara" panose="020E0502030303020204" pitchFamily="34" charset="0"/>
              </a:rPr>
              <a:t>Riorganizzazione dell’amministrazione provinciale</a:t>
            </a:r>
          </a:p>
          <a:p>
            <a:endParaRPr lang="it-IT" dirty="0">
              <a:solidFill>
                <a:schemeClr val="bg1"/>
              </a:solidFill>
              <a:latin typeface="Candara" panose="020E0502030303020204" pitchFamily="34" charset="0"/>
            </a:endParaRPr>
          </a:p>
          <a:p>
            <a:pPr algn="just"/>
            <a:r>
              <a:rPr lang="it-IT" b="1" dirty="0">
                <a:solidFill>
                  <a:schemeClr val="bg1"/>
                </a:solidFill>
                <a:latin typeface="Candara" panose="020E0502030303020204" pitchFamily="34" charset="0"/>
              </a:rPr>
              <a:t>PROVINCE SENATORIE o PACIFICATE</a:t>
            </a:r>
            <a:r>
              <a:rPr lang="it-IT" dirty="0">
                <a:solidFill>
                  <a:schemeClr val="bg1"/>
                </a:solidFill>
                <a:latin typeface="Candara" panose="020E0502030303020204" pitchFamily="34" charset="0"/>
              </a:rPr>
              <a:t>: il governatore viene nominato dal Senato</a:t>
            </a:r>
          </a:p>
          <a:p>
            <a:pPr algn="just"/>
            <a:r>
              <a:rPr lang="it-IT" b="1" dirty="0">
                <a:solidFill>
                  <a:schemeClr val="bg1"/>
                </a:solidFill>
                <a:latin typeface="Candara" panose="020E0502030303020204" pitchFamily="34" charset="0"/>
              </a:rPr>
              <a:t>PROVINCE IMPERIALI o NON PACIFICATE</a:t>
            </a:r>
            <a:r>
              <a:rPr lang="it-IT" dirty="0">
                <a:solidFill>
                  <a:schemeClr val="bg1"/>
                </a:solidFill>
                <a:latin typeface="Candara" panose="020E0502030303020204" pitchFamily="34" charset="0"/>
              </a:rPr>
              <a:t>: ricadevano sotto la responsabilità diretta di Augusto. Venivano governate da appositi legati: i </a:t>
            </a:r>
            <a:r>
              <a:rPr lang="it-IT" i="1" dirty="0">
                <a:solidFill>
                  <a:schemeClr val="bg1"/>
                </a:solidFill>
                <a:latin typeface="Candara" panose="020E0502030303020204" pitchFamily="34" charset="0"/>
              </a:rPr>
              <a:t>Legati Augusti Pro </a:t>
            </a:r>
            <a:r>
              <a:rPr lang="it-IT" i="1" dirty="0" err="1">
                <a:solidFill>
                  <a:schemeClr val="bg1"/>
                </a:solidFill>
                <a:latin typeface="Candara" panose="020E0502030303020204" pitchFamily="34" charset="0"/>
              </a:rPr>
              <a:t>Praetore</a:t>
            </a:r>
            <a:endParaRPr lang="it-IT" i="1" dirty="0">
              <a:solidFill>
                <a:schemeClr val="bg1"/>
              </a:solidFill>
              <a:latin typeface="Candara" panose="020E0502030303020204" pitchFamily="34" charset="0"/>
            </a:endParaRPr>
          </a:p>
          <a:p>
            <a:pPr algn="just"/>
            <a:endParaRPr lang="it-IT" i="1" dirty="0">
              <a:solidFill>
                <a:schemeClr val="bg1"/>
              </a:solidFill>
              <a:latin typeface="Candara" panose="020E0502030303020204" pitchFamily="34" charset="0"/>
            </a:endParaRPr>
          </a:p>
          <a:p>
            <a:pPr marL="0" indent="0" algn="just">
              <a:buNone/>
            </a:pPr>
            <a:endParaRPr lang="it-IT" dirty="0">
              <a:solidFill>
                <a:schemeClr val="bg1"/>
              </a:solidFill>
              <a:latin typeface="Candara" panose="020E0502030303020204" pitchFamily="34" charset="0"/>
            </a:endParaRPr>
          </a:p>
          <a:p>
            <a:pPr marL="0" indent="0" algn="just">
              <a:buNone/>
            </a:pPr>
            <a:r>
              <a:rPr lang="it-IT" dirty="0">
                <a:solidFill>
                  <a:schemeClr val="bg1"/>
                </a:solidFill>
                <a:latin typeface="Candara" panose="020E0502030303020204" pitchFamily="34" charset="0"/>
              </a:rPr>
              <a:t>Augusto ha così costantemente a disposizione una forza militare a garanzia del suo potere</a:t>
            </a:r>
          </a:p>
        </p:txBody>
      </p:sp>
      <p:sp>
        <p:nvSpPr>
          <p:cNvPr id="4" name="Freccia in giù 3"/>
          <p:cNvSpPr/>
          <p:nvPr/>
        </p:nvSpPr>
        <p:spPr>
          <a:xfrm>
            <a:off x="5602659" y="4798423"/>
            <a:ext cx="484632" cy="879566"/>
          </a:xfrm>
          <a:prstGeom prst="downArrow">
            <a:avLst/>
          </a:prstGeom>
          <a:solidFill>
            <a:srgbClr val="0DC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7044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429" y="365125"/>
            <a:ext cx="11338560" cy="1325563"/>
          </a:xfrm>
          <a:solidFill>
            <a:schemeClr val="accent1"/>
          </a:solidFill>
        </p:spPr>
        <p:txBody>
          <a:bodyPr/>
          <a:lstStyle/>
          <a:p>
            <a:pPr algn="ctr"/>
            <a:r>
              <a:rPr lang="it-IT" b="1" i="1" dirty="0">
                <a:solidFill>
                  <a:schemeClr val="bg1"/>
                </a:solidFill>
                <a:latin typeface="Cambria" panose="02040503050406030204" pitchFamily="18" charset="0"/>
                <a:ea typeface="Cambria" panose="02040503050406030204" pitchFamily="18" charset="0"/>
              </a:rPr>
              <a:t>Imperium </a:t>
            </a:r>
            <a:r>
              <a:rPr lang="it-IT" b="1" i="1" dirty="0" err="1">
                <a:solidFill>
                  <a:schemeClr val="bg1"/>
                </a:solidFill>
                <a:latin typeface="Cambria" panose="02040503050406030204" pitchFamily="18" charset="0"/>
                <a:ea typeface="Cambria" panose="02040503050406030204" pitchFamily="18" charset="0"/>
              </a:rPr>
              <a:t>proconsulare</a:t>
            </a:r>
            <a:r>
              <a:rPr lang="it-IT" b="1" i="1" dirty="0">
                <a:solidFill>
                  <a:schemeClr val="bg1"/>
                </a:solidFill>
                <a:latin typeface="Cambria" panose="02040503050406030204" pitchFamily="18" charset="0"/>
                <a:ea typeface="Cambria" panose="02040503050406030204" pitchFamily="18" charset="0"/>
              </a:rPr>
              <a:t> </a:t>
            </a:r>
            <a:r>
              <a:rPr lang="it-IT" b="1" i="1" dirty="0" err="1">
                <a:solidFill>
                  <a:schemeClr val="bg1"/>
                </a:solidFill>
                <a:latin typeface="Cambria" panose="02040503050406030204" pitchFamily="18" charset="0"/>
                <a:ea typeface="Cambria" panose="02040503050406030204" pitchFamily="18" charset="0"/>
              </a:rPr>
              <a:t>maius</a:t>
            </a:r>
            <a:r>
              <a:rPr lang="it-IT" b="1" i="1" dirty="0">
                <a:solidFill>
                  <a:schemeClr val="bg1"/>
                </a:solidFill>
                <a:latin typeface="Cambria" panose="02040503050406030204" pitchFamily="18" charset="0"/>
                <a:ea typeface="Cambria" panose="02040503050406030204" pitchFamily="18" charset="0"/>
              </a:rPr>
              <a:t> et infinitum </a:t>
            </a:r>
            <a:endParaRPr lang="it-IT" dirty="0">
              <a:solidFill>
                <a:schemeClr val="bg1"/>
              </a:solidFill>
              <a:latin typeface="Cambria" panose="02040503050406030204" pitchFamily="18" charset="0"/>
              <a:ea typeface="Cambria" panose="02040503050406030204" pitchFamily="18" charset="0"/>
            </a:endParaRPr>
          </a:p>
        </p:txBody>
      </p:sp>
      <p:sp>
        <p:nvSpPr>
          <p:cNvPr id="3" name="Segnaposto contenuto 2"/>
          <p:cNvSpPr>
            <a:spLocks noGrp="1"/>
          </p:cNvSpPr>
          <p:nvPr>
            <p:ph idx="1"/>
          </p:nvPr>
        </p:nvSpPr>
        <p:spPr>
          <a:xfrm>
            <a:off x="838200" y="2098765"/>
            <a:ext cx="10515600" cy="4078197"/>
          </a:xfrm>
        </p:spPr>
        <p:txBody>
          <a:bodyPr/>
          <a:lstStyle/>
          <a:p>
            <a:pPr marL="0" indent="0" algn="ctr">
              <a:buNone/>
            </a:pPr>
            <a:r>
              <a:rPr lang="it-IT" dirty="0">
                <a:solidFill>
                  <a:schemeClr val="bg1"/>
                </a:solidFill>
                <a:latin typeface="Cambria" panose="02040503050406030204" pitchFamily="18" charset="0"/>
                <a:ea typeface="Cambria" panose="02040503050406030204" pitchFamily="18" charset="0"/>
              </a:rPr>
              <a:t>Nel 23 a.C. l’</a:t>
            </a:r>
            <a:r>
              <a:rPr lang="it-IT" dirty="0" err="1">
                <a:solidFill>
                  <a:schemeClr val="bg1"/>
                </a:solidFill>
                <a:latin typeface="Cambria" panose="02040503050406030204" pitchFamily="18" charset="0"/>
                <a:ea typeface="Cambria" panose="02040503050406030204" pitchFamily="18" charset="0"/>
              </a:rPr>
              <a:t>Imperium</a:t>
            </a:r>
            <a:r>
              <a:rPr lang="it-IT" dirty="0">
                <a:solidFill>
                  <a:schemeClr val="bg1"/>
                </a:solidFill>
                <a:latin typeface="Cambria" panose="02040503050406030204" pitchFamily="18" charset="0"/>
                <a:ea typeface="Cambria" panose="02040503050406030204" pitchFamily="18" charset="0"/>
              </a:rPr>
              <a:t> </a:t>
            </a:r>
            <a:r>
              <a:rPr lang="it-IT" dirty="0" err="1">
                <a:solidFill>
                  <a:schemeClr val="bg1"/>
                </a:solidFill>
                <a:latin typeface="Cambria" panose="02040503050406030204" pitchFamily="18" charset="0"/>
                <a:ea typeface="Cambria" panose="02040503050406030204" pitchFamily="18" charset="0"/>
              </a:rPr>
              <a:t>proconsulare</a:t>
            </a:r>
            <a:r>
              <a:rPr lang="it-IT" dirty="0">
                <a:solidFill>
                  <a:schemeClr val="bg1"/>
                </a:solidFill>
                <a:latin typeface="Cambria" panose="02040503050406030204" pitchFamily="18" charset="0"/>
                <a:ea typeface="Cambria" panose="02040503050406030204" pitchFamily="18" charset="0"/>
              </a:rPr>
              <a:t> diventa</a:t>
            </a:r>
          </a:p>
          <a:p>
            <a:pPr marL="0" indent="0" algn="ctr">
              <a:buNone/>
            </a:pPr>
            <a:endParaRPr lang="it-IT" dirty="0">
              <a:solidFill>
                <a:schemeClr val="bg1"/>
              </a:solidFill>
              <a:latin typeface="Cambria" panose="02040503050406030204" pitchFamily="18" charset="0"/>
              <a:ea typeface="Cambria" panose="02040503050406030204" pitchFamily="18" charset="0"/>
            </a:endParaRPr>
          </a:p>
          <a:p>
            <a:pPr marL="0" indent="0" algn="just">
              <a:buNone/>
            </a:pPr>
            <a:r>
              <a:rPr lang="it-IT" b="1" dirty="0" err="1">
                <a:solidFill>
                  <a:schemeClr val="bg1"/>
                </a:solidFill>
                <a:latin typeface="Cambria" panose="02040503050406030204" pitchFamily="18" charset="0"/>
                <a:ea typeface="Cambria" panose="02040503050406030204" pitchFamily="18" charset="0"/>
              </a:rPr>
              <a:t>Maius</a:t>
            </a:r>
            <a:r>
              <a:rPr lang="it-IT" dirty="0">
                <a:solidFill>
                  <a:schemeClr val="bg1"/>
                </a:solidFill>
                <a:latin typeface="Cambria" panose="02040503050406030204" pitchFamily="18" charset="0"/>
                <a:ea typeface="Cambria" panose="02040503050406030204" pitchFamily="18" charset="0"/>
              </a:rPr>
              <a:t>: preminenza anche sui governatori delle province senatorie (già pacificate)</a:t>
            </a:r>
          </a:p>
          <a:p>
            <a:pPr marL="0" indent="0" algn="just">
              <a:buNone/>
            </a:pPr>
            <a:endParaRPr lang="it-IT" dirty="0">
              <a:solidFill>
                <a:schemeClr val="bg1"/>
              </a:solidFill>
              <a:latin typeface="Cambria" panose="02040503050406030204" pitchFamily="18" charset="0"/>
              <a:ea typeface="Cambria" panose="02040503050406030204" pitchFamily="18" charset="0"/>
            </a:endParaRPr>
          </a:p>
          <a:p>
            <a:pPr marL="0" indent="0" algn="just">
              <a:buNone/>
            </a:pPr>
            <a:r>
              <a:rPr lang="it-IT" b="1" dirty="0">
                <a:solidFill>
                  <a:schemeClr val="bg1"/>
                </a:solidFill>
                <a:latin typeface="Cambria" panose="02040503050406030204" pitchFamily="18" charset="0"/>
                <a:ea typeface="Cambria" panose="02040503050406030204" pitchFamily="18" charset="0"/>
              </a:rPr>
              <a:t>Infinitum</a:t>
            </a:r>
            <a:r>
              <a:rPr lang="it-IT" dirty="0">
                <a:solidFill>
                  <a:schemeClr val="bg1"/>
                </a:solidFill>
                <a:latin typeface="Cambria" panose="02040503050406030204" pitchFamily="18" charset="0"/>
                <a:ea typeface="Cambria" panose="02040503050406030204" pitchFamily="18" charset="0"/>
              </a:rPr>
              <a:t>: nel duplice senso spaziale e temporale</a:t>
            </a:r>
          </a:p>
        </p:txBody>
      </p:sp>
    </p:spTree>
    <p:extLst>
      <p:ext uri="{BB962C8B-B14F-4D97-AF65-F5344CB8AC3E}">
        <p14:creationId xmlns:p14="http://schemas.microsoft.com/office/powerpoint/2010/main" val="4991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1926"/>
            <a:ext cx="10515600" cy="1181100"/>
          </a:xfrm>
          <a:solidFill>
            <a:srgbClr val="0DC3BF"/>
          </a:solidFill>
        </p:spPr>
        <p:txBody>
          <a:bodyPr/>
          <a:lstStyle/>
          <a:p>
            <a:pPr algn="ctr"/>
            <a:r>
              <a:rPr lang="it-IT" b="1" dirty="0">
                <a:solidFill>
                  <a:schemeClr val="bg1"/>
                </a:solidFill>
                <a:latin typeface="Cambria" panose="02040503050406030204" pitchFamily="18" charset="0"/>
                <a:ea typeface="Cambria" panose="02040503050406030204" pitchFamily="18" charset="0"/>
              </a:rPr>
              <a:t>Il problema della successione</a:t>
            </a:r>
          </a:p>
        </p:txBody>
      </p:sp>
      <p:sp>
        <p:nvSpPr>
          <p:cNvPr id="3" name="Segnaposto contenuto 2"/>
          <p:cNvSpPr>
            <a:spLocks noGrp="1"/>
          </p:cNvSpPr>
          <p:nvPr>
            <p:ph idx="1"/>
          </p:nvPr>
        </p:nvSpPr>
        <p:spPr>
          <a:xfrm>
            <a:off x="838200" y="2133599"/>
            <a:ext cx="10515600" cy="4043363"/>
          </a:xfrm>
        </p:spPr>
        <p:txBody>
          <a:bodyPr>
            <a:noAutofit/>
          </a:bodyPr>
          <a:lstStyle/>
          <a:p>
            <a:pPr marL="0" indent="0" algn="just">
              <a:buNone/>
            </a:pPr>
            <a:r>
              <a:rPr lang="it-IT" sz="3200" dirty="0">
                <a:solidFill>
                  <a:schemeClr val="bg1"/>
                </a:solidFill>
                <a:latin typeface="Cambria" panose="02040503050406030204" pitchFamily="18" charset="0"/>
                <a:ea typeface="Cambria" panose="02040503050406030204" pitchFamily="18" charset="0"/>
              </a:rPr>
              <a:t>Ma il destino (</a:t>
            </a:r>
            <a:r>
              <a:rPr lang="it-IT" sz="3200" i="1" dirty="0">
                <a:solidFill>
                  <a:schemeClr val="bg1"/>
                </a:solidFill>
                <a:latin typeface="Cambria" panose="02040503050406030204" pitchFamily="18" charset="0"/>
                <a:ea typeface="Cambria" panose="02040503050406030204" pitchFamily="18" charset="0"/>
              </a:rPr>
              <a:t>Fortuna</a:t>
            </a:r>
            <a:r>
              <a:rPr lang="it-IT" sz="3200" dirty="0">
                <a:solidFill>
                  <a:schemeClr val="bg1"/>
                </a:solidFill>
                <a:latin typeface="Cambria" panose="02040503050406030204" pitchFamily="18" charset="0"/>
                <a:ea typeface="Cambria" panose="02040503050406030204" pitchFamily="18" charset="0"/>
              </a:rPr>
              <a:t>) non gli permise di essere soddisfatto, fiducioso e di avere una progenie e una casa ben disciplinata. Le due Giulie, la figlia e la nipote, colpevoli di ogni atto empio, le esiliò; nello spazio di diciotto mesi perse Gaio e Lucio, il primo in Licia, il secondo a Marsiglia. Adottò allora, nel foro con la legge curiata, il terzo nipote Agrippa e il figliastro Tiberio; ben presto a causa della natura infame e feroce di Agrippa, lo rinnegò e lo esiliò a Sorrento (Svetonio).</a:t>
            </a:r>
          </a:p>
        </p:txBody>
      </p:sp>
    </p:spTree>
    <p:extLst>
      <p:ext uri="{BB962C8B-B14F-4D97-AF65-F5344CB8AC3E}">
        <p14:creationId xmlns:p14="http://schemas.microsoft.com/office/powerpoint/2010/main" val="57825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9125" y="104776"/>
            <a:ext cx="10915650" cy="1104900"/>
          </a:xfrm>
          <a:solidFill>
            <a:srgbClr val="0DC3BF"/>
          </a:solidFill>
        </p:spPr>
        <p:txBody>
          <a:bodyPr/>
          <a:lstStyle/>
          <a:p>
            <a:pPr algn="ctr"/>
            <a:r>
              <a:rPr lang="it-IT" b="1" i="1" dirty="0">
                <a:latin typeface="Comic Sans MS" panose="030F0702030302020204" pitchFamily="66" charset="0"/>
              </a:rPr>
              <a:t>Res </a:t>
            </a:r>
            <a:r>
              <a:rPr lang="it-IT" b="1" i="1" dirty="0" err="1">
                <a:latin typeface="Comic Sans MS" panose="030F0702030302020204" pitchFamily="66" charset="0"/>
              </a:rPr>
              <a:t>gestae</a:t>
            </a:r>
            <a:r>
              <a:rPr lang="it-IT" b="1" i="1" dirty="0">
                <a:latin typeface="Comic Sans MS" panose="030F0702030302020204" pitchFamily="66" charset="0"/>
              </a:rPr>
              <a:t> divi Augusti</a:t>
            </a:r>
          </a:p>
        </p:txBody>
      </p:sp>
      <p:pic>
        <p:nvPicPr>
          <p:cNvPr id="1026" name="Picture 2" descr="Risultati immagini per res gestae divi august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73835" y="1314000"/>
            <a:ext cx="3684421" cy="55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5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588" y="165462"/>
            <a:ext cx="11686903" cy="2081347"/>
          </a:xfrm>
          <a:solidFill>
            <a:srgbClr val="0DC3BF"/>
          </a:solidFill>
        </p:spPr>
        <p:txBody>
          <a:bodyPr>
            <a:normAutofit/>
          </a:bodyPr>
          <a:lstStyle/>
          <a:p>
            <a:pPr algn="just"/>
            <a:r>
              <a:rPr lang="it-IT" sz="2400" b="1" i="1" dirty="0">
                <a:latin typeface="Comic Sans MS" panose="030F0702030302020204" pitchFamily="66" charset="0"/>
              </a:rPr>
              <a:t>Ara pacis </a:t>
            </a:r>
            <a:r>
              <a:rPr lang="it-IT" sz="2000" dirty="0">
                <a:latin typeface="Comic Sans MS" panose="030F0702030302020204" pitchFamily="66" charset="0"/>
              </a:rPr>
              <a:t>«Quando tornai a Roma dalla Spagna e dalla Gallia [...] compiute felicemente le imprese in quelle provincie, il Senato decretò che per il mio ritorno si dovesse consacrare l'ara della Pace Augusta presso il Campo Marzio e dispose che in essa i magistrati, i sacerdoti e le vergini vestali celebrassero un sacrificio annuale.» (</a:t>
            </a:r>
            <a:r>
              <a:rPr lang="it-IT" sz="2000" i="1" dirty="0">
                <a:latin typeface="Comic Sans MS" panose="030F0702030302020204" pitchFamily="66" charset="0"/>
              </a:rPr>
              <a:t>Res </a:t>
            </a:r>
            <a:r>
              <a:rPr lang="it-IT" sz="2000" i="1" dirty="0" err="1">
                <a:latin typeface="Comic Sans MS" panose="030F0702030302020204" pitchFamily="66" charset="0"/>
              </a:rPr>
              <a:t>gestae</a:t>
            </a:r>
            <a:r>
              <a:rPr lang="it-IT" sz="2000" i="1" dirty="0">
                <a:latin typeface="Comic Sans MS" panose="030F0702030302020204" pitchFamily="66" charset="0"/>
              </a:rPr>
              <a:t> Divi Augusti</a:t>
            </a:r>
            <a:r>
              <a:rPr lang="it-IT" sz="2000" dirty="0">
                <a:latin typeface="Comic Sans MS" panose="030F0702030302020204" pitchFamily="66" charset="0"/>
              </a:rPr>
              <a:t>)</a:t>
            </a:r>
            <a:endParaRPr lang="it-IT" sz="2000" b="1" i="1" dirty="0">
              <a:latin typeface="Comic Sans MS" panose="030F0702030302020204" pitchFamily="66" charset="0"/>
            </a:endParaRPr>
          </a:p>
        </p:txBody>
      </p:sp>
      <p:pic>
        <p:nvPicPr>
          <p:cNvPr id="2050" name="Picture 2" descr="Risultati immagini per l'ara pac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8907" y="2565038"/>
            <a:ext cx="7231441" cy="41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3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5464"/>
            <a:ext cx="10515600" cy="1062446"/>
          </a:xfrm>
          <a:solidFill>
            <a:srgbClr val="0DC3BF"/>
          </a:solidFill>
        </p:spPr>
        <p:txBody>
          <a:bodyPr/>
          <a:lstStyle/>
          <a:p>
            <a:r>
              <a:rPr lang="it-IT" b="1" dirty="0">
                <a:latin typeface="Comic Sans MS" panose="030F0702030302020204" pitchFamily="66" charset="0"/>
              </a:rPr>
              <a:t>Pantheon</a:t>
            </a:r>
            <a:r>
              <a:rPr lang="it-IT" dirty="0"/>
              <a:t> </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192" y="1638000"/>
            <a:ext cx="7849616" cy="5220000"/>
          </a:xfrm>
        </p:spPr>
      </p:pic>
      <p:sp>
        <p:nvSpPr>
          <p:cNvPr id="5" name="Ovale 4"/>
          <p:cNvSpPr/>
          <p:nvPr/>
        </p:nvSpPr>
        <p:spPr>
          <a:xfrm>
            <a:off x="5381897" y="3587930"/>
            <a:ext cx="391886" cy="4615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773783" y="3587930"/>
            <a:ext cx="513806" cy="4615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853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33350"/>
            <a:ext cx="10515600" cy="1144650"/>
          </a:xfrm>
          <a:solidFill>
            <a:srgbClr val="0DC3BF"/>
          </a:solidFill>
        </p:spPr>
        <p:txBody>
          <a:bodyPr/>
          <a:lstStyle/>
          <a:p>
            <a:r>
              <a:rPr lang="it-IT" dirty="0">
                <a:latin typeface="Comic Sans MS" panose="030F0702030302020204" pitchFamily="66" charset="0"/>
              </a:rPr>
              <a:t>Augusto di Prima Porta</a:t>
            </a:r>
          </a:p>
        </p:txBody>
      </p:sp>
      <p:pic>
        <p:nvPicPr>
          <p:cNvPr id="1026" name="Picture 2" descr="Risultati immagini per augusto di prima port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36000" y="1278000"/>
            <a:ext cx="3720000" cy="55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6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51"/>
            <a:ext cx="10896600" cy="1085849"/>
          </a:xfrm>
          <a:solidFill>
            <a:srgbClr val="0070C0"/>
          </a:solidFill>
        </p:spPr>
        <p:txBody>
          <a:bodyPr/>
          <a:lstStyle/>
          <a:p>
            <a:pPr algn="ctr"/>
            <a:r>
              <a:rPr lang="it-IT" b="1" dirty="0">
                <a:solidFill>
                  <a:schemeClr val="bg1"/>
                </a:solidFill>
                <a:latin typeface="Candara" panose="020E0502030303020204" pitchFamily="34" charset="0"/>
              </a:rPr>
              <a:t>Svetonio</a:t>
            </a:r>
          </a:p>
        </p:txBody>
      </p:sp>
      <p:sp>
        <p:nvSpPr>
          <p:cNvPr id="3" name="Segnaposto contenuto 2"/>
          <p:cNvSpPr>
            <a:spLocks noGrp="1"/>
          </p:cNvSpPr>
          <p:nvPr>
            <p:ph idx="1"/>
          </p:nvPr>
        </p:nvSpPr>
        <p:spPr>
          <a:xfrm>
            <a:off x="200025" y="1676400"/>
            <a:ext cx="11915775" cy="5038725"/>
          </a:xfrm>
          <a:solidFill>
            <a:srgbClr val="0070C0"/>
          </a:solidFill>
        </p:spPr>
        <p:txBody>
          <a:bodyPr>
            <a:normAutofit fontScale="62500" lnSpcReduction="20000"/>
          </a:bodyPr>
          <a:lstStyle/>
          <a:p>
            <a:pPr marL="0" indent="0">
              <a:buNone/>
            </a:pPr>
            <a:r>
              <a:rPr lang="it-IT" sz="3400" b="0" i="0" dirty="0">
                <a:solidFill>
                  <a:schemeClr val="bg1"/>
                </a:solidFill>
                <a:effectLst/>
                <a:latin typeface="Cambria" panose="02040503050406030204" pitchFamily="18" charset="0"/>
                <a:ea typeface="Cambria" panose="02040503050406030204" pitchFamily="18" charset="0"/>
              </a:rPr>
              <a:t>«Mentre prendeva posto a sedere, i congiurati lo circondarono con il pretesto di rendergli onore e subito Cimbro </a:t>
            </a:r>
            <a:r>
              <a:rPr lang="it-IT" sz="3400" b="0" i="0" dirty="0" err="1">
                <a:solidFill>
                  <a:schemeClr val="bg1"/>
                </a:solidFill>
                <a:effectLst/>
                <a:latin typeface="Cambria" panose="02040503050406030204" pitchFamily="18" charset="0"/>
                <a:ea typeface="Cambria" panose="02040503050406030204" pitchFamily="18" charset="0"/>
              </a:rPr>
              <a:t>Tillio</a:t>
            </a:r>
            <a:r>
              <a:rPr lang="it-IT" sz="3400" b="0" i="0" dirty="0">
                <a:solidFill>
                  <a:schemeClr val="bg1"/>
                </a:solidFill>
                <a:effectLst/>
                <a:latin typeface="Cambria" panose="02040503050406030204" pitchFamily="18" charset="0"/>
                <a:ea typeface="Cambria" panose="02040503050406030204" pitchFamily="18" charset="0"/>
              </a:rPr>
              <a:t>, che si era assunto l’incarico di dare il segnale, gli si fece più vicino, come per chiedergli un favore. Cesare però si rifiutò di ascoltarlo e con un gesto gli fece capire di rimandare la cosa a un altro momento; allora </a:t>
            </a:r>
            <a:r>
              <a:rPr lang="it-IT" sz="3400" b="0" i="0" dirty="0" err="1">
                <a:solidFill>
                  <a:schemeClr val="bg1"/>
                </a:solidFill>
                <a:effectLst/>
                <a:latin typeface="Cambria" panose="02040503050406030204" pitchFamily="18" charset="0"/>
                <a:ea typeface="Cambria" panose="02040503050406030204" pitchFamily="18" charset="0"/>
              </a:rPr>
              <a:t>Tillio</a:t>
            </a:r>
            <a:r>
              <a:rPr lang="it-IT" sz="3400" b="0" i="0" dirty="0">
                <a:solidFill>
                  <a:schemeClr val="bg1"/>
                </a:solidFill>
                <a:effectLst/>
                <a:latin typeface="Cambria" panose="02040503050406030204" pitchFamily="18" charset="0"/>
                <a:ea typeface="Cambria" panose="02040503050406030204" pitchFamily="18" charset="0"/>
              </a:rPr>
              <a:t> gli afferrò la toga alle spalle e mentre Cesare gridava: "Ma questa è violenza bell’e buona!" uno dei due Casca lo ferì</a:t>
            </a:r>
            <a:r>
              <a:rPr lang="it-IT" sz="3400" dirty="0">
                <a:solidFill>
                  <a:schemeClr val="bg1"/>
                </a:solidFill>
                <a:latin typeface="Cambria" panose="02040503050406030204" pitchFamily="18" charset="0"/>
                <a:ea typeface="Cambria" panose="02040503050406030204" pitchFamily="18" charset="0"/>
              </a:rPr>
              <a:t>,</a:t>
            </a:r>
            <a:r>
              <a:rPr lang="it-IT" sz="3400" b="0" i="0" dirty="0">
                <a:solidFill>
                  <a:schemeClr val="bg1"/>
                </a:solidFill>
                <a:effectLst/>
                <a:latin typeface="Cambria" panose="02040503050406030204" pitchFamily="18" charset="0"/>
                <a:ea typeface="Cambria" panose="02040503050406030204" pitchFamily="18" charset="0"/>
              </a:rPr>
              <a:t> colpendolo poco sotto la gola. Cesare, afferrato il braccio di Casca, lo colpì con lo stilo, poi tentò di buttarsi in avanti, ma fu fermato da un’altra ferita. Quando si accorse che lo aggredivano da tutte le parti con i pugnali nelle mani, si avvolse la toga attorno al capo e con la sinistra ne fece scivolare l’orlo fino alle ginocchia, per morire più decorosamente, con anche la parte inferiore del corpo coperta.</a:t>
            </a:r>
          </a:p>
          <a:p>
            <a:pPr marL="0" indent="0">
              <a:buNone/>
            </a:pPr>
            <a:r>
              <a:rPr lang="it-IT" sz="3400" b="1" i="0" dirty="0">
                <a:solidFill>
                  <a:schemeClr val="bg1"/>
                </a:solidFill>
                <a:effectLst/>
                <a:latin typeface="Cambria" panose="02040503050406030204" pitchFamily="18" charset="0"/>
                <a:ea typeface="Cambria" panose="02040503050406030204" pitchFamily="18" charset="0"/>
              </a:rPr>
              <a:t>Così fu trafitto da ventitré pugnalate</a:t>
            </a:r>
            <a:r>
              <a:rPr lang="it-IT" sz="3400" b="0" i="0" dirty="0">
                <a:solidFill>
                  <a:schemeClr val="bg1"/>
                </a:solidFill>
                <a:effectLst/>
                <a:latin typeface="Cambria" panose="02040503050406030204" pitchFamily="18" charset="0"/>
                <a:ea typeface="Cambria" panose="02040503050406030204" pitchFamily="18" charset="0"/>
              </a:rPr>
              <a:t>, con un solo gemito, emesso sussurrando dopo il primo colpo; secondo alcuni avrebbe gridato a Marco Bruto, che si precipitava contro di lui: "Anche tu, figlio?". Rimase lì per un po’ di tempo, privo di vita, mentre tutti fuggivano, finché, caricato su una lettiga, con il braccio che pendeva fuori, fu portato a casa da tre schiavi.</a:t>
            </a:r>
          </a:p>
          <a:p>
            <a:pPr marL="0" indent="0">
              <a:buNone/>
            </a:pPr>
            <a:r>
              <a:rPr lang="it-IT" sz="3400" b="0" i="0" dirty="0">
                <a:solidFill>
                  <a:schemeClr val="bg1"/>
                </a:solidFill>
                <a:effectLst/>
                <a:latin typeface="Cambria" panose="02040503050406030204" pitchFamily="18" charset="0"/>
                <a:ea typeface="Cambria" panose="02040503050406030204" pitchFamily="18" charset="0"/>
              </a:rPr>
              <a:t>Secondo quanto riferì il medico </a:t>
            </a:r>
            <a:r>
              <a:rPr lang="it-IT" sz="3400" b="0" i="0" dirty="0" err="1">
                <a:solidFill>
                  <a:schemeClr val="bg1"/>
                </a:solidFill>
                <a:effectLst/>
                <a:latin typeface="Cambria" panose="02040503050406030204" pitchFamily="18" charset="0"/>
                <a:ea typeface="Cambria" panose="02040503050406030204" pitchFamily="18" charset="0"/>
              </a:rPr>
              <a:t>Antistio</a:t>
            </a:r>
            <a:r>
              <a:rPr lang="it-IT" sz="3400" b="0" i="0" dirty="0">
                <a:solidFill>
                  <a:schemeClr val="bg1"/>
                </a:solidFill>
                <a:effectLst/>
                <a:latin typeface="Cambria" panose="02040503050406030204" pitchFamily="18" charset="0"/>
                <a:ea typeface="Cambria" panose="02040503050406030204" pitchFamily="18" charset="0"/>
              </a:rPr>
              <a:t>, di tante ferite nessuna fu mortale ad eccezione di quella che aveva ricevuto per seconda in pieno petto.</a:t>
            </a:r>
          </a:p>
          <a:p>
            <a:pPr marL="0" indent="0">
              <a:buNone/>
            </a:pPr>
            <a:r>
              <a:rPr lang="it-IT" sz="3400" b="0" i="0" dirty="0">
                <a:solidFill>
                  <a:schemeClr val="bg1"/>
                </a:solidFill>
                <a:effectLst/>
                <a:latin typeface="Cambria" panose="02040503050406030204" pitchFamily="18" charset="0"/>
                <a:ea typeface="Cambria" panose="02040503050406030204" pitchFamily="18" charset="0"/>
              </a:rPr>
              <a:t>I congiurati avrebbero voluto gettare il corpo dell’ucciso nel Tevere, confiscare i suoi beni e annullare tutti i suoi atti, ma rinunciarono al proposito per paura del console </a:t>
            </a:r>
            <a:r>
              <a:rPr lang="it-IT" sz="3400" b="0" i="0" u="none" strike="noStrike" dirty="0">
                <a:solidFill>
                  <a:schemeClr val="bg1"/>
                </a:solidFill>
                <a:effectLst/>
                <a:latin typeface="Cambria" panose="02040503050406030204" pitchFamily="18" charset="0"/>
                <a:ea typeface="Cambria" panose="02040503050406030204" pitchFamily="18" charset="0"/>
              </a:rPr>
              <a:t>Marco Antonio</a:t>
            </a:r>
            <a:r>
              <a:rPr lang="it-IT" sz="3400" b="0" i="0" dirty="0">
                <a:solidFill>
                  <a:schemeClr val="bg1"/>
                </a:solidFill>
                <a:effectLst/>
                <a:latin typeface="Cambria" panose="02040503050406030204" pitchFamily="18" charset="0"/>
                <a:ea typeface="Cambria" panose="02040503050406030204" pitchFamily="18" charset="0"/>
              </a:rPr>
              <a:t> e del comandante della cavalleria </a:t>
            </a:r>
            <a:r>
              <a:rPr lang="it-IT" sz="3400" b="0" i="0" u="none" strike="noStrike" dirty="0">
                <a:solidFill>
                  <a:schemeClr val="bg1"/>
                </a:solidFill>
                <a:effectLst/>
                <a:latin typeface="Cambria" panose="02040503050406030204" pitchFamily="18" charset="0"/>
                <a:ea typeface="Cambria" panose="02040503050406030204" pitchFamily="18" charset="0"/>
              </a:rPr>
              <a:t>Lepido</a:t>
            </a:r>
            <a:r>
              <a:rPr lang="it-IT" sz="3400" b="0" i="0" dirty="0">
                <a:solidFill>
                  <a:schemeClr val="bg1"/>
                </a:solidFill>
                <a:effectLst/>
                <a:latin typeface="Cambria" panose="02040503050406030204" pitchFamily="18" charset="0"/>
                <a:ea typeface="Cambria" panose="02040503050406030204" pitchFamily="18" charset="0"/>
              </a:rPr>
              <a:t> »</a:t>
            </a:r>
          </a:p>
          <a:p>
            <a:endParaRPr lang="it-IT" dirty="0"/>
          </a:p>
        </p:txBody>
      </p:sp>
    </p:spTree>
    <p:extLst>
      <p:ext uri="{BB962C8B-B14F-4D97-AF65-F5344CB8AC3E}">
        <p14:creationId xmlns:p14="http://schemas.microsoft.com/office/powerpoint/2010/main" val="143154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2875"/>
            <a:ext cx="10515600" cy="1276351"/>
          </a:xfrm>
          <a:solidFill>
            <a:srgbClr val="0DC3BF"/>
          </a:solidFill>
        </p:spPr>
        <p:txBody>
          <a:bodyPr/>
          <a:lstStyle/>
          <a:p>
            <a:r>
              <a:rPr lang="it-IT" dirty="0">
                <a:latin typeface="Comic Sans MS" panose="030F0702030302020204" pitchFamily="66" charset="0"/>
              </a:rPr>
              <a:t>Arco di Augusto a Rimini</a:t>
            </a:r>
          </a:p>
        </p:txBody>
      </p:sp>
      <p:pic>
        <p:nvPicPr>
          <p:cNvPr id="2050" name="Picture 2" descr="Risultati immagini per arco di augusto rimin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4000" y="1568450"/>
            <a:ext cx="6864000" cy="51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79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2875"/>
            <a:ext cx="10515600" cy="1266825"/>
          </a:xfrm>
          <a:solidFill>
            <a:srgbClr val="0DC3BF"/>
          </a:solidFill>
        </p:spPr>
        <p:txBody>
          <a:bodyPr/>
          <a:lstStyle/>
          <a:p>
            <a:r>
              <a:rPr lang="it-IT" dirty="0">
                <a:latin typeface="Comic Sans MS" panose="030F0702030302020204" pitchFamily="66" charset="0"/>
              </a:rPr>
              <a:t>Mausoleo di Augusto</a:t>
            </a:r>
          </a:p>
        </p:txBody>
      </p:sp>
      <p:pic>
        <p:nvPicPr>
          <p:cNvPr id="3074" name="Picture 2" descr="Risultati immagini per mausoleo di august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2000" y="1497225"/>
            <a:ext cx="7008000" cy="52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2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solidFill>
        </p:spPr>
        <p:txBody>
          <a:bodyPr/>
          <a:lstStyle/>
          <a:p>
            <a:pPr algn="ctr"/>
            <a:r>
              <a:rPr lang="it-IT" b="1" dirty="0">
                <a:solidFill>
                  <a:schemeClr val="bg1"/>
                </a:solidFill>
                <a:latin typeface="Comic Sans MS" panose="030F0702030302020204" pitchFamily="66" charset="0"/>
              </a:rPr>
              <a:t>Dopo la morte di Cesare</a:t>
            </a:r>
          </a:p>
        </p:txBody>
      </p:sp>
      <p:sp>
        <p:nvSpPr>
          <p:cNvPr id="3" name="Segnaposto contenuto 2"/>
          <p:cNvSpPr>
            <a:spLocks noGrp="1"/>
          </p:cNvSpPr>
          <p:nvPr>
            <p:ph idx="1"/>
          </p:nvPr>
        </p:nvSpPr>
        <p:spPr>
          <a:xfrm>
            <a:off x="838200" y="2516778"/>
            <a:ext cx="10515600" cy="3944982"/>
          </a:xfrm>
        </p:spPr>
        <p:txBody>
          <a:bodyPr>
            <a:normAutofit/>
          </a:bodyPr>
          <a:lstStyle/>
          <a:p>
            <a:pPr>
              <a:lnSpc>
                <a:spcPct val="200000"/>
              </a:lnSpc>
            </a:pPr>
            <a:r>
              <a:rPr lang="it-IT" sz="3600" dirty="0">
                <a:solidFill>
                  <a:schemeClr val="bg1"/>
                </a:solidFill>
                <a:latin typeface="Candara" panose="020E0502030303020204" pitchFamily="34" charset="0"/>
              </a:rPr>
              <a:t>I </a:t>
            </a:r>
            <a:r>
              <a:rPr lang="it-IT" sz="3600" dirty="0" err="1">
                <a:solidFill>
                  <a:schemeClr val="bg1"/>
                </a:solidFill>
                <a:latin typeface="Candara" panose="020E0502030303020204" pitchFamily="34" charset="0"/>
              </a:rPr>
              <a:t>Cesaricidi</a:t>
            </a:r>
            <a:r>
              <a:rPr lang="it-IT" sz="3600" dirty="0">
                <a:solidFill>
                  <a:schemeClr val="bg1"/>
                </a:solidFill>
                <a:latin typeface="Candara" panose="020E0502030303020204" pitchFamily="34" charset="0"/>
              </a:rPr>
              <a:t> (Decimo Bruto e </a:t>
            </a:r>
            <a:r>
              <a:rPr lang="it-IT" sz="3600" b="0" dirty="0">
                <a:solidFill>
                  <a:schemeClr val="bg1"/>
                </a:solidFill>
                <a:effectLst/>
                <a:latin typeface="Candara" panose="020E0502030303020204" pitchFamily="34" charset="0"/>
              </a:rPr>
              <a:t>Gaio Cassio Longino</a:t>
            </a:r>
            <a:r>
              <a:rPr lang="it-IT" sz="3600" dirty="0">
                <a:solidFill>
                  <a:schemeClr val="bg1"/>
                </a:solidFill>
                <a:latin typeface="Candara" panose="020E0502030303020204" pitchFamily="34" charset="0"/>
              </a:rPr>
              <a:t>)</a:t>
            </a:r>
          </a:p>
          <a:p>
            <a:pPr>
              <a:lnSpc>
                <a:spcPct val="200000"/>
              </a:lnSpc>
            </a:pPr>
            <a:r>
              <a:rPr lang="it-IT" sz="3600" dirty="0">
                <a:solidFill>
                  <a:schemeClr val="bg1"/>
                </a:solidFill>
                <a:latin typeface="Candara" panose="020E0502030303020204" pitchFamily="34" charset="0"/>
              </a:rPr>
              <a:t>Marco Antonio</a:t>
            </a:r>
          </a:p>
          <a:p>
            <a:pPr>
              <a:lnSpc>
                <a:spcPct val="200000"/>
              </a:lnSpc>
            </a:pPr>
            <a:r>
              <a:rPr lang="it-IT" sz="3600" dirty="0">
                <a:solidFill>
                  <a:schemeClr val="bg1"/>
                </a:solidFill>
                <a:latin typeface="Candara" panose="020E0502030303020204" pitchFamily="34" charset="0"/>
              </a:rPr>
              <a:t>Caio Ottavio</a:t>
            </a:r>
          </a:p>
        </p:txBody>
      </p:sp>
    </p:spTree>
    <p:extLst>
      <p:ext uri="{BB962C8B-B14F-4D97-AF65-F5344CB8AC3E}">
        <p14:creationId xmlns:p14="http://schemas.microsoft.com/office/powerpoint/2010/main" val="174447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DC3BF"/>
          </a:solidFill>
        </p:spPr>
        <p:txBody>
          <a:bodyPr/>
          <a:lstStyle/>
          <a:p>
            <a:pPr algn="ctr"/>
            <a:r>
              <a:rPr lang="it-IT" b="1" dirty="0">
                <a:solidFill>
                  <a:schemeClr val="bg1"/>
                </a:solidFill>
                <a:latin typeface="Candara" panose="020E0502030303020204" pitchFamily="34" charset="0"/>
              </a:rPr>
              <a:t>Svetonio</a:t>
            </a:r>
          </a:p>
        </p:txBody>
      </p:sp>
      <p:sp>
        <p:nvSpPr>
          <p:cNvPr id="3" name="Segnaposto contenuto 2"/>
          <p:cNvSpPr>
            <a:spLocks noGrp="1"/>
          </p:cNvSpPr>
          <p:nvPr>
            <p:ph idx="1"/>
          </p:nvPr>
        </p:nvSpPr>
        <p:spPr>
          <a:xfrm>
            <a:off x="304799" y="2352675"/>
            <a:ext cx="11725275" cy="3824288"/>
          </a:xfrm>
          <a:solidFill>
            <a:srgbClr val="0070C0"/>
          </a:solidFill>
        </p:spPr>
        <p:txBody>
          <a:bodyPr>
            <a:normAutofit lnSpcReduction="10000"/>
          </a:bodyPr>
          <a:lstStyle/>
          <a:p>
            <a:pPr marL="0" indent="0" algn="just">
              <a:lnSpc>
                <a:spcPct val="150000"/>
              </a:lnSpc>
              <a:buNone/>
            </a:pPr>
            <a:r>
              <a:rPr lang="it-IT" dirty="0">
                <a:solidFill>
                  <a:schemeClr val="bg1"/>
                </a:solidFill>
                <a:latin typeface="Cambria" panose="02040503050406030204" pitchFamily="18" charset="0"/>
                <a:ea typeface="Cambria" panose="02040503050406030204" pitchFamily="18" charset="0"/>
              </a:rPr>
              <a:t>«In quest’ultimo testamento nominò suoi eredi i tre nipoti delle sue sorelle, Gaio Ottavio per i tre quarti, Lucio </a:t>
            </a:r>
            <a:r>
              <a:rPr lang="it-IT" dirty="0" err="1">
                <a:solidFill>
                  <a:schemeClr val="bg1"/>
                </a:solidFill>
                <a:latin typeface="Cambria" panose="02040503050406030204" pitchFamily="18" charset="0"/>
                <a:ea typeface="Cambria" panose="02040503050406030204" pitchFamily="18" charset="0"/>
              </a:rPr>
              <a:t>Pinario</a:t>
            </a:r>
            <a:r>
              <a:rPr lang="it-IT" dirty="0">
                <a:solidFill>
                  <a:schemeClr val="bg1"/>
                </a:solidFill>
                <a:latin typeface="Cambria" panose="02040503050406030204" pitchFamily="18" charset="0"/>
                <a:ea typeface="Cambria" panose="02040503050406030204" pitchFamily="18" charset="0"/>
              </a:rPr>
              <a:t> e Quinto Pedio per il quarto rimanente; </a:t>
            </a:r>
            <a:r>
              <a:rPr lang="it-IT" b="1" dirty="0">
                <a:solidFill>
                  <a:schemeClr val="bg1"/>
                </a:solidFill>
                <a:latin typeface="Cambria" panose="02040503050406030204" pitchFamily="18" charset="0"/>
                <a:ea typeface="Cambria" panose="02040503050406030204" pitchFamily="18" charset="0"/>
              </a:rPr>
              <a:t>dichiarava inoltre di adottare Gaio Ottavio, dandogli il proprio nome</a:t>
            </a:r>
            <a:r>
              <a:rPr lang="it-IT" dirty="0">
                <a:solidFill>
                  <a:schemeClr val="bg1"/>
                </a:solidFill>
                <a:latin typeface="Cambria" panose="02040503050406030204" pitchFamily="18" charset="0"/>
                <a:ea typeface="Cambria" panose="02040503050406030204" pitchFamily="18" charset="0"/>
              </a:rPr>
              <a:t>. Decimo Bruto era presente tra gli eredi di seconda linea. Assegnò al popolo, collettivamente, i suoi giardini in prossimità del Tevere e trecento sesterzi a testa».</a:t>
            </a:r>
          </a:p>
        </p:txBody>
      </p:sp>
    </p:spTree>
    <p:extLst>
      <p:ext uri="{BB962C8B-B14F-4D97-AF65-F5344CB8AC3E}">
        <p14:creationId xmlns:p14="http://schemas.microsoft.com/office/powerpoint/2010/main" val="28087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solidFill>
        </p:spPr>
        <p:txBody>
          <a:bodyPr/>
          <a:lstStyle/>
          <a:p>
            <a:r>
              <a:rPr lang="it-IT" b="1" dirty="0">
                <a:solidFill>
                  <a:schemeClr val="bg1"/>
                </a:solidFill>
                <a:latin typeface="Cambria" panose="02040503050406030204" pitchFamily="18" charset="0"/>
                <a:ea typeface="Cambria" panose="02040503050406030204" pitchFamily="18" charset="0"/>
              </a:rPr>
              <a:t>Svetonio</a:t>
            </a:r>
          </a:p>
        </p:txBody>
      </p:sp>
      <p:sp>
        <p:nvSpPr>
          <p:cNvPr id="3" name="Segnaposto contenuto 2"/>
          <p:cNvSpPr>
            <a:spLocks noGrp="1"/>
          </p:cNvSpPr>
          <p:nvPr>
            <p:ph idx="1"/>
          </p:nvPr>
        </p:nvSpPr>
        <p:spPr>
          <a:xfrm>
            <a:off x="409575" y="2085975"/>
            <a:ext cx="11544300" cy="4324350"/>
          </a:xfrm>
        </p:spPr>
        <p:txBody>
          <a:bodyPr>
            <a:normAutofit/>
          </a:bodyPr>
          <a:lstStyle/>
          <a:p>
            <a:pPr marL="0" indent="0" algn="just">
              <a:lnSpc>
                <a:spcPct val="150000"/>
              </a:lnSpc>
              <a:buNone/>
            </a:pPr>
            <a:r>
              <a:rPr lang="it-IT" sz="3200" b="0" i="0" dirty="0">
                <a:solidFill>
                  <a:schemeClr val="bg1"/>
                </a:solidFill>
                <a:effectLst/>
                <a:latin typeface="Candara" panose="020E0502030303020204" pitchFamily="34" charset="0"/>
              </a:rPr>
              <a:t>«Augusto combatté </a:t>
            </a:r>
            <a:r>
              <a:rPr lang="it-IT" sz="3200" b="0" i="0" u="none" strike="noStrike" dirty="0">
                <a:solidFill>
                  <a:schemeClr val="bg1"/>
                </a:solidFill>
                <a:effectLst/>
                <a:latin typeface="Candara" panose="020E0502030303020204" pitchFamily="34" charset="0"/>
              </a:rPr>
              <a:t>cinque guerre civili</a:t>
            </a:r>
            <a:r>
              <a:rPr lang="it-IT" sz="3200" b="0" i="0" dirty="0">
                <a:solidFill>
                  <a:schemeClr val="bg1"/>
                </a:solidFill>
                <a:effectLst/>
                <a:latin typeface="Candara" panose="020E0502030303020204" pitchFamily="34" charset="0"/>
              </a:rPr>
              <a:t>: a </a:t>
            </a:r>
            <a:r>
              <a:rPr lang="it-IT" sz="3200" b="0" i="0" u="none" strike="noStrike" dirty="0">
                <a:solidFill>
                  <a:schemeClr val="bg1"/>
                </a:solidFill>
                <a:effectLst/>
                <a:latin typeface="Candara" panose="020E0502030303020204" pitchFamily="34" charset="0"/>
              </a:rPr>
              <a:t>Modena</a:t>
            </a:r>
            <a:r>
              <a:rPr lang="it-IT" sz="3200" b="0" i="0" dirty="0">
                <a:solidFill>
                  <a:schemeClr val="bg1"/>
                </a:solidFill>
                <a:effectLst/>
                <a:latin typeface="Candara" panose="020E0502030303020204" pitchFamily="34" charset="0"/>
              </a:rPr>
              <a:t>, a </a:t>
            </a:r>
            <a:r>
              <a:rPr lang="it-IT" sz="3200" b="0" i="0" u="none" strike="noStrike" dirty="0">
                <a:solidFill>
                  <a:schemeClr val="bg1"/>
                </a:solidFill>
                <a:effectLst/>
                <a:latin typeface="Candara" panose="020E0502030303020204" pitchFamily="34" charset="0"/>
              </a:rPr>
              <a:t>Filippi</a:t>
            </a:r>
            <a:r>
              <a:rPr lang="it-IT" sz="3200" b="0" i="0" dirty="0">
                <a:solidFill>
                  <a:schemeClr val="bg1"/>
                </a:solidFill>
                <a:effectLst/>
                <a:latin typeface="Candara" panose="020E0502030303020204" pitchFamily="34" charset="0"/>
              </a:rPr>
              <a:t>, a </a:t>
            </a:r>
            <a:r>
              <a:rPr lang="it-IT" sz="3200" b="0" i="0" u="none" strike="noStrike" dirty="0">
                <a:solidFill>
                  <a:schemeClr val="bg1"/>
                </a:solidFill>
                <a:effectLst/>
                <a:latin typeface="Candara" panose="020E0502030303020204" pitchFamily="34" charset="0"/>
              </a:rPr>
              <a:t>Perugia</a:t>
            </a:r>
            <a:r>
              <a:rPr lang="it-IT" sz="3200" b="0" i="0" dirty="0">
                <a:solidFill>
                  <a:schemeClr val="bg1"/>
                </a:solidFill>
                <a:effectLst/>
                <a:latin typeface="Candara" panose="020E0502030303020204" pitchFamily="34" charset="0"/>
              </a:rPr>
              <a:t>, in </a:t>
            </a:r>
            <a:r>
              <a:rPr lang="it-IT" sz="3200" b="0" i="0" u="none" strike="noStrike" dirty="0">
                <a:solidFill>
                  <a:schemeClr val="bg1"/>
                </a:solidFill>
                <a:effectLst/>
                <a:latin typeface="Candara" panose="020E0502030303020204" pitchFamily="34" charset="0"/>
              </a:rPr>
              <a:t>Sicilia</a:t>
            </a:r>
            <a:r>
              <a:rPr lang="it-IT" sz="3200" b="0" i="0" dirty="0">
                <a:solidFill>
                  <a:schemeClr val="bg1"/>
                </a:solidFill>
                <a:effectLst/>
                <a:latin typeface="Candara" panose="020E0502030303020204" pitchFamily="34" charset="0"/>
              </a:rPr>
              <a:t> e ad </a:t>
            </a:r>
            <a:r>
              <a:rPr lang="it-IT" sz="3200" b="1" i="0" u="none" strike="noStrike" dirty="0">
                <a:solidFill>
                  <a:schemeClr val="bg1"/>
                </a:solidFill>
                <a:effectLst/>
                <a:latin typeface="Candara" panose="020E0502030303020204" pitchFamily="34" charset="0"/>
              </a:rPr>
              <a:t>Azio</a:t>
            </a:r>
            <a:r>
              <a:rPr lang="it-IT" sz="3200" b="0" i="0" dirty="0">
                <a:solidFill>
                  <a:schemeClr val="bg1"/>
                </a:solidFill>
                <a:effectLst/>
                <a:latin typeface="Candara" panose="020E0502030303020204" pitchFamily="34" charset="0"/>
              </a:rPr>
              <a:t>. La prima e l'ultima contro </a:t>
            </a:r>
            <a:r>
              <a:rPr lang="it-IT" sz="3200" b="0" i="0" u="none" strike="noStrike" dirty="0">
                <a:solidFill>
                  <a:schemeClr val="bg1"/>
                </a:solidFill>
                <a:effectLst/>
                <a:latin typeface="Candara" panose="020E0502030303020204" pitchFamily="34" charset="0"/>
              </a:rPr>
              <a:t>Marco Antonio</a:t>
            </a:r>
            <a:r>
              <a:rPr lang="it-IT" sz="3200" b="0" i="0" dirty="0">
                <a:solidFill>
                  <a:schemeClr val="bg1"/>
                </a:solidFill>
                <a:effectLst/>
                <a:latin typeface="Candara" panose="020E0502030303020204" pitchFamily="34" charset="0"/>
              </a:rPr>
              <a:t>, la seconda contro </a:t>
            </a:r>
            <a:r>
              <a:rPr lang="it-IT" sz="3200" b="0" i="0" u="none" strike="noStrike" dirty="0">
                <a:solidFill>
                  <a:schemeClr val="bg1"/>
                </a:solidFill>
                <a:effectLst/>
                <a:latin typeface="Candara" panose="020E0502030303020204" pitchFamily="34" charset="0"/>
              </a:rPr>
              <a:t>Bruto</a:t>
            </a:r>
            <a:r>
              <a:rPr lang="it-IT" sz="3200" b="0" i="0" dirty="0">
                <a:solidFill>
                  <a:schemeClr val="bg1"/>
                </a:solidFill>
                <a:effectLst/>
                <a:latin typeface="Candara" panose="020E0502030303020204" pitchFamily="34" charset="0"/>
              </a:rPr>
              <a:t> e </a:t>
            </a:r>
            <a:r>
              <a:rPr lang="it-IT" sz="3200" b="0" i="0" u="none" strike="noStrike" dirty="0">
                <a:solidFill>
                  <a:schemeClr val="bg1"/>
                </a:solidFill>
                <a:effectLst/>
                <a:latin typeface="Candara" panose="020E0502030303020204" pitchFamily="34" charset="0"/>
              </a:rPr>
              <a:t>Cassio</a:t>
            </a:r>
            <a:r>
              <a:rPr lang="it-IT" sz="3200" b="0" i="0" dirty="0">
                <a:solidFill>
                  <a:schemeClr val="bg1"/>
                </a:solidFill>
                <a:effectLst/>
                <a:latin typeface="Candara" panose="020E0502030303020204" pitchFamily="34" charset="0"/>
              </a:rPr>
              <a:t>, la terza contro </a:t>
            </a:r>
            <a:r>
              <a:rPr lang="it-IT" sz="3200" b="0" i="0" u="none" strike="noStrike" dirty="0">
                <a:solidFill>
                  <a:schemeClr val="bg1"/>
                </a:solidFill>
                <a:effectLst/>
                <a:latin typeface="Candara" panose="020E0502030303020204" pitchFamily="34" charset="0"/>
              </a:rPr>
              <a:t>Lucio Antonio</a:t>
            </a:r>
            <a:r>
              <a:rPr lang="it-IT" sz="3200" b="0" i="0" dirty="0">
                <a:solidFill>
                  <a:schemeClr val="bg1"/>
                </a:solidFill>
                <a:effectLst/>
                <a:latin typeface="Candara" panose="020E0502030303020204" pitchFamily="34" charset="0"/>
              </a:rPr>
              <a:t>, fratello del </a:t>
            </a:r>
            <a:r>
              <a:rPr lang="it-IT" sz="3200" b="0" i="0" u="none" strike="noStrike" dirty="0">
                <a:solidFill>
                  <a:schemeClr val="bg1"/>
                </a:solidFill>
                <a:effectLst/>
                <a:latin typeface="Candara" panose="020E0502030303020204" pitchFamily="34" charset="0"/>
              </a:rPr>
              <a:t>triumviro</a:t>
            </a:r>
            <a:r>
              <a:rPr lang="it-IT" sz="3200" b="0" i="0" dirty="0">
                <a:solidFill>
                  <a:schemeClr val="bg1"/>
                </a:solidFill>
                <a:effectLst/>
                <a:latin typeface="Candara" panose="020E0502030303020204" pitchFamily="34" charset="0"/>
              </a:rPr>
              <a:t>, la quarta contro </a:t>
            </a:r>
            <a:r>
              <a:rPr lang="it-IT" sz="3200" b="0" i="0" u="none" strike="noStrike" dirty="0">
                <a:solidFill>
                  <a:schemeClr val="bg1"/>
                </a:solidFill>
                <a:effectLst/>
                <a:latin typeface="Candara" panose="020E0502030303020204" pitchFamily="34" charset="0"/>
              </a:rPr>
              <a:t>Sesto Pompeo</a:t>
            </a:r>
            <a:r>
              <a:rPr lang="it-IT" sz="3200" b="0" i="0" dirty="0">
                <a:solidFill>
                  <a:schemeClr val="bg1"/>
                </a:solidFill>
                <a:effectLst/>
                <a:latin typeface="Candara" panose="020E0502030303020204" pitchFamily="34" charset="0"/>
              </a:rPr>
              <a:t>, figlio di </a:t>
            </a:r>
            <a:r>
              <a:rPr lang="it-IT" sz="3200" b="0" i="0" u="none" strike="noStrike" dirty="0" err="1">
                <a:solidFill>
                  <a:schemeClr val="bg1"/>
                </a:solidFill>
                <a:effectLst/>
                <a:latin typeface="Candara" panose="020E0502030303020204" pitchFamily="34" charset="0"/>
              </a:rPr>
              <a:t>Gneo</a:t>
            </a:r>
            <a:r>
              <a:rPr lang="it-IT" sz="3200" b="0" i="0" dirty="0">
                <a:solidFill>
                  <a:schemeClr val="bg1"/>
                </a:solidFill>
                <a:effectLst/>
                <a:latin typeface="Candara" panose="020E0502030303020204" pitchFamily="34" charset="0"/>
              </a:rPr>
              <a:t>.»</a:t>
            </a:r>
            <a:endParaRPr lang="it-IT"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2201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7700" y="257176"/>
            <a:ext cx="10515600" cy="1228724"/>
          </a:xfrm>
          <a:solidFill>
            <a:srgbClr val="0DC3BF"/>
          </a:solidFill>
        </p:spPr>
        <p:txBody>
          <a:bodyPr>
            <a:normAutofit/>
          </a:bodyPr>
          <a:lstStyle/>
          <a:p>
            <a:pPr algn="ctr"/>
            <a:r>
              <a:rPr lang="it-IT" b="1" dirty="0">
                <a:solidFill>
                  <a:schemeClr val="bg1"/>
                </a:solidFill>
                <a:latin typeface="Comic Sans MS" panose="030F0702030302020204" pitchFamily="66" charset="0"/>
              </a:rPr>
              <a:t>Il secondo Triumvirato (43 a.C.)</a:t>
            </a:r>
          </a:p>
        </p:txBody>
      </p:sp>
      <p:sp>
        <p:nvSpPr>
          <p:cNvPr id="3" name="Segnaposto contenuto 2"/>
          <p:cNvSpPr>
            <a:spLocks noGrp="1"/>
          </p:cNvSpPr>
          <p:nvPr>
            <p:ph idx="1"/>
          </p:nvPr>
        </p:nvSpPr>
        <p:spPr>
          <a:xfrm>
            <a:off x="161925" y="1825625"/>
            <a:ext cx="11811000" cy="4870450"/>
          </a:xfrm>
        </p:spPr>
        <p:txBody>
          <a:bodyPr/>
          <a:lstStyle/>
          <a:p>
            <a:pPr marL="0" indent="0" algn="ctr">
              <a:lnSpc>
                <a:spcPct val="100000"/>
              </a:lnSpc>
              <a:buNone/>
            </a:pPr>
            <a:r>
              <a:rPr lang="it-IT" sz="3200" b="1" dirty="0">
                <a:solidFill>
                  <a:schemeClr val="bg1"/>
                </a:solidFill>
                <a:latin typeface="Cambria" panose="02040503050406030204" pitchFamily="18" charset="0"/>
                <a:ea typeface="Cambria" panose="02040503050406030204" pitchFamily="18" charset="0"/>
              </a:rPr>
              <a:t>Accordo tra Ottaviano – Marco Antonio – Lepido</a:t>
            </a:r>
          </a:p>
          <a:p>
            <a:pPr marL="0" indent="0" algn="just">
              <a:lnSpc>
                <a:spcPct val="100000"/>
              </a:lnSpc>
              <a:buNone/>
            </a:pPr>
            <a:r>
              <a:rPr lang="it-IT" dirty="0">
                <a:solidFill>
                  <a:schemeClr val="bg1"/>
                </a:solidFill>
                <a:latin typeface="Cambria" panose="02040503050406030204" pitchFamily="18" charset="0"/>
                <a:ea typeface="Cambria" panose="02040503050406030204" pitchFamily="18" charset="0"/>
              </a:rPr>
              <a:t>I tre triumviri avevano poteri straordinari. </a:t>
            </a:r>
          </a:p>
          <a:p>
            <a:pPr marL="0" indent="0" algn="just">
              <a:lnSpc>
                <a:spcPct val="100000"/>
              </a:lnSpc>
              <a:buNone/>
            </a:pPr>
            <a:r>
              <a:rPr lang="it-IT" dirty="0">
                <a:solidFill>
                  <a:schemeClr val="bg1"/>
                </a:solidFill>
                <a:latin typeface="Cambria" panose="02040503050406030204" pitchFamily="18" charset="0"/>
                <a:ea typeface="Cambria" panose="02040503050406030204" pitchFamily="18" charset="0"/>
              </a:rPr>
              <a:t>Si attribuivano i comandi provinciali: </a:t>
            </a:r>
          </a:p>
          <a:p>
            <a:pPr algn="just">
              <a:lnSpc>
                <a:spcPct val="100000"/>
              </a:lnSpc>
            </a:pPr>
            <a:r>
              <a:rPr lang="it-IT" dirty="0">
                <a:solidFill>
                  <a:schemeClr val="bg1"/>
                </a:solidFill>
                <a:latin typeface="Cambria" panose="02040503050406030204" pitchFamily="18" charset="0"/>
                <a:ea typeface="Cambria" panose="02040503050406030204" pitchFamily="18" charset="0"/>
              </a:rPr>
              <a:t>Marco Antonio: le provincie orientali </a:t>
            </a:r>
          </a:p>
          <a:p>
            <a:pPr algn="just">
              <a:lnSpc>
                <a:spcPct val="100000"/>
              </a:lnSpc>
            </a:pPr>
            <a:r>
              <a:rPr lang="it-IT" dirty="0">
                <a:solidFill>
                  <a:schemeClr val="bg1"/>
                </a:solidFill>
                <a:latin typeface="Cambria" panose="02040503050406030204" pitchFamily="18" charset="0"/>
                <a:ea typeface="Cambria" panose="02040503050406030204" pitchFamily="18" charset="0"/>
              </a:rPr>
              <a:t>Ottaviano: il mediterraneo (</a:t>
            </a:r>
            <a:r>
              <a:rPr lang="it-IT" b="0" i="0" dirty="0">
                <a:solidFill>
                  <a:schemeClr val="bg1"/>
                </a:solidFill>
                <a:effectLst/>
                <a:latin typeface="Cambria" panose="02040503050406030204" pitchFamily="18" charset="0"/>
                <a:ea typeface="Cambria" panose="02040503050406030204" pitchFamily="18" charset="0"/>
              </a:rPr>
              <a:t> </a:t>
            </a:r>
            <a:r>
              <a:rPr lang="it-IT" b="0" i="0" u="none" strike="noStrike" dirty="0">
                <a:solidFill>
                  <a:schemeClr val="bg1"/>
                </a:solidFill>
                <a:effectLst/>
                <a:latin typeface="Cambria" panose="02040503050406030204" pitchFamily="18" charset="0"/>
                <a:ea typeface="Cambria" panose="02040503050406030204" pitchFamily="18" charset="0"/>
              </a:rPr>
              <a:t>Siria</a:t>
            </a:r>
            <a:r>
              <a:rPr lang="it-IT" b="0" i="0" dirty="0">
                <a:solidFill>
                  <a:schemeClr val="bg1"/>
                </a:solidFill>
                <a:effectLst/>
                <a:latin typeface="Cambria" panose="02040503050406030204" pitchFamily="18" charset="0"/>
                <a:ea typeface="Cambria" panose="02040503050406030204" pitchFamily="18" charset="0"/>
              </a:rPr>
              <a:t>, Sardegna e </a:t>
            </a:r>
            <a:r>
              <a:rPr lang="it-IT" b="0" i="1" strike="noStrike" dirty="0">
                <a:solidFill>
                  <a:schemeClr val="bg1"/>
                </a:solidFill>
                <a:effectLst/>
                <a:latin typeface="Cambria" panose="02040503050406030204" pitchFamily="18" charset="0"/>
                <a:ea typeface="Cambria" panose="02040503050406030204" pitchFamily="18" charset="0"/>
              </a:rPr>
              <a:t>Africa </a:t>
            </a:r>
            <a:r>
              <a:rPr lang="it-IT" b="0" i="1" strike="noStrike" dirty="0" err="1">
                <a:solidFill>
                  <a:schemeClr val="bg1"/>
                </a:solidFill>
                <a:effectLst/>
                <a:latin typeface="Cambria" panose="02040503050406030204" pitchFamily="18" charset="0"/>
                <a:ea typeface="Cambria" panose="02040503050406030204" pitchFamily="18" charset="0"/>
              </a:rPr>
              <a:t>proconsolaris</a:t>
            </a:r>
            <a:r>
              <a:rPr lang="it-IT" dirty="0">
                <a:solidFill>
                  <a:schemeClr val="bg1"/>
                </a:solidFill>
                <a:latin typeface="Cambria" panose="02040503050406030204" pitchFamily="18" charset="0"/>
                <a:ea typeface="Cambria" panose="02040503050406030204" pitchFamily="18" charset="0"/>
              </a:rPr>
              <a:t>)</a:t>
            </a:r>
            <a:r>
              <a:rPr lang="it-IT" b="0" i="0" dirty="0">
                <a:solidFill>
                  <a:schemeClr val="bg1"/>
                </a:solidFill>
                <a:effectLst/>
                <a:latin typeface="Cambria" panose="02040503050406030204" pitchFamily="18" charset="0"/>
                <a:ea typeface="Cambria" panose="02040503050406030204" pitchFamily="18" charset="0"/>
              </a:rPr>
              <a:t> </a:t>
            </a:r>
            <a:endParaRPr lang="it-IT" dirty="0">
              <a:solidFill>
                <a:schemeClr val="bg1"/>
              </a:solidFill>
              <a:latin typeface="Cambria" panose="02040503050406030204" pitchFamily="18" charset="0"/>
              <a:ea typeface="Cambria" panose="02040503050406030204" pitchFamily="18" charset="0"/>
            </a:endParaRPr>
          </a:p>
          <a:p>
            <a:pPr algn="just">
              <a:lnSpc>
                <a:spcPct val="100000"/>
              </a:lnSpc>
            </a:pPr>
            <a:r>
              <a:rPr lang="it-IT" dirty="0">
                <a:solidFill>
                  <a:schemeClr val="bg1"/>
                </a:solidFill>
                <a:latin typeface="Cambria" panose="02040503050406030204" pitchFamily="18" charset="0"/>
                <a:ea typeface="Cambria" panose="02040503050406030204" pitchFamily="18" charset="0"/>
              </a:rPr>
              <a:t>Lepido: l’Africa</a:t>
            </a:r>
          </a:p>
          <a:p>
            <a:pPr marL="0" indent="0" algn="just">
              <a:lnSpc>
                <a:spcPct val="100000"/>
              </a:lnSpc>
              <a:buNone/>
            </a:pPr>
            <a:r>
              <a:rPr lang="it-IT" dirty="0">
                <a:solidFill>
                  <a:schemeClr val="bg1"/>
                </a:solidFill>
                <a:latin typeface="Cambria" panose="02040503050406030204" pitchFamily="18" charset="0"/>
                <a:ea typeface="Cambria" panose="02040503050406030204" pitchFamily="18" charset="0"/>
              </a:rPr>
              <a:t>Si arrogavano la facoltà di mettere a morte i loro nemici personali senza nessun limite</a:t>
            </a:r>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47587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1921"/>
            <a:ext cx="10515600" cy="1097279"/>
          </a:xfrm>
          <a:solidFill>
            <a:srgbClr val="0DC3BF"/>
          </a:solidFill>
        </p:spPr>
        <p:txBody>
          <a:bodyPr/>
          <a:lstStyle/>
          <a:p>
            <a:pPr algn="ctr"/>
            <a:r>
              <a:rPr lang="it-IT" b="1" dirty="0">
                <a:solidFill>
                  <a:schemeClr val="bg1"/>
                </a:solidFill>
                <a:latin typeface="Comic Sans MS" panose="030F0702030302020204" pitchFamily="66" charset="0"/>
              </a:rPr>
              <a:t>Battaglia di Azio (31 a.C.)</a:t>
            </a:r>
          </a:p>
        </p:txBody>
      </p:sp>
      <p:sp>
        <p:nvSpPr>
          <p:cNvPr id="3" name="Segnaposto contenuto 2"/>
          <p:cNvSpPr>
            <a:spLocks noGrp="1"/>
          </p:cNvSpPr>
          <p:nvPr>
            <p:ph idx="1"/>
          </p:nvPr>
        </p:nvSpPr>
        <p:spPr>
          <a:xfrm>
            <a:off x="209006" y="1506582"/>
            <a:ext cx="11826240" cy="5233851"/>
          </a:xfrm>
        </p:spPr>
        <p:txBody>
          <a:bodyPr>
            <a:normAutofit/>
          </a:bodyPr>
          <a:lstStyle/>
          <a:p>
            <a:pPr marL="0" indent="0" algn="ctr">
              <a:buNone/>
            </a:pPr>
            <a:r>
              <a:rPr lang="it-IT" sz="3600" b="1" dirty="0">
                <a:solidFill>
                  <a:schemeClr val="bg1"/>
                </a:solidFill>
                <a:latin typeface="Candara" panose="020E0502030303020204" pitchFamily="34" charset="0"/>
              </a:rPr>
              <a:t>Ottaviano contro Marco Antonio e Cleopatra</a:t>
            </a:r>
          </a:p>
          <a:p>
            <a:pPr marL="0" indent="0" algn="ctr">
              <a:buNone/>
            </a:pPr>
            <a:endParaRPr lang="it-IT" sz="3600" dirty="0">
              <a:solidFill>
                <a:schemeClr val="bg1"/>
              </a:solidFill>
              <a:latin typeface="Candara" panose="020E0502030303020204" pitchFamily="34" charset="0"/>
            </a:endParaRPr>
          </a:p>
          <a:p>
            <a:pPr marL="0" indent="0" algn="just">
              <a:buNone/>
            </a:pPr>
            <a:r>
              <a:rPr lang="it-IT" i="1" dirty="0">
                <a:solidFill>
                  <a:schemeClr val="bg1"/>
                </a:solidFill>
                <a:latin typeface="Candara" panose="020E0502030303020204" pitchFamily="34" charset="0"/>
                <a:ea typeface="Calibri" panose="020F0502020204030204" pitchFamily="34" charset="0"/>
              </a:rPr>
              <a:t>Casus belli</a:t>
            </a:r>
            <a:r>
              <a:rPr lang="it-IT" dirty="0">
                <a:solidFill>
                  <a:schemeClr val="bg1"/>
                </a:solidFill>
                <a:latin typeface="Candara" panose="020E0502030303020204" pitchFamily="34" charset="0"/>
                <a:ea typeface="Calibri" panose="020F0502020204030204" pitchFamily="34" charset="0"/>
              </a:rPr>
              <a:t>: Marco Antonio viene accusato di essere filo orientale e di cospirare con Cleopatra contro Roma e viene nominato nemico pubblico. </a:t>
            </a:r>
          </a:p>
          <a:p>
            <a:pPr marL="0" indent="0" algn="just">
              <a:buNone/>
            </a:pPr>
            <a:endParaRPr lang="it-IT" dirty="0">
              <a:solidFill>
                <a:schemeClr val="bg1"/>
              </a:solidFill>
              <a:latin typeface="Candara" panose="020E0502030303020204" pitchFamily="34" charset="0"/>
              <a:ea typeface="Calibri" panose="020F0502020204030204" pitchFamily="34" charset="0"/>
            </a:endParaRPr>
          </a:p>
          <a:p>
            <a:pPr marL="0" indent="0" algn="just">
              <a:buNone/>
            </a:pPr>
            <a:r>
              <a:rPr lang="it-IT" b="1" dirty="0">
                <a:solidFill>
                  <a:schemeClr val="bg1"/>
                </a:solidFill>
                <a:latin typeface="Candara" panose="020E0502030303020204" pitchFamily="34" charset="0"/>
              </a:rPr>
              <a:t>Il 2 settembre</a:t>
            </a:r>
            <a:r>
              <a:rPr lang="it-IT" dirty="0">
                <a:solidFill>
                  <a:schemeClr val="bg1"/>
                </a:solidFill>
                <a:latin typeface="Candara" panose="020E0502030303020204" pitchFamily="34" charset="0"/>
              </a:rPr>
              <a:t>: le due flotte si fronteggiano a lungo, comandate da Gaio Sosio (per Marco Antonio) e da </a:t>
            </a:r>
            <a:r>
              <a:rPr lang="it-IT" b="1" dirty="0">
                <a:solidFill>
                  <a:schemeClr val="bg1"/>
                </a:solidFill>
                <a:latin typeface="Candara" panose="020E0502030303020204" pitchFamily="34" charset="0"/>
              </a:rPr>
              <a:t>Agrippa</a:t>
            </a:r>
            <a:r>
              <a:rPr lang="it-IT" dirty="0">
                <a:solidFill>
                  <a:schemeClr val="bg1"/>
                </a:solidFill>
                <a:latin typeface="Candara" panose="020E0502030303020204" pitchFamily="34" charset="0"/>
              </a:rPr>
              <a:t> (per Ottaviano).</a:t>
            </a:r>
          </a:p>
          <a:p>
            <a:pPr marL="0" indent="0" algn="just">
              <a:buNone/>
            </a:pPr>
            <a:r>
              <a:rPr lang="it-IT" dirty="0">
                <a:solidFill>
                  <a:schemeClr val="bg1"/>
                </a:solidFill>
                <a:latin typeface="Candara" panose="020E0502030303020204" pitchFamily="34" charset="0"/>
              </a:rPr>
              <a:t>La flotta di Antonio cade vittima della tattica di Agrippa, che con le sue navi più piccole ma numericamente superiori, mette in gravissima difficoltà le grandi imbarcazioni, potenti ma pesanti, del suo avversario</a:t>
            </a:r>
          </a:p>
        </p:txBody>
      </p:sp>
    </p:spTree>
    <p:extLst>
      <p:ext uri="{BB962C8B-B14F-4D97-AF65-F5344CB8AC3E}">
        <p14:creationId xmlns:p14="http://schemas.microsoft.com/office/powerpoint/2010/main" val="15765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503" y="148047"/>
            <a:ext cx="11834948" cy="966650"/>
          </a:xfrm>
          <a:solidFill>
            <a:srgbClr val="0DC3BF"/>
          </a:solidFill>
        </p:spPr>
        <p:txBody>
          <a:bodyPr>
            <a:normAutofit/>
          </a:bodyPr>
          <a:lstStyle/>
          <a:p>
            <a:r>
              <a:rPr lang="it-IT" dirty="0">
                <a:solidFill>
                  <a:schemeClr val="bg1"/>
                </a:solidFill>
                <a:latin typeface="Candara" panose="020E0502030303020204" pitchFamily="34" charset="0"/>
              </a:rPr>
              <a:t>Cassio Dione, II libro </a:t>
            </a:r>
          </a:p>
        </p:txBody>
      </p:sp>
      <p:sp>
        <p:nvSpPr>
          <p:cNvPr id="3" name="Segnaposto contenuto 2"/>
          <p:cNvSpPr>
            <a:spLocks noGrp="1"/>
          </p:cNvSpPr>
          <p:nvPr>
            <p:ph idx="1"/>
          </p:nvPr>
        </p:nvSpPr>
        <p:spPr>
          <a:xfrm>
            <a:off x="180975" y="1771650"/>
            <a:ext cx="11677650" cy="4405313"/>
          </a:xfrm>
        </p:spPr>
        <p:txBody>
          <a:bodyPr>
            <a:normAutofit/>
          </a:bodyPr>
          <a:lstStyle/>
          <a:p>
            <a:pPr marL="0" indent="0" algn="just">
              <a:lnSpc>
                <a:spcPct val="150000"/>
              </a:lnSpc>
              <a:buNone/>
            </a:pPr>
            <a:r>
              <a:rPr lang="it-IT" dirty="0">
                <a:solidFill>
                  <a:schemeClr val="bg1"/>
                </a:solidFill>
                <a:latin typeface="Candara" panose="020E0502030303020204" pitchFamily="34" charset="0"/>
              </a:rPr>
              <a:t>«Questa fu la battaglia navale tra Ottaviano e Antonio, ed ebbe luogo il 2 settembre. Non senza motivo dico ciò, contrariamente alle mie abitudini: infatti fu allora che </a:t>
            </a:r>
            <a:r>
              <a:rPr lang="it-IT" b="1" dirty="0">
                <a:solidFill>
                  <a:schemeClr val="bg1"/>
                </a:solidFill>
                <a:latin typeface="Candara" panose="020E0502030303020204" pitchFamily="34" charset="0"/>
              </a:rPr>
              <a:t>Ottaviano divenne il signore unico di Roma</a:t>
            </a:r>
            <a:r>
              <a:rPr lang="it-IT" dirty="0">
                <a:solidFill>
                  <a:schemeClr val="bg1"/>
                </a:solidFill>
                <a:latin typeface="Candara" panose="020E0502030303020204" pitchFamily="34" charset="0"/>
              </a:rPr>
              <a:t>, tanto che il conto degli anni del suo regno si fa proprio partendo da questo giorno»</a:t>
            </a:r>
          </a:p>
        </p:txBody>
      </p:sp>
    </p:spTree>
    <p:extLst>
      <p:ext uri="{BB962C8B-B14F-4D97-AF65-F5344CB8AC3E}">
        <p14:creationId xmlns:p14="http://schemas.microsoft.com/office/powerpoint/2010/main" val="234679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8971" y="200297"/>
            <a:ext cx="10874829" cy="714103"/>
          </a:xfrm>
          <a:solidFill>
            <a:srgbClr val="0DC3BF"/>
          </a:solidFill>
        </p:spPr>
        <p:txBody>
          <a:bodyPr>
            <a:normAutofit/>
          </a:bodyPr>
          <a:lstStyle/>
          <a:p>
            <a:r>
              <a:rPr lang="it-IT" sz="3600" dirty="0" err="1">
                <a:solidFill>
                  <a:schemeClr val="bg1"/>
                </a:solidFill>
                <a:latin typeface="Comic Sans MS" panose="030F0702030302020204" pitchFamily="66" charset="0"/>
              </a:rPr>
              <a:t>Velleio</a:t>
            </a:r>
            <a:r>
              <a:rPr lang="it-IT" sz="3600" dirty="0">
                <a:solidFill>
                  <a:schemeClr val="bg1"/>
                </a:solidFill>
                <a:latin typeface="Comic Sans MS" panose="030F0702030302020204" pitchFamily="66" charset="0"/>
              </a:rPr>
              <a:t> </a:t>
            </a:r>
            <a:r>
              <a:rPr lang="it-IT" sz="3600" dirty="0" err="1">
                <a:solidFill>
                  <a:schemeClr val="bg1"/>
                </a:solidFill>
                <a:latin typeface="Comic Sans MS" panose="030F0702030302020204" pitchFamily="66" charset="0"/>
              </a:rPr>
              <a:t>Patercolo</a:t>
            </a:r>
            <a:endParaRPr lang="it-IT" sz="3600" dirty="0">
              <a:solidFill>
                <a:schemeClr val="bg1"/>
              </a:solidFill>
              <a:latin typeface="Comic Sans MS" panose="030F0702030302020204" pitchFamily="66" charset="0"/>
            </a:endParaRPr>
          </a:p>
        </p:txBody>
      </p:sp>
      <p:sp>
        <p:nvSpPr>
          <p:cNvPr id="3" name="Segnaposto contenuto 2"/>
          <p:cNvSpPr>
            <a:spLocks noGrp="1"/>
          </p:cNvSpPr>
          <p:nvPr>
            <p:ph idx="1"/>
          </p:nvPr>
        </p:nvSpPr>
        <p:spPr>
          <a:xfrm>
            <a:off x="478971" y="1619794"/>
            <a:ext cx="11347269" cy="4557169"/>
          </a:xfrm>
        </p:spPr>
        <p:txBody>
          <a:bodyPr>
            <a:noAutofit/>
          </a:bodyPr>
          <a:lstStyle/>
          <a:p>
            <a:pPr marL="0" indent="0" algn="just">
              <a:buNone/>
            </a:pPr>
            <a:r>
              <a:rPr lang="it-IT" sz="3200" dirty="0">
                <a:solidFill>
                  <a:schemeClr val="bg1"/>
                </a:solidFill>
                <a:latin typeface="Candara" panose="020E0502030303020204" pitchFamily="34" charset="0"/>
              </a:rPr>
              <a:t>«Quando Ottaviano ritornò in Italia e nell’Urbe, tutti gli si affollarono intorno per dargli il benvenuto e il segno della loro approvazione, uomini di ogni età e rango […] Cos’altro potevano sperare gli uomini dagli dei e cosa gli dei concedere ancora agli uomini? […] Dopo vent’anni le guerre civili erano finite, le guerre con lo straniero sepolte, la pace ristabilita, la furia delle armi ovunque assopita. Le leggi avevano riacquistato la loro forza, i tribunali la loro autorità, il senato la sua grandezza […] L’antica Repubblica, quale essa era in origine, era stata resuscitata».</a:t>
            </a:r>
          </a:p>
        </p:txBody>
      </p:sp>
    </p:spTree>
    <p:extLst>
      <p:ext uri="{BB962C8B-B14F-4D97-AF65-F5344CB8AC3E}">
        <p14:creationId xmlns:p14="http://schemas.microsoft.com/office/powerpoint/2010/main" val="30524003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Widescreen</PresentationFormat>
  <Paragraphs>83</Paragraphs>
  <Slides>21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Calibri</vt:lpstr>
      <vt:lpstr>Calibri Light</vt:lpstr>
      <vt:lpstr>Cambria</vt:lpstr>
      <vt:lpstr>Candara</vt:lpstr>
      <vt:lpstr>Comic Sans MS</vt:lpstr>
      <vt:lpstr>Tema di Office</vt:lpstr>
      <vt:lpstr>Gaius Iulius Caesar Octavianus Augustus  il fondatore dell’Impero che cambiò la storia di Roma e del mondo</vt:lpstr>
      <vt:lpstr>Svetonio</vt:lpstr>
      <vt:lpstr>Dopo la morte di Cesare</vt:lpstr>
      <vt:lpstr>Svetonio</vt:lpstr>
      <vt:lpstr>Svetonio</vt:lpstr>
      <vt:lpstr>Il secondo Triumvirato (43 a.C.)</vt:lpstr>
      <vt:lpstr>Battaglia di Azio (31 a.C.)</vt:lpstr>
      <vt:lpstr>Cassio Dione, II libro </vt:lpstr>
      <vt:lpstr>Velleio Patercolo</vt:lpstr>
      <vt:lpstr>Nel 27 a.C. da Ottaviano ad Augusto</vt:lpstr>
      <vt:lpstr>La Tribunicia Potestas </vt:lpstr>
      <vt:lpstr>Pontifex maximus</vt:lpstr>
      <vt:lpstr>Imperium proconsulare</vt:lpstr>
      <vt:lpstr>Imperium proconsulare maius et infinitum </vt:lpstr>
      <vt:lpstr>Il problema della successione</vt:lpstr>
      <vt:lpstr>Res gestae divi Augusti</vt:lpstr>
      <vt:lpstr>Ara pacis «Quando tornai a Roma dalla Spagna e dalla Gallia [...] compiute felicemente le imprese in quelle provincie, il Senato decretò che per il mio ritorno si dovesse consacrare l'ara della Pace Augusta presso il Campo Marzio e dispose che in essa i magistrati, i sacerdoti e le vergini vestali celebrassero un sacrificio annuale.» (Res gestae Divi Augusti)</vt:lpstr>
      <vt:lpstr>Pantheon </vt:lpstr>
      <vt:lpstr>Augusto di Prima Porta</vt:lpstr>
      <vt:lpstr>Arco di Augusto a Rimini</vt:lpstr>
      <vt:lpstr>Mausoleo di Augusto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Storia Romana</dc:title>
  <dc:creator>987016</dc:creator>
  <cp:lastModifiedBy>zrl</cp:lastModifiedBy>
  <cp:revision>47</cp:revision>
  <dcterms:created xsi:type="dcterms:W3CDTF">2019-10-19T14:30:34Z</dcterms:created>
  <dcterms:modified xsi:type="dcterms:W3CDTF">2020-12-03T08:31:59Z</dcterms:modified>
</cp:coreProperties>
</file>