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588" autoAdjust="0"/>
    <p:restoredTop sz="94671" autoAdjust="0"/>
  </p:normalViewPr>
  <p:slideViewPr>
    <p:cSldViewPr>
      <p:cViewPr>
        <p:scale>
          <a:sx n="125" d="100"/>
          <a:sy n="125" d="100"/>
        </p:scale>
        <p:origin x="-1134" y="3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19B1A5-377C-492E-BBB9-3917E733F3BA}" type="datetimeFigureOut">
              <a:rPr lang="it-IT" smtClean="0"/>
              <a:t>26/02/2018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82528-8C66-48A0-94BF-C8A3A3C9BD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162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199951-2385-4043-9FD0-FB628585C19B}" type="datetimeFigureOut">
              <a:rPr lang="it-IT" smtClean="0"/>
              <a:pPr>
                <a:defRPr/>
              </a:pPr>
              <a:t>26/02/2018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F41BE8-2BA8-497B-BFE5-19FB903572FA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4173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97EAF14-18D8-40A9-AF69-E4E206F12538}" type="datetimeFigureOut">
              <a:rPr lang="it-IT" smtClean="0"/>
              <a:pPr>
                <a:defRPr/>
              </a:pPr>
              <a:t>26/02/2018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82B3F5-ECDD-4512-AEA3-5ADAF5E3098D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7538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781D54-AC73-41A8-B7F5-6BBDE7E355C9}" type="datetimeFigureOut">
              <a:rPr lang="it-IT" smtClean="0"/>
              <a:pPr>
                <a:defRPr/>
              </a:pPr>
              <a:t>26/02/2018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345758-EFCE-44C3-B414-98C4A7CD1608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5195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C84C35-4FA4-498D-8457-E5DC62CFFE93}" type="datetimeFigureOut">
              <a:rPr lang="it-IT" smtClean="0"/>
              <a:pPr>
                <a:defRPr/>
              </a:pPr>
              <a:t>26/02/2018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56CF7E-28DB-402A-8A0E-F0E170587251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5690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679C774-91BC-4CF4-BDF7-BF94084CE21E}" type="datetimeFigureOut">
              <a:rPr lang="it-IT" smtClean="0"/>
              <a:pPr>
                <a:defRPr/>
              </a:pPr>
              <a:t>26/02/2018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2C277D-2032-4191-80E6-5929FE47C408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6988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3A093DB-6CCC-48AE-9A0F-6AAFCB418BAF}" type="datetimeFigureOut">
              <a:rPr lang="it-IT" smtClean="0"/>
              <a:pPr>
                <a:defRPr/>
              </a:pPr>
              <a:t>26/02/2018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ACC718-361F-4E73-B31C-E91671B6911E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0486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A53066A-AD1B-433D-A427-1A2FF34E7D44}" type="datetimeFigureOut">
              <a:rPr lang="it-IT" smtClean="0"/>
              <a:pPr>
                <a:defRPr/>
              </a:pPr>
              <a:t>26/02/2018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82CC2E-9ADA-48C2-8D46-1E3833FF367C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3651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D45CB7-7552-4FC2-83D8-59804321109C}" type="datetimeFigureOut">
              <a:rPr lang="it-IT" smtClean="0"/>
              <a:pPr>
                <a:defRPr/>
              </a:pPr>
              <a:t>26/02/2018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9369DB-F059-479F-BF16-16A18ECC8EA9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6275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4D2FD6B-17D2-4665-819D-E700EDA34B73}" type="datetimeFigureOut">
              <a:rPr lang="it-IT" smtClean="0"/>
              <a:pPr>
                <a:defRPr/>
              </a:pPr>
              <a:t>26/02/2018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38594D-D8ED-4DB4-A2FD-9289B0593166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6848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F1C31E7-D605-4390-B800-CAB9C8AAE733}" type="datetimeFigureOut">
              <a:rPr lang="it-IT" smtClean="0"/>
              <a:pPr>
                <a:defRPr/>
              </a:pPr>
              <a:t>26/02/2018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2745BC-DF22-4D24-BE3F-7025AD3B848E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2537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74CEDB-4D69-4F5E-9B6D-490FF874A630}" type="datetimeFigureOut">
              <a:rPr lang="it-IT" smtClean="0"/>
              <a:pPr>
                <a:defRPr/>
              </a:pPr>
              <a:t>26/02/2018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9C3978-0EBE-463E-93FE-3D111F495176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8759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8781D54-AC73-41A8-B7F5-6BBDE7E355C9}" type="datetimeFigureOut">
              <a:rPr lang="it-IT" smtClean="0"/>
              <a:pPr>
                <a:defRPr/>
              </a:pPr>
              <a:t>26/02/2018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B345758-EFCE-44C3-B414-98C4A7CD1608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4017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olo 1"/>
          <p:cNvSpPr>
            <a:spLocks noGrp="1"/>
          </p:cNvSpPr>
          <p:nvPr>
            <p:ph type="ctrTitle"/>
          </p:nvPr>
        </p:nvSpPr>
        <p:spPr>
          <a:xfrm>
            <a:off x="685800" y="446088"/>
            <a:ext cx="7772400" cy="1470025"/>
          </a:xfrm>
        </p:spPr>
        <p:txBody>
          <a:bodyPr/>
          <a:lstStyle/>
          <a:p>
            <a:r>
              <a:rPr lang="it-IT" b="1" smtClean="0"/>
              <a:t>Invasione celtica </a:t>
            </a:r>
            <a:br>
              <a:rPr lang="it-IT" b="1" smtClean="0"/>
            </a:br>
            <a:r>
              <a:rPr lang="it-IT" b="1" smtClean="0"/>
              <a:t>(XIII secolo a. C.)</a:t>
            </a:r>
            <a:endParaRPr lang="it-IT" smtClean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t-IT" dirty="0"/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pic>
        <p:nvPicPr>
          <p:cNvPr id="13316" name="Immagin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8538" y="2276475"/>
            <a:ext cx="3810000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Rectangle 3"/>
          <p:cNvSpPr>
            <a:spLocks noChangeArrowheads="1"/>
          </p:cNvSpPr>
          <p:nvPr/>
        </p:nvSpPr>
        <p:spPr bwMode="auto">
          <a:xfrm>
            <a:off x="457200" y="3514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987824" y="116632"/>
            <a:ext cx="3024336" cy="7109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Datazione del Cantar de M</a:t>
            </a:r>
            <a:r>
              <a:rPr lang="es-ES" dirty="0"/>
              <a:t>í</a:t>
            </a:r>
            <a:r>
              <a:rPr lang="it-IT" dirty="0" smtClean="0"/>
              <a:t>o </a:t>
            </a:r>
            <a:r>
              <a:rPr lang="it-IT" dirty="0" err="1" smtClean="0"/>
              <a:t>Cid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323528" y="827596"/>
            <a:ext cx="7776864" cy="62786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400" b="1" dirty="0" err="1"/>
              <a:t>Menéndez</a:t>
            </a:r>
            <a:r>
              <a:rPr lang="it-IT" sz="2400" b="1" dirty="0"/>
              <a:t> </a:t>
            </a:r>
            <a:r>
              <a:rPr lang="it-IT" sz="2400" b="1" dirty="0" err="1"/>
              <a:t>Pidal</a:t>
            </a:r>
            <a:r>
              <a:rPr lang="it-IT" sz="2400" dirty="0"/>
              <a:t> colloca il poema nella prima metà del XII secolo, intorno al 1140. Questi sono i principali argomenti: </a:t>
            </a:r>
          </a:p>
          <a:p>
            <a:r>
              <a:rPr lang="it-IT" sz="2400" dirty="0">
                <a:solidFill>
                  <a:srgbClr val="FF0000"/>
                </a:solidFill>
              </a:rPr>
              <a:t>(a)</a:t>
            </a:r>
            <a:r>
              <a:rPr lang="it-IT" sz="2400" dirty="0"/>
              <a:t> l’impiego elusivo dell’espressione </a:t>
            </a:r>
            <a:r>
              <a:rPr lang="it-IT" sz="2400" i="1" dirty="0" err="1"/>
              <a:t>el</a:t>
            </a:r>
            <a:r>
              <a:rPr lang="it-IT" sz="2400" i="1" dirty="0"/>
              <a:t> </a:t>
            </a:r>
            <a:r>
              <a:rPr lang="it-IT" sz="2400" i="1" dirty="0" err="1"/>
              <a:t>buen</a:t>
            </a:r>
            <a:r>
              <a:rPr lang="it-IT" sz="2400" i="1" dirty="0"/>
              <a:t> </a:t>
            </a:r>
            <a:r>
              <a:rPr lang="it-IT" sz="2400" i="1" dirty="0" err="1"/>
              <a:t>emperador</a:t>
            </a:r>
            <a:r>
              <a:rPr lang="it-IT" sz="2400" dirty="0"/>
              <a:t> per designare Alfonso VII (1126-1157) senza ricorrere al suo nome; </a:t>
            </a:r>
          </a:p>
          <a:p>
            <a:r>
              <a:rPr lang="it-IT" sz="2400" dirty="0">
                <a:solidFill>
                  <a:srgbClr val="FF0000"/>
                </a:solidFill>
              </a:rPr>
              <a:t>(b)</a:t>
            </a:r>
            <a:r>
              <a:rPr lang="it-IT" sz="2400" dirty="0"/>
              <a:t> il verso 3724 “</a:t>
            </a:r>
            <a:r>
              <a:rPr lang="it-IT" sz="2400" dirty="0" err="1"/>
              <a:t>Oy</a:t>
            </a:r>
            <a:r>
              <a:rPr lang="it-IT" sz="2400" dirty="0"/>
              <a:t> </a:t>
            </a:r>
            <a:r>
              <a:rPr lang="it-IT" sz="2400" dirty="0" err="1"/>
              <a:t>los</a:t>
            </a:r>
            <a:r>
              <a:rPr lang="it-IT" sz="2400" dirty="0"/>
              <a:t> </a:t>
            </a:r>
            <a:r>
              <a:rPr lang="it-IT" sz="2400" dirty="0" err="1"/>
              <a:t>reyes</a:t>
            </a:r>
            <a:r>
              <a:rPr lang="it-IT" sz="2400" dirty="0"/>
              <a:t> d’</a:t>
            </a:r>
            <a:r>
              <a:rPr lang="it-IT" sz="2400" dirty="0" err="1"/>
              <a:t>España</a:t>
            </a:r>
            <a:r>
              <a:rPr lang="it-IT" sz="2400" dirty="0"/>
              <a:t> </a:t>
            </a:r>
            <a:r>
              <a:rPr lang="it-IT" sz="2400" dirty="0" err="1"/>
              <a:t>sos</a:t>
            </a:r>
            <a:r>
              <a:rPr lang="it-IT" sz="2400" dirty="0"/>
              <a:t> </a:t>
            </a:r>
            <a:r>
              <a:rPr lang="it-IT" sz="2400" dirty="0" err="1"/>
              <a:t>parientes</a:t>
            </a:r>
            <a:r>
              <a:rPr lang="it-IT" sz="2400" dirty="0"/>
              <a:t> son” forse può rimandare alle nozze tra Blanca de Navarra e il futuro Sancho III di Castiglia celebrate proprio nel 1140; </a:t>
            </a:r>
          </a:p>
          <a:p>
            <a:r>
              <a:rPr lang="it-IT" sz="2400" dirty="0">
                <a:solidFill>
                  <a:srgbClr val="FF0000"/>
                </a:solidFill>
              </a:rPr>
              <a:t>(c)</a:t>
            </a:r>
            <a:r>
              <a:rPr lang="it-IT" sz="2400" dirty="0"/>
              <a:t> l’allusione nel </a:t>
            </a:r>
            <a:r>
              <a:rPr lang="it-IT" sz="2400" i="1" dirty="0"/>
              <a:t>Poema de Almería </a:t>
            </a:r>
            <a:r>
              <a:rPr lang="it-IT" sz="2400" dirty="0"/>
              <a:t>a quanto si cantava sul conto del </a:t>
            </a:r>
            <a:r>
              <a:rPr lang="it-IT" sz="2400" dirty="0" err="1"/>
              <a:t>Cid</a:t>
            </a:r>
            <a:r>
              <a:rPr lang="it-IT" sz="2400" dirty="0"/>
              <a:t> (il poema, scritto in latino, canta la campagna militare di Alfonso VII contro Almeria del 1147; </a:t>
            </a:r>
          </a:p>
          <a:p>
            <a:r>
              <a:rPr lang="it-IT" sz="2400" dirty="0">
                <a:solidFill>
                  <a:srgbClr val="FF0000"/>
                </a:solidFill>
              </a:rPr>
              <a:t>(d)</a:t>
            </a:r>
            <a:r>
              <a:rPr lang="it-IT" sz="2400" dirty="0"/>
              <a:t> l’impiego di arcaismi linguistici nel </a:t>
            </a:r>
            <a:r>
              <a:rPr lang="it-IT" sz="2400" i="1" dirty="0"/>
              <a:t>Cantar; </a:t>
            </a:r>
            <a:endParaRPr lang="it-IT" sz="2400" dirty="0"/>
          </a:p>
          <a:p>
            <a:r>
              <a:rPr lang="it-IT" sz="2400" dirty="0">
                <a:solidFill>
                  <a:srgbClr val="FF0000"/>
                </a:solidFill>
              </a:rPr>
              <a:t>(e)</a:t>
            </a:r>
            <a:r>
              <a:rPr lang="it-IT" sz="2400" dirty="0"/>
              <a:t> la fedeltà del poema ai fatti storici; </a:t>
            </a:r>
          </a:p>
          <a:p>
            <a:r>
              <a:rPr lang="it-IT" sz="2400" dirty="0">
                <a:solidFill>
                  <a:srgbClr val="FF0000"/>
                </a:solidFill>
              </a:rPr>
              <a:t>(f)</a:t>
            </a:r>
            <a:r>
              <a:rPr lang="it-IT" sz="2400" dirty="0"/>
              <a:t> la menzione della guerra che l’imperatore degli Almoravidi muove sui Montes </a:t>
            </a:r>
            <a:r>
              <a:rPr lang="it-IT" sz="2400" dirty="0" err="1"/>
              <a:t>Claros</a:t>
            </a:r>
            <a:r>
              <a:rPr lang="it-IT" sz="2400" dirty="0"/>
              <a:t> contro i ribelli Almohadi (avvenuta intorno al 1140).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0822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971600" y="3140968"/>
            <a:ext cx="6912768" cy="35394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3200" b="1" dirty="0"/>
              <a:t>Russell</a:t>
            </a:r>
            <a:r>
              <a:rPr lang="it-IT" sz="3200" dirty="0"/>
              <a:t> [1952] osserva che gli usi cancellereschi e diplomatici del </a:t>
            </a:r>
            <a:r>
              <a:rPr lang="it-IT" sz="3200" i="1" dirty="0"/>
              <a:t>Cantar </a:t>
            </a:r>
            <a:r>
              <a:rPr lang="it-IT" sz="3200" dirty="0"/>
              <a:t>erano documentati solo a partire dall’ultimo quarto del XII secolo (quindi dal 1175 in avanti) e che l’arcaismo linguistico è caratteristico del genere epico.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2987824" y="989844"/>
            <a:ext cx="3024336" cy="7109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Datazione del Cantar de M</a:t>
            </a:r>
            <a:r>
              <a:rPr lang="es-ES" dirty="0"/>
              <a:t>í</a:t>
            </a:r>
            <a:r>
              <a:rPr lang="it-IT" dirty="0" smtClean="0"/>
              <a:t>o </a:t>
            </a:r>
            <a:r>
              <a:rPr lang="it-IT" dirty="0" err="1" smtClean="0"/>
              <a:t>Cid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81609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2276872"/>
            <a:ext cx="7920880" cy="483209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200" b="1" dirty="0" err="1"/>
              <a:t>Ubieto</a:t>
            </a:r>
            <a:r>
              <a:rPr lang="it-IT" sz="2200" dirty="0"/>
              <a:t> [1957] non accetta gli argomenti </a:t>
            </a:r>
            <a:r>
              <a:rPr lang="it-IT" sz="2200" dirty="0" err="1"/>
              <a:t>pidaliani</a:t>
            </a:r>
            <a:r>
              <a:rPr lang="it-IT" sz="2200" dirty="0"/>
              <a:t> sull’uso di </a:t>
            </a:r>
            <a:r>
              <a:rPr lang="it-IT" sz="2200" i="1" dirty="0" err="1"/>
              <a:t>el</a:t>
            </a:r>
            <a:r>
              <a:rPr lang="it-IT" sz="2200" i="1" dirty="0"/>
              <a:t> </a:t>
            </a:r>
            <a:r>
              <a:rPr lang="it-IT" sz="2200" i="1" dirty="0" err="1"/>
              <a:t>buen</a:t>
            </a:r>
            <a:r>
              <a:rPr lang="it-IT" sz="2200" i="1" dirty="0"/>
              <a:t> </a:t>
            </a:r>
            <a:r>
              <a:rPr lang="it-IT" sz="2200" i="1" dirty="0" err="1"/>
              <a:t>emperador</a:t>
            </a:r>
            <a:r>
              <a:rPr lang="it-IT" sz="2200" dirty="0"/>
              <a:t>, dimostrando che così fu chiamato Alfonso VII anche dopo la sua morte; la menzione alla battaglia dei Montes </a:t>
            </a:r>
            <a:r>
              <a:rPr lang="it-IT" sz="2200" dirty="0" err="1"/>
              <a:t>Claros</a:t>
            </a:r>
            <a:r>
              <a:rPr lang="it-IT" sz="2200" dirty="0"/>
              <a:t> è solo un </a:t>
            </a:r>
            <a:r>
              <a:rPr lang="it-IT" sz="2200" i="1" dirty="0" err="1"/>
              <a:t>terminus</a:t>
            </a:r>
            <a:r>
              <a:rPr lang="it-IT" sz="2200" i="1" dirty="0"/>
              <a:t> post </a:t>
            </a:r>
            <a:r>
              <a:rPr lang="it-IT" sz="2200" i="1" dirty="0" err="1"/>
              <a:t>quem</a:t>
            </a:r>
            <a:r>
              <a:rPr lang="it-IT" sz="2200" dirty="0"/>
              <a:t>; altro </a:t>
            </a:r>
            <a:r>
              <a:rPr lang="it-IT" sz="2200" i="1" dirty="0" err="1"/>
              <a:t>terminus</a:t>
            </a:r>
            <a:r>
              <a:rPr lang="it-IT" sz="2200" i="1" dirty="0"/>
              <a:t> post </a:t>
            </a:r>
            <a:r>
              <a:rPr lang="it-IT" sz="2200" i="1" dirty="0" err="1"/>
              <a:t>quem</a:t>
            </a:r>
            <a:r>
              <a:rPr lang="it-IT" sz="2200" i="1" dirty="0"/>
              <a:t> </a:t>
            </a:r>
            <a:r>
              <a:rPr lang="it-IT" sz="2200" dirty="0"/>
              <a:t>la menzione di Cetina, ripopolata intorno al 1150. Si sofferma sull’impiego di Navarra per riferirsi a tutto il regno di Pamplona: v. 1187 “</a:t>
            </a:r>
            <a:r>
              <a:rPr lang="it-IT" sz="2200" dirty="0" err="1"/>
              <a:t>Mandó</a:t>
            </a:r>
            <a:r>
              <a:rPr lang="it-IT" sz="2200" dirty="0"/>
              <a:t> </a:t>
            </a:r>
            <a:r>
              <a:rPr lang="it-IT" sz="2200" dirty="0" err="1"/>
              <a:t>pregonar</a:t>
            </a:r>
            <a:r>
              <a:rPr lang="it-IT" sz="2200" dirty="0"/>
              <a:t> por </a:t>
            </a:r>
            <a:r>
              <a:rPr lang="it-IT" sz="2200" dirty="0" err="1"/>
              <a:t>Aragón</a:t>
            </a:r>
            <a:r>
              <a:rPr lang="it-IT" sz="2200" dirty="0"/>
              <a:t> y por Navarra”; all’epoca del </a:t>
            </a:r>
            <a:r>
              <a:rPr lang="it-IT" sz="2200" dirty="0" err="1" smtClean="0"/>
              <a:t>Cid</a:t>
            </a:r>
            <a:r>
              <a:rPr lang="it-IT" sz="2200" dirty="0" smtClean="0"/>
              <a:t>, </a:t>
            </a:r>
            <a:r>
              <a:rPr lang="it-IT" sz="2200" dirty="0" err="1"/>
              <a:t>Aragón</a:t>
            </a:r>
            <a:r>
              <a:rPr lang="it-IT" sz="2200" dirty="0"/>
              <a:t> e Navarra erano un solo regno, mentre nel </a:t>
            </a:r>
            <a:r>
              <a:rPr lang="it-IT" sz="2200" i="1" dirty="0"/>
              <a:t>Cantar </a:t>
            </a:r>
            <a:r>
              <a:rPr lang="it-IT" sz="2200" dirty="0"/>
              <a:t>si tratta di due regni. </a:t>
            </a:r>
            <a:endParaRPr lang="it-IT" sz="2200" dirty="0" smtClean="0"/>
          </a:p>
          <a:p>
            <a:r>
              <a:rPr lang="it-IT" sz="2200" dirty="0" smtClean="0"/>
              <a:t>All’epoca </a:t>
            </a:r>
            <a:r>
              <a:rPr lang="it-IT" sz="2200" dirty="0"/>
              <a:t>del </a:t>
            </a:r>
            <a:r>
              <a:rPr lang="it-IT" sz="2200" dirty="0" err="1"/>
              <a:t>Cid</a:t>
            </a:r>
            <a:r>
              <a:rPr lang="it-IT" sz="2200" dirty="0"/>
              <a:t> vi erano solo tre regni nella Spagna cristiana: castigliano-</a:t>
            </a:r>
            <a:r>
              <a:rPr lang="it-IT" sz="2200" dirty="0" err="1"/>
              <a:t>leonese</a:t>
            </a:r>
            <a:r>
              <a:rPr lang="it-IT" sz="2200" dirty="0"/>
              <a:t>, </a:t>
            </a:r>
            <a:r>
              <a:rPr lang="it-IT" sz="2200" dirty="0" err="1"/>
              <a:t>navarro</a:t>
            </a:r>
            <a:r>
              <a:rPr lang="it-IT" sz="2200" dirty="0"/>
              <a:t>-aragonese e la contea catalana. Intorno al 1150 il titolo di </a:t>
            </a:r>
            <a:r>
              <a:rPr lang="it-IT" sz="2200" i="1" dirty="0" err="1"/>
              <a:t>rex</a:t>
            </a:r>
            <a:r>
              <a:rPr lang="it-IT" sz="2200" i="1" dirty="0"/>
              <a:t> in Navarra </a:t>
            </a:r>
            <a:r>
              <a:rPr lang="it-IT" sz="2200" dirty="0"/>
              <a:t>sembra prendere il sopravvento su quello di </a:t>
            </a:r>
            <a:r>
              <a:rPr lang="it-IT" sz="2200" i="1" dirty="0"/>
              <a:t>Rex in </a:t>
            </a:r>
            <a:r>
              <a:rPr lang="it-IT" sz="2200" i="1" dirty="0" err="1"/>
              <a:t>Pampilona</a:t>
            </a:r>
            <a:r>
              <a:rPr lang="it-IT" sz="2200" dirty="0"/>
              <a:t>. Quindi posteriore 1150.</a:t>
            </a:r>
          </a:p>
          <a:p>
            <a:endParaRPr lang="it-IT" sz="22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2987824" y="1205868"/>
            <a:ext cx="3024336" cy="7109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Datazione del Cantar de M</a:t>
            </a:r>
            <a:r>
              <a:rPr lang="es-ES" dirty="0"/>
              <a:t>í</a:t>
            </a:r>
            <a:r>
              <a:rPr lang="it-IT" dirty="0" smtClean="0"/>
              <a:t>o </a:t>
            </a:r>
            <a:r>
              <a:rPr lang="it-IT" dirty="0" err="1" smtClean="0"/>
              <a:t>Cid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0726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987824" y="989844"/>
            <a:ext cx="3024336" cy="7109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Datazione del Cantar de M</a:t>
            </a:r>
            <a:r>
              <a:rPr lang="es-ES" dirty="0"/>
              <a:t>í</a:t>
            </a:r>
            <a:r>
              <a:rPr lang="it-IT" dirty="0" smtClean="0"/>
              <a:t>o </a:t>
            </a:r>
            <a:r>
              <a:rPr lang="it-IT" dirty="0" err="1" smtClean="0"/>
              <a:t>Cid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755576" y="2636912"/>
            <a:ext cx="7992888" cy="193899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400" b="1" dirty="0" err="1"/>
              <a:t>Menéndez</a:t>
            </a:r>
            <a:r>
              <a:rPr lang="it-IT" sz="2400" b="1" dirty="0"/>
              <a:t> </a:t>
            </a:r>
            <a:r>
              <a:rPr lang="it-IT" sz="2400" b="1" dirty="0" err="1"/>
              <a:t>Pidal</a:t>
            </a:r>
            <a:r>
              <a:rPr lang="it-IT" sz="2400" dirty="0"/>
              <a:t> </a:t>
            </a:r>
            <a:r>
              <a:rPr lang="it-IT" sz="2400" dirty="0" smtClean="0"/>
              <a:t>nel </a:t>
            </a:r>
            <a:r>
              <a:rPr lang="it-IT" sz="2400" dirty="0"/>
              <a:t>1963 ipotizza la doppia stesura: il </a:t>
            </a:r>
            <a:r>
              <a:rPr lang="it-IT" sz="2400" i="1" dirty="0"/>
              <a:t>Cantar </a:t>
            </a:r>
            <a:r>
              <a:rPr lang="it-IT" sz="2400" dirty="0"/>
              <a:t>sarebbe opera di due autori, uno primitivo più vicino agli eventi </a:t>
            </a:r>
            <a:r>
              <a:rPr lang="it-IT" sz="2400" dirty="0" smtClean="0"/>
              <a:t>narrati, </a:t>
            </a:r>
            <a:r>
              <a:rPr lang="it-IT" sz="2400" dirty="0"/>
              <a:t>che avrebbe composto una prima versione intorno al 1110 [</a:t>
            </a:r>
            <a:r>
              <a:rPr lang="it-IT" sz="2400" i="1" dirty="0"/>
              <a:t>Cantar de </a:t>
            </a:r>
            <a:r>
              <a:rPr lang="it-IT" sz="2400" i="1" dirty="0" err="1"/>
              <a:t>Gormaz</a:t>
            </a:r>
            <a:r>
              <a:rPr lang="it-IT" sz="2400" dirty="0"/>
              <a:t>], e una seconda stesura, più fantasiosa, da collocare intorno al 1140 [</a:t>
            </a:r>
            <a:r>
              <a:rPr lang="it-IT" sz="2400" i="1" dirty="0"/>
              <a:t>Cantar de </a:t>
            </a:r>
            <a:r>
              <a:rPr lang="it-IT" sz="2400" i="1" dirty="0" err="1"/>
              <a:t>Medinaceli</a:t>
            </a:r>
            <a:r>
              <a:rPr lang="it-IT" sz="2400" dirty="0"/>
              <a:t>].</a:t>
            </a:r>
          </a:p>
        </p:txBody>
      </p:sp>
    </p:spTree>
    <p:extLst>
      <p:ext uri="{BB962C8B-B14F-4D97-AF65-F5344CB8AC3E}">
        <p14:creationId xmlns:p14="http://schemas.microsoft.com/office/powerpoint/2010/main" val="47206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328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>
              <a:latin typeface="Calibri" pitchFamily="34" charset="0"/>
            </a:endParaRPr>
          </a:p>
        </p:txBody>
      </p:sp>
      <p:pic>
        <p:nvPicPr>
          <p:cNvPr id="14338" name="Immagin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1905000"/>
            <a:ext cx="611505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0" y="5410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sp>
        <p:nvSpPr>
          <p:cNvPr id="14340" name="CasellaDiTesto 5"/>
          <p:cNvSpPr txBox="1">
            <a:spLocks noChangeArrowheads="1"/>
          </p:cNvSpPr>
          <p:nvPr/>
        </p:nvSpPr>
        <p:spPr bwMode="auto">
          <a:xfrm>
            <a:off x="1331913" y="488950"/>
            <a:ext cx="49688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>
                <a:latin typeface="Georgia" pitchFamily="18" charset="0"/>
              </a:rPr>
              <a:t>929 a. C. </a:t>
            </a:r>
          </a:p>
          <a:p>
            <a:r>
              <a:rPr lang="it-IT" sz="2400">
                <a:latin typeface="Georgia" pitchFamily="18" charset="0"/>
              </a:rPr>
              <a:t>Al-Andalus sotto il Califfato di ʿAbd al-Raḥmān III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>
              <a:latin typeface="Calibri" pitchFamily="34" charset="0"/>
            </a:endParaRPr>
          </a:p>
        </p:txBody>
      </p:sp>
      <p:pic>
        <p:nvPicPr>
          <p:cNvPr id="15362" name="Immagin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2060575"/>
            <a:ext cx="6124575" cy="454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0" y="5000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sp>
        <p:nvSpPr>
          <p:cNvPr id="15364" name="CasellaDiTesto 3"/>
          <p:cNvSpPr txBox="1">
            <a:spLocks noChangeArrowheads="1"/>
          </p:cNvSpPr>
          <p:nvPr/>
        </p:nvSpPr>
        <p:spPr bwMode="auto">
          <a:xfrm>
            <a:off x="1403350" y="1052513"/>
            <a:ext cx="59055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 dirty="0">
                <a:latin typeface="Georgia" pitchFamily="18" charset="0"/>
              </a:rPr>
              <a:t>La frammentazione in </a:t>
            </a:r>
            <a:r>
              <a:rPr lang="it-IT" b="1" i="1" dirty="0" err="1">
                <a:latin typeface="Georgia" pitchFamily="18" charset="0"/>
              </a:rPr>
              <a:t>taifas</a:t>
            </a:r>
            <a:r>
              <a:rPr lang="it-IT" b="1" i="1" dirty="0">
                <a:latin typeface="Georgia" pitchFamily="18" charset="0"/>
              </a:rPr>
              <a:t> </a:t>
            </a:r>
            <a:r>
              <a:rPr lang="it-IT" b="1" dirty="0">
                <a:latin typeface="Georgia" pitchFamily="18" charset="0"/>
              </a:rPr>
              <a:t>di </a:t>
            </a:r>
            <a:r>
              <a:rPr lang="it-IT" b="1" dirty="0" smtClean="0">
                <a:latin typeface="Georgia" pitchFamily="18" charset="0"/>
              </a:rPr>
              <a:t>Al-</a:t>
            </a:r>
            <a:r>
              <a:rPr lang="it-IT" b="1" dirty="0" err="1" smtClean="0">
                <a:latin typeface="Georgia" pitchFamily="18" charset="0"/>
              </a:rPr>
              <a:t>Andalús</a:t>
            </a:r>
            <a:r>
              <a:rPr lang="it-IT" b="1" dirty="0" smtClean="0">
                <a:latin typeface="Georgia" pitchFamily="18" charset="0"/>
              </a:rPr>
              <a:t> </a:t>
            </a:r>
            <a:r>
              <a:rPr lang="it-IT" b="1" dirty="0">
                <a:latin typeface="Georgia" pitchFamily="18" charset="0"/>
              </a:rPr>
              <a:t>dopo la morte di </a:t>
            </a:r>
            <a:r>
              <a:rPr lang="it-IT" b="1" dirty="0" err="1">
                <a:latin typeface="Georgia" pitchFamily="18" charset="0"/>
              </a:rPr>
              <a:t>Almanzor</a:t>
            </a:r>
            <a:r>
              <a:rPr lang="it-IT" b="1" dirty="0">
                <a:latin typeface="Georgia" pitchFamily="18" charset="0"/>
              </a:rPr>
              <a:t> (1002)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>
              <a:latin typeface="Calibri" pitchFamily="34" charset="0"/>
            </a:endParaRPr>
          </a:p>
        </p:txBody>
      </p:sp>
      <p:pic>
        <p:nvPicPr>
          <p:cNvPr id="16386" name="Immagin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0338" y="981075"/>
            <a:ext cx="3743325" cy="492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5600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>
              <a:latin typeface="Calibri" pitchFamily="34" charset="0"/>
            </a:endParaRPr>
          </a:p>
        </p:txBody>
      </p:sp>
      <p:pic>
        <p:nvPicPr>
          <p:cNvPr id="17410" name="Immagin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544" y="620688"/>
            <a:ext cx="4181475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0" y="5943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4860032" y="1628800"/>
            <a:ext cx="428396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>
                <a:latin typeface="Georgia" panose="02040502050405020303" pitchFamily="18" charset="0"/>
              </a:rPr>
              <a:t>«Cono </a:t>
            </a:r>
            <a:r>
              <a:rPr lang="it-IT" i="1" dirty="0" err="1">
                <a:latin typeface="Georgia" panose="02040502050405020303" pitchFamily="18" charset="0"/>
              </a:rPr>
              <a:t>aiutorio</a:t>
            </a:r>
            <a:r>
              <a:rPr lang="it-IT" i="1" dirty="0">
                <a:latin typeface="Georgia" panose="02040502050405020303" pitchFamily="18" charset="0"/>
              </a:rPr>
              <a:t> de </a:t>
            </a:r>
            <a:r>
              <a:rPr lang="it-IT" i="1" dirty="0" err="1">
                <a:latin typeface="Georgia" panose="02040502050405020303" pitchFamily="18" charset="0"/>
              </a:rPr>
              <a:t>nuestro</a:t>
            </a:r>
            <a:r>
              <a:rPr lang="it-IT" i="1" dirty="0">
                <a:latin typeface="Georgia" panose="02040502050405020303" pitchFamily="18" charset="0"/>
              </a:rPr>
              <a:t> </a:t>
            </a:r>
            <a:endParaRPr lang="it-IT" dirty="0">
              <a:latin typeface="Georgia" panose="02040502050405020303" pitchFamily="18" charset="0"/>
            </a:endParaRPr>
          </a:p>
          <a:p>
            <a:r>
              <a:rPr lang="it-IT" i="1" dirty="0" err="1">
                <a:latin typeface="Georgia" panose="02040502050405020303" pitchFamily="18" charset="0"/>
              </a:rPr>
              <a:t>dueno</a:t>
            </a:r>
            <a:r>
              <a:rPr lang="it-IT" i="1" dirty="0">
                <a:latin typeface="Georgia" panose="02040502050405020303" pitchFamily="18" charset="0"/>
              </a:rPr>
              <a:t>, </a:t>
            </a:r>
            <a:r>
              <a:rPr lang="it-IT" i="1" dirty="0" err="1">
                <a:latin typeface="Georgia" panose="02040502050405020303" pitchFamily="18" charset="0"/>
              </a:rPr>
              <a:t>dueno</a:t>
            </a:r>
            <a:r>
              <a:rPr lang="it-IT" i="1" dirty="0">
                <a:latin typeface="Georgia" panose="02040502050405020303" pitchFamily="18" charset="0"/>
              </a:rPr>
              <a:t> </a:t>
            </a:r>
            <a:r>
              <a:rPr lang="it-IT" i="1" dirty="0" err="1">
                <a:latin typeface="Georgia" panose="02040502050405020303" pitchFamily="18" charset="0"/>
              </a:rPr>
              <a:t>Christo</a:t>
            </a:r>
            <a:r>
              <a:rPr lang="it-IT" i="1" dirty="0">
                <a:latin typeface="Georgia" panose="02040502050405020303" pitchFamily="18" charset="0"/>
              </a:rPr>
              <a:t>, </a:t>
            </a:r>
            <a:r>
              <a:rPr lang="it-IT" i="1" dirty="0" err="1">
                <a:latin typeface="Georgia" panose="02040502050405020303" pitchFamily="18" charset="0"/>
              </a:rPr>
              <a:t>dueno</a:t>
            </a:r>
            <a:r>
              <a:rPr lang="it-IT" i="1" dirty="0">
                <a:latin typeface="Georgia" panose="02040502050405020303" pitchFamily="18" charset="0"/>
              </a:rPr>
              <a:t> </a:t>
            </a:r>
            <a:r>
              <a:rPr lang="it-IT" i="1" dirty="0" err="1">
                <a:latin typeface="Georgia" panose="02040502050405020303" pitchFamily="18" charset="0"/>
              </a:rPr>
              <a:t>Salbatore</a:t>
            </a:r>
            <a:r>
              <a:rPr lang="it-IT" i="1" dirty="0">
                <a:latin typeface="Georgia" panose="02040502050405020303" pitchFamily="18" charset="0"/>
              </a:rPr>
              <a:t>,</a:t>
            </a:r>
            <a:endParaRPr lang="it-IT" dirty="0">
              <a:latin typeface="Georgia" panose="02040502050405020303" pitchFamily="18" charset="0"/>
            </a:endParaRPr>
          </a:p>
          <a:p>
            <a:r>
              <a:rPr lang="es-ES" i="1" dirty="0">
                <a:latin typeface="Georgia" panose="02040502050405020303" pitchFamily="18" charset="0"/>
              </a:rPr>
              <a:t>qual dueno get ena honore,</a:t>
            </a:r>
            <a:endParaRPr lang="it-IT" dirty="0">
              <a:latin typeface="Georgia" panose="02040502050405020303" pitchFamily="18" charset="0"/>
            </a:endParaRPr>
          </a:p>
          <a:p>
            <a:r>
              <a:rPr lang="es-ES" i="1" dirty="0">
                <a:latin typeface="Georgia" panose="02040502050405020303" pitchFamily="18" charset="0"/>
              </a:rPr>
              <a:t>e qual duenno tienet ela mandatione</a:t>
            </a:r>
            <a:endParaRPr lang="it-IT" dirty="0">
              <a:latin typeface="Georgia" panose="02040502050405020303" pitchFamily="18" charset="0"/>
            </a:endParaRPr>
          </a:p>
          <a:p>
            <a:r>
              <a:rPr lang="es-ES" i="1" dirty="0">
                <a:latin typeface="Georgia" panose="02040502050405020303" pitchFamily="18" charset="0"/>
              </a:rPr>
              <a:t>cono Patre, cono Spiritu Sancto,</a:t>
            </a:r>
            <a:endParaRPr lang="it-IT" dirty="0">
              <a:latin typeface="Georgia" panose="02040502050405020303" pitchFamily="18" charset="0"/>
            </a:endParaRPr>
          </a:p>
          <a:p>
            <a:r>
              <a:rPr lang="es-ES" i="1" dirty="0">
                <a:latin typeface="Georgia" panose="02040502050405020303" pitchFamily="18" charset="0"/>
              </a:rPr>
              <a:t>enos sieculos de losieculos.</a:t>
            </a:r>
            <a:endParaRPr lang="it-IT" dirty="0">
              <a:latin typeface="Georgia" panose="02040502050405020303" pitchFamily="18" charset="0"/>
            </a:endParaRPr>
          </a:p>
          <a:p>
            <a:r>
              <a:rPr lang="es-ES" i="1" dirty="0">
                <a:latin typeface="Georgia" panose="02040502050405020303" pitchFamily="18" charset="0"/>
              </a:rPr>
              <a:t>Faca nos Deus omnipotens</a:t>
            </a:r>
            <a:endParaRPr lang="it-IT" dirty="0">
              <a:latin typeface="Georgia" panose="02040502050405020303" pitchFamily="18" charset="0"/>
            </a:endParaRPr>
          </a:p>
          <a:p>
            <a:r>
              <a:rPr lang="es-ES" i="1" dirty="0">
                <a:latin typeface="Georgia" panose="02040502050405020303" pitchFamily="18" charset="0"/>
              </a:rPr>
              <a:t>tal serbitio fere ke</a:t>
            </a:r>
            <a:endParaRPr lang="it-IT" dirty="0">
              <a:latin typeface="Georgia" panose="02040502050405020303" pitchFamily="18" charset="0"/>
            </a:endParaRPr>
          </a:p>
          <a:p>
            <a:r>
              <a:rPr lang="es-ES" i="1" dirty="0">
                <a:latin typeface="Georgia" panose="02040502050405020303" pitchFamily="18" charset="0"/>
              </a:rPr>
              <a:t>denante ela sua face </a:t>
            </a:r>
            <a:endParaRPr lang="it-IT" dirty="0">
              <a:latin typeface="Georgia" panose="02040502050405020303" pitchFamily="18" charset="0"/>
            </a:endParaRPr>
          </a:p>
          <a:p>
            <a:r>
              <a:rPr lang="es-ES" i="1" dirty="0">
                <a:latin typeface="Georgia" panose="02040502050405020303" pitchFamily="18" charset="0"/>
              </a:rPr>
              <a:t>gaudioso segamus. Amen».</a:t>
            </a:r>
            <a:endParaRPr lang="it-IT" dirty="0">
              <a:latin typeface="Georgia" panose="02040502050405020303" pitchFamily="18" charset="0"/>
            </a:endParaRP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>
              <a:latin typeface="Calibri" pitchFamily="34" charset="0"/>
            </a:endParaRPr>
          </a:p>
        </p:txBody>
      </p:sp>
      <p:sp>
        <p:nvSpPr>
          <p:cNvPr id="18436" name="Rectangle 3"/>
          <p:cNvSpPr>
            <a:spLocks noChangeArrowheads="1"/>
          </p:cNvSpPr>
          <p:nvPr/>
        </p:nvSpPr>
        <p:spPr bwMode="auto">
          <a:xfrm>
            <a:off x="0" y="5943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pic>
        <p:nvPicPr>
          <p:cNvPr id="18437" name="Picture 5" descr="glosas 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260350"/>
            <a:ext cx="10698162" cy="7772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>
              <a:latin typeface="Calibri" pitchFamily="34" charset="0"/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0" y="5943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pic>
        <p:nvPicPr>
          <p:cNvPr id="19462" name="Picture 6" descr="0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331913" y="115888"/>
            <a:ext cx="10698163" cy="7772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>
              <a:latin typeface="Calibri" pitchFamily="34" charset="0"/>
            </a:endParaRP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0" y="5943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pic>
        <p:nvPicPr>
          <p:cNvPr id="21509" name="Picture 5" descr="0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16013" y="549275"/>
            <a:ext cx="10698163" cy="7772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767904" y="2060848"/>
            <a:ext cx="1368152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err="1" smtClean="0"/>
              <a:t>Explicit</a:t>
            </a:r>
            <a:endParaRPr lang="it-IT" dirty="0"/>
          </a:p>
        </p:txBody>
      </p:sp>
      <p:pic>
        <p:nvPicPr>
          <p:cNvPr id="1027" name="Picture 3" descr="H:\Medieval\INCIPIT MIO CI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564904"/>
            <a:ext cx="1066800" cy="145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:\Medieval\EXPLICIT MIO CI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232" y="2461538"/>
            <a:ext cx="1066800" cy="1468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tangolo 2"/>
          <p:cNvSpPr/>
          <p:nvPr/>
        </p:nvSpPr>
        <p:spPr>
          <a:xfrm>
            <a:off x="831158" y="2098040"/>
            <a:ext cx="787395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it-IT" dirty="0" smtClean="0"/>
              <a:t>Incipit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1475656" y="4355564"/>
            <a:ext cx="5184576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1600" dirty="0" err="1" smtClean="0">
                <a:latin typeface="Georgia" pitchFamily="18" charset="0"/>
              </a:rPr>
              <a:t>Quien</a:t>
            </a:r>
            <a:r>
              <a:rPr lang="it-IT" sz="1600" dirty="0" smtClean="0">
                <a:latin typeface="Georgia" pitchFamily="18" charset="0"/>
              </a:rPr>
              <a:t> </a:t>
            </a:r>
            <a:r>
              <a:rPr lang="it-IT" sz="1600" dirty="0" err="1" smtClean="0">
                <a:latin typeface="Georgia" pitchFamily="18" charset="0"/>
              </a:rPr>
              <a:t>escrivi</a:t>
            </a:r>
            <a:r>
              <a:rPr lang="es-ES" sz="1600" dirty="0" smtClean="0">
                <a:latin typeface="Georgia" pitchFamily="18" charset="0"/>
              </a:rPr>
              <a:t>ó este libro    </a:t>
            </a:r>
            <a:r>
              <a:rPr lang="es-ES" sz="1600" dirty="0" smtClean="0">
                <a:latin typeface="Georgia" pitchFamily="18" charset="0"/>
              </a:rPr>
              <a:t>dél </a:t>
            </a:r>
            <a:r>
              <a:rPr lang="es-ES" sz="1600" dirty="0" smtClean="0">
                <a:latin typeface="Georgia" pitchFamily="18" charset="0"/>
              </a:rPr>
              <a:t>Dios paraíso,    ¡amén!</a:t>
            </a:r>
          </a:p>
          <a:p>
            <a:r>
              <a:rPr lang="es-ES" sz="1600" dirty="0" smtClean="0">
                <a:latin typeface="Georgia" pitchFamily="18" charset="0"/>
              </a:rPr>
              <a:t>Per Abbat le escrivió en el mes de mayo</a:t>
            </a:r>
          </a:p>
          <a:p>
            <a:r>
              <a:rPr lang="es-ES" sz="1600" dirty="0" smtClean="0">
                <a:latin typeface="Georgia" pitchFamily="18" charset="0"/>
              </a:rPr>
              <a:t>en era de mill e dozientos e cuarenta e cinco años.</a:t>
            </a:r>
            <a:endParaRPr lang="it-IT" sz="1600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920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</TotalTime>
  <Words>556</Words>
  <Application>Microsoft Office PowerPoint</Application>
  <PresentationFormat>Presentazione su schermo (4:3)</PresentationFormat>
  <Paragraphs>34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5" baseType="lpstr">
      <vt:lpstr>Tema di Office</vt:lpstr>
      <vt:lpstr>Invasione celtica  (XIII secolo a. C.)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Invasione celtica  (XIII secolo a. C.)</dc:title>
  <dc:creator>Paolo</dc:creator>
  <cp:lastModifiedBy>Paolo</cp:lastModifiedBy>
  <cp:revision>25</cp:revision>
  <dcterms:created xsi:type="dcterms:W3CDTF">2012-01-28T14:01:58Z</dcterms:created>
  <dcterms:modified xsi:type="dcterms:W3CDTF">2018-02-26T11:21:00Z</dcterms:modified>
</cp:coreProperties>
</file>