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8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17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487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260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486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160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62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8162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632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29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7551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076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DF2A0-353C-43AD-A9FC-37FC08A45AC1}" type="datetimeFigureOut">
              <a:rPr lang="it-IT" smtClean="0"/>
              <a:t>10/11/2016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935DC-E5F3-41A7-BC12-A6F55D49BB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116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it-IT" dirty="0" smtClean="0">
                <a:latin typeface="Palatino Linotype" panose="02040502050505030304" pitchFamily="18" charset="0"/>
              </a:rPr>
              <a:t>Dai Sofisti a Platone</a:t>
            </a:r>
            <a:endParaRPr lang="it-IT" dirty="0">
              <a:latin typeface="Palatino Linotype" panose="02040502050505030304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 bwMode="auto">
          <a:xfrm>
            <a:off x="1371600" y="1268760"/>
            <a:ext cx="6400800" cy="5328592"/>
          </a:xfrm>
        </p:spPr>
        <p:txBody>
          <a:bodyPr>
            <a:normAutofit fontScale="70000" lnSpcReduction="2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600" dirty="0" smtClean="0">
                <a:latin typeface="Palatino Linotype" panose="02040502050505030304" pitchFamily="18" charset="0"/>
              </a:rPr>
              <a:t>I sofisti: osservazione, esperienza pratica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600" dirty="0" smtClean="0">
                <a:latin typeface="Palatino Linotype" panose="02040502050505030304" pitchFamily="18" charset="0"/>
              </a:rPr>
              <a:t>Contributo allo sviluppo del libro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600" dirty="0" smtClean="0">
                <a:latin typeface="Palatino Linotype" panose="02040502050505030304" pitchFamily="18" charset="0"/>
              </a:rPr>
              <a:t>Interesse nuovo per la poesia antica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600" dirty="0" smtClean="0">
                <a:latin typeface="Palatino Linotype" panose="02040502050505030304" pitchFamily="18" charset="0"/>
              </a:rPr>
              <a:t>Virtuosismo retorico risultato della analisi linguistica e dello studio critico della letteratura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600" dirty="0" smtClean="0">
                <a:latin typeface="Palatino Linotype" panose="02040502050505030304" pitchFamily="18" charset="0"/>
              </a:rPr>
              <a:t>L’erudizione necessaria per le loro esibizioni e per l’istruzione degli allievi produsse raccolte di materiali utili per gli studi successivi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3600" dirty="0" smtClean="0">
                <a:latin typeface="Palatino Linotype" panose="02040502050505030304" pitchFamily="18" charset="0"/>
              </a:rPr>
              <a:t>Carattere casuale e </a:t>
            </a:r>
            <a:r>
              <a:rPr lang="it-IT" sz="3600" dirty="0" err="1" smtClean="0">
                <a:latin typeface="Palatino Linotype" panose="02040502050505030304" pitchFamily="18" charset="0"/>
              </a:rPr>
              <a:t>arbitario</a:t>
            </a:r>
            <a:r>
              <a:rPr lang="it-IT" sz="3600" dirty="0" smtClean="0">
                <a:latin typeface="Palatino Linotype" panose="02040502050505030304" pitchFamily="18" charset="0"/>
              </a:rPr>
              <a:t> dei loro insegnamenti (la matematica insegnata non superò il livello empirico)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89503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latin typeface="Palatino Linotype" panose="02040502050505030304" pitchFamily="18" charset="0"/>
              </a:rPr>
              <a:t>L’</a:t>
            </a:r>
            <a:r>
              <a:rPr lang="it-IT" i="1" dirty="0" err="1" smtClean="0">
                <a:latin typeface="Palatino Linotype" panose="02040502050505030304" pitchFamily="18" charset="0"/>
              </a:rPr>
              <a:t>empeiria</a:t>
            </a:r>
            <a:r>
              <a:rPr lang="it-IT" i="1" dirty="0" smtClean="0">
                <a:latin typeface="Palatino Linotype" panose="02040502050505030304" pitchFamily="18" charset="0"/>
              </a:rPr>
              <a:t> </a:t>
            </a:r>
            <a:r>
              <a:rPr lang="it-IT" dirty="0" smtClean="0">
                <a:latin typeface="Palatino Linotype" panose="02040502050505030304" pitchFamily="18" charset="0"/>
              </a:rPr>
              <a:t>e la </a:t>
            </a:r>
            <a:r>
              <a:rPr lang="it-IT" i="1" dirty="0" err="1" smtClean="0">
                <a:latin typeface="Palatino Linotype" panose="02040502050505030304" pitchFamily="18" charset="0"/>
              </a:rPr>
              <a:t>téchne</a:t>
            </a:r>
            <a:endParaRPr lang="it-IT" i="1" dirty="0">
              <a:latin typeface="Palatino Linotype" panose="0204050205050503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 bwMode="blackGray"/>
        <p:txBody>
          <a:bodyPr>
            <a:normAutofit fontScale="92500" lnSpcReduction="20000"/>
          </a:bodyPr>
          <a:lstStyle/>
          <a:p>
            <a:r>
              <a:rPr lang="it-IT" dirty="0" smtClean="0">
                <a:latin typeface="Palatino Linotype" panose="02040502050505030304" pitchFamily="18" charset="0"/>
              </a:rPr>
              <a:t>La </a:t>
            </a:r>
            <a:r>
              <a:rPr lang="it-IT" i="1" dirty="0" err="1" smtClean="0">
                <a:latin typeface="Palatino Linotype" panose="02040502050505030304" pitchFamily="18" charset="0"/>
              </a:rPr>
              <a:t>téchne</a:t>
            </a:r>
            <a:r>
              <a:rPr lang="it-IT" dirty="0" smtClean="0">
                <a:latin typeface="Palatino Linotype" panose="02040502050505030304" pitchFamily="18" charset="0"/>
              </a:rPr>
              <a:t> unisce abilità pratica e conoscenza teorica (così è la filologia)</a:t>
            </a:r>
          </a:p>
          <a:p>
            <a:r>
              <a:rPr lang="it-IT" dirty="0" smtClean="0">
                <a:latin typeface="Palatino Linotype" panose="02040502050505030304" pitchFamily="18" charset="0"/>
              </a:rPr>
              <a:t>L’esigenza platonica di definizioni chiare, di pieno dominio dell’argomento, di prove rende possibile il fondamento scientifico della filologia.</a:t>
            </a:r>
          </a:p>
          <a:p>
            <a:r>
              <a:rPr lang="it-IT" dirty="0" smtClean="0">
                <a:latin typeface="Palatino Linotype" panose="02040502050505030304" pitchFamily="18" charset="0"/>
              </a:rPr>
              <a:t>Posizione di sfiducia nei confronti della poesia (ispirazione nello </a:t>
            </a:r>
            <a:r>
              <a:rPr lang="it-IT" i="1" dirty="0" smtClean="0">
                <a:latin typeface="Palatino Linotype" panose="02040502050505030304" pitchFamily="18" charset="0"/>
              </a:rPr>
              <a:t>Ione, </a:t>
            </a:r>
            <a:r>
              <a:rPr lang="it-IT" dirty="0" smtClean="0">
                <a:latin typeface="Palatino Linotype" panose="02040502050505030304" pitchFamily="18" charset="0"/>
              </a:rPr>
              <a:t>condanna</a:t>
            </a:r>
            <a:r>
              <a:rPr lang="it-IT" i="1" dirty="0" smtClean="0">
                <a:latin typeface="Palatino Linotype" panose="02040502050505030304" pitchFamily="18" charset="0"/>
              </a:rPr>
              <a:t>  </a:t>
            </a:r>
            <a:r>
              <a:rPr lang="it-IT" dirty="0" smtClean="0">
                <a:latin typeface="Palatino Linotype" panose="02040502050505030304" pitchFamily="18" charset="0"/>
              </a:rPr>
              <a:t>della poesia mimetica nella </a:t>
            </a:r>
            <a:r>
              <a:rPr lang="it-IT" i="1" dirty="0" smtClean="0">
                <a:latin typeface="Palatino Linotype" panose="02040502050505030304" pitchFamily="18" charset="0"/>
              </a:rPr>
              <a:t>Repubblica</a:t>
            </a:r>
            <a:r>
              <a:rPr lang="it-IT" dirty="0" smtClean="0">
                <a:latin typeface="Palatino Linotype" panose="02040502050505030304" pitchFamily="18" charset="0"/>
              </a:rPr>
              <a:t>)</a:t>
            </a:r>
          </a:p>
          <a:p>
            <a:r>
              <a:rPr lang="it-IT" dirty="0" smtClean="0">
                <a:latin typeface="Palatino Linotype" panose="02040502050505030304" pitchFamily="18" charset="0"/>
              </a:rPr>
              <a:t>Conseguenza: non ci può essere posto per una critica letteraria</a:t>
            </a:r>
          </a:p>
          <a:p>
            <a:endParaRPr lang="it-IT" dirty="0" smtClean="0">
              <a:latin typeface="Palatino Linotype" panose="02040502050505030304" pitchFamily="18" charset="0"/>
            </a:endParaRPr>
          </a:p>
          <a:p>
            <a:endParaRPr lang="it-IT" dirty="0" smtClean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it-IT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912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</a:t>
            </a:r>
            <a:r>
              <a:rPr lang="it-IT" i="1" dirty="0" err="1" smtClean="0"/>
              <a:t>Cratilo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Problemi del linguaggio al centro di un complesso dibattito filosofico</a:t>
            </a:r>
          </a:p>
          <a:p>
            <a:r>
              <a:rPr lang="it-IT" dirty="0" smtClean="0"/>
              <a:t>Filosofia del linguaggio: relazione tra parole e cose</a:t>
            </a:r>
          </a:p>
          <a:p>
            <a:r>
              <a:rPr lang="it-IT" i="1" dirty="0" err="1" smtClean="0"/>
              <a:t>Onomata</a:t>
            </a:r>
            <a:r>
              <a:rPr lang="it-IT" i="1" dirty="0" smtClean="0"/>
              <a:t> </a:t>
            </a:r>
            <a:r>
              <a:rPr lang="it-IT" dirty="0" smtClean="0"/>
              <a:t>(nomi di cose) e </a:t>
            </a:r>
            <a:r>
              <a:rPr lang="it-IT" i="1" dirty="0" err="1" smtClean="0"/>
              <a:t>rhemata</a:t>
            </a:r>
            <a:r>
              <a:rPr lang="it-IT" i="1" dirty="0" smtClean="0"/>
              <a:t> </a:t>
            </a:r>
            <a:r>
              <a:rPr lang="it-IT" dirty="0" smtClean="0"/>
              <a:t>(cose dette intorno ad esse): distinzione né tecnica (nome, verbo) né logica (soggetto e predicato).</a:t>
            </a:r>
          </a:p>
          <a:p>
            <a:r>
              <a:rPr lang="it-IT" dirty="0" smtClean="0"/>
              <a:t>L’interesse è per la conoscenza delle cose e le parole sono semplicemente  </a:t>
            </a:r>
            <a:r>
              <a:rPr lang="it-IT" i="1" dirty="0" err="1" smtClean="0"/>
              <a:t>delòmata</a:t>
            </a:r>
            <a:r>
              <a:rPr lang="it-IT" i="1" dirty="0" smtClean="0"/>
              <a:t> </a:t>
            </a:r>
            <a:r>
              <a:rPr lang="it-IT" dirty="0" smtClean="0"/>
              <a:t>(mezzi per rendere nota qualcosa)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57512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</a:t>
            </a:r>
            <a:r>
              <a:rPr lang="it-IT" i="1" dirty="0" err="1" smtClean="0"/>
              <a:t>stoicheia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Vocali (</a:t>
            </a:r>
            <a:r>
              <a:rPr lang="it-IT" i="1" dirty="0" err="1" smtClean="0"/>
              <a:t>ta</a:t>
            </a:r>
            <a:r>
              <a:rPr lang="it-IT" i="1" dirty="0" smtClean="0"/>
              <a:t> </a:t>
            </a:r>
            <a:r>
              <a:rPr lang="it-IT" i="1" dirty="0" err="1" smtClean="0"/>
              <a:t>phoneenta</a:t>
            </a:r>
            <a:r>
              <a:rPr lang="it-IT" dirty="0" smtClean="0"/>
              <a:t>)</a:t>
            </a:r>
          </a:p>
          <a:p>
            <a:r>
              <a:rPr lang="it-IT" dirty="0" smtClean="0"/>
              <a:t>Le consonanti e le mute (</a:t>
            </a:r>
            <a:r>
              <a:rPr lang="it-IT" i="1" dirty="0" err="1" smtClean="0"/>
              <a:t>aphona</a:t>
            </a:r>
            <a:r>
              <a:rPr lang="it-IT" dirty="0" smtClean="0"/>
              <a:t> e </a:t>
            </a:r>
            <a:r>
              <a:rPr lang="it-IT" i="1" dirty="0" err="1" smtClean="0"/>
              <a:t>aphthonga</a:t>
            </a:r>
            <a:r>
              <a:rPr lang="it-IT" dirty="0" smtClean="0"/>
              <a:t>)</a:t>
            </a:r>
          </a:p>
          <a:p>
            <a:r>
              <a:rPr lang="it-IT" dirty="0" smtClean="0"/>
              <a:t>Corrispondenza tra suono e significato: la valenza di </a:t>
            </a:r>
            <a:r>
              <a:rPr lang="it-IT" i="1" dirty="0" smtClean="0"/>
              <a:t>rho</a:t>
            </a:r>
            <a:r>
              <a:rPr lang="it-IT" dirty="0" smtClean="0"/>
              <a:t> (movimento rapido, suono imitativo); </a:t>
            </a:r>
            <a:r>
              <a:rPr lang="it-IT" i="1" dirty="0" smtClean="0"/>
              <a:t>labda</a:t>
            </a:r>
            <a:r>
              <a:rPr lang="it-IT" dirty="0" smtClean="0"/>
              <a:t> suggerisce il «liscio, levigato»</a:t>
            </a:r>
          </a:p>
          <a:p>
            <a:r>
              <a:rPr lang="it-IT" dirty="0" smtClean="0"/>
              <a:t>L’etimologia di Apollo (distruttore. Già </a:t>
            </a:r>
            <a:r>
              <a:rPr lang="it-IT" dirty="0" err="1" smtClean="0"/>
              <a:t>Archiloco</a:t>
            </a:r>
            <a:r>
              <a:rPr lang="it-IT" dirty="0" smtClean="0"/>
              <a:t> gioca sul nome del dio): 4 </a:t>
            </a:r>
            <a:r>
              <a:rPr lang="it-IT" i="1" dirty="0" err="1" smtClean="0"/>
              <a:t>etyma</a:t>
            </a:r>
            <a:r>
              <a:rPr lang="it-IT" i="1" dirty="0" smtClean="0"/>
              <a:t> </a:t>
            </a:r>
            <a:r>
              <a:rPr lang="it-IT" dirty="0" smtClean="0"/>
              <a:t>che rivelerebbero i poteri del dio(che purifica, lava; semplice, padrone dei colpi, movente insieme in riferimento all’armonia del canto)</a:t>
            </a:r>
          </a:p>
          <a:p>
            <a:r>
              <a:rPr lang="it-IT" dirty="0" smtClean="0"/>
              <a:t>Parole per natura e per convenzione</a:t>
            </a:r>
          </a:p>
          <a:p>
            <a:r>
              <a:rPr lang="it-IT" dirty="0" smtClean="0"/>
              <a:t>Dal punto di vista platonico lo studio linguistico non è vera </a:t>
            </a:r>
            <a:r>
              <a:rPr lang="it-IT" i="1" dirty="0" smtClean="0"/>
              <a:t>episteme </a:t>
            </a:r>
            <a:r>
              <a:rPr lang="it-IT" dirty="0" smtClean="0"/>
              <a:t>come la matematica.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0738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Accademia platonica e </a:t>
            </a:r>
            <a:r>
              <a:rPr lang="it-IT" dirty="0" err="1"/>
              <a:t>P</a:t>
            </a:r>
            <a:r>
              <a:rPr lang="it-IT" dirty="0" err="1" smtClean="0"/>
              <a:t>eripato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Fondata ad Atene in boschetto consacrato alle Muse e all’eroe </a:t>
            </a:r>
            <a:r>
              <a:rPr lang="it-IT" dirty="0" err="1" smtClean="0"/>
              <a:t>Acadèmo</a:t>
            </a:r>
            <a:r>
              <a:rPr lang="it-IT" dirty="0" smtClean="0"/>
              <a:t> (rivela ai Dioscuri dove Teseo ha nascosto  Elena dopo averla rapita) nel 388-7;</a:t>
            </a:r>
          </a:p>
          <a:p>
            <a:r>
              <a:rPr lang="it-IT" dirty="0" smtClean="0"/>
              <a:t> associazione religiosa che dura più di 900 anni;</a:t>
            </a:r>
          </a:p>
          <a:p>
            <a:r>
              <a:rPr lang="it-IT" dirty="0" smtClean="0"/>
              <a:t>Allievo Aristotele, di origine ionica, dal 368 alla morte di </a:t>
            </a:r>
            <a:r>
              <a:rPr lang="it-IT" dirty="0"/>
              <a:t>P</a:t>
            </a:r>
            <a:r>
              <a:rPr lang="it-IT" dirty="0" smtClean="0"/>
              <a:t>latone (348);</a:t>
            </a:r>
          </a:p>
          <a:p>
            <a:r>
              <a:rPr lang="it-IT" dirty="0" smtClean="0"/>
              <a:t>335 a.C. Aristotele fonda il </a:t>
            </a:r>
            <a:r>
              <a:rPr lang="it-IT" dirty="0" err="1" smtClean="0"/>
              <a:t>Peripato</a:t>
            </a:r>
            <a:r>
              <a:rPr lang="it-IT" dirty="0" smtClean="0"/>
              <a:t>, in grande bosco delle Muse vicino al tempio di Apollo </a:t>
            </a:r>
            <a:r>
              <a:rPr lang="it-IT" dirty="0"/>
              <a:t>L</a:t>
            </a:r>
            <a:r>
              <a:rPr lang="it-IT" dirty="0" smtClean="0"/>
              <a:t>iceo.</a:t>
            </a:r>
          </a:p>
          <a:p>
            <a:r>
              <a:rPr lang="it-IT" dirty="0" smtClean="0"/>
              <a:t>Rivalità tra le due scuole</a:t>
            </a:r>
          </a:p>
          <a:p>
            <a:r>
              <a:rPr lang="it-IT" dirty="0" smtClean="0"/>
              <a:t>Fortuna dei dialoghi platonici: gli allievi raccolgono, ordinano e copiano gli autografi del maestro (prima edizione dell’Academia, base di quelle successive)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1802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compilazioni aristoteliche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I libri </a:t>
            </a:r>
            <a:r>
              <a:rPr lang="it-IT" dirty="0" smtClean="0"/>
              <a:t>criticati </a:t>
            </a:r>
            <a:r>
              <a:rPr lang="it-IT" dirty="0" smtClean="0"/>
              <a:t>in </a:t>
            </a:r>
            <a:r>
              <a:rPr lang="it-IT" dirty="0" smtClean="0"/>
              <a:t>ambito platonico vengono accumulati e diventano necessari per le compilazioni erudite aristoteliche</a:t>
            </a:r>
          </a:p>
          <a:p>
            <a:r>
              <a:rPr lang="it-IT" dirty="0" smtClean="0"/>
              <a:t>Prima grande biblioteca fondata da </a:t>
            </a:r>
            <a:r>
              <a:rPr lang="it-IT" dirty="0"/>
              <a:t>A</a:t>
            </a:r>
            <a:r>
              <a:rPr lang="it-IT" dirty="0" smtClean="0"/>
              <a:t>ristotele che la passò ai successori che la trasferirono nel Liceo</a:t>
            </a:r>
          </a:p>
          <a:p>
            <a:r>
              <a:rPr lang="it-IT" dirty="0" smtClean="0"/>
              <a:t>Dione Crisostomo (40-120 d.C., II Sofistica) nella sua orazione su Omero afferma che da </a:t>
            </a:r>
            <a:r>
              <a:rPr lang="it-IT" dirty="0"/>
              <a:t>A</a:t>
            </a:r>
            <a:r>
              <a:rPr lang="it-IT" dirty="0" smtClean="0"/>
              <a:t>ristotele ebbero origine «la critica e la grammatica».</a:t>
            </a:r>
          </a:p>
          <a:p>
            <a:r>
              <a:rPr lang="it-IT" dirty="0" smtClean="0"/>
              <a:t>Aristotele, antenato della filologia secondo gli antichi</a:t>
            </a:r>
            <a:r>
              <a:rPr lang="it-IT" dirty="0" smtClean="0"/>
              <a:t>. Gli </a:t>
            </a:r>
            <a:r>
              <a:rPr lang="it-IT" dirty="0" smtClean="0"/>
              <a:t>studiosi ellenistici,  </a:t>
            </a:r>
            <a:r>
              <a:rPr lang="it-IT" dirty="0" err="1" smtClean="0"/>
              <a:t>Filita</a:t>
            </a:r>
            <a:r>
              <a:rPr lang="it-IT" dirty="0" smtClean="0"/>
              <a:t> e i suoi seguaci dopo il 300 a.C. continuerebbero l’opera della scuola peripatetica.</a:t>
            </a:r>
          </a:p>
          <a:p>
            <a:r>
              <a:rPr lang="it-IT" dirty="0" smtClean="0"/>
              <a:t>Nuovo approccio aristotelico alla conoscenza teoretica</a:t>
            </a:r>
          </a:p>
          <a:p>
            <a:r>
              <a:rPr lang="it-IT" dirty="0" smtClean="0"/>
              <a:t>Ripresa delle questioni dei sofisti e dei filosofi ionici trascurate da Platone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16994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Concezione teleologica di Aristotele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i="1" dirty="0"/>
              <a:t>P</a:t>
            </a:r>
            <a:r>
              <a:rPr lang="it-IT" i="1" dirty="0" smtClean="0"/>
              <a:t>oetica</a:t>
            </a:r>
            <a:r>
              <a:rPr lang="it-IT" dirty="0" smtClean="0"/>
              <a:t> aristotelica: primo tentativo di scoprire un ordine razionale in una composizione letteraria</a:t>
            </a:r>
          </a:p>
          <a:p>
            <a:r>
              <a:rPr lang="it-IT" dirty="0" smtClean="0"/>
              <a:t>La </a:t>
            </a:r>
            <a:r>
              <a:rPr lang="it-IT" i="1" dirty="0" smtClean="0"/>
              <a:t>Poetica</a:t>
            </a:r>
            <a:r>
              <a:rPr lang="it-IT" dirty="0" smtClean="0"/>
              <a:t> come </a:t>
            </a:r>
            <a:r>
              <a:rPr lang="it-IT" dirty="0" err="1" smtClean="0"/>
              <a:t>techne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1018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Filita</a:t>
            </a:r>
            <a:r>
              <a:rPr lang="it-IT" dirty="0" smtClean="0"/>
              <a:t> di Cos e </a:t>
            </a:r>
            <a:r>
              <a:rPr lang="it-IT" dirty="0" err="1" smtClean="0"/>
              <a:t>Simia</a:t>
            </a:r>
            <a:r>
              <a:rPr lang="it-IT" dirty="0" smtClean="0"/>
              <a:t> di Rodi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Circa nel 300 a.C. fecero dotte raccolte esaurienti di glosse epiche e dialettali</a:t>
            </a:r>
          </a:p>
          <a:p>
            <a:r>
              <a:rPr lang="it-IT" dirty="0" smtClean="0"/>
              <a:t>I glossografi </a:t>
            </a:r>
            <a:r>
              <a:rPr lang="it-IT" smtClean="0"/>
              <a:t>che operano </a:t>
            </a:r>
            <a:r>
              <a:rPr lang="it-IT" dirty="0" smtClean="0"/>
              <a:t>nel tardo III sec. a.C. sono spesso citati negli scolii a Omero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89322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30694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594</Words>
  <Application>Microsoft Office PowerPoint</Application>
  <PresentationFormat>Presentazione su schermo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Dai Sofisti a Platone</vt:lpstr>
      <vt:lpstr>L’empeiria e la téchne</vt:lpstr>
      <vt:lpstr>Il Cratilo</vt:lpstr>
      <vt:lpstr>Gli stoicheia</vt:lpstr>
      <vt:lpstr>Accademia platonica e Peripato</vt:lpstr>
      <vt:lpstr>Le compilazioni aristoteliche</vt:lpstr>
      <vt:lpstr>Concezione teleologica di Aristotele</vt:lpstr>
      <vt:lpstr>Filita di Cos e Simia di Rodi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 Sofisti a Platone</dc:title>
  <dc:creator>Angela</dc:creator>
  <cp:lastModifiedBy>Admin</cp:lastModifiedBy>
  <cp:revision>17</cp:revision>
  <dcterms:created xsi:type="dcterms:W3CDTF">2016-11-08T14:52:10Z</dcterms:created>
  <dcterms:modified xsi:type="dcterms:W3CDTF">2016-11-10T12:44:34Z</dcterms:modified>
</cp:coreProperties>
</file>