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8" r:id="rId4"/>
    <p:sldId id="259" r:id="rId5"/>
    <p:sldId id="264" r:id="rId6"/>
    <p:sldId id="261" r:id="rId7"/>
    <p:sldId id="260" r:id="rId8"/>
    <p:sldId id="262" r:id="rId9"/>
    <p:sldId id="265" r:id="rId1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62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32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B6B8E-5331-4D16-823D-66136EFE91C8}" type="datetimeFigureOut">
              <a:rPr lang="it-IT" smtClean="0"/>
              <a:t>05/10/2016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80A2-1A47-41C3-84D4-209CA7E86A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6961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B6B8E-5331-4D16-823D-66136EFE91C8}" type="datetimeFigureOut">
              <a:rPr lang="it-IT" smtClean="0"/>
              <a:t>05/10/2016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80A2-1A47-41C3-84D4-209CA7E86A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399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B6B8E-5331-4D16-823D-66136EFE91C8}" type="datetimeFigureOut">
              <a:rPr lang="it-IT" smtClean="0"/>
              <a:t>05/10/2016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80A2-1A47-41C3-84D4-209CA7E86A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711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B6B8E-5331-4D16-823D-66136EFE91C8}" type="datetimeFigureOut">
              <a:rPr lang="it-IT" smtClean="0"/>
              <a:t>05/10/2016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80A2-1A47-41C3-84D4-209CA7E86A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6099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B6B8E-5331-4D16-823D-66136EFE91C8}" type="datetimeFigureOut">
              <a:rPr lang="it-IT" smtClean="0"/>
              <a:t>05/10/2016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80A2-1A47-41C3-84D4-209CA7E86A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58539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B6B8E-5331-4D16-823D-66136EFE91C8}" type="datetimeFigureOut">
              <a:rPr lang="it-IT" smtClean="0"/>
              <a:t>05/10/2016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80A2-1A47-41C3-84D4-209CA7E86A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1700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B6B8E-5331-4D16-823D-66136EFE91C8}" type="datetimeFigureOut">
              <a:rPr lang="it-IT" smtClean="0"/>
              <a:t>05/10/2016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80A2-1A47-41C3-84D4-209CA7E86A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614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B6B8E-5331-4D16-823D-66136EFE91C8}" type="datetimeFigureOut">
              <a:rPr lang="it-IT" smtClean="0"/>
              <a:t>05/10/2016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80A2-1A47-41C3-84D4-209CA7E86A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3112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B6B8E-5331-4D16-823D-66136EFE91C8}" type="datetimeFigureOut">
              <a:rPr lang="it-IT" smtClean="0"/>
              <a:t>05/10/2016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80A2-1A47-41C3-84D4-209CA7E86A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4748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B6B8E-5331-4D16-823D-66136EFE91C8}" type="datetimeFigureOut">
              <a:rPr lang="it-IT" smtClean="0"/>
              <a:t>05/10/2016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80A2-1A47-41C3-84D4-209CA7E86A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2732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3B6B8E-5331-4D16-823D-66136EFE91C8}" type="datetimeFigureOut">
              <a:rPr lang="it-IT" smtClean="0"/>
              <a:t>05/10/2016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80A2-1A47-41C3-84D4-209CA7E86A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7766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B6B8E-5331-4D16-823D-66136EFE91C8}" type="datetimeFigureOut">
              <a:rPr lang="it-IT" smtClean="0"/>
              <a:t>05/10/2016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9C80A2-1A47-41C3-84D4-209CA7E86AA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1796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470025"/>
          </a:xfrm>
        </p:spPr>
        <p:txBody>
          <a:bodyPr/>
          <a:lstStyle/>
          <a:p>
            <a:r>
              <a:rPr lang="it-IT" dirty="0" smtClean="0"/>
              <a:t>Filologia classica 1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87624" y="1628800"/>
            <a:ext cx="7016824" cy="4082008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it-IT" dirty="0" smtClean="0"/>
              <a:t>Rudolf Pfeiffer,  </a:t>
            </a:r>
            <a:r>
              <a:rPr lang="it-IT" i="1" dirty="0" smtClean="0"/>
              <a:t>Storia della Filologia classica. </a:t>
            </a:r>
            <a:r>
              <a:rPr lang="en-US" i="1" dirty="0" err="1" smtClean="0"/>
              <a:t>Dalle</a:t>
            </a:r>
            <a:r>
              <a:rPr lang="en-US" i="1" dirty="0" smtClean="0"/>
              <a:t> </a:t>
            </a:r>
            <a:r>
              <a:rPr lang="en-US" i="1" dirty="0" err="1" smtClean="0"/>
              <a:t>origini</a:t>
            </a:r>
            <a:r>
              <a:rPr lang="en-US" i="1" dirty="0" smtClean="0"/>
              <a:t> </a:t>
            </a:r>
            <a:r>
              <a:rPr lang="en-US" i="1" dirty="0" err="1" smtClean="0"/>
              <a:t>alla</a:t>
            </a:r>
            <a:r>
              <a:rPr lang="en-US" i="1" dirty="0" smtClean="0"/>
              <a:t> fine </a:t>
            </a:r>
            <a:r>
              <a:rPr lang="en-US" i="1" dirty="0" err="1" smtClean="0"/>
              <a:t>dell’età</a:t>
            </a:r>
            <a:r>
              <a:rPr lang="en-US" i="1" dirty="0" smtClean="0"/>
              <a:t> </a:t>
            </a:r>
            <a:r>
              <a:rPr lang="en-US" i="1" dirty="0" err="1" smtClean="0"/>
              <a:t>ellenistica</a:t>
            </a:r>
            <a:r>
              <a:rPr lang="en-US" i="1" dirty="0" smtClean="0"/>
              <a:t> </a:t>
            </a:r>
            <a:r>
              <a:rPr lang="en-US" dirty="0" smtClean="0"/>
              <a:t>(</a:t>
            </a:r>
            <a:r>
              <a:rPr lang="en-US" i="1" dirty="0" smtClean="0"/>
              <a:t>History of classical Scholarship. From the Beginnings to the end of the Hellenistic Age</a:t>
            </a:r>
            <a:r>
              <a:rPr lang="en-US" dirty="0" smtClean="0"/>
              <a:t>), intr. di </a:t>
            </a:r>
            <a:r>
              <a:rPr lang="en-US" dirty="0" err="1" smtClean="0"/>
              <a:t>M.Gigante</a:t>
            </a:r>
            <a:r>
              <a:rPr lang="en-US" dirty="0" smtClean="0"/>
              <a:t>, Napoli, </a:t>
            </a:r>
            <a:r>
              <a:rPr lang="en-US" dirty="0" err="1" smtClean="0"/>
              <a:t>Macchiaroli</a:t>
            </a:r>
            <a:r>
              <a:rPr lang="en-US" dirty="0" smtClean="0"/>
              <a:t>, 1973.</a:t>
            </a:r>
          </a:p>
          <a:p>
            <a:pPr algn="just"/>
            <a:endParaRPr lang="en-US" dirty="0" smtClean="0"/>
          </a:p>
          <a:p>
            <a:pPr algn="just"/>
            <a:r>
              <a:rPr lang="it-IT" dirty="0" err="1" smtClean="0"/>
              <a:t>Leighton</a:t>
            </a:r>
            <a:r>
              <a:rPr lang="it-IT" dirty="0" smtClean="0"/>
              <a:t> D. Reynolds e Nigel G. Wilson (</a:t>
            </a:r>
            <a:r>
              <a:rPr lang="it-IT" dirty="0" err="1" smtClean="0"/>
              <a:t>eds</a:t>
            </a:r>
            <a:r>
              <a:rPr lang="it-IT" dirty="0" smtClean="0"/>
              <a:t>.), </a:t>
            </a:r>
            <a:r>
              <a:rPr lang="it-IT" i="1" dirty="0" smtClean="0"/>
              <a:t>Copisti e filologi: la tradizione dei classici dall'antichità ai tempi moderni</a:t>
            </a:r>
            <a:r>
              <a:rPr lang="it-IT" dirty="0" smtClean="0"/>
              <a:t>, 3 ed. </a:t>
            </a:r>
            <a:r>
              <a:rPr lang="it-IT" dirty="0" err="1" smtClean="0"/>
              <a:t>riv</a:t>
            </a:r>
            <a:r>
              <a:rPr lang="it-IT" dirty="0" smtClean="0"/>
              <a:t>. e ampliata, Padova, Antenore 1987. </a:t>
            </a:r>
          </a:p>
          <a:p>
            <a:pPr algn="just"/>
            <a:endParaRPr lang="it-IT" dirty="0" smtClean="0"/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dirty="0" smtClean="0"/>
              <a:t>Tradizione orale e tradizione scritta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dirty="0" smtClean="0"/>
              <a:t>Gli aedi, Omero, i poemi omerici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dirty="0" smtClean="0"/>
              <a:t>Prima della circolazione del libro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dirty="0" smtClean="0"/>
              <a:t>La circolazione del libro attestata da Aristofane (</a:t>
            </a:r>
            <a:r>
              <a:rPr lang="it-IT" i="1" dirty="0" smtClean="0"/>
              <a:t>Rane , </a:t>
            </a:r>
            <a:r>
              <a:rPr lang="it-IT" dirty="0" smtClean="0"/>
              <a:t>etc.)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423920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Palatino Linotype" panose="02040502050505030304" pitchFamily="18" charset="0"/>
              </a:rPr>
              <a:t>Filologia</a:t>
            </a:r>
            <a:r>
              <a:rPr lang="it-IT" dirty="0"/>
              <a:t> classica 1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endParaRPr lang="it-IT" dirty="0" smtClean="0">
              <a:solidFill>
                <a:prstClr val="black"/>
              </a:solidFill>
              <a:latin typeface="Palatino Linotype" panose="02040502050505030304" pitchFamily="18" charset="0"/>
              <a:ea typeface="+mj-ea"/>
              <a:cs typeface="+mj-cs"/>
            </a:endParaRPr>
          </a:p>
          <a:p>
            <a:pPr lvl="0"/>
            <a:r>
              <a:rPr lang="it-IT" dirty="0" smtClean="0">
                <a:solidFill>
                  <a:prstClr val="black"/>
                </a:solidFill>
                <a:latin typeface="Palatino Linotype" panose="02040502050505030304" pitchFamily="18" charset="0"/>
                <a:ea typeface="+mj-ea"/>
                <a:cs typeface="+mj-cs"/>
              </a:rPr>
              <a:t>I </a:t>
            </a:r>
            <a:r>
              <a:rPr lang="it-IT" dirty="0">
                <a:solidFill>
                  <a:prstClr val="black"/>
                </a:solidFill>
                <a:latin typeface="Palatino Linotype" panose="02040502050505030304" pitchFamily="18" charset="0"/>
                <a:ea typeface="+mj-ea"/>
                <a:cs typeface="+mj-cs"/>
              </a:rPr>
              <a:t>testi dei filosofi e dei medici</a:t>
            </a:r>
            <a:endParaRPr lang="it-IT" dirty="0" smtClean="0">
              <a:solidFill>
                <a:prstClr val="black"/>
              </a:solidFill>
              <a:latin typeface="Palatino Linotype" panose="02040502050505030304" pitchFamily="18" charset="0"/>
            </a:endParaRPr>
          </a:p>
          <a:p>
            <a:pPr lvl="0"/>
            <a:r>
              <a:rPr lang="it-IT" dirty="0" smtClean="0">
                <a:solidFill>
                  <a:prstClr val="black"/>
                </a:solidFill>
                <a:latin typeface="Palatino Linotype" panose="02040502050505030304" pitchFamily="18" charset="0"/>
              </a:rPr>
              <a:t>Lo </a:t>
            </a:r>
            <a:r>
              <a:rPr lang="it-IT" dirty="0">
                <a:solidFill>
                  <a:prstClr val="black"/>
                </a:solidFill>
                <a:latin typeface="Palatino Linotype" panose="02040502050505030304" pitchFamily="18" charset="0"/>
              </a:rPr>
              <a:t>scriba, il santuario, la città</a:t>
            </a:r>
          </a:p>
          <a:p>
            <a:pPr lvl="0"/>
            <a:r>
              <a:rPr lang="it-IT" dirty="0">
                <a:solidFill>
                  <a:prstClr val="black"/>
                </a:solidFill>
                <a:latin typeface="Palatino Linotype" panose="02040502050505030304" pitchFamily="18" charset="0"/>
              </a:rPr>
              <a:t>Gli archivi dei santuari</a:t>
            </a:r>
            <a:endParaRPr lang="it-IT" dirty="0">
              <a:solidFill>
                <a:prstClr val="black"/>
              </a:solidFill>
            </a:endParaRPr>
          </a:p>
          <a:p>
            <a:pPr lvl="0"/>
            <a:r>
              <a:rPr lang="it-IT" dirty="0">
                <a:solidFill>
                  <a:prstClr val="black"/>
                </a:solidFill>
                <a:latin typeface="Palatino Linotype" panose="02040502050505030304" pitchFamily="18" charset="0"/>
              </a:rPr>
              <a:t>I santuari di Asclepio</a:t>
            </a:r>
          </a:p>
          <a:p>
            <a:pPr lvl="0"/>
            <a:r>
              <a:rPr lang="it-IT" dirty="0">
                <a:solidFill>
                  <a:prstClr val="black"/>
                </a:solidFill>
                <a:latin typeface="Palatino Linotype" panose="02040502050505030304" pitchFamily="18" charset="0"/>
              </a:rPr>
              <a:t>Resoconti cure miracolose</a:t>
            </a:r>
          </a:p>
          <a:p>
            <a:pPr lvl="0"/>
            <a:endParaRPr lang="it-IT" dirty="0">
              <a:solidFill>
                <a:prstClr val="black"/>
              </a:solidFill>
              <a:latin typeface="Palatino Linotype" panose="02040502050505030304" pitchFamily="18" charset="0"/>
            </a:endParaRPr>
          </a:p>
          <a:p>
            <a:pPr marL="0" lvl="0" indent="0">
              <a:buNone/>
            </a:pPr>
            <a:r>
              <a:rPr lang="it-IT" sz="2800" dirty="0">
                <a:solidFill>
                  <a:prstClr val="black"/>
                </a:solidFill>
                <a:latin typeface="Palatino Linotype" panose="02040502050505030304" pitchFamily="18" charset="0"/>
              </a:rPr>
              <a:t>Bibliografia</a:t>
            </a:r>
          </a:p>
          <a:p>
            <a:pPr marL="0" lvl="0" indent="0">
              <a:buNone/>
            </a:pPr>
            <a:r>
              <a:rPr lang="it-IT" sz="2800" dirty="0">
                <a:solidFill>
                  <a:prstClr val="black"/>
                </a:solidFill>
                <a:latin typeface="Palatino Linotype"/>
                <a:ea typeface="Times New Roman"/>
              </a:rPr>
              <a:t>L. </a:t>
            </a:r>
            <a:r>
              <a:rPr lang="it-IT" sz="2800" dirty="0" err="1">
                <a:solidFill>
                  <a:prstClr val="black"/>
                </a:solidFill>
                <a:latin typeface="Palatino Linotype"/>
                <a:ea typeface="Times New Roman"/>
              </a:rPr>
              <a:t>Perilli</a:t>
            </a:r>
            <a:r>
              <a:rPr lang="it-IT" sz="2800" dirty="0">
                <a:solidFill>
                  <a:prstClr val="black"/>
                </a:solidFill>
                <a:latin typeface="Palatino Linotype"/>
                <a:ea typeface="Times New Roman"/>
              </a:rPr>
              <a:t>, </a:t>
            </a:r>
            <a:r>
              <a:rPr lang="it-IT" sz="2800" i="1" dirty="0">
                <a:solidFill>
                  <a:prstClr val="black"/>
                </a:solidFill>
                <a:latin typeface="Palatino Linotype"/>
                <a:ea typeface="Times New Roman"/>
              </a:rPr>
              <a:t>Conservazione dei testi e circolazione della conoscenza in Grecia</a:t>
            </a:r>
            <a:r>
              <a:rPr lang="it-IT" sz="2800" dirty="0">
                <a:solidFill>
                  <a:prstClr val="black"/>
                </a:solidFill>
                <a:latin typeface="Palatino Linotype"/>
                <a:ea typeface="Times New Roman"/>
              </a:rPr>
              <a:t>, </a:t>
            </a:r>
            <a:r>
              <a:rPr lang="it-IT" sz="2800" dirty="0">
                <a:solidFill>
                  <a:srgbClr val="000000"/>
                </a:solidFill>
                <a:latin typeface="Palatino Linotype"/>
                <a:ea typeface="Times New Roman"/>
              </a:rPr>
              <a:t>in A.M. </a:t>
            </a:r>
            <a:r>
              <a:rPr lang="it-IT" sz="2800" dirty="0" err="1">
                <a:solidFill>
                  <a:srgbClr val="000000"/>
                </a:solidFill>
                <a:latin typeface="Palatino Linotype"/>
                <a:ea typeface="Times New Roman"/>
              </a:rPr>
              <a:t>Andrisano</a:t>
            </a:r>
            <a:r>
              <a:rPr lang="it-IT" sz="2800" dirty="0">
                <a:solidFill>
                  <a:srgbClr val="000000"/>
                </a:solidFill>
                <a:latin typeface="Palatino Linotype"/>
                <a:ea typeface="Times New Roman"/>
              </a:rPr>
              <a:t> (a cura di), </a:t>
            </a:r>
            <a:r>
              <a:rPr lang="it-IT" sz="2800" i="1" dirty="0">
                <a:solidFill>
                  <a:prstClr val="black"/>
                </a:solidFill>
                <a:latin typeface="Palatino Linotype"/>
                <a:ea typeface="Times New Roman"/>
              </a:rPr>
              <a:t>Biblioteche del mondo antico. Dalla tradizione orale alla cultura dell'impero</a:t>
            </a:r>
            <a:r>
              <a:rPr lang="it-IT" sz="2800" dirty="0">
                <a:solidFill>
                  <a:prstClr val="black"/>
                </a:solidFill>
                <a:latin typeface="Palatino Linotype"/>
                <a:ea typeface="Times New Roman"/>
              </a:rPr>
              <a:t>, pp. </a:t>
            </a:r>
            <a:r>
              <a:rPr lang="it-IT" sz="2800" dirty="0" smtClean="0">
                <a:solidFill>
                  <a:prstClr val="black"/>
                </a:solidFill>
                <a:latin typeface="Palatino Linotype"/>
                <a:ea typeface="Times New Roman"/>
              </a:rPr>
              <a:t>36-71</a:t>
            </a:r>
            <a:r>
              <a:rPr lang="it-IT" sz="2800" dirty="0" smtClean="0">
                <a:solidFill>
                  <a:prstClr val="black"/>
                </a:solidFill>
                <a:latin typeface="Palatino Linotype" panose="02040502050505030304" pitchFamily="18" charset="0"/>
              </a:rPr>
              <a:t>.</a:t>
            </a:r>
            <a:endParaRPr lang="it-IT" sz="2800" dirty="0">
              <a:solidFill>
                <a:prstClr val="black"/>
              </a:solidFill>
              <a:latin typeface="Palatino Linotype" panose="0204050205050503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9885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latin typeface="Palatino Linotype" panose="02040502050505030304" pitchFamily="18" charset="0"/>
              </a:rPr>
              <a:t>Filologia</a:t>
            </a:r>
            <a:r>
              <a:rPr lang="it-IT" dirty="0" smtClean="0"/>
              <a:t> classica 1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smtClean="0"/>
              <a:t>Comunicazione orale: testi, contesti, occasioni</a:t>
            </a:r>
          </a:p>
          <a:p>
            <a:r>
              <a:rPr lang="it-IT" dirty="0" smtClean="0"/>
              <a:t>Il pubblico</a:t>
            </a:r>
          </a:p>
          <a:p>
            <a:r>
              <a:rPr lang="it-IT" dirty="0" smtClean="0"/>
              <a:t>Occasioni pubbliche e occasioni private</a:t>
            </a:r>
          </a:p>
          <a:p>
            <a:r>
              <a:rPr lang="it-IT" dirty="0" smtClean="0"/>
              <a:t>Le feste religiose: lettura di </a:t>
            </a:r>
            <a:r>
              <a:rPr lang="it-IT" dirty="0"/>
              <a:t>E</a:t>
            </a:r>
            <a:r>
              <a:rPr lang="it-IT" dirty="0" smtClean="0"/>
              <a:t>rodoto alle Panatenee</a:t>
            </a:r>
          </a:p>
          <a:p>
            <a:r>
              <a:rPr lang="it-IT" dirty="0" smtClean="0"/>
              <a:t>Agonismo e aristocrazia</a:t>
            </a:r>
          </a:p>
          <a:p>
            <a:r>
              <a:rPr lang="it-IT" dirty="0" err="1" smtClean="0"/>
              <a:t>Pisistrato</a:t>
            </a:r>
            <a:r>
              <a:rPr lang="it-IT" dirty="0" smtClean="0"/>
              <a:t> e l’edizione dei poemi (</a:t>
            </a:r>
            <a:r>
              <a:rPr lang="it-IT" dirty="0" err="1" smtClean="0"/>
              <a:t>Cic</a:t>
            </a:r>
            <a:r>
              <a:rPr lang="it-IT" dirty="0" smtClean="0"/>
              <a:t>. </a:t>
            </a:r>
            <a:r>
              <a:rPr lang="it-IT" i="1" dirty="0" smtClean="0"/>
              <a:t>De </a:t>
            </a:r>
            <a:r>
              <a:rPr lang="it-IT" i="1" dirty="0" err="1" smtClean="0"/>
              <a:t>orat</a:t>
            </a:r>
            <a:r>
              <a:rPr lang="it-IT" dirty="0" smtClean="0"/>
              <a:t>. Qui </a:t>
            </a:r>
            <a:r>
              <a:rPr lang="it-IT" dirty="0" err="1" smtClean="0"/>
              <a:t>primus</a:t>
            </a:r>
            <a:r>
              <a:rPr lang="it-IT" dirty="0" smtClean="0"/>
              <a:t> </a:t>
            </a:r>
            <a:r>
              <a:rPr lang="it-IT" dirty="0" err="1"/>
              <a:t>H</a:t>
            </a:r>
            <a:r>
              <a:rPr lang="it-IT" dirty="0" err="1" smtClean="0"/>
              <a:t>omeri</a:t>
            </a:r>
            <a:r>
              <a:rPr lang="it-IT" dirty="0" smtClean="0"/>
              <a:t> </a:t>
            </a:r>
            <a:r>
              <a:rPr lang="it-IT" dirty="0" err="1" smtClean="0"/>
              <a:t>libros</a:t>
            </a:r>
            <a:r>
              <a:rPr lang="it-IT" dirty="0" smtClean="0"/>
              <a:t> </a:t>
            </a:r>
            <a:r>
              <a:rPr lang="it-IT" dirty="0" err="1" smtClean="0"/>
              <a:t>confusos</a:t>
            </a:r>
            <a:r>
              <a:rPr lang="it-IT" dirty="0" smtClean="0"/>
              <a:t> </a:t>
            </a:r>
            <a:r>
              <a:rPr lang="it-IT" dirty="0" err="1" smtClean="0"/>
              <a:t>antea</a:t>
            </a:r>
            <a:r>
              <a:rPr lang="it-IT" dirty="0" smtClean="0"/>
              <a:t> sic </a:t>
            </a:r>
            <a:r>
              <a:rPr lang="it-IT" dirty="0" err="1" smtClean="0"/>
              <a:t>disposuisse</a:t>
            </a:r>
            <a:r>
              <a:rPr lang="it-IT" dirty="0" smtClean="0"/>
              <a:t> </a:t>
            </a:r>
            <a:r>
              <a:rPr lang="it-IT" dirty="0" err="1" smtClean="0"/>
              <a:t>dicitur</a:t>
            </a:r>
            <a:r>
              <a:rPr lang="it-IT" dirty="0" smtClean="0"/>
              <a:t>)</a:t>
            </a:r>
          </a:p>
          <a:p>
            <a:r>
              <a:rPr lang="it-IT" dirty="0" smtClean="0"/>
              <a:t>La </a:t>
            </a:r>
            <a:r>
              <a:rPr lang="it-IT" dirty="0" err="1" smtClean="0"/>
              <a:t>parakataloghé</a:t>
            </a:r>
            <a:endParaRPr lang="it-IT" dirty="0" smtClean="0"/>
          </a:p>
          <a:p>
            <a:r>
              <a:rPr lang="it-IT" dirty="0" smtClean="0"/>
              <a:t>Lode e biasimo</a:t>
            </a:r>
          </a:p>
          <a:p>
            <a:r>
              <a:rPr lang="it-IT" dirty="0" smtClean="0"/>
              <a:t>Comprendere Omero : i glossari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60480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latin typeface="Palatino Linotype" panose="02040502050505030304" pitchFamily="18" charset="0"/>
              </a:rPr>
              <a:t>Filologia</a:t>
            </a:r>
            <a:r>
              <a:rPr lang="it-IT" dirty="0" smtClean="0"/>
              <a:t> classica 2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Le forme della comunicazione poetica prima della scrittura</a:t>
            </a:r>
          </a:p>
          <a:p>
            <a:r>
              <a:rPr lang="it-IT" dirty="0" smtClean="0"/>
              <a:t>La classificazione per generi (a posteriori)</a:t>
            </a:r>
          </a:p>
          <a:p>
            <a:r>
              <a:rPr lang="it-IT" dirty="0" smtClean="0"/>
              <a:t>Modalità diverse di edizione in epoca alessandrina: i criteri (occasione del canto, metri e ritmi utilizzati; </a:t>
            </a:r>
            <a:r>
              <a:rPr lang="it-IT" dirty="0" err="1" smtClean="0"/>
              <a:t>cf</a:t>
            </a:r>
            <a:r>
              <a:rPr lang="it-IT" dirty="0" smtClean="0"/>
              <a:t>. edizioni di Saffo e Alceo)</a:t>
            </a:r>
          </a:p>
        </p:txBody>
      </p:sp>
    </p:spTree>
    <p:extLst>
      <p:ext uri="{BB962C8B-B14F-4D97-AF65-F5344CB8AC3E}">
        <p14:creationId xmlns:p14="http://schemas.microsoft.com/office/powerpoint/2010/main" val="3664885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Palatino Linotype" panose="02040502050505030304" pitchFamily="18" charset="0"/>
              </a:rPr>
              <a:t>Filologia</a:t>
            </a:r>
            <a:r>
              <a:rPr lang="it-IT" dirty="0"/>
              <a:t> classica 2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it-IT" sz="2800" dirty="0" smtClean="0">
                <a:solidFill>
                  <a:prstClr val="black"/>
                </a:solidFill>
                <a:latin typeface="Palatino Linotype" panose="02040502050505030304" pitchFamily="18" charset="0"/>
              </a:rPr>
              <a:t>Aedi e rapsodi</a:t>
            </a:r>
          </a:p>
          <a:p>
            <a:pPr lvl="0"/>
            <a:r>
              <a:rPr lang="it-IT" sz="2800" dirty="0" smtClean="0">
                <a:solidFill>
                  <a:prstClr val="black"/>
                </a:solidFill>
                <a:latin typeface="Palatino Linotype" panose="02040502050505030304" pitchFamily="18" charset="0"/>
              </a:rPr>
              <a:t>I rapsodi commentano e interpretano</a:t>
            </a:r>
          </a:p>
          <a:p>
            <a:pPr lvl="0"/>
            <a:r>
              <a:rPr lang="it-IT" sz="2800" dirty="0" smtClean="0">
                <a:solidFill>
                  <a:prstClr val="black"/>
                </a:solidFill>
                <a:latin typeface="Palatino Linotype" panose="02040502050505030304" pitchFamily="18" charset="0"/>
              </a:rPr>
              <a:t>Gli </a:t>
            </a:r>
            <a:r>
              <a:rPr lang="it-IT" sz="2800" dirty="0" err="1" smtClean="0">
                <a:solidFill>
                  <a:prstClr val="black"/>
                </a:solidFill>
                <a:latin typeface="Palatino Linotype" panose="02040502050505030304" pitchFamily="18" charset="0"/>
              </a:rPr>
              <a:t>Omeridai</a:t>
            </a:r>
            <a:endParaRPr lang="it-IT" sz="2800" dirty="0" smtClean="0">
              <a:solidFill>
                <a:prstClr val="black"/>
              </a:solidFill>
              <a:latin typeface="Palatino Linotype" panose="02040502050505030304" pitchFamily="18" charset="0"/>
            </a:endParaRPr>
          </a:p>
          <a:p>
            <a:pPr lvl="0"/>
            <a:r>
              <a:rPr lang="it-IT" sz="2800" dirty="0" smtClean="0">
                <a:solidFill>
                  <a:prstClr val="black"/>
                </a:solidFill>
                <a:latin typeface="Palatino Linotype" panose="02040502050505030304" pitchFamily="18" charset="0"/>
              </a:rPr>
              <a:t>La </a:t>
            </a:r>
            <a:r>
              <a:rPr lang="it-IT" sz="2800" dirty="0">
                <a:solidFill>
                  <a:prstClr val="black"/>
                </a:solidFill>
                <a:latin typeface="Palatino Linotype" panose="02040502050505030304" pitchFamily="18" charset="0"/>
              </a:rPr>
              <a:t>letteratura </a:t>
            </a:r>
            <a:r>
              <a:rPr lang="it-IT" sz="2800" dirty="0" smtClean="0">
                <a:solidFill>
                  <a:prstClr val="black"/>
                </a:solidFill>
                <a:latin typeface="Palatino Linotype" panose="02040502050505030304" pitchFamily="18" charset="0"/>
              </a:rPr>
              <a:t>pseudoepigrafa</a:t>
            </a:r>
          </a:p>
          <a:p>
            <a:pPr lvl="0"/>
            <a:r>
              <a:rPr lang="it-IT" sz="2800" dirty="0" smtClean="0">
                <a:solidFill>
                  <a:prstClr val="black"/>
                </a:solidFill>
                <a:latin typeface="Palatino Linotype" panose="02040502050505030304" pitchFamily="18" charset="0"/>
              </a:rPr>
              <a:t> </a:t>
            </a:r>
            <a:r>
              <a:rPr lang="it-IT" sz="2800" dirty="0" smtClean="0">
                <a:solidFill>
                  <a:prstClr val="black"/>
                </a:solidFill>
                <a:latin typeface="Palatino Linotype"/>
                <a:ea typeface="Times New Roman"/>
              </a:rPr>
              <a:t>F</a:t>
            </a:r>
            <a:r>
              <a:rPr lang="it-IT" sz="2800" dirty="0">
                <a:solidFill>
                  <a:prstClr val="black"/>
                </a:solidFill>
                <a:latin typeface="Palatino Linotype"/>
                <a:ea typeface="Times New Roman"/>
              </a:rPr>
              <a:t>. Condello, </a:t>
            </a:r>
            <a:r>
              <a:rPr lang="it-IT" sz="2800" i="1" dirty="0">
                <a:solidFill>
                  <a:prstClr val="black"/>
                </a:solidFill>
                <a:latin typeface="Palatino Linotype"/>
                <a:ea typeface="Times New Roman"/>
              </a:rPr>
              <a:t>Riordinare una biblioteca orale: Omero ciclico, Omero girovago e il problema delle ’doppie attribuzioni’</a:t>
            </a:r>
            <a:r>
              <a:rPr lang="it-IT" sz="2800" dirty="0">
                <a:solidFill>
                  <a:srgbClr val="000000"/>
                </a:solidFill>
                <a:latin typeface="Palatino Linotype"/>
                <a:ea typeface="Times New Roman"/>
              </a:rPr>
              <a:t>, in A.M. </a:t>
            </a:r>
            <a:r>
              <a:rPr lang="it-IT" sz="2800" dirty="0" err="1">
                <a:solidFill>
                  <a:srgbClr val="000000"/>
                </a:solidFill>
                <a:latin typeface="Palatino Linotype"/>
                <a:ea typeface="Times New Roman"/>
              </a:rPr>
              <a:t>Andrisano</a:t>
            </a:r>
            <a:r>
              <a:rPr lang="it-IT" sz="2800" dirty="0">
                <a:solidFill>
                  <a:srgbClr val="000000"/>
                </a:solidFill>
                <a:latin typeface="Palatino Linotype"/>
                <a:ea typeface="Times New Roman"/>
              </a:rPr>
              <a:t> (a cura di), </a:t>
            </a:r>
            <a:r>
              <a:rPr lang="it-IT" sz="2800" i="1" dirty="0">
                <a:solidFill>
                  <a:prstClr val="black"/>
                </a:solidFill>
                <a:latin typeface="Palatino Linotype"/>
                <a:ea typeface="Times New Roman"/>
              </a:rPr>
              <a:t>Biblioteche ,</a:t>
            </a:r>
            <a:r>
              <a:rPr lang="it-IT" sz="2800" dirty="0">
                <a:solidFill>
                  <a:prstClr val="black"/>
                </a:solidFill>
                <a:latin typeface="Palatino Linotype"/>
                <a:ea typeface="Times New Roman"/>
              </a:rPr>
              <a:t>pp. 13-35</a:t>
            </a:r>
            <a:r>
              <a:rPr lang="it-IT" sz="2800" dirty="0" smtClean="0">
                <a:solidFill>
                  <a:prstClr val="black"/>
                </a:solidFill>
                <a:latin typeface="Palatino Linotype"/>
                <a:ea typeface="Times New Roman"/>
              </a:rPr>
              <a:t>.</a:t>
            </a:r>
            <a:endParaRPr lang="it-IT" sz="2800" dirty="0">
              <a:solidFill>
                <a:prstClr val="black"/>
              </a:solidFill>
              <a:latin typeface="Palatino Linotype" panose="0204050205050503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87328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Palatino Linotype" panose="02040502050505030304" pitchFamily="18" charset="0"/>
              </a:rPr>
              <a:t>Filologia</a:t>
            </a:r>
            <a:r>
              <a:rPr lang="it-IT" dirty="0"/>
              <a:t> classica 2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Omero chiarisce se stesso</a:t>
            </a:r>
          </a:p>
          <a:p>
            <a:r>
              <a:rPr lang="it-IT" dirty="0" smtClean="0"/>
              <a:t>Le etimologie e le paretimologie (di circa 50 nomi dei poemi, </a:t>
            </a:r>
            <a:r>
              <a:rPr lang="it-IT" dirty="0" err="1" smtClean="0"/>
              <a:t>cf</a:t>
            </a:r>
            <a:r>
              <a:rPr lang="it-IT" dirty="0" smtClean="0"/>
              <a:t>. </a:t>
            </a:r>
            <a:r>
              <a:rPr lang="it-IT" dirty="0" err="1" smtClean="0"/>
              <a:t>L.Ph.Rank</a:t>
            </a:r>
            <a:r>
              <a:rPr lang="it-IT" dirty="0" smtClean="0"/>
              <a:t> , dissertazione del 1951)</a:t>
            </a:r>
          </a:p>
          <a:p>
            <a:r>
              <a:rPr lang="it-IT" dirty="0" smtClean="0"/>
              <a:t>Odisseo: da </a:t>
            </a:r>
            <a:r>
              <a:rPr lang="it-IT" i="1" dirty="0" err="1" smtClean="0"/>
              <a:t>odyromai</a:t>
            </a:r>
            <a:r>
              <a:rPr lang="it-IT" dirty="0" smtClean="0"/>
              <a:t> (</a:t>
            </a:r>
            <a:r>
              <a:rPr lang="it-IT" dirty="0" smtClean="0">
                <a:latin typeface="Greek" panose="02020500000000000000" pitchFamily="18" charset="0"/>
              </a:rPr>
              <a:t>a</a:t>
            </a:r>
            <a:r>
              <a:rPr lang="it-IT" dirty="0" smtClean="0"/>
              <a:t> 55) o </a:t>
            </a:r>
            <a:r>
              <a:rPr lang="it-IT" i="1" dirty="0" err="1" smtClean="0"/>
              <a:t>odyssomai</a:t>
            </a:r>
            <a:r>
              <a:rPr lang="it-IT" dirty="0" smtClean="0"/>
              <a:t> (</a:t>
            </a:r>
            <a:r>
              <a:rPr lang="it-IT" dirty="0" smtClean="0">
                <a:latin typeface="Greek" panose="02020500000000000000" pitchFamily="18" charset="0"/>
              </a:rPr>
              <a:t>a</a:t>
            </a:r>
            <a:r>
              <a:rPr lang="it-IT" dirty="0" smtClean="0"/>
              <a:t> 62)?</a:t>
            </a:r>
          </a:p>
          <a:p>
            <a:r>
              <a:rPr lang="it-IT" dirty="0" smtClean="0"/>
              <a:t>Le ambiguità: </a:t>
            </a:r>
            <a:r>
              <a:rPr lang="it-IT" i="1" dirty="0" err="1" smtClean="0"/>
              <a:t>polytlas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3307011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Palatino Linotype" panose="02040502050505030304" pitchFamily="18" charset="0"/>
              </a:rPr>
              <a:t>Filologia</a:t>
            </a:r>
            <a:r>
              <a:rPr lang="it-IT" dirty="0"/>
              <a:t> classica 2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Le allegorie: le preghiere personificate in </a:t>
            </a:r>
            <a:r>
              <a:rPr lang="it-IT" i="1" dirty="0" smtClean="0"/>
              <a:t>Iliade </a:t>
            </a:r>
            <a:r>
              <a:rPr lang="it-IT" dirty="0" smtClean="0"/>
              <a:t> I 503</a:t>
            </a:r>
          </a:p>
          <a:p>
            <a:r>
              <a:rPr lang="it-IT" dirty="0" smtClean="0"/>
              <a:t>Gli epiteti delle </a:t>
            </a:r>
            <a:r>
              <a:rPr lang="it-IT" i="1" dirty="0" err="1" smtClean="0"/>
              <a:t>Litài</a:t>
            </a:r>
            <a:r>
              <a:rPr lang="it-IT" i="1" dirty="0"/>
              <a:t> </a:t>
            </a:r>
            <a:r>
              <a:rPr lang="it-IT" dirty="0" smtClean="0"/>
              <a:t>definiscono atteggiamento penitente </a:t>
            </a:r>
          </a:p>
          <a:p>
            <a:r>
              <a:rPr lang="it-IT" dirty="0" err="1" smtClean="0"/>
              <a:t>Archiloco</a:t>
            </a:r>
            <a:r>
              <a:rPr lang="it-IT" dirty="0" smtClean="0"/>
              <a:t>, Alceo, rapsodi del VI sec. (</a:t>
            </a:r>
            <a:r>
              <a:rPr lang="it-IT" dirty="0" err="1" smtClean="0"/>
              <a:t>Teagene</a:t>
            </a:r>
            <a:r>
              <a:rPr lang="it-IT" dirty="0" smtClean="0"/>
              <a:t>, </a:t>
            </a:r>
            <a:r>
              <a:rPr lang="it-IT" dirty="0" err="1"/>
              <a:t>F</a:t>
            </a:r>
            <a:r>
              <a:rPr lang="it-IT" dirty="0" err="1" smtClean="0"/>
              <a:t>erecide</a:t>
            </a:r>
            <a:r>
              <a:rPr lang="it-IT" dirty="0" smtClean="0"/>
              <a:t>) trovano significati nascosti nei poemi</a:t>
            </a:r>
          </a:p>
          <a:p>
            <a:r>
              <a:rPr lang="it-IT" dirty="0" err="1" smtClean="0"/>
              <a:t>Senofane</a:t>
            </a:r>
            <a:r>
              <a:rPr lang="it-IT" dirty="0" smtClean="0"/>
              <a:t> di Colofone, rapsodo, poeta, filosofo itinerante. Critica ad Omero per l’intera concezione degli dei (antropomorfismo). Inaugura una tradizione filosofica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06109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Palatino Linotype" panose="02040502050505030304" pitchFamily="18" charset="0"/>
              </a:rPr>
              <a:t>Filologia</a:t>
            </a:r>
            <a:r>
              <a:rPr lang="it-IT" dirty="0"/>
              <a:t> classica 2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r>
              <a:rPr lang="it-IT" dirty="0" smtClean="0"/>
              <a:t>Coppia contigua o </a:t>
            </a:r>
            <a:r>
              <a:rPr lang="it-IT" dirty="0" err="1" smtClean="0"/>
              <a:t>endiadica</a:t>
            </a:r>
            <a:endParaRPr lang="it-IT" dirty="0" smtClean="0"/>
          </a:p>
          <a:p>
            <a:r>
              <a:rPr lang="it-IT" dirty="0" smtClean="0"/>
              <a:t>I glossari</a:t>
            </a:r>
          </a:p>
          <a:p>
            <a:r>
              <a:rPr lang="it-IT" dirty="0" smtClean="0"/>
              <a:t>Le glosse come parole poetiche</a:t>
            </a:r>
            <a:r>
              <a:rPr lang="it-IT" smtClean="0"/>
              <a:t>: Aristotele</a:t>
            </a:r>
            <a:endParaRPr lang="it-IT" dirty="0" smtClean="0"/>
          </a:p>
          <a:p>
            <a:r>
              <a:rPr lang="it-IT" dirty="0" smtClean="0"/>
              <a:t>Testimonianza dei </a:t>
            </a:r>
            <a:r>
              <a:rPr lang="it-IT" i="1" dirty="0" smtClean="0"/>
              <a:t>Banchettanti </a:t>
            </a:r>
            <a:r>
              <a:rPr lang="it-IT" dirty="0" smtClean="0"/>
              <a:t>di Aristofane</a:t>
            </a:r>
            <a:endParaRPr lang="it-IT" dirty="0"/>
          </a:p>
          <a:p>
            <a:r>
              <a:rPr lang="it-IT" dirty="0" smtClean="0"/>
              <a:t>I casi di poliptoto: </a:t>
            </a:r>
            <a:r>
              <a:rPr lang="it-IT" dirty="0" err="1" smtClean="0"/>
              <a:t>Archiloco</a:t>
            </a:r>
            <a:r>
              <a:rPr lang="it-IT" dirty="0" smtClean="0"/>
              <a:t>, </a:t>
            </a:r>
            <a:r>
              <a:rPr lang="it-IT" dirty="0" err="1" smtClean="0"/>
              <a:t>Anacreonte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92880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>
                <a:latin typeface="Palatino Linotype" panose="02040502050505030304" pitchFamily="18" charset="0"/>
              </a:rPr>
              <a:t>Filologia</a:t>
            </a:r>
            <a:r>
              <a:rPr lang="it-IT" dirty="0"/>
              <a:t> classica </a:t>
            </a:r>
            <a:r>
              <a:rPr lang="it-IT" dirty="0" smtClean="0"/>
              <a:t>3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I sofisti</a:t>
            </a:r>
          </a:p>
          <a:p>
            <a:r>
              <a:rPr lang="it-IT" dirty="0" smtClean="0"/>
              <a:t>Gorgia</a:t>
            </a:r>
          </a:p>
          <a:p>
            <a:r>
              <a:rPr lang="it-IT" dirty="0" smtClean="0"/>
              <a:t>L’elogio del </a:t>
            </a:r>
            <a:r>
              <a:rPr lang="it-IT" i="1" dirty="0" smtClean="0"/>
              <a:t>logos</a:t>
            </a:r>
          </a:p>
          <a:p>
            <a:endParaRPr lang="it-IT" i="1" dirty="0"/>
          </a:p>
          <a:p>
            <a:pPr marL="0" indent="0">
              <a:buNone/>
            </a:pPr>
            <a:r>
              <a:rPr lang="it-IT" dirty="0" smtClean="0"/>
              <a:t>Gorgia, </a:t>
            </a:r>
            <a:r>
              <a:rPr lang="it-IT" i="1" dirty="0" smtClean="0"/>
              <a:t>Encomio di Elena</a:t>
            </a:r>
            <a:r>
              <a:rPr lang="it-IT" dirty="0" smtClean="0"/>
              <a:t>, a c. di </a:t>
            </a:r>
            <a:r>
              <a:rPr lang="it-IT" dirty="0" err="1" smtClean="0"/>
              <a:t>G.Paduano</a:t>
            </a:r>
            <a:r>
              <a:rPr lang="it-IT" dirty="0" smtClean="0"/>
              <a:t>, Napoli</a:t>
            </a:r>
            <a:r>
              <a:rPr lang="it-IT" smtClean="0"/>
              <a:t>, Liguori 2004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796514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508</Words>
  <Application>Microsoft Office PowerPoint</Application>
  <PresentationFormat>Presentazione su schermo (4:3)</PresentationFormat>
  <Paragraphs>61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0" baseType="lpstr">
      <vt:lpstr>Tema di Office</vt:lpstr>
      <vt:lpstr>Filologia classica 1</vt:lpstr>
      <vt:lpstr>Filologia classica 1</vt:lpstr>
      <vt:lpstr>Filologia classica 1</vt:lpstr>
      <vt:lpstr>Filologia classica 2</vt:lpstr>
      <vt:lpstr>Filologia classica 2</vt:lpstr>
      <vt:lpstr>Filologia classica 2</vt:lpstr>
      <vt:lpstr>Filologia classica 2</vt:lpstr>
      <vt:lpstr>Filologia classica 2</vt:lpstr>
      <vt:lpstr>Filologia classica 3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Filologia classica 1</dc:title>
  <dc:creator>Angela</dc:creator>
  <cp:lastModifiedBy>Angela</cp:lastModifiedBy>
  <cp:revision>14</cp:revision>
  <dcterms:created xsi:type="dcterms:W3CDTF">2016-10-04T13:11:32Z</dcterms:created>
  <dcterms:modified xsi:type="dcterms:W3CDTF">2016-10-05T22:09:08Z</dcterms:modified>
</cp:coreProperties>
</file>