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21"/>
  </p:notesMasterIdLst>
  <p:handoutMasterIdLst>
    <p:handoutMasterId r:id="rId322"/>
  </p:handoutMasterIdLst>
  <p:sldIdLst>
    <p:sldId id="256" r:id="rId2"/>
    <p:sldId id="269" r:id="rId3"/>
    <p:sldId id="1626" r:id="rId4"/>
    <p:sldId id="1625" r:id="rId5"/>
    <p:sldId id="790" r:id="rId6"/>
    <p:sldId id="687" r:id="rId7"/>
    <p:sldId id="1887" r:id="rId8"/>
    <p:sldId id="268" r:id="rId9"/>
    <p:sldId id="867" r:id="rId10"/>
    <p:sldId id="766" r:id="rId11"/>
    <p:sldId id="643" r:id="rId12"/>
    <p:sldId id="644" r:id="rId13"/>
    <p:sldId id="645" r:id="rId14"/>
    <p:sldId id="646" r:id="rId15"/>
    <p:sldId id="647" r:id="rId16"/>
    <p:sldId id="1778" r:id="rId17"/>
    <p:sldId id="1776" r:id="rId18"/>
    <p:sldId id="1777" r:id="rId19"/>
    <p:sldId id="1779" r:id="rId20"/>
    <p:sldId id="648" r:id="rId21"/>
    <p:sldId id="661" r:id="rId22"/>
    <p:sldId id="657" r:id="rId23"/>
    <p:sldId id="650" r:id="rId24"/>
    <p:sldId id="654" r:id="rId25"/>
    <p:sldId id="655" r:id="rId26"/>
    <p:sldId id="656" r:id="rId27"/>
    <p:sldId id="753" r:id="rId28"/>
    <p:sldId id="726" r:id="rId29"/>
    <p:sldId id="754" r:id="rId30"/>
    <p:sldId id="761" r:id="rId31"/>
    <p:sldId id="755" r:id="rId32"/>
    <p:sldId id="1611" r:id="rId33"/>
    <p:sldId id="1612" r:id="rId34"/>
    <p:sldId id="1613" r:id="rId35"/>
    <p:sldId id="1614" r:id="rId36"/>
    <p:sldId id="1615" r:id="rId37"/>
    <p:sldId id="272" r:id="rId38"/>
    <p:sldId id="762" r:id="rId39"/>
    <p:sldId id="727" r:id="rId40"/>
    <p:sldId id="658" r:id="rId41"/>
    <p:sldId id="566" r:id="rId42"/>
    <p:sldId id="774" r:id="rId43"/>
    <p:sldId id="775" r:id="rId44"/>
    <p:sldId id="776" r:id="rId45"/>
    <p:sldId id="777" r:id="rId46"/>
    <p:sldId id="778" r:id="rId47"/>
    <p:sldId id="779" r:id="rId48"/>
    <p:sldId id="780" r:id="rId49"/>
    <p:sldId id="781" r:id="rId50"/>
    <p:sldId id="782" r:id="rId51"/>
    <p:sldId id="783" r:id="rId52"/>
    <p:sldId id="784" r:id="rId53"/>
    <p:sldId id="651" r:id="rId54"/>
    <p:sldId id="1622" r:id="rId55"/>
    <p:sldId id="1623" r:id="rId56"/>
    <p:sldId id="652" r:id="rId57"/>
    <p:sldId id="660" r:id="rId58"/>
    <p:sldId id="1620" r:id="rId59"/>
    <p:sldId id="1621" r:id="rId60"/>
    <p:sldId id="771" r:id="rId61"/>
    <p:sldId id="679" r:id="rId62"/>
    <p:sldId id="772" r:id="rId63"/>
    <p:sldId id="1624" r:id="rId64"/>
    <p:sldId id="773" r:id="rId65"/>
    <p:sldId id="594" r:id="rId66"/>
    <p:sldId id="757" r:id="rId67"/>
    <p:sldId id="869" r:id="rId68"/>
    <p:sldId id="1707" r:id="rId69"/>
    <p:sldId id="1708" r:id="rId70"/>
    <p:sldId id="1709" r:id="rId71"/>
    <p:sldId id="870" r:id="rId72"/>
    <p:sldId id="878" r:id="rId73"/>
    <p:sldId id="871" r:id="rId74"/>
    <p:sldId id="877" r:id="rId75"/>
    <p:sldId id="872" r:id="rId76"/>
    <p:sldId id="1610" r:id="rId77"/>
    <p:sldId id="873" r:id="rId78"/>
    <p:sldId id="1627" r:id="rId79"/>
    <p:sldId id="875" r:id="rId80"/>
    <p:sldId id="791" r:id="rId81"/>
    <p:sldId id="1410" r:id="rId82"/>
    <p:sldId id="1411" r:id="rId83"/>
    <p:sldId id="1412" r:id="rId84"/>
    <p:sldId id="1413" r:id="rId85"/>
    <p:sldId id="1415" r:id="rId86"/>
    <p:sldId id="1628" r:id="rId87"/>
    <p:sldId id="1711" r:id="rId88"/>
    <p:sldId id="1416" r:id="rId89"/>
    <p:sldId id="278" r:id="rId90"/>
    <p:sldId id="685" r:id="rId91"/>
    <p:sldId id="1710" r:id="rId92"/>
    <p:sldId id="596" r:id="rId93"/>
    <p:sldId id="274" r:id="rId94"/>
    <p:sldId id="286" r:id="rId95"/>
    <p:sldId id="563" r:id="rId96"/>
    <p:sldId id="564" r:id="rId97"/>
    <p:sldId id="565" r:id="rId98"/>
    <p:sldId id="1726" r:id="rId99"/>
    <p:sldId id="1729" r:id="rId100"/>
    <p:sldId id="1730" r:id="rId101"/>
    <p:sldId id="1727" r:id="rId102"/>
    <p:sldId id="1728" r:id="rId103"/>
    <p:sldId id="569" r:id="rId104"/>
    <p:sldId id="580" r:id="rId105"/>
    <p:sldId id="579" r:id="rId106"/>
    <p:sldId id="581" r:id="rId107"/>
    <p:sldId id="928" r:id="rId108"/>
    <p:sldId id="582" r:id="rId109"/>
    <p:sldId id="583" r:id="rId110"/>
    <p:sldId id="568" r:id="rId111"/>
    <p:sldId id="1496" r:id="rId112"/>
    <p:sldId id="1498" r:id="rId113"/>
    <p:sldId id="1499" r:id="rId114"/>
    <p:sldId id="1497" r:id="rId115"/>
    <p:sldId id="1731" r:id="rId116"/>
    <p:sldId id="1563" r:id="rId117"/>
    <p:sldId id="1420" r:id="rId118"/>
    <p:sldId id="1523" r:id="rId119"/>
    <p:sldId id="1524" r:id="rId120"/>
    <p:sldId id="1506" r:id="rId121"/>
    <p:sldId id="1525" r:id="rId122"/>
    <p:sldId id="1527" r:id="rId123"/>
    <p:sldId id="1530" r:id="rId124"/>
    <p:sldId id="1531" r:id="rId125"/>
    <p:sldId id="1507" r:id="rId126"/>
    <p:sldId id="1508" r:id="rId127"/>
    <p:sldId id="1509" r:id="rId128"/>
    <p:sldId id="1510" r:id="rId129"/>
    <p:sldId id="1511" r:id="rId130"/>
    <p:sldId id="1629" r:id="rId131"/>
    <p:sldId id="1532" r:id="rId132"/>
    <p:sldId id="1533" r:id="rId133"/>
    <p:sldId id="1513" r:id="rId134"/>
    <p:sldId id="1569" r:id="rId135"/>
    <p:sldId id="1534" r:id="rId136"/>
    <p:sldId id="1535" r:id="rId137"/>
    <p:sldId id="1516" r:id="rId138"/>
    <p:sldId id="1518" r:id="rId139"/>
    <p:sldId id="1519" r:id="rId140"/>
    <p:sldId id="1520" r:id="rId141"/>
    <p:sldId id="1564" r:id="rId142"/>
    <p:sldId id="1630" r:id="rId143"/>
    <p:sldId id="1567" r:id="rId144"/>
    <p:sldId id="1568" r:id="rId145"/>
    <p:sldId id="1438" r:id="rId146"/>
    <p:sldId id="1439" r:id="rId147"/>
    <p:sldId id="1537" r:id="rId148"/>
    <p:sldId id="1538" r:id="rId149"/>
    <p:sldId id="1732" r:id="rId150"/>
    <p:sldId id="1454" r:id="rId151"/>
    <p:sldId id="1455" r:id="rId152"/>
    <p:sldId id="1733" r:id="rId153"/>
    <p:sldId id="1456" r:id="rId154"/>
    <p:sldId id="1457" r:id="rId155"/>
    <p:sldId id="1458" r:id="rId156"/>
    <p:sldId id="1749" r:id="rId157"/>
    <p:sldId id="1570" r:id="rId158"/>
    <p:sldId id="1736" r:id="rId159"/>
    <p:sldId id="1737" r:id="rId160"/>
    <p:sldId id="1747" r:id="rId161"/>
    <p:sldId id="1748" r:id="rId162"/>
    <p:sldId id="1738" r:id="rId163"/>
    <p:sldId id="1739" r:id="rId164"/>
    <p:sldId id="1740" r:id="rId165"/>
    <p:sldId id="1746" r:id="rId166"/>
    <p:sldId id="1541" r:id="rId167"/>
    <p:sldId id="1741" r:id="rId168"/>
    <p:sldId id="1750" r:id="rId169"/>
    <p:sldId id="1742" r:id="rId170"/>
    <p:sldId id="1743" r:id="rId171"/>
    <p:sldId id="1744" r:id="rId172"/>
    <p:sldId id="1745" r:id="rId173"/>
    <p:sldId id="1542" r:id="rId174"/>
    <p:sldId id="1543" r:id="rId175"/>
    <p:sldId id="1544" r:id="rId176"/>
    <p:sldId id="1545" r:id="rId177"/>
    <p:sldId id="1546" r:id="rId178"/>
    <p:sldId id="1547" r:id="rId179"/>
    <p:sldId id="1548" r:id="rId180"/>
    <p:sldId id="1752" r:id="rId181"/>
    <p:sldId id="1753" r:id="rId182"/>
    <p:sldId id="1549" r:id="rId183"/>
    <p:sldId id="1550" r:id="rId184"/>
    <p:sldId id="1754" r:id="rId185"/>
    <p:sldId id="1755" r:id="rId186"/>
    <p:sldId id="1756" r:id="rId187"/>
    <p:sldId id="1760" r:id="rId188"/>
    <p:sldId id="1762" r:id="rId189"/>
    <p:sldId id="1757" r:id="rId190"/>
    <p:sldId id="1758" r:id="rId191"/>
    <p:sldId id="1551" r:id="rId192"/>
    <p:sldId id="1761" r:id="rId193"/>
    <p:sldId id="1763" r:id="rId194"/>
    <p:sldId id="1764" r:id="rId195"/>
    <p:sldId id="1470" r:id="rId196"/>
    <p:sldId id="1471" r:id="rId197"/>
    <p:sldId id="1478" r:id="rId198"/>
    <p:sldId id="1479" r:id="rId199"/>
    <p:sldId id="1759" r:id="rId200"/>
    <p:sldId id="1477" r:id="rId201"/>
    <p:sldId id="1480" r:id="rId202"/>
    <p:sldId id="1631" r:id="rId203"/>
    <p:sldId id="1633" r:id="rId204"/>
    <p:sldId id="1632" r:id="rId205"/>
    <p:sldId id="1634" r:id="rId206"/>
    <p:sldId id="1484" r:id="rId207"/>
    <p:sldId id="1485" r:id="rId208"/>
    <p:sldId id="1487" r:id="rId209"/>
    <p:sldId id="1488" r:id="rId210"/>
    <p:sldId id="1489" r:id="rId211"/>
    <p:sldId id="1490" r:id="rId212"/>
    <p:sldId id="1491" r:id="rId213"/>
    <p:sldId id="1492" r:id="rId214"/>
    <p:sldId id="1571" r:id="rId215"/>
    <p:sldId id="1572" r:id="rId216"/>
    <p:sldId id="1573" r:id="rId217"/>
    <p:sldId id="1574" r:id="rId218"/>
    <p:sldId id="1575" r:id="rId219"/>
    <p:sldId id="1576" r:id="rId220"/>
    <p:sldId id="1577" r:id="rId221"/>
    <p:sldId id="1578" r:id="rId222"/>
    <p:sldId id="1579" r:id="rId223"/>
    <p:sldId id="1820" r:id="rId224"/>
    <p:sldId id="1822" r:id="rId225"/>
    <p:sldId id="1946" r:id="rId226"/>
    <p:sldId id="1947" r:id="rId227"/>
    <p:sldId id="1821" r:id="rId228"/>
    <p:sldId id="1888" r:id="rId229"/>
    <p:sldId id="1948" r:id="rId230"/>
    <p:sldId id="1949" r:id="rId231"/>
    <p:sldId id="1950" r:id="rId232"/>
    <p:sldId id="1951" r:id="rId233"/>
    <p:sldId id="1952" r:id="rId234"/>
    <p:sldId id="1889" r:id="rId235"/>
    <p:sldId id="1890" r:id="rId236"/>
    <p:sldId id="1891" r:id="rId237"/>
    <p:sldId id="1892" r:id="rId238"/>
    <p:sldId id="1893" r:id="rId239"/>
    <p:sldId id="1894" r:id="rId240"/>
    <p:sldId id="1895" r:id="rId241"/>
    <p:sldId id="1898" r:id="rId242"/>
    <p:sldId id="1896" r:id="rId243"/>
    <p:sldId id="1897" r:id="rId244"/>
    <p:sldId id="1899" r:id="rId245"/>
    <p:sldId id="1900" r:id="rId246"/>
    <p:sldId id="1901" r:id="rId247"/>
    <p:sldId id="1902" r:id="rId248"/>
    <p:sldId id="1903" r:id="rId249"/>
    <p:sldId id="1904" r:id="rId250"/>
    <p:sldId id="1905" r:id="rId251"/>
    <p:sldId id="1906" r:id="rId252"/>
    <p:sldId id="1907" r:id="rId253"/>
    <p:sldId id="1910" r:id="rId254"/>
    <p:sldId id="1911" r:id="rId255"/>
    <p:sldId id="1912" r:id="rId256"/>
    <p:sldId id="1914" r:id="rId257"/>
    <p:sldId id="1915" r:id="rId258"/>
    <p:sldId id="1916" r:id="rId259"/>
    <p:sldId id="1917" r:id="rId260"/>
    <p:sldId id="1918" r:id="rId261"/>
    <p:sldId id="1919" r:id="rId262"/>
    <p:sldId id="1920" r:id="rId263"/>
    <p:sldId id="1921" r:id="rId264"/>
    <p:sldId id="1922" r:id="rId265"/>
    <p:sldId id="1953" r:id="rId266"/>
    <p:sldId id="1954" r:id="rId267"/>
    <p:sldId id="1923" r:id="rId268"/>
    <p:sldId id="1924" r:id="rId269"/>
    <p:sldId id="1925" r:id="rId270"/>
    <p:sldId id="1926" r:id="rId271"/>
    <p:sldId id="1927" r:id="rId272"/>
    <p:sldId id="1928" r:id="rId273"/>
    <p:sldId id="1929" r:id="rId274"/>
    <p:sldId id="1930" r:id="rId275"/>
    <p:sldId id="1931" r:id="rId276"/>
    <p:sldId id="1932" r:id="rId277"/>
    <p:sldId id="1933" r:id="rId278"/>
    <p:sldId id="1934" r:id="rId279"/>
    <p:sldId id="1935" r:id="rId280"/>
    <p:sldId id="1936" r:id="rId281"/>
    <p:sldId id="1955" r:id="rId282"/>
    <p:sldId id="1956" r:id="rId283"/>
    <p:sldId id="1972" r:id="rId284"/>
    <p:sldId id="1966" r:id="rId285"/>
    <p:sldId id="1967" r:id="rId286"/>
    <p:sldId id="1968" r:id="rId287"/>
    <p:sldId id="1973" r:id="rId288"/>
    <p:sldId id="1958" r:id="rId289"/>
    <p:sldId id="1970" r:id="rId290"/>
    <p:sldId id="1971" r:id="rId291"/>
    <p:sldId id="1959" r:id="rId292"/>
    <p:sldId id="1960" r:id="rId293"/>
    <p:sldId id="1961" r:id="rId294"/>
    <p:sldId id="1962" r:id="rId295"/>
    <p:sldId id="1963" r:id="rId296"/>
    <p:sldId id="1964" r:id="rId297"/>
    <p:sldId id="1965" r:id="rId298"/>
    <p:sldId id="1969" r:id="rId299"/>
    <p:sldId id="1942" r:id="rId300"/>
    <p:sldId id="1957" r:id="rId301"/>
    <p:sldId id="1943" r:id="rId302"/>
    <p:sldId id="1944" r:id="rId303"/>
    <p:sldId id="1945" r:id="rId304"/>
    <p:sldId id="1853" r:id="rId305"/>
    <p:sldId id="1854" r:id="rId306"/>
    <p:sldId id="1855" r:id="rId307"/>
    <p:sldId id="1856" r:id="rId308"/>
    <p:sldId id="1857" r:id="rId309"/>
    <p:sldId id="1858" r:id="rId310"/>
    <p:sldId id="1859" r:id="rId311"/>
    <p:sldId id="1860" r:id="rId312"/>
    <p:sldId id="1861" r:id="rId313"/>
    <p:sldId id="1862" r:id="rId314"/>
    <p:sldId id="1863" r:id="rId315"/>
    <p:sldId id="1495" r:id="rId316"/>
    <p:sldId id="598" r:id="rId317"/>
    <p:sldId id="717" r:id="rId318"/>
    <p:sldId id="599" r:id="rId319"/>
    <p:sldId id="352" r:id="rId320"/>
  </p:sldIdLst>
  <p:sldSz cx="9144000" cy="6858000" type="screen4x3"/>
  <p:notesSz cx="6858000" cy="9144000"/>
  <p:defaultTextStyle>
    <a:defPPr>
      <a:defRPr lang="en-US"/>
    </a:defPPr>
    <a:lvl1pPr algn="ctr" rtl="0" fontAlgn="base">
      <a:spcBef>
        <a:spcPct val="50000"/>
      </a:spcBef>
      <a:spcAft>
        <a:spcPct val="0"/>
      </a:spcAft>
      <a:defRPr sz="3200" kern="1200">
        <a:solidFill>
          <a:srgbClr val="FFFF00"/>
        </a:solidFill>
        <a:latin typeface="Comic Sans MS" pitchFamily="66" charset="0"/>
        <a:ea typeface="+mn-ea"/>
        <a:cs typeface="+mn-cs"/>
      </a:defRPr>
    </a:lvl1pPr>
    <a:lvl2pPr marL="457200" algn="ctr" rtl="0" fontAlgn="base">
      <a:spcBef>
        <a:spcPct val="50000"/>
      </a:spcBef>
      <a:spcAft>
        <a:spcPct val="0"/>
      </a:spcAft>
      <a:defRPr sz="3200" kern="1200">
        <a:solidFill>
          <a:srgbClr val="FFFF00"/>
        </a:solidFill>
        <a:latin typeface="Comic Sans MS" pitchFamily="66" charset="0"/>
        <a:ea typeface="+mn-ea"/>
        <a:cs typeface="+mn-cs"/>
      </a:defRPr>
    </a:lvl2pPr>
    <a:lvl3pPr marL="914400" algn="ctr" rtl="0" fontAlgn="base">
      <a:spcBef>
        <a:spcPct val="50000"/>
      </a:spcBef>
      <a:spcAft>
        <a:spcPct val="0"/>
      </a:spcAft>
      <a:defRPr sz="3200" kern="1200">
        <a:solidFill>
          <a:srgbClr val="FFFF00"/>
        </a:solidFill>
        <a:latin typeface="Comic Sans MS" pitchFamily="66" charset="0"/>
        <a:ea typeface="+mn-ea"/>
        <a:cs typeface="+mn-cs"/>
      </a:defRPr>
    </a:lvl3pPr>
    <a:lvl4pPr marL="1371600" algn="ctr" rtl="0" fontAlgn="base">
      <a:spcBef>
        <a:spcPct val="50000"/>
      </a:spcBef>
      <a:spcAft>
        <a:spcPct val="0"/>
      </a:spcAft>
      <a:defRPr sz="3200" kern="1200">
        <a:solidFill>
          <a:srgbClr val="FFFF00"/>
        </a:solidFill>
        <a:latin typeface="Comic Sans MS" pitchFamily="66" charset="0"/>
        <a:ea typeface="+mn-ea"/>
        <a:cs typeface="+mn-cs"/>
      </a:defRPr>
    </a:lvl4pPr>
    <a:lvl5pPr marL="1828800" algn="ctr" rtl="0" fontAlgn="base">
      <a:spcBef>
        <a:spcPct val="50000"/>
      </a:spcBef>
      <a:spcAft>
        <a:spcPct val="0"/>
      </a:spcAft>
      <a:defRPr sz="3200" kern="1200">
        <a:solidFill>
          <a:srgbClr val="FFFF00"/>
        </a:solidFill>
        <a:latin typeface="Comic Sans MS" pitchFamily="66" charset="0"/>
        <a:ea typeface="+mn-ea"/>
        <a:cs typeface="+mn-cs"/>
      </a:defRPr>
    </a:lvl5pPr>
    <a:lvl6pPr marL="2286000" algn="l" defTabSz="914400" rtl="0" eaLnBrk="1" latinLnBrk="0" hangingPunct="1">
      <a:defRPr sz="3200" kern="1200">
        <a:solidFill>
          <a:srgbClr val="FFFF00"/>
        </a:solidFill>
        <a:latin typeface="Comic Sans MS" pitchFamily="66" charset="0"/>
        <a:ea typeface="+mn-ea"/>
        <a:cs typeface="+mn-cs"/>
      </a:defRPr>
    </a:lvl6pPr>
    <a:lvl7pPr marL="2743200" algn="l" defTabSz="914400" rtl="0" eaLnBrk="1" latinLnBrk="0" hangingPunct="1">
      <a:defRPr sz="3200" kern="1200">
        <a:solidFill>
          <a:srgbClr val="FFFF00"/>
        </a:solidFill>
        <a:latin typeface="Comic Sans MS" pitchFamily="66" charset="0"/>
        <a:ea typeface="+mn-ea"/>
        <a:cs typeface="+mn-cs"/>
      </a:defRPr>
    </a:lvl7pPr>
    <a:lvl8pPr marL="3200400" algn="l" defTabSz="914400" rtl="0" eaLnBrk="1" latinLnBrk="0" hangingPunct="1">
      <a:defRPr sz="3200" kern="1200">
        <a:solidFill>
          <a:srgbClr val="FFFF00"/>
        </a:solidFill>
        <a:latin typeface="Comic Sans MS" pitchFamily="66" charset="0"/>
        <a:ea typeface="+mn-ea"/>
        <a:cs typeface="+mn-cs"/>
      </a:defRPr>
    </a:lvl8pPr>
    <a:lvl9pPr marL="3657600" algn="l" defTabSz="914400" rtl="0" eaLnBrk="1" latinLnBrk="0" hangingPunct="1">
      <a:defRPr sz="3200" kern="1200">
        <a:solidFill>
          <a:srgbClr val="FFFF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FF"/>
    <a:srgbClr val="CDE1DD"/>
    <a:srgbClr val="CCFFCC"/>
    <a:srgbClr val="99CC00"/>
    <a:srgbClr val="000000"/>
    <a:srgbClr val="FF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6" autoAdjust="0"/>
    <p:restoredTop sz="94581" autoAdjust="0"/>
  </p:normalViewPr>
  <p:slideViewPr>
    <p:cSldViewPr>
      <p:cViewPr>
        <p:scale>
          <a:sx n="70" d="100"/>
          <a:sy n="70" d="100"/>
        </p:scale>
        <p:origin x="-1518" y="-41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viewProps" Target="viewProp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tableStyles" Target="tableStyle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_rels/viewProps.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7.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image" Target="../media/image20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0"/>
              </a:spcBef>
              <a:defRPr kumimoji="1" sz="1200">
                <a:solidFill>
                  <a:schemeClr val="tx1"/>
                </a:solidFill>
                <a:latin typeface="Times New Roman" pitchFamily="18" charset="0"/>
              </a:defRPr>
            </a:lvl1pPr>
          </a:lstStyle>
          <a:p>
            <a:pPr>
              <a:defRPr/>
            </a:pPr>
            <a:endParaRPr lang="it-IT"/>
          </a:p>
        </p:txBody>
      </p:sp>
      <p:sp>
        <p:nvSpPr>
          <p:cNvPr id="20483"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0"/>
              </a:spcBef>
              <a:defRPr kumimoji="1" sz="1200">
                <a:solidFill>
                  <a:schemeClr val="tx1"/>
                </a:solidFill>
                <a:latin typeface="Times New Roman" pitchFamily="18" charset="0"/>
              </a:defRPr>
            </a:lvl1pPr>
          </a:lstStyle>
          <a:p>
            <a:pPr>
              <a:defRPr/>
            </a:pPr>
            <a:endParaRPr lang="it-IT"/>
          </a:p>
        </p:txBody>
      </p:sp>
      <p:sp>
        <p:nvSpPr>
          <p:cNvPr id="20484"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spcBef>
                <a:spcPct val="0"/>
              </a:spcBef>
              <a:defRPr kumimoji="1" sz="1200">
                <a:solidFill>
                  <a:schemeClr val="tx1"/>
                </a:solidFill>
                <a:latin typeface="Times New Roman" pitchFamily="18" charset="0"/>
              </a:defRPr>
            </a:lvl1pPr>
          </a:lstStyle>
          <a:p>
            <a:pPr>
              <a:defRPr/>
            </a:pPr>
            <a:endParaRPr lang="it-IT"/>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0"/>
              </a:spcBef>
              <a:defRPr kumimoji="1" sz="1200">
                <a:solidFill>
                  <a:schemeClr val="tx1"/>
                </a:solidFill>
                <a:latin typeface="Times New Roman" pitchFamily="18" charset="0"/>
              </a:defRPr>
            </a:lvl1pPr>
          </a:lstStyle>
          <a:p>
            <a:pPr>
              <a:defRPr/>
            </a:pPr>
            <a:fld id="{7B87780D-1348-45AB-AF85-9FE0F176DEDD}" type="slidenum">
              <a:rPr lang="it-IT"/>
              <a:pPr>
                <a:defRPr/>
              </a:pPr>
              <a:t>‹N›</a:t>
            </a:fld>
            <a:endParaRPr lang="it-IT"/>
          </a:p>
        </p:txBody>
      </p:sp>
    </p:spTree>
    <p:extLst>
      <p:ext uri="{BB962C8B-B14F-4D97-AF65-F5344CB8AC3E}">
        <p14:creationId xmlns:p14="http://schemas.microsoft.com/office/powerpoint/2010/main" val="4112767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0"/>
              </a:spcBef>
              <a:defRPr kumimoji="1" sz="1200">
                <a:solidFill>
                  <a:schemeClr val="tx1"/>
                </a:solidFill>
                <a:latin typeface="Times New Roman" pitchFamily="18" charset="0"/>
              </a:defRPr>
            </a:lvl1pPr>
          </a:lstStyle>
          <a:p>
            <a:pPr>
              <a:defRPr/>
            </a:pPr>
            <a:endParaRPr lang="it-IT"/>
          </a:p>
        </p:txBody>
      </p:sp>
      <p:sp>
        <p:nvSpPr>
          <p:cNvPr id="194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0"/>
              </a:spcBef>
              <a:defRPr kumimoji="1" sz="1200">
                <a:solidFill>
                  <a:schemeClr val="tx1"/>
                </a:solidFill>
                <a:latin typeface="Times New Roman" pitchFamily="18" charset="0"/>
              </a:defRPr>
            </a:lvl1pPr>
          </a:lstStyle>
          <a:p>
            <a:pPr>
              <a:defRPr/>
            </a:pPr>
            <a:endParaRPr lang="it-IT"/>
          </a:p>
        </p:txBody>
      </p:sp>
      <p:sp>
        <p:nvSpPr>
          <p:cNvPr id="264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spcBef>
                <a:spcPct val="0"/>
              </a:spcBef>
              <a:defRPr kumimoji="1" sz="1200">
                <a:solidFill>
                  <a:schemeClr val="tx1"/>
                </a:solidFill>
                <a:latin typeface="Times New Roman" pitchFamily="18" charset="0"/>
              </a:defRPr>
            </a:lvl1pPr>
          </a:lstStyle>
          <a:p>
            <a:pPr>
              <a:defRPr/>
            </a:pPr>
            <a:endParaRPr lang="it-IT"/>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0"/>
              </a:spcBef>
              <a:defRPr kumimoji="1" sz="1200">
                <a:solidFill>
                  <a:schemeClr val="tx1"/>
                </a:solidFill>
                <a:latin typeface="Times New Roman" pitchFamily="18" charset="0"/>
              </a:defRPr>
            </a:lvl1pPr>
          </a:lstStyle>
          <a:p>
            <a:pPr>
              <a:defRPr/>
            </a:pPr>
            <a:fld id="{46DCC282-ECE2-4AB0-ADAC-B58AD3ECE842}" type="slidenum">
              <a:rPr lang="it-IT"/>
              <a:pPr>
                <a:defRPr/>
              </a:pPr>
              <a:t>‹N›</a:t>
            </a:fld>
            <a:endParaRPr lang="it-IT"/>
          </a:p>
        </p:txBody>
      </p:sp>
    </p:spTree>
    <p:extLst>
      <p:ext uri="{BB962C8B-B14F-4D97-AF65-F5344CB8AC3E}">
        <p14:creationId xmlns:p14="http://schemas.microsoft.com/office/powerpoint/2010/main" val="3941124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BD84E40-8E87-41CF-AAFB-86119F5C8B13}" type="slidenum">
              <a:rPr lang="it-IT" altLang="it-IT" smtClean="0"/>
              <a:pPr algn="r" eaLnBrk="1" hangingPunct="1">
                <a:spcBef>
                  <a:spcPct val="0"/>
                </a:spcBef>
              </a:pPr>
              <a:t>1</a:t>
            </a:fld>
            <a:endParaRPr lang="it-IT" altLang="it-IT"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744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49C1E277-B077-4043-AB34-075D44E0484E}" type="slidenum">
              <a:rPr lang="en-US" altLang="it-IT" smtClean="0">
                <a:ea typeface="MS PGothic" pitchFamily="34" charset="-128"/>
              </a:rPr>
              <a:pPr algn="r" eaLnBrk="1" hangingPunct="1">
                <a:spcBef>
                  <a:spcPct val="0"/>
                </a:spcBef>
              </a:pPr>
              <a:t>117</a:t>
            </a:fld>
            <a:endParaRPr lang="en-US" altLang="it-IT" smtClean="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7546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6099794B-2227-4A11-B8C3-3441E3F0BEE7}" type="slidenum">
              <a:rPr lang="en-US" altLang="it-IT">
                <a:ea typeface="MS PGothic" pitchFamily="34" charset="-128"/>
              </a:rPr>
              <a:pPr algn="r" eaLnBrk="1" hangingPunct="1">
                <a:spcBef>
                  <a:spcPct val="0"/>
                </a:spcBef>
              </a:pPr>
              <a:t>118</a:t>
            </a:fld>
            <a:endParaRPr lang="en-US" altLang="it-IT">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7648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BD0A1586-AE2A-4496-A6B3-0C0F4477E627}" type="slidenum">
              <a:rPr lang="en-US" altLang="it-IT">
                <a:ea typeface="MS PGothic" pitchFamily="34" charset="-128"/>
              </a:rPr>
              <a:pPr algn="r" eaLnBrk="1" hangingPunct="1">
                <a:spcBef>
                  <a:spcPct val="0"/>
                </a:spcBef>
              </a:pPr>
              <a:t>119</a:t>
            </a:fld>
            <a:endParaRPr lang="en-US" altLang="it-IT">
              <a:ea typeface="MS PGothic"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7750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7DD83873-15A3-4AF1-A4C1-3811A58EBA4A}" type="slidenum">
              <a:rPr lang="en-US" altLang="it-IT">
                <a:ea typeface="MS PGothic" pitchFamily="34" charset="-128"/>
              </a:rPr>
              <a:pPr algn="r" eaLnBrk="1" hangingPunct="1">
                <a:spcBef>
                  <a:spcPct val="0"/>
                </a:spcBef>
              </a:pPr>
              <a:t>121</a:t>
            </a:fld>
            <a:endParaRPr lang="en-US" altLang="it-IT">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78531"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it-IT" b="1" smtClean="0">
                <a:solidFill>
                  <a:srgbClr val="000000"/>
                </a:solidFill>
                <a:ea typeface="MS PGothic" pitchFamily="34" charset="-128"/>
                <a:cs typeface="Arial" pitchFamily="34" charset="0"/>
              </a:rPr>
              <a:t>Figure 5.2</a:t>
            </a:r>
          </a:p>
          <a:p>
            <a:r>
              <a:rPr lang="el-GR" altLang="it-IT" smtClean="0">
                <a:solidFill>
                  <a:srgbClr val="000000"/>
                </a:solidFill>
                <a:ea typeface="MS PGothic" pitchFamily="34" charset="-128"/>
                <a:cs typeface="Arial" pitchFamily="34" charset="0"/>
              </a:rPr>
              <a:t>Some ways in which prey species avoid their predators: (a, b) </a:t>
            </a:r>
            <a:r>
              <a:rPr lang="el-GR" altLang="it-IT" i="1" smtClean="0">
                <a:solidFill>
                  <a:srgbClr val="000000"/>
                </a:solidFill>
                <a:ea typeface="MS PGothic" pitchFamily="34" charset="-128"/>
                <a:cs typeface="Arial" pitchFamily="34" charset="0"/>
              </a:rPr>
              <a:t>camouflage, </a:t>
            </a:r>
            <a:r>
              <a:rPr lang="el-GR" altLang="it-IT" smtClean="0">
                <a:solidFill>
                  <a:srgbClr val="000000"/>
                </a:solidFill>
                <a:ea typeface="MS PGothic" pitchFamily="34" charset="-128"/>
                <a:cs typeface="Arial" pitchFamily="34" charset="0"/>
              </a:rPr>
              <a:t>(c–e) </a:t>
            </a:r>
            <a:r>
              <a:rPr lang="el-GR" altLang="it-IT" i="1" smtClean="0">
                <a:solidFill>
                  <a:srgbClr val="000000"/>
                </a:solidFill>
                <a:ea typeface="MS PGothic" pitchFamily="34" charset="-128"/>
                <a:cs typeface="Arial" pitchFamily="34" charset="0"/>
              </a:rPr>
              <a:t>chemical warfare, </a:t>
            </a:r>
            <a:r>
              <a:rPr lang="el-GR" altLang="it-IT" smtClean="0">
                <a:solidFill>
                  <a:srgbClr val="000000"/>
                </a:solidFill>
                <a:ea typeface="MS PGothic" pitchFamily="34" charset="-128"/>
                <a:cs typeface="Arial" pitchFamily="34" charset="0"/>
              </a:rPr>
              <a:t>(d, e) </a:t>
            </a:r>
            <a:r>
              <a:rPr lang="el-GR" altLang="it-IT" i="1" smtClean="0">
                <a:solidFill>
                  <a:srgbClr val="000000"/>
                </a:solidFill>
                <a:ea typeface="MS PGothic" pitchFamily="34" charset="-128"/>
                <a:cs typeface="Arial" pitchFamily="34" charset="0"/>
              </a:rPr>
              <a:t>warning coloration, </a:t>
            </a:r>
            <a:r>
              <a:rPr lang="el-GR" altLang="it-IT" smtClean="0">
                <a:solidFill>
                  <a:srgbClr val="000000"/>
                </a:solidFill>
                <a:ea typeface="MS PGothic" pitchFamily="34" charset="-128"/>
                <a:cs typeface="Arial" pitchFamily="34" charset="0"/>
              </a:rPr>
              <a:t>(f) </a:t>
            </a:r>
            <a:r>
              <a:rPr lang="el-GR" altLang="it-IT" i="1" smtClean="0">
                <a:solidFill>
                  <a:srgbClr val="000000"/>
                </a:solidFill>
                <a:ea typeface="MS PGothic" pitchFamily="34" charset="-128"/>
                <a:cs typeface="Arial" pitchFamily="34" charset="0"/>
              </a:rPr>
              <a:t>mimicry, </a:t>
            </a:r>
            <a:r>
              <a:rPr lang="el-GR" altLang="it-IT" smtClean="0">
                <a:solidFill>
                  <a:srgbClr val="000000"/>
                </a:solidFill>
                <a:ea typeface="MS PGothic" pitchFamily="34" charset="-128"/>
                <a:cs typeface="Arial" pitchFamily="34" charset="0"/>
              </a:rPr>
              <a:t>(g) </a:t>
            </a:r>
            <a:r>
              <a:rPr lang="el-GR" altLang="it-IT" i="1" smtClean="0">
                <a:solidFill>
                  <a:srgbClr val="000000"/>
                </a:solidFill>
                <a:ea typeface="MS PGothic" pitchFamily="34" charset="-128"/>
                <a:cs typeface="Arial" pitchFamily="34" charset="0"/>
              </a:rPr>
              <a:t>deceptive looks, </a:t>
            </a:r>
            <a:r>
              <a:rPr lang="el-GR" altLang="it-IT" smtClean="0">
                <a:solidFill>
                  <a:srgbClr val="000000"/>
                </a:solidFill>
                <a:ea typeface="MS PGothic" pitchFamily="34" charset="-128"/>
                <a:cs typeface="Arial" pitchFamily="34" charset="0"/>
              </a:rPr>
              <a:t>and (h) </a:t>
            </a:r>
            <a:r>
              <a:rPr lang="el-GR" altLang="it-IT" i="1" smtClean="0">
                <a:solidFill>
                  <a:srgbClr val="000000"/>
                </a:solidFill>
                <a:ea typeface="MS PGothic" pitchFamily="34" charset="-128"/>
                <a:cs typeface="Arial" pitchFamily="34" charset="0"/>
              </a:rPr>
              <a:t>deceptive behavior.</a:t>
            </a:r>
            <a:endParaRPr lang="el-GR" altLang="it-IT" smtClean="0">
              <a:solidFill>
                <a:srgbClr val="000000"/>
              </a:solidFill>
              <a:ea typeface="MS PGothic" pitchFamily="34" charset="-128"/>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7955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5FC06473-12C9-4DA2-B279-1D44128DAC15}" type="slidenum">
              <a:rPr lang="en-US" altLang="it-IT">
                <a:ea typeface="MS PGothic" pitchFamily="34" charset="-128"/>
              </a:rPr>
              <a:pPr algn="r" eaLnBrk="1" hangingPunct="1">
                <a:spcBef>
                  <a:spcPct val="0"/>
                </a:spcBef>
              </a:pPr>
              <a:t>123</a:t>
            </a:fld>
            <a:endParaRPr lang="en-US" altLang="it-IT">
              <a:ea typeface="MS PGothic"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8058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8116E32-F897-4DD6-AC13-2D6993AE7FFB}" type="slidenum">
              <a:rPr lang="en-US" altLang="it-IT">
                <a:ea typeface="MS PGothic" pitchFamily="34" charset="-128"/>
              </a:rPr>
              <a:pPr algn="r" eaLnBrk="1" hangingPunct="1">
                <a:spcBef>
                  <a:spcPct val="0"/>
                </a:spcBef>
              </a:pPr>
              <a:t>124</a:t>
            </a:fld>
            <a:endParaRPr lang="en-US" altLang="it-IT">
              <a:ea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51513C98-A1A0-4C75-801A-5B8CF823D26A}" type="slidenum">
              <a:rPr lang="it-IT" altLang="it-IT"/>
              <a:pPr algn="r" eaLnBrk="1" hangingPunct="1">
                <a:spcBef>
                  <a:spcPct val="0"/>
                </a:spcBef>
              </a:pPr>
              <a:t>125</a:t>
            </a:fld>
            <a:endParaRPr lang="it-IT" altLang="it-IT"/>
          </a:p>
        </p:txBody>
      </p:sp>
      <p:sp>
        <p:nvSpPr>
          <p:cNvPr id="281603" name="Rectangle 2"/>
          <p:cNvSpPr>
            <a:spLocks noGrp="1" noRot="1" noChangeAspect="1" noChangeArrowheads="1" noTextEdit="1"/>
          </p:cNvSpPr>
          <p:nvPr>
            <p:ph type="sldImg"/>
          </p:nvPr>
        </p:nvSpPr>
        <p:spPr>
          <a:xfrm>
            <a:off x="1141413" y="685800"/>
            <a:ext cx="4572000" cy="3429000"/>
          </a:xfrm>
          <a:ln/>
        </p:spPr>
      </p:sp>
      <p:sp>
        <p:nvSpPr>
          <p:cNvPr id="281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9EA72E57-10D9-4CD5-A713-19137BD5602A}" type="slidenum">
              <a:rPr lang="it-IT" altLang="it-IT"/>
              <a:pPr algn="r" eaLnBrk="1" hangingPunct="1">
                <a:spcBef>
                  <a:spcPct val="0"/>
                </a:spcBef>
              </a:pPr>
              <a:t>126</a:t>
            </a:fld>
            <a:endParaRPr lang="it-IT" altLang="it-IT"/>
          </a:p>
        </p:txBody>
      </p:sp>
      <p:sp>
        <p:nvSpPr>
          <p:cNvPr id="282627" name="Rectangle 2"/>
          <p:cNvSpPr>
            <a:spLocks noGrp="1" noRot="1" noChangeAspect="1" noChangeArrowheads="1" noTextEdit="1"/>
          </p:cNvSpPr>
          <p:nvPr>
            <p:ph type="sldImg"/>
          </p:nvPr>
        </p:nvSpPr>
        <p:spPr>
          <a:xfrm>
            <a:off x="1141413" y="685800"/>
            <a:ext cx="4572000" cy="3429000"/>
          </a:xfrm>
          <a:ln/>
        </p:spPr>
      </p:sp>
      <p:sp>
        <p:nvSpPr>
          <p:cNvPr id="282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B7AC0A5-8587-4E5D-A0F1-125CC1497039}" type="slidenum">
              <a:rPr lang="it-IT" altLang="it-IT"/>
              <a:pPr algn="r" eaLnBrk="1" hangingPunct="1">
                <a:spcBef>
                  <a:spcPct val="0"/>
                </a:spcBef>
              </a:pPr>
              <a:t>127</a:t>
            </a:fld>
            <a:endParaRPr lang="it-IT" altLang="it-IT"/>
          </a:p>
        </p:txBody>
      </p:sp>
      <p:sp>
        <p:nvSpPr>
          <p:cNvPr id="283651" name="Rectangle 2"/>
          <p:cNvSpPr>
            <a:spLocks noGrp="1" noRot="1" noChangeAspect="1" noChangeArrowheads="1" noTextEdit="1"/>
          </p:cNvSpPr>
          <p:nvPr>
            <p:ph type="sldImg"/>
          </p:nvPr>
        </p:nvSpPr>
        <p:spPr>
          <a:xfrm>
            <a:off x="1141413" y="685800"/>
            <a:ext cx="4572000" cy="3429000"/>
          </a:xfrm>
          <a:ln/>
        </p:spPr>
      </p:sp>
      <p:sp>
        <p:nvSpPr>
          <p:cNvPr id="283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1B5F914E-FD8B-4BFD-92D0-DDF5D1FB941D}" type="slidenum">
              <a:rPr lang="it-IT" altLang="it-IT" smtClean="0"/>
              <a:pPr algn="r" eaLnBrk="1" hangingPunct="1">
                <a:spcBef>
                  <a:spcPct val="0"/>
                </a:spcBef>
              </a:pPr>
              <a:t>22</a:t>
            </a:fld>
            <a:endParaRPr lang="it-IT" altLang="it-IT" smtClean="0"/>
          </a:p>
        </p:txBody>
      </p:sp>
      <p:sp>
        <p:nvSpPr>
          <p:cNvPr id="266243" name="Rectangle 2"/>
          <p:cNvSpPr>
            <a:spLocks noGrp="1" noRot="1" noChangeAspect="1" noChangeArrowheads="1" noTextEdit="1"/>
          </p:cNvSpPr>
          <p:nvPr>
            <p:ph type="sldImg"/>
          </p:nvPr>
        </p:nvSpPr>
        <p:spPr>
          <a:xfrm>
            <a:off x="1144588" y="687388"/>
            <a:ext cx="4568825" cy="3425825"/>
          </a:xfrm>
          <a:ln w="12700" cap="flat"/>
        </p:spPr>
      </p:sp>
      <p:sp>
        <p:nvSpPr>
          <p:cNvPr id="2662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lIns="92075" tIns="46038" rIns="92075" bIns="46038"/>
          <a:lstStyle/>
          <a:p>
            <a:pPr eaLnBrk="1" hangingPunct="1"/>
            <a:endParaRPr lang="it-IT" alt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5E61A3E5-B895-42BF-B74A-54832AA592E4}" type="slidenum">
              <a:rPr lang="it-IT" altLang="it-IT"/>
              <a:pPr algn="r" eaLnBrk="1" hangingPunct="1">
                <a:spcBef>
                  <a:spcPct val="0"/>
                </a:spcBef>
              </a:pPr>
              <a:t>128</a:t>
            </a:fld>
            <a:endParaRPr lang="it-IT" altLang="it-IT"/>
          </a:p>
        </p:txBody>
      </p:sp>
      <p:sp>
        <p:nvSpPr>
          <p:cNvPr id="284675" name="Rectangle 2"/>
          <p:cNvSpPr>
            <a:spLocks noGrp="1" noRot="1" noChangeAspect="1" noChangeArrowheads="1" noTextEdit="1"/>
          </p:cNvSpPr>
          <p:nvPr>
            <p:ph type="sldImg"/>
          </p:nvPr>
        </p:nvSpPr>
        <p:spPr>
          <a:xfrm>
            <a:off x="1141413" y="685800"/>
            <a:ext cx="4572000" cy="3429000"/>
          </a:xfrm>
          <a:ln/>
        </p:spPr>
      </p:sp>
      <p:sp>
        <p:nvSpPr>
          <p:cNvPr id="2846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8570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BC448458-577E-4C72-912C-E80953C12D76}" type="slidenum">
              <a:rPr lang="en-US" altLang="it-IT">
                <a:ea typeface="MS PGothic" pitchFamily="34" charset="-128"/>
              </a:rPr>
              <a:pPr algn="r" eaLnBrk="1" hangingPunct="1">
                <a:spcBef>
                  <a:spcPct val="0"/>
                </a:spcBef>
              </a:pPr>
              <a:t>131</a:t>
            </a:fld>
            <a:endParaRPr lang="en-US" altLang="it-IT">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8672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4143006C-07EE-4CF3-80B3-BCEA93B1C1E5}" type="slidenum">
              <a:rPr lang="en-US" altLang="it-IT">
                <a:ea typeface="MS PGothic" pitchFamily="34" charset="-128"/>
              </a:rPr>
              <a:pPr algn="r" eaLnBrk="1" hangingPunct="1">
                <a:spcBef>
                  <a:spcPct val="0"/>
                </a:spcBef>
              </a:pPr>
              <a:t>132</a:t>
            </a:fld>
            <a:endParaRPr lang="en-US" altLang="it-IT">
              <a:ea typeface="MS PGothic"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8774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C63F013C-E6C9-42E1-AD54-7F12BE74432A}" type="slidenum">
              <a:rPr lang="en-US" altLang="it-IT">
                <a:ea typeface="MS PGothic" pitchFamily="34" charset="-128"/>
              </a:rPr>
              <a:pPr algn="r" eaLnBrk="1" hangingPunct="1">
                <a:spcBef>
                  <a:spcPct val="0"/>
                </a:spcBef>
              </a:pPr>
              <a:t>135</a:t>
            </a:fld>
            <a:endParaRPr lang="en-US" altLang="it-IT">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88772"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4A4C08D-243E-465D-8220-CE6831306C63}" type="slidenum">
              <a:rPr lang="en-US" altLang="it-IT">
                <a:ea typeface="MS PGothic" pitchFamily="34" charset="-128"/>
              </a:rPr>
              <a:pPr algn="r" eaLnBrk="1" hangingPunct="1">
                <a:spcBef>
                  <a:spcPct val="0"/>
                </a:spcBef>
              </a:pPr>
              <a:t>136</a:t>
            </a:fld>
            <a:endParaRPr lang="en-US" altLang="it-IT">
              <a:ea typeface="MS PGothic"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654BBCE8-F880-4ED4-A865-51F43D1242DD}" type="slidenum">
              <a:rPr lang="it-IT" altLang="it-IT"/>
              <a:pPr algn="r" eaLnBrk="1" hangingPunct="1">
                <a:spcBef>
                  <a:spcPct val="0"/>
                </a:spcBef>
              </a:pPr>
              <a:t>139</a:t>
            </a:fld>
            <a:endParaRPr lang="it-IT" altLang="it-IT"/>
          </a:p>
        </p:txBody>
      </p:sp>
      <p:sp>
        <p:nvSpPr>
          <p:cNvPr id="289795" name="Rectangle 2"/>
          <p:cNvSpPr>
            <a:spLocks noGrp="1" noRot="1" noChangeAspect="1" noChangeArrowheads="1" noTextEdit="1"/>
          </p:cNvSpPr>
          <p:nvPr>
            <p:ph type="sldImg"/>
          </p:nvPr>
        </p:nvSpPr>
        <p:spPr>
          <a:xfrm>
            <a:off x="1141413" y="685800"/>
            <a:ext cx="4572000" cy="3429000"/>
          </a:xfrm>
          <a:ln/>
        </p:spPr>
      </p:sp>
      <p:sp>
        <p:nvSpPr>
          <p:cNvPr id="2897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08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149A6CF7-C5B8-4618-AC6A-CE299E5B3DF6}" type="slidenum">
              <a:rPr lang="en-US" altLang="it-IT" smtClean="0">
                <a:ea typeface="MS PGothic" pitchFamily="34" charset="-128"/>
              </a:rPr>
              <a:pPr algn="r" eaLnBrk="1" hangingPunct="1">
                <a:spcBef>
                  <a:spcPct val="0"/>
                </a:spcBef>
              </a:pPr>
              <a:t>145</a:t>
            </a:fld>
            <a:endParaRPr lang="en-US" altLang="it-IT" smtClean="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18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BBFD1AAA-D487-41C7-851F-5D811F350869}" type="slidenum">
              <a:rPr lang="en-US" altLang="it-IT" smtClean="0">
                <a:ea typeface="MS PGothic" pitchFamily="34" charset="-128"/>
              </a:rPr>
              <a:pPr algn="r" eaLnBrk="1" hangingPunct="1">
                <a:spcBef>
                  <a:spcPct val="0"/>
                </a:spcBef>
              </a:pPr>
              <a:t>146</a:t>
            </a:fld>
            <a:endParaRPr lang="en-US" altLang="it-IT" smtClean="0">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28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132464D9-BB83-47F7-904F-27AD52AAEFE1}" type="slidenum">
              <a:rPr lang="en-US" altLang="it-IT" smtClean="0">
                <a:ea typeface="MS PGothic" pitchFamily="34" charset="-128"/>
              </a:rPr>
              <a:pPr algn="r" eaLnBrk="1" hangingPunct="1">
                <a:spcBef>
                  <a:spcPct val="0"/>
                </a:spcBef>
              </a:pPr>
              <a:t>150</a:t>
            </a:fld>
            <a:endParaRPr lang="en-US" altLang="it-IT"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38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98C2677C-D21B-4FB8-BDEE-312A4AFBA5B5}" type="slidenum">
              <a:rPr lang="en-US" altLang="it-IT" smtClean="0">
                <a:ea typeface="MS PGothic" pitchFamily="34" charset="-128"/>
              </a:rPr>
              <a:pPr algn="r" eaLnBrk="1" hangingPunct="1">
                <a:spcBef>
                  <a:spcPct val="0"/>
                </a:spcBef>
              </a:pPr>
              <a:t>151</a:t>
            </a:fld>
            <a:endParaRPr lang="en-US" altLang="it-IT"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E12D56F-589D-4011-A69D-216B6E37715D}" type="slidenum">
              <a:rPr lang="it-IT" altLang="it-IT" smtClean="0"/>
              <a:pPr algn="r" eaLnBrk="1" hangingPunct="1">
                <a:spcBef>
                  <a:spcPct val="0"/>
                </a:spcBef>
              </a:pPr>
              <a:t>26</a:t>
            </a:fld>
            <a:endParaRPr lang="it-IT" altLang="it-IT" smtClean="0"/>
          </a:p>
        </p:txBody>
      </p:sp>
      <p:sp>
        <p:nvSpPr>
          <p:cNvPr id="267267" name="Rectangle 2"/>
          <p:cNvSpPr>
            <a:spLocks noGrp="1" noRot="1" noChangeAspect="1" noChangeArrowheads="1" noTextEdit="1"/>
          </p:cNvSpPr>
          <p:nvPr>
            <p:ph type="sldImg"/>
          </p:nvPr>
        </p:nvSpPr>
        <p:spPr>
          <a:xfrm>
            <a:off x="1144588" y="687388"/>
            <a:ext cx="4568825" cy="3425825"/>
          </a:xfrm>
          <a:ln w="12700" cap="flat"/>
        </p:spPr>
      </p:sp>
      <p:sp>
        <p:nvSpPr>
          <p:cNvPr id="2672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lIns="92075" tIns="46038" rIns="92075" bIns="46038"/>
          <a:lstStyle/>
          <a:p>
            <a:pPr eaLnBrk="1" hangingPunct="1"/>
            <a:endParaRPr lang="it-IT" alt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49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DCAFEFB-D9D4-476E-B0C0-58AD679D1945}" type="slidenum">
              <a:rPr lang="en-US" altLang="it-IT" smtClean="0">
                <a:ea typeface="MS PGothic" pitchFamily="34" charset="-128"/>
              </a:rPr>
              <a:pPr algn="r" eaLnBrk="1" hangingPunct="1">
                <a:spcBef>
                  <a:spcPct val="0"/>
                </a:spcBef>
              </a:pPr>
              <a:t>153</a:t>
            </a:fld>
            <a:endParaRPr lang="en-US" altLang="it-IT" smtClean="0">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59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2991F3F8-024F-432F-BBFA-B1CA16609C3A}" type="slidenum">
              <a:rPr lang="en-US" altLang="it-IT" smtClean="0">
                <a:ea typeface="MS PGothic" pitchFamily="34" charset="-128"/>
              </a:rPr>
              <a:pPr algn="r" eaLnBrk="1" hangingPunct="1">
                <a:spcBef>
                  <a:spcPct val="0"/>
                </a:spcBef>
              </a:pPr>
              <a:t>154</a:t>
            </a:fld>
            <a:endParaRPr lang="en-US" altLang="it-IT" smtClean="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69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CB133E55-52AD-492B-B455-D3CBE26D0472}" type="slidenum">
              <a:rPr lang="en-US" altLang="it-IT" smtClean="0">
                <a:ea typeface="MS PGothic" pitchFamily="34" charset="-128"/>
              </a:rPr>
              <a:pPr algn="r" eaLnBrk="1" hangingPunct="1">
                <a:spcBef>
                  <a:spcPct val="0"/>
                </a:spcBef>
              </a:pPr>
              <a:t>155</a:t>
            </a:fld>
            <a:endParaRPr lang="en-US" altLang="it-IT" smtClean="0">
              <a:ea typeface="MS PGothic"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C3966B1F-BB48-431E-8D03-1F38DFAFD705}" type="slidenum">
              <a:rPr lang="it-IT" altLang="it-IT"/>
              <a:pPr algn="r" eaLnBrk="1" hangingPunct="1">
                <a:spcBef>
                  <a:spcPct val="0"/>
                </a:spcBef>
              </a:pPr>
              <a:t>157</a:t>
            </a:fld>
            <a:endParaRPr lang="it-IT" altLang="it-IT"/>
          </a:p>
        </p:txBody>
      </p:sp>
      <p:sp>
        <p:nvSpPr>
          <p:cNvPr id="297987" name="Slide Image Placeholder 1"/>
          <p:cNvSpPr>
            <a:spLocks noGrp="1" noRot="1" noChangeAspect="1" noTextEdit="1"/>
          </p:cNvSpPr>
          <p:nvPr>
            <p:ph type="sldImg"/>
          </p:nvPr>
        </p:nvSpPr>
        <p:spPr>
          <a:ln/>
        </p:spPr>
      </p:sp>
      <p:sp>
        <p:nvSpPr>
          <p:cNvPr id="29798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29798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D1E834C3-16DE-4851-8059-666048C4B524}" type="slidenum">
              <a:rPr kumimoji="0" lang="en-US" altLang="it-IT">
                <a:latin typeface="Arial" pitchFamily="34" charset="0"/>
                <a:ea typeface="MS PGothic" pitchFamily="34" charset="-128"/>
              </a:rPr>
              <a:pPr algn="r">
                <a:spcBef>
                  <a:spcPct val="0"/>
                </a:spcBef>
              </a:pPr>
              <a:t>157</a:t>
            </a:fld>
            <a:endParaRPr kumimoji="0" lang="en-US" altLang="it-IT">
              <a:latin typeface="Arial" pitchFamily="34" charset="0"/>
              <a:ea typeface="MS PGothic"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2990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B1330C35-BBAF-40F9-8346-CD0AC3622E94}" type="slidenum">
              <a:rPr lang="en-US" altLang="it-IT" smtClean="0">
                <a:ea typeface="MS PGothic" pitchFamily="34" charset="-128"/>
              </a:rPr>
              <a:pPr algn="r" eaLnBrk="1" hangingPunct="1">
                <a:spcBef>
                  <a:spcPct val="0"/>
                </a:spcBef>
              </a:pPr>
              <a:t>161</a:t>
            </a:fld>
            <a:endParaRPr lang="en-US" altLang="it-IT" smtClean="0">
              <a:ea typeface="MS PGothic"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000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77BFCA4C-F00D-44D6-B103-25A9187D9EBC}" type="slidenum">
              <a:rPr lang="en-US" altLang="it-IT" smtClean="0">
                <a:ea typeface="MS PGothic" pitchFamily="34" charset="-128"/>
              </a:rPr>
              <a:pPr algn="r" eaLnBrk="1" hangingPunct="1">
                <a:spcBef>
                  <a:spcPct val="0"/>
                </a:spcBef>
              </a:pPr>
              <a:t>168</a:t>
            </a:fld>
            <a:endParaRPr lang="en-US" altLang="it-IT" smtClean="0">
              <a:ea typeface="MS PGothic"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5AE2560F-BE75-4C57-8FCF-AE73EFA58E12}" type="slidenum">
              <a:rPr lang="it-IT" altLang="it-IT"/>
              <a:pPr algn="r" eaLnBrk="1" hangingPunct="1">
                <a:spcBef>
                  <a:spcPct val="0"/>
                </a:spcBef>
              </a:pPr>
              <a:t>173</a:t>
            </a:fld>
            <a:endParaRPr lang="it-IT" altLang="it-IT"/>
          </a:p>
        </p:txBody>
      </p:sp>
      <p:sp>
        <p:nvSpPr>
          <p:cNvPr id="301059" name="Rectangle 2"/>
          <p:cNvSpPr>
            <a:spLocks noGrp="1" noRot="1" noChangeAspect="1" noChangeArrowheads="1" noTextEdit="1"/>
          </p:cNvSpPr>
          <p:nvPr>
            <p:ph type="sldImg"/>
          </p:nvPr>
        </p:nvSpPr>
        <p:spPr>
          <a:xfrm>
            <a:off x="1150938" y="692150"/>
            <a:ext cx="4556125" cy="3416300"/>
          </a:xfrm>
          <a:ln cap="flat"/>
        </p:spPr>
      </p:sp>
      <p:sp>
        <p:nvSpPr>
          <p:cNvPr id="301060"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endParaRPr lang="it-IT" alt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211C24D-46DF-45A2-8ECB-88D558930C22}" type="slidenum">
              <a:rPr lang="it-IT" altLang="it-IT"/>
              <a:pPr algn="r" eaLnBrk="1" hangingPunct="1">
                <a:spcBef>
                  <a:spcPct val="0"/>
                </a:spcBef>
              </a:pPr>
              <a:t>174</a:t>
            </a:fld>
            <a:endParaRPr lang="it-IT" altLang="it-IT"/>
          </a:p>
        </p:txBody>
      </p:sp>
      <p:sp>
        <p:nvSpPr>
          <p:cNvPr id="302083" name="Rectangle 2"/>
          <p:cNvSpPr>
            <a:spLocks noGrp="1" noRot="1" noChangeAspect="1" noChangeArrowheads="1" noTextEdit="1"/>
          </p:cNvSpPr>
          <p:nvPr>
            <p:ph type="sldImg"/>
          </p:nvPr>
        </p:nvSpPr>
        <p:spPr>
          <a:xfrm>
            <a:off x="1150938" y="692150"/>
            <a:ext cx="4556125" cy="3416300"/>
          </a:xfrm>
          <a:ln cap="flat"/>
        </p:spPr>
      </p:sp>
      <p:sp>
        <p:nvSpPr>
          <p:cNvPr id="302084"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endParaRPr lang="it-IT" alt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07C53FB8-E990-46C8-840F-7F31C60DA619}" type="slidenum">
              <a:rPr lang="it-IT" altLang="it-IT"/>
              <a:pPr algn="r" eaLnBrk="1" hangingPunct="1">
                <a:spcBef>
                  <a:spcPct val="0"/>
                </a:spcBef>
              </a:pPr>
              <a:t>175</a:t>
            </a:fld>
            <a:endParaRPr lang="it-IT" altLang="it-IT"/>
          </a:p>
        </p:txBody>
      </p:sp>
      <p:sp>
        <p:nvSpPr>
          <p:cNvPr id="303107" name="Slide Image Placeholder 1"/>
          <p:cNvSpPr>
            <a:spLocks noGrp="1" noRot="1" noChangeAspect="1" noTextEdit="1"/>
          </p:cNvSpPr>
          <p:nvPr>
            <p:ph type="sldImg"/>
          </p:nvPr>
        </p:nvSpPr>
        <p:spPr>
          <a:ln/>
        </p:spPr>
      </p:sp>
      <p:sp>
        <p:nvSpPr>
          <p:cNvPr id="30310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30310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708047AA-2E5D-4E95-967F-C76F5118E518}" type="slidenum">
              <a:rPr kumimoji="0" lang="en-US" altLang="it-IT">
                <a:latin typeface="Arial" pitchFamily="34" charset="0"/>
                <a:ea typeface="MS PGothic" pitchFamily="34" charset="-128"/>
              </a:rPr>
              <a:pPr algn="r">
                <a:spcBef>
                  <a:spcPct val="0"/>
                </a:spcBef>
              </a:pPr>
              <a:t>175</a:t>
            </a:fld>
            <a:endParaRPr kumimoji="0" lang="en-US" altLang="it-IT">
              <a:latin typeface="Arial" pitchFamily="34" charset="0"/>
              <a:ea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9A8C37F2-10BC-482D-9F32-E10C69D07431}" type="slidenum">
              <a:rPr lang="it-IT" altLang="it-IT"/>
              <a:pPr algn="r" eaLnBrk="1" hangingPunct="1">
                <a:spcBef>
                  <a:spcPct val="0"/>
                </a:spcBef>
              </a:pPr>
              <a:t>176</a:t>
            </a:fld>
            <a:endParaRPr lang="it-IT" altLang="it-IT"/>
          </a:p>
        </p:txBody>
      </p:sp>
      <p:sp>
        <p:nvSpPr>
          <p:cNvPr id="304131" name="Slide Image Placeholder 1"/>
          <p:cNvSpPr>
            <a:spLocks noGrp="1" noRot="1" noChangeAspect="1" noTextEdit="1"/>
          </p:cNvSpPr>
          <p:nvPr>
            <p:ph type="sldImg"/>
          </p:nvPr>
        </p:nvSpPr>
        <p:spPr>
          <a:ln/>
        </p:spPr>
      </p:sp>
      <p:sp>
        <p:nvSpPr>
          <p:cNvPr id="30413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30413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4E1179E3-8A7B-48C9-A2D7-4E079F3217A6}" type="slidenum">
              <a:rPr kumimoji="0" lang="en-US" altLang="it-IT">
                <a:latin typeface="Arial" pitchFamily="34" charset="0"/>
                <a:ea typeface="MS PGothic" pitchFamily="34" charset="-128"/>
              </a:rPr>
              <a:pPr algn="r">
                <a:spcBef>
                  <a:spcPct val="0"/>
                </a:spcBef>
              </a:pPr>
              <a:t>176</a:t>
            </a:fld>
            <a:endParaRPr kumimoji="0" lang="en-US" altLang="it-IT">
              <a:latin typeface="Arial" pitchFamily="34"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EDDFD687-17A8-4FD9-A884-073E7F5AD564}" type="slidenum">
              <a:rPr lang="it-IT" altLang="it-IT" smtClean="0"/>
              <a:pPr algn="r" eaLnBrk="1" hangingPunct="1">
                <a:spcBef>
                  <a:spcPct val="0"/>
                </a:spcBef>
              </a:pPr>
              <a:t>40</a:t>
            </a:fld>
            <a:endParaRPr lang="it-IT" altLang="it-IT" smtClean="0"/>
          </a:p>
        </p:txBody>
      </p:sp>
      <p:sp>
        <p:nvSpPr>
          <p:cNvPr id="268291" name="Rectangle 2"/>
          <p:cNvSpPr>
            <a:spLocks noGrp="1" noRot="1" noChangeAspect="1" noChangeArrowheads="1" noTextEdit="1"/>
          </p:cNvSpPr>
          <p:nvPr>
            <p:ph type="sldImg"/>
          </p:nvPr>
        </p:nvSpPr>
        <p:spPr>
          <a:xfrm>
            <a:off x="1144588" y="687388"/>
            <a:ext cx="4568825" cy="3425825"/>
          </a:xfrm>
          <a:ln w="12700" cap="flat"/>
        </p:spPr>
      </p:sp>
      <p:sp>
        <p:nvSpPr>
          <p:cNvPr id="2682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lIns="92075" tIns="46038" rIns="92075" bIns="46038"/>
          <a:lstStyle/>
          <a:p>
            <a:pPr eaLnBrk="1" hangingPunct="1"/>
            <a:endParaRPr lang="it-IT" alt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CED53D70-7212-4575-B0CC-666B3C7C5D67}" type="slidenum">
              <a:rPr lang="it-IT" altLang="it-IT"/>
              <a:pPr algn="r" eaLnBrk="1" hangingPunct="1">
                <a:spcBef>
                  <a:spcPct val="0"/>
                </a:spcBef>
              </a:pPr>
              <a:t>179</a:t>
            </a:fld>
            <a:endParaRPr lang="it-IT" altLang="it-IT"/>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061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CAC9DDCB-87F2-4DF8-9F4A-8421A2F4F59C}" type="slidenum">
              <a:rPr lang="en-US" altLang="it-IT" smtClean="0">
                <a:ea typeface="MS PGothic" pitchFamily="34" charset="-128"/>
              </a:rPr>
              <a:pPr algn="r" eaLnBrk="1" hangingPunct="1">
                <a:spcBef>
                  <a:spcPct val="0"/>
                </a:spcBef>
              </a:pPr>
              <a:t>181</a:t>
            </a:fld>
            <a:endParaRPr lang="en-US" altLang="it-IT" smtClean="0">
              <a:ea typeface="MS PGothic"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4B8F24C2-7734-4F8B-8BD8-1D1E8BD83D10}" type="slidenum">
              <a:rPr lang="it-IT" altLang="it-IT"/>
              <a:pPr algn="r" eaLnBrk="1" hangingPunct="1">
                <a:spcBef>
                  <a:spcPct val="0"/>
                </a:spcBef>
              </a:pPr>
              <a:t>182</a:t>
            </a:fld>
            <a:endParaRPr lang="it-IT" altLang="it-IT"/>
          </a:p>
        </p:txBody>
      </p:sp>
      <p:sp>
        <p:nvSpPr>
          <p:cNvPr id="307203" name="Slide Image Placeholder 1"/>
          <p:cNvSpPr>
            <a:spLocks noGrp="1" noRot="1" noChangeAspect="1" noTextEdit="1"/>
          </p:cNvSpPr>
          <p:nvPr>
            <p:ph type="sldImg"/>
          </p:nvPr>
        </p:nvSpPr>
        <p:spPr>
          <a:ln/>
        </p:spPr>
      </p:sp>
      <p:sp>
        <p:nvSpPr>
          <p:cNvPr id="30720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30720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43C78BA6-B6B7-48C8-817C-6D0C6DF9C55D}" type="slidenum">
              <a:rPr kumimoji="0" lang="en-US" altLang="it-IT">
                <a:latin typeface="Arial" pitchFamily="34" charset="0"/>
                <a:ea typeface="MS PGothic" pitchFamily="34" charset="-128"/>
              </a:rPr>
              <a:pPr algn="r">
                <a:spcBef>
                  <a:spcPct val="0"/>
                </a:spcBef>
              </a:pPr>
              <a:t>182</a:t>
            </a:fld>
            <a:endParaRPr kumimoji="0" lang="en-US" altLang="it-IT">
              <a:latin typeface="Arial" pitchFamily="34" charset="0"/>
              <a:ea typeface="MS PGothic"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082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CAEFFDB-143A-4D04-AAF4-E51FD1A6D473}" type="slidenum">
              <a:rPr lang="en-US" altLang="it-IT" smtClean="0">
                <a:ea typeface="MS PGothic" pitchFamily="34" charset="-128"/>
              </a:rPr>
              <a:pPr algn="r" eaLnBrk="1" hangingPunct="1">
                <a:spcBef>
                  <a:spcPct val="0"/>
                </a:spcBef>
              </a:pPr>
              <a:t>195</a:t>
            </a:fld>
            <a:endParaRPr lang="en-US" altLang="it-IT" smtClean="0">
              <a:ea typeface="MS PGothic"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092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FE901BA8-872B-4765-94F2-D47ADC0B4746}" type="slidenum">
              <a:rPr lang="en-US" altLang="it-IT" smtClean="0">
                <a:ea typeface="MS PGothic" pitchFamily="34" charset="-128"/>
              </a:rPr>
              <a:pPr algn="r" eaLnBrk="1" hangingPunct="1">
                <a:spcBef>
                  <a:spcPct val="0"/>
                </a:spcBef>
              </a:pPr>
              <a:t>196</a:t>
            </a:fld>
            <a:endParaRPr lang="en-US" altLang="it-IT" smtClean="0">
              <a:ea typeface="MS PGothic"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02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129409A-40B5-4231-9B2E-365399B249D3}" type="slidenum">
              <a:rPr lang="en-US" altLang="it-IT" smtClean="0">
                <a:ea typeface="MS PGothic" pitchFamily="34" charset="-128"/>
              </a:rPr>
              <a:pPr algn="r" eaLnBrk="1" hangingPunct="1">
                <a:spcBef>
                  <a:spcPct val="0"/>
                </a:spcBef>
              </a:pPr>
              <a:t>197</a:t>
            </a:fld>
            <a:endParaRPr lang="en-US" altLang="it-IT" smtClean="0">
              <a:ea typeface="MS PGothic"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13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0E1FDAB4-7E93-4667-AF98-54F01D88FBE3}" type="slidenum">
              <a:rPr lang="en-US" altLang="it-IT" smtClean="0">
                <a:ea typeface="MS PGothic" pitchFamily="34" charset="-128"/>
              </a:rPr>
              <a:pPr algn="r" eaLnBrk="1" hangingPunct="1">
                <a:spcBef>
                  <a:spcPct val="0"/>
                </a:spcBef>
              </a:pPr>
              <a:t>198</a:t>
            </a:fld>
            <a:endParaRPr lang="en-US" altLang="it-IT" smtClean="0">
              <a:ea typeface="MS PGothic"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23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F98A3CE9-D71E-4EA8-B70B-40B024CC77ED}" type="slidenum">
              <a:rPr lang="en-US" altLang="it-IT" smtClean="0">
                <a:ea typeface="MS PGothic" pitchFamily="34" charset="-128"/>
              </a:rPr>
              <a:pPr algn="r" eaLnBrk="1" hangingPunct="1">
                <a:spcBef>
                  <a:spcPct val="0"/>
                </a:spcBef>
              </a:pPr>
              <a:t>200</a:t>
            </a:fld>
            <a:endParaRPr lang="en-US" altLang="it-IT" smtClean="0">
              <a:ea typeface="MS PGothic"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33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42F7A059-C989-4EB6-8AAC-B0CD7069D2DD}" type="slidenum">
              <a:rPr lang="en-US" altLang="it-IT" smtClean="0">
                <a:ea typeface="MS PGothic" pitchFamily="34" charset="-128"/>
              </a:rPr>
              <a:pPr algn="r" eaLnBrk="1" hangingPunct="1">
                <a:spcBef>
                  <a:spcPct val="0"/>
                </a:spcBef>
              </a:pPr>
              <a:t>201</a:t>
            </a:fld>
            <a:endParaRPr lang="en-US" altLang="it-IT" smtClean="0">
              <a:ea typeface="MS PGothic"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5984AAEE-B6E4-423B-AF70-26592E304B3B}" type="slidenum">
              <a:rPr lang="it-IT" altLang="it-IT" smtClean="0"/>
              <a:pPr algn="r" eaLnBrk="1" hangingPunct="1">
                <a:spcBef>
                  <a:spcPct val="0"/>
                </a:spcBef>
              </a:pPr>
              <a:t>202</a:t>
            </a:fld>
            <a:endParaRPr lang="it-IT" altLang="it-IT"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it-IT"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37BE5134-6829-4C8D-8275-FE22D015B100}" type="slidenum">
              <a:rPr lang="it-IT" altLang="it-IT" smtClean="0"/>
              <a:pPr algn="r" eaLnBrk="1" hangingPunct="1">
                <a:spcBef>
                  <a:spcPct val="0"/>
                </a:spcBef>
              </a:pPr>
              <a:t>61</a:t>
            </a:fld>
            <a:endParaRPr lang="it-IT" altLang="it-IT" smtClean="0"/>
          </a:p>
        </p:txBody>
      </p:sp>
      <p:sp>
        <p:nvSpPr>
          <p:cNvPr id="269315" name="Rectangle 2"/>
          <p:cNvSpPr>
            <a:spLocks noGrp="1" noRot="1" noChangeAspect="1" noChangeArrowheads="1" noTextEdit="1"/>
          </p:cNvSpPr>
          <p:nvPr>
            <p:ph type="sldImg"/>
          </p:nvPr>
        </p:nvSpPr>
        <p:spPr>
          <a:xfrm>
            <a:off x="1144588" y="687388"/>
            <a:ext cx="4568825" cy="3425825"/>
          </a:xfrm>
          <a:ln w="12700" cap="flat"/>
        </p:spPr>
      </p:sp>
      <p:sp>
        <p:nvSpPr>
          <p:cNvPr id="2693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lIns="92075" tIns="46038" rIns="92075" bIns="46038"/>
          <a:lstStyle/>
          <a:p>
            <a:pPr eaLnBrk="1" hangingPunct="1"/>
            <a:endParaRPr lang="it-IT" alt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53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29064B5-703B-4307-832E-A3ED07691C94}" type="slidenum">
              <a:rPr lang="en-US" altLang="it-IT" smtClean="0">
                <a:ea typeface="MS PGothic" pitchFamily="34" charset="-128"/>
              </a:rPr>
              <a:pPr algn="r" eaLnBrk="1" hangingPunct="1">
                <a:spcBef>
                  <a:spcPct val="0"/>
                </a:spcBef>
              </a:pPr>
              <a:t>206</a:t>
            </a:fld>
            <a:endParaRPr lang="en-US" altLang="it-IT" smtClean="0">
              <a:ea typeface="MS PGothic"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64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71F2042C-68AE-47B8-81A2-354122DB2478}" type="slidenum">
              <a:rPr lang="en-US" altLang="it-IT" smtClean="0">
                <a:ea typeface="MS PGothic" pitchFamily="34" charset="-128"/>
              </a:rPr>
              <a:pPr algn="r" eaLnBrk="1" hangingPunct="1">
                <a:spcBef>
                  <a:spcPct val="0"/>
                </a:spcBef>
              </a:pPr>
              <a:t>207</a:t>
            </a:fld>
            <a:endParaRPr lang="en-US" altLang="it-IT" smtClean="0">
              <a:ea typeface="MS PGothic"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74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713EF926-E235-4D1C-86BB-27BB360640AA}" type="slidenum">
              <a:rPr lang="en-US" altLang="it-IT" smtClean="0">
                <a:ea typeface="MS PGothic" pitchFamily="34" charset="-128"/>
              </a:rPr>
              <a:pPr algn="r" eaLnBrk="1" hangingPunct="1">
                <a:spcBef>
                  <a:spcPct val="0"/>
                </a:spcBef>
              </a:pPr>
              <a:t>208</a:t>
            </a:fld>
            <a:endParaRPr lang="en-US" altLang="it-IT" smtClean="0">
              <a:ea typeface="MS PGothic"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318467"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it-IT" b="1" smtClean="0">
                <a:solidFill>
                  <a:srgbClr val="000000"/>
                </a:solidFill>
                <a:ea typeface="MS PGothic" pitchFamily="34" charset="-128"/>
                <a:cs typeface="Arial" pitchFamily="34" charset="0"/>
              </a:rPr>
              <a:t>Figure 5.16</a:t>
            </a:r>
          </a:p>
          <a:p>
            <a:r>
              <a:rPr lang="el-GR" altLang="it-IT" i="1" smtClean="0">
                <a:solidFill>
                  <a:srgbClr val="000000"/>
                </a:solidFill>
                <a:ea typeface="MS PGothic" pitchFamily="34" charset="-128"/>
                <a:cs typeface="Arial" pitchFamily="34" charset="0"/>
              </a:rPr>
              <a:t>Primary ecological succession. </a:t>
            </a:r>
            <a:r>
              <a:rPr lang="el-GR" altLang="it-IT" smtClean="0">
                <a:solidFill>
                  <a:srgbClr val="000000"/>
                </a:solidFill>
                <a:ea typeface="MS PGothic" pitchFamily="34" charset="-128"/>
                <a:cs typeface="Arial" pitchFamily="34" charset="0"/>
              </a:rPr>
              <a:t>Over almost a thousand years, plant communities developed, starting on bare rock exposed by a retreating glacier on Isle Royal, Michigan (USA) in northern Lake Superior. The details of this process vary from one site to another. </a:t>
            </a:r>
            <a:r>
              <a:rPr lang="el-GR" altLang="it-IT" b="1" smtClean="0">
                <a:solidFill>
                  <a:srgbClr val="000000"/>
                </a:solidFill>
                <a:ea typeface="MS PGothic" pitchFamily="34" charset="-128"/>
                <a:cs typeface="Arial" pitchFamily="34" charset="0"/>
              </a:rPr>
              <a:t>Question: </a:t>
            </a:r>
            <a:r>
              <a:rPr lang="el-GR" altLang="it-IT" smtClean="0">
                <a:solidFill>
                  <a:srgbClr val="000000"/>
                </a:solidFill>
                <a:ea typeface="MS PGothic" pitchFamily="34" charset="-128"/>
                <a:cs typeface="Arial" pitchFamily="34" charset="0"/>
              </a:rPr>
              <a:t>What are two ways in which lichens, mosses, and plants might get started growing on bare rock?</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19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F0394F7-3A8C-44E2-9D9B-04AF89E4C451}" type="slidenum">
              <a:rPr lang="en-US" altLang="it-IT" smtClean="0">
                <a:ea typeface="MS PGothic" pitchFamily="34" charset="-128"/>
              </a:rPr>
              <a:pPr algn="r" eaLnBrk="1" hangingPunct="1">
                <a:spcBef>
                  <a:spcPct val="0"/>
                </a:spcBef>
              </a:pPr>
              <a:t>210</a:t>
            </a:fld>
            <a:endParaRPr lang="en-US" altLang="it-IT" smtClean="0">
              <a:ea typeface="MS PGothic"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205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62EEB470-77B2-4997-BE9B-0BDC2A84550E}" type="slidenum">
              <a:rPr lang="en-US" altLang="it-IT" smtClean="0">
                <a:ea typeface="MS PGothic" pitchFamily="34" charset="-128"/>
              </a:rPr>
              <a:pPr algn="r" eaLnBrk="1" hangingPunct="1">
                <a:spcBef>
                  <a:spcPct val="0"/>
                </a:spcBef>
              </a:pPr>
              <a:t>211</a:t>
            </a:fld>
            <a:endParaRPr lang="en-US" altLang="it-IT" smtClean="0">
              <a:ea typeface="MS PGothic"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321539"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r>
              <a:rPr lang="el-GR" altLang="it-IT" b="1" smtClean="0">
                <a:solidFill>
                  <a:srgbClr val="000000"/>
                </a:solidFill>
                <a:ea typeface="MS PGothic" pitchFamily="34" charset="-128"/>
                <a:cs typeface="Arial" pitchFamily="34" charset="0"/>
              </a:rPr>
              <a:t>Figure 5.17</a:t>
            </a:r>
          </a:p>
          <a:p>
            <a:r>
              <a:rPr lang="el-GR" altLang="it-IT" i="1" smtClean="0">
                <a:solidFill>
                  <a:srgbClr val="000000"/>
                </a:solidFill>
                <a:ea typeface="MS PGothic" pitchFamily="34" charset="-128"/>
                <a:cs typeface="Arial" pitchFamily="34" charset="0"/>
              </a:rPr>
              <a:t>Natural ecological restoration of disturbed land. </a:t>
            </a:r>
            <a:r>
              <a:rPr lang="el-GR" altLang="it-IT" smtClean="0">
                <a:solidFill>
                  <a:srgbClr val="000000"/>
                </a:solidFill>
                <a:ea typeface="MS PGothic" pitchFamily="34" charset="-128"/>
                <a:cs typeface="Arial" pitchFamily="34" charset="0"/>
              </a:rPr>
              <a:t>Secondary ecological succession of plant communities on an abandoned farm field in the U.S. state of North Carolina. It took 150–200 years after the farmland was abandoned for the area to become covered with a mature oak and hickory forest. A new disturbance, such as deforestation or fire, would create conditions favoring pioneer species such as annual weeds. In the absence of new disturbances, secondary succession would recur over time, but not necessarily in the same sequence shown here. </a:t>
            </a:r>
            <a:r>
              <a:rPr lang="el-GR" altLang="it-IT" b="1" smtClean="0">
                <a:solidFill>
                  <a:srgbClr val="000000"/>
                </a:solidFill>
                <a:ea typeface="MS PGothic" pitchFamily="34" charset="-128"/>
                <a:cs typeface="Arial" pitchFamily="34" charset="0"/>
              </a:rPr>
              <a:t>Questions: </a:t>
            </a:r>
            <a:r>
              <a:rPr lang="el-GR" altLang="it-IT" smtClean="0">
                <a:solidFill>
                  <a:srgbClr val="000000"/>
                </a:solidFill>
                <a:ea typeface="MS PGothic" pitchFamily="34" charset="-128"/>
                <a:cs typeface="Arial" pitchFamily="34" charset="0"/>
              </a:rPr>
              <a:t>Do you think the annual weeds (left) would continue to thrive in the mature forest (right)? Why or why not? </a:t>
            </a:r>
            <a:r>
              <a:rPr lang="el-GR" altLang="it-IT" i="1" smtClean="0">
                <a:solidFill>
                  <a:srgbClr val="000000"/>
                </a:solidFill>
                <a:ea typeface="MS PGothic" pitchFamily="34" charset="-128"/>
                <a:cs typeface="Arial" pitchFamily="34" charset="0"/>
              </a:rPr>
              <a:t>See an animation based on this figure at </a:t>
            </a:r>
            <a:r>
              <a:rPr lang="el-GR" altLang="it-IT" smtClean="0">
                <a:solidFill>
                  <a:srgbClr val="000000"/>
                </a:solidFill>
                <a:ea typeface="MS PGothic" pitchFamily="34" charset="-128"/>
                <a:cs typeface="Arial" pitchFamily="34" charset="0"/>
              </a:rPr>
              <a:t>CengageNOW.</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225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0223CCE9-170C-4A90-A8BD-CDD8D60F1EB9}" type="slidenum">
              <a:rPr lang="en-US" altLang="it-IT" smtClean="0">
                <a:ea typeface="MS PGothic" pitchFamily="34" charset="-128"/>
              </a:rPr>
              <a:pPr algn="r" eaLnBrk="1" hangingPunct="1">
                <a:spcBef>
                  <a:spcPct val="0"/>
                </a:spcBef>
              </a:pPr>
              <a:t>213</a:t>
            </a:fld>
            <a:endParaRPr lang="en-US" altLang="it-IT" smtClean="0">
              <a:ea typeface="MS PGothic"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7404FB82-6072-405D-B4DD-8BB8D88E91C3}" type="slidenum">
              <a:rPr lang="it-IT" altLang="it-IT"/>
              <a:pPr algn="r" eaLnBrk="1" hangingPunct="1">
                <a:spcBef>
                  <a:spcPct val="0"/>
                </a:spcBef>
              </a:pPr>
              <a:t>217</a:t>
            </a:fld>
            <a:endParaRPr lang="it-IT" altLang="it-IT"/>
          </a:p>
        </p:txBody>
      </p:sp>
      <p:sp>
        <p:nvSpPr>
          <p:cNvPr id="323587" name="Slide Image Placeholder 1"/>
          <p:cNvSpPr>
            <a:spLocks noGrp="1" noRot="1" noChangeAspect="1" noTextEdit="1"/>
          </p:cNvSpPr>
          <p:nvPr>
            <p:ph type="sldImg"/>
          </p:nvPr>
        </p:nvSpPr>
        <p:spPr>
          <a:ln/>
        </p:spPr>
      </p:sp>
      <p:sp>
        <p:nvSpPr>
          <p:cNvPr id="32358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32358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64AA15A6-FAC2-4174-ADDD-ACA8244EC803}" type="slidenum">
              <a:rPr kumimoji="0" lang="en-US" altLang="it-IT">
                <a:latin typeface="Arial" pitchFamily="34" charset="0"/>
                <a:ea typeface="MS PGothic" pitchFamily="34" charset="-128"/>
              </a:rPr>
              <a:pPr algn="r">
                <a:spcBef>
                  <a:spcPct val="0"/>
                </a:spcBef>
              </a:pPr>
              <a:t>217</a:t>
            </a:fld>
            <a:endParaRPr kumimoji="0" lang="en-US" altLang="it-IT">
              <a:latin typeface="Arial" pitchFamily="34" charset="0"/>
              <a:ea typeface="MS PGothic"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03508B79-4F05-4279-B539-7F110455967E}" type="slidenum">
              <a:rPr lang="it-IT" altLang="it-IT"/>
              <a:pPr algn="r" eaLnBrk="1" hangingPunct="1">
                <a:spcBef>
                  <a:spcPct val="0"/>
                </a:spcBef>
              </a:pPr>
              <a:t>218</a:t>
            </a:fld>
            <a:endParaRPr lang="it-IT" altLang="it-IT"/>
          </a:p>
        </p:txBody>
      </p:sp>
      <p:sp>
        <p:nvSpPr>
          <p:cNvPr id="324611" name="Slide Image Placeholder 1"/>
          <p:cNvSpPr>
            <a:spLocks noGrp="1" noRot="1" noChangeAspect="1" noTextEdit="1"/>
          </p:cNvSpPr>
          <p:nvPr>
            <p:ph type="sldImg"/>
          </p:nvPr>
        </p:nvSpPr>
        <p:spPr>
          <a:ln/>
        </p:spPr>
      </p:sp>
      <p:sp>
        <p:nvSpPr>
          <p:cNvPr id="32461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32461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F95FC2EE-1D85-4538-8B93-043D22FC9804}" type="slidenum">
              <a:rPr kumimoji="0" lang="en-US" altLang="it-IT">
                <a:latin typeface="Arial" pitchFamily="34" charset="0"/>
                <a:ea typeface="MS PGothic" pitchFamily="34" charset="-128"/>
              </a:rPr>
              <a:pPr algn="r">
                <a:spcBef>
                  <a:spcPct val="0"/>
                </a:spcBef>
              </a:pPr>
              <a:t>218</a:t>
            </a:fld>
            <a:endParaRPr kumimoji="0" lang="en-US" altLang="it-IT">
              <a:latin typeface="Arial" pitchFamily="34" charset="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CBAE8F4-B231-4456-A88B-568A08EC9506}" type="slidenum">
              <a:rPr lang="it-IT" altLang="it-IT" smtClean="0"/>
              <a:pPr algn="r" eaLnBrk="1" hangingPunct="1">
                <a:spcBef>
                  <a:spcPct val="0"/>
                </a:spcBef>
              </a:pPr>
              <a:t>80</a:t>
            </a:fld>
            <a:endParaRPr lang="it-IT" altLang="it-IT"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C3DAC28A-6139-4481-9001-F81B88166FB4}" type="slidenum">
              <a:rPr lang="it-IT" altLang="it-IT"/>
              <a:pPr algn="r" eaLnBrk="1" hangingPunct="1">
                <a:spcBef>
                  <a:spcPct val="0"/>
                </a:spcBef>
              </a:pPr>
              <a:t>219</a:t>
            </a:fld>
            <a:endParaRPr lang="it-IT" altLang="it-IT"/>
          </a:p>
        </p:txBody>
      </p:sp>
      <p:sp>
        <p:nvSpPr>
          <p:cNvPr id="325635" name="Slide Image Placeholder 1"/>
          <p:cNvSpPr>
            <a:spLocks noGrp="1" noRot="1" noChangeAspect="1" noTextEdit="1"/>
          </p:cNvSpPr>
          <p:nvPr>
            <p:ph type="sldImg"/>
          </p:nvPr>
        </p:nvSpPr>
        <p:spPr>
          <a:ln/>
        </p:spPr>
      </p:sp>
      <p:sp>
        <p:nvSpPr>
          <p:cNvPr id="32563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p>
        </p:txBody>
      </p:sp>
      <p:sp>
        <p:nvSpPr>
          <p:cNvPr id="32563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A72F03E0-64D3-421F-A9F0-4114B3800CE5}" type="slidenum">
              <a:rPr kumimoji="0" lang="en-US" altLang="it-IT">
                <a:latin typeface="Arial" pitchFamily="34" charset="0"/>
                <a:ea typeface="MS PGothic" pitchFamily="34" charset="-128"/>
              </a:rPr>
              <a:pPr algn="r">
                <a:spcBef>
                  <a:spcPct val="0"/>
                </a:spcBef>
              </a:pPr>
              <a:t>219</a:t>
            </a:fld>
            <a:endParaRPr kumimoji="0" lang="en-US" altLang="it-IT">
              <a:latin typeface="Arial" pitchFamily="34" charset="0"/>
              <a:ea typeface="MS PGothic"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egnaposto immagine diapositiva 1"/>
          <p:cNvSpPr>
            <a:spLocks noGrp="1" noRot="1" noChangeAspect="1" noTextEdit="1"/>
          </p:cNvSpPr>
          <p:nvPr>
            <p:ph type="sldImg"/>
          </p:nvPr>
        </p:nvSpPr>
        <p:spPr>
          <a:ln/>
        </p:spPr>
      </p:sp>
      <p:sp>
        <p:nvSpPr>
          <p:cNvPr id="522243" name="Segnaposto not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spcBef>
                <a:spcPct val="0"/>
              </a:spcBef>
            </a:pPr>
            <a:endParaRPr lang="it-IT" altLang="it-IT" smtClean="0"/>
          </a:p>
        </p:txBody>
      </p:sp>
      <p:sp>
        <p:nvSpPr>
          <p:cNvPr id="522244" name="Segnaposto numero diapositiva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eaLnBrk="1" hangingPunct="1"/>
            <a:fld id="{8D0896F9-A838-4E49-993F-D8BD39BCBA73}" type="slidenum">
              <a:rPr lang="it-IT" altLang="it-IT" sz="1200" smtClean="0">
                <a:solidFill>
                  <a:schemeClr val="tx1"/>
                </a:solidFill>
                <a:latin typeface="Times New Roman" pitchFamily="18" charset="0"/>
              </a:rPr>
              <a:pPr eaLnBrk="1" hangingPunct="1"/>
              <a:t>228</a:t>
            </a:fld>
            <a:endParaRPr lang="it-IT" altLang="it-IT" sz="1200" smtClean="0">
              <a:solidFill>
                <a:schemeClr val="tx1"/>
              </a:solidFill>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14074-226F-4C47-9CFA-FC02CDF8EAA8}" type="slidenum">
              <a:rPr lang="it-IT" altLang="it-IT"/>
              <a:pPr/>
              <a:t>242</a:t>
            </a:fld>
            <a:endParaRPr lang="it-IT" altLang="it-IT"/>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32A88B-973B-4AE5-9366-078BABE7A9F7}" type="slidenum">
              <a:rPr lang="it-IT" altLang="it-IT"/>
              <a:pPr/>
              <a:t>243</a:t>
            </a:fld>
            <a:endParaRPr lang="it-IT" altLang="it-IT"/>
          </a:p>
        </p:txBody>
      </p:sp>
      <p:sp>
        <p:nvSpPr>
          <p:cNvPr id="70658" name="Rectangle 2"/>
          <p:cNvSpPr>
            <a:spLocks noGrp="1" noRot="1" noChangeAspect="1" noChangeArrowheads="1" noTextEdit="1"/>
          </p:cNvSpPr>
          <p:nvPr>
            <p:ph type="sldImg"/>
          </p:nvPr>
        </p:nvSpPr>
        <p:spPr>
          <a:xfrm>
            <a:off x="1143000" y="685800"/>
            <a:ext cx="4572000" cy="3429000"/>
          </a:xfrm>
          <a:ln/>
        </p:spPr>
      </p:sp>
      <p:sp>
        <p:nvSpPr>
          <p:cNvPr id="70659"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30D15-C09B-459A-B435-3212E34BE2D0}" type="slidenum">
              <a:rPr lang="it-IT" altLang="it-IT"/>
              <a:pPr/>
              <a:t>253</a:t>
            </a:fld>
            <a:endParaRPr lang="it-IT" altLang="it-IT"/>
          </a:p>
        </p:txBody>
      </p:sp>
      <p:sp>
        <p:nvSpPr>
          <p:cNvPr id="72706" name="Rectangle 2"/>
          <p:cNvSpPr>
            <a:spLocks noGrp="1" noRot="1" noChangeAspect="1" noChangeArrowheads="1" noTextEdit="1"/>
          </p:cNvSpPr>
          <p:nvPr>
            <p:ph type="sldImg"/>
          </p:nvPr>
        </p:nvSpPr>
        <p:spPr>
          <a:xfrm>
            <a:off x="1143000" y="685800"/>
            <a:ext cx="4572000" cy="3429000"/>
          </a:xfrm>
          <a:ln/>
        </p:spPr>
      </p:sp>
      <p:sp>
        <p:nvSpPr>
          <p:cNvPr id="7270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8F13E-5483-40CB-BD3A-31AC24BA2E19}" type="slidenum">
              <a:rPr lang="it-IT" altLang="it-IT"/>
              <a:pPr/>
              <a:t>254</a:t>
            </a:fld>
            <a:endParaRPr lang="it-IT" altLang="it-IT"/>
          </a:p>
        </p:txBody>
      </p:sp>
      <p:sp>
        <p:nvSpPr>
          <p:cNvPr id="73730" name="Rectangle 2"/>
          <p:cNvSpPr>
            <a:spLocks noGrp="1" noRot="1" noChangeAspect="1" noChangeArrowheads="1" noTextEdit="1"/>
          </p:cNvSpPr>
          <p:nvPr>
            <p:ph type="sldImg"/>
          </p:nvPr>
        </p:nvSpPr>
        <p:spPr>
          <a:xfrm>
            <a:off x="1143000" y="685800"/>
            <a:ext cx="4572000" cy="3429000"/>
          </a:xfrm>
          <a:ln/>
        </p:spPr>
      </p:sp>
      <p:sp>
        <p:nvSpPr>
          <p:cNvPr id="73731"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B7E42B-EB11-446A-89C2-B65B158FB843}" type="slidenum">
              <a:rPr lang="it-IT" altLang="it-IT"/>
              <a:pPr/>
              <a:t>255</a:t>
            </a:fld>
            <a:endParaRPr lang="it-IT" altLang="it-IT"/>
          </a:p>
        </p:txBody>
      </p:sp>
      <p:sp>
        <p:nvSpPr>
          <p:cNvPr id="74754" name="Rectangle 2"/>
          <p:cNvSpPr>
            <a:spLocks noGrp="1" noRot="1" noChangeAspect="1" noChangeArrowheads="1" noTextEdit="1"/>
          </p:cNvSpPr>
          <p:nvPr>
            <p:ph type="sldImg"/>
          </p:nvPr>
        </p:nvSpPr>
        <p:spPr>
          <a:xfrm>
            <a:off x="1143000" y="685800"/>
            <a:ext cx="4572000" cy="3429000"/>
          </a:xfrm>
          <a:ln/>
        </p:spPr>
      </p:sp>
      <p:sp>
        <p:nvSpPr>
          <p:cNvPr id="74755"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3314E-FC0A-4629-A562-1F01E2CF7C39}" type="slidenum">
              <a:rPr lang="it-IT" altLang="it-IT"/>
              <a:pPr/>
              <a:t>256</a:t>
            </a:fld>
            <a:endParaRPr lang="it-IT" altLang="it-IT"/>
          </a:p>
        </p:txBody>
      </p:sp>
      <p:sp>
        <p:nvSpPr>
          <p:cNvPr id="79874" name="Rectangle 2"/>
          <p:cNvSpPr>
            <a:spLocks noGrp="1" noRot="1" noChangeAspect="1" noChangeArrowheads="1" noTextEdit="1"/>
          </p:cNvSpPr>
          <p:nvPr>
            <p:ph type="sldImg"/>
          </p:nvPr>
        </p:nvSpPr>
        <p:spPr>
          <a:xfrm>
            <a:off x="1143000" y="685800"/>
            <a:ext cx="4572000" cy="3429000"/>
          </a:xfrm>
          <a:ln/>
        </p:spPr>
      </p:sp>
      <p:sp>
        <p:nvSpPr>
          <p:cNvPr id="79875"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47E3C-B59F-459E-8506-CD80BF3870A6}" type="slidenum">
              <a:rPr lang="it-IT" altLang="it-IT"/>
              <a:pPr/>
              <a:t>257</a:t>
            </a:fld>
            <a:endParaRPr lang="it-IT" altLang="it-IT"/>
          </a:p>
        </p:txBody>
      </p:sp>
      <p:sp>
        <p:nvSpPr>
          <p:cNvPr id="80898" name="Rectangle 2"/>
          <p:cNvSpPr>
            <a:spLocks noGrp="1" noRot="1" noChangeAspect="1" noChangeArrowheads="1" noTextEdit="1"/>
          </p:cNvSpPr>
          <p:nvPr>
            <p:ph type="sldImg"/>
          </p:nvPr>
        </p:nvSpPr>
        <p:spPr>
          <a:xfrm>
            <a:off x="1143000" y="685800"/>
            <a:ext cx="4572000" cy="3429000"/>
          </a:xfrm>
          <a:ln/>
        </p:spPr>
      </p:sp>
      <p:sp>
        <p:nvSpPr>
          <p:cNvPr id="80899"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572236-C781-47A7-9FA4-2C154C5DB961}" type="slidenum">
              <a:rPr lang="it-IT" altLang="it-IT"/>
              <a:pPr/>
              <a:t>258</a:t>
            </a:fld>
            <a:endParaRPr lang="it-IT" altLang="it-IT"/>
          </a:p>
        </p:txBody>
      </p:sp>
      <p:sp>
        <p:nvSpPr>
          <p:cNvPr id="81922" name="Rectangle 2"/>
          <p:cNvSpPr>
            <a:spLocks noGrp="1" noRot="1" noChangeAspect="1" noChangeArrowheads="1" noTextEdit="1"/>
          </p:cNvSpPr>
          <p:nvPr>
            <p:ph type="sldImg"/>
          </p:nvPr>
        </p:nvSpPr>
        <p:spPr>
          <a:xfrm>
            <a:off x="1143000" y="685800"/>
            <a:ext cx="4572000" cy="3429000"/>
          </a:xfrm>
          <a:ln/>
        </p:spPr>
      </p:sp>
      <p:sp>
        <p:nvSpPr>
          <p:cNvPr id="81923"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it-IT" alt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FD9F2-CDB3-4B8E-B379-27D240D9AABD}" type="slidenum">
              <a:rPr lang="it-IT" altLang="it-IT"/>
              <a:pPr/>
              <a:t>259</a:t>
            </a:fld>
            <a:endParaRPr lang="it-IT" altLang="it-IT"/>
          </a:p>
        </p:txBody>
      </p:sp>
      <p:sp>
        <p:nvSpPr>
          <p:cNvPr id="82946" name="Rectangle 2"/>
          <p:cNvSpPr>
            <a:spLocks noGrp="1" noRot="1" noChangeAspect="1" noChangeArrowheads="1" noTextEdit="1"/>
          </p:cNvSpPr>
          <p:nvPr>
            <p:ph type="sldImg"/>
          </p:nvPr>
        </p:nvSpPr>
        <p:spPr>
          <a:xfrm>
            <a:off x="1143000" y="685800"/>
            <a:ext cx="4572000" cy="3429000"/>
          </a:xfrm>
          <a:ln/>
        </p:spPr>
      </p:sp>
      <p:sp>
        <p:nvSpPr>
          <p:cNvPr id="8294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76636-E11A-44AC-BC34-285A191D1BB5}" type="slidenum">
              <a:rPr lang="it-IT" altLang="it-IT"/>
              <a:pPr/>
              <a:t>260</a:t>
            </a:fld>
            <a:endParaRPr lang="it-IT" altLang="it-IT"/>
          </a:p>
        </p:txBody>
      </p:sp>
      <p:sp>
        <p:nvSpPr>
          <p:cNvPr id="83970" name="Rectangle 2"/>
          <p:cNvSpPr>
            <a:spLocks noGrp="1" noRot="1" noChangeAspect="1" noChangeArrowheads="1" noTextEdit="1"/>
          </p:cNvSpPr>
          <p:nvPr>
            <p:ph type="sldImg"/>
          </p:nvPr>
        </p:nvSpPr>
        <p:spPr>
          <a:xfrm>
            <a:off x="1143000" y="685800"/>
            <a:ext cx="4572000" cy="3429000"/>
          </a:xfrm>
          <a:ln/>
        </p:spPr>
      </p:sp>
      <p:sp>
        <p:nvSpPr>
          <p:cNvPr id="83971"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510C4-62B8-4C2E-9279-D6CF9A022E82}" type="slidenum">
              <a:rPr lang="it-IT" altLang="it-IT"/>
              <a:pPr/>
              <a:t>283</a:t>
            </a:fld>
            <a:endParaRPr lang="it-IT" altLang="it-IT"/>
          </a:p>
        </p:txBody>
      </p:sp>
      <p:sp>
        <p:nvSpPr>
          <p:cNvPr id="88066" name="Rectangle 2"/>
          <p:cNvSpPr>
            <a:spLocks noGrp="1" noRot="1" noChangeAspect="1" noChangeArrowheads="1" noTextEdit="1"/>
          </p:cNvSpPr>
          <p:nvPr>
            <p:ph type="sldImg"/>
          </p:nvPr>
        </p:nvSpPr>
        <p:spPr>
          <a:xfrm>
            <a:off x="1143000" y="685800"/>
            <a:ext cx="4572000" cy="3429000"/>
          </a:xfrm>
          <a:ln/>
        </p:spPr>
      </p:sp>
      <p:sp>
        <p:nvSpPr>
          <p:cNvPr id="8806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510C4-62B8-4C2E-9279-D6CF9A022E82}" type="slidenum">
              <a:rPr lang="it-IT" altLang="it-IT"/>
              <a:pPr/>
              <a:t>287</a:t>
            </a:fld>
            <a:endParaRPr lang="it-IT" altLang="it-IT"/>
          </a:p>
        </p:txBody>
      </p:sp>
      <p:sp>
        <p:nvSpPr>
          <p:cNvPr id="88066" name="Rectangle 2"/>
          <p:cNvSpPr>
            <a:spLocks noGrp="1" noRot="1" noChangeAspect="1" noChangeArrowheads="1" noTextEdit="1"/>
          </p:cNvSpPr>
          <p:nvPr>
            <p:ph type="sldImg"/>
          </p:nvPr>
        </p:nvSpPr>
        <p:spPr>
          <a:xfrm>
            <a:off x="1143000" y="685800"/>
            <a:ext cx="4572000" cy="3429000"/>
          </a:xfrm>
          <a:ln/>
        </p:spPr>
      </p:sp>
      <p:sp>
        <p:nvSpPr>
          <p:cNvPr id="8806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277C2-7D9E-4BAB-8BC8-40F121C19F5F}" type="slidenum">
              <a:rPr lang="it-IT" altLang="it-IT"/>
              <a:pPr/>
              <a:t>299</a:t>
            </a:fld>
            <a:endParaRPr lang="it-IT" altLang="it-IT"/>
          </a:p>
        </p:txBody>
      </p:sp>
      <p:sp>
        <p:nvSpPr>
          <p:cNvPr id="89090" name="Rectangle 2"/>
          <p:cNvSpPr>
            <a:spLocks noGrp="1" noRot="1" noChangeAspect="1" noChangeArrowheads="1" noTextEdit="1"/>
          </p:cNvSpPr>
          <p:nvPr>
            <p:ph type="sldImg"/>
          </p:nvPr>
        </p:nvSpPr>
        <p:spPr>
          <a:xfrm>
            <a:off x="1143000" y="685800"/>
            <a:ext cx="4572000" cy="3429000"/>
          </a:xfrm>
          <a:ln/>
        </p:spPr>
      </p:sp>
      <p:sp>
        <p:nvSpPr>
          <p:cNvPr id="89091"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it-IT" altLang="it-IT" smtClean="0">
              <a:ea typeface="MS PGothic" pitchFamily="34" charset="-128"/>
            </a:endParaRPr>
          </a:p>
        </p:txBody>
      </p:sp>
      <p:sp>
        <p:nvSpPr>
          <p:cNvPr id="3276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A5709B8-2711-4634-BB4B-FD4FF30B2B49}" type="slidenum">
              <a:rPr lang="en-US" altLang="it-IT" smtClean="0">
                <a:ea typeface="MS PGothic" pitchFamily="34" charset="-128"/>
              </a:rPr>
              <a:pPr algn="r" eaLnBrk="1" hangingPunct="1">
                <a:spcBef>
                  <a:spcPct val="0"/>
                </a:spcBef>
              </a:pPr>
              <a:t>315</a:t>
            </a:fld>
            <a:endParaRPr lang="en-US" altLang="it-IT" smtClean="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4009 w 6027"/>
                <a:gd name="T1" fmla="*/ 9 h 2296"/>
                <a:gd name="T2" fmla="*/ 0 w 6027"/>
                <a:gd name="T3" fmla="*/ 9 h 2296"/>
                <a:gd name="T4" fmla="*/ 0 w 6027"/>
                <a:gd name="T5" fmla="*/ 0 h 2296"/>
                <a:gd name="T6" fmla="*/ 4009 w 6027"/>
                <a:gd name="T7" fmla="*/ 0 h 2296"/>
                <a:gd name="T8" fmla="*/ 4009 w 6027"/>
                <a:gd name="T9" fmla="*/ 9 h 2296"/>
                <a:gd name="T10" fmla="*/ 4009 w 6027"/>
                <a:gd name="T11" fmla="*/ 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it-IT"/>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it-IT"/>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49 h 353"/>
                  <a:gd name="T4" fmla="*/ 24 w 186"/>
                  <a:gd name="T5" fmla="*/ 84 h 353"/>
                  <a:gd name="T6" fmla="*/ 18 w 186"/>
                  <a:gd name="T7" fmla="*/ 181 h 353"/>
                  <a:gd name="T8" fmla="*/ 42 w 186"/>
                  <a:gd name="T9" fmla="*/ 314 h 353"/>
                  <a:gd name="T10" fmla="*/ 48 w 186"/>
                  <a:gd name="T11" fmla="*/ 445 h 353"/>
                  <a:gd name="T12" fmla="*/ 0 w 186"/>
                  <a:gd name="T13" fmla="*/ 972 h 353"/>
                  <a:gd name="T14" fmla="*/ 54 w 186"/>
                  <a:gd name="T15" fmla="*/ 643 h 353"/>
                  <a:gd name="T16" fmla="*/ 84 w 186"/>
                  <a:gd name="T17" fmla="*/ 593 h 353"/>
                  <a:gd name="T18" fmla="*/ 126 w 186"/>
                  <a:gd name="T19" fmla="*/ 348 h 353"/>
                  <a:gd name="T20" fmla="*/ 144 w 186"/>
                  <a:gd name="T21" fmla="*/ 329 h 353"/>
                  <a:gd name="T22" fmla="*/ 144 w 186"/>
                  <a:gd name="T23" fmla="*/ 248 h 353"/>
                  <a:gd name="T24" fmla="*/ 186 w 186"/>
                  <a:gd name="T25" fmla="*/ 181 h 353"/>
                  <a:gd name="T26" fmla="*/ 162 w 186"/>
                  <a:gd name="T27" fmla="*/ 16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7 h 66"/>
                  <a:gd name="T8" fmla="*/ 6 w 155"/>
                  <a:gd name="T9" fmla="*/ 49 h 66"/>
                  <a:gd name="T10" fmla="*/ 0 w 155"/>
                  <a:gd name="T11" fmla="*/ 68 h 66"/>
                  <a:gd name="T12" fmla="*/ 78 w 155"/>
                  <a:gd name="T13" fmla="*/ 166 h 66"/>
                  <a:gd name="T14" fmla="*/ 96 w 155"/>
                  <a:gd name="T15" fmla="*/ 117 h 66"/>
                  <a:gd name="T16" fmla="*/ 155 w 155"/>
                  <a:gd name="T17" fmla="*/ 185 h 66"/>
                  <a:gd name="T18" fmla="*/ 126 w 155"/>
                  <a:gd name="T19" fmla="*/ 6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3"/>
              <p:cNvSpPr>
                <a:spLocks/>
              </p:cNvSpPr>
              <p:nvPr userDrawn="1"/>
            </p:nvSpPr>
            <p:spPr bwMode="ltGray">
              <a:xfrm>
                <a:off x="2486" y="3859"/>
                <a:ext cx="42" cy="81"/>
              </a:xfrm>
              <a:custGeom>
                <a:avLst/>
                <a:gdLst>
                  <a:gd name="T0" fmla="*/ 6 w 42"/>
                  <a:gd name="T1" fmla="*/ 105 h 72"/>
                  <a:gd name="T2" fmla="*/ 0 w 42"/>
                  <a:gd name="T3" fmla="*/ 53 h 72"/>
                  <a:gd name="T4" fmla="*/ 12 w 42"/>
                  <a:gd name="T5" fmla="*/ 18 h 72"/>
                  <a:gd name="T6" fmla="*/ 0 w 42"/>
                  <a:gd name="T7" fmla="*/ 18 h 72"/>
                  <a:gd name="T8" fmla="*/ 12 w 42"/>
                  <a:gd name="T9" fmla="*/ 18 h 72"/>
                  <a:gd name="T10" fmla="*/ 24 w 42"/>
                  <a:gd name="T11" fmla="*/ 18 h 72"/>
                  <a:gd name="T12" fmla="*/ 36 w 42"/>
                  <a:gd name="T13" fmla="*/ 18 h 72"/>
                  <a:gd name="T14" fmla="*/ 42 w 42"/>
                  <a:gd name="T15" fmla="*/ 0 h 72"/>
                  <a:gd name="T16" fmla="*/ 30 w 42"/>
                  <a:gd name="T17" fmla="*/ 53 h 72"/>
                  <a:gd name="T18" fmla="*/ 42 w 42"/>
                  <a:gd name="T19" fmla="*/ 141 h 72"/>
                  <a:gd name="T20" fmla="*/ 12 w 42"/>
                  <a:gd name="T21" fmla="*/ 206 h 72"/>
                  <a:gd name="T22" fmla="*/ 6 w 42"/>
                  <a:gd name="T23" fmla="*/ 105 h 72"/>
                  <a:gd name="T24" fmla="*/ 6 w 42"/>
                  <a:gd name="T25" fmla="*/ 105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it-IT"/>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9 h 287"/>
                <a:gd name="T4" fmla="*/ 66 w 365"/>
                <a:gd name="T5" fmla="*/ 126 h 287"/>
                <a:gd name="T6" fmla="*/ 143 w 365"/>
                <a:gd name="T7" fmla="*/ 207 h 287"/>
                <a:gd name="T8" fmla="*/ 191 w 365"/>
                <a:gd name="T9" fmla="*/ 189 h 287"/>
                <a:gd name="T10" fmla="*/ 341 w 365"/>
                <a:gd name="T11" fmla="*/ 323 h 287"/>
                <a:gd name="T12" fmla="*/ 305 w 365"/>
                <a:gd name="T13" fmla="*/ 198 h 287"/>
                <a:gd name="T14" fmla="*/ 365 w 365"/>
                <a:gd name="T15" fmla="*/ 150 h 287"/>
                <a:gd name="T16" fmla="*/ 359 w 365"/>
                <a:gd name="T17" fmla="*/ 144 h 287"/>
                <a:gd name="T18" fmla="*/ 335 w 365"/>
                <a:gd name="T19" fmla="*/ 132 h 287"/>
                <a:gd name="T20" fmla="*/ 299 w 365"/>
                <a:gd name="T21" fmla="*/ 99 h 287"/>
                <a:gd name="T22" fmla="*/ 257 w 365"/>
                <a:gd name="T23" fmla="*/ 81 h 287"/>
                <a:gd name="T24" fmla="*/ 215 w 365"/>
                <a:gd name="T25" fmla="*/ 63 h 287"/>
                <a:gd name="T26" fmla="*/ 173 w 365"/>
                <a:gd name="T27" fmla="*/ 45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9 h 60"/>
                <a:gd name="T16" fmla="*/ 65 w 71"/>
                <a:gd name="T17" fmla="*/ 51 h 60"/>
                <a:gd name="T18" fmla="*/ 71 w 71"/>
                <a:gd name="T19" fmla="*/ 63 h 60"/>
                <a:gd name="T20" fmla="*/ 71 w 71"/>
                <a:gd name="T21" fmla="*/ 69 h 60"/>
                <a:gd name="T22" fmla="*/ 59 w 71"/>
                <a:gd name="T23" fmla="*/ 63 h 60"/>
                <a:gd name="T24" fmla="*/ 47 w 71"/>
                <a:gd name="T25" fmla="*/ 51 h 60"/>
                <a:gd name="T26" fmla="*/ 23 w 71"/>
                <a:gd name="T27" fmla="*/ 39 h 60"/>
                <a:gd name="T28" fmla="*/ 23 w 71"/>
                <a:gd name="T29" fmla="*/ 45 h 60"/>
                <a:gd name="T30" fmla="*/ 18 w 71"/>
                <a:gd name="T31" fmla="*/ 51 h 60"/>
                <a:gd name="T32" fmla="*/ 12 w 71"/>
                <a:gd name="T33" fmla="*/ 57 h 60"/>
                <a:gd name="T34" fmla="*/ 6 w 71"/>
                <a:gd name="T35" fmla="*/ 57 h 60"/>
                <a:gd name="T36" fmla="*/ 6 w 71"/>
                <a:gd name="T37" fmla="*/ 57 h 60"/>
                <a:gd name="T38" fmla="*/ 6 w 71"/>
                <a:gd name="T39" fmla="*/ 45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3 h 162"/>
                <a:gd name="T10" fmla="*/ 96 w 161"/>
                <a:gd name="T11" fmla="*/ 69 h 162"/>
                <a:gd name="T12" fmla="*/ 102 w 161"/>
                <a:gd name="T13" fmla="*/ 81 h 162"/>
                <a:gd name="T14" fmla="*/ 108 w 161"/>
                <a:gd name="T15" fmla="*/ 93 h 162"/>
                <a:gd name="T16" fmla="*/ 120 w 161"/>
                <a:gd name="T17" fmla="*/ 105 h 162"/>
                <a:gd name="T18" fmla="*/ 143 w 161"/>
                <a:gd name="T19" fmla="*/ 124 h 162"/>
                <a:gd name="T20" fmla="*/ 155 w 161"/>
                <a:gd name="T21" fmla="*/ 156 h 162"/>
                <a:gd name="T22" fmla="*/ 161 w 161"/>
                <a:gd name="T23" fmla="*/ 174 h 162"/>
                <a:gd name="T24" fmla="*/ 161 w 161"/>
                <a:gd name="T25" fmla="*/ 180 h 162"/>
                <a:gd name="T26" fmla="*/ 96 w 161"/>
                <a:gd name="T27" fmla="*/ 111 h 162"/>
                <a:gd name="T28" fmla="*/ 30 w 161"/>
                <a:gd name="T29" fmla="*/ 63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9 h 60"/>
                <a:gd name="T4" fmla="*/ 41 w 59"/>
                <a:gd name="T5" fmla="*/ 45 h 60"/>
                <a:gd name="T6" fmla="*/ 47 w 59"/>
                <a:gd name="T7" fmla="*/ 51 h 60"/>
                <a:gd name="T8" fmla="*/ 53 w 59"/>
                <a:gd name="T9" fmla="*/ 63 h 60"/>
                <a:gd name="T10" fmla="*/ 53 w 59"/>
                <a:gd name="T11" fmla="*/ 69 h 60"/>
                <a:gd name="T12" fmla="*/ 47 w 59"/>
                <a:gd name="T13" fmla="*/ 63 h 60"/>
                <a:gd name="T14" fmla="*/ 35 w 59"/>
                <a:gd name="T15" fmla="*/ 57 h 60"/>
                <a:gd name="T16" fmla="*/ 23 w 59"/>
                <a:gd name="T17" fmla="*/ 45 h 60"/>
                <a:gd name="T18" fmla="*/ 17 w 59"/>
                <a:gd name="T19" fmla="*/ 39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Freeform 21"/>
            <p:cNvSpPr>
              <a:spLocks/>
            </p:cNvSpPr>
            <p:nvPr userDrawn="1"/>
          </p:nvSpPr>
          <p:spPr bwMode="auto">
            <a:xfrm>
              <a:off x="395" y="3811"/>
              <a:ext cx="245" cy="207"/>
            </a:xfrm>
            <a:custGeom>
              <a:avLst/>
              <a:gdLst>
                <a:gd name="T0" fmla="*/ 233 w 245"/>
                <a:gd name="T1" fmla="*/ 45 h 204"/>
                <a:gd name="T2" fmla="*/ 245 w 245"/>
                <a:gd name="T3" fmla="*/ 51 h 204"/>
                <a:gd name="T4" fmla="*/ 209 w 245"/>
                <a:gd name="T5" fmla="*/ 93 h 204"/>
                <a:gd name="T6" fmla="*/ 143 w 245"/>
                <a:gd name="T7" fmla="*/ 150 h 204"/>
                <a:gd name="T8" fmla="*/ 167 w 245"/>
                <a:gd name="T9" fmla="*/ 176 h 204"/>
                <a:gd name="T10" fmla="*/ 179 w 245"/>
                <a:gd name="T11" fmla="*/ 231 h 204"/>
                <a:gd name="T12" fmla="*/ 77 w 245"/>
                <a:gd name="T13" fmla="*/ 150 h 204"/>
                <a:gd name="T14" fmla="*/ 47 w 245"/>
                <a:gd name="T15" fmla="*/ 93 h 204"/>
                <a:gd name="T16" fmla="*/ 89 w 245"/>
                <a:gd name="T17" fmla="*/ 75 h 204"/>
                <a:gd name="T18" fmla="*/ 59 w 245"/>
                <a:gd name="T19" fmla="*/ 45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5 h 204"/>
                <a:gd name="T50" fmla="*/ 233 w 245"/>
                <a:gd name="T51" fmla="*/ 45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2902" name="Rectangle 22"/>
          <p:cNvSpPr>
            <a:spLocks noGrp="1" noChangeArrowheads="1"/>
          </p:cNvSpPr>
          <p:nvPr>
            <p:ph type="ctrTitle" sz="quarter"/>
          </p:nvPr>
        </p:nvSpPr>
        <p:spPr>
          <a:xfrm>
            <a:off x="457200" y="1447800"/>
            <a:ext cx="8229600" cy="1736725"/>
          </a:xfrm>
        </p:spPr>
        <p:txBody>
          <a:bodyPr/>
          <a:lstStyle>
            <a:lvl1pPr>
              <a:defRPr sz="5400"/>
            </a:lvl1pPr>
          </a:lstStyle>
          <a:p>
            <a:r>
              <a:rPr lang="it-IT"/>
              <a:t>Fare clic per modificare lo stile del titolo</a:t>
            </a:r>
          </a:p>
        </p:txBody>
      </p:sp>
      <p:sp>
        <p:nvSpPr>
          <p:cNvPr id="12290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it-IT"/>
              <a:t>Fare clic per modificare lo stile del sottotitolo dello schema</a:t>
            </a:r>
          </a:p>
        </p:txBody>
      </p:sp>
      <p:sp>
        <p:nvSpPr>
          <p:cNvPr id="24" name="Rectangle 24"/>
          <p:cNvSpPr>
            <a:spLocks noGrp="1" noChangeArrowheads="1"/>
          </p:cNvSpPr>
          <p:nvPr>
            <p:ph type="dt" sz="quarter" idx="10"/>
          </p:nvPr>
        </p:nvSpPr>
        <p:spPr/>
        <p:txBody>
          <a:bodyPr/>
          <a:lstStyle>
            <a:lvl1pPr>
              <a:defRPr/>
            </a:lvl1pPr>
          </a:lstStyle>
          <a:p>
            <a:pPr>
              <a:defRPr/>
            </a:pPr>
            <a:endParaRPr lang="it-IT"/>
          </a:p>
        </p:txBody>
      </p:sp>
      <p:sp>
        <p:nvSpPr>
          <p:cNvPr id="25" name="Rectangle 25"/>
          <p:cNvSpPr>
            <a:spLocks noGrp="1" noChangeArrowheads="1"/>
          </p:cNvSpPr>
          <p:nvPr>
            <p:ph type="sldNum" sz="quarter" idx="11"/>
          </p:nvPr>
        </p:nvSpPr>
        <p:spPr/>
        <p:txBody>
          <a:bodyPr/>
          <a:lstStyle>
            <a:lvl1pPr>
              <a:defRPr/>
            </a:lvl1pPr>
          </a:lstStyle>
          <a:p>
            <a:pPr>
              <a:defRPr/>
            </a:pPr>
            <a:fld id="{08366171-5059-449B-A86C-DA681FA48D88}" type="slidenum">
              <a:rPr lang="it-IT"/>
              <a:pPr>
                <a:defRPr/>
              </a:pPr>
              <a:t>‹N›</a:t>
            </a:fld>
            <a:endParaRPr lang="it-IT"/>
          </a:p>
        </p:txBody>
      </p:sp>
      <p:sp>
        <p:nvSpPr>
          <p:cNvPr id="26" name="Rectangle 26"/>
          <p:cNvSpPr>
            <a:spLocks noGrp="1" noChangeArrowheads="1"/>
          </p:cNvSpPr>
          <p:nvPr>
            <p:ph type="ftr" sz="quarter" idx="12"/>
          </p:nvPr>
        </p:nvSpPr>
        <p:spPr/>
        <p:txBody>
          <a:bodyPr/>
          <a:lstStyle>
            <a:lvl1pPr>
              <a:defRPr/>
            </a:lvl1pPr>
          </a:lstStyle>
          <a:p>
            <a:pPr>
              <a:defRPr/>
            </a:pPr>
            <a:endParaRPr lang="it-IT"/>
          </a:p>
        </p:txBody>
      </p:sp>
    </p:spTree>
    <p:extLst>
      <p:ext uri="{BB962C8B-B14F-4D97-AF65-F5344CB8AC3E}">
        <p14:creationId xmlns:p14="http://schemas.microsoft.com/office/powerpoint/2010/main" val="421921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4"/>
          <p:cNvSpPr>
            <a:spLocks noGrp="1" noChangeArrowheads="1"/>
          </p:cNvSpPr>
          <p:nvPr>
            <p:ph type="dt" sz="half" idx="10"/>
          </p:nvPr>
        </p:nvSpPr>
        <p:spPr/>
        <p:txBody>
          <a:bodyPr/>
          <a:lstStyle>
            <a:lvl1pPr>
              <a:defRPr/>
            </a:lvl1pPr>
          </a:lstStyle>
          <a:p>
            <a:pPr>
              <a:defRPr/>
            </a:pPr>
            <a:endParaRPr lang="it-IT"/>
          </a:p>
        </p:txBody>
      </p:sp>
      <p:sp>
        <p:nvSpPr>
          <p:cNvPr id="5" name="Rectangle 25"/>
          <p:cNvSpPr>
            <a:spLocks noGrp="1" noChangeArrowheads="1"/>
          </p:cNvSpPr>
          <p:nvPr>
            <p:ph type="ftr" sz="quarter" idx="11"/>
          </p:nvPr>
        </p:nvSpPr>
        <p:spPr/>
        <p:txBody>
          <a:bodyPr/>
          <a:lstStyle>
            <a:lvl1pPr>
              <a:defRPr/>
            </a:lvl1pPr>
          </a:lstStyle>
          <a:p>
            <a:pPr>
              <a:defRPr/>
            </a:pPr>
            <a:endParaRPr lang="it-IT"/>
          </a:p>
        </p:txBody>
      </p:sp>
      <p:sp>
        <p:nvSpPr>
          <p:cNvPr id="6" name="Rectangle 26"/>
          <p:cNvSpPr>
            <a:spLocks noGrp="1" noChangeArrowheads="1"/>
          </p:cNvSpPr>
          <p:nvPr>
            <p:ph type="sldNum" sz="quarter" idx="12"/>
          </p:nvPr>
        </p:nvSpPr>
        <p:spPr/>
        <p:txBody>
          <a:bodyPr/>
          <a:lstStyle>
            <a:lvl1pPr>
              <a:defRPr/>
            </a:lvl1pPr>
          </a:lstStyle>
          <a:p>
            <a:pPr>
              <a:defRPr/>
            </a:pPr>
            <a:fld id="{C1890310-51EB-4483-8689-9742C52FBC3E}" type="slidenum">
              <a:rPr lang="it-IT"/>
              <a:pPr>
                <a:defRPr/>
              </a:pPr>
              <a:t>‹N›</a:t>
            </a:fld>
            <a:endParaRPr lang="it-IT"/>
          </a:p>
        </p:txBody>
      </p:sp>
    </p:spTree>
    <p:extLst>
      <p:ext uri="{BB962C8B-B14F-4D97-AF65-F5344CB8AC3E}">
        <p14:creationId xmlns:p14="http://schemas.microsoft.com/office/powerpoint/2010/main" val="350692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28600"/>
            <a:ext cx="2057400" cy="5867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28600"/>
            <a:ext cx="6019800" cy="5867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4"/>
          <p:cNvSpPr>
            <a:spLocks noGrp="1" noChangeArrowheads="1"/>
          </p:cNvSpPr>
          <p:nvPr>
            <p:ph type="dt" sz="half" idx="10"/>
          </p:nvPr>
        </p:nvSpPr>
        <p:spPr/>
        <p:txBody>
          <a:bodyPr/>
          <a:lstStyle>
            <a:lvl1pPr>
              <a:defRPr/>
            </a:lvl1pPr>
          </a:lstStyle>
          <a:p>
            <a:pPr>
              <a:defRPr/>
            </a:pPr>
            <a:endParaRPr lang="it-IT"/>
          </a:p>
        </p:txBody>
      </p:sp>
      <p:sp>
        <p:nvSpPr>
          <p:cNvPr id="5" name="Rectangle 25"/>
          <p:cNvSpPr>
            <a:spLocks noGrp="1" noChangeArrowheads="1"/>
          </p:cNvSpPr>
          <p:nvPr>
            <p:ph type="ftr" sz="quarter" idx="11"/>
          </p:nvPr>
        </p:nvSpPr>
        <p:spPr/>
        <p:txBody>
          <a:bodyPr/>
          <a:lstStyle>
            <a:lvl1pPr>
              <a:defRPr/>
            </a:lvl1pPr>
          </a:lstStyle>
          <a:p>
            <a:pPr>
              <a:defRPr/>
            </a:pPr>
            <a:endParaRPr lang="it-IT"/>
          </a:p>
        </p:txBody>
      </p:sp>
      <p:sp>
        <p:nvSpPr>
          <p:cNvPr id="6" name="Rectangle 26"/>
          <p:cNvSpPr>
            <a:spLocks noGrp="1" noChangeArrowheads="1"/>
          </p:cNvSpPr>
          <p:nvPr>
            <p:ph type="sldNum" sz="quarter" idx="12"/>
          </p:nvPr>
        </p:nvSpPr>
        <p:spPr/>
        <p:txBody>
          <a:bodyPr/>
          <a:lstStyle>
            <a:lvl1pPr>
              <a:defRPr/>
            </a:lvl1pPr>
          </a:lstStyle>
          <a:p>
            <a:pPr>
              <a:defRPr/>
            </a:pPr>
            <a:fld id="{22B8C716-E739-4EF5-BE51-B704CF78306D}" type="slidenum">
              <a:rPr lang="it-IT"/>
              <a:pPr>
                <a:defRPr/>
              </a:pPr>
              <a:t>‹N›</a:t>
            </a:fld>
            <a:endParaRPr lang="it-IT"/>
          </a:p>
        </p:txBody>
      </p:sp>
    </p:spTree>
    <p:extLst>
      <p:ext uri="{BB962C8B-B14F-4D97-AF65-F5344CB8AC3E}">
        <p14:creationId xmlns:p14="http://schemas.microsoft.com/office/powerpoint/2010/main" val="393823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457200" y="1600200"/>
            <a:ext cx="4038600" cy="4495800"/>
          </a:xfrm>
        </p:spPr>
        <p:txBody>
          <a:bodyPr/>
          <a:lstStyle/>
          <a:p>
            <a:pPr lvl="0"/>
            <a:endParaRPr lang="it-IT" noProof="0" smtClean="0"/>
          </a:p>
        </p:txBody>
      </p:sp>
      <p:sp>
        <p:nvSpPr>
          <p:cNvPr id="4" name="Segnaposto testo 3"/>
          <p:cNvSpPr>
            <a:spLocks noGrp="1"/>
          </p:cNvSpPr>
          <p:nvPr>
            <p:ph type="body" sz="half" idx="2"/>
          </p:nvPr>
        </p:nvSpPr>
        <p:spPr>
          <a:xfrm>
            <a:off x="4648200" y="1600200"/>
            <a:ext cx="4038600" cy="4495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53BA6F92-FA03-4E69-8D04-3ED890A5E5B3}" type="slidenum">
              <a:rPr lang="it-IT"/>
              <a:pPr>
                <a:defRPr/>
              </a:pPr>
              <a:t>‹N›</a:t>
            </a:fld>
            <a:endParaRPr lang="it-IT"/>
          </a:p>
        </p:txBody>
      </p:sp>
    </p:spTree>
    <p:extLst>
      <p:ext uri="{BB962C8B-B14F-4D97-AF65-F5344CB8AC3E}">
        <p14:creationId xmlns:p14="http://schemas.microsoft.com/office/powerpoint/2010/main" val="3947323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495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600200"/>
            <a:ext cx="4038600" cy="4495800"/>
          </a:xfrm>
        </p:spPr>
        <p:txBody>
          <a:bodyPr/>
          <a:lstStyle/>
          <a:p>
            <a:pPr lvl="0"/>
            <a:endParaRPr lang="it-IT" noProof="0" smtClean="0"/>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D344637D-0D37-410A-BAF4-69BA2C53E58F}" type="slidenum">
              <a:rPr lang="it-IT"/>
              <a:pPr>
                <a:defRPr/>
              </a:pPr>
              <a:t>‹N›</a:t>
            </a:fld>
            <a:endParaRPr lang="it-IT"/>
          </a:p>
        </p:txBody>
      </p:sp>
    </p:spTree>
    <p:extLst>
      <p:ext uri="{BB962C8B-B14F-4D97-AF65-F5344CB8AC3E}">
        <p14:creationId xmlns:p14="http://schemas.microsoft.com/office/powerpoint/2010/main" val="18477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495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48200" y="1600200"/>
            <a:ext cx="4038600" cy="4495800"/>
          </a:xfrm>
        </p:spPr>
        <p:txBody>
          <a:bodyPr/>
          <a:lstStyle/>
          <a:p>
            <a:pPr lvl="0"/>
            <a:endParaRPr lang="it-IT" noProof="0" smtClean="0"/>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AB45F8ED-FBD0-40BF-9B30-137B6980F237}" type="slidenum">
              <a:rPr lang="it-IT"/>
              <a:pPr>
                <a:defRPr/>
              </a:pPr>
              <a:t>‹N›</a:t>
            </a:fld>
            <a:endParaRPr lang="it-IT"/>
          </a:p>
        </p:txBody>
      </p:sp>
    </p:spTree>
    <p:extLst>
      <p:ext uri="{BB962C8B-B14F-4D97-AF65-F5344CB8AC3E}">
        <p14:creationId xmlns:p14="http://schemas.microsoft.com/office/powerpoint/2010/main" val="1853108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430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457200" y="1600200"/>
            <a:ext cx="8229600" cy="4495800"/>
          </a:xfrm>
        </p:spPr>
        <p:txBody>
          <a:bodyPr/>
          <a:lstStyle/>
          <a:p>
            <a:pPr lvl="0"/>
            <a:endParaRPr lang="it-IT" noProof="0" smtClean="0"/>
          </a:p>
        </p:txBody>
      </p:sp>
      <p:sp>
        <p:nvSpPr>
          <p:cNvPr id="4" name="Rectangle 24"/>
          <p:cNvSpPr>
            <a:spLocks noGrp="1" noChangeArrowheads="1"/>
          </p:cNvSpPr>
          <p:nvPr>
            <p:ph type="dt" sz="half" idx="10"/>
          </p:nvPr>
        </p:nvSpPr>
        <p:spPr/>
        <p:txBody>
          <a:bodyPr/>
          <a:lstStyle>
            <a:lvl1pPr>
              <a:defRPr/>
            </a:lvl1pPr>
          </a:lstStyle>
          <a:p>
            <a:pPr>
              <a:defRPr/>
            </a:pPr>
            <a:endParaRPr lang="it-IT"/>
          </a:p>
        </p:txBody>
      </p:sp>
      <p:sp>
        <p:nvSpPr>
          <p:cNvPr id="5" name="Rectangle 25"/>
          <p:cNvSpPr>
            <a:spLocks noGrp="1" noChangeArrowheads="1"/>
          </p:cNvSpPr>
          <p:nvPr>
            <p:ph type="ftr" sz="quarter" idx="11"/>
          </p:nvPr>
        </p:nvSpPr>
        <p:spPr/>
        <p:txBody>
          <a:bodyPr/>
          <a:lstStyle>
            <a:lvl1pPr>
              <a:defRPr/>
            </a:lvl1pPr>
          </a:lstStyle>
          <a:p>
            <a:pPr>
              <a:defRPr/>
            </a:pPr>
            <a:endParaRPr lang="it-IT"/>
          </a:p>
        </p:txBody>
      </p:sp>
      <p:sp>
        <p:nvSpPr>
          <p:cNvPr id="6" name="Rectangle 26"/>
          <p:cNvSpPr>
            <a:spLocks noGrp="1" noChangeArrowheads="1"/>
          </p:cNvSpPr>
          <p:nvPr>
            <p:ph type="sldNum" sz="quarter" idx="12"/>
          </p:nvPr>
        </p:nvSpPr>
        <p:spPr/>
        <p:txBody>
          <a:bodyPr/>
          <a:lstStyle>
            <a:lvl1pPr>
              <a:defRPr/>
            </a:lvl1pPr>
          </a:lstStyle>
          <a:p>
            <a:pPr>
              <a:defRPr/>
            </a:pPr>
            <a:fld id="{12075B93-8502-4217-895D-718C6DE41683}" type="slidenum">
              <a:rPr lang="it-IT"/>
              <a:pPr>
                <a:defRPr/>
              </a:pPr>
              <a:t>‹N›</a:t>
            </a:fld>
            <a:endParaRPr lang="it-IT"/>
          </a:p>
        </p:txBody>
      </p:sp>
    </p:spTree>
    <p:extLst>
      <p:ext uri="{BB962C8B-B14F-4D97-AF65-F5344CB8AC3E}">
        <p14:creationId xmlns:p14="http://schemas.microsoft.com/office/powerpoint/2010/main" val="458600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495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495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2B5ED8C6-D886-42CA-827E-AED44F8D6A6A}" type="slidenum">
              <a:rPr lang="it-IT"/>
              <a:pPr>
                <a:defRPr/>
              </a:pPr>
              <a:t>‹N›</a:t>
            </a:fld>
            <a:endParaRPr lang="it-IT"/>
          </a:p>
        </p:txBody>
      </p:sp>
    </p:spTree>
    <p:extLst>
      <p:ext uri="{BB962C8B-B14F-4D97-AF65-F5344CB8AC3E}">
        <p14:creationId xmlns:p14="http://schemas.microsoft.com/office/powerpoint/2010/main" val="196729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4"/>
          <p:cNvSpPr>
            <a:spLocks noGrp="1" noChangeArrowheads="1"/>
          </p:cNvSpPr>
          <p:nvPr>
            <p:ph type="dt" sz="half" idx="10"/>
          </p:nvPr>
        </p:nvSpPr>
        <p:spPr/>
        <p:txBody>
          <a:bodyPr/>
          <a:lstStyle>
            <a:lvl1pPr>
              <a:defRPr/>
            </a:lvl1pPr>
          </a:lstStyle>
          <a:p>
            <a:pPr>
              <a:defRPr/>
            </a:pPr>
            <a:endParaRPr lang="it-IT"/>
          </a:p>
        </p:txBody>
      </p:sp>
      <p:sp>
        <p:nvSpPr>
          <p:cNvPr id="5" name="Rectangle 25"/>
          <p:cNvSpPr>
            <a:spLocks noGrp="1" noChangeArrowheads="1"/>
          </p:cNvSpPr>
          <p:nvPr>
            <p:ph type="ftr" sz="quarter" idx="11"/>
          </p:nvPr>
        </p:nvSpPr>
        <p:spPr/>
        <p:txBody>
          <a:bodyPr/>
          <a:lstStyle>
            <a:lvl1pPr>
              <a:defRPr/>
            </a:lvl1pPr>
          </a:lstStyle>
          <a:p>
            <a:pPr>
              <a:defRPr/>
            </a:pPr>
            <a:endParaRPr lang="it-IT"/>
          </a:p>
        </p:txBody>
      </p:sp>
      <p:sp>
        <p:nvSpPr>
          <p:cNvPr id="6" name="Rectangle 26"/>
          <p:cNvSpPr>
            <a:spLocks noGrp="1" noChangeArrowheads="1"/>
          </p:cNvSpPr>
          <p:nvPr>
            <p:ph type="sldNum" sz="quarter" idx="12"/>
          </p:nvPr>
        </p:nvSpPr>
        <p:spPr/>
        <p:txBody>
          <a:bodyPr/>
          <a:lstStyle>
            <a:lvl1pPr>
              <a:defRPr/>
            </a:lvl1pPr>
          </a:lstStyle>
          <a:p>
            <a:pPr>
              <a:defRPr/>
            </a:pPr>
            <a:fld id="{EE764724-047D-4F83-A696-91D90D61C96C}" type="slidenum">
              <a:rPr lang="it-IT"/>
              <a:pPr>
                <a:defRPr/>
              </a:pPr>
              <a:t>‹N›</a:t>
            </a:fld>
            <a:endParaRPr lang="it-IT"/>
          </a:p>
        </p:txBody>
      </p:sp>
    </p:spTree>
    <p:extLst>
      <p:ext uri="{BB962C8B-B14F-4D97-AF65-F5344CB8AC3E}">
        <p14:creationId xmlns:p14="http://schemas.microsoft.com/office/powerpoint/2010/main" val="254683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4"/>
          <p:cNvSpPr>
            <a:spLocks noGrp="1" noChangeArrowheads="1"/>
          </p:cNvSpPr>
          <p:nvPr>
            <p:ph type="dt" sz="half" idx="10"/>
          </p:nvPr>
        </p:nvSpPr>
        <p:spPr/>
        <p:txBody>
          <a:bodyPr/>
          <a:lstStyle>
            <a:lvl1pPr>
              <a:defRPr/>
            </a:lvl1pPr>
          </a:lstStyle>
          <a:p>
            <a:pPr>
              <a:defRPr/>
            </a:pPr>
            <a:endParaRPr lang="it-IT"/>
          </a:p>
        </p:txBody>
      </p:sp>
      <p:sp>
        <p:nvSpPr>
          <p:cNvPr id="5" name="Rectangle 25"/>
          <p:cNvSpPr>
            <a:spLocks noGrp="1" noChangeArrowheads="1"/>
          </p:cNvSpPr>
          <p:nvPr>
            <p:ph type="ftr" sz="quarter" idx="11"/>
          </p:nvPr>
        </p:nvSpPr>
        <p:spPr/>
        <p:txBody>
          <a:bodyPr/>
          <a:lstStyle>
            <a:lvl1pPr>
              <a:defRPr/>
            </a:lvl1pPr>
          </a:lstStyle>
          <a:p>
            <a:pPr>
              <a:defRPr/>
            </a:pPr>
            <a:endParaRPr lang="it-IT"/>
          </a:p>
        </p:txBody>
      </p:sp>
      <p:sp>
        <p:nvSpPr>
          <p:cNvPr id="6" name="Rectangle 26"/>
          <p:cNvSpPr>
            <a:spLocks noGrp="1" noChangeArrowheads="1"/>
          </p:cNvSpPr>
          <p:nvPr>
            <p:ph type="sldNum" sz="quarter" idx="12"/>
          </p:nvPr>
        </p:nvSpPr>
        <p:spPr/>
        <p:txBody>
          <a:bodyPr/>
          <a:lstStyle>
            <a:lvl1pPr>
              <a:defRPr/>
            </a:lvl1pPr>
          </a:lstStyle>
          <a:p>
            <a:pPr>
              <a:defRPr/>
            </a:pPr>
            <a:fld id="{2CA4A0BD-A08B-4F8A-8B38-7336D2BE8781}" type="slidenum">
              <a:rPr lang="it-IT"/>
              <a:pPr>
                <a:defRPr/>
              </a:pPr>
              <a:t>‹N›</a:t>
            </a:fld>
            <a:endParaRPr lang="it-IT"/>
          </a:p>
        </p:txBody>
      </p:sp>
    </p:spTree>
    <p:extLst>
      <p:ext uri="{BB962C8B-B14F-4D97-AF65-F5344CB8AC3E}">
        <p14:creationId xmlns:p14="http://schemas.microsoft.com/office/powerpoint/2010/main" val="215330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8992E003-F6BE-4A31-B70B-E38BC1BF7186}" type="slidenum">
              <a:rPr lang="it-IT"/>
              <a:pPr>
                <a:defRPr/>
              </a:pPr>
              <a:t>‹N›</a:t>
            </a:fld>
            <a:endParaRPr lang="it-IT"/>
          </a:p>
        </p:txBody>
      </p:sp>
    </p:spTree>
    <p:extLst>
      <p:ext uri="{BB962C8B-B14F-4D97-AF65-F5344CB8AC3E}">
        <p14:creationId xmlns:p14="http://schemas.microsoft.com/office/powerpoint/2010/main" val="89506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4"/>
          <p:cNvSpPr>
            <a:spLocks noGrp="1" noChangeArrowheads="1"/>
          </p:cNvSpPr>
          <p:nvPr>
            <p:ph type="dt" sz="half" idx="10"/>
          </p:nvPr>
        </p:nvSpPr>
        <p:spPr/>
        <p:txBody>
          <a:bodyPr/>
          <a:lstStyle>
            <a:lvl1pPr>
              <a:defRPr/>
            </a:lvl1pPr>
          </a:lstStyle>
          <a:p>
            <a:pPr>
              <a:defRPr/>
            </a:pPr>
            <a:endParaRPr lang="it-IT"/>
          </a:p>
        </p:txBody>
      </p:sp>
      <p:sp>
        <p:nvSpPr>
          <p:cNvPr id="8" name="Rectangle 25"/>
          <p:cNvSpPr>
            <a:spLocks noGrp="1" noChangeArrowheads="1"/>
          </p:cNvSpPr>
          <p:nvPr>
            <p:ph type="ftr" sz="quarter" idx="11"/>
          </p:nvPr>
        </p:nvSpPr>
        <p:spPr/>
        <p:txBody>
          <a:bodyPr/>
          <a:lstStyle>
            <a:lvl1pPr>
              <a:defRPr/>
            </a:lvl1pPr>
          </a:lstStyle>
          <a:p>
            <a:pPr>
              <a:defRPr/>
            </a:pPr>
            <a:endParaRPr lang="it-IT"/>
          </a:p>
        </p:txBody>
      </p:sp>
      <p:sp>
        <p:nvSpPr>
          <p:cNvPr id="9" name="Rectangle 26"/>
          <p:cNvSpPr>
            <a:spLocks noGrp="1" noChangeArrowheads="1"/>
          </p:cNvSpPr>
          <p:nvPr>
            <p:ph type="sldNum" sz="quarter" idx="12"/>
          </p:nvPr>
        </p:nvSpPr>
        <p:spPr/>
        <p:txBody>
          <a:bodyPr/>
          <a:lstStyle>
            <a:lvl1pPr>
              <a:defRPr/>
            </a:lvl1pPr>
          </a:lstStyle>
          <a:p>
            <a:pPr>
              <a:defRPr/>
            </a:pPr>
            <a:fld id="{E3577E1D-A274-4988-A060-043D36D46F3D}" type="slidenum">
              <a:rPr lang="it-IT"/>
              <a:pPr>
                <a:defRPr/>
              </a:pPr>
              <a:t>‹N›</a:t>
            </a:fld>
            <a:endParaRPr lang="it-IT"/>
          </a:p>
        </p:txBody>
      </p:sp>
    </p:spTree>
    <p:extLst>
      <p:ext uri="{BB962C8B-B14F-4D97-AF65-F5344CB8AC3E}">
        <p14:creationId xmlns:p14="http://schemas.microsoft.com/office/powerpoint/2010/main" val="310304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4"/>
          <p:cNvSpPr>
            <a:spLocks noGrp="1" noChangeArrowheads="1"/>
          </p:cNvSpPr>
          <p:nvPr>
            <p:ph type="dt" sz="half" idx="10"/>
          </p:nvPr>
        </p:nvSpPr>
        <p:spPr/>
        <p:txBody>
          <a:bodyPr/>
          <a:lstStyle>
            <a:lvl1pPr>
              <a:defRPr/>
            </a:lvl1pPr>
          </a:lstStyle>
          <a:p>
            <a:pPr>
              <a:defRPr/>
            </a:pPr>
            <a:endParaRPr lang="it-IT"/>
          </a:p>
        </p:txBody>
      </p:sp>
      <p:sp>
        <p:nvSpPr>
          <p:cNvPr id="4" name="Rectangle 25"/>
          <p:cNvSpPr>
            <a:spLocks noGrp="1" noChangeArrowheads="1"/>
          </p:cNvSpPr>
          <p:nvPr>
            <p:ph type="ftr" sz="quarter" idx="11"/>
          </p:nvPr>
        </p:nvSpPr>
        <p:spPr/>
        <p:txBody>
          <a:bodyPr/>
          <a:lstStyle>
            <a:lvl1pPr>
              <a:defRPr/>
            </a:lvl1pPr>
          </a:lstStyle>
          <a:p>
            <a:pPr>
              <a:defRPr/>
            </a:pPr>
            <a:endParaRPr lang="it-IT"/>
          </a:p>
        </p:txBody>
      </p:sp>
      <p:sp>
        <p:nvSpPr>
          <p:cNvPr id="5" name="Rectangle 26"/>
          <p:cNvSpPr>
            <a:spLocks noGrp="1" noChangeArrowheads="1"/>
          </p:cNvSpPr>
          <p:nvPr>
            <p:ph type="sldNum" sz="quarter" idx="12"/>
          </p:nvPr>
        </p:nvSpPr>
        <p:spPr/>
        <p:txBody>
          <a:bodyPr/>
          <a:lstStyle>
            <a:lvl1pPr>
              <a:defRPr/>
            </a:lvl1pPr>
          </a:lstStyle>
          <a:p>
            <a:pPr>
              <a:defRPr/>
            </a:pPr>
            <a:fld id="{A43BFDD0-F9D5-43C9-B85B-E2FCD791DBE0}" type="slidenum">
              <a:rPr lang="it-IT"/>
              <a:pPr>
                <a:defRPr/>
              </a:pPr>
              <a:t>‹N›</a:t>
            </a:fld>
            <a:endParaRPr lang="it-IT"/>
          </a:p>
        </p:txBody>
      </p:sp>
    </p:spTree>
    <p:extLst>
      <p:ext uri="{BB962C8B-B14F-4D97-AF65-F5344CB8AC3E}">
        <p14:creationId xmlns:p14="http://schemas.microsoft.com/office/powerpoint/2010/main" val="165043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lvl1pPr>
          </a:lstStyle>
          <a:p>
            <a:pPr>
              <a:defRPr/>
            </a:pPr>
            <a:endParaRPr lang="it-IT"/>
          </a:p>
        </p:txBody>
      </p:sp>
      <p:sp>
        <p:nvSpPr>
          <p:cNvPr id="3" name="Rectangle 25"/>
          <p:cNvSpPr>
            <a:spLocks noGrp="1" noChangeArrowheads="1"/>
          </p:cNvSpPr>
          <p:nvPr>
            <p:ph type="ftr" sz="quarter" idx="11"/>
          </p:nvPr>
        </p:nvSpPr>
        <p:spPr/>
        <p:txBody>
          <a:bodyPr/>
          <a:lstStyle>
            <a:lvl1pPr>
              <a:defRPr/>
            </a:lvl1pPr>
          </a:lstStyle>
          <a:p>
            <a:pPr>
              <a:defRPr/>
            </a:pPr>
            <a:endParaRPr lang="it-IT"/>
          </a:p>
        </p:txBody>
      </p:sp>
      <p:sp>
        <p:nvSpPr>
          <p:cNvPr id="4" name="Rectangle 26"/>
          <p:cNvSpPr>
            <a:spLocks noGrp="1" noChangeArrowheads="1"/>
          </p:cNvSpPr>
          <p:nvPr>
            <p:ph type="sldNum" sz="quarter" idx="12"/>
          </p:nvPr>
        </p:nvSpPr>
        <p:spPr/>
        <p:txBody>
          <a:bodyPr/>
          <a:lstStyle>
            <a:lvl1pPr>
              <a:defRPr/>
            </a:lvl1pPr>
          </a:lstStyle>
          <a:p>
            <a:pPr>
              <a:defRPr/>
            </a:pPr>
            <a:fld id="{349EFCDD-6786-4D7E-8508-5C565B0D0603}" type="slidenum">
              <a:rPr lang="it-IT"/>
              <a:pPr>
                <a:defRPr/>
              </a:pPr>
              <a:t>‹N›</a:t>
            </a:fld>
            <a:endParaRPr lang="it-IT"/>
          </a:p>
        </p:txBody>
      </p:sp>
    </p:spTree>
    <p:extLst>
      <p:ext uri="{BB962C8B-B14F-4D97-AF65-F5344CB8AC3E}">
        <p14:creationId xmlns:p14="http://schemas.microsoft.com/office/powerpoint/2010/main" val="1159759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7E3EB8AA-B116-40AB-88AA-BAC1FB8F942F}" type="slidenum">
              <a:rPr lang="it-IT"/>
              <a:pPr>
                <a:defRPr/>
              </a:pPr>
              <a:t>‹N›</a:t>
            </a:fld>
            <a:endParaRPr lang="it-IT"/>
          </a:p>
        </p:txBody>
      </p:sp>
    </p:spTree>
    <p:extLst>
      <p:ext uri="{BB962C8B-B14F-4D97-AF65-F5344CB8AC3E}">
        <p14:creationId xmlns:p14="http://schemas.microsoft.com/office/powerpoint/2010/main" val="415630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4"/>
          <p:cNvSpPr>
            <a:spLocks noGrp="1" noChangeArrowheads="1"/>
          </p:cNvSpPr>
          <p:nvPr>
            <p:ph type="dt" sz="half" idx="10"/>
          </p:nvPr>
        </p:nvSpPr>
        <p:spPr/>
        <p:txBody>
          <a:bodyPr/>
          <a:lstStyle>
            <a:lvl1pPr>
              <a:defRPr/>
            </a:lvl1pPr>
          </a:lstStyle>
          <a:p>
            <a:pPr>
              <a:defRPr/>
            </a:pPr>
            <a:endParaRPr lang="it-IT"/>
          </a:p>
        </p:txBody>
      </p:sp>
      <p:sp>
        <p:nvSpPr>
          <p:cNvPr id="6" name="Rectangle 25"/>
          <p:cNvSpPr>
            <a:spLocks noGrp="1" noChangeArrowheads="1"/>
          </p:cNvSpPr>
          <p:nvPr>
            <p:ph type="ftr" sz="quarter" idx="11"/>
          </p:nvPr>
        </p:nvSpPr>
        <p:spPr/>
        <p:txBody>
          <a:bodyPr/>
          <a:lstStyle>
            <a:lvl1pPr>
              <a:defRPr/>
            </a:lvl1pPr>
          </a:lstStyle>
          <a:p>
            <a:pPr>
              <a:defRPr/>
            </a:pPr>
            <a:endParaRPr lang="it-IT"/>
          </a:p>
        </p:txBody>
      </p:sp>
      <p:sp>
        <p:nvSpPr>
          <p:cNvPr id="7" name="Rectangle 26"/>
          <p:cNvSpPr>
            <a:spLocks noGrp="1" noChangeArrowheads="1"/>
          </p:cNvSpPr>
          <p:nvPr>
            <p:ph type="sldNum" sz="quarter" idx="12"/>
          </p:nvPr>
        </p:nvSpPr>
        <p:spPr/>
        <p:txBody>
          <a:bodyPr/>
          <a:lstStyle>
            <a:lvl1pPr>
              <a:defRPr/>
            </a:lvl1pPr>
          </a:lstStyle>
          <a:p>
            <a:pPr>
              <a:defRPr/>
            </a:pPr>
            <a:fld id="{9EE858A5-9768-4CE3-8EF6-D9225E23BAA6}" type="slidenum">
              <a:rPr lang="it-IT"/>
              <a:pPr>
                <a:defRPr/>
              </a:pPr>
              <a:t>‹N›</a:t>
            </a:fld>
            <a:endParaRPr lang="it-IT"/>
          </a:p>
        </p:txBody>
      </p:sp>
    </p:spTree>
    <p:extLst>
      <p:ext uri="{BB962C8B-B14F-4D97-AF65-F5344CB8AC3E}">
        <p14:creationId xmlns:p14="http://schemas.microsoft.com/office/powerpoint/2010/main" val="4234214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001847"/>
            </a:gs>
          </a:gsLst>
          <a:path path="shape">
            <a:fillToRect l="50000" t="50000" r="50000" b="5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4009 w 6027"/>
                <a:gd name="T1" fmla="*/ 9 h 2296"/>
                <a:gd name="T2" fmla="*/ 0 w 6027"/>
                <a:gd name="T3" fmla="*/ 9 h 2296"/>
                <a:gd name="T4" fmla="*/ 0 w 6027"/>
                <a:gd name="T5" fmla="*/ 0 h 2296"/>
                <a:gd name="T6" fmla="*/ 4009 w 6027"/>
                <a:gd name="T7" fmla="*/ 0 h 2296"/>
                <a:gd name="T8" fmla="*/ 4009 w 6027"/>
                <a:gd name="T9" fmla="*/ 9 h 2296"/>
                <a:gd name="T10" fmla="*/ 4009 w 6027"/>
                <a:gd name="T11" fmla="*/ 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86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it-IT"/>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nvGrpSpPr>
          <p:cNvPr id="1028" name="Group 6"/>
          <p:cNvGrpSpPr>
            <a:grpSpLocks/>
          </p:cNvGrpSpPr>
          <p:nvPr/>
        </p:nvGrpSpPr>
        <p:grpSpPr bwMode="auto">
          <a:xfrm>
            <a:off x="0" y="6019800"/>
            <a:ext cx="7848600" cy="857250"/>
            <a:chOff x="0" y="3792"/>
            <a:chExt cx="4944" cy="540"/>
          </a:xfrm>
        </p:grpSpPr>
        <p:sp>
          <p:nvSpPr>
            <p:cNvPr id="12186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it-IT"/>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49 h 353"/>
                  <a:gd name="T4" fmla="*/ 24 w 186"/>
                  <a:gd name="T5" fmla="*/ 84 h 353"/>
                  <a:gd name="T6" fmla="*/ 18 w 186"/>
                  <a:gd name="T7" fmla="*/ 181 h 353"/>
                  <a:gd name="T8" fmla="*/ 42 w 186"/>
                  <a:gd name="T9" fmla="*/ 314 h 353"/>
                  <a:gd name="T10" fmla="*/ 48 w 186"/>
                  <a:gd name="T11" fmla="*/ 445 h 353"/>
                  <a:gd name="T12" fmla="*/ 0 w 186"/>
                  <a:gd name="T13" fmla="*/ 972 h 353"/>
                  <a:gd name="T14" fmla="*/ 54 w 186"/>
                  <a:gd name="T15" fmla="*/ 643 h 353"/>
                  <a:gd name="T16" fmla="*/ 84 w 186"/>
                  <a:gd name="T17" fmla="*/ 593 h 353"/>
                  <a:gd name="T18" fmla="*/ 126 w 186"/>
                  <a:gd name="T19" fmla="*/ 348 h 353"/>
                  <a:gd name="T20" fmla="*/ 144 w 186"/>
                  <a:gd name="T21" fmla="*/ 329 h 353"/>
                  <a:gd name="T22" fmla="*/ 144 w 186"/>
                  <a:gd name="T23" fmla="*/ 248 h 353"/>
                  <a:gd name="T24" fmla="*/ 186 w 186"/>
                  <a:gd name="T25" fmla="*/ 181 h 353"/>
                  <a:gd name="T26" fmla="*/ 162 w 186"/>
                  <a:gd name="T27" fmla="*/ 16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7 h 66"/>
                  <a:gd name="T8" fmla="*/ 6 w 155"/>
                  <a:gd name="T9" fmla="*/ 49 h 66"/>
                  <a:gd name="T10" fmla="*/ 0 w 155"/>
                  <a:gd name="T11" fmla="*/ 68 h 66"/>
                  <a:gd name="T12" fmla="*/ 78 w 155"/>
                  <a:gd name="T13" fmla="*/ 166 h 66"/>
                  <a:gd name="T14" fmla="*/ 96 w 155"/>
                  <a:gd name="T15" fmla="*/ 117 h 66"/>
                  <a:gd name="T16" fmla="*/ 155 w 155"/>
                  <a:gd name="T17" fmla="*/ 185 h 66"/>
                  <a:gd name="T18" fmla="*/ 126 w 155"/>
                  <a:gd name="T19" fmla="*/ 6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 name="Freeform 13"/>
              <p:cNvSpPr>
                <a:spLocks/>
              </p:cNvSpPr>
              <p:nvPr userDrawn="1"/>
            </p:nvSpPr>
            <p:spPr bwMode="ltGray">
              <a:xfrm>
                <a:off x="2486" y="3859"/>
                <a:ext cx="42" cy="81"/>
              </a:xfrm>
              <a:custGeom>
                <a:avLst/>
                <a:gdLst>
                  <a:gd name="T0" fmla="*/ 6 w 42"/>
                  <a:gd name="T1" fmla="*/ 105 h 72"/>
                  <a:gd name="T2" fmla="*/ 0 w 42"/>
                  <a:gd name="T3" fmla="*/ 53 h 72"/>
                  <a:gd name="T4" fmla="*/ 12 w 42"/>
                  <a:gd name="T5" fmla="*/ 18 h 72"/>
                  <a:gd name="T6" fmla="*/ 0 w 42"/>
                  <a:gd name="T7" fmla="*/ 18 h 72"/>
                  <a:gd name="T8" fmla="*/ 12 w 42"/>
                  <a:gd name="T9" fmla="*/ 18 h 72"/>
                  <a:gd name="T10" fmla="*/ 24 w 42"/>
                  <a:gd name="T11" fmla="*/ 18 h 72"/>
                  <a:gd name="T12" fmla="*/ 36 w 42"/>
                  <a:gd name="T13" fmla="*/ 18 h 72"/>
                  <a:gd name="T14" fmla="*/ 42 w 42"/>
                  <a:gd name="T15" fmla="*/ 0 h 72"/>
                  <a:gd name="T16" fmla="*/ 30 w 42"/>
                  <a:gd name="T17" fmla="*/ 53 h 72"/>
                  <a:gd name="T18" fmla="*/ 42 w 42"/>
                  <a:gd name="T19" fmla="*/ 141 h 72"/>
                  <a:gd name="T20" fmla="*/ 12 w 42"/>
                  <a:gd name="T21" fmla="*/ 206 h 72"/>
                  <a:gd name="T22" fmla="*/ 6 w 42"/>
                  <a:gd name="T23" fmla="*/ 105 h 72"/>
                  <a:gd name="T24" fmla="*/ 6 w 42"/>
                  <a:gd name="T25" fmla="*/ 105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187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it-IT"/>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9 h 287"/>
                <a:gd name="T4" fmla="*/ 66 w 365"/>
                <a:gd name="T5" fmla="*/ 126 h 287"/>
                <a:gd name="T6" fmla="*/ 143 w 365"/>
                <a:gd name="T7" fmla="*/ 207 h 287"/>
                <a:gd name="T8" fmla="*/ 191 w 365"/>
                <a:gd name="T9" fmla="*/ 189 h 287"/>
                <a:gd name="T10" fmla="*/ 341 w 365"/>
                <a:gd name="T11" fmla="*/ 323 h 287"/>
                <a:gd name="T12" fmla="*/ 305 w 365"/>
                <a:gd name="T13" fmla="*/ 198 h 287"/>
                <a:gd name="T14" fmla="*/ 365 w 365"/>
                <a:gd name="T15" fmla="*/ 150 h 287"/>
                <a:gd name="T16" fmla="*/ 359 w 365"/>
                <a:gd name="T17" fmla="*/ 144 h 287"/>
                <a:gd name="T18" fmla="*/ 335 w 365"/>
                <a:gd name="T19" fmla="*/ 132 h 287"/>
                <a:gd name="T20" fmla="*/ 299 w 365"/>
                <a:gd name="T21" fmla="*/ 99 h 287"/>
                <a:gd name="T22" fmla="*/ 257 w 365"/>
                <a:gd name="T23" fmla="*/ 81 h 287"/>
                <a:gd name="T24" fmla="*/ 215 w 365"/>
                <a:gd name="T25" fmla="*/ 63 h 287"/>
                <a:gd name="T26" fmla="*/ 173 w 365"/>
                <a:gd name="T27" fmla="*/ 45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9 h 60"/>
                <a:gd name="T16" fmla="*/ 65 w 71"/>
                <a:gd name="T17" fmla="*/ 51 h 60"/>
                <a:gd name="T18" fmla="*/ 71 w 71"/>
                <a:gd name="T19" fmla="*/ 63 h 60"/>
                <a:gd name="T20" fmla="*/ 71 w 71"/>
                <a:gd name="T21" fmla="*/ 69 h 60"/>
                <a:gd name="T22" fmla="*/ 59 w 71"/>
                <a:gd name="T23" fmla="*/ 63 h 60"/>
                <a:gd name="T24" fmla="*/ 47 w 71"/>
                <a:gd name="T25" fmla="*/ 51 h 60"/>
                <a:gd name="T26" fmla="*/ 23 w 71"/>
                <a:gd name="T27" fmla="*/ 39 h 60"/>
                <a:gd name="T28" fmla="*/ 23 w 71"/>
                <a:gd name="T29" fmla="*/ 45 h 60"/>
                <a:gd name="T30" fmla="*/ 18 w 71"/>
                <a:gd name="T31" fmla="*/ 51 h 60"/>
                <a:gd name="T32" fmla="*/ 12 w 71"/>
                <a:gd name="T33" fmla="*/ 57 h 60"/>
                <a:gd name="T34" fmla="*/ 6 w 71"/>
                <a:gd name="T35" fmla="*/ 57 h 60"/>
                <a:gd name="T36" fmla="*/ 6 w 71"/>
                <a:gd name="T37" fmla="*/ 57 h 60"/>
                <a:gd name="T38" fmla="*/ 6 w 71"/>
                <a:gd name="T39" fmla="*/ 45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3 h 162"/>
                <a:gd name="T10" fmla="*/ 96 w 161"/>
                <a:gd name="T11" fmla="*/ 69 h 162"/>
                <a:gd name="T12" fmla="*/ 102 w 161"/>
                <a:gd name="T13" fmla="*/ 81 h 162"/>
                <a:gd name="T14" fmla="*/ 108 w 161"/>
                <a:gd name="T15" fmla="*/ 93 h 162"/>
                <a:gd name="T16" fmla="*/ 120 w 161"/>
                <a:gd name="T17" fmla="*/ 105 h 162"/>
                <a:gd name="T18" fmla="*/ 143 w 161"/>
                <a:gd name="T19" fmla="*/ 124 h 162"/>
                <a:gd name="T20" fmla="*/ 155 w 161"/>
                <a:gd name="T21" fmla="*/ 156 h 162"/>
                <a:gd name="T22" fmla="*/ 161 w 161"/>
                <a:gd name="T23" fmla="*/ 174 h 162"/>
                <a:gd name="T24" fmla="*/ 161 w 161"/>
                <a:gd name="T25" fmla="*/ 180 h 162"/>
                <a:gd name="T26" fmla="*/ 96 w 161"/>
                <a:gd name="T27" fmla="*/ 111 h 162"/>
                <a:gd name="T28" fmla="*/ 30 w 161"/>
                <a:gd name="T29" fmla="*/ 63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 name="Freeform 20"/>
            <p:cNvSpPr>
              <a:spLocks/>
            </p:cNvSpPr>
            <p:nvPr/>
          </p:nvSpPr>
          <p:spPr bwMode="auto">
            <a:xfrm>
              <a:off x="706" y="3854"/>
              <a:ext cx="59" cy="61"/>
            </a:xfrm>
            <a:custGeom>
              <a:avLst/>
              <a:gdLst>
                <a:gd name="T0" fmla="*/ 59 w 59"/>
                <a:gd name="T1" fmla="*/ 6 h 60"/>
                <a:gd name="T2" fmla="*/ 41 w 59"/>
                <a:gd name="T3" fmla="*/ 39 h 60"/>
                <a:gd name="T4" fmla="*/ 41 w 59"/>
                <a:gd name="T5" fmla="*/ 45 h 60"/>
                <a:gd name="T6" fmla="*/ 47 w 59"/>
                <a:gd name="T7" fmla="*/ 51 h 60"/>
                <a:gd name="T8" fmla="*/ 53 w 59"/>
                <a:gd name="T9" fmla="*/ 63 h 60"/>
                <a:gd name="T10" fmla="*/ 53 w 59"/>
                <a:gd name="T11" fmla="*/ 69 h 60"/>
                <a:gd name="T12" fmla="*/ 47 w 59"/>
                <a:gd name="T13" fmla="*/ 63 h 60"/>
                <a:gd name="T14" fmla="*/ 35 w 59"/>
                <a:gd name="T15" fmla="*/ 57 h 60"/>
                <a:gd name="T16" fmla="*/ 23 w 59"/>
                <a:gd name="T17" fmla="*/ 45 h 60"/>
                <a:gd name="T18" fmla="*/ 17 w 59"/>
                <a:gd name="T19" fmla="*/ 39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 name="Freeform 21"/>
            <p:cNvSpPr>
              <a:spLocks/>
            </p:cNvSpPr>
            <p:nvPr/>
          </p:nvSpPr>
          <p:spPr bwMode="auto">
            <a:xfrm>
              <a:off x="395" y="3811"/>
              <a:ext cx="245" cy="207"/>
            </a:xfrm>
            <a:custGeom>
              <a:avLst/>
              <a:gdLst>
                <a:gd name="T0" fmla="*/ 233 w 245"/>
                <a:gd name="T1" fmla="*/ 45 h 204"/>
                <a:gd name="T2" fmla="*/ 245 w 245"/>
                <a:gd name="T3" fmla="*/ 51 h 204"/>
                <a:gd name="T4" fmla="*/ 209 w 245"/>
                <a:gd name="T5" fmla="*/ 93 h 204"/>
                <a:gd name="T6" fmla="*/ 143 w 245"/>
                <a:gd name="T7" fmla="*/ 150 h 204"/>
                <a:gd name="T8" fmla="*/ 167 w 245"/>
                <a:gd name="T9" fmla="*/ 176 h 204"/>
                <a:gd name="T10" fmla="*/ 179 w 245"/>
                <a:gd name="T11" fmla="*/ 231 h 204"/>
                <a:gd name="T12" fmla="*/ 77 w 245"/>
                <a:gd name="T13" fmla="*/ 150 h 204"/>
                <a:gd name="T14" fmla="*/ 47 w 245"/>
                <a:gd name="T15" fmla="*/ 93 h 204"/>
                <a:gd name="T16" fmla="*/ 89 w 245"/>
                <a:gd name="T17" fmla="*/ 75 h 204"/>
                <a:gd name="T18" fmla="*/ 59 w 245"/>
                <a:gd name="T19" fmla="*/ 45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5 h 204"/>
                <a:gd name="T50" fmla="*/ 233 w 245"/>
                <a:gd name="T51" fmla="*/ 45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187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2188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effectLst>
                  <a:outerShdw blurRad="38100" dist="38100" dir="2700000" algn="tl">
                    <a:srgbClr val="000000"/>
                  </a:outerShdw>
                </a:effectLst>
                <a:latin typeface="+mn-lt"/>
              </a:defRPr>
            </a:lvl1pPr>
          </a:lstStyle>
          <a:p>
            <a:pPr>
              <a:defRPr/>
            </a:pPr>
            <a:endParaRPr lang="it-IT"/>
          </a:p>
        </p:txBody>
      </p:sp>
      <p:sp>
        <p:nvSpPr>
          <p:cNvPr id="12188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effectLst>
                  <a:outerShdw blurRad="38100" dist="38100" dir="2700000" algn="tl">
                    <a:srgbClr val="000000"/>
                  </a:outerShdw>
                </a:effectLst>
                <a:latin typeface="+mn-lt"/>
              </a:defRPr>
            </a:lvl1pPr>
          </a:lstStyle>
          <a:p>
            <a:pPr>
              <a:defRPr/>
            </a:pPr>
            <a:endParaRPr lang="it-IT"/>
          </a:p>
        </p:txBody>
      </p:sp>
      <p:sp>
        <p:nvSpPr>
          <p:cNvPr id="12188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effectLst>
                  <a:outerShdw blurRad="38100" dist="38100" dir="2700000" algn="tl">
                    <a:srgbClr val="000000"/>
                  </a:outerShdw>
                </a:effectLst>
                <a:latin typeface="+mn-lt"/>
              </a:defRPr>
            </a:lvl1pPr>
          </a:lstStyle>
          <a:p>
            <a:pPr>
              <a:defRPr/>
            </a:pPr>
            <a:fld id="{9CB3BBB4-B941-4AAD-B66C-B3C568988EE6}"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 id="2147485237" r:id="rId12"/>
    <p:sldLayoutId id="2147485238" r:id="rId13"/>
    <p:sldLayoutId id="2147485239" r:id="rId14"/>
    <p:sldLayoutId id="2147485240" r:id="rId15"/>
    <p:sldLayoutId id="2147485241"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3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images.google.com/imgres?imgurl=http://www.seafundivers.com/Images/Banner%20Fish%20School.jpg&amp;imgrefurl=http://www.seafundivers.com/daytrips.htm&amp;h=500&amp;w=333&amp;sz=94&amp;hl=en&amp;start=5&amp;tbnid=-DrVrTcgzTHUhM:&amp;tbnh=130&amp;tbnw=87&amp;prev=/images?q%3Dschool%2Bof%2Bfish%26svnum%3D10%26hl%3Den%26lr%3D%26sa%3DN"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32.png"/><Relationship Id="rId4" Type="http://schemas.openxmlformats.org/officeDocument/2006/relationships/oleObject" Target="../embeddings/oleObject8.bin"/></Relationships>
</file>

<file path=ppt/slides/_rels/slide1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images.google.it/imgres?imgurl=http://digilander.libero.it/chinaski77/squalo.jpg&amp;imgrefurl=http://blog.libero.it/MySerendipity/commenti.php?msgid%3D3072761%26id%3D76331&amp;h=400&amp;w=383&amp;sz=21&amp;hl=it&amp;start=1&amp;tbnid=1Yi2ry9AjIrD7M:&amp;tbnh=124&amp;tbnw=119&amp;prev=/images?q%3Dsqualo%26gbv%3D2%26svnum%3D10%26hl%3Dit%26sa%3DG"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7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wmf"/></Relationships>
</file>

<file path=ppt/slides/_rels/slide24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9.wmf"/></Relationships>
</file>

<file path=ppt/slides/_rels/slide25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82.wmf"/></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72.wmf"/></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1.jpeg"/><Relationship Id="rId7"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oleObject" Target="../embeddings/oleObject4.bin"/><Relationship Id="rId4" Type="http://schemas.openxmlformats.org/officeDocument/2006/relationships/image" Target="../media/image22.gif"/></Relationships>
</file>

<file path=ppt/slides/_rels/slide27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7.wmf"/></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203.png"/></Relationships>
</file>

<file path=ppt/slides/_rels/slide30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204.pn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205.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206.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207.png"/></Relationships>
</file>

<file path=ppt/slides/_rels/slide31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09.png"/><Relationship Id="rId5" Type="http://schemas.openxmlformats.org/officeDocument/2006/relationships/oleObject" Target="../embeddings/oleObject18.bin"/><Relationship Id="rId4" Type="http://schemas.openxmlformats.org/officeDocument/2006/relationships/image" Target="../media/image208.png"/></Relationships>
</file>

<file path=ppt/slides/_rels/slide3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210.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45.wmf"/></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7.gif"/><Relationship Id="rId7" Type="http://schemas.openxmlformats.org/officeDocument/2006/relationships/image" Target="../media/image51.gif"/><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gif"/><Relationship Id="rId11" Type="http://schemas.openxmlformats.org/officeDocument/2006/relationships/image" Target="../media/image25.jpeg"/><Relationship Id="rId5" Type="http://schemas.openxmlformats.org/officeDocument/2006/relationships/image" Target="../media/image49.gif"/><Relationship Id="rId10" Type="http://schemas.openxmlformats.org/officeDocument/2006/relationships/image" Target="../media/image53.jpeg"/><Relationship Id="rId4" Type="http://schemas.openxmlformats.org/officeDocument/2006/relationships/image" Target="../media/image48.gif"/><Relationship Id="rId9" Type="http://schemas.openxmlformats.org/officeDocument/2006/relationships/image" Target="../media/image24.gif"/></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52.gif"/><Relationship Id="rId2" Type="http://schemas.openxmlformats.org/officeDocument/2006/relationships/image" Target="../media/image47.gif"/><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ideo" Target="file:///\\MCSDHSBDC\bilyeut$\decomposers.asx" TargetMode="Externa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http://www.cedareden.com/micro/images/tn_104-16a_jpg.jpg" TargetMode="External"/><Relationship Id="rId3" Type="http://schemas.openxmlformats.org/officeDocument/2006/relationships/image" Target="../media/image64.wmf"/><Relationship Id="rId7" Type="http://schemas.openxmlformats.org/officeDocument/2006/relationships/image" Target="../media/image66.jpeg"/><Relationship Id="rId12"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cedareden.com/micro/dino.html" TargetMode="External"/><Relationship Id="rId11" Type="http://schemas.openxmlformats.org/officeDocument/2006/relationships/image" Target="../media/image69.jpeg"/><Relationship Id="rId5" Type="http://schemas.openxmlformats.org/officeDocument/2006/relationships/image" Target="http://www.fisheries.vims.edu/trawlseine/seinegraphs/ROUGHSS.jpg" TargetMode="External"/><Relationship Id="rId10" Type="http://schemas.openxmlformats.org/officeDocument/2006/relationships/image" Target="../media/image68.wmf"/><Relationship Id="rId4" Type="http://schemas.openxmlformats.org/officeDocument/2006/relationships/image" Target="../media/image65.jpeg"/><Relationship Id="rId9" Type="http://schemas.openxmlformats.org/officeDocument/2006/relationships/image" Target="../media/image67.wmf"/></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8.wmf"/><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50825" y="692150"/>
            <a:ext cx="8642350" cy="1412875"/>
          </a:xfrm>
        </p:spPr>
        <p:txBody>
          <a:bodyPr lIns="92075" tIns="46038" rIns="92075" bIns="46038"/>
          <a:lstStyle/>
          <a:p>
            <a:pPr eaLnBrk="1" hangingPunct="1">
              <a:defRPr/>
            </a:pPr>
            <a:r>
              <a:rPr lang="it-IT" sz="4800" b="1" dirty="0" smtClean="0">
                <a:solidFill>
                  <a:srgbClr val="FFFF00"/>
                </a:solidFill>
                <a:latin typeface="Comic Sans MS" pitchFamily="66" charset="0"/>
              </a:rPr>
              <a:t/>
            </a:r>
            <a:br>
              <a:rPr lang="it-IT" sz="4800" b="1" dirty="0" smtClean="0">
                <a:solidFill>
                  <a:srgbClr val="FFFF00"/>
                </a:solidFill>
                <a:latin typeface="Comic Sans MS" pitchFamily="66" charset="0"/>
              </a:rPr>
            </a:br>
            <a:r>
              <a:rPr lang="it-IT" sz="4800" b="1" dirty="0" smtClean="0">
                <a:solidFill>
                  <a:srgbClr val="FFFF00"/>
                </a:solidFill>
                <a:latin typeface="Comic Sans MS" pitchFamily="66" charset="0"/>
              </a:rPr>
              <a:t>Ecologia applicata ai beni culturali</a:t>
            </a:r>
            <a:r>
              <a:rPr lang="it-IT" sz="1600" b="1" dirty="0" smtClean="0">
                <a:solidFill>
                  <a:srgbClr val="FFFF00"/>
                </a:solidFill>
                <a:latin typeface="Comic Sans MS" pitchFamily="66" charset="0"/>
              </a:rPr>
              <a:t/>
            </a:r>
            <a:br>
              <a:rPr lang="it-IT" sz="1600" b="1" dirty="0" smtClean="0">
                <a:solidFill>
                  <a:srgbClr val="FFFF00"/>
                </a:solidFill>
                <a:latin typeface="Comic Sans MS" pitchFamily="66" charset="0"/>
              </a:rPr>
            </a:br>
            <a:r>
              <a:rPr lang="it-IT" sz="1600" b="1" dirty="0" smtClean="0">
                <a:solidFill>
                  <a:srgbClr val="FFFF00"/>
                </a:solidFill>
                <a:latin typeface="Comic Sans MS" pitchFamily="66" charset="0"/>
              </a:rPr>
              <a:t/>
            </a:r>
            <a:br>
              <a:rPr lang="it-IT" sz="1600" b="1" dirty="0" smtClean="0">
                <a:solidFill>
                  <a:srgbClr val="FFFF00"/>
                </a:solidFill>
                <a:latin typeface="Comic Sans MS" pitchFamily="66" charset="0"/>
              </a:rPr>
            </a:br>
            <a:r>
              <a:rPr lang="it-IT" sz="2400" b="1" dirty="0" smtClean="0">
                <a:solidFill>
                  <a:srgbClr val="FFFF00"/>
                </a:solidFill>
                <a:latin typeface="Comic Sans MS" pitchFamily="66" charset="0"/>
              </a:rPr>
              <a:t>A.A. 2015-2016</a:t>
            </a:r>
            <a:endParaRPr lang="it-IT" sz="2400" b="1" dirty="0" smtClean="0">
              <a:latin typeface="Comic Sans MS" pitchFamily="66" charset="0"/>
            </a:endParaRPr>
          </a:p>
        </p:txBody>
      </p:sp>
      <p:sp>
        <p:nvSpPr>
          <p:cNvPr id="4099" name="Rectangle 3"/>
          <p:cNvSpPr>
            <a:spLocks noGrp="1" noChangeArrowheads="1"/>
          </p:cNvSpPr>
          <p:nvPr>
            <p:ph type="subTitle" idx="1"/>
          </p:nvPr>
        </p:nvSpPr>
        <p:spPr>
          <a:xfrm>
            <a:off x="684213" y="3422650"/>
            <a:ext cx="8135937" cy="942975"/>
          </a:xfrm>
        </p:spPr>
        <p:txBody>
          <a:bodyPr lIns="92075" tIns="46038" rIns="92075" bIns="46038"/>
          <a:lstStyle/>
          <a:p>
            <a:pPr eaLnBrk="1" hangingPunct="1">
              <a:defRPr/>
            </a:pPr>
            <a:r>
              <a:rPr lang="it-IT" sz="2400" b="1" dirty="0" smtClean="0">
                <a:solidFill>
                  <a:srgbClr val="FFFF00"/>
                </a:solidFill>
                <a:latin typeface="Comic Sans MS" pitchFamily="66" charset="0"/>
              </a:rPr>
              <a:t>MARILENA LEIS </a:t>
            </a:r>
          </a:p>
          <a:p>
            <a:pPr eaLnBrk="1" hangingPunct="1">
              <a:defRPr/>
            </a:pPr>
            <a:r>
              <a:rPr lang="it-IT" sz="2400" b="1" dirty="0" smtClean="0">
                <a:solidFill>
                  <a:srgbClr val="FFFF00"/>
                </a:solidFill>
                <a:latin typeface="Comic Sans MS" pitchFamily="66" charset="0"/>
              </a:rPr>
              <a:t>Dipartimento di Scienze della vita e Biotecnologie</a:t>
            </a:r>
          </a:p>
          <a:p>
            <a:pPr eaLnBrk="1" hangingPunct="1">
              <a:defRPr/>
            </a:pPr>
            <a:r>
              <a:rPr lang="it-IT" sz="2400" b="1" dirty="0" smtClean="0">
                <a:solidFill>
                  <a:srgbClr val="FFFF00"/>
                </a:solidFill>
                <a:latin typeface="Comic Sans MS" pitchFamily="66" charset="0"/>
              </a:rPr>
              <a:t>Via L. Borsari 46 </a:t>
            </a:r>
          </a:p>
          <a:p>
            <a:pPr eaLnBrk="1" hangingPunct="1">
              <a:defRPr/>
            </a:pPr>
            <a:r>
              <a:rPr lang="it-IT" sz="2400" b="1" u="sng" dirty="0" smtClean="0">
                <a:solidFill>
                  <a:srgbClr val="FF0000"/>
                </a:solidFill>
                <a:latin typeface="Comic Sans MS" pitchFamily="66" charset="0"/>
              </a:rPr>
              <a:t>lsm@unife.it</a:t>
            </a:r>
          </a:p>
          <a:p>
            <a:pPr eaLnBrk="1" hangingPunct="1">
              <a:defRPr/>
            </a:pPr>
            <a:r>
              <a:rPr lang="it-IT" sz="2400" b="1" dirty="0" smtClean="0">
                <a:solidFill>
                  <a:srgbClr val="FFFF00"/>
                </a:solidFill>
                <a:latin typeface="Comic Sans MS" pitchFamily="66" charset="0"/>
              </a:rPr>
              <a:t>0532-455313</a:t>
            </a:r>
          </a:p>
          <a:p>
            <a:pPr eaLnBrk="1" hangingPunct="1">
              <a:defRPr/>
            </a:pPr>
            <a:endParaRPr lang="it-IT" sz="2400" dirty="0" smtClean="0">
              <a:solidFill>
                <a:srgbClr val="FFFF00"/>
              </a:solidFill>
              <a:latin typeface="Comic Sans MS" pitchFamily="66" charset="0"/>
            </a:endParaRPr>
          </a:p>
          <a:p>
            <a:pPr eaLnBrk="1" hangingPunct="1">
              <a:defRPr/>
            </a:pPr>
            <a:endParaRPr lang="it-IT" sz="2400" dirty="0" smtClean="0">
              <a:solidFill>
                <a:srgbClr val="FFFF00"/>
              </a:solidFill>
              <a:latin typeface="Comic Sans MS" pitchFamily="66" charset="0"/>
            </a:endParaRPr>
          </a:p>
          <a:p>
            <a:pPr eaLnBrk="1" hangingPunct="1">
              <a:defRPr/>
            </a:pPr>
            <a:endParaRPr lang="it-IT" sz="2400" dirty="0" smtClean="0">
              <a:solidFill>
                <a:srgbClr val="FFFF00"/>
              </a:solidFill>
              <a:latin typeface="Comic Sans MS" pitchFamily="66" charset="0"/>
            </a:endParaRPr>
          </a:p>
          <a:p>
            <a:pPr eaLnBrk="1" hangingPunct="1">
              <a:defRPr/>
            </a:pPr>
            <a:endParaRPr lang="it-IT" sz="2400" dirty="0" smtClean="0">
              <a:solidFill>
                <a:srgbClr val="FFFF00"/>
              </a:solidFill>
              <a:latin typeface="Comic Sans MS" pitchFamily="66" charset="0"/>
            </a:endParaRPr>
          </a:p>
        </p:txBody>
      </p:sp>
      <p:sp>
        <p:nvSpPr>
          <p:cNvPr id="18436" name="Rectangle 4"/>
          <p:cNvSpPr>
            <a:spLocks noChangeArrowheads="1"/>
          </p:cNvSpPr>
          <p:nvPr/>
        </p:nvSpPr>
        <p:spPr bwMode="auto">
          <a:xfrm flipH="1">
            <a:off x="13533438" y="0"/>
            <a:ext cx="184150" cy="6856413"/>
          </a:xfrm>
          <a:prstGeom prst="rect">
            <a:avLst/>
          </a:prstGeom>
          <a:solidFill>
            <a:srgbClr val="FFFFFF"/>
          </a:solidFill>
          <a:ln w="12700" cap="sq">
            <a:solidFill>
              <a:srgbClr val="B2B2B2"/>
            </a:solidFill>
            <a:miter lim="800000"/>
            <a:headEnd/>
            <a:tailEnd/>
          </a:ln>
        </p:spPr>
        <p:txBody>
          <a:bodyPr lIns="136525" tIns="182562" rIns="136525" bIns="182562"/>
          <a:lstStyle>
            <a:lvl1pPr marL="238125" indent="-238125"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endParaRPr kumimoji="1" lang="it-IT" altLang="it-IT" sz="1800" b="1">
              <a:solidFill>
                <a:srgbClr val="000000"/>
              </a:solidFill>
            </a:endParaRPr>
          </a:p>
          <a:p>
            <a:pPr>
              <a:spcBef>
                <a:spcPct val="0"/>
              </a:spcBef>
              <a:buClrTx/>
              <a:buFontTx/>
              <a:buNone/>
            </a:pPr>
            <a:r>
              <a:rPr kumimoji="1" lang="it-IT" altLang="it-IT" sz="1800" b="1">
                <a:solidFill>
                  <a:srgbClr val="000000"/>
                </a:solidFill>
              </a:rPr>
              <a:t>Questa presentazione può essere utilizzata come traccia pr una discussione con gli spettatori, durante la quale potranno essere assegnate delle attività. Per memorizzare le attività durante la presentazione:</a:t>
            </a:r>
          </a:p>
          <a:p>
            <a:pPr>
              <a:spcBef>
                <a:spcPct val="0"/>
              </a:spcBef>
              <a:buClrTx/>
              <a:buFontTx/>
              <a:buNone/>
            </a:pPr>
            <a:endParaRPr kumimoji="1" lang="it-IT" altLang="it-IT" sz="1800" b="1">
              <a:solidFill>
                <a:srgbClr val="000000"/>
              </a:solidFill>
            </a:endParaRPr>
          </a:p>
          <a:p>
            <a:pPr>
              <a:spcBef>
                <a:spcPct val="0"/>
              </a:spcBef>
              <a:buClrTx/>
              <a:buFontTx/>
              <a:buNone/>
            </a:pPr>
            <a:endParaRPr kumimoji="1" lang="it-IT" altLang="it-IT" sz="1800" b="1">
              <a:solidFill>
                <a:srgbClr val="000000"/>
              </a:solidFill>
            </a:endParaRPr>
          </a:p>
          <a:p>
            <a:pPr>
              <a:spcBef>
                <a:spcPct val="0"/>
              </a:spcBef>
              <a:buClrTx/>
              <a:buFontTx/>
              <a:buNone/>
            </a:pPr>
            <a:endParaRPr kumimoji="1" lang="it-IT" altLang="it-IT" sz="1800" b="1">
              <a:solidFill>
                <a:srgbClr val="000000"/>
              </a:solidFill>
            </a:endParaRPr>
          </a:p>
          <a:p>
            <a:pPr>
              <a:spcBef>
                <a:spcPct val="0"/>
              </a:spcBef>
              <a:buClrTx/>
            </a:pPr>
            <a:r>
              <a:rPr kumimoji="1" lang="it-IT" altLang="it-IT" sz="1800" b="1">
                <a:solidFill>
                  <a:srgbClr val="000000"/>
                </a:solidFill>
              </a:rPr>
              <a:t>In visualizzazione Presentazione diapositive fare clic con il pulsante destro del mouse</a:t>
            </a:r>
          </a:p>
          <a:p>
            <a:pPr>
              <a:spcBef>
                <a:spcPct val="0"/>
              </a:spcBef>
              <a:buClrTx/>
            </a:pPr>
            <a:r>
              <a:rPr kumimoji="1" lang="it-IT" altLang="it-IT" sz="1800" b="1">
                <a:solidFill>
                  <a:srgbClr val="000000"/>
                </a:solidFill>
              </a:rPr>
              <a:t>Scegliere Appunti presentazione</a:t>
            </a:r>
          </a:p>
          <a:p>
            <a:pPr>
              <a:spcBef>
                <a:spcPct val="0"/>
              </a:spcBef>
              <a:buClrTx/>
            </a:pPr>
            <a:r>
              <a:rPr kumimoji="1" lang="it-IT" altLang="it-IT" sz="1800" b="1">
                <a:solidFill>
                  <a:srgbClr val="000000"/>
                </a:solidFill>
              </a:rPr>
              <a:t>Scegliere la scheda Attività</a:t>
            </a:r>
          </a:p>
          <a:p>
            <a:pPr>
              <a:spcBef>
                <a:spcPct val="0"/>
              </a:spcBef>
              <a:buClrTx/>
            </a:pPr>
            <a:r>
              <a:rPr kumimoji="1" lang="it-IT" altLang="it-IT" sz="1800" b="1">
                <a:solidFill>
                  <a:srgbClr val="000000"/>
                </a:solidFill>
              </a:rPr>
              <a:t>Immett le attività a mano a mano che vengono assegnate</a:t>
            </a:r>
          </a:p>
          <a:p>
            <a:pPr>
              <a:spcBef>
                <a:spcPct val="0"/>
              </a:spcBef>
              <a:buClrTx/>
            </a:pPr>
            <a:r>
              <a:rPr kumimoji="1" lang="it-IT" altLang="it-IT" sz="1800" b="1">
                <a:solidFill>
                  <a:srgbClr val="000000"/>
                </a:solidFill>
              </a:rPr>
              <a:t>Per chiudere la finestra, scegliere OK</a:t>
            </a:r>
          </a:p>
          <a:p>
            <a:pPr>
              <a:spcBef>
                <a:spcPct val="0"/>
              </a:spcBef>
              <a:buClrTx/>
              <a:buFontTx/>
              <a:buNone/>
            </a:pPr>
            <a:endParaRPr kumimoji="1" lang="it-IT" altLang="it-IT" sz="1800" b="1">
              <a:solidFill>
                <a:srgbClr val="000000"/>
              </a:solidFill>
            </a:endParaRPr>
          </a:p>
          <a:p>
            <a:pPr>
              <a:spcBef>
                <a:spcPct val="0"/>
              </a:spcBef>
              <a:buClrTx/>
              <a:buFontTx/>
              <a:buNone/>
            </a:pPr>
            <a:r>
              <a:rPr kumimoji="1" lang="it-IT" altLang="it-IT" sz="1800" b="1">
                <a:solidFill>
                  <a:srgbClr val="000000"/>
                </a:solidFill>
              </a:rPr>
              <a:t>Questa procedura consente di inserire automaticamente le attività assegnate in una diapositiva che verrà visualizzata alla fine della presentazione.</a:t>
            </a:r>
          </a:p>
          <a:p>
            <a:pPr>
              <a:spcBef>
                <a:spcPct val="0"/>
              </a:spcBef>
              <a:buClrTx/>
              <a:buFontTx/>
              <a:buNone/>
            </a:pPr>
            <a:endParaRPr kumimoji="1" lang="it-IT" altLang="it-IT" sz="2400">
              <a:latin typeface="Times New Roman" pitchFamily="18" charset="0"/>
            </a:endParaRPr>
          </a:p>
        </p:txBody>
      </p:sp>
      <p:pic>
        <p:nvPicPr>
          <p:cNvPr id="18437" name="Picture 6" descr="stemminopul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963" y="5648325"/>
            <a:ext cx="80486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854" name="Text Box 6"/>
          <p:cNvSpPr txBox="1">
            <a:spLocks noChangeArrowheads="1"/>
          </p:cNvSpPr>
          <p:nvPr/>
        </p:nvSpPr>
        <p:spPr bwMode="auto">
          <a:xfrm>
            <a:off x="1116013" y="3354388"/>
            <a:ext cx="71294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Io partirei dal concetto di </a:t>
            </a:r>
          </a:p>
          <a:p>
            <a:pPr algn="ctr" eaLnBrk="1" hangingPunct="1">
              <a:spcBef>
                <a:spcPct val="50000"/>
              </a:spcBef>
              <a:buClrTx/>
              <a:buFontTx/>
              <a:buNone/>
            </a:pPr>
            <a:r>
              <a:rPr lang="it-IT" altLang="it-IT">
                <a:solidFill>
                  <a:srgbClr val="FFFF00"/>
                </a:solidFill>
                <a:latin typeface="Comic Sans MS" pitchFamily="66" charset="0"/>
              </a:rPr>
              <a:t>AMBIENTE NATURALE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8854"/>
                                        </p:tgtEl>
                                        <p:attrNameLst>
                                          <p:attrName>style.visibility</p:attrName>
                                        </p:attrNameLst>
                                      </p:cBhvr>
                                      <p:to>
                                        <p:strVal val="visible"/>
                                      </p:to>
                                    </p:set>
                                    <p:anim calcmode="lin" valueType="num">
                                      <p:cBhvr additive="base">
                                        <p:cTn id="7" dur="500" fill="hold"/>
                                        <p:tgtEl>
                                          <p:spTgt spid="718854"/>
                                        </p:tgtEl>
                                        <p:attrNameLst>
                                          <p:attrName>ppt_x</p:attrName>
                                        </p:attrNameLst>
                                      </p:cBhvr>
                                      <p:tavLst>
                                        <p:tav tm="0">
                                          <p:val>
                                            <p:strVal val="0-#ppt_w/2"/>
                                          </p:val>
                                        </p:tav>
                                        <p:tav tm="100000">
                                          <p:val>
                                            <p:strVal val="#ppt_x"/>
                                          </p:val>
                                        </p:tav>
                                      </p:tavLst>
                                    </p:anim>
                                    <p:anim calcmode="lin" valueType="num">
                                      <p:cBhvr additive="base">
                                        <p:cTn id="8" dur="500" fill="hold"/>
                                        <p:tgtEl>
                                          <p:spTgt spid="71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36613"/>
            <a:ext cx="9144000" cy="1143000"/>
          </a:xfrm>
        </p:spPr>
        <p:txBody>
          <a:bodyPr/>
          <a:lstStyle/>
          <a:p>
            <a:pPr algn="l">
              <a:defRPr/>
            </a:pPr>
            <a:r>
              <a:rPr lang="it-IT" sz="2400" dirty="0" smtClean="0">
                <a:solidFill>
                  <a:srgbClr val="FFFF00"/>
                </a:solidFill>
                <a:latin typeface="Comic Sans MS" pitchFamily="66" charset="0"/>
              </a:rPr>
              <a:t>Ogni organismo possiede nei confronti di ciascun fattore </a:t>
            </a:r>
            <a:br>
              <a:rPr lang="it-IT" sz="2400" dirty="0" smtClean="0">
                <a:solidFill>
                  <a:srgbClr val="FFFF00"/>
                </a:solidFill>
                <a:latin typeface="Comic Sans MS" pitchFamily="66" charset="0"/>
              </a:rPr>
            </a:br>
            <a:r>
              <a:rPr lang="it-IT" sz="2400" dirty="0" smtClean="0">
                <a:solidFill>
                  <a:srgbClr val="FFFF00"/>
                </a:solidFill>
                <a:latin typeface="Comic Sans MS" pitchFamily="66" charset="0"/>
              </a:rPr>
              <a:t>ecologico un ambito di tolleranza entro il quale può svolgere le proprie funzioni vitali.</a:t>
            </a:r>
            <a:br>
              <a:rPr lang="it-IT" sz="2400" dirty="0" smtClean="0">
                <a:solidFill>
                  <a:srgbClr val="FFFF00"/>
                </a:solidFill>
                <a:latin typeface="Comic Sans MS" pitchFamily="66" charset="0"/>
              </a:rPr>
            </a:br>
            <a:r>
              <a:rPr lang="it-IT" sz="2400" dirty="0" smtClean="0">
                <a:solidFill>
                  <a:srgbClr val="FFFF00"/>
                </a:solidFill>
                <a:latin typeface="Comic Sans MS" pitchFamily="66" charset="0"/>
              </a:rPr>
              <a:t/>
            </a:r>
            <a:br>
              <a:rPr lang="it-IT" sz="2400" dirty="0" smtClean="0">
                <a:solidFill>
                  <a:srgbClr val="FFFF00"/>
                </a:solidFill>
                <a:latin typeface="Comic Sans MS" pitchFamily="66" charset="0"/>
              </a:rPr>
            </a:br>
            <a:r>
              <a:rPr lang="it-IT" sz="2400" dirty="0" smtClean="0">
                <a:solidFill>
                  <a:srgbClr val="FFFF00"/>
                </a:solidFill>
                <a:latin typeface="Comic Sans MS" pitchFamily="66" charset="0"/>
              </a:rPr>
              <a:t>In questo intervallo c’è una gamma di valori in corrispondenza dei quali l’organismo esplica una certa funzione (sviluppo, attività, </a:t>
            </a:r>
            <a:r>
              <a:rPr lang="it-IT" sz="2400" dirty="0" err="1" smtClean="0">
                <a:solidFill>
                  <a:srgbClr val="FFFF00"/>
                </a:solidFill>
                <a:latin typeface="Comic Sans MS" pitchFamily="66" charset="0"/>
              </a:rPr>
              <a:t>riproduzione…ecc</a:t>
            </a:r>
            <a:r>
              <a:rPr lang="it-IT" sz="2400" dirty="0" smtClean="0">
                <a:solidFill>
                  <a:srgbClr val="FFFF00"/>
                </a:solidFill>
                <a:latin typeface="Comic Sans MS" pitchFamily="66" charset="0"/>
              </a:rPr>
              <a:t>.) con diversa intensità ed efficienza</a:t>
            </a:r>
            <a:endParaRPr lang="it-IT" sz="2400" dirty="0">
              <a:solidFill>
                <a:srgbClr val="FFFF00"/>
              </a:solidFill>
              <a:latin typeface="Comic Sans MS" pitchFamily="66" charset="0"/>
            </a:endParaRPr>
          </a:p>
        </p:txBody>
      </p:sp>
      <p:sp>
        <p:nvSpPr>
          <p:cNvPr id="118787" name="Rettangolo 3"/>
          <p:cNvSpPr>
            <a:spLocks noChangeArrowheads="1"/>
          </p:cNvSpPr>
          <p:nvPr/>
        </p:nvSpPr>
        <p:spPr bwMode="auto">
          <a:xfrm>
            <a:off x="250825" y="2852738"/>
            <a:ext cx="1998663" cy="2246312"/>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sz="2000">
                <a:solidFill>
                  <a:srgbClr val="FFFF00"/>
                </a:solidFill>
                <a:latin typeface="Comic Sans MS" pitchFamily="66" charset="0"/>
              </a:rPr>
              <a:t>Quando un fattore ecologico assume valori che superano la soglia di tolleranza</a:t>
            </a:r>
          </a:p>
        </p:txBody>
      </p:sp>
      <p:cxnSp>
        <p:nvCxnSpPr>
          <p:cNvPr id="118788" name="Connettore 2 5"/>
          <p:cNvCxnSpPr>
            <a:cxnSpLocks noChangeShapeType="1"/>
          </p:cNvCxnSpPr>
          <p:nvPr/>
        </p:nvCxnSpPr>
        <p:spPr bwMode="auto">
          <a:xfrm>
            <a:off x="2411413" y="3789363"/>
            <a:ext cx="720725" cy="144462"/>
          </a:xfrm>
          <a:prstGeom prst="straightConnector1">
            <a:avLst/>
          </a:prstGeom>
          <a:noFill/>
          <a:ln w="9525"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118789" name="Rettangolo 8"/>
          <p:cNvSpPr>
            <a:spLocks noChangeArrowheads="1"/>
          </p:cNvSpPr>
          <p:nvPr/>
        </p:nvSpPr>
        <p:spPr bwMode="auto">
          <a:xfrm>
            <a:off x="3276600" y="3933825"/>
            <a:ext cx="1871663" cy="10144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sz="2000">
                <a:solidFill>
                  <a:srgbClr val="FFFF00"/>
                </a:solidFill>
                <a:latin typeface="Comic Sans MS" pitchFamily="66" charset="0"/>
              </a:rPr>
              <a:t>Diviene un </a:t>
            </a:r>
          </a:p>
          <a:p>
            <a:pPr algn="ctr" eaLnBrk="1" hangingPunct="1">
              <a:spcBef>
                <a:spcPct val="0"/>
              </a:spcBef>
              <a:buClrTx/>
              <a:buFontTx/>
              <a:buNone/>
            </a:pPr>
            <a:r>
              <a:rPr lang="it-IT" altLang="it-IT" sz="2000">
                <a:solidFill>
                  <a:srgbClr val="FFFF00"/>
                </a:solidFill>
                <a:latin typeface="Comic Sans MS" pitchFamily="66" charset="0"/>
              </a:rPr>
              <a:t>fattore limitante</a:t>
            </a:r>
          </a:p>
        </p:txBody>
      </p:sp>
      <p:cxnSp>
        <p:nvCxnSpPr>
          <p:cNvPr id="118790" name="Connettore 2 9"/>
          <p:cNvCxnSpPr>
            <a:cxnSpLocks noChangeShapeType="1"/>
          </p:cNvCxnSpPr>
          <p:nvPr/>
        </p:nvCxnSpPr>
        <p:spPr bwMode="auto">
          <a:xfrm>
            <a:off x="5364163" y="4508500"/>
            <a:ext cx="863600" cy="360363"/>
          </a:xfrm>
          <a:prstGeom prst="straightConnector1">
            <a:avLst/>
          </a:prstGeom>
          <a:noFill/>
          <a:ln w="9525"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118791" name="Rettangolo 11"/>
          <p:cNvSpPr>
            <a:spLocks noChangeArrowheads="1"/>
          </p:cNvSpPr>
          <p:nvPr/>
        </p:nvSpPr>
        <p:spPr bwMode="auto">
          <a:xfrm>
            <a:off x="6516688" y="4797425"/>
            <a:ext cx="2627312" cy="1016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sz="2000">
                <a:solidFill>
                  <a:srgbClr val="FFFF00"/>
                </a:solidFill>
                <a:latin typeface="Comic Sans MS" pitchFamily="66" charset="0"/>
              </a:rPr>
              <a:t>Impedisce la vita, la </a:t>
            </a:r>
          </a:p>
          <a:p>
            <a:pPr algn="ctr" eaLnBrk="1" hangingPunct="1">
              <a:spcBef>
                <a:spcPct val="0"/>
              </a:spcBef>
              <a:buClrTx/>
              <a:buFontTx/>
              <a:buNone/>
            </a:pPr>
            <a:r>
              <a:rPr lang="it-IT" altLang="it-IT" sz="2000">
                <a:solidFill>
                  <a:srgbClr val="FFFF00"/>
                </a:solidFill>
                <a:latin typeface="Comic Sans MS" pitchFamily="66" charset="0"/>
              </a:rPr>
              <a:t>crescita o la dispersione</a:t>
            </a:r>
          </a:p>
        </p:txBody>
      </p:sp>
      <p:sp>
        <p:nvSpPr>
          <p:cNvPr id="118792" name="Rettangolo 14"/>
          <p:cNvSpPr>
            <a:spLocks noChangeArrowheads="1"/>
          </p:cNvSpPr>
          <p:nvPr/>
        </p:nvSpPr>
        <p:spPr bwMode="auto">
          <a:xfrm>
            <a:off x="0" y="623728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000">
                <a:solidFill>
                  <a:srgbClr val="FFFF00"/>
                </a:solidFill>
                <a:latin typeface="Comic Sans MS" pitchFamily="66" charset="0"/>
              </a:rPr>
              <a:t>Anche se gli altri fattori  ambientali sono favorevoli</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0825" y="260350"/>
            <a:ext cx="8893175" cy="1143000"/>
          </a:xfrm>
        </p:spPr>
        <p:txBody>
          <a:bodyPr/>
          <a:lstStyle/>
          <a:p>
            <a:pPr>
              <a:defRPr/>
            </a:pPr>
            <a:r>
              <a:rPr lang="it-IT" sz="2400" dirty="0">
                <a:solidFill>
                  <a:srgbClr val="FFFF00"/>
                </a:solidFill>
                <a:latin typeface="Comic Sans MS" pitchFamily="66" charset="0"/>
              </a:rPr>
              <a:t>In base al grado di </a:t>
            </a:r>
            <a:r>
              <a:rPr lang="it-IT" sz="2400" dirty="0" smtClean="0">
                <a:solidFill>
                  <a:srgbClr val="FFFF00"/>
                </a:solidFill>
                <a:latin typeface="Comic Sans MS" pitchFamily="66" charset="0"/>
              </a:rPr>
              <a:t>tolleranza si usa </a:t>
            </a:r>
            <a:r>
              <a:rPr lang="it-IT" sz="2400" dirty="0">
                <a:solidFill>
                  <a:srgbClr val="FFFF00"/>
                </a:solidFill>
                <a:latin typeface="Comic Sans MS" pitchFamily="66" charset="0"/>
              </a:rPr>
              <a:t>una serie di termini </a:t>
            </a:r>
            <a:r>
              <a:rPr lang="it-IT" sz="2400" dirty="0" smtClean="0">
                <a:solidFill>
                  <a:srgbClr val="FFFF00"/>
                </a:solidFill>
                <a:latin typeface="Comic Sans MS" pitchFamily="66" charset="0"/>
              </a:rPr>
              <a:t>con il prefisso </a:t>
            </a:r>
            <a:r>
              <a:rPr lang="it-IT" sz="2400" dirty="0" err="1">
                <a:solidFill>
                  <a:srgbClr val="FFFF00"/>
                </a:solidFill>
                <a:latin typeface="Comic Sans MS" pitchFamily="66" charset="0"/>
              </a:rPr>
              <a:t>steno—</a:t>
            </a:r>
            <a:r>
              <a:rPr lang="it-IT" sz="2400" dirty="0">
                <a:solidFill>
                  <a:srgbClr val="FFFF00"/>
                </a:solidFill>
                <a:latin typeface="Comic Sans MS" pitchFamily="66" charset="0"/>
              </a:rPr>
              <a:t>, nel significato di “stretto” ed </a:t>
            </a:r>
            <a:r>
              <a:rPr lang="it-IT" sz="2400" dirty="0" err="1">
                <a:solidFill>
                  <a:srgbClr val="FFFF00"/>
                </a:solidFill>
                <a:latin typeface="Comic Sans MS" pitchFamily="66" charset="0"/>
              </a:rPr>
              <a:t>euri—</a:t>
            </a:r>
            <a:r>
              <a:rPr lang="it-IT" sz="2400" dirty="0">
                <a:solidFill>
                  <a:srgbClr val="FFFF00"/>
                </a:solidFill>
                <a:latin typeface="Comic Sans MS" pitchFamily="66" charset="0"/>
              </a:rPr>
              <a:t>, nel significato di “</a:t>
            </a:r>
            <a:r>
              <a:rPr lang="it-IT" sz="2400" dirty="0" smtClean="0">
                <a:solidFill>
                  <a:srgbClr val="FFFF00"/>
                </a:solidFill>
                <a:latin typeface="Comic Sans MS" pitchFamily="66" charset="0"/>
              </a:rPr>
              <a:t>ampio”. Sono usati in </a:t>
            </a:r>
            <a:r>
              <a:rPr lang="it-IT" sz="2400" dirty="0">
                <a:solidFill>
                  <a:srgbClr val="FFFF00"/>
                </a:solidFill>
                <a:latin typeface="Comic Sans MS" pitchFamily="66" charset="0"/>
              </a:rPr>
              <a:t>ecologia:</a:t>
            </a:r>
          </a:p>
        </p:txBody>
      </p:sp>
      <p:sp>
        <p:nvSpPr>
          <p:cNvPr id="5123" name="Rectangle 3"/>
          <p:cNvSpPr>
            <a:spLocks noGrp="1" noChangeArrowheads="1"/>
          </p:cNvSpPr>
          <p:nvPr>
            <p:ph type="body" idx="1"/>
          </p:nvPr>
        </p:nvSpPr>
        <p:spPr>
          <a:xfrm>
            <a:off x="0" y="1700213"/>
            <a:ext cx="8229600" cy="3457575"/>
          </a:xfrm>
        </p:spPr>
        <p:txBody>
          <a:bodyPr/>
          <a:lstStyle/>
          <a:p>
            <a:pPr>
              <a:lnSpc>
                <a:spcPct val="80000"/>
              </a:lnSpc>
            </a:pPr>
            <a:r>
              <a:rPr lang="it-IT" altLang="it-IT" sz="2000" smtClean="0">
                <a:solidFill>
                  <a:srgbClr val="FFFF00"/>
                </a:solidFill>
                <a:latin typeface="Comic Sans MS" pitchFamily="66" charset="0"/>
              </a:rPr>
              <a:t>stenotermo — eritermo  riferito a temperatura</a:t>
            </a:r>
          </a:p>
          <a:p>
            <a:pPr>
              <a:lnSpc>
                <a:spcPct val="80000"/>
              </a:lnSpc>
            </a:pPr>
            <a:endParaRPr lang="it-IT" altLang="it-IT" sz="2000" smtClean="0">
              <a:solidFill>
                <a:srgbClr val="FFFF00"/>
              </a:solidFill>
              <a:latin typeface="Comic Sans MS" pitchFamily="66" charset="0"/>
            </a:endParaRPr>
          </a:p>
          <a:p>
            <a:pPr>
              <a:lnSpc>
                <a:spcPct val="80000"/>
              </a:lnSpc>
            </a:pPr>
            <a:r>
              <a:rPr lang="it-IT" altLang="it-IT" sz="2000" smtClean="0">
                <a:solidFill>
                  <a:srgbClr val="FFFF00"/>
                </a:solidFill>
                <a:latin typeface="Comic Sans MS" pitchFamily="66" charset="0"/>
              </a:rPr>
              <a:t>stenoidrico — euriidrico (acqua)</a:t>
            </a:r>
            <a:br>
              <a:rPr lang="it-IT" altLang="it-IT" sz="2000" smtClean="0">
                <a:solidFill>
                  <a:srgbClr val="FFFF00"/>
                </a:solidFill>
                <a:latin typeface="Comic Sans MS" pitchFamily="66" charset="0"/>
              </a:rPr>
            </a:br>
            <a:endParaRPr lang="it-IT" altLang="it-IT" sz="2000" smtClean="0">
              <a:solidFill>
                <a:srgbClr val="FFFF00"/>
              </a:solidFill>
              <a:latin typeface="Comic Sans MS" pitchFamily="66" charset="0"/>
            </a:endParaRPr>
          </a:p>
          <a:p>
            <a:pPr>
              <a:lnSpc>
                <a:spcPct val="80000"/>
              </a:lnSpc>
            </a:pPr>
            <a:r>
              <a:rPr lang="it-IT" altLang="it-IT" sz="2000" smtClean="0">
                <a:solidFill>
                  <a:srgbClr val="FFFF00"/>
                </a:solidFill>
                <a:latin typeface="Comic Sans MS" pitchFamily="66" charset="0"/>
              </a:rPr>
              <a:t>stenoalino — eurialino (salinità)</a:t>
            </a:r>
            <a:br>
              <a:rPr lang="it-IT" altLang="it-IT" sz="2000" smtClean="0">
                <a:solidFill>
                  <a:srgbClr val="FFFF00"/>
                </a:solidFill>
                <a:latin typeface="Comic Sans MS" pitchFamily="66" charset="0"/>
              </a:rPr>
            </a:br>
            <a:endParaRPr lang="it-IT" altLang="it-IT" sz="2000" smtClean="0">
              <a:solidFill>
                <a:srgbClr val="FFFF00"/>
              </a:solidFill>
              <a:latin typeface="Comic Sans MS" pitchFamily="66" charset="0"/>
            </a:endParaRPr>
          </a:p>
          <a:p>
            <a:pPr>
              <a:lnSpc>
                <a:spcPct val="80000"/>
              </a:lnSpc>
            </a:pPr>
            <a:r>
              <a:rPr lang="it-IT" altLang="it-IT" sz="2000" smtClean="0">
                <a:solidFill>
                  <a:srgbClr val="FFFF00"/>
                </a:solidFill>
                <a:latin typeface="Comic Sans MS" pitchFamily="66" charset="0"/>
              </a:rPr>
              <a:t>stenofago — eurifago (cibo)</a:t>
            </a:r>
            <a:br>
              <a:rPr lang="it-IT" altLang="it-IT" sz="2000" smtClean="0">
                <a:solidFill>
                  <a:srgbClr val="FFFF00"/>
                </a:solidFill>
                <a:latin typeface="Comic Sans MS" pitchFamily="66" charset="0"/>
              </a:rPr>
            </a:br>
            <a:endParaRPr lang="it-IT" altLang="it-IT" sz="2000" smtClean="0">
              <a:solidFill>
                <a:srgbClr val="FFFF00"/>
              </a:solidFill>
              <a:latin typeface="Comic Sans MS" pitchFamily="66" charset="0"/>
            </a:endParaRPr>
          </a:p>
          <a:p>
            <a:pPr>
              <a:lnSpc>
                <a:spcPct val="80000"/>
              </a:lnSpc>
            </a:pPr>
            <a:r>
              <a:rPr lang="it-IT" altLang="it-IT" sz="2000" smtClean="0">
                <a:solidFill>
                  <a:srgbClr val="FFFF00"/>
                </a:solidFill>
                <a:latin typeface="Comic Sans MS" pitchFamily="66" charset="0"/>
              </a:rPr>
              <a:t>stenobato — euribato (pressione)</a:t>
            </a:r>
            <a:br>
              <a:rPr lang="it-IT" altLang="it-IT" sz="2000" smtClean="0">
                <a:solidFill>
                  <a:srgbClr val="FFFF00"/>
                </a:solidFill>
                <a:latin typeface="Comic Sans MS" pitchFamily="66" charset="0"/>
              </a:rPr>
            </a:br>
            <a:endParaRPr lang="it-IT" altLang="it-IT" sz="2000" smtClean="0">
              <a:solidFill>
                <a:srgbClr val="FFFF00"/>
              </a:solidFill>
              <a:latin typeface="Comic Sans MS" pitchFamily="66" charset="0"/>
            </a:endParaRPr>
          </a:p>
          <a:p>
            <a:pPr>
              <a:lnSpc>
                <a:spcPct val="80000"/>
              </a:lnSpc>
            </a:pPr>
            <a:r>
              <a:rPr lang="it-IT" altLang="it-IT" sz="2000" smtClean="0">
                <a:solidFill>
                  <a:srgbClr val="FFFF00"/>
                </a:solidFill>
                <a:latin typeface="Comic Sans MS" pitchFamily="66" charset="0"/>
              </a:rPr>
              <a:t>stenoecio — euriecio (habitat)</a:t>
            </a:r>
            <a:br>
              <a:rPr lang="it-IT" altLang="it-IT" sz="2000" smtClean="0">
                <a:solidFill>
                  <a:srgbClr val="FFFF00"/>
                </a:solidFill>
                <a:latin typeface="Comic Sans MS" pitchFamily="66" charset="0"/>
              </a:rPr>
            </a:br>
            <a:endParaRPr lang="it-IT" altLang="it-IT" sz="2000" smtClean="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 calcmode="lin" valueType="num">
                                      <p:cBhvr additive="base">
                                        <p:cTn id="13"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anim calcmode="lin" valueType="num">
                                      <p:cBhvr additive="base">
                                        <p:cTn id="19"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4" end="4"/>
                                            </p:txEl>
                                          </p:spTgt>
                                        </p:tgtEl>
                                        <p:attrNameLst>
                                          <p:attrName>style.visibility</p:attrName>
                                        </p:attrNameLst>
                                      </p:cBhvr>
                                      <p:to>
                                        <p:strVal val="visible"/>
                                      </p:to>
                                    </p:set>
                                    <p:anim calcmode="lin" valueType="num">
                                      <p:cBhvr additive="base">
                                        <p:cTn id="25"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 calcmode="lin" valueType="num">
                                      <p:cBhvr additive="base">
                                        <p:cTn id="31"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 calcmode="lin" valueType="num">
                                      <p:cBhvr additive="base">
                                        <p:cTn id="37" dur="5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412875"/>
            <a:ext cx="8229600" cy="1143000"/>
          </a:xfrm>
        </p:spPr>
        <p:txBody>
          <a:bodyPr/>
          <a:lstStyle/>
          <a:p>
            <a:pPr>
              <a:defRPr/>
            </a:pPr>
            <a:r>
              <a:rPr lang="it-IT" sz="2800" dirty="0">
                <a:solidFill>
                  <a:srgbClr val="FFFF00"/>
                </a:solidFill>
                <a:latin typeface="Comic Sans MS" pitchFamily="66" charset="0"/>
              </a:rPr>
              <a:t>In una specie </a:t>
            </a:r>
            <a:r>
              <a:rPr lang="it-IT" sz="2800" dirty="0" err="1">
                <a:solidFill>
                  <a:srgbClr val="FFFF00"/>
                </a:solidFill>
                <a:latin typeface="Comic Sans MS" pitchFamily="66" charset="0"/>
              </a:rPr>
              <a:t>stenoecia</a:t>
            </a:r>
            <a:r>
              <a:rPr lang="it-IT" sz="2800" dirty="0">
                <a:solidFill>
                  <a:srgbClr val="FFFF00"/>
                </a:solidFill>
                <a:latin typeface="Comic Sans MS" pitchFamily="66" charset="0"/>
              </a:rPr>
              <a:t> (in questo caso stenoterma) il minimo, l’optimum e il massimo </a:t>
            </a:r>
            <a:r>
              <a:rPr lang="it-IT" sz="2800" dirty="0" smtClean="0">
                <a:solidFill>
                  <a:srgbClr val="FFFF00"/>
                </a:solidFill>
                <a:latin typeface="Comic Sans MS" pitchFamily="66" charset="0"/>
              </a:rPr>
              <a:t>ecologico sono </a:t>
            </a:r>
            <a:r>
              <a:rPr lang="it-IT" sz="2800" dirty="0">
                <a:solidFill>
                  <a:srgbClr val="FFFF00"/>
                </a:solidFill>
                <a:latin typeface="Comic Sans MS" pitchFamily="66" charset="0"/>
              </a:rPr>
              <a:t>molto vicini. </a:t>
            </a:r>
            <a:r>
              <a:rPr lang="it-IT" sz="2800" dirty="0" smtClean="0">
                <a:solidFill>
                  <a:srgbClr val="FFFF00"/>
                </a:solidFill>
                <a:latin typeface="Comic Sans MS" pitchFamily="66" charset="0"/>
              </a:rPr>
              <a:t/>
            </a:r>
            <a:br>
              <a:rPr lang="it-IT" sz="2800" dirty="0" smtClean="0">
                <a:solidFill>
                  <a:srgbClr val="FFFF00"/>
                </a:solidFill>
                <a:latin typeface="Comic Sans MS" pitchFamily="66" charset="0"/>
              </a:rPr>
            </a:br>
            <a:r>
              <a:rPr lang="it-IT" sz="2800" dirty="0" smtClean="0">
                <a:solidFill>
                  <a:srgbClr val="FFFF00"/>
                </a:solidFill>
                <a:latin typeface="Comic Sans MS" pitchFamily="66" charset="0"/>
              </a:rPr>
              <a:t>Un </a:t>
            </a:r>
            <a:r>
              <a:rPr lang="it-IT" sz="2800" dirty="0">
                <a:solidFill>
                  <a:srgbClr val="FFFF00"/>
                </a:solidFill>
                <a:latin typeface="Comic Sans MS" pitchFamily="66" charset="0"/>
              </a:rPr>
              <a:t>modesto cambiamento di temperatura (che per una specie euriterma avrebbe un minimo effetto) si rivela spesso critico. </a:t>
            </a:r>
          </a:p>
        </p:txBody>
      </p:sp>
      <p:sp>
        <p:nvSpPr>
          <p:cNvPr id="6147" name="Rectangle 3"/>
          <p:cNvSpPr>
            <a:spLocks noGrp="1" noChangeArrowheads="1"/>
          </p:cNvSpPr>
          <p:nvPr>
            <p:ph type="body" idx="1"/>
          </p:nvPr>
        </p:nvSpPr>
        <p:spPr>
          <a:xfrm>
            <a:off x="323850" y="3500438"/>
            <a:ext cx="8445500" cy="1757362"/>
          </a:xfrm>
        </p:spPr>
        <p:txBody>
          <a:bodyPr/>
          <a:lstStyle/>
          <a:p>
            <a:pPr marL="0" indent="0" algn="just">
              <a:buFontTx/>
              <a:buNone/>
            </a:pPr>
            <a:r>
              <a:rPr lang="it-IT" altLang="it-IT" sz="2800" smtClean="0">
                <a:solidFill>
                  <a:srgbClr val="FFFF00"/>
                </a:solidFill>
                <a:latin typeface="Comic Sans MS" pitchFamily="66" charset="0"/>
              </a:rPr>
              <a:t>L’evoluzione di stretti intervalli di tolleranza per una comunità nel suo insieme potrebbe essere considerata una forma di specializzazione, che si risolve in una maggiore efficienza a spese dell’adattabilità e contribuisce ad incrementare la diversità della comunità stessa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144463" y="404813"/>
            <a:ext cx="882015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kumimoji="1" lang="it-IT" altLang="it-IT">
                <a:solidFill>
                  <a:srgbClr val="FFFF00"/>
                </a:solidFill>
                <a:latin typeface="Comic Sans MS" pitchFamily="66" charset="0"/>
              </a:rPr>
              <a:t>I FATTORI NON DEVONO ESSERE CONSIDERATI SEPARATAMENTE</a:t>
            </a:r>
          </a:p>
          <a:p>
            <a:pPr algn="ctr" eaLnBrk="1" hangingPunct="1">
              <a:spcBef>
                <a:spcPct val="50000"/>
              </a:spcBef>
              <a:buClrTx/>
              <a:buFontTx/>
              <a:buNone/>
            </a:pPr>
            <a:endParaRPr kumimoji="1" lang="it-IT" altLang="it-IT">
              <a:solidFill>
                <a:srgbClr val="FFFF00"/>
              </a:solidFill>
              <a:latin typeface="Comic Sans MS" pitchFamily="66" charset="0"/>
            </a:endParaRPr>
          </a:p>
          <a:p>
            <a:pPr eaLnBrk="1" hangingPunct="1">
              <a:spcBef>
                <a:spcPct val="50000"/>
              </a:spcBef>
              <a:buClrTx/>
              <a:buFontTx/>
              <a:buNone/>
            </a:pPr>
            <a:r>
              <a:rPr kumimoji="1" lang="it-IT" altLang="it-IT">
                <a:solidFill>
                  <a:srgbClr val="FFFF00"/>
                </a:solidFill>
                <a:latin typeface="Comic Sans MS" pitchFamily="66" charset="0"/>
              </a:rPr>
              <a:t>ESISTONO:</a:t>
            </a:r>
          </a:p>
          <a:p>
            <a:pPr eaLnBrk="1" hangingPunct="1">
              <a:spcBef>
                <a:spcPct val="50000"/>
              </a:spcBef>
              <a:buClrTx/>
              <a:buFontTx/>
              <a:buAutoNum type="arabicPeriod"/>
            </a:pPr>
            <a:r>
              <a:rPr kumimoji="1" lang="it-IT" altLang="it-IT">
                <a:solidFill>
                  <a:srgbClr val="FFFF00"/>
                </a:solidFill>
                <a:latin typeface="Comic Sans MS" pitchFamily="66" charset="0"/>
              </a:rPr>
              <a:t> INTERAZIONI</a:t>
            </a:r>
          </a:p>
          <a:p>
            <a:pPr eaLnBrk="1" hangingPunct="1">
              <a:spcBef>
                <a:spcPct val="50000"/>
              </a:spcBef>
              <a:buClrTx/>
              <a:buFontTx/>
              <a:buAutoNum type="arabicPeriod"/>
            </a:pPr>
            <a:r>
              <a:rPr kumimoji="1" lang="it-IT" altLang="it-IT">
                <a:solidFill>
                  <a:srgbClr val="FFFF00"/>
                </a:solidFill>
                <a:latin typeface="Comic Sans MS" pitchFamily="66" charset="0"/>
              </a:rPr>
              <a:t> EFFETTI COMPENSATORI: es. temperatura 	elevata, in presenza di poca acqua, la crescita può essere  &gt; </a:t>
            </a:r>
          </a:p>
          <a:p>
            <a:pPr eaLnBrk="1" hangingPunct="1">
              <a:spcBef>
                <a:spcPct val="50000"/>
              </a:spcBef>
              <a:buClrTx/>
              <a:buFontTx/>
              <a:buAutoNum type="arabicPeriod"/>
            </a:pPr>
            <a:r>
              <a:rPr kumimoji="1" lang="it-IT" altLang="it-IT">
                <a:solidFill>
                  <a:srgbClr val="FFFF00"/>
                </a:solidFill>
                <a:latin typeface="Comic Sans MS" pitchFamily="66" charset="0"/>
              </a:rPr>
              <a:t> EFFETTI SINERGICI</a:t>
            </a:r>
          </a:p>
          <a:p>
            <a:pPr eaLnBrk="1" hangingPunct="1">
              <a:spcBef>
                <a:spcPct val="50000"/>
              </a:spcBef>
              <a:buClrTx/>
              <a:buFontTx/>
              <a:buNone/>
            </a:pPr>
            <a:endParaRPr kumimoji="1" lang="it-IT" altLang="it-IT">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323850" y="692150"/>
            <a:ext cx="864076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sz="2400">
                <a:solidFill>
                  <a:srgbClr val="FFFF00"/>
                </a:solidFill>
                <a:latin typeface="Comic Sans MS" pitchFamily="66" charset="0"/>
              </a:rPr>
              <a:t>L’Acqua è fondamentale per la vita: ruolo fisiologico, ecologico, edafico</a:t>
            </a:r>
          </a:p>
          <a:p>
            <a:pPr eaLnBrk="1" hangingPunct="1">
              <a:spcBef>
                <a:spcPct val="50000"/>
              </a:spcBef>
              <a:buClrTx/>
              <a:buFontTx/>
              <a:buNone/>
            </a:pPr>
            <a:r>
              <a:rPr kumimoji="1" lang="it-IT" altLang="it-IT" sz="2400">
                <a:solidFill>
                  <a:srgbClr val="FFFF00"/>
                </a:solidFill>
                <a:latin typeface="Comic Sans MS" pitchFamily="66" charset="0"/>
              </a:rPr>
              <a:t>70-90% in peso degli organismi – indispensabile per il metabolismo in quantità NON TRASCURABILI anche se:</a:t>
            </a:r>
          </a:p>
          <a:p>
            <a:pPr eaLnBrk="1" hangingPunct="1">
              <a:spcBef>
                <a:spcPct val="50000"/>
              </a:spcBef>
              <a:buClrTx/>
            </a:pPr>
            <a:r>
              <a:rPr kumimoji="1" lang="it-IT" altLang="it-IT" sz="2400">
                <a:solidFill>
                  <a:srgbClr val="FFFF00"/>
                </a:solidFill>
                <a:latin typeface="Comic Sans MS" pitchFamily="66" charset="0"/>
              </a:rPr>
              <a:t>Acquatici</a:t>
            </a:r>
          </a:p>
          <a:p>
            <a:pPr eaLnBrk="1" hangingPunct="1">
              <a:spcBef>
                <a:spcPct val="50000"/>
              </a:spcBef>
              <a:buClrTx/>
            </a:pPr>
            <a:r>
              <a:rPr kumimoji="1" lang="it-IT" altLang="it-IT" sz="2400">
                <a:solidFill>
                  <a:srgbClr val="FFFF00"/>
                </a:solidFill>
                <a:latin typeface="Comic Sans MS" pitchFamily="66" charset="0"/>
              </a:rPr>
              <a:t>Igrofili </a:t>
            </a:r>
          </a:p>
          <a:p>
            <a:pPr eaLnBrk="1" hangingPunct="1">
              <a:spcBef>
                <a:spcPct val="50000"/>
              </a:spcBef>
              <a:buClrTx/>
            </a:pPr>
            <a:r>
              <a:rPr kumimoji="1" lang="it-IT" altLang="it-IT" sz="2400">
                <a:solidFill>
                  <a:srgbClr val="FFFF00"/>
                </a:solidFill>
                <a:latin typeface="Comic Sans MS" pitchFamily="66" charset="0"/>
              </a:rPr>
              <a:t>Mesofili</a:t>
            </a:r>
          </a:p>
          <a:p>
            <a:pPr eaLnBrk="1" hangingPunct="1">
              <a:spcBef>
                <a:spcPct val="50000"/>
              </a:spcBef>
              <a:buClrTx/>
            </a:pPr>
            <a:r>
              <a:rPr kumimoji="1" lang="it-IT" altLang="it-IT" sz="2400">
                <a:solidFill>
                  <a:srgbClr val="FFFF00"/>
                </a:solidFill>
                <a:latin typeface="Comic Sans MS" pitchFamily="66" charset="0"/>
              </a:rPr>
              <a:t>Xerofili</a:t>
            </a:r>
          </a:p>
          <a:p>
            <a:pPr eaLnBrk="1" hangingPunct="1">
              <a:spcBef>
                <a:spcPct val="50000"/>
              </a:spcBef>
              <a:buClrTx/>
            </a:pPr>
            <a:r>
              <a:rPr kumimoji="1" lang="it-IT" altLang="it-IT" sz="2400">
                <a:solidFill>
                  <a:srgbClr val="FFFF00"/>
                </a:solidFill>
                <a:latin typeface="Comic Sans MS" pitchFamily="66" charset="0"/>
              </a:rPr>
              <a:t>Poichiloidrici = cianobatteri e licheni che </a:t>
            </a:r>
            <a:r>
              <a:rPr lang="it-IT" altLang="it-IT" sz="2400">
                <a:solidFill>
                  <a:srgbClr val="FFFF00"/>
                </a:solidFill>
                <a:latin typeface="Comic Sans MS" pitchFamily="66" charset="0"/>
              </a:rPr>
              <a:t>reagiscono alla mancanza temporanea di acqua, seccandosi e poi reidratandosi anche con la sola umidità atmosferica</a:t>
            </a:r>
            <a:endParaRPr kumimoji="1" lang="it-IT" altLang="it-IT" sz="2400">
              <a:solidFill>
                <a:srgbClr val="FFFF00"/>
              </a:solidFill>
              <a:latin typeface="Comic Sans MS" pitchFamily="66" charset="0"/>
            </a:endParaRPr>
          </a:p>
          <a:p>
            <a:pPr eaLnBrk="1" hangingPunct="1">
              <a:spcBef>
                <a:spcPct val="50000"/>
              </a:spcBef>
              <a:buClrTx/>
              <a:buFontTx/>
              <a:buNone/>
            </a:pPr>
            <a:r>
              <a:rPr kumimoji="1" lang="it-IT" altLang="it-IT" sz="2400">
                <a:solidFill>
                  <a:srgbClr val="FFFF00"/>
                </a:solidFill>
                <a:latin typeface="Comic Sans MS" pitchFamily="66" charset="0"/>
              </a:rPr>
              <a:t>L’acqua condiziona anche pH ed OSMOLARITA’</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50825" y="260350"/>
            <a:ext cx="8677275"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sz="2400">
                <a:solidFill>
                  <a:srgbClr val="FFFF00"/>
                </a:solidFill>
                <a:latin typeface="Comic Sans MS" pitchFamily="66" charset="0"/>
              </a:rPr>
              <a:t>CLIMA  - CONDIZIONI ATMOSFERICHE</a:t>
            </a:r>
          </a:p>
          <a:p>
            <a:pPr eaLnBrk="1" hangingPunct="1">
              <a:spcBef>
                <a:spcPct val="50000"/>
              </a:spcBef>
              <a:buClrTx/>
              <a:buFontTx/>
              <a:buNone/>
            </a:pPr>
            <a:r>
              <a:rPr kumimoji="1" lang="it-IT" altLang="it-IT" sz="2400">
                <a:solidFill>
                  <a:srgbClr val="FFFF00"/>
                </a:solidFill>
                <a:latin typeface="Comic Sans MS" pitchFamily="66" charset="0"/>
              </a:rPr>
              <a:t>Temperatura, Pioggia, Luce, Vento</a:t>
            </a:r>
          </a:p>
          <a:p>
            <a:pPr eaLnBrk="1" hangingPunct="1">
              <a:spcBef>
                <a:spcPct val="50000"/>
              </a:spcBef>
              <a:buClrTx/>
              <a:buFontTx/>
              <a:buNone/>
            </a:pPr>
            <a:r>
              <a:rPr kumimoji="1" lang="it-IT" altLang="it-IT" sz="2400" b="1">
                <a:solidFill>
                  <a:srgbClr val="FFFF00"/>
                </a:solidFill>
                <a:latin typeface="Comic Sans MS" pitchFamily="66" charset="0"/>
              </a:rPr>
              <a:t>1. Temperatura</a:t>
            </a:r>
            <a:r>
              <a:rPr kumimoji="1" lang="it-IT" altLang="it-IT" sz="2400">
                <a:solidFill>
                  <a:srgbClr val="FFFF00"/>
                </a:solidFill>
                <a:latin typeface="Comic Sans MS" pitchFamily="66" charset="0"/>
              </a:rPr>
              <a:t> – condiziona la vita ma è raramente un fattore limitante per la crescita</a:t>
            </a:r>
          </a:p>
          <a:p>
            <a:pPr eaLnBrk="1" hangingPunct="1">
              <a:spcBef>
                <a:spcPct val="50000"/>
              </a:spcBef>
              <a:buClrTx/>
              <a:buFontTx/>
              <a:buNone/>
            </a:pPr>
            <a:r>
              <a:rPr kumimoji="1" lang="it-IT" altLang="it-IT" sz="2400">
                <a:solidFill>
                  <a:srgbClr val="FFFF00"/>
                </a:solidFill>
                <a:latin typeface="Comic Sans MS" pitchFamily="66" charset="0"/>
              </a:rPr>
              <a:t>10&lt; Psicrofili &gt;0 °C         50&lt;termofili&gt;30 °C  …ma  la </a:t>
            </a:r>
          </a:p>
          <a:p>
            <a:pPr eaLnBrk="1" hangingPunct="1">
              <a:spcBef>
                <a:spcPct val="50000"/>
              </a:spcBef>
              <a:buClrTx/>
              <a:buFontTx/>
              <a:buNone/>
            </a:pPr>
            <a:r>
              <a:rPr kumimoji="1" lang="it-IT" altLang="it-IT" sz="2400">
                <a:solidFill>
                  <a:srgbClr val="FFFF00"/>
                </a:solidFill>
                <a:latin typeface="Comic Sans MS" pitchFamily="66" charset="0"/>
              </a:rPr>
              <a:t>maggioranza ….. 35&lt; mesofili &gt;25°C</a:t>
            </a:r>
          </a:p>
          <a:p>
            <a:pPr eaLnBrk="1" hangingPunct="1">
              <a:spcBef>
                <a:spcPct val="50000"/>
              </a:spcBef>
              <a:buClrTx/>
              <a:buFontTx/>
              <a:buNone/>
            </a:pPr>
            <a:r>
              <a:rPr kumimoji="1" lang="it-IT" altLang="it-IT" sz="2400" b="1">
                <a:solidFill>
                  <a:srgbClr val="FFFF00"/>
                </a:solidFill>
                <a:latin typeface="Comic Sans MS" pitchFamily="66" charset="0"/>
              </a:rPr>
              <a:t>2. Pioggia – mm di acqua</a:t>
            </a:r>
          </a:p>
          <a:p>
            <a:pPr eaLnBrk="1" hangingPunct="1">
              <a:spcBef>
                <a:spcPct val="50000"/>
              </a:spcBef>
              <a:buClrTx/>
              <a:buFontTx/>
              <a:buNone/>
            </a:pPr>
            <a:r>
              <a:rPr kumimoji="1" lang="it-IT" altLang="it-IT" sz="2400" b="1">
                <a:solidFill>
                  <a:srgbClr val="FFFF00"/>
                </a:solidFill>
                <a:latin typeface="Comic Sans MS" pitchFamily="66" charset="0"/>
              </a:rPr>
              <a:t>Climi:</a:t>
            </a:r>
          </a:p>
          <a:p>
            <a:pPr eaLnBrk="1" hangingPunct="1">
              <a:spcBef>
                <a:spcPct val="50000"/>
              </a:spcBef>
              <a:buClrTx/>
            </a:pPr>
            <a:r>
              <a:rPr kumimoji="1" lang="it-IT" altLang="it-IT" sz="2400">
                <a:solidFill>
                  <a:srgbClr val="FFFF00"/>
                </a:solidFill>
                <a:latin typeface="Comic Sans MS" pitchFamily="66" charset="0"/>
              </a:rPr>
              <a:t>Desertico &lt; 250 mm/anno</a:t>
            </a:r>
          </a:p>
          <a:p>
            <a:pPr eaLnBrk="1" hangingPunct="1">
              <a:spcBef>
                <a:spcPct val="50000"/>
              </a:spcBef>
              <a:buClrTx/>
            </a:pPr>
            <a:r>
              <a:rPr kumimoji="1" lang="it-IT" altLang="it-IT" sz="2400">
                <a:solidFill>
                  <a:srgbClr val="FFFF00"/>
                </a:solidFill>
                <a:latin typeface="Comic Sans MS" pitchFamily="66" charset="0"/>
              </a:rPr>
              <a:t>750&lt; Xerico &gt;250</a:t>
            </a:r>
          </a:p>
          <a:p>
            <a:pPr eaLnBrk="1" hangingPunct="1">
              <a:spcBef>
                <a:spcPct val="50000"/>
              </a:spcBef>
              <a:buClrTx/>
            </a:pPr>
            <a:r>
              <a:rPr kumimoji="1" lang="it-IT" altLang="it-IT" sz="2400">
                <a:solidFill>
                  <a:srgbClr val="FFFF00"/>
                </a:solidFill>
                <a:latin typeface="Comic Sans MS" pitchFamily="66" charset="0"/>
              </a:rPr>
              <a:t>1250 &lt; mesofilo&gt;750</a:t>
            </a:r>
          </a:p>
          <a:p>
            <a:pPr eaLnBrk="1" hangingPunct="1">
              <a:spcBef>
                <a:spcPct val="50000"/>
              </a:spcBef>
              <a:buClrTx/>
            </a:pPr>
            <a:r>
              <a:rPr kumimoji="1" lang="it-IT" altLang="it-IT" sz="2400">
                <a:solidFill>
                  <a:srgbClr val="FFFF00"/>
                </a:solidFill>
                <a:latin typeface="Comic Sans MS" pitchFamily="66" charset="0"/>
              </a:rPr>
              <a:t>Umido &gt;1250</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468313" y="260350"/>
            <a:ext cx="8064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kumimoji="1" lang="it-IT" altLang="it-IT" sz="2800">
                <a:solidFill>
                  <a:srgbClr val="FFFF00"/>
                </a:solidFill>
                <a:latin typeface="Comic Sans MS" pitchFamily="66" charset="0"/>
              </a:rPr>
              <a:t>FATTORI ATMOSFERICI</a:t>
            </a:r>
          </a:p>
          <a:p>
            <a:pPr algn="ctr" eaLnBrk="1" hangingPunct="1">
              <a:spcBef>
                <a:spcPct val="50000"/>
              </a:spcBef>
              <a:buClrTx/>
              <a:buFontTx/>
              <a:buNone/>
            </a:pPr>
            <a:endParaRPr kumimoji="1" lang="it-IT" altLang="it-IT" sz="2800">
              <a:solidFill>
                <a:srgbClr val="FFFF00"/>
              </a:solidFill>
              <a:latin typeface="Comic Sans MS" pitchFamily="66" charset="0"/>
            </a:endParaRPr>
          </a:p>
          <a:p>
            <a:pPr eaLnBrk="1" hangingPunct="1">
              <a:spcBef>
                <a:spcPct val="50000"/>
              </a:spcBef>
              <a:buClrTx/>
              <a:buFontTx/>
              <a:buNone/>
            </a:pPr>
            <a:r>
              <a:rPr kumimoji="1" lang="it-IT" altLang="it-IT" sz="2800">
                <a:solidFill>
                  <a:srgbClr val="FFFF00"/>
                </a:solidFill>
                <a:latin typeface="Comic Sans MS" pitchFamily="66" charset="0"/>
              </a:rPr>
              <a:t>Composizione dell’aria:</a:t>
            </a:r>
          </a:p>
          <a:p>
            <a:pPr eaLnBrk="1" hangingPunct="1">
              <a:spcBef>
                <a:spcPct val="50000"/>
              </a:spcBef>
              <a:buClrTx/>
            </a:pPr>
            <a:r>
              <a:rPr kumimoji="1" lang="it-IT" altLang="it-IT" sz="2800">
                <a:solidFill>
                  <a:srgbClr val="FFFF00"/>
                </a:solidFill>
                <a:latin typeface="Comic Sans MS" pitchFamily="66" charset="0"/>
              </a:rPr>
              <a:t> N</a:t>
            </a:r>
            <a:r>
              <a:rPr kumimoji="1" lang="it-IT" altLang="it-IT" sz="2800" baseline="-25000">
                <a:solidFill>
                  <a:srgbClr val="FFFF00"/>
                </a:solidFill>
                <a:latin typeface="Comic Sans MS" pitchFamily="66" charset="0"/>
              </a:rPr>
              <a:t>2   </a:t>
            </a:r>
            <a:r>
              <a:rPr kumimoji="1" lang="it-IT" altLang="it-IT" sz="2800">
                <a:solidFill>
                  <a:srgbClr val="FFFF00"/>
                </a:solidFill>
                <a:latin typeface="Comic Sans MS" pitchFamily="66" charset="0"/>
              </a:rPr>
              <a:t>78% ma è un fattore limitante – poco reattivo utilizzabile solo dagli AZOTOFISSATORI</a:t>
            </a:r>
          </a:p>
          <a:p>
            <a:pPr eaLnBrk="1" hangingPunct="1">
              <a:spcBef>
                <a:spcPct val="50000"/>
              </a:spcBef>
              <a:buClrTx/>
            </a:pPr>
            <a:r>
              <a:rPr kumimoji="1" lang="it-IT" altLang="it-IT" sz="2800">
                <a:solidFill>
                  <a:srgbClr val="FFFF00"/>
                </a:solidFill>
                <a:latin typeface="Comic Sans MS" pitchFamily="66" charset="0"/>
              </a:rPr>
              <a:t> O</a:t>
            </a:r>
            <a:r>
              <a:rPr kumimoji="1" lang="it-IT" altLang="it-IT" sz="2800" baseline="-25000">
                <a:solidFill>
                  <a:srgbClr val="FFFF00"/>
                </a:solidFill>
                <a:latin typeface="Comic Sans MS" pitchFamily="66" charset="0"/>
              </a:rPr>
              <a:t>2    </a:t>
            </a:r>
            <a:r>
              <a:rPr kumimoji="1" lang="it-IT" altLang="it-IT" sz="2800">
                <a:solidFill>
                  <a:srgbClr val="FFFF00"/>
                </a:solidFill>
                <a:latin typeface="Comic Sans MS" pitchFamily="66" charset="0"/>
              </a:rPr>
              <a:t>21% organismi strettamente aerobi (anaerobi hanno danni quando &gt; 5%)</a:t>
            </a:r>
          </a:p>
          <a:p>
            <a:pPr eaLnBrk="1" hangingPunct="1">
              <a:spcBef>
                <a:spcPct val="50000"/>
              </a:spcBef>
              <a:buClrTx/>
            </a:pPr>
            <a:r>
              <a:rPr kumimoji="1" lang="it-IT" altLang="it-IT" sz="2800">
                <a:solidFill>
                  <a:srgbClr val="FFFF00"/>
                </a:solidFill>
                <a:latin typeface="Comic Sans MS" pitchFamily="66" charset="0"/>
              </a:rPr>
              <a:t> CO</a:t>
            </a:r>
            <a:r>
              <a:rPr kumimoji="1" lang="it-IT" altLang="it-IT" sz="2800" baseline="-25000">
                <a:solidFill>
                  <a:srgbClr val="FFFF00"/>
                </a:solidFill>
                <a:latin typeface="Comic Sans MS" pitchFamily="66" charset="0"/>
              </a:rPr>
              <a:t>2    </a:t>
            </a:r>
            <a:r>
              <a:rPr kumimoji="1" lang="it-IT" altLang="it-IT" sz="2800">
                <a:solidFill>
                  <a:srgbClr val="FFFF00"/>
                </a:solidFill>
                <a:latin typeface="Comic Sans MS" pitchFamily="66" charset="0"/>
              </a:rPr>
              <a:t>0,03% può essere un fattore limitante per i fotosintetici </a:t>
            </a:r>
            <a:r>
              <a:rPr kumimoji="1" lang="it-IT" altLang="it-IT" sz="2800">
                <a:solidFill>
                  <a:srgbClr val="FFFF00"/>
                </a:solidFill>
                <a:latin typeface="Comic Sans MS" pitchFamily="66" charset="0"/>
                <a:sym typeface="Wingdings" pitchFamily="2" charset="2"/>
              </a:rPr>
              <a:t> EFFETTO SERRA</a:t>
            </a:r>
          </a:p>
          <a:p>
            <a:pPr eaLnBrk="1" hangingPunct="1">
              <a:spcBef>
                <a:spcPct val="50000"/>
              </a:spcBef>
              <a:buClrTx/>
              <a:buFontTx/>
              <a:buNone/>
            </a:pPr>
            <a:endParaRPr kumimoji="1" lang="it-IT" altLang="it-IT" sz="2800" baseline="-25000">
              <a:solidFill>
                <a:srgbClr val="FFFF00"/>
              </a:solidFill>
              <a:latin typeface="Comic Sans MS" pitchFamily="66" charset="0"/>
              <a:sym typeface="Wingdings" pitchFamily="2" charset="2"/>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4479925" y="2957513"/>
            <a:ext cx="1841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kumimoji="1" lang="en-US" altLang="it-IT">
              <a:solidFill>
                <a:srgbClr val="FFFF00"/>
              </a:solidFill>
              <a:latin typeface="Comic Sans MS" pitchFamily="66" charset="0"/>
            </a:endParaRPr>
          </a:p>
          <a:p>
            <a:pPr>
              <a:spcBef>
                <a:spcPct val="0"/>
              </a:spcBef>
              <a:buClrTx/>
              <a:buFontTx/>
              <a:buNone/>
            </a:pPr>
            <a:endParaRPr kumimoji="1" lang="en-US" altLang="it-IT" sz="2400">
              <a:latin typeface="Times New Roman" pitchFamily="18" charset="0"/>
            </a:endParaRPr>
          </a:p>
        </p:txBody>
      </p:sp>
      <p:sp>
        <p:nvSpPr>
          <p:cNvPr id="125955" name="Rectangle 6"/>
          <p:cNvSpPr>
            <a:spLocks noChangeArrowheads="1"/>
          </p:cNvSpPr>
          <p:nvPr/>
        </p:nvSpPr>
        <p:spPr bwMode="auto">
          <a:xfrm>
            <a:off x="-180975" y="404813"/>
            <a:ext cx="91440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000">
                <a:solidFill>
                  <a:srgbClr val="FFFF00"/>
                </a:solidFill>
                <a:latin typeface="Comic Sans MS" pitchFamily="66" charset="0"/>
              </a:rPr>
              <a:t>COMPOSIZIONE DELL’ARIA:</a:t>
            </a:r>
          </a:p>
          <a:p>
            <a:pPr algn="ctr" eaLnBrk="1" hangingPunct="1">
              <a:spcBef>
                <a:spcPct val="50000"/>
              </a:spcBef>
              <a:buClrTx/>
              <a:buFontTx/>
              <a:buNone/>
            </a:pPr>
            <a:endParaRPr lang="it-IT" altLang="it-IT" sz="2000">
              <a:solidFill>
                <a:srgbClr val="FFFF00"/>
              </a:solidFill>
              <a:latin typeface="Comic Sans MS" pitchFamily="66" charset="0"/>
            </a:endParaRPr>
          </a:p>
          <a:p>
            <a:pPr algn="ctr" eaLnBrk="1" hangingPunct="1">
              <a:spcBef>
                <a:spcPct val="50000"/>
              </a:spcBef>
              <a:buClrTx/>
              <a:buFontTx/>
              <a:buNone/>
            </a:pPr>
            <a:r>
              <a:rPr lang="it-IT" altLang="it-IT" sz="2000">
                <a:solidFill>
                  <a:srgbClr val="FFFF00"/>
                </a:solidFill>
                <a:latin typeface="Comic Sans MS" pitchFamily="66" charset="0"/>
              </a:rPr>
              <a:t>Azoto (N</a:t>
            </a:r>
            <a:r>
              <a:rPr lang="it-IT" altLang="it-IT" sz="2000" baseline="-25000">
                <a:solidFill>
                  <a:srgbClr val="FFFF00"/>
                </a:solidFill>
                <a:latin typeface="Comic Sans MS" pitchFamily="66" charset="0"/>
              </a:rPr>
              <a:t>2</a:t>
            </a:r>
            <a:r>
              <a:rPr lang="it-IT" altLang="it-IT" sz="2000">
                <a:solidFill>
                  <a:srgbClr val="FFFF00"/>
                </a:solidFill>
                <a:latin typeface="Comic Sans MS" pitchFamily="66" charset="0"/>
              </a:rPr>
              <a:t>): 78,08% </a:t>
            </a:r>
          </a:p>
          <a:p>
            <a:pPr algn="ctr" eaLnBrk="1" hangingPunct="1">
              <a:spcBef>
                <a:spcPct val="50000"/>
              </a:spcBef>
              <a:buClrTx/>
              <a:buFontTx/>
              <a:buNone/>
            </a:pPr>
            <a:r>
              <a:rPr lang="it-IT" altLang="it-IT" sz="2000">
                <a:solidFill>
                  <a:srgbClr val="FFFF00"/>
                </a:solidFill>
                <a:latin typeface="Comic Sans MS" pitchFamily="66" charset="0"/>
              </a:rPr>
              <a:t>Ossigeno (O</a:t>
            </a:r>
            <a:r>
              <a:rPr lang="it-IT" altLang="it-IT" sz="2000" baseline="-25000">
                <a:solidFill>
                  <a:srgbClr val="FFFF00"/>
                </a:solidFill>
                <a:latin typeface="Comic Sans MS" pitchFamily="66" charset="0"/>
              </a:rPr>
              <a:t>2</a:t>
            </a:r>
            <a:r>
              <a:rPr lang="it-IT" altLang="it-IT" sz="2000">
                <a:solidFill>
                  <a:srgbClr val="FFFF00"/>
                </a:solidFill>
                <a:latin typeface="Comic Sans MS" pitchFamily="66" charset="0"/>
              </a:rPr>
              <a:t>): 20,95% </a:t>
            </a:r>
          </a:p>
          <a:p>
            <a:pPr algn="ctr" eaLnBrk="1" hangingPunct="1">
              <a:spcBef>
                <a:spcPct val="50000"/>
              </a:spcBef>
              <a:buClrTx/>
              <a:buFontTx/>
              <a:buNone/>
            </a:pPr>
            <a:r>
              <a:rPr lang="it-IT" altLang="it-IT" sz="2000">
                <a:solidFill>
                  <a:srgbClr val="FFFF00"/>
                </a:solidFill>
                <a:latin typeface="Comic Sans MS" pitchFamily="66" charset="0"/>
              </a:rPr>
              <a:t>Argon (Ar): 0,93% </a:t>
            </a:r>
          </a:p>
          <a:p>
            <a:pPr algn="ctr" eaLnBrk="1" hangingPunct="1">
              <a:spcBef>
                <a:spcPct val="50000"/>
              </a:spcBef>
              <a:buClrTx/>
              <a:buFontTx/>
              <a:buNone/>
            </a:pPr>
            <a:r>
              <a:rPr lang="it-IT" altLang="it-IT" sz="2000">
                <a:solidFill>
                  <a:srgbClr val="FFFF00"/>
                </a:solidFill>
                <a:latin typeface="Comic Sans MS" pitchFamily="66" charset="0"/>
              </a:rPr>
              <a:t>Vapore acqueo (H</a:t>
            </a:r>
            <a:r>
              <a:rPr lang="it-IT" altLang="it-IT" sz="2000" baseline="-25000">
                <a:solidFill>
                  <a:srgbClr val="FFFF00"/>
                </a:solidFill>
                <a:latin typeface="Comic Sans MS" pitchFamily="66" charset="0"/>
              </a:rPr>
              <a:t>2</a:t>
            </a:r>
            <a:r>
              <a:rPr lang="it-IT" altLang="it-IT" sz="2000">
                <a:solidFill>
                  <a:srgbClr val="FFFF00"/>
                </a:solidFill>
                <a:latin typeface="Comic Sans MS" pitchFamily="66" charset="0"/>
              </a:rPr>
              <a:t>O): 0,33% in media (variabile da circa 0% a 5-6%) </a:t>
            </a:r>
          </a:p>
          <a:p>
            <a:pPr algn="ctr" eaLnBrk="1" hangingPunct="1">
              <a:spcBef>
                <a:spcPct val="50000"/>
              </a:spcBef>
              <a:buClrTx/>
              <a:buFontTx/>
              <a:buNone/>
            </a:pPr>
            <a:r>
              <a:rPr lang="it-IT" altLang="it-IT" sz="2000">
                <a:solidFill>
                  <a:srgbClr val="FFFF00"/>
                </a:solidFill>
                <a:latin typeface="Comic Sans MS" pitchFamily="66" charset="0"/>
              </a:rPr>
              <a:t>Biossido di carbonio (CO</a:t>
            </a:r>
            <a:r>
              <a:rPr lang="it-IT" altLang="it-IT" sz="2000" baseline="-25000">
                <a:solidFill>
                  <a:srgbClr val="FFFF00"/>
                </a:solidFill>
                <a:latin typeface="Comic Sans MS" pitchFamily="66" charset="0"/>
              </a:rPr>
              <a:t>2</a:t>
            </a:r>
            <a:r>
              <a:rPr lang="it-IT" altLang="it-IT" sz="2000">
                <a:solidFill>
                  <a:srgbClr val="FFFF00"/>
                </a:solidFill>
                <a:latin typeface="Comic Sans MS" pitchFamily="66" charset="0"/>
              </a:rPr>
              <a:t>): 0,032% (320 ppm) </a:t>
            </a:r>
          </a:p>
          <a:p>
            <a:pPr algn="ctr" eaLnBrk="1" hangingPunct="1">
              <a:spcBef>
                <a:spcPct val="50000"/>
              </a:spcBef>
              <a:buClrTx/>
              <a:buFontTx/>
              <a:buNone/>
            </a:pPr>
            <a:r>
              <a:rPr lang="it-IT" altLang="it-IT" sz="2000">
                <a:solidFill>
                  <a:srgbClr val="FFFF00"/>
                </a:solidFill>
                <a:latin typeface="Comic Sans MS" pitchFamily="66" charset="0"/>
              </a:rPr>
              <a:t>Neon (Ne): 0,00181% (18 ppm) </a:t>
            </a:r>
          </a:p>
          <a:p>
            <a:pPr algn="ctr" eaLnBrk="1" hangingPunct="1">
              <a:spcBef>
                <a:spcPct val="50000"/>
              </a:spcBef>
              <a:buClrTx/>
              <a:buFontTx/>
              <a:buNone/>
            </a:pPr>
            <a:r>
              <a:rPr lang="it-IT" altLang="it-IT" sz="2000">
                <a:solidFill>
                  <a:srgbClr val="FFFF00"/>
                </a:solidFill>
                <a:latin typeface="Comic Sans MS" pitchFamily="66" charset="0"/>
              </a:rPr>
              <a:t>Elio (He): 0,0005% (5 ppm) </a:t>
            </a:r>
          </a:p>
          <a:p>
            <a:pPr algn="ctr" eaLnBrk="1" hangingPunct="1">
              <a:spcBef>
                <a:spcPct val="50000"/>
              </a:spcBef>
              <a:buClrTx/>
              <a:buFontTx/>
              <a:buNone/>
            </a:pPr>
            <a:r>
              <a:rPr lang="it-IT" altLang="it-IT" sz="2000">
                <a:solidFill>
                  <a:srgbClr val="FFFF00"/>
                </a:solidFill>
                <a:latin typeface="Comic Sans MS" pitchFamily="66" charset="0"/>
              </a:rPr>
              <a:t>Metano (CH</a:t>
            </a:r>
            <a:r>
              <a:rPr lang="it-IT" altLang="it-IT" sz="2000" baseline="-25000">
                <a:solidFill>
                  <a:srgbClr val="FFFF00"/>
                </a:solidFill>
                <a:latin typeface="Comic Sans MS" pitchFamily="66" charset="0"/>
              </a:rPr>
              <a:t>4</a:t>
            </a:r>
            <a:r>
              <a:rPr lang="it-IT" altLang="it-IT" sz="2000">
                <a:solidFill>
                  <a:srgbClr val="FFFF00"/>
                </a:solidFill>
                <a:latin typeface="Comic Sans MS" pitchFamily="66" charset="0"/>
              </a:rPr>
              <a:t>): 0,0002% (2 ppm) </a:t>
            </a:r>
          </a:p>
          <a:p>
            <a:pPr algn="ctr" eaLnBrk="1" hangingPunct="1">
              <a:spcBef>
                <a:spcPct val="50000"/>
              </a:spcBef>
              <a:buClrTx/>
              <a:buFontTx/>
              <a:buNone/>
            </a:pPr>
            <a:r>
              <a:rPr lang="it-IT" altLang="it-IT" sz="2000">
                <a:solidFill>
                  <a:srgbClr val="FFFF00"/>
                </a:solidFill>
                <a:latin typeface="Comic Sans MS" pitchFamily="66" charset="0"/>
              </a:rPr>
              <a:t>Idrogeno (H</a:t>
            </a:r>
            <a:r>
              <a:rPr lang="it-IT" altLang="it-IT" sz="2000" baseline="-25000">
                <a:solidFill>
                  <a:srgbClr val="FFFF00"/>
                </a:solidFill>
                <a:latin typeface="Comic Sans MS" pitchFamily="66" charset="0"/>
              </a:rPr>
              <a:t>2</a:t>
            </a:r>
            <a:r>
              <a:rPr lang="it-IT" altLang="it-IT" sz="2000">
                <a:solidFill>
                  <a:srgbClr val="FFFF00"/>
                </a:solidFill>
                <a:latin typeface="Comic Sans MS" pitchFamily="66" charset="0"/>
              </a:rPr>
              <a:t>): 0,00005% (0,5 ppm) </a:t>
            </a:r>
          </a:p>
          <a:p>
            <a:pPr algn="ctr" eaLnBrk="1" hangingPunct="1">
              <a:spcBef>
                <a:spcPct val="50000"/>
              </a:spcBef>
              <a:buClrTx/>
              <a:buFontTx/>
              <a:buNone/>
            </a:pPr>
            <a:r>
              <a:rPr lang="it-IT" altLang="it-IT" sz="2000">
                <a:solidFill>
                  <a:srgbClr val="FFFF00"/>
                </a:solidFill>
                <a:latin typeface="Comic Sans MS" pitchFamily="66" charset="0"/>
              </a:rPr>
              <a:t>Kripton (Kr): 0,000011% (0,11 ppm) </a:t>
            </a:r>
          </a:p>
          <a:p>
            <a:pPr algn="ctr" eaLnBrk="1" hangingPunct="1">
              <a:spcBef>
                <a:spcPct val="50000"/>
              </a:spcBef>
              <a:buClrTx/>
              <a:buFontTx/>
              <a:buNone/>
            </a:pPr>
            <a:r>
              <a:rPr lang="it-IT" altLang="it-IT" sz="2000">
                <a:solidFill>
                  <a:srgbClr val="FFFF00"/>
                </a:solidFill>
                <a:latin typeface="Comic Sans MS" pitchFamily="66" charset="0"/>
              </a:rPr>
              <a:t>Xeno (Xe): 0,000008% (0,08 ppm) </a:t>
            </a:r>
          </a:p>
          <a:p>
            <a:pPr algn="ctr" eaLnBrk="1" hangingPunct="1">
              <a:spcBef>
                <a:spcPct val="50000"/>
              </a:spcBef>
              <a:buClrTx/>
              <a:buFontTx/>
              <a:buNone/>
            </a:pPr>
            <a:r>
              <a:rPr lang="it-IT" altLang="it-IT" sz="2000">
                <a:solidFill>
                  <a:srgbClr val="FFFF00"/>
                </a:solidFill>
                <a:latin typeface="Comic Sans MS" pitchFamily="66" charset="0"/>
              </a:rPr>
              <a:t>Ozono (O</a:t>
            </a:r>
            <a:r>
              <a:rPr lang="it-IT" altLang="it-IT" sz="2000" baseline="-25000">
                <a:solidFill>
                  <a:srgbClr val="FFFF00"/>
                </a:solidFill>
                <a:latin typeface="Comic Sans MS" pitchFamily="66" charset="0"/>
              </a:rPr>
              <a:t>3</a:t>
            </a:r>
            <a:r>
              <a:rPr lang="it-IT" altLang="it-IT" sz="2000">
                <a:solidFill>
                  <a:srgbClr val="FFFF00"/>
                </a:solidFill>
                <a:latin typeface="Comic Sans MS" pitchFamily="66" charset="0"/>
              </a:rPr>
              <a:t>): 0,000004% (0,04 ppm)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6978" name="Picture 2" descr="effettose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0"/>
            <a:ext cx="5119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ChangeArrowheads="1"/>
          </p:cNvSpPr>
          <p:nvPr/>
        </p:nvSpPr>
        <p:spPr bwMode="auto">
          <a:xfrm>
            <a:off x="0" y="376238"/>
            <a:ext cx="4211638"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it-IT" altLang="it-IT" sz="2400">
                <a:solidFill>
                  <a:srgbClr val="000099"/>
                </a:solidFill>
                <a:latin typeface="Comic Sans MS" pitchFamily="66" charset="0"/>
              </a:rPr>
              <a:t>L’ultravioletto (al di sotto di 0.3 </a:t>
            </a:r>
            <a:r>
              <a:rPr kumimoji="1" lang="it-IT" altLang="it-IT" sz="2400">
                <a:solidFill>
                  <a:srgbClr val="000099"/>
                </a:solidFill>
                <a:latin typeface="Comic Sans MS" pitchFamily="66" charset="0"/>
                <a:sym typeface="Symbol" pitchFamily="18" charset="2"/>
              </a:rPr>
              <a:t></a:t>
            </a:r>
            <a:r>
              <a:rPr kumimoji="1" lang="it-IT" altLang="it-IT" sz="2400">
                <a:solidFill>
                  <a:srgbClr val="000099"/>
                </a:solidFill>
                <a:latin typeface="Comic Sans MS" pitchFamily="66" charset="0"/>
              </a:rPr>
              <a:t> di lunghezza d’onda) viene arrestato dallo strato di ozono presente a circa 25 km dalla crosta terrestre</a:t>
            </a:r>
          </a:p>
          <a:p>
            <a:pPr eaLnBrk="1" hangingPunct="1">
              <a:spcBef>
                <a:spcPct val="0"/>
              </a:spcBef>
              <a:buClrTx/>
              <a:buFontTx/>
              <a:buNone/>
            </a:pPr>
            <a:endParaRPr kumimoji="1" lang="it-IT" altLang="it-IT" sz="2400">
              <a:solidFill>
                <a:srgbClr val="000099"/>
              </a:solidFill>
              <a:latin typeface="Comic Sans MS" pitchFamily="66" charset="0"/>
              <a:sym typeface="Symbol" pitchFamily="18" charset="2"/>
            </a:endParaRPr>
          </a:p>
          <a:p>
            <a:pPr eaLnBrk="1" hangingPunct="1">
              <a:spcBef>
                <a:spcPct val="0"/>
              </a:spcBef>
              <a:buClrTx/>
              <a:buFontTx/>
              <a:buNone/>
            </a:pPr>
            <a:r>
              <a:rPr kumimoji="1" lang="it-IT" altLang="it-IT" sz="2400">
                <a:solidFill>
                  <a:srgbClr val="000099"/>
                </a:solidFill>
                <a:latin typeface="Comic Sans MS" pitchFamily="66" charset="0"/>
                <a:sym typeface="Symbol" pitchFamily="18" charset="2"/>
              </a:rPr>
              <a:t>La luce visibile viene anch’essa assorbita in parte dalla atmosfera e così pure l’infrarosso</a:t>
            </a:r>
          </a:p>
          <a:p>
            <a:pPr eaLnBrk="1" hangingPunct="1">
              <a:spcBef>
                <a:spcPct val="0"/>
              </a:spcBef>
              <a:buClrTx/>
              <a:buFontTx/>
              <a:buNone/>
            </a:pPr>
            <a:endParaRPr kumimoji="1" lang="it-IT" altLang="it-IT" sz="2400">
              <a:solidFill>
                <a:srgbClr val="000099"/>
              </a:solidFill>
              <a:latin typeface="Comic Sans MS" pitchFamily="66" charset="0"/>
              <a:sym typeface="Symbol" pitchFamily="18" charset="2"/>
            </a:endParaRPr>
          </a:p>
          <a:p>
            <a:pPr eaLnBrk="1" hangingPunct="1">
              <a:spcBef>
                <a:spcPct val="0"/>
              </a:spcBef>
              <a:buClrTx/>
              <a:buFontTx/>
              <a:buNone/>
            </a:pPr>
            <a:r>
              <a:rPr kumimoji="1" lang="it-IT" altLang="it-IT" sz="2400">
                <a:solidFill>
                  <a:srgbClr val="000099"/>
                </a:solidFill>
                <a:latin typeface="Comic Sans MS" pitchFamily="66" charset="0"/>
                <a:sym typeface="Symbol" pitchFamily="18" charset="2"/>
              </a:rPr>
              <a:t>L’energia raggiante che raggiunge la terra è composta:</a:t>
            </a:r>
          </a:p>
          <a:p>
            <a:pPr eaLnBrk="1" hangingPunct="1">
              <a:spcBef>
                <a:spcPct val="0"/>
              </a:spcBef>
              <a:buClrTx/>
              <a:buFontTx/>
              <a:buNone/>
            </a:pPr>
            <a:r>
              <a:rPr kumimoji="1" lang="it-IT" altLang="it-IT" sz="2400">
                <a:solidFill>
                  <a:srgbClr val="000099"/>
                </a:solidFill>
                <a:latin typeface="Comic Sans MS" pitchFamily="66" charset="0"/>
                <a:sym typeface="Symbol" pitchFamily="18" charset="2"/>
              </a:rPr>
              <a:t>per il 10% di ultravioletto</a:t>
            </a:r>
          </a:p>
          <a:p>
            <a:pPr eaLnBrk="1" hangingPunct="1">
              <a:spcBef>
                <a:spcPct val="0"/>
              </a:spcBef>
              <a:buClrTx/>
              <a:buFontTx/>
              <a:buNone/>
            </a:pPr>
            <a:r>
              <a:rPr kumimoji="1" lang="it-IT" altLang="it-IT" sz="2400">
                <a:solidFill>
                  <a:srgbClr val="000099"/>
                </a:solidFill>
                <a:latin typeface="Comic Sans MS" pitchFamily="66" charset="0"/>
                <a:sym typeface="Symbol" pitchFamily="18" charset="2"/>
              </a:rPr>
              <a:t>per il 45% di visibile e</a:t>
            </a:r>
          </a:p>
          <a:p>
            <a:pPr eaLnBrk="1" hangingPunct="1">
              <a:spcBef>
                <a:spcPct val="0"/>
              </a:spcBef>
              <a:buClrTx/>
              <a:buFontTx/>
              <a:buNone/>
            </a:pPr>
            <a:r>
              <a:rPr kumimoji="1" lang="it-IT" altLang="it-IT" sz="2400">
                <a:solidFill>
                  <a:srgbClr val="000099"/>
                </a:solidFill>
                <a:latin typeface="Comic Sans MS" pitchFamily="66" charset="0"/>
                <a:sym typeface="Symbol" pitchFamily="18" charset="2"/>
              </a:rPr>
              <a:t>per il 45% di infrarosso</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549275"/>
            <a:ext cx="9144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it-IT" altLang="it-IT" sz="2400">
                <a:solidFill>
                  <a:srgbClr val="FFFF00"/>
                </a:solidFill>
                <a:latin typeface="Comic Sans MS" pitchFamily="66" charset="0"/>
              </a:rPr>
              <a:t>UA = quantità  assoluta di acqua presente</a:t>
            </a:r>
          </a:p>
          <a:p>
            <a:pPr eaLnBrk="1" hangingPunct="1">
              <a:spcBef>
                <a:spcPct val="0"/>
              </a:spcBef>
              <a:buClrTx/>
              <a:buFontTx/>
              <a:buNone/>
            </a:pPr>
            <a:r>
              <a:rPr kumimoji="1" lang="it-IT" altLang="it-IT" sz="2400">
                <a:solidFill>
                  <a:srgbClr val="FFFF00"/>
                </a:solidFill>
                <a:latin typeface="Comic Sans MS" pitchFamily="66" charset="0"/>
              </a:rPr>
              <a:t>UR = rapporto tra contenuto in acqua e quello necessario per la saturazione (</a:t>
            </a:r>
            <a:r>
              <a:rPr kumimoji="1" lang="it-IT" altLang="it-IT" sz="2400">
                <a:solidFill>
                  <a:srgbClr val="FFFF00"/>
                </a:solidFill>
                <a:latin typeface="Comic Sans MS" pitchFamily="66" charset="0"/>
                <a:sym typeface="Wingdings" pitchFamily="2" charset="2"/>
              </a:rPr>
              <a:t>UR 80</a:t>
            </a:r>
            <a:r>
              <a:rPr kumimoji="1" lang="it-IT" altLang="it-IT" sz="2400">
                <a:solidFill>
                  <a:srgbClr val="FFFF00"/>
                </a:solidFill>
                <a:latin typeface="Comic Sans MS" pitchFamily="66" charset="0"/>
              </a:rPr>
              <a:t>%) dipende dalla temperatura</a:t>
            </a:r>
          </a:p>
          <a:p>
            <a:pPr eaLnBrk="1" hangingPunct="1">
              <a:spcBef>
                <a:spcPct val="0"/>
              </a:spcBef>
              <a:buClrTx/>
              <a:buFontTx/>
              <a:buNone/>
            </a:pPr>
            <a:endParaRPr kumimoji="1" lang="it-IT" altLang="it-IT" sz="2400">
              <a:solidFill>
                <a:srgbClr val="FFFF00"/>
              </a:solidFill>
              <a:latin typeface="Comic Sans MS" pitchFamily="66" charset="0"/>
            </a:endParaRPr>
          </a:p>
          <a:p>
            <a:pPr eaLnBrk="1" hangingPunct="1">
              <a:spcBef>
                <a:spcPct val="0"/>
              </a:spcBef>
              <a:buClrTx/>
              <a:buFontTx/>
              <a:buNone/>
            </a:pPr>
            <a:r>
              <a:rPr kumimoji="1" lang="it-IT" altLang="it-IT" sz="2400">
                <a:solidFill>
                  <a:srgbClr val="FFFF00"/>
                </a:solidFill>
                <a:latin typeface="Comic Sans MS" pitchFamily="66" charset="0"/>
                <a:sym typeface="Wingdings" pitchFamily="2" charset="2"/>
              </a:rPr>
              <a:t>Quasi tutte le specie  - UR &gt; 65-70% </a:t>
            </a:r>
          </a:p>
          <a:p>
            <a:pPr eaLnBrk="1" hangingPunct="1">
              <a:spcBef>
                <a:spcPct val="0"/>
              </a:spcBef>
              <a:buClrTx/>
              <a:buFontTx/>
              <a:buNone/>
            </a:pPr>
            <a:r>
              <a:rPr kumimoji="1" lang="it-IT" altLang="it-IT" sz="2400">
                <a:solidFill>
                  <a:srgbClr val="FFFF00"/>
                </a:solidFill>
                <a:latin typeface="Comic Sans MS" pitchFamily="66" charset="0"/>
                <a:sym typeface="Wingdings" pitchFamily="2" charset="2"/>
              </a:rPr>
              <a:t>… ma °C + UR </a:t>
            </a:r>
            <a:r>
              <a:rPr kumimoji="1" lang="it-IT" altLang="it-IT" sz="2400">
                <a:latin typeface="Comic Sans MS" pitchFamily="66" charset="0"/>
                <a:sym typeface="Wingdings" pitchFamily="2" charset="2"/>
              </a:rPr>
              <a:t> </a:t>
            </a:r>
            <a:r>
              <a:rPr kumimoji="1" lang="it-IT" altLang="it-IT" sz="2400">
                <a:solidFill>
                  <a:srgbClr val="FFFF00"/>
                </a:solidFill>
                <a:latin typeface="Comic Sans MS" pitchFamily="66" charset="0"/>
                <a:sym typeface="Wingdings" pitchFamily="2" charset="2"/>
              </a:rPr>
              <a:t>es. tropici</a:t>
            </a:r>
          </a:p>
          <a:p>
            <a:pPr eaLnBrk="1" hangingPunct="1">
              <a:spcBef>
                <a:spcPct val="0"/>
              </a:spcBef>
              <a:buClrTx/>
              <a:buFontTx/>
              <a:buNone/>
            </a:pPr>
            <a:endParaRPr kumimoji="1" lang="it-IT" altLang="it-IT" sz="2400">
              <a:solidFill>
                <a:srgbClr val="FFFF00"/>
              </a:solidFill>
              <a:latin typeface="Comic Sans MS" pitchFamily="66" charset="0"/>
            </a:endParaRPr>
          </a:p>
          <a:p>
            <a:pPr eaLnBrk="1" hangingPunct="1">
              <a:spcBef>
                <a:spcPct val="0"/>
              </a:spcBef>
              <a:buClrTx/>
              <a:buFontTx/>
              <a:buNone/>
            </a:pPr>
            <a:r>
              <a:rPr kumimoji="1" lang="it-IT" altLang="it-IT" sz="2400" b="1">
                <a:solidFill>
                  <a:srgbClr val="FFFF00"/>
                </a:solidFill>
                <a:latin typeface="Comic Sans MS" pitchFamily="66" charset="0"/>
              </a:rPr>
              <a:t>Luce</a:t>
            </a:r>
            <a:r>
              <a:rPr kumimoji="1" lang="it-IT" altLang="it-IT" sz="2400">
                <a:solidFill>
                  <a:srgbClr val="FFFF00"/>
                </a:solidFill>
                <a:latin typeface="Comic Sans MS" pitchFamily="66" charset="0"/>
              </a:rPr>
              <a:t> – eliofile – sciafile – lucifughe o eliofobe</a:t>
            </a:r>
          </a:p>
          <a:p>
            <a:pPr eaLnBrk="1" hangingPunct="1">
              <a:spcBef>
                <a:spcPct val="0"/>
              </a:spcBef>
              <a:buClrTx/>
              <a:buFontTx/>
              <a:buNone/>
            </a:pPr>
            <a:endParaRPr kumimoji="1" lang="it-IT" altLang="it-IT" sz="2400">
              <a:solidFill>
                <a:srgbClr val="FFFF00"/>
              </a:solidFill>
              <a:latin typeface="Comic Sans MS" pitchFamily="66" charset="0"/>
            </a:endParaRPr>
          </a:p>
          <a:p>
            <a:pPr eaLnBrk="1" hangingPunct="1">
              <a:spcBef>
                <a:spcPct val="0"/>
              </a:spcBef>
              <a:buClrTx/>
              <a:buFontTx/>
              <a:buNone/>
            </a:pPr>
            <a:r>
              <a:rPr kumimoji="1" lang="it-IT" altLang="it-IT" sz="2400">
                <a:solidFill>
                  <a:srgbClr val="FFFF00"/>
                </a:solidFill>
                <a:latin typeface="Comic Sans MS" pitchFamily="66" charset="0"/>
              </a:rPr>
              <a:t>Qualità (colore) lunghezza d’onda – es. infrarosso – luce fredda</a:t>
            </a:r>
          </a:p>
          <a:p>
            <a:pPr eaLnBrk="1" hangingPunct="1">
              <a:spcBef>
                <a:spcPct val="0"/>
              </a:spcBef>
              <a:buClrTx/>
              <a:buFontTx/>
              <a:buNone/>
            </a:pPr>
            <a:endParaRPr kumimoji="1" lang="it-IT" altLang="it-IT" sz="2400">
              <a:solidFill>
                <a:srgbClr val="FFFF00"/>
              </a:solidFill>
              <a:latin typeface="Comic Sans MS" pitchFamily="66" charset="0"/>
            </a:endParaRPr>
          </a:p>
          <a:p>
            <a:pPr eaLnBrk="1" hangingPunct="1">
              <a:spcBef>
                <a:spcPct val="0"/>
              </a:spcBef>
              <a:buClrTx/>
              <a:buFontTx/>
              <a:buNone/>
            </a:pPr>
            <a:r>
              <a:rPr kumimoji="1" lang="it-IT" altLang="it-IT" sz="2400">
                <a:solidFill>
                  <a:srgbClr val="FFFF00"/>
                </a:solidFill>
                <a:latin typeface="Comic Sans MS" pitchFamily="66" charset="0"/>
              </a:rPr>
              <a:t>Quantità (intensità) - sufficiente irraggiamento</a:t>
            </a:r>
          </a:p>
          <a:p>
            <a:pPr eaLnBrk="1" hangingPunct="1">
              <a:spcBef>
                <a:spcPct val="0"/>
              </a:spcBef>
              <a:buClrTx/>
              <a:buFontTx/>
              <a:buNone/>
            </a:pPr>
            <a:endParaRPr kumimoji="1" lang="it-IT" altLang="it-IT" sz="2400">
              <a:solidFill>
                <a:srgbClr val="FFFF00"/>
              </a:solidFill>
              <a:latin typeface="Comic Sans MS" pitchFamily="66" charset="0"/>
            </a:endParaRPr>
          </a:p>
          <a:p>
            <a:pPr eaLnBrk="1" hangingPunct="1">
              <a:spcBef>
                <a:spcPct val="0"/>
              </a:spcBef>
              <a:buClrTx/>
              <a:buFontTx/>
              <a:buNone/>
            </a:pPr>
            <a:r>
              <a:rPr kumimoji="1" lang="it-IT" altLang="it-IT" sz="2400">
                <a:solidFill>
                  <a:srgbClr val="FFFF00"/>
                </a:solidFill>
                <a:latin typeface="Comic Sans MS" pitchFamily="66" charset="0"/>
              </a:rPr>
              <a:t>Durata (nel tempo) – fotoperiodo es. insetti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5010" name="Rectangle 2"/>
          <p:cNvSpPr>
            <a:spLocks noGrp="1" noChangeArrowheads="1"/>
          </p:cNvSpPr>
          <p:nvPr>
            <p:ph type="body" idx="1"/>
          </p:nvPr>
        </p:nvSpPr>
        <p:spPr>
          <a:xfrm>
            <a:off x="323850" y="765175"/>
            <a:ext cx="8191500" cy="4876800"/>
          </a:xfrm>
        </p:spPr>
        <p:txBody>
          <a:bodyPr/>
          <a:lstStyle/>
          <a:p>
            <a:pPr marL="0" indent="0" algn="ctr" eaLnBrk="1" hangingPunct="1">
              <a:lnSpc>
                <a:spcPct val="110000"/>
              </a:lnSpc>
              <a:buClr>
                <a:srgbClr val="FFFFFF"/>
              </a:buClr>
              <a:buFontTx/>
              <a:buNone/>
            </a:pPr>
            <a:r>
              <a:rPr lang="it-IT" altLang="it-IT" sz="4400" smtClean="0">
                <a:solidFill>
                  <a:srgbClr val="FFFF00"/>
                </a:solidFill>
                <a:latin typeface="Comic Sans MS" pitchFamily="66" charset="0"/>
              </a:rPr>
              <a:t>AMBIENTE NATURALE </a:t>
            </a:r>
          </a:p>
          <a:p>
            <a:pPr marL="0" indent="0" algn="ctr" eaLnBrk="1" hangingPunct="1">
              <a:lnSpc>
                <a:spcPct val="110000"/>
              </a:lnSpc>
              <a:buClr>
                <a:srgbClr val="FFFFFF"/>
              </a:buClr>
              <a:buFontTx/>
              <a:buNone/>
            </a:pPr>
            <a:endParaRPr lang="it-IT" altLang="it-IT" sz="4400" smtClean="0">
              <a:solidFill>
                <a:srgbClr val="FFFF00"/>
              </a:solidFill>
              <a:latin typeface="Comic Sans MS" pitchFamily="66" charset="0"/>
            </a:endParaRPr>
          </a:p>
          <a:p>
            <a:pPr marL="0" indent="0" algn="ctr" eaLnBrk="1" hangingPunct="1">
              <a:lnSpc>
                <a:spcPct val="110000"/>
              </a:lnSpc>
              <a:buClr>
                <a:srgbClr val="FFFFFF"/>
              </a:buClr>
              <a:buFontTx/>
              <a:buNone/>
            </a:pPr>
            <a:r>
              <a:rPr lang="it-IT" altLang="it-IT" sz="4400" smtClean="0">
                <a:solidFill>
                  <a:srgbClr val="FFFF00"/>
                </a:solidFill>
                <a:latin typeface="Comic Sans MS" pitchFamily="66" charset="0"/>
              </a:rPr>
              <a:t> Insieme dei fattori fisici, chimici, biologici da cui dipende l’esistenza dell’uomo </a:t>
            </a:r>
          </a:p>
        </p:txBody>
      </p:sp>
      <p:sp>
        <p:nvSpPr>
          <p:cNvPr id="555011" name="AutoShape 3"/>
          <p:cNvSpPr>
            <a:spLocks noChangeArrowheads="1"/>
          </p:cNvSpPr>
          <p:nvPr/>
        </p:nvSpPr>
        <p:spPr bwMode="auto">
          <a:xfrm>
            <a:off x="4211638" y="1628775"/>
            <a:ext cx="215900" cy="792163"/>
          </a:xfrm>
          <a:prstGeom prst="downArrow">
            <a:avLst>
              <a:gd name="adj1" fmla="val 50000"/>
              <a:gd name="adj2" fmla="val 91728"/>
            </a:avLst>
          </a:prstGeom>
          <a:solidFill>
            <a:schemeClr val="accent1"/>
          </a:solidFill>
          <a:ln w="9525">
            <a:solidFill>
              <a:schemeClr val="tx1"/>
            </a:solidFill>
            <a:miter lim="800000"/>
            <a:headEnd/>
            <a:tailEnd/>
          </a:ln>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5011"/>
                                        </p:tgtEl>
                                        <p:attrNameLst>
                                          <p:attrName>style.visibility</p:attrName>
                                        </p:attrNameLst>
                                      </p:cBhvr>
                                      <p:to>
                                        <p:strVal val="visible"/>
                                      </p:to>
                                    </p:set>
                                    <p:animEffect transition="in" filter="dissolve">
                                      <p:cBhvr>
                                        <p:cTn id="7" dur="500"/>
                                        <p:tgtEl>
                                          <p:spTgt spid="555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5010">
                                            <p:txEl>
                                              <p:pRg st="2" end="2"/>
                                            </p:txEl>
                                          </p:spTgt>
                                        </p:tgtEl>
                                        <p:attrNameLst>
                                          <p:attrName>style.visibility</p:attrName>
                                        </p:attrNameLst>
                                      </p:cBhvr>
                                      <p:to>
                                        <p:strVal val="visible"/>
                                      </p:to>
                                    </p:set>
                                    <p:animEffect transition="in" filter="dissolve">
                                      <p:cBhvr>
                                        <p:cTn id="12" dur="500"/>
                                        <p:tgtEl>
                                          <p:spTgt spid="5550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0" grpId="0" build="p"/>
      <p:bldP spid="5550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9026" name="Picture 2" descr="arearipartizione"/>
          <p:cNvPicPr>
            <a:picLocks noChangeAspect="1" noChangeArrowheads="1"/>
          </p:cNvPicPr>
          <p:nvPr/>
        </p:nvPicPr>
        <p:blipFill>
          <a:blip r:embed="rId2" cstate="print">
            <a:extLst>
              <a:ext uri="{28A0092B-C50C-407E-A947-70E740481C1C}">
                <a14:useLocalDpi xmlns:a14="http://schemas.microsoft.com/office/drawing/2010/main" val="0"/>
              </a:ext>
            </a:extLst>
          </a:blip>
          <a:srcRect l="3110" t="9245" r="2074" b="1608"/>
          <a:stretch>
            <a:fillRect/>
          </a:stretch>
        </p:blipFill>
        <p:spPr bwMode="auto">
          <a:xfrm>
            <a:off x="3487738" y="0"/>
            <a:ext cx="5656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Text Box 3"/>
          <p:cNvSpPr txBox="1">
            <a:spLocks noChangeArrowheads="1"/>
          </p:cNvSpPr>
          <p:nvPr/>
        </p:nvSpPr>
        <p:spPr bwMode="auto">
          <a:xfrm>
            <a:off x="323850" y="333375"/>
            <a:ext cx="2808288" cy="5078413"/>
          </a:xfrm>
          <a:prstGeom prst="rect">
            <a:avLst/>
          </a:prstGeom>
          <a:noFill/>
          <a:ln w="9525">
            <a:noFill/>
            <a:miter lim="800000"/>
            <a:headEnd/>
            <a:tailEnd/>
          </a:ln>
          <a:effectLst/>
        </p:spPr>
        <p:txBody>
          <a:bodyPr>
            <a:spAutoFit/>
          </a:bodyPr>
          <a:lstStyle/>
          <a:p>
            <a:pPr algn="l">
              <a:defRPr/>
            </a:pPr>
            <a:r>
              <a:rPr kumimoji="1" lang="it-IT" dirty="0">
                <a:solidFill>
                  <a:srgbClr val="000099"/>
                </a:solidFill>
              </a:rPr>
              <a:t>Tutti questi fattori condizionano le specie e </a:t>
            </a:r>
            <a:r>
              <a:rPr kumimoji="1" lang="it-IT" b="1" dirty="0">
                <a:solidFill>
                  <a:srgbClr val="000099"/>
                </a:solidFill>
                <a:effectLst>
                  <a:outerShdw blurRad="38100" dist="38100" dir="2700000" algn="tl">
                    <a:srgbClr val="000000"/>
                  </a:outerShdw>
                </a:effectLst>
              </a:rPr>
              <a:t>la loro area di ripartizione</a:t>
            </a:r>
          </a:p>
          <a:p>
            <a:pPr algn="l">
              <a:defRPr/>
            </a:pPr>
            <a:r>
              <a:rPr kumimoji="1" lang="it-IT" sz="2400" b="1" dirty="0">
                <a:solidFill>
                  <a:srgbClr val="000099"/>
                </a:solidFill>
                <a:effectLst>
                  <a:outerShdw blurRad="38100" dist="38100" dir="2700000" algn="tl">
                    <a:srgbClr val="000000"/>
                  </a:outerShdw>
                </a:effectLst>
              </a:rPr>
              <a:t>Specie endemiche (animali o vegetali) sono esclusive di un dato territorio.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1" descr="TURI 6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4900" y="0"/>
            <a:ext cx="67691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Rectangle 4"/>
          <p:cNvSpPr>
            <a:spLocks noChangeArrowheads="1"/>
          </p:cNvSpPr>
          <p:nvPr/>
        </p:nvSpPr>
        <p:spPr bwMode="auto">
          <a:xfrm>
            <a:off x="0" y="201613"/>
            <a:ext cx="2916238" cy="3970337"/>
          </a:xfrm>
          <a:prstGeom prst="rect">
            <a:avLst/>
          </a:prstGeom>
          <a:noFill/>
          <a:ln w="9525">
            <a:noFill/>
            <a:miter lim="800000"/>
            <a:headEnd/>
            <a:tailEnd/>
          </a:ln>
          <a:effectLst/>
        </p:spPr>
        <p:txBody>
          <a:bodyPr>
            <a:spAutoFit/>
          </a:bodyPr>
          <a:lstStyle/>
          <a:p>
            <a:pPr algn="l">
              <a:defRPr/>
            </a:pPr>
            <a:r>
              <a:rPr kumimoji="1" lang="it-IT" sz="2800" b="1" dirty="0">
                <a:effectLst>
                  <a:outerShdw blurRad="38100" dist="38100" dir="2700000" algn="tl">
                    <a:srgbClr val="000000"/>
                  </a:outerShdw>
                </a:effectLst>
              </a:rPr>
              <a:t>EQUISETO = CODA CAVALLINA</a:t>
            </a:r>
          </a:p>
          <a:p>
            <a:pPr algn="l">
              <a:defRPr/>
            </a:pPr>
            <a:endParaRPr kumimoji="1" lang="it-IT" sz="2800" b="1" dirty="0">
              <a:effectLst>
                <a:outerShdw blurRad="38100" dist="38100" dir="2700000" algn="tl">
                  <a:srgbClr val="000000"/>
                </a:outerShdw>
              </a:effectLst>
            </a:endParaRPr>
          </a:p>
          <a:p>
            <a:pPr algn="l">
              <a:defRPr/>
            </a:pPr>
            <a:r>
              <a:rPr kumimoji="1" lang="it-IT" sz="2800" b="1" dirty="0">
                <a:effectLst>
                  <a:outerShdw blurRad="38100" dist="38100" dir="2700000" algn="tl">
                    <a:srgbClr val="000000"/>
                  </a:outerShdw>
                </a:effectLst>
              </a:rPr>
              <a:t>Esempio contrario: è una specie in espansione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Immagine 1" descr="pollo sultano.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063"/>
            <a:ext cx="882015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CasellaDiTesto 2"/>
          <p:cNvSpPr txBox="1">
            <a:spLocks noChangeArrowheads="1"/>
          </p:cNvSpPr>
          <p:nvPr/>
        </p:nvSpPr>
        <p:spPr bwMode="auto">
          <a:xfrm>
            <a:off x="1835150" y="5589588"/>
            <a:ext cx="493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Pollo Sultano della Sicilia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Immagine 1" descr="tritone corso.jpg"/>
          <p:cNvPicPr>
            <a:picLocks noChangeAspect="1"/>
          </p:cNvPicPr>
          <p:nvPr/>
        </p:nvPicPr>
        <p:blipFill>
          <a:blip r:embed="rId2">
            <a:extLst>
              <a:ext uri="{28A0092B-C50C-407E-A947-70E740481C1C}">
                <a14:useLocalDpi xmlns:a14="http://schemas.microsoft.com/office/drawing/2010/main" val="0"/>
              </a:ext>
            </a:extLst>
          </a:blip>
          <a:srcRect t="4205"/>
          <a:stretch>
            <a:fillRect/>
          </a:stretch>
        </p:blipFill>
        <p:spPr bwMode="auto">
          <a:xfrm>
            <a:off x="4743450" y="333375"/>
            <a:ext cx="440055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CasellaDiTesto 2"/>
          <p:cNvSpPr txBox="1">
            <a:spLocks noChangeArrowheads="1"/>
          </p:cNvSpPr>
          <p:nvPr/>
        </p:nvSpPr>
        <p:spPr bwMode="auto">
          <a:xfrm>
            <a:off x="827088" y="765175"/>
            <a:ext cx="23050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Tritone corso</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ttangolo 1"/>
          <p:cNvSpPr>
            <a:spLocks noChangeArrowheads="1"/>
          </p:cNvSpPr>
          <p:nvPr/>
        </p:nvSpPr>
        <p:spPr bwMode="auto">
          <a:xfrm>
            <a:off x="0" y="333375"/>
            <a:ext cx="9144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i="1">
                <a:solidFill>
                  <a:srgbClr val="FFFF00"/>
                </a:solidFill>
                <a:latin typeface="Comic Sans MS" pitchFamily="66" charset="0"/>
              </a:rPr>
              <a:t>Orotrechus theresiae</a:t>
            </a:r>
            <a:r>
              <a:rPr lang="it-IT" altLang="it-IT" sz="2400">
                <a:solidFill>
                  <a:srgbClr val="FFFF00"/>
                </a:solidFill>
                <a:latin typeface="Comic Sans MS" pitchFamily="66" charset="0"/>
              </a:rPr>
              <a:t>, scoperto per la prima volta nel 1991 in una grotta del monte Ramezza (Vette Feltrine); è un insetto cavernicolo che possiede adattamenti tali da consentirgli di trascorrere tutta la vita sottoterra, in caverne o cunicoli. </a:t>
            </a:r>
          </a:p>
          <a:p>
            <a:pPr algn="just" eaLnBrk="1" hangingPunct="1">
              <a:spcBef>
                <a:spcPct val="50000"/>
              </a:spcBef>
              <a:buClrTx/>
              <a:buFontTx/>
              <a:buNone/>
            </a:pPr>
            <a:r>
              <a:rPr lang="it-IT" altLang="it-IT" sz="2400">
                <a:solidFill>
                  <a:srgbClr val="FFFF00"/>
                </a:solidFill>
                <a:latin typeface="Comic Sans MS" pitchFamily="66" charset="0"/>
              </a:rPr>
              <a:t>. </a:t>
            </a:r>
            <a:br>
              <a:rPr lang="it-IT" altLang="it-IT" sz="2400">
                <a:solidFill>
                  <a:srgbClr val="FFFF00"/>
                </a:solidFill>
                <a:latin typeface="Comic Sans MS" pitchFamily="66" charset="0"/>
              </a:rPr>
            </a:br>
            <a:endParaRPr lang="it-IT" altLang="it-IT" sz="2400">
              <a:solidFill>
                <a:srgbClr val="FFFF00"/>
              </a:solidFill>
              <a:latin typeface="Comic Sans MS" pitchFamily="66" charset="0"/>
            </a:endParaRPr>
          </a:p>
        </p:txBody>
      </p:sp>
      <p:pic>
        <p:nvPicPr>
          <p:cNvPr id="133123" name="Immagine 2" descr="orotrech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133600"/>
            <a:ext cx="63007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canthobrahmaea europa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25098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ttangolo 2"/>
          <p:cNvSpPr>
            <a:spLocks noChangeArrowheads="1"/>
          </p:cNvSpPr>
          <p:nvPr/>
        </p:nvSpPr>
        <p:spPr bwMode="auto">
          <a:xfrm>
            <a:off x="2843213" y="1557338"/>
            <a:ext cx="5400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i="1">
                <a:solidFill>
                  <a:srgbClr val="FFFF00"/>
                </a:solidFill>
                <a:latin typeface="Comic Sans MS" pitchFamily="66" charset="0"/>
              </a:rPr>
              <a:t>Brahmaea (Acanthobrahmaea) europaea – in Basilicata</a:t>
            </a:r>
            <a:endParaRPr lang="it-IT" altLang="it-IT" sz="2400">
              <a:solidFill>
                <a:srgbClr val="FFFF00"/>
              </a:solidFill>
              <a:latin typeface="Comic Sans MS" pitchFamily="66" charset="0"/>
            </a:endParaRPr>
          </a:p>
        </p:txBody>
      </p:sp>
      <p:sp>
        <p:nvSpPr>
          <p:cNvPr id="134148" name="Rettangolo 3"/>
          <p:cNvSpPr>
            <a:spLocks noChangeArrowheads="1"/>
          </p:cNvSpPr>
          <p:nvPr/>
        </p:nvSpPr>
        <p:spPr bwMode="auto">
          <a:xfrm>
            <a:off x="0" y="0"/>
            <a:ext cx="89630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800">
                <a:solidFill>
                  <a:srgbClr val="FFFF00"/>
                </a:solidFill>
                <a:latin typeface="Comic Sans MS" pitchFamily="66" charset="0"/>
              </a:rPr>
              <a:t>Alcuni Endemismi Italiani</a:t>
            </a:r>
          </a:p>
          <a:p>
            <a:pPr algn="ctr" eaLnBrk="1" hangingPunct="1">
              <a:spcBef>
                <a:spcPct val="50000"/>
              </a:spcBef>
              <a:buClrTx/>
              <a:buFontTx/>
              <a:buNone/>
            </a:pPr>
            <a:r>
              <a:rPr lang="it-IT" altLang="it-IT" sz="2800">
                <a:solidFill>
                  <a:srgbClr val="FFFF00"/>
                </a:solidFill>
                <a:latin typeface="Comic Sans MS" pitchFamily="66" charset="0"/>
              </a:rPr>
              <a:t>Da:   http://it.wikipedia.org/wiki/Endemismo</a:t>
            </a:r>
          </a:p>
        </p:txBody>
      </p:sp>
      <p:pic>
        <p:nvPicPr>
          <p:cNvPr id="134149" name="Picture 4" descr="Brillensalama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24892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Rettangolo 5"/>
          <p:cNvSpPr>
            <a:spLocks noChangeArrowheads="1"/>
          </p:cNvSpPr>
          <p:nvPr/>
        </p:nvSpPr>
        <p:spPr bwMode="auto">
          <a:xfrm>
            <a:off x="2484438" y="3644900"/>
            <a:ext cx="648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i="1">
                <a:solidFill>
                  <a:srgbClr val="FFFF00"/>
                </a:solidFill>
                <a:latin typeface="Comic Sans MS" pitchFamily="66" charset="0"/>
              </a:rPr>
              <a:t>Salamandrina terdigitata – sugli Appennini</a:t>
            </a:r>
            <a:endParaRPr lang="it-IT" altLang="it-IT" sz="2400">
              <a:solidFill>
                <a:srgbClr val="FFFF00"/>
              </a:solidFill>
              <a:latin typeface="Comic Sans MS" pitchFamily="66" charset="0"/>
            </a:endParaRPr>
          </a:p>
        </p:txBody>
      </p:sp>
      <p:pic>
        <p:nvPicPr>
          <p:cNvPr id="134151" name="Picture 6" descr="Chirocephalus marcheson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84763"/>
            <a:ext cx="258603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2" name="Rettangolo 7"/>
          <p:cNvSpPr>
            <a:spLocks noChangeArrowheads="1"/>
          </p:cNvSpPr>
          <p:nvPr/>
        </p:nvSpPr>
        <p:spPr bwMode="auto">
          <a:xfrm>
            <a:off x="2916238" y="5589588"/>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i="1">
                <a:solidFill>
                  <a:srgbClr val="FFFF00"/>
                </a:solidFill>
                <a:latin typeface="Comic Sans MS" pitchFamily="66" charset="0"/>
              </a:rPr>
              <a:t>Chirocephalus marchesonii</a:t>
            </a:r>
            <a:r>
              <a:rPr lang="it-IT" altLang="it-IT" sz="2400">
                <a:solidFill>
                  <a:srgbClr val="FFFF00"/>
                </a:solidFill>
                <a:latin typeface="Comic Sans MS" pitchFamily="66" charset="0"/>
              </a:rPr>
              <a:t> - nel lago di Pilato nelle Mrche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ChangeArrowheads="1"/>
          </p:cNvSpPr>
          <p:nvPr/>
        </p:nvSpPr>
        <p:spPr bwMode="auto">
          <a:xfrm>
            <a:off x="827088" y="336550"/>
            <a:ext cx="7488237" cy="5643563"/>
          </a:xfrm>
          <a:prstGeom prst="rect">
            <a:avLst/>
          </a:prstGeom>
          <a:noFill/>
          <a:ln w="9525">
            <a:noFill/>
            <a:miter lim="800000"/>
            <a:headEnd/>
            <a:tailEnd/>
          </a:ln>
          <a:effectLst/>
        </p:spPr>
        <p:txBody>
          <a:bodyPr anchor="ctr">
            <a:spAutoFit/>
          </a:bodyPr>
          <a:lstStyle/>
          <a:p>
            <a:pPr algn="just">
              <a:spcBef>
                <a:spcPct val="0"/>
              </a:spcBef>
              <a:defRPr/>
            </a:pPr>
            <a:r>
              <a:rPr kumimoji="1" lang="it-IT" sz="2800" b="1">
                <a:effectLst>
                  <a:outerShdw blurRad="38100" dist="38100" dir="2700000" algn="tl">
                    <a:srgbClr val="000000"/>
                  </a:outerShdw>
                </a:effectLst>
              </a:rPr>
              <a:t>Oltre a “fattori” che condizionano la crescita  delle varie popolazioni di una comunità, vi possono essere anche delle interazioni:</a:t>
            </a:r>
          </a:p>
          <a:p>
            <a:pPr algn="just">
              <a:spcBef>
                <a:spcPct val="0"/>
              </a:spcBef>
              <a:defRPr/>
            </a:pPr>
            <a:endParaRPr kumimoji="1" lang="it-IT" sz="2800" b="1">
              <a:effectLst>
                <a:outerShdw blurRad="38100" dist="38100" dir="2700000" algn="tl">
                  <a:srgbClr val="000000"/>
                </a:outerShdw>
              </a:effectLst>
            </a:endParaRPr>
          </a:p>
          <a:p>
            <a:pPr algn="just">
              <a:spcBef>
                <a:spcPct val="0"/>
              </a:spcBef>
              <a:buFontTx/>
              <a:buChar char="•"/>
              <a:defRPr/>
            </a:pPr>
            <a:r>
              <a:rPr kumimoji="1" lang="it-IT" sz="2800"/>
              <a:t>la predazione </a:t>
            </a:r>
          </a:p>
          <a:p>
            <a:pPr algn="just">
              <a:spcBef>
                <a:spcPct val="0"/>
              </a:spcBef>
              <a:buFontTx/>
              <a:buChar char="•"/>
              <a:defRPr/>
            </a:pPr>
            <a:r>
              <a:rPr kumimoji="1" lang="it-IT" sz="2800"/>
              <a:t>la competizione</a:t>
            </a:r>
          </a:p>
          <a:p>
            <a:pPr algn="just">
              <a:spcBef>
                <a:spcPct val="0"/>
              </a:spcBef>
              <a:buFontTx/>
              <a:buChar char="•"/>
              <a:defRPr/>
            </a:pPr>
            <a:r>
              <a:rPr kumimoji="1" lang="it-IT" sz="2800"/>
              <a:t>il parassitismo</a:t>
            </a:r>
          </a:p>
          <a:p>
            <a:pPr algn="just">
              <a:spcBef>
                <a:spcPct val="0"/>
              </a:spcBef>
              <a:buFontTx/>
              <a:buChar char="•"/>
              <a:defRPr/>
            </a:pPr>
            <a:r>
              <a:rPr kumimoji="1" lang="it-IT" sz="2800"/>
              <a:t>l'antibiosi </a:t>
            </a:r>
          </a:p>
          <a:p>
            <a:pPr algn="just">
              <a:spcBef>
                <a:spcPct val="0"/>
              </a:spcBef>
              <a:buFontTx/>
              <a:buChar char="•"/>
              <a:defRPr/>
            </a:pPr>
            <a:r>
              <a:rPr kumimoji="1" lang="it-IT" sz="2800"/>
              <a:t>il commensalismo</a:t>
            </a:r>
          </a:p>
          <a:p>
            <a:pPr algn="just">
              <a:spcBef>
                <a:spcPct val="0"/>
              </a:spcBef>
              <a:buFontTx/>
              <a:buChar char="•"/>
              <a:defRPr/>
            </a:pPr>
            <a:r>
              <a:rPr kumimoji="1" lang="it-IT" sz="2800"/>
              <a:t>la cooperazione</a:t>
            </a:r>
          </a:p>
          <a:p>
            <a:pPr algn="just">
              <a:spcBef>
                <a:spcPct val="0"/>
              </a:spcBef>
              <a:buFontTx/>
              <a:buChar char="•"/>
              <a:defRPr/>
            </a:pPr>
            <a:r>
              <a:rPr kumimoji="1" lang="it-IT" sz="2800"/>
              <a:t>il mutualismo</a:t>
            </a:r>
          </a:p>
          <a:p>
            <a:pPr algn="just">
              <a:spcBef>
                <a:spcPct val="0"/>
              </a:spcBef>
              <a:buFontTx/>
              <a:buChar char="•"/>
              <a:defRPr/>
            </a:pPr>
            <a:r>
              <a:rPr kumimoji="1" lang="it-IT" sz="2800"/>
              <a:t>la simbiosi</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i="1" dirty="0" smtClean="0">
                <a:solidFill>
                  <a:srgbClr val="FFFF00"/>
                </a:solidFill>
                <a:latin typeface="Comic Sans MS" pitchFamily="66" charset="0"/>
              </a:rPr>
              <a:t>Le specie </a:t>
            </a:r>
            <a:r>
              <a:rPr lang="en-US" i="1" dirty="0" err="1" smtClean="0">
                <a:solidFill>
                  <a:srgbClr val="FFFF00"/>
                </a:solidFill>
                <a:latin typeface="Comic Sans MS" pitchFamily="66" charset="0"/>
              </a:rPr>
              <a:t>interagiscono</a:t>
            </a:r>
            <a:r>
              <a:rPr lang="en-US" i="1" dirty="0" smtClean="0">
                <a:solidFill>
                  <a:srgbClr val="FFFF00"/>
                </a:solidFill>
                <a:latin typeface="Comic Sans MS" pitchFamily="66" charset="0"/>
              </a:rPr>
              <a:t> </a:t>
            </a:r>
          </a:p>
        </p:txBody>
      </p:sp>
      <p:sp>
        <p:nvSpPr>
          <p:cNvPr id="136195" name="Rectangle 3"/>
          <p:cNvSpPr>
            <a:spLocks noGrp="1" noChangeArrowheads="1"/>
          </p:cNvSpPr>
          <p:nvPr>
            <p:ph type="body" idx="1"/>
          </p:nvPr>
        </p:nvSpPr>
        <p:spPr>
          <a:xfrm>
            <a:off x="457200" y="1776413"/>
            <a:ext cx="8229600" cy="5181600"/>
          </a:xfrm>
        </p:spPr>
        <p:txBody>
          <a:bodyPr/>
          <a:lstStyle/>
          <a:p>
            <a:pPr eaLnBrk="1" hangingPunct="1"/>
            <a:r>
              <a:rPr lang="en-US" altLang="it-IT" sz="4000" i="1" smtClean="0">
                <a:solidFill>
                  <a:srgbClr val="FFFF00"/>
                </a:solidFill>
                <a:latin typeface="Comic Sans MS" pitchFamily="66" charset="0"/>
              </a:rPr>
              <a:t>Le interazioni tra le specie </a:t>
            </a:r>
            <a:r>
              <a:rPr lang="it-IT" altLang="it-IT" sz="4000" smtClean="0">
                <a:solidFill>
                  <a:srgbClr val="FFFF00"/>
                </a:solidFill>
                <a:latin typeface="Comic Sans MS" pitchFamily="66" charset="0"/>
              </a:rPr>
              <a:t>influenzano l'uso delle risorse e dimensioni delle popolazioni in un ecosistema.</a:t>
            </a:r>
            <a:endParaRPr lang="en-US" altLang="it-IT" sz="4000" i="1"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468313" y="404813"/>
            <a:ext cx="8229600" cy="1143000"/>
          </a:xfrm>
        </p:spPr>
        <p:txBody>
          <a:bodyPr/>
          <a:lstStyle/>
          <a:p>
            <a:pPr eaLnBrk="1" hangingPunct="1">
              <a:defRPr/>
            </a:pPr>
            <a:r>
              <a:rPr lang="en-US" dirty="0" err="1" smtClean="0">
                <a:solidFill>
                  <a:srgbClr val="FFFF00"/>
                </a:solidFill>
                <a:latin typeface="Comic Sans MS" pitchFamily="66" charset="0"/>
              </a:rPr>
              <a:t>Molti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consumatori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mangiano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organismi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viventi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altre</a:t>
            </a:r>
            <a:r>
              <a:rPr lang="en-US" dirty="0" smtClean="0">
                <a:solidFill>
                  <a:srgbClr val="FFFF00"/>
                </a:solidFill>
                <a:latin typeface="Comic Sans MS" pitchFamily="66" charset="0"/>
              </a:rPr>
              <a:t> specie)</a:t>
            </a:r>
          </a:p>
        </p:txBody>
      </p:sp>
      <p:sp>
        <p:nvSpPr>
          <p:cNvPr id="137219" name="Rectangle 3"/>
          <p:cNvSpPr>
            <a:spLocks noGrp="1" noChangeArrowheads="1"/>
          </p:cNvSpPr>
          <p:nvPr>
            <p:ph type="body" idx="4294967295"/>
          </p:nvPr>
        </p:nvSpPr>
        <p:spPr>
          <a:xfrm>
            <a:off x="323850" y="1844675"/>
            <a:ext cx="8229600" cy="4495800"/>
          </a:xfrm>
        </p:spPr>
        <p:txBody>
          <a:bodyPr/>
          <a:lstStyle/>
          <a:p>
            <a:pPr eaLnBrk="1" hangingPunct="1"/>
            <a:r>
              <a:rPr lang="en-US" altLang="it-IT" b="1" smtClean="0">
                <a:solidFill>
                  <a:srgbClr val="FFFF00"/>
                </a:solidFill>
                <a:latin typeface="Comic Sans MS" pitchFamily="66" charset="0"/>
              </a:rPr>
              <a:t>I </a:t>
            </a:r>
            <a:r>
              <a:rPr lang="en-US" altLang="it-IT" b="1" smtClean="0">
                <a:solidFill>
                  <a:srgbClr val="92D050"/>
                </a:solidFill>
                <a:latin typeface="Comic Sans MS" pitchFamily="66" charset="0"/>
              </a:rPr>
              <a:t>Predator</a:t>
            </a:r>
            <a:r>
              <a:rPr lang="en-US" altLang="it-IT" b="1" smtClean="0">
                <a:solidFill>
                  <a:srgbClr val="FFFF00"/>
                </a:solidFill>
                <a:latin typeface="Comic Sans MS" pitchFamily="66" charset="0"/>
              </a:rPr>
              <a:t>i  </a:t>
            </a:r>
            <a:r>
              <a:rPr lang="en-US" altLang="it-IT" smtClean="0">
                <a:solidFill>
                  <a:srgbClr val="FFFF00"/>
                </a:solidFill>
                <a:latin typeface="Comic Sans MS" pitchFamily="66" charset="0"/>
              </a:rPr>
              <a:t>possono catturare la preda:</a:t>
            </a:r>
          </a:p>
          <a:p>
            <a:pPr eaLnBrk="1" hangingPunct="1">
              <a:buFontTx/>
              <a:buNone/>
            </a:pPr>
            <a:endParaRPr lang="en-US" altLang="it-IT" smtClean="0">
              <a:solidFill>
                <a:srgbClr val="FFFF00"/>
              </a:solidFill>
              <a:latin typeface="Comic Sans MS" pitchFamily="66" charset="0"/>
            </a:endParaRPr>
          </a:p>
          <a:p>
            <a:pPr lvl="1" eaLnBrk="1" hangingPunct="1"/>
            <a:r>
              <a:rPr lang="en-US" altLang="it-IT" smtClean="0">
                <a:solidFill>
                  <a:srgbClr val="FFFF00"/>
                </a:solidFill>
                <a:latin typeface="Comic Sans MS" pitchFamily="66" charset="0"/>
              </a:rPr>
              <a:t>Camminando</a:t>
            </a:r>
          </a:p>
          <a:p>
            <a:pPr lvl="1" eaLnBrk="1" hangingPunct="1"/>
            <a:r>
              <a:rPr lang="en-US" altLang="it-IT" smtClean="0">
                <a:solidFill>
                  <a:srgbClr val="FFFF00"/>
                </a:solidFill>
                <a:latin typeface="Comic Sans MS" pitchFamily="66" charset="0"/>
              </a:rPr>
              <a:t>Nuotando</a:t>
            </a:r>
          </a:p>
          <a:p>
            <a:pPr lvl="1" eaLnBrk="1" hangingPunct="1"/>
            <a:r>
              <a:rPr lang="en-US" altLang="it-IT" smtClean="0">
                <a:solidFill>
                  <a:srgbClr val="FFFF00"/>
                </a:solidFill>
                <a:latin typeface="Comic Sans MS" pitchFamily="66" charset="0"/>
              </a:rPr>
              <a:t>Volando</a:t>
            </a:r>
          </a:p>
          <a:p>
            <a:pPr lvl="1" eaLnBrk="1" hangingPunct="1"/>
            <a:r>
              <a:rPr lang="en-US" altLang="it-IT" smtClean="0">
                <a:solidFill>
                  <a:srgbClr val="FFFF00"/>
                </a:solidFill>
                <a:latin typeface="Comic Sans MS" pitchFamily="66" charset="0"/>
              </a:rPr>
              <a:t>Cacciando e facendo imboscate</a:t>
            </a:r>
          </a:p>
          <a:p>
            <a:pPr lvl="1" eaLnBrk="1" hangingPunct="1"/>
            <a:r>
              <a:rPr lang="en-US" altLang="it-IT" smtClean="0">
                <a:solidFill>
                  <a:srgbClr val="FFFF00"/>
                </a:solidFill>
                <a:latin typeface="Comic Sans MS" pitchFamily="66" charset="0"/>
              </a:rPr>
              <a:t> Cammuffandosi</a:t>
            </a:r>
          </a:p>
          <a:p>
            <a:pPr lvl="1" eaLnBrk="1" hangingPunct="1"/>
            <a:r>
              <a:rPr lang="en-US" altLang="it-IT" smtClean="0">
                <a:solidFill>
                  <a:srgbClr val="FFFF00"/>
                </a:solidFill>
                <a:latin typeface="Comic Sans MS" pitchFamily="66" charset="0"/>
              </a:rPr>
              <a:t>Con sistemi chimici</a:t>
            </a:r>
            <a:endParaRPr lang="en-US" altLang="it-IT" b="1" smtClean="0">
              <a:solidFill>
                <a:srgbClr val="FFFF00"/>
              </a:solidFill>
              <a:latin typeface="Comic Sans MS" pitchFamily="66"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95288" y="765175"/>
            <a:ext cx="8229600" cy="1143000"/>
          </a:xfrm>
        </p:spPr>
        <p:txBody>
          <a:bodyPr/>
          <a:lstStyle/>
          <a:p>
            <a:pPr eaLnBrk="1" hangingPunct="1">
              <a:defRPr/>
            </a:pPr>
            <a:r>
              <a:rPr lang="en-US" dirty="0" err="1" smtClean="0">
                <a:solidFill>
                  <a:srgbClr val="FFFF00"/>
                </a:solidFill>
                <a:latin typeface="Comic Sans MS" pitchFamily="66" charset="0"/>
              </a:rPr>
              <a:t>Molti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consumatori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mangiano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organismi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viventi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altre</a:t>
            </a:r>
            <a:r>
              <a:rPr lang="en-US" dirty="0" smtClean="0">
                <a:solidFill>
                  <a:srgbClr val="FFFF00"/>
                </a:solidFill>
                <a:latin typeface="Comic Sans MS" pitchFamily="66" charset="0"/>
              </a:rPr>
              <a:t> specie)</a:t>
            </a:r>
            <a:br>
              <a:rPr lang="en-US" dirty="0" smtClean="0">
                <a:solidFill>
                  <a:srgbClr val="FFFF00"/>
                </a:solidFill>
                <a:latin typeface="Comic Sans MS" pitchFamily="66" charset="0"/>
              </a:rPr>
            </a:br>
            <a:r>
              <a:rPr lang="en-US" dirty="0" smtClean="0">
                <a:solidFill>
                  <a:srgbClr val="FFFF00"/>
                </a:solidFill>
                <a:latin typeface="Comic Sans MS" pitchFamily="66" charset="0"/>
              </a:rPr>
              <a:t/>
            </a:r>
            <a:br>
              <a:rPr lang="en-US" dirty="0" smtClean="0">
                <a:solidFill>
                  <a:srgbClr val="FFFF00"/>
                </a:solidFill>
                <a:latin typeface="Comic Sans MS" pitchFamily="66" charset="0"/>
              </a:rPr>
            </a:br>
            <a:endParaRPr lang="en-US" dirty="0" smtClean="0">
              <a:solidFill>
                <a:srgbClr val="FFFF00"/>
              </a:solidFill>
              <a:latin typeface="Comic Sans MS" pitchFamily="66" charset="0"/>
            </a:endParaRPr>
          </a:p>
        </p:txBody>
      </p:sp>
      <p:sp>
        <p:nvSpPr>
          <p:cNvPr id="138243" name="Rectangle 3"/>
          <p:cNvSpPr>
            <a:spLocks noGrp="1" noChangeArrowheads="1"/>
          </p:cNvSpPr>
          <p:nvPr>
            <p:ph type="body" idx="4294967295"/>
          </p:nvPr>
        </p:nvSpPr>
        <p:spPr>
          <a:xfrm>
            <a:off x="468313" y="2060575"/>
            <a:ext cx="8424862" cy="4495800"/>
          </a:xfrm>
        </p:spPr>
        <p:txBody>
          <a:bodyPr/>
          <a:lstStyle/>
          <a:p>
            <a:pPr eaLnBrk="1" hangingPunct="1"/>
            <a:r>
              <a:rPr lang="en-US" altLang="it-IT" b="1" smtClean="0">
                <a:solidFill>
                  <a:srgbClr val="FFFF00"/>
                </a:solidFill>
                <a:latin typeface="Comic Sans MS" pitchFamily="66" charset="0"/>
              </a:rPr>
              <a:t>La Preda </a:t>
            </a:r>
            <a:r>
              <a:rPr lang="en-US" altLang="it-IT" smtClean="0">
                <a:solidFill>
                  <a:srgbClr val="FFFF00"/>
                </a:solidFill>
                <a:latin typeface="Comic Sans MS" pitchFamily="66" charset="0"/>
              </a:rPr>
              <a:t>può essere  catturata grazie a:</a:t>
            </a:r>
          </a:p>
          <a:p>
            <a:pPr lvl="1" eaLnBrk="1" hangingPunct="1"/>
            <a:r>
              <a:rPr lang="en-US" altLang="it-IT" smtClean="0">
                <a:solidFill>
                  <a:srgbClr val="FFFF00"/>
                </a:solidFill>
                <a:latin typeface="Comic Sans MS" pitchFamily="66" charset="0"/>
              </a:rPr>
              <a:t>Camuffamenti</a:t>
            </a:r>
          </a:p>
          <a:p>
            <a:pPr lvl="1" eaLnBrk="1" hangingPunct="1"/>
            <a:r>
              <a:rPr lang="en-US" altLang="it-IT" smtClean="0">
                <a:solidFill>
                  <a:srgbClr val="FFFF00"/>
                </a:solidFill>
                <a:latin typeface="Comic Sans MS" pitchFamily="66" charset="0"/>
              </a:rPr>
              <a:t> Sistemi chimici</a:t>
            </a:r>
          </a:p>
          <a:p>
            <a:pPr lvl="1" eaLnBrk="1" hangingPunct="1"/>
            <a:r>
              <a:rPr lang="en-US" altLang="it-IT" smtClean="0">
                <a:solidFill>
                  <a:srgbClr val="FFFF00"/>
                </a:solidFill>
                <a:latin typeface="Comic Sans MS" pitchFamily="66" charset="0"/>
              </a:rPr>
              <a:t> Colorazioni di allarme</a:t>
            </a:r>
          </a:p>
          <a:p>
            <a:pPr lvl="1" eaLnBrk="1" hangingPunct="1"/>
            <a:r>
              <a:rPr lang="en-US" altLang="it-IT" smtClean="0">
                <a:solidFill>
                  <a:srgbClr val="FFFF00"/>
                </a:solidFill>
                <a:latin typeface="Comic Sans MS" pitchFamily="66" charset="0"/>
              </a:rPr>
              <a:t>Mimetismo</a:t>
            </a:r>
          </a:p>
          <a:p>
            <a:pPr lvl="1" eaLnBrk="1" hangingPunct="1"/>
            <a:r>
              <a:rPr lang="en-US" altLang="it-IT" smtClean="0">
                <a:solidFill>
                  <a:srgbClr val="FFFF00"/>
                </a:solidFill>
                <a:latin typeface="Comic Sans MS" pitchFamily="66" charset="0"/>
              </a:rPr>
              <a:t>Forme ingannevoli</a:t>
            </a:r>
          </a:p>
          <a:p>
            <a:pPr lvl="1" eaLnBrk="1" hangingPunct="1"/>
            <a:r>
              <a:rPr lang="en-US" altLang="it-IT" smtClean="0">
                <a:solidFill>
                  <a:srgbClr val="FFFF00"/>
                </a:solidFill>
                <a:latin typeface="Comic Sans MS" pitchFamily="66" charset="0"/>
              </a:rPr>
              <a:t>Comportamenti ingannevoli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6034" name="Rectangle 2"/>
          <p:cNvSpPr>
            <a:spLocks noGrp="1" noChangeArrowheads="1"/>
          </p:cNvSpPr>
          <p:nvPr>
            <p:ph type="body" idx="1"/>
          </p:nvPr>
        </p:nvSpPr>
        <p:spPr>
          <a:xfrm>
            <a:off x="395288" y="1125538"/>
            <a:ext cx="8424862" cy="4537075"/>
          </a:xfrm>
        </p:spPr>
        <p:txBody>
          <a:bodyPr/>
          <a:lstStyle/>
          <a:p>
            <a:pPr algn="just" eaLnBrk="1" hangingPunct="1">
              <a:spcBef>
                <a:spcPct val="0"/>
              </a:spcBef>
            </a:pPr>
            <a:r>
              <a:rPr lang="it-IT" altLang="it-IT" sz="2800" b="1" smtClean="0">
                <a:solidFill>
                  <a:srgbClr val="FFFF00"/>
                </a:solidFill>
                <a:latin typeface="Comic Sans MS" pitchFamily="66" charset="0"/>
              </a:rPr>
              <a:t>Antichità</a:t>
            </a:r>
            <a:r>
              <a:rPr lang="it-IT" altLang="it-IT" sz="2800" smtClean="0">
                <a:solidFill>
                  <a:srgbClr val="FFFF00"/>
                </a:solidFill>
                <a:latin typeface="Comic Sans MS" pitchFamily="66" charset="0"/>
              </a:rPr>
              <a:t>: i fattori ambientali influenzano la società e la vita dell’uomo</a:t>
            </a:r>
          </a:p>
          <a:p>
            <a:pPr algn="just" eaLnBrk="1" hangingPunct="1">
              <a:spcBef>
                <a:spcPct val="0"/>
              </a:spcBef>
            </a:pPr>
            <a:r>
              <a:rPr lang="it-IT" altLang="it-IT" sz="2800" b="1" smtClean="0">
                <a:solidFill>
                  <a:srgbClr val="FFFF00"/>
                </a:solidFill>
                <a:latin typeface="Comic Sans MS" pitchFamily="66" charset="0"/>
              </a:rPr>
              <a:t>Dal </a:t>
            </a:r>
            <a:r>
              <a:rPr lang="it-IT" altLang="it-IT" sz="2800" b="1" i="1" smtClean="0">
                <a:solidFill>
                  <a:srgbClr val="FFFF00"/>
                </a:solidFill>
                <a:latin typeface="Comic Sans MS" pitchFamily="66" charset="0"/>
              </a:rPr>
              <a:t>’800</a:t>
            </a:r>
            <a:r>
              <a:rPr lang="it-IT" altLang="it-IT" sz="2800" b="1" smtClean="0">
                <a:solidFill>
                  <a:srgbClr val="FFFF00"/>
                </a:solidFill>
                <a:latin typeface="Comic Sans MS" pitchFamily="66" charset="0"/>
              </a:rPr>
              <a:t> fino al </a:t>
            </a:r>
            <a:r>
              <a:rPr lang="it-IT" altLang="it-IT" sz="2800" b="1" i="1" smtClean="0">
                <a:solidFill>
                  <a:srgbClr val="FFFF00"/>
                </a:solidFill>
                <a:latin typeface="Comic Sans MS" pitchFamily="66" charset="0"/>
              </a:rPr>
              <a:t>‘900</a:t>
            </a:r>
            <a:r>
              <a:rPr lang="it-IT" altLang="it-IT" sz="2800" i="1" smtClean="0">
                <a:solidFill>
                  <a:srgbClr val="FFFF00"/>
                </a:solidFill>
                <a:latin typeface="Comic Sans MS" pitchFamily="66" charset="0"/>
              </a:rPr>
              <a:t> </a:t>
            </a:r>
            <a:r>
              <a:rPr lang="it-IT" altLang="it-IT" sz="2800" smtClean="0">
                <a:solidFill>
                  <a:srgbClr val="FFFF00"/>
                </a:solidFill>
                <a:latin typeface="Comic Sans MS" pitchFamily="66" charset="0"/>
              </a:rPr>
              <a:t>: nuovo approccio nello studio del rapporto </a:t>
            </a:r>
            <a:r>
              <a:rPr lang="it-IT" altLang="it-IT" sz="2800" b="1" smtClean="0">
                <a:solidFill>
                  <a:srgbClr val="FFFF00"/>
                </a:solidFill>
                <a:latin typeface="Comic Sans MS" pitchFamily="66" charset="0"/>
              </a:rPr>
              <a:t>ambiente naturale-uomo</a:t>
            </a:r>
          </a:p>
          <a:p>
            <a:pPr algn="just" eaLnBrk="1" hangingPunct="1">
              <a:spcBef>
                <a:spcPct val="0"/>
              </a:spcBef>
            </a:pPr>
            <a:r>
              <a:rPr lang="it-IT" altLang="it-IT" sz="2800" b="1" smtClean="0">
                <a:solidFill>
                  <a:srgbClr val="FFFF00"/>
                </a:solidFill>
                <a:latin typeface="Comic Sans MS" pitchFamily="66" charset="0"/>
              </a:rPr>
              <a:t>Dal ‘900 in poi</a:t>
            </a:r>
            <a:r>
              <a:rPr lang="it-IT" altLang="it-IT" sz="2800" smtClean="0">
                <a:solidFill>
                  <a:srgbClr val="FFFF00"/>
                </a:solidFill>
                <a:latin typeface="Comic Sans MS" pitchFamily="66" charset="0"/>
              </a:rPr>
              <a:t> le attività umane influenzano enormemente </a:t>
            </a:r>
            <a:r>
              <a:rPr lang="it-IT" altLang="it-IT" sz="2800" b="1" smtClean="0">
                <a:solidFill>
                  <a:srgbClr val="FFFF00"/>
                </a:solidFill>
                <a:latin typeface="Comic Sans MS" pitchFamily="66" charset="0"/>
              </a:rPr>
              <a:t>l’ambiente naturale </a:t>
            </a:r>
            <a:r>
              <a:rPr lang="it-IT" altLang="it-IT" sz="2800" smtClean="0">
                <a:solidFill>
                  <a:srgbClr val="FFFF00"/>
                </a:solidFill>
                <a:latin typeface="Comic Sans MS" pitchFamily="66" charset="0"/>
              </a:rPr>
              <a:t>con fenomeni macroscopici: disboscamenti, sbancamenti costieri, trasformazione del paesaggio, ecc.</a:t>
            </a:r>
          </a:p>
          <a:p>
            <a:pPr algn="just" eaLnBrk="1" hangingPunct="1">
              <a:spcBef>
                <a:spcPct val="0"/>
              </a:spcBef>
            </a:pPr>
            <a:r>
              <a:rPr lang="it-IT" altLang="it-IT" sz="2800" b="1" smtClean="0">
                <a:solidFill>
                  <a:srgbClr val="FFFF00"/>
                </a:solidFill>
                <a:latin typeface="Comic Sans MS" pitchFamily="66" charset="0"/>
              </a:rPr>
              <a:t>Compare l’</a:t>
            </a:r>
            <a:r>
              <a:rPr lang="it-IT" altLang="it-IT" sz="2800" b="1" i="1" smtClean="0">
                <a:solidFill>
                  <a:srgbClr val="FFFF00"/>
                </a:solidFill>
                <a:latin typeface="Comic Sans MS" pitchFamily="66" charset="0"/>
              </a:rPr>
              <a:t>ecologia</a:t>
            </a:r>
            <a:r>
              <a:rPr lang="it-IT" altLang="it-IT" sz="2800" smtClean="0">
                <a:solidFill>
                  <a:srgbClr val="FFFF00"/>
                </a:solidFill>
                <a:latin typeface="Comic Sans MS" pitchFamily="66" charset="0"/>
              </a:rPr>
              <a:t>  ed  un nuovo modo di pensare e di gestire l’ambiente ed il territorio</a:t>
            </a:r>
          </a:p>
          <a:p>
            <a:pPr algn="just" eaLnBrk="1" hangingPunct="1">
              <a:spcBef>
                <a:spcPct val="0"/>
              </a:spcBef>
            </a:pPr>
            <a:r>
              <a:rPr lang="it-IT" altLang="it-IT" sz="2800" smtClean="0">
                <a:solidFill>
                  <a:srgbClr val="FFFF00"/>
                </a:solidFill>
                <a:latin typeface="Comic Sans MS" pitchFamily="66" charset="0"/>
              </a:rPr>
              <a:t>In tempi più recenti nuove intuizioni e percezioni…..</a:t>
            </a:r>
          </a:p>
          <a:p>
            <a:pPr algn="just" eaLnBrk="1" hangingPunct="1">
              <a:spcBef>
                <a:spcPct val="0"/>
              </a:spcBef>
              <a:buFontTx/>
              <a:buNone/>
            </a:pPr>
            <a:endParaRPr lang="it-IT" altLang="it-IT" sz="2800" smtClean="0">
              <a:solidFill>
                <a:srgbClr val="FFFF00"/>
              </a:solidFill>
              <a:latin typeface="Comic Sans MS" pitchFamily="66" charset="0"/>
            </a:endParaRPr>
          </a:p>
          <a:p>
            <a:pPr algn="just" eaLnBrk="1" hangingPunct="1">
              <a:spcBef>
                <a:spcPct val="0"/>
              </a:spcBef>
            </a:pPr>
            <a:endParaRPr lang="it-IT" altLang="it-IT" sz="2800" smtClean="0">
              <a:solidFill>
                <a:srgbClr val="FFFF00"/>
              </a:solidFill>
              <a:latin typeface="Comic Sans MS" pitchFamily="66" charset="0"/>
            </a:endParaRPr>
          </a:p>
          <a:p>
            <a:pPr algn="just" eaLnBrk="1" hangingPunct="1">
              <a:spcBef>
                <a:spcPct val="0"/>
              </a:spcBef>
            </a:pPr>
            <a:endParaRPr lang="it-IT" altLang="it-IT" sz="2800" smtClean="0">
              <a:solidFill>
                <a:srgbClr val="FFFF00"/>
              </a:solidFill>
              <a:latin typeface="Comic Sans MS" pitchFamily="66" charset="0"/>
            </a:endParaRPr>
          </a:p>
        </p:txBody>
      </p:sp>
      <p:sp>
        <p:nvSpPr>
          <p:cNvPr id="556035" name="Rectangle 3"/>
          <p:cNvSpPr>
            <a:spLocks noGrp="1" noChangeArrowheads="1"/>
          </p:cNvSpPr>
          <p:nvPr>
            <p:ph type="title"/>
          </p:nvPr>
        </p:nvSpPr>
        <p:spPr>
          <a:xfrm>
            <a:off x="0" y="0"/>
            <a:ext cx="6840538" cy="1152525"/>
          </a:xfrm>
        </p:spPr>
        <p:txBody>
          <a:bodyPr/>
          <a:lstStyle/>
          <a:p>
            <a:pPr eaLnBrk="1" hangingPunct="1">
              <a:defRPr/>
            </a:pPr>
            <a:r>
              <a:rPr lang="it-IT" b="1" smtClean="0">
                <a:solidFill>
                  <a:srgbClr val="FFFF00"/>
                </a:solidFill>
                <a:latin typeface="Comic Sans MS" pitchFamily="66" charset="0"/>
              </a:rPr>
              <a:t>In chiave storica</a:t>
            </a:r>
            <a:endParaRPr lang="it-IT" sz="1200" b="1" smtClean="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56034">
                                            <p:txEl>
                                              <p:pRg st="0" end="0"/>
                                            </p:txEl>
                                          </p:spTgt>
                                        </p:tgtEl>
                                        <p:attrNameLst>
                                          <p:attrName>style.visibility</p:attrName>
                                        </p:attrNameLst>
                                      </p:cBhvr>
                                      <p:to>
                                        <p:strVal val="visible"/>
                                      </p:to>
                                    </p:set>
                                    <p:anim calcmode="lin" valueType="num">
                                      <p:cBhvr additive="base">
                                        <p:cTn id="7" dur="500" fill="hold"/>
                                        <p:tgtEl>
                                          <p:spTgt spid="55603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560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56034">
                                            <p:txEl>
                                              <p:pRg st="1" end="1"/>
                                            </p:txEl>
                                          </p:spTgt>
                                        </p:tgtEl>
                                        <p:attrNameLst>
                                          <p:attrName>style.visibility</p:attrName>
                                        </p:attrNameLst>
                                      </p:cBhvr>
                                      <p:to>
                                        <p:strVal val="visible"/>
                                      </p:to>
                                    </p:set>
                                    <p:anim calcmode="lin" valueType="num">
                                      <p:cBhvr additive="base">
                                        <p:cTn id="13" dur="500" fill="hold"/>
                                        <p:tgtEl>
                                          <p:spTgt spid="55603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560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56034">
                                            <p:txEl>
                                              <p:pRg st="2" end="2"/>
                                            </p:txEl>
                                          </p:spTgt>
                                        </p:tgtEl>
                                        <p:attrNameLst>
                                          <p:attrName>style.visibility</p:attrName>
                                        </p:attrNameLst>
                                      </p:cBhvr>
                                      <p:to>
                                        <p:strVal val="visible"/>
                                      </p:to>
                                    </p:set>
                                    <p:anim calcmode="lin" valueType="num">
                                      <p:cBhvr additive="base">
                                        <p:cTn id="19" dur="500" fill="hold"/>
                                        <p:tgtEl>
                                          <p:spTgt spid="55603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560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56034">
                                            <p:txEl>
                                              <p:pRg st="3" end="3"/>
                                            </p:txEl>
                                          </p:spTgt>
                                        </p:tgtEl>
                                        <p:attrNameLst>
                                          <p:attrName>style.visibility</p:attrName>
                                        </p:attrNameLst>
                                      </p:cBhvr>
                                      <p:to>
                                        <p:strVal val="visible"/>
                                      </p:to>
                                    </p:set>
                                    <p:anim calcmode="lin" valueType="num">
                                      <p:cBhvr additive="base">
                                        <p:cTn id="25" dur="500" fill="hold"/>
                                        <p:tgtEl>
                                          <p:spTgt spid="55603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560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56034">
                                            <p:txEl>
                                              <p:pRg st="4" end="4"/>
                                            </p:txEl>
                                          </p:spTgt>
                                        </p:tgtEl>
                                        <p:attrNameLst>
                                          <p:attrName>style.visibility</p:attrName>
                                        </p:attrNameLst>
                                      </p:cBhvr>
                                      <p:to>
                                        <p:strVal val="visible"/>
                                      </p:to>
                                    </p:set>
                                    <p:anim calcmode="lin" valueType="num">
                                      <p:cBhvr additive="base">
                                        <p:cTn id="31" dur="500" fill="hold"/>
                                        <p:tgtEl>
                                          <p:spTgt spid="55603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5603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4"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predazione"/>
          <p:cNvPicPr>
            <a:picLocks noChangeAspect="1" noChangeArrowheads="1"/>
          </p:cNvPicPr>
          <p:nvPr/>
        </p:nvPicPr>
        <p:blipFill>
          <a:blip r:embed="rId2" cstate="print">
            <a:extLst>
              <a:ext uri="{28A0092B-C50C-407E-A947-70E740481C1C}">
                <a14:useLocalDpi xmlns:a14="http://schemas.microsoft.com/office/drawing/2010/main" val="0"/>
              </a:ext>
            </a:extLst>
          </a:blip>
          <a:srcRect t="8264" b="1575"/>
          <a:stretch>
            <a:fillRect/>
          </a:stretch>
        </p:blipFill>
        <p:spPr bwMode="auto">
          <a:xfrm>
            <a:off x="3575050" y="0"/>
            <a:ext cx="5568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7" name="Rectangle 3"/>
          <p:cNvSpPr>
            <a:spLocks noChangeArrowheads="1"/>
          </p:cNvSpPr>
          <p:nvPr/>
        </p:nvSpPr>
        <p:spPr bwMode="auto">
          <a:xfrm>
            <a:off x="611188" y="404813"/>
            <a:ext cx="2462212" cy="519112"/>
          </a:xfrm>
          <a:prstGeom prst="rect">
            <a:avLst/>
          </a:prstGeom>
          <a:noFill/>
          <a:ln w="9525">
            <a:noFill/>
            <a:miter lim="800000"/>
            <a:headEnd/>
            <a:tailEnd/>
          </a:ln>
          <a:effectLst/>
        </p:spPr>
        <p:txBody>
          <a:bodyPr wrap="none">
            <a:spAutoFit/>
          </a:bodyPr>
          <a:lstStyle/>
          <a:p>
            <a:pPr algn="l">
              <a:spcBef>
                <a:spcPct val="0"/>
              </a:spcBef>
              <a:defRPr/>
            </a:pPr>
            <a:r>
              <a:rPr kumimoji="1" lang="it-IT" sz="2800" b="1">
                <a:effectLst>
                  <a:outerShdw blurRad="38100" dist="38100" dir="2700000" algn="tl">
                    <a:srgbClr val="000000"/>
                  </a:outerShdw>
                </a:effectLst>
              </a:rPr>
              <a:t>la predazione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55650" y="1412875"/>
            <a:ext cx="3203575" cy="1143000"/>
          </a:xfrm>
        </p:spPr>
        <p:txBody>
          <a:bodyPr/>
          <a:lstStyle/>
          <a:p>
            <a:pPr eaLnBrk="1" hangingPunct="1">
              <a:defRPr/>
            </a:pPr>
            <a:r>
              <a:rPr lang="en-US" sz="3600" dirty="0" err="1" smtClean="0">
                <a:solidFill>
                  <a:srgbClr val="FFFF00"/>
                </a:solidFill>
                <a:latin typeface="Comic Sans MS" pitchFamily="66" charset="0"/>
              </a:rPr>
              <a:t>Alcuni</a:t>
            </a:r>
            <a:r>
              <a:rPr lang="en-US" sz="3600" dirty="0" smtClean="0">
                <a:solidFill>
                  <a:srgbClr val="FFFF00"/>
                </a:solidFill>
                <a:latin typeface="Comic Sans MS" pitchFamily="66" charset="0"/>
              </a:rPr>
              <a:t> </a:t>
            </a:r>
            <a:r>
              <a:rPr lang="en-US" sz="3600" dirty="0" err="1" smtClean="0">
                <a:solidFill>
                  <a:srgbClr val="FFFF00"/>
                </a:solidFill>
                <a:latin typeface="Comic Sans MS" pitchFamily="66" charset="0"/>
              </a:rPr>
              <a:t>modi</a:t>
            </a:r>
            <a:r>
              <a:rPr lang="en-US" sz="3600" dirty="0" smtClean="0">
                <a:solidFill>
                  <a:srgbClr val="FFFF00"/>
                </a:solidFill>
                <a:latin typeface="Comic Sans MS" pitchFamily="66" charset="0"/>
              </a:rPr>
              <a:t> in cui le </a:t>
            </a:r>
            <a:r>
              <a:rPr lang="en-US" sz="3600" dirty="0" err="1" smtClean="0">
                <a:solidFill>
                  <a:srgbClr val="FFFF00"/>
                </a:solidFill>
                <a:latin typeface="Comic Sans MS" pitchFamily="66" charset="0"/>
              </a:rPr>
              <a:t>prede</a:t>
            </a:r>
            <a:r>
              <a:rPr lang="en-US" sz="3600" dirty="0" smtClean="0">
                <a:solidFill>
                  <a:srgbClr val="FFFF00"/>
                </a:solidFill>
                <a:latin typeface="Comic Sans MS" pitchFamily="66" charset="0"/>
              </a:rPr>
              <a:t> </a:t>
            </a:r>
            <a:r>
              <a:rPr lang="en-US" sz="3600" dirty="0" err="1" smtClean="0">
                <a:solidFill>
                  <a:srgbClr val="FFFF00"/>
                </a:solidFill>
                <a:latin typeface="Comic Sans MS" pitchFamily="66" charset="0"/>
              </a:rPr>
              <a:t>evitano</a:t>
            </a:r>
            <a:r>
              <a:rPr lang="en-US" sz="3600" dirty="0" smtClean="0">
                <a:solidFill>
                  <a:srgbClr val="FFFF00"/>
                </a:solidFill>
                <a:latin typeface="Comic Sans MS" pitchFamily="66" charset="0"/>
              </a:rPr>
              <a:t> </a:t>
            </a:r>
            <a:r>
              <a:rPr lang="en-US" sz="3600" dirty="0" err="1" smtClean="0">
                <a:solidFill>
                  <a:srgbClr val="FFFF00"/>
                </a:solidFill>
                <a:latin typeface="Comic Sans MS" pitchFamily="66" charset="0"/>
              </a:rPr>
              <a:t>i</a:t>
            </a:r>
            <a:r>
              <a:rPr lang="en-US" sz="3600" dirty="0" smtClean="0">
                <a:solidFill>
                  <a:srgbClr val="FFFF00"/>
                </a:solidFill>
                <a:latin typeface="Comic Sans MS" pitchFamily="66" charset="0"/>
              </a:rPr>
              <a:t> </a:t>
            </a:r>
            <a:r>
              <a:rPr lang="en-US" sz="3600" dirty="0" err="1" smtClean="0">
                <a:solidFill>
                  <a:srgbClr val="FFFF00"/>
                </a:solidFill>
                <a:latin typeface="Comic Sans MS" pitchFamily="66" charset="0"/>
              </a:rPr>
              <a:t>predatori</a:t>
            </a:r>
            <a:endParaRPr lang="en-US" sz="3600" dirty="0" smtClean="0">
              <a:solidFill>
                <a:srgbClr val="FFFF00"/>
              </a:solidFill>
              <a:latin typeface="Comic Sans MS" pitchFamily="66" charset="0"/>
            </a:endParaRPr>
          </a:p>
        </p:txBody>
      </p:sp>
      <p:pic>
        <p:nvPicPr>
          <p:cNvPr id="140291" name="Picture1" descr="0502"/>
          <p:cNvPicPr>
            <a:picLocks noChangeAspect="1" noChangeArrowheads="1"/>
          </p:cNvPicPr>
          <p:nvPr/>
        </p:nvPicPr>
        <p:blipFill>
          <a:blip r:embed="rId3">
            <a:extLst>
              <a:ext uri="{28A0092B-C50C-407E-A947-70E740481C1C}">
                <a14:useLocalDpi xmlns:a14="http://schemas.microsoft.com/office/drawing/2010/main" val="0"/>
              </a:ext>
            </a:extLst>
          </a:blip>
          <a:srcRect r="1776" b="3372"/>
          <a:stretch>
            <a:fillRect/>
          </a:stretch>
        </p:blipFill>
        <p:spPr bwMode="auto">
          <a:xfrm>
            <a:off x="5148263" y="-3175"/>
            <a:ext cx="3995737"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179388" y="1768475"/>
            <a:ext cx="7947025" cy="3092450"/>
            <a:chOff x="113" y="1114"/>
            <a:chExt cx="5006" cy="1948"/>
          </a:xfrm>
        </p:grpSpPr>
        <p:grpSp>
          <p:nvGrpSpPr>
            <p:cNvPr id="141333" name="Group 24"/>
            <p:cNvGrpSpPr>
              <a:grpSpLocks/>
            </p:cNvGrpSpPr>
            <p:nvPr/>
          </p:nvGrpSpPr>
          <p:grpSpPr bwMode="auto">
            <a:xfrm>
              <a:off x="113" y="1114"/>
              <a:ext cx="3622" cy="1948"/>
              <a:chOff x="113" y="1114"/>
              <a:chExt cx="3622" cy="1948"/>
            </a:xfrm>
          </p:grpSpPr>
          <p:pic>
            <p:nvPicPr>
              <p:cNvPr id="141335" name="Picture 3" descr="0502_E cop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1114"/>
                <a:ext cx="2146"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6" name="Rectangle 11"/>
              <p:cNvSpPr>
                <a:spLocks noChangeArrowheads="1"/>
              </p:cNvSpPr>
              <p:nvPr/>
            </p:nvSpPr>
            <p:spPr bwMode="auto">
              <a:xfrm>
                <a:off x="113" y="2341"/>
                <a:ext cx="1472"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(e) Rana </a:t>
                </a:r>
                <a:r>
                  <a:rPr lang="it-IT" altLang="it-IT" sz="1400" b="1" i="1">
                    <a:solidFill>
                      <a:srgbClr val="FFFF00"/>
                    </a:solidFill>
                    <a:latin typeface="Comic Sans MS" pitchFamily="66" charset="0"/>
                  </a:rPr>
                  <a:t>Dentrobates</a:t>
                </a:r>
                <a:r>
                  <a:rPr lang="it-IT" altLang="it-IT" sz="1400" b="1">
                    <a:solidFill>
                      <a:srgbClr val="FFFF00"/>
                    </a:solidFill>
                    <a:latin typeface="Comic Sans MS" pitchFamily="66" charset="0"/>
                  </a:rPr>
                  <a:t>, o rane-freccia</a:t>
                </a:r>
                <a:r>
                  <a:rPr lang="en-US" altLang="it-IT" sz="1400" b="1">
                    <a:solidFill>
                      <a:srgbClr val="FFFF00"/>
                    </a:solidFill>
                    <a:latin typeface="Comic Sans MS" pitchFamily="66" charset="0"/>
                  </a:rPr>
                  <a:t>, per avvelenare le frecce con batracotossina</a:t>
                </a:r>
              </a:p>
            </p:txBody>
          </p:sp>
        </p:grpSp>
        <p:sp>
          <p:nvSpPr>
            <p:cNvPr id="141334" name="Rectangle 9"/>
            <p:cNvSpPr>
              <a:spLocks noChangeArrowheads="1"/>
            </p:cNvSpPr>
            <p:nvPr/>
          </p:nvSpPr>
          <p:spPr bwMode="auto">
            <a:xfrm>
              <a:off x="3878" y="1661"/>
              <a:ext cx="1241"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(d) Farfalla monarca</a:t>
              </a:r>
            </a:p>
            <a:p>
              <a:pPr algn="ctr" eaLnBrk="1" hangingPunct="1">
                <a:spcBef>
                  <a:spcPct val="50000"/>
                </a:spcBef>
                <a:buClrTx/>
                <a:buFontTx/>
                <a:buNone/>
              </a:pPr>
              <a:r>
                <a:rPr lang="en-US" altLang="it-IT" sz="1400" b="1">
                  <a:solidFill>
                    <a:srgbClr val="FFFF00"/>
                  </a:solidFill>
                  <a:latin typeface="Comic Sans MS" pitchFamily="66" charset="0"/>
                </a:rPr>
                <a:t>velenosa</a:t>
              </a:r>
            </a:p>
          </p:txBody>
        </p:sp>
      </p:grpSp>
      <p:sp>
        <p:nvSpPr>
          <p:cNvPr id="169990" name="Rectangle 6" hidden="1"/>
          <p:cNvSpPr>
            <a:spLocks noGrp="1" noChangeArrowheads="1"/>
          </p:cNvSpPr>
          <p:nvPr>
            <p:ph type="title" idx="4294967295"/>
          </p:nvPr>
        </p:nvSpPr>
        <p:spPr>
          <a:xfrm>
            <a:off x="-76200" y="274638"/>
            <a:ext cx="8229600" cy="1143000"/>
          </a:xfrm>
        </p:spPr>
        <p:txBody>
          <a:bodyPr/>
          <a:lstStyle/>
          <a:p>
            <a:pPr>
              <a:defRPr/>
            </a:pPr>
            <a:endParaRPr lang="it-IT"/>
          </a:p>
        </p:txBody>
      </p:sp>
      <p:grpSp>
        <p:nvGrpSpPr>
          <p:cNvPr id="4" name="Group 12"/>
          <p:cNvGrpSpPr>
            <a:grpSpLocks/>
          </p:cNvGrpSpPr>
          <p:nvPr/>
        </p:nvGrpSpPr>
        <p:grpSpPr bwMode="auto">
          <a:xfrm>
            <a:off x="798513" y="66675"/>
            <a:ext cx="6167437" cy="1568450"/>
            <a:chOff x="503" y="42"/>
            <a:chExt cx="3885" cy="988"/>
          </a:xfrm>
        </p:grpSpPr>
        <p:pic>
          <p:nvPicPr>
            <p:cNvPr id="141330" name="Picture 13" descr="0502_E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 y="42"/>
              <a:ext cx="2027"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1" name="Rectangle 14"/>
            <p:cNvSpPr>
              <a:spLocks noChangeArrowheads="1"/>
            </p:cNvSpPr>
            <p:nvPr/>
          </p:nvSpPr>
          <p:spPr bwMode="auto">
            <a:xfrm>
              <a:off x="503" y="768"/>
              <a:ext cx="121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(a)  Bruco geometra</a:t>
              </a:r>
            </a:p>
          </p:txBody>
        </p:sp>
        <p:sp>
          <p:nvSpPr>
            <p:cNvPr id="141332" name="Rectangle 15"/>
            <p:cNvSpPr>
              <a:spLocks noChangeArrowheads="1"/>
            </p:cNvSpPr>
            <p:nvPr/>
          </p:nvSpPr>
          <p:spPr bwMode="auto">
            <a:xfrm>
              <a:off x="4272" y="768"/>
              <a:ext cx="1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sz="1400" b="1">
                <a:solidFill>
                  <a:srgbClr val="FFFF00"/>
                </a:solidFill>
                <a:latin typeface="Comic Sans MS" pitchFamily="66" charset="0"/>
              </a:endParaRPr>
            </a:p>
          </p:txBody>
        </p:sp>
      </p:grpSp>
      <p:grpSp>
        <p:nvGrpSpPr>
          <p:cNvPr id="5" name="Group 26"/>
          <p:cNvGrpSpPr>
            <a:grpSpLocks/>
          </p:cNvGrpSpPr>
          <p:nvPr/>
        </p:nvGrpSpPr>
        <p:grpSpPr bwMode="auto">
          <a:xfrm>
            <a:off x="4140200" y="3429000"/>
            <a:ext cx="5003800" cy="1470025"/>
            <a:chOff x="2608" y="2160"/>
            <a:chExt cx="3152" cy="926"/>
          </a:xfrm>
        </p:grpSpPr>
        <p:sp>
          <p:nvSpPr>
            <p:cNvPr id="141328" name="Rectangle 10"/>
            <p:cNvSpPr>
              <a:spLocks noChangeArrowheads="1"/>
            </p:cNvSpPr>
            <p:nvPr/>
          </p:nvSpPr>
          <p:spPr bwMode="auto">
            <a:xfrm>
              <a:off x="3769" y="2523"/>
              <a:ext cx="1991"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(f) Farfalla viceré che mima </a:t>
              </a:r>
            </a:p>
            <a:p>
              <a:pPr algn="ctr" eaLnBrk="1" hangingPunct="1">
                <a:spcBef>
                  <a:spcPct val="50000"/>
                </a:spcBef>
                <a:buClrTx/>
                <a:buFontTx/>
                <a:buNone/>
              </a:pPr>
              <a:r>
                <a:rPr lang="en-US" altLang="it-IT" sz="1400" b="1">
                  <a:solidFill>
                    <a:srgbClr val="FFFF00"/>
                  </a:solidFill>
                  <a:latin typeface="Comic Sans MS" pitchFamily="66" charset="0"/>
                </a:rPr>
                <a:t>la farfalla monarca (mimetismo Batesiano)</a:t>
              </a:r>
            </a:p>
          </p:txBody>
        </p:sp>
        <p:pic>
          <p:nvPicPr>
            <p:cNvPr id="141329" name="Picture 20" descr="0502_E copy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8" y="2160"/>
              <a:ext cx="943"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0233" name="Rectangle 7"/>
          <p:cNvSpPr>
            <a:spLocks noChangeArrowheads="1"/>
          </p:cNvSpPr>
          <p:nvPr/>
        </p:nvSpPr>
        <p:spPr bwMode="auto">
          <a:xfrm>
            <a:off x="6156325" y="1125538"/>
            <a:ext cx="17033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(b) Insetto foglia</a:t>
            </a:r>
          </a:p>
        </p:txBody>
      </p:sp>
      <p:grpSp>
        <p:nvGrpSpPr>
          <p:cNvPr id="6" name="Group 21"/>
          <p:cNvGrpSpPr>
            <a:grpSpLocks/>
          </p:cNvGrpSpPr>
          <p:nvPr/>
        </p:nvGrpSpPr>
        <p:grpSpPr bwMode="auto">
          <a:xfrm>
            <a:off x="0" y="5049838"/>
            <a:ext cx="4311650" cy="1379537"/>
            <a:chOff x="0" y="3181"/>
            <a:chExt cx="2716" cy="869"/>
          </a:xfrm>
        </p:grpSpPr>
        <p:pic>
          <p:nvPicPr>
            <p:cNvPr id="141326" name="Picture 23" descr="0502_E copy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7" y="3181"/>
              <a:ext cx="1259"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7" name="Rectangle 12"/>
            <p:cNvSpPr>
              <a:spLocks noChangeArrowheads="1"/>
            </p:cNvSpPr>
            <p:nvPr/>
          </p:nvSpPr>
          <p:spPr bwMode="auto">
            <a:xfrm>
              <a:off x="0" y="3385"/>
              <a:ext cx="1429"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(g) </a:t>
              </a:r>
              <a:r>
                <a:rPr lang="en-US" altLang="it-IT" sz="1400" b="1" i="1">
                  <a:solidFill>
                    <a:srgbClr val="FFFF00"/>
                  </a:solidFill>
                  <a:latin typeface="Comic Sans MS" pitchFamily="66" charset="0"/>
                </a:rPr>
                <a:t>Inachis io </a:t>
              </a:r>
              <a:r>
                <a:rPr lang="en-US" altLang="it-IT" sz="1400" b="1">
                  <a:solidFill>
                    <a:srgbClr val="FFFF00"/>
                  </a:solidFill>
                  <a:latin typeface="Comic Sans MS" pitchFamily="66" charset="0"/>
                </a:rPr>
                <a:t>ha le ali che sembrano gli occhi  di molti animali.</a:t>
              </a:r>
            </a:p>
          </p:txBody>
        </p:sp>
      </p:grpSp>
      <p:grpSp>
        <p:nvGrpSpPr>
          <p:cNvPr id="7" name="Group 22"/>
          <p:cNvGrpSpPr>
            <a:grpSpLocks/>
          </p:cNvGrpSpPr>
          <p:nvPr/>
        </p:nvGrpSpPr>
        <p:grpSpPr bwMode="auto">
          <a:xfrm>
            <a:off x="4262438" y="5021263"/>
            <a:ext cx="4233862" cy="1604962"/>
            <a:chOff x="2685" y="3163"/>
            <a:chExt cx="2667" cy="1011"/>
          </a:xfrm>
        </p:grpSpPr>
        <p:pic>
          <p:nvPicPr>
            <p:cNvPr id="141324" name="Picture 10" descr="0502_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5" y="3163"/>
              <a:ext cx="994"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5" name="Rectangle 5"/>
            <p:cNvSpPr>
              <a:spLocks noChangeArrowheads="1"/>
            </p:cNvSpPr>
            <p:nvPr/>
          </p:nvSpPr>
          <p:spPr bwMode="auto">
            <a:xfrm>
              <a:off x="3651" y="3430"/>
              <a:ext cx="1701"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(h) Quando viene toccato il bruco serpente cambia forma e il capo sembra quello di un serpente.</a:t>
              </a:r>
            </a:p>
          </p:txBody>
        </p:sp>
      </p:grpSp>
      <p:grpSp>
        <p:nvGrpSpPr>
          <p:cNvPr id="8" name="Group 23"/>
          <p:cNvGrpSpPr>
            <a:grpSpLocks/>
          </p:cNvGrpSpPr>
          <p:nvPr/>
        </p:nvGrpSpPr>
        <p:grpSpPr bwMode="auto">
          <a:xfrm>
            <a:off x="468313" y="1663700"/>
            <a:ext cx="3486150" cy="1524000"/>
            <a:chOff x="295" y="1048"/>
            <a:chExt cx="2196" cy="960"/>
          </a:xfrm>
        </p:grpSpPr>
        <p:sp>
          <p:nvSpPr>
            <p:cNvPr id="141322" name="Rectangle 8"/>
            <p:cNvSpPr>
              <a:spLocks noChangeArrowheads="1"/>
            </p:cNvSpPr>
            <p:nvPr/>
          </p:nvSpPr>
          <p:spPr bwMode="auto">
            <a:xfrm>
              <a:off x="295" y="1525"/>
              <a:ext cx="103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(c) Coleottero Bombardiere</a:t>
              </a:r>
            </a:p>
          </p:txBody>
        </p:sp>
        <p:pic>
          <p:nvPicPr>
            <p:cNvPr id="141323" name="Picture 17" descr="0502_E copy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5" y="1048"/>
              <a:ext cx="114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233"/>
                                        </p:tgtEl>
                                        <p:attrNameLst>
                                          <p:attrName>style.visibility</p:attrName>
                                        </p:attrNameLst>
                                      </p:cBhvr>
                                      <p:to>
                                        <p:strVal val="visible"/>
                                      </p:to>
                                    </p:set>
                                    <p:animEffect transition="in" filter="dissolve">
                                      <p:cBhvr>
                                        <p:cTn id="7" dur="500"/>
                                        <p:tgtEl>
                                          <p:spTgt spid="18023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68313" y="333375"/>
            <a:ext cx="8229600" cy="1143000"/>
          </a:xfrm>
        </p:spPr>
        <p:txBody>
          <a:bodyPr/>
          <a:lstStyle/>
          <a:p>
            <a:pPr eaLnBrk="1" hangingPunct="1">
              <a:defRPr/>
            </a:pPr>
            <a:r>
              <a:rPr lang="en-US" dirty="0" smtClean="0">
                <a:solidFill>
                  <a:srgbClr val="FFFF00"/>
                </a:solidFill>
                <a:latin typeface="Comic Sans MS" pitchFamily="66" charset="0"/>
              </a:rPr>
              <a:t>I </a:t>
            </a:r>
            <a:r>
              <a:rPr lang="en-US" dirty="0" err="1" smtClean="0">
                <a:solidFill>
                  <a:srgbClr val="FFFF00"/>
                </a:solidFill>
                <a:latin typeface="Comic Sans MS" pitchFamily="66" charset="0"/>
              </a:rPr>
              <a:t>predatori</a:t>
            </a:r>
            <a:r>
              <a:rPr lang="en-US" dirty="0" smtClean="0">
                <a:solidFill>
                  <a:srgbClr val="FFFF00"/>
                </a:solidFill>
                <a:latin typeface="Comic Sans MS" pitchFamily="66" charset="0"/>
              </a:rPr>
              <a:t> e le </a:t>
            </a:r>
            <a:r>
              <a:rPr lang="en-US" dirty="0" err="1" smtClean="0">
                <a:solidFill>
                  <a:srgbClr val="FFFF00"/>
                </a:solidFill>
                <a:latin typeface="Comic Sans MS" pitchFamily="66" charset="0"/>
              </a:rPr>
              <a:t>prede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si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sono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coevoluti</a:t>
            </a:r>
            <a:endParaRPr lang="en-US" dirty="0" smtClean="0">
              <a:solidFill>
                <a:srgbClr val="FFFF00"/>
              </a:solidFill>
              <a:latin typeface="Comic Sans MS" pitchFamily="66" charset="0"/>
            </a:endParaRPr>
          </a:p>
        </p:txBody>
      </p:sp>
      <p:sp>
        <p:nvSpPr>
          <p:cNvPr id="178179" name="Rectangle 3"/>
          <p:cNvSpPr>
            <a:spLocks noGrp="1" noChangeArrowheads="1"/>
          </p:cNvSpPr>
          <p:nvPr>
            <p:ph type="body" idx="4294967295"/>
          </p:nvPr>
        </p:nvSpPr>
        <p:spPr>
          <a:xfrm>
            <a:off x="468313" y="1916113"/>
            <a:ext cx="8229600" cy="4495800"/>
          </a:xfrm>
        </p:spPr>
        <p:txBody>
          <a:bodyPr/>
          <a:lstStyle/>
          <a:p>
            <a:pPr eaLnBrk="1" hangingPunct="1">
              <a:defRPr/>
            </a:pPr>
            <a:r>
              <a:rPr lang="en-US" altLang="it-IT" dirty="0" smtClean="0">
                <a:solidFill>
                  <a:srgbClr val="FFFF00"/>
                </a:solidFill>
                <a:latin typeface="Comic Sans MS" pitchFamily="66" charset="0"/>
              </a:rPr>
              <a:t>La  </a:t>
            </a:r>
            <a:r>
              <a:rPr lang="en-US" altLang="it-IT" dirty="0" err="1" smtClean="0">
                <a:solidFill>
                  <a:srgbClr val="FFFF00"/>
                </a:solidFill>
                <a:latin typeface="Comic Sans MS" pitchFamily="66" charset="0"/>
              </a:rPr>
              <a:t>pressione</a:t>
            </a:r>
            <a:r>
              <a:rPr lang="en-US" altLang="it-IT" dirty="0" smtClean="0">
                <a:solidFill>
                  <a:srgbClr val="FFFF00"/>
                </a:solidFill>
                <a:latin typeface="Comic Sans MS" pitchFamily="66" charset="0"/>
              </a:rPr>
              <a:t> per </a:t>
            </a:r>
            <a:r>
              <a:rPr lang="en-US" altLang="it-IT" dirty="0" err="1" smtClean="0">
                <a:solidFill>
                  <a:srgbClr val="FFFF00"/>
                </a:solidFill>
                <a:latin typeface="Comic Sans MS" pitchFamily="66" charset="0"/>
              </a:rPr>
              <a:t>selezione</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naturale</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determina</a:t>
            </a:r>
            <a:r>
              <a:rPr lang="en-US" altLang="it-IT" dirty="0" smtClean="0">
                <a:solidFill>
                  <a:srgbClr val="FFFF00"/>
                </a:solidFill>
                <a:latin typeface="Comic Sans MS" pitchFamily="66" charset="0"/>
              </a:rPr>
              <a:t> la</a:t>
            </a:r>
          </a:p>
          <a:p>
            <a:pPr marL="0" indent="0" algn="just" eaLnBrk="1" hangingPunct="1">
              <a:buFontTx/>
              <a:buNone/>
              <a:defRPr/>
            </a:pPr>
            <a:r>
              <a:rPr lang="en-US" altLang="it-IT" b="1" dirty="0" err="1" smtClean="0">
                <a:solidFill>
                  <a:srgbClr val="92D050"/>
                </a:solidFill>
                <a:latin typeface="Comic Sans MS" pitchFamily="66" charset="0"/>
              </a:rPr>
              <a:t>Coevoluzione</a:t>
            </a:r>
            <a:r>
              <a:rPr lang="en-US" altLang="it-IT" b="1" dirty="0" smtClean="0">
                <a:solidFill>
                  <a:srgbClr val="92D050"/>
                </a:solidFill>
                <a:latin typeface="Comic Sans MS" pitchFamily="66" charset="0"/>
              </a:rPr>
              <a:t> = </a:t>
            </a:r>
            <a:r>
              <a:rPr lang="it-IT" altLang="it-IT" dirty="0" smtClean="0">
                <a:solidFill>
                  <a:srgbClr val="FFFF00"/>
                </a:solidFill>
                <a:latin typeface="Comic Sans MS" pitchFamily="66" charset="0"/>
              </a:rPr>
              <a:t>in senso stretto il processo in cui la "fitness“ (successo riproduttivo) dipende dalla densità di popolazione, dalle specie con cui interagisce e dalle condizioni abiotiche in cui la stessa si realizza</a:t>
            </a:r>
            <a:r>
              <a:rPr lang="it-IT" altLang="it-IT" b="1" dirty="0" smtClean="0">
                <a:solidFill>
                  <a:srgbClr val="92D050"/>
                </a:solidFill>
                <a:latin typeface="Comic Sans MS" pitchFamily="66" charset="0"/>
              </a:rPr>
              <a:t>.</a:t>
            </a:r>
          </a:p>
          <a:p>
            <a:pPr eaLnBrk="1" hangingPunct="1">
              <a:defRPr/>
            </a:pPr>
            <a:r>
              <a:rPr lang="en-US" altLang="it-IT" b="1" dirty="0" smtClean="0">
                <a:solidFill>
                  <a:srgbClr val="92D050"/>
                </a:solidFill>
                <a:latin typeface="Comic Sans MS" pitchFamily="66" charset="0"/>
              </a:rPr>
              <a:t>  </a:t>
            </a:r>
            <a:endParaRPr lang="en-US" altLang="it-IT" dirty="0" smtClean="0">
              <a:solidFill>
                <a:srgbClr val="92D050"/>
              </a:solidFill>
              <a:latin typeface="Comic Sans MS" pitchFamily="66" charset="0"/>
            </a:endParaRPr>
          </a:p>
          <a:p>
            <a:pPr eaLnBrk="1" hangingPunct="1">
              <a:defRPr/>
            </a:pPr>
            <a:endParaRPr lang="en-US" altLang="it-IT" dirty="0" smtClean="0">
              <a:solidFill>
                <a:srgbClr val="FFFF00"/>
              </a:solidFill>
              <a:latin typeface="Comic Sans MS" pitchFamily="66" charset="0"/>
            </a:endParaRPr>
          </a:p>
          <a:p>
            <a:pPr eaLnBrk="1" hangingPunct="1">
              <a:defRPr/>
            </a:pPr>
            <a:endParaRPr lang="en-US" altLang="it-IT" dirty="0"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84213" y="404813"/>
            <a:ext cx="8229600" cy="1143000"/>
          </a:xfrm>
        </p:spPr>
        <p:txBody>
          <a:bodyPr/>
          <a:lstStyle/>
          <a:p>
            <a:pPr eaLnBrk="1" hangingPunct="1">
              <a:defRPr/>
            </a:pPr>
            <a:r>
              <a:rPr lang="en-US" dirty="0" err="1" smtClean="0">
                <a:solidFill>
                  <a:srgbClr val="FFFF00"/>
                </a:solidFill>
                <a:latin typeface="Comic Sans MS" pitchFamily="66" charset="0"/>
              </a:rPr>
              <a:t>Coevoluzione</a:t>
            </a:r>
            <a:r>
              <a:rPr lang="en-US" dirty="0" smtClean="0">
                <a:solidFill>
                  <a:srgbClr val="FFFF00"/>
                </a:solidFill>
                <a:latin typeface="Comic Sans MS" pitchFamily="66" charset="0"/>
                <a:cs typeface="Arial" charset="0"/>
              </a:rPr>
              <a:t>: </a:t>
            </a:r>
            <a:r>
              <a:rPr lang="en-US" dirty="0" smtClean="0">
                <a:solidFill>
                  <a:srgbClr val="FFFF00"/>
                </a:solidFill>
                <a:latin typeface="Comic Sans MS" pitchFamily="66" charset="0"/>
              </a:rPr>
              <a:t>un </a:t>
            </a:r>
            <a:r>
              <a:rPr lang="en-US" dirty="0" err="1" smtClean="0">
                <a:solidFill>
                  <a:srgbClr val="FFFF00"/>
                </a:solidFill>
                <a:latin typeface="Comic Sans MS" pitchFamily="66" charset="0"/>
              </a:rPr>
              <a:t>pistrello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caccia</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una</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falena</a:t>
            </a:r>
            <a:endParaRPr lang="en-US" dirty="0" smtClean="0">
              <a:solidFill>
                <a:srgbClr val="FFFF00"/>
              </a:solidFill>
              <a:latin typeface="Comic Sans MS" pitchFamily="66" charset="0"/>
            </a:endParaRPr>
          </a:p>
        </p:txBody>
      </p:sp>
      <p:pic>
        <p:nvPicPr>
          <p:cNvPr id="143363" name="Picture1" descr="0503"/>
          <p:cNvPicPr>
            <a:picLocks noChangeAspect="1" noChangeArrowheads="1"/>
          </p:cNvPicPr>
          <p:nvPr/>
        </p:nvPicPr>
        <p:blipFill>
          <a:blip r:embed="rId3">
            <a:extLst>
              <a:ext uri="{28A0092B-C50C-407E-A947-70E740481C1C}">
                <a14:useLocalDpi xmlns:a14="http://schemas.microsoft.com/office/drawing/2010/main" val="0"/>
              </a:ext>
            </a:extLst>
          </a:blip>
          <a:srcRect r="1874" b="6155"/>
          <a:stretch>
            <a:fillRect/>
          </a:stretch>
        </p:blipFill>
        <p:spPr bwMode="auto">
          <a:xfrm>
            <a:off x="1116013" y="1787525"/>
            <a:ext cx="669607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4"/>
          <p:cNvSpPr>
            <a:spLocks noChangeArrowheads="1"/>
          </p:cNvSpPr>
          <p:nvPr/>
        </p:nvSpPr>
        <p:spPr bwMode="auto">
          <a:xfrm>
            <a:off x="2051050" y="4076700"/>
            <a:ext cx="2160588" cy="2781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144387" name="Rectangle 6"/>
          <p:cNvSpPr>
            <a:spLocks noChangeArrowheads="1"/>
          </p:cNvSpPr>
          <p:nvPr/>
        </p:nvSpPr>
        <p:spPr bwMode="auto">
          <a:xfrm>
            <a:off x="3779838" y="4508500"/>
            <a:ext cx="1223962" cy="2089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144388" name="Rectangle 7"/>
          <p:cNvSpPr>
            <a:spLocks noChangeArrowheads="1"/>
          </p:cNvSpPr>
          <p:nvPr/>
        </p:nvSpPr>
        <p:spPr bwMode="auto">
          <a:xfrm>
            <a:off x="4140200" y="5876925"/>
            <a:ext cx="2016125" cy="981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144389" name="Rectangle 8"/>
          <p:cNvSpPr>
            <a:spLocks noChangeArrowheads="1"/>
          </p:cNvSpPr>
          <p:nvPr/>
        </p:nvSpPr>
        <p:spPr bwMode="auto">
          <a:xfrm>
            <a:off x="1258888" y="1916113"/>
            <a:ext cx="2016125" cy="981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pic>
        <p:nvPicPr>
          <p:cNvPr id="144390" name="Picture 12" descr="drose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7463"/>
            <a:ext cx="5900737"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ragnoTE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0"/>
            <a:ext cx="532288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descr="ragnoPRE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0"/>
            <a:ext cx="375443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p:cNvSpPr txBox="1">
            <a:spLocks noChangeArrowheads="1"/>
          </p:cNvSpPr>
          <p:nvPr/>
        </p:nvSpPr>
        <p:spPr bwMode="auto">
          <a:xfrm>
            <a:off x="0" y="5827713"/>
            <a:ext cx="9144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lang="it-IT" altLang="it-IT" sz="1800">
                <a:solidFill>
                  <a:srgbClr val="FFFF00"/>
                </a:solidFill>
                <a:latin typeface="Comic Sans MS" pitchFamily="66" charset="0"/>
              </a:rPr>
              <a:t>tra gli artropodi ….. il ragno vespa (</a:t>
            </a:r>
            <a:r>
              <a:rPr lang="it-IT" altLang="it-IT" sz="1800" i="1">
                <a:solidFill>
                  <a:srgbClr val="FFFF00"/>
                </a:solidFill>
                <a:latin typeface="Comic Sans MS" pitchFamily="66" charset="0"/>
              </a:rPr>
              <a:t>Argiope bruennichi </a:t>
            </a:r>
            <a:r>
              <a:rPr lang="it-IT" altLang="it-IT" sz="1800">
                <a:solidFill>
                  <a:srgbClr val="FFFF00"/>
                </a:solidFill>
                <a:latin typeface="Comic Sans MS" pitchFamily="66" charset="0"/>
              </a:rPr>
              <a:t>Scopoli, 1772) è una specie di ragno, così denominato per la colorazione dell'addome giallo e nera simile ad una vespa</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3" descr="fu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498" name="Picture 2" descr="fug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4498"/>
                                        </p:tgtEl>
                                        <p:attrNameLst>
                                          <p:attrName>style.visibility</p:attrName>
                                        </p:attrNameLst>
                                      </p:cBhvr>
                                      <p:to>
                                        <p:strVal val="visible"/>
                                      </p:to>
                                    </p:set>
                                    <p:animEffect transition="in" filter="fade">
                                      <p:cBhvr>
                                        <p:cTn id="7" dur="2000"/>
                                        <p:tgtEl>
                                          <p:spTgt spid="874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occodri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44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predazione2"/>
          <p:cNvPicPr>
            <a:picLocks noChangeAspect="1" noChangeArrowheads="1"/>
          </p:cNvPicPr>
          <p:nvPr/>
        </p:nvPicPr>
        <p:blipFill>
          <a:blip r:embed="rId2" cstate="print">
            <a:extLst>
              <a:ext uri="{28A0092B-C50C-407E-A947-70E740481C1C}">
                <a14:useLocalDpi xmlns:a14="http://schemas.microsoft.com/office/drawing/2010/main" val="0"/>
              </a:ext>
            </a:extLst>
          </a:blip>
          <a:srcRect t="13217"/>
          <a:stretch>
            <a:fillRect/>
          </a:stretch>
        </p:blipFill>
        <p:spPr bwMode="auto">
          <a:xfrm>
            <a:off x="3190875" y="0"/>
            <a:ext cx="5953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1" name="Rectangle 3"/>
          <p:cNvSpPr>
            <a:spLocks noChangeArrowheads="1"/>
          </p:cNvSpPr>
          <p:nvPr/>
        </p:nvSpPr>
        <p:spPr bwMode="auto">
          <a:xfrm>
            <a:off x="250825" y="404813"/>
            <a:ext cx="2462213" cy="519112"/>
          </a:xfrm>
          <a:prstGeom prst="rect">
            <a:avLst/>
          </a:prstGeom>
          <a:noFill/>
          <a:ln w="9525">
            <a:noFill/>
            <a:miter lim="800000"/>
            <a:headEnd/>
            <a:tailEnd/>
          </a:ln>
          <a:effectLst/>
        </p:spPr>
        <p:txBody>
          <a:bodyPr wrap="none">
            <a:spAutoFit/>
          </a:bodyPr>
          <a:lstStyle/>
          <a:p>
            <a:pPr algn="l">
              <a:spcBef>
                <a:spcPct val="0"/>
              </a:spcBef>
              <a:defRPr/>
            </a:pPr>
            <a:r>
              <a:rPr kumimoji="1" lang="it-IT" sz="2800" b="1">
                <a:effectLst>
                  <a:outerShdw blurRad="38100" dist="38100" dir="2700000" algn="tl">
                    <a:srgbClr val="000000"/>
                  </a:outerShdw>
                </a:effectLst>
              </a:rPr>
              <a:t>la predazione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7058" name="Rectangle 2"/>
          <p:cNvSpPr>
            <a:spLocks noChangeArrowheads="1"/>
          </p:cNvSpPr>
          <p:nvPr/>
        </p:nvSpPr>
        <p:spPr bwMode="auto">
          <a:xfrm>
            <a:off x="0" y="33338"/>
            <a:ext cx="6408738" cy="6299200"/>
          </a:xfrm>
          <a:prstGeom prst="rect">
            <a:avLst/>
          </a:prstGeom>
          <a:noFill/>
          <a:ln w="9525">
            <a:noFill/>
            <a:miter lim="800000"/>
            <a:headEnd/>
            <a:tailEnd/>
          </a:ln>
          <a:effectLst/>
        </p:spPr>
        <p:txBody>
          <a:bodyPr anchor="ctr">
            <a:spAutoFit/>
          </a:bodyPr>
          <a:lstStyle/>
          <a:p>
            <a:pPr>
              <a:spcBef>
                <a:spcPct val="0"/>
              </a:spcBef>
              <a:defRPr/>
            </a:pPr>
            <a:r>
              <a:rPr kumimoji="1" lang="it-IT" sz="2400" dirty="0"/>
              <a:t>Il termine </a:t>
            </a:r>
            <a:r>
              <a:rPr kumimoji="1" lang="it-IT" sz="2400" i="1" dirty="0"/>
              <a:t>ecologia</a:t>
            </a:r>
            <a:r>
              <a:rPr kumimoji="1" lang="it-IT" sz="2400" dirty="0"/>
              <a:t> fu introdotto dal biologo tedesco Ernst </a:t>
            </a:r>
            <a:r>
              <a:rPr kumimoji="1" lang="it-IT" sz="2400" dirty="0" err="1"/>
              <a:t>Haeckel</a:t>
            </a:r>
            <a:r>
              <a:rPr kumimoji="1" lang="it-IT" sz="2400" dirty="0"/>
              <a:t> nel 1866 e deriva dal greco </a:t>
            </a:r>
            <a:r>
              <a:rPr kumimoji="1" lang="it-IT" sz="2400" b="1" i="1" dirty="0" err="1">
                <a:effectLst>
                  <a:outerShdw blurRad="38100" dist="38100" dir="2700000" algn="tl">
                    <a:srgbClr val="000000"/>
                  </a:outerShdw>
                </a:effectLst>
              </a:rPr>
              <a:t>oikos</a:t>
            </a:r>
            <a:r>
              <a:rPr kumimoji="1" lang="it-IT" sz="2400" b="1" dirty="0">
                <a:effectLst>
                  <a:outerShdw blurRad="38100" dist="38100" dir="2700000" algn="tl">
                    <a:srgbClr val="000000"/>
                  </a:outerShdw>
                </a:effectLst>
              </a:rPr>
              <a:t>, cioè casa, ambiente in cui vivere. </a:t>
            </a:r>
          </a:p>
          <a:p>
            <a:pPr>
              <a:spcBef>
                <a:spcPct val="0"/>
              </a:spcBef>
              <a:defRPr/>
            </a:pPr>
            <a:r>
              <a:rPr kumimoji="1" lang="it-IT" sz="2400" dirty="0"/>
              <a:t>In maniera un po' elaborata, secondo il costume ottocentesco, </a:t>
            </a:r>
            <a:r>
              <a:rPr kumimoji="1" lang="it-IT" sz="2400" dirty="0" err="1"/>
              <a:t>Haeckel</a:t>
            </a:r>
            <a:r>
              <a:rPr kumimoji="1" lang="it-IT" sz="2400" dirty="0"/>
              <a:t> definisce l'ecologia come </a:t>
            </a:r>
          </a:p>
          <a:p>
            <a:pPr>
              <a:spcBef>
                <a:spcPct val="0"/>
              </a:spcBef>
              <a:defRPr/>
            </a:pPr>
            <a:r>
              <a:rPr kumimoji="1" lang="it-IT" sz="2400" dirty="0"/>
              <a:t>“</a:t>
            </a:r>
            <a:r>
              <a:rPr kumimoji="1" lang="it-IT" sz="2400" b="1" dirty="0"/>
              <a:t>Lo studio dell'economia della natura e delle relazioni degli animali con l'ambiente inorganico e organico, soprattutto dei rapporti favorevoli e sfavorevoli, diretti o indiretti con le piante e con gli altri animali; in sintesi ecologia è lo studio di tutte quelle complesse interrelazioni a cui Darwin si riferisce quando parla di condizioni della lotta per l'esistenza</a:t>
            </a:r>
            <a:r>
              <a:rPr kumimoji="1" lang="it-IT" sz="2400" dirty="0"/>
              <a:t>”</a:t>
            </a:r>
          </a:p>
        </p:txBody>
      </p:sp>
      <p:pic>
        <p:nvPicPr>
          <p:cNvPr id="29699" name="Picture 3" descr="haeckel_portrai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15888"/>
            <a:ext cx="27352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ompetizione"/>
          <p:cNvPicPr>
            <a:picLocks noChangeAspect="1" noChangeArrowheads="1"/>
          </p:cNvPicPr>
          <p:nvPr/>
        </p:nvPicPr>
        <p:blipFill>
          <a:blip r:embed="rId2" cstate="print">
            <a:extLst>
              <a:ext uri="{28A0092B-C50C-407E-A947-70E740481C1C}">
                <a14:useLocalDpi xmlns:a14="http://schemas.microsoft.com/office/drawing/2010/main" val="0"/>
              </a:ext>
            </a:extLst>
          </a:blip>
          <a:srcRect t="10594" b="6433"/>
          <a:stretch>
            <a:fillRect/>
          </a:stretch>
        </p:blipFill>
        <p:spPr bwMode="auto">
          <a:xfrm>
            <a:off x="3402013" y="0"/>
            <a:ext cx="5741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5" name="Rectangle 3"/>
          <p:cNvSpPr>
            <a:spLocks noChangeArrowheads="1"/>
          </p:cNvSpPr>
          <p:nvPr/>
        </p:nvSpPr>
        <p:spPr bwMode="auto">
          <a:xfrm>
            <a:off x="250825" y="620713"/>
            <a:ext cx="2798763" cy="519112"/>
          </a:xfrm>
          <a:prstGeom prst="rect">
            <a:avLst/>
          </a:prstGeom>
          <a:noFill/>
          <a:ln w="9525">
            <a:noFill/>
            <a:miter lim="800000"/>
            <a:headEnd/>
            <a:tailEnd/>
          </a:ln>
          <a:effectLst/>
        </p:spPr>
        <p:txBody>
          <a:bodyPr wrap="none">
            <a:spAutoFit/>
          </a:bodyPr>
          <a:lstStyle/>
          <a:p>
            <a:pPr algn="l">
              <a:spcBef>
                <a:spcPct val="0"/>
              </a:spcBef>
              <a:defRPr/>
            </a:pPr>
            <a:r>
              <a:rPr kumimoji="1" lang="it-IT" sz="2800" b="1" dirty="0">
                <a:effectLst>
                  <a:outerShdw blurRad="38100" dist="38100" dir="2700000" algn="tl">
                    <a:srgbClr val="000000"/>
                  </a:outerShdw>
                </a:effectLst>
              </a:rPr>
              <a:t>la competizione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539750" y="765175"/>
            <a:ext cx="8229600" cy="1143000"/>
          </a:xfrm>
        </p:spPr>
        <p:txBody>
          <a:bodyPr/>
          <a:lstStyle/>
          <a:p>
            <a:pPr eaLnBrk="1" hangingPunct="1">
              <a:defRPr/>
            </a:pPr>
            <a:r>
              <a:rPr lang="en-US" dirty="0" err="1" smtClean="0">
                <a:solidFill>
                  <a:srgbClr val="FFFF00"/>
                </a:solidFill>
                <a:latin typeface="Comic Sans MS" pitchFamily="66" charset="0"/>
              </a:rPr>
              <a:t>Alcune</a:t>
            </a:r>
            <a:r>
              <a:rPr lang="en-US" dirty="0" smtClean="0">
                <a:solidFill>
                  <a:srgbClr val="FFFF00"/>
                </a:solidFill>
                <a:latin typeface="Comic Sans MS" pitchFamily="66" charset="0"/>
              </a:rPr>
              <a:t> specie </a:t>
            </a:r>
            <a:r>
              <a:rPr lang="en-US" dirty="0" err="1" smtClean="0">
                <a:solidFill>
                  <a:srgbClr val="FFFF00"/>
                </a:solidFill>
                <a:latin typeface="Comic Sans MS" pitchFamily="66" charset="0"/>
              </a:rPr>
              <a:t>mangiano</a:t>
            </a:r>
            <a:r>
              <a:rPr lang="en-US" dirty="0" smtClean="0">
                <a:solidFill>
                  <a:srgbClr val="FFFF00"/>
                </a:solidFill>
                <a:latin typeface="Comic Sans MS" pitchFamily="66" charset="0"/>
              </a:rPr>
              <a:t> le </a:t>
            </a:r>
            <a:r>
              <a:rPr lang="en-US" dirty="0" err="1" smtClean="0">
                <a:solidFill>
                  <a:srgbClr val="FFFF00"/>
                </a:solidFill>
                <a:latin typeface="Comic Sans MS" pitchFamily="66" charset="0"/>
              </a:rPr>
              <a:t>altre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vivendo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insieme</a:t>
            </a:r>
            <a:r>
              <a:rPr lang="en-US" dirty="0" smtClean="0">
                <a:solidFill>
                  <a:srgbClr val="FFFF00"/>
                </a:solidFill>
                <a:latin typeface="Comic Sans MS" pitchFamily="66" charset="0"/>
              </a:rPr>
              <a:t> o per mezzo </a:t>
            </a:r>
            <a:r>
              <a:rPr lang="en-US" dirty="0" err="1" smtClean="0">
                <a:solidFill>
                  <a:srgbClr val="FFFF00"/>
                </a:solidFill>
                <a:latin typeface="Comic Sans MS" pitchFamily="66" charset="0"/>
              </a:rPr>
              <a:t>delle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altre</a:t>
            </a:r>
            <a:endParaRPr lang="en-US" dirty="0" smtClean="0">
              <a:solidFill>
                <a:srgbClr val="FFFF00"/>
              </a:solidFill>
              <a:latin typeface="Comic Sans MS" pitchFamily="66" charset="0"/>
            </a:endParaRPr>
          </a:p>
        </p:txBody>
      </p:sp>
      <p:sp>
        <p:nvSpPr>
          <p:cNvPr id="150531" name="Rectangle 3"/>
          <p:cNvSpPr>
            <a:spLocks noGrp="1" noChangeArrowheads="1"/>
          </p:cNvSpPr>
          <p:nvPr>
            <p:ph type="body" idx="4294967295"/>
          </p:nvPr>
        </p:nvSpPr>
        <p:spPr>
          <a:xfrm>
            <a:off x="468313" y="3068638"/>
            <a:ext cx="8229600" cy="4495800"/>
          </a:xfrm>
        </p:spPr>
        <p:txBody>
          <a:bodyPr/>
          <a:lstStyle/>
          <a:p>
            <a:pPr eaLnBrk="1" hangingPunct="1"/>
            <a:r>
              <a:rPr lang="en-US" altLang="it-IT" b="1" smtClean="0">
                <a:solidFill>
                  <a:srgbClr val="1F881A"/>
                </a:solidFill>
                <a:latin typeface="Comic Sans MS" pitchFamily="66" charset="0"/>
              </a:rPr>
              <a:t>Parassitismo </a:t>
            </a:r>
          </a:p>
          <a:p>
            <a:pPr eaLnBrk="1" hangingPunct="1">
              <a:buFont typeface="Wingdings" pitchFamily="2" charset="2"/>
              <a:buNone/>
            </a:pPr>
            <a:endParaRPr lang="en-US" altLang="it-IT" b="1" smtClean="0">
              <a:solidFill>
                <a:srgbClr val="1F881A"/>
              </a:solidFill>
              <a:latin typeface="Comic Sans MS" pitchFamily="66" charset="0"/>
            </a:endParaRPr>
          </a:p>
          <a:p>
            <a:pPr algn="just" eaLnBrk="1" hangingPunct="1"/>
            <a:r>
              <a:rPr lang="en-US" altLang="it-IT" smtClean="0">
                <a:solidFill>
                  <a:srgbClr val="FFFF00"/>
                </a:solidFill>
                <a:latin typeface="Comic Sans MS" pitchFamily="66" charset="0"/>
              </a:rPr>
              <a:t>L’interazione ospite-parassita può divenire una coevoluzione</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643438" y="1484313"/>
            <a:ext cx="4341812" cy="1143000"/>
          </a:xfrm>
        </p:spPr>
        <p:txBody>
          <a:bodyPr/>
          <a:lstStyle/>
          <a:p>
            <a:pPr eaLnBrk="1" hangingPunct="1">
              <a:defRPr/>
            </a:pPr>
            <a:r>
              <a:rPr lang="en-US" sz="3600" dirty="0" smtClean="0">
                <a:solidFill>
                  <a:srgbClr val="FFFF00"/>
                </a:solidFill>
                <a:latin typeface="Comic Sans MS" pitchFamily="66" charset="0"/>
              </a:rPr>
              <a:t/>
            </a:r>
            <a:br>
              <a:rPr lang="en-US" sz="3600" dirty="0" smtClean="0">
                <a:solidFill>
                  <a:srgbClr val="FFFF00"/>
                </a:solidFill>
                <a:latin typeface="Comic Sans MS" pitchFamily="66" charset="0"/>
              </a:rPr>
            </a:br>
            <a:r>
              <a:rPr lang="en-US" sz="3600" dirty="0" err="1" smtClean="0">
                <a:solidFill>
                  <a:srgbClr val="FFFF00"/>
                </a:solidFill>
                <a:latin typeface="Comic Sans MS" pitchFamily="66" charset="0"/>
              </a:rPr>
              <a:t>Trota</a:t>
            </a:r>
            <a:r>
              <a:rPr lang="en-US" sz="3600" dirty="0" smtClean="0">
                <a:solidFill>
                  <a:srgbClr val="FFFF00"/>
                </a:solidFill>
                <a:latin typeface="Comic Sans MS" pitchFamily="66" charset="0"/>
              </a:rPr>
              <a:t> con </a:t>
            </a:r>
            <a:r>
              <a:rPr lang="en-US" sz="3600" dirty="0" err="1" smtClean="0">
                <a:solidFill>
                  <a:srgbClr val="FFFF00"/>
                </a:solidFill>
                <a:latin typeface="Comic Sans MS" pitchFamily="66" charset="0"/>
              </a:rPr>
              <a:t>lampreda</a:t>
            </a:r>
            <a:endParaRPr lang="en-US" sz="3600" dirty="0" smtClean="0">
              <a:solidFill>
                <a:srgbClr val="FFFF00"/>
              </a:solidFill>
              <a:latin typeface="Comic Sans MS" pitchFamily="66" charset="0"/>
            </a:endParaRPr>
          </a:p>
        </p:txBody>
      </p:sp>
      <p:pic>
        <p:nvPicPr>
          <p:cNvPr id="151555" name="Picture1" descr="0504a"/>
          <p:cNvPicPr>
            <a:picLocks noChangeAspect="1" noChangeArrowheads="1"/>
          </p:cNvPicPr>
          <p:nvPr/>
        </p:nvPicPr>
        <p:blipFill>
          <a:blip r:embed="rId3">
            <a:extLst>
              <a:ext uri="{28A0092B-C50C-407E-A947-70E740481C1C}">
                <a14:useLocalDpi xmlns:a14="http://schemas.microsoft.com/office/drawing/2010/main" val="0"/>
              </a:ext>
            </a:extLst>
          </a:blip>
          <a:srcRect r="887" b="5122"/>
          <a:stretch>
            <a:fillRect/>
          </a:stretch>
        </p:blipFill>
        <p:spPr bwMode="auto">
          <a:xfrm>
            <a:off x="0" y="3357563"/>
            <a:ext cx="45005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1" descr="0504b"/>
          <p:cNvPicPr>
            <a:picLocks noChangeAspect="1" noChangeArrowheads="1"/>
          </p:cNvPicPr>
          <p:nvPr/>
        </p:nvPicPr>
        <p:blipFill>
          <a:blip r:embed="rId4">
            <a:extLst>
              <a:ext uri="{28A0092B-C50C-407E-A947-70E740481C1C}">
                <a14:useLocalDpi xmlns:a14="http://schemas.microsoft.com/office/drawing/2010/main" val="0"/>
              </a:ext>
            </a:extLst>
          </a:blip>
          <a:srcRect b="4996"/>
          <a:stretch>
            <a:fillRect/>
          </a:stretch>
        </p:blipFill>
        <p:spPr bwMode="auto">
          <a:xfrm>
            <a:off x="4876800" y="3357563"/>
            <a:ext cx="42672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395288" y="1941513"/>
            <a:ext cx="4176712" cy="646112"/>
          </a:xfrm>
          <a:prstGeom prst="rect">
            <a:avLst/>
          </a:prstGeom>
        </p:spPr>
        <p:txBody>
          <a:bodyPr>
            <a:spAutoFit/>
          </a:bodyPr>
          <a:lstStyle/>
          <a:p>
            <a:pPr>
              <a:defRPr/>
            </a:pPr>
            <a:r>
              <a:rPr lang="en-US" sz="3600" kern="0" dirty="0" err="1">
                <a:effectLst>
                  <a:outerShdw blurRad="38100" dist="38100" dir="2700000" algn="tl">
                    <a:srgbClr val="000000"/>
                  </a:outerShdw>
                </a:effectLst>
                <a:ea typeface="+mj-ea"/>
                <a:cs typeface="+mj-cs"/>
              </a:rPr>
              <a:t>Alberi</a:t>
            </a:r>
            <a:r>
              <a:rPr lang="en-US" sz="3600" kern="0" dirty="0">
                <a:effectLst>
                  <a:outerShdw blurRad="38100" dist="38100" dir="2700000" algn="tl">
                    <a:srgbClr val="000000"/>
                  </a:outerShdw>
                </a:effectLst>
                <a:ea typeface="+mj-ea"/>
                <a:cs typeface="+mj-cs"/>
              </a:rPr>
              <a:t> con </a:t>
            </a:r>
            <a:r>
              <a:rPr lang="en-US" sz="3600" kern="0" dirty="0" err="1">
                <a:effectLst>
                  <a:outerShdw blurRad="38100" dist="38100" dir="2700000" algn="tl">
                    <a:srgbClr val="000000"/>
                  </a:outerShdw>
                </a:effectLst>
                <a:ea typeface="+mj-ea"/>
                <a:cs typeface="+mj-cs"/>
              </a:rPr>
              <a:t>vischio</a:t>
            </a:r>
            <a:r>
              <a:rPr lang="en-US" sz="3600" kern="0" dirty="0">
                <a:effectLst>
                  <a:outerShdw blurRad="38100" dist="38100" dir="2700000" algn="tl">
                    <a:srgbClr val="000000"/>
                  </a:outerShdw>
                </a:effectLst>
                <a:ea typeface="+mj-ea"/>
                <a:cs typeface="+mj-cs"/>
              </a:rPr>
              <a:t> </a:t>
            </a:r>
            <a:endParaRPr lang="it-IT" sz="3600" dirty="0"/>
          </a:p>
        </p:txBody>
      </p:sp>
      <p:sp>
        <p:nvSpPr>
          <p:cNvPr id="151558" name="Rettangolo 5"/>
          <p:cNvSpPr>
            <a:spLocks noChangeArrowheads="1"/>
          </p:cNvSpPr>
          <p:nvPr/>
        </p:nvSpPr>
        <p:spPr bwMode="auto">
          <a:xfrm>
            <a:off x="2051050" y="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4000">
                <a:solidFill>
                  <a:srgbClr val="FFFF00"/>
                </a:solidFill>
                <a:latin typeface="Comic Sans MS" pitchFamily="66" charset="0"/>
              </a:rPr>
              <a:t>Parassitismo: </a:t>
            </a:r>
            <a:br>
              <a:rPr lang="en-US" altLang="it-IT" sz="4000">
                <a:solidFill>
                  <a:srgbClr val="FFFF00"/>
                </a:solidFill>
                <a:latin typeface="Comic Sans MS" pitchFamily="66" charset="0"/>
              </a:rPr>
            </a:br>
            <a:endParaRPr lang="it-IT" altLang="it-IT" sz="400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ChangeArrowheads="1"/>
          </p:cNvSpPr>
          <p:nvPr/>
        </p:nvSpPr>
        <p:spPr bwMode="auto">
          <a:xfrm>
            <a:off x="323850" y="476250"/>
            <a:ext cx="3006725" cy="954088"/>
          </a:xfrm>
          <a:prstGeom prst="rect">
            <a:avLst/>
          </a:prstGeom>
          <a:noFill/>
          <a:ln w="9525">
            <a:noFill/>
            <a:miter lim="800000"/>
            <a:headEnd/>
            <a:tailEnd/>
          </a:ln>
          <a:effectLst/>
        </p:spPr>
        <p:txBody>
          <a:bodyPr wrap="none">
            <a:spAutoFit/>
          </a:bodyPr>
          <a:lstStyle/>
          <a:p>
            <a:pPr algn="l">
              <a:spcBef>
                <a:spcPct val="0"/>
              </a:spcBef>
              <a:defRPr/>
            </a:pPr>
            <a:r>
              <a:rPr kumimoji="1" lang="it-IT" sz="2800" b="1" dirty="0">
                <a:effectLst>
                  <a:outerShdw blurRad="38100" dist="38100" dir="2700000" algn="tl">
                    <a:srgbClr val="000000"/>
                  </a:outerShdw>
                </a:effectLst>
              </a:rPr>
              <a:t>Parassitismo:</a:t>
            </a:r>
          </a:p>
          <a:p>
            <a:pPr algn="l">
              <a:spcBef>
                <a:spcPct val="0"/>
              </a:spcBef>
              <a:defRPr/>
            </a:pPr>
            <a:r>
              <a:rPr kumimoji="1" lang="it-IT" sz="2800" b="1" dirty="0">
                <a:effectLst>
                  <a:outerShdw blurRad="38100" dist="38100" dir="2700000" algn="tl">
                    <a:srgbClr val="000000"/>
                  </a:outerShdw>
                </a:effectLst>
              </a:rPr>
              <a:t>le </a:t>
            </a:r>
            <a:r>
              <a:rPr kumimoji="1" lang="it-IT" sz="2800" b="1" dirty="0" err="1">
                <a:effectLst>
                  <a:outerShdw blurRad="38100" dist="38100" dir="2700000" algn="tl">
                    <a:srgbClr val="000000"/>
                  </a:outerShdw>
                </a:effectLst>
              </a:rPr>
              <a:t>galle</a:t>
            </a:r>
            <a:r>
              <a:rPr kumimoji="1" lang="it-IT" sz="2800" b="1" dirty="0">
                <a:effectLst>
                  <a:outerShdw blurRad="38100" dist="38100" dir="2700000" algn="tl">
                    <a:srgbClr val="000000"/>
                  </a:outerShdw>
                </a:effectLst>
              </a:rPr>
              <a:t> e </a:t>
            </a:r>
            <a:r>
              <a:rPr kumimoji="1" lang="it-IT" sz="2800" b="1" dirty="0" err="1">
                <a:effectLst>
                  <a:outerShdw blurRad="38100" dist="38100" dir="2700000" algn="tl">
                    <a:srgbClr val="000000"/>
                  </a:outerShdw>
                </a:effectLst>
              </a:rPr>
              <a:t>altro…</a:t>
            </a:r>
            <a:endParaRPr kumimoji="1" lang="it-IT" sz="2800" b="1" dirty="0">
              <a:effectLst>
                <a:outerShdw blurRad="38100" dist="38100" dir="2700000" algn="tl">
                  <a:srgbClr val="000000"/>
                </a:outerShdw>
              </a:effectLst>
            </a:endParaRPr>
          </a:p>
        </p:txBody>
      </p:sp>
      <p:pic>
        <p:nvPicPr>
          <p:cNvPr id="152579" name="Picture 3" descr="parassitismo"/>
          <p:cNvPicPr>
            <a:picLocks noChangeAspect="1" noChangeArrowheads="1"/>
          </p:cNvPicPr>
          <p:nvPr/>
        </p:nvPicPr>
        <p:blipFill>
          <a:blip r:embed="rId2" cstate="print">
            <a:extLst>
              <a:ext uri="{28A0092B-C50C-407E-A947-70E740481C1C}">
                <a14:useLocalDpi xmlns:a14="http://schemas.microsoft.com/office/drawing/2010/main" val="0"/>
              </a:ext>
            </a:extLst>
          </a:blip>
          <a:srcRect t="13019" b="1578"/>
          <a:stretch>
            <a:fillRect/>
          </a:stretch>
        </p:blipFill>
        <p:spPr bwMode="auto">
          <a:xfrm>
            <a:off x="3251200" y="0"/>
            <a:ext cx="589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027"/>
          <p:cNvSpPr>
            <a:spLocks noChangeArrowheads="1"/>
          </p:cNvSpPr>
          <p:nvPr/>
        </p:nvSpPr>
        <p:spPr bwMode="auto">
          <a:xfrm>
            <a:off x="0" y="2328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endParaRPr lang="it-IT" altLang="it-IT" sz="1800"/>
          </a:p>
        </p:txBody>
      </p:sp>
      <p:sp>
        <p:nvSpPr>
          <p:cNvPr id="153603" name="Rectangle 1028"/>
          <p:cNvSpPr>
            <a:spLocks noChangeArrowheads="1"/>
          </p:cNvSpPr>
          <p:nvPr/>
        </p:nvSpPr>
        <p:spPr bwMode="auto">
          <a:xfrm>
            <a:off x="3311525" y="0"/>
            <a:ext cx="5832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lang="it-IT" altLang="it-IT" sz="2800">
                <a:solidFill>
                  <a:srgbClr val="FFFF00"/>
                </a:solidFill>
                <a:latin typeface="Comic Sans MS" pitchFamily="66" charset="0"/>
                <a:cs typeface="Times New Roman" pitchFamily="18" charset="0"/>
              </a:rPr>
              <a:t>P</a:t>
            </a:r>
            <a:r>
              <a:rPr lang="it-IT" altLang="it-IT" sz="2800" u="sng">
                <a:solidFill>
                  <a:srgbClr val="FFFF00"/>
                </a:solidFill>
                <a:latin typeface="Comic Sans MS" pitchFamily="66" charset="0"/>
                <a:cs typeface="Times New Roman" pitchFamily="18" charset="0"/>
              </a:rPr>
              <a:t>redatori e parassitoidi</a:t>
            </a:r>
            <a:r>
              <a:rPr lang="it-IT" altLang="it-IT" sz="2800">
                <a:solidFill>
                  <a:srgbClr val="FFFF00"/>
                </a:solidFill>
                <a:latin typeface="Comic Sans MS" pitchFamily="66" charset="0"/>
                <a:cs typeface="Times New Roman" pitchFamily="18" charset="0"/>
              </a:rPr>
              <a:t> (consumatori secondari)</a:t>
            </a:r>
            <a:endParaRPr lang="it-IT" altLang="it-IT" sz="2800">
              <a:solidFill>
                <a:srgbClr val="FFFF00"/>
              </a:solidFill>
              <a:latin typeface="Comic Sans MS" pitchFamily="66" charset="0"/>
            </a:endParaRPr>
          </a:p>
          <a:p>
            <a:pPr>
              <a:spcBef>
                <a:spcPct val="0"/>
              </a:spcBef>
              <a:buClrTx/>
              <a:buFontTx/>
              <a:buNone/>
            </a:pPr>
            <a:r>
              <a:rPr lang="it-IT" altLang="it-IT" sz="2800">
                <a:solidFill>
                  <a:srgbClr val="FFFF00"/>
                </a:solidFill>
                <a:latin typeface="Comic Sans MS" pitchFamily="66" charset="0"/>
                <a:cs typeface="Times New Roman" pitchFamily="18" charset="0"/>
              </a:rPr>
              <a:t>nelle catene trofiche e nella </a:t>
            </a:r>
            <a:r>
              <a:rPr lang="it-IT" altLang="it-IT" sz="2800" u="sng">
                <a:solidFill>
                  <a:srgbClr val="FFFF00"/>
                </a:solidFill>
                <a:latin typeface="Comic Sans MS" pitchFamily="66" charset="0"/>
                <a:cs typeface="Times New Roman" pitchFamily="18" charset="0"/>
              </a:rPr>
              <a:t>lotta biologica:</a:t>
            </a:r>
            <a:endParaRPr lang="it-IT" altLang="it-IT" sz="2800">
              <a:solidFill>
                <a:srgbClr val="FFFF00"/>
              </a:solidFill>
              <a:latin typeface="Comic Sans MS" pitchFamily="66" charset="0"/>
            </a:endParaRPr>
          </a:p>
        </p:txBody>
      </p:sp>
      <p:pic>
        <p:nvPicPr>
          <p:cNvPr id="153604" name="Picture 1029" descr="braconi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29495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1030" descr="criso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892425"/>
            <a:ext cx="6227762"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Rectangle 6"/>
          <p:cNvSpPr>
            <a:spLocks noChangeArrowheads="1"/>
          </p:cNvSpPr>
          <p:nvPr/>
        </p:nvSpPr>
        <p:spPr bwMode="auto">
          <a:xfrm>
            <a:off x="0" y="476250"/>
            <a:ext cx="2901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800" u="sng">
                <a:solidFill>
                  <a:srgbClr val="FFFF00"/>
                </a:solidFill>
                <a:latin typeface="Comic Sans MS" pitchFamily="66" charset="0"/>
              </a:rPr>
              <a:t>Afidi attaccati da parassitoidi</a:t>
            </a:r>
          </a:p>
        </p:txBody>
      </p:sp>
      <p:sp>
        <p:nvSpPr>
          <p:cNvPr id="153607" name="Rectangle 7"/>
          <p:cNvSpPr>
            <a:spLocks noChangeArrowheads="1"/>
          </p:cNvSpPr>
          <p:nvPr/>
        </p:nvSpPr>
        <p:spPr bwMode="auto">
          <a:xfrm>
            <a:off x="3059113" y="1916113"/>
            <a:ext cx="54498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800">
                <a:solidFill>
                  <a:srgbClr val="FFFF00"/>
                </a:solidFill>
                <a:latin typeface="Comic Sans MS" pitchFamily="66" charset="0"/>
              </a:rPr>
              <a:t>Larva di coccinella che sta p</a:t>
            </a:r>
            <a:r>
              <a:rPr lang="it-IT" altLang="it-IT" sz="2800" u="sng">
                <a:solidFill>
                  <a:srgbClr val="FFFF00"/>
                </a:solidFill>
                <a:latin typeface="Comic Sans MS" pitchFamily="66" charset="0"/>
              </a:rPr>
              <a:t>redando gli afidi</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idx="4294967295"/>
          </p:nvPr>
        </p:nvSpPr>
        <p:spPr/>
        <p:txBody>
          <a:bodyPr/>
          <a:lstStyle/>
          <a:p>
            <a:pPr eaLnBrk="1" hangingPunct="1">
              <a:defRPr/>
            </a:pPr>
            <a:r>
              <a:rPr lang="en-US" dirty="0" smtClean="0">
                <a:solidFill>
                  <a:srgbClr val="FFFF00"/>
                </a:solidFill>
                <a:latin typeface="Comic Sans MS" pitchFamily="66" charset="0"/>
              </a:rPr>
              <a:t>In </a:t>
            </a:r>
            <a:r>
              <a:rPr lang="en-US" dirty="0" err="1" smtClean="0">
                <a:solidFill>
                  <a:srgbClr val="FFFF00"/>
                </a:solidFill>
                <a:latin typeface="Comic Sans MS" pitchFamily="66" charset="0"/>
              </a:rPr>
              <a:t>alcune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interazioni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entrambe</a:t>
            </a:r>
            <a:r>
              <a:rPr lang="en-US" dirty="0" smtClean="0">
                <a:solidFill>
                  <a:srgbClr val="FFFF00"/>
                </a:solidFill>
                <a:latin typeface="Comic Sans MS" pitchFamily="66" charset="0"/>
              </a:rPr>
              <a:t> le specie </a:t>
            </a:r>
            <a:r>
              <a:rPr lang="en-US" dirty="0" err="1" smtClean="0">
                <a:solidFill>
                  <a:srgbClr val="FFFF00"/>
                </a:solidFill>
                <a:latin typeface="Comic Sans MS" pitchFamily="66" charset="0"/>
              </a:rPr>
              <a:t>traggono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beneficio</a:t>
            </a:r>
            <a:endParaRPr lang="en-US" dirty="0" smtClean="0">
              <a:solidFill>
                <a:srgbClr val="FFFF00"/>
              </a:solidFill>
              <a:latin typeface="Comic Sans MS" pitchFamily="66" charset="0"/>
            </a:endParaRPr>
          </a:p>
        </p:txBody>
      </p:sp>
      <p:sp>
        <p:nvSpPr>
          <p:cNvPr id="154627" name="Rectangle 1027"/>
          <p:cNvSpPr>
            <a:spLocks noGrp="1" noChangeArrowheads="1"/>
          </p:cNvSpPr>
          <p:nvPr>
            <p:ph type="body" idx="4294967295"/>
          </p:nvPr>
        </p:nvSpPr>
        <p:spPr>
          <a:xfrm>
            <a:off x="468313" y="2133600"/>
            <a:ext cx="8229600" cy="4495800"/>
          </a:xfrm>
        </p:spPr>
        <p:txBody>
          <a:bodyPr/>
          <a:lstStyle/>
          <a:p>
            <a:pPr eaLnBrk="1" hangingPunct="1"/>
            <a:r>
              <a:rPr lang="en-US" altLang="it-IT" b="1" smtClean="0">
                <a:solidFill>
                  <a:srgbClr val="1F881A"/>
                </a:solidFill>
                <a:latin typeface="Comic Sans MS" pitchFamily="66" charset="0"/>
              </a:rPr>
              <a:t>Mutualismo </a:t>
            </a:r>
          </a:p>
          <a:p>
            <a:pPr eaLnBrk="1" hangingPunct="1">
              <a:buFont typeface="Wingdings" pitchFamily="2" charset="2"/>
              <a:buNone/>
            </a:pPr>
            <a:endParaRPr lang="en-US" altLang="it-IT" b="1" smtClean="0">
              <a:solidFill>
                <a:srgbClr val="1F881A"/>
              </a:solidFill>
              <a:latin typeface="Comic Sans MS" pitchFamily="66" charset="0"/>
            </a:endParaRPr>
          </a:p>
          <a:p>
            <a:pPr eaLnBrk="1" hangingPunct="1">
              <a:buFontTx/>
              <a:buNone/>
            </a:pPr>
            <a:r>
              <a:rPr lang="en-US" altLang="it-IT" smtClean="0">
                <a:solidFill>
                  <a:srgbClr val="FFFF00"/>
                </a:solidFill>
                <a:latin typeface="Comic Sans MS" pitchFamily="66" charset="0"/>
              </a:rPr>
              <a:t>Nutrizione e protezione, Mutualismo intestinale </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pPr eaLnBrk="1" hangingPunct="1">
              <a:defRPr/>
            </a:pPr>
            <a:r>
              <a:rPr lang="en-US" sz="4000" dirty="0" err="1" smtClean="0">
                <a:solidFill>
                  <a:srgbClr val="FFFF00"/>
                </a:solidFill>
                <a:latin typeface="Comic Sans MS" pitchFamily="66" charset="0"/>
              </a:rPr>
              <a:t>Mutualismo</a:t>
            </a:r>
            <a:endParaRPr lang="en-US" sz="4000" dirty="0" smtClean="0">
              <a:solidFill>
                <a:srgbClr val="FFFF00"/>
              </a:solidFill>
              <a:latin typeface="Comic Sans MS" pitchFamily="66" charset="0"/>
            </a:endParaRPr>
          </a:p>
        </p:txBody>
      </p:sp>
      <p:pic>
        <p:nvPicPr>
          <p:cNvPr id="155651" name="Picture1" descr="0505"/>
          <p:cNvPicPr>
            <a:picLocks noChangeAspect="1" noChangeArrowheads="1"/>
          </p:cNvPicPr>
          <p:nvPr/>
        </p:nvPicPr>
        <p:blipFill>
          <a:blip r:embed="rId3">
            <a:extLst>
              <a:ext uri="{28A0092B-C50C-407E-A947-70E740481C1C}">
                <a14:useLocalDpi xmlns:a14="http://schemas.microsoft.com/office/drawing/2010/main" val="0"/>
              </a:ext>
            </a:extLst>
          </a:blip>
          <a:srcRect b="11365"/>
          <a:stretch>
            <a:fillRect/>
          </a:stretch>
        </p:blipFill>
        <p:spPr bwMode="auto">
          <a:xfrm>
            <a:off x="0" y="2562225"/>
            <a:ext cx="9144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ttangolo 3"/>
          <p:cNvSpPr>
            <a:spLocks noChangeArrowheads="1"/>
          </p:cNvSpPr>
          <p:nvPr/>
        </p:nvSpPr>
        <p:spPr bwMode="auto">
          <a:xfrm>
            <a:off x="0" y="1700213"/>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a:solidFill>
                  <a:srgbClr val="FFFF00"/>
                </a:solidFill>
                <a:latin typeface="Comic Sans MS" pitchFamily="66" charset="0"/>
              </a:rPr>
              <a:t>uccellini che ripuliscono il rinoceronte</a:t>
            </a:r>
            <a:endParaRPr lang="it-IT" altLang="it-IT" sz="2400">
              <a:solidFill>
                <a:srgbClr val="FFFF00"/>
              </a:solidFill>
              <a:latin typeface="Comic Sans MS" pitchFamily="66" charset="0"/>
            </a:endParaRPr>
          </a:p>
        </p:txBody>
      </p:sp>
      <p:sp>
        <p:nvSpPr>
          <p:cNvPr id="155653" name="Rettangolo 4"/>
          <p:cNvSpPr>
            <a:spLocks noChangeArrowheads="1"/>
          </p:cNvSpPr>
          <p:nvPr/>
        </p:nvSpPr>
        <p:spPr bwMode="auto">
          <a:xfrm>
            <a:off x="4572000" y="1700213"/>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a:solidFill>
                  <a:srgbClr val="FFFF00"/>
                </a:solidFill>
                <a:latin typeface="Comic Sans MS" pitchFamily="66" charset="0"/>
              </a:rPr>
              <a:t>anemone che protegge e offre cibo ai pesci pagliaccio </a:t>
            </a:r>
            <a:endParaRPr lang="it-IT" altLang="it-IT" sz="240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ChangeArrowheads="1"/>
          </p:cNvSpPr>
          <p:nvPr/>
        </p:nvSpPr>
        <p:spPr bwMode="auto">
          <a:xfrm>
            <a:off x="539750" y="476250"/>
            <a:ext cx="2336800" cy="579438"/>
          </a:xfrm>
          <a:prstGeom prst="rect">
            <a:avLst/>
          </a:prstGeom>
          <a:noFill/>
          <a:ln w="9525">
            <a:noFill/>
            <a:miter lim="800000"/>
            <a:headEnd/>
            <a:tailEnd/>
          </a:ln>
          <a:effectLst/>
        </p:spPr>
        <p:txBody>
          <a:bodyPr wrap="none">
            <a:spAutoFit/>
          </a:bodyPr>
          <a:lstStyle/>
          <a:p>
            <a:pPr algn="l">
              <a:spcBef>
                <a:spcPct val="0"/>
              </a:spcBef>
              <a:defRPr/>
            </a:pPr>
            <a:r>
              <a:rPr kumimoji="1" lang="it-IT" b="1">
                <a:effectLst>
                  <a:outerShdw blurRad="38100" dist="38100" dir="2700000" algn="tl">
                    <a:srgbClr val="000000"/>
                  </a:outerShdw>
                </a:effectLst>
              </a:rPr>
              <a:t>Mutualismo</a:t>
            </a:r>
          </a:p>
        </p:txBody>
      </p:sp>
      <p:pic>
        <p:nvPicPr>
          <p:cNvPr id="156675" name="Picture 3" descr="mutualismo"/>
          <p:cNvPicPr>
            <a:picLocks noChangeAspect="1" noChangeArrowheads="1"/>
          </p:cNvPicPr>
          <p:nvPr/>
        </p:nvPicPr>
        <p:blipFill>
          <a:blip r:embed="rId2" cstate="print">
            <a:extLst>
              <a:ext uri="{28A0092B-C50C-407E-A947-70E740481C1C}">
                <a14:useLocalDpi xmlns:a14="http://schemas.microsoft.com/office/drawing/2010/main" val="0"/>
              </a:ext>
            </a:extLst>
          </a:blip>
          <a:srcRect t="10231" b="1575"/>
          <a:stretch>
            <a:fillRect/>
          </a:stretch>
        </p:blipFill>
        <p:spPr bwMode="auto">
          <a:xfrm>
            <a:off x="3489325" y="0"/>
            <a:ext cx="5654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838200" y="-304800"/>
            <a:ext cx="7772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z="4800" b="1" smtClean="0">
                <a:solidFill>
                  <a:srgbClr val="FFFF00"/>
                </a:solidFill>
                <a:effectLst/>
                <a:latin typeface="Comic Sans MS" pitchFamily="66" charset="0"/>
              </a:rPr>
              <a:t>Mutualismo</a:t>
            </a:r>
          </a:p>
        </p:txBody>
      </p:sp>
      <p:sp>
        <p:nvSpPr>
          <p:cNvPr id="716803" name="Rectangle 3"/>
          <p:cNvSpPr>
            <a:spLocks noGrp="1" noChangeArrowheads="1"/>
          </p:cNvSpPr>
          <p:nvPr>
            <p:ph type="body" idx="4294967295"/>
          </p:nvPr>
        </p:nvSpPr>
        <p:spPr>
          <a:xfrm>
            <a:off x="179388" y="765175"/>
            <a:ext cx="8964612" cy="4572000"/>
          </a:xfrm>
        </p:spPr>
        <p:txBody>
          <a:bodyPr/>
          <a:lstStyle/>
          <a:p>
            <a:pPr algn="ctr" eaLnBrk="1" hangingPunct="1"/>
            <a:r>
              <a:rPr lang="en-US" altLang="it-IT" sz="2800" b="1" smtClean="0">
                <a:solidFill>
                  <a:srgbClr val="FFFF00"/>
                </a:solidFill>
                <a:latin typeface="Comic Sans MS" pitchFamily="66" charset="0"/>
              </a:rPr>
              <a:t>(+ , +)</a:t>
            </a:r>
          </a:p>
          <a:p>
            <a:pPr algn="ctr" eaLnBrk="1" hangingPunct="1"/>
            <a:r>
              <a:rPr lang="en-US" altLang="it-IT" sz="2800" b="1" smtClean="0">
                <a:solidFill>
                  <a:srgbClr val="FFFF00"/>
                </a:solidFill>
                <a:latin typeface="Comic Sans MS" pitchFamily="66" charset="0"/>
              </a:rPr>
              <a:t>In questa relazione entrambi gli organismi ricevono benefici:</a:t>
            </a:r>
          </a:p>
        </p:txBody>
      </p:sp>
      <p:pic>
        <p:nvPicPr>
          <p:cNvPr id="716804" name="Picture 4" descr="clown 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514600"/>
            <a:ext cx="5732463"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5" name="Picture 5" descr="animclo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00438"/>
            <a:ext cx="56896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16804"/>
                                        </p:tgtEl>
                                        <p:attrNameLst>
                                          <p:attrName>style.visibility</p:attrName>
                                        </p:attrNameLst>
                                      </p:cBhvr>
                                      <p:to>
                                        <p:strVal val="visible"/>
                                      </p:to>
                                    </p:set>
                                    <p:animEffect transition="in" filter="fade">
                                      <p:cBhvr>
                                        <p:cTn id="15" dur="1000"/>
                                        <p:tgtEl>
                                          <p:spTgt spid="716804"/>
                                        </p:tgtEl>
                                      </p:cBhvr>
                                    </p:animEffect>
                                  </p:childTnLst>
                                </p:cTn>
                              </p:par>
                              <p:par>
                                <p:cTn id="16" presetID="10" presetClass="entr" presetSubtype="0" fill="hold" nodeType="withEffect">
                                  <p:stCondLst>
                                    <p:cond delay="0"/>
                                  </p:stCondLst>
                                  <p:childTnLst>
                                    <p:set>
                                      <p:cBhvr>
                                        <p:cTn id="17" dur="1" fill="hold">
                                          <p:stCondLst>
                                            <p:cond delay="0"/>
                                          </p:stCondLst>
                                        </p:cTn>
                                        <p:tgtEl>
                                          <p:spTgt spid="716805"/>
                                        </p:tgtEl>
                                        <p:attrNameLst>
                                          <p:attrName>style.visibility</p:attrName>
                                        </p:attrNameLst>
                                      </p:cBhvr>
                                      <p:to>
                                        <p:strVal val="visible"/>
                                      </p:to>
                                    </p:set>
                                    <p:animEffect transition="in" filter="fade">
                                      <p:cBhvr>
                                        <p:cTn id="18" dur="2000"/>
                                        <p:tgtEl>
                                          <p:spTgt spid="71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pagu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0"/>
            <a:ext cx="572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a:off x="468313" y="2244725"/>
            <a:ext cx="2590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lang="it-IT" altLang="it-IT" sz="3600" b="1">
              <a:solidFill>
                <a:srgbClr val="FFFF00"/>
              </a:solidFill>
              <a:latin typeface="Comic Sans MS" pitchFamily="66" charset="0"/>
            </a:endParaRPr>
          </a:p>
          <a:p>
            <a:pPr eaLnBrk="1" hangingPunct="1">
              <a:spcBef>
                <a:spcPct val="0"/>
              </a:spcBef>
              <a:buClrTx/>
              <a:buFontTx/>
              <a:buNone/>
            </a:pPr>
            <a:endParaRPr lang="it-IT" altLang="it-IT" sz="3600" b="1">
              <a:solidFill>
                <a:srgbClr val="FFFF00"/>
              </a:solidFill>
              <a:latin typeface="Comic Sans MS" pitchFamily="66" charset="0"/>
            </a:endParaRPr>
          </a:p>
          <a:p>
            <a:pPr eaLnBrk="1" hangingPunct="1">
              <a:spcBef>
                <a:spcPct val="0"/>
              </a:spcBef>
              <a:buClrTx/>
              <a:buFontTx/>
              <a:buNone/>
            </a:pPr>
            <a:r>
              <a:rPr lang="it-IT" altLang="it-IT" sz="3600" b="1">
                <a:solidFill>
                  <a:srgbClr val="FFFF00"/>
                </a:solidFill>
                <a:latin typeface="Comic Sans MS" pitchFamily="66" charset="0"/>
              </a:rPr>
              <a:t>Il paguro e l’attinia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8082" name="Rectangle 2"/>
          <p:cNvSpPr>
            <a:spLocks noChangeArrowheads="1"/>
          </p:cNvSpPr>
          <p:nvPr/>
        </p:nvSpPr>
        <p:spPr bwMode="auto">
          <a:xfrm>
            <a:off x="0" y="109538"/>
            <a:ext cx="5184775" cy="6554787"/>
          </a:xfrm>
          <a:prstGeom prst="rect">
            <a:avLst/>
          </a:prstGeom>
          <a:noFill/>
          <a:ln w="9525">
            <a:noFill/>
            <a:miter lim="800000"/>
            <a:headEnd/>
            <a:tailEnd/>
          </a:ln>
          <a:effectLst/>
        </p:spPr>
        <p:txBody>
          <a:bodyPr anchor="ctr">
            <a:spAutoFit/>
          </a:bodyPr>
          <a:lstStyle/>
          <a:p>
            <a:pPr>
              <a:spcBef>
                <a:spcPct val="0"/>
              </a:spcBef>
              <a:defRPr/>
            </a:pPr>
            <a:r>
              <a:rPr kumimoji="1" lang="it-IT" sz="2800" b="1" dirty="0">
                <a:effectLst>
                  <a:outerShdw blurRad="38100" dist="38100" dir="2700000" algn="tl">
                    <a:srgbClr val="000000"/>
                  </a:outerShdw>
                </a:effectLst>
              </a:rPr>
              <a:t>Charles Darwin</a:t>
            </a:r>
            <a:r>
              <a:rPr kumimoji="1" lang="it-IT" sz="2800" dirty="0"/>
              <a:t> è famoso per avere compreso e spiegato il </a:t>
            </a:r>
            <a:r>
              <a:rPr kumimoji="1" lang="it-IT" sz="2800" b="1" dirty="0"/>
              <a:t>meccanismo della selezione naturale,</a:t>
            </a:r>
            <a:r>
              <a:rPr kumimoji="1" lang="it-IT" sz="2800" dirty="0"/>
              <a:t> fondamentale per capire l'evoluzione delle specie. A lui si devono anche molte idee che stanno alla base della moderna ecologia, </a:t>
            </a:r>
          </a:p>
          <a:p>
            <a:pPr>
              <a:spcBef>
                <a:spcPct val="0"/>
              </a:spcBef>
              <a:defRPr/>
            </a:pPr>
            <a:r>
              <a:rPr kumimoji="1" lang="it-IT" sz="2800" dirty="0"/>
              <a:t>ad esempio l'idea che </a:t>
            </a:r>
          </a:p>
          <a:p>
            <a:pPr>
              <a:spcBef>
                <a:spcPct val="0"/>
              </a:spcBef>
              <a:defRPr/>
            </a:pPr>
            <a:r>
              <a:rPr kumimoji="1" lang="it-IT" sz="2800" b="1" dirty="0">
                <a:effectLst>
                  <a:outerShdw blurRad="38100" dist="38100" dir="2700000" algn="tl">
                    <a:srgbClr val="000000"/>
                  </a:outerShdw>
                </a:effectLst>
              </a:rPr>
              <a:t>la competizione tra le specie</a:t>
            </a:r>
            <a:r>
              <a:rPr kumimoji="1" lang="it-IT" sz="2800" dirty="0"/>
              <a:t>, </a:t>
            </a:r>
          </a:p>
          <a:p>
            <a:pPr>
              <a:spcBef>
                <a:spcPct val="0"/>
              </a:spcBef>
              <a:defRPr/>
            </a:pPr>
            <a:r>
              <a:rPr kumimoji="1" lang="it-IT" sz="2800" dirty="0"/>
              <a:t>cioè la </a:t>
            </a:r>
            <a:r>
              <a:rPr kumimoji="1" lang="it-IT" sz="2800" b="1" dirty="0">
                <a:effectLst>
                  <a:outerShdw blurRad="38100" dist="38100" dir="2700000" algn="tl">
                    <a:srgbClr val="000000"/>
                  </a:outerShdw>
                </a:effectLst>
              </a:rPr>
              <a:t>lotta per l'esistenza</a:t>
            </a:r>
            <a:r>
              <a:rPr kumimoji="1" lang="it-IT" sz="2800" dirty="0"/>
              <a:t>,</a:t>
            </a:r>
          </a:p>
          <a:p>
            <a:pPr>
              <a:spcBef>
                <a:spcPct val="0"/>
              </a:spcBef>
              <a:defRPr/>
            </a:pPr>
            <a:r>
              <a:rPr kumimoji="1" lang="it-IT" sz="2800" dirty="0"/>
              <a:t> sia uno dei fenomeni fondamentali che strutturano la natura come noi la vediamo</a:t>
            </a:r>
            <a:endParaRPr kumimoji="1" lang="en-US" sz="2800" dirty="0">
              <a:solidFill>
                <a:schemeClr val="tx1"/>
              </a:solidFill>
            </a:endParaRPr>
          </a:p>
        </p:txBody>
      </p:sp>
      <p:pic>
        <p:nvPicPr>
          <p:cNvPr id="30723" name="Picture 3" descr="Darwin"/>
          <p:cNvPicPr>
            <a:picLocks noChangeAspect="1" noChangeArrowheads="1"/>
          </p:cNvPicPr>
          <p:nvPr/>
        </p:nvPicPr>
        <p:blipFill>
          <a:blip r:embed="rId2">
            <a:extLst>
              <a:ext uri="{28A0092B-C50C-407E-A947-70E740481C1C}">
                <a14:useLocalDpi xmlns:a14="http://schemas.microsoft.com/office/drawing/2010/main" val="0"/>
              </a:ext>
            </a:extLst>
          </a:blip>
          <a:srcRect t="69" r="3661" b="3024"/>
          <a:stretch>
            <a:fillRect/>
          </a:stretch>
        </p:blipFill>
        <p:spPr bwMode="auto">
          <a:xfrm>
            <a:off x="5292725" y="104775"/>
            <a:ext cx="3700463"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p:cNvSpPr>
          <p:nvPr/>
        </p:nvSpPr>
        <p:spPr bwMode="auto">
          <a:xfrm>
            <a:off x="250825" y="333375"/>
            <a:ext cx="2046288" cy="523875"/>
          </a:xfrm>
          <a:prstGeom prst="rect">
            <a:avLst/>
          </a:prstGeom>
          <a:noFill/>
          <a:ln w="9525">
            <a:noFill/>
            <a:miter lim="800000"/>
            <a:headEnd/>
            <a:tailEnd/>
          </a:ln>
          <a:effectLst/>
        </p:spPr>
        <p:txBody>
          <a:bodyPr wrap="none">
            <a:spAutoFit/>
          </a:bodyPr>
          <a:lstStyle/>
          <a:p>
            <a:pPr algn="l">
              <a:spcBef>
                <a:spcPct val="0"/>
              </a:spcBef>
              <a:defRPr/>
            </a:pPr>
            <a:r>
              <a:rPr kumimoji="1" lang="it-IT" sz="2800" b="1" dirty="0">
                <a:effectLst>
                  <a:outerShdw blurRad="38100" dist="38100" dir="2700000" algn="tl">
                    <a:srgbClr val="000000"/>
                  </a:outerShdw>
                </a:effectLst>
              </a:rPr>
              <a:t>mutualismo</a:t>
            </a:r>
          </a:p>
        </p:txBody>
      </p:sp>
      <p:pic>
        <p:nvPicPr>
          <p:cNvPr id="159747" name="Picture 3" descr="simbiosi"/>
          <p:cNvPicPr>
            <a:picLocks noChangeAspect="1" noChangeArrowheads="1"/>
          </p:cNvPicPr>
          <p:nvPr/>
        </p:nvPicPr>
        <p:blipFill>
          <a:blip r:embed="rId2" cstate="print">
            <a:extLst>
              <a:ext uri="{28A0092B-C50C-407E-A947-70E740481C1C}">
                <a14:useLocalDpi xmlns:a14="http://schemas.microsoft.com/office/drawing/2010/main" val="0"/>
              </a:ext>
            </a:extLst>
          </a:blip>
          <a:srcRect t="10309" b="1585"/>
          <a:stretch>
            <a:fillRect/>
          </a:stretch>
        </p:blipFill>
        <p:spPr bwMode="auto">
          <a:xfrm>
            <a:off x="3282950" y="0"/>
            <a:ext cx="586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p:cNvSpPr>
          <p:nvPr/>
        </p:nvSpPr>
        <p:spPr bwMode="auto">
          <a:xfrm>
            <a:off x="179388" y="0"/>
            <a:ext cx="2119312" cy="519113"/>
          </a:xfrm>
          <a:prstGeom prst="rect">
            <a:avLst/>
          </a:prstGeom>
          <a:noFill/>
          <a:ln w="9525">
            <a:noFill/>
            <a:miter lim="800000"/>
            <a:headEnd/>
            <a:tailEnd/>
          </a:ln>
          <a:effectLst/>
        </p:spPr>
        <p:txBody>
          <a:bodyPr wrap="none">
            <a:spAutoFit/>
          </a:bodyPr>
          <a:lstStyle/>
          <a:p>
            <a:pPr algn="l">
              <a:spcBef>
                <a:spcPct val="0"/>
              </a:spcBef>
              <a:defRPr/>
            </a:pPr>
            <a:r>
              <a:rPr kumimoji="1" lang="it-IT" sz="2800" b="1" dirty="0">
                <a:effectLst>
                  <a:outerShdw blurRad="38100" dist="38100" dir="2700000" algn="tl">
                    <a:srgbClr val="000000"/>
                  </a:outerShdw>
                </a:effectLst>
              </a:rPr>
              <a:t>I LICHENI</a:t>
            </a:r>
          </a:p>
        </p:txBody>
      </p:sp>
      <p:pic>
        <p:nvPicPr>
          <p:cNvPr id="160771" name="Immagine 2" descr="lichen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5238" y="404813"/>
            <a:ext cx="3960812"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ttangolo 3"/>
          <p:cNvSpPr>
            <a:spLocks noChangeArrowheads="1"/>
          </p:cNvSpPr>
          <p:nvPr/>
        </p:nvSpPr>
        <p:spPr bwMode="auto">
          <a:xfrm>
            <a:off x="0" y="549275"/>
            <a:ext cx="5003800" cy="604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800">
                <a:solidFill>
                  <a:srgbClr val="FFFF00"/>
                </a:solidFill>
                <a:latin typeface="Comic Sans MS" pitchFamily="66" charset="0"/>
              </a:rPr>
              <a:t>Organismi simbiotici derivanti dall'associazione di un organismo autotrofo, un cianobatterio o un'alga, (per lo più una clorofita), e un fungo (ascomicete o un basidiomicete). Sono caratterizzati da un tallo e vengono classificati in base alla specie fungina (prima facevano parte delle crittogame).</a:t>
            </a:r>
          </a:p>
          <a:p>
            <a:pPr eaLnBrk="1" hangingPunct="1">
              <a:spcBef>
                <a:spcPct val="50000"/>
              </a:spcBef>
              <a:buClrTx/>
              <a:buFontTx/>
              <a:buNone/>
            </a:pPr>
            <a:r>
              <a:rPr lang="it-IT" altLang="it-IT" sz="1800">
                <a:solidFill>
                  <a:srgbClr val="FFFF00"/>
                </a:solidFill>
                <a:latin typeface="Comic Sans MS" pitchFamily="66" charset="0"/>
              </a:rPr>
              <a:t>I due simbionti convivono traendo reciproco vantaggio: il fungo eterotrofo sopravvive grazie ai composti organici prodotti dall’attività fotosintetica del cianobatterio o dell'alga, mentre quest’ultima riceve in cambio protezione, sali minerali ed acqua.</a:t>
            </a:r>
          </a:p>
          <a:p>
            <a:pPr eaLnBrk="1" hangingPunct="1">
              <a:spcBef>
                <a:spcPct val="50000"/>
              </a:spcBef>
              <a:buClrTx/>
              <a:buFontTx/>
              <a:buNone/>
            </a:pPr>
            <a:r>
              <a:rPr lang="it-IT" altLang="it-IT" sz="1800">
                <a:solidFill>
                  <a:srgbClr val="FFFF00"/>
                </a:solidFill>
                <a:latin typeface="Comic Sans MS" pitchFamily="66" charset="0"/>
              </a:rPr>
              <a:t>La lichenizzazione è probabilmente molto antica e si è evoluta indipendentemente in numerosi gruppi, ipotesi avallata anche dai recenti studi molecolari.</a:t>
            </a:r>
          </a:p>
          <a:p>
            <a:pPr eaLnBrk="1" hangingPunct="1">
              <a:spcBef>
                <a:spcPct val="50000"/>
              </a:spcBef>
              <a:buClrTx/>
              <a:buFontTx/>
              <a:buNone/>
            </a:pPr>
            <a:r>
              <a:rPr lang="it-IT" altLang="it-IT" sz="1800">
                <a:solidFill>
                  <a:srgbClr val="FFFF00"/>
                </a:solidFill>
                <a:latin typeface="Comic Sans MS" pitchFamily="66" charset="0"/>
              </a:rPr>
              <a:t>La vera natura simbiotica fu riconosciuta solo nel 1867 da Simon Schwendener.</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Immagine 3" descr="lich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76250"/>
            <a:ext cx="292576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Immagine 4" descr="lichen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484313"/>
            <a:ext cx="2887662"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descr="Licheni_su_rocc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descr="soybaphidants"/>
          <p:cNvPicPr>
            <a:picLocks noChangeAspect="1" noChangeArrowheads="1"/>
          </p:cNvPicPr>
          <p:nvPr/>
        </p:nvPicPr>
        <p:blipFill>
          <a:blip r:embed="rId2">
            <a:extLst>
              <a:ext uri="{28A0092B-C50C-407E-A947-70E740481C1C}">
                <a14:useLocalDpi xmlns:a14="http://schemas.microsoft.com/office/drawing/2010/main" val="0"/>
              </a:ext>
            </a:extLst>
          </a:blip>
          <a:srcRect b="9853"/>
          <a:stretch>
            <a:fillRect/>
          </a:stretch>
        </p:blipFill>
        <p:spPr bwMode="auto">
          <a:xfrm>
            <a:off x="0" y="11113"/>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0" name="Rectangle 2"/>
          <p:cNvSpPr>
            <a:spLocks noChangeArrowheads="1"/>
          </p:cNvSpPr>
          <p:nvPr/>
        </p:nvSpPr>
        <p:spPr bwMode="auto">
          <a:xfrm>
            <a:off x="250825" y="333375"/>
            <a:ext cx="8105775" cy="579438"/>
          </a:xfrm>
          <a:prstGeom prst="rect">
            <a:avLst/>
          </a:prstGeom>
          <a:noFill/>
          <a:ln w="9525">
            <a:noFill/>
            <a:miter lim="800000"/>
            <a:headEnd/>
            <a:tailEnd/>
          </a:ln>
          <a:effectLst/>
        </p:spPr>
        <p:txBody>
          <a:bodyPr wrap="none">
            <a:spAutoFit/>
          </a:bodyPr>
          <a:lstStyle/>
          <a:p>
            <a:pPr algn="l">
              <a:spcBef>
                <a:spcPct val="0"/>
              </a:spcBef>
              <a:defRPr/>
            </a:pPr>
            <a:r>
              <a:rPr kumimoji="1" lang="it-IT" sz="2800" b="1">
                <a:effectLst>
                  <a:outerShdw blurRad="38100" dist="38100" dir="2700000" algn="tl">
                    <a:srgbClr val="000000"/>
                  </a:outerShdw>
                </a:effectLst>
              </a:rPr>
              <a:t>Le formiche e gli afidi: </a:t>
            </a:r>
            <a:r>
              <a:rPr lang="it-IT" b="1"/>
              <a:t>esempio di simbiosi</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4" descr="formiche"/>
          <p:cNvPicPr>
            <a:picLocks noChangeAspect="1" noChangeArrowheads="1"/>
          </p:cNvPicPr>
          <p:nvPr/>
        </p:nvPicPr>
        <p:blipFill>
          <a:blip r:embed="rId2">
            <a:extLst>
              <a:ext uri="{28A0092B-C50C-407E-A947-70E740481C1C}">
                <a14:useLocalDpi xmlns:a14="http://schemas.microsoft.com/office/drawing/2010/main" val="0"/>
              </a:ext>
            </a:extLst>
          </a:blip>
          <a:srcRect t="22232" b="2779"/>
          <a:stretch>
            <a:fillRect/>
          </a:stretch>
        </p:blipFill>
        <p:spPr bwMode="auto">
          <a:xfrm>
            <a:off x="0" y="-128588"/>
            <a:ext cx="9180513" cy="70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288" y="549275"/>
            <a:ext cx="8229600" cy="1143000"/>
          </a:xfrm>
        </p:spPr>
        <p:txBody>
          <a:bodyPr/>
          <a:lstStyle/>
          <a:p>
            <a:pPr eaLnBrk="1" hangingPunct="1">
              <a:defRPr/>
            </a:pPr>
            <a:r>
              <a:rPr lang="en-US" dirty="0" smtClean="0">
                <a:solidFill>
                  <a:srgbClr val="FFFF00"/>
                </a:solidFill>
                <a:latin typeface="Comic Sans MS" pitchFamily="66" charset="0"/>
              </a:rPr>
              <a:t>In </a:t>
            </a:r>
            <a:r>
              <a:rPr lang="en-US" dirty="0" err="1" smtClean="0">
                <a:solidFill>
                  <a:srgbClr val="FFFF00"/>
                </a:solidFill>
                <a:latin typeface="Comic Sans MS" pitchFamily="66" charset="0"/>
              </a:rPr>
              <a:t>talune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interazioni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una</a:t>
            </a:r>
            <a:r>
              <a:rPr lang="en-US" dirty="0" smtClean="0">
                <a:solidFill>
                  <a:srgbClr val="FFFF00"/>
                </a:solidFill>
                <a:latin typeface="Comic Sans MS" pitchFamily="66" charset="0"/>
              </a:rPr>
              <a:t> specie </a:t>
            </a:r>
            <a:r>
              <a:rPr lang="en-US" dirty="0" err="1" smtClean="0">
                <a:solidFill>
                  <a:srgbClr val="FFFF00"/>
                </a:solidFill>
                <a:latin typeface="Comic Sans MS" pitchFamily="66" charset="0"/>
              </a:rPr>
              <a:t>trae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beneficio</a:t>
            </a:r>
            <a:r>
              <a:rPr lang="en-US" dirty="0" smtClean="0">
                <a:solidFill>
                  <a:srgbClr val="FFFF00"/>
                </a:solidFill>
                <a:latin typeface="Comic Sans MS" pitchFamily="66" charset="0"/>
              </a:rPr>
              <a:t> e </a:t>
            </a:r>
            <a:r>
              <a:rPr lang="en-US" dirty="0" err="1" smtClean="0">
                <a:solidFill>
                  <a:srgbClr val="FFFF00"/>
                </a:solidFill>
                <a:latin typeface="Comic Sans MS" pitchFamily="66" charset="0"/>
              </a:rPr>
              <a:t>l’altra</a:t>
            </a:r>
            <a:r>
              <a:rPr lang="en-US" dirty="0" smtClean="0">
                <a:solidFill>
                  <a:srgbClr val="FFFF00"/>
                </a:solidFill>
                <a:latin typeface="Comic Sans MS" pitchFamily="66" charset="0"/>
              </a:rPr>
              <a:t> non </a:t>
            </a:r>
            <a:r>
              <a:rPr lang="en-US" dirty="0" err="1" smtClean="0">
                <a:solidFill>
                  <a:srgbClr val="FFFF00"/>
                </a:solidFill>
                <a:latin typeface="Comic Sans MS" pitchFamily="66" charset="0"/>
              </a:rPr>
              <a:t>viene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danneggiata</a:t>
            </a:r>
            <a:endParaRPr lang="en-US" dirty="0" smtClean="0">
              <a:solidFill>
                <a:srgbClr val="FFFF00"/>
              </a:solidFill>
              <a:latin typeface="Comic Sans MS" pitchFamily="66" charset="0"/>
            </a:endParaRPr>
          </a:p>
        </p:txBody>
      </p:sp>
      <p:sp>
        <p:nvSpPr>
          <p:cNvPr id="164867" name="Rectangle 3"/>
          <p:cNvSpPr>
            <a:spLocks noGrp="1" noChangeArrowheads="1"/>
          </p:cNvSpPr>
          <p:nvPr>
            <p:ph type="body" idx="1"/>
          </p:nvPr>
        </p:nvSpPr>
        <p:spPr>
          <a:xfrm>
            <a:off x="395288" y="2362200"/>
            <a:ext cx="8229600" cy="4495800"/>
          </a:xfrm>
        </p:spPr>
        <p:txBody>
          <a:bodyPr/>
          <a:lstStyle/>
          <a:p>
            <a:pPr eaLnBrk="1" hangingPunct="1"/>
            <a:r>
              <a:rPr lang="en-US" altLang="it-IT" b="1" smtClean="0">
                <a:solidFill>
                  <a:srgbClr val="1F881A"/>
                </a:solidFill>
                <a:latin typeface="Comic Sans MS" pitchFamily="66" charset="0"/>
              </a:rPr>
              <a:t>Commensalismo </a:t>
            </a:r>
          </a:p>
          <a:p>
            <a:pPr eaLnBrk="1" hangingPunct="1">
              <a:buFont typeface="Wingdings" pitchFamily="2" charset="2"/>
              <a:buNone/>
            </a:pPr>
            <a:endParaRPr lang="en-US" altLang="it-IT" b="1" smtClean="0">
              <a:solidFill>
                <a:srgbClr val="1F881A"/>
              </a:solidFill>
              <a:latin typeface="Comic Sans MS" pitchFamily="66" charset="0"/>
            </a:endParaRPr>
          </a:p>
          <a:p>
            <a:pPr eaLnBrk="1" hangingPunct="1"/>
            <a:r>
              <a:rPr lang="en-US" altLang="it-IT" smtClean="0">
                <a:solidFill>
                  <a:srgbClr val="FFFF00"/>
                </a:solidFill>
                <a:latin typeface="Comic Sans MS" pitchFamily="66" charset="0"/>
              </a:rPr>
              <a:t>Epifite</a:t>
            </a:r>
          </a:p>
          <a:p>
            <a:pPr eaLnBrk="1" hangingPunct="1"/>
            <a:endParaRPr lang="en-US" altLang="it-IT" smtClean="0">
              <a:solidFill>
                <a:srgbClr val="FFFF00"/>
              </a:solidFill>
              <a:latin typeface="Comic Sans MS" pitchFamily="66" charset="0"/>
            </a:endParaRPr>
          </a:p>
          <a:p>
            <a:pPr eaLnBrk="1" hangingPunct="1"/>
            <a:r>
              <a:rPr lang="en-US" altLang="it-IT" smtClean="0">
                <a:solidFill>
                  <a:srgbClr val="FFFF00"/>
                </a:solidFill>
                <a:latin typeface="Comic Sans MS" pitchFamily="66" charset="0"/>
              </a:rPr>
              <a:t>Uccelli che fanno il nido sugli alberi</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492375"/>
            <a:ext cx="4643438" cy="1143000"/>
          </a:xfrm>
        </p:spPr>
        <p:txBody>
          <a:bodyPr/>
          <a:lstStyle/>
          <a:p>
            <a:pPr algn="l" eaLnBrk="1" hangingPunct="1">
              <a:defRPr/>
            </a:pPr>
            <a:r>
              <a:rPr lang="en-US" dirty="0" err="1" smtClean="0"/>
              <a:t>Commensalismo</a:t>
            </a:r>
            <a:r>
              <a:rPr lang="en-US" dirty="0" smtClean="0"/>
              <a:t>: </a:t>
            </a:r>
            <a:r>
              <a:rPr lang="en-US" sz="4000" dirty="0" smtClean="0">
                <a:solidFill>
                  <a:srgbClr val="FFFF00"/>
                </a:solidFill>
                <a:latin typeface="Comic Sans MS" pitchFamily="66" charset="0"/>
              </a:rPr>
              <a:t>La </a:t>
            </a:r>
            <a:r>
              <a:rPr lang="en-US" sz="4000" dirty="0" err="1" smtClean="0">
                <a:solidFill>
                  <a:srgbClr val="FFFF00"/>
                </a:solidFill>
                <a:latin typeface="Comic Sans MS" pitchFamily="66" charset="0"/>
              </a:rPr>
              <a:t>Bromelia</a:t>
            </a:r>
            <a:r>
              <a:rPr lang="en-US" sz="4000" dirty="0" smtClean="0">
                <a:solidFill>
                  <a:srgbClr val="FFFF00"/>
                </a:solidFill>
                <a:latin typeface="Comic Sans MS" pitchFamily="66" charset="0"/>
              </a:rPr>
              <a:t> con le </a:t>
            </a:r>
            <a:r>
              <a:rPr lang="en-US" sz="4000" dirty="0" err="1" smtClean="0">
                <a:solidFill>
                  <a:srgbClr val="FFFF00"/>
                </a:solidFill>
                <a:latin typeface="Comic Sans MS" pitchFamily="66" charset="0"/>
              </a:rPr>
              <a:t>radici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si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appoggia</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all’albero</a:t>
            </a:r>
            <a:r>
              <a:rPr lang="en-US" sz="4000" dirty="0" smtClean="0">
                <a:solidFill>
                  <a:srgbClr val="FFFF00"/>
                </a:solidFill>
                <a:latin typeface="Comic Sans MS" pitchFamily="66" charset="0"/>
              </a:rPr>
              <a:t> ma non ne </a:t>
            </a:r>
            <a:r>
              <a:rPr lang="en-US" sz="4000" dirty="0" err="1" smtClean="0">
                <a:solidFill>
                  <a:srgbClr val="FFFF00"/>
                </a:solidFill>
                <a:latin typeface="Comic Sans MS" pitchFamily="66" charset="0"/>
              </a:rPr>
              <a:t>sottrae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nutrimento</a:t>
            </a:r>
            <a:endParaRPr lang="en-US" sz="4000" dirty="0" smtClean="0">
              <a:solidFill>
                <a:srgbClr val="FFFF00"/>
              </a:solidFill>
              <a:latin typeface="Comic Sans MS" pitchFamily="66" charset="0"/>
            </a:endParaRPr>
          </a:p>
        </p:txBody>
      </p:sp>
      <p:pic>
        <p:nvPicPr>
          <p:cNvPr id="165891" name="Picture1" descr="0506"/>
          <p:cNvPicPr>
            <a:picLocks noChangeAspect="1" noChangeArrowheads="1"/>
          </p:cNvPicPr>
          <p:nvPr/>
        </p:nvPicPr>
        <p:blipFill>
          <a:blip r:embed="rId3">
            <a:extLst>
              <a:ext uri="{28A0092B-C50C-407E-A947-70E740481C1C}">
                <a14:useLocalDpi xmlns:a14="http://schemas.microsoft.com/office/drawing/2010/main" val="0"/>
              </a:ext>
            </a:extLst>
          </a:blip>
          <a:srcRect r="2249" b="4819"/>
          <a:stretch>
            <a:fillRect/>
          </a:stretch>
        </p:blipFill>
        <p:spPr bwMode="auto">
          <a:xfrm>
            <a:off x="4716463" y="0"/>
            <a:ext cx="4427537"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ChangeArrowheads="1"/>
          </p:cNvSpPr>
          <p:nvPr/>
        </p:nvSpPr>
        <p:spPr bwMode="auto">
          <a:xfrm>
            <a:off x="0" y="404813"/>
            <a:ext cx="3198813" cy="1373187"/>
          </a:xfrm>
          <a:prstGeom prst="rect">
            <a:avLst/>
          </a:prstGeom>
          <a:noFill/>
          <a:ln w="9525">
            <a:noFill/>
            <a:miter lim="800000"/>
            <a:headEnd/>
            <a:tailEnd/>
          </a:ln>
          <a:effectLst/>
        </p:spPr>
        <p:txBody>
          <a:bodyPr wrap="none">
            <a:spAutoFit/>
          </a:bodyPr>
          <a:lstStyle/>
          <a:p>
            <a:pPr algn="l">
              <a:spcBef>
                <a:spcPct val="0"/>
              </a:spcBef>
              <a:defRPr/>
            </a:pPr>
            <a:r>
              <a:rPr kumimoji="1" lang="it-IT" sz="2800" b="1" dirty="0">
                <a:effectLst>
                  <a:outerShdw blurRad="38100" dist="38100" dir="2700000" algn="tl">
                    <a:srgbClr val="000000"/>
                  </a:outerShdw>
                </a:effectLst>
              </a:rPr>
              <a:t>il commensalismo:</a:t>
            </a:r>
          </a:p>
          <a:p>
            <a:pPr algn="l">
              <a:spcBef>
                <a:spcPct val="0"/>
              </a:spcBef>
              <a:defRPr/>
            </a:pPr>
            <a:r>
              <a:rPr kumimoji="1" lang="it-IT" sz="2800" b="1" dirty="0">
                <a:effectLst>
                  <a:outerShdw blurRad="38100" dist="38100" dir="2700000" algn="tl">
                    <a:srgbClr val="000000"/>
                  </a:outerShdw>
                </a:effectLst>
              </a:rPr>
              <a:t>inquilinismo e </a:t>
            </a:r>
          </a:p>
          <a:p>
            <a:pPr algn="l">
              <a:spcBef>
                <a:spcPct val="0"/>
              </a:spcBef>
              <a:defRPr/>
            </a:pPr>
            <a:r>
              <a:rPr kumimoji="1" lang="it-IT" sz="2800" b="1" dirty="0" err="1">
                <a:effectLst>
                  <a:outerShdw blurRad="38100" dist="38100" dir="2700000" algn="tl">
                    <a:srgbClr val="000000"/>
                  </a:outerShdw>
                </a:effectLst>
              </a:rPr>
              <a:t>foresia</a:t>
            </a:r>
            <a:endParaRPr kumimoji="1" lang="it-IT" sz="2800" b="1" dirty="0">
              <a:effectLst>
                <a:outerShdw blurRad="38100" dist="38100" dir="2700000" algn="tl">
                  <a:srgbClr val="000000"/>
                </a:outerShdw>
              </a:effectLst>
            </a:endParaRPr>
          </a:p>
        </p:txBody>
      </p:sp>
      <p:pic>
        <p:nvPicPr>
          <p:cNvPr id="166915" name="Picture 3" descr="commensalismo"/>
          <p:cNvPicPr>
            <a:picLocks noChangeAspect="1" noChangeArrowheads="1"/>
          </p:cNvPicPr>
          <p:nvPr/>
        </p:nvPicPr>
        <p:blipFill>
          <a:blip r:embed="rId2" cstate="print">
            <a:extLst>
              <a:ext uri="{28A0092B-C50C-407E-A947-70E740481C1C}">
                <a14:useLocalDpi xmlns:a14="http://schemas.microsoft.com/office/drawing/2010/main" val="0"/>
              </a:ext>
            </a:extLst>
          </a:blip>
          <a:srcRect t="11073" b="1582"/>
          <a:stretch>
            <a:fillRect/>
          </a:stretch>
        </p:blipFill>
        <p:spPr bwMode="auto">
          <a:xfrm>
            <a:off x="3367088" y="0"/>
            <a:ext cx="5776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4" name="Rectangle 4"/>
          <p:cNvSpPr>
            <a:spLocks noChangeArrowheads="1"/>
          </p:cNvSpPr>
          <p:nvPr/>
        </p:nvSpPr>
        <p:spPr bwMode="auto">
          <a:xfrm>
            <a:off x="468313" y="836613"/>
            <a:ext cx="8280400" cy="4524375"/>
          </a:xfrm>
          <a:prstGeom prst="rect">
            <a:avLst/>
          </a:prstGeom>
          <a:noFill/>
          <a:ln w="9525">
            <a:noFill/>
            <a:miter lim="800000"/>
            <a:headEnd/>
            <a:tailEnd/>
          </a:ln>
          <a:effectLst/>
        </p:spPr>
        <p:txBody>
          <a:bodyPr>
            <a:spAutoFit/>
          </a:bodyPr>
          <a:lstStyle/>
          <a:p>
            <a:pPr algn="just">
              <a:spcBef>
                <a:spcPct val="0"/>
              </a:spcBef>
              <a:defRPr/>
            </a:pPr>
            <a:r>
              <a:rPr kumimoji="1" lang="it-IT" b="1" dirty="0">
                <a:effectLst>
                  <a:outerShdw blurRad="38100" dist="38100" dir="2700000" algn="tl">
                    <a:srgbClr val="000000"/>
                  </a:outerShdw>
                </a:effectLst>
              </a:rPr>
              <a:t>ANTIBIOSI</a:t>
            </a:r>
          </a:p>
          <a:p>
            <a:pPr algn="just">
              <a:spcBef>
                <a:spcPct val="0"/>
              </a:spcBef>
              <a:defRPr/>
            </a:pPr>
            <a:endParaRPr kumimoji="1" lang="it-IT" b="1" dirty="0">
              <a:effectLst>
                <a:outerShdw blurRad="38100" dist="38100" dir="2700000" algn="tl">
                  <a:srgbClr val="000000"/>
                </a:outerShdw>
              </a:effectLst>
            </a:endParaRPr>
          </a:p>
          <a:p>
            <a:pPr algn="just">
              <a:spcBef>
                <a:spcPct val="0"/>
              </a:spcBef>
              <a:defRPr/>
            </a:pPr>
            <a:r>
              <a:rPr kumimoji="1" lang="it-IT" b="1" dirty="0">
                <a:effectLst>
                  <a:outerShdw blurRad="38100" dist="38100" dir="2700000" algn="tl">
                    <a:srgbClr val="000000"/>
                  </a:outerShdw>
                </a:effectLst>
              </a:rPr>
              <a:t>Meccanismo di eliminazione dei microrganismi o di inibizione della  crescita, grazie ad un’azione selettiva sul loro metabolismo cellulare. L'azione può essere di tipo battericida (capacità di uccidere i batteri) o batteriostatico (capacità di inibire lo sviluppo batterico) </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lIns="92075" tIns="46038" rIns="92075" bIns="46038"/>
          <a:lstStyle/>
          <a:p>
            <a:pPr eaLnBrk="1" hangingPunct="1">
              <a:defRPr/>
            </a:pPr>
            <a:r>
              <a:rPr lang="en-US" b="1" smtClean="0">
                <a:solidFill>
                  <a:srgbClr val="FFFF00"/>
                </a:solidFill>
                <a:latin typeface="Comic Sans MS" pitchFamily="66" charset="0"/>
              </a:rPr>
              <a:t>Popolazione</a:t>
            </a:r>
          </a:p>
        </p:txBody>
      </p:sp>
      <p:sp>
        <p:nvSpPr>
          <p:cNvPr id="567299" name="Rectangle 3"/>
          <p:cNvSpPr>
            <a:spLocks noGrp="1" noChangeArrowheads="1"/>
          </p:cNvSpPr>
          <p:nvPr>
            <p:ph type="body" idx="1"/>
          </p:nvPr>
        </p:nvSpPr>
        <p:spPr/>
        <p:txBody>
          <a:bodyPr lIns="92075" tIns="46038" rIns="92075" bIns="46038"/>
          <a:lstStyle/>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Gruppo di organismi</a:t>
            </a:r>
            <a:r>
              <a:rPr lang="en-US" sz="2800" smtClean="0">
                <a:solidFill>
                  <a:srgbClr val="FFFF00"/>
                </a:solidFill>
                <a:latin typeface="Comic Sans MS" pitchFamily="66" charset="0"/>
              </a:rPr>
              <a:t> appartenenti alla stessa </a:t>
            </a:r>
            <a:r>
              <a:rPr lang="en-US" sz="2800" b="1" smtClean="0">
                <a:solidFill>
                  <a:srgbClr val="FFFF00"/>
                </a:solidFill>
                <a:effectLst>
                  <a:outerShdw blurRad="38100" dist="38100" dir="2700000" algn="tl">
                    <a:srgbClr val="000000"/>
                  </a:outerShdw>
                </a:effectLst>
                <a:latin typeface="Comic Sans MS" pitchFamily="66" charset="0"/>
              </a:rPr>
              <a:t>specie</a:t>
            </a:r>
          </a:p>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Gruppo</a:t>
            </a:r>
            <a:r>
              <a:rPr lang="en-US" sz="2800" smtClean="0">
                <a:solidFill>
                  <a:srgbClr val="FFFF00"/>
                </a:solidFill>
                <a:latin typeface="Comic Sans MS" pitchFamily="66" charset="0"/>
              </a:rPr>
              <a:t> di </a:t>
            </a:r>
            <a:r>
              <a:rPr lang="en-US" sz="2800" b="1" smtClean="0">
                <a:solidFill>
                  <a:srgbClr val="FFFF00"/>
                </a:solidFill>
                <a:effectLst>
                  <a:outerShdw blurRad="38100" dist="38100" dir="2700000" algn="tl">
                    <a:srgbClr val="000000"/>
                  </a:outerShdw>
                </a:effectLst>
                <a:latin typeface="Comic Sans MS" pitchFamily="66" charset="0"/>
              </a:rPr>
              <a:t>individui</a:t>
            </a:r>
            <a:r>
              <a:rPr lang="en-US" sz="2800" smtClean="0">
                <a:solidFill>
                  <a:srgbClr val="FFFF00"/>
                </a:solidFill>
                <a:latin typeface="Comic Sans MS" pitchFamily="66" charset="0"/>
              </a:rPr>
              <a:t> della stessa specie che vivono insieme</a:t>
            </a:r>
          </a:p>
        </p:txBody>
      </p:sp>
      <p:graphicFrame>
        <p:nvGraphicFramePr>
          <p:cNvPr id="567300" name="Object 4"/>
          <p:cNvGraphicFramePr>
            <a:graphicFrameLocks/>
          </p:cNvGraphicFramePr>
          <p:nvPr/>
        </p:nvGraphicFramePr>
        <p:xfrm>
          <a:off x="1476375" y="3716338"/>
          <a:ext cx="5832475" cy="2952750"/>
        </p:xfrm>
        <a:graphic>
          <a:graphicData uri="http://schemas.openxmlformats.org/presentationml/2006/ole">
            <mc:AlternateContent xmlns:mc="http://schemas.openxmlformats.org/markup-compatibility/2006">
              <mc:Choice xmlns:v="urn:schemas-microsoft-com:vml" Requires="v">
                <p:oleObj spid="_x0000_s168975" name="Clip" r:id="rId3" imgW="2324100" imgH="1468438" progId="MS_ClipArt_Gallery.2">
                  <p:embed/>
                </p:oleObj>
              </mc:Choice>
              <mc:Fallback>
                <p:oleObj name="Clip" r:id="rId3" imgW="2324100" imgH="1468438"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716338"/>
                        <a:ext cx="58324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wipe(left)">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7299">
                                            <p:txEl>
                                              <p:pRg st="1" end="1"/>
                                            </p:txEl>
                                          </p:spTgt>
                                        </p:tgtEl>
                                        <p:attrNameLst>
                                          <p:attrName>style.visibility</p:attrName>
                                        </p:attrNameLst>
                                      </p:cBhvr>
                                      <p:to>
                                        <p:strVal val="visible"/>
                                      </p:to>
                                    </p:set>
                                    <p:animEffect transition="in" filter="wipe(left)">
                                      <p:cBhvr>
                                        <p:cTn id="12" dur="500"/>
                                        <p:tgtEl>
                                          <p:spTgt spid="567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67300"/>
                                        </p:tgtEl>
                                        <p:attrNameLst>
                                          <p:attrName>style.visibility</p:attrName>
                                        </p:attrNameLst>
                                      </p:cBhvr>
                                      <p:to>
                                        <p:strVal val="visible"/>
                                      </p:to>
                                    </p:set>
                                    <p:animEffect transition="in" filter="wipe(left)">
                                      <p:cBhvr>
                                        <p:cTn id="17" dur="500"/>
                                        <p:tgtEl>
                                          <p:spTgt spid="567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9106" name="Rectangle 2"/>
          <p:cNvSpPr>
            <a:spLocks noChangeArrowheads="1"/>
          </p:cNvSpPr>
          <p:nvPr/>
        </p:nvSpPr>
        <p:spPr bwMode="auto">
          <a:xfrm>
            <a:off x="180975" y="836613"/>
            <a:ext cx="3887788" cy="4400550"/>
          </a:xfrm>
          <a:prstGeom prst="rect">
            <a:avLst/>
          </a:prstGeom>
          <a:noFill/>
          <a:ln w="9525">
            <a:noFill/>
            <a:miter lim="800000"/>
            <a:headEnd/>
            <a:tailEnd/>
          </a:ln>
          <a:effectLst/>
        </p:spPr>
        <p:txBody>
          <a:bodyPr anchor="ctr">
            <a:spAutoFit/>
          </a:bodyPr>
          <a:lstStyle/>
          <a:p>
            <a:pPr>
              <a:spcBef>
                <a:spcPct val="0"/>
              </a:spcBef>
              <a:defRPr/>
            </a:pPr>
            <a:r>
              <a:rPr kumimoji="1" lang="it-IT" sz="2800" dirty="0"/>
              <a:t>Nel 1961 </a:t>
            </a:r>
            <a:r>
              <a:rPr kumimoji="1" lang="it-IT" sz="2800" b="1" dirty="0" err="1">
                <a:effectLst>
                  <a:outerShdw blurRad="38100" dist="38100" dir="2700000" algn="tl">
                    <a:srgbClr val="000000"/>
                  </a:outerShdw>
                </a:effectLst>
              </a:rPr>
              <a:t>Andrewartha</a:t>
            </a:r>
            <a:r>
              <a:rPr kumimoji="1" lang="it-IT" sz="2800" dirty="0"/>
              <a:t>, uno dei grandi ecologi moderni, afferma che l'ecologia è  “</a:t>
            </a:r>
            <a:r>
              <a:rPr kumimoji="1" lang="it-IT" sz="2800" b="1" dirty="0"/>
              <a:t>lo studio scientifico della distribuzione e dell'abbondanza degli organismi</a:t>
            </a:r>
            <a:r>
              <a:rPr kumimoji="1" lang="it-IT" sz="2800" dirty="0"/>
              <a:t>” </a:t>
            </a:r>
          </a:p>
          <a:p>
            <a:pPr>
              <a:spcBef>
                <a:spcPct val="0"/>
              </a:spcBef>
              <a:defRPr/>
            </a:pPr>
            <a:endParaRPr kumimoji="1" lang="it-IT" sz="2800" dirty="0"/>
          </a:p>
        </p:txBody>
      </p:sp>
      <p:pic>
        <p:nvPicPr>
          <p:cNvPr id="31747" name="Picture 3" descr="andre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04813"/>
            <a:ext cx="35401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620713"/>
            <a:ext cx="8229600" cy="1143000"/>
          </a:xfrm>
        </p:spPr>
        <p:txBody>
          <a:bodyPr/>
          <a:lstStyle/>
          <a:p>
            <a:pPr eaLnBrk="1" hangingPunct="1">
              <a:defRPr/>
            </a:pPr>
            <a:r>
              <a:rPr lang="en-US" i="1" dirty="0" err="1" smtClean="0">
                <a:solidFill>
                  <a:srgbClr val="FFFF00"/>
                </a:solidFill>
                <a:latin typeface="Comic Sans MS" pitchFamily="66" charset="0"/>
              </a:rPr>
              <a:t>Cosa</a:t>
            </a:r>
            <a:r>
              <a:rPr lang="en-US" i="1" dirty="0" smtClean="0">
                <a:solidFill>
                  <a:srgbClr val="FFFF00"/>
                </a:solidFill>
                <a:latin typeface="Comic Sans MS" pitchFamily="66" charset="0"/>
              </a:rPr>
              <a:t> </a:t>
            </a:r>
            <a:r>
              <a:rPr lang="en-US" i="1" dirty="0" err="1" smtClean="0">
                <a:solidFill>
                  <a:srgbClr val="FFFF00"/>
                </a:solidFill>
                <a:latin typeface="Comic Sans MS" pitchFamily="66" charset="0"/>
              </a:rPr>
              <a:t>limita</a:t>
            </a:r>
            <a:r>
              <a:rPr lang="en-US" i="1" dirty="0" smtClean="0">
                <a:solidFill>
                  <a:srgbClr val="FFFF00"/>
                </a:solidFill>
                <a:latin typeface="Comic Sans MS" pitchFamily="66" charset="0"/>
              </a:rPr>
              <a:t> la </a:t>
            </a:r>
            <a:r>
              <a:rPr lang="en-US" i="1" dirty="0" err="1" smtClean="0">
                <a:solidFill>
                  <a:srgbClr val="FFFF00"/>
                </a:solidFill>
                <a:latin typeface="Comic Sans MS" pitchFamily="66" charset="0"/>
              </a:rPr>
              <a:t>crescita</a:t>
            </a:r>
            <a:r>
              <a:rPr lang="en-US" i="1" dirty="0" smtClean="0">
                <a:solidFill>
                  <a:srgbClr val="FFFF00"/>
                </a:solidFill>
                <a:latin typeface="Comic Sans MS" pitchFamily="66" charset="0"/>
              </a:rPr>
              <a:t> </a:t>
            </a:r>
            <a:r>
              <a:rPr lang="en-US" i="1" dirty="0" err="1" smtClean="0">
                <a:solidFill>
                  <a:srgbClr val="FFFF00"/>
                </a:solidFill>
                <a:latin typeface="Comic Sans MS" pitchFamily="66" charset="0"/>
              </a:rPr>
              <a:t>delle</a:t>
            </a:r>
            <a:r>
              <a:rPr lang="en-US" i="1" dirty="0" smtClean="0">
                <a:solidFill>
                  <a:srgbClr val="FFFF00"/>
                </a:solidFill>
                <a:latin typeface="Comic Sans MS" pitchFamily="66" charset="0"/>
              </a:rPr>
              <a:t> </a:t>
            </a:r>
            <a:r>
              <a:rPr lang="en-US" i="1" dirty="0" err="1" smtClean="0">
                <a:solidFill>
                  <a:srgbClr val="FFFF00"/>
                </a:solidFill>
                <a:latin typeface="Comic Sans MS" pitchFamily="66" charset="0"/>
              </a:rPr>
              <a:t>popolazioni</a:t>
            </a:r>
            <a:r>
              <a:rPr lang="en-US" i="1" dirty="0" smtClean="0">
                <a:solidFill>
                  <a:srgbClr val="FFFF00"/>
                </a:solidFill>
                <a:latin typeface="Comic Sans MS" pitchFamily="66" charset="0"/>
              </a:rPr>
              <a:t>?</a:t>
            </a:r>
            <a:r>
              <a:rPr lang="en-US" sz="2800" i="1" dirty="0" smtClean="0">
                <a:solidFill>
                  <a:srgbClr val="FFFF00"/>
                </a:solidFill>
                <a:latin typeface="Comic Sans MS" pitchFamily="66" charset="0"/>
              </a:rPr>
              <a:t> </a:t>
            </a:r>
          </a:p>
        </p:txBody>
      </p:sp>
      <p:sp>
        <p:nvSpPr>
          <p:cNvPr id="169987" name="Rectangle 3"/>
          <p:cNvSpPr>
            <a:spLocks noGrp="1" noChangeArrowheads="1"/>
          </p:cNvSpPr>
          <p:nvPr>
            <p:ph type="body" idx="1"/>
          </p:nvPr>
        </p:nvSpPr>
        <p:spPr>
          <a:xfrm>
            <a:off x="395288" y="2133600"/>
            <a:ext cx="8229600" cy="4495800"/>
          </a:xfrm>
        </p:spPr>
        <p:txBody>
          <a:bodyPr/>
          <a:lstStyle/>
          <a:p>
            <a:pPr eaLnBrk="1" hangingPunct="1"/>
            <a:r>
              <a:rPr lang="en-US" altLang="it-IT" smtClean="0">
                <a:solidFill>
                  <a:srgbClr val="FFFF00"/>
                </a:solidFill>
                <a:latin typeface="Comic Sans MS" pitchFamily="66" charset="0"/>
              </a:rPr>
              <a:t>La  popolazione non può continuare a crescere indefinitamente sia perchè le risorse sono limitate sia per la competizione tra le specie per le risorse stesse. </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620713"/>
            <a:ext cx="8229600" cy="1143000"/>
          </a:xfrm>
        </p:spPr>
        <p:txBody>
          <a:bodyPr/>
          <a:lstStyle/>
          <a:p>
            <a:pPr eaLnBrk="1" hangingPunct="1">
              <a:defRPr/>
            </a:pPr>
            <a:r>
              <a:rPr lang="en-US" dirty="0" err="1" smtClean="0">
                <a:solidFill>
                  <a:srgbClr val="FFFF00"/>
                </a:solidFill>
                <a:latin typeface="Comic Sans MS" pitchFamily="66" charset="0"/>
              </a:rPr>
              <a:t>Una</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popolazione</a:t>
            </a:r>
            <a:r>
              <a:rPr lang="en-US" dirty="0" smtClean="0">
                <a:solidFill>
                  <a:srgbClr val="FFFF00"/>
                </a:solidFill>
                <a:latin typeface="Comic Sans MS" pitchFamily="66" charset="0"/>
              </a:rPr>
              <a:t> ha </a:t>
            </a:r>
            <a:r>
              <a:rPr lang="en-US" dirty="0" err="1" smtClean="0">
                <a:solidFill>
                  <a:srgbClr val="FFFF00"/>
                </a:solidFill>
                <a:latin typeface="Comic Sans MS" pitchFamily="66" charset="0"/>
              </a:rPr>
              <a:t>talune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caratteristiche</a:t>
            </a:r>
            <a:r>
              <a:rPr lang="en-US" dirty="0" smtClean="0">
                <a:solidFill>
                  <a:srgbClr val="FFFF00"/>
                </a:solidFill>
                <a:latin typeface="Comic Sans MS" pitchFamily="66" charset="0"/>
              </a:rPr>
              <a:t/>
            </a:r>
            <a:br>
              <a:rPr lang="en-US" dirty="0" smtClean="0">
                <a:solidFill>
                  <a:srgbClr val="FFFF00"/>
                </a:solidFill>
                <a:latin typeface="Comic Sans MS" pitchFamily="66" charset="0"/>
              </a:rPr>
            </a:br>
            <a:endParaRPr lang="en-US" dirty="0" smtClean="0">
              <a:solidFill>
                <a:srgbClr val="FFFF00"/>
              </a:solidFill>
              <a:latin typeface="Comic Sans MS" pitchFamily="66" charset="0"/>
            </a:endParaRPr>
          </a:p>
        </p:txBody>
      </p:sp>
      <p:sp>
        <p:nvSpPr>
          <p:cNvPr id="171011" name="Rectangle 3"/>
          <p:cNvSpPr>
            <a:spLocks noGrp="1" noChangeArrowheads="1"/>
          </p:cNvSpPr>
          <p:nvPr>
            <p:ph type="body" idx="1"/>
          </p:nvPr>
        </p:nvSpPr>
        <p:spPr>
          <a:xfrm>
            <a:off x="395288" y="1989138"/>
            <a:ext cx="8229600" cy="4495800"/>
          </a:xfrm>
        </p:spPr>
        <p:txBody>
          <a:bodyPr/>
          <a:lstStyle/>
          <a:p>
            <a:pPr lvl="1" eaLnBrk="1" hangingPunct="1">
              <a:buFontTx/>
              <a:buNone/>
            </a:pPr>
            <a:r>
              <a:rPr lang="en-US" altLang="it-IT" smtClean="0">
                <a:solidFill>
                  <a:srgbClr val="FFFF00"/>
                </a:solidFill>
                <a:latin typeface="Comic Sans MS" pitchFamily="66" charset="0"/>
              </a:rPr>
              <a:t>- Distribuzione</a:t>
            </a:r>
          </a:p>
          <a:p>
            <a:pPr lvl="1" eaLnBrk="1" hangingPunct="1"/>
            <a:r>
              <a:rPr lang="en-US" altLang="it-IT" smtClean="0">
                <a:solidFill>
                  <a:srgbClr val="FFFF00"/>
                </a:solidFill>
                <a:latin typeface="Comic Sans MS" pitchFamily="66" charset="0"/>
              </a:rPr>
              <a:t>Densità</a:t>
            </a:r>
          </a:p>
          <a:p>
            <a:pPr lvl="1" eaLnBrk="1" hangingPunct="1"/>
            <a:r>
              <a:rPr lang="en-US" altLang="it-IT" smtClean="0">
                <a:solidFill>
                  <a:srgbClr val="FFFF00"/>
                </a:solidFill>
                <a:latin typeface="Comic Sans MS" pitchFamily="66" charset="0"/>
              </a:rPr>
              <a:t>Struttura di età </a:t>
            </a:r>
          </a:p>
          <a:p>
            <a:pPr lvl="1" eaLnBrk="1" hangingPunct="1"/>
            <a:endParaRPr lang="en-US" altLang="it-IT" smtClean="0">
              <a:latin typeface="Comic Sans MS" pitchFamily="66" charset="0"/>
            </a:endParaRPr>
          </a:p>
          <a:p>
            <a:pPr eaLnBrk="1" hangingPunct="1"/>
            <a:r>
              <a:rPr lang="en-US" altLang="it-IT" b="1" smtClean="0">
                <a:solidFill>
                  <a:srgbClr val="1F881A"/>
                </a:solidFill>
                <a:latin typeface="Comic Sans MS" pitchFamily="66" charset="0"/>
              </a:rPr>
              <a:t>Esiste una dinamica di popolazione</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76200"/>
            <a:ext cx="7772400" cy="1143000"/>
          </a:xfrm>
        </p:spPr>
        <p:txBody>
          <a:bodyPr/>
          <a:lstStyle/>
          <a:p>
            <a:pPr>
              <a:defRPr/>
            </a:pPr>
            <a:r>
              <a:rPr lang="en-US" dirty="0" err="1">
                <a:solidFill>
                  <a:srgbClr val="FFFF00"/>
                </a:solidFill>
                <a:latin typeface="Comic Sans MS" pitchFamily="66" charset="0"/>
              </a:rPr>
              <a:t>Densità</a:t>
            </a:r>
            <a:r>
              <a:rPr lang="en-US" dirty="0">
                <a:solidFill>
                  <a:srgbClr val="FFFF00"/>
                </a:solidFill>
                <a:latin typeface="Comic Sans MS" pitchFamily="66" charset="0"/>
              </a:rPr>
              <a:t> </a:t>
            </a:r>
            <a:r>
              <a:rPr lang="en-US" dirty="0" err="1">
                <a:solidFill>
                  <a:srgbClr val="FFFF00"/>
                </a:solidFill>
                <a:latin typeface="Comic Sans MS" pitchFamily="66" charset="0"/>
              </a:rPr>
              <a:t>di</a:t>
            </a:r>
            <a:r>
              <a:rPr lang="en-US" dirty="0">
                <a:solidFill>
                  <a:srgbClr val="FFFF00"/>
                </a:solidFill>
                <a:latin typeface="Comic Sans MS" pitchFamily="66" charset="0"/>
              </a:rPr>
              <a:t> </a:t>
            </a:r>
            <a:r>
              <a:rPr lang="en-US" dirty="0" err="1">
                <a:solidFill>
                  <a:srgbClr val="FFFF00"/>
                </a:solidFill>
                <a:latin typeface="Comic Sans MS" pitchFamily="66" charset="0"/>
              </a:rPr>
              <a:t>una</a:t>
            </a:r>
            <a:r>
              <a:rPr lang="en-US" dirty="0">
                <a:solidFill>
                  <a:srgbClr val="FFFF00"/>
                </a:solidFill>
                <a:latin typeface="Comic Sans MS" pitchFamily="66" charset="0"/>
              </a:rPr>
              <a:t> </a:t>
            </a:r>
            <a:r>
              <a:rPr lang="en-US" dirty="0" err="1">
                <a:solidFill>
                  <a:srgbClr val="FFFF00"/>
                </a:solidFill>
                <a:latin typeface="Comic Sans MS" pitchFamily="66" charset="0"/>
              </a:rPr>
              <a:t>popolazione</a:t>
            </a:r>
            <a:endParaRPr lang="en-US" dirty="0">
              <a:solidFill>
                <a:srgbClr val="FFFF00"/>
              </a:solidFill>
              <a:latin typeface="Comic Sans MS" pitchFamily="66" charset="0"/>
            </a:endParaRPr>
          </a:p>
        </p:txBody>
      </p:sp>
      <p:sp>
        <p:nvSpPr>
          <p:cNvPr id="172035" name="Rectangle 3"/>
          <p:cNvSpPr>
            <a:spLocks noGrp="1" noChangeArrowheads="1"/>
          </p:cNvSpPr>
          <p:nvPr>
            <p:ph type="body" idx="1"/>
          </p:nvPr>
        </p:nvSpPr>
        <p:spPr>
          <a:xfrm>
            <a:off x="0" y="1219200"/>
            <a:ext cx="8458200" cy="5334000"/>
          </a:xfrm>
        </p:spPr>
        <p:txBody>
          <a:bodyPr/>
          <a:lstStyle/>
          <a:p>
            <a:r>
              <a:rPr lang="en-US" altLang="it-IT" smtClean="0">
                <a:solidFill>
                  <a:srgbClr val="FFFF00"/>
                </a:solidFill>
                <a:latin typeface="Comic Sans MS" pitchFamily="66" charset="0"/>
              </a:rPr>
              <a:t>Quantità di individui in una popolazione per unità di area dell’habitat</a:t>
            </a:r>
          </a:p>
          <a:p>
            <a:pPr lvl="1"/>
            <a:r>
              <a:rPr lang="en-US" altLang="it-IT" smtClean="0">
                <a:solidFill>
                  <a:srgbClr val="FFFF00"/>
                </a:solidFill>
                <a:latin typeface="Comic Sans MS" pitchFamily="66" charset="0"/>
              </a:rPr>
              <a:t>Specie ad alte densità  es.   tonni</a:t>
            </a:r>
          </a:p>
          <a:p>
            <a:pPr lvl="1"/>
            <a:r>
              <a:rPr lang="en-US" altLang="it-IT" smtClean="0">
                <a:solidFill>
                  <a:srgbClr val="FFFF00"/>
                </a:solidFill>
                <a:latin typeface="Comic Sans MS" pitchFamily="66" charset="0"/>
              </a:rPr>
              <a:t>Specie  a basse densità  es balene</a:t>
            </a:r>
          </a:p>
          <a:p>
            <a:pPr lvl="1">
              <a:buFontTx/>
              <a:buNone/>
            </a:pPr>
            <a:endParaRPr lang="en-US" altLang="it-IT" sz="1800" smtClean="0">
              <a:solidFill>
                <a:srgbClr val="FFFF00"/>
              </a:solidFill>
              <a:latin typeface="Comic Sans MS" pitchFamily="66" charset="0"/>
            </a:endParaRPr>
          </a:p>
          <a:p>
            <a:pPr lvl="1">
              <a:buFontTx/>
              <a:buNone/>
            </a:pPr>
            <a:endParaRPr lang="en-US" altLang="it-IT" sz="1800" smtClean="0">
              <a:solidFill>
                <a:srgbClr val="FFFF00"/>
              </a:solidFill>
              <a:latin typeface="Comic Sans MS" pitchFamily="66" charset="0"/>
            </a:endParaRPr>
          </a:p>
          <a:p>
            <a:r>
              <a:rPr lang="en-US" altLang="it-IT" smtClean="0">
                <a:solidFill>
                  <a:srgbClr val="FFFF00"/>
                </a:solidFill>
                <a:latin typeface="Comic Sans MS" pitchFamily="66" charset="0"/>
              </a:rPr>
              <a:t>Dipende da</a:t>
            </a:r>
          </a:p>
          <a:p>
            <a:pPr lvl="1"/>
            <a:r>
              <a:rPr lang="en-US" altLang="it-IT" smtClean="0">
                <a:solidFill>
                  <a:srgbClr val="FFFF00"/>
                </a:solidFill>
                <a:latin typeface="Comic Sans MS" pitchFamily="66" charset="0"/>
              </a:rPr>
              <a:t>comportamento sociale della popolazione</a:t>
            </a:r>
          </a:p>
          <a:p>
            <a:pPr lvl="1"/>
            <a:r>
              <a:rPr lang="en-US" altLang="it-IT" smtClean="0">
                <a:solidFill>
                  <a:srgbClr val="FFFF00"/>
                </a:solidFill>
                <a:latin typeface="Comic Sans MS" pitchFamily="66" charset="0"/>
              </a:rPr>
              <a:t>accoppiamento</a:t>
            </a:r>
          </a:p>
          <a:p>
            <a:pPr lvl="1"/>
            <a:r>
              <a:rPr lang="en-US" altLang="it-IT" smtClean="0">
                <a:solidFill>
                  <a:srgbClr val="FFFF00"/>
                </a:solidFill>
                <a:latin typeface="Comic Sans MS" pitchFamily="66" charset="0"/>
              </a:rPr>
              <a:t>periodo dell’anno</a:t>
            </a:r>
          </a:p>
        </p:txBody>
      </p:sp>
      <p:pic>
        <p:nvPicPr>
          <p:cNvPr id="172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773238"/>
            <a:ext cx="117951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3141663"/>
            <a:ext cx="165576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3"/>
          <p:cNvSpPr>
            <a:spLocks noGrp="1" noChangeArrowheads="1"/>
          </p:cNvSpPr>
          <p:nvPr>
            <p:ph type="body" idx="1"/>
          </p:nvPr>
        </p:nvSpPr>
        <p:spPr>
          <a:xfrm>
            <a:off x="395288" y="1052513"/>
            <a:ext cx="8229600" cy="4495800"/>
          </a:xfrm>
        </p:spPr>
        <p:txBody>
          <a:bodyPr/>
          <a:lstStyle/>
          <a:p>
            <a:pPr eaLnBrk="1" hangingPunct="1"/>
            <a:r>
              <a:rPr lang="en-US" altLang="it-IT" smtClean="0">
                <a:solidFill>
                  <a:srgbClr val="FFFF00"/>
                </a:solidFill>
                <a:latin typeface="Comic Sans MS" pitchFamily="66" charset="0"/>
              </a:rPr>
              <a:t>I cambiamenti nelle caratteristiche della  popolazione sono dovuti a vari fattori:</a:t>
            </a:r>
          </a:p>
          <a:p>
            <a:pPr eaLnBrk="1" hangingPunct="1">
              <a:buFontTx/>
              <a:buNone/>
            </a:pPr>
            <a:endParaRPr lang="en-US" altLang="it-IT" smtClean="0">
              <a:solidFill>
                <a:srgbClr val="FFFF00"/>
              </a:solidFill>
              <a:latin typeface="Comic Sans MS" pitchFamily="66" charset="0"/>
            </a:endParaRPr>
          </a:p>
          <a:p>
            <a:pPr lvl="1" eaLnBrk="1" hangingPunct="1"/>
            <a:r>
              <a:rPr lang="en-US" altLang="it-IT" smtClean="0">
                <a:solidFill>
                  <a:srgbClr val="FFFF00"/>
                </a:solidFill>
                <a:latin typeface="Comic Sans MS" pitchFamily="66" charset="0"/>
              </a:rPr>
              <a:t>Temperatura, umidità ecc.</a:t>
            </a:r>
          </a:p>
          <a:p>
            <a:pPr lvl="1" eaLnBrk="1" hangingPunct="1"/>
            <a:r>
              <a:rPr lang="en-US" altLang="it-IT" smtClean="0">
                <a:solidFill>
                  <a:srgbClr val="FFFF00"/>
                </a:solidFill>
                <a:latin typeface="Comic Sans MS" pitchFamily="66" charset="0"/>
              </a:rPr>
              <a:t>Presenza di organismi nocivi o sostanze chimiche tossiche</a:t>
            </a:r>
          </a:p>
          <a:p>
            <a:pPr lvl="1" eaLnBrk="1" hangingPunct="1"/>
            <a:r>
              <a:rPr lang="en-US" altLang="it-IT" smtClean="0">
                <a:solidFill>
                  <a:srgbClr val="FFFF00"/>
                </a:solidFill>
                <a:latin typeface="Comic Sans MS" pitchFamily="66" charset="0"/>
              </a:rPr>
              <a:t>Disponibilità di risorse</a:t>
            </a:r>
          </a:p>
          <a:p>
            <a:pPr lvl="1" eaLnBrk="1" hangingPunct="1"/>
            <a:r>
              <a:rPr lang="en-US" altLang="it-IT" smtClean="0">
                <a:solidFill>
                  <a:srgbClr val="FFFF00"/>
                </a:solidFill>
                <a:latin typeface="Comic Sans MS" pitchFamily="66" charset="0"/>
              </a:rPr>
              <a:t>Comparsa o scomparsa di competitori</a:t>
            </a:r>
          </a:p>
          <a:p>
            <a:pPr eaLnBrk="1" hangingPunct="1">
              <a:buFont typeface="Wingdings" pitchFamily="2" charset="2"/>
              <a:buNone/>
            </a:pPr>
            <a:endParaRPr lang="en-US" altLang="it-IT"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23850" y="692150"/>
            <a:ext cx="8604250" cy="1143000"/>
          </a:xfrm>
        </p:spPr>
        <p:txBody>
          <a:bodyPr/>
          <a:lstStyle/>
          <a:p>
            <a:pPr eaLnBrk="1" hangingPunct="1">
              <a:defRPr/>
            </a:pPr>
            <a:r>
              <a:rPr lang="en-US" dirty="0" err="1" smtClean="0">
                <a:solidFill>
                  <a:srgbClr val="FFFF00"/>
                </a:solidFill>
                <a:latin typeface="Comic Sans MS" pitchFamily="66" charset="0"/>
              </a:rPr>
              <a:t>Molte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popolazioni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vivono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insieme</a:t>
            </a:r>
            <a:r>
              <a:rPr lang="en-US" dirty="0" smtClean="0">
                <a:solidFill>
                  <a:srgbClr val="FFFF00"/>
                </a:solidFill>
                <a:latin typeface="Comic Sans MS" pitchFamily="66" charset="0"/>
              </a:rPr>
              <a:t> in Clumps o Patches</a:t>
            </a:r>
          </a:p>
        </p:txBody>
      </p:sp>
      <p:sp>
        <p:nvSpPr>
          <p:cNvPr id="174083" name="Rectangle 3"/>
          <p:cNvSpPr>
            <a:spLocks noGrp="1" noChangeArrowheads="1"/>
          </p:cNvSpPr>
          <p:nvPr>
            <p:ph type="body" idx="1"/>
          </p:nvPr>
        </p:nvSpPr>
        <p:spPr>
          <a:xfrm>
            <a:off x="395288" y="2362200"/>
            <a:ext cx="8229600" cy="4495800"/>
          </a:xfrm>
        </p:spPr>
        <p:txBody>
          <a:bodyPr/>
          <a:lstStyle/>
          <a:p>
            <a:pPr eaLnBrk="1" hangingPunct="1"/>
            <a:r>
              <a:rPr lang="en-US" altLang="it-IT" smtClean="0">
                <a:solidFill>
                  <a:srgbClr val="FFFF00"/>
                </a:solidFill>
                <a:latin typeface="Comic Sans MS" pitchFamily="66" charset="0"/>
              </a:rPr>
              <a:t>La distribuzione di una popolazione può essere: </a:t>
            </a:r>
          </a:p>
          <a:p>
            <a:pPr lvl="1" eaLnBrk="1" hangingPunct="1"/>
            <a:r>
              <a:rPr lang="en-US" altLang="it-IT" smtClean="0">
                <a:solidFill>
                  <a:srgbClr val="FFFF00"/>
                </a:solidFill>
                <a:latin typeface="Comic Sans MS" pitchFamily="66" charset="0"/>
              </a:rPr>
              <a:t>Aggregata</a:t>
            </a:r>
          </a:p>
          <a:p>
            <a:pPr lvl="1" eaLnBrk="1" hangingPunct="1"/>
            <a:r>
              <a:rPr lang="en-US" altLang="it-IT" smtClean="0">
                <a:solidFill>
                  <a:srgbClr val="FFFF00"/>
                </a:solidFill>
                <a:latin typeface="Comic Sans MS" pitchFamily="66" charset="0"/>
              </a:rPr>
              <a:t>Uniformemente  dispersa</a:t>
            </a:r>
          </a:p>
          <a:p>
            <a:pPr lvl="1" eaLnBrk="1" hangingPunct="1"/>
            <a:r>
              <a:rPr lang="en-US" altLang="it-IT" smtClean="0">
                <a:solidFill>
                  <a:srgbClr val="FFFF00"/>
                </a:solidFill>
                <a:latin typeface="Comic Sans MS" pitchFamily="66" charset="0"/>
              </a:rPr>
              <a:t>Dispersa in modo Randomizzato </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468313" y="1773238"/>
            <a:ext cx="8229600" cy="4495800"/>
          </a:xfrm>
        </p:spPr>
        <p:txBody>
          <a:bodyPr/>
          <a:lstStyle/>
          <a:p>
            <a:pPr eaLnBrk="1" hangingPunct="1"/>
            <a:r>
              <a:rPr lang="en-US" altLang="it-IT" smtClean="0">
                <a:solidFill>
                  <a:srgbClr val="FFFF00"/>
                </a:solidFill>
                <a:latin typeface="Comic Sans MS" pitchFamily="66" charset="0"/>
              </a:rPr>
              <a:t>Perchè  aggregati?</a:t>
            </a:r>
          </a:p>
          <a:p>
            <a:pPr lvl="1" eaLnBrk="1" hangingPunct="1"/>
            <a:r>
              <a:rPr lang="en-US" altLang="it-IT" smtClean="0">
                <a:solidFill>
                  <a:srgbClr val="FFFF00"/>
                </a:solidFill>
                <a:latin typeface="Comic Sans MS" pitchFamily="66" charset="0"/>
              </a:rPr>
              <a:t>Le Specie tendono a stare in  cluster quando le risorse sono disponibili</a:t>
            </a:r>
          </a:p>
          <a:p>
            <a:pPr lvl="1" eaLnBrk="1" hangingPunct="1"/>
            <a:r>
              <a:rPr lang="en-US" altLang="it-IT" smtClean="0">
                <a:solidFill>
                  <a:srgbClr val="FFFF00"/>
                </a:solidFill>
                <a:latin typeface="Comic Sans MS" pitchFamily="66" charset="0"/>
              </a:rPr>
              <a:t>I gruppi hanno migliore fortuna di  reperire risorse stando aggregati</a:t>
            </a:r>
          </a:p>
          <a:p>
            <a:pPr lvl="1" eaLnBrk="1" hangingPunct="1"/>
            <a:r>
              <a:rPr lang="it-IT" altLang="it-IT" smtClean="0">
                <a:solidFill>
                  <a:srgbClr val="FFFF00"/>
                </a:solidFill>
                <a:latin typeface="Comic Sans MS" pitchFamily="66" charset="0"/>
              </a:rPr>
              <a:t>Si proteggono dai predatori</a:t>
            </a:r>
          </a:p>
          <a:p>
            <a:pPr lvl="1" eaLnBrk="1" hangingPunct="1"/>
            <a:r>
              <a:rPr lang="it-IT" altLang="it-IT" smtClean="0">
                <a:solidFill>
                  <a:srgbClr val="FFFF00"/>
                </a:solidFill>
                <a:latin typeface="Comic Sans MS" pitchFamily="66" charset="0"/>
              </a:rPr>
              <a:t>Riescono ad ottenere prede</a:t>
            </a:r>
          </a:p>
          <a:p>
            <a:pPr lvl="1" eaLnBrk="1" hangingPunct="1"/>
            <a:r>
              <a:rPr lang="it-IT" altLang="it-IT" smtClean="0">
                <a:solidFill>
                  <a:srgbClr val="FFFF00"/>
                </a:solidFill>
                <a:latin typeface="Comic Sans MS" pitchFamily="66" charset="0"/>
              </a:rPr>
              <a:t>Riescono ad accoppiarsi e poi a curare la prole</a:t>
            </a:r>
          </a:p>
        </p:txBody>
      </p:sp>
      <p:sp>
        <p:nvSpPr>
          <p:cNvPr id="30722" name="Rectangle 2"/>
          <p:cNvSpPr>
            <a:spLocks noChangeArrowheads="1"/>
          </p:cNvSpPr>
          <p:nvPr/>
        </p:nvSpPr>
        <p:spPr bwMode="auto">
          <a:xfrm>
            <a:off x="395288" y="333375"/>
            <a:ext cx="8424862" cy="1143000"/>
          </a:xfrm>
          <a:prstGeom prst="rect">
            <a:avLst/>
          </a:prstGeom>
          <a:noFill/>
          <a:ln w="9525">
            <a:noFill/>
            <a:miter lim="800000"/>
            <a:headEnd/>
            <a:tailEnd/>
          </a:ln>
        </p:spPr>
        <p:txBody>
          <a:bodyPr anchor="ctr"/>
          <a:lstStyle/>
          <a:p>
            <a:pPr>
              <a:spcBef>
                <a:spcPct val="0"/>
              </a:spcBef>
              <a:defRPr/>
            </a:pPr>
            <a:r>
              <a:rPr lang="en-US" sz="4400" dirty="0" err="1">
                <a:effectLst>
                  <a:outerShdw blurRad="38100" dist="38100" dir="2700000" algn="tl">
                    <a:srgbClr val="000000"/>
                  </a:outerShdw>
                </a:effectLst>
              </a:rPr>
              <a:t>Molte</a:t>
            </a:r>
            <a:r>
              <a:rPr lang="en-US" sz="4400" dirty="0">
                <a:effectLst>
                  <a:outerShdw blurRad="38100" dist="38100" dir="2700000" algn="tl">
                    <a:srgbClr val="000000"/>
                  </a:outerShdw>
                </a:effectLst>
              </a:rPr>
              <a:t> </a:t>
            </a:r>
            <a:r>
              <a:rPr lang="en-US" sz="4400" dirty="0" err="1">
                <a:effectLst>
                  <a:outerShdw blurRad="38100" dist="38100" dir="2700000" algn="tl">
                    <a:srgbClr val="000000"/>
                  </a:outerShdw>
                </a:effectLst>
              </a:rPr>
              <a:t>popolazioni</a:t>
            </a:r>
            <a:r>
              <a:rPr lang="en-US" sz="4400" dirty="0">
                <a:effectLst>
                  <a:outerShdw blurRad="38100" dist="38100" dir="2700000" algn="tl">
                    <a:srgbClr val="000000"/>
                  </a:outerShdw>
                </a:effectLst>
              </a:rPr>
              <a:t> </a:t>
            </a:r>
            <a:r>
              <a:rPr lang="en-US" sz="4400" dirty="0" err="1">
                <a:effectLst>
                  <a:outerShdw blurRad="38100" dist="38100" dir="2700000" algn="tl">
                    <a:srgbClr val="000000"/>
                  </a:outerShdw>
                </a:effectLst>
              </a:rPr>
              <a:t>vivono</a:t>
            </a:r>
            <a:r>
              <a:rPr lang="en-US" sz="4400" dirty="0">
                <a:effectLst>
                  <a:outerShdw blurRad="38100" dist="38100" dir="2700000" algn="tl">
                    <a:srgbClr val="000000"/>
                  </a:outerShdw>
                </a:effectLst>
              </a:rPr>
              <a:t> </a:t>
            </a:r>
            <a:r>
              <a:rPr lang="en-US" sz="4400" dirty="0" err="1">
                <a:effectLst>
                  <a:outerShdw blurRad="38100" dist="38100" dir="2700000" algn="tl">
                    <a:srgbClr val="000000"/>
                  </a:outerShdw>
                </a:effectLst>
              </a:rPr>
              <a:t>insieme</a:t>
            </a:r>
            <a:r>
              <a:rPr lang="en-US" sz="4400" dirty="0">
                <a:effectLst>
                  <a:outerShdw blurRad="38100" dist="38100" dir="2700000" algn="tl">
                    <a:srgbClr val="000000"/>
                  </a:outerShdw>
                </a:effectLst>
              </a:rPr>
              <a:t> in Clumps o Patches </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solidFill>
                  <a:srgbClr val="FFFF00"/>
                </a:solidFill>
                <a:latin typeface="Comic Sans MS" pitchFamily="66" charset="0"/>
              </a:rPr>
              <a:t>Perché aggregati???</a:t>
            </a:r>
            <a:endParaRPr lang="it-IT" dirty="0">
              <a:solidFill>
                <a:srgbClr val="FFFF00"/>
              </a:solidFill>
              <a:latin typeface="Comic Sans MS" pitchFamily="66" charset="0"/>
            </a:endParaRPr>
          </a:p>
        </p:txBody>
      </p:sp>
      <p:pic>
        <p:nvPicPr>
          <p:cNvPr id="176131" name="Segnaposto contenuto 3" descr="stree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455738"/>
            <a:ext cx="6697662" cy="5056187"/>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idx="4294967295"/>
          </p:nvPr>
        </p:nvSpPr>
        <p:spPr>
          <a:xfrm>
            <a:off x="457200" y="228600"/>
            <a:ext cx="8507413" cy="1143000"/>
          </a:xfrm>
        </p:spPr>
        <p:txBody>
          <a:bodyPr anchor="b"/>
          <a:lstStyle/>
          <a:p>
            <a:pPr eaLnBrk="1" hangingPunct="1">
              <a:defRPr/>
            </a:pPr>
            <a:r>
              <a:rPr lang="en-US" sz="4000" dirty="0" smtClean="0">
                <a:solidFill>
                  <a:srgbClr val="FFFF00"/>
                </a:solidFill>
                <a:latin typeface="Comic Sans MS" pitchFamily="66" charset="0"/>
              </a:rPr>
              <a:t>Le </a:t>
            </a:r>
            <a:r>
              <a:rPr lang="en-US" sz="4000" dirty="0" err="1" smtClean="0">
                <a:solidFill>
                  <a:srgbClr val="FFFF00"/>
                </a:solidFill>
                <a:latin typeface="Comic Sans MS" pitchFamily="66" charset="0"/>
              </a:rPr>
              <a:t>populazioni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possono</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crescere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diminuire</a:t>
            </a:r>
            <a:r>
              <a:rPr lang="en-US" sz="4000" dirty="0" smtClean="0">
                <a:solidFill>
                  <a:srgbClr val="FFFF00"/>
                </a:solidFill>
                <a:latin typeface="Comic Sans MS" pitchFamily="66" charset="0"/>
              </a:rPr>
              <a:t> o </a:t>
            </a:r>
            <a:r>
              <a:rPr lang="en-US" sz="4000" dirty="0" err="1" smtClean="0">
                <a:solidFill>
                  <a:srgbClr val="FFFF00"/>
                </a:solidFill>
                <a:latin typeface="Comic Sans MS" pitchFamily="66" charset="0"/>
              </a:rPr>
              <a:t>restare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stabili</a:t>
            </a:r>
            <a:endParaRPr lang="en-US" sz="4000" dirty="0" smtClean="0">
              <a:solidFill>
                <a:srgbClr val="FFFF00"/>
              </a:solidFill>
              <a:latin typeface="Comic Sans MS" pitchFamily="66" charset="0"/>
            </a:endParaRPr>
          </a:p>
        </p:txBody>
      </p:sp>
      <p:sp>
        <p:nvSpPr>
          <p:cNvPr id="177155" name="Rectangle 3"/>
          <p:cNvSpPr>
            <a:spLocks noGrp="1" noChangeArrowheads="1"/>
          </p:cNvSpPr>
          <p:nvPr>
            <p:ph type="body" idx="4294967295"/>
          </p:nvPr>
        </p:nvSpPr>
        <p:spPr>
          <a:xfrm>
            <a:off x="0" y="1412875"/>
            <a:ext cx="9144000" cy="4495800"/>
          </a:xfrm>
        </p:spPr>
        <p:txBody>
          <a:bodyPr/>
          <a:lstStyle/>
          <a:p>
            <a:pPr eaLnBrk="1" hangingPunct="1"/>
            <a:r>
              <a:rPr lang="en-US" altLang="it-IT" smtClean="0">
                <a:solidFill>
                  <a:srgbClr val="FFFF00"/>
                </a:solidFill>
                <a:latin typeface="Comic Sans MS" pitchFamily="66" charset="0"/>
              </a:rPr>
              <a:t>La taglia di una popolazione è determinata da:</a:t>
            </a:r>
          </a:p>
          <a:p>
            <a:pPr lvl="1" eaLnBrk="1" hangingPunct="1"/>
            <a:r>
              <a:rPr lang="en-US" altLang="it-IT" smtClean="0">
                <a:solidFill>
                  <a:srgbClr val="FFFF00"/>
                </a:solidFill>
                <a:latin typeface="Comic Sans MS" pitchFamily="66" charset="0"/>
              </a:rPr>
              <a:t>Nascite</a:t>
            </a:r>
          </a:p>
          <a:p>
            <a:pPr lvl="1" eaLnBrk="1" hangingPunct="1"/>
            <a:r>
              <a:rPr lang="en-US" altLang="it-IT" smtClean="0">
                <a:solidFill>
                  <a:srgbClr val="FFFF00"/>
                </a:solidFill>
                <a:latin typeface="Comic Sans MS" pitchFamily="66" charset="0"/>
              </a:rPr>
              <a:t>Morti</a:t>
            </a:r>
          </a:p>
          <a:p>
            <a:pPr lvl="1" eaLnBrk="1" hangingPunct="1"/>
            <a:r>
              <a:rPr lang="en-US" altLang="it-IT" smtClean="0">
                <a:solidFill>
                  <a:srgbClr val="FFFF00"/>
                </a:solidFill>
                <a:latin typeface="Comic Sans MS" pitchFamily="66" charset="0"/>
              </a:rPr>
              <a:t>Immigrazioni</a:t>
            </a:r>
          </a:p>
          <a:p>
            <a:pPr lvl="1" eaLnBrk="1" hangingPunct="1"/>
            <a:r>
              <a:rPr lang="en-US" altLang="it-IT" smtClean="0">
                <a:solidFill>
                  <a:srgbClr val="FFFF00"/>
                </a:solidFill>
                <a:latin typeface="Comic Sans MS" pitchFamily="66" charset="0"/>
              </a:rPr>
              <a:t>Emigrazioni</a:t>
            </a:r>
          </a:p>
          <a:p>
            <a:pPr lvl="1" eaLnBrk="1" hangingPunct="1"/>
            <a:endParaRPr lang="en-US" altLang="it-IT" sz="900" smtClean="0">
              <a:solidFill>
                <a:srgbClr val="FFFF00"/>
              </a:solidFill>
              <a:latin typeface="Comic Sans MS" pitchFamily="66" charset="0"/>
            </a:endParaRPr>
          </a:p>
          <a:p>
            <a:pPr eaLnBrk="1" hangingPunct="1"/>
            <a:r>
              <a:rPr lang="en-US" altLang="it-IT" smtClean="0">
                <a:solidFill>
                  <a:srgbClr val="FFFF00"/>
                </a:solidFill>
                <a:latin typeface="Comic Sans MS" pitchFamily="66" charset="0"/>
              </a:rPr>
              <a:t>Il cambiamento in una popolazione =</a:t>
            </a:r>
          </a:p>
          <a:p>
            <a:pPr algn="just" eaLnBrk="1" hangingPunct="1">
              <a:buFontTx/>
              <a:buNone/>
            </a:pPr>
            <a:r>
              <a:rPr lang="en-US" altLang="it-IT" smtClean="0">
                <a:solidFill>
                  <a:srgbClr val="FFFF00"/>
                </a:solidFill>
                <a:latin typeface="Comic Sans MS" pitchFamily="66" charset="0"/>
              </a:rPr>
              <a:t>    (nascite + immigrazioni) – (morti + emigrazioni)</a:t>
            </a:r>
          </a:p>
          <a:p>
            <a:pPr lvl="1" eaLnBrk="1" hangingPunct="1"/>
            <a:endParaRPr lang="en-US" altLang="it-IT"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685800" y="381000"/>
            <a:ext cx="7772400" cy="1143000"/>
          </a:xfrm>
        </p:spPr>
        <p:txBody>
          <a:bodyPr/>
          <a:lstStyle/>
          <a:p>
            <a:r>
              <a:rPr lang="en-US" altLang="it-IT" smtClean="0">
                <a:solidFill>
                  <a:srgbClr val="FFFF00"/>
                </a:solidFill>
                <a:effectLst/>
                <a:latin typeface="Comic Sans MS" pitchFamily="66" charset="0"/>
              </a:rPr>
              <a:t>Struttura di età</a:t>
            </a:r>
          </a:p>
        </p:txBody>
      </p:sp>
      <p:sp>
        <p:nvSpPr>
          <p:cNvPr id="178179" name="Rectangle 3"/>
          <p:cNvSpPr>
            <a:spLocks noGrp="1" noChangeArrowheads="1"/>
          </p:cNvSpPr>
          <p:nvPr>
            <p:ph type="body" idx="1"/>
          </p:nvPr>
        </p:nvSpPr>
        <p:spPr>
          <a:xfrm>
            <a:off x="533400" y="1676400"/>
            <a:ext cx="8153400" cy="3276600"/>
          </a:xfrm>
        </p:spPr>
        <p:txBody>
          <a:bodyPr/>
          <a:lstStyle/>
          <a:p>
            <a:r>
              <a:rPr lang="en-US" altLang="it-IT" smtClean="0">
                <a:solidFill>
                  <a:srgbClr val="FFFF00"/>
                </a:solidFill>
                <a:latin typeface="Comic Sans MS" pitchFamily="66" charset="0"/>
              </a:rPr>
              <a:t>La struttura dell’età di una popolazione, rappresentata solitamente da un grafico, indica se crescerà, diminuirà o non subirà variazioni</a:t>
            </a:r>
          </a:p>
          <a:p>
            <a:pPr>
              <a:buFontTx/>
              <a:buNone/>
            </a:pPr>
            <a:endParaRPr lang="en-US" altLang="it-IT" smtClean="0">
              <a:solidFill>
                <a:srgbClr val="FFFF00"/>
              </a:solidFill>
              <a:latin typeface="Comic Sans MS" pitchFamily="66" charset="0"/>
            </a:endParaRPr>
          </a:p>
          <a:p>
            <a:pPr eaLnBrk="1" hangingPunct="1"/>
            <a:r>
              <a:rPr lang="en-US" altLang="it-IT" smtClean="0">
                <a:solidFill>
                  <a:srgbClr val="FFFF00"/>
                </a:solidFill>
                <a:latin typeface="Comic Sans MS" pitchFamily="66" charset="0"/>
              </a:rPr>
              <a:t>La popolazione si può suddividere:</a:t>
            </a:r>
          </a:p>
          <a:p>
            <a:pPr lvl="1" eaLnBrk="1" hangingPunct="1"/>
            <a:r>
              <a:rPr lang="en-US" altLang="it-IT" smtClean="0">
                <a:solidFill>
                  <a:srgbClr val="FFFF00"/>
                </a:solidFill>
                <a:latin typeface="Comic Sans MS" pitchFamily="66" charset="0"/>
              </a:rPr>
              <a:t>Età Pre-riproduttiva</a:t>
            </a:r>
          </a:p>
          <a:p>
            <a:pPr lvl="1" eaLnBrk="1" hangingPunct="1"/>
            <a:r>
              <a:rPr lang="en-US" altLang="it-IT" smtClean="0">
                <a:solidFill>
                  <a:srgbClr val="FFFF00"/>
                </a:solidFill>
                <a:latin typeface="Comic Sans MS" pitchFamily="66" charset="0"/>
              </a:rPr>
              <a:t>Età riproduttia</a:t>
            </a:r>
          </a:p>
          <a:p>
            <a:pPr lvl="1" eaLnBrk="1" hangingPunct="1"/>
            <a:r>
              <a:rPr lang="en-US" altLang="it-IT" smtClean="0">
                <a:solidFill>
                  <a:srgbClr val="FFFF00"/>
                </a:solidFill>
                <a:latin typeface="Comic Sans MS" pitchFamily="66" charset="0"/>
              </a:rPr>
              <a:t>Età postriproduttiva</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80975" y="0"/>
            <a:ext cx="9324975" cy="1143000"/>
          </a:xfrm>
        </p:spPr>
        <p:txBody>
          <a:bodyPr/>
          <a:lstStyle/>
          <a:p>
            <a:r>
              <a:rPr lang="en-US" altLang="it-IT" smtClean="0">
                <a:solidFill>
                  <a:srgbClr val="FFFF00"/>
                </a:solidFill>
                <a:effectLst/>
                <a:latin typeface="Comic Sans MS" pitchFamily="66" charset="0"/>
              </a:rPr>
              <a:t>Diagramma della struttura di età</a:t>
            </a:r>
          </a:p>
        </p:txBody>
      </p:sp>
      <p:sp>
        <p:nvSpPr>
          <p:cNvPr id="179203" name="Rectangle 5"/>
          <p:cNvSpPr>
            <a:spLocks noChangeArrowheads="1"/>
          </p:cNvSpPr>
          <p:nvPr/>
        </p:nvSpPr>
        <p:spPr bwMode="auto">
          <a:xfrm>
            <a:off x="0" y="1143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a:solidFill>
                  <a:srgbClr val="FFFF00"/>
                </a:solidFill>
                <a:latin typeface="Comic Sans MS" pitchFamily="66" charset="0"/>
              </a:rPr>
              <a:t>Crescita Positiva      Crescita Zero       Crescita Negativa</a:t>
            </a:r>
          </a:p>
          <a:p>
            <a:pPr algn="ctr" eaLnBrk="1" hangingPunct="1">
              <a:spcBef>
                <a:spcPct val="50000"/>
              </a:spcBef>
              <a:buClrTx/>
              <a:buFontTx/>
              <a:buNone/>
            </a:pPr>
            <a:r>
              <a:rPr lang="en-US" altLang="it-IT" sz="2400">
                <a:solidFill>
                  <a:srgbClr val="FFFF00"/>
                </a:solidFill>
                <a:latin typeface="Comic Sans MS" pitchFamily="66" charset="0"/>
              </a:rPr>
              <a:t>Piramide 	             Bordi Verticali 	 Piramide Invertita</a:t>
            </a:r>
            <a:endParaRPr lang="en-US" altLang="it-IT">
              <a:solidFill>
                <a:srgbClr val="FFFF00"/>
              </a:solidFill>
              <a:latin typeface="Comic Sans MS" pitchFamily="66" charset="0"/>
            </a:endParaRPr>
          </a:p>
        </p:txBody>
      </p:sp>
      <p:pic>
        <p:nvPicPr>
          <p:cNvPr id="179204" name="Picture 8" descr="age 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0" y="620713"/>
            <a:ext cx="45720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Ed un altro grande ecologo, Slobodkin nel 1962 suggerisce che: </a:t>
            </a:r>
          </a:p>
          <a:p>
            <a:pPr algn="ctr" eaLnBrk="1" hangingPunct="1">
              <a:spcBef>
                <a:spcPct val="50000"/>
              </a:spcBef>
              <a:buClrTx/>
              <a:buFontTx/>
              <a:buNone/>
            </a:pPr>
            <a:r>
              <a:rPr lang="it-IT" altLang="it-IT">
                <a:solidFill>
                  <a:srgbClr val="FFFF00"/>
                </a:solidFill>
                <a:latin typeface="Comic Sans MS" pitchFamily="66" charset="0"/>
              </a:rPr>
              <a:t>“l'ecologia, in termini generali, si occupa dell'interazione tra gli organismi e il loro ambiente nel più ampio senso possibile”</a:t>
            </a:r>
          </a:p>
        </p:txBody>
      </p:sp>
      <p:pic>
        <p:nvPicPr>
          <p:cNvPr id="32771"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7475" y="188913"/>
            <a:ext cx="36957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r>
              <a:rPr lang="it-IT" sz="3200" dirty="0">
                <a:solidFill>
                  <a:srgbClr val="FFFF00"/>
                </a:solidFill>
                <a:latin typeface="Comic Sans MS" pitchFamily="66" charset="0"/>
              </a:rPr>
              <a:t>Considerazioni sulla popolazione Italiana</a:t>
            </a:r>
          </a:p>
        </p:txBody>
      </p:sp>
      <p:sp>
        <p:nvSpPr>
          <p:cNvPr id="180227" name="Rectangle 3"/>
          <p:cNvSpPr>
            <a:spLocks noGrp="1" noChangeArrowheads="1"/>
          </p:cNvSpPr>
          <p:nvPr>
            <p:ph type="body" idx="1"/>
          </p:nvPr>
        </p:nvSpPr>
        <p:spPr>
          <a:xfrm>
            <a:off x="457200" y="1268413"/>
            <a:ext cx="8507413" cy="4827587"/>
          </a:xfrm>
          <a:ln>
            <a:solidFill>
              <a:srgbClr val="E81818"/>
            </a:solidFill>
            <a:miter lim="800000"/>
            <a:headEnd/>
            <a:tailEnd/>
          </a:ln>
        </p:spPr>
        <p:txBody>
          <a:bodyPr anchor="ctr" anchorCtr="1"/>
          <a:lstStyle/>
          <a:p>
            <a:pPr>
              <a:lnSpc>
                <a:spcPct val="120000"/>
              </a:lnSpc>
            </a:pPr>
            <a:r>
              <a:rPr lang="it-IT" altLang="it-IT" sz="2400" smtClean="0">
                <a:solidFill>
                  <a:srgbClr val="FFFF00"/>
                </a:solidFill>
                <a:latin typeface="Comic Sans MS" pitchFamily="66" charset="0"/>
              </a:rPr>
              <a:t>Il restringimento della base evidenzia il minor numero dei nati</a:t>
            </a:r>
          </a:p>
          <a:p>
            <a:pPr>
              <a:lnSpc>
                <a:spcPct val="120000"/>
              </a:lnSpc>
            </a:pPr>
            <a:r>
              <a:rPr lang="it-IT" altLang="it-IT" sz="2400" smtClean="0">
                <a:solidFill>
                  <a:srgbClr val="FFFF00"/>
                </a:solidFill>
                <a:latin typeface="Comic Sans MS" pitchFamily="66" charset="0"/>
              </a:rPr>
              <a:t>Il profilo piu’ “ingrassato” nella parte alta del grafico è significativo per l’allungamento della vita media (e minore mortalità infantile)</a:t>
            </a:r>
          </a:p>
          <a:p>
            <a:pPr>
              <a:lnSpc>
                <a:spcPct val="120000"/>
              </a:lnSpc>
            </a:pPr>
            <a:r>
              <a:rPr lang="it-IT" altLang="it-IT" sz="2400" u="sng" smtClean="0">
                <a:solidFill>
                  <a:srgbClr val="FFFF00"/>
                </a:solidFill>
                <a:latin typeface="Comic Sans MS" pitchFamily="66" charset="0"/>
              </a:rPr>
              <a:t>Si può notare la maggiore vita media del sesso femminile rispetto ai maschi</a:t>
            </a:r>
          </a:p>
          <a:p>
            <a:pPr>
              <a:lnSpc>
                <a:spcPct val="120000"/>
              </a:lnSpc>
            </a:pPr>
            <a:r>
              <a:rPr lang="it-IT" altLang="it-IT" sz="2400" smtClean="0">
                <a:solidFill>
                  <a:srgbClr val="FFFF00"/>
                </a:solidFill>
                <a:latin typeface="Comic Sans MS" pitchFamily="66" charset="0"/>
              </a:rPr>
              <a:t>L’allungamento della vita media pone dei problemi in merito all’età pensionabile in una società e in merito alle strutture idonee ad una popolazione piu’ anziana.</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04813"/>
            <a:ext cx="9144000" cy="1143000"/>
          </a:xfrm>
        </p:spPr>
        <p:txBody>
          <a:bodyPr/>
          <a:lstStyle/>
          <a:p>
            <a:pPr eaLnBrk="1" hangingPunct="1">
              <a:defRPr/>
            </a:pPr>
            <a:r>
              <a:rPr lang="en-US" sz="4000" dirty="0" err="1" smtClean="0">
                <a:solidFill>
                  <a:srgbClr val="FFFF00"/>
                </a:solidFill>
                <a:latin typeface="Comic Sans MS" pitchFamily="66" charset="0"/>
              </a:rPr>
              <a:t>Una</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popolazione</a:t>
            </a:r>
            <a:r>
              <a:rPr lang="en-US" sz="4000" dirty="0" smtClean="0">
                <a:solidFill>
                  <a:srgbClr val="FFFF00"/>
                </a:solidFill>
                <a:latin typeface="Comic Sans MS" pitchFamily="66" charset="0"/>
              </a:rPr>
              <a:t> non </a:t>
            </a:r>
            <a:r>
              <a:rPr lang="en-US" sz="4000" dirty="0" err="1" smtClean="0">
                <a:solidFill>
                  <a:srgbClr val="FFFF00"/>
                </a:solidFill>
                <a:latin typeface="Comic Sans MS" pitchFamily="66" charset="0"/>
              </a:rPr>
              <a:t>può</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crescere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indefinitamente</a:t>
            </a:r>
            <a:r>
              <a:rPr lang="en-US" sz="4000" dirty="0" smtClean="0">
                <a:solidFill>
                  <a:srgbClr val="FFFF00"/>
                </a:solidFill>
                <a:latin typeface="Comic Sans MS" pitchFamily="66" charset="0"/>
              </a:rPr>
              <a:t> </a:t>
            </a:r>
            <a:br>
              <a:rPr lang="en-US" sz="4000" dirty="0" smtClean="0">
                <a:solidFill>
                  <a:srgbClr val="FFFF00"/>
                </a:solidFill>
                <a:latin typeface="Comic Sans MS" pitchFamily="66" charset="0"/>
              </a:rPr>
            </a:br>
            <a:r>
              <a:rPr lang="en-US" sz="4000" dirty="0" smtClean="0">
                <a:solidFill>
                  <a:srgbClr val="FFFF00"/>
                </a:solidFill>
                <a:latin typeface="Comic Sans MS" pitchFamily="66" charset="0"/>
              </a:rPr>
              <a:t>Curve J </a:t>
            </a:r>
            <a:r>
              <a:rPr lang="en-US" sz="4000" dirty="0" err="1" smtClean="0">
                <a:solidFill>
                  <a:srgbClr val="FFFF00"/>
                </a:solidFill>
                <a:latin typeface="Comic Sans MS" pitchFamily="66" charset="0"/>
              </a:rPr>
              <a:t>ed</a:t>
            </a:r>
            <a:r>
              <a:rPr lang="en-US" sz="4000" dirty="0" smtClean="0">
                <a:solidFill>
                  <a:srgbClr val="FFFF00"/>
                </a:solidFill>
                <a:latin typeface="Comic Sans MS" pitchFamily="66" charset="0"/>
              </a:rPr>
              <a:t> S</a:t>
            </a:r>
          </a:p>
        </p:txBody>
      </p:sp>
      <p:sp>
        <p:nvSpPr>
          <p:cNvPr id="181251" name="Rectangle 3"/>
          <p:cNvSpPr>
            <a:spLocks noGrp="1" noChangeArrowheads="1"/>
          </p:cNvSpPr>
          <p:nvPr>
            <p:ph type="body" idx="1"/>
          </p:nvPr>
        </p:nvSpPr>
        <p:spPr>
          <a:xfrm>
            <a:off x="250825" y="2133600"/>
            <a:ext cx="8229600" cy="4495800"/>
          </a:xfrm>
        </p:spPr>
        <p:txBody>
          <a:bodyPr/>
          <a:lstStyle/>
          <a:p>
            <a:pPr eaLnBrk="1" hangingPunct="1"/>
            <a:r>
              <a:rPr lang="en-US" altLang="it-IT" sz="2800" smtClean="0">
                <a:solidFill>
                  <a:srgbClr val="FFFF00"/>
                </a:solidFill>
                <a:latin typeface="Comic Sans MS" pitchFamily="66" charset="0"/>
              </a:rPr>
              <a:t>Esiste un Potenziale biotico che può essere:</a:t>
            </a:r>
          </a:p>
          <a:p>
            <a:pPr lvl="1" eaLnBrk="1" hangingPunct="1"/>
            <a:r>
              <a:rPr lang="en-US" altLang="it-IT" smtClean="0">
                <a:solidFill>
                  <a:srgbClr val="FFFF00"/>
                </a:solidFill>
                <a:latin typeface="Comic Sans MS" pitchFamily="66" charset="0"/>
              </a:rPr>
              <a:t>Basso</a:t>
            </a:r>
          </a:p>
          <a:p>
            <a:pPr lvl="1" eaLnBrk="1" hangingPunct="1"/>
            <a:r>
              <a:rPr lang="en-US" altLang="it-IT" smtClean="0">
                <a:solidFill>
                  <a:srgbClr val="FFFF00"/>
                </a:solidFill>
                <a:latin typeface="Comic Sans MS" pitchFamily="66" charset="0"/>
              </a:rPr>
              <a:t>Elevato</a:t>
            </a:r>
          </a:p>
          <a:p>
            <a:pPr lvl="1" eaLnBrk="1" hangingPunct="1"/>
            <a:endParaRPr lang="en-US" altLang="it-IT" smtClean="0">
              <a:latin typeface="Comic Sans MS" pitchFamily="66"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228600"/>
            <a:ext cx="7772400" cy="762000"/>
          </a:xfrm>
        </p:spPr>
        <p:txBody>
          <a:bodyPr/>
          <a:lstStyle/>
          <a:p>
            <a:r>
              <a:rPr lang="en-US" altLang="it-IT" smtClean="0">
                <a:solidFill>
                  <a:srgbClr val="FFFF00"/>
                </a:solidFill>
                <a:effectLst/>
                <a:latin typeface="Comic Sans MS" pitchFamily="66" charset="0"/>
              </a:rPr>
              <a:t>Potenziale Biotico</a:t>
            </a:r>
          </a:p>
        </p:txBody>
      </p:sp>
      <p:sp>
        <p:nvSpPr>
          <p:cNvPr id="182275" name="Rectangle 3"/>
          <p:cNvSpPr>
            <a:spLocks noGrp="1" noChangeArrowheads="1"/>
          </p:cNvSpPr>
          <p:nvPr>
            <p:ph type="body" idx="1"/>
          </p:nvPr>
        </p:nvSpPr>
        <p:spPr>
          <a:xfrm>
            <a:off x="228600" y="1981200"/>
            <a:ext cx="4056063" cy="4495800"/>
          </a:xfrm>
          <a:solidFill>
            <a:schemeClr val="bg1"/>
          </a:solidFill>
        </p:spPr>
        <p:txBody>
          <a:bodyPr/>
          <a:lstStyle/>
          <a:p>
            <a:pPr>
              <a:buFontTx/>
              <a:buNone/>
            </a:pPr>
            <a:r>
              <a:rPr lang="en-US" altLang="it-IT" sz="2000" smtClean="0">
                <a:solidFill>
                  <a:srgbClr val="FFFF00"/>
                </a:solidFill>
                <a:latin typeface="Comic Sans MS" pitchFamily="66" charset="0"/>
              </a:rPr>
              <a:t>Fattori abiotici favorevoli</a:t>
            </a:r>
            <a:r>
              <a:rPr lang="en-US" altLang="it-IT" sz="1800" b="1" smtClean="0">
                <a:solidFill>
                  <a:srgbClr val="FFFF00"/>
                </a:solidFill>
                <a:latin typeface="Comic Sans MS" pitchFamily="66" charset="0"/>
              </a:rPr>
              <a:t>:</a:t>
            </a:r>
          </a:p>
          <a:p>
            <a:pPr lvl="2"/>
            <a:r>
              <a:rPr lang="en-US" altLang="it-IT" sz="1800" b="1" smtClean="0">
                <a:solidFill>
                  <a:srgbClr val="FFFF00"/>
                </a:solidFill>
                <a:latin typeface="Comic Sans MS" pitchFamily="66" charset="0"/>
              </a:rPr>
              <a:t>Luce </a:t>
            </a:r>
          </a:p>
          <a:p>
            <a:pPr lvl="2"/>
            <a:r>
              <a:rPr lang="en-US" altLang="it-IT" sz="1800" b="1" smtClean="0">
                <a:solidFill>
                  <a:srgbClr val="FFFF00"/>
                </a:solidFill>
                <a:latin typeface="Comic Sans MS" pitchFamily="66" charset="0"/>
              </a:rPr>
              <a:t>Temperatura</a:t>
            </a:r>
          </a:p>
          <a:p>
            <a:pPr lvl="2"/>
            <a:r>
              <a:rPr lang="en-US" altLang="it-IT" sz="1800" b="1" smtClean="0">
                <a:solidFill>
                  <a:srgbClr val="FFFF00"/>
                </a:solidFill>
                <a:latin typeface="Comic Sans MS" pitchFamily="66" charset="0"/>
              </a:rPr>
              <a:t>Disponibilità di nutrienti</a:t>
            </a:r>
          </a:p>
          <a:p>
            <a:pPr lvl="2">
              <a:buFontTx/>
              <a:buNone/>
            </a:pPr>
            <a:endParaRPr lang="en-US" altLang="it-IT" sz="1800" b="1" smtClean="0">
              <a:solidFill>
                <a:srgbClr val="FFFF00"/>
              </a:solidFill>
              <a:latin typeface="Comic Sans MS" pitchFamily="66" charset="0"/>
            </a:endParaRPr>
          </a:p>
          <a:p>
            <a:pPr lvl="1"/>
            <a:r>
              <a:rPr lang="en-US" altLang="it-IT" sz="1800" b="1" smtClean="0">
                <a:solidFill>
                  <a:srgbClr val="FFFF00"/>
                </a:solidFill>
                <a:latin typeface="Comic Sans MS" pitchFamily="66" charset="0"/>
              </a:rPr>
              <a:t>Fattori biotici:</a:t>
            </a:r>
          </a:p>
          <a:p>
            <a:pPr lvl="2"/>
            <a:r>
              <a:rPr lang="en-US" altLang="it-IT" sz="1800" b="1" smtClean="0">
                <a:solidFill>
                  <a:srgbClr val="FFFF00"/>
                </a:solidFill>
                <a:latin typeface="Comic Sans MS" pitchFamily="66" charset="0"/>
              </a:rPr>
              <a:t>Tasso riproduttivo</a:t>
            </a:r>
          </a:p>
          <a:p>
            <a:pPr lvl="2"/>
            <a:r>
              <a:rPr lang="en-US" altLang="it-IT" sz="1800" b="1" smtClean="0">
                <a:solidFill>
                  <a:srgbClr val="FFFF00"/>
                </a:solidFill>
                <a:latin typeface="Comic Sans MS" pitchFamily="66" charset="0"/>
              </a:rPr>
              <a:t>Nicchia generalizzata</a:t>
            </a:r>
          </a:p>
          <a:p>
            <a:pPr lvl="2"/>
            <a:r>
              <a:rPr lang="en-US" altLang="it-IT" sz="1800" b="1" smtClean="0">
                <a:solidFill>
                  <a:srgbClr val="FFFF00"/>
                </a:solidFill>
                <a:latin typeface="Comic Sans MS" pitchFamily="66" charset="0"/>
              </a:rPr>
              <a:t>Capacità di migrare o disperdersi</a:t>
            </a:r>
          </a:p>
          <a:p>
            <a:pPr lvl="2"/>
            <a:r>
              <a:rPr lang="en-US" altLang="it-IT" sz="1800" b="1" smtClean="0">
                <a:solidFill>
                  <a:srgbClr val="FFFF00"/>
                </a:solidFill>
                <a:latin typeface="Comic Sans MS" pitchFamily="66" charset="0"/>
              </a:rPr>
              <a:t>Adeguati meccanismi di difesa</a:t>
            </a:r>
          </a:p>
          <a:p>
            <a:pPr lvl="2"/>
            <a:r>
              <a:rPr lang="en-US" altLang="it-IT" sz="1800" b="1" smtClean="0">
                <a:solidFill>
                  <a:srgbClr val="FFFF00"/>
                </a:solidFill>
                <a:latin typeface="Comic Sans MS" pitchFamily="66" charset="0"/>
              </a:rPr>
              <a:t>Capacità di superare condizioni avverse</a:t>
            </a:r>
          </a:p>
        </p:txBody>
      </p:sp>
      <p:sp>
        <p:nvSpPr>
          <p:cNvPr id="182276" name="Rectangle 4"/>
          <p:cNvSpPr>
            <a:spLocks noChangeArrowheads="1"/>
          </p:cNvSpPr>
          <p:nvPr/>
        </p:nvSpPr>
        <p:spPr bwMode="auto">
          <a:xfrm>
            <a:off x="4572000" y="1981200"/>
            <a:ext cx="4572000" cy="45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Tx/>
              <a:buFontTx/>
              <a:buNone/>
            </a:pPr>
            <a:r>
              <a:rPr lang="en-US" altLang="it-IT" sz="2000">
                <a:solidFill>
                  <a:srgbClr val="FFFF00"/>
                </a:solidFill>
                <a:latin typeface="Comic Sans MS" pitchFamily="66" charset="0"/>
              </a:rPr>
              <a:t>Fattori abiotici sfavorevoli :</a:t>
            </a:r>
          </a:p>
          <a:p>
            <a:pPr lvl="2" eaLnBrk="1" hangingPunct="1">
              <a:buClrTx/>
            </a:pPr>
            <a:r>
              <a:rPr lang="en-US" altLang="it-IT" sz="1800" b="1">
                <a:solidFill>
                  <a:srgbClr val="FFFF00"/>
                </a:solidFill>
                <a:latin typeface="Comic Sans MS" pitchFamily="66" charset="0"/>
              </a:rPr>
              <a:t>Luce </a:t>
            </a:r>
          </a:p>
          <a:p>
            <a:pPr lvl="2" eaLnBrk="1" hangingPunct="1">
              <a:buClrTx/>
            </a:pPr>
            <a:r>
              <a:rPr lang="en-US" altLang="it-IT" sz="1800" b="1">
                <a:solidFill>
                  <a:srgbClr val="FFFF00"/>
                </a:solidFill>
                <a:latin typeface="Comic Sans MS" pitchFamily="66" charset="0"/>
              </a:rPr>
              <a:t>Temperatura</a:t>
            </a:r>
          </a:p>
          <a:p>
            <a:pPr lvl="2" eaLnBrk="1" hangingPunct="1">
              <a:buClrTx/>
            </a:pPr>
            <a:r>
              <a:rPr lang="en-US" altLang="it-IT" sz="1800" b="1">
                <a:solidFill>
                  <a:srgbClr val="FFFF00"/>
                </a:solidFill>
                <a:latin typeface="Comic Sans MS" pitchFamily="66" charset="0"/>
              </a:rPr>
              <a:t>Non disponibilità di nutrienti</a:t>
            </a:r>
          </a:p>
          <a:p>
            <a:pPr lvl="2" eaLnBrk="1" hangingPunct="1">
              <a:buClrTx/>
              <a:buFontTx/>
              <a:buNone/>
            </a:pPr>
            <a:endParaRPr lang="en-US" altLang="it-IT" sz="1800" b="1">
              <a:solidFill>
                <a:srgbClr val="FFFF00"/>
              </a:solidFill>
              <a:latin typeface="Comic Sans MS" pitchFamily="66" charset="0"/>
            </a:endParaRPr>
          </a:p>
          <a:p>
            <a:pPr lvl="1" eaLnBrk="1" hangingPunct="1"/>
            <a:r>
              <a:rPr lang="en-US" altLang="it-IT" sz="1800" b="1">
                <a:solidFill>
                  <a:srgbClr val="FFFF00"/>
                </a:solidFill>
                <a:latin typeface="Comic Sans MS" pitchFamily="66" charset="0"/>
              </a:rPr>
              <a:t>Fattori biotici sfavoravoli:</a:t>
            </a:r>
          </a:p>
          <a:p>
            <a:pPr lvl="2" eaLnBrk="1" hangingPunct="1">
              <a:buClrTx/>
            </a:pPr>
            <a:r>
              <a:rPr lang="en-US" altLang="it-IT" sz="1800" b="1">
                <a:solidFill>
                  <a:srgbClr val="FFFF00"/>
                </a:solidFill>
                <a:latin typeface="Comic Sans MS" pitchFamily="66" charset="0"/>
              </a:rPr>
              <a:t>Tasso riproduttivo basso</a:t>
            </a:r>
          </a:p>
          <a:p>
            <a:pPr lvl="2" eaLnBrk="1" hangingPunct="1">
              <a:buClrTx/>
            </a:pPr>
            <a:r>
              <a:rPr lang="en-US" altLang="it-IT" sz="1800" b="1">
                <a:solidFill>
                  <a:srgbClr val="FFFF00"/>
                </a:solidFill>
                <a:latin typeface="Comic Sans MS" pitchFamily="66" charset="0"/>
              </a:rPr>
              <a:t>Nicchia specializzata</a:t>
            </a:r>
          </a:p>
          <a:p>
            <a:pPr lvl="2" eaLnBrk="1" hangingPunct="1">
              <a:buClrTx/>
            </a:pPr>
            <a:r>
              <a:rPr lang="en-US" altLang="it-IT" sz="1800" b="1">
                <a:solidFill>
                  <a:srgbClr val="FFFF00"/>
                </a:solidFill>
                <a:latin typeface="Comic Sans MS" pitchFamily="66" charset="0"/>
              </a:rPr>
              <a:t>Incapacità di migrare o disperdersi</a:t>
            </a:r>
          </a:p>
          <a:p>
            <a:pPr lvl="2" eaLnBrk="1" hangingPunct="1">
              <a:buClrTx/>
            </a:pPr>
            <a:r>
              <a:rPr lang="en-US" altLang="it-IT" sz="1800" b="1">
                <a:solidFill>
                  <a:srgbClr val="FFFF00"/>
                </a:solidFill>
                <a:latin typeface="Comic Sans MS" pitchFamily="66" charset="0"/>
              </a:rPr>
              <a:t>Indeguati meccanismi di difesa</a:t>
            </a:r>
          </a:p>
          <a:p>
            <a:pPr lvl="2" eaLnBrk="1" hangingPunct="1">
              <a:buClrTx/>
            </a:pPr>
            <a:r>
              <a:rPr lang="en-US" altLang="it-IT" sz="1800" b="1">
                <a:solidFill>
                  <a:srgbClr val="FFFF00"/>
                </a:solidFill>
                <a:latin typeface="Comic Sans MS" pitchFamily="66" charset="0"/>
              </a:rPr>
              <a:t>Incapacità di superare condizioni avverse</a:t>
            </a:r>
          </a:p>
        </p:txBody>
      </p:sp>
      <p:sp>
        <p:nvSpPr>
          <p:cNvPr id="182277" name="Text Box 5"/>
          <p:cNvSpPr txBox="1">
            <a:spLocks noChangeArrowheads="1"/>
          </p:cNvSpPr>
          <p:nvPr/>
        </p:nvSpPr>
        <p:spPr bwMode="auto">
          <a:xfrm>
            <a:off x="101600" y="1066800"/>
            <a:ext cx="843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b="1">
                <a:solidFill>
                  <a:srgbClr val="FFFF00"/>
                </a:solidFill>
                <a:latin typeface="Comic Sans MS" pitchFamily="66" charset="0"/>
              </a:rPr>
              <a:t>Capacità di una popolazione di aumentare di dimensione</a:t>
            </a:r>
            <a:endParaRPr lang="it-IT" altLang="it-IT" sz="2400" b="1">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685800" y="762000"/>
            <a:ext cx="7772400" cy="5334000"/>
          </a:xfrm>
        </p:spPr>
        <p:txBody>
          <a:bodyPr/>
          <a:lstStyle/>
          <a:p>
            <a:pPr>
              <a:defRPr/>
            </a:pPr>
            <a:r>
              <a:rPr lang="en-US" sz="2800" b="1" dirty="0" err="1" smtClean="0">
                <a:solidFill>
                  <a:srgbClr val="FFFF00"/>
                </a:solidFill>
                <a:effectLst>
                  <a:outerShdw blurRad="38100" dist="38100" dir="2700000" algn="tl">
                    <a:srgbClr val="FFFFFF"/>
                  </a:outerShdw>
                </a:effectLst>
                <a:latin typeface="Comic Sans MS" pitchFamily="66" charset="0"/>
              </a:rPr>
              <a:t>Potenziale</a:t>
            </a:r>
            <a:r>
              <a:rPr lang="en-US" sz="2800" b="1" dirty="0" smtClean="0">
                <a:solidFill>
                  <a:srgbClr val="FFFF00"/>
                </a:solidFill>
                <a:effectLst>
                  <a:outerShdw blurRad="38100" dist="38100" dir="2700000" algn="tl">
                    <a:srgbClr val="FFFFFF"/>
                  </a:outerShdw>
                </a:effectLst>
                <a:latin typeface="Comic Sans MS" pitchFamily="66" charset="0"/>
              </a:rPr>
              <a:t> </a:t>
            </a:r>
            <a:r>
              <a:rPr lang="en-US" sz="2800" b="1" dirty="0" err="1">
                <a:solidFill>
                  <a:srgbClr val="FFFF00"/>
                </a:solidFill>
                <a:effectLst>
                  <a:outerShdw blurRad="38100" dist="38100" dir="2700000" algn="tl">
                    <a:srgbClr val="FFFFFF"/>
                  </a:outerShdw>
                </a:effectLst>
                <a:latin typeface="Comic Sans MS" pitchFamily="66" charset="0"/>
              </a:rPr>
              <a:t>Biotico</a:t>
            </a:r>
            <a:r>
              <a:rPr lang="en-US" sz="2800" b="1" dirty="0">
                <a:solidFill>
                  <a:srgbClr val="FFFF00"/>
                </a:solidFill>
                <a:effectLst>
                  <a:outerShdw blurRad="38100" dist="38100" dir="2700000" algn="tl">
                    <a:srgbClr val="FFFFFF"/>
                  </a:outerShdw>
                </a:effectLst>
                <a:latin typeface="Comic Sans MS" pitchFamily="66" charset="0"/>
              </a:rPr>
              <a:t> (r)</a:t>
            </a:r>
            <a:endParaRPr lang="en-US" sz="3600" b="1" dirty="0">
              <a:solidFill>
                <a:srgbClr val="FFFF00"/>
              </a:solidFill>
              <a:latin typeface="Comic Sans MS" pitchFamily="66" charset="0"/>
            </a:endParaRPr>
          </a:p>
          <a:p>
            <a:pPr lvl="1">
              <a:defRPr/>
            </a:pPr>
            <a:r>
              <a:rPr lang="en-US" sz="3200" dirty="0">
                <a:solidFill>
                  <a:srgbClr val="FFFF00"/>
                </a:solidFill>
                <a:latin typeface="Comic Sans MS" pitchFamily="66" charset="0"/>
              </a:rPr>
              <a:t>in </a:t>
            </a:r>
            <a:r>
              <a:rPr lang="en-US" sz="3200" dirty="0" err="1">
                <a:solidFill>
                  <a:srgbClr val="FFFF00"/>
                </a:solidFill>
                <a:latin typeface="Comic Sans MS" pitchFamily="66" charset="0"/>
              </a:rPr>
              <a:t>condizioni</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ideali</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una</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popolazione</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potenzialmente</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cresce</a:t>
            </a:r>
            <a:r>
              <a:rPr lang="en-US" sz="3200" dirty="0">
                <a:solidFill>
                  <a:srgbClr val="FFFF00"/>
                </a:solidFill>
                <a:latin typeface="Comic Sans MS" pitchFamily="66" charset="0"/>
              </a:rPr>
              <a:t> in </a:t>
            </a:r>
            <a:r>
              <a:rPr lang="en-US" sz="3200" dirty="0" err="1">
                <a:solidFill>
                  <a:srgbClr val="FFFF00"/>
                </a:solidFill>
                <a:latin typeface="Comic Sans MS" pitchFamily="66" charset="0"/>
              </a:rPr>
              <a:t>modo</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esponenziale</a:t>
            </a:r>
            <a:endParaRPr lang="en-US" sz="3200" dirty="0">
              <a:solidFill>
                <a:srgbClr val="FFFF00"/>
              </a:solidFill>
              <a:latin typeface="Comic Sans MS" pitchFamily="66" charset="0"/>
            </a:endParaRPr>
          </a:p>
          <a:p>
            <a:pPr>
              <a:defRPr/>
            </a:pPr>
            <a:endParaRPr lang="en-US" sz="3600" dirty="0">
              <a:solidFill>
                <a:srgbClr val="FFFF00"/>
              </a:solidFill>
              <a:latin typeface="Comic Sans MS" pitchFamily="66" charset="0"/>
            </a:endParaRPr>
          </a:p>
          <a:p>
            <a:pPr>
              <a:defRPr/>
            </a:pPr>
            <a:r>
              <a:rPr lang="en-US" sz="2800" b="1" dirty="0" err="1">
                <a:solidFill>
                  <a:srgbClr val="FFFF00"/>
                </a:solidFill>
                <a:effectLst>
                  <a:outerShdw blurRad="38100" dist="38100" dir="2700000" algn="tl">
                    <a:srgbClr val="FFFFFF"/>
                  </a:outerShdw>
                </a:effectLst>
                <a:latin typeface="Comic Sans MS" pitchFamily="66" charset="0"/>
              </a:rPr>
              <a:t>Resistenza</a:t>
            </a:r>
            <a:r>
              <a:rPr lang="en-US" sz="2800" b="1" dirty="0">
                <a:solidFill>
                  <a:srgbClr val="FFFF00"/>
                </a:solidFill>
                <a:effectLst>
                  <a:outerShdw blurRad="38100" dist="38100" dir="2700000" algn="tl">
                    <a:srgbClr val="FFFFFF"/>
                  </a:outerShdw>
                </a:effectLst>
                <a:latin typeface="Comic Sans MS" pitchFamily="66" charset="0"/>
              </a:rPr>
              <a:t> </a:t>
            </a:r>
            <a:r>
              <a:rPr lang="en-US" sz="2800" b="1" dirty="0" err="1">
                <a:solidFill>
                  <a:srgbClr val="FFFF00"/>
                </a:solidFill>
                <a:effectLst>
                  <a:outerShdw blurRad="38100" dist="38100" dir="2700000" algn="tl">
                    <a:srgbClr val="FFFFFF"/>
                  </a:outerShdw>
                </a:effectLst>
                <a:latin typeface="Comic Sans MS" pitchFamily="66" charset="0"/>
              </a:rPr>
              <a:t>ambientale</a:t>
            </a:r>
            <a:endParaRPr lang="en-US" sz="3600" dirty="0">
              <a:solidFill>
                <a:srgbClr val="FFFF00"/>
              </a:solidFill>
              <a:latin typeface="Comic Sans MS" pitchFamily="66" charset="0"/>
            </a:endParaRPr>
          </a:p>
          <a:p>
            <a:pPr lvl="1">
              <a:defRPr/>
            </a:pPr>
            <a:r>
              <a:rPr lang="en-US" sz="3200" dirty="0" smtClean="0">
                <a:solidFill>
                  <a:srgbClr val="FFFF00"/>
                </a:solidFill>
                <a:latin typeface="Comic Sans MS" pitchFamily="66" charset="0"/>
              </a:rPr>
              <a:t>Influenza </a:t>
            </a:r>
            <a:r>
              <a:rPr lang="en-US" sz="3200" dirty="0">
                <a:solidFill>
                  <a:srgbClr val="FFFF00"/>
                </a:solidFill>
                <a:latin typeface="Comic Sans MS" pitchFamily="66" charset="0"/>
              </a:rPr>
              <a:t>le </a:t>
            </a:r>
            <a:r>
              <a:rPr lang="en-US" sz="3200" dirty="0" err="1">
                <a:solidFill>
                  <a:srgbClr val="FFFF00"/>
                </a:solidFill>
                <a:latin typeface="Comic Sans MS" pitchFamily="66" charset="0"/>
              </a:rPr>
              <a:t>giovani</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generazioni</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di</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una</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popolazione</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impedendo</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loro</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di</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raggiungere</a:t>
            </a:r>
            <a:r>
              <a:rPr lang="en-US" sz="3200" dirty="0">
                <a:solidFill>
                  <a:srgbClr val="FFFF00"/>
                </a:solidFill>
                <a:latin typeface="Comic Sans MS" pitchFamily="66" charset="0"/>
              </a:rPr>
              <a:t> la </a:t>
            </a:r>
            <a:r>
              <a:rPr lang="en-US" sz="3200" dirty="0" err="1">
                <a:solidFill>
                  <a:srgbClr val="FFFF00"/>
                </a:solidFill>
                <a:latin typeface="Comic Sans MS" pitchFamily="66" charset="0"/>
              </a:rPr>
              <a:t>maturità</a:t>
            </a:r>
            <a:r>
              <a:rPr lang="en-US" sz="3200" dirty="0">
                <a:solidFill>
                  <a:srgbClr val="FFFF00"/>
                </a:solidFill>
                <a:latin typeface="Comic Sans MS" pitchFamily="66" charset="0"/>
              </a:rPr>
              <a:t> </a:t>
            </a:r>
            <a:r>
              <a:rPr lang="en-US" sz="3200" dirty="0" err="1">
                <a:solidFill>
                  <a:srgbClr val="FFFF00"/>
                </a:solidFill>
                <a:latin typeface="Comic Sans MS" pitchFamily="66" charset="0"/>
              </a:rPr>
              <a:t>sessuale</a:t>
            </a:r>
            <a:endParaRPr lang="en-US" sz="3200" dirty="0">
              <a:solidFill>
                <a:srgbClr val="FFFF00"/>
              </a:solidFill>
              <a:latin typeface="Comic Sans MS" pitchFamily="66"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FG04_04"/>
          <p:cNvPicPr>
            <a:picLocks noChangeAspect="1" noChangeArrowheads="1"/>
          </p:cNvPicPr>
          <p:nvPr/>
        </p:nvPicPr>
        <p:blipFill>
          <a:blip r:embed="rId2">
            <a:extLst>
              <a:ext uri="{28A0092B-C50C-407E-A947-70E740481C1C}">
                <a14:useLocalDpi xmlns:a14="http://schemas.microsoft.com/office/drawing/2010/main" val="0"/>
              </a:ext>
            </a:extLst>
          </a:blip>
          <a:srcRect l="4500" r="4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1143000"/>
          </a:xfrm>
        </p:spPr>
        <p:txBody>
          <a:bodyPr/>
          <a:lstStyle/>
          <a:p>
            <a:pPr>
              <a:defRPr/>
            </a:pPr>
            <a:r>
              <a:rPr lang="en-US" sz="4000" dirty="0" err="1">
                <a:solidFill>
                  <a:srgbClr val="FFFF00"/>
                </a:solidFill>
                <a:latin typeface="Comic Sans MS" pitchFamily="66" charset="0"/>
              </a:rPr>
              <a:t>Meccanismi</a:t>
            </a:r>
            <a:r>
              <a:rPr lang="en-US" sz="4000" dirty="0">
                <a:solidFill>
                  <a:srgbClr val="FFFF00"/>
                </a:solidFill>
                <a:latin typeface="Comic Sans MS" pitchFamily="66" charset="0"/>
              </a:rPr>
              <a:t> </a:t>
            </a:r>
            <a:r>
              <a:rPr lang="en-US" sz="4000" dirty="0" err="1">
                <a:solidFill>
                  <a:srgbClr val="FFFF00"/>
                </a:solidFill>
                <a:latin typeface="Comic Sans MS" pitchFamily="66" charset="0"/>
              </a:rPr>
              <a:t>di</a:t>
            </a:r>
            <a:r>
              <a:rPr lang="en-US" sz="4000" dirty="0">
                <a:solidFill>
                  <a:srgbClr val="FFFF00"/>
                </a:solidFill>
                <a:latin typeface="Comic Sans MS" pitchFamily="66" charset="0"/>
              </a:rPr>
              <a:t> </a:t>
            </a:r>
            <a:r>
              <a:rPr lang="en-US" sz="4000" dirty="0" err="1">
                <a:solidFill>
                  <a:srgbClr val="FFFF00"/>
                </a:solidFill>
                <a:latin typeface="Comic Sans MS" pitchFamily="66" charset="0"/>
              </a:rPr>
              <a:t>controllo</a:t>
            </a:r>
            <a:r>
              <a:rPr lang="en-US" sz="4000" dirty="0">
                <a:solidFill>
                  <a:srgbClr val="FFFF00"/>
                </a:solidFill>
                <a:latin typeface="Comic Sans MS" pitchFamily="66" charset="0"/>
              </a:rPr>
              <a:t> </a:t>
            </a:r>
            <a:r>
              <a:rPr lang="en-US" sz="4000" dirty="0" err="1">
                <a:solidFill>
                  <a:srgbClr val="FFFF00"/>
                </a:solidFill>
                <a:latin typeface="Comic Sans MS" pitchFamily="66" charset="0"/>
              </a:rPr>
              <a:t>sulla</a:t>
            </a:r>
            <a:r>
              <a:rPr lang="en-US" sz="4000" dirty="0">
                <a:solidFill>
                  <a:srgbClr val="FFFF00"/>
                </a:solidFill>
                <a:latin typeface="Comic Sans MS" pitchFamily="66" charset="0"/>
              </a:rPr>
              <a:t> </a:t>
            </a:r>
            <a:r>
              <a:rPr lang="en-US" sz="4000" dirty="0" err="1">
                <a:solidFill>
                  <a:srgbClr val="FFFF00"/>
                </a:solidFill>
                <a:latin typeface="Comic Sans MS" pitchFamily="66" charset="0"/>
              </a:rPr>
              <a:t>crescita</a:t>
            </a:r>
            <a:r>
              <a:rPr lang="en-US" sz="4000" dirty="0">
                <a:solidFill>
                  <a:srgbClr val="FFFF00"/>
                </a:solidFill>
                <a:latin typeface="Comic Sans MS" pitchFamily="66" charset="0"/>
              </a:rPr>
              <a:t> </a:t>
            </a:r>
            <a:r>
              <a:rPr lang="en-US" sz="4000" dirty="0" err="1">
                <a:solidFill>
                  <a:srgbClr val="FFFF00"/>
                </a:solidFill>
                <a:latin typeface="Comic Sans MS" pitchFamily="66" charset="0"/>
              </a:rPr>
              <a:t>della</a:t>
            </a:r>
            <a:r>
              <a:rPr lang="en-US" sz="4000" dirty="0">
                <a:solidFill>
                  <a:srgbClr val="FFFF00"/>
                </a:solidFill>
                <a:latin typeface="Comic Sans MS" pitchFamily="66" charset="0"/>
              </a:rPr>
              <a:t> </a:t>
            </a:r>
            <a:r>
              <a:rPr lang="en-US" sz="4000" dirty="0" err="1">
                <a:solidFill>
                  <a:srgbClr val="FFFF00"/>
                </a:solidFill>
                <a:latin typeface="Comic Sans MS" pitchFamily="66" charset="0"/>
              </a:rPr>
              <a:t>popolazione</a:t>
            </a:r>
            <a:endParaRPr lang="en-US" sz="4000" dirty="0">
              <a:solidFill>
                <a:srgbClr val="FFFF00"/>
              </a:solidFill>
              <a:latin typeface="Comic Sans MS" pitchFamily="66" charset="0"/>
            </a:endParaRPr>
          </a:p>
        </p:txBody>
      </p:sp>
      <p:sp>
        <p:nvSpPr>
          <p:cNvPr id="185347" name="Rectangle 3"/>
          <p:cNvSpPr>
            <a:spLocks noGrp="1" noChangeArrowheads="1"/>
          </p:cNvSpPr>
          <p:nvPr>
            <p:ph type="body" idx="1"/>
          </p:nvPr>
        </p:nvSpPr>
        <p:spPr>
          <a:xfrm>
            <a:off x="900113" y="1773238"/>
            <a:ext cx="8243887" cy="4495800"/>
          </a:xfrm>
        </p:spPr>
        <p:txBody>
          <a:bodyPr/>
          <a:lstStyle/>
          <a:p>
            <a:pPr>
              <a:lnSpc>
                <a:spcPct val="90000"/>
              </a:lnSpc>
            </a:pPr>
            <a:r>
              <a:rPr lang="en-US" altLang="it-IT" smtClean="0">
                <a:solidFill>
                  <a:srgbClr val="FFFF00"/>
                </a:solidFill>
                <a:latin typeface="Comic Sans MS" pitchFamily="66" charset="0"/>
              </a:rPr>
              <a:t>Variazioni ambientali</a:t>
            </a:r>
          </a:p>
          <a:p>
            <a:pPr>
              <a:lnSpc>
                <a:spcPct val="90000"/>
              </a:lnSpc>
              <a:buFontTx/>
              <a:buNone/>
            </a:pPr>
            <a:endParaRPr lang="en-US" altLang="it-IT" smtClean="0">
              <a:solidFill>
                <a:srgbClr val="FFFF00"/>
              </a:solidFill>
              <a:latin typeface="Comic Sans MS" pitchFamily="66" charset="0"/>
            </a:endParaRPr>
          </a:p>
          <a:p>
            <a:pPr>
              <a:lnSpc>
                <a:spcPct val="90000"/>
              </a:lnSpc>
            </a:pPr>
            <a:r>
              <a:rPr lang="en-US" altLang="it-IT" smtClean="0">
                <a:solidFill>
                  <a:srgbClr val="FFFF00"/>
                </a:solidFill>
                <a:latin typeface="Comic Sans MS" pitchFamily="66" charset="0"/>
              </a:rPr>
              <a:t>Risorse limitate</a:t>
            </a:r>
          </a:p>
          <a:p>
            <a:pPr lvl="1">
              <a:lnSpc>
                <a:spcPct val="90000"/>
              </a:lnSpc>
            </a:pPr>
            <a:r>
              <a:rPr lang="en-US" altLang="it-IT" smtClean="0">
                <a:solidFill>
                  <a:srgbClr val="FFFF00"/>
                </a:solidFill>
                <a:latin typeface="Comic Sans MS" pitchFamily="66" charset="0"/>
              </a:rPr>
              <a:t>Competizione </a:t>
            </a:r>
          </a:p>
          <a:p>
            <a:pPr lvl="1">
              <a:lnSpc>
                <a:spcPct val="90000"/>
              </a:lnSpc>
            </a:pPr>
            <a:r>
              <a:rPr lang="en-US" altLang="it-IT" smtClean="0">
                <a:solidFill>
                  <a:srgbClr val="FFFF00"/>
                </a:solidFill>
                <a:latin typeface="Comic Sans MS" pitchFamily="66" charset="0"/>
              </a:rPr>
              <a:t>Selezione naturale</a:t>
            </a:r>
          </a:p>
          <a:p>
            <a:pPr lvl="1">
              <a:lnSpc>
                <a:spcPct val="90000"/>
              </a:lnSpc>
              <a:buFontTx/>
              <a:buNone/>
            </a:pPr>
            <a:endParaRPr lang="en-US" altLang="it-IT" smtClean="0">
              <a:solidFill>
                <a:srgbClr val="FFFF00"/>
              </a:solidFill>
              <a:latin typeface="Comic Sans MS" pitchFamily="66" charset="0"/>
            </a:endParaRPr>
          </a:p>
          <a:p>
            <a:pPr>
              <a:lnSpc>
                <a:spcPct val="90000"/>
              </a:lnSpc>
            </a:pPr>
            <a:r>
              <a:rPr lang="en-US" altLang="it-IT" smtClean="0">
                <a:solidFill>
                  <a:srgbClr val="FFFF00"/>
                </a:solidFill>
                <a:latin typeface="Comic Sans MS" pitchFamily="66" charset="0"/>
              </a:rPr>
              <a:t>Self-regulation</a:t>
            </a:r>
          </a:p>
          <a:p>
            <a:pPr lvl="1">
              <a:lnSpc>
                <a:spcPct val="90000"/>
              </a:lnSpc>
            </a:pPr>
            <a:r>
              <a:rPr lang="en-US" altLang="it-IT" smtClean="0">
                <a:solidFill>
                  <a:srgbClr val="FFFF00"/>
                </a:solidFill>
                <a:latin typeface="Comic Sans MS" pitchFamily="66" charset="0"/>
              </a:rPr>
              <a:t>Il tasso di crescita rallenta propozionalmente all’aumento degli individui di una popolazione</a:t>
            </a:r>
          </a:p>
        </p:txBody>
      </p:sp>
      <p:pic>
        <p:nvPicPr>
          <p:cNvPr id="185348" name="Picture 4" descr="Banner%2520Fish%2520Schoo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1508125"/>
            <a:ext cx="2490787"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Parentesi graffa aperta 4"/>
          <p:cNvSpPr>
            <a:spLocks/>
          </p:cNvSpPr>
          <p:nvPr/>
        </p:nvSpPr>
        <p:spPr bwMode="auto">
          <a:xfrm>
            <a:off x="755650" y="1844675"/>
            <a:ext cx="46038" cy="2592388"/>
          </a:xfrm>
          <a:prstGeom prst="leftBrace">
            <a:avLst>
              <a:gd name="adj1" fmla="val 8342"/>
              <a:gd name="adj2" fmla="val 50000"/>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185350" name="CasellaDiTesto 5"/>
          <p:cNvSpPr txBox="1">
            <a:spLocks noChangeArrowheads="1"/>
          </p:cNvSpPr>
          <p:nvPr/>
        </p:nvSpPr>
        <p:spPr bwMode="auto">
          <a:xfrm>
            <a:off x="395288" y="620713"/>
            <a:ext cx="1444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1400">
                <a:solidFill>
                  <a:srgbClr val="FFFF00"/>
                </a:solidFill>
                <a:latin typeface="Comic Sans MS" pitchFamily="66" charset="0"/>
              </a:rPr>
              <a:t>Resistenza ambientale</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Fig"/>
          <p:cNvPicPr>
            <a:picLocks noChangeAspect="1" noChangeArrowheads="1"/>
          </p:cNvPicPr>
          <p:nvPr/>
        </p:nvPicPr>
        <p:blipFill>
          <a:blip r:embed="rId2">
            <a:extLst>
              <a:ext uri="{28A0092B-C50C-407E-A947-70E740481C1C}">
                <a14:useLocalDpi xmlns:a14="http://schemas.microsoft.com/office/drawing/2010/main" val="0"/>
              </a:ext>
            </a:extLst>
          </a:blip>
          <a:srcRect r="2654"/>
          <a:stretch>
            <a:fillRect/>
          </a:stretch>
        </p:blipFill>
        <p:spPr bwMode="auto">
          <a:xfrm>
            <a:off x="32766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1" name="Rectangle 3"/>
          <p:cNvSpPr>
            <a:spLocks noChangeArrowheads="1"/>
          </p:cNvSpPr>
          <p:nvPr/>
        </p:nvSpPr>
        <p:spPr bwMode="auto">
          <a:xfrm>
            <a:off x="0" y="0"/>
            <a:ext cx="3132138" cy="3865563"/>
          </a:xfrm>
          <a:prstGeom prst="rect">
            <a:avLst/>
          </a:prstGeom>
          <a:noFill/>
          <a:ln w="9525">
            <a:noFill/>
            <a:miter lim="800000"/>
            <a:headEnd/>
            <a:tailEnd/>
          </a:ln>
          <a:effectLst/>
        </p:spPr>
        <p:txBody>
          <a:bodyPr>
            <a:spAutoFit/>
          </a:bodyPr>
          <a:lstStyle/>
          <a:p>
            <a:pPr algn="l">
              <a:spcBef>
                <a:spcPct val="0"/>
              </a:spcBef>
              <a:defRPr/>
            </a:pPr>
            <a:r>
              <a:rPr kumimoji="1" lang="it-IT" sz="2400"/>
              <a:t>Una </a:t>
            </a:r>
            <a:r>
              <a:rPr kumimoji="1" lang="it-IT" sz="2400" b="1">
                <a:effectLst>
                  <a:outerShdw blurRad="38100" dist="38100" dir="2700000" algn="tl">
                    <a:srgbClr val="000000"/>
                  </a:outerShdw>
                </a:effectLst>
              </a:rPr>
              <a:t>POPOLAZIONE</a:t>
            </a:r>
            <a:r>
              <a:rPr kumimoji="1" lang="it-IT" sz="2400"/>
              <a:t> = organismi della stessa specie può </a:t>
            </a:r>
            <a:r>
              <a:rPr kumimoji="1" lang="it-IT" sz="2400" b="1" u="sng">
                <a:effectLst>
                  <a:outerShdw blurRad="38100" dist="38100" dir="2700000" algn="tl">
                    <a:srgbClr val="000000"/>
                  </a:outerShdw>
                </a:effectLst>
              </a:rPr>
              <a:t>crescere</a:t>
            </a:r>
            <a:r>
              <a:rPr kumimoji="1" lang="it-IT" sz="2400"/>
              <a:t> secondo due modelli:</a:t>
            </a:r>
          </a:p>
          <a:p>
            <a:pPr algn="l">
              <a:spcBef>
                <a:spcPct val="0"/>
              </a:spcBef>
              <a:defRPr/>
            </a:pPr>
            <a:endParaRPr kumimoji="1" lang="it-IT" sz="2400"/>
          </a:p>
          <a:p>
            <a:pPr algn="l">
              <a:spcBef>
                <a:spcPct val="0"/>
              </a:spcBef>
              <a:defRPr/>
            </a:pPr>
            <a:r>
              <a:rPr kumimoji="1" lang="it-IT" sz="2400"/>
              <a:t>a. </a:t>
            </a:r>
            <a:r>
              <a:rPr kumimoji="1" lang="it-IT" sz="2400" b="1">
                <a:effectLst>
                  <a:outerShdw blurRad="38100" dist="38100" dir="2700000" algn="tl">
                    <a:srgbClr val="000000"/>
                  </a:outerShdw>
                </a:effectLst>
              </a:rPr>
              <a:t>ESPONENZIALE è irrealistica</a:t>
            </a:r>
          </a:p>
          <a:p>
            <a:pPr algn="l">
              <a:spcBef>
                <a:spcPct val="0"/>
              </a:spcBef>
              <a:defRPr/>
            </a:pPr>
            <a:endParaRPr kumimoji="1" lang="it-IT" sz="2400" b="1">
              <a:effectLst>
                <a:outerShdw blurRad="38100" dist="38100" dir="2700000" algn="tl">
                  <a:srgbClr val="000000"/>
                </a:outerShdw>
              </a:effectLst>
            </a:endParaRPr>
          </a:p>
          <a:p>
            <a:pPr algn="l">
              <a:spcBef>
                <a:spcPct val="0"/>
              </a:spcBef>
              <a:defRPr/>
            </a:pPr>
            <a:r>
              <a:rPr kumimoji="1" lang="it-IT" sz="2400"/>
              <a:t>b. </a:t>
            </a:r>
            <a:r>
              <a:rPr kumimoji="1" lang="it-IT" sz="2400" b="1">
                <a:effectLst>
                  <a:outerShdw blurRad="38100" dist="38100" dir="2700000" algn="tl">
                    <a:srgbClr val="000000"/>
                  </a:outerShdw>
                </a:effectLst>
              </a:rPr>
              <a:t>LOGISTICO</a:t>
            </a:r>
          </a:p>
          <a:p>
            <a:pPr algn="l">
              <a:spcBef>
                <a:spcPct val="0"/>
              </a:spcBef>
              <a:defRPr/>
            </a:pPr>
            <a:endParaRPr kumimoji="1" lang="it-IT" sz="800" b="1">
              <a:effectLst>
                <a:outerShdw blurRad="38100" dist="38100" dir="2700000" algn="tl">
                  <a:srgbClr val="000000"/>
                </a:outerShdw>
              </a:effectLst>
            </a:endParaRPr>
          </a:p>
        </p:txBody>
      </p:sp>
      <p:sp>
        <p:nvSpPr>
          <p:cNvPr id="457732" name="Rectangle 4"/>
          <p:cNvSpPr>
            <a:spLocks noChangeArrowheads="1"/>
          </p:cNvSpPr>
          <p:nvPr/>
        </p:nvSpPr>
        <p:spPr bwMode="auto">
          <a:xfrm>
            <a:off x="4572000" y="981075"/>
            <a:ext cx="2227263" cy="396875"/>
          </a:xfrm>
          <a:prstGeom prst="rect">
            <a:avLst/>
          </a:prstGeom>
          <a:noFill/>
          <a:ln w="9525">
            <a:noFill/>
            <a:miter lim="800000"/>
            <a:headEnd/>
            <a:tailEnd/>
          </a:ln>
          <a:effectLst/>
        </p:spPr>
        <p:txBody>
          <a:bodyPr wrap="none">
            <a:spAutoFit/>
          </a:bodyPr>
          <a:lstStyle/>
          <a:p>
            <a:pPr>
              <a:defRPr/>
            </a:pPr>
            <a:r>
              <a:rPr kumimoji="1" lang="it-IT" sz="2000" b="1">
                <a:solidFill>
                  <a:srgbClr val="000099"/>
                </a:solidFill>
                <a:effectLst>
                  <a:outerShdw blurRad="38100" dist="38100" dir="2700000" algn="tl">
                    <a:srgbClr val="000000"/>
                  </a:outerShdw>
                </a:effectLst>
              </a:rPr>
              <a:t>ESPONENZIALE</a:t>
            </a:r>
          </a:p>
        </p:txBody>
      </p:sp>
      <p:sp>
        <p:nvSpPr>
          <p:cNvPr id="457733" name="Rectangle 5"/>
          <p:cNvSpPr>
            <a:spLocks noChangeArrowheads="1"/>
          </p:cNvSpPr>
          <p:nvPr/>
        </p:nvSpPr>
        <p:spPr bwMode="auto">
          <a:xfrm>
            <a:off x="7308850" y="1484313"/>
            <a:ext cx="1671638" cy="396875"/>
          </a:xfrm>
          <a:prstGeom prst="rect">
            <a:avLst/>
          </a:prstGeom>
          <a:noFill/>
          <a:ln w="9525">
            <a:noFill/>
            <a:miter lim="800000"/>
            <a:headEnd/>
            <a:tailEnd/>
          </a:ln>
          <a:effectLst/>
        </p:spPr>
        <p:txBody>
          <a:bodyPr wrap="none">
            <a:spAutoFit/>
          </a:bodyPr>
          <a:lstStyle/>
          <a:p>
            <a:pPr>
              <a:spcBef>
                <a:spcPct val="0"/>
              </a:spcBef>
              <a:defRPr/>
            </a:pPr>
            <a:r>
              <a:rPr kumimoji="1" lang="it-IT" sz="2000" b="1">
                <a:solidFill>
                  <a:srgbClr val="000099"/>
                </a:solidFill>
                <a:effectLst>
                  <a:outerShdw blurRad="38100" dist="38100" dir="2700000" algn="tl">
                    <a:srgbClr val="000000"/>
                  </a:outerShdw>
                </a:effectLst>
              </a:rPr>
              <a:t>LOGISTICA</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381000" y="381000"/>
            <a:ext cx="7543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800" b="1">
                <a:solidFill>
                  <a:srgbClr val="FFFF00"/>
                </a:solidFill>
                <a:latin typeface="Comic Sans MS" pitchFamily="66" charset="0"/>
              </a:rPr>
              <a:t>Crescita esponenziale: modello irrealistico</a:t>
            </a:r>
          </a:p>
          <a:p>
            <a:pPr eaLnBrk="1" hangingPunct="1">
              <a:spcBef>
                <a:spcPct val="50000"/>
              </a:spcBef>
              <a:buClrTx/>
              <a:buFontTx/>
              <a:buNone/>
            </a:pPr>
            <a:endParaRPr lang="it-IT" altLang="it-IT" sz="2800" b="1">
              <a:solidFill>
                <a:srgbClr val="FFFF00"/>
              </a:solidFill>
              <a:latin typeface="Comic Sans MS" pitchFamily="66" charset="0"/>
            </a:endParaRPr>
          </a:p>
          <a:p>
            <a:pPr eaLnBrk="1" hangingPunct="1">
              <a:spcBef>
                <a:spcPct val="50000"/>
              </a:spcBef>
              <a:buClrTx/>
              <a:buFontTx/>
              <a:buNone/>
            </a:pPr>
            <a:r>
              <a:rPr lang="it-IT" altLang="it-IT" sz="2800" b="1">
                <a:solidFill>
                  <a:srgbClr val="FFFF00"/>
                </a:solidFill>
                <a:latin typeface="Comic Sans MS" pitchFamily="66" charset="0"/>
              </a:rPr>
              <a:t>Es. Balene </a:t>
            </a:r>
          </a:p>
          <a:p>
            <a:pPr eaLnBrk="1" hangingPunct="1">
              <a:spcBef>
                <a:spcPct val="50000"/>
              </a:spcBef>
              <a:buClrTx/>
              <a:buFontTx/>
              <a:buNone/>
            </a:pPr>
            <a:r>
              <a:rPr lang="it-IT" altLang="it-IT" sz="2800" b="1">
                <a:solidFill>
                  <a:srgbClr val="FFFF00"/>
                </a:solidFill>
                <a:latin typeface="Comic Sans MS" pitchFamily="66" charset="0"/>
              </a:rPr>
              <a:t>r = 0.365</a:t>
            </a:r>
          </a:p>
          <a:p>
            <a:pPr algn="ctr" eaLnBrk="1" hangingPunct="1">
              <a:spcBef>
                <a:spcPct val="50000"/>
              </a:spcBef>
              <a:buClrTx/>
              <a:buFontTx/>
              <a:buNone/>
            </a:pPr>
            <a:endParaRPr lang="it-IT" altLang="it-IT" sz="2800" b="1">
              <a:solidFill>
                <a:srgbClr val="FFFF00"/>
              </a:solidFill>
              <a:latin typeface="Comic Sans MS" pitchFamily="66" charset="0"/>
            </a:endParaRPr>
          </a:p>
        </p:txBody>
      </p:sp>
      <p:graphicFrame>
        <p:nvGraphicFramePr>
          <p:cNvPr id="83971" name="Group 3"/>
          <p:cNvGraphicFramePr>
            <a:graphicFrameLocks noGrp="1"/>
          </p:cNvGraphicFramePr>
          <p:nvPr/>
        </p:nvGraphicFramePr>
        <p:xfrm>
          <a:off x="3708400" y="1628775"/>
          <a:ext cx="5184775" cy="5089674"/>
        </p:xfrm>
        <a:graphic>
          <a:graphicData uri="http://schemas.openxmlformats.org/drawingml/2006/table">
            <a:tbl>
              <a:tblPr/>
              <a:tblGrid>
                <a:gridCol w="2419562"/>
                <a:gridCol w="2765213"/>
              </a:tblGrid>
              <a:tr h="9447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dirty="0" smtClean="0">
                          <a:ln>
                            <a:noFill/>
                          </a:ln>
                          <a:solidFill>
                            <a:schemeClr val="tx1"/>
                          </a:solidFill>
                          <a:effectLst/>
                          <a:latin typeface="Arial" pitchFamily="34" charset="0"/>
                        </a:rPr>
                        <a:t>Anno </a:t>
                      </a:r>
                    </a:p>
                  </a:txBody>
                  <a:tcPr marL="91444" marR="91444" marT="45693" marB="45693"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Numero individui</a:t>
                      </a:r>
                    </a:p>
                  </a:txBody>
                  <a:tcPr marL="91444" marR="91444" marT="45693" marB="45693" horzOverflow="overflow">
                    <a:lnL>
                      <a:noFill/>
                    </a:lnL>
                    <a:lnR cap="flat">
                      <a:noFill/>
                    </a:lnR>
                    <a:lnT cap="fla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0</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50</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1</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72</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2</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104</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3</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dirty="0" smtClean="0">
                          <a:ln>
                            <a:noFill/>
                          </a:ln>
                          <a:solidFill>
                            <a:schemeClr val="tx1"/>
                          </a:solidFill>
                          <a:effectLst/>
                          <a:latin typeface="Arial" pitchFamily="34" charset="0"/>
                        </a:rPr>
                        <a:t>150</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10</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1924</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50</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4.2 10 </a:t>
                      </a:r>
                      <a:r>
                        <a:rPr kumimoji="0" lang="it-IT" sz="2800" b="0" i="0" u="none" strike="noStrike" cap="none" normalizeH="0" baseline="30000" smtClean="0">
                          <a:ln>
                            <a:noFill/>
                          </a:ln>
                          <a:solidFill>
                            <a:schemeClr val="tx1"/>
                          </a:solidFill>
                          <a:effectLst/>
                          <a:latin typeface="Arial" pitchFamily="34" charset="0"/>
                        </a:rPr>
                        <a:t>9</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100</a:t>
                      </a:r>
                    </a:p>
                  </a:txBody>
                  <a:tcPr marL="91444" marR="91444" marT="45693" marB="45693"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3.6 10 </a:t>
                      </a:r>
                      <a:r>
                        <a:rPr kumimoji="0" lang="it-IT" sz="2800" b="0" i="0" u="none" strike="noStrike" cap="none" normalizeH="0" baseline="30000" smtClean="0">
                          <a:ln>
                            <a:noFill/>
                          </a:ln>
                          <a:solidFill>
                            <a:schemeClr val="tx1"/>
                          </a:solidFill>
                          <a:effectLst/>
                          <a:latin typeface="Arial" pitchFamily="34" charset="0"/>
                        </a:rPr>
                        <a:t>17</a:t>
                      </a:r>
                    </a:p>
                  </a:txBody>
                  <a:tcPr marL="91444" marR="91444" marT="45693" marB="45693" horzOverflow="overflow">
                    <a:lnL>
                      <a:noFill/>
                    </a:lnL>
                    <a:lnR cap="flat">
                      <a:noFill/>
                    </a:lnR>
                    <a:lnT>
                      <a:noFill/>
                    </a:lnT>
                    <a:lnB>
                      <a:noFill/>
                    </a:lnB>
                    <a:lnTlToBr>
                      <a:noFill/>
                    </a:lnTlToBr>
                    <a:lnBlToTr>
                      <a:noFill/>
                    </a:lnBlToTr>
                    <a:noFill/>
                  </a:tcPr>
                </a:tc>
              </a:tr>
              <a:tr h="518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Arial" pitchFamily="34" charset="0"/>
                        </a:rPr>
                        <a:t>200</a:t>
                      </a:r>
                    </a:p>
                  </a:txBody>
                  <a:tcPr marL="91444" marR="91444" marT="45693" marB="45693"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dirty="0" smtClean="0">
                          <a:ln>
                            <a:noFill/>
                          </a:ln>
                          <a:solidFill>
                            <a:schemeClr val="tx1"/>
                          </a:solidFill>
                          <a:effectLst/>
                          <a:latin typeface="Arial" pitchFamily="34" charset="0"/>
                        </a:rPr>
                        <a:t>2.5 10 </a:t>
                      </a:r>
                      <a:r>
                        <a:rPr kumimoji="0" lang="it-IT" sz="2800" b="0" i="0" u="none" strike="noStrike" cap="none" normalizeH="0" baseline="30000" dirty="0" smtClean="0">
                          <a:ln>
                            <a:noFill/>
                          </a:ln>
                          <a:solidFill>
                            <a:schemeClr val="tx1"/>
                          </a:solidFill>
                          <a:effectLst/>
                          <a:latin typeface="Arial" pitchFamily="34" charset="0"/>
                        </a:rPr>
                        <a:t>33</a:t>
                      </a:r>
                      <a:endParaRPr kumimoji="0" lang="it-IT" sz="2800" b="0" i="0" u="none" strike="noStrike" cap="none" normalizeH="0" baseline="0" dirty="0" smtClean="0">
                        <a:ln>
                          <a:noFill/>
                        </a:ln>
                        <a:solidFill>
                          <a:schemeClr val="tx1"/>
                        </a:solidFill>
                        <a:effectLst/>
                        <a:latin typeface="Arial" pitchFamily="34" charset="0"/>
                      </a:endParaRPr>
                    </a:p>
                  </a:txBody>
                  <a:tcPr marL="91444" marR="91444" marT="45693" marB="45693" horzOverflow="overflow">
                    <a:lnL>
                      <a:noFill/>
                    </a:lnL>
                    <a:lnR cap="flat">
                      <a:noFill/>
                    </a:lnR>
                    <a:lnT>
                      <a:noFill/>
                    </a:lnT>
                    <a:lnB cap="flat">
                      <a:noFill/>
                    </a:lnB>
                    <a:lnTlToBr>
                      <a:noFill/>
                    </a:lnTlToBr>
                    <a:lnBlToTr>
                      <a:noFill/>
                    </a:lnBlToTr>
                    <a:noFill/>
                  </a:tcPr>
                </a:tc>
              </a:tr>
            </a:tbl>
          </a:graphicData>
        </a:graphic>
      </p:graphicFrame>
      <p:sp>
        <p:nvSpPr>
          <p:cNvPr id="84012" name="Rectangle 44"/>
          <p:cNvSpPr>
            <a:spLocks noChangeArrowheads="1"/>
          </p:cNvSpPr>
          <p:nvPr/>
        </p:nvSpPr>
        <p:spPr bwMode="auto">
          <a:xfrm>
            <a:off x="0" y="4437063"/>
            <a:ext cx="45720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800" b="1">
                <a:solidFill>
                  <a:srgbClr val="FFFF00"/>
                </a:solidFill>
                <a:latin typeface="Comic Sans MS" pitchFamily="66" charset="0"/>
              </a:rPr>
              <a:t>Peso superiore </a:t>
            </a:r>
          </a:p>
          <a:p>
            <a:pPr algn="ctr" eaLnBrk="1" hangingPunct="1">
              <a:spcBef>
                <a:spcPct val="50000"/>
              </a:spcBef>
              <a:buClrTx/>
              <a:buFontTx/>
              <a:buNone/>
            </a:pPr>
            <a:r>
              <a:rPr lang="it-IT" altLang="it-IT" sz="2800" b="1">
                <a:solidFill>
                  <a:srgbClr val="FFFF00"/>
                </a:solidFill>
                <a:latin typeface="Comic Sans MS" pitchFamily="66" charset="0"/>
              </a:rPr>
              <a:t>a quello </a:t>
            </a:r>
          </a:p>
          <a:p>
            <a:pPr algn="ctr" eaLnBrk="1" hangingPunct="1">
              <a:spcBef>
                <a:spcPct val="50000"/>
              </a:spcBef>
              <a:buClrTx/>
              <a:buFontTx/>
              <a:buNone/>
            </a:pPr>
            <a:r>
              <a:rPr lang="it-IT" altLang="it-IT" sz="2800" b="1">
                <a:solidFill>
                  <a:srgbClr val="FFFF00"/>
                </a:solidFill>
                <a:latin typeface="Comic Sans MS" pitchFamily="66" charset="0"/>
              </a:rPr>
              <a:t>della Terra!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anim calcmode="lin" valueType="num">
                                      <p:cBhvr additive="base">
                                        <p:cTn id="7" dur="500" fill="hold"/>
                                        <p:tgtEl>
                                          <p:spTgt spid="83971"/>
                                        </p:tgtEl>
                                        <p:attrNameLst>
                                          <p:attrName>ppt_x</p:attrName>
                                        </p:attrNameLst>
                                      </p:cBhvr>
                                      <p:tavLst>
                                        <p:tav tm="0">
                                          <p:val>
                                            <p:strVal val="1+#ppt_w/2"/>
                                          </p:val>
                                        </p:tav>
                                        <p:tav tm="100000">
                                          <p:val>
                                            <p:strVal val="#ppt_x"/>
                                          </p:val>
                                        </p:tav>
                                      </p:tavLst>
                                    </p:anim>
                                    <p:anim calcmode="lin" valueType="num">
                                      <p:cBhvr additive="base">
                                        <p:cTn id="8" dur="500" fill="hold"/>
                                        <p:tgtEl>
                                          <p:spTgt spid="839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4012"/>
                                        </p:tgtEl>
                                        <p:attrNameLst>
                                          <p:attrName>style.visibility</p:attrName>
                                        </p:attrNameLst>
                                      </p:cBhvr>
                                      <p:to>
                                        <p:strVal val="visible"/>
                                      </p:to>
                                    </p:set>
                                    <p:anim calcmode="lin" valueType="num">
                                      <p:cBhvr additive="base">
                                        <p:cTn id="13" dur="500" fill="hold"/>
                                        <p:tgtEl>
                                          <p:spTgt spid="84012"/>
                                        </p:tgtEl>
                                        <p:attrNameLst>
                                          <p:attrName>ppt_x</p:attrName>
                                        </p:attrNameLst>
                                      </p:cBhvr>
                                      <p:tavLst>
                                        <p:tav tm="0">
                                          <p:val>
                                            <p:strVal val="0-#ppt_w/2"/>
                                          </p:val>
                                        </p:tav>
                                        <p:tav tm="100000">
                                          <p:val>
                                            <p:strVal val="#ppt_x"/>
                                          </p:val>
                                        </p:tav>
                                      </p:tavLst>
                                    </p:anim>
                                    <p:anim calcmode="lin" valueType="num">
                                      <p:cBhvr additive="base">
                                        <p:cTn id="14" dur="500" fill="hold"/>
                                        <p:tgtEl>
                                          <p:spTgt spid="84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2"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body" idx="1"/>
          </p:nvPr>
        </p:nvSpPr>
        <p:spPr>
          <a:xfrm>
            <a:off x="468313" y="2362200"/>
            <a:ext cx="8229600" cy="4495800"/>
          </a:xfrm>
        </p:spPr>
        <p:txBody>
          <a:bodyPr/>
          <a:lstStyle/>
          <a:p>
            <a:pPr eaLnBrk="1" hangingPunct="1">
              <a:spcBef>
                <a:spcPts val="300"/>
              </a:spcBef>
              <a:buFontTx/>
              <a:buNone/>
            </a:pPr>
            <a:endParaRPr lang="en-US" altLang="it-IT" sz="1000" b="1" smtClean="0">
              <a:solidFill>
                <a:srgbClr val="1F881A"/>
              </a:solidFill>
              <a:latin typeface="Comic Sans MS" pitchFamily="66" charset="0"/>
            </a:endParaRPr>
          </a:p>
          <a:p>
            <a:pPr eaLnBrk="1" hangingPunct="1">
              <a:buFontTx/>
              <a:buNone/>
            </a:pPr>
            <a:endParaRPr lang="en-US" altLang="it-IT" sz="1000" b="1" smtClean="0">
              <a:solidFill>
                <a:srgbClr val="1F881A"/>
              </a:solidFill>
              <a:latin typeface="Comic Sans MS" pitchFamily="66" charset="0"/>
            </a:endParaRPr>
          </a:p>
          <a:p>
            <a:pPr eaLnBrk="1" hangingPunct="1"/>
            <a:r>
              <a:rPr lang="en-US" altLang="it-IT" b="1" smtClean="0">
                <a:solidFill>
                  <a:srgbClr val="1F881A"/>
                </a:solidFill>
                <a:latin typeface="Comic Sans MS" pitchFamily="66" charset="0"/>
              </a:rPr>
              <a:t>Crescita esponenziale</a:t>
            </a:r>
          </a:p>
          <a:p>
            <a:pPr eaLnBrk="1" hangingPunct="1">
              <a:buFontTx/>
              <a:buNone/>
            </a:pPr>
            <a:endParaRPr lang="en-US" altLang="it-IT" sz="1000" b="1" smtClean="0">
              <a:solidFill>
                <a:srgbClr val="1F881A"/>
              </a:solidFill>
              <a:latin typeface="Comic Sans MS" pitchFamily="66" charset="0"/>
            </a:endParaRPr>
          </a:p>
          <a:p>
            <a:pPr eaLnBrk="1" hangingPunct="1"/>
            <a:r>
              <a:rPr lang="en-US" altLang="it-IT" b="1" smtClean="0">
                <a:solidFill>
                  <a:srgbClr val="1F881A"/>
                </a:solidFill>
                <a:latin typeface="Comic Sans MS" pitchFamily="66" charset="0"/>
              </a:rPr>
              <a:t>Crescita logistica</a:t>
            </a:r>
          </a:p>
          <a:p>
            <a:pPr eaLnBrk="1" hangingPunct="1"/>
            <a:endParaRPr lang="en-US" altLang="it-IT" b="1" smtClean="0">
              <a:solidFill>
                <a:srgbClr val="1F881A"/>
              </a:solidFill>
              <a:latin typeface="Comic Sans MS" pitchFamily="66" charset="0"/>
            </a:endParaRPr>
          </a:p>
          <a:p>
            <a:pPr eaLnBrk="1" hangingPunct="1"/>
            <a:r>
              <a:rPr lang="en-US" altLang="it-IT" b="1" smtClean="0">
                <a:solidFill>
                  <a:srgbClr val="FFFF00"/>
                </a:solidFill>
                <a:latin typeface="Comic Sans MS" pitchFamily="66" charset="0"/>
              </a:rPr>
              <a:t>Carrying capacity (K)</a:t>
            </a:r>
          </a:p>
          <a:p>
            <a:pPr eaLnBrk="1" hangingPunct="1">
              <a:buFontTx/>
              <a:buNone/>
            </a:pPr>
            <a:endParaRPr lang="en-US" altLang="it-IT" b="1" smtClean="0">
              <a:solidFill>
                <a:srgbClr val="1F881A"/>
              </a:solidFill>
              <a:latin typeface="Comic Sans MS" pitchFamily="66" charset="0"/>
            </a:endParaRPr>
          </a:p>
        </p:txBody>
      </p:sp>
      <p:sp>
        <p:nvSpPr>
          <p:cNvPr id="5" name="Rectangle 2"/>
          <p:cNvSpPr txBox="1">
            <a:spLocks noGrp="1" noChangeArrowheads="1"/>
          </p:cNvSpPr>
          <p:nvPr>
            <p:ph type="title"/>
          </p:nvPr>
        </p:nvSpPr>
        <p:spPr>
          <a:xfrm>
            <a:off x="468313" y="692150"/>
            <a:ext cx="8229600" cy="1143000"/>
          </a:xfrm>
        </p:spPr>
        <p:txBody>
          <a:bodyPr/>
          <a:lstStyle/>
          <a:p>
            <a:pPr eaLnBrk="1" hangingPunct="1">
              <a:defRPr/>
            </a:pPr>
            <a:r>
              <a:rPr lang="en-US" sz="4000" dirty="0" err="1" smtClean="0">
                <a:solidFill>
                  <a:srgbClr val="FFFF00"/>
                </a:solidFill>
                <a:latin typeface="Comic Sans MS" pitchFamily="66" charset="0"/>
              </a:rPr>
              <a:t>Una</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popolazione</a:t>
            </a:r>
            <a:r>
              <a:rPr lang="en-US" sz="4000" dirty="0" smtClean="0">
                <a:solidFill>
                  <a:srgbClr val="FFFF00"/>
                </a:solidFill>
                <a:latin typeface="Comic Sans MS" pitchFamily="66" charset="0"/>
              </a:rPr>
              <a:t> non </a:t>
            </a:r>
            <a:r>
              <a:rPr lang="en-US" sz="4000" dirty="0" err="1" smtClean="0">
                <a:solidFill>
                  <a:srgbClr val="FFFF00"/>
                </a:solidFill>
                <a:latin typeface="Comic Sans MS" pitchFamily="66" charset="0"/>
              </a:rPr>
              <a:t>può</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crescere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indefinitamente</a:t>
            </a:r>
            <a:r>
              <a:rPr lang="en-US" sz="4000" dirty="0" smtClean="0">
                <a:solidFill>
                  <a:srgbClr val="FFFF00"/>
                </a:solidFill>
                <a:latin typeface="Comic Sans MS" pitchFamily="66" charset="0"/>
              </a:rPr>
              <a:t>: </a:t>
            </a:r>
            <a:br>
              <a:rPr lang="en-US" sz="4000" dirty="0" smtClean="0">
                <a:solidFill>
                  <a:srgbClr val="FFFF00"/>
                </a:solidFill>
                <a:latin typeface="Comic Sans MS" pitchFamily="66" charset="0"/>
              </a:rPr>
            </a:br>
            <a:endParaRPr lang="en-US" sz="4000" dirty="0" smtClean="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79202">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9750" y="188913"/>
            <a:ext cx="7772400" cy="1143000"/>
          </a:xfrm>
        </p:spPr>
        <p:txBody>
          <a:bodyPr/>
          <a:lstStyle/>
          <a:p>
            <a:pPr>
              <a:defRPr/>
            </a:pPr>
            <a:r>
              <a:rPr lang="en-US" dirty="0">
                <a:solidFill>
                  <a:srgbClr val="FFFF00"/>
                </a:solidFill>
                <a:effectLst>
                  <a:outerShdw blurRad="38100" dist="38100" dir="2700000" algn="tl">
                    <a:srgbClr val="FFFFFF"/>
                  </a:outerShdw>
                </a:effectLst>
                <a:latin typeface="Comic Sans MS" pitchFamily="66" charset="0"/>
              </a:rPr>
              <a:t>Carrying Capacity (K)</a:t>
            </a:r>
            <a:endParaRPr lang="en-US" dirty="0">
              <a:solidFill>
                <a:srgbClr val="FFFF00"/>
              </a:solidFill>
              <a:latin typeface="Comic Sans MS" pitchFamily="66" charset="0"/>
            </a:endParaRPr>
          </a:p>
        </p:txBody>
      </p:sp>
      <p:sp>
        <p:nvSpPr>
          <p:cNvPr id="39939" name="Rectangle 3"/>
          <p:cNvSpPr>
            <a:spLocks noGrp="1" noChangeArrowheads="1"/>
          </p:cNvSpPr>
          <p:nvPr>
            <p:ph type="body" idx="1"/>
          </p:nvPr>
        </p:nvSpPr>
        <p:spPr>
          <a:xfrm>
            <a:off x="250825" y="1341438"/>
            <a:ext cx="8424863" cy="4800600"/>
          </a:xfrm>
        </p:spPr>
        <p:txBody>
          <a:bodyPr/>
          <a:lstStyle/>
          <a:p>
            <a:pPr algn="just"/>
            <a:r>
              <a:rPr lang="en-US" altLang="it-IT" sz="2800" b="1" smtClean="0">
                <a:solidFill>
                  <a:srgbClr val="FFFF00"/>
                </a:solidFill>
                <a:latin typeface="Comic Sans MS" pitchFamily="66" charset="0"/>
              </a:rPr>
              <a:t>La curva esponenziale non è realistica perchè esiste una “carrying capacity” di un’area</a:t>
            </a:r>
          </a:p>
          <a:p>
            <a:pPr algn="just"/>
            <a:r>
              <a:rPr lang="it-IT" altLang="it-IT" sz="2800" b="1" smtClean="0">
                <a:solidFill>
                  <a:srgbClr val="FFFF00"/>
                </a:solidFill>
                <a:latin typeface="Comic Sans MS" pitchFamily="66" charset="0"/>
              </a:rPr>
              <a:t>La “carrying capacity”: numero di individui che possono vivere in un determinato habitat senza compromettere la futura capacità dell’habitat di supportare la vita.</a:t>
            </a:r>
          </a:p>
          <a:p>
            <a:pPr algn="just"/>
            <a:endParaRPr lang="it-IT" altLang="it-IT" sz="2800" b="1" smtClean="0">
              <a:solidFill>
                <a:srgbClr val="FFFF00"/>
              </a:solidFill>
              <a:latin typeface="Comic Sans MS" pitchFamily="66" charset="0"/>
            </a:endParaRPr>
          </a:p>
          <a:p>
            <a:pPr algn="just"/>
            <a:r>
              <a:rPr lang="it-IT" altLang="it-IT" sz="2800" b="1" smtClean="0">
                <a:solidFill>
                  <a:srgbClr val="FFFF00"/>
                </a:solidFill>
                <a:latin typeface="Comic Sans MS" pitchFamily="66" charset="0"/>
              </a:rPr>
              <a:t> Quando il numero di individui di una certa popolazione supera la capacità dell’habitat si parla di sovrappopolazione. </a:t>
            </a:r>
            <a:endParaRPr lang="en-US" altLang="it-IT" sz="2800" b="1" smtClean="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anim calcmode="lin" valueType="num">
                                      <p:cBhvr additive="base">
                                        <p:cTn id="19" dur="500" fill="hold"/>
                                        <p:tgtEl>
                                          <p:spTgt spid="3993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
          <p:cNvSpPr>
            <a:spLocks noChangeArrowheads="1"/>
          </p:cNvSpPr>
          <p:nvPr/>
        </p:nvSpPr>
        <p:spPr bwMode="auto">
          <a:xfrm>
            <a:off x="0" y="476250"/>
            <a:ext cx="37798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a:solidFill>
                  <a:srgbClr val="FFFF00"/>
                </a:solidFill>
                <a:latin typeface="Comic Sans MS" pitchFamily="66" charset="0"/>
              </a:rPr>
              <a:t>Odum (1971)</a:t>
            </a:r>
          </a:p>
          <a:p>
            <a:pPr algn="ctr" eaLnBrk="1" hangingPunct="1">
              <a:spcBef>
                <a:spcPct val="50000"/>
              </a:spcBef>
              <a:buClrTx/>
              <a:buFontTx/>
              <a:buNone/>
            </a:pPr>
            <a:r>
              <a:rPr lang="en-US" altLang="it-IT">
                <a:solidFill>
                  <a:srgbClr val="FFFF00"/>
                </a:solidFill>
                <a:latin typeface="Comic Sans MS" pitchFamily="66" charset="0"/>
              </a:rPr>
              <a:t>Ecologia è lo studio </a:t>
            </a:r>
            <a:r>
              <a:rPr lang="it-IT" altLang="it-IT">
                <a:solidFill>
                  <a:srgbClr val="FFFF00"/>
                </a:solidFill>
                <a:latin typeface="Comic Sans MS" pitchFamily="66" charset="0"/>
              </a:rPr>
              <a:t>della struttura e del funzionamento degli ecosistemi</a:t>
            </a:r>
            <a:endParaRPr lang="en-US" altLang="it-IT">
              <a:solidFill>
                <a:srgbClr val="FFFF00"/>
              </a:solidFill>
              <a:latin typeface="Comic Sans MS" pitchFamily="66" charset="0"/>
            </a:endParaRPr>
          </a:p>
          <a:p>
            <a:pPr algn="ctr" eaLnBrk="1" hangingPunct="1">
              <a:spcBef>
                <a:spcPct val="50000"/>
              </a:spcBef>
              <a:buClrTx/>
              <a:buFontTx/>
              <a:buNone/>
            </a:pPr>
            <a:r>
              <a:rPr lang="en-US" altLang="it-IT">
                <a:solidFill>
                  <a:srgbClr val="FFFF00"/>
                </a:solidFill>
                <a:latin typeface="Comic Sans MS" pitchFamily="66" charset="0"/>
              </a:rPr>
              <a:t> </a:t>
            </a:r>
            <a:endParaRPr lang="it-IT" altLang="it-IT">
              <a:solidFill>
                <a:srgbClr val="FFFF00"/>
              </a:solidFill>
              <a:latin typeface="Comic Sans MS" pitchFamily="66" charset="0"/>
            </a:endParaRPr>
          </a:p>
        </p:txBody>
      </p:sp>
      <p:pic>
        <p:nvPicPr>
          <p:cNvPr id="33795"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60350"/>
            <a:ext cx="4213225"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0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heckerboard(across)">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0"/>
            <a:ext cx="7772400" cy="1143000"/>
          </a:xfrm>
        </p:spPr>
        <p:txBody>
          <a:bodyPr/>
          <a:lstStyle/>
          <a:p>
            <a:pPr>
              <a:defRPr/>
            </a:pPr>
            <a:r>
              <a:rPr lang="en-US" dirty="0" err="1">
                <a:solidFill>
                  <a:srgbClr val="FFFF00"/>
                </a:solidFill>
                <a:effectLst>
                  <a:outerShdw blurRad="38100" dist="38100" dir="2700000" algn="tl">
                    <a:srgbClr val="FFFFFF"/>
                  </a:outerShdw>
                </a:effectLst>
                <a:latin typeface="Comic Sans MS" pitchFamily="66" charset="0"/>
              </a:rPr>
              <a:t>Crescita</a:t>
            </a:r>
            <a:r>
              <a:rPr lang="en-US" dirty="0">
                <a:solidFill>
                  <a:srgbClr val="FFFF00"/>
                </a:solidFill>
                <a:effectLst>
                  <a:outerShdw blurRad="38100" dist="38100" dir="2700000" algn="tl">
                    <a:srgbClr val="FFFFFF"/>
                  </a:outerShdw>
                </a:effectLst>
                <a:latin typeface="Comic Sans MS" pitchFamily="66" charset="0"/>
              </a:rPr>
              <a:t> </a:t>
            </a:r>
            <a:r>
              <a:rPr lang="en-US" dirty="0" err="1">
                <a:solidFill>
                  <a:srgbClr val="FFFF00"/>
                </a:solidFill>
                <a:effectLst>
                  <a:outerShdw blurRad="38100" dist="38100" dir="2700000" algn="tl">
                    <a:srgbClr val="FFFFFF"/>
                  </a:outerShdw>
                </a:effectLst>
                <a:latin typeface="Comic Sans MS" pitchFamily="66" charset="0"/>
              </a:rPr>
              <a:t>logistica</a:t>
            </a:r>
            <a:endParaRPr lang="en-US" dirty="0">
              <a:solidFill>
                <a:srgbClr val="FFFF00"/>
              </a:solidFill>
              <a:latin typeface="Comic Sans MS" pitchFamily="66" charset="0"/>
            </a:endParaRPr>
          </a:p>
        </p:txBody>
      </p:sp>
      <p:sp>
        <p:nvSpPr>
          <p:cNvPr id="37891" name="Rectangle 3"/>
          <p:cNvSpPr>
            <a:spLocks noGrp="1" noChangeArrowheads="1"/>
          </p:cNvSpPr>
          <p:nvPr>
            <p:ph type="body" idx="1"/>
          </p:nvPr>
        </p:nvSpPr>
        <p:spPr>
          <a:xfrm>
            <a:off x="323850" y="1219200"/>
            <a:ext cx="8640763" cy="4953000"/>
          </a:xfrm>
        </p:spPr>
        <p:txBody>
          <a:bodyPr/>
          <a:lstStyle/>
          <a:p>
            <a:r>
              <a:rPr lang="en-US" altLang="it-IT" sz="2800" b="1" smtClean="0">
                <a:solidFill>
                  <a:srgbClr val="FFFF00"/>
                </a:solidFill>
                <a:latin typeface="Comic Sans MS" pitchFamily="66" charset="0"/>
              </a:rPr>
              <a:t>In conseguenza alla </a:t>
            </a:r>
            <a:r>
              <a:rPr lang="en-US" altLang="it-IT" sz="2800" b="1" u="sng" smtClean="0">
                <a:solidFill>
                  <a:srgbClr val="FFFF00"/>
                </a:solidFill>
                <a:latin typeface="Comic Sans MS" pitchFamily="66" charset="0"/>
              </a:rPr>
              <a:t>resistenza ambientale</a:t>
            </a:r>
            <a:r>
              <a:rPr lang="en-US" altLang="it-IT" sz="2800" b="1" smtClean="0">
                <a:solidFill>
                  <a:srgbClr val="FFFF00"/>
                </a:solidFill>
                <a:latin typeface="Comic Sans MS" pitchFamily="66" charset="0"/>
              </a:rPr>
              <a:t>, la crescita della popolazione diminusce appena la densità raggiunge la carrying capacity</a:t>
            </a:r>
          </a:p>
          <a:p>
            <a:r>
              <a:rPr lang="en-US" altLang="it-IT" sz="2800" b="1" smtClean="0">
                <a:solidFill>
                  <a:srgbClr val="FFFF00"/>
                </a:solidFill>
                <a:latin typeface="Comic Sans MS" pitchFamily="66" charset="0"/>
              </a:rPr>
              <a:t>Il grafico che rappresenta la curva di crescita individui/tempo diventa sigmoide (S-curved)</a:t>
            </a:r>
          </a:p>
          <a:p>
            <a:r>
              <a:rPr lang="en-US" altLang="it-IT" sz="2800" b="1" smtClean="0">
                <a:solidFill>
                  <a:srgbClr val="FFFF00"/>
                </a:solidFill>
                <a:latin typeface="Comic Sans MS" pitchFamily="66" charset="0"/>
              </a:rPr>
              <a:t>Lo scarto temporale del periodo riproduttivo causa una diminuzione della popolazione</a:t>
            </a:r>
          </a:p>
          <a:p>
            <a:r>
              <a:rPr lang="en-US" altLang="it-IT" sz="2800" b="1" smtClean="0">
                <a:solidFill>
                  <a:srgbClr val="FFFF00"/>
                </a:solidFill>
                <a:latin typeface="Comic Sans MS" pitchFamily="66" charset="0"/>
              </a:rPr>
              <a:t>La popolazione non sarà in uno stato stazionario ma subirà cambiamenti dovuti alle risorse (prede) ed ai predatori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4" descr="FG04_002"/>
          <p:cNvPicPr>
            <a:picLocks noChangeAspect="1" noChangeArrowheads="1"/>
          </p:cNvPicPr>
          <p:nvPr/>
        </p:nvPicPr>
        <p:blipFill>
          <a:blip r:embed="rId2">
            <a:extLst>
              <a:ext uri="{28A0092B-C50C-407E-A947-70E740481C1C}">
                <a14:useLocalDpi xmlns:a14="http://schemas.microsoft.com/office/drawing/2010/main" val="0"/>
              </a:ext>
            </a:extLst>
          </a:blip>
          <a:srcRect l="9911" r="9009"/>
          <a:stretch>
            <a:fillRect/>
          </a:stretch>
        </p:blipFill>
        <p:spPr bwMode="auto">
          <a:xfrm>
            <a:off x="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93538" name="Object 4"/>
          <p:cNvGraphicFramePr>
            <a:graphicFrameLocks noGrp="1" noChangeAspect="1"/>
          </p:cNvGraphicFramePr>
          <p:nvPr>
            <p:ph sz="half" idx="4294967295"/>
          </p:nvPr>
        </p:nvGraphicFramePr>
        <p:xfrm>
          <a:off x="1835150" y="1087438"/>
          <a:ext cx="7296150" cy="5770562"/>
        </p:xfrm>
        <a:graphic>
          <a:graphicData uri="http://schemas.openxmlformats.org/presentationml/2006/ole">
            <mc:AlternateContent xmlns:mc="http://schemas.openxmlformats.org/markup-compatibility/2006">
              <mc:Choice xmlns:v="urn:schemas-microsoft-com:vml" Requires="v">
                <p:oleObj spid="_x0000_s193551" name="Photo Editor Photo" r:id="rId4" imgW="4877481" imgH="3858164" progId="">
                  <p:embed/>
                </p:oleObj>
              </mc:Choice>
              <mc:Fallback>
                <p:oleObj name="Photo Editor Photo" r:id="rId4" imgW="4877481" imgH="385816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087438"/>
                        <a:ext cx="7296150"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
        <p:nvSpPr>
          <p:cNvPr id="917507" name="Rectangle 3"/>
          <p:cNvSpPr>
            <a:spLocks noGrp="1" noChangeArrowheads="1"/>
          </p:cNvSpPr>
          <p:nvPr>
            <p:ph type="body" sz="half" idx="4294967295"/>
          </p:nvPr>
        </p:nvSpPr>
        <p:spPr>
          <a:xfrm>
            <a:off x="0" y="-26988"/>
            <a:ext cx="9144000" cy="4087813"/>
          </a:xfrm>
        </p:spPr>
        <p:txBody>
          <a:bodyPr/>
          <a:lstStyle/>
          <a:p>
            <a:pPr eaLnBrk="1" hangingPunct="1">
              <a:defRPr/>
            </a:pPr>
            <a:r>
              <a:rPr lang="en-US" sz="2400" dirty="0" err="1" smtClean="0">
                <a:solidFill>
                  <a:srgbClr val="000099"/>
                </a:solidFill>
                <a:latin typeface="Comic Sans MS" pitchFamily="66" charset="0"/>
                <a:cs typeface="Times New Roman" pitchFamily="18" charset="0"/>
              </a:rPr>
              <a:t>Nella</a:t>
            </a:r>
            <a:r>
              <a:rPr lang="en-US" sz="2400" dirty="0" smtClean="0">
                <a:solidFill>
                  <a:srgbClr val="000099"/>
                </a:solidFill>
                <a:latin typeface="Comic Sans MS" pitchFamily="66" charset="0"/>
                <a:cs typeface="Times New Roman" pitchFamily="18" charset="0"/>
              </a:rPr>
              <a:t> </a:t>
            </a:r>
            <a:r>
              <a:rPr lang="en-US" sz="2400" dirty="0" err="1" smtClean="0">
                <a:solidFill>
                  <a:srgbClr val="000099"/>
                </a:solidFill>
                <a:latin typeface="Comic Sans MS" pitchFamily="66" charset="0"/>
                <a:cs typeface="Times New Roman" pitchFamily="18" charset="0"/>
              </a:rPr>
              <a:t>crescita</a:t>
            </a:r>
            <a:r>
              <a:rPr lang="en-US" sz="2400" dirty="0" smtClean="0">
                <a:solidFill>
                  <a:srgbClr val="000099"/>
                </a:solidFill>
                <a:latin typeface="Comic Sans MS" pitchFamily="66" charset="0"/>
                <a:cs typeface="Times New Roman" pitchFamily="18" charset="0"/>
              </a:rPr>
              <a:t> </a:t>
            </a:r>
            <a:r>
              <a:rPr lang="en-US" sz="2400" b="1" dirty="0" smtClean="0">
                <a:solidFill>
                  <a:srgbClr val="000099"/>
                </a:solidFill>
                <a:latin typeface="Comic Sans MS" pitchFamily="66" charset="0"/>
                <a:cs typeface="Times New Roman" pitchFamily="18" charset="0"/>
              </a:rPr>
              <a:t>LOGISTICA,</a:t>
            </a:r>
            <a:r>
              <a:rPr lang="en-US" sz="2400" dirty="0" smtClean="0">
                <a:solidFill>
                  <a:srgbClr val="000099"/>
                </a:solidFill>
                <a:latin typeface="Comic Sans MS" pitchFamily="66" charset="0"/>
                <a:cs typeface="Times New Roman" pitchFamily="18" charset="0"/>
              </a:rPr>
              <a:t> r</a:t>
            </a:r>
            <a:r>
              <a:rPr kumimoji="1" lang="it-IT" sz="2400" dirty="0" smtClean="0">
                <a:solidFill>
                  <a:srgbClr val="000099"/>
                </a:solidFill>
                <a:latin typeface="Comic Sans MS" pitchFamily="66" charset="0"/>
              </a:rPr>
              <a:t>aggiunta una certa densità intervengono dei </a:t>
            </a:r>
            <a:r>
              <a:rPr kumimoji="1" lang="it-IT" sz="2400" b="1" dirty="0" smtClean="0">
                <a:solidFill>
                  <a:srgbClr val="000099"/>
                </a:solidFill>
                <a:effectLst>
                  <a:outerShdw blurRad="38100" dist="38100" dir="2700000" algn="tl">
                    <a:srgbClr val="000000"/>
                  </a:outerShdw>
                </a:effectLst>
                <a:latin typeface="Comic Sans MS" pitchFamily="66" charset="0"/>
              </a:rPr>
              <a:t>fattori </a:t>
            </a:r>
            <a:r>
              <a:rPr kumimoji="1" lang="it-IT" sz="2400" dirty="0" smtClean="0">
                <a:solidFill>
                  <a:srgbClr val="000099"/>
                </a:solidFill>
                <a:latin typeface="Comic Sans MS" pitchFamily="66" charset="0"/>
              </a:rPr>
              <a:t>tali da ridurre la velocità di crescita, che  resta stazionaria dopo una serie di oscillazioni.</a:t>
            </a:r>
            <a:r>
              <a:rPr lang="en-US" sz="2400" dirty="0" smtClean="0">
                <a:solidFill>
                  <a:srgbClr val="000099"/>
                </a:solidFill>
                <a:latin typeface="Comic Sans MS" pitchFamily="66" charset="0"/>
                <a:cs typeface="Times New Roman" pitchFamily="18" charset="0"/>
              </a:rPr>
              <a:t> </a:t>
            </a:r>
            <a:endParaRPr kumimoji="1" lang="it-IT" sz="2400" dirty="0" smtClean="0">
              <a:solidFill>
                <a:srgbClr val="000099"/>
              </a:solidFill>
              <a:latin typeface="Comic Sans MS" pitchFamily="66" charset="0"/>
            </a:endParaRPr>
          </a:p>
          <a:p>
            <a:pPr lvl="1" eaLnBrk="1" hangingPunct="1">
              <a:defRPr/>
            </a:pPr>
            <a:endParaRPr lang="en-US" sz="2400" dirty="0" smtClean="0">
              <a:solidFill>
                <a:srgbClr val="000099"/>
              </a:solidFill>
              <a:latin typeface="Comic Sans MS" pitchFamily="66" charset="0"/>
              <a:cs typeface="Times New Roman" pitchFamily="18" charset="0"/>
            </a:endParaRPr>
          </a:p>
          <a:p>
            <a:pPr eaLnBrk="1" hangingPunct="1">
              <a:defRPr/>
            </a:pPr>
            <a:endParaRPr kumimoji="1" lang="it-IT" sz="2400" dirty="0" smtClean="0">
              <a:solidFill>
                <a:srgbClr val="000099"/>
              </a:solidFill>
              <a:latin typeface="Comic Sans MS" pitchFamily="66" charset="0"/>
            </a:endParaRPr>
          </a:p>
          <a:p>
            <a:pPr eaLnBrk="1" hangingPunct="1">
              <a:spcBef>
                <a:spcPct val="0"/>
              </a:spcBef>
              <a:buClrTx/>
              <a:buFontTx/>
              <a:buNone/>
              <a:defRPr/>
            </a:pPr>
            <a:r>
              <a:rPr lang="en-US" sz="2400" dirty="0" smtClean="0">
                <a:solidFill>
                  <a:srgbClr val="000099"/>
                </a:solidFill>
                <a:latin typeface="Comic Sans MS" pitchFamily="66" charset="0"/>
                <a:cs typeface="Times New Roman" pitchFamily="18" charset="0"/>
              </a:rPr>
              <a:t>  </a:t>
            </a:r>
          </a:p>
        </p:txBody>
      </p:sp>
      <p:sp>
        <p:nvSpPr>
          <p:cNvPr id="193540" name="Rectangle 5"/>
          <p:cNvSpPr>
            <a:spLocks noChangeArrowheads="1"/>
          </p:cNvSpPr>
          <p:nvPr/>
        </p:nvSpPr>
        <p:spPr bwMode="auto">
          <a:xfrm>
            <a:off x="-828675" y="4460875"/>
            <a:ext cx="43211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922338"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lvl="2" eaLnBrk="1" hangingPunct="1">
              <a:spcBef>
                <a:spcPct val="50000"/>
              </a:spcBef>
              <a:buClrTx/>
              <a:buFontTx/>
              <a:buNone/>
            </a:pPr>
            <a:r>
              <a:rPr lang="en-US" altLang="it-IT" sz="2000">
                <a:solidFill>
                  <a:srgbClr val="000099"/>
                </a:solidFill>
                <a:latin typeface="Comic Sans MS" pitchFamily="66" charset="0"/>
              </a:rPr>
              <a:t>N = numero, dimensione </a:t>
            </a:r>
          </a:p>
          <a:p>
            <a:pPr lvl="2" eaLnBrk="1" hangingPunct="1">
              <a:spcBef>
                <a:spcPct val="50000"/>
              </a:spcBef>
              <a:buClrTx/>
              <a:buFontTx/>
              <a:buNone/>
            </a:pPr>
            <a:r>
              <a:rPr lang="en-US" altLang="it-IT" sz="2000">
                <a:solidFill>
                  <a:srgbClr val="000099"/>
                </a:solidFill>
                <a:latin typeface="Comic Sans MS" pitchFamily="66" charset="0"/>
              </a:rPr>
              <a:t>r  = potenziale biotico, “tasso intrinseco di crescita”</a:t>
            </a:r>
          </a:p>
          <a:p>
            <a:pPr lvl="2" eaLnBrk="1" hangingPunct="1">
              <a:spcBef>
                <a:spcPct val="50000"/>
              </a:spcBef>
              <a:buClrTx/>
              <a:buFontTx/>
              <a:buNone/>
            </a:pPr>
            <a:r>
              <a:rPr lang="en-US" altLang="it-IT" sz="2000">
                <a:solidFill>
                  <a:srgbClr val="000099"/>
                </a:solidFill>
                <a:latin typeface="Comic Sans MS" pitchFamily="66" charset="0"/>
              </a:rPr>
              <a:t>K = carrying capacity</a:t>
            </a:r>
          </a:p>
        </p:txBody>
      </p:sp>
    </p:spTree>
  </p:cSld>
  <p:clrMapOvr>
    <a:masterClrMapping/>
  </p:clrMapOvr>
  <p:transition>
    <p:cut/>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3" descr="E:\Assets\Chapter_05\Images\Art_Labeled\05_16.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b="3204"/>
          <a:stretch>
            <a:fillRect/>
          </a:stretch>
        </p:blipFill>
        <p:spPr>
          <a:xfrm>
            <a:off x="0" y="0"/>
            <a:ext cx="9144000" cy="6953250"/>
          </a:xfrm>
          <a:noFill/>
        </p:spPr>
      </p:pic>
    </p:spTree>
  </p:cSld>
  <p:clrMapOvr>
    <a:masterClrMapping/>
  </p:clrMapOvr>
  <p:transition>
    <p:cut/>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1" descr="0511"/>
          <p:cNvPicPr>
            <a:picLocks noChangeAspect="1" noChangeArrowheads="1"/>
          </p:cNvPicPr>
          <p:nvPr/>
        </p:nvPicPr>
        <p:blipFill>
          <a:blip r:embed="rId3">
            <a:extLst>
              <a:ext uri="{28A0092B-C50C-407E-A947-70E740481C1C}">
                <a14:useLocalDpi xmlns:a14="http://schemas.microsoft.com/office/drawing/2010/main" val="0"/>
              </a:ext>
            </a:extLst>
          </a:blip>
          <a:srcRect b="2100"/>
          <a:stretch>
            <a:fillRect/>
          </a:stretch>
        </p:blipFill>
        <p:spPr bwMode="auto">
          <a:xfrm>
            <a:off x="0" y="-12700"/>
            <a:ext cx="9144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4978" name="Rectangle 2"/>
          <p:cNvSpPr>
            <a:spLocks noGrp="1" noChangeArrowheads="1"/>
          </p:cNvSpPr>
          <p:nvPr>
            <p:ph type="title" idx="4294967295"/>
          </p:nvPr>
        </p:nvSpPr>
        <p:spPr>
          <a:xfrm>
            <a:off x="647700" y="53975"/>
            <a:ext cx="7019925" cy="1143000"/>
          </a:xfrm>
        </p:spPr>
        <p:txBody>
          <a:bodyPr anchor="b"/>
          <a:lstStyle/>
          <a:p>
            <a:pPr algn="l" eaLnBrk="1" hangingPunct="1">
              <a:defRPr/>
            </a:pPr>
            <a:r>
              <a:rPr lang="en-US" sz="3600" smtClean="0">
                <a:solidFill>
                  <a:srgbClr val="000099"/>
                </a:solidFill>
              </a:rPr>
              <a:t>Una popolazione non può crescere  indefinitamente</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1" descr="0512"/>
          <p:cNvPicPr>
            <a:picLocks noChangeAspect="1" noChangeArrowheads="1"/>
          </p:cNvPicPr>
          <p:nvPr/>
        </p:nvPicPr>
        <p:blipFill>
          <a:blip r:embed="rId3">
            <a:extLst>
              <a:ext uri="{28A0092B-C50C-407E-A947-70E740481C1C}">
                <a14:useLocalDpi xmlns:a14="http://schemas.microsoft.com/office/drawing/2010/main" val="0"/>
              </a:ext>
            </a:extLst>
          </a:blip>
          <a:srcRect b="2625"/>
          <a:stretch>
            <a:fillRect/>
          </a:stretch>
        </p:blipFill>
        <p:spPr bwMode="auto">
          <a:xfrm>
            <a:off x="0" y="-65088"/>
            <a:ext cx="9144000"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9074" name="Rectangle 2"/>
          <p:cNvSpPr>
            <a:spLocks noGrp="1" noChangeArrowheads="1"/>
          </p:cNvSpPr>
          <p:nvPr>
            <p:ph type="title" idx="4294967295"/>
          </p:nvPr>
        </p:nvSpPr>
        <p:spPr>
          <a:xfrm>
            <a:off x="2701925" y="4662488"/>
            <a:ext cx="4175125" cy="1143000"/>
          </a:xfrm>
        </p:spPr>
        <p:txBody>
          <a:bodyPr anchor="b"/>
          <a:lstStyle/>
          <a:p>
            <a:pPr algn="l" eaLnBrk="1" hangingPunct="1">
              <a:defRPr/>
            </a:pPr>
            <a:r>
              <a:rPr lang="en-US" sz="2800" smtClean="0">
                <a:solidFill>
                  <a:srgbClr val="000099"/>
                </a:solidFill>
              </a:rPr>
              <a:t>Crescita logistica nelle pecore di Tasmania, 1800–1925</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Text Box 2"/>
          <p:cNvSpPr txBox="1">
            <a:spLocks noChangeArrowheads="1"/>
          </p:cNvSpPr>
          <p:nvPr/>
        </p:nvSpPr>
        <p:spPr bwMode="auto">
          <a:xfrm>
            <a:off x="0" y="476250"/>
            <a:ext cx="8964613" cy="1798638"/>
          </a:xfrm>
          <a:prstGeom prst="rect">
            <a:avLst/>
          </a:prstGeom>
          <a:noFill/>
          <a:ln w="9525">
            <a:noFill/>
            <a:miter lim="800000"/>
            <a:headEnd/>
            <a:tailEnd/>
          </a:ln>
          <a:effectLst/>
        </p:spPr>
        <p:txBody>
          <a:bodyPr>
            <a:spAutoFit/>
          </a:bodyPr>
          <a:lstStyle/>
          <a:p>
            <a:pPr>
              <a:defRPr/>
            </a:pPr>
            <a:r>
              <a:rPr lang="it-IT" b="1">
                <a:effectLst>
                  <a:outerShdw blurRad="38100" dist="38100" dir="2700000" algn="tl">
                    <a:srgbClr val="000000"/>
                  </a:outerShdw>
                </a:effectLst>
              </a:rPr>
              <a:t>CARRIYNG CAPACITY</a:t>
            </a:r>
            <a:r>
              <a:rPr lang="it-IT"/>
              <a:t> = CAPACITA’ di CARICO di un ECOSISTEMA</a:t>
            </a:r>
          </a:p>
          <a:p>
            <a:pPr>
              <a:defRPr/>
            </a:pPr>
            <a:endParaRPr lang="it-IT" b="1">
              <a:effectLst>
                <a:outerShdw blurRad="38100" dist="38100" dir="2700000" algn="tl">
                  <a:srgbClr val="000000"/>
                </a:outerShdw>
              </a:effectLst>
            </a:endParaRPr>
          </a:p>
        </p:txBody>
      </p:sp>
      <p:sp>
        <p:nvSpPr>
          <p:cNvPr id="960515" name="Rectangle 3"/>
          <p:cNvSpPr>
            <a:spLocks noChangeArrowheads="1"/>
          </p:cNvSpPr>
          <p:nvPr/>
        </p:nvSpPr>
        <p:spPr bwMode="auto">
          <a:xfrm>
            <a:off x="611188" y="2616200"/>
            <a:ext cx="8137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it-IT">
                <a:solidFill>
                  <a:srgbClr val="FFFF00"/>
                </a:solidFill>
                <a:latin typeface="Comic Sans MS" pitchFamily="66" charset="0"/>
              </a:rPr>
              <a:t>l'accrescimento di una popolazione segue una curva logistica (sigmoide) con un ben preciso limite che equivale all'effettiva capacità di sopportazione dell'ambiente in cui la popolazione vive o </a:t>
            </a:r>
            <a:r>
              <a:rPr kumimoji="1" lang="en-US" altLang="it-IT" i="1">
                <a:solidFill>
                  <a:srgbClr val="FFFF00"/>
                </a:solidFill>
                <a:latin typeface="Comic Sans MS" pitchFamily="66" charset="0"/>
              </a:rPr>
              <a:t>capacità portante dell'ambiente = carrying capacity</a:t>
            </a:r>
            <a:r>
              <a:rPr kumimoji="1" lang="en-US" altLang="it-IT">
                <a:solidFill>
                  <a:srgbClr val="FFFF00"/>
                </a:solidFill>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0515"/>
                                        </p:tgtEl>
                                        <p:attrNameLst>
                                          <p:attrName>style.visibility</p:attrName>
                                        </p:attrNameLst>
                                      </p:cBhvr>
                                      <p:to>
                                        <p:strVal val="visible"/>
                                      </p:to>
                                    </p:set>
                                    <p:animEffect transition="in" filter="dissolve">
                                      <p:cBhvr>
                                        <p:cTn id="7" dur="500"/>
                                        <p:tgtEl>
                                          <p:spTgt spid="960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ch2_carrying_capacity_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79388" y="6467475"/>
            <a:ext cx="8964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chemeClr val="bg1"/>
                </a:solidFill>
              </a:rPr>
              <a:t>Fonte : Population Reference Bureau e  Nazioni Unite, </a:t>
            </a:r>
            <a:r>
              <a:rPr lang="en-US" altLang="it-IT" sz="1200" b="1" i="1">
                <a:solidFill>
                  <a:schemeClr val="bg1"/>
                </a:solidFill>
              </a:rPr>
              <a:t>Projections de la population mondiale d’ici 2100</a:t>
            </a:r>
            <a:r>
              <a:rPr lang="en-US" altLang="it-IT" sz="1200" b="1">
                <a:solidFill>
                  <a:schemeClr val="bg1"/>
                </a:solidFill>
              </a:rPr>
              <a:t> (1998).</a:t>
            </a:r>
          </a:p>
        </p:txBody>
      </p:sp>
      <p:sp>
        <p:nvSpPr>
          <p:cNvPr id="199683" name="Rectangle 3"/>
          <p:cNvSpPr>
            <a:spLocks noChangeArrowheads="1"/>
          </p:cNvSpPr>
          <p:nvPr/>
        </p:nvSpPr>
        <p:spPr bwMode="auto">
          <a:xfrm>
            <a:off x="179388" y="1192213"/>
            <a:ext cx="1682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10</a:t>
            </a:r>
            <a:endParaRPr lang="en-US" altLang="it-IT" sz="1200" b="1"/>
          </a:p>
        </p:txBody>
      </p:sp>
      <p:sp>
        <p:nvSpPr>
          <p:cNvPr id="199684" name="Rectangle 4"/>
          <p:cNvSpPr>
            <a:spLocks noChangeArrowheads="1"/>
          </p:cNvSpPr>
          <p:nvPr/>
        </p:nvSpPr>
        <p:spPr bwMode="auto">
          <a:xfrm>
            <a:off x="185738" y="731838"/>
            <a:ext cx="16986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11</a:t>
            </a:r>
            <a:endParaRPr lang="en-US" altLang="it-IT" sz="1200" b="1"/>
          </a:p>
        </p:txBody>
      </p:sp>
      <p:sp>
        <p:nvSpPr>
          <p:cNvPr id="199685" name="Rectangle 5"/>
          <p:cNvSpPr>
            <a:spLocks noChangeArrowheads="1"/>
          </p:cNvSpPr>
          <p:nvPr/>
        </p:nvSpPr>
        <p:spPr bwMode="auto">
          <a:xfrm>
            <a:off x="185738" y="266700"/>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12</a:t>
            </a:r>
            <a:endParaRPr lang="en-US" altLang="it-IT" sz="1200" b="1"/>
          </a:p>
        </p:txBody>
      </p:sp>
      <p:grpSp>
        <p:nvGrpSpPr>
          <p:cNvPr id="199686" name="Group 6"/>
          <p:cNvGrpSpPr>
            <a:grpSpLocks/>
          </p:cNvGrpSpPr>
          <p:nvPr/>
        </p:nvGrpSpPr>
        <p:grpSpPr bwMode="auto">
          <a:xfrm>
            <a:off x="325438" y="211138"/>
            <a:ext cx="8855075" cy="6154737"/>
            <a:chOff x="463" y="300"/>
            <a:chExt cx="5137" cy="3454"/>
          </a:xfrm>
        </p:grpSpPr>
        <p:sp>
          <p:nvSpPr>
            <p:cNvPr id="199687" name="Freeform 7"/>
            <p:cNvSpPr>
              <a:spLocks/>
            </p:cNvSpPr>
            <p:nvPr/>
          </p:nvSpPr>
          <p:spPr bwMode="auto">
            <a:xfrm>
              <a:off x="794" y="663"/>
              <a:ext cx="4626" cy="2858"/>
            </a:xfrm>
            <a:custGeom>
              <a:avLst/>
              <a:gdLst>
                <a:gd name="T0" fmla="*/ 2147483647 w 3028"/>
                <a:gd name="T1" fmla="*/ 0 h 2182"/>
                <a:gd name="T2" fmla="*/ 2147483647 w 3028"/>
                <a:gd name="T3" fmla="*/ 0 h 2182"/>
                <a:gd name="T4" fmla="*/ 2147483647 w 3028"/>
                <a:gd name="T5" fmla="*/ 0 h 2182"/>
                <a:gd name="T6" fmla="*/ 2147483647 w 3028"/>
                <a:gd name="T7" fmla="*/ 0 h 2182"/>
                <a:gd name="T8" fmla="*/ 2147483647 w 3028"/>
                <a:gd name="T9" fmla="*/ 0 h 2182"/>
                <a:gd name="T10" fmla="*/ 2147483647 w 3028"/>
                <a:gd name="T11" fmla="*/ 94307 h 2182"/>
                <a:gd name="T12" fmla="*/ 2147483647 w 3028"/>
                <a:gd name="T13" fmla="*/ 468030 h 2182"/>
                <a:gd name="T14" fmla="*/ 2147483647 w 3028"/>
                <a:gd name="T15" fmla="*/ 2580997 h 2182"/>
                <a:gd name="T16" fmla="*/ 2147483647 w 3028"/>
                <a:gd name="T17" fmla="*/ 7523491 h 2182"/>
                <a:gd name="T18" fmla="*/ 2147483647 w 3028"/>
                <a:gd name="T19" fmla="*/ 10238501 h 2182"/>
                <a:gd name="T20" fmla="*/ 2147483647 w 3028"/>
                <a:gd name="T21" fmla="*/ 27285319 h 2182"/>
                <a:gd name="T22" fmla="*/ 2147483647 w 3028"/>
                <a:gd name="T23" fmla="*/ 32053534 h 2182"/>
                <a:gd name="T24" fmla="*/ 2147483647 w 3028"/>
                <a:gd name="T25" fmla="*/ 33119152 h 2182"/>
                <a:gd name="T26" fmla="*/ 2147483647 w 3028"/>
                <a:gd name="T27" fmla="*/ 33611931 h 2182"/>
                <a:gd name="T28" fmla="*/ 2147483647 w 3028"/>
                <a:gd name="T29" fmla="*/ 34078734 h 2182"/>
                <a:gd name="T30" fmla="*/ 2147483647 w 3028"/>
                <a:gd name="T31" fmla="*/ 34307571 h 2182"/>
                <a:gd name="T32" fmla="*/ 2147483647 w 3028"/>
                <a:gd name="T33" fmla="*/ 34613607 h 2182"/>
                <a:gd name="T34" fmla="*/ 2147483647 w 3028"/>
                <a:gd name="T35" fmla="*/ 34835992 h 2182"/>
                <a:gd name="T36" fmla="*/ 2147483647 w 3028"/>
                <a:gd name="T37" fmla="*/ 35045332 h 2182"/>
                <a:gd name="T38" fmla="*/ 2147483647 w 3028"/>
                <a:gd name="T39" fmla="*/ 34977497 h 2182"/>
                <a:gd name="T40" fmla="*/ 2147483647 w 3028"/>
                <a:gd name="T41" fmla="*/ 34713767 h 2182"/>
                <a:gd name="T42" fmla="*/ 2147483647 w 3028"/>
                <a:gd name="T43" fmla="*/ 34613607 h 2182"/>
                <a:gd name="T44" fmla="*/ 2147483647 w 3028"/>
                <a:gd name="T45" fmla="*/ 34640035 h 2182"/>
                <a:gd name="T46" fmla="*/ 2147483647 w 3028"/>
                <a:gd name="T47" fmla="*/ 34977497 h 2182"/>
                <a:gd name="T48" fmla="*/ 2147483647 w 3028"/>
                <a:gd name="T49" fmla="*/ 34932363 h 2182"/>
                <a:gd name="T50" fmla="*/ 2147483647 w 3028"/>
                <a:gd name="T51" fmla="*/ 34835992 h 2182"/>
                <a:gd name="T52" fmla="*/ 2147483647 w 3028"/>
                <a:gd name="T53" fmla="*/ 34900889 h 2182"/>
                <a:gd name="T54" fmla="*/ 2147483647 w 3028"/>
                <a:gd name="T55" fmla="*/ 35045332 h 2182"/>
                <a:gd name="T56" fmla="*/ 2147483647 w 3028"/>
                <a:gd name="T57" fmla="*/ 35171337 h 2182"/>
                <a:gd name="T58" fmla="*/ 2147483647 w 3028"/>
                <a:gd name="T59" fmla="*/ 35208851 h 2182"/>
                <a:gd name="T60" fmla="*/ 2147483647 w 3028"/>
                <a:gd name="T61" fmla="*/ 35243141 h 2182"/>
                <a:gd name="T62" fmla="*/ 2147483647 w 3028"/>
                <a:gd name="T63" fmla="*/ 35337027 h 2182"/>
                <a:gd name="T64" fmla="*/ 2147483647 w 3028"/>
                <a:gd name="T65" fmla="*/ 35337027 h 2182"/>
                <a:gd name="T66" fmla="*/ 2147483647 w 3028"/>
                <a:gd name="T67" fmla="*/ 35431205 h 2182"/>
                <a:gd name="T68" fmla="*/ 2147483647 w 3028"/>
                <a:gd name="T69" fmla="*/ 35467449 h 2182"/>
                <a:gd name="T70" fmla="*/ 2147483647 w 3028"/>
                <a:gd name="T71" fmla="*/ 35572424 h 2182"/>
                <a:gd name="T72" fmla="*/ 2147483647 w 3028"/>
                <a:gd name="T73" fmla="*/ 35467449 h 2182"/>
                <a:gd name="T74" fmla="*/ 2147483647 w 3028"/>
                <a:gd name="T75" fmla="*/ 35406921 h 2182"/>
                <a:gd name="T76" fmla="*/ 2147483647 w 3028"/>
                <a:gd name="T77" fmla="*/ 35505201 h 2182"/>
                <a:gd name="T78" fmla="*/ 2147483647 w 3028"/>
                <a:gd name="T79" fmla="*/ 35572424 h 2182"/>
                <a:gd name="T80" fmla="*/ 2147483647 w 3028"/>
                <a:gd name="T81" fmla="*/ 35505201 h 2182"/>
                <a:gd name="T82" fmla="*/ 2147483647 w 3028"/>
                <a:gd name="T83" fmla="*/ 35505201 h 2182"/>
                <a:gd name="T84" fmla="*/ 2147483647 w 3028"/>
                <a:gd name="T85" fmla="*/ 35572424 h 2182"/>
                <a:gd name="T86" fmla="*/ 2147483647 w 3028"/>
                <a:gd name="T87" fmla="*/ 35667875 h 2182"/>
                <a:gd name="T88" fmla="*/ 2147483647 w 3028"/>
                <a:gd name="T89" fmla="*/ 35667875 h 2182"/>
                <a:gd name="T90" fmla="*/ 2147483647 w 3028"/>
                <a:gd name="T91" fmla="*/ 35634649 h 2182"/>
                <a:gd name="T92" fmla="*/ 2147483647 w 3028"/>
                <a:gd name="T93" fmla="*/ 35667875 h 2182"/>
                <a:gd name="T94" fmla="*/ 2147483647 w 3028"/>
                <a:gd name="T95" fmla="*/ 35530310 h 2182"/>
                <a:gd name="T96" fmla="*/ 2147483647 w 3028"/>
                <a:gd name="T97" fmla="*/ 35572424 h 2182"/>
                <a:gd name="T98" fmla="*/ 2147483647 w 3028"/>
                <a:gd name="T99" fmla="*/ 35592825 h 2182"/>
                <a:gd name="T100" fmla="*/ 2147483647 w 3028"/>
                <a:gd name="T101" fmla="*/ 35698191 h 2182"/>
                <a:gd name="T102" fmla="*/ 2147483647 w 3028"/>
                <a:gd name="T103" fmla="*/ 35738484 h 2182"/>
                <a:gd name="T104" fmla="*/ 2147483647 w 3028"/>
                <a:gd name="T105" fmla="*/ 35738484 h 2182"/>
                <a:gd name="T106" fmla="*/ 2147483647 w 3028"/>
                <a:gd name="T107" fmla="*/ 35794522 h 2182"/>
                <a:gd name="T108" fmla="*/ 2147483647 w 3028"/>
                <a:gd name="T109" fmla="*/ 35779227 h 2182"/>
                <a:gd name="T110" fmla="*/ 1570977231 w 3028"/>
                <a:gd name="T111" fmla="*/ 35738484 h 2182"/>
                <a:gd name="T112" fmla="*/ 1434312569 w 3028"/>
                <a:gd name="T113" fmla="*/ 35794522 h 2182"/>
                <a:gd name="T114" fmla="*/ 1190632383 w 3028"/>
                <a:gd name="T115" fmla="*/ 35934442 h 2182"/>
                <a:gd name="T116" fmla="*/ 987053855 w 3028"/>
                <a:gd name="T117" fmla="*/ 35863380 h 2182"/>
                <a:gd name="T118" fmla="*/ 792512477 w 3028"/>
                <a:gd name="T119" fmla="*/ 35934442 h 2182"/>
                <a:gd name="T120" fmla="*/ 583181360 w 3028"/>
                <a:gd name="T121" fmla="*/ 35958307 h 2182"/>
                <a:gd name="T122" fmla="*/ 9001139 w 3028"/>
                <a:gd name="T123" fmla="*/ 35863380 h 2182"/>
                <a:gd name="T124" fmla="*/ 2147483647 w 3028"/>
                <a:gd name="T125" fmla="*/ 36167010 h 2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8"/>
                <a:gd name="T190" fmla="*/ 0 h 2182"/>
                <a:gd name="T191" fmla="*/ 3028 w 3028"/>
                <a:gd name="T192" fmla="*/ 2182 h 2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8" h="2182">
                  <a:moveTo>
                    <a:pt x="3024" y="0"/>
                  </a:moveTo>
                  <a:lnTo>
                    <a:pt x="2994" y="0"/>
                  </a:lnTo>
                  <a:lnTo>
                    <a:pt x="2960" y="0"/>
                  </a:lnTo>
                  <a:lnTo>
                    <a:pt x="2922" y="0"/>
                  </a:lnTo>
                  <a:lnTo>
                    <a:pt x="2886" y="0"/>
                  </a:lnTo>
                  <a:lnTo>
                    <a:pt x="2854" y="0"/>
                  </a:lnTo>
                  <a:lnTo>
                    <a:pt x="2804" y="0"/>
                  </a:lnTo>
                  <a:lnTo>
                    <a:pt x="2770" y="0"/>
                  </a:lnTo>
                  <a:lnTo>
                    <a:pt x="2716" y="0"/>
                  </a:lnTo>
                  <a:lnTo>
                    <a:pt x="2668" y="0"/>
                  </a:lnTo>
                  <a:lnTo>
                    <a:pt x="2622" y="2"/>
                  </a:lnTo>
                  <a:lnTo>
                    <a:pt x="2576" y="6"/>
                  </a:lnTo>
                  <a:lnTo>
                    <a:pt x="2534" y="18"/>
                  </a:lnTo>
                  <a:lnTo>
                    <a:pt x="2512" y="28"/>
                  </a:lnTo>
                  <a:lnTo>
                    <a:pt x="2484" y="52"/>
                  </a:lnTo>
                  <a:lnTo>
                    <a:pt x="2478" y="156"/>
                  </a:lnTo>
                  <a:lnTo>
                    <a:pt x="2480" y="374"/>
                  </a:lnTo>
                  <a:lnTo>
                    <a:pt x="2478" y="454"/>
                  </a:lnTo>
                  <a:lnTo>
                    <a:pt x="2478" y="530"/>
                  </a:lnTo>
                  <a:lnTo>
                    <a:pt x="2478" y="618"/>
                  </a:lnTo>
                  <a:lnTo>
                    <a:pt x="2478" y="742"/>
                  </a:lnTo>
                  <a:lnTo>
                    <a:pt x="2460" y="1646"/>
                  </a:lnTo>
                  <a:lnTo>
                    <a:pt x="2456" y="1814"/>
                  </a:lnTo>
                  <a:lnTo>
                    <a:pt x="2442" y="1934"/>
                  </a:lnTo>
                  <a:lnTo>
                    <a:pt x="2436" y="1966"/>
                  </a:lnTo>
                  <a:lnTo>
                    <a:pt x="2430" y="1998"/>
                  </a:lnTo>
                  <a:lnTo>
                    <a:pt x="2424" y="2012"/>
                  </a:lnTo>
                  <a:lnTo>
                    <a:pt x="2418" y="2028"/>
                  </a:lnTo>
                  <a:lnTo>
                    <a:pt x="2412" y="2042"/>
                  </a:lnTo>
                  <a:lnTo>
                    <a:pt x="2402" y="2056"/>
                  </a:lnTo>
                  <a:lnTo>
                    <a:pt x="2396" y="2064"/>
                  </a:lnTo>
                  <a:lnTo>
                    <a:pt x="2390" y="2070"/>
                  </a:lnTo>
                  <a:lnTo>
                    <a:pt x="2376" y="2080"/>
                  </a:lnTo>
                  <a:lnTo>
                    <a:pt x="2360" y="2088"/>
                  </a:lnTo>
                  <a:lnTo>
                    <a:pt x="2346" y="2098"/>
                  </a:lnTo>
                  <a:lnTo>
                    <a:pt x="2342" y="2102"/>
                  </a:lnTo>
                  <a:lnTo>
                    <a:pt x="2342" y="2108"/>
                  </a:lnTo>
                  <a:lnTo>
                    <a:pt x="2342" y="2114"/>
                  </a:lnTo>
                  <a:lnTo>
                    <a:pt x="2340" y="2120"/>
                  </a:lnTo>
                  <a:lnTo>
                    <a:pt x="2338" y="2110"/>
                  </a:lnTo>
                  <a:lnTo>
                    <a:pt x="2332" y="2102"/>
                  </a:lnTo>
                  <a:lnTo>
                    <a:pt x="2326" y="2094"/>
                  </a:lnTo>
                  <a:lnTo>
                    <a:pt x="2318" y="2090"/>
                  </a:lnTo>
                  <a:lnTo>
                    <a:pt x="2312" y="2088"/>
                  </a:lnTo>
                  <a:lnTo>
                    <a:pt x="2306" y="2088"/>
                  </a:lnTo>
                  <a:lnTo>
                    <a:pt x="2292" y="2090"/>
                  </a:lnTo>
                  <a:lnTo>
                    <a:pt x="2250" y="2104"/>
                  </a:lnTo>
                  <a:lnTo>
                    <a:pt x="2228" y="2110"/>
                  </a:lnTo>
                  <a:lnTo>
                    <a:pt x="2218" y="2110"/>
                  </a:lnTo>
                  <a:lnTo>
                    <a:pt x="2206" y="2108"/>
                  </a:lnTo>
                  <a:lnTo>
                    <a:pt x="2178" y="2104"/>
                  </a:lnTo>
                  <a:lnTo>
                    <a:pt x="2152" y="2102"/>
                  </a:lnTo>
                  <a:lnTo>
                    <a:pt x="2124" y="2102"/>
                  </a:lnTo>
                  <a:lnTo>
                    <a:pt x="2096" y="2106"/>
                  </a:lnTo>
                  <a:lnTo>
                    <a:pt x="2066" y="2112"/>
                  </a:lnTo>
                  <a:lnTo>
                    <a:pt x="2036" y="2114"/>
                  </a:lnTo>
                  <a:lnTo>
                    <a:pt x="1978" y="2120"/>
                  </a:lnTo>
                  <a:lnTo>
                    <a:pt x="1942" y="2122"/>
                  </a:lnTo>
                  <a:lnTo>
                    <a:pt x="1908" y="2124"/>
                  </a:lnTo>
                  <a:lnTo>
                    <a:pt x="1838" y="2124"/>
                  </a:lnTo>
                  <a:lnTo>
                    <a:pt x="1768" y="2124"/>
                  </a:lnTo>
                  <a:lnTo>
                    <a:pt x="1732" y="2126"/>
                  </a:lnTo>
                  <a:lnTo>
                    <a:pt x="1696" y="2130"/>
                  </a:lnTo>
                  <a:lnTo>
                    <a:pt x="1670" y="2132"/>
                  </a:lnTo>
                  <a:lnTo>
                    <a:pt x="1644" y="2132"/>
                  </a:lnTo>
                  <a:lnTo>
                    <a:pt x="1632" y="2132"/>
                  </a:lnTo>
                  <a:lnTo>
                    <a:pt x="1618" y="2134"/>
                  </a:lnTo>
                  <a:lnTo>
                    <a:pt x="1606" y="2138"/>
                  </a:lnTo>
                  <a:lnTo>
                    <a:pt x="1594" y="2142"/>
                  </a:lnTo>
                  <a:lnTo>
                    <a:pt x="1554" y="2140"/>
                  </a:lnTo>
                  <a:lnTo>
                    <a:pt x="1512" y="2142"/>
                  </a:lnTo>
                  <a:lnTo>
                    <a:pt x="1430" y="2146"/>
                  </a:lnTo>
                  <a:lnTo>
                    <a:pt x="1414" y="2144"/>
                  </a:lnTo>
                  <a:lnTo>
                    <a:pt x="1400" y="2140"/>
                  </a:lnTo>
                  <a:lnTo>
                    <a:pt x="1384" y="2138"/>
                  </a:lnTo>
                  <a:lnTo>
                    <a:pt x="1368" y="2136"/>
                  </a:lnTo>
                  <a:lnTo>
                    <a:pt x="1346" y="2140"/>
                  </a:lnTo>
                  <a:lnTo>
                    <a:pt x="1334" y="2142"/>
                  </a:lnTo>
                  <a:lnTo>
                    <a:pt x="1324" y="2150"/>
                  </a:lnTo>
                  <a:lnTo>
                    <a:pt x="1330" y="2146"/>
                  </a:lnTo>
                  <a:lnTo>
                    <a:pt x="1310" y="2144"/>
                  </a:lnTo>
                  <a:lnTo>
                    <a:pt x="1288" y="2142"/>
                  </a:lnTo>
                  <a:lnTo>
                    <a:pt x="1268" y="2140"/>
                  </a:lnTo>
                  <a:lnTo>
                    <a:pt x="1246" y="2142"/>
                  </a:lnTo>
                  <a:lnTo>
                    <a:pt x="1238" y="2142"/>
                  </a:lnTo>
                  <a:lnTo>
                    <a:pt x="1230" y="2146"/>
                  </a:lnTo>
                  <a:lnTo>
                    <a:pt x="1222" y="2150"/>
                  </a:lnTo>
                  <a:lnTo>
                    <a:pt x="1214" y="2152"/>
                  </a:lnTo>
                  <a:lnTo>
                    <a:pt x="1204" y="2152"/>
                  </a:lnTo>
                  <a:lnTo>
                    <a:pt x="1194" y="2152"/>
                  </a:lnTo>
                  <a:lnTo>
                    <a:pt x="1174" y="2150"/>
                  </a:lnTo>
                  <a:lnTo>
                    <a:pt x="1124" y="2150"/>
                  </a:lnTo>
                  <a:lnTo>
                    <a:pt x="1072" y="2152"/>
                  </a:lnTo>
                  <a:lnTo>
                    <a:pt x="1022" y="2152"/>
                  </a:lnTo>
                  <a:lnTo>
                    <a:pt x="970" y="2148"/>
                  </a:lnTo>
                  <a:lnTo>
                    <a:pt x="914" y="2144"/>
                  </a:lnTo>
                  <a:lnTo>
                    <a:pt x="886" y="2144"/>
                  </a:lnTo>
                  <a:lnTo>
                    <a:pt x="858" y="2146"/>
                  </a:lnTo>
                  <a:lnTo>
                    <a:pt x="832" y="2148"/>
                  </a:lnTo>
                  <a:lnTo>
                    <a:pt x="806" y="2148"/>
                  </a:lnTo>
                  <a:lnTo>
                    <a:pt x="780" y="2150"/>
                  </a:lnTo>
                  <a:lnTo>
                    <a:pt x="752" y="2154"/>
                  </a:lnTo>
                  <a:lnTo>
                    <a:pt x="734" y="2156"/>
                  </a:lnTo>
                  <a:lnTo>
                    <a:pt x="714" y="2156"/>
                  </a:lnTo>
                  <a:lnTo>
                    <a:pt x="694" y="2156"/>
                  </a:lnTo>
                  <a:lnTo>
                    <a:pt x="674" y="2156"/>
                  </a:lnTo>
                  <a:lnTo>
                    <a:pt x="668" y="2158"/>
                  </a:lnTo>
                  <a:lnTo>
                    <a:pt x="662" y="2160"/>
                  </a:lnTo>
                  <a:lnTo>
                    <a:pt x="590" y="2158"/>
                  </a:lnTo>
                  <a:lnTo>
                    <a:pt x="516" y="2158"/>
                  </a:lnTo>
                  <a:lnTo>
                    <a:pt x="444" y="2158"/>
                  </a:lnTo>
                  <a:lnTo>
                    <a:pt x="372" y="2156"/>
                  </a:lnTo>
                  <a:lnTo>
                    <a:pt x="356" y="2158"/>
                  </a:lnTo>
                  <a:lnTo>
                    <a:pt x="340" y="2160"/>
                  </a:lnTo>
                  <a:lnTo>
                    <a:pt x="308" y="2166"/>
                  </a:lnTo>
                  <a:lnTo>
                    <a:pt x="282" y="2168"/>
                  </a:lnTo>
                  <a:lnTo>
                    <a:pt x="258" y="2166"/>
                  </a:lnTo>
                  <a:lnTo>
                    <a:pt x="234" y="2164"/>
                  </a:lnTo>
                  <a:lnTo>
                    <a:pt x="210" y="2166"/>
                  </a:lnTo>
                  <a:lnTo>
                    <a:pt x="188" y="2168"/>
                  </a:lnTo>
                  <a:lnTo>
                    <a:pt x="168" y="2170"/>
                  </a:lnTo>
                  <a:lnTo>
                    <a:pt x="138" y="2170"/>
                  </a:lnTo>
                  <a:lnTo>
                    <a:pt x="92" y="2168"/>
                  </a:lnTo>
                  <a:lnTo>
                    <a:pt x="2" y="2164"/>
                  </a:lnTo>
                  <a:lnTo>
                    <a:pt x="0" y="2182"/>
                  </a:lnTo>
                  <a:lnTo>
                    <a:pt x="3028" y="2182"/>
                  </a:lnTo>
                  <a:lnTo>
                    <a:pt x="3024" y="0"/>
                  </a:lnTo>
                  <a:close/>
                </a:path>
              </a:pathLst>
            </a:custGeom>
            <a:solidFill>
              <a:srgbClr val="1D4B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688" name="Rectangle 8"/>
            <p:cNvSpPr>
              <a:spLocks noChangeArrowheads="1"/>
            </p:cNvSpPr>
            <p:nvPr/>
          </p:nvSpPr>
          <p:spPr bwMode="auto">
            <a:xfrm>
              <a:off x="479" y="1353"/>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8</a:t>
              </a:r>
              <a:endParaRPr lang="en-US" altLang="it-IT" sz="1200" b="1"/>
            </a:p>
          </p:txBody>
        </p:sp>
        <p:sp>
          <p:nvSpPr>
            <p:cNvPr id="199689" name="Rectangle 9"/>
            <p:cNvSpPr>
              <a:spLocks noChangeArrowheads="1"/>
            </p:cNvSpPr>
            <p:nvPr/>
          </p:nvSpPr>
          <p:spPr bwMode="auto">
            <a:xfrm>
              <a:off x="479" y="1619"/>
              <a:ext cx="4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7</a:t>
              </a:r>
              <a:endParaRPr lang="en-US" altLang="it-IT" sz="1200" b="1"/>
            </a:p>
          </p:txBody>
        </p:sp>
        <p:sp>
          <p:nvSpPr>
            <p:cNvPr id="199690" name="Rectangle 10"/>
            <p:cNvSpPr>
              <a:spLocks noChangeArrowheads="1"/>
            </p:cNvSpPr>
            <p:nvPr/>
          </p:nvSpPr>
          <p:spPr bwMode="auto">
            <a:xfrm>
              <a:off x="485" y="1881"/>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6</a:t>
              </a:r>
              <a:endParaRPr lang="en-US" altLang="it-IT" sz="1200" b="1"/>
            </a:p>
          </p:txBody>
        </p:sp>
        <p:sp>
          <p:nvSpPr>
            <p:cNvPr id="199691" name="Rectangle 11"/>
            <p:cNvSpPr>
              <a:spLocks noChangeArrowheads="1"/>
            </p:cNvSpPr>
            <p:nvPr/>
          </p:nvSpPr>
          <p:spPr bwMode="auto">
            <a:xfrm>
              <a:off x="485" y="2153"/>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5</a:t>
              </a:r>
              <a:endParaRPr lang="en-US" altLang="it-IT" sz="1200" b="1"/>
            </a:p>
          </p:txBody>
        </p:sp>
        <p:sp>
          <p:nvSpPr>
            <p:cNvPr id="199692" name="Rectangle 12"/>
            <p:cNvSpPr>
              <a:spLocks noChangeArrowheads="1"/>
            </p:cNvSpPr>
            <p:nvPr/>
          </p:nvSpPr>
          <p:spPr bwMode="auto">
            <a:xfrm>
              <a:off x="479" y="2938"/>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2</a:t>
              </a:r>
              <a:endParaRPr lang="en-US" altLang="it-IT" sz="1200" b="1"/>
            </a:p>
          </p:txBody>
        </p:sp>
        <p:sp>
          <p:nvSpPr>
            <p:cNvPr id="199693" name="Rectangle 13"/>
            <p:cNvSpPr>
              <a:spLocks noChangeArrowheads="1"/>
            </p:cNvSpPr>
            <p:nvPr/>
          </p:nvSpPr>
          <p:spPr bwMode="auto">
            <a:xfrm>
              <a:off x="485" y="3204"/>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a:t>
              </a:r>
              <a:endParaRPr lang="en-US" altLang="it-IT" sz="1200" b="1"/>
            </a:p>
          </p:txBody>
        </p:sp>
        <p:sp>
          <p:nvSpPr>
            <p:cNvPr id="199694" name="Rectangle 14"/>
            <p:cNvSpPr>
              <a:spLocks noChangeArrowheads="1"/>
            </p:cNvSpPr>
            <p:nvPr/>
          </p:nvSpPr>
          <p:spPr bwMode="auto">
            <a:xfrm>
              <a:off x="485" y="2408"/>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4</a:t>
              </a:r>
              <a:endParaRPr lang="en-US" altLang="it-IT" sz="1200" b="1"/>
            </a:p>
          </p:txBody>
        </p:sp>
        <p:sp>
          <p:nvSpPr>
            <p:cNvPr id="199695" name="Rectangle 15"/>
            <p:cNvSpPr>
              <a:spLocks noChangeArrowheads="1"/>
            </p:cNvSpPr>
            <p:nvPr/>
          </p:nvSpPr>
          <p:spPr bwMode="auto">
            <a:xfrm>
              <a:off x="479" y="2672"/>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3</a:t>
              </a:r>
              <a:endParaRPr lang="en-US" altLang="it-IT" sz="1200" b="1"/>
            </a:p>
          </p:txBody>
        </p:sp>
        <p:sp>
          <p:nvSpPr>
            <p:cNvPr id="199696" name="Rectangle 16"/>
            <p:cNvSpPr>
              <a:spLocks noChangeArrowheads="1"/>
            </p:cNvSpPr>
            <p:nvPr/>
          </p:nvSpPr>
          <p:spPr bwMode="auto">
            <a:xfrm>
              <a:off x="763" y="1324"/>
              <a:ext cx="44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Paleolitico</a:t>
              </a:r>
              <a:endParaRPr lang="en-US" altLang="it-IT" sz="1200" b="1"/>
            </a:p>
          </p:txBody>
        </p:sp>
        <p:sp>
          <p:nvSpPr>
            <p:cNvPr id="199697" name="Rectangle 17"/>
            <p:cNvSpPr>
              <a:spLocks noChangeArrowheads="1"/>
            </p:cNvSpPr>
            <p:nvPr/>
          </p:nvSpPr>
          <p:spPr bwMode="auto">
            <a:xfrm>
              <a:off x="463" y="1096"/>
              <a:ext cx="4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9</a:t>
              </a:r>
              <a:endParaRPr lang="en-US" altLang="it-IT" sz="1200" b="1"/>
            </a:p>
          </p:txBody>
        </p:sp>
        <p:grpSp>
          <p:nvGrpSpPr>
            <p:cNvPr id="199698" name="Group 18"/>
            <p:cNvGrpSpPr>
              <a:grpSpLocks/>
            </p:cNvGrpSpPr>
            <p:nvPr/>
          </p:nvGrpSpPr>
          <p:grpSpPr bwMode="auto">
            <a:xfrm>
              <a:off x="604" y="300"/>
              <a:ext cx="4996" cy="3454"/>
              <a:chOff x="1459" y="590"/>
              <a:chExt cx="4141" cy="3165"/>
            </a:xfrm>
          </p:grpSpPr>
          <p:sp>
            <p:nvSpPr>
              <p:cNvPr id="199699" name="Line 19"/>
              <p:cNvSpPr>
                <a:spLocks noChangeShapeType="1"/>
              </p:cNvSpPr>
              <p:nvPr/>
            </p:nvSpPr>
            <p:spPr bwMode="auto">
              <a:xfrm flipV="1">
                <a:off x="2079" y="3512"/>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0" name="Line 20"/>
              <p:cNvSpPr>
                <a:spLocks noChangeShapeType="1"/>
              </p:cNvSpPr>
              <p:nvPr/>
            </p:nvSpPr>
            <p:spPr bwMode="auto">
              <a:xfrm flipV="1">
                <a:off x="2360" y="3510"/>
                <a:ext cx="2" cy="3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1" name="Line 21"/>
              <p:cNvSpPr>
                <a:spLocks noChangeShapeType="1"/>
              </p:cNvSpPr>
              <p:nvPr/>
            </p:nvSpPr>
            <p:spPr bwMode="auto">
              <a:xfrm flipV="1">
                <a:off x="2655" y="3512"/>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2" name="Line 22"/>
              <p:cNvSpPr>
                <a:spLocks noChangeShapeType="1"/>
              </p:cNvSpPr>
              <p:nvPr/>
            </p:nvSpPr>
            <p:spPr bwMode="auto">
              <a:xfrm flipV="1">
                <a:off x="2971" y="3512"/>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3" name="Line 23"/>
              <p:cNvSpPr>
                <a:spLocks noChangeShapeType="1"/>
              </p:cNvSpPr>
              <p:nvPr/>
            </p:nvSpPr>
            <p:spPr bwMode="auto">
              <a:xfrm flipV="1">
                <a:off x="3874" y="3510"/>
                <a:ext cx="1" cy="3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4" name="Line 24"/>
              <p:cNvSpPr>
                <a:spLocks noChangeShapeType="1"/>
              </p:cNvSpPr>
              <p:nvPr/>
            </p:nvSpPr>
            <p:spPr bwMode="auto">
              <a:xfrm flipH="1" flipV="1">
                <a:off x="4147" y="3502"/>
                <a:ext cx="6" cy="4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5" name="Line 25"/>
              <p:cNvSpPr>
                <a:spLocks noChangeShapeType="1"/>
              </p:cNvSpPr>
              <p:nvPr/>
            </p:nvSpPr>
            <p:spPr bwMode="auto">
              <a:xfrm flipV="1">
                <a:off x="4400" y="3502"/>
                <a:ext cx="3" cy="4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06" name="Rectangle 26"/>
              <p:cNvSpPr>
                <a:spLocks noChangeArrowheads="1"/>
              </p:cNvSpPr>
              <p:nvPr/>
            </p:nvSpPr>
            <p:spPr bwMode="auto">
              <a:xfrm>
                <a:off x="4609" y="3566"/>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2000</a:t>
                </a:r>
                <a:endParaRPr lang="en-US" altLang="it-IT" sz="1000" b="1"/>
              </a:p>
            </p:txBody>
          </p:sp>
          <p:sp>
            <p:nvSpPr>
              <p:cNvPr id="199707" name="Rectangle 27"/>
              <p:cNvSpPr>
                <a:spLocks noChangeArrowheads="1"/>
              </p:cNvSpPr>
              <p:nvPr/>
            </p:nvSpPr>
            <p:spPr bwMode="auto">
              <a:xfrm>
                <a:off x="4210" y="3676"/>
                <a:ext cx="139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Periodo dopo Cristo </a:t>
                </a:r>
                <a:endParaRPr lang="en-US" altLang="it-IT" sz="1000" b="1"/>
              </a:p>
            </p:txBody>
          </p:sp>
          <p:sp>
            <p:nvSpPr>
              <p:cNvPr id="199708" name="Rectangle 28"/>
              <p:cNvSpPr>
                <a:spLocks noChangeArrowheads="1"/>
              </p:cNvSpPr>
              <p:nvPr/>
            </p:nvSpPr>
            <p:spPr bwMode="auto">
              <a:xfrm>
                <a:off x="4328" y="3564"/>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1000</a:t>
                </a:r>
                <a:endParaRPr lang="en-US" altLang="it-IT" sz="1000" b="1"/>
              </a:p>
            </p:txBody>
          </p:sp>
          <p:sp>
            <p:nvSpPr>
              <p:cNvPr id="199709" name="Rectangle 29"/>
              <p:cNvSpPr>
                <a:spLocks noChangeArrowheads="1"/>
              </p:cNvSpPr>
              <p:nvPr/>
            </p:nvSpPr>
            <p:spPr bwMode="auto">
              <a:xfrm>
                <a:off x="4056" y="3566"/>
                <a:ext cx="8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t>   1</a:t>
                </a:r>
              </a:p>
            </p:txBody>
          </p:sp>
          <p:sp>
            <p:nvSpPr>
              <p:cNvPr id="199710" name="Rectangle 30"/>
              <p:cNvSpPr>
                <a:spLocks noChangeArrowheads="1"/>
              </p:cNvSpPr>
              <p:nvPr/>
            </p:nvSpPr>
            <p:spPr bwMode="auto">
              <a:xfrm>
                <a:off x="3778" y="3564"/>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1000</a:t>
                </a:r>
                <a:endParaRPr lang="en-US" altLang="it-IT" sz="1000" b="1"/>
              </a:p>
            </p:txBody>
          </p:sp>
          <p:sp>
            <p:nvSpPr>
              <p:cNvPr id="199711" name="Rectangle 31"/>
              <p:cNvSpPr>
                <a:spLocks noChangeArrowheads="1"/>
              </p:cNvSpPr>
              <p:nvPr/>
            </p:nvSpPr>
            <p:spPr bwMode="auto">
              <a:xfrm>
                <a:off x="2316" y="3677"/>
                <a:ext cx="61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Periodo avanti Cristo</a:t>
                </a:r>
                <a:endParaRPr lang="en-US" altLang="it-IT" sz="1000" b="1"/>
              </a:p>
            </p:txBody>
          </p:sp>
          <p:sp>
            <p:nvSpPr>
              <p:cNvPr id="199712" name="Rectangle 32"/>
              <p:cNvSpPr>
                <a:spLocks noChangeArrowheads="1"/>
              </p:cNvSpPr>
              <p:nvPr/>
            </p:nvSpPr>
            <p:spPr bwMode="auto">
              <a:xfrm>
                <a:off x="3493" y="3561"/>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2000</a:t>
                </a:r>
                <a:endParaRPr lang="en-US" altLang="it-IT" sz="1000" b="1"/>
              </a:p>
            </p:txBody>
          </p:sp>
          <p:sp>
            <p:nvSpPr>
              <p:cNvPr id="199713" name="Rectangle 33"/>
              <p:cNvSpPr>
                <a:spLocks noChangeArrowheads="1"/>
              </p:cNvSpPr>
              <p:nvPr/>
            </p:nvSpPr>
            <p:spPr bwMode="auto">
              <a:xfrm>
                <a:off x="3191" y="3564"/>
                <a:ext cx="13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3000</a:t>
                </a:r>
                <a:endParaRPr lang="en-US" altLang="it-IT" sz="1000" b="1"/>
              </a:p>
            </p:txBody>
          </p:sp>
          <p:sp>
            <p:nvSpPr>
              <p:cNvPr id="199714" name="Rectangle 34"/>
              <p:cNvSpPr>
                <a:spLocks noChangeArrowheads="1"/>
              </p:cNvSpPr>
              <p:nvPr/>
            </p:nvSpPr>
            <p:spPr bwMode="auto">
              <a:xfrm>
                <a:off x="2856" y="3566"/>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4000</a:t>
                </a:r>
                <a:endParaRPr lang="en-US" altLang="it-IT" sz="1000" b="1"/>
              </a:p>
            </p:txBody>
          </p:sp>
          <p:sp>
            <p:nvSpPr>
              <p:cNvPr id="199715" name="Rectangle 35"/>
              <p:cNvSpPr>
                <a:spLocks noChangeArrowheads="1"/>
              </p:cNvSpPr>
              <p:nvPr/>
            </p:nvSpPr>
            <p:spPr bwMode="auto">
              <a:xfrm>
                <a:off x="2538" y="3564"/>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5000</a:t>
                </a:r>
                <a:endParaRPr lang="en-US" altLang="it-IT" sz="1000" b="1"/>
              </a:p>
            </p:txBody>
          </p:sp>
          <p:sp>
            <p:nvSpPr>
              <p:cNvPr id="199716" name="Rectangle 36"/>
              <p:cNvSpPr>
                <a:spLocks noChangeArrowheads="1"/>
              </p:cNvSpPr>
              <p:nvPr/>
            </p:nvSpPr>
            <p:spPr bwMode="auto">
              <a:xfrm>
                <a:off x="2256" y="3564"/>
                <a:ext cx="13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6000</a:t>
                </a:r>
                <a:endParaRPr lang="en-US" altLang="it-IT" sz="1000" b="1"/>
              </a:p>
            </p:txBody>
          </p:sp>
          <p:sp>
            <p:nvSpPr>
              <p:cNvPr id="199717" name="Rectangle 37"/>
              <p:cNvSpPr>
                <a:spLocks noChangeArrowheads="1"/>
              </p:cNvSpPr>
              <p:nvPr/>
            </p:nvSpPr>
            <p:spPr bwMode="auto">
              <a:xfrm>
                <a:off x="1967" y="3564"/>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7000</a:t>
                </a:r>
                <a:endParaRPr lang="en-US" altLang="it-IT" sz="1000" b="1"/>
              </a:p>
            </p:txBody>
          </p:sp>
          <p:sp>
            <p:nvSpPr>
              <p:cNvPr id="199718" name="Rectangle 38"/>
              <p:cNvSpPr>
                <a:spLocks noChangeArrowheads="1"/>
              </p:cNvSpPr>
              <p:nvPr/>
            </p:nvSpPr>
            <p:spPr bwMode="auto">
              <a:xfrm>
                <a:off x="1459" y="3564"/>
                <a:ext cx="37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1+ milioni di </a:t>
                </a:r>
                <a:endParaRPr lang="en-US" altLang="it-IT" sz="1000" b="1"/>
              </a:p>
            </p:txBody>
          </p:sp>
          <p:sp>
            <p:nvSpPr>
              <p:cNvPr id="199719" name="Rectangle 39"/>
              <p:cNvSpPr>
                <a:spLocks noChangeArrowheads="1"/>
              </p:cNvSpPr>
              <p:nvPr/>
            </p:nvSpPr>
            <p:spPr bwMode="auto">
              <a:xfrm>
                <a:off x="1580" y="3674"/>
                <a:ext cx="12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anni</a:t>
                </a:r>
                <a:endParaRPr lang="en-US" altLang="it-IT" sz="1000" b="1"/>
              </a:p>
            </p:txBody>
          </p:sp>
          <p:sp>
            <p:nvSpPr>
              <p:cNvPr id="199720" name="Line 40"/>
              <p:cNvSpPr>
                <a:spLocks noChangeShapeType="1"/>
              </p:cNvSpPr>
              <p:nvPr/>
            </p:nvSpPr>
            <p:spPr bwMode="auto">
              <a:xfrm flipV="1">
                <a:off x="1489" y="608"/>
                <a:ext cx="2" cy="294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21" name="Rectangle 41"/>
              <p:cNvSpPr>
                <a:spLocks noChangeArrowheads="1"/>
              </p:cNvSpPr>
              <p:nvPr/>
            </p:nvSpPr>
            <p:spPr bwMode="auto">
              <a:xfrm>
                <a:off x="2384" y="1665"/>
                <a:ext cx="31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Neolitico</a:t>
                </a:r>
                <a:endParaRPr lang="en-US" altLang="it-IT" sz="1200" b="1"/>
              </a:p>
            </p:txBody>
          </p:sp>
          <p:sp>
            <p:nvSpPr>
              <p:cNvPr id="199722" name="Rectangle 42"/>
              <p:cNvSpPr>
                <a:spLocks noChangeArrowheads="1"/>
              </p:cNvSpPr>
              <p:nvPr/>
            </p:nvSpPr>
            <p:spPr bwMode="auto">
              <a:xfrm>
                <a:off x="3200" y="1506"/>
                <a:ext cx="49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a:spcBef>
                    <a:spcPct val="0"/>
                  </a:spcBef>
                  <a:buClrTx/>
                  <a:buFontTx/>
                  <a:buNone/>
                </a:pPr>
                <a:r>
                  <a:rPr lang="en-US" altLang="it-IT" sz="1200" b="1">
                    <a:solidFill>
                      <a:srgbClr val="000000"/>
                    </a:solidFill>
                  </a:rPr>
                  <a:t>Età del</a:t>
                </a:r>
              </a:p>
              <a:p>
                <a:pPr algn="ctr">
                  <a:spcBef>
                    <a:spcPct val="0"/>
                  </a:spcBef>
                  <a:buClrTx/>
                  <a:buFontTx/>
                  <a:buNone/>
                </a:pPr>
                <a:r>
                  <a:rPr lang="en-US" altLang="it-IT" sz="1200" b="1">
                    <a:solidFill>
                      <a:srgbClr val="000000"/>
                    </a:solidFill>
                  </a:rPr>
                  <a:t>bronzo</a:t>
                </a:r>
                <a:endParaRPr lang="en-US" altLang="it-IT" sz="1200" b="1"/>
              </a:p>
            </p:txBody>
          </p:sp>
          <p:sp>
            <p:nvSpPr>
              <p:cNvPr id="199723" name="Rectangle 43"/>
              <p:cNvSpPr>
                <a:spLocks noChangeArrowheads="1"/>
              </p:cNvSpPr>
              <p:nvPr/>
            </p:nvSpPr>
            <p:spPr bwMode="auto">
              <a:xfrm>
                <a:off x="3810" y="1553"/>
                <a:ext cx="24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a:spcBef>
                    <a:spcPct val="0"/>
                  </a:spcBef>
                  <a:buClrTx/>
                  <a:buFontTx/>
                  <a:buNone/>
                </a:pPr>
                <a:r>
                  <a:rPr lang="en-US" altLang="it-IT" sz="1200" b="1">
                    <a:solidFill>
                      <a:srgbClr val="000000"/>
                    </a:solidFill>
                  </a:rPr>
                  <a:t>Età del</a:t>
                </a:r>
              </a:p>
              <a:p>
                <a:pPr algn="ctr">
                  <a:spcBef>
                    <a:spcPct val="0"/>
                  </a:spcBef>
                  <a:buClrTx/>
                  <a:buFontTx/>
                  <a:buNone/>
                </a:pPr>
                <a:r>
                  <a:rPr lang="en-US" altLang="it-IT" sz="1200" b="1">
                    <a:solidFill>
                      <a:srgbClr val="000000"/>
                    </a:solidFill>
                  </a:rPr>
                  <a:t> ferro</a:t>
                </a:r>
                <a:endParaRPr lang="en-US" altLang="it-IT" sz="1200" b="1"/>
              </a:p>
            </p:txBody>
          </p:sp>
          <p:sp>
            <p:nvSpPr>
              <p:cNvPr id="199724" name="Rectangle 44"/>
              <p:cNvSpPr>
                <a:spLocks noChangeArrowheads="1"/>
              </p:cNvSpPr>
              <p:nvPr/>
            </p:nvSpPr>
            <p:spPr bwMode="auto">
              <a:xfrm>
                <a:off x="4214" y="1543"/>
                <a:ext cx="33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Medioevo</a:t>
                </a:r>
                <a:endParaRPr lang="en-US" altLang="it-IT" sz="1200" b="1"/>
              </a:p>
            </p:txBody>
          </p:sp>
          <p:sp>
            <p:nvSpPr>
              <p:cNvPr id="199725" name="Rectangle 45"/>
              <p:cNvSpPr>
                <a:spLocks noChangeArrowheads="1"/>
              </p:cNvSpPr>
              <p:nvPr/>
            </p:nvSpPr>
            <p:spPr bwMode="auto">
              <a:xfrm>
                <a:off x="4210" y="1207"/>
                <a:ext cx="569"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Epoca moderna</a:t>
                </a:r>
              </a:p>
            </p:txBody>
          </p:sp>
          <p:sp>
            <p:nvSpPr>
              <p:cNvPr id="199726" name="Freeform 46"/>
              <p:cNvSpPr>
                <a:spLocks/>
              </p:cNvSpPr>
              <p:nvPr/>
            </p:nvSpPr>
            <p:spPr bwMode="auto">
              <a:xfrm>
                <a:off x="1947" y="1829"/>
                <a:ext cx="1369" cy="34"/>
              </a:xfrm>
              <a:custGeom>
                <a:avLst/>
                <a:gdLst>
                  <a:gd name="T0" fmla="*/ 20618280 w 1040"/>
                  <a:gd name="T1" fmla="*/ 15908 h 28"/>
                  <a:gd name="T2" fmla="*/ 19904936 w 1040"/>
                  <a:gd name="T3" fmla="*/ 0 h 28"/>
                  <a:gd name="T4" fmla="*/ 19999745 w 1040"/>
                  <a:gd name="T5" fmla="*/ 11366 h 28"/>
                  <a:gd name="T6" fmla="*/ 682865 w 1040"/>
                  <a:gd name="T7" fmla="*/ 11366 h 28"/>
                  <a:gd name="T8" fmla="*/ 758934 w 1040"/>
                  <a:gd name="T9" fmla="*/ 0 h 28"/>
                  <a:gd name="T10" fmla="*/ 0 w 1040"/>
                  <a:gd name="T11" fmla="*/ 15908 h 28"/>
                  <a:gd name="T12" fmla="*/ 758934 w 1040"/>
                  <a:gd name="T13" fmla="*/ 30380 h 28"/>
                  <a:gd name="T14" fmla="*/ 682865 w 1040"/>
                  <a:gd name="T15" fmla="*/ 20355 h 28"/>
                  <a:gd name="T16" fmla="*/ 19999745 w 1040"/>
                  <a:gd name="T17" fmla="*/ 20355 h 28"/>
                  <a:gd name="T18" fmla="*/ 19904936 w 1040"/>
                  <a:gd name="T19" fmla="*/ 30380 h 28"/>
                  <a:gd name="T20" fmla="*/ 20618280 w 1040"/>
                  <a:gd name="T21" fmla="*/ 15908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0"/>
                  <a:gd name="T34" fmla="*/ 0 h 28"/>
                  <a:gd name="T35" fmla="*/ 1040 w 1040"/>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0" h="28">
                    <a:moveTo>
                      <a:pt x="1040" y="14"/>
                    </a:moveTo>
                    <a:lnTo>
                      <a:pt x="1004" y="0"/>
                    </a:lnTo>
                    <a:lnTo>
                      <a:pt x="1008" y="10"/>
                    </a:lnTo>
                    <a:lnTo>
                      <a:pt x="34" y="10"/>
                    </a:lnTo>
                    <a:lnTo>
                      <a:pt x="38" y="0"/>
                    </a:lnTo>
                    <a:lnTo>
                      <a:pt x="0" y="14"/>
                    </a:lnTo>
                    <a:lnTo>
                      <a:pt x="38" y="28"/>
                    </a:lnTo>
                    <a:lnTo>
                      <a:pt x="34" y="18"/>
                    </a:lnTo>
                    <a:lnTo>
                      <a:pt x="1008" y="18"/>
                    </a:lnTo>
                    <a:lnTo>
                      <a:pt x="1004" y="28"/>
                    </a:lnTo>
                    <a:lnTo>
                      <a:pt x="104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727" name="Freeform 47"/>
              <p:cNvSpPr>
                <a:spLocks/>
              </p:cNvSpPr>
              <p:nvPr/>
            </p:nvSpPr>
            <p:spPr bwMode="auto">
              <a:xfrm>
                <a:off x="1947" y="1829"/>
                <a:ext cx="1369" cy="34"/>
              </a:xfrm>
              <a:custGeom>
                <a:avLst/>
                <a:gdLst>
                  <a:gd name="T0" fmla="*/ 20618280 w 1040"/>
                  <a:gd name="T1" fmla="*/ 15908 h 28"/>
                  <a:gd name="T2" fmla="*/ 19904936 w 1040"/>
                  <a:gd name="T3" fmla="*/ 0 h 28"/>
                  <a:gd name="T4" fmla="*/ 19999745 w 1040"/>
                  <a:gd name="T5" fmla="*/ 11366 h 28"/>
                  <a:gd name="T6" fmla="*/ 682865 w 1040"/>
                  <a:gd name="T7" fmla="*/ 11366 h 28"/>
                  <a:gd name="T8" fmla="*/ 758934 w 1040"/>
                  <a:gd name="T9" fmla="*/ 0 h 28"/>
                  <a:gd name="T10" fmla="*/ 0 w 1040"/>
                  <a:gd name="T11" fmla="*/ 15908 h 28"/>
                  <a:gd name="T12" fmla="*/ 758934 w 1040"/>
                  <a:gd name="T13" fmla="*/ 30380 h 28"/>
                  <a:gd name="T14" fmla="*/ 682865 w 1040"/>
                  <a:gd name="T15" fmla="*/ 20355 h 28"/>
                  <a:gd name="T16" fmla="*/ 19999745 w 1040"/>
                  <a:gd name="T17" fmla="*/ 20355 h 28"/>
                  <a:gd name="T18" fmla="*/ 19904936 w 1040"/>
                  <a:gd name="T19" fmla="*/ 30380 h 28"/>
                  <a:gd name="T20" fmla="*/ 20618280 w 1040"/>
                  <a:gd name="T21" fmla="*/ 15908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0"/>
                  <a:gd name="T34" fmla="*/ 0 h 28"/>
                  <a:gd name="T35" fmla="*/ 1040 w 1040"/>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0" h="28">
                    <a:moveTo>
                      <a:pt x="1040" y="14"/>
                    </a:moveTo>
                    <a:lnTo>
                      <a:pt x="1004" y="0"/>
                    </a:lnTo>
                    <a:lnTo>
                      <a:pt x="1008" y="10"/>
                    </a:lnTo>
                    <a:lnTo>
                      <a:pt x="34" y="10"/>
                    </a:lnTo>
                    <a:lnTo>
                      <a:pt x="38" y="0"/>
                    </a:lnTo>
                    <a:lnTo>
                      <a:pt x="0" y="14"/>
                    </a:lnTo>
                    <a:lnTo>
                      <a:pt x="38" y="28"/>
                    </a:lnTo>
                    <a:lnTo>
                      <a:pt x="34" y="18"/>
                    </a:lnTo>
                    <a:lnTo>
                      <a:pt x="1008" y="18"/>
                    </a:lnTo>
                    <a:lnTo>
                      <a:pt x="1004" y="28"/>
                    </a:lnTo>
                    <a:lnTo>
                      <a:pt x="1040" y="14"/>
                    </a:lnTo>
                    <a:close/>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9728" name="Freeform 48"/>
              <p:cNvSpPr>
                <a:spLocks/>
              </p:cNvSpPr>
              <p:nvPr/>
            </p:nvSpPr>
            <p:spPr bwMode="auto">
              <a:xfrm>
                <a:off x="1489" y="1829"/>
                <a:ext cx="406" cy="34"/>
              </a:xfrm>
              <a:custGeom>
                <a:avLst/>
                <a:gdLst>
                  <a:gd name="T0" fmla="*/ 6417863 w 308"/>
                  <a:gd name="T1" fmla="*/ 15908 h 28"/>
                  <a:gd name="T2" fmla="*/ 5667213 w 308"/>
                  <a:gd name="T3" fmla="*/ 0 h 28"/>
                  <a:gd name="T4" fmla="*/ 5758848 w 308"/>
                  <a:gd name="T5" fmla="*/ 11366 h 28"/>
                  <a:gd name="T6" fmla="*/ 0 w 308"/>
                  <a:gd name="T7" fmla="*/ 11366 h 28"/>
                  <a:gd name="T8" fmla="*/ 0 w 308"/>
                  <a:gd name="T9" fmla="*/ 20355 h 28"/>
                  <a:gd name="T10" fmla="*/ 5758848 w 308"/>
                  <a:gd name="T11" fmla="*/ 20355 h 28"/>
                  <a:gd name="T12" fmla="*/ 5667213 w 308"/>
                  <a:gd name="T13" fmla="*/ 30380 h 28"/>
                  <a:gd name="T14" fmla="*/ 6417863 w 308"/>
                  <a:gd name="T15" fmla="*/ 15908 h 28"/>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8"/>
                  <a:gd name="T26" fmla="*/ 308 w 30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8">
                    <a:moveTo>
                      <a:pt x="308" y="14"/>
                    </a:moveTo>
                    <a:lnTo>
                      <a:pt x="272" y="0"/>
                    </a:lnTo>
                    <a:lnTo>
                      <a:pt x="276" y="10"/>
                    </a:lnTo>
                    <a:lnTo>
                      <a:pt x="0" y="10"/>
                    </a:lnTo>
                    <a:lnTo>
                      <a:pt x="0" y="18"/>
                    </a:lnTo>
                    <a:lnTo>
                      <a:pt x="276" y="18"/>
                    </a:lnTo>
                    <a:lnTo>
                      <a:pt x="272" y="28"/>
                    </a:lnTo>
                    <a:lnTo>
                      <a:pt x="30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729" name="Freeform 49"/>
              <p:cNvSpPr>
                <a:spLocks/>
              </p:cNvSpPr>
              <p:nvPr/>
            </p:nvSpPr>
            <p:spPr bwMode="auto">
              <a:xfrm>
                <a:off x="3610" y="1829"/>
                <a:ext cx="648" cy="34"/>
              </a:xfrm>
              <a:custGeom>
                <a:avLst/>
                <a:gdLst>
                  <a:gd name="T0" fmla="*/ 9946012 w 492"/>
                  <a:gd name="T1" fmla="*/ 15908 h 28"/>
                  <a:gd name="T2" fmla="*/ 9239113 w 492"/>
                  <a:gd name="T3" fmla="*/ 0 h 28"/>
                  <a:gd name="T4" fmla="*/ 9304386 w 492"/>
                  <a:gd name="T5" fmla="*/ 11366 h 28"/>
                  <a:gd name="T6" fmla="*/ 1501886 w 492"/>
                  <a:gd name="T7" fmla="*/ 11366 h 28"/>
                  <a:gd name="T8" fmla="*/ 641034 w 492"/>
                  <a:gd name="T9" fmla="*/ 11366 h 28"/>
                  <a:gd name="T10" fmla="*/ 770486 w 492"/>
                  <a:gd name="T11" fmla="*/ 0 h 28"/>
                  <a:gd name="T12" fmla="*/ 0 w 492"/>
                  <a:gd name="T13" fmla="*/ 15908 h 28"/>
                  <a:gd name="T14" fmla="*/ 770486 w 492"/>
                  <a:gd name="T15" fmla="*/ 30380 h 28"/>
                  <a:gd name="T16" fmla="*/ 641034 w 492"/>
                  <a:gd name="T17" fmla="*/ 20355 h 28"/>
                  <a:gd name="T18" fmla="*/ 1835669 w 492"/>
                  <a:gd name="T19" fmla="*/ 20355 h 28"/>
                  <a:gd name="T20" fmla="*/ 9304386 w 492"/>
                  <a:gd name="T21" fmla="*/ 20355 h 28"/>
                  <a:gd name="T22" fmla="*/ 9239113 w 492"/>
                  <a:gd name="T23" fmla="*/ 30380 h 28"/>
                  <a:gd name="T24" fmla="*/ 9946012 w 492"/>
                  <a:gd name="T25" fmla="*/ 15908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8"/>
                  <a:gd name="T41" fmla="*/ 492 w 49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8">
                    <a:moveTo>
                      <a:pt x="492" y="14"/>
                    </a:moveTo>
                    <a:lnTo>
                      <a:pt x="456" y="0"/>
                    </a:lnTo>
                    <a:lnTo>
                      <a:pt x="460" y="10"/>
                    </a:lnTo>
                    <a:lnTo>
                      <a:pt x="74" y="10"/>
                    </a:lnTo>
                    <a:lnTo>
                      <a:pt x="32" y="10"/>
                    </a:lnTo>
                    <a:lnTo>
                      <a:pt x="38" y="0"/>
                    </a:lnTo>
                    <a:lnTo>
                      <a:pt x="0" y="14"/>
                    </a:lnTo>
                    <a:lnTo>
                      <a:pt x="38" y="28"/>
                    </a:lnTo>
                    <a:lnTo>
                      <a:pt x="32" y="18"/>
                    </a:lnTo>
                    <a:lnTo>
                      <a:pt x="90" y="18"/>
                    </a:lnTo>
                    <a:lnTo>
                      <a:pt x="460" y="18"/>
                    </a:lnTo>
                    <a:lnTo>
                      <a:pt x="456" y="28"/>
                    </a:lnTo>
                    <a:lnTo>
                      <a:pt x="49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730" name="Freeform 50"/>
              <p:cNvSpPr>
                <a:spLocks/>
              </p:cNvSpPr>
              <p:nvPr/>
            </p:nvSpPr>
            <p:spPr bwMode="auto">
              <a:xfrm>
                <a:off x="4300" y="1829"/>
                <a:ext cx="253" cy="34"/>
              </a:xfrm>
              <a:custGeom>
                <a:avLst/>
                <a:gdLst>
                  <a:gd name="T0" fmla="*/ 3947046 w 192"/>
                  <a:gd name="T1" fmla="*/ 15908 h 28"/>
                  <a:gd name="T2" fmla="*/ 3164898 w 192"/>
                  <a:gd name="T3" fmla="*/ 0 h 28"/>
                  <a:gd name="T4" fmla="*/ 3246665 w 192"/>
                  <a:gd name="T5" fmla="*/ 11366 h 28"/>
                  <a:gd name="T6" fmla="*/ 1482428 w 192"/>
                  <a:gd name="T7" fmla="*/ 11366 h 28"/>
                  <a:gd name="T8" fmla="*/ 647912 w 192"/>
                  <a:gd name="T9" fmla="*/ 11366 h 28"/>
                  <a:gd name="T10" fmla="*/ 734744 w 192"/>
                  <a:gd name="T11" fmla="*/ 0 h 28"/>
                  <a:gd name="T12" fmla="*/ 0 w 192"/>
                  <a:gd name="T13" fmla="*/ 15908 h 28"/>
                  <a:gd name="T14" fmla="*/ 734744 w 192"/>
                  <a:gd name="T15" fmla="*/ 30380 h 28"/>
                  <a:gd name="T16" fmla="*/ 647912 w 192"/>
                  <a:gd name="T17" fmla="*/ 20355 h 28"/>
                  <a:gd name="T18" fmla="*/ 1818883 w 192"/>
                  <a:gd name="T19" fmla="*/ 20355 h 28"/>
                  <a:gd name="T20" fmla="*/ 3246665 w 192"/>
                  <a:gd name="T21" fmla="*/ 20355 h 28"/>
                  <a:gd name="T22" fmla="*/ 3164898 w 192"/>
                  <a:gd name="T23" fmla="*/ 30380 h 28"/>
                  <a:gd name="T24" fmla="*/ 3947046 w 192"/>
                  <a:gd name="T25" fmla="*/ 15908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28"/>
                  <a:gd name="T41" fmla="*/ 192 w 19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28">
                    <a:moveTo>
                      <a:pt x="192" y="14"/>
                    </a:moveTo>
                    <a:lnTo>
                      <a:pt x="154" y="0"/>
                    </a:lnTo>
                    <a:lnTo>
                      <a:pt x="158" y="10"/>
                    </a:lnTo>
                    <a:lnTo>
                      <a:pt x="72" y="10"/>
                    </a:lnTo>
                    <a:lnTo>
                      <a:pt x="32" y="10"/>
                    </a:lnTo>
                    <a:lnTo>
                      <a:pt x="36" y="0"/>
                    </a:lnTo>
                    <a:lnTo>
                      <a:pt x="0" y="14"/>
                    </a:lnTo>
                    <a:lnTo>
                      <a:pt x="36" y="28"/>
                    </a:lnTo>
                    <a:lnTo>
                      <a:pt x="32" y="18"/>
                    </a:lnTo>
                    <a:lnTo>
                      <a:pt x="88" y="18"/>
                    </a:lnTo>
                    <a:lnTo>
                      <a:pt x="158" y="18"/>
                    </a:lnTo>
                    <a:lnTo>
                      <a:pt x="154" y="28"/>
                    </a:lnTo>
                    <a:lnTo>
                      <a:pt x="19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731" name="Freeform 51"/>
              <p:cNvSpPr>
                <a:spLocks/>
              </p:cNvSpPr>
              <p:nvPr/>
            </p:nvSpPr>
            <p:spPr bwMode="auto">
              <a:xfrm>
                <a:off x="4582" y="1829"/>
                <a:ext cx="147" cy="34"/>
              </a:xfrm>
              <a:custGeom>
                <a:avLst/>
                <a:gdLst>
                  <a:gd name="T0" fmla="*/ 1997989 w 112"/>
                  <a:gd name="T1" fmla="*/ 15908 h 28"/>
                  <a:gd name="T2" fmla="*/ 1362355 w 112"/>
                  <a:gd name="T3" fmla="*/ 0 h 28"/>
                  <a:gd name="T4" fmla="*/ 1431490 w 112"/>
                  <a:gd name="T5" fmla="*/ 11366 h 28"/>
                  <a:gd name="T6" fmla="*/ 571951 w 112"/>
                  <a:gd name="T7" fmla="*/ 11366 h 28"/>
                  <a:gd name="T8" fmla="*/ 688384 w 112"/>
                  <a:gd name="T9" fmla="*/ 0 h 28"/>
                  <a:gd name="T10" fmla="*/ 0 w 112"/>
                  <a:gd name="T11" fmla="*/ 15908 h 28"/>
                  <a:gd name="T12" fmla="*/ 688384 w 112"/>
                  <a:gd name="T13" fmla="*/ 30380 h 28"/>
                  <a:gd name="T14" fmla="*/ 571951 w 112"/>
                  <a:gd name="T15" fmla="*/ 20355 h 28"/>
                  <a:gd name="T16" fmla="*/ 1431490 w 112"/>
                  <a:gd name="T17" fmla="*/ 20355 h 28"/>
                  <a:gd name="T18" fmla="*/ 1362355 w 112"/>
                  <a:gd name="T19" fmla="*/ 30380 h 28"/>
                  <a:gd name="T20" fmla="*/ 1997989 w 112"/>
                  <a:gd name="T21" fmla="*/ 15908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8"/>
                  <a:gd name="T35" fmla="*/ 112 w 112"/>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8">
                    <a:moveTo>
                      <a:pt x="112" y="14"/>
                    </a:moveTo>
                    <a:lnTo>
                      <a:pt x="76" y="0"/>
                    </a:lnTo>
                    <a:lnTo>
                      <a:pt x="80" y="10"/>
                    </a:lnTo>
                    <a:lnTo>
                      <a:pt x="32" y="10"/>
                    </a:lnTo>
                    <a:lnTo>
                      <a:pt x="38" y="0"/>
                    </a:lnTo>
                    <a:lnTo>
                      <a:pt x="0" y="14"/>
                    </a:lnTo>
                    <a:lnTo>
                      <a:pt x="38" y="28"/>
                    </a:lnTo>
                    <a:lnTo>
                      <a:pt x="32" y="18"/>
                    </a:lnTo>
                    <a:lnTo>
                      <a:pt x="80" y="18"/>
                    </a:lnTo>
                    <a:lnTo>
                      <a:pt x="76" y="28"/>
                    </a:lnTo>
                    <a:lnTo>
                      <a:pt x="11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732" name="Line 52"/>
              <p:cNvSpPr>
                <a:spLocks noChangeShapeType="1"/>
              </p:cNvSpPr>
              <p:nvPr/>
            </p:nvSpPr>
            <p:spPr bwMode="auto">
              <a:xfrm>
                <a:off x="4568" y="1831"/>
                <a:ext cx="2" cy="3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3" name="Line 53"/>
              <p:cNvSpPr>
                <a:spLocks noChangeShapeType="1"/>
              </p:cNvSpPr>
              <p:nvPr/>
            </p:nvSpPr>
            <p:spPr bwMode="auto">
              <a:xfrm>
                <a:off x="4279" y="1831"/>
                <a:ext cx="1"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4" name="Line 54"/>
              <p:cNvSpPr>
                <a:spLocks noChangeShapeType="1"/>
              </p:cNvSpPr>
              <p:nvPr/>
            </p:nvSpPr>
            <p:spPr bwMode="auto">
              <a:xfrm>
                <a:off x="3589" y="1831"/>
                <a:ext cx="2" cy="3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5" name="Line 55"/>
              <p:cNvSpPr>
                <a:spLocks noChangeShapeType="1"/>
              </p:cNvSpPr>
              <p:nvPr/>
            </p:nvSpPr>
            <p:spPr bwMode="auto">
              <a:xfrm>
                <a:off x="3331" y="1831"/>
                <a:ext cx="2"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6" name="Line 56"/>
              <p:cNvSpPr>
                <a:spLocks noChangeShapeType="1"/>
              </p:cNvSpPr>
              <p:nvPr/>
            </p:nvSpPr>
            <p:spPr bwMode="auto">
              <a:xfrm>
                <a:off x="1916" y="1831"/>
                <a:ext cx="1"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7" name="Line 57"/>
              <p:cNvSpPr>
                <a:spLocks noChangeShapeType="1"/>
              </p:cNvSpPr>
              <p:nvPr/>
            </p:nvSpPr>
            <p:spPr bwMode="auto">
              <a:xfrm>
                <a:off x="4660" y="1513"/>
                <a:ext cx="2" cy="4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8" name="Line 58"/>
              <p:cNvSpPr>
                <a:spLocks noChangeShapeType="1"/>
              </p:cNvSpPr>
              <p:nvPr/>
            </p:nvSpPr>
            <p:spPr bwMode="auto">
              <a:xfrm>
                <a:off x="4660" y="1602"/>
                <a:ext cx="2" cy="4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39" name="Line 59"/>
              <p:cNvSpPr>
                <a:spLocks noChangeShapeType="1"/>
              </p:cNvSpPr>
              <p:nvPr/>
            </p:nvSpPr>
            <p:spPr bwMode="auto">
              <a:xfrm>
                <a:off x="4660" y="1690"/>
                <a:ext cx="2" cy="4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0" name="Line 60"/>
              <p:cNvSpPr>
                <a:spLocks noChangeShapeType="1"/>
              </p:cNvSpPr>
              <p:nvPr/>
            </p:nvSpPr>
            <p:spPr bwMode="auto">
              <a:xfrm>
                <a:off x="4660" y="1776"/>
                <a:ext cx="2" cy="3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1" name="Line 61"/>
              <p:cNvSpPr>
                <a:spLocks noChangeShapeType="1"/>
              </p:cNvSpPr>
              <p:nvPr/>
            </p:nvSpPr>
            <p:spPr bwMode="auto">
              <a:xfrm>
                <a:off x="1916" y="632"/>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2" name="Line 62"/>
              <p:cNvSpPr>
                <a:spLocks noChangeShapeType="1"/>
              </p:cNvSpPr>
              <p:nvPr/>
            </p:nvSpPr>
            <p:spPr bwMode="auto">
              <a:xfrm>
                <a:off x="1916" y="721"/>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3" name="Line 63"/>
              <p:cNvSpPr>
                <a:spLocks noChangeShapeType="1"/>
              </p:cNvSpPr>
              <p:nvPr/>
            </p:nvSpPr>
            <p:spPr bwMode="auto">
              <a:xfrm>
                <a:off x="1916" y="809"/>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4" name="Line 64"/>
              <p:cNvSpPr>
                <a:spLocks noChangeShapeType="1"/>
              </p:cNvSpPr>
              <p:nvPr/>
            </p:nvSpPr>
            <p:spPr bwMode="auto">
              <a:xfrm>
                <a:off x="1916" y="895"/>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5" name="Line 65"/>
              <p:cNvSpPr>
                <a:spLocks noChangeShapeType="1"/>
              </p:cNvSpPr>
              <p:nvPr/>
            </p:nvSpPr>
            <p:spPr bwMode="auto">
              <a:xfrm>
                <a:off x="1916" y="984"/>
                <a:ext cx="1" cy="4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6" name="Line 66"/>
              <p:cNvSpPr>
                <a:spLocks noChangeShapeType="1"/>
              </p:cNvSpPr>
              <p:nvPr/>
            </p:nvSpPr>
            <p:spPr bwMode="auto">
              <a:xfrm>
                <a:off x="1916" y="1073"/>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7" name="Line 67"/>
              <p:cNvSpPr>
                <a:spLocks noChangeShapeType="1"/>
              </p:cNvSpPr>
              <p:nvPr/>
            </p:nvSpPr>
            <p:spPr bwMode="auto">
              <a:xfrm>
                <a:off x="1916" y="1161"/>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8" name="Line 68"/>
              <p:cNvSpPr>
                <a:spLocks noChangeShapeType="1"/>
              </p:cNvSpPr>
              <p:nvPr/>
            </p:nvSpPr>
            <p:spPr bwMode="auto">
              <a:xfrm>
                <a:off x="1916" y="1250"/>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49" name="Line 69"/>
              <p:cNvSpPr>
                <a:spLocks noChangeShapeType="1"/>
              </p:cNvSpPr>
              <p:nvPr/>
            </p:nvSpPr>
            <p:spPr bwMode="auto">
              <a:xfrm>
                <a:off x="1916" y="1338"/>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0" name="Line 70"/>
              <p:cNvSpPr>
                <a:spLocks noChangeShapeType="1"/>
              </p:cNvSpPr>
              <p:nvPr/>
            </p:nvSpPr>
            <p:spPr bwMode="auto">
              <a:xfrm>
                <a:off x="1916" y="1424"/>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1" name="Line 71"/>
              <p:cNvSpPr>
                <a:spLocks noChangeShapeType="1"/>
              </p:cNvSpPr>
              <p:nvPr/>
            </p:nvSpPr>
            <p:spPr bwMode="auto">
              <a:xfrm>
                <a:off x="1916" y="1513"/>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2" name="Line 72"/>
              <p:cNvSpPr>
                <a:spLocks noChangeShapeType="1"/>
              </p:cNvSpPr>
              <p:nvPr/>
            </p:nvSpPr>
            <p:spPr bwMode="auto">
              <a:xfrm>
                <a:off x="1916" y="1602"/>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3" name="Line 73"/>
              <p:cNvSpPr>
                <a:spLocks noChangeShapeType="1"/>
              </p:cNvSpPr>
              <p:nvPr/>
            </p:nvSpPr>
            <p:spPr bwMode="auto">
              <a:xfrm>
                <a:off x="1916" y="1690"/>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4" name="Line 74"/>
              <p:cNvSpPr>
                <a:spLocks noChangeShapeType="1"/>
              </p:cNvSpPr>
              <p:nvPr/>
            </p:nvSpPr>
            <p:spPr bwMode="auto">
              <a:xfrm>
                <a:off x="1916" y="1779"/>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5" name="Line 75"/>
              <p:cNvSpPr>
                <a:spLocks noChangeShapeType="1"/>
              </p:cNvSpPr>
              <p:nvPr/>
            </p:nvSpPr>
            <p:spPr bwMode="auto">
              <a:xfrm>
                <a:off x="1916" y="1865"/>
                <a:ext cx="1" cy="4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6" name="Line 76"/>
              <p:cNvSpPr>
                <a:spLocks noChangeShapeType="1"/>
              </p:cNvSpPr>
              <p:nvPr/>
            </p:nvSpPr>
            <p:spPr bwMode="auto">
              <a:xfrm>
                <a:off x="1916" y="1954"/>
                <a:ext cx="1" cy="4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7" name="Line 77"/>
              <p:cNvSpPr>
                <a:spLocks noChangeShapeType="1"/>
              </p:cNvSpPr>
              <p:nvPr/>
            </p:nvSpPr>
            <p:spPr bwMode="auto">
              <a:xfrm>
                <a:off x="1916" y="2042"/>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8" name="Line 78"/>
              <p:cNvSpPr>
                <a:spLocks noChangeShapeType="1"/>
              </p:cNvSpPr>
              <p:nvPr/>
            </p:nvSpPr>
            <p:spPr bwMode="auto">
              <a:xfrm>
                <a:off x="1916" y="2131"/>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59" name="Line 79"/>
              <p:cNvSpPr>
                <a:spLocks noChangeShapeType="1"/>
              </p:cNvSpPr>
              <p:nvPr/>
            </p:nvSpPr>
            <p:spPr bwMode="auto">
              <a:xfrm>
                <a:off x="1916" y="2219"/>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0" name="Line 80"/>
              <p:cNvSpPr>
                <a:spLocks noChangeShapeType="1"/>
              </p:cNvSpPr>
              <p:nvPr/>
            </p:nvSpPr>
            <p:spPr bwMode="auto">
              <a:xfrm>
                <a:off x="1916" y="2305"/>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1" name="Line 81"/>
              <p:cNvSpPr>
                <a:spLocks noChangeShapeType="1"/>
              </p:cNvSpPr>
              <p:nvPr/>
            </p:nvSpPr>
            <p:spPr bwMode="auto">
              <a:xfrm>
                <a:off x="1916" y="2394"/>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2" name="Line 82"/>
              <p:cNvSpPr>
                <a:spLocks noChangeShapeType="1"/>
              </p:cNvSpPr>
              <p:nvPr/>
            </p:nvSpPr>
            <p:spPr bwMode="auto">
              <a:xfrm>
                <a:off x="1916" y="2483"/>
                <a:ext cx="1" cy="4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3" name="Line 83"/>
              <p:cNvSpPr>
                <a:spLocks noChangeShapeType="1"/>
              </p:cNvSpPr>
              <p:nvPr/>
            </p:nvSpPr>
            <p:spPr bwMode="auto">
              <a:xfrm>
                <a:off x="1916" y="2571"/>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4" name="Line 84"/>
              <p:cNvSpPr>
                <a:spLocks noChangeShapeType="1"/>
              </p:cNvSpPr>
              <p:nvPr/>
            </p:nvSpPr>
            <p:spPr bwMode="auto">
              <a:xfrm>
                <a:off x="1916" y="2660"/>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5" name="Line 85"/>
              <p:cNvSpPr>
                <a:spLocks noChangeShapeType="1"/>
              </p:cNvSpPr>
              <p:nvPr/>
            </p:nvSpPr>
            <p:spPr bwMode="auto">
              <a:xfrm>
                <a:off x="1916" y="2748"/>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6" name="Line 86"/>
              <p:cNvSpPr>
                <a:spLocks noChangeShapeType="1"/>
              </p:cNvSpPr>
              <p:nvPr/>
            </p:nvSpPr>
            <p:spPr bwMode="auto">
              <a:xfrm>
                <a:off x="1916" y="2835"/>
                <a:ext cx="1" cy="4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7" name="Line 87"/>
              <p:cNvSpPr>
                <a:spLocks noChangeShapeType="1"/>
              </p:cNvSpPr>
              <p:nvPr/>
            </p:nvSpPr>
            <p:spPr bwMode="auto">
              <a:xfrm>
                <a:off x="1916" y="2923"/>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8" name="Line 88"/>
              <p:cNvSpPr>
                <a:spLocks noChangeShapeType="1"/>
              </p:cNvSpPr>
              <p:nvPr/>
            </p:nvSpPr>
            <p:spPr bwMode="auto">
              <a:xfrm>
                <a:off x="1916" y="3012"/>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69" name="Line 89"/>
              <p:cNvSpPr>
                <a:spLocks noChangeShapeType="1"/>
              </p:cNvSpPr>
              <p:nvPr/>
            </p:nvSpPr>
            <p:spPr bwMode="auto">
              <a:xfrm>
                <a:off x="1916" y="3100"/>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0" name="Line 90"/>
              <p:cNvSpPr>
                <a:spLocks noChangeShapeType="1"/>
              </p:cNvSpPr>
              <p:nvPr/>
            </p:nvSpPr>
            <p:spPr bwMode="auto">
              <a:xfrm>
                <a:off x="1916" y="3189"/>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1" name="Line 91"/>
              <p:cNvSpPr>
                <a:spLocks noChangeShapeType="1"/>
              </p:cNvSpPr>
              <p:nvPr/>
            </p:nvSpPr>
            <p:spPr bwMode="auto">
              <a:xfrm>
                <a:off x="1916" y="3275"/>
                <a:ext cx="1" cy="4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2" name="Line 92"/>
              <p:cNvSpPr>
                <a:spLocks noChangeShapeType="1"/>
              </p:cNvSpPr>
              <p:nvPr/>
            </p:nvSpPr>
            <p:spPr bwMode="auto">
              <a:xfrm>
                <a:off x="1916" y="3364"/>
                <a:ext cx="1" cy="4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3" name="Line 93"/>
              <p:cNvSpPr>
                <a:spLocks noChangeShapeType="1"/>
              </p:cNvSpPr>
              <p:nvPr/>
            </p:nvSpPr>
            <p:spPr bwMode="auto">
              <a:xfrm>
                <a:off x="1916" y="3452"/>
                <a:ext cx="1" cy="4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4" name="Line 94"/>
              <p:cNvSpPr>
                <a:spLocks noChangeShapeType="1"/>
              </p:cNvSpPr>
              <p:nvPr/>
            </p:nvSpPr>
            <p:spPr bwMode="auto">
              <a:xfrm>
                <a:off x="1916" y="3541"/>
                <a:ext cx="1" cy="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5" name="Rectangle 95"/>
              <p:cNvSpPr>
                <a:spLocks noChangeArrowheads="1"/>
              </p:cNvSpPr>
              <p:nvPr/>
            </p:nvSpPr>
            <p:spPr bwMode="auto">
              <a:xfrm>
                <a:off x="3383" y="3231"/>
                <a:ext cx="29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chemeClr val="bg1"/>
                    </a:solidFill>
                  </a:rPr>
                  <a:t>La peste</a:t>
                </a:r>
              </a:p>
            </p:txBody>
          </p:sp>
          <p:sp>
            <p:nvSpPr>
              <p:cNvPr id="199776" name="Line 96"/>
              <p:cNvSpPr>
                <a:spLocks noChangeShapeType="1"/>
              </p:cNvSpPr>
              <p:nvPr/>
            </p:nvSpPr>
            <p:spPr bwMode="auto">
              <a:xfrm flipV="1">
                <a:off x="1489" y="3546"/>
                <a:ext cx="53" cy="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7" name="Line 97"/>
              <p:cNvSpPr>
                <a:spLocks noChangeShapeType="1"/>
              </p:cNvSpPr>
              <p:nvPr/>
            </p:nvSpPr>
            <p:spPr bwMode="auto">
              <a:xfrm>
                <a:off x="1489" y="1609"/>
                <a:ext cx="50"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8" name="Line 98"/>
              <p:cNvSpPr>
                <a:spLocks noChangeShapeType="1"/>
              </p:cNvSpPr>
              <p:nvPr/>
            </p:nvSpPr>
            <p:spPr bwMode="auto">
              <a:xfrm>
                <a:off x="1489" y="2092"/>
                <a:ext cx="37"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79" name="Line 99"/>
              <p:cNvSpPr>
                <a:spLocks noChangeShapeType="1"/>
              </p:cNvSpPr>
              <p:nvPr/>
            </p:nvSpPr>
            <p:spPr bwMode="auto">
              <a:xfrm>
                <a:off x="1489" y="2332"/>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0" name="Line 100"/>
              <p:cNvSpPr>
                <a:spLocks noChangeShapeType="1"/>
              </p:cNvSpPr>
              <p:nvPr/>
            </p:nvSpPr>
            <p:spPr bwMode="auto">
              <a:xfrm>
                <a:off x="1489" y="2574"/>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1" name="Line 101"/>
              <p:cNvSpPr>
                <a:spLocks noChangeShapeType="1"/>
              </p:cNvSpPr>
              <p:nvPr/>
            </p:nvSpPr>
            <p:spPr bwMode="auto">
              <a:xfrm>
                <a:off x="1489" y="2815"/>
                <a:ext cx="37"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2" name="Line 102"/>
              <p:cNvSpPr>
                <a:spLocks noChangeShapeType="1"/>
              </p:cNvSpPr>
              <p:nvPr/>
            </p:nvSpPr>
            <p:spPr bwMode="auto">
              <a:xfrm>
                <a:off x="1489" y="3057"/>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3" name="Line 103"/>
              <p:cNvSpPr>
                <a:spLocks noChangeShapeType="1"/>
              </p:cNvSpPr>
              <p:nvPr/>
            </p:nvSpPr>
            <p:spPr bwMode="auto">
              <a:xfrm>
                <a:off x="1489" y="3297"/>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4" name="Line 104"/>
              <p:cNvSpPr>
                <a:spLocks noChangeShapeType="1"/>
              </p:cNvSpPr>
              <p:nvPr/>
            </p:nvSpPr>
            <p:spPr bwMode="auto">
              <a:xfrm>
                <a:off x="1492" y="642"/>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5" name="Line 105"/>
              <p:cNvSpPr>
                <a:spLocks noChangeShapeType="1"/>
              </p:cNvSpPr>
              <p:nvPr/>
            </p:nvSpPr>
            <p:spPr bwMode="auto">
              <a:xfrm>
                <a:off x="1492" y="881"/>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6" name="Line 106"/>
              <p:cNvSpPr>
                <a:spLocks noChangeShapeType="1"/>
              </p:cNvSpPr>
              <p:nvPr/>
            </p:nvSpPr>
            <p:spPr bwMode="auto">
              <a:xfrm>
                <a:off x="1492" y="1123"/>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7" name="Line 107"/>
              <p:cNvSpPr>
                <a:spLocks noChangeShapeType="1"/>
              </p:cNvSpPr>
              <p:nvPr/>
            </p:nvSpPr>
            <p:spPr bwMode="auto">
              <a:xfrm>
                <a:off x="1492" y="1365"/>
                <a:ext cx="37"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8" name="Line 108"/>
              <p:cNvSpPr>
                <a:spLocks noChangeShapeType="1"/>
              </p:cNvSpPr>
              <p:nvPr/>
            </p:nvSpPr>
            <p:spPr bwMode="auto">
              <a:xfrm flipV="1">
                <a:off x="4700" y="3498"/>
                <a:ext cx="1" cy="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89" name="Line 109"/>
              <p:cNvSpPr>
                <a:spLocks noChangeShapeType="1"/>
              </p:cNvSpPr>
              <p:nvPr/>
            </p:nvSpPr>
            <p:spPr bwMode="auto">
              <a:xfrm flipV="1">
                <a:off x="4984" y="3512"/>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90" name="Line 110"/>
              <p:cNvSpPr>
                <a:spLocks noChangeShapeType="1"/>
              </p:cNvSpPr>
              <p:nvPr/>
            </p:nvSpPr>
            <p:spPr bwMode="auto">
              <a:xfrm flipV="1">
                <a:off x="5245" y="3512"/>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91" name="Rectangle 111"/>
              <p:cNvSpPr>
                <a:spLocks noChangeArrowheads="1"/>
              </p:cNvSpPr>
              <p:nvPr/>
            </p:nvSpPr>
            <p:spPr bwMode="auto">
              <a:xfrm>
                <a:off x="4885" y="3566"/>
                <a:ext cx="13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3000</a:t>
                </a:r>
                <a:endParaRPr lang="en-US" altLang="it-IT" sz="1000" b="1"/>
              </a:p>
            </p:txBody>
          </p:sp>
          <p:sp>
            <p:nvSpPr>
              <p:cNvPr id="199792" name="Rectangle 112"/>
              <p:cNvSpPr>
                <a:spLocks noChangeArrowheads="1"/>
              </p:cNvSpPr>
              <p:nvPr/>
            </p:nvSpPr>
            <p:spPr bwMode="auto">
              <a:xfrm>
                <a:off x="5146" y="3566"/>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4000</a:t>
                </a:r>
                <a:endParaRPr lang="en-US" altLang="it-IT" sz="1000" b="1"/>
              </a:p>
            </p:txBody>
          </p:sp>
          <p:sp>
            <p:nvSpPr>
              <p:cNvPr id="199793" name="Rectangle 113"/>
              <p:cNvSpPr>
                <a:spLocks noChangeArrowheads="1"/>
              </p:cNvSpPr>
              <p:nvPr/>
            </p:nvSpPr>
            <p:spPr bwMode="auto">
              <a:xfrm>
                <a:off x="5417" y="3566"/>
                <a:ext cx="13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000" b="1">
                    <a:solidFill>
                      <a:srgbClr val="000000"/>
                    </a:solidFill>
                  </a:rPr>
                  <a:t>5000</a:t>
                </a:r>
                <a:endParaRPr lang="en-US" altLang="it-IT" sz="1000" b="1"/>
              </a:p>
            </p:txBody>
          </p:sp>
          <p:sp>
            <p:nvSpPr>
              <p:cNvPr id="199794" name="Rectangle 114"/>
              <p:cNvSpPr>
                <a:spLocks noChangeArrowheads="1"/>
              </p:cNvSpPr>
              <p:nvPr/>
            </p:nvSpPr>
            <p:spPr bwMode="auto">
              <a:xfrm>
                <a:off x="1493" y="590"/>
                <a:ext cx="3982" cy="29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199795" name="Rectangle 115"/>
              <p:cNvSpPr>
                <a:spLocks noChangeArrowheads="1"/>
              </p:cNvSpPr>
              <p:nvPr/>
            </p:nvSpPr>
            <p:spPr bwMode="auto">
              <a:xfrm>
                <a:off x="4288" y="3197"/>
                <a:ext cx="16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1800</a:t>
                </a:r>
                <a:endParaRPr lang="en-US" altLang="it-IT" sz="1200" b="1"/>
              </a:p>
            </p:txBody>
          </p:sp>
          <p:sp>
            <p:nvSpPr>
              <p:cNvPr id="199796" name="Line 116"/>
              <p:cNvSpPr>
                <a:spLocks noChangeShapeType="1"/>
              </p:cNvSpPr>
              <p:nvPr/>
            </p:nvSpPr>
            <p:spPr bwMode="auto">
              <a:xfrm>
                <a:off x="4597" y="3287"/>
                <a:ext cx="82"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97" name="Line 117"/>
              <p:cNvSpPr>
                <a:spLocks noChangeShapeType="1"/>
              </p:cNvSpPr>
              <p:nvPr/>
            </p:nvSpPr>
            <p:spPr bwMode="auto">
              <a:xfrm>
                <a:off x="4634" y="3146"/>
                <a:ext cx="82"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798" name="Rectangle 118"/>
              <p:cNvSpPr>
                <a:spLocks noChangeArrowheads="1"/>
              </p:cNvSpPr>
              <p:nvPr/>
            </p:nvSpPr>
            <p:spPr bwMode="auto">
              <a:xfrm>
                <a:off x="4333" y="3044"/>
                <a:ext cx="16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1900</a:t>
                </a:r>
                <a:endParaRPr lang="en-US" altLang="it-IT" sz="1200" b="1"/>
              </a:p>
            </p:txBody>
          </p:sp>
          <p:sp>
            <p:nvSpPr>
              <p:cNvPr id="199799" name="Line 119"/>
              <p:cNvSpPr>
                <a:spLocks noChangeShapeType="1"/>
              </p:cNvSpPr>
              <p:nvPr/>
            </p:nvSpPr>
            <p:spPr bwMode="auto">
              <a:xfrm>
                <a:off x="4632" y="2914"/>
                <a:ext cx="78"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00" name="Rectangle 120"/>
              <p:cNvSpPr>
                <a:spLocks noChangeArrowheads="1"/>
              </p:cNvSpPr>
              <p:nvPr/>
            </p:nvSpPr>
            <p:spPr bwMode="auto">
              <a:xfrm>
                <a:off x="4341" y="2826"/>
                <a:ext cx="16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1950</a:t>
                </a:r>
                <a:endParaRPr lang="en-US" altLang="it-IT" sz="1200" b="1"/>
              </a:p>
            </p:txBody>
          </p:sp>
          <p:sp>
            <p:nvSpPr>
              <p:cNvPr id="199801" name="Line 121"/>
              <p:cNvSpPr>
                <a:spLocks noChangeShapeType="1"/>
              </p:cNvSpPr>
              <p:nvPr/>
            </p:nvSpPr>
            <p:spPr bwMode="auto">
              <a:xfrm>
                <a:off x="4642" y="2550"/>
                <a:ext cx="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02" name="Rectangle 122"/>
              <p:cNvSpPr>
                <a:spLocks noChangeArrowheads="1"/>
              </p:cNvSpPr>
              <p:nvPr/>
            </p:nvSpPr>
            <p:spPr bwMode="auto">
              <a:xfrm>
                <a:off x="4341" y="2462"/>
                <a:ext cx="163"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1975</a:t>
                </a:r>
                <a:endParaRPr lang="en-US" altLang="it-IT" sz="1200" b="1"/>
              </a:p>
            </p:txBody>
          </p:sp>
          <p:sp>
            <p:nvSpPr>
              <p:cNvPr id="199803" name="Rectangle 123"/>
              <p:cNvSpPr>
                <a:spLocks noChangeArrowheads="1"/>
              </p:cNvSpPr>
              <p:nvPr/>
            </p:nvSpPr>
            <p:spPr bwMode="auto">
              <a:xfrm>
                <a:off x="4338" y="1981"/>
                <a:ext cx="163"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2000</a:t>
                </a:r>
                <a:endParaRPr lang="en-US" altLang="it-IT" sz="1200" b="1"/>
              </a:p>
            </p:txBody>
          </p:sp>
          <p:sp>
            <p:nvSpPr>
              <p:cNvPr id="199804" name="Line 124"/>
              <p:cNvSpPr>
                <a:spLocks noChangeShapeType="1"/>
              </p:cNvSpPr>
              <p:nvPr/>
            </p:nvSpPr>
            <p:spPr bwMode="auto">
              <a:xfrm>
                <a:off x="4647" y="2076"/>
                <a:ext cx="79"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05" name="Line 125"/>
              <p:cNvSpPr>
                <a:spLocks noChangeShapeType="1"/>
              </p:cNvSpPr>
              <p:nvPr/>
            </p:nvSpPr>
            <p:spPr bwMode="auto">
              <a:xfrm>
                <a:off x="4666" y="974"/>
                <a:ext cx="79" cy="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06" name="Rectangle 126"/>
              <p:cNvSpPr>
                <a:spLocks noChangeArrowheads="1"/>
              </p:cNvSpPr>
              <p:nvPr/>
            </p:nvSpPr>
            <p:spPr bwMode="auto">
              <a:xfrm>
                <a:off x="4359" y="889"/>
                <a:ext cx="16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200" b="1">
                    <a:solidFill>
                      <a:srgbClr val="000000"/>
                    </a:solidFill>
                  </a:rPr>
                  <a:t>2100</a:t>
                </a:r>
                <a:endParaRPr lang="en-US" altLang="it-IT" sz="1200" b="1"/>
              </a:p>
            </p:txBody>
          </p:sp>
          <p:sp>
            <p:nvSpPr>
              <p:cNvPr id="199807" name="Line 127"/>
              <p:cNvSpPr>
                <a:spLocks noChangeShapeType="1"/>
              </p:cNvSpPr>
              <p:nvPr/>
            </p:nvSpPr>
            <p:spPr bwMode="auto">
              <a:xfrm>
                <a:off x="4021" y="3332"/>
                <a:ext cx="513" cy="8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08" name="Line 128"/>
              <p:cNvSpPr>
                <a:spLocks noChangeShapeType="1"/>
              </p:cNvSpPr>
              <p:nvPr/>
            </p:nvSpPr>
            <p:spPr bwMode="auto">
              <a:xfrm flipV="1">
                <a:off x="3603" y="3514"/>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09" name="Line 129"/>
              <p:cNvSpPr>
                <a:spLocks noChangeShapeType="1"/>
              </p:cNvSpPr>
              <p:nvPr/>
            </p:nvSpPr>
            <p:spPr bwMode="auto">
              <a:xfrm flipV="1">
                <a:off x="3313" y="3514"/>
                <a:ext cx="1" cy="3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9810" name="Freeform 130"/>
              <p:cNvSpPr>
                <a:spLocks/>
              </p:cNvSpPr>
              <p:nvPr/>
            </p:nvSpPr>
            <p:spPr bwMode="auto">
              <a:xfrm>
                <a:off x="1484" y="938"/>
                <a:ext cx="3984" cy="2612"/>
              </a:xfrm>
              <a:custGeom>
                <a:avLst/>
                <a:gdLst>
                  <a:gd name="T0" fmla="*/ 58362563 w 3028"/>
                  <a:gd name="T1" fmla="*/ 0 h 2182"/>
                  <a:gd name="T2" fmla="*/ 56961353 w 3028"/>
                  <a:gd name="T3" fmla="*/ 0 h 2182"/>
                  <a:gd name="T4" fmla="*/ 55637369 w 3028"/>
                  <a:gd name="T5" fmla="*/ 0 h 2182"/>
                  <a:gd name="T6" fmla="*/ 54003880 w 3028"/>
                  <a:gd name="T7" fmla="*/ 0 h 2182"/>
                  <a:gd name="T8" fmla="*/ 52001755 w 3028"/>
                  <a:gd name="T9" fmla="*/ 0 h 2182"/>
                  <a:gd name="T10" fmla="*/ 50209664 w 3028"/>
                  <a:gd name="T11" fmla="*/ 3768 h 2182"/>
                  <a:gd name="T12" fmla="*/ 48961906 w 3028"/>
                  <a:gd name="T13" fmla="*/ 18759 h 2182"/>
                  <a:gd name="T14" fmla="*/ 48295833 w 3028"/>
                  <a:gd name="T15" fmla="*/ 101590 h 2182"/>
                  <a:gd name="T16" fmla="*/ 48295833 w 3028"/>
                  <a:gd name="T17" fmla="*/ 294308 h 2182"/>
                  <a:gd name="T18" fmla="*/ 48295833 w 3028"/>
                  <a:gd name="T19" fmla="*/ 401389 h 2182"/>
                  <a:gd name="T20" fmla="*/ 47962034 w 3028"/>
                  <a:gd name="T21" fmla="*/ 1067941 h 2182"/>
                  <a:gd name="T22" fmla="*/ 47601448 w 3028"/>
                  <a:gd name="T23" fmla="*/ 1255392 h 2182"/>
                  <a:gd name="T24" fmla="*/ 47362960 w 3028"/>
                  <a:gd name="T25" fmla="*/ 1296526 h 2182"/>
                  <a:gd name="T26" fmla="*/ 47120297 w 3028"/>
                  <a:gd name="T27" fmla="*/ 1316568 h 2182"/>
                  <a:gd name="T28" fmla="*/ 46819584 w 3028"/>
                  <a:gd name="T29" fmla="*/ 1334344 h 2182"/>
                  <a:gd name="T30" fmla="*/ 46596740 w 3028"/>
                  <a:gd name="T31" fmla="*/ 1343666 h 2182"/>
                  <a:gd name="T32" fmla="*/ 46002115 w 3028"/>
                  <a:gd name="T33" fmla="*/ 1354329 h 2182"/>
                  <a:gd name="T34" fmla="*/ 45651849 w 3028"/>
                  <a:gd name="T35" fmla="*/ 1364405 h 2182"/>
                  <a:gd name="T36" fmla="*/ 45651849 w 3028"/>
                  <a:gd name="T37" fmla="*/ 1372437 h 2182"/>
                  <a:gd name="T38" fmla="*/ 45571934 w 3028"/>
                  <a:gd name="T39" fmla="*/ 1369709 h 2182"/>
                  <a:gd name="T40" fmla="*/ 45329845 w 3028"/>
                  <a:gd name="T41" fmla="*/ 1358854 h 2182"/>
                  <a:gd name="T42" fmla="*/ 45072567 w 3028"/>
                  <a:gd name="T43" fmla="*/ 1354329 h 2182"/>
                  <a:gd name="T44" fmla="*/ 44679688 w 3028"/>
                  <a:gd name="T45" fmla="*/ 1356515 h 2182"/>
                  <a:gd name="T46" fmla="*/ 43416861 w 3028"/>
                  <a:gd name="T47" fmla="*/ 1369709 h 2182"/>
                  <a:gd name="T48" fmla="*/ 42992004 w 3028"/>
                  <a:gd name="T49" fmla="*/ 1367826 h 2182"/>
                  <a:gd name="T50" fmla="*/ 41943772 w 3028"/>
                  <a:gd name="T51" fmla="*/ 1364405 h 2182"/>
                  <a:gd name="T52" fmla="*/ 40870561 w 3028"/>
                  <a:gd name="T53" fmla="*/ 1366968 h 2182"/>
                  <a:gd name="T54" fmla="*/ 39695242 w 3028"/>
                  <a:gd name="T55" fmla="*/ 1372437 h 2182"/>
                  <a:gd name="T56" fmla="*/ 37847921 w 3028"/>
                  <a:gd name="T57" fmla="*/ 1377291 h 2182"/>
                  <a:gd name="T58" fmla="*/ 35813333 w 3028"/>
                  <a:gd name="T59" fmla="*/ 1378844 h 2182"/>
                  <a:gd name="T60" fmla="*/ 33776336 w 3028"/>
                  <a:gd name="T61" fmla="*/ 1380051 h 2182"/>
                  <a:gd name="T62" fmla="*/ 32554002 w 3028"/>
                  <a:gd name="T63" fmla="*/ 1383854 h 2182"/>
                  <a:gd name="T64" fmla="*/ 31815081 w 3028"/>
                  <a:gd name="T65" fmla="*/ 1383854 h 2182"/>
                  <a:gd name="T66" fmla="*/ 31309927 w 3028"/>
                  <a:gd name="T67" fmla="*/ 1387762 h 2182"/>
                  <a:gd name="T68" fmla="*/ 30302980 w 3028"/>
                  <a:gd name="T69" fmla="*/ 1388867 h 2182"/>
                  <a:gd name="T70" fmla="*/ 27871367 w 3028"/>
                  <a:gd name="T71" fmla="*/ 1392505 h 2182"/>
                  <a:gd name="T72" fmla="*/ 27292983 w 3028"/>
                  <a:gd name="T73" fmla="*/ 1388867 h 2182"/>
                  <a:gd name="T74" fmla="*/ 26667647 w 3028"/>
                  <a:gd name="T75" fmla="*/ 1386448 h 2182"/>
                  <a:gd name="T76" fmla="*/ 25997028 w 3028"/>
                  <a:gd name="T77" fmla="*/ 1390277 h 2182"/>
                  <a:gd name="T78" fmla="*/ 25933357 w 3028"/>
                  <a:gd name="T79" fmla="*/ 1392505 h 2182"/>
                  <a:gd name="T80" fmla="*/ 25112151 w 3028"/>
                  <a:gd name="T81" fmla="*/ 1390277 h 2182"/>
                  <a:gd name="T82" fmla="*/ 24283654 w 3028"/>
                  <a:gd name="T83" fmla="*/ 1390277 h 2182"/>
                  <a:gd name="T84" fmla="*/ 23968429 w 3028"/>
                  <a:gd name="T85" fmla="*/ 1392505 h 2182"/>
                  <a:gd name="T86" fmla="*/ 23656625 w 3028"/>
                  <a:gd name="T87" fmla="*/ 1397090 h 2182"/>
                  <a:gd name="T88" fmla="*/ 23280790 w 3028"/>
                  <a:gd name="T89" fmla="*/ 1397090 h 2182"/>
                  <a:gd name="T90" fmla="*/ 21909023 w 3028"/>
                  <a:gd name="T91" fmla="*/ 1395272 h 2182"/>
                  <a:gd name="T92" fmla="*/ 19930017 w 3028"/>
                  <a:gd name="T93" fmla="*/ 1397090 h 2182"/>
                  <a:gd name="T94" fmla="*/ 17827138 w 3028"/>
                  <a:gd name="T95" fmla="*/ 1392116 h 2182"/>
                  <a:gd name="T96" fmla="*/ 16724875 w 3028"/>
                  <a:gd name="T97" fmla="*/ 1392505 h 2182"/>
                  <a:gd name="T98" fmla="*/ 15701720 w 3028"/>
                  <a:gd name="T99" fmla="*/ 1394226 h 2182"/>
                  <a:gd name="T100" fmla="*/ 14653180 w 3028"/>
                  <a:gd name="T101" fmla="*/ 1397566 h 2182"/>
                  <a:gd name="T102" fmla="*/ 13905303 w 3028"/>
                  <a:gd name="T103" fmla="*/ 1399747 h 2182"/>
                  <a:gd name="T104" fmla="*/ 13140298 w 3028"/>
                  <a:gd name="T105" fmla="*/ 1399747 h 2182"/>
                  <a:gd name="T106" fmla="*/ 12902746 w 3028"/>
                  <a:gd name="T107" fmla="*/ 1402006 h 2182"/>
                  <a:gd name="T108" fmla="*/ 10057058 w 3028"/>
                  <a:gd name="T109" fmla="*/ 1400330 h 2182"/>
                  <a:gd name="T110" fmla="*/ 7237365 w 3028"/>
                  <a:gd name="T111" fmla="*/ 1399747 h 2182"/>
                  <a:gd name="T112" fmla="*/ 6620576 w 3028"/>
                  <a:gd name="T113" fmla="*/ 1402006 h 2182"/>
                  <a:gd name="T114" fmla="*/ 5497338 w 3028"/>
                  <a:gd name="T115" fmla="*/ 1406901 h 2182"/>
                  <a:gd name="T116" fmla="*/ 4558004 w 3028"/>
                  <a:gd name="T117" fmla="*/ 1403701 h 2182"/>
                  <a:gd name="T118" fmla="*/ 3663921 w 3028"/>
                  <a:gd name="T119" fmla="*/ 1406901 h 2182"/>
                  <a:gd name="T120" fmla="*/ 2680400 w 3028"/>
                  <a:gd name="T121" fmla="*/ 1408332 h 2182"/>
                  <a:gd name="T122" fmla="*/ 46446 w 3028"/>
                  <a:gd name="T123" fmla="*/ 1403701 h 2182"/>
                  <a:gd name="T124" fmla="*/ 59030986 w 3028"/>
                  <a:gd name="T125" fmla="*/ 1416209 h 2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8"/>
                  <a:gd name="T190" fmla="*/ 0 h 2182"/>
                  <a:gd name="T191" fmla="*/ 3028 w 3028"/>
                  <a:gd name="T192" fmla="*/ 2182 h 2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8" h="2182">
                    <a:moveTo>
                      <a:pt x="3024" y="0"/>
                    </a:moveTo>
                    <a:lnTo>
                      <a:pt x="2994" y="0"/>
                    </a:lnTo>
                    <a:lnTo>
                      <a:pt x="2960" y="0"/>
                    </a:lnTo>
                    <a:lnTo>
                      <a:pt x="2922" y="0"/>
                    </a:lnTo>
                    <a:lnTo>
                      <a:pt x="2886" y="0"/>
                    </a:lnTo>
                    <a:lnTo>
                      <a:pt x="2854" y="0"/>
                    </a:lnTo>
                    <a:lnTo>
                      <a:pt x="2804" y="0"/>
                    </a:lnTo>
                    <a:lnTo>
                      <a:pt x="2770" y="0"/>
                    </a:lnTo>
                    <a:lnTo>
                      <a:pt x="2716" y="0"/>
                    </a:lnTo>
                    <a:lnTo>
                      <a:pt x="2668" y="0"/>
                    </a:lnTo>
                    <a:lnTo>
                      <a:pt x="2622" y="2"/>
                    </a:lnTo>
                    <a:lnTo>
                      <a:pt x="2576" y="6"/>
                    </a:lnTo>
                    <a:lnTo>
                      <a:pt x="2534" y="18"/>
                    </a:lnTo>
                    <a:lnTo>
                      <a:pt x="2512" y="28"/>
                    </a:lnTo>
                    <a:lnTo>
                      <a:pt x="2484" y="52"/>
                    </a:lnTo>
                    <a:lnTo>
                      <a:pt x="2478" y="156"/>
                    </a:lnTo>
                    <a:lnTo>
                      <a:pt x="2480" y="374"/>
                    </a:lnTo>
                    <a:lnTo>
                      <a:pt x="2478" y="454"/>
                    </a:lnTo>
                    <a:lnTo>
                      <a:pt x="2478" y="530"/>
                    </a:lnTo>
                    <a:lnTo>
                      <a:pt x="2478" y="618"/>
                    </a:lnTo>
                    <a:lnTo>
                      <a:pt x="2478" y="742"/>
                    </a:lnTo>
                    <a:lnTo>
                      <a:pt x="2460" y="1646"/>
                    </a:lnTo>
                    <a:lnTo>
                      <a:pt x="2456" y="1814"/>
                    </a:lnTo>
                    <a:lnTo>
                      <a:pt x="2442" y="1934"/>
                    </a:lnTo>
                    <a:lnTo>
                      <a:pt x="2436" y="1966"/>
                    </a:lnTo>
                    <a:lnTo>
                      <a:pt x="2430" y="1998"/>
                    </a:lnTo>
                    <a:lnTo>
                      <a:pt x="2424" y="2012"/>
                    </a:lnTo>
                    <a:lnTo>
                      <a:pt x="2418" y="2028"/>
                    </a:lnTo>
                    <a:lnTo>
                      <a:pt x="2412" y="2042"/>
                    </a:lnTo>
                    <a:lnTo>
                      <a:pt x="2402" y="2056"/>
                    </a:lnTo>
                    <a:lnTo>
                      <a:pt x="2396" y="2064"/>
                    </a:lnTo>
                    <a:lnTo>
                      <a:pt x="2390" y="2070"/>
                    </a:lnTo>
                    <a:lnTo>
                      <a:pt x="2376" y="2080"/>
                    </a:lnTo>
                    <a:lnTo>
                      <a:pt x="2360" y="2088"/>
                    </a:lnTo>
                    <a:lnTo>
                      <a:pt x="2346" y="2098"/>
                    </a:lnTo>
                    <a:lnTo>
                      <a:pt x="2342" y="2102"/>
                    </a:lnTo>
                    <a:lnTo>
                      <a:pt x="2342" y="2108"/>
                    </a:lnTo>
                    <a:lnTo>
                      <a:pt x="2342" y="2114"/>
                    </a:lnTo>
                    <a:lnTo>
                      <a:pt x="2340" y="2120"/>
                    </a:lnTo>
                    <a:lnTo>
                      <a:pt x="2338" y="2110"/>
                    </a:lnTo>
                    <a:lnTo>
                      <a:pt x="2332" y="2102"/>
                    </a:lnTo>
                    <a:lnTo>
                      <a:pt x="2326" y="2094"/>
                    </a:lnTo>
                    <a:lnTo>
                      <a:pt x="2318" y="2090"/>
                    </a:lnTo>
                    <a:lnTo>
                      <a:pt x="2312" y="2088"/>
                    </a:lnTo>
                    <a:lnTo>
                      <a:pt x="2306" y="2088"/>
                    </a:lnTo>
                    <a:lnTo>
                      <a:pt x="2292" y="2090"/>
                    </a:lnTo>
                    <a:lnTo>
                      <a:pt x="2250" y="2104"/>
                    </a:lnTo>
                    <a:lnTo>
                      <a:pt x="2228" y="2110"/>
                    </a:lnTo>
                    <a:lnTo>
                      <a:pt x="2218" y="2110"/>
                    </a:lnTo>
                    <a:lnTo>
                      <a:pt x="2206" y="2108"/>
                    </a:lnTo>
                    <a:lnTo>
                      <a:pt x="2178" y="2104"/>
                    </a:lnTo>
                    <a:lnTo>
                      <a:pt x="2152" y="2102"/>
                    </a:lnTo>
                    <a:lnTo>
                      <a:pt x="2124" y="2102"/>
                    </a:lnTo>
                    <a:lnTo>
                      <a:pt x="2096" y="2106"/>
                    </a:lnTo>
                    <a:lnTo>
                      <a:pt x="2066" y="2112"/>
                    </a:lnTo>
                    <a:lnTo>
                      <a:pt x="2036" y="2114"/>
                    </a:lnTo>
                    <a:lnTo>
                      <a:pt x="1978" y="2120"/>
                    </a:lnTo>
                    <a:lnTo>
                      <a:pt x="1942" y="2122"/>
                    </a:lnTo>
                    <a:lnTo>
                      <a:pt x="1908" y="2124"/>
                    </a:lnTo>
                    <a:lnTo>
                      <a:pt x="1838" y="2124"/>
                    </a:lnTo>
                    <a:lnTo>
                      <a:pt x="1768" y="2124"/>
                    </a:lnTo>
                    <a:lnTo>
                      <a:pt x="1732" y="2126"/>
                    </a:lnTo>
                    <a:lnTo>
                      <a:pt x="1696" y="2130"/>
                    </a:lnTo>
                    <a:lnTo>
                      <a:pt x="1670" y="2132"/>
                    </a:lnTo>
                    <a:lnTo>
                      <a:pt x="1644" y="2132"/>
                    </a:lnTo>
                    <a:lnTo>
                      <a:pt x="1632" y="2132"/>
                    </a:lnTo>
                    <a:lnTo>
                      <a:pt x="1618" y="2134"/>
                    </a:lnTo>
                    <a:lnTo>
                      <a:pt x="1606" y="2138"/>
                    </a:lnTo>
                    <a:lnTo>
                      <a:pt x="1594" y="2142"/>
                    </a:lnTo>
                    <a:lnTo>
                      <a:pt x="1554" y="2140"/>
                    </a:lnTo>
                    <a:lnTo>
                      <a:pt x="1512" y="2142"/>
                    </a:lnTo>
                    <a:lnTo>
                      <a:pt x="1430" y="2146"/>
                    </a:lnTo>
                    <a:lnTo>
                      <a:pt x="1414" y="2144"/>
                    </a:lnTo>
                    <a:lnTo>
                      <a:pt x="1400" y="2140"/>
                    </a:lnTo>
                    <a:lnTo>
                      <a:pt x="1384" y="2138"/>
                    </a:lnTo>
                    <a:lnTo>
                      <a:pt x="1368" y="2136"/>
                    </a:lnTo>
                    <a:lnTo>
                      <a:pt x="1346" y="2140"/>
                    </a:lnTo>
                    <a:lnTo>
                      <a:pt x="1334" y="2142"/>
                    </a:lnTo>
                    <a:lnTo>
                      <a:pt x="1324" y="2150"/>
                    </a:lnTo>
                    <a:lnTo>
                      <a:pt x="1330" y="2146"/>
                    </a:lnTo>
                    <a:lnTo>
                      <a:pt x="1310" y="2144"/>
                    </a:lnTo>
                    <a:lnTo>
                      <a:pt x="1288" y="2142"/>
                    </a:lnTo>
                    <a:lnTo>
                      <a:pt x="1268" y="2140"/>
                    </a:lnTo>
                    <a:lnTo>
                      <a:pt x="1246" y="2142"/>
                    </a:lnTo>
                    <a:lnTo>
                      <a:pt x="1238" y="2142"/>
                    </a:lnTo>
                    <a:lnTo>
                      <a:pt x="1230" y="2146"/>
                    </a:lnTo>
                    <a:lnTo>
                      <a:pt x="1222" y="2150"/>
                    </a:lnTo>
                    <a:lnTo>
                      <a:pt x="1214" y="2152"/>
                    </a:lnTo>
                    <a:lnTo>
                      <a:pt x="1204" y="2152"/>
                    </a:lnTo>
                    <a:lnTo>
                      <a:pt x="1194" y="2152"/>
                    </a:lnTo>
                    <a:lnTo>
                      <a:pt x="1174" y="2150"/>
                    </a:lnTo>
                    <a:lnTo>
                      <a:pt x="1124" y="2150"/>
                    </a:lnTo>
                    <a:lnTo>
                      <a:pt x="1072" y="2152"/>
                    </a:lnTo>
                    <a:lnTo>
                      <a:pt x="1022" y="2152"/>
                    </a:lnTo>
                    <a:lnTo>
                      <a:pt x="970" y="2148"/>
                    </a:lnTo>
                    <a:lnTo>
                      <a:pt x="914" y="2144"/>
                    </a:lnTo>
                    <a:lnTo>
                      <a:pt x="886" y="2144"/>
                    </a:lnTo>
                    <a:lnTo>
                      <a:pt x="858" y="2146"/>
                    </a:lnTo>
                    <a:lnTo>
                      <a:pt x="832" y="2148"/>
                    </a:lnTo>
                    <a:lnTo>
                      <a:pt x="806" y="2148"/>
                    </a:lnTo>
                    <a:lnTo>
                      <a:pt x="780" y="2150"/>
                    </a:lnTo>
                    <a:lnTo>
                      <a:pt x="752" y="2154"/>
                    </a:lnTo>
                    <a:lnTo>
                      <a:pt x="734" y="2156"/>
                    </a:lnTo>
                    <a:lnTo>
                      <a:pt x="714" y="2156"/>
                    </a:lnTo>
                    <a:lnTo>
                      <a:pt x="694" y="2156"/>
                    </a:lnTo>
                    <a:lnTo>
                      <a:pt x="674" y="2156"/>
                    </a:lnTo>
                    <a:lnTo>
                      <a:pt x="668" y="2158"/>
                    </a:lnTo>
                    <a:lnTo>
                      <a:pt x="662" y="2160"/>
                    </a:lnTo>
                    <a:lnTo>
                      <a:pt x="590" y="2158"/>
                    </a:lnTo>
                    <a:lnTo>
                      <a:pt x="516" y="2158"/>
                    </a:lnTo>
                    <a:lnTo>
                      <a:pt x="444" y="2158"/>
                    </a:lnTo>
                    <a:lnTo>
                      <a:pt x="372" y="2156"/>
                    </a:lnTo>
                    <a:lnTo>
                      <a:pt x="356" y="2158"/>
                    </a:lnTo>
                    <a:lnTo>
                      <a:pt x="340" y="2160"/>
                    </a:lnTo>
                    <a:lnTo>
                      <a:pt x="308" y="2166"/>
                    </a:lnTo>
                    <a:lnTo>
                      <a:pt x="282" y="2168"/>
                    </a:lnTo>
                    <a:lnTo>
                      <a:pt x="258" y="2166"/>
                    </a:lnTo>
                    <a:lnTo>
                      <a:pt x="234" y="2164"/>
                    </a:lnTo>
                    <a:lnTo>
                      <a:pt x="210" y="2166"/>
                    </a:lnTo>
                    <a:lnTo>
                      <a:pt x="188" y="2168"/>
                    </a:lnTo>
                    <a:lnTo>
                      <a:pt x="168" y="2170"/>
                    </a:lnTo>
                    <a:lnTo>
                      <a:pt x="138" y="2170"/>
                    </a:lnTo>
                    <a:lnTo>
                      <a:pt x="92" y="2168"/>
                    </a:lnTo>
                    <a:lnTo>
                      <a:pt x="2" y="2164"/>
                    </a:lnTo>
                    <a:lnTo>
                      <a:pt x="0" y="2182"/>
                    </a:lnTo>
                    <a:lnTo>
                      <a:pt x="3028" y="2182"/>
                    </a:lnTo>
                    <a:lnTo>
                      <a:pt x="3024" y="0"/>
                    </a:lnTo>
                    <a:close/>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9811" name="Rectangle 131"/>
              <p:cNvSpPr>
                <a:spLocks noChangeArrowheads="1"/>
              </p:cNvSpPr>
              <p:nvPr/>
            </p:nvSpPr>
            <p:spPr bwMode="auto">
              <a:xfrm>
                <a:off x="4912" y="1967"/>
                <a:ext cx="4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r>
                  <a:rPr lang="en-US" altLang="it-IT" sz="1800" b="1">
                    <a:solidFill>
                      <a:srgbClr val="FFFF00"/>
                    </a:solidFill>
                  </a:rPr>
                  <a:t>Avvenire</a:t>
                </a:r>
              </a:p>
            </p:txBody>
          </p:sp>
          <p:sp>
            <p:nvSpPr>
              <p:cNvPr id="199812" name="Freeform 132"/>
              <p:cNvSpPr>
                <a:spLocks/>
              </p:cNvSpPr>
              <p:nvPr/>
            </p:nvSpPr>
            <p:spPr bwMode="auto">
              <a:xfrm>
                <a:off x="3350" y="1829"/>
                <a:ext cx="218" cy="34"/>
              </a:xfrm>
              <a:custGeom>
                <a:avLst/>
                <a:gdLst>
                  <a:gd name="T0" fmla="*/ 3027493 w 166"/>
                  <a:gd name="T1" fmla="*/ 15908 h 28"/>
                  <a:gd name="T2" fmla="*/ 2367816 w 166"/>
                  <a:gd name="T3" fmla="*/ 0 h 28"/>
                  <a:gd name="T4" fmla="*/ 2439035 w 166"/>
                  <a:gd name="T5" fmla="*/ 11366 h 28"/>
                  <a:gd name="T6" fmla="*/ 1341519 w 166"/>
                  <a:gd name="T7" fmla="*/ 11366 h 28"/>
                  <a:gd name="T8" fmla="*/ 621397 w 166"/>
                  <a:gd name="T9" fmla="*/ 11366 h 28"/>
                  <a:gd name="T10" fmla="*/ 701495 w 166"/>
                  <a:gd name="T11" fmla="*/ 0 h 28"/>
                  <a:gd name="T12" fmla="*/ 0 w 166"/>
                  <a:gd name="T13" fmla="*/ 15908 h 28"/>
                  <a:gd name="T14" fmla="*/ 701495 w 166"/>
                  <a:gd name="T15" fmla="*/ 30380 h 28"/>
                  <a:gd name="T16" fmla="*/ 621397 w 166"/>
                  <a:gd name="T17" fmla="*/ 20355 h 28"/>
                  <a:gd name="T18" fmla="*/ 1642575 w 166"/>
                  <a:gd name="T19" fmla="*/ 20355 h 28"/>
                  <a:gd name="T20" fmla="*/ 2439035 w 166"/>
                  <a:gd name="T21" fmla="*/ 20355 h 28"/>
                  <a:gd name="T22" fmla="*/ 2367816 w 166"/>
                  <a:gd name="T23" fmla="*/ 30380 h 28"/>
                  <a:gd name="T24" fmla="*/ 3027493 w 166"/>
                  <a:gd name="T25" fmla="*/ 15908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8"/>
                  <a:gd name="T41" fmla="*/ 166 w 166"/>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8">
                    <a:moveTo>
                      <a:pt x="166" y="14"/>
                    </a:moveTo>
                    <a:lnTo>
                      <a:pt x="130" y="0"/>
                    </a:lnTo>
                    <a:lnTo>
                      <a:pt x="134" y="10"/>
                    </a:lnTo>
                    <a:lnTo>
                      <a:pt x="74" y="10"/>
                    </a:lnTo>
                    <a:lnTo>
                      <a:pt x="34" y="10"/>
                    </a:lnTo>
                    <a:lnTo>
                      <a:pt x="38" y="0"/>
                    </a:lnTo>
                    <a:lnTo>
                      <a:pt x="0" y="14"/>
                    </a:lnTo>
                    <a:lnTo>
                      <a:pt x="38" y="28"/>
                    </a:lnTo>
                    <a:lnTo>
                      <a:pt x="34" y="18"/>
                    </a:lnTo>
                    <a:lnTo>
                      <a:pt x="90" y="18"/>
                    </a:lnTo>
                    <a:lnTo>
                      <a:pt x="134" y="18"/>
                    </a:lnTo>
                    <a:lnTo>
                      <a:pt x="130" y="28"/>
                    </a:lnTo>
                    <a:lnTo>
                      <a:pt x="1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9813" name="Line 133"/>
              <p:cNvSpPr>
                <a:spLocks noChangeShapeType="1"/>
              </p:cNvSpPr>
              <p:nvPr/>
            </p:nvSpPr>
            <p:spPr bwMode="auto">
              <a:xfrm flipH="1">
                <a:off x="1621" y="1666"/>
                <a:ext cx="126" cy="173"/>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34925" y="44450"/>
            <a:ext cx="50419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a:solidFill>
                  <a:srgbClr val="FFFF00"/>
                </a:solidFill>
                <a:latin typeface="Comic Sans MS" pitchFamily="66" charset="0"/>
              </a:rPr>
              <a:t>Krebs (1985): Lo studio scientifico delle interazioni che determinano la distribuzione e l’abbondanza degli organismi </a:t>
            </a:r>
          </a:p>
        </p:txBody>
      </p:sp>
      <p:pic>
        <p:nvPicPr>
          <p:cNvPr id="34819"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115888"/>
            <a:ext cx="36004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652963"/>
            <a:ext cx="24288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600575"/>
            <a:ext cx="1563687"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a:spLocks noChangeArrowheads="1"/>
          </p:cNvSpPr>
          <p:nvPr/>
        </p:nvSpPr>
        <p:spPr bwMode="auto">
          <a:xfrm>
            <a:off x="4816475" y="4592638"/>
            <a:ext cx="43275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rgbClr val="FFFF00"/>
                </a:solidFill>
                <a:latin typeface="Comic Sans MS" pitchFamily="66" charset="0"/>
              </a:rPr>
              <a:t>Hans Krebs (Hans Adolf Krebs, 25 August 1900 – 22 November 1981) was a German Jewish scientist who became a naturalised British citizen. He was a physician and biochemist Krebs researched metabolism. He is famous because he discovered the urea cycle and the citric acid cycle (also called the Krebs Cycle). Krebs won the Nobel Prize in Physiology or Medicine for this, in 1953</a:t>
            </a:r>
            <a:endParaRPr lang="it-IT" altLang="it-IT" sz="140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FG04_04"/>
          <p:cNvPicPr>
            <a:picLocks noChangeAspect="1" noChangeArrowheads="1"/>
          </p:cNvPicPr>
          <p:nvPr/>
        </p:nvPicPr>
        <p:blipFill>
          <a:blip r:embed="rId2">
            <a:extLst>
              <a:ext uri="{28A0092B-C50C-407E-A947-70E740481C1C}">
                <a14:useLocalDpi xmlns:a14="http://schemas.microsoft.com/office/drawing/2010/main" val="0"/>
              </a:ext>
            </a:extLst>
          </a:blip>
          <a:srcRect l="4500" r="4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0825" y="476250"/>
            <a:ext cx="9144000" cy="1143000"/>
          </a:xfrm>
        </p:spPr>
        <p:txBody>
          <a:bodyPr/>
          <a:lstStyle/>
          <a:p>
            <a:pPr eaLnBrk="1" hangingPunct="1">
              <a:defRPr/>
            </a:pPr>
            <a:r>
              <a:rPr lang="en-US" sz="4000" dirty="0" smtClean="0">
                <a:solidFill>
                  <a:srgbClr val="FFFF00"/>
                </a:solidFill>
                <a:latin typeface="Comic Sans MS" pitchFamily="66" charset="0"/>
              </a:rPr>
              <a:t>Il </a:t>
            </a:r>
            <a:r>
              <a:rPr lang="en-US" sz="4000" dirty="0" err="1" smtClean="0">
                <a:solidFill>
                  <a:srgbClr val="FFFF00"/>
                </a:solidFill>
                <a:latin typeface="Comic Sans MS" pitchFamily="66" charset="0"/>
              </a:rPr>
              <a:t>Potenziale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biotico</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dipende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anche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dal</a:t>
            </a:r>
            <a:r>
              <a:rPr lang="en-US" sz="4000" dirty="0" smtClean="0">
                <a:solidFill>
                  <a:srgbClr val="FFFF00"/>
                </a:solidFill>
                <a:latin typeface="Comic Sans MS" pitchFamily="66" charset="0"/>
              </a:rPr>
              <a:t> </a:t>
            </a:r>
            <a:br>
              <a:rPr lang="en-US" sz="4000" dirty="0" smtClean="0">
                <a:solidFill>
                  <a:srgbClr val="FFFF00"/>
                </a:solidFill>
                <a:latin typeface="Comic Sans MS" pitchFamily="66" charset="0"/>
              </a:rPr>
            </a:br>
            <a:endParaRPr lang="en-US" sz="4000" dirty="0" smtClean="0">
              <a:solidFill>
                <a:srgbClr val="FFFF00"/>
              </a:solidFill>
              <a:latin typeface="Comic Sans MS" pitchFamily="66" charset="0"/>
            </a:endParaRPr>
          </a:p>
        </p:txBody>
      </p:sp>
      <p:sp>
        <p:nvSpPr>
          <p:cNvPr id="201731" name="Rectangle 3"/>
          <p:cNvSpPr>
            <a:spLocks noGrp="1" noChangeArrowheads="1"/>
          </p:cNvSpPr>
          <p:nvPr>
            <p:ph type="body" idx="1"/>
          </p:nvPr>
        </p:nvSpPr>
        <p:spPr>
          <a:xfrm>
            <a:off x="179388" y="1628775"/>
            <a:ext cx="8642350" cy="4495800"/>
          </a:xfrm>
        </p:spPr>
        <p:txBody>
          <a:bodyPr/>
          <a:lstStyle/>
          <a:p>
            <a:pPr lvl="1" eaLnBrk="1" hangingPunct="1">
              <a:buFontTx/>
              <a:buNone/>
            </a:pPr>
            <a:endParaRPr lang="en-US" altLang="it-IT" smtClean="0">
              <a:latin typeface="Comic Sans MS" pitchFamily="66" charset="0"/>
            </a:endParaRPr>
          </a:p>
          <a:p>
            <a:pPr eaLnBrk="1" hangingPunct="1"/>
            <a:r>
              <a:rPr lang="en-US" altLang="it-IT" sz="2800" b="1" smtClean="0">
                <a:solidFill>
                  <a:srgbClr val="1F881A"/>
                </a:solidFill>
                <a:latin typeface="Comic Sans MS" pitchFamily="66" charset="0"/>
              </a:rPr>
              <a:t>Tasso intrinseco di crescita (r)</a:t>
            </a:r>
          </a:p>
          <a:p>
            <a:pPr eaLnBrk="1" hangingPunct="1">
              <a:buFont typeface="Wingdings" pitchFamily="2" charset="2"/>
              <a:buNone/>
            </a:pPr>
            <a:endParaRPr lang="en-US" altLang="it-IT" sz="2800" b="1" smtClean="0">
              <a:solidFill>
                <a:srgbClr val="1F881A"/>
              </a:solidFill>
              <a:latin typeface="Comic Sans MS" pitchFamily="66" charset="0"/>
            </a:endParaRPr>
          </a:p>
          <a:p>
            <a:pPr eaLnBrk="1" hangingPunct="1"/>
            <a:r>
              <a:rPr lang="en-US" altLang="it-IT" sz="2800" smtClean="0">
                <a:solidFill>
                  <a:srgbClr val="FFFF00"/>
                </a:solidFill>
                <a:latin typeface="Comic Sans MS" pitchFamily="66" charset="0"/>
              </a:rPr>
              <a:t>Gli individui in una popolazione con elevato</a:t>
            </a:r>
            <a:r>
              <a:rPr lang="en-US" altLang="it-IT" sz="2800" smtClean="0">
                <a:latin typeface="Comic Sans MS" pitchFamily="66" charset="0"/>
              </a:rPr>
              <a:t> </a:t>
            </a:r>
            <a:r>
              <a:rPr lang="en-US" altLang="it-IT" sz="2800" b="1" smtClean="0">
                <a:solidFill>
                  <a:srgbClr val="1F881A"/>
                </a:solidFill>
                <a:latin typeface="Comic Sans MS" pitchFamily="66" charset="0"/>
              </a:rPr>
              <a:t>r</a:t>
            </a:r>
            <a:r>
              <a:rPr lang="en-US" altLang="it-IT" sz="2800" smtClean="0">
                <a:latin typeface="Comic Sans MS" pitchFamily="66" charset="0"/>
              </a:rPr>
              <a:t> :</a:t>
            </a:r>
          </a:p>
          <a:p>
            <a:pPr lvl="1" eaLnBrk="1" hangingPunct="1"/>
            <a:r>
              <a:rPr lang="en-US" altLang="it-IT" smtClean="0">
                <a:solidFill>
                  <a:srgbClr val="FFFF00"/>
                </a:solidFill>
                <a:latin typeface="Comic Sans MS" pitchFamily="66" charset="0"/>
              </a:rPr>
              <a:t>Si riproducono precocemente nella loro vita</a:t>
            </a:r>
          </a:p>
          <a:p>
            <a:pPr lvl="1" eaLnBrk="1" hangingPunct="1"/>
            <a:r>
              <a:rPr lang="en-US" altLang="it-IT" smtClean="0">
                <a:solidFill>
                  <a:srgbClr val="FFFF00"/>
                </a:solidFill>
                <a:latin typeface="Comic Sans MS" pitchFamily="66" charset="0"/>
              </a:rPr>
              <a:t>Hanno corti tempi di generazione</a:t>
            </a:r>
          </a:p>
          <a:p>
            <a:pPr lvl="1" eaLnBrk="1" hangingPunct="1"/>
            <a:r>
              <a:rPr lang="en-US" altLang="it-IT" smtClean="0">
                <a:solidFill>
                  <a:srgbClr val="FFFF00"/>
                </a:solidFill>
                <a:latin typeface="Comic Sans MS" pitchFamily="66" charset="0"/>
              </a:rPr>
              <a:t>Si possono riprodurre molte volte</a:t>
            </a:r>
          </a:p>
          <a:p>
            <a:pPr lvl="1" eaLnBrk="1" hangingPunct="1"/>
            <a:r>
              <a:rPr lang="en-US" altLang="it-IT" smtClean="0">
                <a:solidFill>
                  <a:srgbClr val="FFFF00"/>
                </a:solidFill>
                <a:latin typeface="Comic Sans MS" pitchFamily="66" charset="0"/>
              </a:rPr>
              <a:t>Hanno molti figli ogni volta che si riproducono</a:t>
            </a:r>
          </a:p>
          <a:p>
            <a:pPr lvl="1" eaLnBrk="1" hangingPunct="1"/>
            <a:endParaRPr lang="en-US" altLang="it-IT" smtClean="0">
              <a:latin typeface="Comic Sans MS" pitchFamily="66"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1" descr="0514"/>
          <p:cNvPicPr>
            <a:picLocks noChangeAspect="1" noChangeArrowheads="1"/>
          </p:cNvPicPr>
          <p:nvPr/>
        </p:nvPicPr>
        <p:blipFill>
          <a:blip r:embed="rId3">
            <a:extLst>
              <a:ext uri="{28A0092B-C50C-407E-A947-70E740481C1C}">
                <a14:useLocalDpi xmlns:a14="http://schemas.microsoft.com/office/drawing/2010/main" val="0"/>
              </a:ext>
            </a:extLst>
          </a:blip>
          <a:srcRect b="1575"/>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ChangeArrowheads="1"/>
          </p:cNvSpPr>
          <p:nvPr/>
        </p:nvSpPr>
        <p:spPr bwMode="auto">
          <a:xfrm>
            <a:off x="323850" y="1196975"/>
            <a:ext cx="8280400" cy="4237038"/>
          </a:xfrm>
          <a:prstGeom prst="rect">
            <a:avLst/>
          </a:prstGeom>
          <a:noFill/>
          <a:ln w="9525">
            <a:noFill/>
            <a:miter lim="800000"/>
            <a:headEnd/>
            <a:tailEnd/>
          </a:ln>
          <a:effectLst/>
        </p:spPr>
        <p:txBody>
          <a:bodyPr>
            <a:spAutoFit/>
          </a:bodyPr>
          <a:lstStyle/>
          <a:p>
            <a:pPr>
              <a:defRPr/>
            </a:pPr>
            <a:r>
              <a:rPr kumimoji="1" lang="it-IT" b="1">
                <a:effectLst>
                  <a:outerShdw blurRad="38100" dist="38100" dir="2700000" algn="tl">
                    <a:srgbClr val="000000"/>
                  </a:outerShdw>
                </a:effectLst>
              </a:rPr>
              <a:t>La crescita avviene in modo diverso a seconda delle specie</a:t>
            </a:r>
          </a:p>
          <a:p>
            <a:pPr>
              <a:defRPr/>
            </a:pPr>
            <a:endParaRPr kumimoji="1" lang="it-IT" b="1">
              <a:effectLst>
                <a:outerShdw blurRad="38100" dist="38100" dir="2700000" algn="tl">
                  <a:srgbClr val="000000"/>
                </a:outerShdw>
              </a:effectLst>
            </a:endParaRPr>
          </a:p>
          <a:p>
            <a:pPr>
              <a:defRPr/>
            </a:pPr>
            <a:r>
              <a:rPr kumimoji="1" lang="it-IT" b="1">
                <a:effectLst>
                  <a:outerShdw blurRad="38100" dist="38100" dir="2700000" algn="tl">
                    <a:srgbClr val="000000"/>
                  </a:outerShdw>
                </a:effectLst>
              </a:rPr>
              <a:t>Specie r strateghe</a:t>
            </a:r>
            <a:r>
              <a:rPr kumimoji="1" lang="it-IT"/>
              <a:t> = tanti figli no cure parentali</a:t>
            </a:r>
          </a:p>
          <a:p>
            <a:pPr>
              <a:defRPr/>
            </a:pPr>
            <a:r>
              <a:rPr kumimoji="1" lang="it-IT" b="1">
                <a:effectLst>
                  <a:outerShdw blurRad="38100" dist="38100" dir="2700000" algn="tl">
                    <a:srgbClr val="000000"/>
                  </a:outerShdw>
                </a:effectLst>
              </a:rPr>
              <a:t>Specie K strateghe</a:t>
            </a:r>
            <a:r>
              <a:rPr kumimoji="1" lang="it-IT"/>
              <a:t> = pochi figli - cure parentali</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350"/>
            <a:ext cx="9144000" cy="1143000"/>
          </a:xfrm>
        </p:spPr>
        <p:txBody>
          <a:bodyPr/>
          <a:lstStyle/>
          <a:p>
            <a:pPr>
              <a:defRPr/>
            </a:pPr>
            <a:r>
              <a:rPr lang="en-US" dirty="0" err="1">
                <a:solidFill>
                  <a:srgbClr val="FFFF00"/>
                </a:solidFill>
                <a:effectLst>
                  <a:outerShdw blurRad="38100" dist="38100" dir="2700000" algn="tl">
                    <a:srgbClr val="FFFFFF"/>
                  </a:outerShdw>
                </a:effectLst>
                <a:latin typeface="Comic Sans MS" pitchFamily="66" charset="0"/>
              </a:rPr>
              <a:t>Strategie</a:t>
            </a:r>
            <a:r>
              <a:rPr lang="en-US" dirty="0">
                <a:solidFill>
                  <a:srgbClr val="FFFF00"/>
                </a:solidFill>
                <a:effectLst>
                  <a:outerShdw blurRad="38100" dist="38100" dir="2700000" algn="tl">
                    <a:srgbClr val="FFFFFF"/>
                  </a:outerShdw>
                </a:effectLst>
                <a:latin typeface="Comic Sans MS" pitchFamily="66" charset="0"/>
              </a:rPr>
              <a:t> </a:t>
            </a:r>
            <a:r>
              <a:rPr lang="en-US" dirty="0" err="1">
                <a:solidFill>
                  <a:srgbClr val="FFFF00"/>
                </a:solidFill>
                <a:effectLst>
                  <a:outerShdw blurRad="38100" dist="38100" dir="2700000" algn="tl">
                    <a:srgbClr val="FFFFFF"/>
                  </a:outerShdw>
                </a:effectLst>
                <a:latin typeface="Comic Sans MS" pitchFamily="66" charset="0"/>
              </a:rPr>
              <a:t>riproduttive</a:t>
            </a:r>
            <a:endParaRPr lang="en-US" dirty="0">
              <a:solidFill>
                <a:srgbClr val="FFFF00"/>
              </a:solidFill>
              <a:latin typeface="Comic Sans MS" pitchFamily="66" charset="0"/>
            </a:endParaRPr>
          </a:p>
        </p:txBody>
      </p:sp>
      <p:sp>
        <p:nvSpPr>
          <p:cNvPr id="6147" name="Rectangle 3"/>
          <p:cNvSpPr>
            <a:spLocks noGrp="1" noChangeArrowheads="1"/>
          </p:cNvSpPr>
          <p:nvPr>
            <p:ph type="body" idx="1"/>
          </p:nvPr>
        </p:nvSpPr>
        <p:spPr>
          <a:xfrm>
            <a:off x="0" y="1341438"/>
            <a:ext cx="9144000" cy="4419600"/>
          </a:xfrm>
        </p:spPr>
        <p:txBody>
          <a:bodyPr/>
          <a:lstStyle/>
          <a:p>
            <a:pPr>
              <a:lnSpc>
                <a:spcPct val="90000"/>
              </a:lnSpc>
              <a:defRPr/>
            </a:pPr>
            <a:r>
              <a:rPr lang="en-US" sz="3600" dirty="0">
                <a:solidFill>
                  <a:srgbClr val="FFFF00"/>
                </a:solidFill>
                <a:latin typeface="Comic Sans MS" pitchFamily="66" charset="0"/>
              </a:rPr>
              <a:t>Lo </a:t>
            </a:r>
            <a:r>
              <a:rPr lang="en-US" sz="3600" dirty="0" err="1">
                <a:solidFill>
                  <a:srgbClr val="FFFF00"/>
                </a:solidFill>
                <a:latin typeface="Comic Sans MS" pitchFamily="66" charset="0"/>
              </a:rPr>
              <a:t>scopo</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di</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ogni</a:t>
            </a:r>
            <a:r>
              <a:rPr lang="en-US" sz="3600" dirty="0">
                <a:solidFill>
                  <a:srgbClr val="FFFF00"/>
                </a:solidFill>
                <a:latin typeface="Comic Sans MS" pitchFamily="66" charset="0"/>
              </a:rPr>
              <a:t> specie è </a:t>
            </a:r>
            <a:r>
              <a:rPr lang="en-US" sz="3600" dirty="0" err="1">
                <a:solidFill>
                  <a:srgbClr val="FFFF00"/>
                </a:solidFill>
                <a:latin typeface="Comic Sans MS" pitchFamily="66" charset="0"/>
              </a:rPr>
              <a:t>di</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produrre</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il</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massimo</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di</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progenie</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possibile</a:t>
            </a:r>
            <a:r>
              <a:rPr lang="en-US" sz="3600" dirty="0">
                <a:solidFill>
                  <a:srgbClr val="FFFF00"/>
                </a:solidFill>
                <a:latin typeface="Comic Sans MS" pitchFamily="66" charset="0"/>
              </a:rPr>
              <a:t>.</a:t>
            </a:r>
          </a:p>
          <a:p>
            <a:pPr>
              <a:lnSpc>
                <a:spcPct val="90000"/>
              </a:lnSpc>
              <a:defRPr/>
            </a:pPr>
            <a:r>
              <a:rPr lang="en-US" sz="3600" dirty="0" err="1">
                <a:solidFill>
                  <a:srgbClr val="FFFF00"/>
                </a:solidFill>
                <a:latin typeface="Comic Sans MS" pitchFamily="66" charset="0"/>
              </a:rPr>
              <a:t>Ogni</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individuo</a:t>
            </a:r>
            <a:r>
              <a:rPr lang="en-US" sz="3600" dirty="0">
                <a:solidFill>
                  <a:srgbClr val="FFFF00"/>
                </a:solidFill>
                <a:latin typeface="Comic Sans MS" pitchFamily="66" charset="0"/>
              </a:rPr>
              <a:t> ha </a:t>
            </a:r>
            <a:r>
              <a:rPr lang="en-US" sz="3600" dirty="0" err="1">
                <a:solidFill>
                  <a:srgbClr val="FFFF00"/>
                </a:solidFill>
                <a:latin typeface="Comic Sans MS" pitchFamily="66" charset="0"/>
              </a:rPr>
              <a:t>una</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quantità</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limitata</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di</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energia</a:t>
            </a:r>
            <a:r>
              <a:rPr lang="en-US" sz="3600" dirty="0">
                <a:solidFill>
                  <a:srgbClr val="FFFF00"/>
                </a:solidFill>
                <a:latin typeface="Comic Sans MS" pitchFamily="66" charset="0"/>
              </a:rPr>
              <a:t> per </a:t>
            </a:r>
            <a:r>
              <a:rPr lang="en-US" sz="3600" dirty="0" err="1">
                <a:solidFill>
                  <a:srgbClr val="FFFF00"/>
                </a:solidFill>
                <a:latin typeface="Comic Sans MS" pitchFamily="66" charset="0"/>
              </a:rPr>
              <a:t>vivere</a:t>
            </a:r>
            <a:r>
              <a:rPr lang="en-US" sz="3600" dirty="0">
                <a:solidFill>
                  <a:srgbClr val="FFFF00"/>
                </a:solidFill>
                <a:latin typeface="Comic Sans MS" pitchFamily="66" charset="0"/>
              </a:rPr>
              <a:t> e </a:t>
            </a:r>
            <a:r>
              <a:rPr lang="en-US" sz="3600" dirty="0" err="1">
                <a:solidFill>
                  <a:srgbClr val="FFFF00"/>
                </a:solidFill>
                <a:latin typeface="Comic Sans MS" pitchFamily="66" charset="0"/>
              </a:rPr>
              <a:t>riprodursi</a:t>
            </a:r>
            <a:endParaRPr lang="en-US" sz="3600" dirty="0">
              <a:solidFill>
                <a:srgbClr val="FFFF00"/>
              </a:solidFill>
              <a:latin typeface="Comic Sans MS" pitchFamily="66" charset="0"/>
            </a:endParaRPr>
          </a:p>
          <a:p>
            <a:pPr>
              <a:lnSpc>
                <a:spcPct val="90000"/>
              </a:lnSpc>
              <a:defRPr/>
            </a:pPr>
            <a:r>
              <a:rPr lang="en-US" sz="3600" dirty="0" err="1" smtClean="0">
                <a:solidFill>
                  <a:srgbClr val="FFFF00"/>
                </a:solidFill>
                <a:latin typeface="Comic Sans MS" pitchFamily="66" charset="0"/>
              </a:rPr>
              <a:t>Deve</a:t>
            </a:r>
            <a:r>
              <a:rPr lang="en-US" sz="3600" dirty="0" smtClean="0">
                <a:solidFill>
                  <a:srgbClr val="FFFF00"/>
                </a:solidFill>
                <a:latin typeface="Comic Sans MS" pitchFamily="66" charset="0"/>
              </a:rPr>
              <a:t> </a:t>
            </a:r>
            <a:r>
              <a:rPr lang="en-US" sz="3600" dirty="0" err="1" smtClean="0">
                <a:solidFill>
                  <a:srgbClr val="FFFF00"/>
                </a:solidFill>
                <a:latin typeface="Comic Sans MS" pitchFamily="66" charset="0"/>
              </a:rPr>
              <a:t>esistere</a:t>
            </a:r>
            <a:r>
              <a:rPr lang="en-US" sz="3600" dirty="0" smtClean="0">
                <a:solidFill>
                  <a:srgbClr val="FFFF00"/>
                </a:solidFill>
                <a:latin typeface="Comic Sans MS" pitchFamily="66" charset="0"/>
              </a:rPr>
              <a:t> un </a:t>
            </a:r>
            <a:r>
              <a:rPr lang="en-US" sz="3600" dirty="0" err="1" smtClean="0">
                <a:solidFill>
                  <a:srgbClr val="FFFF00"/>
                </a:solidFill>
                <a:latin typeface="Comic Sans MS" pitchFamily="66" charset="0"/>
              </a:rPr>
              <a:t>compromesso</a:t>
            </a:r>
            <a:r>
              <a:rPr lang="en-US" sz="3600" dirty="0" smtClean="0">
                <a:solidFill>
                  <a:srgbClr val="FFFF00"/>
                </a:solidFill>
                <a:latin typeface="Comic Sans MS" pitchFamily="66" charset="0"/>
              </a:rPr>
              <a:t> </a:t>
            </a:r>
            <a:r>
              <a:rPr lang="en-US" sz="3600" dirty="0" err="1">
                <a:solidFill>
                  <a:srgbClr val="FFFF00"/>
                </a:solidFill>
                <a:latin typeface="Comic Sans MS" pitchFamily="66" charset="0"/>
              </a:rPr>
              <a:t>tra</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lunga</a:t>
            </a:r>
            <a:r>
              <a:rPr lang="en-US" sz="3600" dirty="0">
                <a:solidFill>
                  <a:srgbClr val="FFFF00"/>
                </a:solidFill>
                <a:latin typeface="Comic Sans MS" pitchFamily="66" charset="0"/>
              </a:rPr>
              <a:t> vita o alto </a:t>
            </a:r>
            <a:r>
              <a:rPr lang="en-US" sz="3600" dirty="0" err="1">
                <a:solidFill>
                  <a:srgbClr val="FFFF00"/>
                </a:solidFill>
                <a:latin typeface="Comic Sans MS" pitchFamily="66" charset="0"/>
              </a:rPr>
              <a:t>tasso</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riproduttivo</a:t>
            </a:r>
            <a:endParaRPr lang="en-US" sz="3600" u="sng" dirty="0">
              <a:solidFill>
                <a:srgbClr val="FFFF00"/>
              </a:solidFill>
              <a:latin typeface="Comic Sans MS" pitchFamily="66" charset="0"/>
            </a:endParaRPr>
          </a:p>
          <a:p>
            <a:pPr>
              <a:lnSpc>
                <a:spcPct val="90000"/>
              </a:lnSpc>
              <a:defRPr/>
            </a:pPr>
            <a:r>
              <a:rPr lang="en-US" sz="3600" dirty="0">
                <a:solidFill>
                  <a:srgbClr val="FFFF00"/>
                </a:solidFill>
                <a:latin typeface="Comic Sans MS" pitchFamily="66" charset="0"/>
              </a:rPr>
              <a:t>La </a:t>
            </a:r>
            <a:r>
              <a:rPr lang="en-US" sz="3600" dirty="0" err="1">
                <a:solidFill>
                  <a:srgbClr val="FFFF00"/>
                </a:solidFill>
                <a:latin typeface="Comic Sans MS" pitchFamily="66" charset="0"/>
              </a:rPr>
              <a:t>Selezione</a:t>
            </a:r>
            <a:r>
              <a:rPr lang="en-US" sz="3600" dirty="0">
                <a:solidFill>
                  <a:srgbClr val="FFFF00"/>
                </a:solidFill>
                <a:latin typeface="Comic Sans MS" pitchFamily="66" charset="0"/>
              </a:rPr>
              <a:t> </a:t>
            </a:r>
            <a:r>
              <a:rPr lang="en-US" sz="3600" dirty="0" err="1">
                <a:solidFill>
                  <a:srgbClr val="FFFF00"/>
                </a:solidFill>
                <a:latin typeface="Comic Sans MS" pitchFamily="66" charset="0"/>
              </a:rPr>
              <a:t>Naturale</a:t>
            </a:r>
            <a:r>
              <a:rPr lang="en-US" sz="3600" dirty="0">
                <a:solidFill>
                  <a:srgbClr val="FFFF00"/>
                </a:solidFill>
                <a:latin typeface="Comic Sans MS" pitchFamily="66" charset="0"/>
              </a:rPr>
              <a:t> ha </a:t>
            </a:r>
            <a:r>
              <a:rPr lang="en-US" sz="3600" dirty="0" err="1">
                <a:solidFill>
                  <a:srgbClr val="FFFF00"/>
                </a:solidFill>
                <a:latin typeface="Comic Sans MS" pitchFamily="66" charset="0"/>
              </a:rPr>
              <a:t>condotto</a:t>
            </a:r>
            <a:r>
              <a:rPr lang="en-US" sz="3600" dirty="0">
                <a:solidFill>
                  <a:srgbClr val="FFFF00"/>
                </a:solidFill>
                <a:latin typeface="Comic Sans MS" pitchFamily="66" charset="0"/>
              </a:rPr>
              <a:t> verso due </a:t>
            </a:r>
            <a:r>
              <a:rPr lang="en-US" sz="3600" dirty="0" err="1">
                <a:solidFill>
                  <a:srgbClr val="FFFF00"/>
                </a:solidFill>
                <a:latin typeface="Comic Sans MS" pitchFamily="66" charset="0"/>
              </a:rPr>
              <a:t>strategie</a:t>
            </a:r>
            <a:r>
              <a:rPr lang="en-US" sz="3600" dirty="0">
                <a:solidFill>
                  <a:srgbClr val="FFFF00"/>
                </a:solidFill>
                <a:latin typeface="Comic Sans MS" pitchFamily="66" charset="0"/>
              </a:rPr>
              <a:t> </a:t>
            </a:r>
            <a:r>
              <a:rPr lang="en-US" sz="3600" dirty="0" err="1" smtClean="0">
                <a:solidFill>
                  <a:srgbClr val="FFFF00"/>
                </a:solidFill>
                <a:latin typeface="Comic Sans MS" pitchFamily="66" charset="0"/>
              </a:rPr>
              <a:t>riproduttive</a:t>
            </a:r>
            <a:r>
              <a:rPr lang="en-US" sz="3600" dirty="0" smtClean="0">
                <a:solidFill>
                  <a:srgbClr val="FFFF00"/>
                </a:solidFill>
                <a:latin typeface="Comic Sans MS" pitchFamily="66" charset="0"/>
              </a:rPr>
              <a:t>: la </a:t>
            </a:r>
            <a:r>
              <a:rPr lang="en-US" sz="3600" b="1" dirty="0" smtClean="0">
                <a:solidFill>
                  <a:srgbClr val="FFFF00"/>
                </a:solidFill>
                <a:effectLst>
                  <a:outerShdw blurRad="38100" dist="38100" dir="2700000" algn="tl">
                    <a:srgbClr val="000000">
                      <a:alpha val="43137"/>
                    </a:srgbClr>
                  </a:outerShdw>
                </a:effectLst>
                <a:latin typeface="Comic Sans MS" pitchFamily="66" charset="0"/>
              </a:rPr>
              <a:t>r</a:t>
            </a:r>
            <a:r>
              <a:rPr lang="en-US" sz="3600" dirty="0" smtClean="0">
                <a:solidFill>
                  <a:srgbClr val="FFFF00"/>
                </a:solidFill>
                <a:latin typeface="Comic Sans MS" pitchFamily="66" charset="0"/>
              </a:rPr>
              <a:t> e la </a:t>
            </a:r>
            <a:r>
              <a:rPr lang="en-US" sz="3600" b="1" dirty="0" smtClean="0">
                <a:solidFill>
                  <a:srgbClr val="FFFF00"/>
                </a:solidFill>
                <a:effectLst>
                  <a:outerShdw blurRad="38100" dist="38100" dir="2700000" algn="tl">
                    <a:srgbClr val="000000">
                      <a:alpha val="43137"/>
                    </a:srgbClr>
                  </a:outerShdw>
                </a:effectLst>
                <a:latin typeface="Comic Sans MS" pitchFamily="66" charset="0"/>
              </a:rPr>
              <a:t>K </a:t>
            </a:r>
            <a:r>
              <a:rPr lang="en-US" sz="3600" dirty="0" smtClean="0">
                <a:solidFill>
                  <a:srgbClr val="FFFF00"/>
                </a:solidFill>
                <a:latin typeface="Comic Sans MS" pitchFamily="66" charset="0"/>
              </a:rPr>
              <a:t> </a:t>
            </a:r>
            <a:endParaRPr lang="en-US" sz="36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228600"/>
            <a:ext cx="7772400" cy="1143000"/>
          </a:xfrm>
        </p:spPr>
        <p:txBody>
          <a:bodyPr/>
          <a:lstStyle/>
          <a:p>
            <a:pPr>
              <a:defRPr/>
            </a:pPr>
            <a:r>
              <a:rPr lang="en-US" b="1" dirty="0" err="1">
                <a:solidFill>
                  <a:srgbClr val="FFFF00"/>
                </a:solidFill>
                <a:effectLst>
                  <a:outerShdw blurRad="38100" dist="38100" dir="2700000" algn="tl">
                    <a:srgbClr val="000000">
                      <a:alpha val="43137"/>
                    </a:srgbClr>
                  </a:outerShdw>
                </a:effectLst>
                <a:latin typeface="Comic Sans MS" pitchFamily="66" charset="0"/>
              </a:rPr>
              <a:t>Organismi</a:t>
            </a:r>
            <a:r>
              <a:rPr lang="en-US" b="1" dirty="0">
                <a:solidFill>
                  <a:srgbClr val="FFFF00"/>
                </a:solidFill>
                <a:effectLst>
                  <a:outerShdw blurRad="38100" dist="38100" dir="2700000" algn="tl">
                    <a:srgbClr val="000000">
                      <a:alpha val="43137"/>
                    </a:srgbClr>
                  </a:outerShdw>
                </a:effectLst>
                <a:latin typeface="Comic Sans MS" pitchFamily="66" charset="0"/>
              </a:rPr>
              <a:t> a </a:t>
            </a:r>
            <a:r>
              <a:rPr lang="en-US" b="1" dirty="0" err="1">
                <a:solidFill>
                  <a:srgbClr val="FFFF00"/>
                </a:solidFill>
                <a:effectLst>
                  <a:outerShdw blurRad="38100" dist="38100" dir="2700000" algn="tl">
                    <a:srgbClr val="000000">
                      <a:alpha val="43137"/>
                    </a:srgbClr>
                  </a:outerShdw>
                </a:effectLst>
                <a:latin typeface="Comic Sans MS" pitchFamily="66" charset="0"/>
              </a:rPr>
              <a:t>strategia</a:t>
            </a:r>
            <a:r>
              <a:rPr lang="en-US" b="1" dirty="0">
                <a:solidFill>
                  <a:srgbClr val="FFFF00"/>
                </a:solidFill>
                <a:effectLst>
                  <a:outerShdw blurRad="38100" dist="38100" dir="2700000" algn="tl">
                    <a:srgbClr val="000000">
                      <a:alpha val="43137"/>
                    </a:srgbClr>
                  </a:outerShdw>
                </a:effectLst>
                <a:latin typeface="Comic Sans MS" pitchFamily="66" charset="0"/>
              </a:rPr>
              <a:t> r-</a:t>
            </a:r>
          </a:p>
        </p:txBody>
      </p:sp>
      <p:sp>
        <p:nvSpPr>
          <p:cNvPr id="205827" name="Rectangle 3"/>
          <p:cNvSpPr>
            <a:spLocks noGrp="1" noChangeArrowheads="1"/>
          </p:cNvSpPr>
          <p:nvPr>
            <p:ph type="body" idx="1"/>
          </p:nvPr>
        </p:nvSpPr>
        <p:spPr>
          <a:xfrm>
            <a:off x="457200" y="1447800"/>
            <a:ext cx="3581400" cy="4953000"/>
          </a:xfrm>
        </p:spPr>
        <p:txBody>
          <a:bodyPr/>
          <a:lstStyle/>
          <a:p>
            <a:r>
              <a:rPr lang="en-US" altLang="it-IT" sz="2800" b="1" smtClean="0">
                <a:solidFill>
                  <a:srgbClr val="FFFF00"/>
                </a:solidFill>
                <a:latin typeface="Comic Sans MS" pitchFamily="66" charset="0"/>
              </a:rPr>
              <a:t>Spendono la maggior parte della loro vita accrescendosi in modo esponenziale</a:t>
            </a:r>
          </a:p>
          <a:p>
            <a:r>
              <a:rPr lang="en-US" altLang="it-IT" sz="2800" b="1" smtClean="0">
                <a:solidFill>
                  <a:srgbClr val="FFFF00"/>
                </a:solidFill>
                <a:latin typeface="Comic Sans MS" pitchFamily="66" charset="0"/>
              </a:rPr>
              <a:t>Hanno un alto tasso riproduttivo</a:t>
            </a:r>
          </a:p>
          <a:p>
            <a:r>
              <a:rPr lang="en-US" altLang="it-IT" sz="2800" b="1" smtClean="0">
                <a:solidFill>
                  <a:srgbClr val="FFFF00"/>
                </a:solidFill>
                <a:latin typeface="Comic Sans MS" pitchFamily="66" charset="0"/>
              </a:rPr>
              <a:t>Hanno vita breve</a:t>
            </a:r>
          </a:p>
        </p:txBody>
      </p:sp>
      <p:pic>
        <p:nvPicPr>
          <p:cNvPr id="205828" name="Picture 13" descr="0307"/>
          <p:cNvPicPr>
            <a:picLocks noChangeAspect="1" noChangeArrowheads="1"/>
          </p:cNvPicPr>
          <p:nvPr/>
        </p:nvPicPr>
        <p:blipFill>
          <a:blip r:embed="rId2">
            <a:extLst>
              <a:ext uri="{28A0092B-C50C-407E-A947-70E740481C1C}">
                <a14:useLocalDpi xmlns:a14="http://schemas.microsoft.com/office/drawing/2010/main" val="0"/>
              </a:ext>
            </a:extLst>
          </a:blip>
          <a:srcRect l="430" t="5000"/>
          <a:stretch>
            <a:fillRect/>
          </a:stretch>
        </p:blipFill>
        <p:spPr bwMode="auto">
          <a:xfrm>
            <a:off x="4067175" y="1557338"/>
            <a:ext cx="493553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0" y="188913"/>
            <a:ext cx="7772400" cy="685800"/>
          </a:xfrm>
        </p:spPr>
        <p:txBody>
          <a:bodyPr/>
          <a:lstStyle/>
          <a:p>
            <a:pPr>
              <a:defRPr/>
            </a:pPr>
            <a:r>
              <a:rPr lang="en-US" b="1" dirty="0" smtClean="0">
                <a:solidFill>
                  <a:srgbClr val="FFFF00"/>
                </a:solidFill>
                <a:latin typeface="Comic Sans MS" pitchFamily="66" charset="0"/>
              </a:rPr>
              <a:t>Specie r - </a:t>
            </a:r>
            <a:r>
              <a:rPr lang="en-US" b="1" dirty="0" err="1" smtClean="0">
                <a:solidFill>
                  <a:srgbClr val="FFFF00"/>
                </a:solidFill>
                <a:latin typeface="Comic Sans MS" pitchFamily="66" charset="0"/>
              </a:rPr>
              <a:t>Strateghe</a:t>
            </a:r>
            <a:endParaRPr lang="en-US" b="1" dirty="0">
              <a:solidFill>
                <a:srgbClr val="FFFF00"/>
              </a:solidFill>
              <a:latin typeface="Comic Sans MS" pitchFamily="66" charset="0"/>
            </a:endParaRPr>
          </a:p>
        </p:txBody>
      </p:sp>
      <p:sp>
        <p:nvSpPr>
          <p:cNvPr id="45059" name="Rectangle 1027"/>
          <p:cNvSpPr>
            <a:spLocks noGrp="1" noChangeArrowheads="1"/>
          </p:cNvSpPr>
          <p:nvPr>
            <p:ph type="body" idx="1"/>
          </p:nvPr>
        </p:nvSpPr>
        <p:spPr>
          <a:xfrm>
            <a:off x="179388" y="836613"/>
            <a:ext cx="7056437" cy="5410200"/>
          </a:xfrm>
        </p:spPr>
        <p:txBody>
          <a:bodyPr/>
          <a:lstStyle/>
          <a:p>
            <a:pPr>
              <a:lnSpc>
                <a:spcPct val="90000"/>
              </a:lnSpc>
            </a:pPr>
            <a:r>
              <a:rPr lang="en-US" altLang="it-IT" sz="2400" b="1" smtClean="0">
                <a:solidFill>
                  <a:srgbClr val="FFFF00"/>
                </a:solidFill>
                <a:latin typeface="Comic Sans MS" pitchFamily="66" charset="0"/>
              </a:rPr>
              <a:t>Molta progenie di piccole dimensioni </a:t>
            </a:r>
          </a:p>
          <a:p>
            <a:pPr>
              <a:lnSpc>
                <a:spcPct val="90000"/>
              </a:lnSpc>
            </a:pPr>
            <a:r>
              <a:rPr lang="en-US" altLang="it-IT" sz="2400" b="1" smtClean="0">
                <a:solidFill>
                  <a:srgbClr val="FFFF00"/>
                </a:solidFill>
                <a:latin typeface="Comic Sans MS" pitchFamily="66" charset="0"/>
              </a:rPr>
              <a:t>Poche o nessuna cura parentale e protezione della progenie</a:t>
            </a:r>
          </a:p>
          <a:p>
            <a:pPr>
              <a:lnSpc>
                <a:spcPct val="90000"/>
              </a:lnSpc>
            </a:pPr>
            <a:r>
              <a:rPr lang="en-US" altLang="it-IT" sz="2400" b="1" smtClean="0">
                <a:solidFill>
                  <a:srgbClr val="FFFF00"/>
                </a:solidFill>
                <a:latin typeface="Comic Sans MS" pitchFamily="66" charset="0"/>
              </a:rPr>
              <a:t>Precoce età riproduttiva</a:t>
            </a:r>
          </a:p>
          <a:p>
            <a:pPr>
              <a:lnSpc>
                <a:spcPct val="90000"/>
              </a:lnSpc>
            </a:pPr>
            <a:r>
              <a:rPr lang="en-US" altLang="it-IT" sz="2400" b="1" smtClean="0">
                <a:solidFill>
                  <a:srgbClr val="FFFF00"/>
                </a:solidFill>
                <a:latin typeface="Comic Sans MS" pitchFamily="66" charset="0"/>
              </a:rPr>
              <a:t>La maggior parte della progenie muore prima di raggiungere l’età riproduttiva</a:t>
            </a:r>
          </a:p>
          <a:p>
            <a:pPr>
              <a:lnSpc>
                <a:spcPct val="90000"/>
              </a:lnSpc>
            </a:pPr>
            <a:r>
              <a:rPr lang="en-US" altLang="it-IT" sz="2400" b="1" smtClean="0">
                <a:solidFill>
                  <a:srgbClr val="FFFF00"/>
                </a:solidFill>
                <a:latin typeface="Comic Sans MS" pitchFamily="66" charset="0"/>
              </a:rPr>
              <a:t>Adulti di piccole dimensioni</a:t>
            </a:r>
          </a:p>
          <a:p>
            <a:pPr>
              <a:lnSpc>
                <a:spcPct val="90000"/>
              </a:lnSpc>
            </a:pPr>
            <a:r>
              <a:rPr lang="en-US" altLang="it-IT" sz="2400" b="1" smtClean="0">
                <a:solidFill>
                  <a:srgbClr val="FFFF00"/>
                </a:solidFill>
                <a:latin typeface="Comic Sans MS" pitchFamily="66" charset="0"/>
              </a:rPr>
              <a:t>Adattati a climi e condizioni ambientali instabili.</a:t>
            </a:r>
          </a:p>
          <a:p>
            <a:pPr>
              <a:lnSpc>
                <a:spcPct val="90000"/>
              </a:lnSpc>
            </a:pPr>
            <a:r>
              <a:rPr lang="en-US" altLang="it-IT" sz="2400" b="1" smtClean="0">
                <a:solidFill>
                  <a:srgbClr val="FFFF00"/>
                </a:solidFill>
                <a:latin typeface="Comic Sans MS" pitchFamily="66" charset="0"/>
              </a:rPr>
              <a:t>Alto tasso di crescita della popolazione</a:t>
            </a:r>
          </a:p>
          <a:p>
            <a:pPr>
              <a:lnSpc>
                <a:spcPct val="90000"/>
              </a:lnSpc>
            </a:pPr>
            <a:r>
              <a:rPr lang="en-US" altLang="it-IT" sz="2400" b="1" smtClean="0">
                <a:solidFill>
                  <a:srgbClr val="FFFF00"/>
                </a:solidFill>
                <a:latin typeface="Comic Sans MS" pitchFamily="66" charset="0"/>
              </a:rPr>
              <a:t>Le dimensioni della popolazione fluttuano enormemente sopra e sotto la carrying capacity </a:t>
            </a:r>
          </a:p>
          <a:p>
            <a:pPr>
              <a:lnSpc>
                <a:spcPct val="90000"/>
              </a:lnSpc>
            </a:pPr>
            <a:r>
              <a:rPr lang="en-US" altLang="it-IT" sz="2400" b="1" smtClean="0">
                <a:solidFill>
                  <a:srgbClr val="FFFF00"/>
                </a:solidFill>
                <a:latin typeface="Comic Sans MS" pitchFamily="66" charset="0"/>
              </a:rPr>
              <a:t>Specie generaliste</a:t>
            </a:r>
          </a:p>
          <a:p>
            <a:pPr>
              <a:lnSpc>
                <a:spcPct val="90000"/>
              </a:lnSpc>
            </a:pPr>
            <a:r>
              <a:rPr lang="en-US" altLang="it-IT" sz="2400" b="1" smtClean="0">
                <a:solidFill>
                  <a:srgbClr val="FFFF00"/>
                </a:solidFill>
                <a:latin typeface="Comic Sans MS" pitchFamily="66" charset="0"/>
              </a:rPr>
              <a:t>Bassa capacità di competizione</a:t>
            </a:r>
          </a:p>
          <a:p>
            <a:pPr>
              <a:lnSpc>
                <a:spcPct val="90000"/>
              </a:lnSpc>
            </a:pPr>
            <a:r>
              <a:rPr lang="it-IT" altLang="it-IT" sz="2400" b="1" smtClean="0">
                <a:solidFill>
                  <a:srgbClr val="FFFF00"/>
                </a:solidFill>
                <a:latin typeface="Comic Sans MS" pitchFamily="66" charset="0"/>
              </a:rPr>
              <a:t>Specie pioniere di habitat disturbati</a:t>
            </a:r>
            <a:endParaRPr lang="en-US" altLang="it-IT" sz="2400" b="1" smtClean="0">
              <a:solidFill>
                <a:srgbClr val="FFFF00"/>
              </a:solidFill>
              <a:latin typeface="Comic Sans MS" pitchFamily="66" charset="0"/>
            </a:endParaRPr>
          </a:p>
        </p:txBody>
      </p:sp>
      <p:pic>
        <p:nvPicPr>
          <p:cNvPr id="206852" name="Immagine 4" descr="banco-pesc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908050"/>
            <a:ext cx="2417762"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50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50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505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505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5059">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5059">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5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0"/>
            <a:ext cx="907256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000" b="1">
                <a:solidFill>
                  <a:srgbClr val="FFFF00"/>
                </a:solidFill>
                <a:latin typeface="Comic Sans MS" pitchFamily="66" charset="0"/>
              </a:rPr>
              <a:t>Le specie r-strateghe</a:t>
            </a:r>
            <a:r>
              <a:rPr lang="it-IT" altLang="it-IT">
                <a:solidFill>
                  <a:srgbClr val="FFFF00"/>
                </a:solidFill>
                <a:latin typeface="Comic Sans MS" pitchFamily="66" charset="0"/>
              </a:rPr>
              <a:t> </a:t>
            </a:r>
            <a:r>
              <a:rPr lang="it-IT" altLang="it-IT" sz="2000">
                <a:solidFill>
                  <a:srgbClr val="FFFF00"/>
                </a:solidFill>
                <a:latin typeface="Comic Sans MS" pitchFamily="66" charset="0"/>
              </a:rPr>
              <a:t>vivono in ambienti molto variabili ed instabili per disponibilità di risorse e sono soggette a pressioni selettive diverse. </a:t>
            </a:r>
          </a:p>
          <a:p>
            <a:pPr algn="just" eaLnBrk="1" hangingPunct="1">
              <a:spcBef>
                <a:spcPct val="50000"/>
              </a:spcBef>
              <a:buClrTx/>
              <a:buFontTx/>
              <a:buNone/>
            </a:pPr>
            <a:r>
              <a:rPr lang="it-IT" altLang="it-IT" sz="2000">
                <a:solidFill>
                  <a:srgbClr val="FFFF00"/>
                </a:solidFill>
                <a:latin typeface="Comic Sans MS" pitchFamily="66" charset="0"/>
              </a:rPr>
              <a:t>Queste specie invadono rapidamente ambienti di recente formazione, sfruttandone le risorse, prima che possa instaurarsi competizione con altre specie, quindi si spostano altrove o scompaiono. </a:t>
            </a:r>
          </a:p>
          <a:p>
            <a:pPr algn="just" eaLnBrk="1" hangingPunct="1">
              <a:spcBef>
                <a:spcPct val="50000"/>
              </a:spcBef>
              <a:buClrTx/>
              <a:buFontTx/>
              <a:buNone/>
            </a:pPr>
            <a:r>
              <a:rPr lang="it-IT" altLang="it-IT" sz="2000">
                <a:solidFill>
                  <a:srgbClr val="FFFF00"/>
                </a:solidFill>
                <a:latin typeface="Comic Sans MS" pitchFamily="66" charset="0"/>
              </a:rPr>
              <a:t>Fulcro della loro strategia è il loro elevatissimo potenziale riproduttivo (r) </a:t>
            </a:r>
          </a:p>
        </p:txBody>
      </p:sp>
      <p:sp>
        <p:nvSpPr>
          <p:cNvPr id="207875" name="Rettangolo 6"/>
          <p:cNvSpPr>
            <a:spLocks noChangeArrowheads="1"/>
          </p:cNvSpPr>
          <p:nvPr/>
        </p:nvSpPr>
        <p:spPr bwMode="auto">
          <a:xfrm>
            <a:off x="0" y="2708275"/>
            <a:ext cx="385127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000">
                <a:solidFill>
                  <a:srgbClr val="FFFF00"/>
                </a:solidFill>
                <a:latin typeface="Comic Sans MS" pitchFamily="66" charset="0"/>
              </a:rPr>
              <a:t>La scelta della  strategia R significa preferire la </a:t>
            </a:r>
            <a:r>
              <a:rPr lang="it-IT" altLang="it-IT" sz="2000" i="1">
                <a:solidFill>
                  <a:srgbClr val="FFFF00"/>
                </a:solidFill>
                <a:latin typeface="Comic Sans MS" pitchFamily="66" charset="0"/>
              </a:rPr>
              <a:t>“quantità”</a:t>
            </a:r>
            <a:r>
              <a:rPr lang="it-IT" altLang="it-IT" sz="2000">
                <a:solidFill>
                  <a:srgbClr val="FFFF00"/>
                </a:solidFill>
                <a:latin typeface="Comic Sans MS" pitchFamily="66" charset="0"/>
              </a:rPr>
              <a:t>.</a:t>
            </a:r>
          </a:p>
          <a:p>
            <a:pPr eaLnBrk="1" hangingPunct="1">
              <a:spcBef>
                <a:spcPct val="50000"/>
              </a:spcBef>
              <a:buClrTx/>
              <a:buFontTx/>
              <a:buNone/>
            </a:pPr>
            <a:r>
              <a:rPr lang="it-IT" altLang="it-IT" sz="2000">
                <a:solidFill>
                  <a:srgbClr val="FFFF00"/>
                </a:solidFill>
                <a:latin typeface="Comic Sans MS" pitchFamily="66" charset="0"/>
              </a:rPr>
              <a:t>La specie impegna le proprie </a:t>
            </a:r>
            <a:r>
              <a:rPr lang="it-IT" altLang="it-IT" sz="2000" i="1">
                <a:solidFill>
                  <a:srgbClr val="FFFF00"/>
                </a:solidFill>
                <a:latin typeface="Comic Sans MS" pitchFamily="66" charset="0"/>
              </a:rPr>
              <a:t>“energie” </a:t>
            </a:r>
            <a:r>
              <a:rPr lang="it-IT" altLang="it-IT" sz="2000">
                <a:solidFill>
                  <a:srgbClr val="FFFF00"/>
                </a:solidFill>
                <a:latin typeface="Comic Sans MS" pitchFamily="66" charset="0"/>
              </a:rPr>
              <a:t>per mantenere alto il tasso riproduttivo con molti nati che sviluppano rapidamente: il ciclo vitale dell’individuo si esaurisce nel tempo necessario per raggiungere la maturità sessuale e poi riprodursi.</a:t>
            </a:r>
          </a:p>
        </p:txBody>
      </p:sp>
      <p:pic>
        <p:nvPicPr>
          <p:cNvPr id="207876" name="Immagine 7" descr="blatt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1425" y="3213100"/>
            <a:ext cx="53625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0" y="115888"/>
            <a:ext cx="907256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000" b="1">
                <a:solidFill>
                  <a:srgbClr val="FFFF00"/>
                </a:solidFill>
                <a:latin typeface="Comic Sans MS" pitchFamily="66" charset="0"/>
              </a:rPr>
              <a:t>Le specie r-strateghe</a:t>
            </a:r>
            <a:r>
              <a:rPr lang="it-IT" altLang="it-IT">
                <a:solidFill>
                  <a:srgbClr val="FFFF00"/>
                </a:solidFill>
                <a:latin typeface="Comic Sans MS" pitchFamily="66" charset="0"/>
              </a:rPr>
              <a:t> </a:t>
            </a:r>
            <a:r>
              <a:rPr lang="it-IT" altLang="it-IT" sz="2000">
                <a:solidFill>
                  <a:srgbClr val="FFFF00"/>
                </a:solidFill>
                <a:latin typeface="Comic Sans MS" pitchFamily="66" charset="0"/>
              </a:rPr>
              <a:t>vivono in ambienti molto variabili ed instabili per disponibilità di risorse e sono soggette a pressioni selettive diverse. </a:t>
            </a:r>
          </a:p>
          <a:p>
            <a:pPr algn="just" eaLnBrk="1" hangingPunct="1">
              <a:spcBef>
                <a:spcPct val="50000"/>
              </a:spcBef>
              <a:buClrTx/>
              <a:buFontTx/>
              <a:buNone/>
            </a:pPr>
            <a:r>
              <a:rPr lang="it-IT" altLang="it-IT" sz="2000">
                <a:solidFill>
                  <a:srgbClr val="FFFF00"/>
                </a:solidFill>
                <a:latin typeface="Comic Sans MS" pitchFamily="66" charset="0"/>
              </a:rPr>
              <a:t>Queste specie invadono rapidamente ambienti di recente formazione, sfruttandone le risorse, prima che possa instaurarsi competizione con altre specie, quindi si spostano altrove o scompaiono. </a:t>
            </a:r>
          </a:p>
          <a:p>
            <a:pPr algn="just" eaLnBrk="1" hangingPunct="1">
              <a:spcBef>
                <a:spcPct val="50000"/>
              </a:spcBef>
              <a:buClrTx/>
              <a:buFontTx/>
              <a:buNone/>
            </a:pPr>
            <a:r>
              <a:rPr lang="it-IT" altLang="it-IT" sz="2000">
                <a:solidFill>
                  <a:srgbClr val="FFFF00"/>
                </a:solidFill>
                <a:latin typeface="Comic Sans MS" pitchFamily="66" charset="0"/>
              </a:rPr>
              <a:t>Fulcro della loro strategia è il loro elevatissimo potenziale riproduttivo (r) </a:t>
            </a:r>
          </a:p>
        </p:txBody>
      </p:sp>
      <p:sp>
        <p:nvSpPr>
          <p:cNvPr id="208899" name="Rettangolo 4"/>
          <p:cNvSpPr>
            <a:spLocks noChangeArrowheads="1"/>
          </p:cNvSpPr>
          <p:nvPr/>
        </p:nvSpPr>
        <p:spPr bwMode="auto">
          <a:xfrm>
            <a:off x="0" y="2852738"/>
            <a:ext cx="39957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000">
                <a:solidFill>
                  <a:srgbClr val="FFFF00"/>
                </a:solidFill>
                <a:latin typeface="Comic Sans MS" pitchFamily="66" charset="0"/>
              </a:rPr>
              <a:t>Le specie r-strateghe hanno ciclo vitale breve, spesso un solo evento riproduttivo, durante il quale producono numeri elevati di prole, di piccola taglia, che curano poco ed anche se la mortalità della prole è elevatissima sono presenti con grandi numeri e sono organismi di successo: esempio è quello degli artropodi come le blatte</a:t>
            </a:r>
          </a:p>
        </p:txBody>
      </p:sp>
      <p:pic>
        <p:nvPicPr>
          <p:cNvPr id="208900" name="Immagine 5" descr="blatta lateralis group.jpg"/>
          <p:cNvPicPr>
            <a:picLocks noChangeAspect="1"/>
          </p:cNvPicPr>
          <p:nvPr/>
        </p:nvPicPr>
        <p:blipFill>
          <a:blip r:embed="rId2">
            <a:extLst>
              <a:ext uri="{28A0092B-C50C-407E-A947-70E740481C1C}">
                <a14:useLocalDpi xmlns:a14="http://schemas.microsoft.com/office/drawing/2010/main" val="0"/>
              </a:ext>
            </a:extLst>
          </a:blip>
          <a:srcRect t="114" r="6401"/>
          <a:stretch>
            <a:fillRect/>
          </a:stretch>
        </p:blipFill>
        <p:spPr bwMode="auto">
          <a:xfrm>
            <a:off x="4067175" y="2781300"/>
            <a:ext cx="50942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defRPr/>
            </a:pPr>
            <a:r>
              <a:rPr lang="en-US" sz="4800" dirty="0" smtClean="0">
                <a:solidFill>
                  <a:srgbClr val="FFFF00"/>
                </a:solidFill>
                <a:effectLst>
                  <a:outerShdw blurRad="38100" dist="38100" dir="2700000" algn="tl">
                    <a:srgbClr val="FFFFFF"/>
                  </a:outerShdw>
                </a:effectLst>
                <a:latin typeface="Comic Sans MS" pitchFamily="66" charset="0"/>
              </a:rPr>
              <a:t>Specie K </a:t>
            </a:r>
            <a:r>
              <a:rPr lang="en-US" sz="4800" dirty="0">
                <a:solidFill>
                  <a:srgbClr val="FFFF00"/>
                </a:solidFill>
                <a:effectLst>
                  <a:outerShdw blurRad="38100" dist="38100" dir="2700000" algn="tl">
                    <a:srgbClr val="FFFFFF"/>
                  </a:outerShdw>
                </a:effectLst>
                <a:latin typeface="Comic Sans MS" pitchFamily="66" charset="0"/>
              </a:rPr>
              <a:t>- </a:t>
            </a:r>
            <a:r>
              <a:rPr lang="en-US" sz="4800" dirty="0" err="1">
                <a:solidFill>
                  <a:srgbClr val="FFFF00"/>
                </a:solidFill>
                <a:effectLst>
                  <a:outerShdw blurRad="38100" dist="38100" dir="2700000" algn="tl">
                    <a:srgbClr val="FFFFFF"/>
                  </a:outerShdw>
                </a:effectLst>
                <a:latin typeface="Comic Sans MS" pitchFamily="66" charset="0"/>
              </a:rPr>
              <a:t>Strateghe</a:t>
            </a:r>
            <a:endParaRPr lang="en-US" sz="4800" dirty="0">
              <a:solidFill>
                <a:srgbClr val="FFFF00"/>
              </a:solidFill>
              <a:effectLst>
                <a:outerShdw blurRad="38100" dist="38100" dir="2700000" algn="tl">
                  <a:srgbClr val="FFFFFF"/>
                </a:outerShdw>
              </a:effectLst>
              <a:latin typeface="Comic Sans MS" pitchFamily="66" charset="0"/>
            </a:endParaRPr>
          </a:p>
        </p:txBody>
      </p:sp>
      <p:sp>
        <p:nvSpPr>
          <p:cNvPr id="209923" name="Rectangle 3"/>
          <p:cNvSpPr>
            <a:spLocks noGrp="1" noChangeArrowheads="1"/>
          </p:cNvSpPr>
          <p:nvPr>
            <p:ph type="body" idx="1"/>
          </p:nvPr>
        </p:nvSpPr>
        <p:spPr>
          <a:xfrm>
            <a:off x="381000" y="1981200"/>
            <a:ext cx="3733800" cy="4114800"/>
          </a:xfrm>
        </p:spPr>
        <p:txBody>
          <a:bodyPr/>
          <a:lstStyle/>
          <a:p>
            <a:pPr>
              <a:lnSpc>
                <a:spcPct val="90000"/>
              </a:lnSpc>
            </a:pPr>
            <a:r>
              <a:rPr lang="en-US" altLang="it-IT" sz="3600" smtClean="0">
                <a:solidFill>
                  <a:srgbClr val="FFFF00"/>
                </a:solidFill>
                <a:latin typeface="Comic Sans MS" pitchFamily="66" charset="0"/>
              </a:rPr>
              <a:t>Mantengono la popolazione alla carrying capacity (K)</a:t>
            </a:r>
          </a:p>
          <a:p>
            <a:pPr>
              <a:lnSpc>
                <a:spcPct val="90000"/>
              </a:lnSpc>
            </a:pPr>
            <a:endParaRPr lang="en-US" altLang="it-IT" sz="3600" smtClean="0">
              <a:solidFill>
                <a:srgbClr val="FFFF00"/>
              </a:solidFill>
              <a:latin typeface="Comic Sans MS" pitchFamily="66" charset="0"/>
            </a:endParaRPr>
          </a:p>
          <a:p>
            <a:pPr>
              <a:lnSpc>
                <a:spcPct val="90000"/>
              </a:lnSpc>
            </a:pPr>
            <a:r>
              <a:rPr lang="en-US" altLang="it-IT" sz="3600" smtClean="0">
                <a:solidFill>
                  <a:srgbClr val="FFFF00"/>
                </a:solidFill>
                <a:latin typeface="Comic Sans MS" pitchFamily="66" charset="0"/>
              </a:rPr>
              <a:t>Massima durata della vita</a:t>
            </a:r>
          </a:p>
        </p:txBody>
      </p:sp>
      <p:pic>
        <p:nvPicPr>
          <p:cNvPr id="209924" name="Picture 10" descr="0309"/>
          <p:cNvPicPr>
            <a:picLocks noChangeAspect="1" noChangeArrowheads="1"/>
          </p:cNvPicPr>
          <p:nvPr/>
        </p:nvPicPr>
        <p:blipFill>
          <a:blip r:embed="rId2">
            <a:extLst>
              <a:ext uri="{28A0092B-C50C-407E-A947-70E740481C1C}">
                <a14:useLocalDpi xmlns:a14="http://schemas.microsoft.com/office/drawing/2010/main" val="0"/>
              </a:ext>
            </a:extLst>
          </a:blip>
          <a:srcRect l="945" t="6677"/>
          <a:stretch>
            <a:fillRect/>
          </a:stretch>
        </p:blipFill>
        <p:spPr bwMode="auto">
          <a:xfrm>
            <a:off x="4067175" y="2060575"/>
            <a:ext cx="48577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203200"/>
            <a:ext cx="2922588"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asellaDiTesto 2"/>
          <p:cNvSpPr txBox="1">
            <a:spLocks noChangeArrowheads="1"/>
          </p:cNvSpPr>
          <p:nvPr/>
        </p:nvSpPr>
        <p:spPr bwMode="auto">
          <a:xfrm>
            <a:off x="198438" y="115888"/>
            <a:ext cx="3529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Rachel Carson</a:t>
            </a:r>
          </a:p>
        </p:txBody>
      </p:sp>
      <p:sp>
        <p:nvSpPr>
          <p:cNvPr id="35844" name="Rettangolo 3"/>
          <p:cNvSpPr>
            <a:spLocks noChangeArrowheads="1"/>
          </p:cNvSpPr>
          <p:nvPr/>
        </p:nvSpPr>
        <p:spPr bwMode="auto">
          <a:xfrm>
            <a:off x="192088" y="684213"/>
            <a:ext cx="4572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a:solidFill>
                  <a:srgbClr val="FFFF00"/>
                </a:solidFill>
                <a:latin typeface="Comic Sans MS" pitchFamily="66" charset="0"/>
              </a:rPr>
              <a:t> (27 maggio 1907 – 14 Aprile 1964) è stata una biologa marina e conservazionista che nel suo libro Silent Spring (primavera silenziosa) ed in altri si è posta all’ttenzione come importante esponente del movimento ambientalista </a:t>
            </a:r>
            <a:endParaRPr lang="it-IT" altLang="it-IT">
              <a:solidFill>
                <a:srgbClr val="FFFF00"/>
              </a:solidFill>
              <a:latin typeface="Comic Sans MS" pitchFamily="66" charset="0"/>
            </a:endParaRPr>
          </a:p>
        </p:txBody>
      </p:sp>
      <p:pic>
        <p:nvPicPr>
          <p:cNvPr id="3584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3449638"/>
            <a:ext cx="1817687"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152400"/>
            <a:ext cx="7772400" cy="762000"/>
          </a:xfrm>
        </p:spPr>
        <p:txBody>
          <a:bodyPr/>
          <a:lstStyle/>
          <a:p>
            <a:pPr>
              <a:defRPr/>
            </a:pPr>
            <a:r>
              <a:rPr lang="en-US" dirty="0">
                <a:solidFill>
                  <a:srgbClr val="FFFF00"/>
                </a:solidFill>
                <a:effectLst>
                  <a:outerShdw blurRad="38100" dist="38100" dir="2700000" algn="tl">
                    <a:srgbClr val="FFFFFF"/>
                  </a:outerShdw>
                </a:effectLst>
                <a:latin typeface="Comic Sans MS" pitchFamily="66" charset="0"/>
              </a:rPr>
              <a:t>K- </a:t>
            </a:r>
            <a:r>
              <a:rPr lang="en-US" dirty="0" err="1">
                <a:solidFill>
                  <a:srgbClr val="FFFF00"/>
                </a:solidFill>
                <a:effectLst>
                  <a:outerShdw blurRad="38100" dist="38100" dir="2700000" algn="tl">
                    <a:srgbClr val="FFFFFF"/>
                  </a:outerShdw>
                </a:effectLst>
                <a:latin typeface="Comic Sans MS" pitchFamily="66" charset="0"/>
              </a:rPr>
              <a:t>Strateghe</a:t>
            </a:r>
            <a:endParaRPr lang="en-US" dirty="0">
              <a:solidFill>
                <a:srgbClr val="FFFF00"/>
              </a:solidFill>
              <a:effectLst>
                <a:outerShdw blurRad="38100" dist="38100" dir="2700000" algn="tl">
                  <a:srgbClr val="FFFFFF"/>
                </a:outerShdw>
              </a:effectLst>
              <a:latin typeface="Comic Sans MS" pitchFamily="66" charset="0"/>
            </a:endParaRPr>
          </a:p>
        </p:txBody>
      </p:sp>
      <p:sp>
        <p:nvSpPr>
          <p:cNvPr id="44035" name="Rectangle 3"/>
          <p:cNvSpPr>
            <a:spLocks noGrp="1" noChangeArrowheads="1"/>
          </p:cNvSpPr>
          <p:nvPr>
            <p:ph type="body" idx="1"/>
          </p:nvPr>
        </p:nvSpPr>
        <p:spPr>
          <a:xfrm>
            <a:off x="539750" y="1125538"/>
            <a:ext cx="8153400" cy="5334000"/>
          </a:xfrm>
        </p:spPr>
        <p:txBody>
          <a:bodyPr/>
          <a:lstStyle/>
          <a:p>
            <a:pPr>
              <a:lnSpc>
                <a:spcPct val="90000"/>
              </a:lnSpc>
            </a:pPr>
            <a:r>
              <a:rPr lang="en-US" altLang="it-IT" sz="2400" b="1" smtClean="0">
                <a:solidFill>
                  <a:srgbClr val="FFFF00"/>
                </a:solidFill>
                <a:latin typeface="Comic Sans MS" pitchFamily="66" charset="0"/>
              </a:rPr>
              <a:t>Poca e grande progenie</a:t>
            </a:r>
          </a:p>
          <a:p>
            <a:pPr>
              <a:lnSpc>
                <a:spcPct val="90000"/>
              </a:lnSpc>
            </a:pPr>
            <a:r>
              <a:rPr lang="en-US" altLang="it-IT" sz="2400" b="1" smtClean="0">
                <a:solidFill>
                  <a:srgbClr val="FFFF00"/>
                </a:solidFill>
                <a:latin typeface="Comic Sans MS" pitchFamily="66" charset="0"/>
              </a:rPr>
              <a:t>Molte cure parentali e protezione della progenie</a:t>
            </a:r>
          </a:p>
          <a:p>
            <a:pPr>
              <a:lnSpc>
                <a:spcPct val="90000"/>
              </a:lnSpc>
            </a:pPr>
            <a:r>
              <a:rPr lang="en-US" altLang="it-IT" sz="2400" b="1" smtClean="0">
                <a:solidFill>
                  <a:srgbClr val="FFFF00"/>
                </a:solidFill>
                <a:latin typeface="Comic Sans MS" pitchFamily="66" charset="0"/>
              </a:rPr>
              <a:t>Età riproduttiva tardiva</a:t>
            </a:r>
          </a:p>
          <a:p>
            <a:pPr>
              <a:lnSpc>
                <a:spcPct val="90000"/>
              </a:lnSpc>
            </a:pPr>
            <a:r>
              <a:rPr lang="en-US" altLang="it-IT" sz="2400" b="1" smtClean="0">
                <a:solidFill>
                  <a:srgbClr val="FFFF00"/>
                </a:solidFill>
                <a:latin typeface="Comic Sans MS" pitchFamily="66" charset="0"/>
              </a:rPr>
              <a:t>La maggior parte della progenie sopravvive fino all’età riproduttiva</a:t>
            </a:r>
          </a:p>
          <a:p>
            <a:pPr>
              <a:lnSpc>
                <a:spcPct val="90000"/>
              </a:lnSpc>
            </a:pPr>
            <a:r>
              <a:rPr lang="en-US" altLang="it-IT" sz="2400" b="1" smtClean="0">
                <a:solidFill>
                  <a:srgbClr val="FFFF00"/>
                </a:solidFill>
                <a:latin typeface="Comic Sans MS" pitchFamily="66" charset="0"/>
              </a:rPr>
              <a:t>Adulti di grandi dimensioni</a:t>
            </a:r>
          </a:p>
          <a:p>
            <a:pPr>
              <a:lnSpc>
                <a:spcPct val="90000"/>
              </a:lnSpc>
            </a:pPr>
            <a:r>
              <a:rPr lang="en-US" altLang="it-IT" sz="2400" b="1" smtClean="0">
                <a:solidFill>
                  <a:srgbClr val="FFFF00"/>
                </a:solidFill>
                <a:latin typeface="Comic Sans MS" pitchFamily="66" charset="0"/>
              </a:rPr>
              <a:t>Adattate a climi e condizioni ambientali stabili</a:t>
            </a:r>
          </a:p>
          <a:p>
            <a:pPr>
              <a:lnSpc>
                <a:spcPct val="90000"/>
              </a:lnSpc>
            </a:pPr>
            <a:r>
              <a:rPr lang="en-US" altLang="it-IT" sz="2400" b="1" smtClean="0">
                <a:solidFill>
                  <a:srgbClr val="FFFF00"/>
                </a:solidFill>
                <a:latin typeface="Comic Sans MS" pitchFamily="66" charset="0"/>
              </a:rPr>
              <a:t>Basso tasso di crescita della popolazione </a:t>
            </a:r>
          </a:p>
          <a:p>
            <a:pPr>
              <a:lnSpc>
                <a:spcPct val="90000"/>
              </a:lnSpc>
            </a:pPr>
            <a:r>
              <a:rPr lang="en-US" altLang="it-IT" sz="2400" b="1" smtClean="0">
                <a:solidFill>
                  <a:srgbClr val="FFFF00"/>
                </a:solidFill>
                <a:latin typeface="Comic Sans MS" pitchFamily="66" charset="0"/>
              </a:rPr>
              <a:t>Le dimensioni della popolazione sono stabili e vicini alla carrying capacity (K)</a:t>
            </a:r>
          </a:p>
          <a:p>
            <a:pPr>
              <a:lnSpc>
                <a:spcPct val="90000"/>
              </a:lnSpc>
            </a:pPr>
            <a:r>
              <a:rPr lang="en-US" altLang="it-IT" sz="2400" b="1" smtClean="0">
                <a:solidFill>
                  <a:srgbClr val="FFFF00"/>
                </a:solidFill>
                <a:latin typeface="Comic Sans MS" pitchFamily="66" charset="0"/>
              </a:rPr>
              <a:t>Specie specialiste</a:t>
            </a:r>
          </a:p>
          <a:p>
            <a:pPr>
              <a:lnSpc>
                <a:spcPct val="90000"/>
              </a:lnSpc>
            </a:pPr>
            <a:r>
              <a:rPr lang="en-US" altLang="it-IT" sz="2400" b="1" smtClean="0">
                <a:solidFill>
                  <a:srgbClr val="FFFF00"/>
                </a:solidFill>
                <a:latin typeface="Comic Sans MS" pitchFamily="66" charset="0"/>
              </a:rPr>
              <a:t>Alta capacità di competere</a:t>
            </a:r>
          </a:p>
        </p:txBody>
      </p:sp>
      <p:pic>
        <p:nvPicPr>
          <p:cNvPr id="210948" name="Picture 11" descr="squal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706938"/>
            <a:ext cx="187325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40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403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403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403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40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4"/>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211971" name="Rectangle 5"/>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211972" name="Rectangle 7"/>
          <p:cNvSpPr>
            <a:spLocks noChangeArrowheads="1"/>
          </p:cNvSpPr>
          <p:nvPr/>
        </p:nvSpPr>
        <p:spPr bwMode="auto">
          <a:xfrm>
            <a:off x="0" y="128588"/>
            <a:ext cx="89646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b="1">
                <a:solidFill>
                  <a:srgbClr val="FFFF00"/>
                </a:solidFill>
                <a:latin typeface="Comic Sans MS" pitchFamily="66" charset="0"/>
              </a:rPr>
              <a:t>Le specie k-strateghe</a:t>
            </a:r>
            <a:r>
              <a:rPr lang="it-IT" altLang="it-IT" sz="2400">
                <a:solidFill>
                  <a:srgbClr val="FFFF00"/>
                </a:solidFill>
                <a:latin typeface="Comic Sans MS" pitchFamily="66" charset="0"/>
              </a:rPr>
              <a:t> vivono a lungo e si riproducono più volte nel corso della loro vita, producendo pochi piccoli di grosse dimensioni, che vengono curati per lunghi  periodi (es. cetacei, primati). </a:t>
            </a:r>
          </a:p>
          <a:p>
            <a:pPr algn="just" eaLnBrk="1" hangingPunct="1">
              <a:spcBef>
                <a:spcPct val="50000"/>
              </a:spcBef>
              <a:buClrTx/>
              <a:buFontTx/>
              <a:buNone/>
            </a:pPr>
            <a:endParaRPr lang="it-IT" altLang="it-IT" sz="2400">
              <a:solidFill>
                <a:srgbClr val="FFFF00"/>
              </a:solidFill>
              <a:latin typeface="Comic Sans MS" pitchFamily="66" charset="0"/>
            </a:endParaRPr>
          </a:p>
        </p:txBody>
      </p:sp>
      <p:pic>
        <p:nvPicPr>
          <p:cNvPr id="760840" name="Picture 8" descr="or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75" y="2636838"/>
            <a:ext cx="531812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Rettangolo 5"/>
          <p:cNvSpPr>
            <a:spLocks noChangeArrowheads="1"/>
          </p:cNvSpPr>
          <p:nvPr/>
        </p:nvSpPr>
        <p:spPr bwMode="auto">
          <a:xfrm>
            <a:off x="0" y="2492375"/>
            <a:ext cx="34925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a:solidFill>
                  <a:srgbClr val="FFFF00"/>
                </a:solidFill>
                <a:latin typeface="Comic Sans MS" pitchFamily="66" charset="0"/>
              </a:rPr>
              <a:t>CETACEI</a:t>
            </a:r>
          </a:p>
          <a:p>
            <a:pPr algn="just" eaLnBrk="1" hangingPunct="1">
              <a:spcBef>
                <a:spcPct val="50000"/>
              </a:spcBef>
              <a:buClrTx/>
              <a:buFontTx/>
              <a:buNone/>
            </a:pPr>
            <a:r>
              <a:rPr lang="it-IT" altLang="it-IT" sz="2400">
                <a:solidFill>
                  <a:srgbClr val="FFFF00"/>
                </a:solidFill>
                <a:latin typeface="Comic Sans MS" pitchFamily="66" charset="0"/>
              </a:rPr>
              <a:t>Il parto gemellare è evento rarissimo tra i cetacei, in particolare per l’orca (</a:t>
            </a:r>
            <a:r>
              <a:rPr lang="it-IT" altLang="it-IT" sz="2400" i="1">
                <a:solidFill>
                  <a:srgbClr val="FFFF00"/>
                </a:solidFill>
                <a:latin typeface="Comic Sans MS" pitchFamily="66" charset="0"/>
              </a:rPr>
              <a:t>Orcynus orca</a:t>
            </a:r>
            <a:r>
              <a:rPr lang="it-IT" altLang="it-IT" sz="2400">
                <a:solidFill>
                  <a:srgbClr val="FFFF00"/>
                </a:solidFill>
                <a:latin typeface="Comic Sans MS" pitchFamily="66" charset="0"/>
              </a:rPr>
              <a:t>) che, essendo un animale k-stratego produce un solo cucciolo per volta.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0840"/>
                                        </p:tgtEl>
                                        <p:attrNameLst>
                                          <p:attrName>style.visibility</p:attrName>
                                        </p:attrNameLst>
                                      </p:cBhvr>
                                      <p:to>
                                        <p:strVal val="visible"/>
                                      </p:to>
                                    </p:set>
                                    <p:animEffect transition="in" filter="dissolve">
                                      <p:cBhvr>
                                        <p:cTn id="7" dur="500"/>
                                        <p:tgtEl>
                                          <p:spTgt spid="76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0"/>
            <a:ext cx="8229600" cy="1143000"/>
          </a:xfrm>
        </p:spPr>
        <p:txBody>
          <a:bodyPr/>
          <a:lstStyle/>
          <a:p>
            <a:pPr>
              <a:defRPr/>
            </a:pPr>
            <a:r>
              <a:rPr lang="it-IT" dirty="0" smtClean="0">
                <a:solidFill>
                  <a:srgbClr val="FFFF00"/>
                </a:solidFill>
                <a:latin typeface="Comic Sans MS" pitchFamily="66" charset="0"/>
              </a:rPr>
              <a:t>Primati</a:t>
            </a:r>
            <a:endParaRPr lang="it-IT" dirty="0">
              <a:solidFill>
                <a:srgbClr val="FFFF00"/>
              </a:solidFill>
              <a:latin typeface="Comic Sans MS" pitchFamily="66" charset="0"/>
            </a:endParaRPr>
          </a:p>
        </p:txBody>
      </p:sp>
      <p:sp>
        <p:nvSpPr>
          <p:cNvPr id="212995" name="Segnaposto contenuto 2"/>
          <p:cNvSpPr>
            <a:spLocks noGrp="1"/>
          </p:cNvSpPr>
          <p:nvPr>
            <p:ph idx="1"/>
          </p:nvPr>
        </p:nvSpPr>
        <p:spPr>
          <a:xfrm>
            <a:off x="0" y="908050"/>
            <a:ext cx="8893175" cy="2952750"/>
          </a:xfrm>
        </p:spPr>
        <p:txBody>
          <a:bodyPr/>
          <a:lstStyle/>
          <a:p>
            <a:pPr algn="just"/>
            <a:r>
              <a:rPr lang="it-IT" altLang="it-IT" sz="2000" smtClean="0">
                <a:solidFill>
                  <a:srgbClr val="FFFF00"/>
                </a:solidFill>
                <a:latin typeface="Comic Sans MS" pitchFamily="66" charset="0"/>
              </a:rPr>
              <a:t>Chi sceglie la strategia K opta per la </a:t>
            </a:r>
            <a:r>
              <a:rPr lang="it-IT" altLang="it-IT" sz="2000" i="1" smtClean="0">
                <a:solidFill>
                  <a:srgbClr val="FFFF00"/>
                </a:solidFill>
                <a:latin typeface="Comic Sans MS" pitchFamily="66" charset="0"/>
              </a:rPr>
              <a:t>“qualità”</a:t>
            </a:r>
            <a:r>
              <a:rPr lang="it-IT" altLang="it-IT" sz="2000" smtClean="0">
                <a:solidFill>
                  <a:srgbClr val="FFFF00"/>
                </a:solidFill>
                <a:latin typeface="Comic Sans MS" pitchFamily="66" charset="0"/>
              </a:rPr>
              <a:t>. </a:t>
            </a:r>
          </a:p>
          <a:p>
            <a:pPr algn="just"/>
            <a:r>
              <a:rPr lang="it-IT" altLang="it-IT" sz="2000" smtClean="0">
                <a:solidFill>
                  <a:srgbClr val="FFFF00"/>
                </a:solidFill>
                <a:latin typeface="Comic Sans MS" pitchFamily="66" charset="0"/>
              </a:rPr>
              <a:t>I Primati sono caratterizzati da un basso tasso riproduttivo, con parto semplice. Un solo nato allattato e protetto per un lungo periodo di tempo consente al cucciolo di raggiungere la  maturità nelle migliori condizioni per riprodursi a sua volta. </a:t>
            </a:r>
          </a:p>
          <a:p>
            <a:pPr algn="just"/>
            <a:r>
              <a:rPr lang="it-IT" altLang="it-IT" sz="2000" smtClean="0">
                <a:solidFill>
                  <a:srgbClr val="FFFF00"/>
                </a:solidFill>
                <a:latin typeface="Comic Sans MS" pitchFamily="66" charset="0"/>
              </a:rPr>
              <a:t>Il lungo periodo di apprendimento consente al cervello, attraverso l’arricchimento dei rapporti sociali, di esprimere tutte le sue potenzialità aumentando così le probabilità di sopravvivenza.</a:t>
            </a:r>
          </a:p>
        </p:txBody>
      </p:sp>
      <p:pic>
        <p:nvPicPr>
          <p:cNvPr id="212996" name="Immagine 3" descr="primat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536950"/>
            <a:ext cx="442753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Immagine 4" descr="primati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3521075"/>
            <a:ext cx="42894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pic>
        <p:nvPicPr>
          <p:cNvPr id="214019" name="Segnaposto contenuto 3" descr="mom-so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5588" cy="6835775"/>
          </a:xfr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sp>
        <p:nvSpPr>
          <p:cNvPr id="215043" name="Segnaposto contenuto 2"/>
          <p:cNvSpPr>
            <a:spLocks noGrp="1"/>
          </p:cNvSpPr>
          <p:nvPr>
            <p:ph idx="1"/>
          </p:nvPr>
        </p:nvSpPr>
        <p:spPr/>
        <p:txBody>
          <a:bodyPr/>
          <a:lstStyle/>
          <a:p>
            <a:endParaRPr lang="it-IT" altLang="it-IT" smtClean="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228600" y="1773238"/>
            <a:ext cx="8915400" cy="609600"/>
          </a:xfrm>
        </p:spPr>
        <p:txBody>
          <a:bodyPr/>
          <a:lstStyle/>
          <a:p>
            <a:pPr eaLnBrk="1" hangingPunct="1">
              <a:defRPr/>
            </a:pPr>
            <a:r>
              <a:rPr lang="en-US" sz="4000" dirty="0" err="1" smtClean="0">
                <a:solidFill>
                  <a:srgbClr val="FFFF00"/>
                </a:solidFill>
                <a:latin typeface="Comic Sans MS" pitchFamily="66" charset="0"/>
              </a:rPr>
              <a:t>Quando</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una</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popolazione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va</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oltre</a:t>
            </a:r>
            <a:r>
              <a:rPr lang="en-US" sz="4000" dirty="0" smtClean="0">
                <a:solidFill>
                  <a:srgbClr val="FFFF00"/>
                </a:solidFill>
                <a:latin typeface="Comic Sans MS" pitchFamily="66" charset="0"/>
              </a:rPr>
              <a:t> la Carrying Capacity del </a:t>
            </a:r>
            <a:r>
              <a:rPr lang="en-US" sz="4000" dirty="0" err="1" smtClean="0">
                <a:solidFill>
                  <a:srgbClr val="FFFF00"/>
                </a:solidFill>
                <a:latin typeface="Comic Sans MS" pitchFamily="66" charset="0"/>
              </a:rPr>
              <a:t>suo</a:t>
            </a:r>
            <a:r>
              <a:rPr lang="en-US" sz="4000" dirty="0" smtClean="0">
                <a:solidFill>
                  <a:srgbClr val="FFFF00"/>
                </a:solidFill>
                <a:latin typeface="Comic Sans MS" pitchFamily="66" charset="0"/>
              </a:rPr>
              <a:t> habitat </a:t>
            </a:r>
            <a:r>
              <a:rPr lang="en-US" sz="4000" dirty="0" err="1" smtClean="0">
                <a:solidFill>
                  <a:srgbClr val="FFFF00"/>
                </a:solidFill>
                <a:latin typeface="Comic Sans MS" pitchFamily="66" charset="0"/>
              </a:rPr>
              <a:t>può</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collassare</a:t>
            </a:r>
            <a:endParaRPr lang="en-US" sz="4000" dirty="0"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7950" y="333375"/>
            <a:ext cx="9036050" cy="1143000"/>
          </a:xfrm>
        </p:spPr>
        <p:txBody>
          <a:bodyPr/>
          <a:lstStyle/>
          <a:p>
            <a:pPr eaLnBrk="1" hangingPunct="1">
              <a:defRPr/>
            </a:pPr>
            <a:r>
              <a:rPr lang="en-US" sz="4000" dirty="0" err="1" smtClean="0">
                <a:solidFill>
                  <a:schemeClr val="bg1"/>
                </a:solidFill>
                <a:effectLst>
                  <a:outerShdw blurRad="38100" dist="38100" dir="2700000" algn="tl">
                    <a:srgbClr val="C0C0C0"/>
                  </a:outerShdw>
                </a:effectLst>
                <a:latin typeface="Comic Sans MS" pitchFamily="66" charset="0"/>
              </a:rPr>
              <a:t>Crescita</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esponenziale</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eccedenza</a:t>
            </a:r>
            <a:r>
              <a:rPr lang="en-US" sz="4000" dirty="0" smtClean="0">
                <a:solidFill>
                  <a:schemeClr val="bg1"/>
                </a:solidFill>
                <a:effectLst>
                  <a:outerShdw blurRad="38100" dist="38100" dir="2700000" algn="tl">
                    <a:srgbClr val="C0C0C0"/>
                  </a:outerShdw>
                </a:effectLst>
                <a:latin typeface="Comic Sans MS" pitchFamily="66" charset="0"/>
              </a:rPr>
              <a:t> e </a:t>
            </a:r>
            <a:r>
              <a:rPr lang="en-US" sz="4000" dirty="0" err="1" smtClean="0">
                <a:solidFill>
                  <a:schemeClr val="bg1"/>
                </a:solidFill>
                <a:effectLst>
                  <a:outerShdw blurRad="38100" dist="38100" dir="2700000" algn="tl">
                    <a:srgbClr val="C0C0C0"/>
                  </a:outerShdw>
                </a:effectLst>
                <a:latin typeface="Comic Sans MS" pitchFamily="66" charset="0"/>
              </a:rPr>
              <a:t>declino</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di</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una</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popolazione</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di</a:t>
            </a:r>
            <a:r>
              <a:rPr lang="en-US" sz="4000" dirty="0" smtClean="0">
                <a:solidFill>
                  <a:schemeClr val="bg1"/>
                </a:solidFill>
                <a:effectLst>
                  <a:outerShdw blurRad="38100" dist="38100" dir="2700000" algn="tl">
                    <a:srgbClr val="C0C0C0"/>
                  </a:outerShdw>
                </a:effectLst>
                <a:latin typeface="Comic Sans MS" pitchFamily="66" charset="0"/>
              </a:rPr>
              <a:t> </a:t>
            </a:r>
            <a:r>
              <a:rPr lang="en-US" sz="4000" dirty="0" err="1" smtClean="0">
                <a:solidFill>
                  <a:schemeClr val="bg1"/>
                </a:solidFill>
                <a:effectLst>
                  <a:outerShdw blurRad="38100" dist="38100" dir="2700000" algn="tl">
                    <a:srgbClr val="C0C0C0"/>
                  </a:outerShdw>
                </a:effectLst>
                <a:latin typeface="Comic Sans MS" pitchFamily="66" charset="0"/>
              </a:rPr>
              <a:t>renne</a:t>
            </a:r>
            <a:r>
              <a:rPr lang="en-US" sz="4000" i="1" dirty="0" smtClean="0">
                <a:solidFill>
                  <a:schemeClr val="bg1"/>
                </a:solidFill>
                <a:effectLst>
                  <a:outerShdw blurRad="38100" dist="38100" dir="2700000" algn="tl">
                    <a:srgbClr val="C0C0C0"/>
                  </a:outerShdw>
                </a:effectLst>
                <a:latin typeface="Comic Sans MS" pitchFamily="66" charset="0"/>
              </a:rPr>
              <a:t> </a:t>
            </a:r>
          </a:p>
        </p:txBody>
      </p:sp>
      <p:pic>
        <p:nvPicPr>
          <p:cNvPr id="217091" name="Picture1" descr="0513"/>
          <p:cNvPicPr>
            <a:picLocks noChangeAspect="1" noChangeArrowheads="1"/>
          </p:cNvPicPr>
          <p:nvPr/>
        </p:nvPicPr>
        <p:blipFill>
          <a:blip r:embed="rId3">
            <a:extLst>
              <a:ext uri="{28A0092B-C50C-407E-A947-70E740481C1C}">
                <a14:useLocalDpi xmlns:a14="http://schemas.microsoft.com/office/drawing/2010/main" val="0"/>
              </a:ext>
            </a:extLst>
          </a:blip>
          <a:srcRect b="2100"/>
          <a:stretch>
            <a:fillRect/>
          </a:stretch>
        </p:blipFill>
        <p:spPr bwMode="auto">
          <a:xfrm>
            <a:off x="1116013" y="1685925"/>
            <a:ext cx="64643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dirty="0" smtClean="0">
                <a:solidFill>
                  <a:srgbClr val="FFFF00"/>
                </a:solidFill>
                <a:latin typeface="Comic Sans MS" pitchFamily="66" charset="0"/>
              </a:rPr>
              <a:t>In </a:t>
            </a:r>
            <a:r>
              <a:rPr lang="en-US" dirty="0" err="1" smtClean="0">
                <a:solidFill>
                  <a:srgbClr val="FFFF00"/>
                </a:solidFill>
                <a:latin typeface="Comic Sans MS" pitchFamily="66" charset="0"/>
              </a:rPr>
              <a:t>natura</a:t>
            </a:r>
            <a:r>
              <a:rPr lang="en-US" dirty="0" smtClean="0">
                <a:solidFill>
                  <a:srgbClr val="FFFF00"/>
                </a:solidFill>
                <a:latin typeface="Comic Sans MS" pitchFamily="66" charset="0"/>
              </a:rPr>
              <a:t> vi </a:t>
            </a:r>
            <a:r>
              <a:rPr lang="en-US" dirty="0" err="1" smtClean="0">
                <a:solidFill>
                  <a:srgbClr val="FFFF00"/>
                </a:solidFill>
                <a:latin typeface="Comic Sans MS" pitchFamily="66" charset="0"/>
              </a:rPr>
              <a:t>sono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diversi</a:t>
            </a:r>
            <a:r>
              <a:rPr lang="en-US" dirty="0" smtClean="0">
                <a:solidFill>
                  <a:srgbClr val="FFFF00"/>
                </a:solidFill>
                <a:latin typeface="Comic Sans MS" pitchFamily="66" charset="0"/>
              </a:rPr>
              <a:t> tipi </a:t>
            </a:r>
            <a:r>
              <a:rPr lang="en-US" dirty="0" err="1" smtClean="0">
                <a:solidFill>
                  <a:srgbClr val="FFFF00"/>
                </a:solidFill>
                <a:latin typeface="Comic Sans MS" pitchFamily="66" charset="0"/>
              </a:rPr>
              <a:t>di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cambiamenti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nelle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popolazioni</a:t>
            </a:r>
            <a:endParaRPr lang="en-US" dirty="0" smtClean="0">
              <a:solidFill>
                <a:srgbClr val="FFFF00"/>
              </a:solidFill>
              <a:latin typeface="Comic Sans MS" pitchFamily="66" charset="0"/>
            </a:endParaRPr>
          </a:p>
        </p:txBody>
      </p:sp>
      <p:sp>
        <p:nvSpPr>
          <p:cNvPr id="218115" name="Rectangle 3"/>
          <p:cNvSpPr>
            <a:spLocks noGrp="1" noChangeArrowheads="1"/>
          </p:cNvSpPr>
          <p:nvPr>
            <p:ph type="body" idx="1"/>
          </p:nvPr>
        </p:nvSpPr>
        <p:spPr>
          <a:xfrm>
            <a:off x="0" y="1628775"/>
            <a:ext cx="9144000" cy="4495800"/>
          </a:xfrm>
        </p:spPr>
        <p:txBody>
          <a:bodyPr/>
          <a:lstStyle/>
          <a:p>
            <a:pPr eaLnBrk="1" hangingPunct="1"/>
            <a:r>
              <a:rPr lang="en-US" altLang="it-IT" b="1" smtClean="0">
                <a:solidFill>
                  <a:srgbClr val="1F881A"/>
                </a:solidFill>
                <a:latin typeface="Comic Sans MS" pitchFamily="66" charset="0"/>
              </a:rPr>
              <a:t>Stabili</a:t>
            </a:r>
          </a:p>
          <a:p>
            <a:pPr eaLnBrk="1" hangingPunct="1"/>
            <a:r>
              <a:rPr lang="en-US" altLang="it-IT" b="1" smtClean="0">
                <a:solidFill>
                  <a:srgbClr val="1F881A"/>
                </a:solidFill>
                <a:latin typeface="Comic Sans MS" pitchFamily="66" charset="0"/>
              </a:rPr>
              <a:t>Irregolari (esplosivo) </a:t>
            </a:r>
            <a:endParaRPr lang="en-US" altLang="it-IT" smtClean="0">
              <a:latin typeface="Comic Sans MS" pitchFamily="66" charset="0"/>
            </a:endParaRPr>
          </a:p>
          <a:p>
            <a:pPr eaLnBrk="1" hangingPunct="1"/>
            <a:r>
              <a:rPr lang="en-US" altLang="it-IT" b="1" smtClean="0">
                <a:solidFill>
                  <a:srgbClr val="1F881A"/>
                </a:solidFill>
                <a:latin typeface="Comic Sans MS" pitchFamily="66" charset="0"/>
              </a:rPr>
              <a:t>Con fluttuazioni cicliche (boom-and-bust= alti e bassi)</a:t>
            </a:r>
          </a:p>
          <a:p>
            <a:pPr eaLnBrk="1" hangingPunct="1"/>
            <a:endParaRPr lang="en-US" altLang="it-IT" b="1" smtClean="0">
              <a:solidFill>
                <a:srgbClr val="1F881A"/>
              </a:solidFill>
              <a:latin typeface="Comic Sans MS" pitchFamily="66" charset="0"/>
            </a:endParaRPr>
          </a:p>
          <a:p>
            <a:pPr eaLnBrk="1" hangingPunct="1"/>
            <a:endParaRPr lang="en-US" altLang="it-IT" b="1" smtClean="0">
              <a:solidFill>
                <a:srgbClr val="1F881A"/>
              </a:solidFill>
              <a:latin typeface="Comic Sans MS" pitchFamily="66" charset="0"/>
            </a:endParaRPr>
          </a:p>
          <a:p>
            <a:pPr eaLnBrk="1" hangingPunct="1">
              <a:buFont typeface="Wingdings" pitchFamily="2" charset="2"/>
              <a:buNone/>
            </a:pPr>
            <a:endParaRPr lang="en-US" altLang="it-IT" sz="1400" b="1" smtClean="0">
              <a:solidFill>
                <a:srgbClr val="1F881A"/>
              </a:solidFill>
              <a:latin typeface="Comic Sans MS" pitchFamily="66" charset="0"/>
            </a:endParaRPr>
          </a:p>
          <a:p>
            <a:pPr eaLnBrk="1" hangingPunct="1">
              <a:buFont typeface="Wingdings" pitchFamily="2" charset="2"/>
              <a:buNone/>
            </a:pPr>
            <a:endParaRPr lang="en-US" altLang="it-IT" smtClean="0">
              <a:latin typeface="Comic Sans MS" pitchFamily="66" charset="0"/>
            </a:endParaRPr>
          </a:p>
          <a:p>
            <a:pPr lvl="1" eaLnBrk="1" hangingPunct="1">
              <a:buFont typeface="Times" charset="0"/>
              <a:buNone/>
            </a:pPr>
            <a:endParaRPr lang="en-US" altLang="it-IT" smtClean="0">
              <a:latin typeface="Comic Sans MS" pitchFamily="66" charset="0"/>
            </a:endParaRPr>
          </a:p>
        </p:txBody>
      </p:sp>
      <p:pic>
        <p:nvPicPr>
          <p:cNvPr id="218116" name="Immagine 1"/>
          <p:cNvPicPr>
            <a:picLocks noChangeAspect="1"/>
          </p:cNvPicPr>
          <p:nvPr/>
        </p:nvPicPr>
        <p:blipFill>
          <a:blip r:embed="rId3">
            <a:extLst>
              <a:ext uri="{28A0092B-C50C-407E-A947-70E740481C1C}">
                <a14:useLocalDpi xmlns:a14="http://schemas.microsoft.com/office/drawing/2010/main" val="0"/>
              </a:ext>
            </a:extLst>
          </a:blip>
          <a:srcRect l="4555" b="19489"/>
          <a:stretch>
            <a:fillRect/>
          </a:stretch>
        </p:blipFill>
        <p:spPr bwMode="auto">
          <a:xfrm>
            <a:off x="2792413" y="3581400"/>
            <a:ext cx="63515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620713"/>
            <a:ext cx="8229600" cy="1143000"/>
          </a:xfrm>
        </p:spPr>
        <p:txBody>
          <a:bodyPr/>
          <a:lstStyle/>
          <a:p>
            <a:pPr eaLnBrk="1" hangingPunct="1">
              <a:defRPr/>
            </a:pPr>
            <a:r>
              <a:rPr lang="en-US" sz="4000" dirty="0" err="1" smtClean="0">
                <a:solidFill>
                  <a:srgbClr val="FFFF00"/>
                </a:solidFill>
                <a:latin typeface="Comic Sans MS" pitchFamily="66" charset="0"/>
              </a:rPr>
              <a:t>Cicli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popolazione</a:t>
            </a:r>
            <a:r>
              <a:rPr lang="en-US" sz="4000" dirty="0" smtClean="0">
                <a:solidFill>
                  <a:srgbClr val="FFFF00"/>
                </a:solidFill>
                <a:latin typeface="Comic Sans MS" pitchFamily="66" charset="0"/>
              </a:rPr>
              <a:t> per </a:t>
            </a:r>
            <a:r>
              <a:rPr lang="en-US" sz="4000" dirty="0" err="1" smtClean="0">
                <a:solidFill>
                  <a:srgbClr val="FFFF00"/>
                </a:solidFill>
                <a:latin typeface="Comic Sans MS" pitchFamily="66" charset="0"/>
              </a:rPr>
              <a:t>il</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coniglio</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delle</a:t>
            </a:r>
            <a:r>
              <a:rPr lang="en-US" sz="4000" dirty="0" smtClean="0">
                <a:solidFill>
                  <a:srgbClr val="FFFF00"/>
                </a:solidFill>
                <a:latin typeface="Comic Sans MS" pitchFamily="66" charset="0"/>
              </a:rPr>
              <a:t> nevi e la </a:t>
            </a:r>
            <a:r>
              <a:rPr lang="en-US" sz="4000" dirty="0" err="1" smtClean="0">
                <a:solidFill>
                  <a:srgbClr val="FFFF00"/>
                </a:solidFill>
                <a:latin typeface="Comic Sans MS" pitchFamily="66" charset="0"/>
              </a:rPr>
              <a:t>lince</a:t>
            </a:r>
            <a:r>
              <a:rPr lang="en-US" sz="4000" dirty="0" smtClean="0">
                <a:solidFill>
                  <a:srgbClr val="FFFF00"/>
                </a:solidFill>
                <a:latin typeface="Comic Sans MS" pitchFamily="66" charset="0"/>
              </a:rPr>
              <a:t> del  Canada</a:t>
            </a:r>
          </a:p>
        </p:txBody>
      </p:sp>
      <p:pic>
        <p:nvPicPr>
          <p:cNvPr id="219139" name="Picture1" descr="0515"/>
          <p:cNvPicPr>
            <a:picLocks noChangeAspect="1" noChangeArrowheads="1"/>
          </p:cNvPicPr>
          <p:nvPr/>
        </p:nvPicPr>
        <p:blipFill>
          <a:blip r:embed="rId3">
            <a:extLst>
              <a:ext uri="{28A0092B-C50C-407E-A947-70E740481C1C}">
                <a14:useLocalDpi xmlns:a14="http://schemas.microsoft.com/office/drawing/2010/main" val="0"/>
              </a:ext>
            </a:extLst>
          </a:blip>
          <a:srcRect b="2353"/>
          <a:stretch>
            <a:fillRect/>
          </a:stretch>
        </p:blipFill>
        <p:spPr bwMode="auto">
          <a:xfrm>
            <a:off x="0" y="2287588"/>
            <a:ext cx="914400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solidFill>
                  <a:srgbClr val="FFFF00"/>
                </a:solidFill>
                <a:latin typeface="Comic Sans MS" pitchFamily="66" charset="0"/>
              </a:rPr>
              <a:t>E’ la Curva di </a:t>
            </a:r>
            <a:r>
              <a:rPr lang="it-IT" dirty="0" err="1" smtClean="0">
                <a:solidFill>
                  <a:srgbClr val="FFFF00"/>
                </a:solidFill>
                <a:latin typeface="Comic Sans MS" pitchFamily="66" charset="0"/>
              </a:rPr>
              <a:t>Lotka</a:t>
            </a:r>
            <a:r>
              <a:rPr lang="it-IT" dirty="0" smtClean="0">
                <a:solidFill>
                  <a:srgbClr val="FFFF00"/>
                </a:solidFill>
                <a:latin typeface="Comic Sans MS" pitchFamily="66" charset="0"/>
              </a:rPr>
              <a:t> e Volterra</a:t>
            </a:r>
            <a:endParaRPr lang="it-IT" dirty="0">
              <a:solidFill>
                <a:srgbClr val="FFFF00"/>
              </a:solidFill>
              <a:latin typeface="Comic Sans MS" pitchFamily="66" charset="0"/>
            </a:endParaRPr>
          </a:p>
        </p:txBody>
      </p:sp>
      <p:sp>
        <p:nvSpPr>
          <p:cNvPr id="220163" name="Segnaposto contenuto 2"/>
          <p:cNvSpPr>
            <a:spLocks noGrp="1"/>
          </p:cNvSpPr>
          <p:nvPr>
            <p:ph idx="1"/>
          </p:nvPr>
        </p:nvSpPr>
        <p:spPr>
          <a:xfrm>
            <a:off x="0" y="1628775"/>
            <a:ext cx="8785225" cy="4495800"/>
          </a:xfrm>
        </p:spPr>
        <p:txBody>
          <a:bodyPr/>
          <a:lstStyle/>
          <a:p>
            <a:r>
              <a:rPr lang="it-IT" altLang="it-IT" smtClean="0">
                <a:solidFill>
                  <a:srgbClr val="FFFF00"/>
                </a:solidFill>
                <a:latin typeface="Comic Sans MS" pitchFamily="66" charset="0"/>
              </a:rPr>
              <a:t>E’ conosciuta anche come Modello preda-predatore </a:t>
            </a:r>
          </a:p>
          <a:p>
            <a:r>
              <a:rPr lang="it-IT" altLang="it-IT" smtClean="0">
                <a:solidFill>
                  <a:srgbClr val="FFFF00"/>
                </a:solidFill>
                <a:latin typeface="Comic Sans MS" pitchFamily="66" charset="0"/>
              </a:rPr>
              <a:t>Proposto indipendentemente nel 1924 dal demografo americano Alfred James Lotka e nel 1926 dal matematico italiano Vito Volterra è stato storicamente il primo modello consumatore-risorsa.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2" name="Rectangle 1028"/>
          <p:cNvSpPr>
            <a:spLocks noChangeArrowheads="1"/>
          </p:cNvSpPr>
          <p:nvPr/>
        </p:nvSpPr>
        <p:spPr bwMode="auto">
          <a:xfrm>
            <a:off x="0" y="282575"/>
            <a:ext cx="9144000" cy="4402138"/>
          </a:xfrm>
          <a:prstGeom prst="rect">
            <a:avLst/>
          </a:prstGeom>
          <a:noFill/>
          <a:ln w="9525">
            <a:noFill/>
            <a:miter lim="800000"/>
            <a:headEnd/>
            <a:tailEnd/>
          </a:ln>
          <a:effectLst/>
        </p:spPr>
        <p:txBody>
          <a:bodyPr anchor="ctr">
            <a:spAutoFit/>
          </a:bodyPr>
          <a:lstStyle/>
          <a:p>
            <a:pPr algn="just">
              <a:spcBef>
                <a:spcPct val="0"/>
              </a:spcBef>
              <a:defRPr/>
            </a:pPr>
            <a:r>
              <a:rPr kumimoji="1" lang="it-IT" sz="2800" b="1" dirty="0">
                <a:effectLst>
                  <a:outerShdw blurRad="38100" dist="38100" dir="2700000" algn="tl">
                    <a:srgbClr val="000000"/>
                  </a:outerShdw>
                </a:effectLst>
              </a:rPr>
              <a:t>SCOPO DEL CORSO</a:t>
            </a:r>
          </a:p>
          <a:p>
            <a:pPr algn="just">
              <a:spcBef>
                <a:spcPct val="0"/>
              </a:spcBef>
              <a:defRPr/>
            </a:pPr>
            <a:endParaRPr kumimoji="1" lang="it-IT" sz="2800" b="1" dirty="0">
              <a:effectLst>
                <a:outerShdw blurRad="38100" dist="38100" dir="2700000" algn="tl">
                  <a:srgbClr val="000000"/>
                </a:outerShdw>
              </a:effectLst>
            </a:endParaRPr>
          </a:p>
          <a:p>
            <a:pPr algn="just">
              <a:spcBef>
                <a:spcPct val="0"/>
              </a:spcBef>
              <a:defRPr/>
            </a:pPr>
            <a:r>
              <a:rPr kumimoji="1" lang="it-IT" sz="2800" dirty="0"/>
              <a:t>Il corso si propone di fornire concetti di base di ecologia, compresi i meccanismi di funzionamento degli ecosistemi naturali ed antropici, focalizzando l’attenzione sulle principali componenti ambientali, con particolari approfondimenti sui “beni culturali”, consentendo l’acquisizione di abilità utili per la conservazione e la gestione del “bene culturale” in una accezione di “sostenibilità”</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4213" y="711200"/>
            <a:ext cx="7920037"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kumimoji="1" lang="it-IT" altLang="it-IT" sz="3600">
                <a:solidFill>
                  <a:srgbClr val="FFFF00"/>
                </a:solidFill>
                <a:latin typeface="Comic Sans MS" pitchFamily="66" charset="0"/>
              </a:rPr>
              <a:t>La moderna ecologia </a:t>
            </a:r>
          </a:p>
          <a:p>
            <a:pPr algn="ctr" eaLnBrk="1" hangingPunct="1">
              <a:spcBef>
                <a:spcPct val="0"/>
              </a:spcBef>
              <a:buClrTx/>
              <a:buFontTx/>
              <a:buNone/>
            </a:pPr>
            <a:r>
              <a:rPr kumimoji="1" lang="it-IT" altLang="it-IT" sz="3600">
                <a:solidFill>
                  <a:srgbClr val="FFFF00"/>
                </a:solidFill>
                <a:latin typeface="Comic Sans MS" pitchFamily="66" charset="0"/>
              </a:rPr>
              <a:t>non si accontenta di descrivere dove si trovano gli organismi sulla terra e in quale numero, </a:t>
            </a:r>
          </a:p>
          <a:p>
            <a:pPr algn="ctr" eaLnBrk="1" hangingPunct="1">
              <a:spcBef>
                <a:spcPct val="0"/>
              </a:spcBef>
              <a:buClrTx/>
              <a:buFontTx/>
              <a:buNone/>
            </a:pPr>
            <a:r>
              <a:rPr kumimoji="1" lang="it-IT" altLang="it-IT" sz="3600">
                <a:solidFill>
                  <a:srgbClr val="FFFF00"/>
                </a:solidFill>
                <a:latin typeface="Comic Sans MS" pitchFamily="66" charset="0"/>
              </a:rPr>
              <a:t>ma vuole spiegare </a:t>
            </a:r>
          </a:p>
          <a:p>
            <a:pPr algn="ctr" eaLnBrk="1" hangingPunct="1">
              <a:spcBef>
                <a:spcPct val="0"/>
              </a:spcBef>
              <a:buClrTx/>
              <a:buFontTx/>
              <a:buNone/>
            </a:pPr>
            <a:r>
              <a:rPr kumimoji="1" lang="it-IT" altLang="it-IT" sz="3600">
                <a:solidFill>
                  <a:srgbClr val="FFFF00"/>
                </a:solidFill>
                <a:latin typeface="Comic Sans MS" pitchFamily="66" charset="0"/>
              </a:rPr>
              <a:t>le </a:t>
            </a:r>
            <a:r>
              <a:rPr kumimoji="1" lang="it-IT" altLang="it-IT" sz="3600" b="1">
                <a:solidFill>
                  <a:srgbClr val="FFFF00"/>
                </a:solidFill>
                <a:latin typeface="Comic Sans MS" pitchFamily="66" charset="0"/>
              </a:rPr>
              <a:t>cause </a:t>
            </a:r>
            <a:r>
              <a:rPr kumimoji="1" lang="it-IT" altLang="it-IT" sz="3600">
                <a:solidFill>
                  <a:srgbClr val="FFFF00"/>
                </a:solidFill>
                <a:latin typeface="Comic Sans MS" pitchFamily="66" charset="0"/>
              </a:rPr>
              <a:t>della loro distribuzione </a:t>
            </a:r>
            <a:r>
              <a:rPr kumimoji="1" lang="it-IT" altLang="it-IT" sz="3600" b="1">
                <a:solidFill>
                  <a:srgbClr val="FFFF00"/>
                </a:solidFill>
                <a:latin typeface="Comic Sans MS" pitchFamily="66" charset="0"/>
              </a:rPr>
              <a:t>nello spazio </a:t>
            </a:r>
          </a:p>
          <a:p>
            <a:pPr algn="ctr" eaLnBrk="1" hangingPunct="1">
              <a:spcBef>
                <a:spcPct val="0"/>
              </a:spcBef>
              <a:buClrTx/>
              <a:buFontTx/>
              <a:buNone/>
            </a:pPr>
            <a:r>
              <a:rPr kumimoji="1" lang="it-IT" altLang="it-IT" sz="3600" b="1">
                <a:solidFill>
                  <a:srgbClr val="FFFF00"/>
                </a:solidFill>
                <a:latin typeface="Comic Sans MS" pitchFamily="66" charset="0"/>
              </a:rPr>
              <a:t>e nel tempo</a:t>
            </a:r>
            <a:endParaRPr kumimoji="1" lang="it-IT" altLang="it-IT" sz="3600">
              <a:solidFill>
                <a:srgbClr val="FFFF00"/>
              </a:solidFill>
              <a:latin typeface="Comic Sans MS" pitchFamily="66" charset="0"/>
            </a:endParaRPr>
          </a:p>
          <a:p>
            <a:pPr algn="ctr" eaLnBrk="1" hangingPunct="1">
              <a:spcBef>
                <a:spcPct val="0"/>
              </a:spcBef>
              <a:buClrTx/>
              <a:buFontTx/>
              <a:buNone/>
            </a:pPr>
            <a:r>
              <a:rPr kumimoji="1" lang="it-IT" altLang="it-IT" sz="3600">
                <a:solidFill>
                  <a:srgbClr val="FFFF00"/>
                </a:solidFill>
                <a:latin typeface="Comic Sans MS" pitchFamily="66" charset="0"/>
              </a:rPr>
              <a:t> </a:t>
            </a:r>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549275"/>
            <a:ext cx="8229600" cy="1143000"/>
          </a:xfrm>
        </p:spPr>
        <p:txBody>
          <a:bodyPr/>
          <a:lstStyle/>
          <a:p>
            <a:pPr eaLnBrk="1" hangingPunct="1">
              <a:defRPr/>
            </a:pPr>
            <a:r>
              <a:rPr lang="en-US" sz="4000" dirty="0" smtClean="0">
                <a:solidFill>
                  <a:srgbClr val="FFFF00"/>
                </a:solidFill>
                <a:latin typeface="Comic Sans MS" pitchFamily="66" charset="0"/>
              </a:rPr>
              <a:t>In </a:t>
            </a:r>
            <a:r>
              <a:rPr lang="en-US" sz="4000" dirty="0" err="1" smtClean="0">
                <a:solidFill>
                  <a:srgbClr val="FFFF00"/>
                </a:solidFill>
                <a:latin typeface="Comic Sans MS" pitchFamily="66" charset="0"/>
              </a:rPr>
              <a:t>talune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circostanze</a:t>
            </a:r>
            <a:r>
              <a:rPr lang="en-US" sz="4000" dirty="0" smtClean="0">
                <a:solidFill>
                  <a:srgbClr val="FFFF00"/>
                </a:solidFill>
                <a:latin typeface="Comic Sans MS" pitchFamily="66" charset="0"/>
              </a:rPr>
              <a:t> la </a:t>
            </a:r>
            <a:r>
              <a:rPr lang="en-US" sz="4000" dirty="0" err="1" smtClean="0">
                <a:solidFill>
                  <a:srgbClr val="FFFF00"/>
                </a:solidFill>
                <a:latin typeface="Comic Sans MS" pitchFamily="66" charset="0"/>
              </a:rPr>
              <a:t>densità</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una</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popolazione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si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può</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quindi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modificare</a:t>
            </a:r>
            <a:r>
              <a:rPr lang="en-US" sz="4000" dirty="0" smtClean="0">
                <a:solidFill>
                  <a:srgbClr val="FFFF00"/>
                </a:solidFill>
                <a:latin typeface="Comic Sans MS" pitchFamily="66" charset="0"/>
              </a:rPr>
              <a:t> per </a:t>
            </a:r>
            <a:r>
              <a:rPr lang="en-US" sz="4000" dirty="0" err="1" smtClean="0">
                <a:solidFill>
                  <a:srgbClr val="FFFF00"/>
                </a:solidFill>
                <a:latin typeface="Comic Sans MS" pitchFamily="66" charset="0"/>
              </a:rPr>
              <a:t>altri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motivi</a:t>
            </a:r>
            <a:endParaRPr lang="en-US" sz="4000" dirty="0" smtClean="0">
              <a:solidFill>
                <a:srgbClr val="FFFF00"/>
              </a:solidFill>
              <a:latin typeface="Comic Sans MS" pitchFamily="66" charset="0"/>
            </a:endParaRPr>
          </a:p>
        </p:txBody>
      </p:sp>
      <p:sp>
        <p:nvSpPr>
          <p:cNvPr id="221187" name="Rectangle 3"/>
          <p:cNvSpPr>
            <a:spLocks noGrp="1" noChangeArrowheads="1"/>
          </p:cNvSpPr>
          <p:nvPr>
            <p:ph type="body" idx="1"/>
          </p:nvPr>
        </p:nvSpPr>
        <p:spPr>
          <a:xfrm>
            <a:off x="0" y="2362200"/>
            <a:ext cx="9144000" cy="4495800"/>
          </a:xfrm>
        </p:spPr>
        <p:txBody>
          <a:bodyPr/>
          <a:lstStyle/>
          <a:p>
            <a:pPr algn="ctr" eaLnBrk="1" hangingPunct="1">
              <a:buFontTx/>
              <a:buNone/>
            </a:pPr>
            <a:r>
              <a:rPr lang="en-US" altLang="it-IT" b="1" smtClean="0">
                <a:solidFill>
                  <a:srgbClr val="1F881A"/>
                </a:solidFill>
                <a:latin typeface="Comic Sans MS" pitchFamily="66" charset="0"/>
              </a:rPr>
              <a:t>Esiste un controllo della popolazione Densità- dipendente:</a:t>
            </a:r>
          </a:p>
          <a:p>
            <a:pPr eaLnBrk="1" hangingPunct="1">
              <a:buFontTx/>
              <a:buNone/>
            </a:pPr>
            <a:endParaRPr lang="en-US" altLang="it-IT" smtClean="0">
              <a:latin typeface="Comic Sans MS" pitchFamily="66" charset="0"/>
            </a:endParaRPr>
          </a:p>
          <a:p>
            <a:pPr lvl="1" eaLnBrk="1" hangingPunct="1"/>
            <a:r>
              <a:rPr lang="en-US" altLang="it-IT" smtClean="0">
                <a:solidFill>
                  <a:srgbClr val="FFFF00"/>
                </a:solidFill>
                <a:latin typeface="Comic Sans MS" pitchFamily="66" charset="0"/>
              </a:rPr>
              <a:t>Predazione</a:t>
            </a:r>
          </a:p>
          <a:p>
            <a:pPr lvl="1" eaLnBrk="1" hangingPunct="1"/>
            <a:r>
              <a:rPr lang="en-US" altLang="it-IT" smtClean="0">
                <a:solidFill>
                  <a:srgbClr val="FFFF00"/>
                </a:solidFill>
                <a:latin typeface="Comic Sans MS" pitchFamily="66" charset="0"/>
              </a:rPr>
              <a:t>Parassitismo</a:t>
            </a:r>
          </a:p>
          <a:p>
            <a:pPr lvl="1" eaLnBrk="1" hangingPunct="1"/>
            <a:r>
              <a:rPr lang="en-US" altLang="it-IT" smtClean="0">
                <a:solidFill>
                  <a:srgbClr val="FFFF00"/>
                </a:solidFill>
                <a:latin typeface="Comic Sans MS" pitchFamily="66" charset="0"/>
              </a:rPr>
              <a:t>Malattie infettive</a:t>
            </a:r>
          </a:p>
          <a:p>
            <a:pPr lvl="1" eaLnBrk="1" hangingPunct="1"/>
            <a:r>
              <a:rPr lang="en-US" altLang="it-IT" smtClean="0">
                <a:solidFill>
                  <a:srgbClr val="FFFF00"/>
                </a:solidFill>
                <a:latin typeface="Comic Sans MS" pitchFamily="66" charset="0"/>
              </a:rPr>
              <a:t>Competizione per le risorse</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323850" y="476250"/>
            <a:ext cx="8229600" cy="1143000"/>
          </a:xfrm>
        </p:spPr>
        <p:txBody>
          <a:bodyPr/>
          <a:lstStyle/>
          <a:p>
            <a:pPr eaLnBrk="1" hangingPunct="1">
              <a:defRPr/>
            </a:pPr>
            <a:r>
              <a:rPr lang="en-US" sz="4000" dirty="0" err="1" smtClean="0">
                <a:solidFill>
                  <a:srgbClr val="FFFF00"/>
                </a:solidFill>
                <a:latin typeface="Comic Sans MS" pitchFamily="66" charset="0"/>
              </a:rPr>
              <a:t>L’Uomo</a:t>
            </a:r>
            <a:r>
              <a:rPr lang="en-US" sz="4000" dirty="0" smtClean="0">
                <a:solidFill>
                  <a:srgbClr val="FFFF00"/>
                </a:solidFill>
                <a:latin typeface="Comic Sans MS" pitchFamily="66" charset="0"/>
              </a:rPr>
              <a:t> non è un </a:t>
            </a:r>
            <a:r>
              <a:rPr lang="en-US" sz="4000" dirty="0" err="1" smtClean="0">
                <a:solidFill>
                  <a:srgbClr val="FFFF00"/>
                </a:solidFill>
                <a:latin typeface="Comic Sans MS" pitchFamily="66" charset="0"/>
              </a:rPr>
              <a:t>buon</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esempio</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di</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controllo</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naturale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delle</a:t>
            </a:r>
            <a:r>
              <a:rPr lang="en-US" sz="4000" dirty="0" smtClean="0">
                <a:solidFill>
                  <a:srgbClr val="FFFF00"/>
                </a:solidFill>
                <a:latin typeface="Comic Sans MS" pitchFamily="66" charset="0"/>
              </a:rPr>
              <a:t> </a:t>
            </a:r>
            <a:r>
              <a:rPr lang="en-US" sz="4000" dirty="0" err="1" smtClean="0">
                <a:solidFill>
                  <a:srgbClr val="FFFF00"/>
                </a:solidFill>
                <a:latin typeface="Comic Sans MS" pitchFamily="66" charset="0"/>
              </a:rPr>
              <a:t>popolazioni</a:t>
            </a:r>
            <a:r>
              <a:rPr lang="en-US" sz="4000" dirty="0" smtClean="0">
                <a:solidFill>
                  <a:srgbClr val="FFFF00"/>
                </a:solidFill>
                <a:latin typeface="Comic Sans MS" pitchFamily="66" charset="0"/>
              </a:rPr>
              <a:t> </a:t>
            </a:r>
          </a:p>
        </p:txBody>
      </p:sp>
      <p:sp>
        <p:nvSpPr>
          <p:cNvPr id="222211" name="Rectangle 1027"/>
          <p:cNvSpPr>
            <a:spLocks noGrp="1" noChangeArrowheads="1"/>
          </p:cNvSpPr>
          <p:nvPr>
            <p:ph type="body" idx="1"/>
          </p:nvPr>
        </p:nvSpPr>
        <p:spPr>
          <a:xfrm>
            <a:off x="468313" y="1916113"/>
            <a:ext cx="8229600" cy="4495800"/>
          </a:xfrm>
        </p:spPr>
        <p:txBody>
          <a:bodyPr/>
          <a:lstStyle/>
          <a:p>
            <a:pPr eaLnBrk="1" hangingPunct="1"/>
            <a:r>
              <a:rPr lang="en-US" altLang="it-IT" smtClean="0">
                <a:latin typeface="Comic Sans MS" pitchFamily="66" charset="0"/>
              </a:rPr>
              <a:t>Irlanda</a:t>
            </a:r>
          </a:p>
          <a:p>
            <a:pPr lvl="1" eaLnBrk="1" hangingPunct="1"/>
            <a:r>
              <a:rPr lang="en-US" altLang="it-IT" smtClean="0">
                <a:latin typeface="Comic Sans MS" pitchFamily="66" charset="0"/>
              </a:rPr>
              <a:t>La Patata nel 1845</a:t>
            </a:r>
          </a:p>
          <a:p>
            <a:pPr eaLnBrk="1" hangingPunct="1"/>
            <a:endParaRPr lang="en-US" altLang="it-IT" smtClean="0">
              <a:latin typeface="Comic Sans MS" pitchFamily="66" charset="0"/>
            </a:endParaRPr>
          </a:p>
          <a:p>
            <a:pPr eaLnBrk="1" hangingPunct="1"/>
            <a:r>
              <a:rPr lang="en-US" altLang="it-IT" smtClean="0">
                <a:latin typeface="Comic Sans MS" pitchFamily="66" charset="0"/>
              </a:rPr>
              <a:t>Peste bubbonica</a:t>
            </a:r>
          </a:p>
          <a:p>
            <a:pPr lvl="1" eaLnBrk="1" hangingPunct="1"/>
            <a:r>
              <a:rPr lang="en-US" altLang="it-IT" smtClean="0">
                <a:latin typeface="Comic Sans MS" pitchFamily="66" charset="0"/>
              </a:rPr>
              <a:t>Epidemia del 1600</a:t>
            </a:r>
          </a:p>
          <a:p>
            <a:pPr eaLnBrk="1" hangingPunct="1">
              <a:buFont typeface="Wingdings" pitchFamily="2" charset="2"/>
              <a:buNone/>
            </a:pPr>
            <a:endParaRPr lang="en-US" altLang="it-IT" smtClean="0">
              <a:latin typeface="Comic Sans MS" pitchFamily="66" charset="0"/>
            </a:endParaRPr>
          </a:p>
          <a:p>
            <a:pPr eaLnBrk="1" hangingPunct="1"/>
            <a:r>
              <a:rPr lang="en-US" altLang="it-IT" smtClean="0">
                <a:latin typeface="Comic Sans MS" pitchFamily="66" charset="0"/>
              </a:rPr>
              <a:t>AIDS</a:t>
            </a:r>
          </a:p>
          <a:p>
            <a:pPr lvl="1" eaLnBrk="1" hangingPunct="1"/>
            <a:r>
              <a:rPr lang="en-US" altLang="it-IT" smtClean="0">
                <a:latin typeface="Comic Sans MS" pitchFamily="66" charset="0"/>
              </a:rPr>
              <a:t>Epidemia  Globale</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P5241135"/>
          <p:cNvPicPr>
            <a:picLocks noChangeAspect="1" noChangeArrowheads="1"/>
          </p:cNvPicPr>
          <p:nvPr/>
        </p:nvPicPr>
        <p:blipFill>
          <a:blip r:embed="rId3">
            <a:extLst>
              <a:ext uri="{28A0092B-C50C-407E-A947-70E740481C1C}">
                <a14:useLocalDpi xmlns:a14="http://schemas.microsoft.com/office/drawing/2010/main" val="0"/>
              </a:ext>
            </a:extLst>
          </a:blip>
          <a:srcRect r="18661"/>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5562600" y="692150"/>
            <a:ext cx="3581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a:solidFill>
                  <a:srgbClr val="FFFF00"/>
                </a:solidFill>
                <a:latin typeface="Comic Sans MS" pitchFamily="66" charset="0"/>
              </a:rPr>
              <a:t>Negli anni 1845-46 si è avuta la più grande devastazione di raccolti di PATATA da parte della PERONOSPORA (</a:t>
            </a:r>
            <a:r>
              <a:rPr lang="it-IT" altLang="it-IT" sz="2400" i="1">
                <a:solidFill>
                  <a:srgbClr val="FFFF00"/>
                </a:solidFill>
                <a:latin typeface="Comic Sans MS" pitchFamily="66" charset="0"/>
              </a:rPr>
              <a:t>Phytophtora  infestans</a:t>
            </a:r>
            <a:r>
              <a:rPr lang="it-IT" altLang="it-IT" sz="2400">
                <a:solidFill>
                  <a:srgbClr val="FFFF00"/>
                </a:solidFill>
                <a:latin typeface="Comic Sans MS" pitchFamily="66" charset="0"/>
              </a:rPr>
              <a:t>)</a:t>
            </a:r>
          </a:p>
          <a:p>
            <a:pPr algn="ctr" eaLnBrk="1" hangingPunct="1">
              <a:spcBef>
                <a:spcPct val="50000"/>
              </a:spcBef>
              <a:buClrTx/>
              <a:buFontTx/>
              <a:buNone/>
            </a:pPr>
            <a:r>
              <a:rPr lang="it-IT" altLang="it-IT" sz="2400">
                <a:solidFill>
                  <a:srgbClr val="FFFF00"/>
                </a:solidFill>
                <a:latin typeface="Comic Sans MS" pitchFamily="66" charset="0"/>
              </a:rPr>
              <a:t>In Irlanda: 1.000.000 di persone morte e 2.000.000 emigrate in Europa e nel Nord America</a:t>
            </a:r>
          </a:p>
          <a:p>
            <a:pPr algn="ctr" eaLnBrk="1" hangingPunct="1">
              <a:spcBef>
                <a:spcPct val="50000"/>
              </a:spcBef>
              <a:buClrTx/>
              <a:buFontTx/>
              <a:buNone/>
            </a:pPr>
            <a:r>
              <a:rPr lang="it-IT" altLang="it-IT" sz="2400">
                <a:solidFill>
                  <a:srgbClr val="FFFF00"/>
                </a:solidFill>
                <a:latin typeface="Comic Sans MS" pitchFamily="66" charset="0"/>
              </a:rPr>
              <a:t>Causa: 1 sola varietà di patata  (</a:t>
            </a:r>
            <a:r>
              <a:rPr lang="it-IT" altLang="it-IT" sz="2400" i="1">
                <a:solidFill>
                  <a:srgbClr val="FFFF00"/>
                </a:solidFill>
                <a:latin typeface="Comic Sans MS" pitchFamily="66" charset="0"/>
              </a:rPr>
              <a:t>Lumper</a:t>
            </a:r>
            <a:r>
              <a:rPr lang="it-IT" altLang="it-IT" sz="2400">
                <a:solidFill>
                  <a:srgbClr val="FFFF00"/>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additive="base">
                                        <p:cTn id="7" dur="500" fill="hold"/>
                                        <p:tgtEl>
                                          <p:spTgt spid="12291">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 calcmode="lin" valueType="num">
                                      <p:cBhvr additive="base">
                                        <p:cTn id="13" dur="500" fill="hold"/>
                                        <p:tgtEl>
                                          <p:spTgt spid="122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Immagine 5" descr="pest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43225"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ttangolo 6"/>
          <p:cNvSpPr>
            <a:spLocks noChangeArrowheads="1"/>
          </p:cNvSpPr>
          <p:nvPr/>
        </p:nvSpPr>
        <p:spPr bwMode="auto">
          <a:xfrm>
            <a:off x="2951163" y="0"/>
            <a:ext cx="61928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sz="2400" i="1">
                <a:solidFill>
                  <a:srgbClr val="FFFF00"/>
                </a:solidFill>
                <a:latin typeface="Comic Sans MS" pitchFamily="66" charset="0"/>
              </a:rPr>
              <a:t>« La peste che il tribunale della sanità aveva temuto che potesse entrar con le</a:t>
            </a:r>
          </a:p>
          <a:p>
            <a:pPr algn="ctr" eaLnBrk="1" hangingPunct="1">
              <a:spcBef>
                <a:spcPct val="0"/>
              </a:spcBef>
              <a:buClrTx/>
              <a:buFontTx/>
              <a:buNone/>
            </a:pPr>
            <a:r>
              <a:rPr lang="it-IT" altLang="it-IT" sz="2400" i="1">
                <a:solidFill>
                  <a:srgbClr val="FFFF00"/>
                </a:solidFill>
                <a:latin typeface="Comic Sans MS" pitchFamily="66" charset="0"/>
              </a:rPr>
              <a:t>bande alemanne nel milanese, c'era entrata davvero, come è noto; ed è noto</a:t>
            </a:r>
          </a:p>
          <a:p>
            <a:pPr algn="ctr" eaLnBrk="1" hangingPunct="1">
              <a:spcBef>
                <a:spcPct val="0"/>
              </a:spcBef>
              <a:buClrTx/>
              <a:buFontTx/>
              <a:buNone/>
            </a:pPr>
            <a:r>
              <a:rPr lang="it-IT" altLang="it-IT" sz="2400" i="1">
                <a:solidFill>
                  <a:srgbClr val="FFFF00"/>
                </a:solidFill>
                <a:latin typeface="Comic Sans MS" pitchFamily="66" charset="0"/>
              </a:rPr>
              <a:t>parimente che non si fermò qui, ma invase e spopolò una buona parte d'Italia.</a:t>
            </a:r>
          </a:p>
          <a:p>
            <a:pPr algn="ctr" eaLnBrk="1" hangingPunct="1">
              <a:spcBef>
                <a:spcPct val="0"/>
              </a:spcBef>
              <a:buClrTx/>
              <a:buFontTx/>
              <a:buNone/>
            </a:pPr>
            <a:r>
              <a:rPr lang="it-IT" altLang="it-IT" sz="2400" i="1">
                <a:solidFill>
                  <a:srgbClr val="FFFF00"/>
                </a:solidFill>
                <a:latin typeface="Comic Sans MS" pitchFamily="66" charset="0"/>
              </a:rPr>
              <a:t>Condotti dal filo della nostra storia, noi passiamo a raccontar gli avvenimenti ... »</a:t>
            </a:r>
          </a:p>
          <a:p>
            <a:pPr algn="ctr" eaLnBrk="1" hangingPunct="1">
              <a:spcBef>
                <a:spcPct val="0"/>
              </a:spcBef>
              <a:buClrTx/>
              <a:buFontTx/>
              <a:buNone/>
            </a:pPr>
            <a:r>
              <a:rPr lang="it-IT" altLang="it-IT" sz="2400">
                <a:solidFill>
                  <a:srgbClr val="FFFF00"/>
                </a:solidFill>
                <a:latin typeface="Comic Sans MS" pitchFamily="66" charset="0"/>
              </a:rPr>
              <a:t>Promessi Sposi, di A. Manzoni</a:t>
            </a:r>
          </a:p>
          <a:p>
            <a:pPr algn="ctr" eaLnBrk="1" hangingPunct="1">
              <a:spcBef>
                <a:spcPct val="0"/>
              </a:spcBef>
              <a:buClrTx/>
              <a:buFontTx/>
              <a:buNone/>
            </a:pPr>
            <a:r>
              <a:rPr lang="it-IT" altLang="it-IT" sz="2400">
                <a:solidFill>
                  <a:srgbClr val="FFFF00"/>
                </a:solidFill>
                <a:latin typeface="Comic Sans MS" pitchFamily="66" charset="0"/>
              </a:rPr>
              <a:t>dal Capitolo XXXI (1 - 4)</a:t>
            </a:r>
          </a:p>
        </p:txBody>
      </p:sp>
      <p:sp>
        <p:nvSpPr>
          <p:cNvPr id="224260" name="Rettangolo 4"/>
          <p:cNvSpPr>
            <a:spLocks noChangeArrowheads="1"/>
          </p:cNvSpPr>
          <p:nvPr/>
        </p:nvSpPr>
        <p:spPr bwMode="auto">
          <a:xfrm>
            <a:off x="0" y="4365625"/>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a:solidFill>
                  <a:srgbClr val="FFFF00"/>
                </a:solidFill>
                <a:latin typeface="Comic Sans MS" pitchFamily="66" charset="0"/>
              </a:rPr>
              <a:t>La peste bubbonica, causata dal batterio batterio </a:t>
            </a:r>
            <a:r>
              <a:rPr lang="it-IT" altLang="it-IT" sz="2400" i="1">
                <a:solidFill>
                  <a:srgbClr val="FFFF00"/>
                </a:solidFill>
                <a:latin typeface="Comic Sans MS" pitchFamily="66" charset="0"/>
              </a:rPr>
              <a:t>Yersinia pestis,</a:t>
            </a:r>
            <a:r>
              <a:rPr lang="it-IT" altLang="it-IT" sz="2400">
                <a:solidFill>
                  <a:srgbClr val="FFFF00"/>
                </a:solidFill>
                <a:latin typeface="Comic Sans MS" pitchFamily="66" charset="0"/>
              </a:rPr>
              <a:t> è trasmesso dalla puntura della pulce </a:t>
            </a:r>
            <a:r>
              <a:rPr lang="it-IT" altLang="it-IT" sz="2400" i="1">
                <a:solidFill>
                  <a:srgbClr val="FFFF00"/>
                </a:solidFill>
                <a:latin typeface="Comic Sans MS" pitchFamily="66" charset="0"/>
              </a:rPr>
              <a:t>Xenopsylla cheopis </a:t>
            </a:r>
            <a:r>
              <a:rPr lang="it-IT" altLang="it-IT" sz="2400">
                <a:solidFill>
                  <a:srgbClr val="FFFF00"/>
                </a:solidFill>
                <a:latin typeface="Comic Sans MS" pitchFamily="66" charset="0"/>
              </a:rPr>
              <a:t>dai topi all’uomo ed è dilagata nelle città popolose con cattive condizioni sanitarie e infestate dai topi, determinando milioni di morti.</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Immagine 1" descr="peste distri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Immagine 4" descr="Aids-in-Afric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3582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af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4888" y="0"/>
            <a:ext cx="5599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0" y="914400"/>
            <a:ext cx="9144000" cy="609600"/>
          </a:xfrm>
        </p:spPr>
        <p:txBody>
          <a:bodyPr lIns="457200"/>
          <a:lstStyle/>
          <a:p>
            <a:pPr eaLnBrk="1" hangingPunct="1"/>
            <a:r>
              <a:rPr lang="en-US" altLang="it-IT" sz="4000" b="1" smtClean="0">
                <a:solidFill>
                  <a:srgbClr val="FFFF00"/>
                </a:solidFill>
                <a:effectLst/>
                <a:latin typeface="Comic Sans MS" pitchFamily="66" charset="0"/>
              </a:rPr>
              <a:t>Come le comunità e gli Ecosistemi rispondono ai cambiamenti delle condizioni ambientali?</a:t>
            </a:r>
          </a:p>
        </p:txBody>
      </p:sp>
      <p:sp>
        <p:nvSpPr>
          <p:cNvPr id="227331" name="Rectangle 3"/>
          <p:cNvSpPr>
            <a:spLocks noGrp="1" noChangeArrowheads="1"/>
          </p:cNvSpPr>
          <p:nvPr>
            <p:ph type="body" idx="1"/>
          </p:nvPr>
        </p:nvSpPr>
        <p:spPr>
          <a:xfrm>
            <a:off x="250825" y="2708275"/>
            <a:ext cx="8497888" cy="3097213"/>
          </a:xfrm>
        </p:spPr>
        <p:txBody>
          <a:bodyPr/>
          <a:lstStyle/>
          <a:p>
            <a:pPr algn="just" eaLnBrk="1" hangingPunct="1"/>
            <a:r>
              <a:rPr lang="en-US" altLang="it-IT" smtClean="0">
                <a:solidFill>
                  <a:srgbClr val="FFFF00"/>
                </a:solidFill>
                <a:latin typeface="Comic Sans MS" pitchFamily="66" charset="0"/>
              </a:rPr>
              <a:t>la struttura e la composizione in specie delle comunità e degli ecosistemi cambiano  in risposta ai cambiamenti delle condizioni ambientali attraverso processi chiamati successioni ecologiche </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95288" y="188913"/>
            <a:ext cx="8229600" cy="1143000"/>
          </a:xfrm>
        </p:spPr>
        <p:txBody>
          <a:bodyPr/>
          <a:lstStyle/>
          <a:p>
            <a:pPr eaLnBrk="1" hangingPunct="1">
              <a:defRPr/>
            </a:pPr>
            <a:r>
              <a:rPr lang="en-US" dirty="0" err="1" smtClean="0">
                <a:latin typeface="Comic Sans MS" pitchFamily="66" charset="0"/>
              </a:rPr>
              <a:t>Successioni</a:t>
            </a:r>
            <a:r>
              <a:rPr lang="en-US" dirty="0" smtClean="0">
                <a:latin typeface="Comic Sans MS" pitchFamily="66" charset="0"/>
              </a:rPr>
              <a:t> </a:t>
            </a:r>
            <a:r>
              <a:rPr lang="en-US" dirty="0" err="1" smtClean="0">
                <a:latin typeface="Comic Sans MS" pitchFamily="66" charset="0"/>
              </a:rPr>
              <a:t>Ecologiche</a:t>
            </a:r>
            <a:endParaRPr lang="en-US" dirty="0" smtClean="0">
              <a:latin typeface="Comic Sans MS" pitchFamily="66" charset="0"/>
            </a:endParaRPr>
          </a:p>
        </p:txBody>
      </p:sp>
      <p:sp>
        <p:nvSpPr>
          <p:cNvPr id="228355" name="Rectangle 3"/>
          <p:cNvSpPr>
            <a:spLocks noGrp="1" noChangeArrowheads="1"/>
          </p:cNvSpPr>
          <p:nvPr>
            <p:ph type="body" idx="1"/>
          </p:nvPr>
        </p:nvSpPr>
        <p:spPr>
          <a:xfrm>
            <a:off x="323850" y="2852738"/>
            <a:ext cx="8229600" cy="4495800"/>
          </a:xfrm>
        </p:spPr>
        <p:txBody>
          <a:bodyPr/>
          <a:lstStyle/>
          <a:p>
            <a:pPr lvl="1" eaLnBrk="1" hangingPunct="1"/>
            <a:r>
              <a:rPr lang="en-US" altLang="it-IT" sz="3600" b="1" smtClean="0">
                <a:solidFill>
                  <a:srgbClr val="FFFF00"/>
                </a:solidFill>
                <a:latin typeface="Comic Sans MS" pitchFamily="66" charset="0"/>
              </a:rPr>
              <a:t>Successione Primaria</a:t>
            </a:r>
          </a:p>
          <a:p>
            <a:pPr lvl="1" eaLnBrk="1" hangingPunct="1"/>
            <a:r>
              <a:rPr lang="en-US" altLang="it-IT" sz="3600" b="1" smtClean="0">
                <a:solidFill>
                  <a:srgbClr val="FFFF00"/>
                </a:solidFill>
                <a:latin typeface="Comic Sans MS" pitchFamily="66" charset="0"/>
              </a:rPr>
              <a:t>Successione Secondaria</a:t>
            </a:r>
          </a:p>
          <a:p>
            <a:pPr lvl="1" eaLnBrk="1" hangingPunct="1"/>
            <a:r>
              <a:rPr lang="en-US" altLang="it-IT" sz="3600" b="1" smtClean="0">
                <a:solidFill>
                  <a:srgbClr val="FFFF00"/>
                </a:solidFill>
                <a:latin typeface="Comic Sans MS" pitchFamily="66" charset="0"/>
              </a:rPr>
              <a:t>Terziaria ecc.</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en-US" b="1" dirty="0" err="1" smtClean="0">
                <a:solidFill>
                  <a:schemeClr val="bg2"/>
                </a:solidFill>
                <a:effectLst/>
                <a:latin typeface="Comic Sans MS" pitchFamily="66" charset="0"/>
              </a:rPr>
              <a:t>Successione</a:t>
            </a:r>
            <a:r>
              <a:rPr lang="en-US" b="1" dirty="0" smtClean="0">
                <a:solidFill>
                  <a:schemeClr val="bg2"/>
                </a:solidFill>
                <a:latin typeface="Comic Sans MS" pitchFamily="66" charset="0"/>
              </a:rPr>
              <a:t> </a:t>
            </a:r>
            <a:r>
              <a:rPr lang="en-US" b="1" dirty="0" err="1" smtClean="0">
                <a:solidFill>
                  <a:schemeClr val="bg2"/>
                </a:solidFill>
                <a:latin typeface="Comic Sans MS" pitchFamily="66" charset="0"/>
              </a:rPr>
              <a:t>Primaria</a:t>
            </a:r>
            <a:endParaRPr lang="en-US" b="1" dirty="0" smtClean="0">
              <a:solidFill>
                <a:schemeClr val="bg2"/>
              </a:solidFill>
              <a:latin typeface="Comic Sans MS" pitchFamily="66" charset="0"/>
            </a:endParaRPr>
          </a:p>
        </p:txBody>
      </p:sp>
      <p:pic>
        <p:nvPicPr>
          <p:cNvPr id="229379" name="Picture1" descr="0516"/>
          <p:cNvPicPr>
            <a:picLocks noChangeAspect="1" noChangeArrowheads="1"/>
          </p:cNvPicPr>
          <p:nvPr/>
        </p:nvPicPr>
        <p:blipFill>
          <a:blip r:embed="rId3">
            <a:extLst>
              <a:ext uri="{28A0092B-C50C-407E-A947-70E740481C1C}">
                <a14:useLocalDpi xmlns:a14="http://schemas.microsoft.com/office/drawing/2010/main" val="0"/>
              </a:ext>
            </a:extLst>
          </a:blip>
          <a:srcRect r="269" b="3215"/>
          <a:stretch>
            <a:fillRect/>
          </a:stretch>
        </p:blipFill>
        <p:spPr bwMode="auto">
          <a:xfrm>
            <a:off x="1096963" y="1208088"/>
            <a:ext cx="74358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30402" name="Picture1" descr="0516_E"/>
          <p:cNvPicPr>
            <a:picLocks noChangeAspect="1" noChangeArrowheads="1"/>
          </p:cNvPicPr>
          <p:nvPr/>
        </p:nvPicPr>
        <p:blipFill>
          <a:blip r:embed="rId3">
            <a:extLst>
              <a:ext uri="{28A0092B-C50C-407E-A947-70E740481C1C}">
                <a14:useLocalDpi xmlns:a14="http://schemas.microsoft.com/office/drawing/2010/main" val="0"/>
              </a:ext>
            </a:extLst>
          </a:blip>
          <a:srcRect r="-1009" b="2548"/>
          <a:stretch>
            <a:fillRect/>
          </a:stretch>
        </p:blipFill>
        <p:spPr bwMode="auto">
          <a:xfrm>
            <a:off x="88900" y="88900"/>
            <a:ext cx="90551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hidden="1"/>
          <p:cNvSpPr>
            <a:spLocks noGrp="1" noChangeArrowheads="1"/>
          </p:cNvSpPr>
          <p:nvPr>
            <p:ph type="title"/>
          </p:nvPr>
        </p:nvSpPr>
        <p:spPr/>
        <p:txBody>
          <a:bodyPr/>
          <a:lstStyle/>
          <a:p>
            <a:pPr>
              <a:defRPr/>
            </a:pPr>
            <a:endParaRPr lang="it-IT"/>
          </a:p>
        </p:txBody>
      </p:sp>
      <p:sp>
        <p:nvSpPr>
          <p:cNvPr id="230404" name="Rectangle 5"/>
          <p:cNvSpPr>
            <a:spLocks noChangeArrowheads="1"/>
          </p:cNvSpPr>
          <p:nvPr/>
        </p:nvSpPr>
        <p:spPr bwMode="auto">
          <a:xfrm rot="-603933">
            <a:off x="4271963" y="6094413"/>
            <a:ext cx="741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Tempo</a:t>
            </a:r>
          </a:p>
        </p:txBody>
      </p:sp>
      <p:sp>
        <p:nvSpPr>
          <p:cNvPr id="230405" name="Rectangle 6"/>
          <p:cNvSpPr>
            <a:spLocks noChangeArrowheads="1"/>
          </p:cNvSpPr>
          <p:nvPr/>
        </p:nvSpPr>
        <p:spPr bwMode="auto">
          <a:xfrm>
            <a:off x="1066800" y="5486400"/>
            <a:ext cx="9255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Exposed</a:t>
            </a:r>
          </a:p>
          <a:p>
            <a:pPr algn="ctr" eaLnBrk="1" hangingPunct="1">
              <a:spcBef>
                <a:spcPct val="50000"/>
              </a:spcBef>
              <a:buClrTx/>
              <a:buFontTx/>
              <a:buNone/>
            </a:pPr>
            <a:r>
              <a:rPr lang="en-US" altLang="it-IT" sz="1400" b="1">
                <a:solidFill>
                  <a:srgbClr val="FFFF00"/>
                </a:solidFill>
                <a:latin typeface="Comic Sans MS" pitchFamily="66" charset="0"/>
              </a:rPr>
              <a:t>rocks</a:t>
            </a:r>
          </a:p>
        </p:txBody>
      </p:sp>
      <p:sp>
        <p:nvSpPr>
          <p:cNvPr id="230406" name="Rectangle 7"/>
          <p:cNvSpPr>
            <a:spLocks noChangeArrowheads="1"/>
          </p:cNvSpPr>
          <p:nvPr/>
        </p:nvSpPr>
        <p:spPr bwMode="auto">
          <a:xfrm>
            <a:off x="1905000" y="5245100"/>
            <a:ext cx="12207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Lichens and</a:t>
            </a:r>
          </a:p>
          <a:p>
            <a:pPr algn="ctr" eaLnBrk="1" hangingPunct="1">
              <a:spcBef>
                <a:spcPct val="50000"/>
              </a:spcBef>
              <a:buClrTx/>
              <a:buFontTx/>
              <a:buNone/>
            </a:pPr>
            <a:r>
              <a:rPr lang="en-US" altLang="it-IT" sz="1400" b="1">
                <a:solidFill>
                  <a:srgbClr val="FFFF00"/>
                </a:solidFill>
                <a:latin typeface="Comic Sans MS" pitchFamily="66" charset="0"/>
              </a:rPr>
              <a:t>mosses</a:t>
            </a:r>
          </a:p>
        </p:txBody>
      </p:sp>
      <p:sp>
        <p:nvSpPr>
          <p:cNvPr id="230407" name="Rectangle 8"/>
          <p:cNvSpPr>
            <a:spLocks noChangeArrowheads="1"/>
          </p:cNvSpPr>
          <p:nvPr/>
        </p:nvSpPr>
        <p:spPr bwMode="auto">
          <a:xfrm>
            <a:off x="3200400" y="5029200"/>
            <a:ext cx="11922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Small herbs</a:t>
            </a:r>
          </a:p>
          <a:p>
            <a:pPr algn="ctr" eaLnBrk="1" hangingPunct="1">
              <a:spcBef>
                <a:spcPct val="50000"/>
              </a:spcBef>
              <a:buClrTx/>
              <a:buFontTx/>
              <a:buNone/>
            </a:pPr>
            <a:r>
              <a:rPr lang="en-US" altLang="it-IT" sz="1400" b="1">
                <a:solidFill>
                  <a:srgbClr val="FFFF00"/>
                </a:solidFill>
                <a:latin typeface="Comic Sans MS" pitchFamily="66" charset="0"/>
              </a:rPr>
              <a:t>and shrubs</a:t>
            </a:r>
          </a:p>
        </p:txBody>
      </p:sp>
      <p:sp>
        <p:nvSpPr>
          <p:cNvPr id="230408" name="Rectangle 9"/>
          <p:cNvSpPr>
            <a:spLocks noChangeArrowheads="1"/>
          </p:cNvSpPr>
          <p:nvPr/>
        </p:nvSpPr>
        <p:spPr bwMode="auto">
          <a:xfrm>
            <a:off x="4876800" y="4953000"/>
            <a:ext cx="1042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Heath mat</a:t>
            </a:r>
          </a:p>
        </p:txBody>
      </p:sp>
      <p:sp>
        <p:nvSpPr>
          <p:cNvPr id="230409" name="Rectangle 10"/>
          <p:cNvSpPr>
            <a:spLocks noChangeArrowheads="1"/>
          </p:cNvSpPr>
          <p:nvPr/>
        </p:nvSpPr>
        <p:spPr bwMode="auto">
          <a:xfrm>
            <a:off x="6172200" y="4572000"/>
            <a:ext cx="1320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Jack pine,</a:t>
            </a:r>
          </a:p>
          <a:p>
            <a:pPr algn="ctr" eaLnBrk="1" hangingPunct="1">
              <a:spcBef>
                <a:spcPct val="50000"/>
              </a:spcBef>
              <a:buClrTx/>
              <a:buFontTx/>
              <a:buNone/>
            </a:pPr>
            <a:r>
              <a:rPr lang="en-US" altLang="it-IT" sz="1400" b="1">
                <a:solidFill>
                  <a:srgbClr val="FFFF00"/>
                </a:solidFill>
                <a:latin typeface="Comic Sans MS" pitchFamily="66" charset="0"/>
              </a:rPr>
              <a:t>black spruce,</a:t>
            </a:r>
          </a:p>
          <a:p>
            <a:pPr algn="ctr" eaLnBrk="1" hangingPunct="1">
              <a:spcBef>
                <a:spcPct val="50000"/>
              </a:spcBef>
              <a:buClrTx/>
              <a:buFontTx/>
              <a:buNone/>
            </a:pPr>
            <a:r>
              <a:rPr lang="en-US" altLang="it-IT" sz="1400" b="1">
                <a:solidFill>
                  <a:srgbClr val="FFFF00"/>
                </a:solidFill>
                <a:latin typeface="Comic Sans MS" pitchFamily="66" charset="0"/>
              </a:rPr>
              <a:t>and aspen</a:t>
            </a:r>
          </a:p>
        </p:txBody>
      </p:sp>
      <p:sp>
        <p:nvSpPr>
          <p:cNvPr id="230410" name="Rectangle 11"/>
          <p:cNvSpPr>
            <a:spLocks noChangeArrowheads="1"/>
          </p:cNvSpPr>
          <p:nvPr/>
        </p:nvSpPr>
        <p:spPr bwMode="auto">
          <a:xfrm>
            <a:off x="7456488" y="4343400"/>
            <a:ext cx="16986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latin typeface="Comic Sans MS" pitchFamily="66" charset="0"/>
              </a:rPr>
              <a:t>Balsam fir,</a:t>
            </a:r>
          </a:p>
          <a:p>
            <a:pPr algn="ctr" eaLnBrk="1" hangingPunct="1">
              <a:spcBef>
                <a:spcPct val="50000"/>
              </a:spcBef>
              <a:buClrTx/>
              <a:buFontTx/>
              <a:buNone/>
            </a:pPr>
            <a:r>
              <a:rPr lang="en-US" altLang="it-IT" sz="1400" b="1">
                <a:solidFill>
                  <a:srgbClr val="FFFF00"/>
                </a:solidFill>
                <a:latin typeface="Comic Sans MS" pitchFamily="66" charset="0"/>
              </a:rPr>
              <a:t>paper birch, and</a:t>
            </a:r>
          </a:p>
          <a:p>
            <a:pPr algn="ctr" eaLnBrk="1" hangingPunct="1">
              <a:spcBef>
                <a:spcPct val="50000"/>
              </a:spcBef>
              <a:buClrTx/>
              <a:buFontTx/>
              <a:buNone/>
            </a:pPr>
            <a:r>
              <a:rPr lang="en-US" altLang="it-IT" sz="1400" b="1">
                <a:solidFill>
                  <a:srgbClr val="FFFF00"/>
                </a:solidFill>
                <a:latin typeface="Comic Sans MS" pitchFamily="66" charset="0"/>
              </a:rPr>
              <a:t>white spruce</a:t>
            </a:r>
          </a:p>
          <a:p>
            <a:pPr algn="ctr" eaLnBrk="1" hangingPunct="1">
              <a:spcBef>
                <a:spcPct val="50000"/>
              </a:spcBef>
              <a:buClrTx/>
              <a:buFontTx/>
              <a:buNone/>
            </a:pPr>
            <a:r>
              <a:rPr lang="en-US" altLang="it-IT" sz="1400" b="1">
                <a:solidFill>
                  <a:schemeClr val="bg2"/>
                </a:solidFill>
                <a:latin typeface="Comic Sans MS" pitchFamily="66" charset="0"/>
              </a:rPr>
              <a:t>forest community</a:t>
            </a:r>
          </a:p>
        </p:txBody>
      </p:sp>
      <p:sp>
        <p:nvSpPr>
          <p:cNvPr id="230411" name="Line 12"/>
          <p:cNvSpPr>
            <a:spLocks noChangeShapeType="1"/>
          </p:cNvSpPr>
          <p:nvPr/>
        </p:nvSpPr>
        <p:spPr bwMode="auto">
          <a:xfrm flipV="1">
            <a:off x="1258888" y="6299200"/>
            <a:ext cx="3144837" cy="5588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0412" name="Line 13"/>
          <p:cNvSpPr>
            <a:spLocks noChangeShapeType="1"/>
          </p:cNvSpPr>
          <p:nvPr/>
        </p:nvSpPr>
        <p:spPr bwMode="auto">
          <a:xfrm flipV="1">
            <a:off x="4892675" y="5392738"/>
            <a:ext cx="4149725" cy="8239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6514" name="Rectangle 2"/>
          <p:cNvSpPr>
            <a:spLocks noChangeArrowheads="1"/>
          </p:cNvSpPr>
          <p:nvPr/>
        </p:nvSpPr>
        <p:spPr bwMode="auto">
          <a:xfrm>
            <a:off x="684213" y="279400"/>
            <a:ext cx="7416800" cy="5453063"/>
          </a:xfrm>
          <a:prstGeom prst="rect">
            <a:avLst/>
          </a:prstGeom>
          <a:noFill/>
          <a:ln w="9525">
            <a:noFill/>
            <a:miter lim="800000"/>
            <a:headEnd/>
            <a:tailEnd/>
          </a:ln>
          <a:effectLst/>
        </p:spPr>
        <p:txBody>
          <a:bodyPr anchor="ctr">
            <a:spAutoFit/>
          </a:bodyPr>
          <a:lstStyle/>
          <a:p>
            <a:pPr>
              <a:spcBef>
                <a:spcPct val="0"/>
              </a:spcBef>
              <a:defRPr/>
            </a:pPr>
            <a:r>
              <a:rPr kumimoji="1" lang="it-IT"/>
              <a:t> </a:t>
            </a:r>
          </a:p>
          <a:p>
            <a:pPr>
              <a:spcBef>
                <a:spcPct val="0"/>
              </a:spcBef>
              <a:defRPr/>
            </a:pPr>
            <a:r>
              <a:rPr kumimoji="1" lang="it-IT"/>
              <a:t>La definizione che attualmente si adatta maggiormente a ciò che la comunità scientifica internazionale intende correntemente con ecologia è quella di </a:t>
            </a:r>
            <a:r>
              <a:rPr kumimoji="1" lang="it-IT" b="1">
                <a:effectLst>
                  <a:outerShdw blurRad="38100" dist="38100" dir="2700000" algn="tl">
                    <a:srgbClr val="000000"/>
                  </a:outerShdw>
                </a:effectLst>
              </a:rPr>
              <a:t>Krebs (1972)</a:t>
            </a:r>
            <a:r>
              <a:rPr kumimoji="1" lang="it-IT"/>
              <a:t>:  </a:t>
            </a:r>
          </a:p>
          <a:p>
            <a:pPr>
              <a:spcBef>
                <a:spcPct val="0"/>
              </a:spcBef>
              <a:defRPr/>
            </a:pPr>
            <a:endParaRPr kumimoji="1" lang="it-IT"/>
          </a:p>
          <a:p>
            <a:pPr>
              <a:spcBef>
                <a:spcPct val="0"/>
              </a:spcBef>
              <a:defRPr/>
            </a:pPr>
            <a:r>
              <a:rPr kumimoji="1" lang="it-IT"/>
              <a:t>“</a:t>
            </a:r>
            <a:r>
              <a:rPr kumimoji="1" lang="it-IT" b="1"/>
              <a:t>Ecologia è lo studio scientifico delle interazioni che determinano la distribuzione e l'abbondanza degli organismi</a:t>
            </a:r>
            <a:r>
              <a:rPr kumimoji="1" lang="it-IT"/>
              <a:t>”</a:t>
            </a:r>
            <a:r>
              <a:rPr kumimoji="1" lang="en-US"/>
              <a:t> </a:t>
            </a: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b="1" smtClean="0">
                <a:solidFill>
                  <a:srgbClr val="FFFF00"/>
                </a:solidFill>
                <a:effectLst/>
                <a:latin typeface="Comic Sans MS" pitchFamily="66" charset="0"/>
              </a:rPr>
              <a:t>Successione</a:t>
            </a:r>
            <a:r>
              <a:rPr lang="en-US" b="1" smtClean="0">
                <a:solidFill>
                  <a:srgbClr val="FFFF00"/>
                </a:solidFill>
                <a:latin typeface="Comic Sans MS" pitchFamily="66" charset="0"/>
              </a:rPr>
              <a:t> Secondaria</a:t>
            </a:r>
          </a:p>
        </p:txBody>
      </p:sp>
      <p:sp>
        <p:nvSpPr>
          <p:cNvPr id="231427" name="Rectangle 3"/>
          <p:cNvSpPr>
            <a:spLocks noGrp="1" noChangeArrowheads="1"/>
          </p:cNvSpPr>
          <p:nvPr>
            <p:ph type="body" idx="1"/>
          </p:nvPr>
        </p:nvSpPr>
        <p:spPr/>
        <p:txBody>
          <a:bodyPr/>
          <a:lstStyle/>
          <a:p>
            <a:pPr eaLnBrk="1" hangingPunct="1">
              <a:buFontTx/>
              <a:buNone/>
            </a:pPr>
            <a:r>
              <a:rPr lang="en-US" altLang="it-IT" smtClean="0">
                <a:solidFill>
                  <a:srgbClr val="FFFF00"/>
                </a:solidFill>
                <a:latin typeface="Comic Sans MS" pitchFamily="66" charset="0"/>
              </a:rPr>
              <a:t>Quando gli ecosistemi sono stati:</a:t>
            </a:r>
          </a:p>
          <a:p>
            <a:pPr eaLnBrk="1" hangingPunct="1">
              <a:buFontTx/>
              <a:buNone/>
            </a:pPr>
            <a:endParaRPr lang="en-US" altLang="it-IT" smtClean="0">
              <a:solidFill>
                <a:srgbClr val="FFFF00"/>
              </a:solidFill>
              <a:latin typeface="Comic Sans MS" pitchFamily="66" charset="0"/>
            </a:endParaRPr>
          </a:p>
          <a:p>
            <a:pPr lvl="1" eaLnBrk="1" hangingPunct="1"/>
            <a:r>
              <a:rPr lang="en-US" altLang="it-IT" sz="3200" smtClean="0">
                <a:solidFill>
                  <a:srgbClr val="FFFF00"/>
                </a:solidFill>
                <a:latin typeface="Comic Sans MS" pitchFamily="66" charset="0"/>
              </a:rPr>
              <a:t>Disturbati</a:t>
            </a:r>
          </a:p>
          <a:p>
            <a:pPr lvl="1" eaLnBrk="1" hangingPunct="1"/>
            <a:r>
              <a:rPr lang="en-US" altLang="it-IT" sz="3200" smtClean="0">
                <a:solidFill>
                  <a:srgbClr val="FFFF00"/>
                </a:solidFill>
                <a:latin typeface="Comic Sans MS" pitchFamily="66" charset="0"/>
              </a:rPr>
              <a:t>Rimossi</a:t>
            </a:r>
          </a:p>
          <a:p>
            <a:pPr lvl="1" eaLnBrk="1" hangingPunct="1"/>
            <a:r>
              <a:rPr lang="en-US" altLang="it-IT" sz="3200" smtClean="0">
                <a:solidFill>
                  <a:srgbClr val="FFFF00"/>
                </a:solidFill>
                <a:latin typeface="Comic Sans MS" pitchFamily="66" charset="0"/>
              </a:rPr>
              <a:t>Distrutti</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dirty="0" err="1" smtClean="0">
                <a:solidFill>
                  <a:schemeClr val="bg2"/>
                </a:solidFill>
                <a:latin typeface="Comic Sans MS" pitchFamily="66" charset="0"/>
              </a:rPr>
              <a:t>Ristrutturazione</a:t>
            </a:r>
            <a:r>
              <a:rPr lang="en-US" dirty="0" smtClean="0">
                <a:solidFill>
                  <a:schemeClr val="bg2"/>
                </a:solidFill>
                <a:latin typeface="Comic Sans MS" pitchFamily="66" charset="0"/>
              </a:rPr>
              <a:t> </a:t>
            </a:r>
            <a:r>
              <a:rPr lang="en-US" dirty="0" err="1" smtClean="0">
                <a:solidFill>
                  <a:schemeClr val="bg2"/>
                </a:solidFill>
                <a:latin typeface="Comic Sans MS" pitchFamily="66" charset="0"/>
              </a:rPr>
              <a:t>di</a:t>
            </a:r>
            <a:r>
              <a:rPr lang="en-US" dirty="0" smtClean="0">
                <a:solidFill>
                  <a:schemeClr val="bg2"/>
                </a:solidFill>
                <a:latin typeface="Comic Sans MS" pitchFamily="66" charset="0"/>
              </a:rPr>
              <a:t> </a:t>
            </a:r>
            <a:r>
              <a:rPr lang="en-US" dirty="0" err="1" smtClean="0">
                <a:solidFill>
                  <a:schemeClr val="bg2"/>
                </a:solidFill>
                <a:latin typeface="Comic Sans MS" pitchFamily="66" charset="0"/>
              </a:rPr>
              <a:t>ecosistemi</a:t>
            </a:r>
            <a:r>
              <a:rPr lang="en-US" dirty="0" smtClean="0">
                <a:solidFill>
                  <a:schemeClr val="bg2"/>
                </a:solidFill>
                <a:latin typeface="Comic Sans MS" pitchFamily="66" charset="0"/>
              </a:rPr>
              <a:t> </a:t>
            </a:r>
            <a:r>
              <a:rPr lang="en-US" dirty="0" err="1" smtClean="0">
                <a:solidFill>
                  <a:schemeClr val="bg2"/>
                </a:solidFill>
                <a:latin typeface="Comic Sans MS" pitchFamily="66" charset="0"/>
              </a:rPr>
              <a:t>disturbati</a:t>
            </a:r>
            <a:endParaRPr lang="en-US" dirty="0" smtClean="0">
              <a:solidFill>
                <a:schemeClr val="bg2"/>
              </a:solidFill>
              <a:latin typeface="Comic Sans MS" pitchFamily="66" charset="0"/>
            </a:endParaRPr>
          </a:p>
        </p:txBody>
      </p:sp>
      <p:pic>
        <p:nvPicPr>
          <p:cNvPr id="232451" name="Picture1" descr="0517"/>
          <p:cNvPicPr>
            <a:picLocks noChangeAspect="1" noChangeArrowheads="1"/>
          </p:cNvPicPr>
          <p:nvPr/>
        </p:nvPicPr>
        <p:blipFill>
          <a:blip r:embed="rId3">
            <a:extLst>
              <a:ext uri="{28A0092B-C50C-407E-A947-70E740481C1C}">
                <a14:useLocalDpi xmlns:a14="http://schemas.microsoft.com/office/drawing/2010/main" val="0"/>
              </a:ext>
            </a:extLst>
          </a:blip>
          <a:srcRect b="2197"/>
          <a:stretch>
            <a:fillRect/>
          </a:stretch>
        </p:blipFill>
        <p:spPr bwMode="auto">
          <a:xfrm>
            <a:off x="900113" y="1555750"/>
            <a:ext cx="74168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33474" name="Picture1" descr="0517_E"/>
          <p:cNvPicPr>
            <a:picLocks noChangeAspect="1" noChangeArrowheads="1"/>
          </p:cNvPicPr>
          <p:nvPr/>
        </p:nvPicPr>
        <p:blipFill>
          <a:blip r:embed="rId3">
            <a:extLst>
              <a:ext uri="{28A0092B-C50C-407E-A947-70E740481C1C}">
                <a14:useLocalDpi xmlns:a14="http://schemas.microsoft.com/office/drawing/2010/main" val="0"/>
              </a:ext>
            </a:extLst>
          </a:blip>
          <a:srcRect b="1859"/>
          <a:stretch>
            <a:fillRect/>
          </a:stretch>
        </p:blipFill>
        <p:spPr bwMode="auto">
          <a:xfrm>
            <a:off x="179388" y="260350"/>
            <a:ext cx="89646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3" hidden="1"/>
          <p:cNvSpPr>
            <a:spLocks noGrp="1" noChangeArrowheads="1"/>
          </p:cNvSpPr>
          <p:nvPr>
            <p:ph type="title"/>
          </p:nvPr>
        </p:nvSpPr>
        <p:spPr/>
        <p:txBody>
          <a:bodyPr/>
          <a:lstStyle/>
          <a:p>
            <a:pPr>
              <a:defRPr/>
            </a:pPr>
            <a:endParaRPr lang="it-IT"/>
          </a:p>
        </p:txBody>
      </p:sp>
      <p:sp>
        <p:nvSpPr>
          <p:cNvPr id="233476" name="Rectangle 5"/>
          <p:cNvSpPr>
            <a:spLocks noChangeArrowheads="1"/>
          </p:cNvSpPr>
          <p:nvPr/>
        </p:nvSpPr>
        <p:spPr bwMode="auto">
          <a:xfrm rot="-603933">
            <a:off x="4292600" y="5983288"/>
            <a:ext cx="70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tempo</a:t>
            </a:r>
          </a:p>
        </p:txBody>
      </p:sp>
      <p:sp>
        <p:nvSpPr>
          <p:cNvPr id="233477" name="Line 6"/>
          <p:cNvSpPr>
            <a:spLocks noChangeShapeType="1"/>
          </p:cNvSpPr>
          <p:nvPr/>
        </p:nvSpPr>
        <p:spPr bwMode="auto">
          <a:xfrm flipV="1">
            <a:off x="1231900" y="6188075"/>
            <a:ext cx="3171825" cy="5175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3478" name="Line 7"/>
          <p:cNvSpPr>
            <a:spLocks noChangeShapeType="1"/>
          </p:cNvSpPr>
          <p:nvPr/>
        </p:nvSpPr>
        <p:spPr bwMode="auto">
          <a:xfrm flipV="1">
            <a:off x="4892675" y="5281613"/>
            <a:ext cx="4149725" cy="8239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33479" name="Rectangle 9"/>
          <p:cNvSpPr>
            <a:spLocks noChangeArrowheads="1"/>
          </p:cNvSpPr>
          <p:nvPr/>
        </p:nvSpPr>
        <p:spPr bwMode="auto">
          <a:xfrm>
            <a:off x="1087438" y="5334000"/>
            <a:ext cx="7461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Annual</a:t>
            </a:r>
          </a:p>
          <a:p>
            <a:pPr algn="ctr" eaLnBrk="1" hangingPunct="1">
              <a:spcBef>
                <a:spcPct val="50000"/>
              </a:spcBef>
              <a:buClrTx/>
              <a:buFontTx/>
              <a:buNone/>
            </a:pPr>
            <a:r>
              <a:rPr lang="en-US" altLang="it-IT" sz="1400" b="1">
                <a:solidFill>
                  <a:schemeClr val="bg2"/>
                </a:solidFill>
                <a:latin typeface="Comic Sans MS" pitchFamily="66" charset="0"/>
              </a:rPr>
              <a:t>weeds</a:t>
            </a:r>
          </a:p>
        </p:txBody>
      </p:sp>
      <p:sp>
        <p:nvSpPr>
          <p:cNvPr id="233480" name="Rectangle 10"/>
          <p:cNvSpPr>
            <a:spLocks noChangeArrowheads="1"/>
          </p:cNvSpPr>
          <p:nvPr/>
        </p:nvSpPr>
        <p:spPr bwMode="auto">
          <a:xfrm>
            <a:off x="2063750" y="5181600"/>
            <a:ext cx="10810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Perennial</a:t>
            </a:r>
          </a:p>
          <a:p>
            <a:pPr algn="ctr" eaLnBrk="1" hangingPunct="1">
              <a:spcBef>
                <a:spcPct val="50000"/>
              </a:spcBef>
              <a:buClrTx/>
              <a:buFontTx/>
              <a:buNone/>
            </a:pPr>
            <a:r>
              <a:rPr lang="en-US" altLang="it-IT" sz="1400" b="1">
                <a:solidFill>
                  <a:schemeClr val="bg2"/>
                </a:solidFill>
                <a:latin typeface="Comic Sans MS" pitchFamily="66" charset="0"/>
              </a:rPr>
              <a:t>weeds and</a:t>
            </a:r>
          </a:p>
          <a:p>
            <a:pPr algn="ctr" eaLnBrk="1" hangingPunct="1">
              <a:spcBef>
                <a:spcPct val="50000"/>
              </a:spcBef>
              <a:buClrTx/>
              <a:buFontTx/>
              <a:buNone/>
            </a:pPr>
            <a:r>
              <a:rPr lang="en-US" altLang="it-IT" sz="1400" b="1">
                <a:solidFill>
                  <a:schemeClr val="bg2"/>
                </a:solidFill>
                <a:latin typeface="Comic Sans MS" pitchFamily="66" charset="0"/>
              </a:rPr>
              <a:t>grasses</a:t>
            </a:r>
          </a:p>
        </p:txBody>
      </p:sp>
      <p:sp>
        <p:nvSpPr>
          <p:cNvPr id="233481" name="Rectangle 11"/>
          <p:cNvSpPr>
            <a:spLocks noChangeArrowheads="1"/>
          </p:cNvSpPr>
          <p:nvPr/>
        </p:nvSpPr>
        <p:spPr bwMode="auto">
          <a:xfrm>
            <a:off x="3198813" y="4953000"/>
            <a:ext cx="1165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Shrubs and</a:t>
            </a:r>
          </a:p>
          <a:p>
            <a:pPr algn="ctr" eaLnBrk="1" hangingPunct="1">
              <a:spcBef>
                <a:spcPct val="50000"/>
              </a:spcBef>
              <a:buClrTx/>
              <a:buFontTx/>
              <a:buNone/>
            </a:pPr>
            <a:r>
              <a:rPr lang="en-US" altLang="it-IT" sz="1400" b="1">
                <a:solidFill>
                  <a:schemeClr val="bg2"/>
                </a:solidFill>
                <a:latin typeface="Comic Sans MS" pitchFamily="66" charset="0"/>
              </a:rPr>
              <a:t>small pine</a:t>
            </a:r>
          </a:p>
          <a:p>
            <a:pPr algn="ctr" eaLnBrk="1" hangingPunct="1">
              <a:spcBef>
                <a:spcPct val="50000"/>
              </a:spcBef>
              <a:buClrTx/>
              <a:buFontTx/>
              <a:buNone/>
            </a:pPr>
            <a:r>
              <a:rPr lang="en-US" altLang="it-IT" sz="1400" b="1">
                <a:solidFill>
                  <a:schemeClr val="bg2"/>
                </a:solidFill>
                <a:latin typeface="Comic Sans MS" pitchFamily="66" charset="0"/>
              </a:rPr>
              <a:t>seedlings</a:t>
            </a:r>
          </a:p>
        </p:txBody>
      </p:sp>
      <p:sp>
        <p:nvSpPr>
          <p:cNvPr id="233482" name="Rectangle 12"/>
          <p:cNvSpPr>
            <a:spLocks noChangeArrowheads="1"/>
          </p:cNvSpPr>
          <p:nvPr/>
        </p:nvSpPr>
        <p:spPr bwMode="auto">
          <a:xfrm>
            <a:off x="4532313" y="4732338"/>
            <a:ext cx="194468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Young pine forest</a:t>
            </a:r>
          </a:p>
          <a:p>
            <a:pPr algn="ctr" eaLnBrk="1" hangingPunct="1">
              <a:spcBef>
                <a:spcPct val="50000"/>
              </a:spcBef>
              <a:buClrTx/>
              <a:buFontTx/>
              <a:buNone/>
            </a:pPr>
            <a:r>
              <a:rPr lang="en-US" altLang="it-IT" sz="1400" b="1">
                <a:solidFill>
                  <a:schemeClr val="bg2"/>
                </a:solidFill>
                <a:latin typeface="Comic Sans MS" pitchFamily="66" charset="0"/>
              </a:rPr>
              <a:t>with developing understory of oak and hickory trees</a:t>
            </a:r>
          </a:p>
        </p:txBody>
      </p:sp>
      <p:sp>
        <p:nvSpPr>
          <p:cNvPr id="233483" name="Rectangle 13"/>
          <p:cNvSpPr>
            <a:spLocks noChangeArrowheads="1"/>
          </p:cNvSpPr>
          <p:nvPr/>
        </p:nvSpPr>
        <p:spPr bwMode="auto">
          <a:xfrm>
            <a:off x="7040563" y="4495800"/>
            <a:ext cx="2103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chemeClr val="bg2"/>
                </a:solidFill>
                <a:latin typeface="Comic Sans MS" pitchFamily="66" charset="0"/>
              </a:rPr>
              <a:t>Mature oak and hickory forest</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323850" y="692150"/>
            <a:ext cx="8229600" cy="4495800"/>
          </a:xfrm>
        </p:spPr>
        <p:txBody>
          <a:bodyPr/>
          <a:lstStyle/>
          <a:p>
            <a:pPr eaLnBrk="1" hangingPunct="1">
              <a:lnSpc>
                <a:spcPct val="90000"/>
              </a:lnSpc>
            </a:pPr>
            <a:r>
              <a:rPr lang="en-US" altLang="it-IT" sz="2800" b="1" smtClean="0">
                <a:solidFill>
                  <a:srgbClr val="FFFF00"/>
                </a:solidFill>
                <a:latin typeface="Comic Sans MS" pitchFamily="66" charset="0"/>
              </a:rPr>
              <a:t>Le Successioni Primaria e Scondaria</a:t>
            </a:r>
          </a:p>
          <a:p>
            <a:pPr lvl="1" eaLnBrk="1" hangingPunct="1">
              <a:lnSpc>
                <a:spcPct val="90000"/>
              </a:lnSpc>
            </a:pPr>
            <a:r>
              <a:rPr lang="en-US" altLang="it-IT" smtClean="0">
                <a:solidFill>
                  <a:srgbClr val="FFFF00"/>
                </a:solidFill>
                <a:latin typeface="Comic Sans MS" pitchFamily="66" charset="0"/>
              </a:rPr>
              <a:t>Tendono ad aumentare la biodiversità</a:t>
            </a:r>
          </a:p>
          <a:p>
            <a:pPr lvl="1" eaLnBrk="1" hangingPunct="1">
              <a:lnSpc>
                <a:spcPct val="90000"/>
              </a:lnSpc>
            </a:pPr>
            <a:r>
              <a:rPr lang="en-US" altLang="it-IT" smtClean="0">
                <a:solidFill>
                  <a:srgbClr val="FFFF00"/>
                </a:solidFill>
                <a:latin typeface="Comic Sans MS" pitchFamily="66" charset="0"/>
              </a:rPr>
              <a:t>Aumenta la ricchezza in specie e le interazioni tra le  specie</a:t>
            </a:r>
          </a:p>
          <a:p>
            <a:pPr lvl="1" eaLnBrk="1" hangingPunct="1">
              <a:lnSpc>
                <a:spcPct val="90000"/>
              </a:lnSpc>
            </a:pPr>
            <a:endParaRPr lang="en-US" altLang="it-IT" smtClean="0">
              <a:solidFill>
                <a:srgbClr val="FFFF00"/>
              </a:solidFill>
              <a:latin typeface="Comic Sans MS" pitchFamily="66" charset="0"/>
            </a:endParaRPr>
          </a:p>
          <a:p>
            <a:pPr eaLnBrk="1" hangingPunct="1">
              <a:lnSpc>
                <a:spcPct val="90000"/>
              </a:lnSpc>
            </a:pPr>
            <a:r>
              <a:rPr lang="en-US" altLang="it-IT" sz="2800" b="1" smtClean="0">
                <a:solidFill>
                  <a:srgbClr val="FFFF00"/>
                </a:solidFill>
                <a:latin typeface="Comic Sans MS" pitchFamily="66" charset="0"/>
              </a:rPr>
              <a:t>Le Successioni Primaria e Secondaria</a:t>
            </a:r>
            <a:r>
              <a:rPr lang="en-US" altLang="it-IT" sz="2800" smtClean="0">
                <a:solidFill>
                  <a:srgbClr val="FFFF00"/>
                </a:solidFill>
                <a:latin typeface="Comic Sans MS" pitchFamily="66" charset="0"/>
              </a:rPr>
              <a:t> possono essere interrotte da:</a:t>
            </a:r>
          </a:p>
          <a:p>
            <a:pPr lvl="1" eaLnBrk="1" hangingPunct="1">
              <a:lnSpc>
                <a:spcPct val="90000"/>
              </a:lnSpc>
            </a:pPr>
            <a:r>
              <a:rPr lang="en-US" altLang="it-IT" smtClean="0">
                <a:solidFill>
                  <a:srgbClr val="FFFF00"/>
                </a:solidFill>
                <a:latin typeface="Comic Sans MS" pitchFamily="66" charset="0"/>
              </a:rPr>
              <a:t>Fuoco</a:t>
            </a:r>
          </a:p>
          <a:p>
            <a:pPr lvl="1" eaLnBrk="1" hangingPunct="1">
              <a:lnSpc>
                <a:spcPct val="90000"/>
              </a:lnSpc>
            </a:pPr>
            <a:r>
              <a:rPr lang="en-US" altLang="it-IT" smtClean="0">
                <a:solidFill>
                  <a:srgbClr val="FFFF00"/>
                </a:solidFill>
                <a:latin typeface="Comic Sans MS" pitchFamily="66" charset="0"/>
              </a:rPr>
              <a:t>Uragani</a:t>
            </a:r>
          </a:p>
          <a:p>
            <a:pPr lvl="1" eaLnBrk="1" hangingPunct="1">
              <a:lnSpc>
                <a:spcPct val="90000"/>
              </a:lnSpc>
            </a:pPr>
            <a:r>
              <a:rPr lang="en-US" altLang="it-IT" smtClean="0">
                <a:solidFill>
                  <a:srgbClr val="FFFF00"/>
                </a:solidFill>
                <a:latin typeface="Comic Sans MS" pitchFamily="66" charset="0"/>
              </a:rPr>
              <a:t>Pulizia e taglio delle foreste</a:t>
            </a:r>
          </a:p>
          <a:p>
            <a:pPr lvl="1" eaLnBrk="1" hangingPunct="1">
              <a:lnSpc>
                <a:spcPct val="90000"/>
              </a:lnSpc>
            </a:pPr>
            <a:r>
              <a:rPr lang="en-US" altLang="it-IT" smtClean="0">
                <a:solidFill>
                  <a:srgbClr val="FFFF00"/>
                </a:solidFill>
                <a:latin typeface="Comic Sans MS" pitchFamily="66" charset="0"/>
              </a:rPr>
              <a:t>Taglio della vegetazione erbacea nelle praterie</a:t>
            </a:r>
          </a:p>
          <a:p>
            <a:pPr lvl="1" eaLnBrk="1" hangingPunct="1">
              <a:lnSpc>
                <a:spcPct val="90000"/>
              </a:lnSpc>
            </a:pPr>
            <a:r>
              <a:rPr lang="en-US" altLang="it-IT" smtClean="0">
                <a:solidFill>
                  <a:srgbClr val="FFFF00"/>
                </a:solidFill>
                <a:latin typeface="Comic Sans MS" pitchFamily="66" charset="0"/>
              </a:rPr>
              <a:t>Invasione di specie non native </a:t>
            </a:r>
          </a:p>
          <a:p>
            <a:pPr eaLnBrk="1" hangingPunct="1">
              <a:lnSpc>
                <a:spcPct val="90000"/>
              </a:lnSpc>
              <a:buFont typeface="Wingdings" pitchFamily="2" charset="2"/>
              <a:buNone/>
            </a:pPr>
            <a:r>
              <a:rPr lang="en-US" altLang="it-IT" sz="2800" smtClean="0">
                <a:solidFill>
                  <a:srgbClr val="FFFF00"/>
                </a:solidFill>
                <a:latin typeface="Comic Sans MS" pitchFamily="66" charset="0"/>
              </a:rPr>
              <a:t>  </a:t>
            </a:r>
          </a:p>
          <a:p>
            <a:pPr lvl="1" eaLnBrk="1" hangingPunct="1">
              <a:lnSpc>
                <a:spcPct val="90000"/>
              </a:lnSpc>
            </a:pPr>
            <a:endParaRPr lang="en-US" altLang="it-IT" smtClean="0">
              <a:solidFill>
                <a:srgbClr val="FFFF00"/>
              </a:solidFill>
              <a:latin typeface="Comic Sans MS" pitchFamily="66" charset="0"/>
            </a:endParaRPr>
          </a:p>
          <a:p>
            <a:pPr eaLnBrk="1" hangingPunct="1">
              <a:lnSpc>
                <a:spcPct val="90000"/>
              </a:lnSpc>
            </a:pPr>
            <a:endParaRPr lang="en-US" altLang="it-IT" sz="2800" smtClean="0">
              <a:solidFill>
                <a:srgbClr val="FFFF00"/>
              </a:solidFill>
              <a:latin typeface="Comic Sans MS" pitchFamily="66" charset="0"/>
            </a:endParaRPr>
          </a:p>
          <a:p>
            <a:pPr eaLnBrk="1" hangingPunct="1">
              <a:lnSpc>
                <a:spcPct val="90000"/>
              </a:lnSpc>
            </a:pPr>
            <a:endParaRPr lang="en-US" altLang="it-IT" sz="2800" smtClean="0">
              <a:solidFill>
                <a:srgbClr val="FFFF00"/>
              </a:solidFill>
              <a:latin typeface="Comic Sans MS" pitchFamily="66" charset="0"/>
            </a:endParaRPr>
          </a:p>
          <a:p>
            <a:pPr eaLnBrk="1" hangingPunct="1">
              <a:lnSpc>
                <a:spcPct val="90000"/>
              </a:lnSpc>
            </a:pPr>
            <a:endParaRPr lang="en-US" altLang="it-IT" sz="2800" smtClean="0">
              <a:solidFill>
                <a:srgbClr val="FFFF00"/>
              </a:solidFill>
              <a:latin typeface="Comic Sans MS" pitchFamily="66" charset="0"/>
            </a:endParaRPr>
          </a:p>
          <a:p>
            <a:pPr eaLnBrk="1" hangingPunct="1">
              <a:lnSpc>
                <a:spcPct val="90000"/>
              </a:lnSpc>
            </a:pPr>
            <a:endParaRPr lang="en-US" altLang="it-IT" sz="2800" smtClean="0">
              <a:solidFill>
                <a:srgbClr val="FFFF00"/>
              </a:solidFill>
              <a:latin typeface="Comic Sans MS" pitchFamily="66"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250825" y="476250"/>
            <a:ext cx="8642350" cy="4486275"/>
          </a:xfrm>
          <a:prstGeom prst="rect">
            <a:avLst/>
          </a:prstGeom>
          <a:noFill/>
          <a:ln w="9525">
            <a:noFill/>
            <a:miter lim="800000"/>
            <a:headEnd/>
            <a:tailEnd/>
          </a:ln>
          <a:effectLst/>
        </p:spPr>
        <p:txBody>
          <a:bodyPr>
            <a:spAutoFit/>
          </a:bodyPr>
          <a:lstStyle/>
          <a:p>
            <a:pPr>
              <a:defRPr/>
            </a:pPr>
            <a:r>
              <a:rPr lang="it-IT" sz="3600" b="1">
                <a:effectLst>
                  <a:outerShdw blurRad="38100" dist="38100" dir="2700000" algn="tl">
                    <a:srgbClr val="000000"/>
                  </a:outerShdw>
                </a:effectLst>
              </a:rPr>
              <a:t>SUCCESSIONI ECOLOGICHE</a:t>
            </a:r>
          </a:p>
          <a:p>
            <a:pPr>
              <a:defRPr/>
            </a:pPr>
            <a:endParaRPr lang="it-IT" sz="3600" b="1">
              <a:effectLst>
                <a:outerShdw blurRad="38100" dist="38100" dir="2700000" algn="tl">
                  <a:srgbClr val="000000"/>
                </a:outerShdw>
              </a:effectLst>
            </a:endParaRPr>
          </a:p>
          <a:p>
            <a:pPr>
              <a:defRPr/>
            </a:pPr>
            <a:r>
              <a:rPr lang="it-IT" sz="3600"/>
              <a:t>Le </a:t>
            </a:r>
            <a:r>
              <a:rPr lang="it-IT" sz="3600" b="1">
                <a:effectLst>
                  <a:outerShdw blurRad="38100" dist="38100" dir="2700000" algn="tl">
                    <a:srgbClr val="000000"/>
                  </a:outerShdw>
                </a:effectLst>
              </a:rPr>
              <a:t>comunità biologiche hanno una storia</a:t>
            </a:r>
            <a:r>
              <a:rPr lang="it-IT" sz="3600"/>
              <a:t>: gli organismi animali e vegetali occupano degli spazi e determinano cambiamenti ed alterazioni  delle condizioni ambientali</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Text Box 2"/>
          <p:cNvSpPr txBox="1">
            <a:spLocks noChangeArrowheads="1"/>
          </p:cNvSpPr>
          <p:nvPr/>
        </p:nvSpPr>
        <p:spPr bwMode="auto">
          <a:xfrm>
            <a:off x="250825" y="188913"/>
            <a:ext cx="8677275" cy="7145337"/>
          </a:xfrm>
          <a:prstGeom prst="rect">
            <a:avLst/>
          </a:prstGeom>
          <a:noFill/>
          <a:ln w="9525">
            <a:noFill/>
            <a:miter lim="800000"/>
            <a:headEnd/>
            <a:tailEnd/>
          </a:ln>
          <a:effectLst/>
        </p:spPr>
        <p:txBody>
          <a:bodyPr>
            <a:spAutoFit/>
          </a:bodyPr>
          <a:lstStyle/>
          <a:p>
            <a:pPr algn="l">
              <a:defRPr/>
            </a:pPr>
            <a:r>
              <a:rPr lang="it-IT" sz="2800" b="1">
                <a:effectLst>
                  <a:outerShdw blurRad="38100" dist="38100" dir="2700000" algn="tl">
                    <a:srgbClr val="000000"/>
                  </a:outerShdw>
                </a:effectLst>
              </a:rPr>
              <a:t>SUCCESSIONE</a:t>
            </a:r>
            <a:r>
              <a:rPr lang="it-IT" sz="2800"/>
              <a:t> =  processo con cui una comunità si trasforma diventando più complessa</a:t>
            </a:r>
          </a:p>
          <a:p>
            <a:pPr>
              <a:defRPr/>
            </a:pPr>
            <a:r>
              <a:rPr lang="it-IT" sz="2800">
                <a:sym typeface="Wingdings" pitchFamily="2" charset="2"/>
              </a:rPr>
              <a:t></a:t>
            </a:r>
          </a:p>
          <a:p>
            <a:pPr algn="l">
              <a:defRPr/>
            </a:pPr>
            <a:r>
              <a:rPr lang="it-IT" sz="2800">
                <a:sym typeface="Wingdings" pitchFamily="2" charset="2"/>
              </a:rPr>
              <a:t>Fasi e stadi: GIOVANILE  MATURA </a:t>
            </a:r>
            <a:r>
              <a:rPr lang="it-IT" sz="2800">
                <a:latin typeface="Arial" charset="0"/>
                <a:sym typeface="Wingdings" pitchFamily="2" charset="2"/>
              </a:rPr>
              <a:t> </a:t>
            </a:r>
            <a:r>
              <a:rPr lang="it-IT" sz="2800">
                <a:sym typeface="Wingdings" pitchFamily="2" charset="2"/>
              </a:rPr>
              <a:t>DI SENESCENZA</a:t>
            </a:r>
          </a:p>
          <a:p>
            <a:pPr>
              <a:defRPr/>
            </a:pPr>
            <a:r>
              <a:rPr lang="it-IT" sz="2800">
                <a:latin typeface="Arial" charset="0"/>
                <a:sym typeface="Wingdings" pitchFamily="2" charset="2"/>
              </a:rPr>
              <a:t></a:t>
            </a:r>
          </a:p>
          <a:p>
            <a:pPr algn="l">
              <a:defRPr/>
            </a:pPr>
            <a:r>
              <a:rPr lang="it-IT" sz="2800">
                <a:sym typeface="Wingdings" pitchFamily="2" charset="2"/>
              </a:rPr>
              <a:t>Alla fine si ha una FASE in cui prevale un  </a:t>
            </a:r>
          </a:p>
          <a:p>
            <a:pPr algn="l">
              <a:defRPr/>
            </a:pPr>
            <a:r>
              <a:rPr lang="it-IT" sz="2800" b="1">
                <a:effectLst>
                  <a:outerShdw blurRad="38100" dist="38100" dir="2700000" algn="tl">
                    <a:srgbClr val="000000"/>
                  </a:outerShdw>
                </a:effectLst>
                <a:sym typeface="Wingdings" pitchFamily="2" charset="2"/>
              </a:rPr>
              <a:t>UTILIZZO OTTIMALE DELLE RISORSE</a:t>
            </a:r>
          </a:p>
          <a:p>
            <a:pPr>
              <a:defRPr/>
            </a:pPr>
            <a:r>
              <a:rPr lang="it-IT" sz="2800">
                <a:latin typeface="Arial" charset="0"/>
                <a:sym typeface="Wingdings" pitchFamily="2" charset="2"/>
              </a:rPr>
              <a:t></a:t>
            </a:r>
          </a:p>
          <a:p>
            <a:pPr>
              <a:defRPr/>
            </a:pPr>
            <a:r>
              <a:rPr lang="it-IT" sz="2800" b="1">
                <a:effectLst>
                  <a:outerShdw blurRad="38100" dist="38100" dir="2700000" algn="tl">
                    <a:srgbClr val="000000"/>
                  </a:outerShdw>
                </a:effectLst>
                <a:sym typeface="Wingdings" pitchFamily="2" charset="2"/>
              </a:rPr>
              <a:t>CLIMAX</a:t>
            </a:r>
          </a:p>
          <a:p>
            <a:pPr algn="l">
              <a:defRPr/>
            </a:pPr>
            <a:endParaRPr lang="it-IT" sz="2800" b="1">
              <a:effectLst>
                <a:outerShdw blurRad="38100" dist="38100" dir="2700000" algn="tl">
                  <a:srgbClr val="000000"/>
                </a:outerShdw>
              </a:effectLst>
              <a:sym typeface="Wingdings" pitchFamily="2" charset="2"/>
            </a:endParaRPr>
          </a:p>
          <a:p>
            <a:pPr algn="l">
              <a:defRPr/>
            </a:pPr>
            <a:endParaRPr lang="it-IT" sz="280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945154">
                                            <p:txEl>
                                              <p:pRg st="2" end="2"/>
                                            </p:txEl>
                                          </p:spTgt>
                                        </p:tgtEl>
                                        <p:attrNameLst>
                                          <p:attrName>style.visibility</p:attrName>
                                        </p:attrNameLst>
                                      </p:cBhvr>
                                      <p:to>
                                        <p:strVal val="visible"/>
                                      </p:to>
                                    </p:set>
                                    <p:animEffect transition="in" filter="strips(downRight)">
                                      <p:cBhvr>
                                        <p:cTn id="7" dur="500"/>
                                        <p:tgtEl>
                                          <p:spTgt spid="94515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5154">
                                            <p:txEl>
                                              <p:pRg st="3" end="3"/>
                                            </p:txEl>
                                          </p:spTgt>
                                        </p:tgtEl>
                                        <p:attrNameLst>
                                          <p:attrName>style.visibility</p:attrName>
                                        </p:attrNameLst>
                                      </p:cBhvr>
                                      <p:to>
                                        <p:strVal val="visible"/>
                                      </p:to>
                                    </p:set>
                                    <p:animEffect transition="in" filter="fade">
                                      <p:cBhvr>
                                        <p:cTn id="12" dur="500"/>
                                        <p:tgtEl>
                                          <p:spTgt spid="94515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945154">
                                            <p:txEl>
                                              <p:pRg st="4" end="4"/>
                                            </p:txEl>
                                          </p:spTgt>
                                        </p:tgtEl>
                                        <p:attrNameLst>
                                          <p:attrName>style.visibility</p:attrName>
                                        </p:attrNameLst>
                                      </p:cBhvr>
                                      <p:to>
                                        <p:strVal val="visible"/>
                                      </p:to>
                                    </p:set>
                                    <p:animEffect transition="in" filter="strips(downRight)">
                                      <p:cBhvr>
                                        <p:cTn id="17" dur="500"/>
                                        <p:tgtEl>
                                          <p:spTgt spid="945154">
                                            <p:txEl>
                                              <p:pRg st="4" end="4"/>
                                            </p:txEl>
                                          </p:spTgt>
                                        </p:tgtEl>
                                      </p:cBhvr>
                                    </p:animEffect>
                                  </p:childTnLst>
                                </p:cTn>
                              </p:par>
                              <p:par>
                                <p:cTn id="18" presetID="18" presetClass="entr" presetSubtype="6" fill="hold" nodeType="withEffect">
                                  <p:stCondLst>
                                    <p:cond delay="0"/>
                                  </p:stCondLst>
                                  <p:childTnLst>
                                    <p:set>
                                      <p:cBhvr>
                                        <p:cTn id="19" dur="1" fill="hold">
                                          <p:stCondLst>
                                            <p:cond delay="0"/>
                                          </p:stCondLst>
                                        </p:cTn>
                                        <p:tgtEl>
                                          <p:spTgt spid="945154">
                                            <p:txEl>
                                              <p:pRg st="5" end="5"/>
                                            </p:txEl>
                                          </p:spTgt>
                                        </p:tgtEl>
                                        <p:attrNameLst>
                                          <p:attrName>style.visibility</p:attrName>
                                        </p:attrNameLst>
                                      </p:cBhvr>
                                      <p:to>
                                        <p:strVal val="visible"/>
                                      </p:to>
                                    </p:set>
                                    <p:animEffect transition="in" filter="strips(downRight)">
                                      <p:cBhvr>
                                        <p:cTn id="20" dur="500"/>
                                        <p:tgtEl>
                                          <p:spTgt spid="945154">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45154">
                                            <p:txEl>
                                              <p:pRg st="6" end="6"/>
                                            </p:txEl>
                                          </p:spTgt>
                                        </p:tgtEl>
                                        <p:attrNameLst>
                                          <p:attrName>style.visibility</p:attrName>
                                        </p:attrNameLst>
                                      </p:cBhvr>
                                      <p:to>
                                        <p:strVal val="visible"/>
                                      </p:to>
                                    </p:set>
                                    <p:animEffect transition="in" filter="fade">
                                      <p:cBhvr>
                                        <p:cTn id="25" dur="500"/>
                                        <p:tgtEl>
                                          <p:spTgt spid="945154">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5" presetClass="entr" presetSubtype="0" fill="hold" nodeType="clickEffect">
                                  <p:stCondLst>
                                    <p:cond delay="0"/>
                                  </p:stCondLst>
                                  <p:childTnLst>
                                    <p:set>
                                      <p:cBhvr>
                                        <p:cTn id="29" dur="1" fill="hold">
                                          <p:stCondLst>
                                            <p:cond delay="0"/>
                                          </p:stCondLst>
                                        </p:cTn>
                                        <p:tgtEl>
                                          <p:spTgt spid="945154">
                                            <p:txEl>
                                              <p:pRg st="7" end="7"/>
                                            </p:txEl>
                                          </p:spTgt>
                                        </p:tgtEl>
                                        <p:attrNameLst>
                                          <p:attrName>style.visibility</p:attrName>
                                        </p:attrNameLst>
                                      </p:cBhvr>
                                      <p:to>
                                        <p:strVal val="visible"/>
                                      </p:to>
                                    </p:set>
                                    <p:anim calcmode="lin" valueType="num">
                                      <p:cBhvr>
                                        <p:cTn id="30" dur="1000" fill="hold"/>
                                        <p:tgtEl>
                                          <p:spTgt spid="945154">
                                            <p:txEl>
                                              <p:pRg st="7" end="7"/>
                                            </p:txEl>
                                          </p:spTgt>
                                        </p:tgtEl>
                                        <p:attrNameLst>
                                          <p:attrName>ppt_w</p:attrName>
                                        </p:attrNameLst>
                                      </p:cBhvr>
                                      <p:tavLst>
                                        <p:tav tm="0">
                                          <p:val>
                                            <p:strVal val="#ppt_w*0.70"/>
                                          </p:val>
                                        </p:tav>
                                        <p:tav tm="100000">
                                          <p:val>
                                            <p:strVal val="#ppt_w"/>
                                          </p:val>
                                        </p:tav>
                                      </p:tavLst>
                                    </p:anim>
                                    <p:anim calcmode="lin" valueType="num">
                                      <p:cBhvr>
                                        <p:cTn id="31" dur="1000" fill="hold"/>
                                        <p:tgtEl>
                                          <p:spTgt spid="945154">
                                            <p:txEl>
                                              <p:pRg st="7" end="7"/>
                                            </p:txEl>
                                          </p:spTgt>
                                        </p:tgtEl>
                                        <p:attrNameLst>
                                          <p:attrName>ppt_h</p:attrName>
                                        </p:attrNameLst>
                                      </p:cBhvr>
                                      <p:tavLst>
                                        <p:tav tm="0">
                                          <p:val>
                                            <p:strVal val="#ppt_h"/>
                                          </p:val>
                                        </p:tav>
                                        <p:tav tm="100000">
                                          <p:val>
                                            <p:strVal val="#ppt_h"/>
                                          </p:val>
                                        </p:tav>
                                      </p:tavLst>
                                    </p:anim>
                                    <p:animEffect transition="in" filter="fade">
                                      <p:cBhvr>
                                        <p:cTn id="32" dur="1000"/>
                                        <p:tgtEl>
                                          <p:spTgt spid="945154">
                                            <p:txEl>
                                              <p:pRg st="7" end="7"/>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Scansione0004"/>
          <p:cNvPicPr>
            <a:picLocks noChangeAspect="1" noChangeArrowheads="1"/>
          </p:cNvPicPr>
          <p:nvPr/>
        </p:nvPicPr>
        <p:blipFill>
          <a:blip r:embed="rId2">
            <a:extLst>
              <a:ext uri="{28A0092B-C50C-407E-A947-70E740481C1C}">
                <a14:useLocalDpi xmlns:a14="http://schemas.microsoft.com/office/drawing/2010/main" val="0"/>
              </a:ext>
            </a:extLst>
          </a:blip>
          <a:srcRect l="757" t="2176" r="4543" b="21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3"/>
          <p:cNvSpPr>
            <a:spLocks noChangeArrowheads="1"/>
          </p:cNvSpPr>
          <p:nvPr/>
        </p:nvSpPr>
        <p:spPr bwMode="auto">
          <a:xfrm>
            <a:off x="0" y="0"/>
            <a:ext cx="2987675" cy="162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946180" name="Rectangle 4"/>
          <p:cNvSpPr>
            <a:spLocks noChangeArrowheads="1"/>
          </p:cNvSpPr>
          <p:nvPr/>
        </p:nvSpPr>
        <p:spPr bwMode="auto">
          <a:xfrm>
            <a:off x="468313" y="260350"/>
            <a:ext cx="2771775" cy="4291013"/>
          </a:xfrm>
          <a:prstGeom prst="rect">
            <a:avLst/>
          </a:prstGeom>
          <a:noFill/>
          <a:ln w="9525">
            <a:noFill/>
            <a:miter lim="800000"/>
            <a:headEnd/>
            <a:tailEnd/>
          </a:ln>
          <a:effectLst/>
        </p:spPr>
        <p:txBody>
          <a:bodyPr>
            <a:spAutoFit/>
          </a:bodyPr>
          <a:lstStyle/>
          <a:p>
            <a:pPr algn="l">
              <a:defRPr/>
            </a:pPr>
            <a:r>
              <a:rPr lang="it-IT" sz="2400" b="1">
                <a:solidFill>
                  <a:srgbClr val="0000FF"/>
                </a:solidFill>
                <a:effectLst>
                  <a:outerShdw blurRad="38100" dist="38100" dir="2700000" algn="tl">
                    <a:srgbClr val="000000"/>
                  </a:outerShdw>
                </a:effectLst>
              </a:rPr>
              <a:t>SUCCESSIONE </a:t>
            </a:r>
          </a:p>
          <a:p>
            <a:pPr algn="l">
              <a:defRPr/>
            </a:pPr>
            <a:r>
              <a:rPr lang="it-IT" sz="2400" b="1">
                <a:solidFill>
                  <a:srgbClr val="0000FF"/>
                </a:solidFill>
                <a:effectLst>
                  <a:outerShdw blurRad="38100" dist="38100" dir="2700000" algn="tl">
                    <a:srgbClr val="000000"/>
                  </a:outerShdw>
                </a:effectLst>
              </a:rPr>
              <a:t>PRIMARIA =</a:t>
            </a:r>
          </a:p>
          <a:p>
            <a:pPr algn="l">
              <a:defRPr/>
            </a:pPr>
            <a:r>
              <a:rPr lang="it-IT" sz="2400" b="1">
                <a:solidFill>
                  <a:srgbClr val="0000FF"/>
                </a:solidFill>
                <a:effectLst>
                  <a:outerShdw blurRad="38100" dist="38100" dir="2700000" algn="tl">
                    <a:srgbClr val="000000"/>
                  </a:outerShdw>
                </a:effectLst>
              </a:rPr>
              <a:t>se l’habitat non era precedentemente</a:t>
            </a:r>
          </a:p>
          <a:p>
            <a:pPr algn="l">
              <a:defRPr/>
            </a:pPr>
            <a:r>
              <a:rPr lang="it-IT" sz="2400" b="1">
                <a:solidFill>
                  <a:srgbClr val="0000FF"/>
                </a:solidFill>
                <a:effectLst>
                  <a:outerShdw blurRad="38100" dist="38100" dir="2700000" algn="tl">
                    <a:srgbClr val="000000"/>
                  </a:outerShdw>
                </a:effectLst>
              </a:rPr>
              <a:t>colonizzato </a:t>
            </a:r>
          </a:p>
          <a:p>
            <a:pPr algn="l">
              <a:defRPr/>
            </a:pPr>
            <a:r>
              <a:rPr lang="it-IT" sz="2400" b="1">
                <a:solidFill>
                  <a:srgbClr val="0000FF"/>
                </a:solidFill>
                <a:effectLst>
                  <a:outerShdw blurRad="38100" dist="38100" dir="2700000" algn="tl">
                    <a:srgbClr val="000000"/>
                  </a:outerShdw>
                </a:effectLst>
              </a:rPr>
              <a:t>Es. isola o colata vulcanica</a:t>
            </a:r>
          </a:p>
          <a:p>
            <a:pPr algn="l">
              <a:defRPr/>
            </a:pPr>
            <a:r>
              <a:rPr lang="it-IT" sz="2400" b="1">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1" descr="0516"/>
          <p:cNvPicPr>
            <a:picLocks noChangeAspect="1" noChangeArrowheads="1"/>
          </p:cNvPicPr>
          <p:nvPr/>
        </p:nvPicPr>
        <p:blipFill>
          <a:blip r:embed="rId3">
            <a:extLst>
              <a:ext uri="{28A0092B-C50C-407E-A947-70E740481C1C}">
                <a14:useLocalDpi xmlns:a14="http://schemas.microsoft.com/office/drawing/2010/main" val="0"/>
              </a:ext>
            </a:extLst>
          </a:blip>
          <a:srcRect b="1567"/>
          <a:stretch>
            <a:fillRect/>
          </a:stretch>
        </p:blipFill>
        <p:spPr bwMode="auto">
          <a:xfrm>
            <a:off x="0" y="47625"/>
            <a:ext cx="914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Grp="1" noChangeArrowheads="1"/>
          </p:cNvSpPr>
          <p:nvPr>
            <p:ph type="title" idx="4294967295"/>
          </p:nvPr>
        </p:nvSpPr>
        <p:spPr>
          <a:xfrm>
            <a:off x="684213" y="1484313"/>
            <a:ext cx="8229600" cy="1143000"/>
          </a:xfrm>
        </p:spPr>
        <p:txBody>
          <a:bodyPr anchor="b"/>
          <a:lstStyle/>
          <a:p>
            <a:pPr eaLnBrk="1" hangingPunct="1">
              <a:defRPr/>
            </a:pPr>
            <a:r>
              <a:rPr lang="en-US" dirty="0" err="1" smtClean="0">
                <a:solidFill>
                  <a:srgbClr val="FFFF00"/>
                </a:solidFill>
                <a:latin typeface="Comic Sans MS" pitchFamily="66" charset="0"/>
              </a:rPr>
              <a:t>Successione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Secondaria</a:t>
            </a:r>
            <a:r>
              <a:rPr lang="en-US" dirty="0" smtClean="0">
                <a:solidFill>
                  <a:srgbClr val="FFFF00"/>
                </a:solidFill>
                <a:latin typeface="Comic Sans MS" pitchFamily="66" charset="0"/>
              </a:rPr>
              <a:t/>
            </a:r>
            <a:br>
              <a:rPr lang="en-US" dirty="0" smtClean="0">
                <a:solidFill>
                  <a:srgbClr val="FFFF00"/>
                </a:solidFill>
                <a:latin typeface="Comic Sans MS" pitchFamily="66" charset="0"/>
              </a:rPr>
            </a:br>
            <a:r>
              <a:rPr lang="en-US" dirty="0" smtClean="0">
                <a:solidFill>
                  <a:srgbClr val="FFFF00"/>
                </a:solidFill>
                <a:latin typeface="Comic Sans MS" pitchFamily="66" charset="0"/>
              </a:rPr>
              <a:t>in </a:t>
            </a:r>
            <a:r>
              <a:rPr lang="en-US" dirty="0" err="1" smtClean="0">
                <a:solidFill>
                  <a:srgbClr val="FFFF00"/>
                </a:solidFill>
                <a:latin typeface="Comic Sans MS" pitchFamily="66" charset="0"/>
              </a:rPr>
              <a:t>ambienti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disturbati</a:t>
            </a:r>
            <a:r>
              <a:rPr lang="en-US" dirty="0" smtClean="0">
                <a:solidFill>
                  <a:srgbClr val="FFFF00"/>
                </a:solidFill>
                <a:latin typeface="Comic Sans MS" pitchFamily="66" charset="0"/>
              </a:rPr>
              <a:t>…</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1" descr="0517"/>
          <p:cNvPicPr>
            <a:picLocks noChangeAspect="1" noChangeArrowheads="1"/>
          </p:cNvPicPr>
          <p:nvPr/>
        </p:nvPicPr>
        <p:blipFill>
          <a:blip r:embed="rId3">
            <a:extLst>
              <a:ext uri="{28A0092B-C50C-407E-A947-70E740481C1C}">
                <a14:useLocalDpi xmlns:a14="http://schemas.microsoft.com/office/drawing/2010/main" val="0"/>
              </a:ext>
            </a:extLst>
          </a:blip>
          <a:srcRect b="164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468313" y="620713"/>
            <a:ext cx="8229600" cy="1143000"/>
          </a:xfrm>
        </p:spPr>
        <p:txBody>
          <a:bodyPr lIns="92075" tIns="46038" rIns="92075" bIns="46038"/>
          <a:lstStyle/>
          <a:p>
            <a:pPr eaLnBrk="1" hangingPunct="1">
              <a:defRPr/>
            </a:pPr>
            <a:r>
              <a:rPr kumimoji="1" lang="it-IT" smtClean="0">
                <a:solidFill>
                  <a:srgbClr val="FFFF00"/>
                </a:solidFill>
                <a:effectLst/>
                <a:latin typeface="Comic Sans MS" pitchFamily="66" charset="0"/>
              </a:rPr>
              <a:t>L'unità base degli ecologi è</a:t>
            </a:r>
            <a:r>
              <a:rPr kumimoji="1" lang="it-IT" smtClean="0">
                <a:solidFill>
                  <a:srgbClr val="FFFF00"/>
                </a:solidFill>
                <a:latin typeface="Comic Sans MS" pitchFamily="66" charset="0"/>
              </a:rPr>
              <a:t> l’</a:t>
            </a:r>
            <a:r>
              <a:rPr lang="en-US" b="1" smtClean="0">
                <a:solidFill>
                  <a:srgbClr val="FFFF00"/>
                </a:solidFill>
                <a:latin typeface="Comic Sans MS" pitchFamily="66" charset="0"/>
              </a:rPr>
              <a:t>Ecosistema</a:t>
            </a:r>
          </a:p>
        </p:txBody>
      </p:sp>
      <p:sp>
        <p:nvSpPr>
          <p:cNvPr id="570371" name="Rectangle 3"/>
          <p:cNvSpPr>
            <a:spLocks noGrp="1" noChangeArrowheads="1"/>
          </p:cNvSpPr>
          <p:nvPr>
            <p:ph type="body" idx="1"/>
          </p:nvPr>
        </p:nvSpPr>
        <p:spPr>
          <a:xfrm>
            <a:off x="323850" y="2362200"/>
            <a:ext cx="8424863" cy="4495800"/>
          </a:xfrm>
        </p:spPr>
        <p:txBody>
          <a:bodyPr lIns="92075" tIns="46038" rIns="92075" bIns="46038"/>
          <a:lstStyle/>
          <a:p>
            <a:pPr algn="ctr" eaLnBrk="1" hangingPunct="1">
              <a:spcBef>
                <a:spcPct val="0"/>
              </a:spcBef>
              <a:buFontTx/>
              <a:buNone/>
              <a:defRPr/>
            </a:pPr>
            <a:r>
              <a:rPr lang="en-US" dirty="0" err="1" smtClean="0">
                <a:solidFill>
                  <a:srgbClr val="FFFF00"/>
                </a:solidFill>
                <a:latin typeface="Comic Sans MS" pitchFamily="66" charset="0"/>
              </a:rPr>
              <a:t>Sistema</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dinamico</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di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organismi</a:t>
            </a:r>
            <a:r>
              <a:rPr lang="en-US" dirty="0" smtClean="0">
                <a:solidFill>
                  <a:srgbClr val="FFFF00"/>
                </a:solidFill>
                <a:latin typeface="Comic Sans MS" pitchFamily="66" charset="0"/>
              </a:rPr>
              <a:t> </a:t>
            </a:r>
          </a:p>
          <a:p>
            <a:pPr algn="ctr" eaLnBrk="1" hangingPunct="1">
              <a:spcBef>
                <a:spcPct val="0"/>
              </a:spcBef>
              <a:buFontTx/>
              <a:buNone/>
              <a:defRPr/>
            </a:pPr>
            <a:r>
              <a:rPr lang="en-US" dirty="0" err="1" smtClean="0">
                <a:solidFill>
                  <a:srgbClr val="FFFF00"/>
                </a:solidFill>
                <a:latin typeface="Comic Sans MS" pitchFamily="66" charset="0"/>
              </a:rPr>
              <a:t>che</a:t>
            </a:r>
            <a:r>
              <a:rPr lang="en-US" dirty="0" smtClean="0">
                <a:solidFill>
                  <a:srgbClr val="FFFF00"/>
                </a:solidFill>
                <a:latin typeface="Comic Sans MS" pitchFamily="66" charset="0"/>
              </a:rPr>
              <a:t>  </a:t>
            </a:r>
            <a:r>
              <a:rPr lang="en-US" b="1" dirty="0" err="1" smtClean="0">
                <a:solidFill>
                  <a:srgbClr val="FFFF00"/>
                </a:solidFill>
                <a:effectLst>
                  <a:outerShdw blurRad="38100" dist="38100" dir="2700000" algn="tl">
                    <a:srgbClr val="000000"/>
                  </a:outerShdw>
                </a:effectLst>
                <a:latin typeface="Comic Sans MS" pitchFamily="66" charset="0"/>
              </a:rPr>
              <a:t>interagiscono</a:t>
            </a:r>
            <a:r>
              <a:rPr lang="en-US" b="1" dirty="0" smtClean="0">
                <a:solidFill>
                  <a:srgbClr val="FFFF00"/>
                </a:solidFill>
                <a:effectLst>
                  <a:outerShdw blurRad="38100" dist="38100" dir="2700000" algn="tl">
                    <a:srgbClr val="000000"/>
                  </a:outerShdw>
                </a:effectLst>
                <a:latin typeface="Comic Sans MS" pitchFamily="66" charset="0"/>
              </a:rPr>
              <a:t> </a:t>
            </a:r>
            <a:r>
              <a:rPr lang="en-US" dirty="0" err="1" smtClean="0">
                <a:solidFill>
                  <a:srgbClr val="FFFF00"/>
                </a:solidFill>
                <a:effectLst>
                  <a:outerShdw blurRad="38100" dist="38100" dir="2700000" algn="tl">
                    <a:srgbClr val="000000"/>
                  </a:outerShdw>
                </a:effectLst>
                <a:latin typeface="Comic Sans MS" pitchFamily="66" charset="0"/>
              </a:rPr>
              <a:t>gli</a:t>
            </a:r>
            <a:r>
              <a:rPr lang="en-US" dirty="0" smtClean="0">
                <a:solidFill>
                  <a:srgbClr val="FFFF00"/>
                </a:solidFill>
                <a:effectLst>
                  <a:outerShdw blurRad="38100" dist="38100" dir="2700000" algn="tl">
                    <a:srgbClr val="000000"/>
                  </a:outerShdw>
                </a:effectLst>
                <a:latin typeface="Comic Sans MS" pitchFamily="66" charset="0"/>
              </a:rPr>
              <a:t> </a:t>
            </a:r>
            <a:r>
              <a:rPr lang="en-US" dirty="0" err="1" smtClean="0">
                <a:solidFill>
                  <a:srgbClr val="FFFF00"/>
                </a:solidFill>
                <a:effectLst>
                  <a:outerShdw blurRad="38100" dist="38100" dir="2700000" algn="tl">
                    <a:srgbClr val="000000"/>
                  </a:outerShdw>
                </a:effectLst>
                <a:latin typeface="Comic Sans MS" pitchFamily="66" charset="0"/>
              </a:rPr>
              <a:t>uni</a:t>
            </a:r>
            <a:r>
              <a:rPr lang="en-US" dirty="0" smtClean="0">
                <a:solidFill>
                  <a:srgbClr val="FFFF00"/>
                </a:solidFill>
                <a:effectLst>
                  <a:outerShdw blurRad="38100" dist="38100" dir="2700000" algn="tl">
                    <a:srgbClr val="000000"/>
                  </a:outerShdw>
                </a:effectLst>
                <a:latin typeface="Comic Sans MS" pitchFamily="66" charset="0"/>
              </a:rPr>
              <a:t> con </a:t>
            </a:r>
            <a:r>
              <a:rPr lang="en-US" dirty="0" err="1" smtClean="0">
                <a:solidFill>
                  <a:srgbClr val="FFFF00"/>
                </a:solidFill>
                <a:effectLst>
                  <a:outerShdw blurRad="38100" dist="38100" dir="2700000" algn="tl">
                    <a:srgbClr val="000000"/>
                  </a:outerShdw>
                </a:effectLst>
                <a:latin typeface="Comic Sans MS" pitchFamily="66" charset="0"/>
              </a:rPr>
              <a:t>gli</a:t>
            </a:r>
            <a:r>
              <a:rPr lang="en-US" dirty="0" smtClean="0">
                <a:solidFill>
                  <a:srgbClr val="FFFF00"/>
                </a:solidFill>
                <a:effectLst>
                  <a:outerShdw blurRad="38100" dist="38100" dir="2700000" algn="tl">
                    <a:srgbClr val="000000"/>
                  </a:outerShdw>
                </a:effectLst>
                <a:latin typeface="Comic Sans MS" pitchFamily="66" charset="0"/>
              </a:rPr>
              <a:t> </a:t>
            </a:r>
            <a:r>
              <a:rPr lang="en-US" dirty="0" err="1" smtClean="0">
                <a:solidFill>
                  <a:srgbClr val="FFFF00"/>
                </a:solidFill>
                <a:effectLst>
                  <a:outerShdw blurRad="38100" dist="38100" dir="2700000" algn="tl">
                    <a:srgbClr val="000000"/>
                  </a:outerShdw>
                </a:effectLst>
                <a:latin typeface="Comic Sans MS" pitchFamily="66" charset="0"/>
              </a:rPr>
              <a:t>altri</a:t>
            </a:r>
            <a:r>
              <a:rPr lang="en-US" dirty="0" smtClean="0">
                <a:solidFill>
                  <a:srgbClr val="FFFF00"/>
                </a:solidFill>
                <a:latin typeface="Comic Sans MS" pitchFamily="66" charset="0"/>
              </a:rPr>
              <a:t> </a:t>
            </a:r>
            <a:r>
              <a:rPr lang="en-US" b="1" dirty="0" smtClean="0">
                <a:solidFill>
                  <a:srgbClr val="FFFF00"/>
                </a:solidFill>
                <a:effectLst>
                  <a:outerShdw blurRad="38100" dist="38100" dir="2700000" algn="tl">
                    <a:srgbClr val="000000"/>
                  </a:outerShdw>
                </a:effectLst>
                <a:latin typeface="Comic Sans MS" pitchFamily="66" charset="0"/>
              </a:rPr>
              <a:t>(parte </a:t>
            </a:r>
            <a:r>
              <a:rPr lang="en-US" b="1" dirty="0" err="1" smtClean="0">
                <a:solidFill>
                  <a:srgbClr val="FFFF00"/>
                </a:solidFill>
                <a:effectLst>
                  <a:outerShdw blurRad="38100" dist="38100" dir="2700000" algn="tl">
                    <a:srgbClr val="000000"/>
                  </a:outerShdw>
                </a:effectLst>
                <a:latin typeface="Comic Sans MS" pitchFamily="66" charset="0"/>
              </a:rPr>
              <a:t>biotica</a:t>
            </a:r>
            <a:r>
              <a:rPr lang="en-US" b="1" dirty="0" smtClean="0">
                <a:solidFill>
                  <a:srgbClr val="FFFF00"/>
                </a:solidFill>
                <a:effectLst>
                  <a:outerShdw blurRad="38100" dist="38100" dir="2700000" algn="tl">
                    <a:srgbClr val="000000"/>
                  </a:outerShdw>
                </a:effectLst>
                <a:latin typeface="Comic Sans MS" pitchFamily="66" charset="0"/>
              </a:rPr>
              <a:t>)</a:t>
            </a:r>
            <a:r>
              <a:rPr lang="en-US" dirty="0" smtClean="0">
                <a:solidFill>
                  <a:srgbClr val="FFFF00"/>
                </a:solidFill>
                <a:latin typeface="Comic Sans MS" pitchFamily="66" charset="0"/>
              </a:rPr>
              <a:t> </a:t>
            </a:r>
          </a:p>
          <a:p>
            <a:pPr algn="ctr" eaLnBrk="1" hangingPunct="1">
              <a:spcBef>
                <a:spcPct val="0"/>
              </a:spcBef>
              <a:buFontTx/>
              <a:buNone/>
              <a:defRPr/>
            </a:pPr>
            <a:r>
              <a:rPr lang="en-US" dirty="0" smtClean="0">
                <a:solidFill>
                  <a:srgbClr val="FFFF00"/>
                </a:solidFill>
                <a:latin typeface="Comic Sans MS" pitchFamily="66" charset="0"/>
              </a:rPr>
              <a:t>e con </a:t>
            </a:r>
            <a:r>
              <a:rPr lang="en-US" dirty="0" err="1" smtClean="0">
                <a:solidFill>
                  <a:srgbClr val="FFFF00"/>
                </a:solidFill>
                <a:latin typeface="Comic Sans MS" pitchFamily="66" charset="0"/>
              </a:rPr>
              <a:t>l’ambiente</a:t>
            </a:r>
            <a:r>
              <a:rPr lang="en-US" dirty="0" smtClean="0">
                <a:solidFill>
                  <a:srgbClr val="FFFF00"/>
                </a:solidFill>
                <a:latin typeface="Comic Sans MS" pitchFamily="66" charset="0"/>
              </a:rPr>
              <a:t> </a:t>
            </a:r>
            <a:r>
              <a:rPr lang="en-US" b="1" dirty="0" smtClean="0">
                <a:solidFill>
                  <a:srgbClr val="FFFF00"/>
                </a:solidFill>
                <a:effectLst>
                  <a:outerShdw blurRad="38100" dist="38100" dir="2700000" algn="tl">
                    <a:srgbClr val="000000"/>
                  </a:outerShdw>
                </a:effectLst>
                <a:latin typeface="Comic Sans MS" pitchFamily="66" charset="0"/>
              </a:rPr>
              <a:t>(</a:t>
            </a:r>
            <a:r>
              <a:rPr lang="en-US" b="1" dirty="0" err="1" smtClean="0">
                <a:solidFill>
                  <a:srgbClr val="FFFF00"/>
                </a:solidFill>
                <a:effectLst>
                  <a:outerShdw blurRad="38100" dist="38100" dir="2700000" algn="tl">
                    <a:srgbClr val="000000"/>
                  </a:outerShdw>
                </a:effectLst>
                <a:latin typeface="Comic Sans MS" pitchFamily="66" charset="0"/>
              </a:rPr>
              <a:t>componente</a:t>
            </a:r>
            <a:r>
              <a:rPr lang="en-US" b="1" dirty="0" smtClean="0">
                <a:solidFill>
                  <a:srgbClr val="FFFF00"/>
                </a:solidFill>
                <a:effectLst>
                  <a:outerShdw blurRad="38100" dist="38100" dir="2700000" algn="tl">
                    <a:srgbClr val="000000"/>
                  </a:outerShdw>
                </a:effectLst>
                <a:latin typeface="Comic Sans MS" pitchFamily="66" charset="0"/>
              </a:rPr>
              <a:t> </a:t>
            </a:r>
            <a:r>
              <a:rPr lang="en-US" b="1" dirty="0" err="1" smtClean="0">
                <a:solidFill>
                  <a:srgbClr val="FFFF00"/>
                </a:solidFill>
                <a:effectLst>
                  <a:outerShdw blurRad="38100" dist="38100" dir="2700000" algn="tl">
                    <a:srgbClr val="000000"/>
                  </a:outerShdw>
                </a:effectLst>
                <a:latin typeface="Comic Sans MS" pitchFamily="66" charset="0"/>
              </a:rPr>
              <a:t>abiotica</a:t>
            </a:r>
            <a:r>
              <a:rPr lang="en-US" b="1" dirty="0" smtClean="0">
                <a:solidFill>
                  <a:srgbClr val="FFFF00"/>
                </a:solidFill>
                <a:effectLst>
                  <a:outerShdw blurRad="38100" dist="38100" dir="2700000" algn="tl">
                    <a:srgbClr val="000000"/>
                  </a:outerShd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animEffect transition="in" filter="wipe(left)">
                                      <p:cBhvr>
                                        <p:cTn id="7" dur="500"/>
                                        <p:tgtEl>
                                          <p:spTgt spid="570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0371">
                                            <p:txEl>
                                              <p:pRg st="1" end="1"/>
                                            </p:txEl>
                                          </p:spTgt>
                                        </p:tgtEl>
                                        <p:attrNameLst>
                                          <p:attrName>style.visibility</p:attrName>
                                        </p:attrNameLst>
                                      </p:cBhvr>
                                      <p:to>
                                        <p:strVal val="visible"/>
                                      </p:to>
                                    </p:set>
                                    <p:animEffect transition="in" filter="wipe(left)">
                                      <p:cBhvr>
                                        <p:cTn id="12" dur="500"/>
                                        <p:tgtEl>
                                          <p:spTgt spid="570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0371">
                                            <p:txEl>
                                              <p:pRg st="2" end="2"/>
                                            </p:txEl>
                                          </p:spTgt>
                                        </p:tgtEl>
                                        <p:attrNameLst>
                                          <p:attrName>style.visibility</p:attrName>
                                        </p:attrNameLst>
                                      </p:cBhvr>
                                      <p:to>
                                        <p:strVal val="visible"/>
                                      </p:to>
                                    </p:set>
                                    <p:animEffect transition="in" filter="wipe(left)">
                                      <p:cBhvr>
                                        <p:cTn id="17" dur="500"/>
                                        <p:tgtEl>
                                          <p:spTgt spid="570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2" descr="Successionjpg"/>
          <p:cNvPicPr>
            <a:picLocks noChangeAspect="1" noChangeArrowheads="1"/>
          </p:cNvPicPr>
          <p:nvPr/>
        </p:nvPicPr>
        <p:blipFill>
          <a:blip r:embed="rId2">
            <a:lum bright="2000"/>
            <a:extLst>
              <a:ext uri="{28A0092B-C50C-407E-A947-70E740481C1C}">
                <a14:useLocalDpi xmlns:a14="http://schemas.microsoft.com/office/drawing/2010/main" val="0"/>
              </a:ext>
            </a:extLst>
          </a:blip>
          <a:srcRect l="8293" t="4344" r="2592" b="2765"/>
          <a:stretch>
            <a:fillRect/>
          </a:stretch>
        </p:blipFill>
        <p:spPr bwMode="auto">
          <a:xfrm>
            <a:off x="468313" y="0"/>
            <a:ext cx="7885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2" descr="successionisecondarie"/>
          <p:cNvPicPr>
            <a:picLocks noChangeAspect="1" noChangeArrowheads="1"/>
          </p:cNvPicPr>
          <p:nvPr/>
        </p:nvPicPr>
        <p:blipFill>
          <a:blip r:embed="rId2">
            <a:extLst>
              <a:ext uri="{28A0092B-C50C-407E-A947-70E740481C1C}">
                <a14:useLocalDpi xmlns:a14="http://schemas.microsoft.com/office/drawing/2010/main" val="0"/>
              </a:ext>
            </a:extLst>
          </a:blip>
          <a:srcRect l="1646" t="3598" r="4938" b="1199"/>
          <a:stretch>
            <a:fillRect/>
          </a:stretch>
        </p:blipFill>
        <p:spPr bwMode="auto">
          <a:xfrm>
            <a:off x="2339975"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7" name="Rectangle 3"/>
          <p:cNvSpPr>
            <a:spLocks noChangeArrowheads="1"/>
          </p:cNvSpPr>
          <p:nvPr/>
        </p:nvSpPr>
        <p:spPr bwMode="auto">
          <a:xfrm>
            <a:off x="0" y="836613"/>
            <a:ext cx="2484438" cy="3597275"/>
          </a:xfrm>
          <a:prstGeom prst="rect">
            <a:avLst/>
          </a:prstGeom>
          <a:noFill/>
          <a:ln w="9525">
            <a:noFill/>
            <a:miter lim="800000"/>
            <a:headEnd/>
            <a:tailEnd/>
          </a:ln>
          <a:effectLst/>
        </p:spPr>
        <p:txBody>
          <a:bodyPr>
            <a:spAutoFit/>
          </a:bodyPr>
          <a:lstStyle/>
          <a:p>
            <a:pPr algn="l">
              <a:defRPr/>
            </a:pPr>
            <a:r>
              <a:rPr lang="it-IT" sz="2000" b="1">
                <a:solidFill>
                  <a:srgbClr val="000000"/>
                </a:solidFill>
                <a:effectLst>
                  <a:outerShdw blurRad="38100" dist="38100" dir="2700000" algn="tl">
                    <a:srgbClr val="FFFFFF"/>
                  </a:outerShdw>
                </a:effectLst>
              </a:rPr>
              <a:t>SUCCESSIONE </a:t>
            </a:r>
          </a:p>
          <a:p>
            <a:pPr algn="l">
              <a:defRPr/>
            </a:pPr>
            <a:r>
              <a:rPr lang="it-IT" sz="2000" b="1">
                <a:solidFill>
                  <a:srgbClr val="000000"/>
                </a:solidFill>
                <a:effectLst>
                  <a:outerShdw blurRad="38100" dist="38100" dir="2700000" algn="tl">
                    <a:srgbClr val="FFFFFF"/>
                  </a:outerShdw>
                </a:effectLst>
              </a:rPr>
              <a:t>SECONDARIA =</a:t>
            </a:r>
          </a:p>
          <a:p>
            <a:pPr algn="l">
              <a:defRPr/>
            </a:pPr>
            <a:r>
              <a:rPr lang="it-IT" sz="2000" b="1">
                <a:solidFill>
                  <a:srgbClr val="000000"/>
                </a:solidFill>
                <a:effectLst>
                  <a:outerShdw blurRad="38100" dist="38100" dir="2700000" algn="tl">
                    <a:srgbClr val="FFFFFF"/>
                  </a:outerShdw>
                </a:effectLst>
              </a:rPr>
              <a:t>se la comunità occupa un habitat precedentemente colonizzato</a:t>
            </a:r>
          </a:p>
          <a:p>
            <a:pPr algn="l">
              <a:defRPr/>
            </a:pPr>
            <a:r>
              <a:rPr lang="it-IT" sz="2000" b="1">
                <a:solidFill>
                  <a:srgbClr val="000000"/>
                </a:solidFill>
                <a:effectLst>
                  <a:outerShdw blurRad="38100" dist="38100" dir="2700000" algn="tl">
                    <a:srgbClr val="FFFFFF"/>
                  </a:outerShdw>
                </a:effectLst>
              </a:rPr>
              <a:t>in cui la comunità  è stata DISTRUTTA o ALTERATA</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3714" name="Picture 2" descr="climaxjpg"/>
          <p:cNvPicPr>
            <a:picLocks noChangeAspect="1" noChangeArrowheads="1"/>
          </p:cNvPicPr>
          <p:nvPr/>
        </p:nvPicPr>
        <p:blipFill>
          <a:blip r:embed="rId2">
            <a:extLst>
              <a:ext uri="{28A0092B-C50C-407E-A947-70E740481C1C}">
                <a14:useLocalDpi xmlns:a14="http://schemas.microsoft.com/office/drawing/2010/main" val="0"/>
              </a:ext>
            </a:extLst>
          </a:blip>
          <a:srcRect r="1636" b="1654"/>
          <a:stretch>
            <a:fillRect/>
          </a:stretch>
        </p:blipFill>
        <p:spPr bwMode="auto">
          <a:xfrm>
            <a:off x="1908175" y="30163"/>
            <a:ext cx="7235825"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9491" name="Rectangle 3"/>
          <p:cNvSpPr>
            <a:spLocks noChangeArrowheads="1"/>
          </p:cNvSpPr>
          <p:nvPr/>
        </p:nvSpPr>
        <p:spPr bwMode="auto">
          <a:xfrm>
            <a:off x="0" y="1196975"/>
            <a:ext cx="2268538" cy="4054475"/>
          </a:xfrm>
          <a:prstGeom prst="rect">
            <a:avLst/>
          </a:prstGeom>
          <a:noFill/>
          <a:ln w="9525">
            <a:noFill/>
            <a:miter lim="800000"/>
            <a:headEnd/>
            <a:tailEnd/>
          </a:ln>
          <a:effectLst/>
        </p:spPr>
        <p:txBody>
          <a:bodyPr>
            <a:spAutoFit/>
          </a:bodyPr>
          <a:lstStyle/>
          <a:p>
            <a:pPr algn="l">
              <a:defRPr/>
            </a:pPr>
            <a:r>
              <a:rPr lang="it-IT" sz="2000" b="1">
                <a:solidFill>
                  <a:srgbClr val="000000"/>
                </a:solidFill>
                <a:effectLst>
                  <a:outerShdw blurRad="38100" dist="38100" dir="2700000" algn="tl">
                    <a:srgbClr val="FFFFFF"/>
                  </a:outerShdw>
                </a:effectLst>
              </a:rPr>
              <a:t>AL TERMINE DI UNA SUCCESSIONE PRIMARIA O SECONDARIA  si sviluppa una  COMUNITA’ in grado di resistere ad ulteriori cambiamenti = COMUNITA’ CLIMAX</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00" y="0"/>
            <a:ext cx="612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8515" name="Text Box 3"/>
          <p:cNvSpPr txBox="1">
            <a:spLocks noChangeArrowheads="1"/>
          </p:cNvSpPr>
          <p:nvPr/>
        </p:nvSpPr>
        <p:spPr bwMode="auto">
          <a:xfrm>
            <a:off x="0" y="188913"/>
            <a:ext cx="3132138" cy="4708981"/>
          </a:xfrm>
          <a:prstGeom prst="rect">
            <a:avLst/>
          </a:prstGeom>
          <a:noFill/>
          <a:ln w="9525">
            <a:noFill/>
            <a:miter lim="800000"/>
            <a:headEnd/>
            <a:tailEnd/>
          </a:ln>
          <a:effectLst/>
        </p:spPr>
        <p:txBody>
          <a:bodyPr>
            <a:spAutoFit/>
          </a:bodyPr>
          <a:lstStyle/>
          <a:p>
            <a:pPr>
              <a:spcBef>
                <a:spcPct val="50000"/>
              </a:spcBef>
              <a:defRPr/>
            </a:pPr>
            <a:r>
              <a:rPr lang="it-IT" sz="2400" b="1" dirty="0" smtClean="0">
                <a:effectLst>
                  <a:outerShdw blurRad="38100" dist="38100" dir="2700000" algn="tl">
                    <a:srgbClr val="000000"/>
                  </a:outerShdw>
                </a:effectLst>
              </a:rPr>
              <a:t>I </a:t>
            </a:r>
            <a:r>
              <a:rPr lang="it-IT" sz="2400" b="1" dirty="0">
                <a:effectLst>
                  <a:outerShdw blurRad="38100" dist="38100" dir="2700000" algn="tl">
                    <a:srgbClr val="000000"/>
                  </a:outerShdw>
                </a:effectLst>
              </a:rPr>
              <a:t>CICLI BIOGEOCHIMICI…</a:t>
            </a:r>
          </a:p>
          <a:p>
            <a:pPr>
              <a:spcBef>
                <a:spcPct val="50000"/>
              </a:spcBef>
              <a:defRPr/>
            </a:pPr>
            <a:endParaRPr lang="it-IT" sz="2400" dirty="0"/>
          </a:p>
          <a:p>
            <a:pPr>
              <a:spcBef>
                <a:spcPct val="50000"/>
              </a:spcBef>
              <a:buFontTx/>
              <a:buChar char="•"/>
              <a:defRPr/>
            </a:pPr>
            <a:r>
              <a:rPr lang="it-IT" sz="2400" dirty="0"/>
              <a:t> CARBONIO</a:t>
            </a:r>
          </a:p>
          <a:p>
            <a:pPr>
              <a:spcBef>
                <a:spcPct val="50000"/>
              </a:spcBef>
              <a:buFontTx/>
              <a:buChar char="•"/>
              <a:defRPr/>
            </a:pPr>
            <a:r>
              <a:rPr lang="it-IT" sz="2400" dirty="0"/>
              <a:t> H</a:t>
            </a:r>
            <a:r>
              <a:rPr lang="it-IT" sz="2400" baseline="-25000" dirty="0"/>
              <a:t>2</a:t>
            </a:r>
            <a:r>
              <a:rPr lang="it-IT" sz="2400" dirty="0"/>
              <a:t>0</a:t>
            </a:r>
          </a:p>
          <a:p>
            <a:pPr>
              <a:spcBef>
                <a:spcPct val="50000"/>
              </a:spcBef>
              <a:buFontTx/>
              <a:buChar char="•"/>
              <a:defRPr/>
            </a:pPr>
            <a:r>
              <a:rPr lang="it-IT" sz="2400" dirty="0"/>
              <a:t> CO</a:t>
            </a:r>
            <a:r>
              <a:rPr lang="it-IT" sz="2400" baseline="-25000" dirty="0"/>
              <a:t>2</a:t>
            </a:r>
          </a:p>
          <a:p>
            <a:pPr>
              <a:spcBef>
                <a:spcPct val="50000"/>
              </a:spcBef>
              <a:buFontTx/>
              <a:buChar char="•"/>
              <a:defRPr/>
            </a:pPr>
            <a:r>
              <a:rPr lang="it-IT" sz="2400" dirty="0"/>
              <a:t> FOSFORO</a:t>
            </a:r>
          </a:p>
          <a:p>
            <a:pPr>
              <a:spcBef>
                <a:spcPct val="50000"/>
              </a:spcBef>
              <a:buFontTx/>
              <a:buChar char="•"/>
              <a:defRPr/>
            </a:pPr>
            <a:r>
              <a:rPr lang="it-IT" sz="2400" dirty="0"/>
              <a:t> ZOLFO</a:t>
            </a:r>
          </a:p>
          <a:p>
            <a:pPr>
              <a:spcBef>
                <a:spcPct val="50000"/>
              </a:spcBef>
              <a:buFontTx/>
              <a:buChar char="•"/>
              <a:defRPr/>
            </a:pPr>
            <a:r>
              <a:rPr lang="it-IT" sz="2400" dirty="0"/>
              <a:t> AZOTO</a:t>
            </a:r>
          </a:p>
        </p:txBody>
      </p:sp>
    </p:spTree>
    <p:extLst>
      <p:ext uri="{BB962C8B-B14F-4D97-AF65-F5344CB8AC3E}">
        <p14:creationId xmlns:p14="http://schemas.microsoft.com/office/powerpoint/2010/main" val="141474743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52538" y="609600"/>
            <a:ext cx="6748462" cy="5105400"/>
          </a:xfrm>
        </p:spPr>
        <p:txBody>
          <a:bodyPr/>
          <a:lstStyle/>
          <a:p>
            <a:pPr>
              <a:defRPr/>
            </a:pPr>
            <a:r>
              <a:rPr lang="it-IT" sz="3600" dirty="0" smtClean="0">
                <a:solidFill>
                  <a:srgbClr val="FFFF00"/>
                </a:solidFill>
                <a:latin typeface="Comic Sans MS" pitchFamily="66" charset="0"/>
              </a:rPr>
              <a:t>Ioni e molecole dei nutrienti essenziali per la vita sono trasferiti continuamente dall’ambiente fisico agli organismi degli ecosistemi attraverso dei percorsi circolari detti </a:t>
            </a:r>
            <a:br>
              <a:rPr lang="it-IT" sz="3600" dirty="0" smtClean="0">
                <a:solidFill>
                  <a:srgbClr val="FFFF00"/>
                </a:solidFill>
                <a:latin typeface="Comic Sans MS" pitchFamily="66" charset="0"/>
              </a:rPr>
            </a:br>
            <a:r>
              <a:rPr lang="it-IT" sz="3600" dirty="0" smtClean="0">
                <a:solidFill>
                  <a:srgbClr val="FFFF00"/>
                </a:solidFill>
                <a:latin typeface="Comic Sans MS" pitchFamily="66" charset="0"/>
              </a:rPr>
              <a:t/>
            </a:r>
            <a:br>
              <a:rPr lang="it-IT" sz="3600" dirty="0" smtClean="0">
                <a:solidFill>
                  <a:srgbClr val="FFFF00"/>
                </a:solidFill>
                <a:latin typeface="Comic Sans MS" pitchFamily="66" charset="0"/>
              </a:rPr>
            </a:br>
            <a:r>
              <a:rPr lang="it-IT" sz="3600" b="1" dirty="0" smtClean="0">
                <a:solidFill>
                  <a:srgbClr val="FFFF00"/>
                </a:solidFill>
                <a:latin typeface="Comic Sans MS" pitchFamily="66" charset="0"/>
              </a:rPr>
              <a:t>CICLI BIOGEOCHIMICI</a:t>
            </a:r>
            <a:endParaRPr lang="it-IT" sz="4000" dirty="0" smtClean="0">
              <a:solidFill>
                <a:srgbClr val="FFFF00"/>
              </a:solidFill>
              <a:latin typeface="Comic Sans MS" pitchFamily="66" charset="0"/>
            </a:endParaRPr>
          </a:p>
        </p:txBody>
      </p:sp>
    </p:spTree>
    <p:extLst>
      <p:ext uri="{BB962C8B-B14F-4D97-AF65-F5344CB8AC3E}">
        <p14:creationId xmlns:p14="http://schemas.microsoft.com/office/powerpoint/2010/main" val="6079144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a:xfrm>
            <a:off x="179388" y="0"/>
            <a:ext cx="8964612" cy="4876800"/>
          </a:xfrm>
        </p:spPr>
        <p:txBody>
          <a:bodyPr/>
          <a:lstStyle/>
          <a:p>
            <a:pPr>
              <a:defRPr/>
            </a:pPr>
            <a:r>
              <a:rPr lang="it-IT" sz="3200" dirty="0" smtClean="0">
                <a:solidFill>
                  <a:srgbClr val="FFFF00"/>
                </a:solidFill>
                <a:latin typeface="Comic Sans MS" pitchFamily="66" charset="0"/>
              </a:rPr>
              <a:t>Le modalità di riciclo degli elementi sono </a:t>
            </a:r>
            <a:r>
              <a:rPr lang="it-IT" sz="3200" dirty="0" smtClean="0">
                <a:solidFill>
                  <a:srgbClr val="FFFF00"/>
                </a:solidFill>
                <a:latin typeface="Comic Sans MS" pitchFamily="66" charset="0"/>
              </a:rPr>
              <a:t>diverse </a:t>
            </a:r>
            <a:r>
              <a:rPr lang="it-IT" sz="3200" dirty="0" smtClean="0">
                <a:solidFill>
                  <a:srgbClr val="FFFF00"/>
                </a:solidFill>
                <a:latin typeface="Comic Sans MS" pitchFamily="66" charset="0"/>
              </a:rPr>
              <a:t>da habitat ad habitat e quindi da ecosistema ad ecosistema.</a:t>
            </a:r>
            <a:br>
              <a:rPr lang="it-IT" sz="3200" dirty="0" smtClean="0">
                <a:solidFill>
                  <a:srgbClr val="FFFF00"/>
                </a:solidFill>
                <a:latin typeface="Comic Sans MS" pitchFamily="66" charset="0"/>
              </a:rPr>
            </a:br>
            <a:r>
              <a:rPr lang="it-IT" sz="3200" dirty="0" smtClean="0">
                <a:solidFill>
                  <a:srgbClr val="FFFF00"/>
                </a:solidFill>
                <a:latin typeface="Comic Sans MS" pitchFamily="66" charset="0"/>
              </a:rPr>
              <a:t/>
            </a:r>
            <a:br>
              <a:rPr lang="it-IT" sz="3200" dirty="0" smtClean="0">
                <a:solidFill>
                  <a:srgbClr val="FFFF00"/>
                </a:solidFill>
                <a:latin typeface="Comic Sans MS" pitchFamily="66" charset="0"/>
              </a:rPr>
            </a:br>
            <a:endParaRPr lang="it-IT" b="1" dirty="0" smtClean="0">
              <a:solidFill>
                <a:srgbClr val="FFFF00"/>
              </a:solidFill>
              <a:latin typeface="Comic Sans MS" pitchFamily="66" charset="0"/>
            </a:endParaRPr>
          </a:p>
        </p:txBody>
      </p:sp>
      <p:pic>
        <p:nvPicPr>
          <p:cNvPr id="32771"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781300"/>
            <a:ext cx="57499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71969962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9388" y="1052513"/>
            <a:ext cx="8713787" cy="639762"/>
          </a:xfrm>
        </p:spPr>
        <p:txBody>
          <a:bodyPr/>
          <a:lstStyle/>
          <a:p>
            <a:pPr algn="just" eaLnBrk="1" hangingPunct="1">
              <a:defRPr/>
            </a:pPr>
            <a:r>
              <a:rPr lang="it-IT" sz="3200" dirty="0" smtClean="0">
                <a:solidFill>
                  <a:srgbClr val="FFFF00"/>
                </a:solidFill>
                <a:latin typeface="Comic Sans MS" pitchFamily="66" charset="0"/>
              </a:rPr>
              <a:t>In base alla localizzazione del pool di riserva, i cicli </a:t>
            </a:r>
            <a:r>
              <a:rPr lang="it-IT" sz="3200" dirty="0" err="1" smtClean="0">
                <a:solidFill>
                  <a:srgbClr val="FFFF00"/>
                </a:solidFill>
                <a:latin typeface="Comic Sans MS" pitchFamily="66" charset="0"/>
              </a:rPr>
              <a:t>biogeochimici</a:t>
            </a:r>
            <a:r>
              <a:rPr lang="it-IT" sz="3200" dirty="0" smtClean="0">
                <a:solidFill>
                  <a:srgbClr val="FFFF00"/>
                </a:solidFill>
                <a:latin typeface="Comic Sans MS" pitchFamily="66" charset="0"/>
              </a:rPr>
              <a:t> vengono distinti in:</a:t>
            </a:r>
            <a:br>
              <a:rPr lang="it-IT" sz="3200" dirty="0" smtClean="0">
                <a:solidFill>
                  <a:srgbClr val="FFFF00"/>
                </a:solidFill>
                <a:latin typeface="Comic Sans MS" pitchFamily="66" charset="0"/>
              </a:rPr>
            </a:br>
            <a:endParaRPr lang="it-IT" sz="3200" b="1" dirty="0" smtClean="0">
              <a:solidFill>
                <a:srgbClr val="FFFF00"/>
              </a:solidFill>
              <a:latin typeface="Comic Sans MS" pitchFamily="66" charset="0"/>
            </a:endParaRPr>
          </a:p>
        </p:txBody>
      </p:sp>
      <p:sp>
        <p:nvSpPr>
          <p:cNvPr id="33795" name="Rectangle 3"/>
          <p:cNvSpPr>
            <a:spLocks noGrp="1" noChangeArrowheads="1"/>
          </p:cNvSpPr>
          <p:nvPr>
            <p:ph type="body" idx="1"/>
          </p:nvPr>
        </p:nvSpPr>
        <p:spPr>
          <a:xfrm>
            <a:off x="0" y="2060575"/>
            <a:ext cx="8893175" cy="4495800"/>
          </a:xfrm>
        </p:spPr>
        <p:txBody>
          <a:bodyPr/>
          <a:lstStyle/>
          <a:p>
            <a:pPr eaLnBrk="1" hangingPunct="1">
              <a:lnSpc>
                <a:spcPct val="90000"/>
              </a:lnSpc>
            </a:pPr>
            <a:r>
              <a:rPr lang="it-IT" altLang="it-IT" sz="2400" b="1" dirty="0" smtClean="0">
                <a:solidFill>
                  <a:srgbClr val="FFFF00"/>
                </a:solidFill>
                <a:latin typeface="Comic Sans MS" pitchFamily="66" charset="0"/>
              </a:rPr>
              <a:t>gassosi</a:t>
            </a:r>
            <a:r>
              <a:rPr lang="it-IT" altLang="it-IT" sz="2400" dirty="0" smtClean="0">
                <a:solidFill>
                  <a:srgbClr val="FFFF00"/>
                </a:solidFill>
                <a:latin typeface="Comic Sans MS" pitchFamily="66" charset="0"/>
              </a:rPr>
              <a:t>, dove il pool di riserva è l'atmosfera o l'idrosfera </a:t>
            </a:r>
          </a:p>
          <a:p>
            <a:pPr eaLnBrk="1" hangingPunct="1">
              <a:lnSpc>
                <a:spcPct val="90000"/>
              </a:lnSpc>
              <a:buFontTx/>
              <a:buNone/>
            </a:pPr>
            <a:r>
              <a:rPr lang="it-IT" altLang="it-IT" sz="2400" dirty="0" smtClean="0">
                <a:solidFill>
                  <a:srgbClr val="FFFF00"/>
                </a:solidFill>
                <a:latin typeface="Comic Sans MS" pitchFamily="66" charset="0"/>
              </a:rPr>
              <a:t>    es: ciclo dell'acqua </a:t>
            </a:r>
          </a:p>
          <a:p>
            <a:pPr eaLnBrk="1" hangingPunct="1">
              <a:lnSpc>
                <a:spcPct val="90000"/>
              </a:lnSpc>
              <a:buFontTx/>
              <a:buNone/>
            </a:pPr>
            <a:r>
              <a:rPr lang="it-IT" altLang="it-IT" sz="2400" dirty="0" smtClean="0">
                <a:solidFill>
                  <a:srgbClr val="FFFF00"/>
                </a:solidFill>
                <a:latin typeface="Comic Sans MS" pitchFamily="66" charset="0"/>
              </a:rPr>
              <a:t>          ciclo dell'azoto</a:t>
            </a:r>
          </a:p>
          <a:p>
            <a:pPr eaLnBrk="1" hangingPunct="1">
              <a:lnSpc>
                <a:spcPct val="90000"/>
              </a:lnSpc>
              <a:buFontTx/>
              <a:buNone/>
            </a:pPr>
            <a:r>
              <a:rPr lang="it-IT" altLang="it-IT" sz="2400" dirty="0" smtClean="0">
                <a:solidFill>
                  <a:srgbClr val="FFFF00"/>
                </a:solidFill>
                <a:latin typeface="Comic Sans MS" pitchFamily="66" charset="0"/>
              </a:rPr>
              <a:t>          ciclo del carbonio </a:t>
            </a:r>
          </a:p>
          <a:p>
            <a:pPr eaLnBrk="1" hangingPunct="1">
              <a:lnSpc>
                <a:spcPct val="90000"/>
              </a:lnSpc>
              <a:buFontTx/>
              <a:buNone/>
            </a:pPr>
            <a:endParaRPr lang="it-IT" altLang="it-IT" sz="2400" dirty="0" smtClean="0">
              <a:solidFill>
                <a:srgbClr val="FFFF00"/>
              </a:solidFill>
              <a:latin typeface="Comic Sans MS" pitchFamily="66" charset="0"/>
            </a:endParaRPr>
          </a:p>
          <a:p>
            <a:pPr eaLnBrk="1" hangingPunct="1">
              <a:lnSpc>
                <a:spcPct val="90000"/>
              </a:lnSpc>
            </a:pPr>
            <a:r>
              <a:rPr lang="it-IT" altLang="it-IT" sz="2400" b="1" dirty="0" smtClean="0">
                <a:solidFill>
                  <a:srgbClr val="FFFF00"/>
                </a:solidFill>
                <a:latin typeface="Comic Sans MS" pitchFamily="66" charset="0"/>
              </a:rPr>
              <a:t>sedimentari</a:t>
            </a:r>
            <a:r>
              <a:rPr lang="it-IT" altLang="it-IT" sz="2400" dirty="0" smtClean="0">
                <a:solidFill>
                  <a:srgbClr val="FFFF00"/>
                </a:solidFill>
                <a:latin typeface="Comic Sans MS" pitchFamily="66" charset="0"/>
              </a:rPr>
              <a:t>, dove </a:t>
            </a:r>
            <a:r>
              <a:rPr lang="it-IT" altLang="it-IT" sz="2400" dirty="0" smtClean="0">
                <a:solidFill>
                  <a:srgbClr val="FFFF00"/>
                </a:solidFill>
                <a:latin typeface="Comic Sans MS" pitchFamily="66" charset="0"/>
              </a:rPr>
              <a:t>il pool di riserva è la </a:t>
            </a:r>
            <a:r>
              <a:rPr lang="it-IT" altLang="it-IT" sz="2400" dirty="0" smtClean="0">
                <a:solidFill>
                  <a:srgbClr val="FFFF00"/>
                </a:solidFill>
                <a:latin typeface="Comic Sans MS" pitchFamily="66" charset="0"/>
              </a:rPr>
              <a:t>litosfera </a:t>
            </a:r>
          </a:p>
          <a:p>
            <a:pPr eaLnBrk="1" hangingPunct="1">
              <a:lnSpc>
                <a:spcPct val="90000"/>
              </a:lnSpc>
              <a:buFontTx/>
              <a:buNone/>
            </a:pPr>
            <a:r>
              <a:rPr lang="it-IT" altLang="it-IT" sz="2400" dirty="0" smtClean="0">
                <a:solidFill>
                  <a:srgbClr val="FFFF00"/>
                </a:solidFill>
                <a:latin typeface="Comic Sans MS" pitchFamily="66" charset="0"/>
              </a:rPr>
              <a:t>    es: ciclo del fosforo </a:t>
            </a:r>
          </a:p>
          <a:p>
            <a:pPr eaLnBrk="1" hangingPunct="1">
              <a:lnSpc>
                <a:spcPct val="90000"/>
              </a:lnSpc>
              <a:buFontTx/>
              <a:buNone/>
            </a:pPr>
            <a:r>
              <a:rPr lang="it-IT" altLang="it-IT" sz="2400" dirty="0" smtClean="0">
                <a:solidFill>
                  <a:srgbClr val="FFFF00"/>
                </a:solidFill>
                <a:latin typeface="Comic Sans MS" pitchFamily="66" charset="0"/>
              </a:rPr>
              <a:t>          ciclo dello zolfo </a:t>
            </a:r>
          </a:p>
          <a:p>
            <a:pPr eaLnBrk="1" hangingPunct="1">
              <a:lnSpc>
                <a:spcPct val="90000"/>
              </a:lnSpc>
              <a:buFontTx/>
              <a:buNone/>
            </a:pPr>
            <a:r>
              <a:rPr lang="it-IT" altLang="it-IT" sz="2400" dirty="0" smtClean="0">
                <a:solidFill>
                  <a:srgbClr val="FFFF00"/>
                </a:solidFill>
                <a:latin typeface="Comic Sans MS" pitchFamily="66" charset="0"/>
              </a:rPr>
              <a:t>          ciclo del ferro </a:t>
            </a:r>
          </a:p>
          <a:p>
            <a:pPr eaLnBrk="1" hangingPunct="1">
              <a:lnSpc>
                <a:spcPct val="90000"/>
              </a:lnSpc>
            </a:pPr>
            <a:endParaRPr lang="it-IT" altLang="it-IT" sz="2400" dirty="0" smtClean="0">
              <a:solidFill>
                <a:srgbClr val="FFFF00"/>
              </a:solidFill>
              <a:latin typeface="Comic Sans MS" pitchFamily="66" charset="0"/>
            </a:endParaRPr>
          </a:p>
          <a:p>
            <a:pPr eaLnBrk="1" hangingPunct="1">
              <a:lnSpc>
                <a:spcPct val="90000"/>
              </a:lnSpc>
            </a:pPr>
            <a:endParaRPr lang="it-IT" altLang="it-IT" sz="2400" dirty="0" smtClean="0">
              <a:solidFill>
                <a:srgbClr val="FFFF00"/>
              </a:solidFill>
              <a:latin typeface="Comic Sans MS" pitchFamily="66" charset="0"/>
            </a:endParaRPr>
          </a:p>
        </p:txBody>
      </p:sp>
    </p:spTree>
    <p:extLst>
      <p:ext uri="{BB962C8B-B14F-4D97-AF65-F5344CB8AC3E}">
        <p14:creationId xmlns:p14="http://schemas.microsoft.com/office/powerpoint/2010/main" val="130121333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a:solidFill>
                  <a:srgbClr val="FFFF00"/>
                </a:solidFill>
                <a:latin typeface="Comic Sans MS" pitchFamily="66" charset="0"/>
              </a:rPr>
              <a:t>I </a:t>
            </a:r>
            <a:r>
              <a:rPr lang="it-IT" altLang="it-IT" sz="2400" b="1">
                <a:solidFill>
                  <a:srgbClr val="FFFF00"/>
                </a:solidFill>
                <a:latin typeface="Comic Sans MS" pitchFamily="66" charset="0"/>
              </a:rPr>
              <a:t>cicli biogeochimici</a:t>
            </a:r>
            <a:r>
              <a:rPr lang="it-IT" altLang="it-IT" sz="2400">
                <a:solidFill>
                  <a:srgbClr val="FFFF00"/>
                </a:solidFill>
                <a:latin typeface="Comic Sans MS" pitchFamily="66" charset="0"/>
              </a:rPr>
              <a:t> sono processi in equilibrio dinamico attraverso i quali avviene la circolazione di elementi chimici e di energia, nell'interazione tra ambiente fisico e organismi viventi. </a:t>
            </a:r>
          </a:p>
          <a:p>
            <a:pPr algn="just" eaLnBrk="1" hangingPunct="1">
              <a:spcBef>
                <a:spcPct val="50000"/>
              </a:spcBef>
              <a:buClrTx/>
              <a:buFontTx/>
              <a:buNone/>
            </a:pPr>
            <a:r>
              <a:rPr lang="it-IT" altLang="it-IT" sz="2400">
                <a:solidFill>
                  <a:srgbClr val="FFFF00"/>
                </a:solidFill>
                <a:latin typeface="Comic Sans MS" pitchFamily="66" charset="0"/>
              </a:rPr>
              <a:t>Un ciclo è costituito da un  </a:t>
            </a:r>
            <a:r>
              <a:rPr lang="it-IT" altLang="it-IT" sz="2400" b="1">
                <a:solidFill>
                  <a:srgbClr val="FFFF00"/>
                </a:solidFill>
                <a:latin typeface="Comic Sans MS" pitchFamily="66" charset="0"/>
              </a:rPr>
              <a:t>comparto biologico</a:t>
            </a:r>
            <a:r>
              <a:rPr lang="it-IT" altLang="it-IT" sz="2400">
                <a:solidFill>
                  <a:srgbClr val="FFFF00"/>
                </a:solidFill>
                <a:latin typeface="Comic Sans MS" pitchFamily="66" charset="0"/>
              </a:rPr>
              <a:t> e da un </a:t>
            </a:r>
            <a:r>
              <a:rPr lang="it-IT" altLang="it-IT" sz="2400" b="1">
                <a:solidFill>
                  <a:srgbClr val="FFFF00"/>
                </a:solidFill>
                <a:latin typeface="Comic Sans MS" pitchFamily="66" charset="0"/>
              </a:rPr>
              <a:t>comparto geologico</a:t>
            </a:r>
            <a:r>
              <a:rPr lang="it-IT" altLang="it-IT" sz="2400">
                <a:solidFill>
                  <a:srgbClr val="FFFF00"/>
                </a:solidFill>
                <a:latin typeface="Comic Sans MS" pitchFamily="66" charset="0"/>
              </a:rPr>
              <a:t> di riserva collegati mediante le sostanze inorganiche utilizzabili dai viventi (i nutrienti).</a:t>
            </a:r>
            <a:r>
              <a:rPr lang="it-IT" altLang="it-IT" sz="2400">
                <a:solidFill>
                  <a:srgbClr val="FFFF00"/>
                </a:solidFill>
                <a:latin typeface="Comic Sans MS" pitchFamily="66" charset="0"/>
                <a:cs typeface="Times New Roman" pitchFamily="18" charset="0"/>
              </a:rPr>
              <a:t> </a:t>
            </a:r>
            <a:endParaRPr lang="it-IT" altLang="it-IT" sz="2400">
              <a:solidFill>
                <a:srgbClr val="FFFF00"/>
              </a:solidFill>
              <a:latin typeface="Comic Sans MS" pitchFamily="66" charset="0"/>
            </a:endParaRPr>
          </a:p>
        </p:txBody>
      </p:sp>
      <p:pic>
        <p:nvPicPr>
          <p:cNvPr id="30723" name="Picture 3" descr="ciclogeob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388" y="3141663"/>
            <a:ext cx="5154612"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194" y="3071813"/>
            <a:ext cx="394691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SzPct val="90000"/>
              <a:buFontTx/>
              <a:buNone/>
            </a:pPr>
            <a:r>
              <a:rPr lang="it-IT" altLang="it-IT" sz="2400" b="1" dirty="0">
                <a:solidFill>
                  <a:srgbClr val="FFFF00"/>
                </a:solidFill>
                <a:latin typeface="Comic Sans MS" pitchFamily="66" charset="0"/>
              </a:rPr>
              <a:t>CICLI BIOGEOCHIMICI</a:t>
            </a:r>
            <a:r>
              <a:rPr lang="it-IT" altLang="it-IT" sz="2400" dirty="0">
                <a:solidFill>
                  <a:srgbClr val="FFFF00"/>
                </a:solidFill>
                <a:latin typeface="Comic Sans MS" pitchFamily="66" charset="0"/>
              </a:rPr>
              <a:t>:</a:t>
            </a:r>
          </a:p>
          <a:p>
            <a:pPr algn="l" eaLnBrk="1" hangingPunct="1">
              <a:spcBef>
                <a:spcPct val="50000"/>
              </a:spcBef>
              <a:buClrTx/>
              <a:buSzPct val="90000"/>
              <a:buNone/>
            </a:pPr>
            <a:r>
              <a:rPr lang="it-IT" altLang="it-IT" sz="2400" b="1" dirty="0" smtClean="0">
                <a:solidFill>
                  <a:srgbClr val="FFFF00"/>
                </a:solidFill>
                <a:latin typeface="Comic Sans MS" pitchFamily="66" charset="0"/>
              </a:rPr>
              <a:t>1. ciclo </a:t>
            </a:r>
            <a:r>
              <a:rPr lang="it-IT" altLang="it-IT" sz="2400" b="1" dirty="0">
                <a:solidFill>
                  <a:srgbClr val="FFFF00"/>
                </a:solidFill>
                <a:latin typeface="Comic Sans MS" pitchFamily="66" charset="0"/>
              </a:rPr>
              <a:t>del carbonio</a:t>
            </a:r>
          </a:p>
          <a:p>
            <a:pPr algn="l" eaLnBrk="1" hangingPunct="1">
              <a:spcBef>
                <a:spcPct val="50000"/>
              </a:spcBef>
              <a:buClrTx/>
              <a:buSzPct val="90000"/>
              <a:buNone/>
            </a:pPr>
            <a:r>
              <a:rPr lang="it-IT" altLang="it-IT" sz="2400" b="1" dirty="0" smtClean="0">
                <a:solidFill>
                  <a:srgbClr val="FFFF00"/>
                </a:solidFill>
                <a:latin typeface="Comic Sans MS" pitchFamily="66" charset="0"/>
              </a:rPr>
              <a:t>2. ciclo </a:t>
            </a:r>
            <a:r>
              <a:rPr lang="it-IT" altLang="it-IT" sz="2400" b="1" dirty="0">
                <a:solidFill>
                  <a:srgbClr val="FFFF00"/>
                </a:solidFill>
                <a:latin typeface="Comic Sans MS" pitchFamily="66" charset="0"/>
              </a:rPr>
              <a:t>dell’ azoto</a:t>
            </a:r>
          </a:p>
          <a:p>
            <a:pPr algn="l" eaLnBrk="1" hangingPunct="1">
              <a:spcBef>
                <a:spcPct val="50000"/>
              </a:spcBef>
              <a:buClrTx/>
              <a:buSzPct val="90000"/>
              <a:buNone/>
            </a:pPr>
            <a:r>
              <a:rPr lang="it-IT" altLang="it-IT" sz="2400" b="1" dirty="0" smtClean="0">
                <a:solidFill>
                  <a:srgbClr val="FFFF00"/>
                </a:solidFill>
                <a:latin typeface="Comic Sans MS" pitchFamily="66" charset="0"/>
              </a:rPr>
              <a:t>3. ciclo </a:t>
            </a:r>
            <a:r>
              <a:rPr lang="it-IT" altLang="it-IT" sz="2400" b="1" dirty="0">
                <a:solidFill>
                  <a:srgbClr val="FFFF00"/>
                </a:solidFill>
                <a:latin typeface="Comic Sans MS" pitchFamily="66" charset="0"/>
              </a:rPr>
              <a:t>del </a:t>
            </a:r>
            <a:r>
              <a:rPr lang="it-IT" altLang="it-IT" sz="2400" b="1" dirty="0" smtClean="0">
                <a:solidFill>
                  <a:srgbClr val="FFFF00"/>
                </a:solidFill>
                <a:latin typeface="Comic Sans MS" pitchFamily="66" charset="0"/>
              </a:rPr>
              <a:t>fosforo</a:t>
            </a:r>
            <a:r>
              <a:rPr lang="it-IT" altLang="it-IT" sz="2400" b="1" dirty="0">
                <a:solidFill>
                  <a:srgbClr val="FFFF00"/>
                </a:solidFill>
                <a:latin typeface="Comic Sans MS" pitchFamily="66" charset="0"/>
              </a:rPr>
              <a:t> </a:t>
            </a:r>
            <a:endParaRPr lang="it-IT" altLang="it-IT" sz="2400" b="1" dirty="0" smtClean="0">
              <a:solidFill>
                <a:srgbClr val="FFFF00"/>
              </a:solidFill>
              <a:latin typeface="Comic Sans MS" pitchFamily="66" charset="0"/>
            </a:endParaRPr>
          </a:p>
          <a:p>
            <a:pPr algn="l" eaLnBrk="1" hangingPunct="1">
              <a:spcBef>
                <a:spcPct val="50000"/>
              </a:spcBef>
              <a:buClrTx/>
              <a:buSzPct val="90000"/>
              <a:buNone/>
            </a:pPr>
            <a:r>
              <a:rPr lang="it-IT" altLang="it-IT" sz="2400" b="1" dirty="0" smtClean="0">
                <a:solidFill>
                  <a:srgbClr val="FFFF00"/>
                </a:solidFill>
                <a:latin typeface="Comic Sans MS" pitchFamily="66" charset="0"/>
              </a:rPr>
              <a:t>4. ciclo </a:t>
            </a:r>
            <a:r>
              <a:rPr lang="it-IT" altLang="it-IT" sz="2400" b="1" dirty="0">
                <a:solidFill>
                  <a:srgbClr val="FFFF00"/>
                </a:solidFill>
                <a:latin typeface="Comic Sans MS" pitchFamily="66" charset="0"/>
              </a:rPr>
              <a:t>dello </a:t>
            </a:r>
            <a:r>
              <a:rPr lang="it-IT" altLang="it-IT" sz="2400" b="1" dirty="0" smtClean="0">
                <a:solidFill>
                  <a:srgbClr val="FFFF00"/>
                </a:solidFill>
                <a:latin typeface="Comic Sans MS" pitchFamily="66" charset="0"/>
              </a:rPr>
              <a:t>zolfo</a:t>
            </a:r>
          </a:p>
          <a:p>
            <a:pPr algn="l" eaLnBrk="1" hangingPunct="1">
              <a:spcBef>
                <a:spcPct val="50000"/>
              </a:spcBef>
              <a:buClrTx/>
              <a:buSzPct val="90000"/>
              <a:buNone/>
            </a:pPr>
            <a:r>
              <a:rPr lang="it-IT" altLang="it-IT" sz="2400" b="1" dirty="0" smtClean="0">
                <a:solidFill>
                  <a:srgbClr val="FFFF00"/>
                </a:solidFill>
                <a:latin typeface="Comic Sans MS" pitchFamily="66" charset="0"/>
              </a:rPr>
              <a:t>5. ciclo dell’acqua</a:t>
            </a:r>
          </a:p>
          <a:p>
            <a:pPr eaLnBrk="1" hangingPunct="1">
              <a:spcBef>
                <a:spcPct val="50000"/>
              </a:spcBef>
              <a:buClrTx/>
              <a:buSzPct val="90000"/>
              <a:buNone/>
            </a:pPr>
            <a:endParaRPr lang="it-IT" altLang="it-IT" sz="2400" b="1" dirty="0">
              <a:solidFill>
                <a:srgbClr val="FFFF00"/>
              </a:solidFill>
              <a:latin typeface="Comic Sans MS" pitchFamily="66" charset="0"/>
            </a:endParaRPr>
          </a:p>
        </p:txBody>
      </p:sp>
    </p:spTree>
    <p:extLst>
      <p:ext uri="{BB962C8B-B14F-4D97-AF65-F5344CB8AC3E}">
        <p14:creationId xmlns:p14="http://schemas.microsoft.com/office/powerpoint/2010/main" val="164548584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a:xfrm>
            <a:off x="457200" y="44624"/>
            <a:ext cx="8229600" cy="1143000"/>
          </a:xfrm>
        </p:spPr>
        <p:txBody>
          <a:bodyPr/>
          <a:lstStyle/>
          <a:p>
            <a:pPr eaLnBrk="1" hangingPunct="1">
              <a:defRPr/>
            </a:pPr>
            <a:r>
              <a:rPr lang="it-IT" sz="3600" b="1" dirty="0" smtClean="0">
                <a:solidFill>
                  <a:srgbClr val="FFFF00"/>
                </a:solidFill>
                <a:latin typeface="Comic Sans MS" pitchFamily="66" charset="0"/>
              </a:rPr>
              <a:t>1. Il ciclo del </a:t>
            </a:r>
            <a:r>
              <a:rPr lang="it-IT" sz="3600" b="1" dirty="0">
                <a:solidFill>
                  <a:srgbClr val="FFFF00"/>
                </a:solidFill>
                <a:latin typeface="Comic Sans MS" pitchFamily="66" charset="0"/>
              </a:rPr>
              <a:t>C</a:t>
            </a:r>
            <a:r>
              <a:rPr lang="it-IT" sz="3600" b="1" dirty="0" smtClean="0">
                <a:solidFill>
                  <a:srgbClr val="FFFF00"/>
                </a:solidFill>
                <a:latin typeface="Comic Sans MS" pitchFamily="66" charset="0"/>
              </a:rPr>
              <a:t>arbonio</a:t>
            </a:r>
          </a:p>
        </p:txBody>
      </p:sp>
      <p:sp>
        <p:nvSpPr>
          <p:cNvPr id="18435" name="Segnaposto contenuto 2"/>
          <p:cNvSpPr>
            <a:spLocks noGrp="1"/>
          </p:cNvSpPr>
          <p:nvPr>
            <p:ph idx="1"/>
          </p:nvPr>
        </p:nvSpPr>
        <p:spPr>
          <a:xfrm>
            <a:off x="0" y="1052736"/>
            <a:ext cx="8964613" cy="1223963"/>
          </a:xfrm>
        </p:spPr>
        <p:txBody>
          <a:bodyPr/>
          <a:lstStyle/>
          <a:p>
            <a:pPr marL="55563" indent="39688" algn="just" eaLnBrk="1" hangingPunct="1">
              <a:spcBef>
                <a:spcPts val="0"/>
              </a:spcBef>
              <a:buFontTx/>
              <a:buNone/>
              <a:defRPr/>
            </a:pPr>
            <a:r>
              <a:rPr lang="it-IT" sz="2200" dirty="0" smtClean="0">
                <a:solidFill>
                  <a:srgbClr val="FFFF00"/>
                </a:solidFill>
                <a:latin typeface="Comic Sans MS" pitchFamily="66" charset="0"/>
              </a:rPr>
              <a:t>Le catene di atomi di carbonio formano l’ossatura delle molecole organiche. Il carbonio entra nei viventi durante </a:t>
            </a:r>
            <a:r>
              <a:rPr lang="it-IT" sz="2200" u="sng" dirty="0" smtClean="0">
                <a:solidFill>
                  <a:srgbClr val="FFFF00"/>
                </a:solidFill>
                <a:latin typeface="Comic Sans MS" pitchFamily="66" charset="0"/>
              </a:rPr>
              <a:t>la fotosintes</a:t>
            </a:r>
            <a:r>
              <a:rPr lang="it-IT" sz="2200" dirty="0" smtClean="0">
                <a:solidFill>
                  <a:srgbClr val="FFFF00"/>
                </a:solidFill>
                <a:latin typeface="Comic Sans MS" pitchFamily="66" charset="0"/>
              </a:rPr>
              <a:t>i e il suo serbatoio è l’ </a:t>
            </a:r>
            <a:r>
              <a:rPr lang="it-IT" sz="2200" b="1" dirty="0" smtClean="0">
                <a:solidFill>
                  <a:srgbClr val="FFFF00"/>
                </a:solidFill>
                <a:latin typeface="Comic Sans MS" pitchFamily="66" charset="0"/>
              </a:rPr>
              <a:t>atmosfera</a:t>
            </a:r>
            <a:r>
              <a:rPr lang="it-IT" sz="2200" dirty="0" smtClean="0">
                <a:solidFill>
                  <a:srgbClr val="FFFF00"/>
                </a:solidFill>
                <a:latin typeface="Comic Sans MS" pitchFamily="66" charset="0"/>
              </a:rPr>
              <a:t>.</a:t>
            </a:r>
          </a:p>
          <a:p>
            <a:pPr eaLnBrk="1" hangingPunct="1">
              <a:lnSpc>
                <a:spcPct val="80000"/>
              </a:lnSpc>
              <a:defRPr/>
            </a:pPr>
            <a:endParaRPr lang="it-IT" sz="2200" b="1" dirty="0" smtClean="0">
              <a:solidFill>
                <a:srgbClr val="FFFF00"/>
              </a:solidFill>
              <a:latin typeface="Comic Sans MS" pitchFamily="66" charset="0"/>
            </a:endParaRPr>
          </a:p>
          <a:p>
            <a:pPr eaLnBrk="1" hangingPunct="1">
              <a:lnSpc>
                <a:spcPct val="80000"/>
              </a:lnSpc>
              <a:defRPr/>
            </a:pPr>
            <a:endParaRPr lang="it-IT" sz="2200" dirty="0" smtClean="0">
              <a:solidFill>
                <a:srgbClr val="FFFF00"/>
              </a:solidFill>
              <a:latin typeface="Comic Sans MS" pitchFamily="66" charset="0"/>
            </a:endParaRPr>
          </a:p>
        </p:txBody>
      </p:sp>
      <p:pic>
        <p:nvPicPr>
          <p:cNvPr id="246788" name="Picture 2" descr="http://www.progettogea.com/gea/energia/img/E3.6.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288" y="2060575"/>
            <a:ext cx="506571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9" name="Rettangolo 5"/>
          <p:cNvSpPr>
            <a:spLocks noChangeArrowheads="1"/>
          </p:cNvSpPr>
          <p:nvPr/>
        </p:nvSpPr>
        <p:spPr bwMode="auto">
          <a:xfrm>
            <a:off x="0" y="2276872"/>
            <a:ext cx="43561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l" eaLnBrk="1" hangingPunct="1">
              <a:spcBef>
                <a:spcPct val="0"/>
              </a:spcBef>
            </a:pPr>
            <a:r>
              <a:rPr lang="it-IT" altLang="it-IT" sz="2000" dirty="0"/>
              <a:t>Il </a:t>
            </a:r>
            <a:r>
              <a:rPr lang="it-IT" altLang="it-IT" sz="2000" b="1" dirty="0"/>
              <a:t>carbonio</a:t>
            </a:r>
            <a:r>
              <a:rPr lang="it-IT" altLang="it-IT" sz="2000" dirty="0"/>
              <a:t> entra nella rete alimentare grazie ai produttori, con la fissazione del carbonio </a:t>
            </a:r>
          </a:p>
          <a:p>
            <a:pPr algn="l" eaLnBrk="1" hangingPunct="1">
              <a:spcBef>
                <a:spcPct val="0"/>
              </a:spcBef>
            </a:pPr>
            <a:r>
              <a:rPr lang="it-IT" altLang="it-IT" sz="2000" dirty="0"/>
              <a:t>nella fotosintesi, come </a:t>
            </a:r>
            <a:r>
              <a:rPr lang="it-IT" altLang="it-IT" sz="2000" b="1" dirty="0"/>
              <a:t>CO</a:t>
            </a:r>
            <a:r>
              <a:rPr lang="it-IT" altLang="it-IT" sz="2000" b="1" baseline="-25000" dirty="0"/>
              <a:t>2</a:t>
            </a:r>
            <a:r>
              <a:rPr lang="it-IT" altLang="it-IT" sz="2000" dirty="0"/>
              <a:t>. </a:t>
            </a:r>
            <a:endParaRPr lang="it-IT" altLang="it-IT" sz="2000" dirty="0" smtClean="0"/>
          </a:p>
          <a:p>
            <a:pPr algn="l" eaLnBrk="1" hangingPunct="1">
              <a:spcBef>
                <a:spcPct val="0"/>
              </a:spcBef>
            </a:pPr>
            <a:endParaRPr lang="it-IT" altLang="it-IT" sz="2000" dirty="0"/>
          </a:p>
          <a:p>
            <a:pPr algn="l" eaLnBrk="1" hangingPunct="1">
              <a:spcBef>
                <a:spcPct val="0"/>
              </a:spcBef>
            </a:pPr>
            <a:r>
              <a:rPr lang="it-IT" altLang="it-IT" sz="2000" b="1" dirty="0" smtClean="0"/>
              <a:t>La CO</a:t>
            </a:r>
            <a:r>
              <a:rPr lang="it-IT" altLang="it-IT" sz="2000" b="1" baseline="-25000" dirty="0" smtClean="0"/>
              <a:t>2</a:t>
            </a:r>
            <a:r>
              <a:rPr lang="it-IT" altLang="it-IT" sz="2000" dirty="0" smtClean="0"/>
              <a:t> </a:t>
            </a:r>
            <a:r>
              <a:rPr lang="it-IT" altLang="it-IT" sz="2000" dirty="0"/>
              <a:t>dalle </a:t>
            </a:r>
            <a:r>
              <a:rPr lang="it-IT" altLang="it-IT" sz="2000" b="1" dirty="0"/>
              <a:t>piante</a:t>
            </a:r>
            <a:r>
              <a:rPr lang="it-IT" altLang="it-IT" sz="2000" dirty="0"/>
              <a:t> </a:t>
            </a:r>
            <a:r>
              <a:rPr lang="it-IT" altLang="it-IT" sz="2000" dirty="0" smtClean="0"/>
              <a:t>passa </a:t>
            </a:r>
            <a:r>
              <a:rPr lang="it-IT" altLang="it-IT" sz="2000" dirty="0"/>
              <a:t>agli </a:t>
            </a:r>
            <a:r>
              <a:rPr lang="it-IT" altLang="it-IT" sz="2000" b="1" dirty="0"/>
              <a:t>erbivori</a:t>
            </a:r>
            <a:r>
              <a:rPr lang="it-IT" altLang="it-IT" sz="2000" dirty="0"/>
              <a:t> che in parte </a:t>
            </a:r>
            <a:r>
              <a:rPr lang="it-IT" altLang="it-IT" sz="2000" dirty="0" smtClean="0"/>
              <a:t>la inglobano </a:t>
            </a:r>
            <a:r>
              <a:rPr lang="it-IT" altLang="it-IT" sz="2000" dirty="0"/>
              <a:t>nei tessuti e i parte </a:t>
            </a:r>
            <a:r>
              <a:rPr lang="it-IT" altLang="it-IT" sz="2000" dirty="0" smtClean="0"/>
              <a:t>la </a:t>
            </a:r>
            <a:r>
              <a:rPr lang="it-IT" altLang="it-IT" sz="2000" dirty="0"/>
              <a:t>espirano.</a:t>
            </a:r>
          </a:p>
          <a:p>
            <a:pPr algn="l" eaLnBrk="1" hangingPunct="1">
              <a:spcBef>
                <a:spcPct val="0"/>
              </a:spcBef>
            </a:pPr>
            <a:r>
              <a:rPr lang="it-IT" altLang="it-IT" sz="2000" dirty="0" smtClean="0"/>
              <a:t>Grazie a </a:t>
            </a:r>
            <a:r>
              <a:rPr lang="it-IT" altLang="it-IT" sz="2000" b="1" dirty="0" smtClean="0"/>
              <a:t>decompositori </a:t>
            </a:r>
            <a:r>
              <a:rPr lang="it-IT" altLang="it-IT" sz="2000" b="1" dirty="0"/>
              <a:t>e </a:t>
            </a:r>
            <a:r>
              <a:rPr lang="it-IT" altLang="it-IT" sz="2000" b="1" dirty="0" err="1"/>
              <a:t>detritivori</a:t>
            </a:r>
            <a:r>
              <a:rPr lang="it-IT" altLang="it-IT" sz="2000" dirty="0"/>
              <a:t> </a:t>
            </a:r>
            <a:r>
              <a:rPr lang="it-IT" altLang="it-IT" sz="2000" dirty="0" smtClean="0"/>
              <a:t> il </a:t>
            </a:r>
            <a:r>
              <a:rPr lang="it-IT" altLang="it-IT" sz="2000" b="1" dirty="0"/>
              <a:t>carbonio</a:t>
            </a:r>
            <a:r>
              <a:rPr lang="it-IT" altLang="it-IT" sz="2000" dirty="0"/>
              <a:t> ritorna nell’atmosfera come CO</a:t>
            </a:r>
            <a:r>
              <a:rPr lang="it-IT" altLang="it-IT" sz="2000" baseline="-25000" dirty="0"/>
              <a:t>2</a:t>
            </a:r>
            <a:r>
              <a:rPr lang="it-IT" altLang="it-IT" sz="2000" dirty="0"/>
              <a:t>.</a:t>
            </a:r>
          </a:p>
          <a:p>
            <a:pPr algn="l" eaLnBrk="1" hangingPunct="1">
              <a:lnSpc>
                <a:spcPct val="80000"/>
              </a:lnSpc>
            </a:pPr>
            <a:endParaRPr lang="it-IT" altLang="it-IT" sz="2000" dirty="0"/>
          </a:p>
        </p:txBody>
      </p:sp>
      <p:sp>
        <p:nvSpPr>
          <p:cNvPr id="246790" name="Rettangolo 6"/>
          <p:cNvSpPr>
            <a:spLocks noChangeArrowheads="1"/>
          </p:cNvSpPr>
          <p:nvPr/>
        </p:nvSpPr>
        <p:spPr bwMode="auto">
          <a:xfrm>
            <a:off x="0" y="6116638"/>
            <a:ext cx="9144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just" eaLnBrk="1" hangingPunct="1">
              <a:lnSpc>
                <a:spcPct val="80000"/>
              </a:lnSpc>
            </a:pPr>
            <a:r>
              <a:rPr lang="it-IT" altLang="it-IT" sz="2000" dirty="0"/>
              <a:t>Il ciclo del carbonio non è mai troppo </a:t>
            </a:r>
            <a:r>
              <a:rPr lang="it-IT" altLang="it-IT" sz="2000" dirty="0" smtClean="0"/>
              <a:t>veloce, ma  </a:t>
            </a:r>
            <a:r>
              <a:rPr lang="it-IT" altLang="it-IT" sz="2000" dirty="0"/>
              <a:t>decisamente lento è quello che porta alla formazione di </a:t>
            </a:r>
            <a:r>
              <a:rPr lang="it-IT" altLang="it-IT" sz="2000" b="1" dirty="0"/>
              <a:t>combustibili fossili</a:t>
            </a:r>
            <a:endParaRPr lang="it-IT" altLang="it-IT" sz="2000" dirty="0"/>
          </a:p>
        </p:txBody>
      </p:sp>
    </p:spTree>
    <p:extLst>
      <p:ext uri="{BB962C8B-B14F-4D97-AF65-F5344CB8AC3E}">
        <p14:creationId xmlns:p14="http://schemas.microsoft.com/office/powerpoint/2010/main" val="2847375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cimitali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27735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457200" y="274638"/>
            <a:ext cx="8229600" cy="639762"/>
          </a:xfrm>
        </p:spPr>
        <p:txBody>
          <a:bodyPr/>
          <a:lstStyle/>
          <a:p>
            <a:pPr eaLnBrk="1" hangingPunct="1">
              <a:defRPr/>
            </a:pPr>
            <a:r>
              <a:rPr lang="it-IT" sz="3200" b="1" dirty="0" smtClean="0">
                <a:solidFill>
                  <a:srgbClr val="FFFF00"/>
                </a:solidFill>
                <a:latin typeface="Comic Sans MS" pitchFamily="66" charset="0"/>
              </a:rPr>
              <a:t>CICLO DEL CARBONIO</a:t>
            </a:r>
          </a:p>
        </p:txBody>
      </p:sp>
      <p:sp>
        <p:nvSpPr>
          <p:cNvPr id="53252" name="Rectangle 3"/>
          <p:cNvSpPr>
            <a:spLocks noGrp="1" noChangeArrowheads="1"/>
          </p:cNvSpPr>
          <p:nvPr>
            <p:ph type="body" idx="1"/>
          </p:nvPr>
        </p:nvSpPr>
        <p:spPr>
          <a:xfrm>
            <a:off x="457200" y="1066800"/>
            <a:ext cx="8435975" cy="2362200"/>
          </a:xfrm>
          <a:solidFill>
            <a:schemeClr val="accent1">
              <a:alpha val="54901"/>
            </a:schemeClr>
          </a:solidFill>
        </p:spPr>
        <p:txBody>
          <a:bodyPr/>
          <a:lstStyle/>
          <a:p>
            <a:pPr algn="just" eaLnBrk="1" hangingPunct="1"/>
            <a:r>
              <a:rPr lang="it-IT" altLang="it-IT" sz="2400" smtClean="0">
                <a:solidFill>
                  <a:srgbClr val="FFFF00"/>
                </a:solidFill>
                <a:latin typeface="Comic Sans MS" pitchFamily="66" charset="0"/>
              </a:rPr>
              <a:t>Gas contenenti carbonio, oltre alla CO</a:t>
            </a:r>
            <a:r>
              <a:rPr lang="it-IT" altLang="it-IT" sz="2400" baseline="-25000" smtClean="0">
                <a:solidFill>
                  <a:srgbClr val="FFFF00"/>
                </a:solidFill>
                <a:latin typeface="Comic Sans MS" pitchFamily="66" charset="0"/>
              </a:rPr>
              <a:t>2</a:t>
            </a:r>
            <a:r>
              <a:rPr lang="it-IT" altLang="it-IT" sz="2400" smtClean="0">
                <a:solidFill>
                  <a:srgbClr val="FFFF00"/>
                </a:solidFill>
                <a:latin typeface="Comic Sans MS" pitchFamily="66" charset="0"/>
              </a:rPr>
              <a:t> sono il metano (CH</a:t>
            </a:r>
            <a:r>
              <a:rPr lang="it-IT" altLang="it-IT" sz="2400" baseline="-25000" smtClean="0">
                <a:solidFill>
                  <a:srgbClr val="FFFF00"/>
                </a:solidFill>
                <a:latin typeface="Comic Sans MS" pitchFamily="66" charset="0"/>
              </a:rPr>
              <a:t>4</a:t>
            </a:r>
            <a:r>
              <a:rPr lang="it-IT" altLang="it-IT" sz="2400" smtClean="0">
                <a:solidFill>
                  <a:srgbClr val="FFFF00"/>
                </a:solidFill>
                <a:latin typeface="Comic Sans MS" pitchFamily="66" charset="0"/>
              </a:rPr>
              <a:t>) e i clorofluorocarburi (i CFC, totalmente artificiali). Questi sono tutti gas responsabili dell’effetto serra, la cui concentrazione nell'atmosfera é aumentata negli ultimi decenni, contribuendo probabilmente al riscaldamento globale</a:t>
            </a:r>
            <a:r>
              <a:rPr lang="it-IT" altLang="it-IT" sz="2800" smtClean="0">
                <a:solidFill>
                  <a:srgbClr val="FFFF00"/>
                </a:solidFill>
                <a:latin typeface="Comic Sans MS" pitchFamily="66" charset="0"/>
              </a:rPr>
              <a:t> </a:t>
            </a:r>
          </a:p>
          <a:p>
            <a:pPr algn="just" eaLnBrk="1" hangingPunct="1"/>
            <a:endParaRPr lang="it-IT" altLang="it-IT" smtClean="0">
              <a:solidFill>
                <a:srgbClr val="FFFF00"/>
              </a:solidFill>
              <a:latin typeface="Comic Sans MS" pitchFamily="66" charset="0"/>
            </a:endParaRPr>
          </a:p>
        </p:txBody>
      </p:sp>
    </p:spTree>
    <p:extLst>
      <p:ext uri="{BB962C8B-B14F-4D97-AF65-F5344CB8AC3E}">
        <p14:creationId xmlns:p14="http://schemas.microsoft.com/office/powerpoint/2010/main" val="3591957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livellidivita"/>
          <p:cNvPicPr>
            <a:picLocks noChangeAspect="1" noChangeArrowheads="1"/>
          </p:cNvPicPr>
          <p:nvPr/>
        </p:nvPicPr>
        <p:blipFill>
          <a:blip r:embed="rId2">
            <a:extLst>
              <a:ext uri="{28A0092B-C50C-407E-A947-70E740481C1C}">
                <a14:useLocalDpi xmlns:a14="http://schemas.microsoft.com/office/drawing/2010/main" val="0"/>
              </a:ext>
            </a:extLst>
          </a:blip>
          <a:srcRect t="4724"/>
          <a:stretch>
            <a:fillRect/>
          </a:stretch>
        </p:blipFill>
        <p:spPr bwMode="auto">
          <a:xfrm>
            <a:off x="0" y="0"/>
            <a:ext cx="615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6300788" y="620713"/>
            <a:ext cx="2663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sz="2800" b="1">
                <a:solidFill>
                  <a:srgbClr val="FFFF00"/>
                </a:solidFill>
                <a:latin typeface="Comic Sans MS" pitchFamily="66" charset="0"/>
              </a:rPr>
              <a:t>Livelli di integrazione </a:t>
            </a:r>
          </a:p>
        </p:txBody>
      </p:sp>
      <p:sp>
        <p:nvSpPr>
          <p:cNvPr id="562180" name="AutoShape 4"/>
          <p:cNvSpPr>
            <a:spLocks noChangeArrowheads="1"/>
          </p:cNvSpPr>
          <p:nvPr/>
        </p:nvSpPr>
        <p:spPr bwMode="auto">
          <a:xfrm>
            <a:off x="6300788" y="3429000"/>
            <a:ext cx="2376487" cy="431800"/>
          </a:xfrm>
          <a:prstGeom prst="leftArrow">
            <a:avLst>
              <a:gd name="adj1" fmla="val 50000"/>
              <a:gd name="adj2" fmla="val 137592"/>
            </a:avLst>
          </a:prstGeom>
          <a:solidFill>
            <a:srgbClr val="FFFF00"/>
          </a:solidFill>
          <a:ln w="9525">
            <a:solidFill>
              <a:srgbClr val="FFFF00"/>
            </a:solidFill>
            <a:miter lim="800000"/>
            <a:headEnd/>
            <a:tailEnd/>
          </a:ln>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562181" name="Rectangle 5"/>
          <p:cNvSpPr>
            <a:spLocks noChangeArrowheads="1"/>
          </p:cNvSpPr>
          <p:nvPr/>
        </p:nvSpPr>
        <p:spPr bwMode="auto">
          <a:xfrm>
            <a:off x="6372225" y="2781300"/>
            <a:ext cx="2333625" cy="579438"/>
          </a:xfrm>
          <a:prstGeom prst="rect">
            <a:avLst/>
          </a:prstGeom>
          <a:noFill/>
          <a:ln w="9525">
            <a:noFill/>
            <a:miter lim="800000"/>
            <a:headEnd/>
            <a:tailEnd/>
          </a:ln>
          <a:effectLst/>
        </p:spPr>
        <p:txBody>
          <a:bodyPr wrap="none">
            <a:spAutoFit/>
          </a:bodyPr>
          <a:lstStyle/>
          <a:p>
            <a:pPr>
              <a:defRPr/>
            </a:pPr>
            <a:r>
              <a:rPr lang="en-US" b="1">
                <a:effectLst>
                  <a:outerShdw blurRad="38100" dist="38100" dir="2700000" algn="tl">
                    <a:srgbClr val="000000"/>
                  </a:outerShdw>
                </a:effectLst>
              </a:rPr>
              <a:t>Ecosistema</a:t>
            </a:r>
            <a:endParaRPr lang="it-IT" b="1">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2181"/>
                                        </p:tgtEl>
                                        <p:attrNameLst>
                                          <p:attrName>style.visibility</p:attrName>
                                        </p:attrNameLst>
                                      </p:cBhvr>
                                      <p:to>
                                        <p:strVal val="visible"/>
                                      </p:to>
                                    </p:set>
                                    <p:animEffect transition="in" filter="dissolve">
                                      <p:cBhvr>
                                        <p:cTn id="7" dur="500"/>
                                        <p:tgtEl>
                                          <p:spTgt spid="5621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2180"/>
                                        </p:tgtEl>
                                        <p:attrNameLst>
                                          <p:attrName>style.visibility</p:attrName>
                                        </p:attrNameLst>
                                      </p:cBhvr>
                                      <p:to>
                                        <p:strVal val="visible"/>
                                      </p:to>
                                    </p:set>
                                    <p:animEffect transition="in" filter="dissolve">
                                      <p:cBhvr>
                                        <p:cTn id="12" dur="500"/>
                                        <p:tgtEl>
                                          <p:spTgt spid="56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0" grpId="0" animBg="1"/>
      <p:bldP spid="562181"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sole%20e%20foglie%20di%20ul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457200" y="274638"/>
            <a:ext cx="8229600" cy="639762"/>
          </a:xfrm>
        </p:spPr>
        <p:txBody>
          <a:bodyPr/>
          <a:lstStyle/>
          <a:p>
            <a:pPr eaLnBrk="1" hangingPunct="1">
              <a:defRPr/>
            </a:pPr>
            <a:r>
              <a:rPr lang="it-IT" sz="3200" b="1" dirty="0" smtClean="0">
                <a:solidFill>
                  <a:srgbClr val="FFFF00"/>
                </a:solidFill>
                <a:latin typeface="Comic Sans MS" pitchFamily="66" charset="0"/>
              </a:rPr>
              <a:t>CICLO DEL CARBONIO</a:t>
            </a:r>
          </a:p>
        </p:txBody>
      </p:sp>
      <p:sp>
        <p:nvSpPr>
          <p:cNvPr id="54276" name="Rectangle 3"/>
          <p:cNvSpPr>
            <a:spLocks noGrp="1" noChangeArrowheads="1"/>
          </p:cNvSpPr>
          <p:nvPr>
            <p:ph type="body" idx="1"/>
          </p:nvPr>
        </p:nvSpPr>
        <p:spPr>
          <a:xfrm>
            <a:off x="323850" y="1052513"/>
            <a:ext cx="8569325" cy="1676400"/>
          </a:xfrm>
        </p:spPr>
        <p:txBody>
          <a:bodyPr/>
          <a:lstStyle/>
          <a:p>
            <a:pPr eaLnBrk="1" hangingPunct="1"/>
            <a:r>
              <a:rPr lang="it-IT" altLang="it-IT" sz="2400" b="1" smtClean="0">
                <a:solidFill>
                  <a:srgbClr val="FFFF00"/>
                </a:solidFill>
                <a:latin typeface="Comic Sans MS" pitchFamily="66" charset="0"/>
              </a:rPr>
              <a:t>Sotto l'effetto della luce solare, col processo di fotosintesi, le piante prelevano dall'atmosfera CO</a:t>
            </a:r>
            <a:r>
              <a:rPr lang="it-IT" altLang="it-IT" sz="2400" b="1" baseline="-25000" smtClean="0">
                <a:solidFill>
                  <a:srgbClr val="FFFF00"/>
                </a:solidFill>
                <a:latin typeface="Comic Sans MS" pitchFamily="66" charset="0"/>
              </a:rPr>
              <a:t>2</a:t>
            </a:r>
            <a:r>
              <a:rPr lang="it-IT" altLang="it-IT" sz="2400" b="1" smtClean="0">
                <a:solidFill>
                  <a:srgbClr val="FFFF00"/>
                </a:solidFill>
                <a:latin typeface="Comic Sans MS" pitchFamily="66" charset="0"/>
              </a:rPr>
              <a:t> la trasformano acqua in zuccheri come glucosio. </a:t>
            </a:r>
          </a:p>
        </p:txBody>
      </p:sp>
    </p:spTree>
    <p:extLst>
      <p:ext uri="{BB962C8B-B14F-4D97-AF65-F5344CB8AC3E}">
        <p14:creationId xmlns:p14="http://schemas.microsoft.com/office/powerpoint/2010/main" val="373499469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195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457200" y="274638"/>
            <a:ext cx="8229600" cy="487362"/>
          </a:xfrm>
        </p:spPr>
        <p:txBody>
          <a:bodyPr/>
          <a:lstStyle/>
          <a:p>
            <a:pPr eaLnBrk="1" hangingPunct="1">
              <a:defRPr/>
            </a:pPr>
            <a:r>
              <a:rPr lang="it-IT" sz="3200" b="1" dirty="0" smtClean="0">
                <a:solidFill>
                  <a:srgbClr val="FFFF00"/>
                </a:solidFill>
                <a:latin typeface="Comic Sans MS" pitchFamily="66" charset="0"/>
              </a:rPr>
              <a:t>CICLO DEL CARBONIO</a:t>
            </a:r>
          </a:p>
        </p:txBody>
      </p:sp>
      <p:sp>
        <p:nvSpPr>
          <p:cNvPr id="55300" name="Rectangle 3"/>
          <p:cNvSpPr>
            <a:spLocks noGrp="1" noChangeArrowheads="1"/>
          </p:cNvSpPr>
          <p:nvPr>
            <p:ph type="body" idx="1"/>
          </p:nvPr>
        </p:nvSpPr>
        <p:spPr>
          <a:xfrm>
            <a:off x="457200" y="990600"/>
            <a:ext cx="8229600" cy="5135563"/>
          </a:xfrm>
        </p:spPr>
        <p:txBody>
          <a:bodyPr/>
          <a:lstStyle/>
          <a:p>
            <a:pPr eaLnBrk="1" hangingPunct="1"/>
            <a:r>
              <a:rPr lang="it-IT" altLang="it-IT" sz="2400" smtClean="0">
                <a:solidFill>
                  <a:srgbClr val="FFFF00"/>
                </a:solidFill>
                <a:latin typeface="Comic Sans MS" pitchFamily="66" charset="0"/>
              </a:rPr>
              <a:t>Parte del carbonio immagazzinato nei tessuti vegetali passa successivamente agli erbivori ed ai carnivori che si cibano degli erbivori. </a:t>
            </a:r>
          </a:p>
          <a:p>
            <a:pPr eaLnBrk="1" hangingPunct="1">
              <a:buFontTx/>
              <a:buNone/>
            </a:pPr>
            <a:endParaRPr lang="it-IT" altLang="it-IT" sz="2400" smtClean="0">
              <a:solidFill>
                <a:srgbClr val="FFFF00"/>
              </a:solidFill>
              <a:latin typeface="Comic Sans MS" pitchFamily="66" charset="0"/>
            </a:endParaRPr>
          </a:p>
          <a:p>
            <a:pPr eaLnBrk="1" hangingPunct="1">
              <a:buFontTx/>
              <a:buNone/>
            </a:pPr>
            <a:endParaRPr lang="it-IT" altLang="it-IT" sz="2400" smtClean="0">
              <a:solidFill>
                <a:srgbClr val="FFFF00"/>
              </a:solidFill>
              <a:latin typeface="Comic Sans MS" pitchFamily="66" charset="0"/>
            </a:endParaRPr>
          </a:p>
        </p:txBody>
      </p:sp>
    </p:spTree>
    <p:extLst>
      <p:ext uri="{BB962C8B-B14F-4D97-AF65-F5344CB8AC3E}">
        <p14:creationId xmlns:p14="http://schemas.microsoft.com/office/powerpoint/2010/main" val="191724988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563562"/>
          </a:xfrm>
        </p:spPr>
        <p:txBody>
          <a:bodyPr/>
          <a:lstStyle/>
          <a:p>
            <a:pPr eaLnBrk="1" hangingPunct="1">
              <a:defRPr/>
            </a:pPr>
            <a:r>
              <a:rPr lang="it-IT" sz="3200" b="1" dirty="0" smtClean="0">
                <a:solidFill>
                  <a:srgbClr val="FFFF00"/>
                </a:solidFill>
                <a:latin typeface="Comic Sans MS" pitchFamily="66" charset="0"/>
              </a:rPr>
              <a:t>CICLO DEL CARBONIO</a:t>
            </a:r>
          </a:p>
        </p:txBody>
      </p:sp>
      <p:sp>
        <p:nvSpPr>
          <p:cNvPr id="56323" name="Rectangle 3"/>
          <p:cNvSpPr>
            <a:spLocks noGrp="1" noChangeArrowheads="1"/>
          </p:cNvSpPr>
          <p:nvPr>
            <p:ph type="body" idx="1"/>
          </p:nvPr>
        </p:nvSpPr>
        <p:spPr/>
        <p:txBody>
          <a:bodyPr/>
          <a:lstStyle/>
          <a:p>
            <a:pPr algn="just" eaLnBrk="1" hangingPunct="1"/>
            <a:r>
              <a:rPr lang="it-IT" altLang="it-IT" sz="2400" smtClean="0">
                <a:solidFill>
                  <a:srgbClr val="FFFF00"/>
                </a:solidFill>
                <a:latin typeface="Comic Sans MS" pitchFamily="66" charset="0"/>
              </a:rPr>
              <a:t>Parte del carbonio presente nei tessuti degli organismi viventi, animali o vegetali, viene ritrasformato in CO</a:t>
            </a:r>
            <a:r>
              <a:rPr lang="it-IT" altLang="it-IT" sz="2400" baseline="-25000" smtClean="0">
                <a:solidFill>
                  <a:srgbClr val="FFFF00"/>
                </a:solidFill>
                <a:latin typeface="Comic Sans MS" pitchFamily="66" charset="0"/>
              </a:rPr>
              <a:t>2</a:t>
            </a:r>
            <a:r>
              <a:rPr lang="it-IT" altLang="it-IT" sz="2400" smtClean="0">
                <a:solidFill>
                  <a:srgbClr val="FFFF00"/>
                </a:solidFill>
                <a:latin typeface="Comic Sans MS" pitchFamily="66" charset="0"/>
              </a:rPr>
              <a:t> attraverso la respirazione e </a:t>
            </a:r>
            <a:r>
              <a:rPr lang="it-IT" altLang="it-IT" sz="2400" b="1" smtClean="0">
                <a:solidFill>
                  <a:srgbClr val="FFFF00"/>
                </a:solidFill>
                <a:latin typeface="Comic Sans MS" pitchFamily="66" charset="0"/>
              </a:rPr>
              <a:t>restituito</a:t>
            </a:r>
            <a:r>
              <a:rPr lang="it-IT" altLang="it-IT" sz="2400" smtClean="0">
                <a:solidFill>
                  <a:srgbClr val="FFFF00"/>
                </a:solidFill>
                <a:latin typeface="Comic Sans MS" pitchFamily="66" charset="0"/>
              </a:rPr>
              <a:t> all’atmosfera.</a:t>
            </a:r>
          </a:p>
          <a:p>
            <a:pPr algn="just" eaLnBrk="1" hangingPunct="1"/>
            <a:r>
              <a:rPr lang="it-IT" altLang="it-IT" sz="2400" smtClean="0">
                <a:solidFill>
                  <a:srgbClr val="FFFF00"/>
                </a:solidFill>
                <a:latin typeface="Comic Sans MS" pitchFamily="66" charset="0"/>
              </a:rPr>
              <a:t>Quando le piante e gli animali muoiono, i loro tessuti vengono attaccati dagli organismi decompositori, liberando gli elementi che la costituiscono. Quindi anche il carbonio viene liberato sotto forma di CO</a:t>
            </a:r>
            <a:r>
              <a:rPr lang="it-IT" altLang="it-IT" sz="2400" baseline="-25000" smtClean="0">
                <a:solidFill>
                  <a:srgbClr val="FFFF00"/>
                </a:solidFill>
                <a:latin typeface="Comic Sans MS" pitchFamily="66" charset="0"/>
              </a:rPr>
              <a:t>2 </a:t>
            </a:r>
            <a:r>
              <a:rPr lang="it-IT" altLang="it-IT" sz="2400" smtClean="0">
                <a:solidFill>
                  <a:srgbClr val="FFFF00"/>
                </a:solidFill>
                <a:latin typeface="Comic Sans MS" pitchFamily="66" charset="0"/>
              </a:rPr>
              <a:t>e restituito all’atmosfera.</a:t>
            </a:r>
          </a:p>
          <a:p>
            <a:pPr algn="just" eaLnBrk="1" hangingPunct="1"/>
            <a:endParaRPr lang="it-IT" altLang="it-IT" sz="2400" smtClean="0">
              <a:solidFill>
                <a:srgbClr val="FFFF00"/>
              </a:solidFill>
              <a:latin typeface="Comic Sans MS" pitchFamily="66" charset="0"/>
            </a:endParaRPr>
          </a:p>
          <a:p>
            <a:pPr algn="just" eaLnBrk="1" hangingPunct="1"/>
            <a:endParaRPr lang="it-IT" altLang="it-IT" smtClean="0">
              <a:solidFill>
                <a:srgbClr val="FFFF00"/>
              </a:solidFill>
              <a:latin typeface="Comic Sans MS" pitchFamily="66" charset="0"/>
            </a:endParaRPr>
          </a:p>
        </p:txBody>
      </p:sp>
    </p:spTree>
    <p:extLst>
      <p:ext uri="{BB962C8B-B14F-4D97-AF65-F5344CB8AC3E}">
        <p14:creationId xmlns:p14="http://schemas.microsoft.com/office/powerpoint/2010/main" val="63429120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pic>
        <p:nvPicPr>
          <p:cNvPr id="57347" name="Segnaposto contenuto 3" descr="ciclo%20carbonio.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8113"/>
            <a:ext cx="9144000" cy="6996113"/>
          </a:xfrm>
        </p:spPr>
      </p:pic>
    </p:spTree>
    <p:extLst>
      <p:ext uri="{BB962C8B-B14F-4D97-AF65-F5344CB8AC3E}">
        <p14:creationId xmlns:p14="http://schemas.microsoft.com/office/powerpoint/2010/main" val="357192687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85800" y="152400"/>
            <a:ext cx="784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it-IT" altLang="it-IT" sz="2600" b="1"/>
              <a:t>CICLO DEL CARBONIO</a:t>
            </a:r>
          </a:p>
        </p:txBody>
      </p:sp>
      <p:sp>
        <p:nvSpPr>
          <p:cNvPr id="4099" name="Rectangle 3"/>
          <p:cNvSpPr>
            <a:spLocks noChangeArrowheads="1"/>
          </p:cNvSpPr>
          <p:nvPr/>
        </p:nvSpPr>
        <p:spPr bwMode="auto">
          <a:xfrm>
            <a:off x="381000" y="609600"/>
            <a:ext cx="49403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dirty="0">
                <a:solidFill>
                  <a:srgbClr val="FFFF00"/>
                </a:solidFill>
                <a:latin typeface="Comic Sans MS" panose="030F0702030302020204" pitchFamily="66" charset="0"/>
              </a:rPr>
              <a:t>Carbonio: il più abbondante componente della materia vivente</a:t>
            </a:r>
            <a:endParaRPr lang="it-IT" altLang="it-IT" baseline="-25000" dirty="0">
              <a:solidFill>
                <a:srgbClr val="FFFF00"/>
              </a:solidFill>
              <a:latin typeface="Comic Sans MS" panose="030F0702030302020204" pitchFamily="66" charset="0"/>
            </a:endParaRPr>
          </a:p>
        </p:txBody>
      </p:sp>
      <p:sp>
        <p:nvSpPr>
          <p:cNvPr id="4101" name="Rectangle 5"/>
          <p:cNvSpPr>
            <a:spLocks noChangeArrowheads="1"/>
          </p:cNvSpPr>
          <p:nvPr/>
        </p:nvSpPr>
        <p:spPr bwMode="auto">
          <a:xfrm>
            <a:off x="107504" y="5029200"/>
            <a:ext cx="2927796" cy="457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1" dirty="0">
                <a:solidFill>
                  <a:srgbClr val="FFFF00"/>
                </a:solidFill>
                <a:latin typeface="Comic Sans MS" panose="030F0702030302020204" pitchFamily="66" charset="0"/>
              </a:rPr>
              <a:t>Il ciclo si realizza tra</a:t>
            </a:r>
          </a:p>
        </p:txBody>
      </p:sp>
      <p:sp>
        <p:nvSpPr>
          <p:cNvPr id="4103" name="Rectangle 7"/>
          <p:cNvSpPr>
            <a:spLocks noChangeArrowheads="1"/>
          </p:cNvSpPr>
          <p:nvPr/>
        </p:nvSpPr>
        <p:spPr bwMode="auto">
          <a:xfrm>
            <a:off x="3427413" y="1524000"/>
            <a:ext cx="5716587"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200" dirty="0">
                <a:solidFill>
                  <a:srgbClr val="FFFF00"/>
                </a:solidFill>
                <a:latin typeface="Comic Sans MS" panose="030F0702030302020204" pitchFamily="66" charset="0"/>
              </a:rPr>
              <a:t>Quando viene fissata </a:t>
            </a:r>
            <a:r>
              <a:rPr lang="it-IT" altLang="it-IT" sz="2200" dirty="0" smtClean="0">
                <a:solidFill>
                  <a:srgbClr val="FFFF00"/>
                </a:solidFill>
                <a:latin typeface="Comic Sans MS" panose="030F0702030302020204" pitchFamily="66" charset="0"/>
              </a:rPr>
              <a:t> </a:t>
            </a:r>
            <a:r>
              <a:rPr lang="it-IT" altLang="it-IT" sz="2200" dirty="0">
                <a:solidFill>
                  <a:srgbClr val="FFFF00"/>
                </a:solidFill>
                <a:latin typeface="Comic Sans MS" panose="030F0702030302020204" pitchFamily="66" charset="0"/>
              </a:rPr>
              <a:t>CO</a:t>
            </a:r>
            <a:r>
              <a:rPr lang="it-IT" altLang="it-IT" sz="2200" baseline="-25000" dirty="0">
                <a:solidFill>
                  <a:srgbClr val="FFFF00"/>
                </a:solidFill>
                <a:latin typeface="Comic Sans MS" panose="030F0702030302020204" pitchFamily="66" charset="0"/>
              </a:rPr>
              <a:t>2</a:t>
            </a:r>
            <a:r>
              <a:rPr lang="it-IT" altLang="it-IT" sz="2200" dirty="0">
                <a:solidFill>
                  <a:srgbClr val="FFFF00"/>
                </a:solidFill>
                <a:latin typeface="Comic Sans MS" panose="030F0702030302020204" pitchFamily="66" charset="0"/>
              </a:rPr>
              <a:t> si libera O</a:t>
            </a:r>
            <a:r>
              <a:rPr lang="it-IT" altLang="it-IT" sz="2200" baseline="-25000" dirty="0">
                <a:solidFill>
                  <a:srgbClr val="FFFF00"/>
                </a:solidFill>
                <a:latin typeface="Comic Sans MS" panose="030F0702030302020204" pitchFamily="66" charset="0"/>
              </a:rPr>
              <a:t>2</a:t>
            </a:r>
          </a:p>
        </p:txBody>
      </p:sp>
      <p:sp>
        <p:nvSpPr>
          <p:cNvPr id="4104" name="Rectangle 8"/>
          <p:cNvSpPr>
            <a:spLocks noChangeArrowheads="1"/>
          </p:cNvSpPr>
          <p:nvPr/>
        </p:nvSpPr>
        <p:spPr bwMode="auto">
          <a:xfrm>
            <a:off x="1746250" y="3048000"/>
            <a:ext cx="236855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CC3300"/>
                </a:solidFill>
                <a:latin typeface="Comic Sans MS" panose="030F0702030302020204" pitchFamily="66" charset="0"/>
              </a:rPr>
              <a:t>ossidazione</a:t>
            </a:r>
          </a:p>
        </p:txBody>
      </p:sp>
      <p:sp>
        <p:nvSpPr>
          <p:cNvPr id="4107" name="Rectangle 11"/>
          <p:cNvSpPr>
            <a:spLocks noChangeArrowheads="1"/>
          </p:cNvSpPr>
          <p:nvPr/>
        </p:nvSpPr>
        <p:spPr bwMode="auto">
          <a:xfrm>
            <a:off x="3124200" y="4343400"/>
            <a:ext cx="16764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latin typeface="Comic Sans MS" panose="030F0702030302020204" pitchFamily="66" charset="0"/>
              </a:rPr>
              <a:t>Biosfera</a:t>
            </a:r>
          </a:p>
        </p:txBody>
      </p:sp>
      <p:sp>
        <p:nvSpPr>
          <p:cNvPr id="4109" name="Arc 13"/>
          <p:cNvSpPr>
            <a:spLocks/>
          </p:cNvSpPr>
          <p:nvPr/>
        </p:nvSpPr>
        <p:spPr bwMode="auto">
          <a:xfrm>
            <a:off x="4114800" y="3238500"/>
            <a:ext cx="2051050" cy="4127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10" name="Arc 14"/>
          <p:cNvSpPr>
            <a:spLocks/>
          </p:cNvSpPr>
          <p:nvPr/>
        </p:nvSpPr>
        <p:spPr bwMode="auto">
          <a:xfrm>
            <a:off x="2744788" y="3429000"/>
            <a:ext cx="1755204" cy="419100"/>
          </a:xfrm>
          <a:custGeom>
            <a:avLst/>
            <a:gdLst>
              <a:gd name="G0" fmla="+- 21600 0 0"/>
              <a:gd name="G1" fmla="+- 0 0 0"/>
              <a:gd name="G2" fmla="+- 21600 0 0"/>
              <a:gd name="T0" fmla="*/ 21576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576" y="21599"/>
                </a:moveTo>
                <a:cubicBezTo>
                  <a:pt x="9656" y="21586"/>
                  <a:pt x="0" y="11919"/>
                  <a:pt x="0" y="0"/>
                </a:cubicBezTo>
              </a:path>
              <a:path w="21600" h="21600" stroke="0" extrusionOk="0">
                <a:moveTo>
                  <a:pt x="21576" y="21599"/>
                </a:moveTo>
                <a:cubicBezTo>
                  <a:pt x="9656" y="21586"/>
                  <a:pt x="0" y="11919"/>
                  <a:pt x="0" y="0"/>
                </a:cubicBezTo>
                <a:lnTo>
                  <a:pt x="21600"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11" name="Rectangle 15"/>
          <p:cNvSpPr>
            <a:spLocks noChangeArrowheads="1"/>
          </p:cNvSpPr>
          <p:nvPr/>
        </p:nvSpPr>
        <p:spPr bwMode="auto">
          <a:xfrm>
            <a:off x="1828800" y="2133600"/>
            <a:ext cx="56261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FFFF00"/>
                </a:solidFill>
                <a:latin typeface="Comic Sans MS" panose="030F0702030302020204" pitchFamily="66" charset="0"/>
              </a:rPr>
              <a:t>I cicli di tutti gli elementi biogeni sono legati a quelli di CO</a:t>
            </a:r>
            <a:r>
              <a:rPr lang="it-IT" altLang="it-IT" sz="2000" baseline="-25000" dirty="0">
                <a:solidFill>
                  <a:srgbClr val="FFFF00"/>
                </a:solidFill>
                <a:latin typeface="Comic Sans MS" panose="030F0702030302020204" pitchFamily="66" charset="0"/>
              </a:rPr>
              <a:t>2</a:t>
            </a:r>
            <a:r>
              <a:rPr lang="it-IT" altLang="it-IT" sz="2000" dirty="0">
                <a:solidFill>
                  <a:srgbClr val="FFFF00"/>
                </a:solidFill>
                <a:latin typeface="Comic Sans MS" panose="030F0702030302020204" pitchFamily="66" charset="0"/>
              </a:rPr>
              <a:t> ed O</a:t>
            </a:r>
            <a:r>
              <a:rPr lang="it-IT" altLang="it-IT" sz="2000" baseline="-25000" dirty="0">
                <a:solidFill>
                  <a:srgbClr val="FFFF00"/>
                </a:solidFill>
                <a:latin typeface="Comic Sans MS" panose="030F0702030302020204" pitchFamily="66" charset="0"/>
              </a:rPr>
              <a:t>2</a:t>
            </a:r>
            <a:r>
              <a:rPr lang="it-IT" altLang="it-IT" sz="2000" dirty="0">
                <a:solidFill>
                  <a:srgbClr val="FFFF00"/>
                </a:solidFill>
                <a:latin typeface="Comic Sans MS" panose="030F0702030302020204" pitchFamily="66" charset="0"/>
              </a:rPr>
              <a:t> da processi di:</a:t>
            </a:r>
          </a:p>
        </p:txBody>
      </p:sp>
      <p:sp>
        <p:nvSpPr>
          <p:cNvPr id="4113" name="Rectangle 17"/>
          <p:cNvSpPr>
            <a:spLocks noChangeArrowheads="1"/>
          </p:cNvSpPr>
          <p:nvPr/>
        </p:nvSpPr>
        <p:spPr bwMode="auto">
          <a:xfrm>
            <a:off x="4499992" y="3657600"/>
            <a:ext cx="2592288"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008080"/>
                </a:solidFill>
                <a:latin typeface="Comic Sans MS" panose="030F0702030302020204" pitchFamily="66" charset="0"/>
              </a:rPr>
              <a:t>riduzione</a:t>
            </a:r>
          </a:p>
        </p:txBody>
      </p:sp>
      <p:sp>
        <p:nvSpPr>
          <p:cNvPr id="4114" name="Rectangle 18"/>
          <p:cNvSpPr>
            <a:spLocks noChangeArrowheads="1"/>
          </p:cNvSpPr>
          <p:nvPr/>
        </p:nvSpPr>
        <p:spPr bwMode="auto">
          <a:xfrm>
            <a:off x="4038600" y="4876800"/>
            <a:ext cx="16764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latin typeface="Comic Sans MS" panose="030F0702030302020204" pitchFamily="66" charset="0"/>
              </a:rPr>
              <a:t>Atmosfera</a:t>
            </a:r>
          </a:p>
        </p:txBody>
      </p:sp>
      <p:sp>
        <p:nvSpPr>
          <p:cNvPr id="4115" name="Rectangle 19"/>
          <p:cNvSpPr>
            <a:spLocks noChangeArrowheads="1"/>
          </p:cNvSpPr>
          <p:nvPr/>
        </p:nvSpPr>
        <p:spPr bwMode="auto">
          <a:xfrm>
            <a:off x="4038600" y="5486400"/>
            <a:ext cx="16764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latin typeface="Comic Sans MS" panose="030F0702030302020204" pitchFamily="66" charset="0"/>
              </a:rPr>
              <a:t>Idrosfera</a:t>
            </a:r>
          </a:p>
        </p:txBody>
      </p:sp>
      <p:sp>
        <p:nvSpPr>
          <p:cNvPr id="4116" name="Rectangle 20"/>
          <p:cNvSpPr>
            <a:spLocks noChangeArrowheads="1"/>
          </p:cNvSpPr>
          <p:nvPr/>
        </p:nvSpPr>
        <p:spPr bwMode="auto">
          <a:xfrm>
            <a:off x="4072005" y="6064250"/>
            <a:ext cx="16002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latin typeface="Comic Sans MS" panose="030F0702030302020204" pitchFamily="66" charset="0"/>
              </a:rPr>
              <a:t>Litosfera</a:t>
            </a:r>
          </a:p>
        </p:txBody>
      </p:sp>
      <p:sp>
        <p:nvSpPr>
          <p:cNvPr id="4118" name="Line 22"/>
          <p:cNvSpPr>
            <a:spLocks noChangeShapeType="1"/>
          </p:cNvSpPr>
          <p:nvPr/>
        </p:nvSpPr>
        <p:spPr bwMode="auto">
          <a:xfrm flipV="1">
            <a:off x="5796136" y="6248400"/>
            <a:ext cx="60466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4119" name="Rectangle 23"/>
          <p:cNvSpPr>
            <a:spLocks noChangeArrowheads="1"/>
          </p:cNvSpPr>
          <p:nvPr/>
        </p:nvSpPr>
        <p:spPr bwMode="auto">
          <a:xfrm>
            <a:off x="6477000" y="5029200"/>
            <a:ext cx="2559496" cy="156815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latin typeface="Comic Sans MS" panose="030F0702030302020204" pitchFamily="66" charset="0"/>
              </a:rPr>
              <a:t>Ha avuto un ruolo minore prima dell’intervento umano </a:t>
            </a:r>
            <a:endParaRPr lang="it-IT" altLang="it-IT" sz="1800" dirty="0" smtClean="0">
              <a:solidFill>
                <a:srgbClr val="FFFF00"/>
              </a:solidFill>
              <a:latin typeface="Comic Sans MS" panose="030F0702030302020204" pitchFamily="66" charset="0"/>
            </a:endParaRPr>
          </a:p>
          <a:p>
            <a:pPr>
              <a:spcBef>
                <a:spcPct val="20000"/>
              </a:spcBef>
            </a:pPr>
            <a:r>
              <a:rPr lang="it-IT" altLang="it-IT" sz="1800" dirty="0">
                <a:solidFill>
                  <a:srgbClr val="FFFF00"/>
                </a:solidFill>
                <a:latin typeface="Comic Sans MS" panose="030F0702030302020204" pitchFamily="66" charset="0"/>
              </a:rPr>
              <a:t>C</a:t>
            </a:r>
            <a:r>
              <a:rPr lang="it-IT" altLang="it-IT" sz="1800" dirty="0" smtClean="0">
                <a:solidFill>
                  <a:srgbClr val="FFFF00"/>
                </a:solidFill>
                <a:latin typeface="Comic Sans MS" panose="030F0702030302020204" pitchFamily="66" charset="0"/>
              </a:rPr>
              <a:t>ombustibili </a:t>
            </a:r>
            <a:r>
              <a:rPr lang="it-IT" altLang="it-IT" sz="1800" dirty="0">
                <a:solidFill>
                  <a:srgbClr val="FFFF00"/>
                </a:solidFill>
                <a:latin typeface="Comic Sans MS" panose="030F0702030302020204" pitchFamily="66" charset="0"/>
              </a:rPr>
              <a:t>= riserve dormienti di carbonio</a:t>
            </a:r>
          </a:p>
        </p:txBody>
      </p:sp>
      <p:sp>
        <p:nvSpPr>
          <p:cNvPr id="4120" name="Line 24"/>
          <p:cNvSpPr>
            <a:spLocks noChangeShapeType="1"/>
          </p:cNvSpPr>
          <p:nvPr/>
        </p:nvSpPr>
        <p:spPr bwMode="auto">
          <a:xfrm flipV="1">
            <a:off x="3048000" y="4800600"/>
            <a:ext cx="3810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4121" name="Line 25"/>
          <p:cNvSpPr>
            <a:spLocks noChangeShapeType="1"/>
          </p:cNvSpPr>
          <p:nvPr/>
        </p:nvSpPr>
        <p:spPr bwMode="auto">
          <a:xfrm flipV="1">
            <a:off x="3048000" y="5105400"/>
            <a:ext cx="914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4122" name="Line 26"/>
          <p:cNvSpPr>
            <a:spLocks noChangeShapeType="1"/>
          </p:cNvSpPr>
          <p:nvPr/>
        </p:nvSpPr>
        <p:spPr bwMode="auto">
          <a:xfrm>
            <a:off x="3048000" y="5334000"/>
            <a:ext cx="9144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4123" name="Line 27"/>
          <p:cNvSpPr>
            <a:spLocks noChangeShapeType="1"/>
          </p:cNvSpPr>
          <p:nvPr/>
        </p:nvSpPr>
        <p:spPr bwMode="auto">
          <a:xfrm>
            <a:off x="3047999" y="5410200"/>
            <a:ext cx="1024005" cy="838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Tree>
    <p:extLst>
      <p:ext uri="{BB962C8B-B14F-4D97-AF65-F5344CB8AC3E}">
        <p14:creationId xmlns:p14="http://schemas.microsoft.com/office/powerpoint/2010/main" val="1071492075"/>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07963" y="131763"/>
            <a:ext cx="7532389" cy="459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dirty="0">
                <a:solidFill>
                  <a:srgbClr val="FFFF00"/>
                </a:solidFill>
                <a:latin typeface="Comic Sans MS" panose="030F0702030302020204" pitchFamily="66" charset="0"/>
              </a:rPr>
              <a:t>Il ciclo del carbonio è prevalentemente </a:t>
            </a:r>
            <a:r>
              <a:rPr lang="it-IT" altLang="it-IT" dirty="0">
                <a:solidFill>
                  <a:schemeClr val="accent2"/>
                </a:solidFill>
                <a:latin typeface="Comic Sans MS" panose="030F0702030302020204" pitchFamily="66" charset="0"/>
              </a:rPr>
              <a:t>gassoso</a:t>
            </a:r>
          </a:p>
        </p:txBody>
      </p:sp>
      <p:sp>
        <p:nvSpPr>
          <p:cNvPr id="5126" name="AutoShape 6"/>
          <p:cNvSpPr>
            <a:spLocks noChangeArrowheads="1"/>
          </p:cNvSpPr>
          <p:nvPr/>
        </p:nvSpPr>
        <p:spPr bwMode="auto">
          <a:xfrm>
            <a:off x="1600200" y="685800"/>
            <a:ext cx="7391400" cy="441256"/>
          </a:xfrm>
          <a:prstGeom prst="roundRect">
            <a:avLst>
              <a:gd name="adj" fmla="val 29282"/>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La CO</a:t>
            </a:r>
            <a:r>
              <a:rPr lang="it-IT" altLang="it-IT" sz="1800" baseline="-25000" dirty="0">
                <a:solidFill>
                  <a:srgbClr val="FFFF00"/>
                </a:solidFill>
                <a:latin typeface="Comic Sans MS" panose="030F0702030302020204" pitchFamily="66" charset="0"/>
              </a:rPr>
              <a:t>2</a:t>
            </a:r>
            <a:r>
              <a:rPr lang="it-IT" altLang="it-IT" sz="1800" dirty="0">
                <a:solidFill>
                  <a:srgbClr val="FFFF00"/>
                </a:solidFill>
                <a:latin typeface="Comic Sans MS" panose="030F0702030302020204" pitchFamily="66" charset="0"/>
              </a:rPr>
              <a:t> costituisce il veicolo principale di flusso tra i comparti</a:t>
            </a:r>
          </a:p>
        </p:txBody>
      </p:sp>
      <p:sp>
        <p:nvSpPr>
          <p:cNvPr id="5127" name="Rectangle 7"/>
          <p:cNvSpPr>
            <a:spLocks noChangeArrowheads="1"/>
          </p:cNvSpPr>
          <p:nvPr/>
        </p:nvSpPr>
        <p:spPr bwMode="auto">
          <a:xfrm>
            <a:off x="152400" y="1295400"/>
            <a:ext cx="8839200" cy="39754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Processi biologici ed ecologici che determinano la circolazione </a:t>
            </a:r>
            <a:r>
              <a:rPr lang="it-IT" altLang="it-IT" sz="2000" dirty="0" smtClean="0">
                <a:solidFill>
                  <a:srgbClr val="FFFF00"/>
                </a:solidFill>
                <a:latin typeface="Comic Sans MS" panose="030F0702030302020204" pitchFamily="66" charset="0"/>
              </a:rPr>
              <a:t>di </a:t>
            </a:r>
            <a:r>
              <a:rPr lang="it-IT" altLang="it-IT" sz="2000" dirty="0">
                <a:solidFill>
                  <a:srgbClr val="FFFF00"/>
                </a:solidFill>
                <a:latin typeface="Comic Sans MS" panose="030F0702030302020204" pitchFamily="66" charset="0"/>
              </a:rPr>
              <a:t>carbonio</a:t>
            </a:r>
          </a:p>
        </p:txBody>
      </p:sp>
      <p:sp>
        <p:nvSpPr>
          <p:cNvPr id="5130" name="Rectangle 10"/>
          <p:cNvSpPr>
            <a:spLocks noChangeArrowheads="1"/>
          </p:cNvSpPr>
          <p:nvPr/>
        </p:nvSpPr>
        <p:spPr bwMode="auto">
          <a:xfrm>
            <a:off x="107504" y="2375355"/>
            <a:ext cx="1371600" cy="36676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Fotosintesi</a:t>
            </a:r>
          </a:p>
        </p:txBody>
      </p:sp>
      <p:sp>
        <p:nvSpPr>
          <p:cNvPr id="5131" name="Rectangle 11"/>
          <p:cNvSpPr>
            <a:spLocks noChangeArrowheads="1"/>
          </p:cNvSpPr>
          <p:nvPr/>
        </p:nvSpPr>
        <p:spPr bwMode="auto">
          <a:xfrm>
            <a:off x="1665311" y="1892091"/>
            <a:ext cx="2819400" cy="14747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Trasferimento come cibo di parte del carbonio fissato dai produttori consumatori primari ai secondari </a:t>
            </a:r>
          </a:p>
        </p:txBody>
      </p:sp>
      <p:sp>
        <p:nvSpPr>
          <p:cNvPr id="5139" name="Rectangle 19"/>
          <p:cNvSpPr>
            <a:spLocks noChangeArrowheads="1"/>
          </p:cNvSpPr>
          <p:nvPr/>
        </p:nvSpPr>
        <p:spPr bwMode="auto">
          <a:xfrm>
            <a:off x="4819650" y="2083572"/>
            <a:ext cx="1828800" cy="92076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Respirazione di piante ed animali</a:t>
            </a:r>
          </a:p>
        </p:txBody>
      </p:sp>
      <p:sp>
        <p:nvSpPr>
          <p:cNvPr id="5140" name="Rectangle 20"/>
          <p:cNvSpPr>
            <a:spLocks noChangeArrowheads="1"/>
          </p:cNvSpPr>
          <p:nvPr/>
        </p:nvSpPr>
        <p:spPr bwMode="auto">
          <a:xfrm>
            <a:off x="6927850" y="2098357"/>
            <a:ext cx="1984375" cy="92076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Decomposizione della materia organica morta</a:t>
            </a:r>
          </a:p>
        </p:txBody>
      </p:sp>
      <p:sp>
        <p:nvSpPr>
          <p:cNvPr id="5141" name="Rectangle 21"/>
          <p:cNvSpPr>
            <a:spLocks noChangeArrowheads="1"/>
          </p:cNvSpPr>
          <p:nvPr/>
        </p:nvSpPr>
        <p:spPr bwMode="auto">
          <a:xfrm>
            <a:off x="228600" y="3657600"/>
            <a:ext cx="3048000" cy="119776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Processi di soluzione, precipitazione, deposizione dei carbonati nei sedimenti</a:t>
            </a:r>
          </a:p>
        </p:txBody>
      </p:sp>
      <p:sp>
        <p:nvSpPr>
          <p:cNvPr id="5142" name="Text Box 22"/>
          <p:cNvSpPr txBox="1">
            <a:spLocks noChangeArrowheads="1"/>
          </p:cNvSpPr>
          <p:nvPr/>
        </p:nvSpPr>
        <p:spPr bwMode="auto">
          <a:xfrm>
            <a:off x="3581400" y="3733800"/>
            <a:ext cx="35782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dirty="0"/>
              <a:t>CaCO</a:t>
            </a:r>
            <a:r>
              <a:rPr lang="it-IT" altLang="it-IT" sz="1800" baseline="-25000" dirty="0"/>
              <a:t>3 </a:t>
            </a:r>
            <a:r>
              <a:rPr lang="it-IT" altLang="it-IT" sz="1800" dirty="0"/>
              <a:t>+</a:t>
            </a:r>
            <a:r>
              <a:rPr lang="it-IT" altLang="it-IT" sz="1800" baseline="-25000" dirty="0"/>
              <a:t> </a:t>
            </a:r>
            <a:r>
              <a:rPr lang="it-IT" altLang="it-IT" sz="1800" dirty="0"/>
              <a:t>H</a:t>
            </a:r>
            <a:r>
              <a:rPr lang="it-IT" altLang="it-IT" sz="1800" baseline="-25000" dirty="0"/>
              <a:t>2</a:t>
            </a:r>
            <a:r>
              <a:rPr lang="it-IT" altLang="it-IT" sz="1800" dirty="0"/>
              <a:t>O + CO</a:t>
            </a:r>
            <a:r>
              <a:rPr lang="it-IT" altLang="it-IT" sz="1800" baseline="-25000" dirty="0"/>
              <a:t>2</a:t>
            </a:r>
            <a:r>
              <a:rPr lang="it-IT" altLang="it-IT" sz="1800" dirty="0"/>
              <a:t> </a:t>
            </a:r>
            <a:r>
              <a:rPr lang="it-IT" altLang="it-IT" sz="1800" dirty="0">
                <a:latin typeface="Symbol" pitchFamily="18" charset="2"/>
              </a:rPr>
              <a:t>Û </a:t>
            </a:r>
            <a:r>
              <a:rPr lang="it-IT" altLang="it-IT" sz="1800" dirty="0"/>
              <a:t>Ca(HCO</a:t>
            </a:r>
            <a:r>
              <a:rPr lang="it-IT" altLang="it-IT" sz="1800" baseline="-25000" dirty="0"/>
              <a:t>3</a:t>
            </a:r>
            <a:r>
              <a:rPr lang="it-IT" altLang="it-IT" sz="1800" dirty="0"/>
              <a:t>)</a:t>
            </a:r>
            <a:r>
              <a:rPr lang="it-IT" altLang="it-IT" sz="1800" baseline="-25000" dirty="0"/>
              <a:t>2</a:t>
            </a:r>
            <a:r>
              <a:rPr lang="it-IT" altLang="it-IT" sz="1800" baseline="30000" dirty="0"/>
              <a:t>-</a:t>
            </a:r>
            <a:r>
              <a:rPr lang="it-IT" altLang="it-IT" sz="1800" dirty="0"/>
              <a:t> </a:t>
            </a:r>
          </a:p>
        </p:txBody>
      </p:sp>
      <p:sp>
        <p:nvSpPr>
          <p:cNvPr id="5143" name="Rectangle 23"/>
          <p:cNvSpPr>
            <a:spLocks noChangeArrowheads="1"/>
          </p:cNvSpPr>
          <p:nvPr/>
        </p:nvSpPr>
        <p:spPr bwMode="auto">
          <a:xfrm>
            <a:off x="304800" y="5105400"/>
            <a:ext cx="2819400" cy="92076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Le riserve più abbondanti si trovano nella litosfera</a:t>
            </a:r>
          </a:p>
        </p:txBody>
      </p:sp>
      <p:sp>
        <p:nvSpPr>
          <p:cNvPr id="5145" name="Rectangle 25"/>
          <p:cNvSpPr>
            <a:spLocks noChangeArrowheads="1"/>
          </p:cNvSpPr>
          <p:nvPr/>
        </p:nvSpPr>
        <p:spPr bwMode="auto">
          <a:xfrm>
            <a:off x="3276600" y="5105400"/>
            <a:ext cx="2026130" cy="119776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Depositi inorganici 20*10</a:t>
            </a:r>
            <a:r>
              <a:rPr lang="it-IT" altLang="it-IT" sz="1800" baseline="30000" dirty="0">
                <a:solidFill>
                  <a:srgbClr val="FFFF00"/>
                </a:solidFill>
                <a:latin typeface="Comic Sans MS" panose="030F0702030302020204" pitchFamily="66" charset="0"/>
              </a:rPr>
              <a:t>15</a:t>
            </a:r>
            <a:r>
              <a:rPr lang="it-IT" altLang="it-IT" sz="1800" dirty="0">
                <a:solidFill>
                  <a:srgbClr val="FFFF00"/>
                </a:solidFill>
                <a:latin typeface="Comic Sans MS" panose="030F0702030302020204" pitchFamily="66" charset="0"/>
              </a:rPr>
              <a:t> </a:t>
            </a:r>
            <a:r>
              <a:rPr lang="it-IT" altLang="it-IT" sz="1800" dirty="0" smtClean="0">
                <a:solidFill>
                  <a:srgbClr val="FFFF00"/>
                </a:solidFill>
                <a:latin typeface="Comic Sans MS" panose="030F0702030302020204" pitchFamily="66" charset="0"/>
              </a:rPr>
              <a:t>ton di </a:t>
            </a:r>
            <a:r>
              <a:rPr lang="it-IT" altLang="it-IT" sz="1800" dirty="0">
                <a:solidFill>
                  <a:srgbClr val="FFFF00"/>
                </a:solidFill>
                <a:latin typeface="Comic Sans MS" panose="030F0702030302020204" pitchFamily="66" charset="0"/>
              </a:rPr>
              <a:t>carbonio</a:t>
            </a:r>
          </a:p>
        </p:txBody>
      </p:sp>
      <p:grpSp>
        <p:nvGrpSpPr>
          <p:cNvPr id="5150" name="Group 30"/>
          <p:cNvGrpSpPr>
            <a:grpSpLocks/>
          </p:cNvGrpSpPr>
          <p:nvPr/>
        </p:nvGrpSpPr>
        <p:grpSpPr bwMode="auto">
          <a:xfrm>
            <a:off x="3609223" y="3414451"/>
            <a:ext cx="3387015" cy="319344"/>
            <a:chOff x="2260" y="2151"/>
            <a:chExt cx="2162" cy="202"/>
          </a:xfrm>
        </p:grpSpPr>
        <p:sp>
          <p:nvSpPr>
            <p:cNvPr id="5146" name="Line 26"/>
            <p:cNvSpPr>
              <a:spLocks noChangeShapeType="1"/>
            </p:cNvSpPr>
            <p:nvPr/>
          </p:nvSpPr>
          <p:spPr bwMode="auto">
            <a:xfrm flipH="1">
              <a:off x="2640" y="2352"/>
              <a:ext cx="1231"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47" name="Text Box 27"/>
            <p:cNvSpPr txBox="1">
              <a:spLocks noChangeArrowheads="1"/>
            </p:cNvSpPr>
            <p:nvPr/>
          </p:nvSpPr>
          <p:spPr bwMode="auto">
            <a:xfrm>
              <a:off x="2260" y="2151"/>
              <a:ext cx="2162" cy="193"/>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400" dirty="0">
                  <a:solidFill>
                    <a:srgbClr val="FFFF00"/>
                  </a:solidFill>
                  <a:latin typeface="Comic Sans MS" panose="030F0702030302020204" pitchFamily="66" charset="0"/>
                </a:rPr>
                <a:t>Attività fotosintetica che utilizza CO</a:t>
              </a:r>
              <a:r>
                <a:rPr lang="it-IT" altLang="it-IT" sz="1400" baseline="-25000" dirty="0">
                  <a:solidFill>
                    <a:srgbClr val="FFFF00"/>
                  </a:solidFill>
                  <a:latin typeface="Comic Sans MS" panose="030F0702030302020204" pitchFamily="66" charset="0"/>
                </a:rPr>
                <a:t>2</a:t>
              </a:r>
              <a:endParaRPr lang="it-IT" altLang="it-IT" sz="1400" dirty="0">
                <a:solidFill>
                  <a:srgbClr val="FFFF00"/>
                </a:solidFill>
                <a:latin typeface="Comic Sans MS" panose="030F0702030302020204" pitchFamily="66" charset="0"/>
              </a:endParaRPr>
            </a:p>
          </p:txBody>
        </p:sp>
      </p:grpSp>
      <p:grpSp>
        <p:nvGrpSpPr>
          <p:cNvPr id="5151" name="Group 31"/>
          <p:cNvGrpSpPr>
            <a:grpSpLocks/>
          </p:cNvGrpSpPr>
          <p:nvPr/>
        </p:nvGrpSpPr>
        <p:grpSpPr bwMode="auto">
          <a:xfrm>
            <a:off x="3692525" y="4038604"/>
            <a:ext cx="4083050" cy="904876"/>
            <a:chOff x="2326" y="2544"/>
            <a:chExt cx="2572" cy="570"/>
          </a:xfrm>
        </p:grpSpPr>
        <p:sp>
          <p:nvSpPr>
            <p:cNvPr id="5148" name="Line 28"/>
            <p:cNvSpPr>
              <a:spLocks noChangeShapeType="1"/>
            </p:cNvSpPr>
            <p:nvPr/>
          </p:nvSpPr>
          <p:spPr bwMode="auto">
            <a:xfrm>
              <a:off x="2496" y="2544"/>
              <a:ext cx="0"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49" name="Text Box 29"/>
            <p:cNvSpPr txBox="1">
              <a:spLocks noChangeArrowheads="1"/>
            </p:cNvSpPr>
            <p:nvPr/>
          </p:nvSpPr>
          <p:spPr bwMode="auto">
            <a:xfrm>
              <a:off x="2326" y="2747"/>
              <a:ext cx="2572"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600" dirty="0">
                  <a:solidFill>
                    <a:srgbClr val="FFFF00"/>
                  </a:solidFill>
                </a:rPr>
                <a:t>Il carbonato precipita o viene incorporato </a:t>
              </a:r>
              <a:r>
                <a:rPr lang="it-IT" altLang="it-IT" sz="1600" dirty="0" smtClean="0">
                  <a:solidFill>
                    <a:srgbClr val="FFFF00"/>
                  </a:solidFill>
                </a:rPr>
                <a:t>nelle </a:t>
              </a:r>
              <a:r>
                <a:rPr lang="it-IT" altLang="it-IT" sz="1600" dirty="0">
                  <a:solidFill>
                    <a:srgbClr val="FFFF00"/>
                  </a:solidFill>
                </a:rPr>
                <a:t>strutture </a:t>
              </a:r>
              <a:r>
                <a:rPr lang="it-IT" altLang="it-IT" sz="1600" dirty="0" smtClean="0">
                  <a:solidFill>
                    <a:srgbClr val="FFFF00"/>
                  </a:solidFill>
                </a:rPr>
                <a:t>dei </a:t>
              </a:r>
              <a:r>
                <a:rPr lang="it-IT" altLang="it-IT" sz="1600" dirty="0">
                  <a:solidFill>
                    <a:srgbClr val="FFFF00"/>
                  </a:solidFill>
                </a:rPr>
                <a:t>viventi</a:t>
              </a:r>
            </a:p>
          </p:txBody>
        </p:sp>
      </p:grpSp>
      <p:sp>
        <p:nvSpPr>
          <p:cNvPr id="5152" name="Rectangle 32"/>
          <p:cNvSpPr>
            <a:spLocks noChangeArrowheads="1"/>
          </p:cNvSpPr>
          <p:nvPr/>
        </p:nvSpPr>
        <p:spPr bwMode="auto">
          <a:xfrm>
            <a:off x="5682952" y="4943480"/>
            <a:ext cx="2133600" cy="3762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smtClean="0">
                <a:solidFill>
                  <a:srgbClr val="FFFF00"/>
                </a:solidFill>
                <a:latin typeface="Comic Sans MS" panose="030F0702030302020204" pitchFamily="66" charset="0"/>
              </a:rPr>
              <a:t>Carbonati  </a:t>
            </a:r>
            <a:r>
              <a:rPr lang="it-IT" altLang="it-IT" sz="1800" dirty="0" smtClean="0"/>
              <a:t> </a:t>
            </a:r>
            <a:endParaRPr lang="it-IT" altLang="it-IT" sz="1800" dirty="0"/>
          </a:p>
        </p:txBody>
      </p:sp>
      <p:sp>
        <p:nvSpPr>
          <p:cNvPr id="5153" name="Rectangle 33"/>
          <p:cNvSpPr>
            <a:spLocks noChangeArrowheads="1"/>
          </p:cNvSpPr>
          <p:nvPr/>
        </p:nvSpPr>
        <p:spPr bwMode="auto">
          <a:xfrm>
            <a:off x="5691150" y="5480501"/>
            <a:ext cx="3057314" cy="36676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latin typeface="Comic Sans MS" panose="030F0702030302020204" pitchFamily="66" charset="0"/>
              </a:rPr>
              <a:t>Depositi organici fossili</a:t>
            </a:r>
          </a:p>
        </p:txBody>
      </p:sp>
      <p:sp>
        <p:nvSpPr>
          <p:cNvPr id="5154" name="Line 34"/>
          <p:cNvSpPr>
            <a:spLocks noChangeShapeType="1"/>
          </p:cNvSpPr>
          <p:nvPr/>
        </p:nvSpPr>
        <p:spPr bwMode="auto">
          <a:xfrm>
            <a:off x="7391400" y="5791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55" name="Rectangle 35"/>
          <p:cNvSpPr>
            <a:spLocks noChangeArrowheads="1"/>
          </p:cNvSpPr>
          <p:nvPr/>
        </p:nvSpPr>
        <p:spPr bwMode="auto">
          <a:xfrm>
            <a:off x="7279704" y="6172200"/>
            <a:ext cx="1828800" cy="3460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600" dirty="0">
                <a:solidFill>
                  <a:srgbClr val="FFFF00"/>
                </a:solidFill>
              </a:rPr>
              <a:t>10*10</a:t>
            </a:r>
            <a:r>
              <a:rPr lang="it-IT" altLang="it-IT" sz="1600" baseline="30000" dirty="0">
                <a:solidFill>
                  <a:srgbClr val="FFFF00"/>
                </a:solidFill>
              </a:rPr>
              <a:t>12</a:t>
            </a:r>
            <a:r>
              <a:rPr lang="it-IT" altLang="it-IT" sz="1600" dirty="0">
                <a:solidFill>
                  <a:srgbClr val="FFFF00"/>
                </a:solidFill>
              </a:rPr>
              <a:t> t carbonio</a:t>
            </a:r>
          </a:p>
        </p:txBody>
      </p:sp>
      <p:sp>
        <p:nvSpPr>
          <p:cNvPr id="5156" name="Line 36"/>
          <p:cNvSpPr>
            <a:spLocks noChangeShapeType="1"/>
          </p:cNvSpPr>
          <p:nvPr/>
        </p:nvSpPr>
        <p:spPr bwMode="auto">
          <a:xfrm flipV="1">
            <a:off x="5326607" y="5172075"/>
            <a:ext cx="2286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57" name="Line 37"/>
          <p:cNvSpPr>
            <a:spLocks noChangeShapeType="1"/>
          </p:cNvSpPr>
          <p:nvPr/>
        </p:nvSpPr>
        <p:spPr bwMode="auto">
          <a:xfrm>
            <a:off x="5370512" y="5463512"/>
            <a:ext cx="2286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58" name="Rectangle 38"/>
          <p:cNvSpPr>
            <a:spLocks noChangeArrowheads="1"/>
          </p:cNvSpPr>
          <p:nvPr/>
        </p:nvSpPr>
        <p:spPr bwMode="auto">
          <a:xfrm>
            <a:off x="5484812" y="6172200"/>
            <a:ext cx="1751484" cy="33598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600" dirty="0">
                <a:solidFill>
                  <a:srgbClr val="FFFF00"/>
                </a:solidFill>
              </a:rPr>
              <a:t>Carbone e petrolio</a:t>
            </a:r>
          </a:p>
        </p:txBody>
      </p:sp>
    </p:spTree>
    <p:extLst>
      <p:ext uri="{BB962C8B-B14F-4D97-AF65-F5344CB8AC3E}">
        <p14:creationId xmlns:p14="http://schemas.microsoft.com/office/powerpoint/2010/main" val="3362889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150"/>
                                        </p:tgtEl>
                                        <p:attrNameLst>
                                          <p:attrName>style.visibility</p:attrName>
                                        </p:attrNameLst>
                                      </p:cBhvr>
                                      <p:to>
                                        <p:strVal val="visible"/>
                                      </p:to>
                                    </p:set>
                                    <p:animEffect transition="in" filter="wipe(right)">
                                      <p:cBhvr>
                                        <p:cTn id="7" dur="500"/>
                                        <p:tgtEl>
                                          <p:spTgt spid="5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151"/>
                                        </p:tgtEl>
                                        <p:attrNameLst>
                                          <p:attrName>style.visibility</p:attrName>
                                        </p:attrNameLst>
                                      </p:cBhvr>
                                      <p:to>
                                        <p:strVal val="visible"/>
                                      </p:to>
                                    </p:set>
                                    <p:animEffect transition="in" filter="wipe(up)">
                                      <p:cBhvr>
                                        <p:cTn id="12" dur="500"/>
                                        <p:tgtEl>
                                          <p:spTgt spid="5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52400" y="685800"/>
            <a:ext cx="2667000"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CC3300"/>
                </a:solidFill>
                <a:latin typeface="Comic Sans MS" panose="030F0702030302020204" pitchFamily="66" charset="0"/>
              </a:rPr>
              <a:t>Riserva atmosferica</a:t>
            </a:r>
          </a:p>
        </p:txBody>
      </p:sp>
      <p:sp>
        <p:nvSpPr>
          <p:cNvPr id="8197" name="Rectangle 5"/>
          <p:cNvSpPr>
            <a:spLocks noChangeArrowheads="1"/>
          </p:cNvSpPr>
          <p:nvPr/>
        </p:nvSpPr>
        <p:spPr bwMode="auto">
          <a:xfrm>
            <a:off x="5076056" y="1219200"/>
            <a:ext cx="3834582" cy="7053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FFFF00"/>
                </a:solidFill>
                <a:latin typeface="Comic Sans MS" panose="030F0702030302020204" pitchFamily="66" charset="0"/>
              </a:rPr>
              <a:t>Materia organica disciolta e </a:t>
            </a:r>
            <a:r>
              <a:rPr lang="it-IT" altLang="it-IT" sz="2000" dirty="0" err="1">
                <a:solidFill>
                  <a:srgbClr val="FFFF00"/>
                </a:solidFill>
                <a:latin typeface="Comic Sans MS" panose="030F0702030302020204" pitchFamily="66" charset="0"/>
              </a:rPr>
              <a:t>particellata</a:t>
            </a:r>
            <a:r>
              <a:rPr lang="it-IT" altLang="it-IT" sz="2000" dirty="0">
                <a:solidFill>
                  <a:srgbClr val="FFFF00"/>
                </a:solidFill>
                <a:latin typeface="Comic Sans MS" panose="030F0702030302020204" pitchFamily="66" charset="0"/>
              </a:rPr>
              <a:t> in acque oceaniche</a:t>
            </a:r>
          </a:p>
        </p:txBody>
      </p:sp>
      <p:sp>
        <p:nvSpPr>
          <p:cNvPr id="8199" name="Rectangle 7"/>
          <p:cNvSpPr>
            <a:spLocks noChangeArrowheads="1"/>
          </p:cNvSpPr>
          <p:nvPr/>
        </p:nvSpPr>
        <p:spPr bwMode="auto">
          <a:xfrm>
            <a:off x="755576" y="152400"/>
            <a:ext cx="8007424" cy="42832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200" dirty="0">
                <a:solidFill>
                  <a:srgbClr val="FFFF00"/>
                </a:solidFill>
                <a:latin typeface="Comic Sans MS" panose="030F0702030302020204" pitchFamily="66" charset="0"/>
              </a:rPr>
              <a:t>Le riserve di carbonio maggiormente implicate nel ciclo</a:t>
            </a:r>
          </a:p>
        </p:txBody>
      </p:sp>
      <p:sp>
        <p:nvSpPr>
          <p:cNvPr id="8203" name="Rectangle 11"/>
          <p:cNvSpPr>
            <a:spLocks noChangeArrowheads="1"/>
          </p:cNvSpPr>
          <p:nvPr/>
        </p:nvSpPr>
        <p:spPr bwMode="auto">
          <a:xfrm>
            <a:off x="3962400" y="685800"/>
            <a:ext cx="3119438"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008080"/>
                </a:solidFill>
                <a:latin typeface="Comic Sans MS" panose="030F0702030302020204" pitchFamily="66" charset="0"/>
              </a:rPr>
              <a:t>Detriti organici nel suolo</a:t>
            </a:r>
          </a:p>
        </p:txBody>
      </p:sp>
      <p:sp>
        <p:nvSpPr>
          <p:cNvPr id="8204" name="Rectangle 12"/>
          <p:cNvSpPr>
            <a:spLocks noChangeArrowheads="1"/>
          </p:cNvSpPr>
          <p:nvPr/>
        </p:nvSpPr>
        <p:spPr bwMode="auto">
          <a:xfrm>
            <a:off x="304800" y="2133600"/>
            <a:ext cx="6700838"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FFFF00"/>
                </a:solidFill>
              </a:rPr>
              <a:t>Riserva atmosferica di carbonio: più piccola delle altre riserve!</a:t>
            </a:r>
          </a:p>
        </p:txBody>
      </p:sp>
      <p:sp>
        <p:nvSpPr>
          <p:cNvPr id="8205" name="Rectangle 13"/>
          <p:cNvSpPr>
            <a:spLocks noChangeArrowheads="1"/>
          </p:cNvSpPr>
          <p:nvPr/>
        </p:nvSpPr>
        <p:spPr bwMode="auto">
          <a:xfrm>
            <a:off x="2971800" y="3429000"/>
            <a:ext cx="2667000" cy="39754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Tempo di residenza</a:t>
            </a:r>
          </a:p>
        </p:txBody>
      </p:sp>
      <p:sp>
        <p:nvSpPr>
          <p:cNvPr id="8206" name="Rectangle 14"/>
          <p:cNvSpPr>
            <a:spLocks noChangeArrowheads="1"/>
          </p:cNvSpPr>
          <p:nvPr/>
        </p:nvSpPr>
        <p:spPr bwMode="auto">
          <a:xfrm>
            <a:off x="457200" y="3962400"/>
            <a:ext cx="3597275" cy="39754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biomassa terrestre: 9 anni</a:t>
            </a:r>
          </a:p>
        </p:txBody>
      </p:sp>
      <p:sp>
        <p:nvSpPr>
          <p:cNvPr id="8207" name="Rectangle 15"/>
          <p:cNvSpPr>
            <a:spLocks noChangeArrowheads="1"/>
          </p:cNvSpPr>
          <p:nvPr/>
        </p:nvSpPr>
        <p:spPr bwMode="auto">
          <a:xfrm>
            <a:off x="6553200" y="2514600"/>
            <a:ext cx="2209800" cy="711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FFFF00"/>
                </a:solidFill>
                <a:effectLst>
                  <a:outerShdw blurRad="38100" dist="38100" dir="2700000" algn="tl">
                    <a:srgbClr val="C0C0C0"/>
                  </a:outerShdw>
                </a:effectLst>
              </a:rPr>
              <a:t>ma è quella da cui dipende la biosfera</a:t>
            </a:r>
          </a:p>
        </p:txBody>
      </p:sp>
      <p:sp>
        <p:nvSpPr>
          <p:cNvPr id="8196" name="Rectangle 4"/>
          <p:cNvSpPr>
            <a:spLocks noChangeArrowheads="1"/>
          </p:cNvSpPr>
          <p:nvPr/>
        </p:nvSpPr>
        <p:spPr bwMode="auto">
          <a:xfrm>
            <a:off x="1043608" y="1219200"/>
            <a:ext cx="3909392" cy="39754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CC00FF"/>
                </a:solidFill>
                <a:latin typeface="Comic Sans MS" panose="030F0702030302020204" pitchFamily="66" charset="0"/>
              </a:rPr>
              <a:t>Biomasse terrestri e marine</a:t>
            </a:r>
          </a:p>
        </p:txBody>
      </p:sp>
      <p:sp>
        <p:nvSpPr>
          <p:cNvPr id="8212" name="Rectangle 20"/>
          <p:cNvSpPr>
            <a:spLocks noChangeArrowheads="1"/>
          </p:cNvSpPr>
          <p:nvPr/>
        </p:nvSpPr>
        <p:spPr bwMode="auto">
          <a:xfrm>
            <a:off x="4572000" y="3962400"/>
            <a:ext cx="4343400" cy="39754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detriti organici del suolo: 25 anni</a:t>
            </a:r>
          </a:p>
        </p:txBody>
      </p:sp>
      <p:sp>
        <p:nvSpPr>
          <p:cNvPr id="8213" name="Rectangle 21"/>
          <p:cNvSpPr>
            <a:spLocks noChangeArrowheads="1"/>
          </p:cNvSpPr>
          <p:nvPr/>
        </p:nvSpPr>
        <p:spPr bwMode="auto">
          <a:xfrm>
            <a:off x="457200" y="4495800"/>
            <a:ext cx="3848100" cy="7053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H</a:t>
            </a:r>
            <a:r>
              <a:rPr lang="it-IT" altLang="it-IT" sz="2000" baseline="-25000" dirty="0">
                <a:solidFill>
                  <a:srgbClr val="FFFF00"/>
                </a:solidFill>
                <a:latin typeface="Comic Sans MS" panose="030F0702030302020204" pitchFamily="66" charset="0"/>
              </a:rPr>
              <a:t>2</a:t>
            </a:r>
            <a:r>
              <a:rPr lang="it-IT" altLang="it-IT" sz="2000" dirty="0">
                <a:solidFill>
                  <a:srgbClr val="FFFF00"/>
                </a:solidFill>
                <a:latin typeface="Comic Sans MS" panose="030F0702030302020204" pitchFamily="66" charset="0"/>
              </a:rPr>
              <a:t>0 oceanica superficiale: </a:t>
            </a:r>
            <a:r>
              <a:rPr lang="it-IT" altLang="it-IT" sz="2000" dirty="0" smtClean="0">
                <a:solidFill>
                  <a:srgbClr val="FFFF00"/>
                </a:solidFill>
                <a:latin typeface="Comic Sans MS" panose="030F0702030302020204" pitchFamily="66" charset="0"/>
              </a:rPr>
              <a:t>giorni/mesi</a:t>
            </a:r>
            <a:endParaRPr lang="it-IT" altLang="it-IT" sz="2000" dirty="0">
              <a:solidFill>
                <a:srgbClr val="FFFF00"/>
              </a:solidFill>
              <a:latin typeface="Comic Sans MS" panose="030F0702030302020204" pitchFamily="66" charset="0"/>
            </a:endParaRPr>
          </a:p>
        </p:txBody>
      </p:sp>
      <p:sp>
        <p:nvSpPr>
          <p:cNvPr id="8214" name="Rectangle 22"/>
          <p:cNvSpPr>
            <a:spLocks noChangeArrowheads="1"/>
          </p:cNvSpPr>
          <p:nvPr/>
        </p:nvSpPr>
        <p:spPr bwMode="auto">
          <a:xfrm>
            <a:off x="4533900" y="4970509"/>
            <a:ext cx="4038600" cy="7053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H</a:t>
            </a:r>
            <a:r>
              <a:rPr lang="it-IT" altLang="it-IT" sz="2000" baseline="-25000" dirty="0">
                <a:solidFill>
                  <a:srgbClr val="FFFF00"/>
                </a:solidFill>
                <a:latin typeface="Comic Sans MS" panose="030F0702030302020204" pitchFamily="66" charset="0"/>
              </a:rPr>
              <a:t>2</a:t>
            </a:r>
            <a:r>
              <a:rPr lang="it-IT" altLang="it-IT" sz="2000" dirty="0">
                <a:solidFill>
                  <a:srgbClr val="FFFF00"/>
                </a:solidFill>
                <a:latin typeface="Comic Sans MS" panose="030F0702030302020204" pitchFamily="66" charset="0"/>
              </a:rPr>
              <a:t>0 oceanica profonda: centinaia di anni</a:t>
            </a:r>
          </a:p>
        </p:txBody>
      </p:sp>
      <p:sp>
        <p:nvSpPr>
          <p:cNvPr id="8215" name="Rectangle 23"/>
          <p:cNvSpPr>
            <a:spLocks noChangeArrowheads="1"/>
          </p:cNvSpPr>
          <p:nvPr/>
        </p:nvSpPr>
        <p:spPr bwMode="auto">
          <a:xfrm>
            <a:off x="4876800" y="5862786"/>
            <a:ext cx="4038600" cy="70532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dirty="0">
                <a:solidFill>
                  <a:srgbClr val="FFFF00"/>
                </a:solidFill>
                <a:latin typeface="Comic Sans MS" panose="030F0702030302020204" pitchFamily="66" charset="0"/>
              </a:rPr>
              <a:t>Parte si accumula nei sedimenti e viene sottratta al ciclo</a:t>
            </a:r>
          </a:p>
        </p:txBody>
      </p:sp>
    </p:spTree>
    <p:extLst>
      <p:ext uri="{BB962C8B-B14F-4D97-AF65-F5344CB8AC3E}">
        <p14:creationId xmlns:p14="http://schemas.microsoft.com/office/powerpoint/2010/main" val="40822903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right)">
                                      <p:cBhvr>
                                        <p:cTn id="12" dur="5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03"/>
                                        </p:tgtEl>
                                        <p:attrNameLst>
                                          <p:attrName>style.visibility</p:attrName>
                                        </p:attrNameLst>
                                      </p:cBhvr>
                                      <p:to>
                                        <p:strVal val="visible"/>
                                      </p:to>
                                    </p:set>
                                    <p:animEffect transition="in" filter="wipe(left)">
                                      <p:cBhvr>
                                        <p:cTn id="17" dur="500"/>
                                        <p:tgtEl>
                                          <p:spTgt spid="82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7"/>
                                        </p:tgtEl>
                                        <p:attrNameLst>
                                          <p:attrName>style.visibility</p:attrName>
                                        </p:attrNameLst>
                                      </p:cBhvr>
                                      <p:to>
                                        <p:strVal val="visible"/>
                                      </p:to>
                                    </p:set>
                                    <p:animEffect transition="in" filter="wipe(left)">
                                      <p:cBhvr>
                                        <p:cTn id="22" dur="500"/>
                                        <p:tgtEl>
                                          <p:spTgt spid="8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8204"/>
                                        </p:tgtEl>
                                        <p:attrNameLst>
                                          <p:attrName>style.visibility</p:attrName>
                                        </p:attrNameLst>
                                      </p:cBhvr>
                                      <p:to>
                                        <p:strVal val="visible"/>
                                      </p:to>
                                    </p:set>
                                    <p:anim calcmode="lin" valueType="num">
                                      <p:cBhvr>
                                        <p:cTn id="27" dur="1000" fill="hold"/>
                                        <p:tgtEl>
                                          <p:spTgt spid="8204"/>
                                        </p:tgtEl>
                                        <p:attrNameLst>
                                          <p:attrName>ppt_w</p:attrName>
                                        </p:attrNameLst>
                                      </p:cBhvr>
                                      <p:tavLst>
                                        <p:tav tm="0">
                                          <p:val>
                                            <p:fltVal val="0"/>
                                          </p:val>
                                        </p:tav>
                                        <p:tav tm="100000">
                                          <p:val>
                                            <p:strVal val="#ppt_w"/>
                                          </p:val>
                                        </p:tav>
                                      </p:tavLst>
                                    </p:anim>
                                    <p:anim calcmode="lin" valueType="num">
                                      <p:cBhvr>
                                        <p:cTn id="28" dur="1000" fill="hold"/>
                                        <p:tgtEl>
                                          <p:spTgt spid="8204"/>
                                        </p:tgtEl>
                                        <p:attrNameLst>
                                          <p:attrName>ppt_h</p:attrName>
                                        </p:attrNameLst>
                                      </p:cBhvr>
                                      <p:tavLst>
                                        <p:tav tm="0">
                                          <p:val>
                                            <p:fltVal val="0"/>
                                          </p:val>
                                        </p:tav>
                                        <p:tav tm="100000">
                                          <p:val>
                                            <p:strVal val="#ppt_h"/>
                                          </p:val>
                                        </p:tav>
                                      </p:tavLst>
                                    </p:anim>
                                    <p:anim calcmode="lin" valueType="num">
                                      <p:cBhvr>
                                        <p:cTn id="29" dur="1000" fill="hold"/>
                                        <p:tgtEl>
                                          <p:spTgt spid="8204"/>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2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8207"/>
                                        </p:tgtEl>
                                        <p:attrNameLst>
                                          <p:attrName>style.visibility</p:attrName>
                                        </p:attrNameLst>
                                      </p:cBhvr>
                                      <p:to>
                                        <p:strVal val="visible"/>
                                      </p:to>
                                    </p:set>
                                    <p:anim calcmode="lin" valueType="num">
                                      <p:cBhvr>
                                        <p:cTn id="35" dur="500" fill="hold"/>
                                        <p:tgtEl>
                                          <p:spTgt spid="8207"/>
                                        </p:tgtEl>
                                        <p:attrNameLst>
                                          <p:attrName>ppt_w</p:attrName>
                                        </p:attrNameLst>
                                      </p:cBhvr>
                                      <p:tavLst>
                                        <p:tav tm="0">
                                          <p:val>
                                            <p:fltVal val="0"/>
                                          </p:val>
                                        </p:tav>
                                        <p:tav tm="100000">
                                          <p:val>
                                            <p:strVal val="#ppt_w"/>
                                          </p:val>
                                        </p:tav>
                                      </p:tavLst>
                                    </p:anim>
                                    <p:anim calcmode="lin" valueType="num">
                                      <p:cBhvr>
                                        <p:cTn id="36" dur="500" fill="hold"/>
                                        <p:tgtEl>
                                          <p:spTgt spid="8207"/>
                                        </p:tgtEl>
                                        <p:attrNameLst>
                                          <p:attrName>ppt_h</p:attrName>
                                        </p:attrNameLst>
                                      </p:cBhvr>
                                      <p:tavLst>
                                        <p:tav tm="0">
                                          <p:val>
                                            <p:fltVal val="0"/>
                                          </p:val>
                                        </p:tav>
                                        <p:tav tm="100000">
                                          <p:val>
                                            <p:strVal val="#ppt_h"/>
                                          </p:val>
                                        </p:tav>
                                      </p:tavLst>
                                    </p:anim>
                                    <p:anim calcmode="lin" valueType="num">
                                      <p:cBhvr>
                                        <p:cTn id="37" dur="500" fill="hold"/>
                                        <p:tgtEl>
                                          <p:spTgt spid="8207"/>
                                        </p:tgtEl>
                                        <p:attrNameLst>
                                          <p:attrName>ppt_x</p:attrName>
                                        </p:attrNameLst>
                                      </p:cBhvr>
                                      <p:tavLst>
                                        <p:tav tm="0">
                                          <p:val>
                                            <p:fltVal val="0.5"/>
                                          </p:val>
                                        </p:tav>
                                        <p:tav tm="100000">
                                          <p:val>
                                            <p:strVal val="#ppt_x"/>
                                          </p:val>
                                        </p:tav>
                                      </p:tavLst>
                                    </p:anim>
                                    <p:anim calcmode="lin" valueType="num">
                                      <p:cBhvr>
                                        <p:cTn id="38" dur="500" fill="hold"/>
                                        <p:tgtEl>
                                          <p:spTgt spid="8207"/>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8205"/>
                                        </p:tgtEl>
                                        <p:attrNameLst>
                                          <p:attrName>style.visibility</p:attrName>
                                        </p:attrNameLst>
                                      </p:cBhvr>
                                      <p:to>
                                        <p:strVal val="visible"/>
                                      </p:to>
                                    </p:set>
                                    <p:anim calcmode="lin" valueType="num">
                                      <p:cBhvr additive="base">
                                        <p:cTn id="43" dur="500"/>
                                        <p:tgtEl>
                                          <p:spTgt spid="8205"/>
                                        </p:tgtEl>
                                        <p:attrNameLst>
                                          <p:attrName>ppt_x</p:attrName>
                                        </p:attrNameLst>
                                      </p:cBhvr>
                                      <p:tavLst>
                                        <p:tav tm="0">
                                          <p:val>
                                            <p:strVal val="#ppt_x+#ppt_w*1.125000"/>
                                          </p:val>
                                        </p:tav>
                                        <p:tav tm="100000">
                                          <p:val>
                                            <p:strVal val="#ppt_x"/>
                                          </p:val>
                                        </p:tav>
                                      </p:tavLst>
                                    </p:anim>
                                    <p:animEffect transition="in" filter="wipe(left)">
                                      <p:cBhvr>
                                        <p:cTn id="44" dur="500"/>
                                        <p:tgtEl>
                                          <p:spTgt spid="820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8206"/>
                                        </p:tgtEl>
                                        <p:attrNameLst>
                                          <p:attrName>style.visibility</p:attrName>
                                        </p:attrNameLst>
                                      </p:cBhvr>
                                      <p:to>
                                        <p:strVal val="visible"/>
                                      </p:to>
                                    </p:set>
                                    <p:anim calcmode="lin" valueType="num">
                                      <p:cBhvr additive="base">
                                        <p:cTn id="49" dur="500" fill="hold"/>
                                        <p:tgtEl>
                                          <p:spTgt spid="8206"/>
                                        </p:tgtEl>
                                        <p:attrNameLst>
                                          <p:attrName>ppt_x</p:attrName>
                                        </p:attrNameLst>
                                      </p:cBhvr>
                                      <p:tavLst>
                                        <p:tav tm="0">
                                          <p:val>
                                            <p:strVal val="1+#ppt_w/2"/>
                                          </p:val>
                                        </p:tav>
                                        <p:tav tm="100000">
                                          <p:val>
                                            <p:strVal val="#ppt_x"/>
                                          </p:val>
                                        </p:tav>
                                      </p:tavLst>
                                    </p:anim>
                                    <p:anim calcmode="lin" valueType="num">
                                      <p:cBhvr additive="base">
                                        <p:cTn id="50"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2"/>
                                        </p:tgtEl>
                                        <p:attrNameLst>
                                          <p:attrName>style.visibility</p:attrName>
                                        </p:attrNameLst>
                                      </p:cBhvr>
                                      <p:to>
                                        <p:strVal val="visible"/>
                                      </p:to>
                                    </p:set>
                                    <p:anim calcmode="lin" valueType="num">
                                      <p:cBhvr additive="base">
                                        <p:cTn id="55" dur="500" fill="hold"/>
                                        <p:tgtEl>
                                          <p:spTgt spid="8212"/>
                                        </p:tgtEl>
                                        <p:attrNameLst>
                                          <p:attrName>ppt_x</p:attrName>
                                        </p:attrNameLst>
                                      </p:cBhvr>
                                      <p:tavLst>
                                        <p:tav tm="0">
                                          <p:val>
                                            <p:strVal val="0-#ppt_w/2"/>
                                          </p:val>
                                        </p:tav>
                                        <p:tav tm="100000">
                                          <p:val>
                                            <p:strVal val="#ppt_x"/>
                                          </p:val>
                                        </p:tav>
                                      </p:tavLst>
                                    </p:anim>
                                    <p:anim calcmode="lin" valueType="num">
                                      <p:cBhvr additive="base">
                                        <p:cTn id="56"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3"/>
                                        </p:tgtEl>
                                        <p:attrNameLst>
                                          <p:attrName>style.visibility</p:attrName>
                                        </p:attrNameLst>
                                      </p:cBhvr>
                                      <p:to>
                                        <p:strVal val="visible"/>
                                      </p:to>
                                    </p:set>
                                    <p:anim calcmode="lin" valueType="num">
                                      <p:cBhvr additive="base">
                                        <p:cTn id="61" dur="500" fill="hold"/>
                                        <p:tgtEl>
                                          <p:spTgt spid="8213"/>
                                        </p:tgtEl>
                                        <p:attrNameLst>
                                          <p:attrName>ppt_x</p:attrName>
                                        </p:attrNameLst>
                                      </p:cBhvr>
                                      <p:tavLst>
                                        <p:tav tm="0">
                                          <p:val>
                                            <p:strVal val="0-#ppt_w/2"/>
                                          </p:val>
                                        </p:tav>
                                        <p:tav tm="100000">
                                          <p:val>
                                            <p:strVal val="#ppt_x"/>
                                          </p:val>
                                        </p:tav>
                                      </p:tavLst>
                                    </p:anim>
                                    <p:anim calcmode="lin" valueType="num">
                                      <p:cBhvr additive="base">
                                        <p:cTn id="62"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4"/>
                                        </p:tgtEl>
                                        <p:attrNameLst>
                                          <p:attrName>style.visibility</p:attrName>
                                        </p:attrNameLst>
                                      </p:cBhvr>
                                      <p:to>
                                        <p:strVal val="visible"/>
                                      </p:to>
                                    </p:set>
                                    <p:anim calcmode="lin" valueType="num">
                                      <p:cBhvr additive="base">
                                        <p:cTn id="67" dur="500" fill="hold"/>
                                        <p:tgtEl>
                                          <p:spTgt spid="8214"/>
                                        </p:tgtEl>
                                        <p:attrNameLst>
                                          <p:attrName>ppt_x</p:attrName>
                                        </p:attrNameLst>
                                      </p:cBhvr>
                                      <p:tavLst>
                                        <p:tav tm="0">
                                          <p:val>
                                            <p:strVal val="0-#ppt_w/2"/>
                                          </p:val>
                                        </p:tav>
                                        <p:tav tm="100000">
                                          <p:val>
                                            <p:strVal val="#ppt_x"/>
                                          </p:val>
                                        </p:tav>
                                      </p:tavLst>
                                    </p:anim>
                                    <p:anim calcmode="lin" valueType="num">
                                      <p:cBhvr additive="base">
                                        <p:cTn id="68"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ppt_x"/>
                                          </p:val>
                                        </p:tav>
                                        <p:tav tm="100000">
                                          <p:val>
                                            <p:strVal val="#ppt_x"/>
                                          </p:val>
                                        </p:tav>
                                      </p:tavLst>
                                    </p:anim>
                                    <p:anim calcmode="lin" valueType="num">
                                      <p:cBhvr additive="base">
                                        <p:cTn id="74" dur="500" fill="hold"/>
                                        <p:tgtEl>
                                          <p:spTgt spid="8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autoUpdateAnimBg="0"/>
      <p:bldP spid="8197" grpId="0" animBg="1" autoUpdateAnimBg="0"/>
      <p:bldP spid="8203" grpId="0" animBg="1" autoUpdateAnimBg="0"/>
      <p:bldP spid="8204" grpId="0" animBg="1" autoUpdateAnimBg="0"/>
      <p:bldP spid="8205" grpId="0" animBg="1" autoUpdateAnimBg="0"/>
      <p:bldP spid="8206" grpId="0" animBg="1" autoUpdateAnimBg="0"/>
      <p:bldP spid="8207" grpId="0" animBg="1" autoUpdateAnimBg="0"/>
      <p:bldP spid="8196" grpId="0" animBg="1" autoUpdateAnimBg="0"/>
      <p:bldP spid="8212" grpId="0" animBg="1" autoUpdateAnimBg="0"/>
      <p:bldP spid="8213" grpId="0" animBg="1" autoUpdateAnimBg="0"/>
      <p:bldP spid="8214" grpId="0" animBg="1" autoUpdateAnimBg="0"/>
      <p:bldP spid="8215"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76200" y="152400"/>
            <a:ext cx="8991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it-IT" altLang="it-IT" sz="2200" b="1" dirty="0"/>
              <a:t>Il flusso di carbonio fra riserve dormienti in assenza dell’uomo = trascurabile</a:t>
            </a:r>
          </a:p>
        </p:txBody>
      </p:sp>
      <p:sp>
        <p:nvSpPr>
          <p:cNvPr id="9219" name="Rectangle 3"/>
          <p:cNvSpPr>
            <a:spLocks noChangeArrowheads="1"/>
          </p:cNvSpPr>
          <p:nvPr/>
        </p:nvSpPr>
        <p:spPr bwMode="auto">
          <a:xfrm>
            <a:off x="457200" y="822102"/>
            <a:ext cx="3498850" cy="374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dirty="0">
                <a:solidFill>
                  <a:srgbClr val="FFFF00"/>
                </a:solidFill>
                <a:latin typeface="Comic Sans MS" panose="030F0702030302020204" pitchFamily="66" charset="0"/>
              </a:rPr>
              <a:t>La rivoluzione industriale</a:t>
            </a:r>
          </a:p>
        </p:txBody>
      </p:sp>
      <p:sp>
        <p:nvSpPr>
          <p:cNvPr id="9221" name="Rectangle 5"/>
          <p:cNvSpPr>
            <a:spLocks noChangeArrowheads="1"/>
          </p:cNvSpPr>
          <p:nvPr/>
        </p:nvSpPr>
        <p:spPr bwMode="auto">
          <a:xfrm>
            <a:off x="5486400" y="2118246"/>
            <a:ext cx="3041650" cy="374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b="1" dirty="0">
                <a:solidFill>
                  <a:srgbClr val="FFFF00"/>
                </a:solidFill>
                <a:latin typeface="Comic Sans MS" panose="030F0702030302020204" pitchFamily="66" charset="0"/>
              </a:rPr>
              <a:t>Effetto serra</a:t>
            </a:r>
          </a:p>
        </p:txBody>
      </p:sp>
      <p:sp>
        <p:nvSpPr>
          <p:cNvPr id="9222" name="Line 6"/>
          <p:cNvSpPr>
            <a:spLocks noChangeShapeType="1"/>
          </p:cNvSpPr>
          <p:nvPr/>
        </p:nvSpPr>
        <p:spPr bwMode="auto">
          <a:xfrm>
            <a:off x="3962400" y="1235100"/>
            <a:ext cx="1143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5" name="Text Box 9"/>
          <p:cNvSpPr txBox="1">
            <a:spLocks noChangeArrowheads="1"/>
          </p:cNvSpPr>
          <p:nvPr/>
        </p:nvSpPr>
        <p:spPr bwMode="auto">
          <a:xfrm>
            <a:off x="3600609" y="1235100"/>
            <a:ext cx="1444307"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1" dirty="0">
                <a:latin typeface="Comic Sans MS" panose="030F0702030302020204" pitchFamily="66" charset="0"/>
              </a:rPr>
              <a:t>innesca un</a:t>
            </a:r>
          </a:p>
        </p:txBody>
      </p:sp>
      <p:sp>
        <p:nvSpPr>
          <p:cNvPr id="9226" name="Text Box 10"/>
          <p:cNvSpPr txBox="1">
            <a:spLocks noChangeArrowheads="1"/>
          </p:cNvSpPr>
          <p:nvPr/>
        </p:nvSpPr>
        <p:spPr bwMode="auto">
          <a:xfrm>
            <a:off x="5105400" y="900832"/>
            <a:ext cx="3962400" cy="110543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dirty="0">
                <a:solidFill>
                  <a:srgbClr val="FFFF00"/>
                </a:solidFill>
                <a:latin typeface="Comic Sans MS" panose="030F0702030302020204" pitchFamily="66" charset="0"/>
              </a:rPr>
              <a:t>flusso che non esisteva </a:t>
            </a:r>
            <a:r>
              <a:rPr lang="it-IT" altLang="it-IT" sz="2200" dirty="0" smtClean="0">
                <a:solidFill>
                  <a:srgbClr val="FFFF00"/>
                </a:solidFill>
                <a:latin typeface="Comic Sans MS" panose="030F0702030302020204" pitchFamily="66" charset="0"/>
              </a:rPr>
              <a:t>e che </a:t>
            </a:r>
            <a:r>
              <a:rPr lang="it-IT" altLang="it-IT" sz="2200" dirty="0">
                <a:solidFill>
                  <a:srgbClr val="FFFF00"/>
                </a:solidFill>
                <a:latin typeface="Comic Sans MS" panose="030F0702030302020204" pitchFamily="66" charset="0"/>
              </a:rPr>
              <a:t>restituisce all’atmosfera </a:t>
            </a:r>
            <a:r>
              <a:rPr lang="it-IT" altLang="it-IT" sz="2200" dirty="0" smtClean="0">
                <a:solidFill>
                  <a:srgbClr val="FFFF00"/>
                </a:solidFill>
                <a:latin typeface="Comic Sans MS" panose="030F0702030302020204" pitchFamily="66" charset="0"/>
              </a:rPr>
              <a:t>la CO</a:t>
            </a:r>
            <a:r>
              <a:rPr lang="it-IT" altLang="it-IT" sz="2200" baseline="-25000" dirty="0" smtClean="0">
                <a:solidFill>
                  <a:srgbClr val="FFFF00"/>
                </a:solidFill>
                <a:latin typeface="Comic Sans MS" panose="030F0702030302020204" pitchFamily="66" charset="0"/>
              </a:rPr>
              <a:t>2</a:t>
            </a:r>
            <a:r>
              <a:rPr lang="it-IT" altLang="it-IT" sz="2200" dirty="0" smtClean="0">
                <a:solidFill>
                  <a:srgbClr val="FFFF00"/>
                </a:solidFill>
                <a:latin typeface="Comic Sans MS" panose="030F0702030302020204" pitchFamily="66" charset="0"/>
              </a:rPr>
              <a:t> </a:t>
            </a:r>
            <a:r>
              <a:rPr lang="it-IT" altLang="it-IT" sz="2200" dirty="0">
                <a:solidFill>
                  <a:srgbClr val="FFFF00"/>
                </a:solidFill>
                <a:latin typeface="Comic Sans MS" panose="030F0702030302020204" pitchFamily="66" charset="0"/>
              </a:rPr>
              <a:t>fissata milioni di anni fa</a:t>
            </a:r>
          </a:p>
        </p:txBody>
      </p:sp>
      <p:sp>
        <p:nvSpPr>
          <p:cNvPr id="9228" name="Rectangle 12"/>
          <p:cNvSpPr>
            <a:spLocks noChangeArrowheads="1"/>
          </p:cNvSpPr>
          <p:nvPr/>
        </p:nvSpPr>
        <p:spPr bwMode="auto">
          <a:xfrm>
            <a:off x="304800" y="2955156"/>
            <a:ext cx="3422650" cy="977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1" dirty="0"/>
              <a:t>La combustione di carbone petrolio e gas naturali genera ~6 miliardi t/C x anno</a:t>
            </a:r>
          </a:p>
        </p:txBody>
      </p:sp>
      <p:sp>
        <p:nvSpPr>
          <p:cNvPr id="9229" name="Rectangle 13"/>
          <p:cNvSpPr>
            <a:spLocks noChangeArrowheads="1"/>
          </p:cNvSpPr>
          <p:nvPr/>
        </p:nvSpPr>
        <p:spPr bwMode="auto">
          <a:xfrm>
            <a:off x="2673350" y="4509120"/>
            <a:ext cx="60071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1" dirty="0"/>
              <a:t>~3 miliardi t/C x anno assorbiti dagli oceani</a:t>
            </a:r>
          </a:p>
        </p:txBody>
      </p:sp>
      <p:sp>
        <p:nvSpPr>
          <p:cNvPr id="9230" name="Rectangle 14"/>
          <p:cNvSpPr>
            <a:spLocks noChangeArrowheads="1"/>
          </p:cNvSpPr>
          <p:nvPr/>
        </p:nvSpPr>
        <p:spPr bwMode="auto">
          <a:xfrm>
            <a:off x="234949" y="5220940"/>
            <a:ext cx="5275263"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latin typeface="Comic Sans MS" panose="030F0702030302020204" pitchFamily="66" charset="0"/>
              </a:rPr>
              <a:t>tempo di residenza </a:t>
            </a:r>
            <a:r>
              <a:rPr lang="it-IT" altLang="it-IT" sz="2000" dirty="0" smtClean="0">
                <a:solidFill>
                  <a:srgbClr val="FFFF00"/>
                </a:solidFill>
                <a:latin typeface="Comic Sans MS" panose="030F0702030302020204" pitchFamily="66" charset="0"/>
              </a:rPr>
              <a:t>di CO</a:t>
            </a:r>
            <a:r>
              <a:rPr lang="it-IT" altLang="it-IT" sz="2000" baseline="-25000" dirty="0" smtClean="0">
                <a:solidFill>
                  <a:srgbClr val="FFFF00"/>
                </a:solidFill>
                <a:latin typeface="Comic Sans MS" panose="030F0702030302020204" pitchFamily="66" charset="0"/>
              </a:rPr>
              <a:t>2   </a:t>
            </a:r>
            <a:r>
              <a:rPr lang="it-IT" altLang="it-IT" sz="2000" dirty="0" smtClean="0">
                <a:solidFill>
                  <a:srgbClr val="FFFF00"/>
                </a:solidFill>
                <a:latin typeface="Comic Sans MS" panose="030F0702030302020204" pitchFamily="66" charset="0"/>
              </a:rPr>
              <a:t> in atmosfera </a:t>
            </a:r>
            <a:endParaRPr lang="it-IT" altLang="it-IT" sz="2000" dirty="0">
              <a:solidFill>
                <a:srgbClr val="FFFF00"/>
              </a:solidFill>
              <a:latin typeface="Comic Sans MS" panose="030F0702030302020204" pitchFamily="66" charset="0"/>
            </a:endParaRPr>
          </a:p>
        </p:txBody>
      </p:sp>
      <p:sp>
        <p:nvSpPr>
          <p:cNvPr id="9231" name="Rectangle 15"/>
          <p:cNvSpPr>
            <a:spLocks noChangeArrowheads="1"/>
          </p:cNvSpPr>
          <p:nvPr/>
        </p:nvSpPr>
        <p:spPr bwMode="auto">
          <a:xfrm>
            <a:off x="5187950" y="2950964"/>
            <a:ext cx="3263900" cy="1054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t>incremento di CO</a:t>
            </a:r>
            <a:r>
              <a:rPr lang="it-IT" altLang="it-IT" sz="2000" baseline="-25000" dirty="0"/>
              <a:t>2</a:t>
            </a:r>
            <a:r>
              <a:rPr lang="it-IT" altLang="it-IT" sz="2000" dirty="0"/>
              <a:t> nell’aria=metà della CO</a:t>
            </a:r>
            <a:r>
              <a:rPr lang="it-IT" altLang="it-IT" sz="2000" baseline="-25000" dirty="0"/>
              <a:t>2</a:t>
            </a:r>
            <a:r>
              <a:rPr lang="it-IT" altLang="it-IT" sz="2000" dirty="0"/>
              <a:t> immessa dalla combustione</a:t>
            </a:r>
          </a:p>
        </p:txBody>
      </p:sp>
      <p:sp>
        <p:nvSpPr>
          <p:cNvPr id="9232" name="Line 16"/>
          <p:cNvSpPr>
            <a:spLocks noChangeShapeType="1"/>
          </p:cNvSpPr>
          <p:nvPr/>
        </p:nvSpPr>
        <p:spPr bwMode="auto">
          <a:xfrm>
            <a:off x="3733800" y="3573016"/>
            <a:ext cx="1371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33" name="Rectangle 17"/>
          <p:cNvSpPr>
            <a:spLocks noChangeArrowheads="1"/>
          </p:cNvSpPr>
          <p:nvPr/>
        </p:nvSpPr>
        <p:spPr bwMode="auto">
          <a:xfrm>
            <a:off x="76200" y="6233244"/>
            <a:ext cx="8991600" cy="3641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dirty="0">
                <a:solidFill>
                  <a:srgbClr val="FFFF00"/>
                </a:solidFill>
                <a:latin typeface="Comic Sans MS" panose="030F0702030302020204" pitchFamily="66" charset="0"/>
              </a:rPr>
              <a:t>tempo occorrente perché tutta la riserva di CO</a:t>
            </a:r>
            <a:r>
              <a:rPr lang="it-IT" altLang="it-IT" sz="1800" baseline="-25000" dirty="0">
                <a:solidFill>
                  <a:srgbClr val="FFFF00"/>
                </a:solidFill>
                <a:latin typeface="Comic Sans MS" panose="030F0702030302020204" pitchFamily="66" charset="0"/>
              </a:rPr>
              <a:t>2 </a:t>
            </a:r>
            <a:r>
              <a:rPr lang="it-IT" altLang="it-IT" sz="1800" dirty="0">
                <a:solidFill>
                  <a:srgbClr val="FFFF00"/>
                </a:solidFill>
                <a:latin typeface="Comic Sans MS" panose="030F0702030302020204" pitchFamily="66" charset="0"/>
              </a:rPr>
              <a:t>sia assorbita per fotosintesi</a:t>
            </a:r>
          </a:p>
        </p:txBody>
      </p:sp>
      <p:sp>
        <p:nvSpPr>
          <p:cNvPr id="9234" name="Line 18"/>
          <p:cNvSpPr>
            <a:spLocks noChangeShapeType="1"/>
          </p:cNvSpPr>
          <p:nvPr/>
        </p:nvSpPr>
        <p:spPr bwMode="auto">
          <a:xfrm>
            <a:off x="5597624" y="5426327"/>
            <a:ext cx="9906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35" name="Rectangle 19"/>
          <p:cNvSpPr>
            <a:spLocks noChangeArrowheads="1"/>
          </p:cNvSpPr>
          <p:nvPr/>
        </p:nvSpPr>
        <p:spPr bwMode="auto">
          <a:xfrm>
            <a:off x="6603206" y="5220940"/>
            <a:ext cx="88966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dirty="0">
                <a:solidFill>
                  <a:srgbClr val="FFFF00"/>
                </a:solidFill>
                <a:latin typeface="Comic Sans MS" panose="030F0702030302020204" pitchFamily="66" charset="0"/>
              </a:rPr>
              <a:t>3 anni</a:t>
            </a:r>
          </a:p>
        </p:txBody>
      </p:sp>
      <p:sp>
        <p:nvSpPr>
          <p:cNvPr id="9236" name="Line 20"/>
          <p:cNvSpPr>
            <a:spLocks noChangeShapeType="1"/>
          </p:cNvSpPr>
          <p:nvPr/>
        </p:nvSpPr>
        <p:spPr bwMode="auto">
          <a:xfrm>
            <a:off x="7086600" y="5801423"/>
            <a:ext cx="0"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12279544"/>
      </p:ext>
    </p:extLst>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38163" y="3027363"/>
            <a:ext cx="1590675" cy="376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1">
                <a:solidFill>
                  <a:srgbClr val="FFFF00"/>
                </a:solidFill>
              </a:rPr>
              <a:t>Temperatura</a:t>
            </a:r>
          </a:p>
        </p:txBody>
      </p:sp>
      <p:sp>
        <p:nvSpPr>
          <p:cNvPr id="15363" name="Rectangle 3"/>
          <p:cNvSpPr>
            <a:spLocks noChangeArrowheads="1"/>
          </p:cNvSpPr>
          <p:nvPr/>
        </p:nvSpPr>
        <p:spPr bwMode="auto">
          <a:xfrm>
            <a:off x="1223963" y="3332163"/>
            <a:ext cx="4410075" cy="376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a:solidFill>
                  <a:srgbClr val="FFFF00"/>
                </a:solidFill>
              </a:rPr>
              <a:t>acque polari=fredde solubilità CO</a:t>
            </a:r>
            <a:r>
              <a:rPr lang="it-IT" altLang="it-IT" sz="1800" baseline="-25000">
                <a:solidFill>
                  <a:srgbClr val="FFFF00"/>
                </a:solidFill>
              </a:rPr>
              <a:t>2</a:t>
            </a:r>
            <a:r>
              <a:rPr lang="it-IT" altLang="it-IT" sz="1800">
                <a:solidFill>
                  <a:srgbClr val="FFFF00"/>
                </a:solidFill>
              </a:rPr>
              <a:t> maggiore </a:t>
            </a:r>
          </a:p>
        </p:txBody>
      </p:sp>
      <p:sp>
        <p:nvSpPr>
          <p:cNvPr id="15364" name="Rectangle 4"/>
          <p:cNvSpPr>
            <a:spLocks noChangeArrowheads="1"/>
          </p:cNvSpPr>
          <p:nvPr/>
        </p:nvSpPr>
        <p:spPr bwMode="auto">
          <a:xfrm>
            <a:off x="3586163" y="4017963"/>
            <a:ext cx="4867275" cy="376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a:solidFill>
                  <a:srgbClr val="FFFF00"/>
                </a:solidFill>
              </a:rPr>
              <a:t>le acque superficiali ricche di CO</a:t>
            </a:r>
            <a:r>
              <a:rPr lang="it-IT" altLang="it-IT" sz="1800" baseline="-25000">
                <a:solidFill>
                  <a:srgbClr val="FFFF00"/>
                </a:solidFill>
              </a:rPr>
              <a:t>2 </a:t>
            </a:r>
            <a:r>
              <a:rPr lang="it-IT" altLang="it-IT" sz="1800">
                <a:solidFill>
                  <a:srgbClr val="FFFF00"/>
                </a:solidFill>
              </a:rPr>
              <a:t>sprofondano</a:t>
            </a:r>
          </a:p>
        </p:txBody>
      </p:sp>
      <p:sp>
        <p:nvSpPr>
          <p:cNvPr id="15365" name="Rectangle 5"/>
          <p:cNvSpPr>
            <a:spLocks noChangeArrowheads="1"/>
          </p:cNvSpPr>
          <p:nvPr/>
        </p:nvSpPr>
        <p:spPr bwMode="auto">
          <a:xfrm>
            <a:off x="1985963" y="3636963"/>
            <a:ext cx="4638675" cy="376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a:solidFill>
                  <a:srgbClr val="FFFF00"/>
                </a:solidFill>
              </a:rPr>
              <a:t>formazione del ghiaccio fa aumentare la salinità</a:t>
            </a:r>
          </a:p>
        </p:txBody>
      </p:sp>
      <p:sp>
        <p:nvSpPr>
          <p:cNvPr id="15366" name="Rectangle 6"/>
          <p:cNvSpPr>
            <a:spLocks noChangeArrowheads="1"/>
          </p:cNvSpPr>
          <p:nvPr/>
        </p:nvSpPr>
        <p:spPr bwMode="auto">
          <a:xfrm>
            <a:off x="309563" y="4551363"/>
            <a:ext cx="3419475" cy="9255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dirty="0">
                <a:solidFill>
                  <a:srgbClr val="FFFF00"/>
                </a:solidFill>
              </a:rPr>
              <a:t>Nelle zone di risalita (</a:t>
            </a:r>
            <a:r>
              <a:rPr lang="it-IT" altLang="it-IT" sz="1800" dirty="0" err="1">
                <a:solidFill>
                  <a:srgbClr val="FFFF00"/>
                </a:solidFill>
              </a:rPr>
              <a:t>upwelling</a:t>
            </a:r>
            <a:r>
              <a:rPr lang="it-IT" altLang="it-IT" sz="1800" dirty="0">
                <a:solidFill>
                  <a:srgbClr val="FFFF00"/>
                </a:solidFill>
              </a:rPr>
              <a:t>) presso le regioni tropicali l’H</a:t>
            </a:r>
            <a:r>
              <a:rPr lang="it-IT" altLang="it-IT" sz="1800" baseline="-25000" dirty="0">
                <a:solidFill>
                  <a:srgbClr val="FFFF00"/>
                </a:solidFill>
              </a:rPr>
              <a:t>2</a:t>
            </a:r>
            <a:r>
              <a:rPr lang="it-IT" altLang="it-IT" sz="1800" dirty="0">
                <a:solidFill>
                  <a:srgbClr val="FFFF00"/>
                </a:solidFill>
              </a:rPr>
              <a:t>O si riscalda e la CO</a:t>
            </a:r>
            <a:r>
              <a:rPr lang="it-IT" altLang="it-IT" sz="1800" baseline="-25000" dirty="0">
                <a:solidFill>
                  <a:srgbClr val="FFFF00"/>
                </a:solidFill>
              </a:rPr>
              <a:t>2 </a:t>
            </a:r>
            <a:r>
              <a:rPr lang="it-IT" altLang="it-IT" sz="1800" dirty="0">
                <a:solidFill>
                  <a:srgbClr val="FFFF00"/>
                </a:solidFill>
              </a:rPr>
              <a:t>viene rilasciata</a:t>
            </a:r>
          </a:p>
        </p:txBody>
      </p:sp>
      <p:sp>
        <p:nvSpPr>
          <p:cNvPr id="15367" name="Rectangle 7"/>
          <p:cNvSpPr>
            <a:spLocks noChangeArrowheads="1"/>
          </p:cNvSpPr>
          <p:nvPr/>
        </p:nvSpPr>
        <p:spPr bwMode="auto">
          <a:xfrm>
            <a:off x="107504" y="82550"/>
            <a:ext cx="9036496"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dirty="0">
                <a:solidFill>
                  <a:srgbClr val="FFFF00"/>
                </a:solidFill>
                <a:latin typeface="Comic Sans MS" panose="030F0702030302020204" pitchFamily="66" charset="0"/>
              </a:rPr>
              <a:t>La concentrazione di CO</a:t>
            </a:r>
            <a:r>
              <a:rPr lang="it-IT" altLang="it-IT" sz="2200" baseline="-25000" dirty="0">
                <a:solidFill>
                  <a:srgbClr val="FFFF00"/>
                </a:solidFill>
                <a:latin typeface="Comic Sans MS" panose="030F0702030302020204" pitchFamily="66" charset="0"/>
              </a:rPr>
              <a:t>2</a:t>
            </a:r>
            <a:r>
              <a:rPr lang="it-IT" altLang="it-IT" sz="2200" dirty="0">
                <a:solidFill>
                  <a:srgbClr val="FFFF00"/>
                </a:solidFill>
                <a:latin typeface="Comic Sans MS" panose="030F0702030302020204" pitchFamily="66" charset="0"/>
              </a:rPr>
              <a:t> nell’aria presenta </a:t>
            </a:r>
            <a:r>
              <a:rPr lang="it-IT" altLang="it-IT" sz="2200" b="1" dirty="0">
                <a:solidFill>
                  <a:srgbClr val="FFFF00"/>
                </a:solidFill>
                <a:latin typeface="Comic Sans MS" panose="030F0702030302020204" pitchFamily="66" charset="0"/>
              </a:rPr>
              <a:t>variazioni stagionali </a:t>
            </a:r>
            <a:r>
              <a:rPr lang="it-IT" altLang="it-IT" sz="2200" dirty="0">
                <a:solidFill>
                  <a:srgbClr val="FFFF00"/>
                </a:solidFill>
                <a:latin typeface="Comic Sans MS" panose="030F0702030302020204" pitchFamily="66" charset="0"/>
              </a:rPr>
              <a:t>in funzione dell’attività fotosintetica e dello scambio con l’oceano</a:t>
            </a:r>
          </a:p>
        </p:txBody>
      </p:sp>
      <p:sp>
        <p:nvSpPr>
          <p:cNvPr id="15368" name="Rectangle 8"/>
          <p:cNvSpPr>
            <a:spLocks noChangeArrowheads="1"/>
          </p:cNvSpPr>
          <p:nvPr/>
        </p:nvSpPr>
        <p:spPr bwMode="auto">
          <a:xfrm>
            <a:off x="3435350" y="996950"/>
            <a:ext cx="20447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FFFF00"/>
                </a:solidFill>
              </a:rPr>
              <a:t>effetti stagionali</a:t>
            </a:r>
          </a:p>
        </p:txBody>
      </p:sp>
      <p:sp>
        <p:nvSpPr>
          <p:cNvPr id="15369" name="Rectangle 9"/>
          <p:cNvSpPr>
            <a:spLocks noChangeArrowheads="1"/>
          </p:cNvSpPr>
          <p:nvPr/>
        </p:nvSpPr>
        <p:spPr bwMode="auto">
          <a:xfrm>
            <a:off x="234950" y="1225550"/>
            <a:ext cx="30353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molto intensi </a:t>
            </a:r>
            <a:r>
              <a:rPr lang="it-IT" altLang="it-IT" sz="2000" b="1" dirty="0">
                <a:solidFill>
                  <a:srgbClr val="FFFF00"/>
                </a:solidFill>
              </a:rPr>
              <a:t>nell’emisfero boreale (N)</a:t>
            </a:r>
          </a:p>
        </p:txBody>
      </p:sp>
      <p:sp>
        <p:nvSpPr>
          <p:cNvPr id="15370" name="Oval 10"/>
          <p:cNvSpPr>
            <a:spLocks noChangeArrowheads="1"/>
          </p:cNvSpPr>
          <p:nvPr/>
        </p:nvSpPr>
        <p:spPr bwMode="auto">
          <a:xfrm>
            <a:off x="2133600" y="463550"/>
            <a:ext cx="2844800" cy="368300"/>
          </a:xfrm>
          <a:prstGeom prst="ellipse">
            <a:avLst/>
          </a:prstGeom>
          <a:noFill/>
          <a:ln w="28575">
            <a:solidFill>
              <a:srgbClr val="0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endParaRPr lang="it-IT" altLang="it-IT" sz="2000" b="1">
              <a:solidFill>
                <a:srgbClr val="008000"/>
              </a:solidFill>
            </a:endParaRPr>
          </a:p>
        </p:txBody>
      </p:sp>
      <p:sp>
        <p:nvSpPr>
          <p:cNvPr id="15371" name="Line 11"/>
          <p:cNvSpPr>
            <a:spLocks noChangeShapeType="1"/>
          </p:cNvSpPr>
          <p:nvPr/>
        </p:nvSpPr>
        <p:spPr bwMode="auto">
          <a:xfrm flipH="1">
            <a:off x="2514600" y="838200"/>
            <a:ext cx="457200" cy="38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2" name="Oval 12"/>
          <p:cNvSpPr>
            <a:spLocks noChangeArrowheads="1"/>
          </p:cNvSpPr>
          <p:nvPr/>
        </p:nvSpPr>
        <p:spPr bwMode="auto">
          <a:xfrm>
            <a:off x="5981700" y="463076"/>
            <a:ext cx="2730500" cy="368300"/>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373" name="Line 13"/>
          <p:cNvSpPr>
            <a:spLocks noChangeShapeType="1"/>
          </p:cNvSpPr>
          <p:nvPr/>
        </p:nvSpPr>
        <p:spPr bwMode="auto">
          <a:xfrm flipH="1">
            <a:off x="6096000" y="838200"/>
            <a:ext cx="152400" cy="381000"/>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4" name="Rectangle 14"/>
          <p:cNvSpPr>
            <a:spLocks noChangeArrowheads="1"/>
          </p:cNvSpPr>
          <p:nvPr/>
        </p:nvSpPr>
        <p:spPr bwMode="auto">
          <a:xfrm>
            <a:off x="5721350" y="1225550"/>
            <a:ext cx="30353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smtClean="0">
                <a:solidFill>
                  <a:srgbClr val="FFFF00"/>
                </a:solidFill>
              </a:rPr>
              <a:t>meno intensi </a:t>
            </a:r>
            <a:r>
              <a:rPr lang="it-IT" altLang="it-IT" sz="2000" b="1" dirty="0" smtClean="0">
                <a:solidFill>
                  <a:srgbClr val="FFFF00"/>
                </a:solidFill>
              </a:rPr>
              <a:t>nell’emisfero </a:t>
            </a:r>
            <a:r>
              <a:rPr lang="it-IT" altLang="it-IT" sz="2000" b="1" dirty="0">
                <a:solidFill>
                  <a:srgbClr val="FFFF00"/>
                </a:solidFill>
              </a:rPr>
              <a:t>australe </a:t>
            </a:r>
            <a:r>
              <a:rPr lang="it-IT" altLang="it-IT" sz="2000" dirty="0" smtClean="0">
                <a:solidFill>
                  <a:srgbClr val="FFFF00"/>
                </a:solidFill>
              </a:rPr>
              <a:t>(S)</a:t>
            </a:r>
            <a:endParaRPr lang="it-IT" altLang="it-IT" sz="2000" dirty="0">
              <a:solidFill>
                <a:srgbClr val="FFFF00"/>
              </a:solidFill>
            </a:endParaRPr>
          </a:p>
        </p:txBody>
      </p:sp>
      <p:sp>
        <p:nvSpPr>
          <p:cNvPr id="15375" name="Rectangle 15"/>
          <p:cNvSpPr>
            <a:spLocks noChangeArrowheads="1"/>
          </p:cNvSpPr>
          <p:nvPr/>
        </p:nvSpPr>
        <p:spPr bwMode="auto">
          <a:xfrm>
            <a:off x="233363" y="2112963"/>
            <a:ext cx="3038475" cy="711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r"/>
            <a:r>
              <a:rPr lang="it-IT" altLang="it-IT" sz="2000" dirty="0">
                <a:solidFill>
                  <a:srgbClr val="FFFF00"/>
                </a:solidFill>
                <a:latin typeface="Comic Sans MS" panose="030F0702030302020204" pitchFamily="66" charset="0"/>
              </a:rPr>
              <a:t>vi sono i due terzi della vegetazione terrestre!</a:t>
            </a:r>
          </a:p>
        </p:txBody>
      </p:sp>
      <p:sp>
        <p:nvSpPr>
          <p:cNvPr id="15376" name="Rectangle 16"/>
          <p:cNvSpPr>
            <a:spLocks noChangeArrowheads="1"/>
          </p:cNvSpPr>
          <p:nvPr/>
        </p:nvSpPr>
        <p:spPr bwMode="auto">
          <a:xfrm>
            <a:off x="5719763" y="2112963"/>
            <a:ext cx="3038475" cy="101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FFFF00"/>
                </a:solidFill>
                <a:latin typeface="Comic Sans MS" panose="030F0702030302020204" pitchFamily="66" charset="0"/>
              </a:rPr>
              <a:t>scambio con l’oceano controllato da processi fisici e biologici</a:t>
            </a:r>
          </a:p>
        </p:txBody>
      </p:sp>
      <p:sp>
        <p:nvSpPr>
          <p:cNvPr id="15377" name="Rectangle 17"/>
          <p:cNvSpPr>
            <a:spLocks noChangeArrowheads="1"/>
          </p:cNvSpPr>
          <p:nvPr/>
        </p:nvSpPr>
        <p:spPr bwMode="auto">
          <a:xfrm>
            <a:off x="3276600" y="1447800"/>
            <a:ext cx="1003300" cy="116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400" dirty="0">
                <a:solidFill>
                  <a:srgbClr val="FFFF00"/>
                </a:solidFill>
              </a:rPr>
              <a:t>c’è anche scambio con oceano </a:t>
            </a:r>
            <a:r>
              <a:rPr lang="it-IT" altLang="it-IT" sz="1400" dirty="0" smtClean="0">
                <a:solidFill>
                  <a:srgbClr val="FFFF00"/>
                </a:solidFill>
              </a:rPr>
              <a:t>(meno intenso)</a:t>
            </a:r>
            <a:endParaRPr lang="it-IT" altLang="it-IT" sz="1400" dirty="0">
              <a:solidFill>
                <a:srgbClr val="FFFF00"/>
              </a:solidFill>
            </a:endParaRPr>
          </a:p>
        </p:txBody>
      </p:sp>
      <p:sp>
        <p:nvSpPr>
          <p:cNvPr id="15378" name="Line 18"/>
          <p:cNvSpPr>
            <a:spLocks noChangeShapeType="1"/>
          </p:cNvSpPr>
          <p:nvPr/>
        </p:nvSpPr>
        <p:spPr bwMode="auto">
          <a:xfrm flipH="1">
            <a:off x="2133600" y="2971800"/>
            <a:ext cx="41148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9" name="Rectangle 19"/>
          <p:cNvSpPr>
            <a:spLocks noChangeArrowheads="1"/>
          </p:cNvSpPr>
          <p:nvPr/>
        </p:nvSpPr>
        <p:spPr bwMode="auto">
          <a:xfrm>
            <a:off x="3778250" y="4932363"/>
            <a:ext cx="5186238"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dirty="0">
                <a:solidFill>
                  <a:srgbClr val="FFFF00"/>
                </a:solidFill>
              </a:rPr>
              <a:t>inoltre </a:t>
            </a:r>
            <a:r>
              <a:rPr lang="it-IT" altLang="it-IT" sz="1800" dirty="0" smtClean="0">
                <a:solidFill>
                  <a:srgbClr val="FFFF00"/>
                </a:solidFill>
              </a:rPr>
              <a:t>vi è un effetto </a:t>
            </a:r>
            <a:r>
              <a:rPr lang="it-IT" altLang="it-IT" sz="1800" dirty="0">
                <a:solidFill>
                  <a:srgbClr val="FFFF00"/>
                </a:solidFill>
              </a:rPr>
              <a:t>del ciclo stagionale sulla solubilità: inverno assorbe di +; estate rilascia di +</a:t>
            </a:r>
          </a:p>
        </p:txBody>
      </p:sp>
      <p:sp>
        <p:nvSpPr>
          <p:cNvPr id="15380" name="Line 20"/>
          <p:cNvSpPr>
            <a:spLocks noChangeShapeType="1"/>
          </p:cNvSpPr>
          <p:nvPr/>
        </p:nvSpPr>
        <p:spPr bwMode="auto">
          <a:xfrm flipH="1">
            <a:off x="3733800" y="4419600"/>
            <a:ext cx="22098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81" name="Rectangle 21"/>
          <p:cNvSpPr>
            <a:spLocks noChangeArrowheads="1"/>
          </p:cNvSpPr>
          <p:nvPr/>
        </p:nvSpPr>
        <p:spPr bwMode="auto">
          <a:xfrm>
            <a:off x="-108520" y="5694363"/>
            <a:ext cx="4980559" cy="92076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dirty="0">
                <a:solidFill>
                  <a:srgbClr val="FFFF00"/>
                </a:solidFill>
              </a:rPr>
              <a:t>L’aumento della t dell’aria per incremento CO</a:t>
            </a:r>
            <a:r>
              <a:rPr lang="it-IT" altLang="it-IT" sz="1800" baseline="-25000" dirty="0">
                <a:solidFill>
                  <a:srgbClr val="FFFF00"/>
                </a:solidFill>
              </a:rPr>
              <a:t>2 </a:t>
            </a:r>
            <a:r>
              <a:rPr lang="it-IT" altLang="it-IT" sz="1800" dirty="0">
                <a:solidFill>
                  <a:srgbClr val="FFFF00"/>
                </a:solidFill>
              </a:rPr>
              <a:t>può innalzare </a:t>
            </a:r>
            <a:r>
              <a:rPr lang="it-IT" altLang="it-IT" sz="1800" dirty="0" smtClean="0">
                <a:solidFill>
                  <a:srgbClr val="FFFF00"/>
                </a:solidFill>
              </a:rPr>
              <a:t>la t delle acque </a:t>
            </a:r>
            <a:r>
              <a:rPr lang="it-IT" altLang="it-IT" sz="1800" dirty="0">
                <a:solidFill>
                  <a:srgbClr val="FFFF00"/>
                </a:solidFill>
              </a:rPr>
              <a:t>superficiali e causare riduzione o scomparsa </a:t>
            </a:r>
            <a:r>
              <a:rPr lang="it-IT" altLang="it-IT" sz="1800" dirty="0" smtClean="0">
                <a:solidFill>
                  <a:srgbClr val="FFFF00"/>
                </a:solidFill>
              </a:rPr>
              <a:t>di ghiacci </a:t>
            </a:r>
            <a:r>
              <a:rPr lang="it-IT" altLang="it-IT" sz="1800" dirty="0">
                <a:solidFill>
                  <a:srgbClr val="FFFF00"/>
                </a:solidFill>
              </a:rPr>
              <a:t>invernali</a:t>
            </a:r>
          </a:p>
        </p:txBody>
      </p:sp>
      <p:sp>
        <p:nvSpPr>
          <p:cNvPr id="15382" name="Line 22"/>
          <p:cNvSpPr>
            <a:spLocks noChangeShapeType="1"/>
          </p:cNvSpPr>
          <p:nvPr/>
        </p:nvSpPr>
        <p:spPr bwMode="auto">
          <a:xfrm>
            <a:off x="4876800" y="6172200"/>
            <a:ext cx="990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83" name="Rectangle 23"/>
          <p:cNvSpPr>
            <a:spLocks noChangeArrowheads="1"/>
          </p:cNvSpPr>
          <p:nvPr/>
        </p:nvSpPr>
        <p:spPr bwMode="auto">
          <a:xfrm>
            <a:off x="5948363" y="5770563"/>
            <a:ext cx="2505075" cy="9255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1" dirty="0">
                <a:solidFill>
                  <a:srgbClr val="FFFF00"/>
                </a:solidFill>
              </a:rPr>
              <a:t>riduzione dell’assorbimento di CO</a:t>
            </a:r>
            <a:r>
              <a:rPr lang="it-IT" altLang="it-IT" sz="1800" b="1" baseline="-25000" dirty="0">
                <a:solidFill>
                  <a:srgbClr val="FFFF00"/>
                </a:solidFill>
              </a:rPr>
              <a:t>2 </a:t>
            </a:r>
            <a:r>
              <a:rPr lang="it-IT" altLang="it-IT" sz="1800" b="1" dirty="0">
                <a:solidFill>
                  <a:srgbClr val="FFFF00"/>
                </a:solidFill>
              </a:rPr>
              <a:t>dall’atmosfera</a:t>
            </a:r>
            <a:r>
              <a:rPr lang="it-IT" altLang="it-IT" sz="1800" b="1" dirty="0"/>
              <a:t> </a:t>
            </a:r>
          </a:p>
        </p:txBody>
      </p:sp>
    </p:spTree>
    <p:extLst>
      <p:ext uri="{BB962C8B-B14F-4D97-AF65-F5344CB8AC3E}">
        <p14:creationId xmlns:p14="http://schemas.microsoft.com/office/powerpoint/2010/main" val="5901586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225550" y="152400"/>
            <a:ext cx="5175250" cy="8318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dirty="0">
                <a:solidFill>
                  <a:srgbClr val="FFFF00"/>
                </a:solidFill>
                <a:latin typeface="Comic Sans MS" panose="030F0702030302020204" pitchFamily="66" charset="0"/>
              </a:rPr>
              <a:t>Processi biologici che controllano gli scambi di CO</a:t>
            </a:r>
            <a:r>
              <a:rPr lang="it-IT" altLang="it-IT" baseline="-25000" dirty="0">
                <a:solidFill>
                  <a:srgbClr val="FFFF00"/>
                </a:solidFill>
                <a:latin typeface="Comic Sans MS" panose="030F0702030302020204" pitchFamily="66" charset="0"/>
              </a:rPr>
              <a:t>2</a:t>
            </a:r>
            <a:r>
              <a:rPr lang="it-IT" altLang="it-IT" dirty="0">
                <a:solidFill>
                  <a:srgbClr val="FFFF00"/>
                </a:solidFill>
                <a:latin typeface="Comic Sans MS" panose="030F0702030302020204" pitchFamily="66" charset="0"/>
              </a:rPr>
              <a:t> </a:t>
            </a:r>
          </a:p>
        </p:txBody>
      </p:sp>
      <p:sp>
        <p:nvSpPr>
          <p:cNvPr id="16387" name="Rectangle 3"/>
          <p:cNvSpPr>
            <a:spLocks noChangeArrowheads="1"/>
          </p:cNvSpPr>
          <p:nvPr/>
        </p:nvSpPr>
        <p:spPr bwMode="auto">
          <a:xfrm>
            <a:off x="393700" y="1073150"/>
            <a:ext cx="1282700" cy="368300"/>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008000"/>
                </a:solidFill>
              </a:rPr>
              <a:t>fotosintesi </a:t>
            </a:r>
          </a:p>
        </p:txBody>
      </p:sp>
      <p:sp>
        <p:nvSpPr>
          <p:cNvPr id="16388" name="Rectangle 4"/>
          <p:cNvSpPr>
            <a:spLocks noChangeArrowheads="1"/>
          </p:cNvSpPr>
          <p:nvPr/>
        </p:nvSpPr>
        <p:spPr bwMode="auto">
          <a:xfrm>
            <a:off x="2222500" y="1225550"/>
            <a:ext cx="25781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rPr>
              <a:t>hanno </a:t>
            </a:r>
            <a:r>
              <a:rPr lang="it-IT" altLang="it-IT" sz="1800" u="sng" dirty="0">
                <a:solidFill>
                  <a:srgbClr val="FFFF00"/>
                </a:solidFill>
              </a:rPr>
              <a:t>variazioni </a:t>
            </a:r>
            <a:r>
              <a:rPr lang="it-IT" altLang="it-IT" sz="1800" dirty="0">
                <a:solidFill>
                  <a:srgbClr val="FFFF00"/>
                </a:solidFill>
              </a:rPr>
              <a:t>giornaliere e stagionali</a:t>
            </a:r>
          </a:p>
        </p:txBody>
      </p:sp>
      <p:sp>
        <p:nvSpPr>
          <p:cNvPr id="16389" name="Rectangle 5"/>
          <p:cNvSpPr>
            <a:spLocks noChangeArrowheads="1"/>
          </p:cNvSpPr>
          <p:nvPr/>
        </p:nvSpPr>
        <p:spPr bwMode="auto">
          <a:xfrm>
            <a:off x="393700" y="1606550"/>
            <a:ext cx="1435100" cy="36830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a:solidFill>
                  <a:schemeClr val="hlink"/>
                </a:solidFill>
              </a:rPr>
              <a:t>respirazione</a:t>
            </a:r>
          </a:p>
        </p:txBody>
      </p:sp>
      <p:sp>
        <p:nvSpPr>
          <p:cNvPr id="16390" name="Rectangle 6"/>
          <p:cNvSpPr>
            <a:spLocks noChangeArrowheads="1"/>
          </p:cNvSpPr>
          <p:nvPr/>
        </p:nvSpPr>
        <p:spPr bwMode="auto">
          <a:xfrm>
            <a:off x="4813300" y="1377950"/>
            <a:ext cx="23495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dirty="0">
                <a:solidFill>
                  <a:srgbClr val="FFFF00"/>
                </a:solidFill>
              </a:rPr>
              <a:t>massimi </a:t>
            </a:r>
            <a:r>
              <a:rPr lang="it-IT" altLang="it-IT" sz="1800" dirty="0" smtClean="0">
                <a:solidFill>
                  <a:srgbClr val="FFFF00"/>
                </a:solidFill>
              </a:rPr>
              <a:t>assorbimento</a:t>
            </a:r>
            <a:r>
              <a:rPr lang="it-IT" altLang="it-IT" sz="1800" dirty="0">
                <a:solidFill>
                  <a:srgbClr val="FFFF00"/>
                </a:solidFill>
              </a:rPr>
              <a:t>:</a:t>
            </a:r>
          </a:p>
          <a:p>
            <a:pPr>
              <a:spcBef>
                <a:spcPct val="20000"/>
              </a:spcBef>
            </a:pPr>
            <a:r>
              <a:rPr lang="it-IT" altLang="it-IT" sz="1800" dirty="0">
                <a:solidFill>
                  <a:srgbClr val="FFFF00"/>
                </a:solidFill>
              </a:rPr>
              <a:t>giorno, stagione estiva</a:t>
            </a:r>
          </a:p>
        </p:txBody>
      </p:sp>
      <p:sp>
        <p:nvSpPr>
          <p:cNvPr id="16391" name="Rectangle 7"/>
          <p:cNvSpPr>
            <a:spLocks noChangeArrowheads="1"/>
          </p:cNvSpPr>
          <p:nvPr/>
        </p:nvSpPr>
        <p:spPr bwMode="auto">
          <a:xfrm>
            <a:off x="7315200" y="457200"/>
            <a:ext cx="1663700" cy="1892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variazioni </a:t>
            </a:r>
            <a:r>
              <a:rPr lang="it-IT" altLang="it-IT" sz="2000" u="sng" dirty="0">
                <a:solidFill>
                  <a:srgbClr val="FFFF00"/>
                </a:solidFill>
              </a:rPr>
              <a:t>di senso opposto </a:t>
            </a:r>
            <a:r>
              <a:rPr lang="it-IT" altLang="it-IT" sz="2000" dirty="0">
                <a:solidFill>
                  <a:srgbClr val="FFFF00"/>
                </a:solidFill>
              </a:rPr>
              <a:t>a quelle determinate dai fattori fisici</a:t>
            </a:r>
          </a:p>
        </p:txBody>
      </p:sp>
      <p:sp>
        <p:nvSpPr>
          <p:cNvPr id="16392" name="Rectangle 8"/>
          <p:cNvSpPr>
            <a:spLocks noChangeArrowheads="1"/>
          </p:cNvSpPr>
          <p:nvPr/>
        </p:nvSpPr>
        <p:spPr bwMode="auto">
          <a:xfrm>
            <a:off x="241300" y="2597150"/>
            <a:ext cx="3111500" cy="749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1" dirty="0">
                <a:solidFill>
                  <a:srgbClr val="FFFF00"/>
                </a:solidFill>
              </a:rPr>
              <a:t>Anche CO sta aumentando 1,5-2% anno</a:t>
            </a:r>
          </a:p>
        </p:txBody>
      </p:sp>
      <p:sp>
        <p:nvSpPr>
          <p:cNvPr id="16393" name="Line 9"/>
          <p:cNvSpPr>
            <a:spLocks noChangeShapeType="1"/>
          </p:cNvSpPr>
          <p:nvPr/>
        </p:nvSpPr>
        <p:spPr bwMode="auto">
          <a:xfrm>
            <a:off x="3359150" y="2895600"/>
            <a:ext cx="14414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94" name="Rectangle 10"/>
          <p:cNvSpPr>
            <a:spLocks noChangeArrowheads="1"/>
          </p:cNvSpPr>
          <p:nvPr/>
        </p:nvSpPr>
        <p:spPr bwMode="auto">
          <a:xfrm>
            <a:off x="4876800" y="2590800"/>
            <a:ext cx="29591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effetto serra insignificante</a:t>
            </a:r>
          </a:p>
        </p:txBody>
      </p:sp>
      <p:sp>
        <p:nvSpPr>
          <p:cNvPr id="16395" name="Rectangle 11"/>
          <p:cNvSpPr>
            <a:spLocks noChangeArrowheads="1"/>
          </p:cNvSpPr>
          <p:nvPr/>
        </p:nvSpPr>
        <p:spPr bwMode="auto">
          <a:xfrm>
            <a:off x="3733800" y="3130550"/>
            <a:ext cx="46482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ma è implicato nella formazione di </a:t>
            </a:r>
            <a:r>
              <a:rPr lang="it-IT" altLang="it-IT" sz="2000" u="sng" dirty="0">
                <a:solidFill>
                  <a:srgbClr val="FFFF00"/>
                </a:solidFill>
              </a:rPr>
              <a:t>ozono</a:t>
            </a:r>
          </a:p>
        </p:txBody>
      </p:sp>
      <p:sp>
        <p:nvSpPr>
          <p:cNvPr id="16396" name="Line 12"/>
          <p:cNvSpPr>
            <a:spLocks noChangeShapeType="1"/>
          </p:cNvSpPr>
          <p:nvPr/>
        </p:nvSpPr>
        <p:spPr bwMode="auto">
          <a:xfrm>
            <a:off x="3359150" y="3276600"/>
            <a:ext cx="3746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97" name="Line 13"/>
          <p:cNvSpPr>
            <a:spLocks noChangeShapeType="1"/>
          </p:cNvSpPr>
          <p:nvPr/>
        </p:nvSpPr>
        <p:spPr bwMode="auto">
          <a:xfrm>
            <a:off x="1301750" y="33528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98" name="Rectangle 14"/>
          <p:cNvSpPr>
            <a:spLocks noChangeArrowheads="1"/>
          </p:cNvSpPr>
          <p:nvPr/>
        </p:nvSpPr>
        <p:spPr bwMode="auto">
          <a:xfrm>
            <a:off x="393700" y="3663950"/>
            <a:ext cx="71501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produzione: incendio biomasse e combustione combustibili fossili</a:t>
            </a:r>
          </a:p>
        </p:txBody>
      </p:sp>
      <p:graphicFrame>
        <p:nvGraphicFramePr>
          <p:cNvPr id="16399" name="Object 15">
            <a:hlinkClick r:id="" action="ppaction://ole?verb=0"/>
          </p:cNvPr>
          <p:cNvGraphicFramePr>
            <a:graphicFrameLocks/>
          </p:cNvGraphicFramePr>
          <p:nvPr>
            <p:extLst>
              <p:ext uri="{D42A27DB-BD31-4B8C-83A1-F6EECF244321}">
                <p14:modId xmlns:p14="http://schemas.microsoft.com/office/powerpoint/2010/main" val="272149735"/>
              </p:ext>
            </p:extLst>
          </p:nvPr>
        </p:nvGraphicFramePr>
        <p:xfrm>
          <a:off x="8235950" y="3257550"/>
          <a:ext cx="762000" cy="1689100"/>
        </p:xfrm>
        <a:graphic>
          <a:graphicData uri="http://schemas.openxmlformats.org/presentationml/2006/ole">
            <mc:AlternateContent xmlns:mc="http://schemas.openxmlformats.org/markup-compatibility/2006">
              <mc:Choice xmlns:v="urn:schemas-microsoft-com:vml" Requires="v">
                <p:oleObj spid="_x0000_s358404" name="Raccolta ClipArt Microsoft" r:id="rId3" imgW="1644480" imgH="3396960" progId="MS_ClipArt_Gallery">
                  <p:embed/>
                </p:oleObj>
              </mc:Choice>
              <mc:Fallback>
                <p:oleObj name="Raccolta ClipArt Microsoft" r:id="rId3" imgW="1644480" imgH="339696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950" y="3257550"/>
                        <a:ext cx="762000" cy="1689100"/>
                      </a:xfrm>
                      <a:prstGeom prst="rect">
                        <a:avLst/>
                      </a:prstGeom>
                      <a:noFill/>
                      <a:ln>
                        <a:noFill/>
                      </a:ln>
                      <a:effectLst/>
                    </p:spPr>
                  </p:pic>
                </p:oleObj>
              </mc:Fallback>
            </mc:AlternateContent>
          </a:graphicData>
        </a:graphic>
      </p:graphicFrame>
      <p:sp>
        <p:nvSpPr>
          <p:cNvPr id="16400" name="Rectangle 16"/>
          <p:cNvSpPr>
            <a:spLocks noChangeArrowheads="1"/>
          </p:cNvSpPr>
          <p:nvPr/>
        </p:nvSpPr>
        <p:spPr bwMode="auto">
          <a:xfrm>
            <a:off x="241300" y="4654550"/>
            <a:ext cx="3949700" cy="749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1" dirty="0">
                <a:solidFill>
                  <a:srgbClr val="FFFF00"/>
                </a:solidFill>
              </a:rPr>
              <a:t>Carbonio contenuto nell’atmosfera anche come metano</a:t>
            </a:r>
          </a:p>
        </p:txBody>
      </p:sp>
      <p:sp>
        <p:nvSpPr>
          <p:cNvPr id="16401" name="Rectangle 17"/>
          <p:cNvSpPr>
            <a:spLocks noChangeArrowheads="1"/>
          </p:cNvSpPr>
          <p:nvPr/>
        </p:nvSpPr>
        <p:spPr bwMode="auto">
          <a:xfrm>
            <a:off x="4584700" y="4197350"/>
            <a:ext cx="3308350" cy="749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concentrazione metano </a:t>
            </a:r>
            <a:r>
              <a:rPr lang="it-IT" altLang="it-IT" sz="2000" dirty="0" smtClean="0">
                <a:solidFill>
                  <a:srgbClr val="FFFF00"/>
                </a:solidFill>
              </a:rPr>
              <a:t>(CH</a:t>
            </a:r>
            <a:r>
              <a:rPr lang="it-IT" altLang="it-IT" sz="2000" baseline="-25000" dirty="0" smtClean="0">
                <a:solidFill>
                  <a:srgbClr val="FFFF00"/>
                </a:solidFill>
              </a:rPr>
              <a:t>4</a:t>
            </a:r>
            <a:r>
              <a:rPr lang="it-IT" altLang="it-IT" sz="2000" dirty="0" smtClean="0">
                <a:solidFill>
                  <a:srgbClr val="FFFF00"/>
                </a:solidFill>
              </a:rPr>
              <a:t>) 1,7 </a:t>
            </a:r>
            <a:r>
              <a:rPr lang="it-IT" altLang="it-IT" sz="2000" dirty="0">
                <a:solidFill>
                  <a:srgbClr val="FFFF00"/>
                </a:solidFill>
              </a:rPr>
              <a:t>contro 350 </a:t>
            </a:r>
            <a:r>
              <a:rPr lang="it-IT" altLang="it-IT" sz="2000" dirty="0" err="1">
                <a:solidFill>
                  <a:srgbClr val="FFFF00"/>
                </a:solidFill>
              </a:rPr>
              <a:t>ppm</a:t>
            </a:r>
            <a:r>
              <a:rPr lang="it-IT" altLang="it-IT" sz="2000" dirty="0">
                <a:solidFill>
                  <a:srgbClr val="FFFF00"/>
                </a:solidFill>
              </a:rPr>
              <a:t> CO</a:t>
            </a:r>
            <a:r>
              <a:rPr lang="it-IT" altLang="it-IT" sz="2000" baseline="-25000" dirty="0">
                <a:solidFill>
                  <a:srgbClr val="FFFF00"/>
                </a:solidFill>
              </a:rPr>
              <a:t>2</a:t>
            </a:r>
          </a:p>
        </p:txBody>
      </p:sp>
      <p:sp>
        <p:nvSpPr>
          <p:cNvPr id="16402" name="Line 18"/>
          <p:cNvSpPr>
            <a:spLocks noChangeShapeType="1"/>
          </p:cNvSpPr>
          <p:nvPr/>
        </p:nvSpPr>
        <p:spPr bwMode="auto">
          <a:xfrm>
            <a:off x="4197350" y="5257800"/>
            <a:ext cx="1752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403" name="Rectangle 19"/>
          <p:cNvSpPr>
            <a:spLocks noChangeArrowheads="1"/>
          </p:cNvSpPr>
          <p:nvPr/>
        </p:nvSpPr>
        <p:spPr bwMode="auto">
          <a:xfrm>
            <a:off x="6032500" y="5187950"/>
            <a:ext cx="29591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dirty="0">
                <a:solidFill>
                  <a:srgbClr val="FFFF00"/>
                </a:solidFill>
              </a:rPr>
              <a:t>influisce sull’effetto serra</a:t>
            </a:r>
          </a:p>
        </p:txBody>
      </p:sp>
      <p:sp>
        <p:nvSpPr>
          <p:cNvPr id="16404" name="Line 20"/>
          <p:cNvSpPr>
            <a:spLocks noChangeShapeType="1"/>
          </p:cNvSpPr>
          <p:nvPr/>
        </p:nvSpPr>
        <p:spPr bwMode="auto">
          <a:xfrm>
            <a:off x="7550150" y="3886200"/>
            <a:ext cx="6858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405" name="Rectangle 21"/>
          <p:cNvSpPr>
            <a:spLocks noChangeArrowheads="1"/>
          </p:cNvSpPr>
          <p:nvPr/>
        </p:nvSpPr>
        <p:spPr bwMode="auto">
          <a:xfrm>
            <a:off x="6184900" y="5721350"/>
            <a:ext cx="27305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defRPr sz="2400">
                <a:solidFill>
                  <a:schemeClr val="tx1"/>
                </a:solidFill>
                <a:latin typeface="Times New Roman" pitchFamily="18" charset="0"/>
              </a:defRPr>
            </a:lvl1pPr>
            <a:lvl2pPr marL="762000" indent="-285750" algn="l">
              <a:defRPr sz="2400">
                <a:solidFill>
                  <a:schemeClr val="tx1"/>
                </a:solidFill>
                <a:latin typeface="Times New Roman" pitchFamily="18" charset="0"/>
              </a:defRPr>
            </a:lvl2pPr>
            <a:lvl3pPr marL="11811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FFFF00"/>
                </a:solidFill>
              </a:rPr>
              <a:t>l’effetto è </a:t>
            </a:r>
            <a:r>
              <a:rPr lang="it-IT" altLang="it-IT" sz="2000" b="1" dirty="0">
                <a:solidFill>
                  <a:srgbClr val="FFFF00"/>
                </a:solidFill>
              </a:rPr>
              <a:t>25</a:t>
            </a:r>
            <a:r>
              <a:rPr lang="it-IT" altLang="it-IT" sz="2000" dirty="0">
                <a:solidFill>
                  <a:srgbClr val="FFFF00"/>
                </a:solidFill>
              </a:rPr>
              <a:t> volte quello della CO</a:t>
            </a:r>
            <a:r>
              <a:rPr lang="it-IT" altLang="it-IT" sz="2000" baseline="-25000" dirty="0">
                <a:solidFill>
                  <a:srgbClr val="FFFF00"/>
                </a:solidFill>
              </a:rPr>
              <a:t>2</a:t>
            </a:r>
          </a:p>
        </p:txBody>
      </p:sp>
      <p:sp>
        <p:nvSpPr>
          <p:cNvPr id="16406" name="Line 22"/>
          <p:cNvSpPr>
            <a:spLocks noChangeShapeType="1"/>
          </p:cNvSpPr>
          <p:nvPr/>
        </p:nvSpPr>
        <p:spPr bwMode="auto">
          <a:xfrm>
            <a:off x="7550150" y="5562600"/>
            <a:ext cx="0"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407" name="AutoShape 23"/>
          <p:cNvSpPr>
            <a:spLocks noChangeArrowheads="1"/>
          </p:cNvSpPr>
          <p:nvPr/>
        </p:nvSpPr>
        <p:spPr bwMode="auto">
          <a:xfrm>
            <a:off x="8077200" y="2438400"/>
            <a:ext cx="914400" cy="457200"/>
          </a:xfrm>
          <a:prstGeom prst="wedgeRectCallout">
            <a:avLst>
              <a:gd name="adj1" fmla="val 9898"/>
              <a:gd name="adj2" fmla="val 123958"/>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endParaRPr lang="it-IT" altLang="it-IT" sz="2000" b="1"/>
          </a:p>
        </p:txBody>
      </p:sp>
      <p:sp>
        <p:nvSpPr>
          <p:cNvPr id="16408" name="Text Box 24"/>
          <p:cNvSpPr txBox="1">
            <a:spLocks noChangeArrowheads="1"/>
          </p:cNvSpPr>
          <p:nvPr/>
        </p:nvSpPr>
        <p:spPr bwMode="auto">
          <a:xfrm>
            <a:off x="8077200" y="2438400"/>
            <a:ext cx="873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000" b="1" dirty="0">
                <a:solidFill>
                  <a:srgbClr val="FFFF00"/>
                </a:solidFill>
              </a:rPr>
              <a:t>C’entro qualcosa io?</a:t>
            </a:r>
          </a:p>
        </p:txBody>
      </p:sp>
    </p:spTree>
    <p:extLst>
      <p:ext uri="{BB962C8B-B14F-4D97-AF65-F5344CB8AC3E}">
        <p14:creationId xmlns:p14="http://schemas.microsoft.com/office/powerpoint/2010/main" val="1369637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lIns="92075" tIns="46038" rIns="92075" bIns="46038"/>
          <a:lstStyle/>
          <a:p>
            <a:pPr eaLnBrk="1" hangingPunct="1">
              <a:defRPr/>
            </a:pPr>
            <a:r>
              <a:rPr lang="en-US" b="1" smtClean="0">
                <a:solidFill>
                  <a:srgbClr val="FFFF00"/>
                </a:solidFill>
                <a:latin typeface="Comic Sans MS" pitchFamily="66" charset="0"/>
              </a:rPr>
              <a:t> INDIVIDUO-Organismo</a:t>
            </a:r>
          </a:p>
        </p:txBody>
      </p:sp>
      <p:sp>
        <p:nvSpPr>
          <p:cNvPr id="566275" name="Rectangle 3"/>
          <p:cNvSpPr>
            <a:spLocks noGrp="1" noChangeArrowheads="1"/>
          </p:cNvSpPr>
          <p:nvPr>
            <p:ph type="body" idx="1"/>
          </p:nvPr>
        </p:nvSpPr>
        <p:spPr/>
        <p:txBody>
          <a:bodyPr lIns="92075" tIns="46038" rIns="92075" bIns="46038"/>
          <a:lstStyle/>
          <a:p>
            <a:pPr eaLnBrk="1" hangingPunct="1">
              <a:defRPr/>
            </a:pPr>
            <a:r>
              <a:rPr lang="en-US" sz="2800" b="1" smtClean="0">
                <a:solidFill>
                  <a:srgbClr val="FF0066"/>
                </a:solidFill>
                <a:effectLst>
                  <a:outerShdw blurRad="38100" dist="38100" dir="2700000" algn="tl">
                    <a:srgbClr val="000000"/>
                  </a:outerShdw>
                </a:effectLst>
                <a:latin typeface="Comic Sans MS" pitchFamily="66" charset="0"/>
              </a:rPr>
              <a:t>Individuo</a:t>
            </a:r>
            <a:r>
              <a:rPr lang="en-US" sz="2800" smtClean="0">
                <a:solidFill>
                  <a:srgbClr val="FFFF00"/>
                </a:solidFill>
                <a:latin typeface="Comic Sans MS" pitchFamily="66" charset="0"/>
              </a:rPr>
              <a:t> (specie) composto da molte cellule specializzate</a:t>
            </a:r>
          </a:p>
        </p:txBody>
      </p:sp>
      <p:graphicFrame>
        <p:nvGraphicFramePr>
          <p:cNvPr id="566276" name="Object 4"/>
          <p:cNvGraphicFramePr>
            <a:graphicFrameLocks/>
          </p:cNvGraphicFramePr>
          <p:nvPr/>
        </p:nvGraphicFramePr>
        <p:xfrm>
          <a:off x="755650" y="2924175"/>
          <a:ext cx="8027988" cy="2849563"/>
        </p:xfrm>
        <a:graphic>
          <a:graphicData uri="http://schemas.openxmlformats.org/presentationml/2006/ole">
            <mc:AlternateContent xmlns:mc="http://schemas.openxmlformats.org/markup-compatibility/2006">
              <mc:Choice xmlns:v="urn:schemas-microsoft-com:vml" Requires="v">
                <p:oleObj spid="_x0000_s40975" name="Clip" r:id="rId3" imgW="8027988" imgH="2849563" progId="MS_ClipArt_Gallery.2">
                  <p:embed/>
                </p:oleObj>
              </mc:Choice>
              <mc:Fallback>
                <p:oleObj name="Clip" r:id="rId3" imgW="8027988" imgH="2849563"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924175"/>
                        <a:ext cx="8027988"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animEffect transition="in" filter="wipe(left)">
                                      <p:cBhvr>
                                        <p:cTn id="7" dur="500"/>
                                        <p:tgtEl>
                                          <p:spTgt spid="566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566276"/>
                                        </p:tgtEl>
                                        <p:attrNameLst>
                                          <p:attrName>style.visibility</p:attrName>
                                        </p:attrNameLst>
                                      </p:cBhvr>
                                      <p:to>
                                        <p:strVal val="visible"/>
                                      </p:to>
                                    </p:set>
                                    <p:anim calcmode="lin" valueType="num">
                                      <p:cBhvr additive="base">
                                        <p:cTn id="12" dur="500" fill="hold"/>
                                        <p:tgtEl>
                                          <p:spTgt spid="566276"/>
                                        </p:tgtEl>
                                        <p:attrNameLst>
                                          <p:attrName>ppt_x</p:attrName>
                                        </p:attrNameLst>
                                      </p:cBhvr>
                                      <p:tavLst>
                                        <p:tav tm="0">
                                          <p:val>
                                            <p:strVal val="1+#ppt_w/2"/>
                                          </p:val>
                                        </p:tav>
                                        <p:tav tm="100000">
                                          <p:val>
                                            <p:strVal val="#ppt_x"/>
                                          </p:val>
                                        </p:tav>
                                      </p:tavLst>
                                    </p:anim>
                                    <p:anim calcmode="lin" valueType="num">
                                      <p:cBhvr additive="base">
                                        <p:cTn id="13" dur="500" fill="hold"/>
                                        <p:tgtEl>
                                          <p:spTgt spid="5662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a:xfrm>
            <a:off x="468313" y="0"/>
            <a:ext cx="8229600" cy="1143000"/>
          </a:xfrm>
        </p:spPr>
        <p:txBody>
          <a:bodyPr/>
          <a:lstStyle/>
          <a:p>
            <a:pPr eaLnBrk="1" hangingPunct="1">
              <a:defRPr/>
            </a:pPr>
            <a:r>
              <a:rPr lang="it-IT" sz="3600" b="1" dirty="0">
                <a:solidFill>
                  <a:srgbClr val="FFFF00"/>
                </a:solidFill>
                <a:latin typeface="Comic Sans MS" pitchFamily="66" charset="0"/>
              </a:rPr>
              <a:t>2</a:t>
            </a:r>
            <a:r>
              <a:rPr lang="it-IT" sz="3600" b="1" dirty="0" smtClean="0">
                <a:solidFill>
                  <a:srgbClr val="FFFF00"/>
                </a:solidFill>
                <a:latin typeface="Comic Sans MS" pitchFamily="66" charset="0"/>
              </a:rPr>
              <a:t>. Il ciclo dell’azoto</a:t>
            </a:r>
          </a:p>
        </p:txBody>
      </p:sp>
      <p:sp>
        <p:nvSpPr>
          <p:cNvPr id="19459" name="Segnaposto contenuto 2"/>
          <p:cNvSpPr>
            <a:spLocks noGrp="1"/>
          </p:cNvSpPr>
          <p:nvPr>
            <p:ph idx="1"/>
          </p:nvPr>
        </p:nvSpPr>
        <p:spPr>
          <a:xfrm>
            <a:off x="0" y="2276475"/>
            <a:ext cx="5292725" cy="5183188"/>
          </a:xfrm>
        </p:spPr>
        <p:txBody>
          <a:bodyPr/>
          <a:lstStyle/>
          <a:p>
            <a:pPr marL="177800" indent="-177800" eaLnBrk="1" hangingPunct="1">
              <a:spcBef>
                <a:spcPts val="0"/>
              </a:spcBef>
              <a:defRPr/>
            </a:pPr>
            <a:r>
              <a:rPr lang="it-IT" sz="2000" dirty="0" smtClean="0">
                <a:solidFill>
                  <a:srgbClr val="FFFF00"/>
                </a:solidFill>
                <a:latin typeface="Comic Sans MS" pitchFamily="66" charset="0"/>
              </a:rPr>
              <a:t>L’ammoniaca è sintetizzata nella </a:t>
            </a:r>
            <a:r>
              <a:rPr lang="it-IT" sz="2000" b="1" dirty="0" smtClean="0">
                <a:solidFill>
                  <a:srgbClr val="FFFF00"/>
                </a:solidFill>
                <a:latin typeface="Comic Sans MS" pitchFamily="66" charset="0"/>
              </a:rPr>
              <a:t>fissazione dell’azoto</a:t>
            </a:r>
            <a:r>
              <a:rPr lang="it-IT" sz="2000" dirty="0" smtClean="0">
                <a:solidFill>
                  <a:srgbClr val="FFFF00"/>
                </a:solidFill>
                <a:latin typeface="Comic Sans MS" pitchFamily="66" charset="0"/>
              </a:rPr>
              <a:t> da parte dei </a:t>
            </a:r>
            <a:r>
              <a:rPr lang="it-IT" sz="2000" b="1" dirty="0" err="1" smtClean="0">
                <a:solidFill>
                  <a:srgbClr val="FFFF00"/>
                </a:solidFill>
                <a:latin typeface="Comic Sans MS" pitchFamily="66" charset="0"/>
              </a:rPr>
              <a:t>cianobatteri</a:t>
            </a:r>
            <a:r>
              <a:rPr lang="it-IT" sz="2000" dirty="0" smtClean="0">
                <a:solidFill>
                  <a:srgbClr val="FFFF00"/>
                </a:solidFill>
                <a:latin typeface="Comic Sans MS" pitchFamily="66" charset="0"/>
              </a:rPr>
              <a:t>.</a:t>
            </a:r>
          </a:p>
          <a:p>
            <a:pPr marL="177800" indent="-177800" eaLnBrk="1" hangingPunct="1">
              <a:spcBef>
                <a:spcPts val="0"/>
              </a:spcBef>
              <a:defRPr/>
            </a:pPr>
            <a:r>
              <a:rPr lang="it-IT" sz="2000" dirty="0" smtClean="0">
                <a:solidFill>
                  <a:srgbClr val="FFFF00"/>
                </a:solidFill>
                <a:latin typeface="Comic Sans MS" pitchFamily="66" charset="0"/>
              </a:rPr>
              <a:t>I </a:t>
            </a:r>
            <a:r>
              <a:rPr lang="it-IT" sz="2000" b="1" dirty="0" smtClean="0">
                <a:solidFill>
                  <a:srgbClr val="FFFF00"/>
                </a:solidFill>
                <a:latin typeface="Comic Sans MS" pitchFamily="66" charset="0"/>
              </a:rPr>
              <a:t>batteri </a:t>
            </a:r>
            <a:r>
              <a:rPr lang="it-IT" sz="2000" b="1" dirty="0" err="1" smtClean="0">
                <a:solidFill>
                  <a:srgbClr val="FFFF00"/>
                </a:solidFill>
                <a:latin typeface="Comic Sans MS" pitchFamily="66" charset="0"/>
              </a:rPr>
              <a:t>azotofissatori</a:t>
            </a:r>
            <a:r>
              <a:rPr lang="it-IT" sz="2000" dirty="0" smtClean="0">
                <a:solidFill>
                  <a:srgbClr val="FFFF00"/>
                </a:solidFill>
                <a:latin typeface="Comic Sans MS" pitchFamily="66" charset="0"/>
              </a:rPr>
              <a:t> formano associazioni simbiotiche con </a:t>
            </a:r>
          </a:p>
          <a:p>
            <a:pPr marL="177800" indent="-177800" eaLnBrk="1" hangingPunct="1">
              <a:spcBef>
                <a:spcPts val="0"/>
              </a:spcBef>
              <a:buFontTx/>
              <a:buNone/>
              <a:defRPr/>
            </a:pPr>
            <a:r>
              <a:rPr lang="it-IT" sz="2000" dirty="0" smtClean="0">
                <a:solidFill>
                  <a:srgbClr val="FFFF00"/>
                </a:solidFill>
                <a:latin typeface="Comic Sans MS" pitchFamily="66" charset="0"/>
              </a:rPr>
              <a:t>  le </a:t>
            </a:r>
            <a:r>
              <a:rPr lang="it-IT" sz="2000" b="1" dirty="0" smtClean="0">
                <a:solidFill>
                  <a:srgbClr val="FFFF00"/>
                </a:solidFill>
                <a:latin typeface="Comic Sans MS" pitchFamily="66" charset="0"/>
              </a:rPr>
              <a:t>leguminose</a:t>
            </a:r>
            <a:r>
              <a:rPr lang="it-IT" sz="2000" dirty="0" smtClean="0">
                <a:solidFill>
                  <a:srgbClr val="FFFF00"/>
                </a:solidFill>
                <a:latin typeface="Comic Sans MS" pitchFamily="66" charset="0"/>
              </a:rPr>
              <a:t>.</a:t>
            </a:r>
          </a:p>
          <a:p>
            <a:pPr marL="177800" indent="-177800" eaLnBrk="1" hangingPunct="1">
              <a:spcBef>
                <a:spcPts val="0"/>
              </a:spcBef>
              <a:defRPr/>
            </a:pPr>
            <a:r>
              <a:rPr lang="it-IT" sz="2000" dirty="0" smtClean="0">
                <a:solidFill>
                  <a:srgbClr val="FFFF00"/>
                </a:solidFill>
                <a:latin typeface="Comic Sans MS" pitchFamily="66" charset="0"/>
              </a:rPr>
              <a:t>Negli ecosistemi antropici </a:t>
            </a:r>
          </a:p>
          <a:p>
            <a:pPr marL="177800" indent="-177800" eaLnBrk="1" hangingPunct="1">
              <a:spcBef>
                <a:spcPts val="0"/>
              </a:spcBef>
              <a:buFontTx/>
              <a:buNone/>
              <a:defRPr/>
            </a:pPr>
            <a:r>
              <a:rPr lang="it-IT" sz="2000" dirty="0" smtClean="0">
                <a:solidFill>
                  <a:srgbClr val="FFFF00"/>
                </a:solidFill>
                <a:latin typeface="Comic Sans MS" pitchFamily="66" charset="0"/>
              </a:rPr>
              <a:t>   ammoniaca e nitrati sono forniti </a:t>
            </a:r>
          </a:p>
          <a:p>
            <a:pPr marL="177800" indent="-177800" eaLnBrk="1" hangingPunct="1">
              <a:spcBef>
                <a:spcPts val="0"/>
              </a:spcBef>
              <a:buFontTx/>
              <a:buNone/>
              <a:defRPr/>
            </a:pPr>
            <a:r>
              <a:rPr lang="it-IT" sz="2000" dirty="0" smtClean="0">
                <a:solidFill>
                  <a:srgbClr val="FFFF00"/>
                </a:solidFill>
                <a:latin typeface="Comic Sans MS" pitchFamily="66" charset="0"/>
              </a:rPr>
              <a:t>  da </a:t>
            </a:r>
            <a:r>
              <a:rPr lang="it-IT" sz="2000" b="1" dirty="0" smtClean="0">
                <a:solidFill>
                  <a:srgbClr val="FFFF00"/>
                </a:solidFill>
                <a:latin typeface="Comic Sans MS" pitchFamily="66" charset="0"/>
              </a:rPr>
              <a:t> fertilizzanti chimici azotati</a:t>
            </a:r>
            <a:endParaRPr lang="it-IT" sz="2000" dirty="0" smtClean="0">
              <a:solidFill>
                <a:srgbClr val="FFFF00"/>
              </a:solidFill>
              <a:latin typeface="Comic Sans MS" pitchFamily="66" charset="0"/>
            </a:endParaRPr>
          </a:p>
          <a:p>
            <a:pPr marL="177800" indent="-177800" eaLnBrk="1" hangingPunct="1">
              <a:spcBef>
                <a:spcPts val="0"/>
              </a:spcBef>
              <a:defRPr/>
            </a:pPr>
            <a:r>
              <a:rPr lang="it-IT" sz="2000" dirty="0" smtClean="0">
                <a:solidFill>
                  <a:srgbClr val="FFFF00"/>
                </a:solidFill>
                <a:latin typeface="Comic Sans MS" pitchFamily="66" charset="0"/>
              </a:rPr>
              <a:t>Nella rete alimentare una parte dell’azoto  viene liberato </a:t>
            </a:r>
          </a:p>
          <a:p>
            <a:pPr marL="177800" indent="-177800" eaLnBrk="1" hangingPunct="1">
              <a:spcBef>
                <a:spcPts val="0"/>
              </a:spcBef>
              <a:buFontTx/>
              <a:buNone/>
              <a:defRPr/>
            </a:pPr>
            <a:r>
              <a:rPr lang="it-IT" sz="2000" dirty="0" smtClean="0">
                <a:solidFill>
                  <a:srgbClr val="FFFF00"/>
                </a:solidFill>
                <a:latin typeface="Comic Sans MS" pitchFamily="66" charset="0"/>
              </a:rPr>
              <a:t>  da cadaveri e rifiuti e i batteri la trasformano in NO</a:t>
            </a:r>
            <a:r>
              <a:rPr lang="it-IT" sz="2000" baseline="-25000" dirty="0" smtClean="0">
                <a:solidFill>
                  <a:srgbClr val="FFFF00"/>
                </a:solidFill>
                <a:latin typeface="Comic Sans MS" pitchFamily="66" charset="0"/>
              </a:rPr>
              <a:t>3</a:t>
            </a:r>
            <a:r>
              <a:rPr lang="it-IT" sz="2000" baseline="30000" dirty="0" smtClean="0">
                <a:solidFill>
                  <a:srgbClr val="FFFF00"/>
                </a:solidFill>
                <a:latin typeface="Comic Sans MS" pitchFamily="66" charset="0"/>
              </a:rPr>
              <a:t>-</a:t>
            </a:r>
            <a:r>
              <a:rPr lang="it-IT" sz="2000" dirty="0" smtClean="0">
                <a:solidFill>
                  <a:srgbClr val="FFFF00"/>
                </a:solidFill>
                <a:latin typeface="Comic Sans MS" pitchFamily="66" charset="0"/>
              </a:rPr>
              <a:t> e NH</a:t>
            </a:r>
            <a:r>
              <a:rPr lang="it-IT" sz="2000" baseline="-25000" dirty="0" smtClean="0">
                <a:solidFill>
                  <a:srgbClr val="FFFF00"/>
                </a:solidFill>
                <a:latin typeface="Comic Sans MS" pitchFamily="66" charset="0"/>
              </a:rPr>
              <a:t>3</a:t>
            </a:r>
            <a:r>
              <a:rPr lang="it-IT" sz="2000" baseline="30000" dirty="0" smtClean="0">
                <a:solidFill>
                  <a:srgbClr val="FFFF00"/>
                </a:solidFill>
                <a:latin typeface="Comic Sans MS" pitchFamily="66" charset="0"/>
              </a:rPr>
              <a:t>+</a:t>
            </a:r>
            <a:endParaRPr lang="it-IT" sz="2000" dirty="0" smtClean="0">
              <a:solidFill>
                <a:srgbClr val="FFFF00"/>
              </a:solidFill>
              <a:latin typeface="Comic Sans MS" pitchFamily="66" charset="0"/>
            </a:endParaRPr>
          </a:p>
          <a:p>
            <a:pPr marL="177800" indent="-177800" eaLnBrk="1" hangingPunct="1">
              <a:spcBef>
                <a:spcPts val="0"/>
              </a:spcBef>
              <a:defRPr/>
            </a:pPr>
            <a:endParaRPr lang="it-IT" sz="2000" dirty="0" smtClean="0">
              <a:solidFill>
                <a:srgbClr val="FFFF00"/>
              </a:solidFill>
              <a:latin typeface="Comic Sans MS" pitchFamily="66" charset="0"/>
            </a:endParaRPr>
          </a:p>
          <a:p>
            <a:pPr marL="177800" indent="-177800" eaLnBrk="1" hangingPunct="1">
              <a:spcBef>
                <a:spcPts val="0"/>
              </a:spcBef>
              <a:defRPr/>
            </a:pPr>
            <a:endParaRPr lang="it-IT" sz="2000" dirty="0" smtClean="0">
              <a:solidFill>
                <a:srgbClr val="FFFF00"/>
              </a:solidFill>
              <a:latin typeface="Comic Sans MS" pitchFamily="66" charset="0"/>
            </a:endParaRPr>
          </a:p>
          <a:p>
            <a:pPr eaLnBrk="1" hangingPunct="1">
              <a:lnSpc>
                <a:spcPct val="80000"/>
              </a:lnSpc>
              <a:defRPr/>
            </a:pPr>
            <a:endParaRPr lang="it-IT" sz="2000" dirty="0" smtClean="0">
              <a:solidFill>
                <a:srgbClr val="FFFF00"/>
              </a:solidFill>
              <a:latin typeface="Comic Sans MS" pitchFamily="66" charset="0"/>
            </a:endParaRPr>
          </a:p>
          <a:p>
            <a:pPr eaLnBrk="1" hangingPunct="1">
              <a:lnSpc>
                <a:spcPct val="80000"/>
              </a:lnSpc>
              <a:defRPr/>
            </a:pPr>
            <a:endParaRPr lang="it-IT" sz="2000" dirty="0" smtClean="0">
              <a:solidFill>
                <a:srgbClr val="FFFF00"/>
              </a:solidFill>
              <a:latin typeface="Comic Sans MS" pitchFamily="66" charset="0"/>
            </a:endParaRPr>
          </a:p>
        </p:txBody>
      </p:sp>
      <p:pic>
        <p:nvPicPr>
          <p:cNvPr id="247812" name="Picture 2" descr="http://venetoagricoltura.regione.veneto.it/biocolt/images/Ciclo_dellAz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713" y="2205038"/>
            <a:ext cx="471328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3" name="Rettangolo 4"/>
          <p:cNvSpPr>
            <a:spLocks noChangeArrowheads="1"/>
          </p:cNvSpPr>
          <p:nvPr/>
        </p:nvSpPr>
        <p:spPr bwMode="auto">
          <a:xfrm>
            <a:off x="0" y="908050"/>
            <a:ext cx="91440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just" eaLnBrk="1" hangingPunct="1">
              <a:spcBef>
                <a:spcPct val="0"/>
              </a:spcBef>
            </a:pPr>
            <a:r>
              <a:rPr lang="it-IT" altLang="it-IT" sz="2000"/>
              <a:t>L’</a:t>
            </a:r>
            <a:r>
              <a:rPr lang="it-IT" altLang="it-IT" sz="2000" b="1"/>
              <a:t>atmosfera</a:t>
            </a:r>
            <a:r>
              <a:rPr lang="it-IT" altLang="it-IT" sz="2000"/>
              <a:t> è composta per il 79% di </a:t>
            </a:r>
            <a:r>
              <a:rPr lang="it-IT" altLang="it-IT" sz="2000" b="1"/>
              <a:t>azoto </a:t>
            </a:r>
            <a:r>
              <a:rPr lang="it-IT" altLang="it-IT" sz="2000"/>
              <a:t>(N</a:t>
            </a:r>
            <a:r>
              <a:rPr lang="it-IT" altLang="it-IT" sz="2000" baseline="-25000"/>
              <a:t>2</a:t>
            </a:r>
            <a:r>
              <a:rPr lang="it-IT" altLang="it-IT" sz="2000"/>
              <a:t>), ma piante e animali non possono usarlo immedatamente.</a:t>
            </a:r>
          </a:p>
          <a:p>
            <a:pPr algn="just" eaLnBrk="1" hangingPunct="1">
              <a:spcBef>
                <a:spcPct val="0"/>
              </a:spcBef>
            </a:pPr>
            <a:r>
              <a:rPr lang="it-IT" altLang="it-IT" sz="2000"/>
              <a:t>Gli organismi vegetali possono assimilare azoto, come </a:t>
            </a:r>
            <a:r>
              <a:rPr lang="it-IT" altLang="it-IT" sz="2000" b="1"/>
              <a:t>nitrati </a:t>
            </a:r>
            <a:r>
              <a:rPr lang="it-IT" altLang="it-IT" sz="2000"/>
              <a:t>(NO</a:t>
            </a:r>
            <a:r>
              <a:rPr lang="it-IT" altLang="it-IT" sz="2000" baseline="-25000"/>
              <a:t>3</a:t>
            </a:r>
            <a:r>
              <a:rPr lang="it-IT" altLang="it-IT" sz="2000" baseline="30000"/>
              <a:t>-</a:t>
            </a:r>
            <a:r>
              <a:rPr lang="it-IT" altLang="it-IT" sz="2000"/>
              <a:t>), </a:t>
            </a:r>
            <a:r>
              <a:rPr lang="it-IT" altLang="it-IT" sz="2000" b="1"/>
              <a:t>ammoniaca </a:t>
            </a:r>
            <a:r>
              <a:rPr lang="it-IT" altLang="it-IT" sz="2000"/>
              <a:t>(NH</a:t>
            </a:r>
            <a:r>
              <a:rPr lang="it-IT" altLang="it-IT" sz="2000" baseline="-25000"/>
              <a:t>3</a:t>
            </a:r>
            <a:r>
              <a:rPr lang="it-IT" altLang="it-IT" sz="2000"/>
              <a:t>) e </a:t>
            </a:r>
            <a:r>
              <a:rPr lang="it-IT" altLang="it-IT" sz="2000" b="1"/>
              <a:t>ioni ammonio</a:t>
            </a:r>
            <a:r>
              <a:rPr lang="it-IT" altLang="it-IT" sz="2000"/>
              <a:t> (NH</a:t>
            </a:r>
            <a:r>
              <a:rPr lang="it-IT" altLang="it-IT" sz="2000" baseline="-25000"/>
              <a:t>4</a:t>
            </a:r>
            <a:r>
              <a:rPr lang="it-IT" altLang="it-IT" sz="2000" baseline="30000"/>
              <a:t>+</a:t>
            </a:r>
            <a:r>
              <a:rPr lang="it-IT" altLang="it-IT" sz="2000"/>
              <a:t>).</a:t>
            </a:r>
          </a:p>
        </p:txBody>
      </p:sp>
      <p:sp>
        <p:nvSpPr>
          <p:cNvPr id="247814" name="Rettangolo 5"/>
          <p:cNvSpPr>
            <a:spLocks noChangeArrowheads="1"/>
          </p:cNvSpPr>
          <p:nvPr/>
        </p:nvSpPr>
        <p:spPr bwMode="auto">
          <a:xfrm>
            <a:off x="179388" y="63087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just" eaLnBrk="1" hangingPunct="1"/>
            <a:r>
              <a:rPr lang="it-IT" altLang="it-IT" sz="2000"/>
              <a:t>Il ciclo è mantenuto grazie ai </a:t>
            </a:r>
            <a:r>
              <a:rPr lang="it-IT" altLang="it-IT" sz="2000" b="1"/>
              <a:t>batteri detritificanti</a:t>
            </a:r>
            <a:r>
              <a:rPr lang="it-IT" altLang="it-IT" sz="2000"/>
              <a:t> (rilascio in atmosfera) </a:t>
            </a:r>
          </a:p>
        </p:txBody>
      </p:sp>
    </p:spTree>
    <p:extLst>
      <p:ext uri="{BB962C8B-B14F-4D97-AF65-F5344CB8AC3E}">
        <p14:creationId xmlns:p14="http://schemas.microsoft.com/office/powerpoint/2010/main" val="344717987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30" y="1390512"/>
            <a:ext cx="8044526" cy="54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ttangolo 4"/>
          <p:cNvSpPr>
            <a:spLocks noChangeArrowheads="1"/>
          </p:cNvSpPr>
          <p:nvPr/>
        </p:nvSpPr>
        <p:spPr bwMode="auto">
          <a:xfrm>
            <a:off x="-3366" y="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800" dirty="0">
                <a:solidFill>
                  <a:srgbClr val="FFFF00"/>
                </a:solidFill>
                <a:latin typeface="Comic Sans MS" pitchFamily="66" charset="0"/>
              </a:rPr>
              <a:t>I passaggi dall'atmosfera agli altri comparti sono relativamente lenti,   mentre i percorsi di </a:t>
            </a:r>
            <a:r>
              <a:rPr lang="it-IT" altLang="it-IT" sz="2800" dirty="0" err="1">
                <a:solidFill>
                  <a:srgbClr val="FFFF00"/>
                </a:solidFill>
                <a:latin typeface="Comic Sans MS" pitchFamily="66" charset="0"/>
              </a:rPr>
              <a:t>riciclizzazione</a:t>
            </a:r>
            <a:r>
              <a:rPr lang="it-IT" altLang="it-IT" sz="2800" dirty="0">
                <a:solidFill>
                  <a:srgbClr val="FFFF00"/>
                </a:solidFill>
                <a:latin typeface="Comic Sans MS" pitchFamily="66" charset="0"/>
              </a:rPr>
              <a:t> in genere sono piuttosto veloci</a:t>
            </a:r>
          </a:p>
        </p:txBody>
      </p:sp>
    </p:spTree>
    <p:extLst>
      <p:ext uri="{BB962C8B-B14F-4D97-AF65-F5344CB8AC3E}">
        <p14:creationId xmlns:p14="http://schemas.microsoft.com/office/powerpoint/2010/main" val="360755276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533400" y="2590800"/>
            <a:ext cx="7772400" cy="2133600"/>
          </a:xfrm>
        </p:spPr>
        <p:txBody>
          <a:bodyPr/>
          <a:lstStyle/>
          <a:p>
            <a:pPr>
              <a:buFont typeface="Wingdings" pitchFamily="2" charset="2"/>
              <a:buNone/>
            </a:pPr>
            <a:endParaRPr lang="it-IT" altLang="it-IT" b="1">
              <a:solidFill>
                <a:srgbClr val="FFFF00"/>
              </a:solidFill>
              <a:latin typeface="Arial" pitchFamily="34" charset="0"/>
            </a:endParaRPr>
          </a:p>
          <a:p>
            <a:pPr>
              <a:buFont typeface="Wingdings" pitchFamily="2" charset="2"/>
              <a:buNone/>
            </a:pPr>
            <a:endParaRPr lang="it-IT" altLang="it-IT" b="1">
              <a:solidFill>
                <a:srgbClr val="FFFF00"/>
              </a:solidFill>
              <a:latin typeface="Arial" pitchFamily="34" charset="0"/>
            </a:endParaRPr>
          </a:p>
        </p:txBody>
      </p:sp>
      <p:sp>
        <p:nvSpPr>
          <p:cNvPr id="44035" name="Rectangle 3"/>
          <p:cNvSpPr>
            <a:spLocks noChangeArrowheads="1"/>
          </p:cNvSpPr>
          <p:nvPr/>
        </p:nvSpPr>
        <p:spPr bwMode="auto">
          <a:xfrm>
            <a:off x="3124200" y="1600200"/>
            <a:ext cx="556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0" lang="it-IT" altLang="it-IT" sz="3200" b="1">
              <a:solidFill>
                <a:srgbClr val="FFFF00"/>
              </a:solidFill>
              <a:latin typeface="Arial" pitchFamily="34" charset="0"/>
            </a:endParaRPr>
          </a:p>
          <a:p>
            <a:pPr>
              <a:spcBef>
                <a:spcPct val="50000"/>
              </a:spcBef>
            </a:pPr>
            <a:endParaRPr kumimoji="0" lang="it-IT" altLang="it-IT" sz="3200" b="1">
              <a:solidFill>
                <a:srgbClr val="FFFF00"/>
              </a:solidFill>
              <a:latin typeface="Arial" pitchFamily="34" charset="0"/>
            </a:endParaRPr>
          </a:p>
        </p:txBody>
      </p:sp>
      <p:sp>
        <p:nvSpPr>
          <p:cNvPr id="44036" name="Rectangle 4"/>
          <p:cNvSpPr>
            <a:spLocks noChangeArrowheads="1"/>
          </p:cNvSpPr>
          <p:nvPr/>
        </p:nvSpPr>
        <p:spPr bwMode="auto">
          <a:xfrm>
            <a:off x="762000" y="381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0" lang="it-IT" altLang="it-IT" sz="4400">
              <a:solidFill>
                <a:srgbClr val="FFFF00"/>
              </a:solidFill>
              <a:latin typeface="Arial" pitchFamily="34" charset="0"/>
            </a:endParaRPr>
          </a:p>
        </p:txBody>
      </p:sp>
      <p:grpSp>
        <p:nvGrpSpPr>
          <p:cNvPr id="44037" name="Group 5"/>
          <p:cNvGrpSpPr>
            <a:grpSpLocks/>
          </p:cNvGrpSpPr>
          <p:nvPr/>
        </p:nvGrpSpPr>
        <p:grpSpPr bwMode="auto">
          <a:xfrm>
            <a:off x="3641725" y="2462213"/>
            <a:ext cx="1860550" cy="1935162"/>
            <a:chOff x="0" y="4669"/>
            <a:chExt cx="1172" cy="1219"/>
          </a:xfrm>
        </p:grpSpPr>
        <p:sp>
          <p:nvSpPr>
            <p:cNvPr id="44038" name="Rectangle 6"/>
            <p:cNvSpPr>
              <a:spLocks noChangeArrowheads="1"/>
            </p:cNvSpPr>
            <p:nvPr/>
          </p:nvSpPr>
          <p:spPr bwMode="auto">
            <a:xfrm>
              <a:off x="0" y="4669"/>
              <a:ext cx="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4039" name="Rectangle 7"/>
            <p:cNvSpPr>
              <a:spLocks noChangeArrowheads="1"/>
            </p:cNvSpPr>
            <p:nvPr/>
          </p:nvSpPr>
          <p:spPr bwMode="auto">
            <a:xfrm>
              <a:off x="0" y="4669"/>
              <a:ext cx="1172" cy="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GB" altLang="it-IT" b="1"/>
                <a:t>  </a:t>
              </a:r>
              <a:r>
                <a:rPr kumimoji="0" lang="en-GB" altLang="it-IT" sz="9700" b="1"/>
                <a:t> </a:t>
              </a:r>
              <a:r>
                <a:rPr kumimoji="0" lang="en-GB" altLang="it-IT" b="1"/>
                <a:t>                   </a:t>
              </a:r>
            </a:p>
          </p:txBody>
        </p:sp>
      </p:grpSp>
      <p:sp>
        <p:nvSpPr>
          <p:cNvPr id="44040" name="Rectangle 8"/>
          <p:cNvSpPr>
            <a:spLocks noChangeArrowheads="1"/>
          </p:cNvSpPr>
          <p:nvPr/>
        </p:nvSpPr>
        <p:spPr bwMode="auto">
          <a:xfrm>
            <a:off x="352958" y="395548"/>
            <a:ext cx="40927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it-IT" altLang="it-IT" sz="4400" dirty="0"/>
              <a:t>Ciclo dell’azoto</a:t>
            </a:r>
            <a:endParaRPr kumimoji="0" lang="en-GB" altLang="it-IT" sz="4400" dirty="0"/>
          </a:p>
        </p:txBody>
      </p:sp>
      <p:sp>
        <p:nvSpPr>
          <p:cNvPr id="44041" name="Rectangle 9"/>
          <p:cNvSpPr>
            <a:spLocks noChangeArrowheads="1"/>
          </p:cNvSpPr>
          <p:nvPr/>
        </p:nvSpPr>
        <p:spPr bwMode="auto">
          <a:xfrm>
            <a:off x="18846" y="1351456"/>
            <a:ext cx="9211718"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kumimoji="0" lang="it-IT" altLang="it-IT" sz="2800" dirty="0" smtClean="0"/>
              <a:t>Serbatoi</a:t>
            </a:r>
            <a:endParaRPr lang="it-IT" altLang="it-IT" sz="2800" dirty="0"/>
          </a:p>
          <a:p>
            <a:pPr algn="just"/>
            <a:r>
              <a:rPr lang="it-IT" altLang="it-IT" sz="2800" dirty="0"/>
              <a:t> </a:t>
            </a:r>
            <a:r>
              <a:rPr lang="it-IT" altLang="it-IT" sz="2800" dirty="0" smtClean="0"/>
              <a:t>  </a:t>
            </a:r>
            <a:endParaRPr kumimoji="0" lang="it-IT" altLang="it-IT" sz="2800" dirty="0"/>
          </a:p>
          <a:p>
            <a:pPr algn="just">
              <a:buFontTx/>
              <a:buChar char="•"/>
            </a:pPr>
            <a:r>
              <a:rPr kumimoji="0" lang="it-IT" altLang="it-IT" sz="2800" dirty="0"/>
              <a:t> </a:t>
            </a:r>
            <a:r>
              <a:rPr kumimoji="0" lang="it-IT" altLang="it-IT" sz="2800" dirty="0" smtClean="0"/>
              <a:t>Atmosfera </a:t>
            </a:r>
            <a:r>
              <a:rPr lang="it-IT" altLang="it-IT" sz="2800" dirty="0" smtClean="0"/>
              <a:t>78% </a:t>
            </a:r>
            <a:r>
              <a:rPr lang="it-IT" altLang="it-IT" sz="2800" dirty="0"/>
              <a:t>sotto forma di </a:t>
            </a:r>
            <a:r>
              <a:rPr lang="it-IT" altLang="it-IT" sz="2800" dirty="0" smtClean="0"/>
              <a:t>N</a:t>
            </a:r>
            <a:r>
              <a:rPr lang="it-IT" altLang="it-IT" sz="2800" baseline="-25000" dirty="0" smtClean="0"/>
              <a:t>2</a:t>
            </a:r>
            <a:r>
              <a:rPr lang="it-IT" altLang="it-IT" sz="2800" dirty="0" smtClean="0"/>
              <a:t> </a:t>
            </a:r>
            <a:r>
              <a:rPr lang="it-IT" altLang="it-IT" sz="2800" dirty="0"/>
              <a:t>particolarmente stabile ed inerte </a:t>
            </a:r>
            <a:endParaRPr kumimoji="0" lang="it-IT" altLang="it-IT" sz="2800" dirty="0"/>
          </a:p>
          <a:p>
            <a:pPr marL="457200" indent="-457200" algn="just">
              <a:buFont typeface="Arial" panose="020B0604020202020204" pitchFamily="34" charset="0"/>
              <a:buChar char="•"/>
            </a:pPr>
            <a:r>
              <a:rPr lang="it-IT" altLang="it-IT" sz="2800" dirty="0" smtClean="0"/>
              <a:t>Biosfera 0,001%, </a:t>
            </a:r>
            <a:r>
              <a:rPr lang="it-IT" altLang="it-IT" sz="2800" dirty="0"/>
              <a:t>e</a:t>
            </a:r>
            <a:r>
              <a:rPr kumimoji="0" lang="it-IT" altLang="it-IT" sz="2800" dirty="0" smtClean="0"/>
              <a:t>ntra </a:t>
            </a:r>
            <a:r>
              <a:rPr kumimoji="0" lang="it-IT" altLang="it-IT" sz="2800" dirty="0"/>
              <a:t>nelle vie biologiche </a:t>
            </a:r>
            <a:r>
              <a:rPr kumimoji="0" lang="it-IT" altLang="it-IT" sz="2800" dirty="0" smtClean="0"/>
              <a:t>attraverso </a:t>
            </a:r>
            <a:r>
              <a:rPr kumimoji="0" lang="it-IT" altLang="it-IT" sz="2800" dirty="0" smtClean="0"/>
              <a:t>l’</a:t>
            </a:r>
            <a:r>
              <a:rPr kumimoji="0" lang="it-IT" altLang="it-IT" sz="2800" dirty="0" err="1" smtClean="0"/>
              <a:t>azotofissazione</a:t>
            </a:r>
            <a:endParaRPr kumimoji="0" lang="it-IT" altLang="it-IT" sz="2800" dirty="0"/>
          </a:p>
          <a:p>
            <a:pPr algn="just">
              <a:buFontTx/>
              <a:buChar char="•"/>
            </a:pPr>
            <a:r>
              <a:rPr kumimoji="0" lang="it-IT" altLang="it-IT" sz="2800" dirty="0"/>
              <a:t> </a:t>
            </a:r>
            <a:r>
              <a:rPr lang="it-IT" altLang="it-IT" sz="2800" dirty="0" smtClean="0"/>
              <a:t>L</a:t>
            </a:r>
            <a:r>
              <a:rPr lang="it-IT" altLang="it-IT" sz="2800" dirty="0" smtClean="0"/>
              <a:t>itosfera </a:t>
            </a:r>
            <a:r>
              <a:rPr lang="it-IT" altLang="it-IT" sz="2800" dirty="0"/>
              <a:t>(0.005%) sotto forma di composti organici ed inorganici, il più diffuso è il  nitrato di sodio </a:t>
            </a:r>
            <a:r>
              <a:rPr kumimoji="0" lang="it-IT" altLang="it-IT" sz="2800" dirty="0" smtClean="0"/>
              <a:t>NaNO</a:t>
            </a:r>
            <a:r>
              <a:rPr kumimoji="0" lang="it-IT" altLang="it-IT" sz="2800" baseline="-25000" dirty="0" smtClean="0"/>
              <a:t>3</a:t>
            </a:r>
            <a:endParaRPr kumimoji="0" lang="it-IT" altLang="it-IT" sz="2800" dirty="0"/>
          </a:p>
        </p:txBody>
      </p:sp>
      <p:pic>
        <p:nvPicPr>
          <p:cNvPr id="44043" name="Picture 11" descr="az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
            <a:ext cx="2987824" cy="265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348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nodePh="1">
                                  <p:stCondLst>
                                    <p:cond delay="0"/>
                                  </p:stCondLst>
                                  <p:endCondLst>
                                    <p:cond evt="begin" delay="0">
                                      <p:tn val="5"/>
                                    </p:cond>
                                  </p:endCondLst>
                                  <p:childTnLst>
                                    <p:set>
                                      <p:cBhvr>
                                        <p:cTn id="6" dur="1" fill="hold">
                                          <p:stCondLst>
                                            <p:cond delay="0"/>
                                          </p:stCondLst>
                                        </p:cTn>
                                        <p:tgtEl>
                                          <p:spTgt spid="44035"/>
                                        </p:tgtEl>
                                        <p:attrNameLst>
                                          <p:attrName>style.visibility</p:attrName>
                                        </p:attrNameLst>
                                      </p:cBhvr>
                                      <p:to>
                                        <p:strVal val="visible"/>
                                      </p:to>
                                    </p:set>
                                    <p:anim calcmode="lin" valueType="num">
                                      <p:cBhvr>
                                        <p:cTn id="7" dur="500" fill="hold"/>
                                        <p:tgtEl>
                                          <p:spTgt spid="44035"/>
                                        </p:tgtEl>
                                        <p:attrNameLst>
                                          <p:attrName>ppt_x</p:attrName>
                                        </p:attrNameLst>
                                      </p:cBhvr>
                                      <p:tavLst>
                                        <p:tav tm="0">
                                          <p:val>
                                            <p:strVal val="#ppt_x-#ppt_w/2"/>
                                          </p:val>
                                        </p:tav>
                                        <p:tav tm="100000">
                                          <p:val>
                                            <p:strVal val="#ppt_x"/>
                                          </p:val>
                                        </p:tav>
                                      </p:tavLst>
                                    </p:anim>
                                    <p:anim calcmode="lin" valueType="num">
                                      <p:cBhvr>
                                        <p:cTn id="8" dur="500" fill="hold"/>
                                        <p:tgtEl>
                                          <p:spTgt spid="44035"/>
                                        </p:tgtEl>
                                        <p:attrNameLst>
                                          <p:attrName>ppt_y</p:attrName>
                                        </p:attrNameLst>
                                      </p:cBhvr>
                                      <p:tavLst>
                                        <p:tav tm="0">
                                          <p:val>
                                            <p:strVal val="#ppt_y"/>
                                          </p:val>
                                        </p:tav>
                                        <p:tav tm="100000">
                                          <p:val>
                                            <p:strVal val="#ppt_y"/>
                                          </p:val>
                                        </p:tav>
                                      </p:tavLst>
                                    </p:anim>
                                    <p:anim calcmode="lin" valueType="num">
                                      <p:cBhvr>
                                        <p:cTn id="9" dur="500" fill="hold"/>
                                        <p:tgtEl>
                                          <p:spTgt spid="44035"/>
                                        </p:tgtEl>
                                        <p:attrNameLst>
                                          <p:attrName>ppt_w</p:attrName>
                                        </p:attrNameLst>
                                      </p:cBhvr>
                                      <p:tavLst>
                                        <p:tav tm="0">
                                          <p:val>
                                            <p:fltVal val="0"/>
                                          </p:val>
                                        </p:tav>
                                        <p:tav tm="100000">
                                          <p:val>
                                            <p:strVal val="#ppt_w"/>
                                          </p:val>
                                        </p:tav>
                                      </p:tavLst>
                                    </p:anim>
                                    <p:anim calcmode="lin" valueType="num">
                                      <p:cBhvr>
                                        <p:cTn id="10" dur="500" fill="hold"/>
                                        <p:tgtEl>
                                          <p:spTgt spid="44035"/>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4041">
                                            <p:txEl>
                                              <p:pRg st="0" end="0"/>
                                            </p:txEl>
                                          </p:spTgt>
                                        </p:tgtEl>
                                        <p:attrNameLst>
                                          <p:attrName>style.visibility</p:attrName>
                                        </p:attrNameLst>
                                      </p:cBhvr>
                                      <p:to>
                                        <p:strVal val="visible"/>
                                      </p:to>
                                    </p:set>
                                    <p:animEffect transition="in" filter="wipe(left)">
                                      <p:cBhvr>
                                        <p:cTn id="15" dur="500"/>
                                        <p:tgtEl>
                                          <p:spTgt spid="4404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4041">
                                            <p:txEl>
                                              <p:pRg st="1" end="1"/>
                                            </p:txEl>
                                          </p:spTgt>
                                        </p:tgtEl>
                                        <p:attrNameLst>
                                          <p:attrName>style.visibility</p:attrName>
                                        </p:attrNameLst>
                                      </p:cBhvr>
                                      <p:to>
                                        <p:strVal val="visible"/>
                                      </p:to>
                                    </p:set>
                                    <p:animEffect transition="in" filter="wipe(left)">
                                      <p:cBhvr>
                                        <p:cTn id="20" dur="500"/>
                                        <p:tgtEl>
                                          <p:spTgt spid="4404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4041">
                                            <p:txEl>
                                              <p:pRg st="2" end="2"/>
                                            </p:txEl>
                                          </p:spTgt>
                                        </p:tgtEl>
                                        <p:attrNameLst>
                                          <p:attrName>style.visibility</p:attrName>
                                        </p:attrNameLst>
                                      </p:cBhvr>
                                      <p:to>
                                        <p:strVal val="visible"/>
                                      </p:to>
                                    </p:set>
                                    <p:animEffect transition="in" filter="wipe(left)">
                                      <p:cBhvr>
                                        <p:cTn id="25" dur="500"/>
                                        <p:tgtEl>
                                          <p:spTgt spid="4404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4041">
                                            <p:txEl>
                                              <p:pRg st="3" end="3"/>
                                            </p:txEl>
                                          </p:spTgt>
                                        </p:tgtEl>
                                        <p:attrNameLst>
                                          <p:attrName>style.visibility</p:attrName>
                                        </p:attrNameLst>
                                      </p:cBhvr>
                                      <p:to>
                                        <p:strVal val="visible"/>
                                      </p:to>
                                    </p:set>
                                    <p:animEffect transition="in" filter="wipe(left)">
                                      <p:cBhvr>
                                        <p:cTn id="30" dur="500"/>
                                        <p:tgtEl>
                                          <p:spTgt spid="4404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4041">
                                            <p:txEl>
                                              <p:pRg st="4" end="4"/>
                                            </p:txEl>
                                          </p:spTgt>
                                        </p:tgtEl>
                                        <p:attrNameLst>
                                          <p:attrName>style.visibility</p:attrName>
                                        </p:attrNameLst>
                                      </p:cBhvr>
                                      <p:to>
                                        <p:strVal val="visible"/>
                                      </p:to>
                                    </p:set>
                                    <p:animEffect transition="in" filter="wipe(left)">
                                      <p:cBhvr>
                                        <p:cTn id="35" dur="500"/>
                                        <p:tgtEl>
                                          <p:spTgt spid="440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P spid="44041"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533400" y="2590800"/>
            <a:ext cx="7772400" cy="2133600"/>
          </a:xfrm>
        </p:spPr>
        <p:txBody>
          <a:bodyPr/>
          <a:lstStyle/>
          <a:p>
            <a:pPr>
              <a:buFont typeface="Wingdings" pitchFamily="2" charset="2"/>
              <a:buNone/>
            </a:pPr>
            <a:endParaRPr lang="it-IT" altLang="it-IT" b="1">
              <a:solidFill>
                <a:srgbClr val="FFFF00"/>
              </a:solidFill>
              <a:latin typeface="Arial" pitchFamily="34" charset="0"/>
            </a:endParaRPr>
          </a:p>
          <a:p>
            <a:pPr>
              <a:buFont typeface="Wingdings" pitchFamily="2" charset="2"/>
              <a:buNone/>
            </a:pPr>
            <a:endParaRPr lang="it-IT" altLang="it-IT" b="1">
              <a:solidFill>
                <a:srgbClr val="FFFF00"/>
              </a:solidFill>
              <a:latin typeface="Arial" pitchFamily="34" charset="0"/>
            </a:endParaRPr>
          </a:p>
        </p:txBody>
      </p:sp>
      <p:sp>
        <p:nvSpPr>
          <p:cNvPr id="43011" name="Rectangle 3"/>
          <p:cNvSpPr>
            <a:spLocks noChangeArrowheads="1"/>
          </p:cNvSpPr>
          <p:nvPr/>
        </p:nvSpPr>
        <p:spPr bwMode="auto">
          <a:xfrm>
            <a:off x="3124200" y="1600200"/>
            <a:ext cx="556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0" lang="it-IT" altLang="it-IT" sz="3200" b="1">
              <a:solidFill>
                <a:srgbClr val="FFFF00"/>
              </a:solidFill>
              <a:latin typeface="Arial" pitchFamily="34" charset="0"/>
            </a:endParaRPr>
          </a:p>
          <a:p>
            <a:pPr>
              <a:spcBef>
                <a:spcPct val="50000"/>
              </a:spcBef>
            </a:pPr>
            <a:endParaRPr kumimoji="0" lang="it-IT" altLang="it-IT" sz="3200" b="1">
              <a:solidFill>
                <a:srgbClr val="FFFF00"/>
              </a:solidFill>
              <a:latin typeface="Arial" pitchFamily="34" charset="0"/>
            </a:endParaRPr>
          </a:p>
        </p:txBody>
      </p:sp>
      <p:sp>
        <p:nvSpPr>
          <p:cNvPr id="43012" name="Rectangle 4"/>
          <p:cNvSpPr>
            <a:spLocks noChangeArrowheads="1"/>
          </p:cNvSpPr>
          <p:nvPr/>
        </p:nvSpPr>
        <p:spPr bwMode="auto">
          <a:xfrm>
            <a:off x="762000" y="381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0" lang="it-IT" altLang="it-IT" sz="4400">
              <a:solidFill>
                <a:srgbClr val="FFFF00"/>
              </a:solidFill>
              <a:latin typeface="Arial" pitchFamily="34" charset="0"/>
            </a:endParaRPr>
          </a:p>
        </p:txBody>
      </p:sp>
      <p:grpSp>
        <p:nvGrpSpPr>
          <p:cNvPr id="43013" name="Group 5"/>
          <p:cNvGrpSpPr>
            <a:grpSpLocks/>
          </p:cNvGrpSpPr>
          <p:nvPr/>
        </p:nvGrpSpPr>
        <p:grpSpPr bwMode="auto">
          <a:xfrm>
            <a:off x="3641725" y="2462213"/>
            <a:ext cx="1860550" cy="1935162"/>
            <a:chOff x="0" y="4669"/>
            <a:chExt cx="1172" cy="1219"/>
          </a:xfrm>
        </p:grpSpPr>
        <p:sp>
          <p:nvSpPr>
            <p:cNvPr id="43014" name="Rectangle 6"/>
            <p:cNvSpPr>
              <a:spLocks noChangeArrowheads="1"/>
            </p:cNvSpPr>
            <p:nvPr/>
          </p:nvSpPr>
          <p:spPr bwMode="auto">
            <a:xfrm>
              <a:off x="0" y="4669"/>
              <a:ext cx="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3015" name="Rectangle 7"/>
            <p:cNvSpPr>
              <a:spLocks noChangeArrowheads="1"/>
            </p:cNvSpPr>
            <p:nvPr/>
          </p:nvSpPr>
          <p:spPr bwMode="auto">
            <a:xfrm>
              <a:off x="0" y="4669"/>
              <a:ext cx="1172" cy="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GB" altLang="it-IT" b="1"/>
                <a:t>  </a:t>
              </a:r>
              <a:r>
                <a:rPr kumimoji="0" lang="en-GB" altLang="it-IT" sz="9700" b="1"/>
                <a:t> </a:t>
              </a:r>
              <a:r>
                <a:rPr kumimoji="0" lang="en-GB" altLang="it-IT" b="1"/>
                <a:t>                   </a:t>
              </a:r>
            </a:p>
          </p:txBody>
        </p:sp>
      </p:grpSp>
      <p:sp>
        <p:nvSpPr>
          <p:cNvPr id="43016" name="Rectangle 8"/>
          <p:cNvSpPr>
            <a:spLocks noChangeArrowheads="1"/>
          </p:cNvSpPr>
          <p:nvPr/>
        </p:nvSpPr>
        <p:spPr bwMode="auto">
          <a:xfrm>
            <a:off x="385771" y="116632"/>
            <a:ext cx="80890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it-IT" altLang="it-IT" sz="3600" dirty="0" smtClean="0"/>
              <a:t>PROCESSI DI TRASFORMAZIONE </a:t>
            </a:r>
            <a:endParaRPr kumimoji="0" lang="en-GB" altLang="it-IT" sz="3600" dirty="0"/>
          </a:p>
        </p:txBody>
      </p:sp>
      <p:sp>
        <p:nvSpPr>
          <p:cNvPr id="43017" name="Rectangle 9"/>
          <p:cNvSpPr>
            <a:spLocks noChangeArrowheads="1"/>
          </p:cNvSpPr>
          <p:nvPr/>
        </p:nvSpPr>
        <p:spPr bwMode="auto">
          <a:xfrm>
            <a:off x="169819" y="1155510"/>
            <a:ext cx="8534400" cy="516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30000"/>
              </a:lnSpc>
              <a:buFontTx/>
              <a:buChar char="•"/>
            </a:pPr>
            <a:r>
              <a:rPr kumimoji="0" lang="it-IT" altLang="it-IT" sz="3200" dirty="0" err="1"/>
              <a:t>Azotofissazione</a:t>
            </a:r>
            <a:endParaRPr kumimoji="0" lang="it-IT" altLang="it-IT" sz="3200" dirty="0"/>
          </a:p>
          <a:p>
            <a:pPr algn="l">
              <a:lnSpc>
                <a:spcPct val="130000"/>
              </a:lnSpc>
              <a:buFontTx/>
              <a:buChar char="•"/>
            </a:pPr>
            <a:r>
              <a:rPr kumimoji="0" lang="it-IT" altLang="it-IT" sz="3200" dirty="0"/>
              <a:t>Fissazione industriale dell’azoto</a:t>
            </a:r>
          </a:p>
          <a:p>
            <a:pPr algn="l">
              <a:lnSpc>
                <a:spcPct val="130000"/>
              </a:lnSpc>
              <a:buFontTx/>
              <a:buChar char="•"/>
            </a:pPr>
            <a:r>
              <a:rPr kumimoji="0" lang="it-IT" altLang="it-IT" sz="3200" dirty="0"/>
              <a:t>Nitrificazione </a:t>
            </a:r>
          </a:p>
          <a:p>
            <a:pPr algn="l">
              <a:lnSpc>
                <a:spcPct val="130000"/>
              </a:lnSpc>
              <a:buFontTx/>
              <a:buChar char="•"/>
            </a:pPr>
            <a:r>
              <a:rPr kumimoji="0" lang="it-IT" altLang="it-IT" sz="3200" dirty="0"/>
              <a:t>Assimilazione del nitrato</a:t>
            </a:r>
          </a:p>
          <a:p>
            <a:pPr algn="l">
              <a:lnSpc>
                <a:spcPct val="130000"/>
              </a:lnSpc>
              <a:buFontTx/>
              <a:buChar char="•"/>
            </a:pPr>
            <a:r>
              <a:rPr kumimoji="0" lang="it-IT" altLang="it-IT" sz="3200" dirty="0"/>
              <a:t>Denitrificazione</a:t>
            </a:r>
          </a:p>
          <a:p>
            <a:pPr algn="l">
              <a:lnSpc>
                <a:spcPct val="130000"/>
              </a:lnSpc>
              <a:buFontTx/>
              <a:buChar char="•"/>
            </a:pPr>
            <a:r>
              <a:rPr kumimoji="0" lang="it-IT" altLang="it-IT" sz="3200" dirty="0" err="1" smtClean="0"/>
              <a:t>Ammonificazione</a:t>
            </a:r>
            <a:endParaRPr kumimoji="0" lang="it-IT" altLang="it-IT" sz="3200" dirty="0">
              <a:solidFill>
                <a:srgbClr val="FFFF00"/>
              </a:solidFill>
              <a:sym typeface="Symbol" pitchFamily="18" charset="2"/>
            </a:endParaRPr>
          </a:p>
        </p:txBody>
      </p:sp>
    </p:spTree>
    <p:extLst>
      <p:ext uri="{BB962C8B-B14F-4D97-AF65-F5344CB8AC3E}">
        <p14:creationId xmlns:p14="http://schemas.microsoft.com/office/powerpoint/2010/main" val="413642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11"/>
                                        </p:tgtEl>
                                        <p:attrNameLst>
                                          <p:attrName>style.visibility</p:attrName>
                                        </p:attrNameLst>
                                      </p:cBhvr>
                                      <p:to>
                                        <p:strVal val="visible"/>
                                      </p:to>
                                    </p:set>
                                    <p:anim calcmode="lin" valueType="num">
                                      <p:cBhvr>
                                        <p:cTn id="7" dur="500" fill="hold"/>
                                        <p:tgtEl>
                                          <p:spTgt spid="43011"/>
                                        </p:tgtEl>
                                        <p:attrNameLst>
                                          <p:attrName>ppt_x</p:attrName>
                                        </p:attrNameLst>
                                      </p:cBhvr>
                                      <p:tavLst>
                                        <p:tav tm="0">
                                          <p:val>
                                            <p:strVal val="#ppt_x-#ppt_w/2"/>
                                          </p:val>
                                        </p:tav>
                                        <p:tav tm="100000">
                                          <p:val>
                                            <p:strVal val="#ppt_x"/>
                                          </p:val>
                                        </p:tav>
                                      </p:tavLst>
                                    </p:anim>
                                    <p:anim calcmode="lin" valueType="num">
                                      <p:cBhvr>
                                        <p:cTn id="8" dur="500" fill="hold"/>
                                        <p:tgtEl>
                                          <p:spTgt spid="43011"/>
                                        </p:tgtEl>
                                        <p:attrNameLst>
                                          <p:attrName>ppt_y</p:attrName>
                                        </p:attrNameLst>
                                      </p:cBhvr>
                                      <p:tavLst>
                                        <p:tav tm="0">
                                          <p:val>
                                            <p:strVal val="#ppt_y"/>
                                          </p:val>
                                        </p:tav>
                                        <p:tav tm="100000">
                                          <p:val>
                                            <p:strVal val="#ppt_y"/>
                                          </p:val>
                                        </p:tav>
                                      </p:tavLst>
                                    </p:anim>
                                    <p:anim calcmode="lin" valueType="num">
                                      <p:cBhvr>
                                        <p:cTn id="9" dur="500" fill="hold"/>
                                        <p:tgtEl>
                                          <p:spTgt spid="43011"/>
                                        </p:tgtEl>
                                        <p:attrNameLst>
                                          <p:attrName>ppt_w</p:attrName>
                                        </p:attrNameLst>
                                      </p:cBhvr>
                                      <p:tavLst>
                                        <p:tav tm="0">
                                          <p:val>
                                            <p:fltVal val="0"/>
                                          </p:val>
                                        </p:tav>
                                        <p:tav tm="100000">
                                          <p:val>
                                            <p:strVal val="#ppt_w"/>
                                          </p:val>
                                        </p:tav>
                                      </p:tavLst>
                                    </p:anim>
                                    <p:anim calcmode="lin" valueType="num">
                                      <p:cBhvr>
                                        <p:cTn id="10" dur="500" fill="hold"/>
                                        <p:tgtEl>
                                          <p:spTgt spid="430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3017">
                                            <p:txEl>
                                              <p:pRg st="0" end="0"/>
                                            </p:txEl>
                                          </p:spTgt>
                                        </p:tgtEl>
                                        <p:attrNameLst>
                                          <p:attrName>style.visibility</p:attrName>
                                        </p:attrNameLst>
                                      </p:cBhvr>
                                      <p:to>
                                        <p:strVal val="visible"/>
                                      </p:to>
                                    </p:set>
                                    <p:animEffect transition="in" filter="wipe(left)">
                                      <p:cBhvr>
                                        <p:cTn id="15" dur="500"/>
                                        <p:tgtEl>
                                          <p:spTgt spid="4301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3017">
                                            <p:txEl>
                                              <p:pRg st="1" end="1"/>
                                            </p:txEl>
                                          </p:spTgt>
                                        </p:tgtEl>
                                        <p:attrNameLst>
                                          <p:attrName>style.visibility</p:attrName>
                                        </p:attrNameLst>
                                      </p:cBhvr>
                                      <p:to>
                                        <p:strVal val="visible"/>
                                      </p:to>
                                    </p:set>
                                    <p:animEffect transition="in" filter="wipe(left)">
                                      <p:cBhvr>
                                        <p:cTn id="20" dur="500"/>
                                        <p:tgtEl>
                                          <p:spTgt spid="4301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017">
                                            <p:txEl>
                                              <p:pRg st="2" end="2"/>
                                            </p:txEl>
                                          </p:spTgt>
                                        </p:tgtEl>
                                        <p:attrNameLst>
                                          <p:attrName>style.visibility</p:attrName>
                                        </p:attrNameLst>
                                      </p:cBhvr>
                                      <p:to>
                                        <p:strVal val="visible"/>
                                      </p:to>
                                    </p:set>
                                    <p:animEffect transition="in" filter="wipe(left)">
                                      <p:cBhvr>
                                        <p:cTn id="25" dur="500"/>
                                        <p:tgtEl>
                                          <p:spTgt spid="4301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3017">
                                            <p:txEl>
                                              <p:pRg st="3" end="3"/>
                                            </p:txEl>
                                          </p:spTgt>
                                        </p:tgtEl>
                                        <p:attrNameLst>
                                          <p:attrName>style.visibility</p:attrName>
                                        </p:attrNameLst>
                                      </p:cBhvr>
                                      <p:to>
                                        <p:strVal val="visible"/>
                                      </p:to>
                                    </p:set>
                                    <p:animEffect transition="in" filter="wipe(left)">
                                      <p:cBhvr>
                                        <p:cTn id="30" dur="500"/>
                                        <p:tgtEl>
                                          <p:spTgt spid="4301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3017">
                                            <p:txEl>
                                              <p:pRg st="4" end="4"/>
                                            </p:txEl>
                                          </p:spTgt>
                                        </p:tgtEl>
                                        <p:attrNameLst>
                                          <p:attrName>style.visibility</p:attrName>
                                        </p:attrNameLst>
                                      </p:cBhvr>
                                      <p:to>
                                        <p:strVal val="visible"/>
                                      </p:to>
                                    </p:set>
                                    <p:animEffect transition="in" filter="wipe(left)">
                                      <p:cBhvr>
                                        <p:cTn id="35" dur="500"/>
                                        <p:tgtEl>
                                          <p:spTgt spid="4301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017">
                                            <p:txEl>
                                              <p:pRg st="5" end="5"/>
                                            </p:txEl>
                                          </p:spTgt>
                                        </p:tgtEl>
                                        <p:attrNameLst>
                                          <p:attrName>style.visibility</p:attrName>
                                        </p:attrNameLst>
                                      </p:cBhvr>
                                      <p:to>
                                        <p:strVal val="visible"/>
                                      </p:to>
                                    </p:set>
                                    <p:animEffect transition="in" filter="wipe(left)">
                                      <p:cBhvr>
                                        <p:cTn id="40" dur="500"/>
                                        <p:tgtEl>
                                          <p:spTgt spid="430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P spid="43017"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0"/>
            <a:ext cx="914400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eaLnBrk="0" hangingPunct="0">
              <a:spcBef>
                <a:spcPct val="20000"/>
              </a:spcBef>
              <a:buClr>
                <a:schemeClr val="tx2"/>
              </a:buClr>
              <a:buChar char="•"/>
              <a:defRPr sz="2000">
                <a:solidFill>
                  <a:schemeClr val="tx1"/>
                </a:solidFill>
                <a:latin typeface="Arial" pitchFamily="34" charset="0"/>
              </a:defRPr>
            </a:lvl5pPr>
            <a:lvl6pPr eaLnBrk="0" fontAlgn="base" hangingPunct="0">
              <a:spcBef>
                <a:spcPct val="20000"/>
              </a:spcBef>
              <a:spcAft>
                <a:spcPct val="0"/>
              </a:spcAft>
              <a:buClr>
                <a:schemeClr val="tx2"/>
              </a:buClr>
              <a:buChar char="•"/>
              <a:defRPr sz="2000">
                <a:solidFill>
                  <a:schemeClr val="tx1"/>
                </a:solidFill>
                <a:latin typeface="Arial" pitchFamily="34" charset="0"/>
              </a:defRPr>
            </a:lvl6pPr>
            <a:lvl7pPr eaLnBrk="0" fontAlgn="base" hangingPunct="0">
              <a:spcBef>
                <a:spcPct val="20000"/>
              </a:spcBef>
              <a:spcAft>
                <a:spcPct val="0"/>
              </a:spcAft>
              <a:buClr>
                <a:schemeClr val="tx2"/>
              </a:buClr>
              <a:buChar char="•"/>
              <a:defRPr sz="2000">
                <a:solidFill>
                  <a:schemeClr val="tx1"/>
                </a:solidFill>
                <a:latin typeface="Arial" pitchFamily="34" charset="0"/>
              </a:defRPr>
            </a:lvl7pPr>
            <a:lvl8pPr eaLnBrk="0" fontAlgn="base" hangingPunct="0">
              <a:spcBef>
                <a:spcPct val="20000"/>
              </a:spcBef>
              <a:spcAft>
                <a:spcPct val="0"/>
              </a:spcAft>
              <a:buClr>
                <a:schemeClr val="tx2"/>
              </a:buClr>
              <a:buChar char="•"/>
              <a:defRPr sz="2000">
                <a:solidFill>
                  <a:schemeClr val="tx1"/>
                </a:solidFill>
                <a:latin typeface="Arial" pitchFamily="34" charset="0"/>
              </a:defRPr>
            </a:lvl8pPr>
            <a:lvl9pPr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a:spcBef>
                <a:spcPct val="50000"/>
              </a:spcBef>
              <a:buClrTx/>
              <a:buFontTx/>
              <a:buNone/>
            </a:pPr>
            <a:r>
              <a:rPr lang="it-IT" altLang="it-IT" sz="2000">
                <a:solidFill>
                  <a:srgbClr val="FFFF00"/>
                </a:solidFill>
                <a:latin typeface="Comic Sans MS" pitchFamily="66" charset="0"/>
                <a:cs typeface="Times New Roman" pitchFamily="18" charset="0"/>
              </a:rPr>
              <a:t>L'azoto molecolare presente nell'atmosfera è molto stabile. </a:t>
            </a:r>
          </a:p>
          <a:p>
            <a:pPr algn="just">
              <a:spcBef>
                <a:spcPct val="50000"/>
              </a:spcBef>
              <a:buClrTx/>
              <a:buFontTx/>
              <a:buNone/>
            </a:pPr>
            <a:r>
              <a:rPr lang="it-IT" altLang="it-IT" sz="2000">
                <a:solidFill>
                  <a:srgbClr val="FFFF00"/>
                </a:solidFill>
                <a:latin typeface="Comic Sans MS" pitchFamily="66" charset="0"/>
                <a:cs typeface="Times New Roman" pitchFamily="18" charset="0"/>
              </a:rPr>
              <a:t>La sua utilizzazione nei vari composti chimici avviene attraverso processi di </a:t>
            </a:r>
            <a:r>
              <a:rPr lang="it-IT" altLang="it-IT" sz="2000" b="1">
                <a:solidFill>
                  <a:srgbClr val="FFFF00"/>
                </a:solidFill>
                <a:latin typeface="Comic Sans MS" pitchFamily="66" charset="0"/>
                <a:cs typeface="Times New Roman" pitchFamily="18" charset="0"/>
              </a:rPr>
              <a:t>fissazione naturale (inorganica o biologica</a:t>
            </a:r>
            <a:r>
              <a:rPr lang="it-IT" altLang="it-IT" sz="2000">
                <a:solidFill>
                  <a:srgbClr val="FFFF00"/>
                </a:solidFill>
                <a:latin typeface="Comic Sans MS" pitchFamily="66" charset="0"/>
                <a:cs typeface="Times New Roman" pitchFamily="18" charset="0"/>
              </a:rPr>
              <a:t>). </a:t>
            </a:r>
          </a:p>
          <a:p>
            <a:pPr algn="just">
              <a:spcBef>
                <a:spcPct val="50000"/>
              </a:spcBef>
              <a:buClrTx/>
              <a:buFontTx/>
              <a:buNone/>
            </a:pPr>
            <a:r>
              <a:rPr lang="it-IT" altLang="it-IT" sz="2000">
                <a:solidFill>
                  <a:srgbClr val="FFFF00"/>
                </a:solidFill>
                <a:latin typeface="Comic Sans MS" pitchFamily="66" charset="0"/>
                <a:cs typeface="Times New Roman" pitchFamily="18" charset="0"/>
              </a:rPr>
              <a:t>La fissazione porta alla formazione di composti più reattivi, ossidi di azoto e ammoniaca, che le piogge o le deposizioni solide provvedono a portare nel terreno. 				</a:t>
            </a:r>
          </a:p>
          <a:p>
            <a:pPr algn="just">
              <a:spcBef>
                <a:spcPct val="50000"/>
              </a:spcBef>
              <a:buClrTx/>
              <a:buFontTx/>
              <a:buNone/>
            </a:pPr>
            <a:r>
              <a:rPr lang="it-IT" altLang="it-IT" sz="2000">
                <a:solidFill>
                  <a:srgbClr val="FFFF00"/>
                </a:solidFill>
                <a:latin typeface="Comic Sans MS" pitchFamily="66" charset="0"/>
                <a:cs typeface="Times New Roman" pitchFamily="18" charset="0"/>
              </a:rPr>
              <a:t>					Gran parte dell'azoto, presente nel </a:t>
            </a:r>
          </a:p>
          <a:p>
            <a:pPr lvl="4" algn="just">
              <a:spcBef>
                <a:spcPct val="50000"/>
              </a:spcBef>
              <a:buClrTx/>
              <a:buFontTx/>
              <a:buNone/>
            </a:pPr>
            <a:r>
              <a:rPr lang="it-IT" altLang="it-IT">
                <a:solidFill>
                  <a:srgbClr val="FFFF00"/>
                </a:solidFill>
                <a:latin typeface="Comic Sans MS" pitchFamily="66" charset="0"/>
                <a:cs typeface="Times New Roman" pitchFamily="18" charset="0"/>
              </a:rPr>
              <a:t>			terreno come ioni ammonio o nitrato, </a:t>
            </a:r>
          </a:p>
          <a:p>
            <a:pPr lvl="4" algn="just">
              <a:spcBef>
                <a:spcPct val="50000"/>
              </a:spcBef>
              <a:buClrTx/>
              <a:buFontTx/>
              <a:buNone/>
            </a:pPr>
            <a:r>
              <a:rPr lang="it-IT" altLang="it-IT">
                <a:solidFill>
                  <a:srgbClr val="FFFF00"/>
                </a:solidFill>
                <a:latin typeface="Comic Sans MS" pitchFamily="66" charset="0"/>
                <a:cs typeface="Times New Roman" pitchFamily="18" charset="0"/>
              </a:rPr>
              <a:t>			entra nella biosfera, dove viene 			organicato e si muove nel </a:t>
            </a:r>
            <a:r>
              <a:rPr lang="it-IT" altLang="it-IT" b="1">
                <a:solidFill>
                  <a:srgbClr val="FFFF00"/>
                </a:solidFill>
                <a:latin typeface="Comic Sans MS" pitchFamily="66" charset="0"/>
                <a:cs typeface="Times New Roman" pitchFamily="18" charset="0"/>
              </a:rPr>
              <a:t>ciclo 			biologico dell'azoto</a:t>
            </a:r>
            <a:r>
              <a:rPr lang="it-IT" altLang="it-IT">
                <a:solidFill>
                  <a:srgbClr val="FFFF00"/>
                </a:solidFill>
                <a:latin typeface="Comic Sans MS" pitchFamily="66" charset="0"/>
                <a:cs typeface="Times New Roman" pitchFamily="18" charset="0"/>
              </a:rPr>
              <a:t>.</a:t>
            </a:r>
          </a:p>
          <a:p>
            <a:pPr lvl="4" algn="just">
              <a:spcBef>
                <a:spcPct val="50000"/>
              </a:spcBef>
              <a:buClrTx/>
              <a:buFontTx/>
              <a:buNone/>
            </a:pPr>
            <a:endParaRPr lang="it-IT" altLang="it-IT">
              <a:solidFill>
                <a:srgbClr val="FFFF00"/>
              </a:solidFill>
              <a:latin typeface="Comic Sans MS" pitchFamily="66" charset="0"/>
              <a:cs typeface="Times New Roman" pitchFamily="18" charset="0"/>
            </a:endParaRPr>
          </a:p>
          <a:p>
            <a:pPr lvl="4" algn="just">
              <a:spcBef>
                <a:spcPct val="50000"/>
              </a:spcBef>
              <a:buClrTx/>
              <a:buFontTx/>
              <a:buNone/>
            </a:pPr>
            <a:r>
              <a:rPr lang="it-IT" altLang="it-IT">
                <a:solidFill>
                  <a:srgbClr val="FFFF00"/>
                </a:solidFill>
                <a:latin typeface="Comic Sans MS" pitchFamily="66" charset="0"/>
                <a:cs typeface="Times New Roman" pitchFamily="18" charset="0"/>
              </a:rPr>
              <a:t>			Una parte dell'azoto nitrico viene </a:t>
            </a:r>
          </a:p>
          <a:p>
            <a:pPr lvl="4" algn="just">
              <a:spcBef>
                <a:spcPct val="50000"/>
              </a:spcBef>
              <a:buClrTx/>
              <a:buFontTx/>
              <a:buNone/>
            </a:pPr>
            <a:r>
              <a:rPr lang="it-IT" altLang="it-IT">
                <a:solidFill>
                  <a:srgbClr val="FFFF00"/>
                </a:solidFill>
                <a:latin typeface="Comic Sans MS" pitchFamily="66" charset="0"/>
                <a:cs typeface="Times New Roman" pitchFamily="18" charset="0"/>
              </a:rPr>
              <a:t>			</a:t>
            </a:r>
            <a:r>
              <a:rPr lang="it-IT" altLang="it-IT" b="1">
                <a:solidFill>
                  <a:srgbClr val="FFFF00"/>
                </a:solidFill>
                <a:latin typeface="Comic Sans MS" pitchFamily="66" charset="0"/>
                <a:cs typeface="Times New Roman" pitchFamily="18" charset="0"/>
              </a:rPr>
              <a:t>denitrificato</a:t>
            </a:r>
            <a:r>
              <a:rPr lang="it-IT" altLang="it-IT">
                <a:solidFill>
                  <a:srgbClr val="FFFF00"/>
                </a:solidFill>
                <a:latin typeface="Comic Sans MS" pitchFamily="66" charset="0"/>
                <a:cs typeface="Times New Roman" pitchFamily="18" charset="0"/>
              </a:rPr>
              <a:t> ad opera di batteri </a:t>
            </a:r>
          </a:p>
          <a:p>
            <a:pPr lvl="4" algn="just">
              <a:spcBef>
                <a:spcPct val="50000"/>
              </a:spcBef>
              <a:buClrTx/>
              <a:buFontTx/>
              <a:buNone/>
            </a:pPr>
            <a:r>
              <a:rPr lang="it-IT" altLang="it-IT">
                <a:solidFill>
                  <a:srgbClr val="FFFF00"/>
                </a:solidFill>
                <a:latin typeface="Comic Sans MS" pitchFamily="66" charset="0"/>
                <a:cs typeface="Times New Roman" pitchFamily="18" charset="0"/>
              </a:rPr>
              <a:t>			specializzati in </a:t>
            </a:r>
            <a:r>
              <a:rPr lang="it-IT" altLang="it-IT" b="1">
                <a:solidFill>
                  <a:srgbClr val="FFFF00"/>
                </a:solidFill>
                <a:latin typeface="Comic Sans MS" pitchFamily="66" charset="0"/>
                <a:cs typeface="Times New Roman" pitchFamily="18" charset="0"/>
              </a:rPr>
              <a:t>azoto molecolare 			</a:t>
            </a:r>
            <a:r>
              <a:rPr lang="it-IT" altLang="it-IT">
                <a:solidFill>
                  <a:srgbClr val="FFFF00"/>
                </a:solidFill>
                <a:latin typeface="Comic Sans MS" pitchFamily="66" charset="0"/>
                <a:cs typeface="Times New Roman" pitchFamily="18" charset="0"/>
              </a:rPr>
              <a:t>che ritorna in atmosfera</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938"/>
            <a:ext cx="4211638"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72480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639762"/>
          </a:xfrm>
        </p:spPr>
        <p:txBody>
          <a:bodyPr/>
          <a:lstStyle/>
          <a:p>
            <a:pPr eaLnBrk="1" hangingPunct="1">
              <a:defRPr/>
            </a:pPr>
            <a:r>
              <a:rPr lang="it-IT" sz="3200" b="1" dirty="0" smtClean="0">
                <a:solidFill>
                  <a:srgbClr val="FFFF00"/>
                </a:solidFill>
                <a:latin typeface="Comic Sans MS" pitchFamily="66" charset="0"/>
              </a:rPr>
              <a:t>CICLO DELL’AZOTO</a:t>
            </a:r>
          </a:p>
        </p:txBody>
      </p:sp>
      <p:sp>
        <p:nvSpPr>
          <p:cNvPr id="44035" name="Rectangle 3"/>
          <p:cNvSpPr>
            <a:spLocks noGrp="1" noChangeArrowheads="1"/>
          </p:cNvSpPr>
          <p:nvPr>
            <p:ph type="body" idx="1"/>
          </p:nvPr>
        </p:nvSpPr>
        <p:spPr/>
        <p:txBody>
          <a:bodyPr/>
          <a:lstStyle/>
          <a:p>
            <a:pPr eaLnBrk="1" hangingPunct="1">
              <a:lnSpc>
                <a:spcPct val="90000"/>
              </a:lnSpc>
            </a:pPr>
            <a:r>
              <a:rPr lang="it-IT" altLang="it-IT" sz="2400" smtClean="0">
                <a:solidFill>
                  <a:srgbClr val="FFFF00"/>
                </a:solidFill>
                <a:latin typeface="Comic Sans MS" pitchFamily="66" charset="0"/>
              </a:rPr>
              <a:t>Questo ciclo viene definito gassoso poiché il pool di riserva di questo elemento chimico è l'atmosfera, dove l'azoto occupa circa il 78 % del volume totale.</a:t>
            </a:r>
          </a:p>
          <a:p>
            <a:pPr eaLnBrk="1" hangingPunct="1">
              <a:lnSpc>
                <a:spcPct val="90000"/>
              </a:lnSpc>
            </a:pPr>
            <a:r>
              <a:rPr lang="it-IT" altLang="it-IT" sz="2400" smtClean="0">
                <a:solidFill>
                  <a:srgbClr val="FFFF00"/>
                </a:solidFill>
                <a:latin typeface="Comic Sans MS" pitchFamily="66" charset="0"/>
              </a:rPr>
              <a:t>Tutti gli esseri viventi devono assimilare l’azoto per la formazione di composti organici vitali, quali le proteine e gli acidi nucleici.</a:t>
            </a:r>
          </a:p>
          <a:p>
            <a:pPr eaLnBrk="1" hangingPunct="1">
              <a:lnSpc>
                <a:spcPct val="90000"/>
              </a:lnSpc>
            </a:pPr>
            <a:r>
              <a:rPr lang="it-IT" altLang="it-IT" sz="2400" smtClean="0">
                <a:solidFill>
                  <a:srgbClr val="FFFF00"/>
                </a:solidFill>
                <a:latin typeface="Comic Sans MS" pitchFamily="66" charset="0"/>
              </a:rPr>
              <a:t> Ad eccezione di particolari batteri l'azoto atmosferico non può però essere direttamente assorbito dall’atmosfera.</a:t>
            </a:r>
          </a:p>
        </p:txBody>
      </p:sp>
    </p:spTree>
    <p:extLst>
      <p:ext uri="{BB962C8B-B14F-4D97-AF65-F5344CB8AC3E}">
        <p14:creationId xmlns:p14="http://schemas.microsoft.com/office/powerpoint/2010/main" val="307511686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5536" y="116632"/>
            <a:ext cx="8229600" cy="639762"/>
          </a:xfrm>
        </p:spPr>
        <p:txBody>
          <a:bodyPr/>
          <a:lstStyle/>
          <a:p>
            <a:pPr eaLnBrk="1" hangingPunct="1">
              <a:defRPr/>
            </a:pPr>
            <a:r>
              <a:rPr lang="it-IT" sz="3200" b="1" dirty="0" smtClean="0">
                <a:solidFill>
                  <a:srgbClr val="FFFF00"/>
                </a:solidFill>
                <a:latin typeface="Comic Sans MS" pitchFamily="66" charset="0"/>
              </a:rPr>
              <a:t>CICLO DELL’AZOTO</a:t>
            </a:r>
          </a:p>
        </p:txBody>
      </p:sp>
      <p:sp>
        <p:nvSpPr>
          <p:cNvPr id="45059" name="Rectangle 3"/>
          <p:cNvSpPr>
            <a:spLocks noGrp="1" noChangeArrowheads="1"/>
          </p:cNvSpPr>
          <p:nvPr>
            <p:ph type="body" idx="1"/>
          </p:nvPr>
        </p:nvSpPr>
        <p:spPr>
          <a:xfrm>
            <a:off x="0" y="692696"/>
            <a:ext cx="9144000" cy="5334000"/>
          </a:xfrm>
        </p:spPr>
        <p:txBody>
          <a:bodyPr/>
          <a:lstStyle/>
          <a:p>
            <a:pPr eaLnBrk="1" hangingPunct="1">
              <a:spcBef>
                <a:spcPct val="0"/>
              </a:spcBef>
            </a:pPr>
            <a:r>
              <a:rPr lang="it-IT" altLang="it-IT" sz="2400" dirty="0" smtClean="0">
                <a:solidFill>
                  <a:srgbClr val="FFFF00"/>
                </a:solidFill>
                <a:latin typeface="Comic Sans MS" pitchFamily="66" charset="0"/>
              </a:rPr>
              <a:t>Le piante possono assimilare l'azoto tramite l'assorbimento di </a:t>
            </a:r>
            <a:r>
              <a:rPr lang="it-IT" altLang="it-IT" sz="2400" dirty="0" smtClean="0">
                <a:solidFill>
                  <a:srgbClr val="FFFF00"/>
                </a:solidFill>
                <a:latin typeface="Comic Sans MS" pitchFamily="66" charset="0"/>
              </a:rPr>
              <a:t>composti </a:t>
            </a:r>
            <a:r>
              <a:rPr lang="it-IT" altLang="it-IT" sz="2400" dirty="0" smtClean="0">
                <a:solidFill>
                  <a:srgbClr val="FFFF00"/>
                </a:solidFill>
                <a:latin typeface="Comic Sans MS" pitchFamily="66" charset="0"/>
              </a:rPr>
              <a:t>azotati (nitriti, nitrati e sali d'ammonio) che disciolti nell'acqua del terreno giungono fino alle </a:t>
            </a:r>
            <a:r>
              <a:rPr lang="it-IT" altLang="it-IT" sz="2400" dirty="0" smtClean="0">
                <a:solidFill>
                  <a:srgbClr val="FFFF00"/>
                </a:solidFill>
                <a:latin typeface="Comic Sans MS" pitchFamily="66" charset="0"/>
              </a:rPr>
              <a:t>radici</a:t>
            </a:r>
            <a:r>
              <a:rPr lang="it-IT" altLang="it-IT" sz="2400" dirty="0" smtClean="0">
                <a:solidFill>
                  <a:srgbClr val="FFFF00"/>
                </a:solidFill>
                <a:latin typeface="Comic Sans MS" pitchFamily="66" charset="0"/>
              </a:rPr>
              <a:t>. </a:t>
            </a:r>
          </a:p>
          <a:p>
            <a:pPr eaLnBrk="1" hangingPunct="1"/>
            <a:r>
              <a:rPr lang="it-IT" altLang="it-IT" sz="2400" dirty="0" smtClean="0">
                <a:solidFill>
                  <a:srgbClr val="FFFF00"/>
                </a:solidFill>
                <a:latin typeface="Comic Sans MS" pitchFamily="66" charset="0"/>
              </a:rPr>
              <a:t>Una volta organicato l'azoto viene trasferito agli organismi eterotrofi, come gli animali, mediante la catena alimentare. </a:t>
            </a:r>
          </a:p>
          <a:p>
            <a:pPr eaLnBrk="1" hangingPunct="1"/>
            <a:r>
              <a:rPr lang="it-IT" altLang="it-IT" sz="2400" dirty="0" smtClean="0">
                <a:solidFill>
                  <a:srgbClr val="FFFF00"/>
                </a:solidFill>
                <a:latin typeface="Comic Sans MS" pitchFamily="66" charset="0"/>
              </a:rPr>
              <a:t>La decomposizione dei resti organici restituisce al terreno l'elemento, che può ritornare nell'atmosfera grazie all'azione di alcuni batteri specializzati.</a:t>
            </a:r>
          </a:p>
          <a:p>
            <a:pPr eaLnBrk="1" hangingPunct="1"/>
            <a:r>
              <a:rPr lang="it-IT" altLang="it-IT" sz="2400" dirty="0" smtClean="0">
                <a:solidFill>
                  <a:srgbClr val="FFFF00"/>
                </a:solidFill>
                <a:latin typeface="Comic Sans MS" pitchFamily="66" charset="0"/>
              </a:rPr>
              <a:t>Questo ciclo risulta molto complesso proprio perché l'atomo di azoto può entrare a far parte di un elevato numero di molecole: azoto molecolare, ammoniaca e sali d'ammonio, nitriti, nitrati ed azoto organico. </a:t>
            </a:r>
          </a:p>
          <a:p>
            <a:pPr eaLnBrk="1" hangingPunct="1"/>
            <a:r>
              <a:rPr lang="it-IT" altLang="it-IT" sz="2400" dirty="0" smtClean="0">
                <a:solidFill>
                  <a:srgbClr val="FFFF00"/>
                </a:solidFill>
                <a:latin typeface="Comic Sans MS" pitchFamily="66" charset="0"/>
              </a:rPr>
              <a:t>I processi chimici coinvolti per la loro formazione possono essere </a:t>
            </a:r>
            <a:r>
              <a:rPr lang="it-IT" altLang="it-IT" sz="2400" dirty="0" smtClean="0">
                <a:solidFill>
                  <a:srgbClr val="FFFF00"/>
                </a:solidFill>
                <a:latin typeface="Comic Sans MS" pitchFamily="66" charset="0"/>
              </a:rPr>
              <a:t>quattro: </a:t>
            </a:r>
            <a:r>
              <a:rPr lang="it-IT" altLang="it-IT" sz="2400" b="1" dirty="0" err="1" smtClean="0">
                <a:solidFill>
                  <a:srgbClr val="FFFF00"/>
                </a:solidFill>
                <a:latin typeface="Comic Sans MS" pitchFamily="66" charset="0"/>
              </a:rPr>
              <a:t>azotofissazione</a:t>
            </a:r>
            <a:r>
              <a:rPr lang="it-IT" altLang="it-IT" sz="2400" b="1" dirty="0" smtClean="0">
                <a:solidFill>
                  <a:srgbClr val="FFFF00"/>
                </a:solidFill>
                <a:latin typeface="Comic Sans MS" pitchFamily="66" charset="0"/>
              </a:rPr>
              <a:t>, </a:t>
            </a:r>
            <a:r>
              <a:rPr lang="it-IT" altLang="it-IT" sz="2400" b="1" dirty="0" err="1" smtClean="0">
                <a:solidFill>
                  <a:srgbClr val="FFFF00"/>
                </a:solidFill>
                <a:latin typeface="Comic Sans MS" pitchFamily="66" charset="0"/>
              </a:rPr>
              <a:t>ammonificazione</a:t>
            </a:r>
            <a:r>
              <a:rPr lang="it-IT" altLang="it-IT" sz="2400" b="1" dirty="0" smtClean="0">
                <a:solidFill>
                  <a:srgbClr val="FFFF00"/>
                </a:solidFill>
                <a:latin typeface="Comic Sans MS" pitchFamily="66" charset="0"/>
              </a:rPr>
              <a:t>, nitrificazione e denitrificazione.</a:t>
            </a:r>
          </a:p>
        </p:txBody>
      </p:sp>
    </p:spTree>
    <p:extLst>
      <p:ext uri="{BB962C8B-B14F-4D97-AF65-F5344CB8AC3E}">
        <p14:creationId xmlns:p14="http://schemas.microsoft.com/office/powerpoint/2010/main" val="125302368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457200" y="1295400"/>
            <a:ext cx="8229600" cy="4525963"/>
          </a:xfrm>
        </p:spPr>
        <p:txBody>
          <a:bodyPr/>
          <a:lstStyle/>
          <a:p>
            <a:pPr algn="just" eaLnBrk="1" hangingPunct="1">
              <a:lnSpc>
                <a:spcPct val="90000"/>
              </a:lnSpc>
            </a:pPr>
            <a:r>
              <a:rPr lang="it-IT" altLang="it-IT" sz="2400" dirty="0" smtClean="0">
                <a:solidFill>
                  <a:srgbClr val="FFFF00"/>
                </a:solidFill>
                <a:latin typeface="Comic Sans MS" pitchFamily="66" charset="0"/>
              </a:rPr>
              <a:t>L'</a:t>
            </a:r>
            <a:r>
              <a:rPr lang="it-IT" altLang="it-IT" sz="2400" b="1" dirty="0" err="1" smtClean="0">
                <a:solidFill>
                  <a:srgbClr val="FFFF00"/>
                </a:solidFill>
                <a:latin typeface="Comic Sans MS" pitchFamily="66" charset="0"/>
              </a:rPr>
              <a:t>azotofissazione</a:t>
            </a:r>
            <a:r>
              <a:rPr lang="it-IT" altLang="it-IT" sz="2400" dirty="0" smtClean="0">
                <a:solidFill>
                  <a:srgbClr val="FFFF00"/>
                </a:solidFill>
                <a:latin typeface="Comic Sans MS" pitchFamily="66" charset="0"/>
              </a:rPr>
              <a:t> è un processo con cui l'azoto molecolare (N</a:t>
            </a:r>
            <a:r>
              <a:rPr lang="it-IT" altLang="it-IT" sz="2400" baseline="-25000" dirty="0" smtClean="0">
                <a:solidFill>
                  <a:srgbClr val="FFFF00"/>
                </a:solidFill>
                <a:latin typeface="Comic Sans MS" pitchFamily="66" charset="0"/>
              </a:rPr>
              <a:t>2</a:t>
            </a:r>
            <a:r>
              <a:rPr lang="it-IT" altLang="it-IT" sz="2400" dirty="0" smtClean="0">
                <a:solidFill>
                  <a:srgbClr val="FFFF00"/>
                </a:solidFill>
                <a:latin typeface="Comic Sans MS" pitchFamily="66" charset="0"/>
              </a:rPr>
              <a:t>) presente nell'atmosfera viene trasformato in ammoniaca (NH</a:t>
            </a:r>
            <a:r>
              <a:rPr lang="it-IT" altLang="it-IT" sz="2400" baseline="-25000" dirty="0" smtClean="0">
                <a:solidFill>
                  <a:srgbClr val="FFFF00"/>
                </a:solidFill>
                <a:latin typeface="Comic Sans MS" pitchFamily="66" charset="0"/>
              </a:rPr>
              <a:t>3</a:t>
            </a:r>
            <a:r>
              <a:rPr lang="it-IT" altLang="it-IT" sz="2400" dirty="0" smtClean="0">
                <a:solidFill>
                  <a:srgbClr val="FFFF00"/>
                </a:solidFill>
                <a:latin typeface="Comic Sans MS" pitchFamily="66" charset="0"/>
              </a:rPr>
              <a:t>) o nei sali d’ammonio derivati, grazie soprattutto all’attività di batteri liberi nel terreno o in simbiosi con le radici di alcune piante, come le leguminose ed alcune felci. </a:t>
            </a:r>
          </a:p>
          <a:p>
            <a:pPr algn="just" eaLnBrk="1" hangingPunct="1">
              <a:lnSpc>
                <a:spcPct val="90000"/>
              </a:lnSpc>
            </a:pPr>
            <a:r>
              <a:rPr lang="it-IT" altLang="it-IT" sz="2400" dirty="0" smtClean="0">
                <a:solidFill>
                  <a:srgbClr val="FFFF00"/>
                </a:solidFill>
                <a:latin typeface="Comic Sans MS" pitchFamily="66" charset="0"/>
              </a:rPr>
              <a:t>Dal punto di vista agricolo la fissazione biologica è una fonte d'azoto molto importante per l'arricchimento del terreno, perché il solo uso dei fertilizzanti chimici non potrebbe soddisfare la sua richiesta su scala mondiale. Una pratica agricola che sfrutta questa simbiosi per la fertilizzazione del terreno è </a:t>
            </a:r>
            <a:r>
              <a:rPr lang="it-IT" altLang="it-IT" sz="2400" b="1" dirty="0" smtClean="0">
                <a:solidFill>
                  <a:srgbClr val="FFFF00"/>
                </a:solidFill>
                <a:latin typeface="Comic Sans MS" pitchFamily="66" charset="0"/>
              </a:rPr>
              <a:t>il sovescio con le leguminose. </a:t>
            </a:r>
          </a:p>
        </p:txBody>
      </p:sp>
      <p:sp>
        <p:nvSpPr>
          <p:cNvPr id="4" name="Rectangle 2"/>
          <p:cNvSpPr txBox="1">
            <a:spLocks noChangeArrowheads="1"/>
          </p:cNvSpPr>
          <p:nvPr/>
        </p:nvSpPr>
        <p:spPr bwMode="auto">
          <a:xfrm>
            <a:off x="467544" y="116632"/>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it-IT" altLang="it-IT" kern="0" smtClean="0">
                <a:solidFill>
                  <a:srgbClr val="FFFF00"/>
                </a:solidFill>
                <a:latin typeface="Comic Sans MS" panose="030F0702030302020204" pitchFamily="66" charset="0"/>
              </a:rPr>
              <a:t>AZOTOFISSAZIONE</a:t>
            </a:r>
            <a:endParaRPr lang="it-IT" altLang="it-IT" kern="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92532734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contenuto 2"/>
          <p:cNvSpPr>
            <a:spLocks noGrp="1"/>
          </p:cNvSpPr>
          <p:nvPr>
            <p:ph idx="1"/>
          </p:nvPr>
        </p:nvSpPr>
        <p:spPr>
          <a:xfrm>
            <a:off x="0" y="188913"/>
            <a:ext cx="9144000" cy="4495800"/>
          </a:xfrm>
        </p:spPr>
        <p:txBody>
          <a:bodyPr/>
          <a:lstStyle/>
          <a:p>
            <a:pPr>
              <a:buFontTx/>
              <a:buNone/>
            </a:pPr>
            <a:r>
              <a:rPr lang="it-IT" altLang="it-IT" dirty="0" smtClean="0">
                <a:solidFill>
                  <a:srgbClr val="FFFF00"/>
                </a:solidFill>
                <a:latin typeface="Comic Sans MS" pitchFamily="66" charset="0"/>
                <a:cs typeface="Times New Roman" pitchFamily="18" charset="0"/>
              </a:rPr>
              <a:t>MICROORGANISMI AZOTOFISSATORI:</a:t>
            </a:r>
          </a:p>
          <a:p>
            <a:pPr>
              <a:buFontTx/>
              <a:buNone/>
            </a:pPr>
            <a:endParaRPr lang="it-IT" altLang="it-IT" dirty="0" smtClean="0">
              <a:solidFill>
                <a:srgbClr val="FFFF00"/>
              </a:solidFill>
              <a:latin typeface="Comic Sans MS" pitchFamily="66" charset="0"/>
              <a:cs typeface="Times New Roman" pitchFamily="18" charset="0"/>
            </a:endParaRPr>
          </a:p>
          <a:p>
            <a:pPr lvl="1" algn="just">
              <a:buFontTx/>
              <a:buChar char="•"/>
            </a:pPr>
            <a:r>
              <a:rPr lang="it-IT" altLang="it-IT" sz="3200" dirty="0" smtClean="0">
                <a:solidFill>
                  <a:srgbClr val="FFFF00"/>
                </a:solidFill>
                <a:latin typeface="Comic Sans MS" pitchFamily="66" charset="0"/>
                <a:cs typeface="Times New Roman" pitchFamily="18" charset="0"/>
              </a:rPr>
              <a:t> </a:t>
            </a:r>
            <a:r>
              <a:rPr lang="it-IT" altLang="it-IT" sz="3200" u="sng" dirty="0" smtClean="0">
                <a:solidFill>
                  <a:srgbClr val="FFFF00"/>
                </a:solidFill>
                <a:latin typeface="Comic Sans MS" pitchFamily="66" charset="0"/>
                <a:cs typeface="Times New Roman" pitchFamily="18" charset="0"/>
              </a:rPr>
              <a:t>Liberi</a:t>
            </a:r>
            <a:r>
              <a:rPr lang="it-IT" altLang="it-IT" sz="3200" dirty="0" smtClean="0">
                <a:solidFill>
                  <a:srgbClr val="FFFF00"/>
                </a:solidFill>
                <a:latin typeface="Comic Sans MS" pitchFamily="66" charset="0"/>
                <a:cs typeface="Times New Roman" pitchFamily="18" charset="0"/>
              </a:rPr>
              <a:t>:</a:t>
            </a:r>
            <a:r>
              <a:rPr lang="it-IT" altLang="it-IT" sz="3200" i="1" dirty="0" smtClean="0">
                <a:solidFill>
                  <a:srgbClr val="FFFF00"/>
                </a:solidFill>
                <a:latin typeface="Comic Sans MS" pitchFamily="66" charset="0"/>
                <a:cs typeface="Times New Roman" pitchFamily="18" charset="0"/>
              </a:rPr>
              <a:t>  </a:t>
            </a:r>
            <a:r>
              <a:rPr lang="it-IT" altLang="it-IT" sz="3200" dirty="0" smtClean="0">
                <a:solidFill>
                  <a:srgbClr val="FFFF00"/>
                </a:solidFill>
                <a:latin typeface="Comic Sans MS" pitchFamily="66" charset="0"/>
                <a:cs typeface="Times New Roman" pitchFamily="18" charset="0"/>
              </a:rPr>
              <a:t>Batteri </a:t>
            </a:r>
            <a:r>
              <a:rPr lang="it-IT" altLang="it-IT" sz="3200" i="1" dirty="0" err="1" smtClean="0">
                <a:solidFill>
                  <a:srgbClr val="FFFF00"/>
                </a:solidFill>
                <a:latin typeface="Comic Sans MS" pitchFamily="66" charset="0"/>
                <a:cs typeface="Times New Roman" pitchFamily="18" charset="0"/>
              </a:rPr>
              <a:t>Azotobacter</a:t>
            </a:r>
            <a:r>
              <a:rPr lang="it-IT" altLang="it-IT" sz="3200" i="1" dirty="0" smtClean="0">
                <a:solidFill>
                  <a:srgbClr val="FFFF00"/>
                </a:solidFill>
                <a:latin typeface="Comic Sans MS" pitchFamily="66" charset="0"/>
                <a:cs typeface="Times New Roman" pitchFamily="18" charset="0"/>
              </a:rPr>
              <a:t> e </a:t>
            </a:r>
            <a:r>
              <a:rPr lang="it-IT" altLang="it-IT" sz="3200" i="1" dirty="0" err="1" smtClean="0">
                <a:solidFill>
                  <a:srgbClr val="FFFF00"/>
                </a:solidFill>
                <a:latin typeface="Comic Sans MS" pitchFamily="66" charset="0"/>
                <a:cs typeface="Times New Roman" pitchFamily="18" charset="0"/>
              </a:rPr>
              <a:t>Clostridium</a:t>
            </a:r>
            <a:r>
              <a:rPr lang="it-IT" altLang="it-IT" sz="3200" i="1" dirty="0" smtClean="0">
                <a:solidFill>
                  <a:srgbClr val="FFFF00"/>
                </a:solidFill>
                <a:latin typeface="Comic Sans MS" pitchFamily="66" charset="0"/>
                <a:cs typeface="Times New Roman" pitchFamily="18" charset="0"/>
              </a:rPr>
              <a:t>, </a:t>
            </a:r>
            <a:r>
              <a:rPr lang="it-IT" altLang="it-IT" sz="3200" dirty="0" smtClean="0">
                <a:solidFill>
                  <a:srgbClr val="FFFF00"/>
                </a:solidFill>
                <a:latin typeface="Comic Sans MS" pitchFamily="66" charset="0"/>
                <a:cs typeface="Times New Roman" pitchFamily="18" charset="0"/>
              </a:rPr>
              <a:t>Cianobatteri </a:t>
            </a:r>
            <a:r>
              <a:rPr lang="it-IT" altLang="it-IT" sz="3200" i="1" dirty="0" smtClean="0">
                <a:solidFill>
                  <a:srgbClr val="FFFF00"/>
                </a:solidFill>
                <a:latin typeface="Comic Sans MS" pitchFamily="66" charset="0"/>
                <a:cs typeface="Times New Roman" pitchFamily="18" charset="0"/>
              </a:rPr>
              <a:t>(</a:t>
            </a:r>
            <a:r>
              <a:rPr lang="it-IT" altLang="it-IT" sz="3200" i="1" dirty="0" err="1" smtClean="0">
                <a:solidFill>
                  <a:srgbClr val="FFFF00"/>
                </a:solidFill>
                <a:latin typeface="Comic Sans MS" pitchFamily="66" charset="0"/>
                <a:cs typeface="Times New Roman" pitchFamily="18" charset="0"/>
              </a:rPr>
              <a:t>Trichodesmium</a:t>
            </a:r>
            <a:r>
              <a:rPr lang="it-IT" altLang="it-IT" sz="3200" dirty="0" smtClean="0">
                <a:solidFill>
                  <a:srgbClr val="FFFF00"/>
                </a:solidFill>
                <a:latin typeface="Comic Sans MS" pitchFamily="66" charset="0"/>
                <a:cs typeface="Times New Roman" pitchFamily="18" charset="0"/>
              </a:rPr>
              <a:t> )</a:t>
            </a:r>
          </a:p>
          <a:p>
            <a:pPr lvl="1" algn="just"/>
            <a:endParaRPr lang="it-IT" altLang="it-IT" sz="3200" dirty="0" smtClean="0">
              <a:solidFill>
                <a:srgbClr val="FFFF00"/>
              </a:solidFill>
              <a:latin typeface="Comic Sans MS" pitchFamily="66" charset="0"/>
              <a:cs typeface="Times New Roman" pitchFamily="18" charset="0"/>
            </a:endParaRPr>
          </a:p>
          <a:p>
            <a:pPr lvl="1" algn="just">
              <a:buFontTx/>
              <a:buChar char="•"/>
            </a:pPr>
            <a:r>
              <a:rPr lang="it-IT" altLang="it-IT" sz="3200" dirty="0" smtClean="0">
                <a:solidFill>
                  <a:srgbClr val="FFFF00"/>
                </a:solidFill>
                <a:latin typeface="Comic Sans MS" pitchFamily="66" charset="0"/>
                <a:cs typeface="Times New Roman" pitchFamily="18" charset="0"/>
              </a:rPr>
              <a:t> </a:t>
            </a:r>
            <a:r>
              <a:rPr lang="it-IT" altLang="it-IT" sz="3200" u="sng" dirty="0" smtClean="0">
                <a:solidFill>
                  <a:srgbClr val="FFFF00"/>
                </a:solidFill>
                <a:latin typeface="Comic Sans MS" pitchFamily="66" charset="0"/>
                <a:cs typeface="Times New Roman" pitchFamily="18" charset="0"/>
              </a:rPr>
              <a:t>Associati</a:t>
            </a:r>
            <a:r>
              <a:rPr lang="it-IT" altLang="it-IT" sz="3200" dirty="0" smtClean="0">
                <a:solidFill>
                  <a:srgbClr val="FFFF00"/>
                </a:solidFill>
                <a:latin typeface="Comic Sans MS" pitchFamily="66" charset="0"/>
                <a:cs typeface="Times New Roman" pitchFamily="18" charset="0"/>
              </a:rPr>
              <a:t>: </a:t>
            </a:r>
            <a:r>
              <a:rPr lang="it-IT" altLang="it-IT" sz="3200" i="1" dirty="0" err="1" smtClean="0">
                <a:solidFill>
                  <a:srgbClr val="FFFF00"/>
                </a:solidFill>
                <a:latin typeface="Comic Sans MS" pitchFamily="66" charset="0"/>
                <a:cs typeface="Times New Roman" pitchFamily="18" charset="0"/>
              </a:rPr>
              <a:t>Rhizobium</a:t>
            </a:r>
            <a:r>
              <a:rPr lang="it-IT" altLang="it-IT" sz="3200" dirty="0" smtClean="0">
                <a:solidFill>
                  <a:srgbClr val="FFFF00"/>
                </a:solidFill>
                <a:latin typeface="Comic Sans MS" pitchFamily="66" charset="0"/>
                <a:cs typeface="Times New Roman" pitchFamily="18" charset="0"/>
              </a:rPr>
              <a:t> (simbiosi), </a:t>
            </a:r>
            <a:r>
              <a:rPr lang="it-IT" altLang="it-IT" sz="3200" i="1" dirty="0" err="1" smtClean="0">
                <a:solidFill>
                  <a:srgbClr val="FFFF00"/>
                </a:solidFill>
                <a:latin typeface="Comic Sans MS" pitchFamily="66" charset="0"/>
                <a:cs typeface="Times New Roman" pitchFamily="18" charset="0"/>
              </a:rPr>
              <a:t>Azospirillum</a:t>
            </a:r>
            <a:r>
              <a:rPr lang="it-IT" altLang="it-IT" sz="3200" dirty="0" smtClean="0">
                <a:solidFill>
                  <a:srgbClr val="FFFF00"/>
                </a:solidFill>
                <a:latin typeface="Comic Sans MS" pitchFamily="66" charset="0"/>
                <a:cs typeface="Times New Roman" pitchFamily="18" charset="0"/>
              </a:rPr>
              <a:t> (biocenosi)</a:t>
            </a:r>
          </a:p>
          <a:p>
            <a:pPr algn="just"/>
            <a:endParaRPr lang="it-IT" altLang="it-IT" dirty="0" smtClean="0">
              <a:solidFill>
                <a:srgbClr val="FFFF00"/>
              </a:solidFill>
            </a:endParaRPr>
          </a:p>
        </p:txBody>
      </p:sp>
    </p:spTree>
    <p:extLst>
      <p:ext uri="{BB962C8B-B14F-4D97-AF65-F5344CB8AC3E}">
        <p14:creationId xmlns:p14="http://schemas.microsoft.com/office/powerpoint/2010/main" val="356711254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639762"/>
          </a:xfrm>
        </p:spPr>
        <p:txBody>
          <a:bodyPr/>
          <a:lstStyle/>
          <a:p>
            <a:pPr eaLnBrk="1" hangingPunct="1">
              <a:defRPr/>
            </a:pPr>
            <a:r>
              <a:rPr lang="it-IT" sz="3200" b="1" dirty="0" smtClean="0">
                <a:solidFill>
                  <a:srgbClr val="FFFF00"/>
                </a:solidFill>
                <a:latin typeface="Comic Sans MS" pitchFamily="66" charset="0"/>
              </a:rPr>
              <a:t>CICLO DELL’AZOTO</a:t>
            </a:r>
          </a:p>
        </p:txBody>
      </p:sp>
      <p:sp>
        <p:nvSpPr>
          <p:cNvPr id="48131" name="Rectangle 3"/>
          <p:cNvSpPr>
            <a:spLocks noGrp="1" noChangeArrowheads="1"/>
          </p:cNvSpPr>
          <p:nvPr>
            <p:ph type="body" idx="1"/>
          </p:nvPr>
        </p:nvSpPr>
        <p:spPr>
          <a:xfrm>
            <a:off x="6084168" y="1600200"/>
            <a:ext cx="2831232" cy="4525963"/>
          </a:xfrm>
        </p:spPr>
        <p:txBody>
          <a:bodyPr/>
          <a:lstStyle/>
          <a:p>
            <a:pPr algn="r" eaLnBrk="1" hangingPunct="1">
              <a:buFontTx/>
              <a:buNone/>
            </a:pPr>
            <a:r>
              <a:rPr lang="it-IT" altLang="it-IT" sz="2400" dirty="0" smtClean="0">
                <a:solidFill>
                  <a:srgbClr val="FFFF00"/>
                </a:solidFill>
                <a:latin typeface="Comic Sans MS" pitchFamily="66" charset="0"/>
              </a:rPr>
              <a:t>Radici di leguminosa: </a:t>
            </a:r>
          </a:p>
          <a:p>
            <a:pPr algn="r" eaLnBrk="1" hangingPunct="1">
              <a:buFontTx/>
              <a:buNone/>
            </a:pPr>
            <a:r>
              <a:rPr lang="it-IT" altLang="it-IT" sz="2400" dirty="0" smtClean="0">
                <a:solidFill>
                  <a:srgbClr val="FFFF00"/>
                </a:solidFill>
                <a:latin typeface="Comic Sans MS" pitchFamily="66" charset="0"/>
              </a:rPr>
              <a:t>all'interno dei noduli </a:t>
            </a:r>
          </a:p>
          <a:p>
            <a:pPr algn="r" eaLnBrk="1" hangingPunct="1">
              <a:buFontTx/>
              <a:buNone/>
            </a:pPr>
            <a:r>
              <a:rPr lang="it-IT" altLang="it-IT" sz="2400" dirty="0" smtClean="0">
                <a:solidFill>
                  <a:srgbClr val="FFFF00"/>
                </a:solidFill>
                <a:latin typeface="Comic Sans MS" pitchFamily="66" charset="0"/>
              </a:rPr>
              <a:t>radicali vivono </a:t>
            </a:r>
          </a:p>
          <a:p>
            <a:pPr algn="r" eaLnBrk="1" hangingPunct="1">
              <a:buFontTx/>
              <a:buNone/>
            </a:pPr>
            <a:r>
              <a:rPr lang="it-IT" altLang="it-IT" sz="2400" dirty="0" smtClean="0">
                <a:solidFill>
                  <a:srgbClr val="FFFF00"/>
                </a:solidFill>
                <a:latin typeface="Comic Sans MS" pitchFamily="66" charset="0"/>
              </a:rPr>
              <a:t>i batteri azotofissatori</a:t>
            </a:r>
            <a:endParaRPr lang="it-IT" altLang="it-IT" dirty="0" smtClean="0">
              <a:solidFill>
                <a:srgbClr val="FFFF00"/>
              </a:solidFill>
              <a:latin typeface="Comic Sans MS" pitchFamily="66" charset="0"/>
            </a:endParaRPr>
          </a:p>
        </p:txBody>
      </p:sp>
      <p:pic>
        <p:nvPicPr>
          <p:cNvPr id="48132" name="Picture 4" descr="fisio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36601"/>
            <a:ext cx="6192688" cy="562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077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lIns="92075" tIns="46038" rIns="92075" bIns="46038"/>
          <a:lstStyle/>
          <a:p>
            <a:pPr eaLnBrk="1" hangingPunct="1">
              <a:defRPr/>
            </a:pPr>
            <a:r>
              <a:rPr lang="en-US" b="1" smtClean="0">
                <a:solidFill>
                  <a:srgbClr val="FFFF00"/>
                </a:solidFill>
                <a:latin typeface="Comic Sans MS" pitchFamily="66" charset="0"/>
              </a:rPr>
              <a:t>Popolazione</a:t>
            </a:r>
          </a:p>
        </p:txBody>
      </p:sp>
      <p:sp>
        <p:nvSpPr>
          <p:cNvPr id="567299" name="Rectangle 3"/>
          <p:cNvSpPr>
            <a:spLocks noGrp="1" noChangeArrowheads="1"/>
          </p:cNvSpPr>
          <p:nvPr>
            <p:ph type="body" idx="1"/>
          </p:nvPr>
        </p:nvSpPr>
        <p:spPr/>
        <p:txBody>
          <a:bodyPr lIns="92075" tIns="46038" rIns="92075" bIns="46038"/>
          <a:lstStyle/>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Gruppo di organismi</a:t>
            </a:r>
            <a:r>
              <a:rPr lang="en-US" sz="2800" smtClean="0">
                <a:solidFill>
                  <a:srgbClr val="FFFF00"/>
                </a:solidFill>
                <a:latin typeface="Comic Sans MS" pitchFamily="66" charset="0"/>
              </a:rPr>
              <a:t> appartenenti alla stessa </a:t>
            </a:r>
            <a:r>
              <a:rPr lang="en-US" sz="2800" b="1" smtClean="0">
                <a:solidFill>
                  <a:srgbClr val="FFFF00"/>
                </a:solidFill>
                <a:effectLst>
                  <a:outerShdw blurRad="38100" dist="38100" dir="2700000" algn="tl">
                    <a:srgbClr val="000000"/>
                  </a:outerShdw>
                </a:effectLst>
                <a:latin typeface="Comic Sans MS" pitchFamily="66" charset="0"/>
              </a:rPr>
              <a:t>specie</a:t>
            </a:r>
          </a:p>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Gruppo</a:t>
            </a:r>
            <a:r>
              <a:rPr lang="en-US" sz="2800" smtClean="0">
                <a:solidFill>
                  <a:srgbClr val="FFFF00"/>
                </a:solidFill>
                <a:latin typeface="Comic Sans MS" pitchFamily="66" charset="0"/>
              </a:rPr>
              <a:t> di </a:t>
            </a:r>
            <a:r>
              <a:rPr lang="en-US" sz="2800" b="1" smtClean="0">
                <a:solidFill>
                  <a:srgbClr val="FFFF00"/>
                </a:solidFill>
                <a:effectLst>
                  <a:outerShdw blurRad="38100" dist="38100" dir="2700000" algn="tl">
                    <a:srgbClr val="000000"/>
                  </a:outerShdw>
                </a:effectLst>
                <a:latin typeface="Comic Sans MS" pitchFamily="66" charset="0"/>
              </a:rPr>
              <a:t>individui</a:t>
            </a:r>
            <a:r>
              <a:rPr lang="en-US" sz="2800" smtClean="0">
                <a:solidFill>
                  <a:srgbClr val="FFFF00"/>
                </a:solidFill>
                <a:latin typeface="Comic Sans MS" pitchFamily="66" charset="0"/>
              </a:rPr>
              <a:t> della stessa specie che vivono insieme</a:t>
            </a:r>
          </a:p>
        </p:txBody>
      </p:sp>
      <p:graphicFrame>
        <p:nvGraphicFramePr>
          <p:cNvPr id="567300" name="Object 4"/>
          <p:cNvGraphicFramePr>
            <a:graphicFrameLocks/>
          </p:cNvGraphicFramePr>
          <p:nvPr/>
        </p:nvGraphicFramePr>
        <p:xfrm>
          <a:off x="1476375" y="3716338"/>
          <a:ext cx="5832475" cy="2952750"/>
        </p:xfrm>
        <a:graphic>
          <a:graphicData uri="http://schemas.openxmlformats.org/presentationml/2006/ole">
            <mc:AlternateContent xmlns:mc="http://schemas.openxmlformats.org/markup-compatibility/2006">
              <mc:Choice xmlns:v="urn:schemas-microsoft-com:vml" Requires="v">
                <p:oleObj spid="_x0000_s41999" name="Clip" r:id="rId3" imgW="2324100" imgH="1468438" progId="MS_ClipArt_Gallery.2">
                  <p:embed/>
                </p:oleObj>
              </mc:Choice>
              <mc:Fallback>
                <p:oleObj name="Clip" r:id="rId3" imgW="2324100" imgH="1468438"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716338"/>
                        <a:ext cx="583247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wipe(left)">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7299">
                                            <p:txEl>
                                              <p:pRg st="1" end="1"/>
                                            </p:txEl>
                                          </p:spTgt>
                                        </p:tgtEl>
                                        <p:attrNameLst>
                                          <p:attrName>style.visibility</p:attrName>
                                        </p:attrNameLst>
                                      </p:cBhvr>
                                      <p:to>
                                        <p:strVal val="visible"/>
                                      </p:to>
                                    </p:set>
                                    <p:animEffect transition="in" filter="wipe(left)">
                                      <p:cBhvr>
                                        <p:cTn id="12" dur="500"/>
                                        <p:tgtEl>
                                          <p:spTgt spid="567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67300"/>
                                        </p:tgtEl>
                                        <p:attrNameLst>
                                          <p:attrName>style.visibility</p:attrName>
                                        </p:attrNameLst>
                                      </p:cBhvr>
                                      <p:to>
                                        <p:strVal val="visible"/>
                                      </p:to>
                                    </p:set>
                                    <p:animEffect transition="in" filter="wipe(left)">
                                      <p:cBhvr>
                                        <p:cTn id="17" dur="500"/>
                                        <p:tgtEl>
                                          <p:spTgt spid="567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figA"/>
          <p:cNvPicPr>
            <a:picLocks noChangeAspect="1" noChangeArrowheads="1"/>
          </p:cNvPicPr>
          <p:nvPr/>
        </p:nvPicPr>
        <p:blipFill>
          <a:blip r:embed="rId2">
            <a:extLst>
              <a:ext uri="{28A0092B-C50C-407E-A947-70E740481C1C}">
                <a14:useLocalDpi xmlns:a14="http://schemas.microsoft.com/office/drawing/2010/main" val="0"/>
              </a:ext>
            </a:extLst>
          </a:blip>
          <a:srcRect t="1225" r="3809" b="13104"/>
          <a:stretch>
            <a:fillRect/>
          </a:stretch>
        </p:blipFill>
        <p:spPr bwMode="auto">
          <a:xfrm>
            <a:off x="2195513" y="0"/>
            <a:ext cx="694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ttangolo 2"/>
          <p:cNvSpPr>
            <a:spLocks noChangeArrowheads="1"/>
          </p:cNvSpPr>
          <p:nvPr/>
        </p:nvSpPr>
        <p:spPr bwMode="auto">
          <a:xfrm>
            <a:off x="0" y="692150"/>
            <a:ext cx="226853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l" eaLnBrk="1" hangingPunct="1">
              <a:spcBef>
                <a:spcPct val="0"/>
              </a:spcBef>
              <a:buClrTx/>
              <a:buFontTx/>
              <a:buNone/>
            </a:pPr>
            <a:r>
              <a:rPr lang="it-IT" altLang="it-IT" sz="2800" dirty="0">
                <a:solidFill>
                  <a:srgbClr val="FFFF00"/>
                </a:solidFill>
                <a:latin typeface="Comic Sans MS" pitchFamily="66" charset="0"/>
              </a:rPr>
              <a:t>Altro esempio di noduli radicali con batteri azoto fissatori</a:t>
            </a:r>
          </a:p>
        </p:txBody>
      </p:sp>
    </p:spTree>
    <p:extLst>
      <p:ext uri="{BB962C8B-B14F-4D97-AF65-F5344CB8AC3E}">
        <p14:creationId xmlns:p14="http://schemas.microsoft.com/office/powerpoint/2010/main" val="201133501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639762"/>
          </a:xfrm>
        </p:spPr>
        <p:txBody>
          <a:bodyPr/>
          <a:lstStyle/>
          <a:p>
            <a:pPr eaLnBrk="1" hangingPunct="1">
              <a:defRPr/>
            </a:pPr>
            <a:r>
              <a:rPr lang="it-IT" sz="3200" b="1" dirty="0" smtClean="0">
                <a:solidFill>
                  <a:srgbClr val="FFFF00"/>
                </a:solidFill>
                <a:latin typeface="Comic Sans MS" pitchFamily="66" charset="0"/>
              </a:rPr>
              <a:t>AMMONIFICAZIONE</a:t>
            </a:r>
            <a:endParaRPr lang="it-IT" sz="3200" b="1" dirty="0" smtClean="0">
              <a:solidFill>
                <a:srgbClr val="FFFF00"/>
              </a:solidFill>
              <a:latin typeface="Comic Sans MS" pitchFamily="66" charset="0"/>
            </a:endParaRPr>
          </a:p>
        </p:txBody>
      </p:sp>
      <p:sp>
        <p:nvSpPr>
          <p:cNvPr id="50179" name="Rectangle 3"/>
          <p:cNvSpPr>
            <a:spLocks noGrp="1" noChangeArrowheads="1"/>
          </p:cNvSpPr>
          <p:nvPr>
            <p:ph type="body" idx="1"/>
          </p:nvPr>
        </p:nvSpPr>
        <p:spPr>
          <a:xfrm>
            <a:off x="0" y="1052513"/>
            <a:ext cx="9144000" cy="5410200"/>
          </a:xfrm>
        </p:spPr>
        <p:txBody>
          <a:bodyPr/>
          <a:lstStyle/>
          <a:p>
            <a:pPr algn="just" eaLnBrk="1" hangingPunct="1"/>
            <a:r>
              <a:rPr lang="it-IT" altLang="it-IT" sz="2400" dirty="0" smtClean="0">
                <a:solidFill>
                  <a:srgbClr val="FFFF00"/>
                </a:solidFill>
                <a:latin typeface="Comic Sans MS" pitchFamily="66" charset="0"/>
              </a:rPr>
              <a:t>Tramite l’</a:t>
            </a:r>
            <a:r>
              <a:rPr lang="it-IT" altLang="it-IT" sz="2400" b="1" dirty="0" err="1" smtClean="0">
                <a:solidFill>
                  <a:srgbClr val="FFFF00"/>
                </a:solidFill>
                <a:latin typeface="Comic Sans MS" pitchFamily="66" charset="0"/>
              </a:rPr>
              <a:t>ammonificazione</a:t>
            </a:r>
            <a:r>
              <a:rPr lang="it-IT" altLang="it-IT" sz="2400" dirty="0" smtClean="0">
                <a:solidFill>
                  <a:srgbClr val="FFFF00"/>
                </a:solidFill>
                <a:latin typeface="Comic Sans MS" pitchFamily="66" charset="0"/>
              </a:rPr>
              <a:t> l’azoto organico che si trova negli amminoacidi dei prodotti di rifiuto e nelle sostanze organiche in putrefazione viene trasformato in ammoniaca NH</a:t>
            </a:r>
            <a:r>
              <a:rPr lang="it-IT" altLang="it-IT" sz="2400" baseline="-25000" dirty="0" smtClean="0">
                <a:solidFill>
                  <a:srgbClr val="FFFF00"/>
                </a:solidFill>
                <a:latin typeface="Comic Sans MS" pitchFamily="66" charset="0"/>
              </a:rPr>
              <a:t>3</a:t>
            </a:r>
            <a:r>
              <a:rPr lang="it-IT" altLang="it-IT" sz="2400" dirty="0" smtClean="0">
                <a:solidFill>
                  <a:srgbClr val="FFFF00"/>
                </a:solidFill>
                <a:latin typeface="Comic Sans MS" pitchFamily="66" charset="0"/>
              </a:rPr>
              <a:t> o nei sali d’ammonio derivati. </a:t>
            </a:r>
            <a:endParaRPr lang="it-IT" altLang="it-IT" sz="2400" dirty="0" smtClean="0">
              <a:solidFill>
                <a:srgbClr val="FFFF00"/>
              </a:solidFill>
              <a:latin typeface="Comic Sans MS" pitchFamily="66" charset="0"/>
            </a:endParaRPr>
          </a:p>
          <a:p>
            <a:pPr algn="just" eaLnBrk="1" hangingPunct="1"/>
            <a:endParaRPr lang="it-IT" altLang="it-IT" sz="2400" dirty="0" smtClean="0">
              <a:solidFill>
                <a:srgbClr val="FFFF00"/>
              </a:solidFill>
              <a:latin typeface="Comic Sans MS" pitchFamily="66" charset="0"/>
            </a:endParaRPr>
          </a:p>
          <a:p>
            <a:pPr algn="just" eaLnBrk="1" hangingPunct="1"/>
            <a:r>
              <a:rPr lang="it-IT" altLang="it-IT" sz="2400" dirty="0" smtClean="0">
                <a:solidFill>
                  <a:srgbClr val="FFFF00"/>
                </a:solidFill>
                <a:latin typeface="Comic Sans MS" pitchFamily="66" charset="0"/>
              </a:rPr>
              <a:t>Il processo è attuato da particolari </a:t>
            </a:r>
            <a:r>
              <a:rPr lang="it-IT" altLang="it-IT" sz="2400" b="1" dirty="0" smtClean="0">
                <a:solidFill>
                  <a:srgbClr val="FFFF00"/>
                </a:solidFill>
                <a:latin typeface="Comic Sans MS" pitchFamily="66" charset="0"/>
              </a:rPr>
              <a:t>batteri e funghi </a:t>
            </a:r>
            <a:r>
              <a:rPr lang="it-IT" altLang="it-IT" sz="2400" dirty="0" smtClean="0">
                <a:solidFill>
                  <a:srgbClr val="FFFF00"/>
                </a:solidFill>
                <a:latin typeface="Comic Sans MS" pitchFamily="66" charset="0"/>
              </a:rPr>
              <a:t>che liberano l'ammoniaca nel terreno dove può reagire con diversi composti per formare i sali d'ammonio</a:t>
            </a:r>
            <a:r>
              <a:rPr lang="it-IT" altLang="it-IT" sz="2200" dirty="0" smtClean="0">
                <a:solidFill>
                  <a:srgbClr val="FFFF00"/>
                </a:solidFill>
                <a:latin typeface="Comic Sans MS" pitchFamily="66" charset="0"/>
              </a:rPr>
              <a:t>.</a:t>
            </a:r>
            <a:endParaRPr lang="it-IT" altLang="it-IT" sz="2200" dirty="0" smtClean="0">
              <a:solidFill>
                <a:srgbClr val="FFFF00"/>
              </a:solidFill>
              <a:latin typeface="Comic Sans MS" pitchFamily="66" charset="0"/>
            </a:endParaRPr>
          </a:p>
        </p:txBody>
      </p:sp>
    </p:spTree>
    <p:extLst>
      <p:ext uri="{BB962C8B-B14F-4D97-AF65-F5344CB8AC3E}">
        <p14:creationId xmlns:p14="http://schemas.microsoft.com/office/powerpoint/2010/main" val="112740035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563562"/>
          </a:xfrm>
        </p:spPr>
        <p:txBody>
          <a:bodyPr/>
          <a:lstStyle/>
          <a:p>
            <a:pPr eaLnBrk="1" hangingPunct="1">
              <a:defRPr/>
            </a:pPr>
            <a:r>
              <a:rPr lang="it-IT" sz="3200" b="1" smtClean="0"/>
              <a:t>CICLO DELL’AZOTO</a:t>
            </a:r>
          </a:p>
        </p:txBody>
      </p:sp>
      <p:pic>
        <p:nvPicPr>
          <p:cNvPr id="51203" name="Picture 4" descr="rappresentazione schematica del ciclo dell'azoto"/>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688" y="-144463"/>
            <a:ext cx="9104312" cy="7092951"/>
          </a:xfrm>
        </p:spPr>
      </p:pic>
    </p:spTree>
    <p:extLst>
      <p:ext uri="{BB962C8B-B14F-4D97-AF65-F5344CB8AC3E}">
        <p14:creationId xmlns:p14="http://schemas.microsoft.com/office/powerpoint/2010/main" val="424415257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533400" y="2590800"/>
            <a:ext cx="7772400" cy="2133600"/>
          </a:xfrm>
        </p:spPr>
        <p:txBody>
          <a:bodyPr/>
          <a:lstStyle/>
          <a:p>
            <a:pPr>
              <a:buFont typeface="Wingdings" pitchFamily="2" charset="2"/>
              <a:buNone/>
            </a:pPr>
            <a:endParaRPr lang="it-IT" altLang="it-IT" b="1">
              <a:solidFill>
                <a:srgbClr val="FFFF00"/>
              </a:solidFill>
              <a:latin typeface="Arial" pitchFamily="34" charset="0"/>
            </a:endParaRPr>
          </a:p>
          <a:p>
            <a:pPr>
              <a:buFont typeface="Wingdings" pitchFamily="2" charset="2"/>
              <a:buNone/>
            </a:pPr>
            <a:endParaRPr lang="it-IT" altLang="it-IT" b="1">
              <a:solidFill>
                <a:srgbClr val="FFFF00"/>
              </a:solidFill>
              <a:latin typeface="Arial" pitchFamily="34" charset="0"/>
            </a:endParaRPr>
          </a:p>
        </p:txBody>
      </p:sp>
      <p:sp>
        <p:nvSpPr>
          <p:cNvPr id="46083" name="Rectangle 3"/>
          <p:cNvSpPr>
            <a:spLocks noChangeArrowheads="1"/>
          </p:cNvSpPr>
          <p:nvPr/>
        </p:nvSpPr>
        <p:spPr bwMode="auto">
          <a:xfrm>
            <a:off x="3124200" y="1600200"/>
            <a:ext cx="556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0" lang="it-IT" altLang="it-IT" sz="3200" b="1">
              <a:solidFill>
                <a:srgbClr val="FFFF00"/>
              </a:solidFill>
              <a:latin typeface="Arial" pitchFamily="34" charset="0"/>
            </a:endParaRPr>
          </a:p>
          <a:p>
            <a:pPr>
              <a:spcBef>
                <a:spcPct val="50000"/>
              </a:spcBef>
            </a:pPr>
            <a:endParaRPr kumimoji="0" lang="it-IT" altLang="it-IT" sz="3200" b="1">
              <a:solidFill>
                <a:srgbClr val="FFFF00"/>
              </a:solidFill>
              <a:latin typeface="Arial" pitchFamily="34" charset="0"/>
            </a:endParaRPr>
          </a:p>
        </p:txBody>
      </p:sp>
      <p:sp>
        <p:nvSpPr>
          <p:cNvPr id="46084" name="Rectangle 4"/>
          <p:cNvSpPr>
            <a:spLocks noChangeArrowheads="1"/>
          </p:cNvSpPr>
          <p:nvPr/>
        </p:nvSpPr>
        <p:spPr bwMode="auto">
          <a:xfrm>
            <a:off x="762000" y="381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0" lang="it-IT" altLang="it-IT" sz="4400">
              <a:solidFill>
                <a:srgbClr val="FFFF00"/>
              </a:solidFill>
              <a:latin typeface="Arial" pitchFamily="34" charset="0"/>
            </a:endParaRPr>
          </a:p>
        </p:txBody>
      </p:sp>
      <p:grpSp>
        <p:nvGrpSpPr>
          <p:cNvPr id="46085" name="Group 5"/>
          <p:cNvGrpSpPr>
            <a:grpSpLocks/>
          </p:cNvGrpSpPr>
          <p:nvPr/>
        </p:nvGrpSpPr>
        <p:grpSpPr bwMode="auto">
          <a:xfrm>
            <a:off x="3641725" y="2462213"/>
            <a:ext cx="1860550" cy="1935162"/>
            <a:chOff x="0" y="4669"/>
            <a:chExt cx="1172" cy="1219"/>
          </a:xfrm>
        </p:grpSpPr>
        <p:sp>
          <p:nvSpPr>
            <p:cNvPr id="46086" name="Rectangle 6"/>
            <p:cNvSpPr>
              <a:spLocks noChangeArrowheads="1"/>
            </p:cNvSpPr>
            <p:nvPr/>
          </p:nvSpPr>
          <p:spPr bwMode="auto">
            <a:xfrm>
              <a:off x="0" y="4669"/>
              <a:ext cx="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6087" name="Rectangle 7"/>
            <p:cNvSpPr>
              <a:spLocks noChangeArrowheads="1"/>
            </p:cNvSpPr>
            <p:nvPr/>
          </p:nvSpPr>
          <p:spPr bwMode="auto">
            <a:xfrm>
              <a:off x="0" y="4669"/>
              <a:ext cx="1172" cy="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GB" altLang="it-IT" b="1"/>
                <a:t>  </a:t>
              </a:r>
              <a:r>
                <a:rPr kumimoji="0" lang="en-GB" altLang="it-IT" sz="9700" b="1"/>
                <a:t> </a:t>
              </a:r>
              <a:r>
                <a:rPr kumimoji="0" lang="en-GB" altLang="it-IT" b="1"/>
                <a:t>                   </a:t>
              </a:r>
            </a:p>
          </p:txBody>
        </p:sp>
      </p:grpSp>
      <p:sp>
        <p:nvSpPr>
          <p:cNvPr id="46088" name="Rectangle 8"/>
          <p:cNvSpPr>
            <a:spLocks noChangeArrowheads="1"/>
          </p:cNvSpPr>
          <p:nvPr/>
        </p:nvSpPr>
        <p:spPr bwMode="auto">
          <a:xfrm>
            <a:off x="2505701" y="4549"/>
            <a:ext cx="44085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it-IT" altLang="it-IT" sz="3600" dirty="0" smtClean="0"/>
              <a:t>NITRIFICAZIONE</a:t>
            </a:r>
            <a:endParaRPr kumimoji="0" lang="en-GB" altLang="it-IT" sz="3600" dirty="0"/>
          </a:p>
        </p:txBody>
      </p:sp>
      <p:sp>
        <p:nvSpPr>
          <p:cNvPr id="46089" name="Rectangle 9"/>
          <p:cNvSpPr>
            <a:spLocks noChangeArrowheads="1"/>
          </p:cNvSpPr>
          <p:nvPr/>
        </p:nvSpPr>
        <p:spPr bwMode="auto">
          <a:xfrm>
            <a:off x="12052" y="1143000"/>
            <a:ext cx="9131948" cy="548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0000"/>
              </a:lnSpc>
              <a:buFontTx/>
              <a:buChar char="•"/>
            </a:pPr>
            <a:r>
              <a:rPr lang="it-IT" altLang="it-IT" sz="2400" dirty="0"/>
              <a:t>Processo attraverso il quale l’azoto  viene ossidato a nitrato</a:t>
            </a:r>
          </a:p>
          <a:p>
            <a:pPr lvl="1">
              <a:lnSpc>
                <a:spcPct val="110000"/>
              </a:lnSpc>
              <a:buFontTx/>
              <a:buChar char="•"/>
            </a:pPr>
            <a:r>
              <a:rPr lang="it-IT" altLang="it-IT" sz="2400" dirty="0"/>
              <a:t>NH</a:t>
            </a:r>
            <a:r>
              <a:rPr lang="it-IT" altLang="it-IT" sz="2400" baseline="-25000" dirty="0"/>
              <a:t>3 </a:t>
            </a:r>
            <a:r>
              <a:rPr lang="it-IT" altLang="it-IT" sz="2400" dirty="0"/>
              <a:t> </a:t>
            </a:r>
            <a:r>
              <a:rPr lang="it-IT" altLang="it-IT" sz="2400" dirty="0">
                <a:sym typeface="Symbol" pitchFamily="18" charset="2"/>
              </a:rPr>
              <a:t> </a:t>
            </a:r>
            <a:r>
              <a:rPr lang="it-IT" altLang="it-IT" sz="2400" dirty="0"/>
              <a:t>NO</a:t>
            </a:r>
            <a:r>
              <a:rPr lang="it-IT" altLang="it-IT" sz="2400" baseline="-25000" dirty="0"/>
              <a:t>2</a:t>
            </a:r>
            <a:r>
              <a:rPr lang="it-IT" altLang="it-IT" sz="2400" baseline="30000" dirty="0"/>
              <a:t>- </a:t>
            </a:r>
            <a:r>
              <a:rPr lang="it-IT" altLang="it-IT" sz="2400" dirty="0">
                <a:sym typeface="Symbol" pitchFamily="18" charset="2"/>
              </a:rPr>
              <a:t> </a:t>
            </a:r>
            <a:r>
              <a:rPr lang="it-IT" altLang="it-IT" sz="2400" dirty="0"/>
              <a:t>NO</a:t>
            </a:r>
            <a:r>
              <a:rPr lang="it-IT" altLang="it-IT" sz="2400" baseline="-25000" dirty="0"/>
              <a:t>3</a:t>
            </a:r>
            <a:r>
              <a:rPr lang="it-IT" altLang="it-IT" sz="2400" baseline="30000" dirty="0"/>
              <a:t>-</a:t>
            </a:r>
            <a:endParaRPr lang="it-IT" altLang="it-IT" sz="2400" dirty="0"/>
          </a:p>
          <a:p>
            <a:pPr algn="just">
              <a:lnSpc>
                <a:spcPct val="110000"/>
              </a:lnSpc>
            </a:pPr>
            <a:r>
              <a:rPr lang="it-IT" altLang="it-IT" sz="2400" dirty="0" smtClean="0"/>
              <a:t>Le </a:t>
            </a:r>
            <a:r>
              <a:rPr lang="it-IT" altLang="it-IT" sz="2400" dirty="0"/>
              <a:t>molecole d'ammoniaca </a:t>
            </a:r>
            <a:r>
              <a:rPr lang="it-IT" altLang="it-IT" sz="2400" dirty="0" smtClean="0"/>
              <a:t>liberate </a:t>
            </a:r>
            <a:r>
              <a:rPr lang="it-IT" altLang="it-IT" sz="2400" dirty="0"/>
              <a:t>nel suolo possono subire un processo chiamato </a:t>
            </a:r>
            <a:r>
              <a:rPr lang="it-IT" altLang="it-IT" sz="2400" b="1" dirty="0"/>
              <a:t>nitrificazione</a:t>
            </a:r>
            <a:r>
              <a:rPr lang="it-IT" altLang="it-IT" sz="2400" dirty="0"/>
              <a:t> </a:t>
            </a:r>
            <a:r>
              <a:rPr lang="it-IT" altLang="it-IT" sz="2400" dirty="0" smtClean="0"/>
              <a:t>ad opera di </a:t>
            </a:r>
            <a:r>
              <a:rPr lang="it-IT" altLang="it-IT" sz="2400" dirty="0"/>
              <a:t>particolari batteri che possono trasformare l'ammoniaca in nitriti (-NO2). Altri batteri poi possono ossidare i nitriti e produrre nitrati (-NO3</a:t>
            </a:r>
            <a:r>
              <a:rPr lang="it-IT" altLang="it-IT" sz="2400" dirty="0" smtClean="0"/>
              <a:t>).</a:t>
            </a:r>
            <a:endParaRPr kumimoji="0" lang="it-IT" altLang="it-IT" sz="2400" dirty="0"/>
          </a:p>
          <a:p>
            <a:pPr algn="just">
              <a:lnSpc>
                <a:spcPct val="110000"/>
              </a:lnSpc>
            </a:pPr>
            <a:r>
              <a:rPr kumimoji="0" lang="it-IT" altLang="it-IT" sz="2400" dirty="0" smtClean="0"/>
              <a:t>Questo processo avviene </a:t>
            </a:r>
            <a:r>
              <a:rPr kumimoji="0" lang="it-IT" altLang="it-IT" sz="2400" dirty="0"/>
              <a:t>nel suolo ad opera di batteri </a:t>
            </a:r>
            <a:r>
              <a:rPr kumimoji="0" lang="it-IT" altLang="it-IT" sz="2400" dirty="0" err="1" smtClean="0"/>
              <a:t>chemioautotrofi</a:t>
            </a:r>
            <a:r>
              <a:rPr kumimoji="0" lang="it-IT" altLang="it-IT" sz="2400" dirty="0" smtClean="0"/>
              <a:t> </a:t>
            </a:r>
            <a:r>
              <a:rPr kumimoji="0" lang="it-IT" altLang="it-IT" sz="2400" dirty="0"/>
              <a:t>come:</a:t>
            </a:r>
          </a:p>
          <a:p>
            <a:pPr lvl="1" algn="l">
              <a:lnSpc>
                <a:spcPct val="110000"/>
              </a:lnSpc>
              <a:buFontTx/>
              <a:buChar char="•"/>
            </a:pPr>
            <a:r>
              <a:rPr kumimoji="0" lang="it-IT" altLang="it-IT" sz="2400" i="1" dirty="0" err="1"/>
              <a:t>Nitrosomonas</a:t>
            </a:r>
            <a:r>
              <a:rPr kumimoji="0" lang="it-IT" altLang="it-IT" sz="2400" i="1" dirty="0"/>
              <a:t> 	</a:t>
            </a:r>
            <a:r>
              <a:rPr kumimoji="0" lang="it-IT" altLang="it-IT" sz="2400" dirty="0"/>
              <a:t>NH</a:t>
            </a:r>
            <a:r>
              <a:rPr kumimoji="0" lang="it-IT" altLang="it-IT" sz="2400" baseline="-25000" dirty="0"/>
              <a:t>3 </a:t>
            </a:r>
            <a:r>
              <a:rPr kumimoji="0" lang="it-IT" altLang="it-IT" sz="2400" dirty="0"/>
              <a:t> </a:t>
            </a:r>
            <a:r>
              <a:rPr kumimoji="0" lang="it-IT" altLang="it-IT" sz="2400" dirty="0">
                <a:sym typeface="Symbol" pitchFamily="18" charset="2"/>
              </a:rPr>
              <a:t> </a:t>
            </a:r>
            <a:r>
              <a:rPr kumimoji="0" lang="it-IT" altLang="it-IT" sz="2400" dirty="0"/>
              <a:t>NO</a:t>
            </a:r>
            <a:r>
              <a:rPr kumimoji="0" lang="it-IT" altLang="it-IT" sz="2400" baseline="-25000" dirty="0"/>
              <a:t>2</a:t>
            </a:r>
            <a:r>
              <a:rPr kumimoji="0" lang="it-IT" altLang="it-IT" sz="2400" baseline="30000" dirty="0"/>
              <a:t>- </a:t>
            </a:r>
          </a:p>
          <a:p>
            <a:pPr lvl="1" algn="l">
              <a:lnSpc>
                <a:spcPct val="110000"/>
              </a:lnSpc>
              <a:buFontTx/>
              <a:buChar char="•"/>
            </a:pPr>
            <a:r>
              <a:rPr kumimoji="0" lang="it-IT" altLang="it-IT" sz="2400" i="1" dirty="0" err="1"/>
              <a:t>Nitrobacter</a:t>
            </a:r>
            <a:r>
              <a:rPr kumimoji="0" lang="it-IT" altLang="it-IT" sz="2400" i="1" dirty="0"/>
              <a:t>     	</a:t>
            </a:r>
            <a:r>
              <a:rPr kumimoji="0" lang="it-IT" altLang="it-IT" sz="2400" dirty="0"/>
              <a:t>NO</a:t>
            </a:r>
            <a:r>
              <a:rPr kumimoji="0" lang="it-IT" altLang="it-IT" sz="2400" baseline="-25000" dirty="0"/>
              <a:t>2</a:t>
            </a:r>
            <a:r>
              <a:rPr kumimoji="0" lang="it-IT" altLang="it-IT" sz="2400" baseline="30000" dirty="0"/>
              <a:t>- </a:t>
            </a:r>
            <a:r>
              <a:rPr kumimoji="0" lang="it-IT" altLang="it-IT" sz="2400" dirty="0">
                <a:sym typeface="Symbol" pitchFamily="18" charset="2"/>
              </a:rPr>
              <a:t> </a:t>
            </a:r>
            <a:r>
              <a:rPr kumimoji="0" lang="it-IT" altLang="it-IT" sz="2400" dirty="0" smtClean="0"/>
              <a:t>NO</a:t>
            </a:r>
            <a:r>
              <a:rPr kumimoji="0" lang="it-IT" altLang="it-IT" sz="2400" baseline="-25000" dirty="0" smtClean="0"/>
              <a:t>3</a:t>
            </a:r>
            <a:r>
              <a:rPr kumimoji="0" lang="it-IT" altLang="it-IT" sz="2400" baseline="30000" dirty="0" smtClean="0"/>
              <a:t>-</a:t>
            </a:r>
            <a:endParaRPr kumimoji="0" lang="it-IT" altLang="it-IT" sz="2400" dirty="0">
              <a:sym typeface="Symbol" pitchFamily="18" charset="2"/>
            </a:endParaRPr>
          </a:p>
        </p:txBody>
      </p:sp>
    </p:spTree>
    <p:extLst>
      <p:ext uri="{BB962C8B-B14F-4D97-AF65-F5344CB8AC3E}">
        <p14:creationId xmlns:p14="http://schemas.microsoft.com/office/powerpoint/2010/main" val="384980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nodePh="1">
                                  <p:stCondLst>
                                    <p:cond delay="0"/>
                                  </p:stCondLst>
                                  <p:endCondLst>
                                    <p:cond evt="begin" delay="0">
                                      <p:tn val="5"/>
                                    </p:cond>
                                  </p:end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ppt_x</p:attrName>
                                        </p:attrNameLst>
                                      </p:cBhvr>
                                      <p:tavLst>
                                        <p:tav tm="0">
                                          <p:val>
                                            <p:strVal val="#ppt_x-#ppt_w/2"/>
                                          </p:val>
                                        </p:tav>
                                        <p:tav tm="100000">
                                          <p:val>
                                            <p:strVal val="#ppt_x"/>
                                          </p:val>
                                        </p:tav>
                                      </p:tavLst>
                                    </p:anim>
                                    <p:anim calcmode="lin" valueType="num">
                                      <p:cBhvr>
                                        <p:cTn id="8" dur="500" fill="hold"/>
                                        <p:tgtEl>
                                          <p:spTgt spid="46083"/>
                                        </p:tgtEl>
                                        <p:attrNameLst>
                                          <p:attrName>ppt_y</p:attrName>
                                        </p:attrNameLst>
                                      </p:cBhvr>
                                      <p:tavLst>
                                        <p:tav tm="0">
                                          <p:val>
                                            <p:strVal val="#ppt_y"/>
                                          </p:val>
                                        </p:tav>
                                        <p:tav tm="100000">
                                          <p:val>
                                            <p:strVal val="#ppt_y"/>
                                          </p:val>
                                        </p:tav>
                                      </p:tavLst>
                                    </p:anim>
                                    <p:anim calcmode="lin" valueType="num">
                                      <p:cBhvr>
                                        <p:cTn id="9" dur="500" fill="hold"/>
                                        <p:tgtEl>
                                          <p:spTgt spid="46083"/>
                                        </p:tgtEl>
                                        <p:attrNameLst>
                                          <p:attrName>ppt_w</p:attrName>
                                        </p:attrNameLst>
                                      </p:cBhvr>
                                      <p:tavLst>
                                        <p:tav tm="0">
                                          <p:val>
                                            <p:fltVal val="0"/>
                                          </p:val>
                                        </p:tav>
                                        <p:tav tm="100000">
                                          <p:val>
                                            <p:strVal val="#ppt_w"/>
                                          </p:val>
                                        </p:tav>
                                      </p:tavLst>
                                    </p:anim>
                                    <p:anim calcmode="lin" valueType="num">
                                      <p:cBhvr>
                                        <p:cTn id="10"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089">
                                            <p:txEl>
                                              <p:pRg st="0" end="0"/>
                                            </p:txEl>
                                          </p:spTgt>
                                        </p:tgtEl>
                                        <p:attrNameLst>
                                          <p:attrName>style.visibility</p:attrName>
                                        </p:attrNameLst>
                                      </p:cBhvr>
                                      <p:to>
                                        <p:strVal val="visible"/>
                                      </p:to>
                                    </p:set>
                                    <p:animEffect transition="in" filter="wipe(left)">
                                      <p:cBhvr>
                                        <p:cTn id="15" dur="500"/>
                                        <p:tgtEl>
                                          <p:spTgt spid="46089">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6089">
                                            <p:txEl>
                                              <p:pRg st="1" end="1"/>
                                            </p:txEl>
                                          </p:spTgt>
                                        </p:tgtEl>
                                        <p:attrNameLst>
                                          <p:attrName>style.visibility</p:attrName>
                                        </p:attrNameLst>
                                      </p:cBhvr>
                                      <p:to>
                                        <p:strVal val="visible"/>
                                      </p:to>
                                    </p:set>
                                    <p:animEffect transition="in" filter="wipe(left)">
                                      <p:cBhvr>
                                        <p:cTn id="18" dur="500"/>
                                        <p:tgtEl>
                                          <p:spTgt spid="4608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089">
                                            <p:txEl>
                                              <p:pRg st="2" end="2"/>
                                            </p:txEl>
                                          </p:spTgt>
                                        </p:tgtEl>
                                        <p:attrNameLst>
                                          <p:attrName>style.visibility</p:attrName>
                                        </p:attrNameLst>
                                      </p:cBhvr>
                                      <p:to>
                                        <p:strVal val="visible"/>
                                      </p:to>
                                    </p:set>
                                    <p:animEffect transition="in" filter="wipe(left)">
                                      <p:cBhvr>
                                        <p:cTn id="23" dur="500"/>
                                        <p:tgtEl>
                                          <p:spTgt spid="4608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6089">
                                            <p:txEl>
                                              <p:pRg st="3" end="3"/>
                                            </p:txEl>
                                          </p:spTgt>
                                        </p:tgtEl>
                                        <p:attrNameLst>
                                          <p:attrName>style.visibility</p:attrName>
                                        </p:attrNameLst>
                                      </p:cBhvr>
                                      <p:to>
                                        <p:strVal val="visible"/>
                                      </p:to>
                                    </p:set>
                                    <p:animEffect transition="in" filter="wipe(left)">
                                      <p:cBhvr>
                                        <p:cTn id="28" dur="500"/>
                                        <p:tgtEl>
                                          <p:spTgt spid="46089">
                                            <p:txEl>
                                              <p:pRg st="3" end="3"/>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6089">
                                            <p:txEl>
                                              <p:pRg st="4" end="4"/>
                                            </p:txEl>
                                          </p:spTgt>
                                        </p:tgtEl>
                                        <p:attrNameLst>
                                          <p:attrName>style.visibility</p:attrName>
                                        </p:attrNameLst>
                                      </p:cBhvr>
                                      <p:to>
                                        <p:strVal val="visible"/>
                                      </p:to>
                                    </p:set>
                                    <p:animEffect transition="in" filter="wipe(left)">
                                      <p:cBhvr>
                                        <p:cTn id="31" dur="500"/>
                                        <p:tgtEl>
                                          <p:spTgt spid="46089">
                                            <p:txEl>
                                              <p:pRg st="4" end="4"/>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6089">
                                            <p:txEl>
                                              <p:pRg st="5" end="5"/>
                                            </p:txEl>
                                          </p:spTgt>
                                        </p:tgtEl>
                                        <p:attrNameLst>
                                          <p:attrName>style.visibility</p:attrName>
                                        </p:attrNameLst>
                                      </p:cBhvr>
                                      <p:to>
                                        <p:strVal val="visible"/>
                                      </p:to>
                                    </p:set>
                                    <p:animEffect transition="in" filter="wipe(left)">
                                      <p:cBhvr>
                                        <p:cTn id="34" dur="500"/>
                                        <p:tgtEl>
                                          <p:spTgt spid="460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46089" grpId="0" build="p"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3124200" y="1600200"/>
            <a:ext cx="556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0" lang="it-IT" altLang="it-IT" sz="3200" b="1">
              <a:solidFill>
                <a:srgbClr val="FFFF00"/>
              </a:solidFill>
              <a:latin typeface="Arial" pitchFamily="34" charset="0"/>
            </a:endParaRPr>
          </a:p>
          <a:p>
            <a:pPr>
              <a:spcBef>
                <a:spcPct val="50000"/>
              </a:spcBef>
            </a:pPr>
            <a:endParaRPr kumimoji="0" lang="it-IT" altLang="it-IT" sz="3200" b="1">
              <a:solidFill>
                <a:srgbClr val="FFFF00"/>
              </a:solidFill>
              <a:latin typeface="Arial" pitchFamily="34" charset="0"/>
            </a:endParaRPr>
          </a:p>
        </p:txBody>
      </p:sp>
      <p:sp>
        <p:nvSpPr>
          <p:cNvPr id="47108" name="Rectangle 4"/>
          <p:cNvSpPr>
            <a:spLocks noChangeArrowheads="1"/>
          </p:cNvSpPr>
          <p:nvPr/>
        </p:nvSpPr>
        <p:spPr bwMode="auto">
          <a:xfrm>
            <a:off x="762000" y="381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0" lang="it-IT" altLang="it-IT" sz="4400">
              <a:solidFill>
                <a:srgbClr val="FFFF00"/>
              </a:solidFill>
              <a:latin typeface="Arial" pitchFamily="34" charset="0"/>
            </a:endParaRPr>
          </a:p>
        </p:txBody>
      </p:sp>
      <p:grpSp>
        <p:nvGrpSpPr>
          <p:cNvPr id="47109" name="Group 5"/>
          <p:cNvGrpSpPr>
            <a:grpSpLocks/>
          </p:cNvGrpSpPr>
          <p:nvPr/>
        </p:nvGrpSpPr>
        <p:grpSpPr bwMode="auto">
          <a:xfrm>
            <a:off x="3641725" y="2462213"/>
            <a:ext cx="1860550" cy="1935162"/>
            <a:chOff x="0" y="4669"/>
            <a:chExt cx="1172" cy="1219"/>
          </a:xfrm>
        </p:grpSpPr>
        <p:sp>
          <p:nvSpPr>
            <p:cNvPr id="47110" name="Rectangle 6"/>
            <p:cNvSpPr>
              <a:spLocks noChangeArrowheads="1"/>
            </p:cNvSpPr>
            <p:nvPr/>
          </p:nvSpPr>
          <p:spPr bwMode="auto">
            <a:xfrm>
              <a:off x="0" y="4669"/>
              <a:ext cx="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7111" name="Rectangle 7"/>
            <p:cNvSpPr>
              <a:spLocks noChangeArrowheads="1"/>
            </p:cNvSpPr>
            <p:nvPr/>
          </p:nvSpPr>
          <p:spPr bwMode="auto">
            <a:xfrm>
              <a:off x="0" y="4669"/>
              <a:ext cx="1172" cy="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GB" altLang="it-IT" b="1"/>
                <a:t>  </a:t>
              </a:r>
              <a:r>
                <a:rPr kumimoji="0" lang="en-GB" altLang="it-IT" sz="9700" b="1"/>
                <a:t> </a:t>
              </a:r>
              <a:r>
                <a:rPr kumimoji="0" lang="en-GB" altLang="it-IT" b="1"/>
                <a:t>                   </a:t>
              </a:r>
            </a:p>
          </p:txBody>
        </p:sp>
      </p:grpSp>
      <p:sp>
        <p:nvSpPr>
          <p:cNvPr id="47112" name="Rectangle 8"/>
          <p:cNvSpPr>
            <a:spLocks noChangeArrowheads="1"/>
          </p:cNvSpPr>
          <p:nvPr/>
        </p:nvSpPr>
        <p:spPr bwMode="auto">
          <a:xfrm>
            <a:off x="712879" y="402609"/>
            <a:ext cx="66784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it-IT" altLang="it-IT" sz="4400" dirty="0"/>
              <a:t>Assimilazione del nitrato</a:t>
            </a:r>
            <a:endParaRPr kumimoji="0" lang="en-GB" altLang="it-IT" sz="4400" dirty="0"/>
          </a:p>
        </p:txBody>
      </p:sp>
      <p:sp>
        <p:nvSpPr>
          <p:cNvPr id="47113" name="Rectangle 9"/>
          <p:cNvSpPr>
            <a:spLocks noChangeArrowheads="1"/>
          </p:cNvSpPr>
          <p:nvPr/>
        </p:nvSpPr>
        <p:spPr bwMode="auto">
          <a:xfrm>
            <a:off x="467544" y="1955800"/>
            <a:ext cx="85344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buFontTx/>
              <a:buChar char="•"/>
            </a:pPr>
            <a:r>
              <a:rPr kumimoji="0" lang="it-IT" altLang="it-IT" sz="2800" dirty="0" smtClean="0"/>
              <a:t> L’azoto </a:t>
            </a:r>
            <a:r>
              <a:rPr kumimoji="0" lang="it-IT" altLang="it-IT" sz="2800" dirty="0"/>
              <a:t>in forma di nitrato è assimilato da piante e batteri. </a:t>
            </a:r>
            <a:r>
              <a:rPr kumimoji="0" lang="it-IT" altLang="it-IT" sz="2800" dirty="0" smtClean="0"/>
              <a:t>Subisce una riduzione </a:t>
            </a:r>
            <a:r>
              <a:rPr kumimoji="0" lang="it-IT" altLang="it-IT" sz="2800" dirty="0"/>
              <a:t>assimilativa sino allo stato di ossidazione –</a:t>
            </a:r>
            <a:r>
              <a:rPr kumimoji="0" lang="it-IT" altLang="it-IT" sz="2800" dirty="0" smtClean="0"/>
              <a:t>3</a:t>
            </a:r>
            <a:endParaRPr kumimoji="0" lang="it-IT" altLang="it-IT" sz="2800" dirty="0"/>
          </a:p>
          <a:p>
            <a:pPr lvl="1">
              <a:lnSpc>
                <a:spcPct val="110000"/>
              </a:lnSpc>
              <a:buFontTx/>
              <a:buChar char="•"/>
            </a:pPr>
            <a:r>
              <a:rPr kumimoji="0" lang="it-IT" altLang="it-IT" sz="2800" dirty="0" smtClean="0">
                <a:sym typeface="Symbol" pitchFamily="18" charset="2"/>
              </a:rPr>
              <a:t> (</a:t>
            </a:r>
            <a:r>
              <a:rPr kumimoji="0" lang="it-IT" altLang="it-IT" sz="2800" dirty="0"/>
              <a:t>NO</a:t>
            </a:r>
            <a:r>
              <a:rPr kumimoji="0" lang="it-IT" altLang="it-IT" sz="2800" baseline="-25000" dirty="0"/>
              <a:t>3</a:t>
            </a:r>
            <a:r>
              <a:rPr kumimoji="0" lang="it-IT" altLang="it-IT" sz="2800" dirty="0"/>
              <a:t>)</a:t>
            </a:r>
            <a:r>
              <a:rPr kumimoji="0" lang="it-IT" altLang="it-IT" sz="2800" baseline="30000" dirty="0"/>
              <a:t>- </a:t>
            </a:r>
            <a:r>
              <a:rPr kumimoji="0" lang="it-IT" altLang="it-IT" sz="2800" dirty="0">
                <a:sym typeface="Symbol" pitchFamily="18" charset="2"/>
              </a:rPr>
              <a:t></a:t>
            </a:r>
            <a:r>
              <a:rPr kumimoji="0" lang="it-IT" altLang="it-IT" sz="2800" baseline="30000" dirty="0"/>
              <a:t> </a:t>
            </a:r>
            <a:r>
              <a:rPr kumimoji="0" lang="it-IT" altLang="it-IT" sz="2800" dirty="0">
                <a:sym typeface="Symbol" pitchFamily="18" charset="2"/>
              </a:rPr>
              <a:t>(</a:t>
            </a:r>
            <a:r>
              <a:rPr kumimoji="0" lang="it-IT" altLang="it-IT" sz="2800" dirty="0"/>
              <a:t>NO</a:t>
            </a:r>
            <a:r>
              <a:rPr kumimoji="0" lang="it-IT" altLang="it-IT" sz="2800" baseline="-25000" dirty="0"/>
              <a:t>2</a:t>
            </a:r>
            <a:r>
              <a:rPr kumimoji="0" lang="it-IT" altLang="it-IT" sz="2800" dirty="0"/>
              <a:t>)</a:t>
            </a:r>
            <a:r>
              <a:rPr kumimoji="0" lang="it-IT" altLang="it-IT" sz="2800" baseline="30000" dirty="0"/>
              <a:t>- </a:t>
            </a:r>
            <a:r>
              <a:rPr kumimoji="0" lang="it-IT" altLang="it-IT" sz="2800" dirty="0">
                <a:sym typeface="Symbol" pitchFamily="18" charset="2"/>
              </a:rPr>
              <a:t> </a:t>
            </a:r>
            <a:r>
              <a:rPr kumimoji="0" lang="it-IT" altLang="it-IT" sz="2800" dirty="0"/>
              <a:t>(NH</a:t>
            </a:r>
            <a:r>
              <a:rPr kumimoji="0" lang="it-IT" altLang="it-IT" sz="2800" baseline="-25000" dirty="0"/>
              <a:t>2</a:t>
            </a:r>
            <a:r>
              <a:rPr kumimoji="0" lang="it-IT" altLang="it-IT" sz="2800" dirty="0"/>
              <a:t>)</a:t>
            </a:r>
            <a:r>
              <a:rPr kumimoji="0" lang="it-IT" altLang="it-IT" sz="2800" baseline="30000" dirty="0"/>
              <a:t>- </a:t>
            </a:r>
            <a:endParaRPr kumimoji="0" lang="it-IT" altLang="it-IT" sz="2800" dirty="0"/>
          </a:p>
          <a:p>
            <a:pPr>
              <a:lnSpc>
                <a:spcPct val="110000"/>
              </a:lnSpc>
              <a:buFontTx/>
              <a:buChar char="•"/>
            </a:pPr>
            <a:endParaRPr kumimoji="0" lang="it-IT" altLang="it-IT" sz="2800" dirty="0"/>
          </a:p>
        </p:txBody>
      </p:sp>
    </p:spTree>
    <p:extLst>
      <p:ext uri="{BB962C8B-B14F-4D97-AF65-F5344CB8AC3E}">
        <p14:creationId xmlns:p14="http://schemas.microsoft.com/office/powerpoint/2010/main" val="1848691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nodePh="1">
                                  <p:stCondLst>
                                    <p:cond delay="0"/>
                                  </p:stCondLst>
                                  <p:endCondLst>
                                    <p:cond evt="begin" delay="0">
                                      <p:tn val="5"/>
                                    </p:cond>
                                  </p:endCondLst>
                                  <p:childTnLst>
                                    <p:set>
                                      <p:cBhvr>
                                        <p:cTn id="6" dur="1" fill="hold">
                                          <p:stCondLst>
                                            <p:cond delay="0"/>
                                          </p:stCondLst>
                                        </p:cTn>
                                        <p:tgtEl>
                                          <p:spTgt spid="47107"/>
                                        </p:tgtEl>
                                        <p:attrNameLst>
                                          <p:attrName>style.visibility</p:attrName>
                                        </p:attrNameLst>
                                      </p:cBhvr>
                                      <p:to>
                                        <p:strVal val="visible"/>
                                      </p:to>
                                    </p:set>
                                    <p:anim calcmode="lin" valueType="num">
                                      <p:cBhvr>
                                        <p:cTn id="7" dur="500" fill="hold"/>
                                        <p:tgtEl>
                                          <p:spTgt spid="47107"/>
                                        </p:tgtEl>
                                        <p:attrNameLst>
                                          <p:attrName>ppt_x</p:attrName>
                                        </p:attrNameLst>
                                      </p:cBhvr>
                                      <p:tavLst>
                                        <p:tav tm="0">
                                          <p:val>
                                            <p:strVal val="#ppt_x-#ppt_w/2"/>
                                          </p:val>
                                        </p:tav>
                                        <p:tav tm="100000">
                                          <p:val>
                                            <p:strVal val="#ppt_x"/>
                                          </p:val>
                                        </p:tav>
                                      </p:tavLst>
                                    </p:anim>
                                    <p:anim calcmode="lin" valueType="num">
                                      <p:cBhvr>
                                        <p:cTn id="8" dur="500" fill="hold"/>
                                        <p:tgtEl>
                                          <p:spTgt spid="47107"/>
                                        </p:tgtEl>
                                        <p:attrNameLst>
                                          <p:attrName>ppt_y</p:attrName>
                                        </p:attrNameLst>
                                      </p:cBhvr>
                                      <p:tavLst>
                                        <p:tav tm="0">
                                          <p:val>
                                            <p:strVal val="#ppt_y"/>
                                          </p:val>
                                        </p:tav>
                                        <p:tav tm="100000">
                                          <p:val>
                                            <p:strVal val="#ppt_y"/>
                                          </p:val>
                                        </p:tav>
                                      </p:tavLst>
                                    </p:anim>
                                    <p:anim calcmode="lin" valueType="num">
                                      <p:cBhvr>
                                        <p:cTn id="9" dur="500" fill="hold"/>
                                        <p:tgtEl>
                                          <p:spTgt spid="47107"/>
                                        </p:tgtEl>
                                        <p:attrNameLst>
                                          <p:attrName>ppt_w</p:attrName>
                                        </p:attrNameLst>
                                      </p:cBhvr>
                                      <p:tavLst>
                                        <p:tav tm="0">
                                          <p:val>
                                            <p:fltVal val="0"/>
                                          </p:val>
                                        </p:tav>
                                        <p:tav tm="100000">
                                          <p:val>
                                            <p:strVal val="#ppt_w"/>
                                          </p:val>
                                        </p:tav>
                                      </p:tavLst>
                                    </p:anim>
                                    <p:anim calcmode="lin" valueType="num">
                                      <p:cBhvr>
                                        <p:cTn id="10" dur="500" fill="hold"/>
                                        <p:tgtEl>
                                          <p:spTgt spid="4710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7113">
                                            <p:txEl>
                                              <p:pRg st="0" end="0"/>
                                            </p:txEl>
                                          </p:spTgt>
                                        </p:tgtEl>
                                        <p:attrNameLst>
                                          <p:attrName>style.visibility</p:attrName>
                                        </p:attrNameLst>
                                      </p:cBhvr>
                                      <p:to>
                                        <p:strVal val="visible"/>
                                      </p:to>
                                    </p:set>
                                    <p:animEffect transition="in" filter="wipe(left)">
                                      <p:cBhvr>
                                        <p:cTn id="15" dur="500"/>
                                        <p:tgtEl>
                                          <p:spTgt spid="47113">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7113">
                                            <p:txEl>
                                              <p:pRg st="1" end="1"/>
                                            </p:txEl>
                                          </p:spTgt>
                                        </p:tgtEl>
                                        <p:attrNameLst>
                                          <p:attrName>style.visibility</p:attrName>
                                        </p:attrNameLst>
                                      </p:cBhvr>
                                      <p:to>
                                        <p:strVal val="visible"/>
                                      </p:to>
                                    </p:set>
                                    <p:animEffect transition="in" filter="wipe(left)">
                                      <p:cBhvr>
                                        <p:cTn id="18" dur="500"/>
                                        <p:tgtEl>
                                          <p:spTgt spid="471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P spid="47113" grpId="0" build="p"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533400" y="2590800"/>
            <a:ext cx="7772400" cy="2133600"/>
          </a:xfrm>
        </p:spPr>
        <p:txBody>
          <a:bodyPr/>
          <a:lstStyle/>
          <a:p>
            <a:pPr>
              <a:buFont typeface="Wingdings" pitchFamily="2" charset="2"/>
              <a:buNone/>
            </a:pPr>
            <a:endParaRPr lang="it-IT" altLang="it-IT" b="1">
              <a:solidFill>
                <a:srgbClr val="FFFF00"/>
              </a:solidFill>
              <a:latin typeface="Arial" pitchFamily="34" charset="0"/>
            </a:endParaRPr>
          </a:p>
          <a:p>
            <a:pPr>
              <a:buFont typeface="Wingdings" pitchFamily="2" charset="2"/>
              <a:buNone/>
            </a:pPr>
            <a:endParaRPr lang="it-IT" altLang="it-IT" b="1">
              <a:solidFill>
                <a:srgbClr val="FFFF00"/>
              </a:solidFill>
              <a:latin typeface="Arial" pitchFamily="34" charset="0"/>
            </a:endParaRPr>
          </a:p>
        </p:txBody>
      </p:sp>
      <p:sp>
        <p:nvSpPr>
          <p:cNvPr id="48131" name="Rectangle 3"/>
          <p:cNvSpPr>
            <a:spLocks noChangeArrowheads="1"/>
          </p:cNvSpPr>
          <p:nvPr/>
        </p:nvSpPr>
        <p:spPr bwMode="auto">
          <a:xfrm>
            <a:off x="3124200" y="1600200"/>
            <a:ext cx="556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0" lang="it-IT" altLang="it-IT" sz="3200" b="1">
              <a:solidFill>
                <a:srgbClr val="FFFF00"/>
              </a:solidFill>
              <a:latin typeface="Arial" pitchFamily="34" charset="0"/>
            </a:endParaRPr>
          </a:p>
          <a:p>
            <a:pPr>
              <a:spcBef>
                <a:spcPct val="50000"/>
              </a:spcBef>
            </a:pPr>
            <a:endParaRPr kumimoji="0" lang="it-IT" altLang="it-IT" sz="3200" b="1">
              <a:solidFill>
                <a:srgbClr val="FFFF00"/>
              </a:solidFill>
              <a:latin typeface="Arial" pitchFamily="34" charset="0"/>
            </a:endParaRPr>
          </a:p>
        </p:txBody>
      </p:sp>
      <p:sp>
        <p:nvSpPr>
          <p:cNvPr id="48132" name="Rectangle 4"/>
          <p:cNvSpPr>
            <a:spLocks noChangeArrowheads="1"/>
          </p:cNvSpPr>
          <p:nvPr/>
        </p:nvSpPr>
        <p:spPr bwMode="auto">
          <a:xfrm>
            <a:off x="762000" y="381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0" lang="it-IT" altLang="it-IT" sz="4400">
              <a:solidFill>
                <a:srgbClr val="FFFF00"/>
              </a:solidFill>
              <a:latin typeface="Arial" pitchFamily="34" charset="0"/>
            </a:endParaRPr>
          </a:p>
        </p:txBody>
      </p:sp>
      <p:grpSp>
        <p:nvGrpSpPr>
          <p:cNvPr id="48133" name="Group 5"/>
          <p:cNvGrpSpPr>
            <a:grpSpLocks/>
          </p:cNvGrpSpPr>
          <p:nvPr/>
        </p:nvGrpSpPr>
        <p:grpSpPr bwMode="auto">
          <a:xfrm>
            <a:off x="3641725" y="2462213"/>
            <a:ext cx="1860550" cy="1935162"/>
            <a:chOff x="0" y="4669"/>
            <a:chExt cx="1172" cy="1219"/>
          </a:xfrm>
        </p:grpSpPr>
        <p:sp>
          <p:nvSpPr>
            <p:cNvPr id="48134" name="Rectangle 6"/>
            <p:cNvSpPr>
              <a:spLocks noChangeArrowheads="1"/>
            </p:cNvSpPr>
            <p:nvPr/>
          </p:nvSpPr>
          <p:spPr bwMode="auto">
            <a:xfrm>
              <a:off x="0" y="4669"/>
              <a:ext cx="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8135" name="Rectangle 7"/>
            <p:cNvSpPr>
              <a:spLocks noChangeArrowheads="1"/>
            </p:cNvSpPr>
            <p:nvPr/>
          </p:nvSpPr>
          <p:spPr bwMode="auto">
            <a:xfrm>
              <a:off x="0" y="4669"/>
              <a:ext cx="1172" cy="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GB" altLang="it-IT" b="1"/>
                <a:t>  </a:t>
              </a:r>
              <a:r>
                <a:rPr kumimoji="0" lang="en-GB" altLang="it-IT" sz="9700" b="1"/>
                <a:t> </a:t>
              </a:r>
              <a:r>
                <a:rPr kumimoji="0" lang="en-GB" altLang="it-IT" b="1"/>
                <a:t>                   </a:t>
              </a:r>
            </a:p>
          </p:txBody>
        </p:sp>
      </p:grpSp>
      <p:sp>
        <p:nvSpPr>
          <p:cNvPr id="48136" name="Rectangle 8"/>
          <p:cNvSpPr>
            <a:spLocks noChangeArrowheads="1"/>
          </p:cNvSpPr>
          <p:nvPr/>
        </p:nvSpPr>
        <p:spPr bwMode="auto">
          <a:xfrm>
            <a:off x="2056728" y="59093"/>
            <a:ext cx="503054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it-IT" altLang="it-IT" sz="3600" dirty="0" smtClean="0"/>
              <a:t>DENITRIFICAZIONE</a:t>
            </a:r>
          </a:p>
          <a:p>
            <a:endParaRPr kumimoji="0" lang="en-GB" altLang="it-IT" sz="3600" dirty="0"/>
          </a:p>
        </p:txBody>
      </p:sp>
      <p:sp>
        <p:nvSpPr>
          <p:cNvPr id="48137" name="Rectangle 9"/>
          <p:cNvSpPr>
            <a:spLocks noChangeArrowheads="1"/>
          </p:cNvSpPr>
          <p:nvPr/>
        </p:nvSpPr>
        <p:spPr bwMode="auto">
          <a:xfrm>
            <a:off x="151738" y="820278"/>
            <a:ext cx="8840521" cy="463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it-IT" altLang="it-IT" sz="2400" dirty="0"/>
              <a:t>Grazie alla denitrificazione una parte dell'azoto dei nitrati viene trasformato, ad opera di batteri denitrificanti </a:t>
            </a:r>
            <a:r>
              <a:rPr lang="it-IT" altLang="it-IT" sz="2400" dirty="0" smtClean="0"/>
              <a:t>specializzati, in </a:t>
            </a:r>
            <a:r>
              <a:rPr lang="it-IT" altLang="it-IT" sz="2400" dirty="0"/>
              <a:t>ambiente </a:t>
            </a:r>
            <a:r>
              <a:rPr lang="it-IT" altLang="it-IT" sz="2400" dirty="0" smtClean="0"/>
              <a:t>anossico, </a:t>
            </a:r>
            <a:r>
              <a:rPr lang="it-IT" altLang="it-IT" sz="2400" dirty="0"/>
              <a:t>in azoto molecolare che ritorna all'atmosfera.</a:t>
            </a:r>
          </a:p>
          <a:p>
            <a:pPr lvl="1" algn="ctr">
              <a:lnSpc>
                <a:spcPct val="120000"/>
              </a:lnSpc>
            </a:pPr>
            <a:r>
              <a:rPr kumimoji="0" lang="it-IT" altLang="it-IT" sz="2400" dirty="0" smtClean="0">
                <a:sym typeface="Symbol" pitchFamily="18" charset="2"/>
              </a:rPr>
              <a:t>(</a:t>
            </a:r>
            <a:r>
              <a:rPr kumimoji="0" lang="it-IT" altLang="it-IT" sz="2400" dirty="0"/>
              <a:t>NO</a:t>
            </a:r>
            <a:r>
              <a:rPr kumimoji="0" lang="it-IT" altLang="it-IT" sz="2400" baseline="-25000" dirty="0"/>
              <a:t>3</a:t>
            </a:r>
            <a:r>
              <a:rPr kumimoji="0" lang="it-IT" altLang="it-IT" sz="2400" dirty="0"/>
              <a:t>)</a:t>
            </a:r>
            <a:r>
              <a:rPr kumimoji="0" lang="it-IT" altLang="it-IT" sz="2400" baseline="30000" dirty="0"/>
              <a:t>- </a:t>
            </a:r>
            <a:r>
              <a:rPr kumimoji="0" lang="it-IT" altLang="it-IT" sz="2400" dirty="0">
                <a:sym typeface="Symbol" pitchFamily="18" charset="2"/>
              </a:rPr>
              <a:t></a:t>
            </a:r>
            <a:r>
              <a:rPr kumimoji="0" lang="it-IT" altLang="it-IT" sz="2400" baseline="30000" dirty="0"/>
              <a:t> </a:t>
            </a:r>
            <a:r>
              <a:rPr kumimoji="0" lang="it-IT" altLang="it-IT" sz="2400" dirty="0"/>
              <a:t>(N</a:t>
            </a:r>
            <a:r>
              <a:rPr kumimoji="0" lang="it-IT" altLang="it-IT" sz="2400" baseline="-25000" dirty="0"/>
              <a:t>2</a:t>
            </a:r>
            <a:r>
              <a:rPr kumimoji="0" lang="it-IT" altLang="it-IT" sz="2400" dirty="0"/>
              <a:t>)</a:t>
            </a:r>
          </a:p>
          <a:p>
            <a:pPr algn="just">
              <a:lnSpc>
                <a:spcPct val="120000"/>
              </a:lnSpc>
              <a:buFontTx/>
              <a:buChar char="•"/>
            </a:pPr>
            <a:r>
              <a:rPr kumimoji="0" lang="it-IT" altLang="it-IT" sz="2400" dirty="0" smtClean="0"/>
              <a:t> In </a:t>
            </a:r>
            <a:r>
              <a:rPr kumimoji="0" lang="it-IT" altLang="it-IT" sz="2400" dirty="0"/>
              <a:t>questo caso il nitrato è usato come accettore finale di elettroni nella respirazione </a:t>
            </a:r>
            <a:r>
              <a:rPr kumimoji="0" lang="it-IT" altLang="it-IT" sz="2400" dirty="0" smtClean="0"/>
              <a:t>anossica </a:t>
            </a:r>
            <a:endParaRPr kumimoji="0" lang="it-IT" altLang="it-IT" sz="2400" dirty="0"/>
          </a:p>
          <a:p>
            <a:pPr algn="just">
              <a:lnSpc>
                <a:spcPct val="120000"/>
              </a:lnSpc>
              <a:buFontTx/>
              <a:buChar char="•"/>
            </a:pPr>
            <a:r>
              <a:rPr kumimoji="0" lang="it-IT" altLang="it-IT" sz="2400" dirty="0" smtClean="0"/>
              <a:t> E</a:t>
            </a:r>
            <a:r>
              <a:rPr kumimoji="0" lang="it-IT" altLang="it-IT" sz="2400" dirty="0"/>
              <a:t>’ un processo che comporta la perdita di azoto dall’ecosistema verso il serbatoio atmosferico</a:t>
            </a:r>
          </a:p>
        </p:txBody>
      </p:sp>
    </p:spTree>
    <p:extLst>
      <p:ext uri="{BB962C8B-B14F-4D97-AF65-F5344CB8AC3E}">
        <p14:creationId xmlns:p14="http://schemas.microsoft.com/office/powerpoint/2010/main" val="938205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nodePh="1">
                                  <p:stCondLst>
                                    <p:cond delay="0"/>
                                  </p:stCondLst>
                                  <p:endCondLst>
                                    <p:cond evt="begin" delay="0">
                                      <p:tn val="5"/>
                                    </p:cond>
                                  </p:endCondLst>
                                  <p:childTnLst>
                                    <p:set>
                                      <p:cBhvr>
                                        <p:cTn id="6" dur="1" fill="hold">
                                          <p:stCondLst>
                                            <p:cond delay="0"/>
                                          </p:stCondLst>
                                        </p:cTn>
                                        <p:tgtEl>
                                          <p:spTgt spid="48131"/>
                                        </p:tgtEl>
                                        <p:attrNameLst>
                                          <p:attrName>style.visibility</p:attrName>
                                        </p:attrNameLst>
                                      </p:cBhvr>
                                      <p:to>
                                        <p:strVal val="visible"/>
                                      </p:to>
                                    </p:set>
                                    <p:anim calcmode="lin" valueType="num">
                                      <p:cBhvr>
                                        <p:cTn id="7" dur="500" fill="hold"/>
                                        <p:tgtEl>
                                          <p:spTgt spid="48131"/>
                                        </p:tgtEl>
                                        <p:attrNameLst>
                                          <p:attrName>ppt_x</p:attrName>
                                        </p:attrNameLst>
                                      </p:cBhvr>
                                      <p:tavLst>
                                        <p:tav tm="0">
                                          <p:val>
                                            <p:strVal val="#ppt_x-#ppt_w/2"/>
                                          </p:val>
                                        </p:tav>
                                        <p:tav tm="100000">
                                          <p:val>
                                            <p:strVal val="#ppt_x"/>
                                          </p:val>
                                        </p:tav>
                                      </p:tavLst>
                                    </p:anim>
                                    <p:anim calcmode="lin" valueType="num">
                                      <p:cBhvr>
                                        <p:cTn id="8" dur="500" fill="hold"/>
                                        <p:tgtEl>
                                          <p:spTgt spid="48131"/>
                                        </p:tgtEl>
                                        <p:attrNameLst>
                                          <p:attrName>ppt_y</p:attrName>
                                        </p:attrNameLst>
                                      </p:cBhvr>
                                      <p:tavLst>
                                        <p:tav tm="0">
                                          <p:val>
                                            <p:strVal val="#ppt_y"/>
                                          </p:val>
                                        </p:tav>
                                        <p:tav tm="100000">
                                          <p:val>
                                            <p:strVal val="#ppt_y"/>
                                          </p:val>
                                        </p:tav>
                                      </p:tavLst>
                                    </p:anim>
                                    <p:anim calcmode="lin" valueType="num">
                                      <p:cBhvr>
                                        <p:cTn id="9" dur="500" fill="hold"/>
                                        <p:tgtEl>
                                          <p:spTgt spid="48131"/>
                                        </p:tgtEl>
                                        <p:attrNameLst>
                                          <p:attrName>ppt_w</p:attrName>
                                        </p:attrNameLst>
                                      </p:cBhvr>
                                      <p:tavLst>
                                        <p:tav tm="0">
                                          <p:val>
                                            <p:fltVal val="0"/>
                                          </p:val>
                                        </p:tav>
                                        <p:tav tm="100000">
                                          <p:val>
                                            <p:strVal val="#ppt_w"/>
                                          </p:val>
                                        </p:tav>
                                      </p:tavLst>
                                    </p:anim>
                                    <p:anim calcmode="lin" valueType="num">
                                      <p:cBhvr>
                                        <p:cTn id="10" dur="500" fill="hold"/>
                                        <p:tgtEl>
                                          <p:spTgt spid="481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8137">
                                            <p:txEl>
                                              <p:pRg st="0" end="0"/>
                                            </p:txEl>
                                          </p:spTgt>
                                        </p:tgtEl>
                                        <p:attrNameLst>
                                          <p:attrName>style.visibility</p:attrName>
                                        </p:attrNameLst>
                                      </p:cBhvr>
                                      <p:to>
                                        <p:strVal val="visible"/>
                                      </p:to>
                                    </p:set>
                                    <p:animEffect transition="in" filter="wipe(left)">
                                      <p:cBhvr>
                                        <p:cTn id="15" dur="500"/>
                                        <p:tgtEl>
                                          <p:spTgt spid="48137">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8137">
                                            <p:txEl>
                                              <p:pRg st="1" end="1"/>
                                            </p:txEl>
                                          </p:spTgt>
                                        </p:tgtEl>
                                        <p:attrNameLst>
                                          <p:attrName>style.visibility</p:attrName>
                                        </p:attrNameLst>
                                      </p:cBhvr>
                                      <p:to>
                                        <p:strVal val="visible"/>
                                      </p:to>
                                    </p:set>
                                    <p:animEffect transition="in" filter="wipe(left)">
                                      <p:cBhvr>
                                        <p:cTn id="18" dur="500"/>
                                        <p:tgtEl>
                                          <p:spTgt spid="4813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8137">
                                            <p:txEl>
                                              <p:pRg st="2" end="2"/>
                                            </p:txEl>
                                          </p:spTgt>
                                        </p:tgtEl>
                                        <p:attrNameLst>
                                          <p:attrName>style.visibility</p:attrName>
                                        </p:attrNameLst>
                                      </p:cBhvr>
                                      <p:to>
                                        <p:strVal val="visible"/>
                                      </p:to>
                                    </p:set>
                                    <p:animEffect transition="in" filter="wipe(left)">
                                      <p:cBhvr>
                                        <p:cTn id="23" dur="500"/>
                                        <p:tgtEl>
                                          <p:spTgt spid="4813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8137">
                                            <p:txEl>
                                              <p:pRg st="3" end="3"/>
                                            </p:txEl>
                                          </p:spTgt>
                                        </p:tgtEl>
                                        <p:attrNameLst>
                                          <p:attrName>style.visibility</p:attrName>
                                        </p:attrNameLst>
                                      </p:cBhvr>
                                      <p:to>
                                        <p:strVal val="visible"/>
                                      </p:to>
                                    </p:set>
                                    <p:animEffect transition="in" filter="wipe(left)">
                                      <p:cBhvr>
                                        <p:cTn id="28" dur="500"/>
                                        <p:tgtEl>
                                          <p:spTgt spid="481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utoUpdateAnimBg="0"/>
      <p:bldP spid="48137" grpId="0" build="p" autoUpdateAnimBg="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8636"/>
            <a:ext cx="8229600" cy="1143000"/>
          </a:xfrm>
        </p:spPr>
        <p:txBody>
          <a:bodyPr/>
          <a:lstStyle/>
          <a:p>
            <a:r>
              <a:rPr lang="it-IT" altLang="it-IT" dirty="0">
                <a:solidFill>
                  <a:srgbClr val="FFFF00"/>
                </a:solidFill>
                <a:latin typeface="Comic Sans MS" panose="030F0702030302020204" pitchFamily="66" charset="0"/>
              </a:rPr>
              <a:t>Alterazione del ciclo dell’azoto</a:t>
            </a:r>
          </a:p>
        </p:txBody>
      </p:sp>
      <p:sp>
        <p:nvSpPr>
          <p:cNvPr id="57347" name="Rectangle 3"/>
          <p:cNvSpPr>
            <a:spLocks noGrp="1" noChangeArrowheads="1"/>
          </p:cNvSpPr>
          <p:nvPr>
            <p:ph type="body" idx="1"/>
          </p:nvPr>
        </p:nvSpPr>
        <p:spPr>
          <a:xfrm>
            <a:off x="467544" y="1052736"/>
            <a:ext cx="8424044" cy="2335213"/>
          </a:xfrm>
        </p:spPr>
        <p:txBody>
          <a:bodyPr/>
          <a:lstStyle/>
          <a:p>
            <a:pPr marL="0" indent="0" algn="just"/>
            <a:r>
              <a:rPr lang="it-IT" altLang="it-IT" sz="2600" b="1" dirty="0">
                <a:solidFill>
                  <a:srgbClr val="FFFF00"/>
                </a:solidFill>
                <a:latin typeface="Comic Sans MS" panose="030F0702030302020204" pitchFamily="66" charset="0"/>
              </a:rPr>
              <a:t>L’intervento dell’uomo</a:t>
            </a:r>
            <a:r>
              <a:rPr lang="it-IT" altLang="it-IT" sz="2600" dirty="0">
                <a:solidFill>
                  <a:srgbClr val="FFFF00"/>
                </a:solidFill>
                <a:latin typeface="Comic Sans MS" panose="030F0702030302020204" pitchFamily="66" charset="0"/>
              </a:rPr>
              <a:t> </a:t>
            </a:r>
            <a:r>
              <a:rPr lang="it-IT" altLang="it-IT" sz="2600" dirty="0" smtClean="0">
                <a:solidFill>
                  <a:srgbClr val="FFFF00"/>
                </a:solidFill>
                <a:latin typeface="Comic Sans MS" panose="030F0702030302020204" pitchFamily="66" charset="0"/>
              </a:rPr>
              <a:t>sul ciclo  naturale dell’azoto </a:t>
            </a:r>
            <a:r>
              <a:rPr lang="it-IT" altLang="it-IT" sz="2600" dirty="0">
                <a:solidFill>
                  <a:srgbClr val="FFFF00"/>
                </a:solidFill>
                <a:latin typeface="Comic Sans MS" panose="030F0702030302020204" pitchFamily="66" charset="0"/>
              </a:rPr>
              <a:t>ha portato ad un pesante </a:t>
            </a:r>
            <a:r>
              <a:rPr lang="it-IT" altLang="it-IT" sz="2600" i="1" dirty="0" smtClean="0">
                <a:solidFill>
                  <a:srgbClr val="FFFF00"/>
                </a:solidFill>
                <a:latin typeface="Comic Sans MS" panose="030F0702030302020204" pitchFamily="66" charset="0"/>
              </a:rPr>
              <a:t>sbilanciamento</a:t>
            </a:r>
            <a:r>
              <a:rPr lang="it-IT" altLang="it-IT" sz="2600" dirty="0" smtClean="0">
                <a:solidFill>
                  <a:srgbClr val="FFFF00"/>
                </a:solidFill>
                <a:latin typeface="Comic Sans MS" panose="030F0702030302020204" pitchFamily="66" charset="0"/>
              </a:rPr>
              <a:t> </a:t>
            </a:r>
            <a:r>
              <a:rPr lang="it-IT" altLang="it-IT" sz="2600" dirty="0">
                <a:solidFill>
                  <a:srgbClr val="FFFF00"/>
                </a:solidFill>
                <a:latin typeface="Comic Sans MS" panose="030F0702030302020204" pitchFamily="66" charset="0"/>
              </a:rPr>
              <a:t>di tale nutriente </a:t>
            </a:r>
            <a:r>
              <a:rPr lang="it-IT" altLang="it-IT" sz="2600" dirty="0" smtClean="0">
                <a:solidFill>
                  <a:srgbClr val="FFFF00"/>
                </a:solidFill>
                <a:latin typeface="Comic Sans MS" panose="030F0702030302020204" pitchFamily="66" charset="0"/>
              </a:rPr>
              <a:t>nell’ambiente</a:t>
            </a:r>
          </a:p>
          <a:p>
            <a:pPr marL="0" indent="0" algn="just">
              <a:buNone/>
            </a:pPr>
            <a:endParaRPr lang="it-IT" altLang="it-IT" sz="2600" dirty="0">
              <a:solidFill>
                <a:srgbClr val="FFFF00"/>
              </a:solidFill>
              <a:latin typeface="Comic Sans MS" panose="030F0702030302020204" pitchFamily="66" charset="0"/>
            </a:endParaRPr>
          </a:p>
          <a:p>
            <a:pPr marL="0" indent="0" algn="just"/>
            <a:r>
              <a:rPr lang="it-IT" altLang="it-IT" sz="2600" dirty="0">
                <a:solidFill>
                  <a:srgbClr val="FFFF00"/>
                </a:solidFill>
                <a:latin typeface="Comic Sans MS" panose="030F0702030302020204" pitchFamily="66" charset="0"/>
              </a:rPr>
              <a:t>Il processo di alterazione ha avuto inizio negli anni ’60  con la </a:t>
            </a:r>
            <a:r>
              <a:rPr lang="it-IT" altLang="it-IT" sz="2600" b="1" dirty="0">
                <a:solidFill>
                  <a:srgbClr val="FFFF00"/>
                </a:solidFill>
                <a:latin typeface="Comic Sans MS" panose="030F0702030302020204" pitchFamily="66" charset="0"/>
              </a:rPr>
              <a:t>sintesi industriale dell’ammoniaca</a:t>
            </a:r>
            <a:endParaRPr lang="it-IT" altLang="it-IT" sz="2600" dirty="0">
              <a:solidFill>
                <a:srgbClr val="FFFF00"/>
              </a:solidFill>
              <a:latin typeface="Comic Sans MS" panose="030F0702030302020204" pitchFamily="66" charset="0"/>
            </a:endParaRPr>
          </a:p>
        </p:txBody>
      </p:sp>
      <p:sp>
        <p:nvSpPr>
          <p:cNvPr id="57348" name="AutoShape 4"/>
          <p:cNvSpPr>
            <a:spLocks noChangeArrowheads="1"/>
          </p:cNvSpPr>
          <p:nvPr/>
        </p:nvSpPr>
        <p:spPr bwMode="auto">
          <a:xfrm>
            <a:off x="4305849" y="3932857"/>
            <a:ext cx="574675" cy="576263"/>
          </a:xfrm>
          <a:prstGeom prst="downArrow">
            <a:avLst>
              <a:gd name="adj1" fmla="val 50000"/>
              <a:gd name="adj2" fmla="val 250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7349" name="Text Box 5"/>
          <p:cNvSpPr txBox="1">
            <a:spLocks noChangeArrowheads="1"/>
          </p:cNvSpPr>
          <p:nvPr/>
        </p:nvSpPr>
        <p:spPr bwMode="auto">
          <a:xfrm>
            <a:off x="273598" y="4603941"/>
            <a:ext cx="869088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rgbClr val="A50021"/>
              </a:buClr>
              <a:buSzPct val="75000"/>
              <a:buFont typeface="Wingdings" pitchFamily="2" charset="2"/>
              <a:buNone/>
            </a:pPr>
            <a:r>
              <a:rPr kumimoji="0" lang="it-IT" altLang="it-IT" b="1" dirty="0"/>
              <a:t>Le attività umane possono alterare significativamente il ciclo biogeochimico dell’azoto portando alla modifica delle quantità presenti nei serbatoi </a:t>
            </a:r>
            <a:r>
              <a:rPr kumimoji="0" lang="it-IT" altLang="it-IT" b="1" dirty="0" smtClean="0"/>
              <a:t>naturali</a:t>
            </a:r>
            <a:endParaRPr kumimoji="0" lang="it-IT" altLang="it-IT" b="1" dirty="0"/>
          </a:p>
        </p:txBody>
      </p:sp>
    </p:spTree>
    <p:extLst>
      <p:ext uri="{BB962C8B-B14F-4D97-AF65-F5344CB8AC3E}">
        <p14:creationId xmlns:p14="http://schemas.microsoft.com/office/powerpoint/2010/main" val="19921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7349"/>
                                        </p:tgtEl>
                                        <p:attrNameLst>
                                          <p:attrName>style.visibility</p:attrName>
                                        </p:attrNameLst>
                                      </p:cBhvr>
                                      <p:to>
                                        <p:strVal val="visible"/>
                                      </p:to>
                                    </p:set>
                                    <p:animEffect transition="in" filter="fade">
                                      <p:cBhvr>
                                        <p:cTn id="13"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P spid="57349"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Grp="1" noChangeAspect="1" noChangeArrowheads="1"/>
          </p:cNvPicPr>
          <p:nvPr>
            <p:ph type="body" idx="1"/>
          </p:nvPr>
        </p:nvPicPr>
        <p:blipFill rotWithShape="1">
          <a:blip r:embed="rId3">
            <a:extLst>
              <a:ext uri="{28A0092B-C50C-407E-A947-70E740481C1C}">
                <a14:useLocalDpi xmlns:a14="http://schemas.microsoft.com/office/drawing/2010/main" val="0"/>
              </a:ext>
            </a:extLst>
          </a:blip>
          <a:srcRect l="4762" t="12392"/>
          <a:stretch/>
        </p:blipFill>
        <p:spPr>
          <a:xfrm>
            <a:off x="10396" y="12255"/>
            <a:ext cx="9133604" cy="5276085"/>
          </a:xfrm>
        </p:spPr>
      </p:pic>
      <p:sp>
        <p:nvSpPr>
          <p:cNvPr id="65540" name="Text Box 4"/>
          <p:cNvSpPr txBox="1">
            <a:spLocks noChangeArrowheads="1"/>
          </p:cNvSpPr>
          <p:nvPr/>
        </p:nvSpPr>
        <p:spPr bwMode="auto">
          <a:xfrm>
            <a:off x="18846" y="5288340"/>
            <a:ext cx="89646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dirty="0"/>
              <a:t>L’aumento di azoto reattivo totale a partire dagli anni ’60 ha subito un forte incremento a causa della fissazione industriale</a:t>
            </a:r>
          </a:p>
        </p:txBody>
      </p:sp>
    </p:spTree>
    <p:extLst>
      <p:ext uri="{BB962C8B-B14F-4D97-AF65-F5344CB8AC3E}">
        <p14:creationId xmlns:p14="http://schemas.microsoft.com/office/powerpoint/2010/main" val="119620093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altLang="it-IT" dirty="0">
                <a:solidFill>
                  <a:srgbClr val="FFFF00"/>
                </a:solidFill>
                <a:latin typeface="Comic Sans MS" panose="030F0702030302020204" pitchFamily="66" charset="0"/>
              </a:rPr>
              <a:t>Alterazione del ciclo dell’azoto</a:t>
            </a:r>
          </a:p>
        </p:txBody>
      </p:sp>
      <p:sp>
        <p:nvSpPr>
          <p:cNvPr id="60419" name="Rectangle 3"/>
          <p:cNvSpPr>
            <a:spLocks noGrp="1" noChangeArrowheads="1"/>
          </p:cNvSpPr>
          <p:nvPr>
            <p:ph type="body" idx="1"/>
          </p:nvPr>
        </p:nvSpPr>
        <p:spPr>
          <a:xfrm>
            <a:off x="457200" y="1600200"/>
            <a:ext cx="8507288" cy="4495800"/>
          </a:xfrm>
        </p:spPr>
        <p:txBody>
          <a:bodyPr/>
          <a:lstStyle/>
          <a:p>
            <a:pPr marL="0" indent="0" algn="just">
              <a:buFont typeface="Wingdings" pitchFamily="2" charset="2"/>
              <a:buNone/>
            </a:pPr>
            <a:r>
              <a:rPr lang="it-IT" altLang="it-IT" dirty="0">
                <a:solidFill>
                  <a:srgbClr val="FFFF00"/>
                </a:solidFill>
                <a:latin typeface="Comic Sans MS" panose="030F0702030302020204" pitchFamily="66" charset="0"/>
              </a:rPr>
              <a:t>L’azoto presente in atmosfera e negli oceani (N</a:t>
            </a:r>
            <a:r>
              <a:rPr lang="it-IT" altLang="it-IT" baseline="-25000" dirty="0">
                <a:solidFill>
                  <a:srgbClr val="FFFF00"/>
                </a:solidFill>
                <a:latin typeface="Comic Sans MS" panose="030F0702030302020204" pitchFamily="66" charset="0"/>
              </a:rPr>
              <a:t>2</a:t>
            </a:r>
            <a:r>
              <a:rPr lang="it-IT" altLang="it-IT" dirty="0">
                <a:solidFill>
                  <a:srgbClr val="FFFF00"/>
                </a:solidFill>
                <a:latin typeface="Comic Sans MS" panose="030F0702030302020204" pitchFamily="66" charset="0"/>
              </a:rPr>
              <a:t>) diventa reattivo e biologicamente disponibile attraverso</a:t>
            </a:r>
            <a:r>
              <a:rPr lang="it-IT" altLang="it-IT" dirty="0" smtClean="0">
                <a:solidFill>
                  <a:srgbClr val="FFFF00"/>
                </a:solidFill>
                <a:latin typeface="Comic Sans MS" panose="030F0702030302020204" pitchFamily="66" charset="0"/>
              </a:rPr>
              <a:t>:</a:t>
            </a:r>
          </a:p>
          <a:p>
            <a:pPr marL="0" indent="0" algn="just">
              <a:buFont typeface="Wingdings" pitchFamily="2" charset="2"/>
              <a:buNone/>
            </a:pPr>
            <a:endParaRPr lang="it-IT" altLang="it-IT" dirty="0">
              <a:solidFill>
                <a:srgbClr val="FFFF00"/>
              </a:solidFill>
              <a:latin typeface="Comic Sans MS" panose="030F0702030302020204" pitchFamily="66" charset="0"/>
            </a:endParaRPr>
          </a:p>
          <a:p>
            <a:pPr algn="just"/>
            <a:r>
              <a:rPr lang="it-IT" altLang="it-IT" dirty="0">
                <a:solidFill>
                  <a:srgbClr val="FFFF00"/>
                </a:solidFill>
                <a:latin typeface="Comic Sans MS" panose="030F0702030302020204" pitchFamily="66" charset="0"/>
              </a:rPr>
              <a:t>Fissazione batterica (</a:t>
            </a:r>
            <a:r>
              <a:rPr lang="it-IT" altLang="it-IT" i="1" dirty="0" err="1">
                <a:solidFill>
                  <a:srgbClr val="FFFF00"/>
                </a:solidFill>
                <a:latin typeface="Comic Sans MS" panose="030F0702030302020204" pitchFamily="66" charset="0"/>
              </a:rPr>
              <a:t>azotofissazione</a:t>
            </a:r>
            <a:r>
              <a:rPr lang="it-IT" altLang="it-IT" dirty="0">
                <a:solidFill>
                  <a:srgbClr val="FFFF00"/>
                </a:solidFill>
                <a:latin typeface="Comic Sans MS" panose="030F0702030302020204" pitchFamily="66" charset="0"/>
              </a:rPr>
              <a:t>)</a:t>
            </a:r>
          </a:p>
          <a:p>
            <a:pPr algn="just"/>
            <a:r>
              <a:rPr lang="it-IT" altLang="it-IT" i="1" dirty="0">
                <a:solidFill>
                  <a:srgbClr val="FFFF00"/>
                </a:solidFill>
                <a:latin typeface="Comic Sans MS" panose="030F0702030302020204" pitchFamily="66" charset="0"/>
              </a:rPr>
              <a:t>Fissazione industriale dell’azoto</a:t>
            </a:r>
            <a:r>
              <a:rPr lang="it-IT" altLang="it-IT" dirty="0">
                <a:solidFill>
                  <a:srgbClr val="FFFF00"/>
                </a:solidFill>
                <a:latin typeface="Comic Sans MS" panose="030F0702030302020204" pitchFamily="66" charset="0"/>
              </a:rPr>
              <a:t>: le forme reattive dell’azoto sono usate per la produzione di fertilizzanti e di combustibili </a:t>
            </a:r>
          </a:p>
        </p:txBody>
      </p:sp>
    </p:spTree>
    <p:extLst>
      <p:ext uri="{BB962C8B-B14F-4D97-AF65-F5344CB8AC3E}">
        <p14:creationId xmlns:p14="http://schemas.microsoft.com/office/powerpoint/2010/main" val="418739923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98463" y="260648"/>
            <a:ext cx="7772400" cy="719138"/>
          </a:xfrm>
        </p:spPr>
        <p:txBody>
          <a:bodyPr/>
          <a:lstStyle/>
          <a:p>
            <a:r>
              <a:rPr lang="it-IT" altLang="it-IT" sz="4000" b="1" dirty="0">
                <a:solidFill>
                  <a:srgbClr val="FFFF00"/>
                </a:solidFill>
                <a:latin typeface="Comic Sans MS" panose="030F0702030302020204" pitchFamily="66" charset="0"/>
              </a:rPr>
              <a:t>Rateo di fissazione dell’azoto</a:t>
            </a:r>
          </a:p>
        </p:txBody>
      </p:sp>
      <p:sp>
        <p:nvSpPr>
          <p:cNvPr id="61443" name="Rectangle 3"/>
          <p:cNvSpPr>
            <a:spLocks noGrp="1" noChangeArrowheads="1"/>
          </p:cNvSpPr>
          <p:nvPr>
            <p:ph type="body" idx="1"/>
          </p:nvPr>
        </p:nvSpPr>
        <p:spPr>
          <a:xfrm>
            <a:off x="635108" y="1340768"/>
            <a:ext cx="7772400" cy="3168650"/>
          </a:xfrm>
        </p:spPr>
        <p:txBody>
          <a:bodyPr/>
          <a:lstStyle/>
          <a:p>
            <a:pPr>
              <a:lnSpc>
                <a:spcPct val="90000"/>
              </a:lnSpc>
            </a:pPr>
            <a:r>
              <a:rPr lang="it-IT" altLang="it-IT" dirty="0">
                <a:latin typeface="Comic Sans MS" panose="030F0702030302020204" pitchFamily="66" charset="0"/>
              </a:rPr>
              <a:t>Fissazione batterica negli ecosistemi terrestri: </a:t>
            </a:r>
            <a:r>
              <a:rPr lang="it-IT" altLang="it-IT" dirty="0">
                <a:solidFill>
                  <a:srgbClr val="FFFF00"/>
                </a:solidFill>
                <a:latin typeface="Comic Sans MS" panose="030F0702030302020204" pitchFamily="66" charset="0"/>
              </a:rPr>
              <a:t>100-200 </a:t>
            </a:r>
            <a:r>
              <a:rPr lang="it-IT" altLang="it-IT" dirty="0" err="1" smtClean="0">
                <a:solidFill>
                  <a:srgbClr val="FFFF00"/>
                </a:solidFill>
                <a:latin typeface="Comic Sans MS" panose="030F0702030302020204" pitchFamily="66" charset="0"/>
              </a:rPr>
              <a:t>Teragrammi</a:t>
            </a:r>
            <a:r>
              <a:rPr lang="it-IT" altLang="it-IT" dirty="0" smtClean="0">
                <a:solidFill>
                  <a:srgbClr val="FFFF00"/>
                </a:solidFill>
                <a:latin typeface="Comic Sans MS" panose="030F0702030302020204" pitchFamily="66" charset="0"/>
              </a:rPr>
              <a:t> (Tg/anno)</a:t>
            </a:r>
            <a:endParaRPr lang="it-IT" altLang="it-IT" dirty="0">
              <a:solidFill>
                <a:srgbClr val="FFFF00"/>
              </a:solidFill>
              <a:latin typeface="Comic Sans MS" panose="030F0702030302020204" pitchFamily="66" charset="0"/>
            </a:endParaRPr>
          </a:p>
          <a:p>
            <a:pPr>
              <a:lnSpc>
                <a:spcPct val="90000"/>
              </a:lnSpc>
            </a:pPr>
            <a:r>
              <a:rPr lang="it-IT" altLang="it-IT" dirty="0">
                <a:latin typeface="Comic Sans MS" panose="030F0702030302020204" pitchFamily="66" charset="0"/>
              </a:rPr>
              <a:t>Fissazione batterica negli ecosistemi marini: </a:t>
            </a:r>
            <a:r>
              <a:rPr lang="it-IT" altLang="it-IT" dirty="0">
                <a:solidFill>
                  <a:srgbClr val="FFFF00"/>
                </a:solidFill>
                <a:latin typeface="Comic Sans MS" panose="030F0702030302020204" pitchFamily="66" charset="0"/>
              </a:rPr>
              <a:t>100-200 Tg/anno</a:t>
            </a:r>
          </a:p>
          <a:p>
            <a:pPr>
              <a:lnSpc>
                <a:spcPct val="90000"/>
              </a:lnSpc>
            </a:pPr>
            <a:r>
              <a:rPr lang="it-IT" altLang="it-IT" dirty="0">
                <a:latin typeface="Comic Sans MS" panose="030F0702030302020204" pitchFamily="66" charset="0"/>
              </a:rPr>
              <a:t>Fissazione dovuta ad attività umane: </a:t>
            </a:r>
            <a:r>
              <a:rPr lang="it-IT" altLang="it-IT" dirty="0">
                <a:solidFill>
                  <a:srgbClr val="FFFF00"/>
                </a:solidFill>
                <a:latin typeface="Comic Sans MS" panose="030F0702030302020204" pitchFamily="66" charset="0"/>
              </a:rPr>
              <a:t>160 Tg/anno</a:t>
            </a:r>
          </a:p>
        </p:txBody>
      </p:sp>
      <p:sp>
        <p:nvSpPr>
          <p:cNvPr id="61444" name="Text Box 4"/>
          <p:cNvSpPr txBox="1">
            <a:spLocks noChangeArrowheads="1"/>
          </p:cNvSpPr>
          <p:nvPr/>
        </p:nvSpPr>
        <p:spPr bwMode="auto">
          <a:xfrm>
            <a:off x="6012161" y="6364287"/>
            <a:ext cx="26973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it-IT" sz="2000" dirty="0">
                <a:latin typeface="Arial" pitchFamily="34" charset="0"/>
              </a:rPr>
              <a:t>NOTA: </a:t>
            </a:r>
            <a:r>
              <a:rPr lang="it-IT" altLang="it-IT" sz="2000" dirty="0" smtClean="0">
                <a:latin typeface="Arial" pitchFamily="34" charset="0"/>
              </a:rPr>
              <a:t>1Tg </a:t>
            </a:r>
            <a:r>
              <a:rPr lang="it-IT" altLang="it-IT" sz="2000" dirty="0">
                <a:latin typeface="Arial" pitchFamily="34" charset="0"/>
              </a:rPr>
              <a:t>=10</a:t>
            </a:r>
            <a:r>
              <a:rPr lang="it-IT" altLang="it-IT" sz="2000" baseline="30000" dirty="0">
                <a:latin typeface="Arial" pitchFamily="34" charset="0"/>
              </a:rPr>
              <a:t>12</a:t>
            </a:r>
            <a:r>
              <a:rPr lang="it-IT" altLang="it-IT" sz="2000" dirty="0">
                <a:latin typeface="Arial" pitchFamily="34" charset="0"/>
              </a:rPr>
              <a:t>g</a:t>
            </a:r>
          </a:p>
        </p:txBody>
      </p:sp>
      <p:sp>
        <p:nvSpPr>
          <p:cNvPr id="61445" name="Text Box 5"/>
          <p:cNvSpPr txBox="1">
            <a:spLocks noChangeArrowheads="1"/>
          </p:cNvSpPr>
          <p:nvPr/>
        </p:nvSpPr>
        <p:spPr bwMode="auto">
          <a:xfrm>
            <a:off x="179512" y="5139189"/>
            <a:ext cx="8856984" cy="95410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altLang="it-IT" sz="2800" b="1" dirty="0"/>
              <a:t>Le attività umane contribuiscono tra il 30 e il 45 % rispetto alla fissazione totale dell’azoto</a:t>
            </a:r>
          </a:p>
        </p:txBody>
      </p:sp>
      <p:sp>
        <p:nvSpPr>
          <p:cNvPr id="61446" name="AutoShape 6"/>
          <p:cNvSpPr>
            <a:spLocks noChangeArrowheads="1"/>
          </p:cNvSpPr>
          <p:nvPr/>
        </p:nvSpPr>
        <p:spPr bwMode="auto">
          <a:xfrm>
            <a:off x="4284663" y="4365625"/>
            <a:ext cx="574675" cy="503238"/>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320793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1445"/>
                                        </p:tgtEl>
                                        <p:attrNameLst>
                                          <p:attrName>style.visibility</p:attrName>
                                        </p:attrNameLst>
                                      </p:cBhvr>
                                      <p:to>
                                        <p:strVal val="visible"/>
                                      </p:to>
                                    </p:set>
                                    <p:animEffect transition="in" filter="fade">
                                      <p:cBhvr>
                                        <p:cTn id="13"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P spid="6144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539750" y="333375"/>
            <a:ext cx="8229600" cy="1143000"/>
          </a:xfrm>
        </p:spPr>
        <p:txBody>
          <a:bodyPr lIns="92075" tIns="46038" rIns="92075" bIns="46038"/>
          <a:lstStyle/>
          <a:p>
            <a:pPr eaLnBrk="1" hangingPunct="1">
              <a:defRPr/>
            </a:pPr>
            <a:r>
              <a:rPr lang="en-US" b="1" smtClean="0">
                <a:solidFill>
                  <a:srgbClr val="FFFF00"/>
                </a:solidFill>
                <a:latin typeface="Comic Sans MS" pitchFamily="66" charset="0"/>
              </a:rPr>
              <a:t>Comunità</a:t>
            </a:r>
          </a:p>
        </p:txBody>
      </p:sp>
      <p:sp>
        <p:nvSpPr>
          <p:cNvPr id="568323" name="Rectangle 3"/>
          <p:cNvSpPr>
            <a:spLocks noGrp="1" noChangeArrowheads="1"/>
          </p:cNvSpPr>
          <p:nvPr>
            <p:ph type="body" idx="1"/>
          </p:nvPr>
        </p:nvSpPr>
        <p:spPr>
          <a:xfrm>
            <a:off x="468313" y="2997200"/>
            <a:ext cx="8229600" cy="3271838"/>
          </a:xfrm>
        </p:spPr>
        <p:txBody>
          <a:bodyPr lIns="92075" tIns="46038" rIns="92075" bIns="46038"/>
          <a:lstStyle/>
          <a:p>
            <a:pPr algn="ctr" eaLnBrk="1" hangingPunct="1">
              <a:buFontTx/>
              <a:buNone/>
              <a:defRPr/>
            </a:pPr>
            <a:r>
              <a:rPr lang="en-US" b="1" smtClean="0">
                <a:solidFill>
                  <a:srgbClr val="FFFF00"/>
                </a:solidFill>
                <a:effectLst>
                  <a:outerShdw blurRad="38100" dist="38100" dir="2700000" algn="tl">
                    <a:srgbClr val="000000"/>
                  </a:outerShdw>
                </a:effectLst>
                <a:latin typeface="Comic Sans MS" pitchFamily="66" charset="0"/>
              </a:rPr>
              <a:t>Insiemi</a:t>
            </a:r>
            <a:r>
              <a:rPr lang="en-US" smtClean="0">
                <a:solidFill>
                  <a:srgbClr val="FFFF00"/>
                </a:solidFill>
                <a:latin typeface="Comic Sans MS" pitchFamily="66" charset="0"/>
              </a:rPr>
              <a:t> di organismi di specie diverse che vivono nello stesso ambiente</a:t>
            </a:r>
          </a:p>
          <a:p>
            <a:pPr algn="just" eaLnBrk="1" hangingPunct="1">
              <a:buFontTx/>
              <a:buNone/>
              <a:defRPr/>
            </a:pPr>
            <a:endParaRPr lang="en-US" smtClean="0">
              <a:solidFill>
                <a:srgbClr val="FFFF00"/>
              </a:solidFill>
              <a:latin typeface="Comic Sans MS" pitchFamily="66" charset="0"/>
            </a:endParaRPr>
          </a:p>
        </p:txBody>
      </p:sp>
      <p:sp>
        <p:nvSpPr>
          <p:cNvPr id="43012" name="Rectangle 4"/>
          <p:cNvSpPr>
            <a:spLocks noChangeArrowheads="1"/>
          </p:cNvSpPr>
          <p:nvPr/>
        </p:nvSpPr>
        <p:spPr bwMode="auto">
          <a:xfrm>
            <a:off x="1116013" y="1557338"/>
            <a:ext cx="72723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endParaRPr kumimoji="1" lang="it-IT" altLang="it-IT" sz="2400" b="1">
              <a:solidFill>
                <a:srgbClr val="FFFF00"/>
              </a:solidFill>
              <a:latin typeface="Comic Sans MS" pitchFamily="66" charset="0"/>
            </a:endParaRPr>
          </a:p>
          <a:p>
            <a:pPr algn="just" eaLnBrk="1" hangingPunct="1">
              <a:spcBef>
                <a:spcPct val="0"/>
              </a:spcBef>
              <a:buClrTx/>
              <a:buFontTx/>
              <a:buNone/>
            </a:pPr>
            <a:r>
              <a:rPr kumimoji="1" lang="it-IT" altLang="it-IT" sz="2400" b="1">
                <a:solidFill>
                  <a:srgbClr val="FFFF00"/>
                </a:solidFill>
                <a:latin typeface="Comic Sans MS" pitchFamily="66" charset="0"/>
              </a:rPr>
              <a:t>le comunità = insiemi strutturati di popolazioni</a:t>
            </a:r>
            <a:r>
              <a:rPr kumimoji="1" lang="it-IT" altLang="it-IT" sz="2400">
                <a:solidFill>
                  <a:srgbClr val="FFFF00"/>
                </a:solidFill>
                <a:latin typeface="Comic Sans MS" pitchFamily="66" charset="0"/>
              </a:rPr>
              <a:t> </a:t>
            </a:r>
          </a:p>
          <a:p>
            <a:pPr algn="just" eaLnBrk="1" hangingPunct="1">
              <a:spcBef>
                <a:spcPct val="0"/>
              </a:spcBef>
              <a:buClrTx/>
              <a:buFontTx/>
              <a:buNone/>
            </a:pPr>
            <a:endParaRPr kumimoji="1" lang="it-IT" altLang="it-IT" sz="2400" b="1">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8323">
                                            <p:txEl>
                                              <p:pRg st="0" end="0"/>
                                            </p:txEl>
                                          </p:spTgt>
                                        </p:tgtEl>
                                        <p:attrNameLst>
                                          <p:attrName>style.visibility</p:attrName>
                                        </p:attrNameLst>
                                      </p:cBhvr>
                                      <p:to>
                                        <p:strVal val="visible"/>
                                      </p:to>
                                    </p:set>
                                    <p:animEffect transition="in" filter="wipe(left)">
                                      <p:cBhvr>
                                        <p:cTn id="7" dur="500"/>
                                        <p:tgtEl>
                                          <p:spTgt spid="568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it-IT" altLang="it-IT" sz="4000" b="1" dirty="0">
                <a:solidFill>
                  <a:srgbClr val="FFFF00"/>
                </a:solidFill>
                <a:latin typeface="Comic Sans MS" panose="030F0702030302020204" pitchFamily="66" charset="0"/>
              </a:rPr>
              <a:t>Conseguenze dell’inquinamento da azoto</a:t>
            </a:r>
          </a:p>
        </p:txBody>
      </p:sp>
      <p:sp>
        <p:nvSpPr>
          <p:cNvPr id="63491" name="Rectangle 3"/>
          <p:cNvSpPr>
            <a:spLocks noGrp="1" noChangeArrowheads="1"/>
          </p:cNvSpPr>
          <p:nvPr>
            <p:ph type="body" idx="1"/>
          </p:nvPr>
        </p:nvSpPr>
        <p:spPr>
          <a:xfrm>
            <a:off x="457200" y="1600200"/>
            <a:ext cx="8435280" cy="4495800"/>
          </a:xfrm>
        </p:spPr>
        <p:txBody>
          <a:bodyPr/>
          <a:lstStyle/>
          <a:p>
            <a:pPr>
              <a:lnSpc>
                <a:spcPct val="90000"/>
              </a:lnSpc>
            </a:pPr>
            <a:r>
              <a:rPr lang="it-IT" altLang="it-IT" sz="2800" dirty="0">
                <a:solidFill>
                  <a:srgbClr val="FFFF00"/>
                </a:solidFill>
                <a:latin typeface="Comic Sans MS" panose="030F0702030302020204" pitchFamily="66" charset="0"/>
                <a:sym typeface="Symbol" pitchFamily="18" charset="2"/>
              </a:rPr>
              <a:t>Eutrofizzazione dei  corpi idrici          </a:t>
            </a:r>
            <a:r>
              <a:rPr lang="it-IT" altLang="it-IT" sz="2800" dirty="0" err="1">
                <a:solidFill>
                  <a:srgbClr val="FFFF00"/>
                </a:solidFill>
                <a:latin typeface="Comic Sans MS" panose="030F0702030302020204" pitchFamily="66" charset="0"/>
                <a:sym typeface="Symbol" pitchFamily="18" charset="2"/>
              </a:rPr>
              <a:t>bloom</a:t>
            </a:r>
            <a:r>
              <a:rPr lang="it-IT" altLang="it-IT" sz="2800" dirty="0">
                <a:solidFill>
                  <a:srgbClr val="FFFF00"/>
                </a:solidFill>
                <a:latin typeface="Comic Sans MS" panose="030F0702030302020204" pitchFamily="66" charset="0"/>
                <a:sym typeface="Symbol" pitchFamily="18" charset="2"/>
              </a:rPr>
              <a:t> algale</a:t>
            </a:r>
          </a:p>
          <a:p>
            <a:pPr>
              <a:lnSpc>
                <a:spcPct val="90000"/>
              </a:lnSpc>
            </a:pPr>
            <a:r>
              <a:rPr lang="it-IT" altLang="it-IT" sz="2800" dirty="0">
                <a:solidFill>
                  <a:srgbClr val="FFFF00"/>
                </a:solidFill>
                <a:latin typeface="Comic Sans MS" panose="030F0702030302020204" pitchFamily="66" charset="0"/>
                <a:sym typeface="Symbol" pitchFamily="18" charset="2"/>
              </a:rPr>
              <a:t>Perdita di biodiversità</a:t>
            </a:r>
            <a:r>
              <a:rPr lang="it-IT" altLang="it-IT" sz="2800" dirty="0">
                <a:solidFill>
                  <a:srgbClr val="FFFF00"/>
                </a:solidFill>
                <a:latin typeface="Comic Sans MS" panose="030F0702030302020204" pitchFamily="66" charset="0"/>
              </a:rPr>
              <a:t> </a:t>
            </a:r>
          </a:p>
          <a:p>
            <a:pPr>
              <a:lnSpc>
                <a:spcPct val="90000"/>
              </a:lnSpc>
            </a:pPr>
            <a:r>
              <a:rPr lang="it-IT" altLang="it-IT" sz="2800" dirty="0">
                <a:solidFill>
                  <a:srgbClr val="FFFF00"/>
                </a:solidFill>
                <a:latin typeface="Comic Sans MS" panose="030F0702030302020204" pitchFamily="66" charset="0"/>
                <a:sym typeface="Symbol" pitchFamily="18" charset="2"/>
              </a:rPr>
              <a:t>Formazione di ozono nella </a:t>
            </a:r>
            <a:r>
              <a:rPr lang="it-IT" altLang="it-IT" sz="2800" dirty="0" smtClean="0">
                <a:solidFill>
                  <a:srgbClr val="FFFF00"/>
                </a:solidFill>
                <a:latin typeface="Comic Sans MS" panose="030F0702030302020204" pitchFamily="66" charset="0"/>
                <a:sym typeface="Symbol" pitchFamily="18" charset="2"/>
              </a:rPr>
              <a:t>troposfera            effetti </a:t>
            </a:r>
            <a:r>
              <a:rPr lang="it-IT" altLang="it-IT" sz="2800" dirty="0">
                <a:solidFill>
                  <a:srgbClr val="FFFF00"/>
                </a:solidFill>
                <a:latin typeface="Comic Sans MS" panose="030F0702030302020204" pitchFamily="66" charset="0"/>
                <a:sym typeface="Symbol" pitchFamily="18" charset="2"/>
              </a:rPr>
              <a:t>sulle foreste, sui raccolti e sulla salute umana </a:t>
            </a:r>
          </a:p>
          <a:p>
            <a:pPr>
              <a:lnSpc>
                <a:spcPct val="90000"/>
              </a:lnSpc>
            </a:pPr>
            <a:r>
              <a:rPr lang="it-IT" altLang="it-IT" sz="2800" dirty="0">
                <a:solidFill>
                  <a:srgbClr val="FFFF00"/>
                </a:solidFill>
                <a:latin typeface="Comic Sans MS" panose="030F0702030302020204" pitchFamily="66" charset="0"/>
                <a:sym typeface="Symbol" pitchFamily="18" charset="2"/>
              </a:rPr>
              <a:t>Aumento dell’effetto serra dovuto agli scarichi di </a:t>
            </a:r>
            <a:r>
              <a:rPr lang="it-IT" altLang="it-IT" sz="2800" dirty="0" err="1">
                <a:solidFill>
                  <a:srgbClr val="FFFF00"/>
                </a:solidFill>
                <a:latin typeface="Comic Sans MS" panose="030F0702030302020204" pitchFamily="66" charset="0"/>
                <a:sym typeface="Symbol" pitchFamily="18" charset="2"/>
              </a:rPr>
              <a:t>NO</a:t>
            </a:r>
            <a:r>
              <a:rPr lang="it-IT" altLang="it-IT" sz="2800" baseline="-25000" dirty="0" err="1">
                <a:solidFill>
                  <a:srgbClr val="FFFF00"/>
                </a:solidFill>
                <a:latin typeface="Comic Sans MS" panose="030F0702030302020204" pitchFamily="66" charset="0"/>
                <a:sym typeface="Symbol" pitchFamily="18" charset="2"/>
              </a:rPr>
              <a:t>x</a:t>
            </a:r>
            <a:endParaRPr lang="it-IT" altLang="it-IT" sz="2800" dirty="0">
              <a:solidFill>
                <a:srgbClr val="FFFF00"/>
              </a:solidFill>
              <a:latin typeface="Comic Sans MS" panose="030F0702030302020204" pitchFamily="66" charset="0"/>
              <a:sym typeface="Symbol" pitchFamily="18" charset="2"/>
            </a:endParaRPr>
          </a:p>
          <a:p>
            <a:pPr>
              <a:lnSpc>
                <a:spcPct val="90000"/>
              </a:lnSpc>
            </a:pPr>
            <a:r>
              <a:rPr lang="it-IT" altLang="it-IT" sz="2800" dirty="0">
                <a:solidFill>
                  <a:srgbClr val="FFFF00"/>
                </a:solidFill>
                <a:latin typeface="Comic Sans MS" panose="030F0702030302020204" pitchFamily="66" charset="0"/>
                <a:sym typeface="Symbol" pitchFamily="18" charset="2"/>
              </a:rPr>
              <a:t>Acidificazione del suolo e delle acque </a:t>
            </a:r>
          </a:p>
          <a:p>
            <a:pPr>
              <a:lnSpc>
                <a:spcPct val="90000"/>
              </a:lnSpc>
            </a:pPr>
            <a:endParaRPr lang="it-IT" altLang="it-IT" sz="2800" dirty="0">
              <a:solidFill>
                <a:srgbClr val="FFFF00"/>
              </a:solidFill>
              <a:latin typeface="Comic Sans MS" panose="030F0702030302020204" pitchFamily="66" charset="0"/>
            </a:endParaRPr>
          </a:p>
        </p:txBody>
      </p:sp>
      <p:sp>
        <p:nvSpPr>
          <p:cNvPr id="63492" name="Line 4"/>
          <p:cNvSpPr>
            <a:spLocks noChangeShapeType="1"/>
          </p:cNvSpPr>
          <p:nvPr/>
        </p:nvSpPr>
        <p:spPr bwMode="auto">
          <a:xfrm>
            <a:off x="6372200" y="1844824"/>
            <a:ext cx="7207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63493" name="Line 5"/>
          <p:cNvSpPr>
            <a:spLocks noChangeShapeType="1"/>
          </p:cNvSpPr>
          <p:nvPr/>
        </p:nvSpPr>
        <p:spPr bwMode="auto">
          <a:xfrm>
            <a:off x="7308304" y="3212976"/>
            <a:ext cx="864096"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Tree>
    <p:extLst>
      <p:ext uri="{BB962C8B-B14F-4D97-AF65-F5344CB8AC3E}">
        <p14:creationId xmlns:p14="http://schemas.microsoft.com/office/powerpoint/2010/main" val="3193458983"/>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a:xfrm>
            <a:off x="395288" y="0"/>
            <a:ext cx="8229600" cy="1143000"/>
          </a:xfrm>
        </p:spPr>
        <p:txBody>
          <a:bodyPr/>
          <a:lstStyle/>
          <a:p>
            <a:pPr eaLnBrk="1" hangingPunct="1">
              <a:defRPr/>
            </a:pPr>
            <a:r>
              <a:rPr lang="it-IT" sz="3600" b="1" dirty="0" smtClean="0">
                <a:solidFill>
                  <a:srgbClr val="FFFF00"/>
                </a:solidFill>
                <a:latin typeface="Comic Sans MS" pitchFamily="66" charset="0"/>
              </a:rPr>
              <a:t>3. Il ciclo del fosforo</a:t>
            </a:r>
          </a:p>
        </p:txBody>
      </p:sp>
      <p:sp>
        <p:nvSpPr>
          <p:cNvPr id="248835" name="Segnaposto contenuto 2"/>
          <p:cNvSpPr>
            <a:spLocks noGrp="1"/>
          </p:cNvSpPr>
          <p:nvPr>
            <p:ph idx="1"/>
          </p:nvPr>
        </p:nvSpPr>
        <p:spPr>
          <a:xfrm>
            <a:off x="0" y="981075"/>
            <a:ext cx="4895850" cy="5256213"/>
          </a:xfrm>
        </p:spPr>
        <p:txBody>
          <a:bodyPr/>
          <a:lstStyle/>
          <a:p>
            <a:pPr marL="177800" indent="-177800" eaLnBrk="1" hangingPunct="1">
              <a:spcBef>
                <a:spcPct val="0"/>
              </a:spcBef>
            </a:pPr>
            <a:r>
              <a:rPr lang="it-IT" altLang="it-IT" sz="2000" smtClean="0">
                <a:solidFill>
                  <a:srgbClr val="FFFF00"/>
                </a:solidFill>
                <a:latin typeface="Comic Sans MS" pitchFamily="66" charset="0"/>
              </a:rPr>
              <a:t>Il </a:t>
            </a:r>
            <a:r>
              <a:rPr lang="it-IT" altLang="it-IT" sz="2000" b="1" smtClean="0">
                <a:solidFill>
                  <a:srgbClr val="FFFF00"/>
                </a:solidFill>
                <a:latin typeface="Comic Sans MS" pitchFamily="66" charset="0"/>
              </a:rPr>
              <a:t>fosforo</a:t>
            </a:r>
            <a:r>
              <a:rPr lang="it-IT" altLang="it-IT" sz="2000" smtClean="0">
                <a:solidFill>
                  <a:srgbClr val="FFFF00"/>
                </a:solidFill>
                <a:latin typeface="Comic Sans MS" pitchFamily="66" charset="0"/>
              </a:rPr>
              <a:t> è essenziale per molecole biologiche come </a:t>
            </a:r>
            <a:r>
              <a:rPr lang="it-IT" altLang="it-IT" sz="2000" b="1" smtClean="0">
                <a:solidFill>
                  <a:srgbClr val="FFFF00"/>
                </a:solidFill>
                <a:latin typeface="Comic Sans MS" pitchFamily="66" charset="0"/>
              </a:rPr>
              <a:t>ATP </a:t>
            </a:r>
            <a:r>
              <a:rPr lang="it-IT" altLang="it-IT" sz="2000" smtClean="0">
                <a:solidFill>
                  <a:srgbClr val="FFFF00"/>
                </a:solidFill>
                <a:latin typeface="Comic Sans MS" pitchFamily="66" charset="0"/>
              </a:rPr>
              <a:t>o</a:t>
            </a:r>
            <a:r>
              <a:rPr lang="it-IT" altLang="it-IT" sz="2000" b="1" smtClean="0">
                <a:solidFill>
                  <a:srgbClr val="FFFF00"/>
                </a:solidFill>
                <a:latin typeface="Comic Sans MS" pitchFamily="66" charset="0"/>
              </a:rPr>
              <a:t> ADP</a:t>
            </a:r>
            <a:r>
              <a:rPr lang="it-IT" altLang="it-IT" sz="2000" smtClean="0">
                <a:solidFill>
                  <a:srgbClr val="FFFF00"/>
                </a:solidFill>
                <a:latin typeface="Comic Sans MS" pitchFamily="66" charset="0"/>
              </a:rPr>
              <a:t>, per gli </a:t>
            </a:r>
            <a:r>
              <a:rPr lang="it-IT" altLang="it-IT" sz="2000" b="1" smtClean="0">
                <a:solidFill>
                  <a:srgbClr val="FFFF00"/>
                </a:solidFill>
                <a:latin typeface="Comic Sans MS" pitchFamily="66" charset="0"/>
              </a:rPr>
              <a:t>acidi nucleici</a:t>
            </a:r>
            <a:r>
              <a:rPr lang="it-IT" altLang="it-IT" sz="2000" smtClean="0">
                <a:solidFill>
                  <a:srgbClr val="FFFF00"/>
                </a:solidFill>
                <a:latin typeface="Comic Sans MS" pitchFamily="66" charset="0"/>
              </a:rPr>
              <a:t> e per i </a:t>
            </a:r>
            <a:r>
              <a:rPr lang="it-IT" altLang="it-IT" sz="2000" b="1" smtClean="0">
                <a:solidFill>
                  <a:srgbClr val="FFFF00"/>
                </a:solidFill>
                <a:latin typeface="Comic Sans MS" pitchFamily="66" charset="0"/>
              </a:rPr>
              <a:t>fosfolipidi</a:t>
            </a:r>
            <a:r>
              <a:rPr lang="it-IT" altLang="it-IT" sz="2000" smtClean="0">
                <a:solidFill>
                  <a:srgbClr val="FFFF00"/>
                </a:solidFill>
                <a:latin typeface="Comic Sans MS" pitchFamily="66" charset="0"/>
              </a:rPr>
              <a:t>.</a:t>
            </a:r>
          </a:p>
          <a:p>
            <a:pPr marL="177800" indent="-177800" eaLnBrk="1" hangingPunct="1">
              <a:spcBef>
                <a:spcPct val="0"/>
              </a:spcBef>
            </a:pPr>
            <a:r>
              <a:rPr lang="it-IT" altLang="it-IT" sz="2000" smtClean="0">
                <a:solidFill>
                  <a:srgbClr val="FFFF00"/>
                </a:solidFill>
                <a:latin typeface="Comic Sans MS" pitchFamily="66" charset="0"/>
              </a:rPr>
              <a:t>Il serbatoio del fosforo sono le </a:t>
            </a:r>
            <a:r>
              <a:rPr lang="it-IT" altLang="it-IT" sz="2000" b="1" smtClean="0">
                <a:solidFill>
                  <a:srgbClr val="FFFF00"/>
                </a:solidFill>
                <a:latin typeface="Comic Sans MS" pitchFamily="66" charset="0"/>
              </a:rPr>
              <a:t>rocce</a:t>
            </a:r>
            <a:r>
              <a:rPr lang="it-IT" altLang="it-IT" sz="2000" smtClean="0">
                <a:solidFill>
                  <a:srgbClr val="FFFF00"/>
                </a:solidFill>
                <a:latin typeface="Comic Sans MS" pitchFamily="66" charset="0"/>
              </a:rPr>
              <a:t> in cui si trova legato con l’ossigeno, sotto forma di fosfati.</a:t>
            </a:r>
          </a:p>
          <a:p>
            <a:pPr marL="177800" indent="-177800" eaLnBrk="1" hangingPunct="1">
              <a:spcBef>
                <a:spcPct val="0"/>
              </a:spcBef>
            </a:pPr>
            <a:r>
              <a:rPr lang="it-IT" altLang="it-IT" sz="2000" smtClean="0">
                <a:solidFill>
                  <a:srgbClr val="FFFF00"/>
                </a:solidFill>
                <a:latin typeface="Comic Sans MS" pitchFamily="66" charset="0"/>
              </a:rPr>
              <a:t>Quando rocce ricche di fosfati sono esposte ad agenti meteorici i fosfati si sciolgono e vengono messi in soluzione, così possono essere assorbiti dalle </a:t>
            </a:r>
            <a:r>
              <a:rPr lang="it-IT" altLang="it-IT" sz="2000" b="1" smtClean="0">
                <a:solidFill>
                  <a:srgbClr val="FFFF00"/>
                </a:solidFill>
                <a:latin typeface="Comic Sans MS" pitchFamily="66" charset="0"/>
              </a:rPr>
              <a:t>piante </a:t>
            </a:r>
            <a:r>
              <a:rPr lang="it-IT" altLang="it-IT" sz="2000" smtClean="0">
                <a:solidFill>
                  <a:srgbClr val="FFFF00"/>
                </a:solidFill>
                <a:latin typeface="Comic Sans MS" pitchFamily="66" charset="0"/>
              </a:rPr>
              <a:t>e da </a:t>
            </a:r>
            <a:r>
              <a:rPr lang="it-IT" altLang="it-IT" sz="2000" b="1" smtClean="0">
                <a:solidFill>
                  <a:srgbClr val="FFFF00"/>
                </a:solidFill>
                <a:latin typeface="Comic Sans MS" pitchFamily="66" charset="0"/>
              </a:rPr>
              <a:t>organismi autotrofi</a:t>
            </a:r>
            <a:r>
              <a:rPr lang="it-IT" altLang="it-IT" sz="2000" smtClean="0">
                <a:solidFill>
                  <a:srgbClr val="FFFF00"/>
                </a:solidFill>
                <a:latin typeface="Comic Sans MS" pitchFamily="66" charset="0"/>
              </a:rPr>
              <a:t>, che li incorporano  in molecole biologiche.</a:t>
            </a:r>
          </a:p>
        </p:txBody>
      </p:sp>
      <p:pic>
        <p:nvPicPr>
          <p:cNvPr id="248836" name="Picture 4" descr="http://www.acquariofiliaemicroscopia.it/Ciclo%20del%20fosforo2.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22" t="13692" r="15027" b="10061"/>
          <a:stretch/>
        </p:blipFill>
        <p:spPr bwMode="auto">
          <a:xfrm>
            <a:off x="4896131" y="1124744"/>
            <a:ext cx="4118551" cy="33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Rettangolo 4"/>
          <p:cNvSpPr>
            <a:spLocks noChangeArrowheads="1"/>
          </p:cNvSpPr>
          <p:nvPr/>
        </p:nvSpPr>
        <p:spPr bwMode="auto">
          <a:xfrm>
            <a:off x="0" y="5226050"/>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just" eaLnBrk="1" hangingPunct="1">
              <a:spcBef>
                <a:spcPct val="0"/>
              </a:spcBef>
            </a:pPr>
            <a:r>
              <a:rPr lang="it-IT" altLang="it-IT" sz="2000"/>
              <a:t>Grazie ai </a:t>
            </a:r>
            <a:r>
              <a:rPr lang="it-IT" altLang="it-IT" sz="2000" u="sng"/>
              <a:t>produttori</a:t>
            </a:r>
            <a:r>
              <a:rPr lang="it-IT" altLang="it-IT" sz="2000"/>
              <a:t> il fosforo entra nel rete alimentare e il ciclo si conclude con i </a:t>
            </a:r>
            <a:r>
              <a:rPr lang="it-IT" altLang="it-IT" sz="2000" b="1"/>
              <a:t>decompositori</a:t>
            </a:r>
            <a:r>
              <a:rPr lang="it-IT" altLang="it-IT" sz="2000"/>
              <a:t> che lo restituiscono all’acqua e alla terra come fosfato.</a:t>
            </a:r>
          </a:p>
          <a:p>
            <a:pPr algn="just" eaLnBrk="1" hangingPunct="1">
              <a:spcBef>
                <a:spcPct val="0"/>
              </a:spcBef>
            </a:pPr>
            <a:r>
              <a:rPr lang="it-IT" altLang="it-IT" sz="2000"/>
              <a:t>I fosfati disciolti in acqua finiscono negli oceani, dove vengono assorbiti dai produttori e ritrasferiti a pesci e invertebrati.</a:t>
            </a:r>
          </a:p>
        </p:txBody>
      </p:sp>
    </p:spTree>
    <p:extLst>
      <p:ext uri="{BB962C8B-B14F-4D97-AF65-F5344CB8AC3E}">
        <p14:creationId xmlns:p14="http://schemas.microsoft.com/office/powerpoint/2010/main" val="408192299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85800" y="152400"/>
            <a:ext cx="784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spcBef>
                <a:spcPct val="0"/>
              </a:spcBef>
            </a:pPr>
            <a:r>
              <a:rPr lang="it-IT" altLang="it-IT" sz="2600" dirty="0"/>
              <a:t>CICLO DEL FOSFORO</a:t>
            </a:r>
          </a:p>
        </p:txBody>
      </p:sp>
      <p:sp>
        <p:nvSpPr>
          <p:cNvPr id="4099" name="Rectangle 3"/>
          <p:cNvSpPr>
            <a:spLocks noChangeArrowheads="1"/>
          </p:cNvSpPr>
          <p:nvPr/>
        </p:nvSpPr>
        <p:spPr bwMode="auto">
          <a:xfrm>
            <a:off x="228600" y="609600"/>
            <a:ext cx="49530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b="0">
                <a:solidFill>
                  <a:schemeClr val="hlink"/>
                </a:solidFill>
              </a:rPr>
              <a:t>Fosforo: ruolo essenziale nella chimica della vita come</a:t>
            </a:r>
            <a:endParaRPr lang="it-IT" altLang="it-IT" b="0" baseline="-25000">
              <a:solidFill>
                <a:schemeClr val="hlink"/>
              </a:solidFill>
            </a:endParaRPr>
          </a:p>
        </p:txBody>
      </p:sp>
      <p:sp>
        <p:nvSpPr>
          <p:cNvPr id="4101" name="Rectangle 5"/>
          <p:cNvSpPr>
            <a:spLocks noChangeArrowheads="1"/>
          </p:cNvSpPr>
          <p:nvPr/>
        </p:nvSpPr>
        <p:spPr bwMode="auto">
          <a:xfrm>
            <a:off x="1676400" y="3505200"/>
            <a:ext cx="6248400" cy="457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dirty="0">
                <a:solidFill>
                  <a:srgbClr val="FFFF00"/>
                </a:solidFill>
              </a:rPr>
              <a:t>Il ciclo non implica nessuna forma gassosa</a:t>
            </a:r>
          </a:p>
        </p:txBody>
      </p:sp>
      <p:sp>
        <p:nvSpPr>
          <p:cNvPr id="4103" name="Rectangle 7"/>
          <p:cNvSpPr>
            <a:spLocks noChangeArrowheads="1"/>
          </p:cNvSpPr>
          <p:nvPr/>
        </p:nvSpPr>
        <p:spPr bwMode="auto">
          <a:xfrm>
            <a:off x="5562600" y="685800"/>
            <a:ext cx="312420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b="0"/>
              <a:t>Componente</a:t>
            </a:r>
          </a:p>
        </p:txBody>
      </p:sp>
      <p:sp>
        <p:nvSpPr>
          <p:cNvPr id="4107" name="Rectangle 11"/>
          <p:cNvSpPr>
            <a:spLocks noChangeArrowheads="1"/>
          </p:cNvSpPr>
          <p:nvPr/>
        </p:nvSpPr>
        <p:spPr bwMode="auto">
          <a:xfrm>
            <a:off x="228600" y="5410200"/>
            <a:ext cx="16764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Aerosol marino e polveri</a:t>
            </a:r>
          </a:p>
        </p:txBody>
      </p:sp>
      <p:sp>
        <p:nvSpPr>
          <p:cNvPr id="4111" name="Rectangle 15"/>
          <p:cNvSpPr>
            <a:spLocks noChangeArrowheads="1"/>
          </p:cNvSpPr>
          <p:nvPr/>
        </p:nvSpPr>
        <p:spPr bwMode="auto">
          <a:xfrm>
            <a:off x="4648200" y="1524000"/>
            <a:ext cx="20574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della molecola di DNA</a:t>
            </a:r>
          </a:p>
        </p:txBody>
      </p:sp>
      <p:sp>
        <p:nvSpPr>
          <p:cNvPr id="4114" name="Rectangle 18"/>
          <p:cNvSpPr>
            <a:spLocks noChangeArrowheads="1"/>
          </p:cNvSpPr>
          <p:nvPr/>
        </p:nvSpPr>
        <p:spPr bwMode="auto">
          <a:xfrm>
            <a:off x="457200" y="4114800"/>
            <a:ext cx="30480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0" dirty="0">
                <a:solidFill>
                  <a:srgbClr val="FFFF00"/>
                </a:solidFill>
              </a:rPr>
              <a:t>L’apporto di fosforo nell’atmosfera è irrilevante</a:t>
            </a:r>
          </a:p>
        </p:txBody>
      </p:sp>
      <p:sp>
        <p:nvSpPr>
          <p:cNvPr id="4119" name="Rectangle 23"/>
          <p:cNvSpPr>
            <a:spLocks noChangeArrowheads="1"/>
          </p:cNvSpPr>
          <p:nvPr/>
        </p:nvSpPr>
        <p:spPr bwMode="auto">
          <a:xfrm>
            <a:off x="3886200" y="4114800"/>
            <a:ext cx="50292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0" dirty="0">
                <a:solidFill>
                  <a:srgbClr val="FFFF00"/>
                </a:solidFill>
              </a:rPr>
              <a:t>Non vi sono trasformazioni microbiche né cambiamenti di stato di ossidazione</a:t>
            </a:r>
          </a:p>
        </p:txBody>
      </p:sp>
      <p:sp>
        <p:nvSpPr>
          <p:cNvPr id="4120" name="Line 24"/>
          <p:cNvSpPr>
            <a:spLocks noChangeShapeType="1"/>
          </p:cNvSpPr>
          <p:nvPr/>
        </p:nvSpPr>
        <p:spPr bwMode="auto">
          <a:xfrm flipH="1">
            <a:off x="533400" y="4876800"/>
            <a:ext cx="22860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4124" name="Rectangle 28"/>
          <p:cNvSpPr>
            <a:spLocks noChangeArrowheads="1"/>
          </p:cNvSpPr>
          <p:nvPr/>
        </p:nvSpPr>
        <p:spPr bwMode="auto">
          <a:xfrm>
            <a:off x="6858000" y="1524000"/>
            <a:ext cx="21336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delle membrane biologiche</a:t>
            </a:r>
          </a:p>
        </p:txBody>
      </p:sp>
      <p:sp>
        <p:nvSpPr>
          <p:cNvPr id="4126" name="Line 30"/>
          <p:cNvSpPr>
            <a:spLocks noChangeShapeType="1"/>
          </p:cNvSpPr>
          <p:nvPr/>
        </p:nvSpPr>
        <p:spPr bwMode="auto">
          <a:xfrm flipV="1">
            <a:off x="4343400" y="990600"/>
            <a:ext cx="12192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4127" name="Line 31"/>
          <p:cNvSpPr>
            <a:spLocks noChangeShapeType="1"/>
          </p:cNvSpPr>
          <p:nvPr/>
        </p:nvSpPr>
        <p:spPr bwMode="auto">
          <a:xfrm flipH="1">
            <a:off x="6172200" y="1066800"/>
            <a:ext cx="8382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4128" name="Line 32"/>
          <p:cNvSpPr>
            <a:spLocks noChangeShapeType="1"/>
          </p:cNvSpPr>
          <p:nvPr/>
        </p:nvSpPr>
        <p:spPr bwMode="auto">
          <a:xfrm>
            <a:off x="7162800" y="1066800"/>
            <a:ext cx="6096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4129" name="Rectangle 33"/>
          <p:cNvSpPr>
            <a:spLocks noChangeArrowheads="1"/>
          </p:cNvSpPr>
          <p:nvPr/>
        </p:nvSpPr>
        <p:spPr bwMode="auto">
          <a:xfrm>
            <a:off x="533400" y="1676400"/>
            <a:ext cx="312420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b="0"/>
              <a:t>Mezzo per il trasferimento di energia</a:t>
            </a:r>
          </a:p>
        </p:txBody>
      </p:sp>
      <p:sp>
        <p:nvSpPr>
          <p:cNvPr id="4130" name="Rectangle 34"/>
          <p:cNvSpPr>
            <a:spLocks noChangeArrowheads="1"/>
          </p:cNvSpPr>
          <p:nvPr/>
        </p:nvSpPr>
        <p:spPr bwMode="auto">
          <a:xfrm>
            <a:off x="533400" y="2819400"/>
            <a:ext cx="9144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200" b="0"/>
              <a:t>ATP</a:t>
            </a:r>
          </a:p>
        </p:txBody>
      </p:sp>
      <p:sp>
        <p:nvSpPr>
          <p:cNvPr id="4131" name="Rectangle 35"/>
          <p:cNvSpPr>
            <a:spLocks noChangeArrowheads="1"/>
          </p:cNvSpPr>
          <p:nvPr/>
        </p:nvSpPr>
        <p:spPr bwMode="auto">
          <a:xfrm>
            <a:off x="2590800" y="2819400"/>
            <a:ext cx="9144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200" b="0"/>
              <a:t>ADP</a:t>
            </a:r>
          </a:p>
        </p:txBody>
      </p:sp>
      <p:sp>
        <p:nvSpPr>
          <p:cNvPr id="4132" name="Line 36"/>
          <p:cNvSpPr>
            <a:spLocks noChangeShapeType="1"/>
          </p:cNvSpPr>
          <p:nvPr/>
        </p:nvSpPr>
        <p:spPr bwMode="auto">
          <a:xfrm flipH="1">
            <a:off x="3276600" y="1371600"/>
            <a:ext cx="4572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4133" name="Oval 37"/>
          <p:cNvSpPr>
            <a:spLocks noChangeArrowheads="1"/>
          </p:cNvSpPr>
          <p:nvPr/>
        </p:nvSpPr>
        <p:spPr bwMode="auto">
          <a:xfrm>
            <a:off x="2247900" y="1066800"/>
            <a:ext cx="914400" cy="304800"/>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Tree>
    <p:extLst>
      <p:ext uri="{BB962C8B-B14F-4D97-AF65-F5344CB8AC3E}">
        <p14:creationId xmlns:p14="http://schemas.microsoft.com/office/powerpoint/2010/main" val="2489412584"/>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1" name="Rectangle 21"/>
          <p:cNvSpPr>
            <a:spLocks noChangeArrowheads="1"/>
          </p:cNvSpPr>
          <p:nvPr/>
        </p:nvSpPr>
        <p:spPr bwMode="auto">
          <a:xfrm>
            <a:off x="6934200" y="914400"/>
            <a:ext cx="1676400" cy="14747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t>Il metabolismo  si mantiene grazie al riciclo del fosforo organico</a:t>
            </a:r>
          </a:p>
        </p:txBody>
      </p:sp>
      <p:sp>
        <p:nvSpPr>
          <p:cNvPr id="5143" name="Rectangle 23"/>
          <p:cNvSpPr>
            <a:spLocks noChangeArrowheads="1"/>
          </p:cNvSpPr>
          <p:nvPr/>
        </p:nvSpPr>
        <p:spPr bwMode="auto">
          <a:xfrm>
            <a:off x="3276600" y="2743200"/>
            <a:ext cx="5638800"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t>Le piante superiori ed i microrganismi rilasciano nel suolo enzimi </a:t>
            </a:r>
            <a:r>
              <a:rPr lang="it-IT" altLang="it-IT" sz="1800" b="0">
                <a:solidFill>
                  <a:srgbClr val="CC00FF"/>
                </a:solidFill>
              </a:rPr>
              <a:t>fosfatasi </a:t>
            </a:r>
            <a:r>
              <a:rPr lang="it-IT" altLang="it-IT" sz="1800" b="0"/>
              <a:t>che liberano il fosfato contenuto nella SO</a:t>
            </a:r>
          </a:p>
        </p:txBody>
      </p:sp>
      <p:sp>
        <p:nvSpPr>
          <p:cNvPr id="5145" name="Rectangle 25"/>
          <p:cNvSpPr>
            <a:spLocks noChangeArrowheads="1"/>
          </p:cNvSpPr>
          <p:nvPr/>
        </p:nvSpPr>
        <p:spPr bwMode="auto">
          <a:xfrm>
            <a:off x="395536" y="3886200"/>
            <a:ext cx="1828800" cy="8350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600" b="0" dirty="0"/>
              <a:t>Disponibilità fosfato: influenzata dal </a:t>
            </a:r>
            <a:r>
              <a:rPr lang="it-IT" altLang="it-IT" sz="1600" b="0" dirty="0" err="1"/>
              <a:t>pH</a:t>
            </a:r>
            <a:r>
              <a:rPr lang="it-IT" altLang="it-IT" sz="1600" b="0" dirty="0"/>
              <a:t> del mezzo</a:t>
            </a:r>
          </a:p>
        </p:txBody>
      </p:sp>
      <p:sp>
        <p:nvSpPr>
          <p:cNvPr id="5152" name="Rectangle 32"/>
          <p:cNvSpPr>
            <a:spLocks noChangeArrowheads="1"/>
          </p:cNvSpPr>
          <p:nvPr/>
        </p:nvSpPr>
        <p:spPr bwMode="auto">
          <a:xfrm>
            <a:off x="2743200" y="3657600"/>
            <a:ext cx="4648200" cy="3762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t>pH </a:t>
            </a:r>
            <a:r>
              <a:rPr lang="it-IT" altLang="it-IT" sz="1800" b="0">
                <a:solidFill>
                  <a:srgbClr val="66FF33"/>
                </a:solidFill>
              </a:rPr>
              <a:t>acido</a:t>
            </a:r>
            <a:r>
              <a:rPr lang="it-IT" altLang="it-IT" sz="1800" b="0"/>
              <a:t>: composti insolubili con Fe ed Al</a:t>
            </a:r>
          </a:p>
        </p:txBody>
      </p:sp>
      <p:sp>
        <p:nvSpPr>
          <p:cNvPr id="5153" name="Rectangle 33"/>
          <p:cNvSpPr>
            <a:spLocks noChangeArrowheads="1"/>
          </p:cNvSpPr>
          <p:nvPr/>
        </p:nvSpPr>
        <p:spPr bwMode="auto">
          <a:xfrm>
            <a:off x="2743200" y="4572000"/>
            <a:ext cx="4648200" cy="3762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dirty="0" err="1"/>
              <a:t>pH</a:t>
            </a:r>
            <a:r>
              <a:rPr lang="it-IT" altLang="it-IT" sz="1800" b="0" dirty="0"/>
              <a:t> </a:t>
            </a:r>
            <a:r>
              <a:rPr lang="it-IT" altLang="it-IT" sz="1800" b="0" dirty="0">
                <a:solidFill>
                  <a:srgbClr val="0033CC"/>
                </a:solidFill>
              </a:rPr>
              <a:t>basico</a:t>
            </a:r>
            <a:r>
              <a:rPr lang="it-IT" altLang="it-IT" sz="1800" b="0" dirty="0"/>
              <a:t>: composti insolubili con Ca</a:t>
            </a:r>
          </a:p>
        </p:txBody>
      </p:sp>
      <p:sp>
        <p:nvSpPr>
          <p:cNvPr id="5154" name="Line 34"/>
          <p:cNvSpPr>
            <a:spLocks noChangeShapeType="1"/>
          </p:cNvSpPr>
          <p:nvPr/>
        </p:nvSpPr>
        <p:spPr bwMode="auto">
          <a:xfrm>
            <a:off x="2438400" y="4343400"/>
            <a:ext cx="3048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56" name="Line 36"/>
          <p:cNvSpPr>
            <a:spLocks noChangeShapeType="1"/>
          </p:cNvSpPr>
          <p:nvPr/>
        </p:nvSpPr>
        <p:spPr bwMode="auto">
          <a:xfrm flipV="1">
            <a:off x="2438400" y="3886200"/>
            <a:ext cx="2286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57" name="Line 37"/>
          <p:cNvSpPr>
            <a:spLocks noChangeShapeType="1"/>
          </p:cNvSpPr>
          <p:nvPr/>
        </p:nvSpPr>
        <p:spPr bwMode="auto">
          <a:xfrm>
            <a:off x="2438400" y="4343400"/>
            <a:ext cx="22860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58" name="Rectangle 38"/>
          <p:cNvSpPr>
            <a:spLocks noChangeArrowheads="1"/>
          </p:cNvSpPr>
          <p:nvPr/>
        </p:nvSpPr>
        <p:spPr bwMode="auto">
          <a:xfrm>
            <a:off x="838200" y="5603205"/>
            <a:ext cx="4572000" cy="3460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600" b="0"/>
              <a:t>Ulteriore ostacolo: scarsa mobilità dello ione fosfato</a:t>
            </a:r>
          </a:p>
        </p:txBody>
      </p:sp>
      <p:sp>
        <p:nvSpPr>
          <p:cNvPr id="5164" name="Rectangle 44"/>
          <p:cNvSpPr>
            <a:spLocks noChangeArrowheads="1"/>
          </p:cNvSpPr>
          <p:nvPr/>
        </p:nvSpPr>
        <p:spPr bwMode="auto">
          <a:xfrm>
            <a:off x="381000" y="304800"/>
            <a:ext cx="1905000" cy="167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Fosforo presente nel suolo deriva </a:t>
            </a:r>
            <a:r>
              <a:rPr lang="it-IT" altLang="it-IT" sz="1800" b="0">
                <a:solidFill>
                  <a:schemeClr val="accent1"/>
                </a:solidFill>
              </a:rPr>
              <a:t>dall’alterazione di minerali</a:t>
            </a:r>
            <a:r>
              <a:rPr lang="it-IT" altLang="it-IT" sz="1800" b="0"/>
              <a:t> stimolata da </a:t>
            </a:r>
            <a:r>
              <a:rPr lang="it-IT" altLang="it-IT" sz="1800" b="0" u="sng">
                <a:solidFill>
                  <a:schemeClr val="hlink"/>
                </a:solidFill>
              </a:rPr>
              <a:t>micorrize</a:t>
            </a:r>
            <a:r>
              <a:rPr lang="it-IT" altLang="it-IT" sz="1800" b="0"/>
              <a:t> ed </a:t>
            </a:r>
            <a:r>
              <a:rPr lang="it-IT" altLang="it-IT" sz="1800" b="0" u="sng">
                <a:solidFill>
                  <a:srgbClr val="008000"/>
                </a:solidFill>
              </a:rPr>
              <a:t>essudati radicali</a:t>
            </a:r>
          </a:p>
        </p:txBody>
      </p:sp>
      <p:sp>
        <p:nvSpPr>
          <p:cNvPr id="5165" name="Rectangle 45"/>
          <p:cNvSpPr>
            <a:spLocks noChangeArrowheads="1"/>
          </p:cNvSpPr>
          <p:nvPr/>
        </p:nvSpPr>
        <p:spPr bwMode="auto">
          <a:xfrm>
            <a:off x="2667000" y="304800"/>
            <a:ext cx="1600200" cy="673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solidFill>
                  <a:schemeClr val="accent1"/>
                </a:solidFill>
              </a:rPr>
              <a:t>Apatite Ca</a:t>
            </a:r>
            <a:r>
              <a:rPr lang="it-IT" altLang="it-IT" sz="1800" b="0" baseline="-25000">
                <a:solidFill>
                  <a:schemeClr val="accent1"/>
                </a:solidFill>
              </a:rPr>
              <a:t>5</a:t>
            </a:r>
            <a:r>
              <a:rPr lang="it-IT" altLang="it-IT" sz="1800" b="0">
                <a:solidFill>
                  <a:schemeClr val="accent1"/>
                </a:solidFill>
              </a:rPr>
              <a:t>(PO</a:t>
            </a:r>
            <a:r>
              <a:rPr lang="it-IT" altLang="it-IT" sz="1800" b="0" baseline="-25000">
                <a:solidFill>
                  <a:schemeClr val="accent1"/>
                </a:solidFill>
              </a:rPr>
              <a:t>4</a:t>
            </a:r>
            <a:r>
              <a:rPr lang="it-IT" altLang="it-IT" sz="1800" b="0">
                <a:solidFill>
                  <a:schemeClr val="accent1"/>
                </a:solidFill>
              </a:rPr>
              <a:t>)</a:t>
            </a:r>
            <a:r>
              <a:rPr lang="it-IT" altLang="it-IT" sz="1800" b="0" baseline="-25000">
                <a:solidFill>
                  <a:schemeClr val="accent1"/>
                </a:solidFill>
              </a:rPr>
              <a:t>3</a:t>
            </a:r>
            <a:r>
              <a:rPr lang="it-IT" altLang="it-IT" sz="1800" b="0">
                <a:solidFill>
                  <a:schemeClr val="accent1"/>
                </a:solidFill>
              </a:rPr>
              <a:t>OH</a:t>
            </a:r>
          </a:p>
        </p:txBody>
      </p:sp>
      <p:sp>
        <p:nvSpPr>
          <p:cNvPr id="5166" name="Line 46"/>
          <p:cNvSpPr>
            <a:spLocks noChangeShapeType="1"/>
          </p:cNvSpPr>
          <p:nvPr/>
        </p:nvSpPr>
        <p:spPr bwMode="auto">
          <a:xfrm flipV="1">
            <a:off x="2286000" y="1524000"/>
            <a:ext cx="22098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67" name="Line 47"/>
          <p:cNvSpPr>
            <a:spLocks noChangeShapeType="1"/>
          </p:cNvSpPr>
          <p:nvPr/>
        </p:nvSpPr>
        <p:spPr bwMode="auto">
          <a:xfrm flipV="1">
            <a:off x="1828800" y="685800"/>
            <a:ext cx="762000" cy="2286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68" name="Rectangle 48"/>
          <p:cNvSpPr>
            <a:spLocks noChangeArrowheads="1"/>
          </p:cNvSpPr>
          <p:nvPr/>
        </p:nvSpPr>
        <p:spPr bwMode="auto">
          <a:xfrm>
            <a:off x="4572000" y="304800"/>
            <a:ext cx="1905000" cy="167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Del fosforo presente nel suolo una piccola quantità è disponibile per la comunità biotica</a:t>
            </a:r>
            <a:endParaRPr lang="it-IT" altLang="it-IT" sz="1800" b="0" u="sng">
              <a:solidFill>
                <a:srgbClr val="008000"/>
              </a:solidFill>
            </a:endParaRPr>
          </a:p>
        </p:txBody>
      </p:sp>
      <p:sp>
        <p:nvSpPr>
          <p:cNvPr id="5169" name="Line 49"/>
          <p:cNvSpPr>
            <a:spLocks noChangeShapeType="1"/>
          </p:cNvSpPr>
          <p:nvPr/>
        </p:nvSpPr>
        <p:spPr bwMode="auto">
          <a:xfrm flipV="1">
            <a:off x="6324600" y="1295400"/>
            <a:ext cx="6096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5170" name="Line 50"/>
          <p:cNvSpPr>
            <a:spLocks noChangeShapeType="1"/>
          </p:cNvSpPr>
          <p:nvPr/>
        </p:nvSpPr>
        <p:spPr bwMode="auto">
          <a:xfrm>
            <a:off x="72390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171" name="Rectangle 51"/>
          <p:cNvSpPr>
            <a:spLocks noChangeArrowheads="1"/>
          </p:cNvSpPr>
          <p:nvPr/>
        </p:nvSpPr>
        <p:spPr bwMode="auto">
          <a:xfrm>
            <a:off x="2743200" y="4114800"/>
            <a:ext cx="4648200" cy="3762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t>pH </a:t>
            </a:r>
            <a:r>
              <a:rPr lang="it-IT" altLang="it-IT" sz="1800" b="0">
                <a:solidFill>
                  <a:srgbClr val="66FFFF"/>
                </a:solidFill>
              </a:rPr>
              <a:t>neutro</a:t>
            </a:r>
            <a:r>
              <a:rPr lang="it-IT" altLang="it-IT" sz="1800" b="0"/>
              <a:t>: maggiore disponibilità</a:t>
            </a:r>
          </a:p>
        </p:txBody>
      </p:sp>
    </p:spTree>
    <p:extLst>
      <p:ext uri="{BB962C8B-B14F-4D97-AF65-F5344CB8AC3E}">
        <p14:creationId xmlns:p14="http://schemas.microsoft.com/office/powerpoint/2010/main" val="31479946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5"/>
                                        </p:tgtEl>
                                        <p:attrNameLst>
                                          <p:attrName>style.visibility</p:attrName>
                                        </p:attrNameLst>
                                      </p:cBhvr>
                                      <p:to>
                                        <p:strVal val="visible"/>
                                      </p:to>
                                    </p:set>
                                    <p:animEffect transition="in" filter="wipe(up)">
                                      <p:cBhvr>
                                        <p:cTn id="7" dur="500"/>
                                        <p:tgtEl>
                                          <p:spTgt spid="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5" grpId="0" animBg="1"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304800" y="533400"/>
            <a:ext cx="4343400"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solidFill>
                  <a:srgbClr val="CC3300"/>
                </a:solidFill>
              </a:rPr>
              <a:t>Sono importanti nella traslocazione del fosfato dal terreno alle piante</a:t>
            </a:r>
          </a:p>
        </p:txBody>
      </p:sp>
      <p:sp>
        <p:nvSpPr>
          <p:cNvPr id="8197" name="Rectangle 5"/>
          <p:cNvSpPr>
            <a:spLocks noChangeArrowheads="1"/>
          </p:cNvSpPr>
          <p:nvPr/>
        </p:nvSpPr>
        <p:spPr bwMode="auto">
          <a:xfrm>
            <a:off x="5410200" y="1447800"/>
            <a:ext cx="3424238"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dirty="0">
                <a:solidFill>
                  <a:srgbClr val="FFFF00"/>
                </a:solidFill>
              </a:rPr>
              <a:t>Gli animali eliminano l’eccesso di fosforo come sali nelle urine</a:t>
            </a:r>
          </a:p>
        </p:txBody>
      </p:sp>
      <p:sp>
        <p:nvSpPr>
          <p:cNvPr id="8199" name="Rectangle 7"/>
          <p:cNvSpPr>
            <a:spLocks noChangeArrowheads="1"/>
          </p:cNvSpPr>
          <p:nvPr/>
        </p:nvSpPr>
        <p:spPr bwMode="auto">
          <a:xfrm>
            <a:off x="228600" y="152400"/>
            <a:ext cx="4191000"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b="0"/>
              <a:t>Le comunità di simbiosi micorriziche </a:t>
            </a:r>
          </a:p>
        </p:txBody>
      </p:sp>
      <p:sp>
        <p:nvSpPr>
          <p:cNvPr id="8203" name="Rectangle 11"/>
          <p:cNvSpPr>
            <a:spLocks noChangeArrowheads="1"/>
          </p:cNvSpPr>
          <p:nvPr/>
        </p:nvSpPr>
        <p:spPr bwMode="auto">
          <a:xfrm>
            <a:off x="5257800" y="152400"/>
            <a:ext cx="3119438" cy="101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b="0">
                <a:solidFill>
                  <a:srgbClr val="008080"/>
                </a:solidFill>
              </a:rPr>
              <a:t>Il fosfato assorbito viene incorporato in diversi tipi di composti organici</a:t>
            </a:r>
          </a:p>
        </p:txBody>
      </p:sp>
      <p:sp>
        <p:nvSpPr>
          <p:cNvPr id="8204" name="Rectangle 12"/>
          <p:cNvSpPr>
            <a:spLocks noChangeArrowheads="1"/>
          </p:cNvSpPr>
          <p:nvPr/>
        </p:nvSpPr>
        <p:spPr bwMode="auto">
          <a:xfrm>
            <a:off x="228600" y="2286000"/>
            <a:ext cx="8763000" cy="711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b="0"/>
              <a:t>L’uomo ha immesso nel ciclo una grossa quantità di fosforo estraendolo dalle rocce sedimentarie per produrre fertilizzanti!</a:t>
            </a:r>
          </a:p>
        </p:txBody>
      </p:sp>
      <p:sp>
        <p:nvSpPr>
          <p:cNvPr id="8207" name="Rectangle 15"/>
          <p:cNvSpPr>
            <a:spLocks noChangeArrowheads="1"/>
          </p:cNvSpPr>
          <p:nvPr/>
        </p:nvSpPr>
        <p:spPr bwMode="auto">
          <a:xfrm>
            <a:off x="914400" y="2971800"/>
            <a:ext cx="7924800" cy="406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2000" b="0">
                <a:solidFill>
                  <a:srgbClr val="FFFF00"/>
                </a:solidFill>
                <a:effectLst>
                  <a:outerShdw blurRad="38100" dist="38100" dir="2700000" algn="tl">
                    <a:srgbClr val="C0C0C0"/>
                  </a:outerShdw>
                </a:effectLst>
              </a:rPr>
              <a:t>Il flusso del fosforo dai fiumi ai mari è molto importante ed è aumentato per</a:t>
            </a:r>
          </a:p>
        </p:txBody>
      </p:sp>
      <p:sp>
        <p:nvSpPr>
          <p:cNvPr id="8196" name="Rectangle 4"/>
          <p:cNvSpPr>
            <a:spLocks noChangeArrowheads="1"/>
          </p:cNvSpPr>
          <p:nvPr/>
        </p:nvSpPr>
        <p:spPr bwMode="auto">
          <a:xfrm>
            <a:off x="4953000" y="1143000"/>
            <a:ext cx="3124200" cy="3762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solidFill>
                  <a:srgbClr val="CC00FF"/>
                </a:solidFill>
              </a:rPr>
              <a:t>Passa nelle catene alimentari</a:t>
            </a:r>
          </a:p>
        </p:txBody>
      </p:sp>
      <p:sp>
        <p:nvSpPr>
          <p:cNvPr id="8213" name="Rectangle 21"/>
          <p:cNvSpPr>
            <a:spLocks noChangeArrowheads="1"/>
          </p:cNvSpPr>
          <p:nvPr/>
        </p:nvSpPr>
        <p:spPr bwMode="auto">
          <a:xfrm>
            <a:off x="152400" y="4419600"/>
            <a:ext cx="4114800"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b="0"/>
              <a:t>Quando il fosfato arriva al mare viene depositato nei sedimenti profondi </a:t>
            </a:r>
          </a:p>
        </p:txBody>
      </p:sp>
      <p:sp>
        <p:nvSpPr>
          <p:cNvPr id="8214" name="Rectangle 22"/>
          <p:cNvSpPr>
            <a:spLocks noChangeArrowheads="1"/>
          </p:cNvSpPr>
          <p:nvPr/>
        </p:nvSpPr>
        <p:spPr bwMode="auto">
          <a:xfrm>
            <a:off x="914400" y="5105400"/>
            <a:ext cx="4038600"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b="0"/>
              <a:t>e viene escluso dal ciclo per centinaia di milioni di anni!</a:t>
            </a:r>
          </a:p>
        </p:txBody>
      </p:sp>
      <p:sp>
        <p:nvSpPr>
          <p:cNvPr id="8215" name="Rectangle 23"/>
          <p:cNvSpPr>
            <a:spLocks noChangeArrowheads="1"/>
          </p:cNvSpPr>
          <p:nvPr/>
        </p:nvSpPr>
        <p:spPr bwMode="auto">
          <a:xfrm>
            <a:off x="4709864" y="5486400"/>
            <a:ext cx="4038600" cy="5905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600" b="0"/>
              <a:t>Una piccola parte del fosforo torna sulla terraferma grazie al guano</a:t>
            </a:r>
          </a:p>
        </p:txBody>
      </p:sp>
      <p:grpSp>
        <p:nvGrpSpPr>
          <p:cNvPr id="8219" name="Group 27"/>
          <p:cNvGrpSpPr>
            <a:grpSpLocks/>
          </p:cNvGrpSpPr>
          <p:nvPr/>
        </p:nvGrpSpPr>
        <p:grpSpPr bwMode="auto">
          <a:xfrm>
            <a:off x="2667000" y="3352800"/>
            <a:ext cx="4953000" cy="528638"/>
            <a:chOff x="1680" y="2112"/>
            <a:chExt cx="3120" cy="333"/>
          </a:xfrm>
        </p:grpSpPr>
        <p:sp>
          <p:nvSpPr>
            <p:cNvPr id="8205" name="Rectangle 13"/>
            <p:cNvSpPr>
              <a:spLocks noChangeArrowheads="1"/>
            </p:cNvSpPr>
            <p:nvPr/>
          </p:nvSpPr>
          <p:spPr bwMode="auto">
            <a:xfrm>
              <a:off x="1680" y="2208"/>
              <a:ext cx="1680" cy="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b="0"/>
                <a:t>Erosione</a:t>
              </a:r>
            </a:p>
          </p:txBody>
        </p:sp>
        <p:sp>
          <p:nvSpPr>
            <p:cNvPr id="8216" name="Line 24"/>
            <p:cNvSpPr>
              <a:spLocks noChangeShapeType="1"/>
            </p:cNvSpPr>
            <p:nvPr/>
          </p:nvSpPr>
          <p:spPr bwMode="auto">
            <a:xfrm flipH="1">
              <a:off x="3360" y="2112"/>
              <a:ext cx="1440" cy="14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grpSp>
      <p:grpSp>
        <p:nvGrpSpPr>
          <p:cNvPr id="8220" name="Group 28"/>
          <p:cNvGrpSpPr>
            <a:grpSpLocks/>
          </p:cNvGrpSpPr>
          <p:nvPr/>
        </p:nvGrpSpPr>
        <p:grpSpPr bwMode="auto">
          <a:xfrm>
            <a:off x="4495800" y="3352800"/>
            <a:ext cx="3124200" cy="909638"/>
            <a:chOff x="2832" y="2112"/>
            <a:chExt cx="1968" cy="573"/>
          </a:xfrm>
        </p:grpSpPr>
        <p:sp>
          <p:nvSpPr>
            <p:cNvPr id="8206" name="Rectangle 14"/>
            <p:cNvSpPr>
              <a:spLocks noChangeArrowheads="1"/>
            </p:cNvSpPr>
            <p:nvPr/>
          </p:nvSpPr>
          <p:spPr bwMode="auto">
            <a:xfrm>
              <a:off x="2832" y="2448"/>
              <a:ext cx="1680" cy="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b="0"/>
                <a:t>Inquinamento</a:t>
              </a:r>
            </a:p>
          </p:txBody>
        </p:sp>
        <p:sp>
          <p:nvSpPr>
            <p:cNvPr id="8217" name="Line 25"/>
            <p:cNvSpPr>
              <a:spLocks noChangeShapeType="1"/>
            </p:cNvSpPr>
            <p:nvPr/>
          </p:nvSpPr>
          <p:spPr bwMode="auto">
            <a:xfrm flipH="1">
              <a:off x="4080" y="2112"/>
              <a:ext cx="720" cy="2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grpSp>
      <p:grpSp>
        <p:nvGrpSpPr>
          <p:cNvPr id="8221" name="Group 29"/>
          <p:cNvGrpSpPr>
            <a:grpSpLocks/>
          </p:cNvGrpSpPr>
          <p:nvPr/>
        </p:nvGrpSpPr>
        <p:grpSpPr bwMode="auto">
          <a:xfrm>
            <a:off x="5943600" y="3352800"/>
            <a:ext cx="3048000" cy="1290638"/>
            <a:chOff x="3744" y="2112"/>
            <a:chExt cx="1920" cy="813"/>
          </a:xfrm>
        </p:grpSpPr>
        <p:sp>
          <p:nvSpPr>
            <p:cNvPr id="8212" name="Rectangle 20"/>
            <p:cNvSpPr>
              <a:spLocks noChangeArrowheads="1"/>
            </p:cNvSpPr>
            <p:nvPr/>
          </p:nvSpPr>
          <p:spPr bwMode="auto">
            <a:xfrm>
              <a:off x="3744" y="2688"/>
              <a:ext cx="1920" cy="2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800" b="0"/>
                <a:t>Dilavamento fertilizzanti</a:t>
              </a:r>
            </a:p>
          </p:txBody>
        </p:sp>
        <p:sp>
          <p:nvSpPr>
            <p:cNvPr id="8218" name="Line 26"/>
            <p:cNvSpPr>
              <a:spLocks noChangeShapeType="1"/>
            </p:cNvSpPr>
            <p:nvPr/>
          </p:nvSpPr>
          <p:spPr bwMode="auto">
            <a:xfrm>
              <a:off x="4848" y="2112"/>
              <a:ext cx="0" cy="5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grpSp>
      <p:grpSp>
        <p:nvGrpSpPr>
          <p:cNvPr id="8224" name="Group 32"/>
          <p:cNvGrpSpPr>
            <a:grpSpLocks/>
          </p:cNvGrpSpPr>
          <p:nvPr/>
        </p:nvGrpSpPr>
        <p:grpSpPr bwMode="auto">
          <a:xfrm>
            <a:off x="3505200" y="6019800"/>
            <a:ext cx="3886200" cy="638175"/>
            <a:chOff x="2208" y="3792"/>
            <a:chExt cx="2448" cy="402"/>
          </a:xfrm>
        </p:grpSpPr>
        <p:sp>
          <p:nvSpPr>
            <p:cNvPr id="8222" name="Text Box 30"/>
            <p:cNvSpPr txBox="1">
              <a:spLocks noChangeArrowheads="1"/>
            </p:cNvSpPr>
            <p:nvPr/>
          </p:nvSpPr>
          <p:spPr bwMode="auto">
            <a:xfrm>
              <a:off x="2208" y="3984"/>
              <a:ext cx="24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1600" b="0"/>
                <a:t>escrementi di uccelli che si nutrono di pesci</a:t>
              </a:r>
              <a:endParaRPr lang="it-IT" altLang="it-IT" sz="2000"/>
            </a:p>
          </p:txBody>
        </p:sp>
        <p:sp>
          <p:nvSpPr>
            <p:cNvPr id="8223" name="Line 31"/>
            <p:cNvSpPr>
              <a:spLocks noChangeShapeType="1"/>
            </p:cNvSpPr>
            <p:nvPr/>
          </p:nvSpPr>
          <p:spPr bwMode="auto">
            <a:xfrm flipH="1">
              <a:off x="3969" y="3792"/>
              <a:ext cx="351" cy="1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grpSp>
    </p:spTree>
    <p:extLst>
      <p:ext uri="{BB962C8B-B14F-4D97-AF65-F5344CB8AC3E}">
        <p14:creationId xmlns:p14="http://schemas.microsoft.com/office/powerpoint/2010/main" val="1913773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03"/>
                                        </p:tgtEl>
                                        <p:attrNameLst>
                                          <p:attrName>style.visibility</p:attrName>
                                        </p:attrNameLst>
                                      </p:cBhvr>
                                      <p:to>
                                        <p:strVal val="visible"/>
                                      </p:to>
                                    </p:set>
                                    <p:animEffect transition="in" filter="wipe(left)">
                                      <p:cBhvr>
                                        <p:cTn id="12" dur="500"/>
                                        <p:tgtEl>
                                          <p:spTgt spid="82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ipe(right)">
                                      <p:cBhvr>
                                        <p:cTn id="17" dur="500"/>
                                        <p:tgtEl>
                                          <p:spTgt spid="8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7"/>
                                        </p:tgtEl>
                                        <p:attrNameLst>
                                          <p:attrName>style.visibility</p:attrName>
                                        </p:attrNameLst>
                                      </p:cBhvr>
                                      <p:to>
                                        <p:strVal val="visible"/>
                                      </p:to>
                                    </p:set>
                                    <p:animEffect transition="in" filter="wipe(left)">
                                      <p:cBhvr>
                                        <p:cTn id="22" dur="500"/>
                                        <p:tgtEl>
                                          <p:spTgt spid="8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8204"/>
                                        </p:tgtEl>
                                        <p:attrNameLst>
                                          <p:attrName>style.visibility</p:attrName>
                                        </p:attrNameLst>
                                      </p:cBhvr>
                                      <p:to>
                                        <p:strVal val="visible"/>
                                      </p:to>
                                    </p:set>
                                    <p:anim calcmode="lin" valueType="num">
                                      <p:cBhvr>
                                        <p:cTn id="27" dur="1000" fill="hold"/>
                                        <p:tgtEl>
                                          <p:spTgt spid="8204"/>
                                        </p:tgtEl>
                                        <p:attrNameLst>
                                          <p:attrName>ppt_w</p:attrName>
                                        </p:attrNameLst>
                                      </p:cBhvr>
                                      <p:tavLst>
                                        <p:tav tm="0">
                                          <p:val>
                                            <p:fltVal val="0"/>
                                          </p:val>
                                        </p:tav>
                                        <p:tav tm="100000">
                                          <p:val>
                                            <p:strVal val="#ppt_w"/>
                                          </p:val>
                                        </p:tav>
                                      </p:tavLst>
                                    </p:anim>
                                    <p:anim calcmode="lin" valueType="num">
                                      <p:cBhvr>
                                        <p:cTn id="28" dur="1000" fill="hold"/>
                                        <p:tgtEl>
                                          <p:spTgt spid="8204"/>
                                        </p:tgtEl>
                                        <p:attrNameLst>
                                          <p:attrName>ppt_h</p:attrName>
                                        </p:attrNameLst>
                                      </p:cBhvr>
                                      <p:tavLst>
                                        <p:tav tm="0">
                                          <p:val>
                                            <p:fltVal val="0"/>
                                          </p:val>
                                        </p:tav>
                                        <p:tav tm="100000">
                                          <p:val>
                                            <p:strVal val="#ppt_h"/>
                                          </p:val>
                                        </p:tav>
                                      </p:tavLst>
                                    </p:anim>
                                    <p:anim calcmode="lin" valueType="num">
                                      <p:cBhvr>
                                        <p:cTn id="29" dur="1000" fill="hold"/>
                                        <p:tgtEl>
                                          <p:spTgt spid="8204"/>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2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8207"/>
                                        </p:tgtEl>
                                        <p:attrNameLst>
                                          <p:attrName>style.visibility</p:attrName>
                                        </p:attrNameLst>
                                      </p:cBhvr>
                                      <p:to>
                                        <p:strVal val="visible"/>
                                      </p:to>
                                    </p:set>
                                    <p:anim calcmode="lin" valueType="num">
                                      <p:cBhvr>
                                        <p:cTn id="35" dur="500" fill="hold"/>
                                        <p:tgtEl>
                                          <p:spTgt spid="8207"/>
                                        </p:tgtEl>
                                        <p:attrNameLst>
                                          <p:attrName>ppt_w</p:attrName>
                                        </p:attrNameLst>
                                      </p:cBhvr>
                                      <p:tavLst>
                                        <p:tav tm="0">
                                          <p:val>
                                            <p:fltVal val="0"/>
                                          </p:val>
                                        </p:tav>
                                        <p:tav tm="100000">
                                          <p:val>
                                            <p:strVal val="#ppt_w"/>
                                          </p:val>
                                        </p:tav>
                                      </p:tavLst>
                                    </p:anim>
                                    <p:anim calcmode="lin" valueType="num">
                                      <p:cBhvr>
                                        <p:cTn id="36" dur="500" fill="hold"/>
                                        <p:tgtEl>
                                          <p:spTgt spid="8207"/>
                                        </p:tgtEl>
                                        <p:attrNameLst>
                                          <p:attrName>ppt_h</p:attrName>
                                        </p:attrNameLst>
                                      </p:cBhvr>
                                      <p:tavLst>
                                        <p:tav tm="0">
                                          <p:val>
                                            <p:fltVal val="0"/>
                                          </p:val>
                                        </p:tav>
                                        <p:tav tm="100000">
                                          <p:val>
                                            <p:strVal val="#ppt_h"/>
                                          </p:val>
                                        </p:tav>
                                      </p:tavLst>
                                    </p:anim>
                                    <p:anim calcmode="lin" valueType="num">
                                      <p:cBhvr>
                                        <p:cTn id="37" dur="500" fill="hold"/>
                                        <p:tgtEl>
                                          <p:spTgt spid="8207"/>
                                        </p:tgtEl>
                                        <p:attrNameLst>
                                          <p:attrName>ppt_x</p:attrName>
                                        </p:attrNameLst>
                                      </p:cBhvr>
                                      <p:tavLst>
                                        <p:tav tm="0">
                                          <p:val>
                                            <p:fltVal val="0.5"/>
                                          </p:val>
                                        </p:tav>
                                        <p:tav tm="100000">
                                          <p:val>
                                            <p:strVal val="#ppt_x"/>
                                          </p:val>
                                        </p:tav>
                                      </p:tavLst>
                                    </p:anim>
                                    <p:anim calcmode="lin" valueType="num">
                                      <p:cBhvr>
                                        <p:cTn id="38" dur="500" fill="hold"/>
                                        <p:tgtEl>
                                          <p:spTgt spid="8207"/>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8219"/>
                                        </p:tgtEl>
                                        <p:attrNameLst>
                                          <p:attrName>style.visibility</p:attrName>
                                        </p:attrNameLst>
                                      </p:cBhvr>
                                      <p:to>
                                        <p:strVal val="visible"/>
                                      </p:to>
                                    </p:set>
                                    <p:animEffect transition="in" filter="wipe(left)">
                                      <p:cBhvr>
                                        <p:cTn id="43" dur="500"/>
                                        <p:tgtEl>
                                          <p:spTgt spid="82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nodeType="clickEffect">
                                  <p:stCondLst>
                                    <p:cond delay="0"/>
                                  </p:stCondLst>
                                  <p:childTnLst>
                                    <p:set>
                                      <p:cBhvr>
                                        <p:cTn id="47" dur="1" fill="hold">
                                          <p:stCondLst>
                                            <p:cond delay="0"/>
                                          </p:stCondLst>
                                        </p:cTn>
                                        <p:tgtEl>
                                          <p:spTgt spid="8220"/>
                                        </p:tgtEl>
                                        <p:attrNameLst>
                                          <p:attrName>style.visibility</p:attrName>
                                        </p:attrNameLst>
                                      </p:cBhvr>
                                      <p:to>
                                        <p:strVal val="visible"/>
                                      </p:to>
                                    </p:set>
                                    <p:animEffect transition="in" filter="wipe(right)">
                                      <p:cBhvr>
                                        <p:cTn id="48" dur="500"/>
                                        <p:tgtEl>
                                          <p:spTgt spid="82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nodeType="clickEffect">
                                  <p:stCondLst>
                                    <p:cond delay="0"/>
                                  </p:stCondLst>
                                  <p:childTnLst>
                                    <p:set>
                                      <p:cBhvr>
                                        <p:cTn id="52" dur="1" fill="hold">
                                          <p:stCondLst>
                                            <p:cond delay="0"/>
                                          </p:stCondLst>
                                        </p:cTn>
                                        <p:tgtEl>
                                          <p:spTgt spid="8221"/>
                                        </p:tgtEl>
                                        <p:attrNameLst>
                                          <p:attrName>style.visibility</p:attrName>
                                        </p:attrNameLst>
                                      </p:cBhvr>
                                      <p:to>
                                        <p:strVal val="visible"/>
                                      </p:to>
                                    </p:set>
                                    <p:animEffect transition="in" filter="wipe(right)">
                                      <p:cBhvr>
                                        <p:cTn id="53" dur="500"/>
                                        <p:tgtEl>
                                          <p:spTgt spid="822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8213"/>
                                        </p:tgtEl>
                                        <p:attrNameLst>
                                          <p:attrName>style.visibility</p:attrName>
                                        </p:attrNameLst>
                                      </p:cBhvr>
                                      <p:to>
                                        <p:strVal val="visible"/>
                                      </p:to>
                                    </p:set>
                                    <p:anim calcmode="lin" valueType="num">
                                      <p:cBhvr additive="base">
                                        <p:cTn id="58" dur="500" fill="hold"/>
                                        <p:tgtEl>
                                          <p:spTgt spid="8213"/>
                                        </p:tgtEl>
                                        <p:attrNameLst>
                                          <p:attrName>ppt_x</p:attrName>
                                        </p:attrNameLst>
                                      </p:cBhvr>
                                      <p:tavLst>
                                        <p:tav tm="0">
                                          <p:val>
                                            <p:strVal val="0-#ppt_w/2"/>
                                          </p:val>
                                        </p:tav>
                                        <p:tav tm="100000">
                                          <p:val>
                                            <p:strVal val="#ppt_x"/>
                                          </p:val>
                                        </p:tav>
                                      </p:tavLst>
                                    </p:anim>
                                    <p:anim calcmode="lin" valueType="num">
                                      <p:cBhvr additive="base">
                                        <p:cTn id="59"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8214"/>
                                        </p:tgtEl>
                                        <p:attrNameLst>
                                          <p:attrName>style.visibility</p:attrName>
                                        </p:attrNameLst>
                                      </p:cBhvr>
                                      <p:to>
                                        <p:strVal val="visible"/>
                                      </p:to>
                                    </p:set>
                                    <p:anim calcmode="lin" valueType="num">
                                      <p:cBhvr additive="base">
                                        <p:cTn id="64" dur="500" fill="hold"/>
                                        <p:tgtEl>
                                          <p:spTgt spid="8214"/>
                                        </p:tgtEl>
                                        <p:attrNameLst>
                                          <p:attrName>ppt_x</p:attrName>
                                        </p:attrNameLst>
                                      </p:cBhvr>
                                      <p:tavLst>
                                        <p:tav tm="0">
                                          <p:val>
                                            <p:strVal val="0-#ppt_w/2"/>
                                          </p:val>
                                        </p:tav>
                                        <p:tav tm="100000">
                                          <p:val>
                                            <p:strVal val="#ppt_x"/>
                                          </p:val>
                                        </p:tav>
                                      </p:tavLst>
                                    </p:anim>
                                    <p:anim calcmode="lin" valueType="num">
                                      <p:cBhvr additive="base">
                                        <p:cTn id="65"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215"/>
                                        </p:tgtEl>
                                        <p:attrNameLst>
                                          <p:attrName>style.visibility</p:attrName>
                                        </p:attrNameLst>
                                      </p:cBhvr>
                                      <p:to>
                                        <p:strVal val="visible"/>
                                      </p:to>
                                    </p:set>
                                    <p:anim calcmode="lin" valueType="num">
                                      <p:cBhvr additive="base">
                                        <p:cTn id="70" dur="500" fill="hold"/>
                                        <p:tgtEl>
                                          <p:spTgt spid="8215"/>
                                        </p:tgtEl>
                                        <p:attrNameLst>
                                          <p:attrName>ppt_x</p:attrName>
                                        </p:attrNameLst>
                                      </p:cBhvr>
                                      <p:tavLst>
                                        <p:tav tm="0">
                                          <p:val>
                                            <p:strVal val="#ppt_x"/>
                                          </p:val>
                                        </p:tav>
                                        <p:tav tm="100000">
                                          <p:val>
                                            <p:strVal val="#ppt_x"/>
                                          </p:val>
                                        </p:tav>
                                      </p:tavLst>
                                    </p:anim>
                                    <p:anim calcmode="lin" valueType="num">
                                      <p:cBhvr additive="base">
                                        <p:cTn id="71" dur="500" fill="hold"/>
                                        <p:tgtEl>
                                          <p:spTgt spid="8215"/>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nodeType="clickEffect">
                                  <p:stCondLst>
                                    <p:cond delay="0"/>
                                  </p:stCondLst>
                                  <p:childTnLst>
                                    <p:set>
                                      <p:cBhvr>
                                        <p:cTn id="75" dur="1" fill="hold">
                                          <p:stCondLst>
                                            <p:cond delay="0"/>
                                          </p:stCondLst>
                                        </p:cTn>
                                        <p:tgtEl>
                                          <p:spTgt spid="8224"/>
                                        </p:tgtEl>
                                        <p:attrNameLst>
                                          <p:attrName>style.visibility</p:attrName>
                                        </p:attrNameLst>
                                      </p:cBhvr>
                                      <p:to>
                                        <p:strVal val="visible"/>
                                      </p:to>
                                    </p:set>
                                    <p:animEffect transition="in" filter="wipe(down)">
                                      <p:cBhvr>
                                        <p:cTn id="76" dur="500"/>
                                        <p:tgtEl>
                                          <p:spTgt spid="8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autoUpdateAnimBg="0"/>
      <p:bldP spid="8197" grpId="0" animBg="1" autoUpdateAnimBg="0"/>
      <p:bldP spid="8203" grpId="0" animBg="1" autoUpdateAnimBg="0"/>
      <p:bldP spid="8204" grpId="0" animBg="1" autoUpdateAnimBg="0"/>
      <p:bldP spid="8207" grpId="0" animBg="1" autoUpdateAnimBg="0"/>
      <p:bldP spid="8196" grpId="0" animBg="1" autoUpdateAnimBg="0"/>
      <p:bldP spid="8213" grpId="0" animBg="1" autoUpdateAnimBg="0"/>
      <p:bldP spid="8214" grpId="0" animBg="1" autoUpdateAnimBg="0"/>
      <p:bldP spid="8215" grpId="0" animBg="1"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58370" name="Picture 4" descr="G:\frauk1.jpg"/>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l="3069" t="7559" r="21983" b="16095"/>
          <a:stretch/>
        </p:blipFill>
        <p:spPr>
          <a:xfrm>
            <a:off x="0" y="760413"/>
            <a:ext cx="8843749" cy="6097587"/>
          </a:xfrm>
        </p:spPr>
      </p:pic>
      <p:sp>
        <p:nvSpPr>
          <p:cNvPr id="4" name="Rectangle 2"/>
          <p:cNvSpPr txBox="1">
            <a:spLocks noChangeArrowheads="1"/>
          </p:cNvSpPr>
          <p:nvPr/>
        </p:nvSpPr>
        <p:spPr bwMode="auto">
          <a:xfrm>
            <a:off x="684213" y="188913"/>
            <a:ext cx="7772400" cy="1143000"/>
          </a:xfrm>
          <a:prstGeom prst="rect">
            <a:avLst/>
          </a:prstGeom>
          <a:noFill/>
          <a:ln w="9525">
            <a:noFill/>
            <a:miter lim="800000"/>
            <a:headEnd/>
            <a:tailEnd/>
          </a:ln>
          <a:effectLst/>
        </p:spPr>
        <p:txBody>
          <a:bodyPr anchor="ctr"/>
          <a:lstStyle/>
          <a:p>
            <a:pPr algn="ctr" eaLnBrk="0" hangingPunct="0">
              <a:defRPr/>
            </a:pPr>
            <a:r>
              <a:rPr lang="it-IT" sz="4400" kern="0" dirty="0" smtClean="0">
                <a:solidFill>
                  <a:schemeClr val="bg1"/>
                </a:solidFill>
                <a:effectLst>
                  <a:outerShdw blurRad="38100" dist="38100" dir="2700000" algn="tl">
                    <a:srgbClr val="000000"/>
                  </a:outerShdw>
                </a:effectLst>
                <a:ea typeface="+mj-ea"/>
                <a:cs typeface="+mj-cs"/>
              </a:rPr>
              <a:t>4. Ciclo </a:t>
            </a:r>
            <a:r>
              <a:rPr lang="it-IT" sz="4400" kern="0" dirty="0">
                <a:solidFill>
                  <a:schemeClr val="bg1"/>
                </a:solidFill>
                <a:effectLst>
                  <a:outerShdw blurRad="38100" dist="38100" dir="2700000" algn="tl">
                    <a:srgbClr val="000000"/>
                  </a:outerShdw>
                </a:effectLst>
                <a:ea typeface="+mj-ea"/>
                <a:cs typeface="+mj-cs"/>
              </a:rPr>
              <a:t>dello Zolfo</a:t>
            </a:r>
          </a:p>
        </p:txBody>
      </p:sp>
    </p:spTree>
    <p:extLst>
      <p:ext uri="{BB962C8B-B14F-4D97-AF65-F5344CB8AC3E}">
        <p14:creationId xmlns:p14="http://schemas.microsoft.com/office/powerpoint/2010/main" val="3675956013"/>
      </p:ext>
    </p:ext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a:hlinkClick r:id="" action="ppaction://ole?verb=0"/>
          </p:cNvPr>
          <p:cNvGraphicFramePr>
            <a:graphicFrameLocks/>
          </p:cNvGraphicFramePr>
          <p:nvPr/>
        </p:nvGraphicFramePr>
        <p:xfrm>
          <a:off x="3733800" y="2133600"/>
          <a:ext cx="1905000" cy="1490663"/>
        </p:xfrm>
        <a:graphic>
          <a:graphicData uri="http://schemas.openxmlformats.org/presentationml/2006/ole">
            <mc:AlternateContent xmlns:mc="http://schemas.openxmlformats.org/markup-compatibility/2006">
              <mc:Choice xmlns:v="urn:schemas-microsoft-com:vml" Requires="v">
                <p:oleObj spid="_x0000_s360452" name="Clip" r:id="rId3" imgW="7858125" imgH="4208145" progId="">
                  <p:embed/>
                </p:oleObj>
              </mc:Choice>
              <mc:Fallback>
                <p:oleObj name="Clip" r:id="rId3" imgW="7858125" imgH="4208145"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33600"/>
                        <a:ext cx="1905000"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5" name="Rectangle 3"/>
          <p:cNvSpPr>
            <a:spLocks noChangeArrowheads="1"/>
          </p:cNvSpPr>
          <p:nvPr/>
        </p:nvSpPr>
        <p:spPr bwMode="auto">
          <a:xfrm>
            <a:off x="0" y="3562350"/>
            <a:ext cx="9144000" cy="3295650"/>
          </a:xfrm>
          <a:prstGeom prst="rect">
            <a:avLst/>
          </a:prstGeom>
          <a:solidFill>
            <a:srgbClr val="D0A07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59396" name="Rectangle 5"/>
          <p:cNvSpPr>
            <a:spLocks noChangeArrowheads="1"/>
          </p:cNvSpPr>
          <p:nvPr/>
        </p:nvSpPr>
        <p:spPr bwMode="auto">
          <a:xfrm>
            <a:off x="549275" y="2849563"/>
            <a:ext cx="1316038" cy="742950"/>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rgbClr val="FFFF00"/>
                </a:solidFill>
              </a:rPr>
              <a:t>Concimi </a:t>
            </a:r>
          </a:p>
          <a:p>
            <a:pPr algn="ctr" eaLnBrk="1" hangingPunct="1">
              <a:spcBef>
                <a:spcPct val="50000"/>
              </a:spcBef>
              <a:buClrTx/>
              <a:buFontTx/>
              <a:buNone/>
            </a:pPr>
            <a:r>
              <a:rPr lang="en-US" altLang="it-IT" sz="1400">
                <a:solidFill>
                  <a:srgbClr val="FFFF00"/>
                </a:solidFill>
              </a:rPr>
              <a:t>Animali</a:t>
            </a:r>
          </a:p>
        </p:txBody>
      </p:sp>
      <p:sp>
        <p:nvSpPr>
          <p:cNvPr id="59397" name="Rectangle 6"/>
          <p:cNvSpPr>
            <a:spLocks noChangeArrowheads="1"/>
          </p:cNvSpPr>
          <p:nvPr/>
        </p:nvSpPr>
        <p:spPr bwMode="auto">
          <a:xfrm>
            <a:off x="6172200" y="2209800"/>
            <a:ext cx="1066800" cy="514350"/>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rgbClr val="FFFF00"/>
                </a:solidFill>
              </a:rPr>
              <a:t>Fertilizzanti</a:t>
            </a:r>
          </a:p>
          <a:p>
            <a:pPr algn="ctr" eaLnBrk="1" hangingPunct="1">
              <a:spcBef>
                <a:spcPct val="50000"/>
              </a:spcBef>
              <a:buClrTx/>
              <a:buFontTx/>
              <a:buNone/>
            </a:pPr>
            <a:r>
              <a:rPr lang="en-US" altLang="it-IT" sz="1400">
                <a:solidFill>
                  <a:srgbClr val="FFFF00"/>
                </a:solidFill>
              </a:rPr>
              <a:t>minerali</a:t>
            </a:r>
          </a:p>
        </p:txBody>
      </p:sp>
      <p:sp>
        <p:nvSpPr>
          <p:cNvPr id="59398" name="AutoShape 7"/>
          <p:cNvSpPr>
            <a:spLocks noChangeArrowheads="1"/>
          </p:cNvSpPr>
          <p:nvPr/>
        </p:nvSpPr>
        <p:spPr bwMode="auto">
          <a:xfrm>
            <a:off x="4597400" y="1625600"/>
            <a:ext cx="898525" cy="533400"/>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Raccolto</a:t>
            </a:r>
          </a:p>
        </p:txBody>
      </p:sp>
      <p:sp>
        <p:nvSpPr>
          <p:cNvPr id="59399" name="AutoShape 8"/>
          <p:cNvSpPr>
            <a:spLocks noChangeArrowheads="1"/>
          </p:cNvSpPr>
          <p:nvPr/>
        </p:nvSpPr>
        <p:spPr bwMode="auto">
          <a:xfrm>
            <a:off x="7072313" y="3527425"/>
            <a:ext cx="1562100" cy="519113"/>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Runoff ed </a:t>
            </a:r>
          </a:p>
          <a:p>
            <a:pPr algn="ctr" eaLnBrk="1" hangingPunct="1">
              <a:spcBef>
                <a:spcPct val="50000"/>
              </a:spcBef>
              <a:buClrTx/>
              <a:buFontTx/>
              <a:buNone/>
            </a:pPr>
            <a:r>
              <a:rPr lang="en-US" altLang="it-IT" sz="1400">
                <a:solidFill>
                  <a:schemeClr val="bg1"/>
                </a:solidFill>
              </a:rPr>
              <a:t>erosione</a:t>
            </a:r>
          </a:p>
        </p:txBody>
      </p:sp>
      <p:sp>
        <p:nvSpPr>
          <p:cNvPr id="59400" name="AutoShape 9"/>
          <p:cNvSpPr>
            <a:spLocks noChangeArrowheads="1"/>
          </p:cNvSpPr>
          <p:nvPr/>
        </p:nvSpPr>
        <p:spPr bwMode="auto">
          <a:xfrm>
            <a:off x="6096000" y="5791200"/>
            <a:ext cx="1562100" cy="381000"/>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Lisciviazione</a:t>
            </a:r>
          </a:p>
        </p:txBody>
      </p:sp>
      <p:sp>
        <p:nvSpPr>
          <p:cNvPr id="59401" name="Oval 10"/>
          <p:cNvSpPr>
            <a:spLocks noChangeArrowheads="1"/>
          </p:cNvSpPr>
          <p:nvPr/>
        </p:nvSpPr>
        <p:spPr bwMode="auto">
          <a:xfrm>
            <a:off x="1905000" y="4038600"/>
            <a:ext cx="1476375" cy="841375"/>
          </a:xfrm>
          <a:prstGeom prst="ellipse">
            <a:avLst/>
          </a:prstGeom>
          <a:solidFill>
            <a:srgbClr val="339966"/>
          </a:soli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Assorbimento </a:t>
            </a:r>
          </a:p>
          <a:p>
            <a:pPr algn="ctr" eaLnBrk="1" hangingPunct="1">
              <a:spcBef>
                <a:spcPct val="50000"/>
              </a:spcBef>
              <a:buClrTx/>
              <a:buFontTx/>
              <a:buNone/>
            </a:pPr>
            <a:r>
              <a:rPr lang="en-US" altLang="it-IT" sz="1400">
                <a:solidFill>
                  <a:schemeClr val="bg1"/>
                </a:solidFill>
              </a:rPr>
              <a:t>Minerali di zolfo</a:t>
            </a:r>
          </a:p>
        </p:txBody>
      </p:sp>
      <p:sp>
        <p:nvSpPr>
          <p:cNvPr id="59402" name="Rectangle 11"/>
          <p:cNvSpPr>
            <a:spLocks noChangeArrowheads="1"/>
          </p:cNvSpPr>
          <p:nvPr/>
        </p:nvSpPr>
        <p:spPr bwMode="auto">
          <a:xfrm>
            <a:off x="2341563" y="2708275"/>
            <a:ext cx="1019175" cy="628650"/>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rgbClr val="FFFF00"/>
                </a:solidFill>
              </a:rPr>
              <a:t>Residui </a:t>
            </a:r>
          </a:p>
          <a:p>
            <a:pPr algn="ctr" eaLnBrk="1" hangingPunct="1">
              <a:spcBef>
                <a:spcPct val="50000"/>
              </a:spcBef>
              <a:buClrTx/>
              <a:buFontTx/>
              <a:buNone/>
            </a:pPr>
            <a:r>
              <a:rPr lang="en-US" altLang="it-IT" sz="1400">
                <a:solidFill>
                  <a:srgbClr val="FFFF00"/>
                </a:solidFill>
              </a:rPr>
              <a:t>di Piante </a:t>
            </a:r>
          </a:p>
        </p:txBody>
      </p:sp>
      <p:sp>
        <p:nvSpPr>
          <p:cNvPr id="59403" name="Rectangle 12"/>
          <p:cNvSpPr>
            <a:spLocks noChangeArrowheads="1"/>
          </p:cNvSpPr>
          <p:nvPr/>
        </p:nvSpPr>
        <p:spPr bwMode="auto">
          <a:xfrm>
            <a:off x="3779838" y="4076700"/>
            <a:ext cx="1003300" cy="561975"/>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Captazione </a:t>
            </a:r>
          </a:p>
          <a:p>
            <a:pPr algn="ctr" eaLnBrk="1" hangingPunct="1">
              <a:spcBef>
                <a:spcPct val="50000"/>
              </a:spcBef>
              <a:buClrTx/>
              <a:buFontTx/>
              <a:buNone/>
            </a:pPr>
            <a:r>
              <a:rPr lang="en-US" altLang="it-IT" sz="1400">
                <a:solidFill>
                  <a:schemeClr val="bg1"/>
                </a:solidFill>
              </a:rPr>
              <a:t>dalle piante</a:t>
            </a:r>
          </a:p>
        </p:txBody>
      </p:sp>
      <p:sp>
        <p:nvSpPr>
          <p:cNvPr id="59404" name="Line 13"/>
          <p:cNvSpPr>
            <a:spLocks noChangeShapeType="1"/>
          </p:cNvSpPr>
          <p:nvPr/>
        </p:nvSpPr>
        <p:spPr bwMode="auto">
          <a:xfrm flipV="1">
            <a:off x="4343400" y="3581400"/>
            <a:ext cx="152400" cy="457200"/>
          </a:xfrm>
          <a:prstGeom prst="line">
            <a:avLst/>
          </a:prstGeom>
          <a:noFill/>
          <a:ln w="3810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it-IT"/>
          </a:p>
        </p:txBody>
      </p:sp>
      <p:sp>
        <p:nvSpPr>
          <p:cNvPr id="59405" name="Freeform 14"/>
          <p:cNvSpPr>
            <a:spLocks/>
          </p:cNvSpPr>
          <p:nvPr/>
        </p:nvSpPr>
        <p:spPr bwMode="auto">
          <a:xfrm>
            <a:off x="7658100" y="3306763"/>
            <a:ext cx="890588" cy="198437"/>
          </a:xfrm>
          <a:custGeom>
            <a:avLst/>
            <a:gdLst>
              <a:gd name="T0" fmla="*/ 0 w 561"/>
              <a:gd name="T1" fmla="*/ 2147483647 h 125"/>
              <a:gd name="T2" fmla="*/ 2147483647 w 561"/>
              <a:gd name="T3" fmla="*/ 2147483647 h 125"/>
              <a:gd name="T4" fmla="*/ 2147483647 w 561"/>
              <a:gd name="T5" fmla="*/ 2147483647 h 125"/>
              <a:gd name="T6" fmla="*/ 2147483647 w 561"/>
              <a:gd name="T7" fmla="*/ 2147483647 h 125"/>
              <a:gd name="T8" fmla="*/ 0 60000 65536"/>
              <a:gd name="T9" fmla="*/ 0 60000 65536"/>
              <a:gd name="T10" fmla="*/ 0 60000 65536"/>
              <a:gd name="T11" fmla="*/ 0 60000 65536"/>
              <a:gd name="T12" fmla="*/ 0 w 561"/>
              <a:gd name="T13" fmla="*/ 0 h 125"/>
              <a:gd name="T14" fmla="*/ 561 w 561"/>
              <a:gd name="T15" fmla="*/ 125 h 125"/>
            </a:gdLst>
            <a:ahLst/>
            <a:cxnLst>
              <a:cxn ang="T8">
                <a:pos x="T0" y="T1"/>
              </a:cxn>
              <a:cxn ang="T9">
                <a:pos x="T2" y="T3"/>
              </a:cxn>
              <a:cxn ang="T10">
                <a:pos x="T4" y="T5"/>
              </a:cxn>
              <a:cxn ang="T11">
                <a:pos x="T6" y="T7"/>
              </a:cxn>
            </a:cxnLst>
            <a:rect l="T12" t="T13" r="T14" b="T15"/>
            <a:pathLst>
              <a:path w="561" h="125">
                <a:moveTo>
                  <a:pt x="0" y="125"/>
                </a:moveTo>
                <a:cubicBezTo>
                  <a:pt x="6" y="96"/>
                  <a:pt x="12" y="67"/>
                  <a:pt x="39" y="47"/>
                </a:cubicBezTo>
                <a:cubicBezTo>
                  <a:pt x="66" y="27"/>
                  <a:pt x="73" y="14"/>
                  <a:pt x="160" y="7"/>
                </a:cubicBezTo>
                <a:cubicBezTo>
                  <a:pt x="247" y="0"/>
                  <a:pt x="404" y="3"/>
                  <a:pt x="561" y="7"/>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06" name="Oval 15"/>
          <p:cNvSpPr>
            <a:spLocks noChangeArrowheads="1"/>
          </p:cNvSpPr>
          <p:nvPr/>
        </p:nvSpPr>
        <p:spPr bwMode="auto">
          <a:xfrm>
            <a:off x="3563938" y="5334000"/>
            <a:ext cx="1655762" cy="762000"/>
          </a:xfrm>
          <a:prstGeom prst="ellipse">
            <a:avLst/>
          </a:prstGeom>
          <a:solidFill>
            <a:srgbClr val="339966"/>
          </a:soli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b="1">
                <a:solidFill>
                  <a:srgbClr val="FFFF00"/>
                </a:solidFill>
              </a:rPr>
              <a:t>Solfato</a:t>
            </a:r>
          </a:p>
          <a:p>
            <a:pPr algn="ctr" eaLnBrk="1" hangingPunct="1">
              <a:spcBef>
                <a:spcPct val="50000"/>
              </a:spcBef>
              <a:buClrTx/>
              <a:buFontTx/>
              <a:buNone/>
            </a:pPr>
            <a:r>
              <a:rPr lang="en-US" altLang="it-IT" sz="1400" b="1">
                <a:solidFill>
                  <a:srgbClr val="FFFF00"/>
                </a:solidFill>
              </a:rPr>
              <a:t>Zolfo</a:t>
            </a:r>
          </a:p>
          <a:p>
            <a:pPr algn="ctr" eaLnBrk="1" hangingPunct="1">
              <a:spcBef>
                <a:spcPct val="50000"/>
              </a:spcBef>
              <a:buClrTx/>
              <a:buFontTx/>
              <a:buNone/>
            </a:pPr>
            <a:r>
              <a:rPr lang="en-US" altLang="it-IT" sz="1400" b="1">
                <a:solidFill>
                  <a:srgbClr val="FFFF00"/>
                </a:solidFill>
              </a:rPr>
              <a:t>(SO</a:t>
            </a:r>
            <a:r>
              <a:rPr lang="en-US" altLang="it-IT" sz="1400" b="1" baseline="-25000">
                <a:solidFill>
                  <a:srgbClr val="FFFF00"/>
                </a:solidFill>
              </a:rPr>
              <a:t>4</a:t>
            </a:r>
            <a:r>
              <a:rPr lang="en-US" altLang="it-IT" sz="1400" b="1">
                <a:solidFill>
                  <a:srgbClr val="FFFF00"/>
                </a:solidFill>
              </a:rPr>
              <a:t>)</a:t>
            </a:r>
            <a:endParaRPr lang="en-US" altLang="it-IT" sz="1400" b="1" baseline="30000">
              <a:solidFill>
                <a:srgbClr val="FFFF00"/>
              </a:solidFill>
            </a:endParaRPr>
          </a:p>
        </p:txBody>
      </p:sp>
      <p:sp>
        <p:nvSpPr>
          <p:cNvPr id="59407" name="Oval 16"/>
          <p:cNvSpPr>
            <a:spLocks noChangeArrowheads="1"/>
          </p:cNvSpPr>
          <p:nvPr/>
        </p:nvSpPr>
        <p:spPr bwMode="auto">
          <a:xfrm>
            <a:off x="3048000" y="990600"/>
            <a:ext cx="1249363" cy="715963"/>
          </a:xfrm>
          <a:prstGeom prst="ellipse">
            <a:avLst/>
          </a:prstGeom>
          <a:solidFill>
            <a:srgbClr val="339966"/>
          </a:soli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Zolfo </a:t>
            </a:r>
          </a:p>
          <a:p>
            <a:pPr algn="ctr" eaLnBrk="1" hangingPunct="1">
              <a:spcBef>
                <a:spcPct val="50000"/>
              </a:spcBef>
              <a:buClrTx/>
              <a:buFontTx/>
              <a:buNone/>
            </a:pPr>
            <a:r>
              <a:rPr lang="en-US" altLang="it-IT" sz="1400">
                <a:solidFill>
                  <a:schemeClr val="bg1"/>
                </a:solidFill>
              </a:rPr>
              <a:t>Atmosferico</a:t>
            </a:r>
          </a:p>
        </p:txBody>
      </p:sp>
      <p:sp>
        <p:nvSpPr>
          <p:cNvPr id="59408" name="Oval 17"/>
          <p:cNvSpPr>
            <a:spLocks noChangeArrowheads="1"/>
          </p:cNvSpPr>
          <p:nvPr/>
        </p:nvSpPr>
        <p:spPr bwMode="auto">
          <a:xfrm>
            <a:off x="5740400" y="3478213"/>
            <a:ext cx="1171575" cy="701675"/>
          </a:xfrm>
          <a:prstGeom prst="ellipse">
            <a:avLst/>
          </a:prstGeom>
          <a:solidFill>
            <a:srgbClr val="339966"/>
          </a:soli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Zolfo </a:t>
            </a:r>
          </a:p>
          <a:p>
            <a:pPr algn="ctr" eaLnBrk="1" hangingPunct="1">
              <a:spcBef>
                <a:spcPct val="50000"/>
              </a:spcBef>
              <a:buClrTx/>
              <a:buFontTx/>
              <a:buNone/>
            </a:pPr>
            <a:r>
              <a:rPr lang="en-US" altLang="it-IT" sz="1400">
                <a:solidFill>
                  <a:schemeClr val="bg1"/>
                </a:solidFill>
              </a:rPr>
              <a:t>Elementare</a:t>
            </a:r>
            <a:endParaRPr lang="en-US" altLang="it-IT" sz="1400" baseline="30000">
              <a:solidFill>
                <a:schemeClr val="bg1"/>
              </a:solidFill>
            </a:endParaRPr>
          </a:p>
        </p:txBody>
      </p:sp>
      <p:sp>
        <p:nvSpPr>
          <p:cNvPr id="59409" name="Oval 18"/>
          <p:cNvSpPr>
            <a:spLocks noChangeArrowheads="1"/>
          </p:cNvSpPr>
          <p:nvPr/>
        </p:nvSpPr>
        <p:spPr bwMode="auto">
          <a:xfrm>
            <a:off x="457200" y="4724400"/>
            <a:ext cx="1171575" cy="701675"/>
          </a:xfrm>
          <a:prstGeom prst="ellipse">
            <a:avLst/>
          </a:prstGeom>
          <a:solidFill>
            <a:srgbClr val="339966"/>
          </a:soli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Zolfo</a:t>
            </a:r>
          </a:p>
          <a:p>
            <a:pPr algn="ctr" eaLnBrk="1" hangingPunct="1">
              <a:spcBef>
                <a:spcPct val="50000"/>
              </a:spcBef>
              <a:buClrTx/>
              <a:buFontTx/>
              <a:buNone/>
            </a:pPr>
            <a:r>
              <a:rPr lang="en-US" altLang="it-IT" sz="1400">
                <a:solidFill>
                  <a:schemeClr val="bg1"/>
                </a:solidFill>
              </a:rPr>
              <a:t>Organico</a:t>
            </a:r>
            <a:endParaRPr lang="en-US" altLang="it-IT" sz="1400" baseline="30000">
              <a:solidFill>
                <a:schemeClr val="bg1"/>
              </a:solidFill>
            </a:endParaRPr>
          </a:p>
        </p:txBody>
      </p:sp>
      <p:sp>
        <p:nvSpPr>
          <p:cNvPr id="59410" name="Freeform 19"/>
          <p:cNvSpPr>
            <a:spLocks/>
          </p:cNvSpPr>
          <p:nvPr/>
        </p:nvSpPr>
        <p:spPr bwMode="auto">
          <a:xfrm>
            <a:off x="4572000" y="6096000"/>
            <a:ext cx="1447800" cy="228600"/>
          </a:xfrm>
          <a:custGeom>
            <a:avLst/>
            <a:gdLst>
              <a:gd name="T0" fmla="*/ 0 w 960"/>
              <a:gd name="T1" fmla="*/ 0 h 112"/>
              <a:gd name="T2" fmla="*/ 2147483647 w 960"/>
              <a:gd name="T3" fmla="*/ 2147483647 h 112"/>
              <a:gd name="T4" fmla="*/ 2147483647 w 960"/>
              <a:gd name="T5" fmla="*/ 2147483647 h 112"/>
              <a:gd name="T6" fmla="*/ 2147483647 w 960"/>
              <a:gd name="T7" fmla="*/ 2147483647 h 112"/>
              <a:gd name="T8" fmla="*/ 2147483647 w 960"/>
              <a:gd name="T9" fmla="*/ 0 h 112"/>
              <a:gd name="T10" fmla="*/ 0 60000 65536"/>
              <a:gd name="T11" fmla="*/ 0 60000 65536"/>
              <a:gd name="T12" fmla="*/ 0 60000 65536"/>
              <a:gd name="T13" fmla="*/ 0 60000 65536"/>
              <a:gd name="T14" fmla="*/ 0 60000 65536"/>
              <a:gd name="T15" fmla="*/ 0 w 960"/>
              <a:gd name="T16" fmla="*/ 0 h 112"/>
              <a:gd name="T17" fmla="*/ 960 w 960"/>
              <a:gd name="T18" fmla="*/ 112 h 112"/>
            </a:gdLst>
            <a:ahLst/>
            <a:cxnLst>
              <a:cxn ang="T10">
                <a:pos x="T0" y="T1"/>
              </a:cxn>
              <a:cxn ang="T11">
                <a:pos x="T2" y="T3"/>
              </a:cxn>
              <a:cxn ang="T12">
                <a:pos x="T4" y="T5"/>
              </a:cxn>
              <a:cxn ang="T13">
                <a:pos x="T6" y="T7"/>
              </a:cxn>
              <a:cxn ang="T14">
                <a:pos x="T8" y="T9"/>
              </a:cxn>
            </a:cxnLst>
            <a:rect l="T15" t="T16" r="T17" b="T18"/>
            <a:pathLst>
              <a:path w="960" h="112">
                <a:moveTo>
                  <a:pt x="0" y="0"/>
                </a:moveTo>
                <a:cubicBezTo>
                  <a:pt x="80" y="40"/>
                  <a:pt x="160" y="80"/>
                  <a:pt x="240" y="96"/>
                </a:cubicBezTo>
                <a:cubicBezTo>
                  <a:pt x="320" y="112"/>
                  <a:pt x="376" y="104"/>
                  <a:pt x="480" y="96"/>
                </a:cubicBezTo>
                <a:cubicBezTo>
                  <a:pt x="584" y="88"/>
                  <a:pt x="784" y="64"/>
                  <a:pt x="864" y="48"/>
                </a:cubicBezTo>
                <a:cubicBezTo>
                  <a:pt x="944" y="32"/>
                  <a:pt x="952" y="16"/>
                  <a:pt x="96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11" name="Freeform 20"/>
          <p:cNvSpPr>
            <a:spLocks/>
          </p:cNvSpPr>
          <p:nvPr/>
        </p:nvSpPr>
        <p:spPr bwMode="auto">
          <a:xfrm>
            <a:off x="4267200" y="4724400"/>
            <a:ext cx="76200" cy="533400"/>
          </a:xfrm>
          <a:custGeom>
            <a:avLst/>
            <a:gdLst>
              <a:gd name="T0" fmla="*/ 2147483647 w 48"/>
              <a:gd name="T1" fmla="*/ 2147483647 h 336"/>
              <a:gd name="T2" fmla="*/ 0 w 48"/>
              <a:gd name="T3" fmla="*/ 0 h 336"/>
              <a:gd name="T4" fmla="*/ 0 60000 65536"/>
              <a:gd name="T5" fmla="*/ 0 60000 65536"/>
              <a:gd name="T6" fmla="*/ 0 w 48"/>
              <a:gd name="T7" fmla="*/ 0 h 336"/>
              <a:gd name="T8" fmla="*/ 48 w 48"/>
              <a:gd name="T9" fmla="*/ 336 h 336"/>
            </a:gdLst>
            <a:ahLst/>
            <a:cxnLst>
              <a:cxn ang="T4">
                <a:pos x="T0" y="T1"/>
              </a:cxn>
              <a:cxn ang="T5">
                <a:pos x="T2" y="T3"/>
              </a:cxn>
            </a:cxnLst>
            <a:rect l="T6" t="T7" r="T8" b="T9"/>
            <a:pathLst>
              <a:path w="48" h="336">
                <a:moveTo>
                  <a:pt x="48" y="336"/>
                </a:moveTo>
                <a:cubicBezTo>
                  <a:pt x="28" y="192"/>
                  <a:pt x="8" y="48"/>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12" name="Freeform 21"/>
          <p:cNvSpPr>
            <a:spLocks/>
          </p:cNvSpPr>
          <p:nvPr/>
        </p:nvSpPr>
        <p:spPr bwMode="auto">
          <a:xfrm>
            <a:off x="1612900" y="5416550"/>
            <a:ext cx="2057400" cy="381000"/>
          </a:xfrm>
          <a:custGeom>
            <a:avLst/>
            <a:gdLst>
              <a:gd name="T0" fmla="*/ 0 w 1296"/>
              <a:gd name="T1" fmla="*/ 0 h 240"/>
              <a:gd name="T2" fmla="*/ 2147483647 w 1296"/>
              <a:gd name="T3" fmla="*/ 2147483647 h 240"/>
              <a:gd name="T4" fmla="*/ 0 60000 65536"/>
              <a:gd name="T5" fmla="*/ 0 60000 65536"/>
              <a:gd name="T6" fmla="*/ 0 w 1296"/>
              <a:gd name="T7" fmla="*/ 0 h 240"/>
              <a:gd name="T8" fmla="*/ 1296 w 1296"/>
              <a:gd name="T9" fmla="*/ 240 h 240"/>
            </a:gdLst>
            <a:ahLst/>
            <a:cxnLst>
              <a:cxn ang="T4">
                <a:pos x="T0" y="T1"/>
              </a:cxn>
              <a:cxn ang="T5">
                <a:pos x="T2" y="T3"/>
              </a:cxn>
            </a:cxnLst>
            <a:rect l="T6" t="T7" r="T8" b="T9"/>
            <a:pathLst>
              <a:path w="1296" h="240">
                <a:moveTo>
                  <a:pt x="0" y="0"/>
                </a:moveTo>
                <a:cubicBezTo>
                  <a:pt x="0" y="0"/>
                  <a:pt x="648" y="120"/>
                  <a:pt x="1296" y="24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13" name="Freeform 22"/>
          <p:cNvSpPr>
            <a:spLocks/>
          </p:cNvSpPr>
          <p:nvPr/>
        </p:nvSpPr>
        <p:spPr bwMode="auto">
          <a:xfrm>
            <a:off x="1752600" y="5257800"/>
            <a:ext cx="1905000" cy="304800"/>
          </a:xfrm>
          <a:custGeom>
            <a:avLst/>
            <a:gdLst>
              <a:gd name="T0" fmla="*/ 2147483647 w 1200"/>
              <a:gd name="T1" fmla="*/ 2147483647 h 192"/>
              <a:gd name="T2" fmla="*/ 0 w 1200"/>
              <a:gd name="T3" fmla="*/ 0 h 192"/>
              <a:gd name="T4" fmla="*/ 0 60000 65536"/>
              <a:gd name="T5" fmla="*/ 0 60000 65536"/>
              <a:gd name="T6" fmla="*/ 0 w 1200"/>
              <a:gd name="T7" fmla="*/ 0 h 192"/>
              <a:gd name="T8" fmla="*/ 1200 w 1200"/>
              <a:gd name="T9" fmla="*/ 192 h 192"/>
            </a:gdLst>
            <a:ahLst/>
            <a:cxnLst>
              <a:cxn ang="T4">
                <a:pos x="T0" y="T1"/>
              </a:cxn>
              <a:cxn ang="T5">
                <a:pos x="T2" y="T3"/>
              </a:cxn>
            </a:cxnLst>
            <a:rect l="T6" t="T7" r="T8" b="T9"/>
            <a:pathLst>
              <a:path w="1200" h="192">
                <a:moveTo>
                  <a:pt x="1200" y="192"/>
                </a:moveTo>
                <a:cubicBezTo>
                  <a:pt x="1200" y="192"/>
                  <a:pt x="600" y="96"/>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3335" name="Text Box 23"/>
          <p:cNvSpPr txBox="1">
            <a:spLocks noChangeArrowheads="1"/>
          </p:cNvSpPr>
          <p:nvPr/>
        </p:nvSpPr>
        <p:spPr bwMode="auto">
          <a:xfrm rot="564651">
            <a:off x="2030413" y="5127625"/>
            <a:ext cx="1360487" cy="277813"/>
          </a:xfrm>
          <a:prstGeom prst="rect">
            <a:avLst/>
          </a:prstGeom>
          <a:noFill/>
          <a:ln w="9525">
            <a:noFill/>
            <a:miter lim="800000"/>
            <a:headEnd/>
            <a:tailEnd/>
          </a:ln>
          <a:effectLst/>
        </p:spPr>
        <p:txBody>
          <a:bodyPr wrap="none">
            <a:spAutoFit/>
          </a:bodyPr>
          <a:lstStyle/>
          <a:p>
            <a:pPr algn="ctr">
              <a:spcBef>
                <a:spcPct val="50000"/>
              </a:spcBef>
              <a:defRPr/>
            </a:pPr>
            <a:r>
              <a:rPr lang="en-US" sz="1200" dirty="0" err="1">
                <a:solidFill>
                  <a:schemeClr val="bg2"/>
                </a:solidFill>
                <a:effectLst>
                  <a:outerShdw blurRad="38100" dist="38100" dir="2700000" algn="tl">
                    <a:srgbClr val="000000"/>
                  </a:outerShdw>
                </a:effectLst>
                <a:latin typeface="Arial" pitchFamily="34" charset="0"/>
              </a:rPr>
              <a:t>Immobilizzazione</a:t>
            </a:r>
            <a:endParaRPr lang="en-US" sz="1200" dirty="0">
              <a:solidFill>
                <a:schemeClr val="bg2"/>
              </a:solidFill>
              <a:effectLst>
                <a:outerShdw blurRad="38100" dist="38100" dir="2700000" algn="tl">
                  <a:srgbClr val="000000"/>
                </a:outerShdw>
              </a:effectLst>
              <a:latin typeface="Arial" pitchFamily="34" charset="0"/>
            </a:endParaRPr>
          </a:p>
        </p:txBody>
      </p:sp>
      <p:sp>
        <p:nvSpPr>
          <p:cNvPr id="13336" name="Text Box 24"/>
          <p:cNvSpPr txBox="1">
            <a:spLocks noChangeArrowheads="1"/>
          </p:cNvSpPr>
          <p:nvPr/>
        </p:nvSpPr>
        <p:spPr bwMode="auto">
          <a:xfrm rot="492170">
            <a:off x="1887538" y="5624513"/>
            <a:ext cx="1325562" cy="277812"/>
          </a:xfrm>
          <a:prstGeom prst="rect">
            <a:avLst/>
          </a:prstGeom>
          <a:noFill/>
          <a:ln w="9525">
            <a:noFill/>
            <a:miter lim="800000"/>
            <a:headEnd/>
            <a:tailEnd/>
          </a:ln>
          <a:effectLst/>
        </p:spPr>
        <p:txBody>
          <a:bodyPr wrap="none">
            <a:spAutoFit/>
          </a:bodyPr>
          <a:lstStyle/>
          <a:p>
            <a:pPr algn="ctr">
              <a:spcBef>
                <a:spcPct val="50000"/>
              </a:spcBef>
              <a:defRPr/>
            </a:pPr>
            <a:r>
              <a:rPr lang="en-US" sz="1200" dirty="0" err="1">
                <a:solidFill>
                  <a:schemeClr val="bg2"/>
                </a:solidFill>
                <a:effectLst>
                  <a:outerShdw blurRad="38100" dist="38100" dir="2700000" algn="tl">
                    <a:srgbClr val="000000"/>
                  </a:outerShdw>
                </a:effectLst>
                <a:latin typeface="Arial" pitchFamily="34" charset="0"/>
              </a:rPr>
              <a:t>Mineralizzazione</a:t>
            </a:r>
            <a:endParaRPr lang="en-US" sz="1200" dirty="0">
              <a:solidFill>
                <a:schemeClr val="bg2"/>
              </a:solidFill>
              <a:effectLst>
                <a:outerShdw blurRad="38100" dist="38100" dir="2700000" algn="tl">
                  <a:srgbClr val="000000"/>
                </a:outerShdw>
              </a:effectLst>
              <a:latin typeface="Arial" pitchFamily="34" charset="0"/>
            </a:endParaRPr>
          </a:p>
        </p:txBody>
      </p:sp>
      <p:sp>
        <p:nvSpPr>
          <p:cNvPr id="59416" name="Freeform 25"/>
          <p:cNvSpPr>
            <a:spLocks/>
          </p:cNvSpPr>
          <p:nvPr/>
        </p:nvSpPr>
        <p:spPr bwMode="auto">
          <a:xfrm>
            <a:off x="5029200" y="5167313"/>
            <a:ext cx="1901825" cy="471487"/>
          </a:xfrm>
          <a:custGeom>
            <a:avLst/>
            <a:gdLst>
              <a:gd name="T0" fmla="*/ 0 w 1239"/>
              <a:gd name="T1" fmla="*/ 2147483647 h 310"/>
              <a:gd name="T2" fmla="*/ 2147483647 w 1239"/>
              <a:gd name="T3" fmla="*/ 0 h 310"/>
              <a:gd name="T4" fmla="*/ 0 60000 65536"/>
              <a:gd name="T5" fmla="*/ 0 60000 65536"/>
              <a:gd name="T6" fmla="*/ 0 w 1239"/>
              <a:gd name="T7" fmla="*/ 0 h 310"/>
              <a:gd name="T8" fmla="*/ 1239 w 1239"/>
              <a:gd name="T9" fmla="*/ 310 h 310"/>
            </a:gdLst>
            <a:ahLst/>
            <a:cxnLst>
              <a:cxn ang="T4">
                <a:pos x="T0" y="T1"/>
              </a:cxn>
              <a:cxn ang="T5">
                <a:pos x="T2" y="T3"/>
              </a:cxn>
            </a:cxnLst>
            <a:rect l="T6" t="T7" r="T8" b="T9"/>
            <a:pathLst>
              <a:path w="1239" h="310">
                <a:moveTo>
                  <a:pt x="0" y="310"/>
                </a:moveTo>
                <a:cubicBezTo>
                  <a:pt x="519" y="179"/>
                  <a:pt x="1039" y="48"/>
                  <a:pt x="1239"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17" name="Freeform 26"/>
          <p:cNvSpPr>
            <a:spLocks/>
          </p:cNvSpPr>
          <p:nvPr/>
        </p:nvSpPr>
        <p:spPr bwMode="auto">
          <a:xfrm>
            <a:off x="4953000" y="4902200"/>
            <a:ext cx="1981200" cy="508000"/>
          </a:xfrm>
          <a:custGeom>
            <a:avLst/>
            <a:gdLst>
              <a:gd name="T0" fmla="*/ 2147483647 w 1207"/>
              <a:gd name="T1" fmla="*/ 0 h 301"/>
              <a:gd name="T2" fmla="*/ 0 w 1207"/>
              <a:gd name="T3" fmla="*/ 2147483647 h 301"/>
              <a:gd name="T4" fmla="*/ 0 60000 65536"/>
              <a:gd name="T5" fmla="*/ 0 60000 65536"/>
              <a:gd name="T6" fmla="*/ 0 w 1207"/>
              <a:gd name="T7" fmla="*/ 0 h 301"/>
              <a:gd name="T8" fmla="*/ 1207 w 1207"/>
              <a:gd name="T9" fmla="*/ 301 h 301"/>
            </a:gdLst>
            <a:ahLst/>
            <a:cxnLst>
              <a:cxn ang="T4">
                <a:pos x="T0" y="T1"/>
              </a:cxn>
              <a:cxn ang="T5">
                <a:pos x="T2" y="T3"/>
              </a:cxn>
            </a:cxnLst>
            <a:rect l="T6" t="T7" r="T8" b="T9"/>
            <a:pathLst>
              <a:path w="1207" h="301">
                <a:moveTo>
                  <a:pt x="1207" y="0"/>
                </a:moveTo>
                <a:cubicBezTo>
                  <a:pt x="699" y="130"/>
                  <a:pt x="192" y="261"/>
                  <a:pt x="0" y="301"/>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3339" name="Text Box 27"/>
          <p:cNvSpPr txBox="1">
            <a:spLocks noChangeArrowheads="1"/>
          </p:cNvSpPr>
          <p:nvPr/>
        </p:nvSpPr>
        <p:spPr bwMode="auto">
          <a:xfrm rot="20749474">
            <a:off x="5118100" y="5375275"/>
            <a:ext cx="1514475" cy="277813"/>
          </a:xfrm>
          <a:prstGeom prst="rect">
            <a:avLst/>
          </a:prstGeom>
          <a:noFill/>
          <a:ln w="9525">
            <a:noFill/>
            <a:miter lim="800000"/>
            <a:headEnd/>
            <a:tailEnd/>
          </a:ln>
          <a:effectLst/>
        </p:spPr>
        <p:txBody>
          <a:bodyPr wrap="none">
            <a:spAutoFit/>
          </a:bodyPr>
          <a:lstStyle/>
          <a:p>
            <a:pPr algn="ctr">
              <a:spcBef>
                <a:spcPct val="50000"/>
              </a:spcBef>
              <a:defRPr/>
            </a:pPr>
            <a:r>
              <a:rPr lang="en-US" sz="1200" dirty="0" err="1">
                <a:solidFill>
                  <a:schemeClr val="bg2"/>
                </a:solidFill>
                <a:effectLst>
                  <a:outerShdw blurRad="38100" dist="38100" dir="2700000" algn="tl">
                    <a:srgbClr val="000000"/>
                  </a:outerShdw>
                </a:effectLst>
                <a:latin typeface="Arial" pitchFamily="34" charset="0"/>
              </a:rPr>
              <a:t>Riduzione</a:t>
            </a:r>
            <a:r>
              <a:rPr lang="en-US" sz="1200" dirty="0">
                <a:solidFill>
                  <a:schemeClr val="bg2"/>
                </a:solidFill>
                <a:effectLst>
                  <a:outerShdw blurRad="38100" dist="38100" dir="2700000" algn="tl">
                    <a:srgbClr val="000000"/>
                  </a:outerShdw>
                </a:effectLst>
                <a:latin typeface="Arial" pitchFamily="34" charset="0"/>
              </a:rPr>
              <a:t> </a:t>
            </a:r>
            <a:r>
              <a:rPr lang="en-US" sz="1200" dirty="0" err="1">
                <a:solidFill>
                  <a:schemeClr val="bg2"/>
                </a:solidFill>
                <a:effectLst>
                  <a:outerShdw blurRad="38100" dist="38100" dir="2700000" algn="tl">
                    <a:srgbClr val="000000"/>
                  </a:outerShdw>
                </a:effectLst>
                <a:latin typeface="Arial" pitchFamily="34" charset="0"/>
              </a:rPr>
              <a:t>Batterica</a:t>
            </a:r>
            <a:endParaRPr lang="en-US" sz="1200" dirty="0">
              <a:solidFill>
                <a:schemeClr val="bg2"/>
              </a:solidFill>
              <a:effectLst>
                <a:outerShdw blurRad="38100" dist="38100" dir="2700000" algn="tl">
                  <a:srgbClr val="000000"/>
                </a:outerShdw>
              </a:effectLst>
              <a:latin typeface="Arial" pitchFamily="34" charset="0"/>
            </a:endParaRPr>
          </a:p>
        </p:txBody>
      </p:sp>
      <p:sp>
        <p:nvSpPr>
          <p:cNvPr id="13340" name="Text Box 28"/>
          <p:cNvSpPr txBox="1">
            <a:spLocks noChangeArrowheads="1"/>
          </p:cNvSpPr>
          <p:nvPr/>
        </p:nvSpPr>
        <p:spPr bwMode="auto">
          <a:xfrm rot="20710182">
            <a:off x="5143500" y="4848225"/>
            <a:ext cx="1677988" cy="277813"/>
          </a:xfrm>
          <a:prstGeom prst="rect">
            <a:avLst/>
          </a:prstGeom>
          <a:noFill/>
          <a:ln w="9525">
            <a:noFill/>
            <a:miter lim="800000"/>
            <a:headEnd/>
            <a:tailEnd/>
          </a:ln>
          <a:effectLst/>
        </p:spPr>
        <p:txBody>
          <a:bodyPr wrap="none">
            <a:spAutoFit/>
          </a:bodyPr>
          <a:lstStyle/>
          <a:p>
            <a:pPr algn="ctr">
              <a:spcBef>
                <a:spcPct val="50000"/>
              </a:spcBef>
              <a:defRPr/>
            </a:pPr>
            <a:r>
              <a:rPr lang="en-US" sz="1200" dirty="0" err="1">
                <a:solidFill>
                  <a:schemeClr val="bg2"/>
                </a:solidFill>
                <a:effectLst>
                  <a:outerShdw blurRad="38100" dist="38100" dir="2700000" algn="tl">
                    <a:srgbClr val="000000"/>
                  </a:outerShdw>
                </a:effectLst>
                <a:latin typeface="Arial" pitchFamily="34" charset="0"/>
              </a:rPr>
              <a:t>Ossidazione</a:t>
            </a:r>
            <a:r>
              <a:rPr lang="en-US" sz="1200" dirty="0">
                <a:solidFill>
                  <a:schemeClr val="bg2"/>
                </a:solidFill>
                <a:effectLst>
                  <a:outerShdw blurRad="38100" dist="38100" dir="2700000" algn="tl">
                    <a:srgbClr val="000000"/>
                  </a:outerShdw>
                </a:effectLst>
                <a:latin typeface="Arial" pitchFamily="34" charset="0"/>
              </a:rPr>
              <a:t> </a:t>
            </a:r>
            <a:r>
              <a:rPr lang="en-US" sz="1200" dirty="0" err="1">
                <a:solidFill>
                  <a:schemeClr val="bg2"/>
                </a:solidFill>
                <a:effectLst>
                  <a:outerShdw blurRad="38100" dist="38100" dir="2700000" algn="tl">
                    <a:srgbClr val="000000"/>
                  </a:outerShdw>
                </a:effectLst>
                <a:latin typeface="Arial" pitchFamily="34" charset="0"/>
              </a:rPr>
              <a:t>Batterica</a:t>
            </a:r>
            <a:endParaRPr lang="en-US" sz="1200" dirty="0">
              <a:solidFill>
                <a:schemeClr val="bg2"/>
              </a:solidFill>
              <a:effectLst>
                <a:outerShdw blurRad="38100" dist="38100" dir="2700000" algn="tl">
                  <a:srgbClr val="000000"/>
                </a:outerShdw>
              </a:effectLst>
              <a:latin typeface="Arial" pitchFamily="34" charset="0"/>
            </a:endParaRPr>
          </a:p>
        </p:txBody>
      </p:sp>
      <p:sp>
        <p:nvSpPr>
          <p:cNvPr id="59420" name="Freeform 29"/>
          <p:cNvSpPr>
            <a:spLocks/>
          </p:cNvSpPr>
          <p:nvPr/>
        </p:nvSpPr>
        <p:spPr bwMode="auto">
          <a:xfrm>
            <a:off x="4876800" y="4267200"/>
            <a:ext cx="1066800" cy="1066800"/>
          </a:xfrm>
          <a:custGeom>
            <a:avLst/>
            <a:gdLst>
              <a:gd name="T0" fmla="*/ 2147483647 w 672"/>
              <a:gd name="T1" fmla="*/ 0 h 672"/>
              <a:gd name="T2" fmla="*/ 0 w 672"/>
              <a:gd name="T3" fmla="*/ 2147483647 h 672"/>
              <a:gd name="T4" fmla="*/ 0 60000 65536"/>
              <a:gd name="T5" fmla="*/ 0 60000 65536"/>
              <a:gd name="T6" fmla="*/ 0 w 672"/>
              <a:gd name="T7" fmla="*/ 0 h 672"/>
              <a:gd name="T8" fmla="*/ 672 w 672"/>
              <a:gd name="T9" fmla="*/ 672 h 672"/>
            </a:gdLst>
            <a:ahLst/>
            <a:cxnLst>
              <a:cxn ang="T4">
                <a:pos x="T0" y="T1"/>
              </a:cxn>
              <a:cxn ang="T5">
                <a:pos x="T2" y="T3"/>
              </a:cxn>
            </a:cxnLst>
            <a:rect l="T6" t="T7" r="T8" b="T9"/>
            <a:pathLst>
              <a:path w="672" h="672">
                <a:moveTo>
                  <a:pt x="672" y="0"/>
                </a:moveTo>
                <a:cubicBezTo>
                  <a:pt x="672" y="0"/>
                  <a:pt x="336" y="336"/>
                  <a:pt x="0" y="672"/>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21" name="Freeform 30"/>
          <p:cNvSpPr>
            <a:spLocks/>
          </p:cNvSpPr>
          <p:nvPr/>
        </p:nvSpPr>
        <p:spPr bwMode="auto">
          <a:xfrm>
            <a:off x="4724400" y="2819400"/>
            <a:ext cx="1447800" cy="2438400"/>
          </a:xfrm>
          <a:custGeom>
            <a:avLst/>
            <a:gdLst>
              <a:gd name="T0" fmla="*/ 2147483647 w 912"/>
              <a:gd name="T1" fmla="*/ 0 h 1536"/>
              <a:gd name="T2" fmla="*/ 0 w 912"/>
              <a:gd name="T3" fmla="*/ 2147483647 h 1536"/>
              <a:gd name="T4" fmla="*/ 0 60000 65536"/>
              <a:gd name="T5" fmla="*/ 0 60000 65536"/>
              <a:gd name="T6" fmla="*/ 0 w 912"/>
              <a:gd name="T7" fmla="*/ 0 h 1536"/>
              <a:gd name="T8" fmla="*/ 912 w 912"/>
              <a:gd name="T9" fmla="*/ 1536 h 1536"/>
            </a:gdLst>
            <a:ahLst/>
            <a:cxnLst>
              <a:cxn ang="T4">
                <a:pos x="T0" y="T1"/>
              </a:cxn>
              <a:cxn ang="T5">
                <a:pos x="T2" y="T3"/>
              </a:cxn>
            </a:cxnLst>
            <a:rect l="T6" t="T7" r="T8" b="T9"/>
            <a:pathLst>
              <a:path w="912" h="1536">
                <a:moveTo>
                  <a:pt x="912" y="0"/>
                </a:moveTo>
                <a:cubicBezTo>
                  <a:pt x="540" y="668"/>
                  <a:pt x="168" y="1336"/>
                  <a:pt x="0" y="1536"/>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3343" name="Text Box 31"/>
          <p:cNvSpPr txBox="1">
            <a:spLocks noChangeArrowheads="1"/>
          </p:cNvSpPr>
          <p:nvPr/>
        </p:nvSpPr>
        <p:spPr bwMode="auto">
          <a:xfrm rot="18830378">
            <a:off x="5171281" y="4495007"/>
            <a:ext cx="1069975" cy="277812"/>
          </a:xfrm>
          <a:prstGeom prst="rect">
            <a:avLst/>
          </a:prstGeom>
          <a:noFill/>
          <a:ln w="9525">
            <a:noFill/>
            <a:miter lim="800000"/>
            <a:headEnd/>
            <a:tailEnd/>
          </a:ln>
          <a:effectLst/>
        </p:spPr>
        <p:txBody>
          <a:bodyPr wrap="none">
            <a:spAutoFit/>
          </a:bodyPr>
          <a:lstStyle/>
          <a:p>
            <a:pPr algn="ctr">
              <a:spcBef>
                <a:spcPct val="50000"/>
              </a:spcBef>
              <a:defRPr/>
            </a:pPr>
            <a:r>
              <a:rPr lang="en-US" sz="1200" dirty="0" err="1">
                <a:solidFill>
                  <a:schemeClr val="bg2"/>
                </a:solidFill>
                <a:effectLst>
                  <a:outerShdw blurRad="38100" dist="38100" dir="2700000" algn="tl">
                    <a:srgbClr val="000000"/>
                  </a:outerShdw>
                </a:effectLst>
                <a:latin typeface="Arial" pitchFamily="34" charset="0"/>
              </a:rPr>
              <a:t>Ossidatzione</a:t>
            </a:r>
            <a:endParaRPr lang="en-US" sz="1200" dirty="0">
              <a:solidFill>
                <a:schemeClr val="bg2"/>
              </a:solidFill>
              <a:effectLst>
                <a:outerShdw blurRad="38100" dist="38100" dir="2700000" algn="tl">
                  <a:srgbClr val="000000"/>
                </a:outerShdw>
              </a:effectLst>
              <a:latin typeface="Arial" pitchFamily="34" charset="0"/>
            </a:endParaRPr>
          </a:p>
        </p:txBody>
      </p:sp>
      <p:sp>
        <p:nvSpPr>
          <p:cNvPr id="59423" name="Freeform 32"/>
          <p:cNvSpPr>
            <a:spLocks/>
          </p:cNvSpPr>
          <p:nvPr/>
        </p:nvSpPr>
        <p:spPr bwMode="auto">
          <a:xfrm>
            <a:off x="4343400" y="1435100"/>
            <a:ext cx="1524000" cy="3746500"/>
          </a:xfrm>
          <a:custGeom>
            <a:avLst/>
            <a:gdLst>
              <a:gd name="T0" fmla="*/ 0 w 960"/>
              <a:gd name="T1" fmla="*/ 2147483647 h 2408"/>
              <a:gd name="T2" fmla="*/ 2147483647 w 960"/>
              <a:gd name="T3" fmla="*/ 2147483647 h 2408"/>
              <a:gd name="T4" fmla="*/ 2147483647 w 960"/>
              <a:gd name="T5" fmla="*/ 2147483647 h 2408"/>
              <a:gd name="T6" fmla="*/ 2147483647 w 960"/>
              <a:gd name="T7" fmla="*/ 2147483647 h 2408"/>
              <a:gd name="T8" fmla="*/ 2147483647 w 960"/>
              <a:gd name="T9" fmla="*/ 2147483647 h 2408"/>
              <a:gd name="T10" fmla="*/ 2147483647 w 960"/>
              <a:gd name="T11" fmla="*/ 2147483647 h 2408"/>
              <a:gd name="T12" fmla="*/ 2147483647 w 960"/>
              <a:gd name="T13" fmla="*/ 2147483647 h 2408"/>
              <a:gd name="T14" fmla="*/ 2147483647 w 960"/>
              <a:gd name="T15" fmla="*/ 2147483647 h 2408"/>
              <a:gd name="T16" fmla="*/ 2147483647 w 960"/>
              <a:gd name="T17" fmla="*/ 2147483647 h 24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408"/>
              <a:gd name="T29" fmla="*/ 960 w 960"/>
              <a:gd name="T30" fmla="*/ 2408 h 24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408">
                <a:moveTo>
                  <a:pt x="0" y="8"/>
                </a:moveTo>
                <a:cubicBezTo>
                  <a:pt x="52" y="8"/>
                  <a:pt x="104" y="8"/>
                  <a:pt x="192" y="8"/>
                </a:cubicBezTo>
                <a:cubicBezTo>
                  <a:pt x="280" y="8"/>
                  <a:pt x="440" y="0"/>
                  <a:pt x="528" y="8"/>
                </a:cubicBezTo>
                <a:cubicBezTo>
                  <a:pt x="616" y="16"/>
                  <a:pt x="656" y="16"/>
                  <a:pt x="720" y="56"/>
                </a:cubicBezTo>
                <a:cubicBezTo>
                  <a:pt x="784" y="96"/>
                  <a:pt x="872" y="160"/>
                  <a:pt x="912" y="248"/>
                </a:cubicBezTo>
                <a:cubicBezTo>
                  <a:pt x="952" y="336"/>
                  <a:pt x="960" y="488"/>
                  <a:pt x="960" y="584"/>
                </a:cubicBezTo>
                <a:cubicBezTo>
                  <a:pt x="960" y="680"/>
                  <a:pt x="944" y="728"/>
                  <a:pt x="912" y="824"/>
                </a:cubicBezTo>
                <a:cubicBezTo>
                  <a:pt x="880" y="920"/>
                  <a:pt x="896" y="896"/>
                  <a:pt x="768" y="1160"/>
                </a:cubicBezTo>
                <a:cubicBezTo>
                  <a:pt x="640" y="1424"/>
                  <a:pt x="240" y="2240"/>
                  <a:pt x="144" y="2408"/>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24" name="Freeform 33"/>
          <p:cNvSpPr>
            <a:spLocks/>
          </p:cNvSpPr>
          <p:nvPr/>
        </p:nvSpPr>
        <p:spPr bwMode="auto">
          <a:xfrm>
            <a:off x="3492500" y="1752600"/>
            <a:ext cx="420688" cy="552450"/>
          </a:xfrm>
          <a:custGeom>
            <a:avLst/>
            <a:gdLst>
              <a:gd name="T0" fmla="*/ 2147483647 w 296"/>
              <a:gd name="T1" fmla="*/ 0 h 384"/>
              <a:gd name="T2" fmla="*/ 2147483647 w 296"/>
              <a:gd name="T3" fmla="*/ 2147483647 h 384"/>
              <a:gd name="T4" fmla="*/ 2147483647 w 296"/>
              <a:gd name="T5" fmla="*/ 2147483647 h 384"/>
              <a:gd name="T6" fmla="*/ 2147483647 w 296"/>
              <a:gd name="T7" fmla="*/ 2147483647 h 384"/>
              <a:gd name="T8" fmla="*/ 2147483647 w 296"/>
              <a:gd name="T9" fmla="*/ 2147483647 h 384"/>
              <a:gd name="T10" fmla="*/ 0 60000 65536"/>
              <a:gd name="T11" fmla="*/ 0 60000 65536"/>
              <a:gd name="T12" fmla="*/ 0 60000 65536"/>
              <a:gd name="T13" fmla="*/ 0 60000 65536"/>
              <a:gd name="T14" fmla="*/ 0 60000 65536"/>
              <a:gd name="T15" fmla="*/ 0 w 296"/>
              <a:gd name="T16" fmla="*/ 0 h 384"/>
              <a:gd name="T17" fmla="*/ 296 w 296"/>
              <a:gd name="T18" fmla="*/ 384 h 384"/>
            </a:gdLst>
            <a:ahLst/>
            <a:cxnLst>
              <a:cxn ang="T10">
                <a:pos x="T0" y="T1"/>
              </a:cxn>
              <a:cxn ang="T11">
                <a:pos x="T2" y="T3"/>
              </a:cxn>
              <a:cxn ang="T12">
                <a:pos x="T4" y="T5"/>
              </a:cxn>
              <a:cxn ang="T13">
                <a:pos x="T6" y="T7"/>
              </a:cxn>
              <a:cxn ang="T14">
                <a:pos x="T8" y="T9"/>
              </a:cxn>
            </a:cxnLst>
            <a:rect l="T15" t="T16" r="T17" b="T18"/>
            <a:pathLst>
              <a:path w="296" h="384">
                <a:moveTo>
                  <a:pt x="8" y="0"/>
                </a:moveTo>
                <a:cubicBezTo>
                  <a:pt x="4" y="32"/>
                  <a:pt x="0" y="64"/>
                  <a:pt x="8" y="96"/>
                </a:cubicBezTo>
                <a:cubicBezTo>
                  <a:pt x="16" y="128"/>
                  <a:pt x="24" y="160"/>
                  <a:pt x="56" y="192"/>
                </a:cubicBezTo>
                <a:cubicBezTo>
                  <a:pt x="88" y="224"/>
                  <a:pt x="160" y="256"/>
                  <a:pt x="200" y="288"/>
                </a:cubicBezTo>
                <a:cubicBezTo>
                  <a:pt x="240" y="320"/>
                  <a:pt x="288" y="360"/>
                  <a:pt x="296" y="384"/>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3346" name="Text Box 34"/>
          <p:cNvSpPr txBox="1">
            <a:spLocks noChangeArrowheads="1"/>
          </p:cNvSpPr>
          <p:nvPr/>
        </p:nvSpPr>
        <p:spPr bwMode="auto">
          <a:xfrm rot="-23567">
            <a:off x="3540125" y="1785938"/>
            <a:ext cx="749300" cy="274637"/>
          </a:xfrm>
          <a:prstGeom prst="rect">
            <a:avLst/>
          </a:prstGeom>
          <a:noFill/>
          <a:ln w="9525">
            <a:noFill/>
            <a:miter lim="800000"/>
            <a:headEnd/>
            <a:tailEnd/>
          </a:ln>
          <a:effectLst/>
        </p:spPr>
        <p:txBody>
          <a:bodyPr wrap="none">
            <a:spAutoFit/>
          </a:bodyPr>
          <a:lstStyle/>
          <a:p>
            <a:pPr algn="ctr">
              <a:spcBef>
                <a:spcPct val="50000"/>
              </a:spcBef>
              <a:defRPr/>
            </a:pPr>
            <a:r>
              <a:rPr lang="en-US" sz="1200">
                <a:solidFill>
                  <a:srgbClr val="FF0000"/>
                </a:solidFill>
                <a:effectLst>
                  <a:outerShdw blurRad="38100" dist="38100" dir="2700000" algn="tl">
                    <a:srgbClr val="000000"/>
                  </a:outerShdw>
                </a:effectLst>
                <a:latin typeface="Arial" pitchFamily="34" charset="0"/>
              </a:rPr>
              <a:t>SO</a:t>
            </a:r>
            <a:r>
              <a:rPr lang="en-US" sz="1200" baseline="-25000">
                <a:solidFill>
                  <a:srgbClr val="FF0000"/>
                </a:solidFill>
                <a:effectLst>
                  <a:outerShdw blurRad="38100" dist="38100" dir="2700000" algn="tl">
                    <a:srgbClr val="000000"/>
                  </a:outerShdw>
                </a:effectLst>
                <a:latin typeface="Arial" pitchFamily="34" charset="0"/>
              </a:rPr>
              <a:t>2</a:t>
            </a:r>
            <a:r>
              <a:rPr lang="en-US" sz="1200">
                <a:solidFill>
                  <a:srgbClr val="FF0000"/>
                </a:solidFill>
                <a:effectLst>
                  <a:outerShdw blurRad="38100" dist="38100" dir="2700000" algn="tl">
                    <a:srgbClr val="000000"/>
                  </a:outerShdw>
                </a:effectLst>
                <a:latin typeface="Arial" pitchFamily="34" charset="0"/>
              </a:rPr>
              <a:t> gas</a:t>
            </a:r>
          </a:p>
        </p:txBody>
      </p:sp>
      <p:sp>
        <p:nvSpPr>
          <p:cNvPr id="59426" name="Freeform 35"/>
          <p:cNvSpPr>
            <a:spLocks/>
          </p:cNvSpPr>
          <p:nvPr/>
        </p:nvSpPr>
        <p:spPr bwMode="auto">
          <a:xfrm>
            <a:off x="673100" y="3657600"/>
            <a:ext cx="88900" cy="1066800"/>
          </a:xfrm>
          <a:custGeom>
            <a:avLst/>
            <a:gdLst>
              <a:gd name="T0" fmla="*/ 2147483647 w 56"/>
              <a:gd name="T1" fmla="*/ 0 h 672"/>
              <a:gd name="T2" fmla="*/ 2147483647 w 56"/>
              <a:gd name="T3" fmla="*/ 2147483647 h 672"/>
              <a:gd name="T4" fmla="*/ 2147483647 w 56"/>
              <a:gd name="T5" fmla="*/ 2147483647 h 672"/>
              <a:gd name="T6" fmla="*/ 2147483647 w 56"/>
              <a:gd name="T7" fmla="*/ 2147483647 h 672"/>
              <a:gd name="T8" fmla="*/ 0 60000 65536"/>
              <a:gd name="T9" fmla="*/ 0 60000 65536"/>
              <a:gd name="T10" fmla="*/ 0 60000 65536"/>
              <a:gd name="T11" fmla="*/ 0 60000 65536"/>
              <a:gd name="T12" fmla="*/ 0 w 56"/>
              <a:gd name="T13" fmla="*/ 0 h 672"/>
              <a:gd name="T14" fmla="*/ 56 w 56"/>
              <a:gd name="T15" fmla="*/ 672 h 672"/>
            </a:gdLst>
            <a:ahLst/>
            <a:cxnLst>
              <a:cxn ang="T8">
                <a:pos x="T0" y="T1"/>
              </a:cxn>
              <a:cxn ang="T9">
                <a:pos x="T2" y="T3"/>
              </a:cxn>
              <a:cxn ang="T10">
                <a:pos x="T4" y="T5"/>
              </a:cxn>
              <a:cxn ang="T11">
                <a:pos x="T6" y="T7"/>
              </a:cxn>
            </a:cxnLst>
            <a:rect l="T12" t="T13" r="T14" b="T15"/>
            <a:pathLst>
              <a:path w="56" h="672">
                <a:moveTo>
                  <a:pt x="56" y="0"/>
                </a:moveTo>
                <a:cubicBezTo>
                  <a:pt x="36" y="124"/>
                  <a:pt x="16" y="248"/>
                  <a:pt x="8" y="336"/>
                </a:cubicBezTo>
                <a:cubicBezTo>
                  <a:pt x="0" y="424"/>
                  <a:pt x="0" y="472"/>
                  <a:pt x="8" y="528"/>
                </a:cubicBezTo>
                <a:cubicBezTo>
                  <a:pt x="16" y="584"/>
                  <a:pt x="48" y="656"/>
                  <a:pt x="56" y="672"/>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27" name="Freeform 36"/>
          <p:cNvSpPr>
            <a:spLocks/>
          </p:cNvSpPr>
          <p:nvPr/>
        </p:nvSpPr>
        <p:spPr bwMode="auto">
          <a:xfrm>
            <a:off x="1295400" y="3352800"/>
            <a:ext cx="1066800" cy="1295400"/>
          </a:xfrm>
          <a:custGeom>
            <a:avLst/>
            <a:gdLst>
              <a:gd name="T0" fmla="*/ 2147483647 w 672"/>
              <a:gd name="T1" fmla="*/ 0 h 816"/>
              <a:gd name="T2" fmla="*/ 2147483647 w 672"/>
              <a:gd name="T3" fmla="*/ 2147483647 h 816"/>
              <a:gd name="T4" fmla="*/ 2147483647 w 672"/>
              <a:gd name="T5" fmla="*/ 2147483647 h 816"/>
              <a:gd name="T6" fmla="*/ 0 w 672"/>
              <a:gd name="T7" fmla="*/ 2147483647 h 816"/>
              <a:gd name="T8" fmla="*/ 0 60000 65536"/>
              <a:gd name="T9" fmla="*/ 0 60000 65536"/>
              <a:gd name="T10" fmla="*/ 0 60000 65536"/>
              <a:gd name="T11" fmla="*/ 0 60000 65536"/>
              <a:gd name="T12" fmla="*/ 0 w 672"/>
              <a:gd name="T13" fmla="*/ 0 h 816"/>
              <a:gd name="T14" fmla="*/ 672 w 672"/>
              <a:gd name="T15" fmla="*/ 816 h 816"/>
            </a:gdLst>
            <a:ahLst/>
            <a:cxnLst>
              <a:cxn ang="T8">
                <a:pos x="T0" y="T1"/>
              </a:cxn>
              <a:cxn ang="T9">
                <a:pos x="T2" y="T3"/>
              </a:cxn>
              <a:cxn ang="T10">
                <a:pos x="T4" y="T5"/>
              </a:cxn>
              <a:cxn ang="T11">
                <a:pos x="T6" y="T7"/>
              </a:cxn>
            </a:cxnLst>
            <a:rect l="T12" t="T13" r="T14" b="T15"/>
            <a:pathLst>
              <a:path w="672" h="816">
                <a:moveTo>
                  <a:pt x="672" y="0"/>
                </a:moveTo>
                <a:cubicBezTo>
                  <a:pt x="612" y="100"/>
                  <a:pt x="552" y="200"/>
                  <a:pt x="480" y="288"/>
                </a:cubicBezTo>
                <a:cubicBezTo>
                  <a:pt x="408" y="376"/>
                  <a:pt x="320" y="440"/>
                  <a:pt x="240" y="528"/>
                </a:cubicBezTo>
                <a:cubicBezTo>
                  <a:pt x="160" y="616"/>
                  <a:pt x="32" y="768"/>
                  <a:pt x="0" y="816"/>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28" name="Freeform 37"/>
          <p:cNvSpPr>
            <a:spLocks/>
          </p:cNvSpPr>
          <p:nvPr/>
        </p:nvSpPr>
        <p:spPr bwMode="auto">
          <a:xfrm>
            <a:off x="3429000" y="2819400"/>
            <a:ext cx="381000" cy="1588"/>
          </a:xfrm>
          <a:custGeom>
            <a:avLst/>
            <a:gdLst>
              <a:gd name="T0" fmla="*/ 2147483647 w 240"/>
              <a:gd name="T1" fmla="*/ 0 h 1"/>
              <a:gd name="T2" fmla="*/ 0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240" y="0"/>
                </a:moveTo>
                <a:cubicBezTo>
                  <a:pt x="240" y="0"/>
                  <a:pt x="120" y="0"/>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29" name="Freeform 38"/>
          <p:cNvSpPr>
            <a:spLocks/>
          </p:cNvSpPr>
          <p:nvPr/>
        </p:nvSpPr>
        <p:spPr bwMode="auto">
          <a:xfrm>
            <a:off x="3276600" y="4800600"/>
            <a:ext cx="762000" cy="533400"/>
          </a:xfrm>
          <a:custGeom>
            <a:avLst/>
            <a:gdLst>
              <a:gd name="T0" fmla="*/ 0 w 480"/>
              <a:gd name="T1" fmla="*/ 0 h 336"/>
              <a:gd name="T2" fmla="*/ 2147483647 w 480"/>
              <a:gd name="T3" fmla="*/ 2147483647 h 336"/>
              <a:gd name="T4" fmla="*/ 0 60000 65536"/>
              <a:gd name="T5" fmla="*/ 0 60000 65536"/>
              <a:gd name="T6" fmla="*/ 0 w 480"/>
              <a:gd name="T7" fmla="*/ 0 h 336"/>
              <a:gd name="T8" fmla="*/ 480 w 480"/>
              <a:gd name="T9" fmla="*/ 336 h 336"/>
            </a:gdLst>
            <a:ahLst/>
            <a:cxnLst>
              <a:cxn ang="T4">
                <a:pos x="T0" y="T1"/>
              </a:cxn>
              <a:cxn ang="T5">
                <a:pos x="T2" y="T3"/>
              </a:cxn>
            </a:cxnLst>
            <a:rect l="T6" t="T7" r="T8" b="T9"/>
            <a:pathLst>
              <a:path w="480" h="336">
                <a:moveTo>
                  <a:pt x="0" y="0"/>
                </a:moveTo>
                <a:cubicBezTo>
                  <a:pt x="0" y="0"/>
                  <a:pt x="240" y="168"/>
                  <a:pt x="480" y="336"/>
                </a:cubicBezTo>
              </a:path>
            </a:pathLst>
          </a:custGeom>
          <a:noFill/>
          <a:ln w="38100">
            <a:solidFill>
              <a:schemeClr val="tx1"/>
            </a:solidFill>
            <a:round/>
            <a:headEnd type="triangle" w="med" len="lg"/>
            <a:tailEnd type="non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30" name="Freeform 39"/>
          <p:cNvSpPr>
            <a:spLocks/>
          </p:cNvSpPr>
          <p:nvPr/>
        </p:nvSpPr>
        <p:spPr bwMode="auto">
          <a:xfrm>
            <a:off x="3128963" y="4868863"/>
            <a:ext cx="762000" cy="533400"/>
          </a:xfrm>
          <a:custGeom>
            <a:avLst/>
            <a:gdLst>
              <a:gd name="T0" fmla="*/ 0 w 480"/>
              <a:gd name="T1" fmla="*/ 0 h 336"/>
              <a:gd name="T2" fmla="*/ 2147483647 w 480"/>
              <a:gd name="T3" fmla="*/ 2147483647 h 336"/>
              <a:gd name="T4" fmla="*/ 0 60000 65536"/>
              <a:gd name="T5" fmla="*/ 0 60000 65536"/>
              <a:gd name="T6" fmla="*/ 0 w 480"/>
              <a:gd name="T7" fmla="*/ 0 h 336"/>
              <a:gd name="T8" fmla="*/ 480 w 480"/>
              <a:gd name="T9" fmla="*/ 336 h 336"/>
            </a:gdLst>
            <a:ahLst/>
            <a:cxnLst>
              <a:cxn ang="T4">
                <a:pos x="T0" y="T1"/>
              </a:cxn>
              <a:cxn ang="T5">
                <a:pos x="T2" y="T3"/>
              </a:cxn>
            </a:cxnLst>
            <a:rect l="T6" t="T7" r="T8" b="T9"/>
            <a:pathLst>
              <a:path w="480" h="336">
                <a:moveTo>
                  <a:pt x="0" y="0"/>
                </a:moveTo>
                <a:cubicBezTo>
                  <a:pt x="0" y="0"/>
                  <a:pt x="240" y="168"/>
                  <a:pt x="480" y="336"/>
                </a:cubicBezTo>
              </a:path>
            </a:pathLst>
          </a:custGeom>
          <a:noFill/>
          <a:ln w="38100">
            <a:solidFill>
              <a:schemeClr val="tx1"/>
            </a:solidFill>
            <a:round/>
            <a:headEnd type="none" w="med" len="lg"/>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31" name="Freeform 40"/>
          <p:cNvSpPr>
            <a:spLocks/>
          </p:cNvSpPr>
          <p:nvPr/>
        </p:nvSpPr>
        <p:spPr bwMode="auto">
          <a:xfrm>
            <a:off x="6065838" y="2889250"/>
            <a:ext cx="74612" cy="577850"/>
          </a:xfrm>
          <a:custGeom>
            <a:avLst/>
            <a:gdLst>
              <a:gd name="T0" fmla="*/ 2147483647 w 23"/>
              <a:gd name="T1" fmla="*/ 0 h 300"/>
              <a:gd name="T2" fmla="*/ 2147483647 w 23"/>
              <a:gd name="T3" fmla="*/ 2147483647 h 300"/>
              <a:gd name="T4" fmla="*/ 2147483647 w 23"/>
              <a:gd name="T5" fmla="*/ 2147483647 h 300"/>
              <a:gd name="T6" fmla="*/ 2147483647 w 23"/>
              <a:gd name="T7" fmla="*/ 2147483647 h 300"/>
              <a:gd name="T8" fmla="*/ 2147483647 w 23"/>
              <a:gd name="T9" fmla="*/ 2147483647 h 300"/>
              <a:gd name="T10" fmla="*/ 0 60000 65536"/>
              <a:gd name="T11" fmla="*/ 0 60000 65536"/>
              <a:gd name="T12" fmla="*/ 0 60000 65536"/>
              <a:gd name="T13" fmla="*/ 0 60000 65536"/>
              <a:gd name="T14" fmla="*/ 0 60000 65536"/>
              <a:gd name="T15" fmla="*/ 0 w 23"/>
              <a:gd name="T16" fmla="*/ 0 h 300"/>
              <a:gd name="T17" fmla="*/ 23 w 23"/>
              <a:gd name="T18" fmla="*/ 300 h 300"/>
            </a:gdLst>
            <a:ahLst/>
            <a:cxnLst>
              <a:cxn ang="T10">
                <a:pos x="T0" y="T1"/>
              </a:cxn>
              <a:cxn ang="T11">
                <a:pos x="T2" y="T3"/>
              </a:cxn>
              <a:cxn ang="T12">
                <a:pos x="T4" y="T5"/>
              </a:cxn>
              <a:cxn ang="T13">
                <a:pos x="T6" y="T7"/>
              </a:cxn>
              <a:cxn ang="T14">
                <a:pos x="T8" y="T9"/>
              </a:cxn>
            </a:cxnLst>
            <a:rect l="T15" t="T16" r="T17" b="T18"/>
            <a:pathLst>
              <a:path w="23" h="300">
                <a:moveTo>
                  <a:pt x="19" y="0"/>
                </a:moveTo>
                <a:cubicBezTo>
                  <a:pt x="18" y="7"/>
                  <a:pt x="18" y="15"/>
                  <a:pt x="15" y="36"/>
                </a:cubicBezTo>
                <a:cubicBezTo>
                  <a:pt x="12" y="57"/>
                  <a:pt x="5" y="98"/>
                  <a:pt x="3" y="124"/>
                </a:cubicBezTo>
                <a:cubicBezTo>
                  <a:pt x="1" y="150"/>
                  <a:pt x="0" y="163"/>
                  <a:pt x="3" y="192"/>
                </a:cubicBezTo>
                <a:cubicBezTo>
                  <a:pt x="6" y="221"/>
                  <a:pt x="20" y="281"/>
                  <a:pt x="23" y="30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32" name="Rectangle 41"/>
          <p:cNvSpPr>
            <a:spLocks noChangeArrowheads="1"/>
          </p:cNvSpPr>
          <p:nvPr/>
        </p:nvSpPr>
        <p:spPr bwMode="auto">
          <a:xfrm>
            <a:off x="6994525" y="4797425"/>
            <a:ext cx="1463675" cy="385763"/>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rgbClr val="FFFFFF"/>
                </a:solidFill>
                <a:latin typeface="Comic Sans MS" pitchFamily="66" charset="0"/>
              </a:rPr>
              <a:t>Zolfo ridotto</a:t>
            </a:r>
          </a:p>
        </p:txBody>
      </p:sp>
      <p:sp>
        <p:nvSpPr>
          <p:cNvPr id="59433" name="Freeform 42"/>
          <p:cNvSpPr>
            <a:spLocks/>
          </p:cNvSpPr>
          <p:nvPr/>
        </p:nvSpPr>
        <p:spPr bwMode="auto">
          <a:xfrm>
            <a:off x="4346575" y="1914525"/>
            <a:ext cx="161925" cy="544513"/>
          </a:xfrm>
          <a:custGeom>
            <a:avLst/>
            <a:gdLst>
              <a:gd name="T0" fmla="*/ 2147483647 w 129"/>
              <a:gd name="T1" fmla="*/ 2147483647 h 330"/>
              <a:gd name="T2" fmla="*/ 2147483647 w 129"/>
              <a:gd name="T3" fmla="*/ 2147483647 h 330"/>
              <a:gd name="T4" fmla="*/ 2147483647 w 129"/>
              <a:gd name="T5" fmla="*/ 2147483647 h 330"/>
              <a:gd name="T6" fmla="*/ 2147483647 w 129"/>
              <a:gd name="T7" fmla="*/ 0 h 330"/>
              <a:gd name="T8" fmla="*/ 0 60000 65536"/>
              <a:gd name="T9" fmla="*/ 0 60000 65536"/>
              <a:gd name="T10" fmla="*/ 0 60000 65536"/>
              <a:gd name="T11" fmla="*/ 0 60000 65536"/>
              <a:gd name="T12" fmla="*/ 0 w 129"/>
              <a:gd name="T13" fmla="*/ 0 h 330"/>
              <a:gd name="T14" fmla="*/ 129 w 129"/>
              <a:gd name="T15" fmla="*/ 330 h 330"/>
            </a:gdLst>
            <a:ahLst/>
            <a:cxnLst>
              <a:cxn ang="T8">
                <a:pos x="T0" y="T1"/>
              </a:cxn>
              <a:cxn ang="T9">
                <a:pos x="T2" y="T3"/>
              </a:cxn>
              <a:cxn ang="T10">
                <a:pos x="T4" y="T5"/>
              </a:cxn>
              <a:cxn ang="T11">
                <a:pos x="T6" y="T7"/>
              </a:cxn>
            </a:cxnLst>
            <a:rect l="T12" t="T13" r="T14" b="T15"/>
            <a:pathLst>
              <a:path w="129" h="330">
                <a:moveTo>
                  <a:pt x="94" y="330"/>
                </a:moveTo>
                <a:cubicBezTo>
                  <a:pt x="55" y="306"/>
                  <a:pt x="16" y="283"/>
                  <a:pt x="8" y="241"/>
                </a:cubicBezTo>
                <a:cubicBezTo>
                  <a:pt x="0" y="199"/>
                  <a:pt x="28" y="120"/>
                  <a:pt x="48" y="80"/>
                </a:cubicBezTo>
                <a:cubicBezTo>
                  <a:pt x="68" y="40"/>
                  <a:pt x="98" y="20"/>
                  <a:pt x="129"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34" name="Rectangle 43"/>
          <p:cNvSpPr>
            <a:spLocks noChangeArrowheads="1"/>
          </p:cNvSpPr>
          <p:nvPr/>
        </p:nvSpPr>
        <p:spPr bwMode="auto">
          <a:xfrm>
            <a:off x="7273925" y="131763"/>
            <a:ext cx="681038" cy="488950"/>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200">
                <a:solidFill>
                  <a:srgbClr val="FFFFFF"/>
                </a:solidFill>
                <a:latin typeface="Comic Sans MS" pitchFamily="66" charset="0"/>
              </a:rPr>
              <a:t>Input </a:t>
            </a:r>
          </a:p>
          <a:p>
            <a:pPr algn="ctr" eaLnBrk="1" hangingPunct="1">
              <a:spcBef>
                <a:spcPct val="50000"/>
              </a:spcBef>
              <a:buClrTx/>
              <a:buFontTx/>
              <a:buNone/>
            </a:pPr>
            <a:r>
              <a:rPr lang="en-US" altLang="it-IT" sz="1200">
                <a:solidFill>
                  <a:srgbClr val="FFFFFF"/>
                </a:solidFill>
                <a:latin typeface="Comic Sans MS" pitchFamily="66" charset="0"/>
              </a:rPr>
              <a:t>al suolo</a:t>
            </a:r>
          </a:p>
        </p:txBody>
      </p:sp>
      <p:sp>
        <p:nvSpPr>
          <p:cNvPr id="59435" name="Oval 44"/>
          <p:cNvSpPr>
            <a:spLocks noChangeArrowheads="1"/>
          </p:cNvSpPr>
          <p:nvPr/>
        </p:nvSpPr>
        <p:spPr bwMode="auto">
          <a:xfrm>
            <a:off x="6227763" y="109538"/>
            <a:ext cx="922337" cy="582612"/>
          </a:xfrm>
          <a:prstGeom prst="ellipse">
            <a:avLst/>
          </a:prstGeom>
          <a:solidFill>
            <a:srgbClr val="339966"/>
          </a:solidFill>
          <a:ln w="9525">
            <a:solidFill>
              <a:schemeClr val="tx1"/>
            </a:solidFill>
            <a:round/>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200">
                <a:solidFill>
                  <a:schemeClr val="bg1"/>
                </a:solidFill>
              </a:rPr>
              <a:t>Componenti</a:t>
            </a:r>
          </a:p>
        </p:txBody>
      </p:sp>
      <p:sp>
        <p:nvSpPr>
          <p:cNvPr id="59436" name="AutoShape 45"/>
          <p:cNvSpPr>
            <a:spLocks noChangeArrowheads="1"/>
          </p:cNvSpPr>
          <p:nvPr/>
        </p:nvSpPr>
        <p:spPr bwMode="auto">
          <a:xfrm>
            <a:off x="8172450" y="150813"/>
            <a:ext cx="835025" cy="614362"/>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200">
                <a:solidFill>
                  <a:schemeClr val="bg1"/>
                </a:solidFill>
              </a:rPr>
              <a:t>Perdita </a:t>
            </a:r>
          </a:p>
          <a:p>
            <a:pPr algn="ctr" eaLnBrk="1" hangingPunct="1">
              <a:spcBef>
                <a:spcPct val="50000"/>
              </a:spcBef>
              <a:buClrTx/>
              <a:buFontTx/>
              <a:buNone/>
            </a:pPr>
            <a:r>
              <a:rPr lang="en-US" altLang="it-IT" sz="1200">
                <a:solidFill>
                  <a:schemeClr val="bg1"/>
                </a:solidFill>
              </a:rPr>
              <a:t>dal suolo</a:t>
            </a:r>
          </a:p>
        </p:txBody>
      </p:sp>
      <p:sp>
        <p:nvSpPr>
          <p:cNvPr id="59437" name="AutoShape 46"/>
          <p:cNvSpPr>
            <a:spLocks noChangeArrowheads="1"/>
          </p:cNvSpPr>
          <p:nvPr/>
        </p:nvSpPr>
        <p:spPr bwMode="auto">
          <a:xfrm>
            <a:off x="6575425" y="1290638"/>
            <a:ext cx="1562100" cy="423862"/>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chemeClr val="bg1"/>
                </a:solidFill>
              </a:rPr>
              <a:t>Volatilizzazione</a:t>
            </a:r>
          </a:p>
        </p:txBody>
      </p:sp>
      <p:sp>
        <p:nvSpPr>
          <p:cNvPr id="59438" name="Rectangle 47"/>
          <p:cNvSpPr>
            <a:spLocks noChangeArrowheads="1"/>
          </p:cNvSpPr>
          <p:nvPr/>
        </p:nvSpPr>
        <p:spPr bwMode="auto">
          <a:xfrm>
            <a:off x="838200" y="1371600"/>
            <a:ext cx="1316038" cy="685800"/>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1400">
                <a:solidFill>
                  <a:srgbClr val="FFFF00"/>
                </a:solidFill>
              </a:rPr>
              <a:t>Deposizione </a:t>
            </a:r>
          </a:p>
          <a:p>
            <a:pPr algn="ctr" eaLnBrk="1" hangingPunct="1">
              <a:spcBef>
                <a:spcPct val="50000"/>
              </a:spcBef>
              <a:buClrTx/>
              <a:buFontTx/>
              <a:buNone/>
            </a:pPr>
            <a:r>
              <a:rPr lang="en-US" altLang="it-IT" sz="1400">
                <a:solidFill>
                  <a:srgbClr val="FFFF00"/>
                </a:solidFill>
              </a:rPr>
              <a:t>Atmosferica</a:t>
            </a:r>
          </a:p>
        </p:txBody>
      </p:sp>
      <p:sp>
        <p:nvSpPr>
          <p:cNvPr id="59439" name="Freeform 48"/>
          <p:cNvSpPr>
            <a:spLocks/>
          </p:cNvSpPr>
          <p:nvPr/>
        </p:nvSpPr>
        <p:spPr bwMode="auto">
          <a:xfrm>
            <a:off x="4325938" y="1011238"/>
            <a:ext cx="2227262" cy="284162"/>
          </a:xfrm>
          <a:custGeom>
            <a:avLst/>
            <a:gdLst>
              <a:gd name="T0" fmla="*/ 2147483647 w 1403"/>
              <a:gd name="T1" fmla="*/ 2147483647 h 179"/>
              <a:gd name="T2" fmla="*/ 2147483647 w 1403"/>
              <a:gd name="T3" fmla="*/ 2147483647 h 179"/>
              <a:gd name="T4" fmla="*/ 2147483647 w 1403"/>
              <a:gd name="T5" fmla="*/ 2147483647 h 179"/>
              <a:gd name="T6" fmla="*/ 0 w 1403"/>
              <a:gd name="T7" fmla="*/ 2147483647 h 179"/>
              <a:gd name="T8" fmla="*/ 0 60000 65536"/>
              <a:gd name="T9" fmla="*/ 0 60000 65536"/>
              <a:gd name="T10" fmla="*/ 0 60000 65536"/>
              <a:gd name="T11" fmla="*/ 0 60000 65536"/>
              <a:gd name="T12" fmla="*/ 0 w 1403"/>
              <a:gd name="T13" fmla="*/ 0 h 179"/>
              <a:gd name="T14" fmla="*/ 1403 w 1403"/>
              <a:gd name="T15" fmla="*/ 179 h 179"/>
            </a:gdLst>
            <a:ahLst/>
            <a:cxnLst>
              <a:cxn ang="T8">
                <a:pos x="T0" y="T1"/>
              </a:cxn>
              <a:cxn ang="T9">
                <a:pos x="T2" y="T3"/>
              </a:cxn>
              <a:cxn ang="T10">
                <a:pos x="T4" y="T5"/>
              </a:cxn>
              <a:cxn ang="T11">
                <a:pos x="T6" y="T7"/>
              </a:cxn>
            </a:cxnLst>
            <a:rect l="T12" t="T13" r="T14" b="T15"/>
            <a:pathLst>
              <a:path w="1403" h="179">
                <a:moveTo>
                  <a:pt x="1403" y="179"/>
                </a:moveTo>
                <a:cubicBezTo>
                  <a:pt x="1238" y="121"/>
                  <a:pt x="1074" y="63"/>
                  <a:pt x="903" y="34"/>
                </a:cubicBezTo>
                <a:cubicBezTo>
                  <a:pt x="732" y="5"/>
                  <a:pt x="529" y="0"/>
                  <a:pt x="379" y="8"/>
                </a:cubicBezTo>
                <a:cubicBezTo>
                  <a:pt x="229" y="16"/>
                  <a:pt x="114" y="50"/>
                  <a:pt x="0" y="85"/>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40" name="Freeform 49"/>
          <p:cNvSpPr>
            <a:spLocks/>
          </p:cNvSpPr>
          <p:nvPr/>
        </p:nvSpPr>
        <p:spPr bwMode="auto">
          <a:xfrm>
            <a:off x="8120063" y="1787525"/>
            <a:ext cx="755650" cy="2936875"/>
          </a:xfrm>
          <a:custGeom>
            <a:avLst/>
            <a:gdLst>
              <a:gd name="T0" fmla="*/ 2147483647 w 476"/>
              <a:gd name="T1" fmla="*/ 2147483647 h 1850"/>
              <a:gd name="T2" fmla="*/ 2147483647 w 476"/>
              <a:gd name="T3" fmla="*/ 2147483647 h 1850"/>
              <a:gd name="T4" fmla="*/ 2147483647 w 476"/>
              <a:gd name="T5" fmla="*/ 2147483647 h 1850"/>
              <a:gd name="T6" fmla="*/ 2147483647 w 476"/>
              <a:gd name="T7" fmla="*/ 2147483647 h 1850"/>
              <a:gd name="T8" fmla="*/ 0 w 476"/>
              <a:gd name="T9" fmla="*/ 0 h 1850"/>
              <a:gd name="T10" fmla="*/ 0 60000 65536"/>
              <a:gd name="T11" fmla="*/ 0 60000 65536"/>
              <a:gd name="T12" fmla="*/ 0 60000 65536"/>
              <a:gd name="T13" fmla="*/ 0 60000 65536"/>
              <a:gd name="T14" fmla="*/ 0 60000 65536"/>
              <a:gd name="T15" fmla="*/ 0 w 476"/>
              <a:gd name="T16" fmla="*/ 0 h 1850"/>
              <a:gd name="T17" fmla="*/ 476 w 476"/>
              <a:gd name="T18" fmla="*/ 1850 h 1850"/>
            </a:gdLst>
            <a:ahLst/>
            <a:cxnLst>
              <a:cxn ang="T10">
                <a:pos x="T0" y="T1"/>
              </a:cxn>
              <a:cxn ang="T11">
                <a:pos x="T2" y="T3"/>
              </a:cxn>
              <a:cxn ang="T12">
                <a:pos x="T4" y="T5"/>
              </a:cxn>
              <a:cxn ang="T13">
                <a:pos x="T6" y="T7"/>
              </a:cxn>
              <a:cxn ang="T14">
                <a:pos x="T8" y="T9"/>
              </a:cxn>
            </a:cxnLst>
            <a:rect l="T15" t="T16" r="T17" b="T18"/>
            <a:pathLst>
              <a:path w="476" h="1850">
                <a:moveTo>
                  <a:pt x="165" y="1850"/>
                </a:moveTo>
                <a:cubicBezTo>
                  <a:pt x="252" y="1736"/>
                  <a:pt x="339" y="1623"/>
                  <a:pt x="387" y="1419"/>
                </a:cubicBezTo>
                <a:cubicBezTo>
                  <a:pt x="435" y="1215"/>
                  <a:pt x="476" y="826"/>
                  <a:pt x="456" y="628"/>
                </a:cubicBezTo>
                <a:cubicBezTo>
                  <a:pt x="436" y="430"/>
                  <a:pt x="343" y="337"/>
                  <a:pt x="267" y="232"/>
                </a:cubicBezTo>
                <a:cubicBezTo>
                  <a:pt x="191" y="127"/>
                  <a:pt x="95" y="63"/>
                  <a:pt x="0" y="0"/>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41" name="Freeform 50"/>
          <p:cNvSpPr>
            <a:spLocks/>
          </p:cNvSpPr>
          <p:nvPr/>
        </p:nvSpPr>
        <p:spPr bwMode="auto">
          <a:xfrm>
            <a:off x="147638" y="2057400"/>
            <a:ext cx="3768725" cy="4479925"/>
          </a:xfrm>
          <a:custGeom>
            <a:avLst/>
            <a:gdLst>
              <a:gd name="T0" fmla="*/ 2147483647 w 2374"/>
              <a:gd name="T1" fmla="*/ 0 h 2822"/>
              <a:gd name="T2" fmla="*/ 2147483647 w 2374"/>
              <a:gd name="T3" fmla="*/ 2147483647 h 2822"/>
              <a:gd name="T4" fmla="*/ 2147483647 w 2374"/>
              <a:gd name="T5" fmla="*/ 2147483647 h 2822"/>
              <a:gd name="T6" fmla="*/ 2147483647 w 2374"/>
              <a:gd name="T7" fmla="*/ 2147483647 h 2822"/>
              <a:gd name="T8" fmla="*/ 2147483647 w 2374"/>
              <a:gd name="T9" fmla="*/ 2147483647 h 2822"/>
              <a:gd name="T10" fmla="*/ 2147483647 w 2374"/>
              <a:gd name="T11" fmla="*/ 2147483647 h 2822"/>
              <a:gd name="T12" fmla="*/ 2147483647 w 2374"/>
              <a:gd name="T13" fmla="*/ 2147483647 h 2822"/>
              <a:gd name="T14" fmla="*/ 2147483647 w 2374"/>
              <a:gd name="T15" fmla="*/ 2147483647 h 2822"/>
              <a:gd name="T16" fmla="*/ 0 60000 65536"/>
              <a:gd name="T17" fmla="*/ 0 60000 65536"/>
              <a:gd name="T18" fmla="*/ 0 60000 65536"/>
              <a:gd name="T19" fmla="*/ 0 60000 65536"/>
              <a:gd name="T20" fmla="*/ 0 60000 65536"/>
              <a:gd name="T21" fmla="*/ 0 60000 65536"/>
              <a:gd name="T22" fmla="*/ 0 60000 65536"/>
              <a:gd name="T23" fmla="*/ 0 60000 65536"/>
              <a:gd name="T24" fmla="*/ 0 w 2374"/>
              <a:gd name="T25" fmla="*/ 0 h 2822"/>
              <a:gd name="T26" fmla="*/ 2374 w 2374"/>
              <a:gd name="T27" fmla="*/ 2822 h 28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4" h="2822">
                <a:moveTo>
                  <a:pt x="387" y="0"/>
                </a:moveTo>
                <a:cubicBezTo>
                  <a:pt x="305" y="105"/>
                  <a:pt x="223" y="211"/>
                  <a:pt x="165" y="441"/>
                </a:cubicBezTo>
                <a:cubicBezTo>
                  <a:pt x="107" y="671"/>
                  <a:pt x="52" y="1100"/>
                  <a:pt x="36" y="1378"/>
                </a:cubicBezTo>
                <a:cubicBezTo>
                  <a:pt x="20" y="1656"/>
                  <a:pt x="0" y="1919"/>
                  <a:pt x="70" y="2108"/>
                </a:cubicBezTo>
                <a:cubicBezTo>
                  <a:pt x="140" y="2297"/>
                  <a:pt x="278" y="2400"/>
                  <a:pt x="457" y="2512"/>
                </a:cubicBezTo>
                <a:cubicBezTo>
                  <a:pt x="636" y="2624"/>
                  <a:pt x="907" y="2736"/>
                  <a:pt x="1145" y="2779"/>
                </a:cubicBezTo>
                <a:cubicBezTo>
                  <a:pt x="1383" y="2822"/>
                  <a:pt x="1679" y="2813"/>
                  <a:pt x="1884" y="2770"/>
                </a:cubicBezTo>
                <a:cubicBezTo>
                  <a:pt x="2089" y="2727"/>
                  <a:pt x="2231" y="2624"/>
                  <a:pt x="2374" y="2521"/>
                </a:cubicBezTo>
              </a:path>
            </a:pathLst>
          </a:custGeom>
          <a:noFill/>
          <a:ln w="38100">
            <a:solidFill>
              <a:schemeClr val="tx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442" name="Text Box 51"/>
          <p:cNvSpPr txBox="1">
            <a:spLocks noChangeArrowheads="1"/>
          </p:cNvSpPr>
          <p:nvPr/>
        </p:nvSpPr>
        <p:spPr bwMode="auto">
          <a:xfrm>
            <a:off x="4373563" y="5764213"/>
            <a:ext cx="252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baseline="30000">
                <a:solidFill>
                  <a:srgbClr val="FFFFFF"/>
                </a:solidFill>
                <a:latin typeface="Comic Sans MS" pitchFamily="66" charset="0"/>
              </a:rPr>
              <a:t>-</a:t>
            </a:r>
          </a:p>
        </p:txBody>
      </p:sp>
      <p:sp>
        <p:nvSpPr>
          <p:cNvPr id="52" name="Rectangle 2"/>
          <p:cNvSpPr txBox="1">
            <a:spLocks noChangeArrowheads="1"/>
          </p:cNvSpPr>
          <p:nvPr/>
        </p:nvSpPr>
        <p:spPr bwMode="auto">
          <a:xfrm>
            <a:off x="0" y="0"/>
            <a:ext cx="7772400" cy="1143000"/>
          </a:xfrm>
          <a:prstGeom prst="rect">
            <a:avLst/>
          </a:prstGeom>
          <a:noFill/>
          <a:ln w="9525">
            <a:noFill/>
            <a:miter lim="800000"/>
            <a:headEnd/>
            <a:tailEnd/>
          </a:ln>
          <a:effectLst/>
        </p:spPr>
        <p:txBody>
          <a:bodyPr anchor="ctr"/>
          <a:lstStyle/>
          <a:p>
            <a:pPr algn="ctr" eaLnBrk="0" hangingPunct="0">
              <a:defRPr/>
            </a:pPr>
            <a:r>
              <a:rPr lang="it-IT" sz="4000" kern="0" dirty="0">
                <a:effectLst>
                  <a:outerShdw blurRad="38100" dist="38100" dir="2700000" algn="tl">
                    <a:srgbClr val="000000"/>
                  </a:outerShdw>
                </a:effectLst>
                <a:ea typeface="+mj-ea"/>
                <a:cs typeface="+mj-cs"/>
              </a:rPr>
              <a:t>Il ciclo dello Zolfo</a:t>
            </a:r>
          </a:p>
        </p:txBody>
      </p:sp>
    </p:spTree>
    <p:extLst>
      <p:ext uri="{BB962C8B-B14F-4D97-AF65-F5344CB8AC3E}">
        <p14:creationId xmlns:p14="http://schemas.microsoft.com/office/powerpoint/2010/main" val="368917107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457200" y="533400"/>
            <a:ext cx="3498850" cy="762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200" b="0"/>
              <a:t>Zolfo: componente fondamentale delle proteine</a:t>
            </a:r>
          </a:p>
        </p:txBody>
      </p:sp>
      <p:sp>
        <p:nvSpPr>
          <p:cNvPr id="9221" name="Rectangle 5"/>
          <p:cNvSpPr>
            <a:spLocks noChangeArrowheads="1"/>
          </p:cNvSpPr>
          <p:nvPr/>
        </p:nvSpPr>
        <p:spPr bwMode="auto">
          <a:xfrm>
            <a:off x="2895600" y="1447800"/>
            <a:ext cx="3041650" cy="374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a:t>Riserve principali</a:t>
            </a:r>
          </a:p>
        </p:txBody>
      </p:sp>
      <p:sp>
        <p:nvSpPr>
          <p:cNvPr id="9222" name="Line 6"/>
          <p:cNvSpPr>
            <a:spLocks noChangeShapeType="1"/>
          </p:cNvSpPr>
          <p:nvPr/>
        </p:nvSpPr>
        <p:spPr bwMode="auto">
          <a:xfrm>
            <a:off x="3962400" y="838200"/>
            <a:ext cx="1143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6" name="Text Box 10"/>
          <p:cNvSpPr txBox="1">
            <a:spLocks noChangeArrowheads="1"/>
          </p:cNvSpPr>
          <p:nvPr/>
        </p:nvSpPr>
        <p:spPr bwMode="auto">
          <a:xfrm>
            <a:off x="5105400" y="609600"/>
            <a:ext cx="3797300" cy="406400"/>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la biosfera contiene poco zolfo</a:t>
            </a:r>
          </a:p>
        </p:txBody>
      </p:sp>
      <p:sp>
        <p:nvSpPr>
          <p:cNvPr id="9238" name="Rectangle 22"/>
          <p:cNvSpPr>
            <a:spLocks noChangeArrowheads="1"/>
          </p:cNvSpPr>
          <p:nvPr/>
        </p:nvSpPr>
        <p:spPr bwMode="auto">
          <a:xfrm>
            <a:off x="685800" y="152400"/>
            <a:ext cx="784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spcBef>
                <a:spcPct val="0"/>
              </a:spcBef>
            </a:pPr>
            <a:r>
              <a:rPr lang="it-IT" altLang="it-IT" sz="2600" dirty="0"/>
              <a:t>CICLO DELLO ZOLFO</a:t>
            </a:r>
          </a:p>
        </p:txBody>
      </p:sp>
      <p:sp>
        <p:nvSpPr>
          <p:cNvPr id="9239" name="Rectangle 23"/>
          <p:cNvSpPr>
            <a:spLocks noChangeArrowheads="1"/>
          </p:cNvSpPr>
          <p:nvPr/>
        </p:nvSpPr>
        <p:spPr bwMode="auto">
          <a:xfrm>
            <a:off x="228600" y="1981200"/>
            <a:ext cx="2438400" cy="374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a:t>Rocce sedimentarie</a:t>
            </a:r>
          </a:p>
        </p:txBody>
      </p:sp>
      <p:sp>
        <p:nvSpPr>
          <p:cNvPr id="9240" name="Rectangle 24"/>
          <p:cNvSpPr>
            <a:spLocks noChangeArrowheads="1"/>
          </p:cNvSpPr>
          <p:nvPr/>
        </p:nvSpPr>
        <p:spPr bwMode="auto">
          <a:xfrm>
            <a:off x="2971800" y="1988840"/>
            <a:ext cx="2895600" cy="374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a:t>Oceano (solfato)</a:t>
            </a:r>
          </a:p>
        </p:txBody>
      </p:sp>
      <p:sp>
        <p:nvSpPr>
          <p:cNvPr id="9241" name="Rectangle 25"/>
          <p:cNvSpPr>
            <a:spLocks noChangeArrowheads="1"/>
          </p:cNvSpPr>
          <p:nvPr/>
        </p:nvSpPr>
        <p:spPr bwMode="auto">
          <a:xfrm>
            <a:off x="6172200" y="1981200"/>
            <a:ext cx="2813050" cy="374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a:t>Evaporiti da H</a:t>
            </a:r>
            <a:r>
              <a:rPr lang="it-IT" altLang="it-IT" sz="1800" b="0" baseline="-25000"/>
              <a:t>2</a:t>
            </a:r>
            <a:r>
              <a:rPr lang="it-IT" altLang="it-IT" sz="1800" b="0"/>
              <a:t>O marine</a:t>
            </a:r>
          </a:p>
        </p:txBody>
      </p:sp>
      <p:sp>
        <p:nvSpPr>
          <p:cNvPr id="9243" name="Text Box 27"/>
          <p:cNvSpPr txBox="1">
            <a:spLocks noChangeArrowheads="1"/>
          </p:cNvSpPr>
          <p:nvPr/>
        </p:nvSpPr>
        <p:spPr bwMode="auto">
          <a:xfrm>
            <a:off x="457200" y="2743200"/>
            <a:ext cx="82296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dirty="0">
                <a:solidFill>
                  <a:srgbClr val="FFFF00"/>
                </a:solidFill>
              </a:rPr>
              <a:t>Nel ciclo dello zolfo avvengono una serie di trasformazioni microbiche che comportano il cambiamento dello stato di ossidazione da +6 nel solfato a –2 nei solfuri</a:t>
            </a:r>
          </a:p>
        </p:txBody>
      </p:sp>
      <p:sp>
        <p:nvSpPr>
          <p:cNvPr id="9244" name="Text Box 28"/>
          <p:cNvSpPr txBox="1">
            <a:spLocks noChangeArrowheads="1"/>
          </p:cNvSpPr>
          <p:nvPr/>
        </p:nvSpPr>
        <p:spPr bwMode="auto">
          <a:xfrm>
            <a:off x="671513" y="4283075"/>
            <a:ext cx="180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endParaRPr lang="it-IT" altLang="it-IT" sz="2000"/>
          </a:p>
        </p:txBody>
      </p:sp>
      <p:sp>
        <p:nvSpPr>
          <p:cNvPr id="9249" name="Rectangle 33"/>
          <p:cNvSpPr>
            <a:spLocks noChangeArrowheads="1"/>
          </p:cNvSpPr>
          <p:nvPr/>
        </p:nvSpPr>
        <p:spPr bwMode="auto">
          <a:xfrm>
            <a:off x="228600" y="3505200"/>
            <a:ext cx="3200400" cy="457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Le piante assorbono solfato</a:t>
            </a:r>
          </a:p>
        </p:txBody>
      </p:sp>
      <p:sp>
        <p:nvSpPr>
          <p:cNvPr id="9257" name="Rectangle 41"/>
          <p:cNvSpPr>
            <a:spLocks noChangeArrowheads="1"/>
          </p:cNvSpPr>
          <p:nvPr/>
        </p:nvSpPr>
        <p:spPr bwMode="auto">
          <a:xfrm>
            <a:off x="304800" y="4572000"/>
            <a:ext cx="3038475" cy="9255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r"/>
            <a:r>
              <a:rPr lang="it-IT" altLang="it-IT" sz="1800" b="0" dirty="0"/>
              <a:t>Lo zolfo incamerato nella SO fluisce nella catena alimentare e ritorna in ciclo</a:t>
            </a:r>
          </a:p>
        </p:txBody>
      </p:sp>
      <p:sp>
        <p:nvSpPr>
          <p:cNvPr id="9258" name="Rectangle 42"/>
          <p:cNvSpPr>
            <a:spLocks noChangeArrowheads="1"/>
          </p:cNvSpPr>
          <p:nvPr/>
        </p:nvSpPr>
        <p:spPr bwMode="auto">
          <a:xfrm>
            <a:off x="4343400" y="4648200"/>
            <a:ext cx="3038475"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dirty="0"/>
              <a:t>come solfato per effetto della degradazione microbica </a:t>
            </a:r>
          </a:p>
        </p:txBody>
      </p:sp>
      <p:sp>
        <p:nvSpPr>
          <p:cNvPr id="9261" name="Rectangle 45"/>
          <p:cNvSpPr>
            <a:spLocks noChangeArrowheads="1"/>
          </p:cNvSpPr>
          <p:nvPr/>
        </p:nvSpPr>
        <p:spPr bwMode="auto">
          <a:xfrm>
            <a:off x="3276600" y="3657600"/>
            <a:ext cx="2286000" cy="457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lo riducono</a:t>
            </a:r>
          </a:p>
        </p:txBody>
      </p:sp>
      <p:sp>
        <p:nvSpPr>
          <p:cNvPr id="9262" name="Rectangle 46"/>
          <p:cNvSpPr>
            <a:spLocks noChangeArrowheads="1"/>
          </p:cNvSpPr>
          <p:nvPr/>
        </p:nvSpPr>
        <p:spPr bwMode="auto">
          <a:xfrm>
            <a:off x="5562600" y="3505200"/>
            <a:ext cx="3200400" cy="914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a:t>Lo incamerano negli aminoacidi cisteina e metionina e quindi nelle proteine</a:t>
            </a:r>
          </a:p>
        </p:txBody>
      </p:sp>
      <p:sp>
        <p:nvSpPr>
          <p:cNvPr id="9263" name="Rectangle 47"/>
          <p:cNvSpPr>
            <a:spLocks noChangeArrowheads="1"/>
          </p:cNvSpPr>
          <p:nvPr/>
        </p:nvSpPr>
        <p:spPr bwMode="auto">
          <a:xfrm>
            <a:off x="4343400" y="5562600"/>
            <a:ext cx="3038475" cy="650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spcBef>
                <a:spcPct val="0"/>
              </a:spcBef>
              <a:defRPr sz="2400">
                <a:solidFill>
                  <a:schemeClr val="tx1"/>
                </a:solidFill>
                <a:latin typeface="Times New Roman" pitchFamily="18" charset="0"/>
              </a:defRPr>
            </a:lvl1pPr>
            <a:lvl2pPr marL="571500" algn="l" defTabSz="762000">
              <a:spcBef>
                <a:spcPct val="0"/>
              </a:spcBef>
              <a:defRPr sz="2400">
                <a:solidFill>
                  <a:schemeClr val="tx1"/>
                </a:solidFill>
                <a:latin typeface="Times New Roman" pitchFamily="18" charset="0"/>
              </a:defRPr>
            </a:lvl2pPr>
            <a:lvl3pPr marL="1143000" algn="l" defTabSz="762000">
              <a:spcBef>
                <a:spcPct val="0"/>
              </a:spcBef>
              <a:defRPr sz="2400">
                <a:solidFill>
                  <a:schemeClr val="tx1"/>
                </a:solidFill>
                <a:latin typeface="Times New Roman" pitchFamily="18" charset="0"/>
              </a:defRPr>
            </a:lvl3pPr>
            <a:lvl4pPr marL="1714500" algn="l" defTabSz="762000">
              <a:spcBef>
                <a:spcPct val="0"/>
              </a:spcBef>
              <a:defRPr sz="2400">
                <a:solidFill>
                  <a:schemeClr val="tx1"/>
                </a:solidFill>
                <a:latin typeface="Times New Roman" pitchFamily="18" charset="0"/>
              </a:defRPr>
            </a:lvl4pPr>
            <a:lvl5pPr marL="2286000" algn="l"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it-IT" altLang="it-IT" sz="1800" b="0"/>
              <a:t>come escrezioni animali (poco) </a:t>
            </a:r>
          </a:p>
        </p:txBody>
      </p:sp>
      <p:cxnSp>
        <p:nvCxnSpPr>
          <p:cNvPr id="3" name="Connettore 2 2"/>
          <p:cNvCxnSpPr/>
          <p:nvPr/>
        </p:nvCxnSpPr>
        <p:spPr bwMode="auto">
          <a:xfrm flipV="1">
            <a:off x="3563888" y="4973637"/>
            <a:ext cx="504056" cy="61119"/>
          </a:xfrm>
          <a:prstGeom prst="straightConnector1">
            <a:avLst/>
          </a:prstGeom>
          <a:noFill/>
          <a:ln w="9525" cap="flat" cmpd="sng" algn="ctr">
            <a:solidFill>
              <a:schemeClr val="tx1"/>
            </a:solidFill>
            <a:prstDash val="solid"/>
            <a:round/>
            <a:headEnd type="none" w="med" len="med"/>
            <a:tailEnd type="arrow"/>
          </a:ln>
          <a:effectLst/>
        </p:spPr>
      </p:cxnSp>
      <p:cxnSp>
        <p:nvCxnSpPr>
          <p:cNvPr id="5" name="Connettore 2 4"/>
          <p:cNvCxnSpPr/>
          <p:nvPr/>
        </p:nvCxnSpPr>
        <p:spPr bwMode="auto">
          <a:xfrm>
            <a:off x="3563888" y="5034756"/>
            <a:ext cx="648072" cy="853281"/>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84058692"/>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152400"/>
            <a:ext cx="730885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Le forme gassose dello zolfo hanno vita molto breve nell’atmosfera</a:t>
            </a:r>
          </a:p>
        </p:txBody>
      </p:sp>
      <p:sp>
        <p:nvSpPr>
          <p:cNvPr id="16387" name="Rectangle 3"/>
          <p:cNvSpPr>
            <a:spLocks noChangeArrowheads="1"/>
          </p:cNvSpPr>
          <p:nvPr/>
        </p:nvSpPr>
        <p:spPr bwMode="auto">
          <a:xfrm>
            <a:off x="3124200" y="533400"/>
            <a:ext cx="5791200" cy="609600"/>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solidFill>
                  <a:srgbClr val="008000"/>
                </a:solidFill>
              </a:rPr>
              <a:t>Subiscono l’ossidazione a solfato che viene depositato dalle precipitazioni su terre ed oceani</a:t>
            </a:r>
          </a:p>
        </p:txBody>
      </p:sp>
      <p:sp>
        <p:nvSpPr>
          <p:cNvPr id="16389" name="Rectangle 5"/>
          <p:cNvSpPr>
            <a:spLocks noChangeArrowheads="1"/>
          </p:cNvSpPr>
          <p:nvPr/>
        </p:nvSpPr>
        <p:spPr bwMode="auto">
          <a:xfrm>
            <a:off x="381000" y="1143000"/>
            <a:ext cx="7924800" cy="36830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0">
                <a:solidFill>
                  <a:schemeClr val="hlink"/>
                </a:solidFill>
              </a:rPr>
              <a:t>Lo zolfo è poco abbondante nell’atmosfera ma il flusso è di notevole entità</a:t>
            </a:r>
          </a:p>
        </p:txBody>
      </p:sp>
      <p:sp>
        <p:nvSpPr>
          <p:cNvPr id="16392" name="Rectangle 8"/>
          <p:cNvSpPr>
            <a:spLocks noChangeArrowheads="1"/>
          </p:cNvSpPr>
          <p:nvPr/>
        </p:nvSpPr>
        <p:spPr bwMode="auto">
          <a:xfrm>
            <a:off x="152400" y="1682750"/>
            <a:ext cx="2743200" cy="8318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a:t>Con l’estrazione e l’utilizzazione dei combustibili fossili l’</a:t>
            </a:r>
          </a:p>
        </p:txBody>
      </p:sp>
      <p:sp>
        <p:nvSpPr>
          <p:cNvPr id="16393" name="Line 9"/>
          <p:cNvSpPr>
            <a:spLocks noChangeShapeType="1"/>
          </p:cNvSpPr>
          <p:nvPr/>
        </p:nvSpPr>
        <p:spPr bwMode="auto">
          <a:xfrm>
            <a:off x="2895600" y="1905000"/>
            <a:ext cx="14414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394" name="Rectangle 10"/>
          <p:cNvSpPr>
            <a:spLocks noChangeArrowheads="1"/>
          </p:cNvSpPr>
          <p:nvPr/>
        </p:nvSpPr>
        <p:spPr bwMode="auto">
          <a:xfrm>
            <a:off x="4419600" y="1676400"/>
            <a:ext cx="41148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000" b="0"/>
              <a:t>mobilizza enormi quantità di zolfo</a:t>
            </a:r>
          </a:p>
        </p:txBody>
      </p:sp>
      <p:sp>
        <p:nvSpPr>
          <p:cNvPr id="16395" name="Rectangle 11"/>
          <p:cNvSpPr>
            <a:spLocks noChangeArrowheads="1"/>
          </p:cNvSpPr>
          <p:nvPr/>
        </p:nvSpPr>
        <p:spPr bwMode="auto">
          <a:xfrm>
            <a:off x="3124200" y="2133600"/>
            <a:ext cx="58674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facendo aumentare lo zolfo ossidato a spese di quello ridotto</a:t>
            </a:r>
            <a:endParaRPr lang="it-IT" altLang="it-IT" sz="1800" b="0" u="sng"/>
          </a:p>
        </p:txBody>
      </p:sp>
      <p:sp>
        <p:nvSpPr>
          <p:cNvPr id="16398" name="Rectangle 14"/>
          <p:cNvSpPr>
            <a:spLocks noChangeArrowheads="1"/>
          </p:cNvSpPr>
          <p:nvPr/>
        </p:nvSpPr>
        <p:spPr bwMode="auto">
          <a:xfrm>
            <a:off x="1524000" y="2667000"/>
            <a:ext cx="6781800" cy="368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2000" b="0"/>
              <a:t>Importanti sono immissioni </a:t>
            </a:r>
            <a:r>
              <a:rPr lang="it-IT" altLang="it-IT" sz="2000" b="0">
                <a:solidFill>
                  <a:srgbClr val="FF9900"/>
                </a:solidFill>
              </a:rPr>
              <a:t>SO</a:t>
            </a:r>
            <a:r>
              <a:rPr lang="it-IT" altLang="it-IT" sz="2000" b="0" baseline="-25000">
                <a:solidFill>
                  <a:srgbClr val="FF9900"/>
                </a:solidFill>
              </a:rPr>
              <a:t>2</a:t>
            </a:r>
            <a:r>
              <a:rPr lang="it-IT" altLang="it-IT" sz="2000" b="0" baseline="-25000"/>
              <a:t> </a:t>
            </a:r>
            <a:r>
              <a:rPr lang="it-IT" altLang="it-IT" sz="2000" b="0"/>
              <a:t>responsabili delle</a:t>
            </a:r>
            <a:r>
              <a:rPr lang="it-IT" altLang="it-IT" sz="2000" b="0" baseline="-25000"/>
              <a:t> </a:t>
            </a:r>
            <a:r>
              <a:rPr lang="it-IT" altLang="it-IT" sz="2000" b="0"/>
              <a:t>piogge acide</a:t>
            </a:r>
          </a:p>
        </p:txBody>
      </p:sp>
      <p:graphicFrame>
        <p:nvGraphicFramePr>
          <p:cNvPr id="16399" name="Object 15">
            <a:hlinkClick r:id="" action="ppaction://ole?verb=0"/>
          </p:cNvPr>
          <p:cNvGraphicFramePr>
            <a:graphicFrameLocks/>
          </p:cNvGraphicFramePr>
          <p:nvPr/>
        </p:nvGraphicFramePr>
        <p:xfrm>
          <a:off x="2286000" y="1828800"/>
          <a:ext cx="457200" cy="654050"/>
        </p:xfrm>
        <a:graphic>
          <a:graphicData uri="http://schemas.openxmlformats.org/presentationml/2006/ole">
            <mc:AlternateContent xmlns:mc="http://schemas.openxmlformats.org/markup-compatibility/2006">
              <mc:Choice xmlns:v="urn:schemas-microsoft-com:vml" Requires="v">
                <p:oleObj spid="_x0000_s359428" name="Clip" r:id="rId3" imgW="1644480" imgH="3396960" progId="MS_ClipArt_Gallery.5">
                  <p:embed/>
                </p:oleObj>
              </mc:Choice>
              <mc:Fallback>
                <p:oleObj name="Clip" r:id="rId3" imgW="1644480" imgH="3396960" progId="MS_ClipArt_Gallery.5">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4572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1" name="Rectangle 17"/>
          <p:cNvSpPr>
            <a:spLocks noChangeArrowheads="1"/>
          </p:cNvSpPr>
          <p:nvPr/>
        </p:nvSpPr>
        <p:spPr bwMode="auto">
          <a:xfrm>
            <a:off x="152400" y="3276600"/>
            <a:ext cx="4953000" cy="609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Metà dello zolfo immesso nell’atmosfera dalle terre emerse viene ridepositato con precipitazioni</a:t>
            </a:r>
            <a:endParaRPr lang="it-IT" altLang="it-IT" sz="1800" b="0" baseline="-25000"/>
          </a:p>
        </p:txBody>
      </p:sp>
      <p:sp>
        <p:nvSpPr>
          <p:cNvPr id="16409" name="Rectangle 25"/>
          <p:cNvSpPr>
            <a:spLocks noChangeArrowheads="1"/>
          </p:cNvSpPr>
          <p:nvPr/>
        </p:nvSpPr>
        <p:spPr bwMode="auto">
          <a:xfrm>
            <a:off x="5410200" y="3581400"/>
            <a:ext cx="342900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Il rimanente è trasportato nel mare </a:t>
            </a:r>
            <a:endParaRPr lang="it-IT" altLang="it-IT" sz="1800" b="0" baseline="-25000"/>
          </a:p>
        </p:txBody>
      </p:sp>
      <p:sp>
        <p:nvSpPr>
          <p:cNvPr id="16410" name="Rectangle 26"/>
          <p:cNvSpPr>
            <a:spLocks noChangeArrowheads="1"/>
          </p:cNvSpPr>
          <p:nvPr/>
        </p:nvSpPr>
        <p:spPr bwMode="auto">
          <a:xfrm>
            <a:off x="457200" y="4114800"/>
            <a:ext cx="4648200" cy="609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dall’attività antropica viene un quarto del solfato nei fiumi, il resto da rocce e dilavamento</a:t>
            </a:r>
            <a:endParaRPr lang="it-IT" altLang="it-IT" sz="1800" b="0" baseline="-25000"/>
          </a:p>
        </p:txBody>
      </p:sp>
      <p:sp>
        <p:nvSpPr>
          <p:cNvPr id="16411" name="Rectangle 27"/>
          <p:cNvSpPr>
            <a:spLocks noChangeArrowheads="1"/>
          </p:cNvSpPr>
          <p:nvPr/>
        </p:nvSpPr>
        <p:spPr bwMode="auto">
          <a:xfrm>
            <a:off x="3505200" y="4724400"/>
            <a:ext cx="480060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Il mare accumula solfato 10</a:t>
            </a:r>
            <a:r>
              <a:rPr lang="it-IT" altLang="it-IT" sz="1800" b="0" baseline="30000"/>
              <a:t>14</a:t>
            </a:r>
            <a:r>
              <a:rPr lang="it-IT" altLang="it-IT" sz="1800" b="0"/>
              <a:t> g zolfo per anno</a:t>
            </a:r>
            <a:endParaRPr lang="it-IT" altLang="it-IT" sz="1800" b="0" baseline="-25000"/>
          </a:p>
        </p:txBody>
      </p:sp>
      <p:sp>
        <p:nvSpPr>
          <p:cNvPr id="16412" name="Rectangle 28"/>
          <p:cNvSpPr>
            <a:spLocks noChangeArrowheads="1"/>
          </p:cNvSpPr>
          <p:nvPr/>
        </p:nvSpPr>
        <p:spPr bwMode="auto">
          <a:xfrm>
            <a:off x="304800" y="5105400"/>
            <a:ext cx="571500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Gli oceani sono la fonte principale di </a:t>
            </a:r>
            <a:r>
              <a:rPr lang="it-IT" altLang="it-IT" sz="1800" b="0">
                <a:solidFill>
                  <a:srgbClr val="CC3300"/>
                </a:solidFill>
              </a:rPr>
              <a:t>DMS</a:t>
            </a:r>
            <a:r>
              <a:rPr lang="it-IT" altLang="it-IT" sz="1800" b="0"/>
              <a:t> nell’atmosfera</a:t>
            </a:r>
            <a:endParaRPr lang="it-IT" altLang="it-IT" sz="1800" b="0" baseline="-25000"/>
          </a:p>
        </p:txBody>
      </p:sp>
      <p:sp>
        <p:nvSpPr>
          <p:cNvPr id="16413" name="Rectangle 29"/>
          <p:cNvSpPr>
            <a:spLocks noChangeArrowheads="1"/>
          </p:cNvSpPr>
          <p:nvPr/>
        </p:nvSpPr>
        <p:spPr bwMode="auto">
          <a:xfrm>
            <a:off x="381000" y="5486400"/>
            <a:ext cx="4191000" cy="53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600">
                <a:solidFill>
                  <a:srgbClr val="CC3300"/>
                </a:solidFill>
              </a:rPr>
              <a:t>Questo gas è responsabile  dell’odore di mare delle zone costiere </a:t>
            </a:r>
            <a:endParaRPr lang="it-IT" altLang="it-IT" sz="1600" baseline="-25000">
              <a:solidFill>
                <a:srgbClr val="CC3300"/>
              </a:solidFill>
            </a:endParaRPr>
          </a:p>
        </p:txBody>
      </p:sp>
      <p:sp>
        <p:nvSpPr>
          <p:cNvPr id="16414" name="Rectangle 30"/>
          <p:cNvSpPr>
            <a:spLocks noChangeArrowheads="1"/>
          </p:cNvSpPr>
          <p:nvPr/>
        </p:nvSpPr>
        <p:spPr bwMode="auto">
          <a:xfrm>
            <a:off x="4800600" y="5715000"/>
            <a:ext cx="4114800" cy="304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600" b="0"/>
              <a:t>Deriva dalla decomposizione del fitoplancton</a:t>
            </a:r>
          </a:p>
        </p:txBody>
      </p:sp>
      <p:sp>
        <p:nvSpPr>
          <p:cNvPr id="16415" name="Rectangle 31"/>
          <p:cNvSpPr>
            <a:spLocks noChangeArrowheads="1"/>
          </p:cNvSpPr>
          <p:nvPr/>
        </p:nvSpPr>
        <p:spPr bwMode="auto">
          <a:xfrm>
            <a:off x="685800" y="6172200"/>
            <a:ext cx="3581400" cy="533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600" b="0"/>
              <a:t>Contribuisce per il 50 % alle immissioni biotiche di zolfo nell’atmosfera</a:t>
            </a:r>
          </a:p>
        </p:txBody>
      </p:sp>
      <p:grpSp>
        <p:nvGrpSpPr>
          <p:cNvPr id="16418" name="Group 34"/>
          <p:cNvGrpSpPr>
            <a:grpSpLocks/>
          </p:cNvGrpSpPr>
          <p:nvPr/>
        </p:nvGrpSpPr>
        <p:grpSpPr bwMode="auto">
          <a:xfrm>
            <a:off x="4784678" y="6172200"/>
            <a:ext cx="4114800" cy="304800"/>
            <a:chOff x="3024" y="3840"/>
            <a:chExt cx="2592" cy="192"/>
          </a:xfrm>
        </p:grpSpPr>
        <p:sp>
          <p:nvSpPr>
            <p:cNvPr id="16416" name="Rectangle 32"/>
            <p:cNvSpPr>
              <a:spLocks noChangeArrowheads="1"/>
            </p:cNvSpPr>
            <p:nvPr/>
          </p:nvSpPr>
          <p:spPr bwMode="auto">
            <a:xfrm>
              <a:off x="3024" y="3840"/>
              <a:ext cx="2592" cy="19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600" b="0"/>
                <a:t>Nell’atmosfera DMS ossidazione Solfato</a:t>
              </a:r>
            </a:p>
          </p:txBody>
        </p:sp>
        <p:sp>
          <p:nvSpPr>
            <p:cNvPr id="16417" name="Line 33"/>
            <p:cNvSpPr>
              <a:spLocks noChangeShapeType="1"/>
            </p:cNvSpPr>
            <p:nvPr/>
          </p:nvSpPr>
          <p:spPr bwMode="auto">
            <a:xfrm>
              <a:off x="4224" y="38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grpSp>
      <p:sp>
        <p:nvSpPr>
          <p:cNvPr id="16419" name="Line 35"/>
          <p:cNvSpPr>
            <a:spLocks noChangeShapeType="1"/>
          </p:cNvSpPr>
          <p:nvPr/>
        </p:nvSpPr>
        <p:spPr bwMode="auto">
          <a:xfrm>
            <a:off x="5105400" y="3657600"/>
            <a:ext cx="3048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16420" name="Line 36"/>
          <p:cNvSpPr>
            <a:spLocks noChangeShapeType="1"/>
          </p:cNvSpPr>
          <p:nvPr/>
        </p:nvSpPr>
        <p:spPr bwMode="auto">
          <a:xfrm flipH="1">
            <a:off x="5181600" y="3962400"/>
            <a:ext cx="6096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Tree>
    <p:extLst>
      <p:ext uri="{BB962C8B-B14F-4D97-AF65-F5344CB8AC3E}">
        <p14:creationId xmlns:p14="http://schemas.microsoft.com/office/powerpoint/2010/main" val="2697365581"/>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7" name="Rectangle 29"/>
          <p:cNvSpPr>
            <a:spLocks noChangeArrowheads="1"/>
          </p:cNvSpPr>
          <p:nvPr/>
        </p:nvSpPr>
        <p:spPr bwMode="auto">
          <a:xfrm>
            <a:off x="304800" y="152400"/>
            <a:ext cx="4343400" cy="838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Il DMS influenza il clima perché la sua ossidazione a solfato fa aumentare i nuclei di condensazione nell’atmosfera</a:t>
            </a:r>
          </a:p>
        </p:txBody>
      </p:sp>
      <p:sp>
        <p:nvSpPr>
          <p:cNvPr id="17438" name="Rectangle 30"/>
          <p:cNvSpPr>
            <a:spLocks noChangeArrowheads="1"/>
          </p:cNvSpPr>
          <p:nvPr/>
        </p:nvSpPr>
        <p:spPr bwMode="auto">
          <a:xfrm>
            <a:off x="5257800" y="381000"/>
            <a:ext cx="2362200" cy="381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Aumento nuvolosità</a:t>
            </a:r>
          </a:p>
        </p:txBody>
      </p:sp>
      <p:sp>
        <p:nvSpPr>
          <p:cNvPr id="17439" name="Rectangle 31"/>
          <p:cNvSpPr>
            <a:spLocks noChangeArrowheads="1"/>
          </p:cNvSpPr>
          <p:nvPr/>
        </p:nvSpPr>
        <p:spPr bwMode="auto">
          <a:xfrm>
            <a:off x="5334000" y="990600"/>
            <a:ext cx="3429000" cy="914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1800" b="0"/>
              <a:t>Le nuvole riflettono la radiazione solare causando il raffreddamento globale della terra</a:t>
            </a:r>
          </a:p>
        </p:txBody>
      </p:sp>
      <p:sp>
        <p:nvSpPr>
          <p:cNvPr id="17440" name="Rectangle 32"/>
          <p:cNvSpPr>
            <a:spLocks noChangeArrowheads="1"/>
          </p:cNvSpPr>
          <p:nvPr/>
        </p:nvSpPr>
        <p:spPr bwMode="auto">
          <a:xfrm>
            <a:off x="3733800" y="2362200"/>
            <a:ext cx="4876800" cy="609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gn="l">
              <a:spcBef>
                <a:spcPct val="0"/>
              </a:spcBef>
              <a:defRPr sz="2400">
                <a:solidFill>
                  <a:schemeClr val="tx1"/>
                </a:solidFill>
                <a:latin typeface="Times New Roman" pitchFamily="18" charset="0"/>
              </a:defRPr>
            </a:lvl1pPr>
            <a:lvl2pPr marL="762000" indent="-285750" algn="l">
              <a:spcBef>
                <a:spcPct val="0"/>
              </a:spcBef>
              <a:defRPr sz="2400">
                <a:solidFill>
                  <a:schemeClr val="tx1"/>
                </a:solidFill>
                <a:latin typeface="Times New Roman" pitchFamily="18" charset="0"/>
              </a:defRPr>
            </a:lvl2pPr>
            <a:lvl3pPr marL="1181100" indent="-228600" algn="l">
              <a:spcBef>
                <a:spcPct val="0"/>
              </a:spcBef>
              <a:defRPr sz="2400">
                <a:solidFill>
                  <a:schemeClr val="tx1"/>
                </a:solidFill>
                <a:latin typeface="Times New Roman" pitchFamily="18" charset="0"/>
              </a:defRPr>
            </a:lvl3pPr>
            <a:lvl4pPr marL="1600200" indent="-228600" algn="l">
              <a:spcBef>
                <a:spcPct val="0"/>
              </a:spcBef>
              <a:defRPr sz="2400">
                <a:solidFill>
                  <a:schemeClr val="tx1"/>
                </a:solidFill>
                <a:latin typeface="Times New Roman" pitchFamily="18" charset="0"/>
              </a:defRPr>
            </a:lvl4pPr>
            <a:lvl5pPr marL="2057400" indent="-228600" algn="l">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20000"/>
              </a:spcBef>
            </a:pPr>
            <a:r>
              <a:rPr lang="it-IT" altLang="it-IT" sz="1800" b="0" dirty="0"/>
              <a:t>Il DMS </a:t>
            </a:r>
            <a:r>
              <a:rPr lang="it-IT" altLang="it-IT" sz="1800" b="0" dirty="0" smtClean="0"/>
              <a:t>e </a:t>
            </a:r>
            <a:r>
              <a:rPr lang="it-IT" altLang="it-IT" sz="1800" b="0" dirty="0"/>
              <a:t>le emissioni di SO</a:t>
            </a:r>
            <a:r>
              <a:rPr lang="it-IT" altLang="it-IT" sz="1800" b="0" baseline="-25000" dirty="0"/>
              <a:t>2</a:t>
            </a:r>
            <a:r>
              <a:rPr lang="it-IT" altLang="it-IT" sz="1800" b="0" dirty="0"/>
              <a:t> antropogeniche avrebbero effetto di contrastare l’effetto serra</a:t>
            </a:r>
          </a:p>
        </p:txBody>
      </p:sp>
      <p:sp>
        <p:nvSpPr>
          <p:cNvPr id="17441" name="Line 33"/>
          <p:cNvSpPr>
            <a:spLocks noChangeShapeType="1"/>
          </p:cNvSpPr>
          <p:nvPr/>
        </p:nvSpPr>
        <p:spPr bwMode="auto">
          <a:xfrm>
            <a:off x="4648200" y="304800"/>
            <a:ext cx="609600" cy="152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17442" name="Line 34"/>
          <p:cNvSpPr>
            <a:spLocks noChangeShapeType="1"/>
          </p:cNvSpPr>
          <p:nvPr/>
        </p:nvSpPr>
        <p:spPr bwMode="auto">
          <a:xfrm>
            <a:off x="5410200" y="762000"/>
            <a:ext cx="7620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17443" name="Line 35"/>
          <p:cNvSpPr>
            <a:spLocks noChangeShapeType="1"/>
          </p:cNvSpPr>
          <p:nvPr/>
        </p:nvSpPr>
        <p:spPr bwMode="auto">
          <a:xfrm>
            <a:off x="5562600" y="19050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Tree>
    <p:extLst>
      <p:ext uri="{BB962C8B-B14F-4D97-AF65-F5344CB8AC3E}">
        <p14:creationId xmlns:p14="http://schemas.microsoft.com/office/powerpoint/2010/main" val="731534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sea tur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scuba_dive_sm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797425"/>
            <a:ext cx="210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6" name="Object 4"/>
          <p:cNvGraphicFramePr>
            <a:graphicFrameLocks noChangeAspect="1"/>
          </p:cNvGraphicFramePr>
          <p:nvPr/>
        </p:nvGraphicFramePr>
        <p:xfrm>
          <a:off x="0" y="4838700"/>
          <a:ext cx="4038600" cy="2019300"/>
        </p:xfrm>
        <a:graphic>
          <a:graphicData uri="http://schemas.openxmlformats.org/presentationml/2006/ole">
            <mc:AlternateContent xmlns:mc="http://schemas.openxmlformats.org/markup-compatibility/2006">
              <mc:Choice xmlns:v="urn:schemas-microsoft-com:vml" Requires="v">
                <p:oleObj spid="_x0000_s44049" name="Immagine bitmap" r:id="rId5" imgW="1809524" imgH="905001" progId="Paint.Picture">
                  <p:embed/>
                </p:oleObj>
              </mc:Choice>
              <mc:Fallback>
                <p:oleObj name="Immagine bitmap" r:id="rId5" imgW="1809524" imgH="90500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38700"/>
                        <a:ext cx="40386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37" name="Picture 5" descr="BUBBLES_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3143250"/>
            <a:ext cx="94297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imclo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33925"/>
            <a:ext cx="46275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path" presetSubtype="0" accel="50000" decel="50000" fill="hold" nodeType="clickEffect">
                                  <p:stCondLst>
                                    <p:cond delay="0"/>
                                  </p:stCondLst>
                                  <p:childTnLst>
                                    <p:animMotion origin="layout" path="M 0 0  L 0.125 0  L 0.188 0.14523  L 0.125 0.28913  L 0 0.28913  L -0.063 0.14523  L 0 0  Z" pathEditMode="relative" ptsTypes="">
                                      <p:cBhvr>
                                        <p:cTn id="6" dur="2000" fill="hold"/>
                                        <p:tgtEl>
                                          <p:spTgt spid="41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gifs%5Ce4053-nuvole"/>
          <p:cNvPicPr>
            <a:picLocks noChangeAspect="1" noChangeArrowheads="1"/>
          </p:cNvPicPr>
          <p:nvPr/>
        </p:nvPicPr>
        <p:blipFill>
          <a:blip r:embed="rId2">
            <a:extLst>
              <a:ext uri="{28A0092B-C50C-407E-A947-70E740481C1C}">
                <a14:useLocalDpi xmlns:a14="http://schemas.microsoft.com/office/drawing/2010/main" val="0"/>
              </a:ext>
            </a:extLst>
          </a:blip>
          <a:srcRect r="3310" b="13341"/>
          <a:stretch>
            <a:fillRect/>
          </a:stretch>
        </p:blipFill>
        <p:spPr bwMode="auto">
          <a:xfrm>
            <a:off x="22225"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a:xfrm>
            <a:off x="533400" y="457200"/>
            <a:ext cx="8153400" cy="457200"/>
          </a:xfrm>
        </p:spPr>
        <p:txBody>
          <a:bodyPr/>
          <a:lstStyle/>
          <a:p>
            <a:pPr eaLnBrk="1" hangingPunct="1">
              <a:defRPr/>
            </a:pPr>
            <a:r>
              <a:rPr lang="it-IT" sz="3200" b="1" dirty="0" smtClean="0">
                <a:solidFill>
                  <a:srgbClr val="FFFF00"/>
                </a:solidFill>
                <a:latin typeface="Comic Sans MS" pitchFamily="66" charset="0"/>
              </a:rPr>
              <a:t>5. </a:t>
            </a:r>
            <a:r>
              <a:rPr lang="it-IT" sz="3200" b="1" dirty="0">
                <a:solidFill>
                  <a:srgbClr val="FFFF00"/>
                </a:solidFill>
                <a:latin typeface="Comic Sans MS" pitchFamily="66" charset="0"/>
              </a:rPr>
              <a:t>CICLO </a:t>
            </a:r>
            <a:r>
              <a:rPr lang="it-IT" sz="3200" b="1" dirty="0" smtClean="0">
                <a:solidFill>
                  <a:srgbClr val="FFFF00"/>
                </a:solidFill>
                <a:latin typeface="Comic Sans MS" pitchFamily="66" charset="0"/>
              </a:rPr>
              <a:t>DELL’ACQUA</a:t>
            </a:r>
          </a:p>
        </p:txBody>
      </p:sp>
      <p:sp>
        <p:nvSpPr>
          <p:cNvPr id="34820" name="Rectangle 3"/>
          <p:cNvSpPr>
            <a:spLocks noGrp="1" noChangeArrowheads="1"/>
          </p:cNvSpPr>
          <p:nvPr>
            <p:ph type="body" idx="1"/>
          </p:nvPr>
        </p:nvSpPr>
        <p:spPr>
          <a:xfrm>
            <a:off x="323528" y="2324100"/>
            <a:ext cx="8305800" cy="2209800"/>
          </a:xfrm>
        </p:spPr>
        <p:txBody>
          <a:bodyPr/>
          <a:lstStyle/>
          <a:p>
            <a:pPr algn="just" eaLnBrk="1" hangingPunct="1"/>
            <a:r>
              <a:rPr lang="it-IT" altLang="it-IT" sz="2400" b="1" dirty="0" smtClean="0">
                <a:solidFill>
                  <a:schemeClr val="bg2"/>
                </a:solidFill>
                <a:latin typeface="Comic Sans MS" pitchFamily="66" charset="0"/>
              </a:rPr>
              <a:t>Il ciclo dell'acqua è un ciclo gassoso che consiste nella circolazione dell'acqua tra l'atmosfera, la terra, le acque superficiali, le acque sotterranee e gli organismi viventi, includendo </a:t>
            </a:r>
            <a:r>
              <a:rPr lang="it-IT" altLang="it-IT" sz="2400" b="1" dirty="0" smtClean="0">
                <a:solidFill>
                  <a:schemeClr val="bg2"/>
                </a:solidFill>
                <a:latin typeface="Comic Sans MS" pitchFamily="66" charset="0"/>
              </a:rPr>
              <a:t>i </a:t>
            </a:r>
            <a:r>
              <a:rPr lang="it-IT" altLang="it-IT" sz="2400" b="1" dirty="0" smtClean="0">
                <a:solidFill>
                  <a:schemeClr val="bg2"/>
                </a:solidFill>
                <a:latin typeface="Comic Sans MS" pitchFamily="66" charset="0"/>
              </a:rPr>
              <a:t>cambiamenti di stato fisico dell'acqua tra la fase liquida, solida e gassosa</a:t>
            </a:r>
            <a:r>
              <a:rPr lang="it-IT" altLang="it-IT" b="1" dirty="0" smtClean="0">
                <a:solidFill>
                  <a:schemeClr val="bg2"/>
                </a:solidFill>
                <a:latin typeface="Comic Sans MS" pitchFamily="66" charset="0"/>
              </a:rPr>
              <a:t>. </a:t>
            </a:r>
          </a:p>
        </p:txBody>
      </p:sp>
    </p:spTree>
    <p:extLst>
      <p:ext uri="{BB962C8B-B14F-4D97-AF65-F5344CB8AC3E}">
        <p14:creationId xmlns:p14="http://schemas.microsoft.com/office/powerpoint/2010/main" val="52183524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egnaposto contenuto 2"/>
          <p:cNvSpPr>
            <a:spLocks noGrp="1"/>
          </p:cNvSpPr>
          <p:nvPr>
            <p:ph idx="1"/>
          </p:nvPr>
        </p:nvSpPr>
        <p:spPr>
          <a:xfrm>
            <a:off x="-2465" y="836712"/>
            <a:ext cx="3062297" cy="5516562"/>
          </a:xfrm>
        </p:spPr>
        <p:txBody>
          <a:bodyPr/>
          <a:lstStyle/>
          <a:p>
            <a:pPr marL="0" indent="0" eaLnBrk="1" hangingPunct="1">
              <a:spcBef>
                <a:spcPts val="0"/>
              </a:spcBef>
              <a:buFontTx/>
              <a:buNone/>
              <a:defRPr/>
            </a:pPr>
            <a:r>
              <a:rPr lang="it-IT" sz="2000" dirty="0" smtClean="0">
                <a:solidFill>
                  <a:srgbClr val="FFFF00"/>
                </a:solidFill>
                <a:latin typeface="Comic Sans MS" pitchFamily="66" charset="0"/>
              </a:rPr>
              <a:t>Il più grande serbatoio d’acqua </a:t>
            </a:r>
            <a:r>
              <a:rPr lang="it-IT" sz="2000" dirty="0" smtClean="0">
                <a:solidFill>
                  <a:srgbClr val="FFFF00"/>
                </a:solidFill>
                <a:latin typeface="Comic Sans MS" pitchFamily="66" charset="0"/>
              </a:rPr>
              <a:t>è </a:t>
            </a:r>
            <a:r>
              <a:rPr lang="it-IT" sz="2000" dirty="0" smtClean="0">
                <a:solidFill>
                  <a:srgbClr val="FFFF00"/>
                </a:solidFill>
                <a:latin typeface="Comic Sans MS" pitchFamily="66" charset="0"/>
              </a:rPr>
              <a:t>l’</a:t>
            </a:r>
            <a:r>
              <a:rPr lang="it-IT" sz="2000" b="1" dirty="0" smtClean="0">
                <a:solidFill>
                  <a:srgbClr val="FFFF00"/>
                </a:solidFill>
                <a:latin typeface="Comic Sans MS" pitchFamily="66" charset="0"/>
              </a:rPr>
              <a:t>oceano</a:t>
            </a:r>
            <a:r>
              <a:rPr lang="it-IT" sz="2000" dirty="0" smtClean="0">
                <a:solidFill>
                  <a:srgbClr val="FFFF00"/>
                </a:solidFill>
                <a:latin typeface="Comic Sans MS" pitchFamily="66" charset="0"/>
              </a:rPr>
              <a:t>.</a:t>
            </a:r>
          </a:p>
          <a:p>
            <a:pPr marL="0" indent="0" eaLnBrk="1" hangingPunct="1">
              <a:spcBef>
                <a:spcPts val="0"/>
              </a:spcBef>
              <a:buFontTx/>
              <a:buNone/>
              <a:defRPr/>
            </a:pPr>
            <a:r>
              <a:rPr lang="it-IT" sz="2000" dirty="0" smtClean="0">
                <a:solidFill>
                  <a:srgbClr val="FFFF00"/>
                </a:solidFill>
                <a:latin typeface="Comic Sans MS" pitchFamily="66" charset="0"/>
              </a:rPr>
              <a:t>Il ciclo è mosso dall’energia </a:t>
            </a:r>
            <a:r>
              <a:rPr lang="it-IT" sz="2000" dirty="0" smtClean="0">
                <a:solidFill>
                  <a:srgbClr val="FFFF00"/>
                </a:solidFill>
                <a:latin typeface="Comic Sans MS" pitchFamily="66" charset="0"/>
              </a:rPr>
              <a:t>solare </a:t>
            </a:r>
            <a:r>
              <a:rPr lang="it-IT" sz="2000" dirty="0" smtClean="0">
                <a:solidFill>
                  <a:srgbClr val="FFFF00"/>
                </a:solidFill>
                <a:latin typeface="Comic Sans MS" pitchFamily="66" charset="0"/>
              </a:rPr>
              <a:t>che fa evaporare l’acqua  </a:t>
            </a:r>
            <a:r>
              <a:rPr lang="it-IT" sz="2000" dirty="0" smtClean="0">
                <a:solidFill>
                  <a:srgbClr val="FFFF00"/>
                </a:solidFill>
                <a:latin typeface="Comic Sans MS" pitchFamily="66" charset="0"/>
              </a:rPr>
              <a:t>e </a:t>
            </a:r>
            <a:r>
              <a:rPr lang="it-IT" sz="2000" dirty="0" smtClean="0">
                <a:solidFill>
                  <a:srgbClr val="FFFF00"/>
                </a:solidFill>
                <a:latin typeface="Comic Sans MS" pitchFamily="66" charset="0"/>
              </a:rPr>
              <a:t>dalla forza di gravità che </a:t>
            </a:r>
            <a:r>
              <a:rPr lang="it-IT" sz="2000" dirty="0" smtClean="0">
                <a:solidFill>
                  <a:srgbClr val="FFFF00"/>
                </a:solidFill>
                <a:latin typeface="Comic Sans MS" pitchFamily="66" charset="0"/>
              </a:rPr>
              <a:t>riporta  </a:t>
            </a:r>
            <a:r>
              <a:rPr lang="it-IT" sz="2000" dirty="0" smtClean="0">
                <a:solidFill>
                  <a:srgbClr val="FFFF00"/>
                </a:solidFill>
                <a:latin typeface="Comic Sans MS" pitchFamily="66" charset="0"/>
              </a:rPr>
              <a:t>l’acqua al suolo come </a:t>
            </a:r>
            <a:r>
              <a:rPr lang="it-IT" sz="2000" dirty="0">
                <a:solidFill>
                  <a:srgbClr val="FFFF00"/>
                </a:solidFill>
                <a:latin typeface="Comic Sans MS" pitchFamily="66" charset="0"/>
              </a:rPr>
              <a:t>p</a:t>
            </a:r>
            <a:r>
              <a:rPr lang="it-IT" sz="2000" dirty="0" smtClean="0">
                <a:solidFill>
                  <a:srgbClr val="FFFF00"/>
                </a:solidFill>
                <a:latin typeface="Comic Sans MS" pitchFamily="66" charset="0"/>
              </a:rPr>
              <a:t>recipitazioni</a:t>
            </a:r>
            <a:r>
              <a:rPr lang="it-IT" sz="2000" dirty="0" smtClean="0">
                <a:solidFill>
                  <a:srgbClr val="FFFF00"/>
                </a:solidFill>
                <a:latin typeface="Comic Sans MS" pitchFamily="66" charset="0"/>
              </a:rPr>
              <a:t>.</a:t>
            </a:r>
          </a:p>
          <a:p>
            <a:pPr marL="0" indent="0" eaLnBrk="1" hangingPunct="1">
              <a:spcBef>
                <a:spcPts val="0"/>
              </a:spcBef>
              <a:buFontTx/>
              <a:buNone/>
              <a:defRPr/>
            </a:pPr>
            <a:endParaRPr lang="it-IT" sz="2000" dirty="0" smtClean="0">
              <a:solidFill>
                <a:srgbClr val="FFFF00"/>
              </a:solidFill>
              <a:latin typeface="Comic Sans MS" pitchFamily="66" charset="0"/>
            </a:endParaRPr>
          </a:p>
          <a:p>
            <a:pPr marL="0" indent="0" eaLnBrk="1" hangingPunct="1">
              <a:spcBef>
                <a:spcPts val="0"/>
              </a:spcBef>
              <a:buFontTx/>
              <a:buNone/>
              <a:defRPr/>
            </a:pPr>
            <a:r>
              <a:rPr lang="it-IT" sz="2000" dirty="0" smtClean="0">
                <a:solidFill>
                  <a:srgbClr val="FFFF00"/>
                </a:solidFill>
                <a:latin typeface="Comic Sans MS" pitchFamily="66" charset="0"/>
              </a:rPr>
              <a:t>Il </a:t>
            </a:r>
            <a:r>
              <a:rPr lang="it-IT" sz="2000" b="1" dirty="0" smtClean="0">
                <a:solidFill>
                  <a:srgbClr val="FFFF00"/>
                </a:solidFill>
                <a:latin typeface="Comic Sans MS" pitchFamily="66" charset="0"/>
              </a:rPr>
              <a:t>corpo dei viventi </a:t>
            </a:r>
            <a:r>
              <a:rPr lang="it-IT" sz="2000" dirty="0" smtClean="0">
                <a:solidFill>
                  <a:srgbClr val="FFFF00"/>
                </a:solidFill>
                <a:latin typeface="Comic Sans MS" pitchFamily="66" charset="0"/>
              </a:rPr>
              <a:t>è </a:t>
            </a:r>
          </a:p>
          <a:p>
            <a:pPr marL="0" indent="0" eaLnBrk="1" hangingPunct="1">
              <a:spcBef>
                <a:spcPts val="0"/>
              </a:spcBef>
              <a:buFontTx/>
              <a:buNone/>
              <a:defRPr/>
            </a:pPr>
            <a:r>
              <a:rPr lang="it-IT" sz="2000" dirty="0">
                <a:solidFill>
                  <a:srgbClr val="FFFF00"/>
                </a:solidFill>
                <a:latin typeface="Comic Sans MS" pitchFamily="66" charset="0"/>
              </a:rPr>
              <a:t>c</a:t>
            </a:r>
            <a:r>
              <a:rPr lang="it-IT" sz="2000" dirty="0" smtClean="0">
                <a:solidFill>
                  <a:srgbClr val="FFFF00"/>
                </a:solidFill>
                <a:latin typeface="Comic Sans MS" pitchFamily="66" charset="0"/>
              </a:rPr>
              <a:t>omposto per il 70% di </a:t>
            </a:r>
            <a:r>
              <a:rPr lang="it-IT" sz="2000" dirty="0" smtClean="0">
                <a:solidFill>
                  <a:srgbClr val="FFFF00"/>
                </a:solidFill>
                <a:latin typeface="Comic Sans MS" pitchFamily="66" charset="0"/>
              </a:rPr>
              <a:t>acqua quindi </a:t>
            </a:r>
            <a:r>
              <a:rPr lang="it-IT" sz="2000" dirty="0" smtClean="0">
                <a:solidFill>
                  <a:srgbClr val="FFFF00"/>
                </a:solidFill>
                <a:latin typeface="Comic Sans MS" pitchFamily="66" charset="0"/>
              </a:rPr>
              <a:t>anche gli ecosistemi </a:t>
            </a:r>
            <a:r>
              <a:rPr lang="it-IT" sz="2000" dirty="0" smtClean="0">
                <a:solidFill>
                  <a:srgbClr val="FFFF00"/>
                </a:solidFill>
                <a:latin typeface="Comic Sans MS" pitchFamily="66" charset="0"/>
              </a:rPr>
              <a:t>rientrano </a:t>
            </a:r>
            <a:r>
              <a:rPr lang="it-IT" sz="2000" dirty="0" smtClean="0">
                <a:solidFill>
                  <a:srgbClr val="FFFF00"/>
                </a:solidFill>
                <a:latin typeface="Comic Sans MS" pitchFamily="66" charset="0"/>
              </a:rPr>
              <a:t>nel ciclo idrologico.</a:t>
            </a:r>
          </a:p>
        </p:txBody>
      </p:sp>
      <p:pic>
        <p:nvPicPr>
          <p:cNvPr id="249860" name="Picture 2" descr="http://galilei2d.altervista.org/wordpress/wp-content/uploads/2009/01/ciclo_acquifero1.gif"/>
          <p:cNvPicPr>
            <a:picLocks noChangeAspect="1" noChangeArrowheads="1"/>
          </p:cNvPicPr>
          <p:nvPr/>
        </p:nvPicPr>
        <p:blipFill>
          <a:blip r:embed="rId2">
            <a:extLst>
              <a:ext uri="{28A0092B-C50C-407E-A947-70E740481C1C}">
                <a14:useLocalDpi xmlns:a14="http://schemas.microsoft.com/office/drawing/2010/main" val="0"/>
              </a:ext>
            </a:extLst>
          </a:blip>
          <a:srcRect t="2061" r="-1315"/>
          <a:stretch>
            <a:fillRect/>
          </a:stretch>
        </p:blipFill>
        <p:spPr bwMode="auto">
          <a:xfrm>
            <a:off x="3067251" y="836712"/>
            <a:ext cx="6473823"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Rettangolo 4"/>
          <p:cNvSpPr>
            <a:spLocks noChangeArrowheads="1"/>
          </p:cNvSpPr>
          <p:nvPr/>
        </p:nvSpPr>
        <p:spPr bwMode="auto">
          <a:xfrm>
            <a:off x="-30029" y="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just" eaLnBrk="1" hangingPunct="1">
              <a:spcBef>
                <a:spcPct val="0"/>
              </a:spcBef>
            </a:pPr>
            <a:r>
              <a:rPr lang="it-IT" altLang="it-IT" sz="2000" dirty="0"/>
              <a:t>Il </a:t>
            </a:r>
            <a:r>
              <a:rPr lang="it-IT" altLang="it-IT" sz="2000" b="1" dirty="0"/>
              <a:t>ciclo </a:t>
            </a:r>
            <a:r>
              <a:rPr lang="it-IT" altLang="it-IT" sz="2000" b="1" dirty="0" smtClean="0"/>
              <a:t>idrologico</a:t>
            </a:r>
            <a:r>
              <a:rPr lang="it-IT" altLang="it-IT" sz="2000" dirty="0" smtClean="0"/>
              <a:t> </a:t>
            </a:r>
            <a:r>
              <a:rPr lang="it-IT" altLang="it-IT" sz="2000" dirty="0"/>
              <a:t>è il più semplice dei cicli perché gran parte </a:t>
            </a:r>
            <a:r>
              <a:rPr lang="it-IT" altLang="it-IT" sz="2000" dirty="0" smtClean="0"/>
              <a:t>dell’</a:t>
            </a:r>
            <a:r>
              <a:rPr lang="it-IT" altLang="it-IT" sz="2000" b="1" dirty="0" smtClean="0"/>
              <a:t>acqua</a:t>
            </a:r>
            <a:r>
              <a:rPr lang="it-IT" altLang="it-IT" sz="2000" dirty="0" smtClean="0"/>
              <a:t> </a:t>
            </a:r>
            <a:r>
              <a:rPr lang="it-IT" altLang="it-IT" sz="2000" dirty="0"/>
              <a:t>non subisce trasformazioni chimiche</a:t>
            </a:r>
            <a:r>
              <a:rPr lang="it-IT" altLang="it-IT" sz="2000" dirty="0" smtClean="0"/>
              <a:t>.</a:t>
            </a:r>
          </a:p>
          <a:p>
            <a:pPr algn="just" eaLnBrk="1" hangingPunct="1">
              <a:spcBef>
                <a:spcPct val="0"/>
              </a:spcBef>
            </a:pPr>
            <a:endParaRPr lang="it-IT" altLang="it-IT" sz="2000" dirty="0"/>
          </a:p>
          <a:p>
            <a:pPr algn="just" eaLnBrk="1" hangingPunct="1">
              <a:spcBef>
                <a:spcPct val="0"/>
              </a:spcBef>
            </a:pPr>
            <a:endParaRPr lang="it-IT" altLang="it-IT" sz="2000" dirty="0"/>
          </a:p>
        </p:txBody>
      </p:sp>
      <p:sp>
        <p:nvSpPr>
          <p:cNvPr id="249862" name="Rettangolo 5"/>
          <p:cNvSpPr>
            <a:spLocks noChangeArrowheads="1"/>
          </p:cNvSpPr>
          <p:nvPr/>
        </p:nvSpPr>
        <p:spPr bwMode="auto">
          <a:xfrm>
            <a:off x="0" y="560705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algn="just" eaLnBrk="1" hangingPunct="1">
              <a:spcBef>
                <a:spcPct val="0"/>
              </a:spcBef>
            </a:pPr>
            <a:r>
              <a:rPr lang="it-IT" altLang="it-IT" sz="2000" dirty="0"/>
              <a:t>L’acqua è assorbita dalle </a:t>
            </a:r>
            <a:r>
              <a:rPr lang="it-IT" altLang="it-IT" sz="2000" b="1" dirty="0"/>
              <a:t>piante</a:t>
            </a:r>
            <a:r>
              <a:rPr lang="it-IT" altLang="it-IT" sz="2000" dirty="0"/>
              <a:t> e ritorna in atmosfera per evaporazione dalle foglie. Gli </a:t>
            </a:r>
            <a:r>
              <a:rPr lang="it-IT" altLang="it-IT" sz="2000" b="1" dirty="0"/>
              <a:t>organismi eterotrofi la </a:t>
            </a:r>
            <a:r>
              <a:rPr lang="it-IT" altLang="it-IT" sz="2000" dirty="0"/>
              <a:t>ricavano dal cibo o la bevono direttamente.</a:t>
            </a:r>
          </a:p>
        </p:txBody>
      </p:sp>
    </p:spTree>
    <p:extLst>
      <p:ext uri="{BB962C8B-B14F-4D97-AF65-F5344CB8AC3E}">
        <p14:creationId xmlns:p14="http://schemas.microsoft.com/office/powerpoint/2010/main" val="109731724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3363"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title"/>
          </p:nvPr>
        </p:nvSpPr>
        <p:spPr>
          <a:xfrm>
            <a:off x="457200" y="274638"/>
            <a:ext cx="8229600" cy="563562"/>
          </a:xfrm>
        </p:spPr>
        <p:txBody>
          <a:bodyPr/>
          <a:lstStyle/>
          <a:p>
            <a:pPr eaLnBrk="1" hangingPunct="1">
              <a:defRPr/>
            </a:pPr>
            <a:r>
              <a:rPr lang="it-IT" sz="3200" b="1" dirty="0" smtClean="0">
                <a:solidFill>
                  <a:srgbClr val="FFFF00"/>
                </a:solidFill>
                <a:latin typeface="Comic Sans MS" pitchFamily="66" charset="0"/>
              </a:rPr>
              <a:t>CICLO DELL’ACQUA</a:t>
            </a:r>
          </a:p>
        </p:txBody>
      </p:sp>
      <p:sp>
        <p:nvSpPr>
          <p:cNvPr id="35844" name="Rectangle 3"/>
          <p:cNvSpPr>
            <a:spLocks noGrp="1" noChangeArrowheads="1"/>
          </p:cNvSpPr>
          <p:nvPr>
            <p:ph type="body" idx="1"/>
          </p:nvPr>
        </p:nvSpPr>
        <p:spPr>
          <a:xfrm>
            <a:off x="0" y="3789363"/>
            <a:ext cx="9144000" cy="5135562"/>
          </a:xfrm>
        </p:spPr>
        <p:txBody>
          <a:bodyPr/>
          <a:lstStyle/>
          <a:p>
            <a:pPr algn="just" eaLnBrk="1" hangingPunct="1">
              <a:lnSpc>
                <a:spcPct val="80000"/>
              </a:lnSpc>
            </a:pPr>
            <a:r>
              <a:rPr lang="it-IT" altLang="it-IT" sz="2400" dirty="0" smtClean="0">
                <a:solidFill>
                  <a:srgbClr val="FFFF00"/>
                </a:solidFill>
                <a:latin typeface="Comic Sans MS" pitchFamily="66" charset="0"/>
              </a:rPr>
              <a:t>L'acqua segue questi processi fisici: </a:t>
            </a:r>
            <a:r>
              <a:rPr lang="it-IT" altLang="it-IT" sz="2400" b="1" dirty="0" smtClean="0">
                <a:solidFill>
                  <a:srgbClr val="FFFF00"/>
                </a:solidFill>
                <a:latin typeface="Comic Sans MS" pitchFamily="66" charset="0"/>
              </a:rPr>
              <a:t>evaporazione, condensazione, precipitazione, infiltrazione, scorrimento e flusso sotterraneo</a:t>
            </a:r>
            <a:r>
              <a:rPr lang="it-IT" altLang="it-IT" sz="2400" dirty="0" smtClean="0">
                <a:solidFill>
                  <a:srgbClr val="FFFF00"/>
                </a:solidFill>
                <a:latin typeface="Comic Sans MS" pitchFamily="66" charset="0"/>
              </a:rPr>
              <a:t>. </a:t>
            </a:r>
          </a:p>
          <a:p>
            <a:pPr algn="just" eaLnBrk="1" hangingPunct="1">
              <a:lnSpc>
                <a:spcPct val="80000"/>
              </a:lnSpc>
            </a:pPr>
            <a:r>
              <a:rPr lang="it-IT" altLang="it-IT" sz="2400" dirty="0" smtClean="0">
                <a:solidFill>
                  <a:srgbClr val="FFFF00"/>
                </a:solidFill>
                <a:latin typeface="Comic Sans MS" pitchFamily="66" charset="0"/>
              </a:rPr>
              <a:t>Dal momento del suo arrivo nel mare una molecola d'acqua </a:t>
            </a:r>
            <a:r>
              <a:rPr lang="it-IT" altLang="it-IT" sz="2400" dirty="0" smtClean="0">
                <a:solidFill>
                  <a:srgbClr val="FFFF00"/>
                </a:solidFill>
                <a:latin typeface="Comic Sans MS" pitchFamily="66" charset="0"/>
              </a:rPr>
              <a:t>ci </a:t>
            </a:r>
            <a:r>
              <a:rPr lang="it-IT" altLang="it-IT" sz="2400" dirty="0" smtClean="0">
                <a:solidFill>
                  <a:srgbClr val="FFFF00"/>
                </a:solidFill>
                <a:latin typeface="Comic Sans MS" pitchFamily="66" charset="0"/>
              </a:rPr>
              <a:t>mette </a:t>
            </a:r>
            <a:r>
              <a:rPr lang="it-IT" altLang="it-IT" sz="2400" dirty="0">
                <a:solidFill>
                  <a:srgbClr val="FFFF00"/>
                </a:solidFill>
                <a:latin typeface="Comic Sans MS" pitchFamily="66" charset="0"/>
              </a:rPr>
              <a:t>in </a:t>
            </a:r>
            <a:r>
              <a:rPr lang="it-IT" altLang="it-IT" sz="2400" dirty="0" smtClean="0">
                <a:solidFill>
                  <a:srgbClr val="FFFF00"/>
                </a:solidFill>
                <a:latin typeface="Comic Sans MS" pitchFamily="66" charset="0"/>
              </a:rPr>
              <a:t>media 2.000 </a:t>
            </a:r>
            <a:r>
              <a:rPr lang="it-IT" altLang="it-IT" sz="2400" dirty="0" smtClean="0">
                <a:solidFill>
                  <a:srgbClr val="FFFF00"/>
                </a:solidFill>
                <a:latin typeface="Comic Sans MS" pitchFamily="66" charset="0"/>
              </a:rPr>
              <a:t>anni </a:t>
            </a:r>
            <a:r>
              <a:rPr lang="it-IT" altLang="it-IT" sz="2400" dirty="0" smtClean="0">
                <a:solidFill>
                  <a:srgbClr val="FFFF00"/>
                </a:solidFill>
                <a:latin typeface="Comic Sans MS" pitchFamily="66" charset="0"/>
              </a:rPr>
              <a:t>per </a:t>
            </a:r>
            <a:r>
              <a:rPr lang="it-IT" altLang="it-IT" sz="2400" dirty="0" smtClean="0">
                <a:solidFill>
                  <a:srgbClr val="FFFF00"/>
                </a:solidFill>
                <a:latin typeface="Comic Sans MS" pitchFamily="66" charset="0"/>
              </a:rPr>
              <a:t>evaporare nuovamente. </a:t>
            </a:r>
          </a:p>
          <a:p>
            <a:pPr algn="just" eaLnBrk="1" hangingPunct="1">
              <a:lnSpc>
                <a:spcPct val="80000"/>
              </a:lnSpc>
            </a:pPr>
            <a:r>
              <a:rPr lang="it-IT" altLang="it-IT" sz="2400" dirty="0" smtClean="0">
                <a:solidFill>
                  <a:srgbClr val="FFFF00"/>
                </a:solidFill>
                <a:latin typeface="Comic Sans MS" pitchFamily="66" charset="0"/>
              </a:rPr>
              <a:t>Rimane nell'atmosfera mediamente per 12 giorni prima di condensare e precipitare nuovamente come pioggia, neve o grandine ed infiltrarsi nel suolo</a:t>
            </a:r>
            <a:r>
              <a:rPr lang="it-IT" altLang="it-IT" sz="2400" dirty="0" smtClean="0">
                <a:solidFill>
                  <a:srgbClr val="FFFF00"/>
                </a:solidFill>
                <a:latin typeface="Comic Sans MS" pitchFamily="66" charset="0"/>
              </a:rPr>
              <a:t>.</a:t>
            </a:r>
            <a:endParaRPr lang="it-IT" altLang="it-IT" sz="2400" dirty="0" smtClean="0">
              <a:solidFill>
                <a:srgbClr val="FFFF00"/>
              </a:solidFill>
              <a:latin typeface="Comic Sans MS" pitchFamily="66" charset="0"/>
            </a:endParaRPr>
          </a:p>
        </p:txBody>
      </p:sp>
    </p:spTree>
    <p:extLst>
      <p:ext uri="{BB962C8B-B14F-4D97-AF65-F5344CB8AC3E}">
        <p14:creationId xmlns:p14="http://schemas.microsoft.com/office/powerpoint/2010/main" val="294723612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563562"/>
          </a:xfrm>
        </p:spPr>
        <p:txBody>
          <a:bodyPr/>
          <a:lstStyle/>
          <a:p>
            <a:pPr eaLnBrk="1" hangingPunct="1">
              <a:defRPr/>
            </a:pPr>
            <a:r>
              <a:rPr lang="it-IT" sz="3200" b="1" dirty="0" smtClean="0">
                <a:solidFill>
                  <a:srgbClr val="FFFF00"/>
                </a:solidFill>
                <a:latin typeface="Comic Sans MS" pitchFamily="66" charset="0"/>
              </a:rPr>
              <a:t>CICLO DELL’ACQUA</a:t>
            </a:r>
          </a:p>
        </p:txBody>
      </p:sp>
      <p:sp>
        <p:nvSpPr>
          <p:cNvPr id="36867" name="Rectangle 3"/>
          <p:cNvSpPr>
            <a:spLocks noGrp="1" noChangeArrowheads="1"/>
          </p:cNvSpPr>
          <p:nvPr>
            <p:ph type="body" idx="1"/>
          </p:nvPr>
        </p:nvSpPr>
        <p:spPr>
          <a:xfrm>
            <a:off x="0" y="836613"/>
            <a:ext cx="9144000" cy="2514600"/>
          </a:xfrm>
        </p:spPr>
        <p:txBody>
          <a:bodyPr/>
          <a:lstStyle/>
          <a:p>
            <a:pPr algn="just" eaLnBrk="1" hangingPunct="1"/>
            <a:r>
              <a:rPr lang="it-IT" altLang="it-IT" sz="2400" smtClean="0">
                <a:solidFill>
                  <a:srgbClr val="FFFF00"/>
                </a:solidFill>
                <a:latin typeface="Comic Sans MS" pitchFamily="66" charset="0"/>
              </a:rPr>
              <a:t>La quantità di acqua che si infiltra nel terreno  dipende principalmente dalla permeabilità del suolo o della roccia. </a:t>
            </a:r>
          </a:p>
          <a:p>
            <a:pPr algn="just" eaLnBrk="1" hangingPunct="1"/>
            <a:r>
              <a:rPr lang="it-IT" altLang="it-IT" sz="2400" smtClean="0">
                <a:solidFill>
                  <a:srgbClr val="FFFF00"/>
                </a:solidFill>
                <a:latin typeface="Comic Sans MS" pitchFamily="66" charset="0"/>
              </a:rPr>
              <a:t>Le acque sotterranee tendono a muoversi molto lentamente infatti possono ritornare alla superficie anche dopo 10.000 anni: in questi casi si tratta di  “acque fossili”.</a:t>
            </a:r>
          </a:p>
          <a:p>
            <a:pPr algn="just" eaLnBrk="1" hangingPunct="1"/>
            <a:endParaRPr lang="it-IT" altLang="it-IT" sz="2400" smtClean="0">
              <a:solidFill>
                <a:srgbClr val="FFFF00"/>
              </a:solidFill>
              <a:latin typeface="Comic Sans MS" pitchFamily="66" charset="0"/>
            </a:endParaRPr>
          </a:p>
          <a:p>
            <a:pPr algn="just" eaLnBrk="1" hangingPunct="1"/>
            <a:endParaRPr lang="it-IT" altLang="it-IT" sz="2400" smtClean="0">
              <a:solidFill>
                <a:srgbClr val="FFFF00"/>
              </a:solidFill>
              <a:latin typeface="Comic Sans MS" pitchFamily="66" charset="0"/>
            </a:endParaRPr>
          </a:p>
        </p:txBody>
      </p:sp>
      <p:pic>
        <p:nvPicPr>
          <p:cNvPr id="36868" name="Picture 5" descr="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3057525"/>
            <a:ext cx="70929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60245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fiu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title"/>
          </p:nvPr>
        </p:nvSpPr>
        <p:spPr>
          <a:xfrm>
            <a:off x="457200" y="274638"/>
            <a:ext cx="8229600" cy="563562"/>
          </a:xfrm>
        </p:spPr>
        <p:txBody>
          <a:bodyPr/>
          <a:lstStyle/>
          <a:p>
            <a:pPr eaLnBrk="1" hangingPunct="1">
              <a:defRPr/>
            </a:pPr>
            <a:r>
              <a:rPr lang="it-IT" sz="3200" b="1" dirty="0" smtClean="0">
                <a:solidFill>
                  <a:srgbClr val="FFFF00"/>
                </a:solidFill>
                <a:latin typeface="Comic Sans MS" pitchFamily="66" charset="0"/>
              </a:rPr>
              <a:t>CICLO DELL’ACQUA</a:t>
            </a:r>
          </a:p>
        </p:txBody>
      </p:sp>
      <p:sp>
        <p:nvSpPr>
          <p:cNvPr id="37892" name="Rectangle 3"/>
          <p:cNvSpPr>
            <a:spLocks noGrp="1" noChangeArrowheads="1"/>
          </p:cNvSpPr>
          <p:nvPr>
            <p:ph type="body" idx="1"/>
          </p:nvPr>
        </p:nvSpPr>
        <p:spPr>
          <a:xfrm>
            <a:off x="0" y="1196975"/>
            <a:ext cx="9144000" cy="2667000"/>
          </a:xfrm>
        </p:spPr>
        <p:txBody>
          <a:bodyPr/>
          <a:lstStyle/>
          <a:p>
            <a:pPr algn="just" eaLnBrk="1" hangingPunct="1">
              <a:lnSpc>
                <a:spcPct val="80000"/>
              </a:lnSpc>
            </a:pPr>
            <a:r>
              <a:rPr lang="it-IT" altLang="it-IT" sz="2400" dirty="0" smtClean="0">
                <a:solidFill>
                  <a:srgbClr val="FFFF00"/>
                </a:solidFill>
                <a:latin typeface="Comic Sans MS" pitchFamily="66" charset="0"/>
              </a:rPr>
              <a:t>Sotto l’azione della forza di gravità l’acqua ritorna alla superficie ad </a:t>
            </a:r>
            <a:r>
              <a:rPr lang="it-IT" altLang="it-IT" sz="2400" dirty="0" smtClean="0">
                <a:solidFill>
                  <a:srgbClr val="FFFF00"/>
                </a:solidFill>
                <a:latin typeface="Comic Sans MS" pitchFamily="66" charset="0"/>
              </a:rPr>
              <a:t>altezze inferiori </a:t>
            </a:r>
            <a:r>
              <a:rPr lang="it-IT" altLang="it-IT" sz="2400" dirty="0" smtClean="0">
                <a:solidFill>
                  <a:srgbClr val="FFFF00"/>
                </a:solidFill>
                <a:latin typeface="Comic Sans MS" pitchFamily="66" charset="0"/>
              </a:rPr>
              <a:t>a quella del punto di infiltrazione.</a:t>
            </a:r>
          </a:p>
          <a:p>
            <a:pPr algn="just" eaLnBrk="1" hangingPunct="1">
              <a:lnSpc>
                <a:spcPct val="80000"/>
              </a:lnSpc>
            </a:pPr>
            <a:r>
              <a:rPr lang="it-IT" altLang="it-IT" sz="2400" dirty="0" smtClean="0">
                <a:solidFill>
                  <a:srgbClr val="FFFF00"/>
                </a:solidFill>
                <a:latin typeface="Comic Sans MS" pitchFamily="66" charset="0"/>
              </a:rPr>
              <a:t>Poi inizia lo scorrimento, tramite il quale l'acqua superficiale si </a:t>
            </a:r>
            <a:r>
              <a:rPr lang="it-IT" altLang="it-IT" sz="2400" dirty="0" smtClean="0">
                <a:solidFill>
                  <a:srgbClr val="FFFF00"/>
                </a:solidFill>
                <a:latin typeface="Comic Sans MS" pitchFamily="66" charset="0"/>
              </a:rPr>
              <a:t>muove, </a:t>
            </a:r>
            <a:r>
              <a:rPr lang="it-IT" altLang="it-IT" sz="2400" dirty="0" smtClean="0">
                <a:solidFill>
                  <a:srgbClr val="FFFF00"/>
                </a:solidFill>
                <a:latin typeface="Comic Sans MS" pitchFamily="66" charset="0"/>
              </a:rPr>
              <a:t>in </a:t>
            </a:r>
            <a:r>
              <a:rPr lang="it-IT" altLang="it-IT" sz="2400" dirty="0" smtClean="0">
                <a:solidFill>
                  <a:srgbClr val="FFFF00"/>
                </a:solidFill>
                <a:latin typeface="Comic Sans MS" pitchFamily="66" charset="0"/>
              </a:rPr>
              <a:t>pendenza, </a:t>
            </a:r>
            <a:r>
              <a:rPr lang="it-IT" altLang="it-IT" sz="2400" dirty="0" smtClean="0">
                <a:solidFill>
                  <a:srgbClr val="FFFF00"/>
                </a:solidFill>
                <a:latin typeface="Comic Sans MS" pitchFamily="66" charset="0"/>
              </a:rPr>
              <a:t>verso il mare ma può stazionare nei laghi per un certo tempo. </a:t>
            </a:r>
          </a:p>
          <a:p>
            <a:pPr algn="just" eaLnBrk="1" hangingPunct="1">
              <a:lnSpc>
                <a:spcPct val="80000"/>
              </a:lnSpc>
            </a:pPr>
            <a:r>
              <a:rPr lang="it-IT" altLang="it-IT" sz="2400" dirty="0" smtClean="0">
                <a:solidFill>
                  <a:srgbClr val="FFFF00"/>
                </a:solidFill>
                <a:latin typeface="Comic Sans MS" pitchFamily="66" charset="0"/>
              </a:rPr>
              <a:t>Non tutta l'acqua ritorna al mare per scorrimento; gran parte evapora prima di raggiungere il mare. </a:t>
            </a:r>
          </a:p>
          <a:p>
            <a:pPr algn="just" eaLnBrk="1" hangingPunct="1">
              <a:lnSpc>
                <a:spcPct val="80000"/>
              </a:lnSpc>
            </a:pPr>
            <a:endParaRPr lang="it-IT" altLang="it-IT" sz="2400" dirty="0" smtClean="0">
              <a:solidFill>
                <a:srgbClr val="FFFF00"/>
              </a:solidFill>
              <a:latin typeface="Comic Sans MS" pitchFamily="66" charset="0"/>
            </a:endParaRPr>
          </a:p>
        </p:txBody>
      </p:sp>
    </p:spTree>
    <p:extLst>
      <p:ext uri="{BB962C8B-B14F-4D97-AF65-F5344CB8AC3E}">
        <p14:creationId xmlns:p14="http://schemas.microsoft.com/office/powerpoint/2010/main" val="228991367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oceano_atlantico"/>
          <p:cNvPicPr>
            <a:picLocks noChangeAspect="1" noChangeArrowheads="1"/>
          </p:cNvPicPr>
          <p:nvPr/>
        </p:nvPicPr>
        <p:blipFill>
          <a:blip r:embed="rId2">
            <a:extLst>
              <a:ext uri="{28A0092B-C50C-407E-A947-70E740481C1C}">
                <a14:useLocalDpi xmlns:a14="http://schemas.microsoft.com/office/drawing/2010/main" val="0"/>
              </a:ext>
            </a:extLst>
          </a:blip>
          <a:srcRect t="7561" r="11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457200" y="274638"/>
            <a:ext cx="8229600" cy="715962"/>
          </a:xfrm>
        </p:spPr>
        <p:txBody>
          <a:bodyPr/>
          <a:lstStyle/>
          <a:p>
            <a:pPr eaLnBrk="1" hangingPunct="1">
              <a:defRPr/>
            </a:pPr>
            <a:r>
              <a:rPr lang="it-IT" sz="3200" b="1" dirty="0" smtClean="0">
                <a:solidFill>
                  <a:srgbClr val="FFFF00"/>
                </a:solidFill>
                <a:latin typeface="Comic Sans MS" pitchFamily="66" charset="0"/>
              </a:rPr>
              <a:t>CICLO DELL’ACQUA</a:t>
            </a:r>
          </a:p>
        </p:txBody>
      </p:sp>
      <p:sp>
        <p:nvSpPr>
          <p:cNvPr id="38916" name="Rectangle 3"/>
          <p:cNvSpPr>
            <a:spLocks noGrp="1" noChangeArrowheads="1"/>
          </p:cNvSpPr>
          <p:nvPr>
            <p:ph type="body" idx="1"/>
          </p:nvPr>
        </p:nvSpPr>
        <p:spPr>
          <a:xfrm>
            <a:off x="0" y="2950766"/>
            <a:ext cx="9144000" cy="3070522"/>
          </a:xfrm>
          <a:solidFill>
            <a:schemeClr val="accent1">
              <a:alpha val="36000"/>
            </a:schemeClr>
          </a:solidFill>
        </p:spPr>
        <p:txBody>
          <a:bodyPr/>
          <a:lstStyle/>
          <a:p>
            <a:pPr algn="ctr" eaLnBrk="1" hangingPunct="1">
              <a:buFontTx/>
              <a:buNone/>
            </a:pPr>
            <a:r>
              <a:rPr lang="it-IT" altLang="it-IT" sz="2400" b="1" dirty="0" smtClean="0">
                <a:solidFill>
                  <a:srgbClr val="FFFF00"/>
                </a:solidFill>
                <a:latin typeface="Comic Sans MS" pitchFamily="66" charset="0"/>
              </a:rPr>
              <a:t>EFFETTO DI REGOLAZIONE </a:t>
            </a:r>
            <a:r>
              <a:rPr lang="it-IT" altLang="it-IT" sz="2400" b="1" dirty="0" smtClean="0">
                <a:solidFill>
                  <a:srgbClr val="FFFF00"/>
                </a:solidFill>
                <a:latin typeface="Comic Sans MS" pitchFamily="66" charset="0"/>
              </a:rPr>
              <a:t>DEL CLIMA</a:t>
            </a:r>
          </a:p>
          <a:p>
            <a:pPr marL="0" indent="0" algn="just" eaLnBrk="1" hangingPunct="1">
              <a:buNone/>
            </a:pPr>
            <a:endParaRPr lang="it-IT" altLang="it-IT" sz="2400" b="1" dirty="0" smtClean="0">
              <a:solidFill>
                <a:srgbClr val="FFFF00"/>
              </a:solidFill>
              <a:latin typeface="Comic Sans MS" pitchFamily="66" charset="0"/>
            </a:endParaRPr>
          </a:p>
          <a:p>
            <a:pPr marL="0" indent="0" algn="just" eaLnBrk="1" hangingPunct="1">
              <a:buNone/>
            </a:pPr>
            <a:r>
              <a:rPr lang="it-IT" altLang="it-IT" sz="2400" b="1" dirty="0" smtClean="0">
                <a:solidFill>
                  <a:srgbClr val="FFFF00"/>
                </a:solidFill>
                <a:latin typeface="Comic Sans MS" pitchFamily="66" charset="0"/>
              </a:rPr>
              <a:t>L'acqua </a:t>
            </a:r>
            <a:r>
              <a:rPr lang="it-IT" altLang="it-IT" sz="2400" b="1" dirty="0" smtClean="0">
                <a:solidFill>
                  <a:srgbClr val="FFFF00"/>
                </a:solidFill>
                <a:latin typeface="Comic Sans MS" pitchFamily="66" charset="0"/>
              </a:rPr>
              <a:t>riceve energia dal Sole che, facendo evaporare l’acqua presente negli oceani, ne riduce la temperatura. Senza l'effetto di raffreddamento generato dagli oceani l'effetto serra porterebbe la temperatura superficiale del nostro pianeta a 67 °C.</a:t>
            </a:r>
          </a:p>
        </p:txBody>
      </p:sp>
    </p:spTree>
    <p:extLst>
      <p:ext uri="{BB962C8B-B14F-4D97-AF65-F5344CB8AC3E}">
        <p14:creationId xmlns:p14="http://schemas.microsoft.com/office/powerpoint/2010/main" val="2872765176"/>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639762"/>
          </a:xfrm>
        </p:spPr>
        <p:txBody>
          <a:bodyPr/>
          <a:lstStyle/>
          <a:p>
            <a:pPr eaLnBrk="1" hangingPunct="1">
              <a:defRPr/>
            </a:pPr>
            <a:r>
              <a:rPr lang="it-IT" sz="3200" b="1" dirty="0" smtClean="0">
                <a:solidFill>
                  <a:srgbClr val="FFFF00"/>
                </a:solidFill>
                <a:latin typeface="Comic Sans MS" pitchFamily="66" charset="0"/>
              </a:rPr>
              <a:t>CICLO DELL’ACQUA</a:t>
            </a:r>
          </a:p>
        </p:txBody>
      </p:sp>
      <p:sp>
        <p:nvSpPr>
          <p:cNvPr id="39939" name="Rectangle 3"/>
          <p:cNvSpPr>
            <a:spLocks noGrp="1" noChangeArrowheads="1"/>
          </p:cNvSpPr>
          <p:nvPr>
            <p:ph type="body" idx="1"/>
          </p:nvPr>
        </p:nvSpPr>
        <p:spPr>
          <a:xfrm>
            <a:off x="0" y="1052513"/>
            <a:ext cx="9144000" cy="5257800"/>
          </a:xfrm>
        </p:spPr>
        <p:txBody>
          <a:bodyPr/>
          <a:lstStyle/>
          <a:p>
            <a:pPr algn="just" eaLnBrk="1" hangingPunct="1">
              <a:lnSpc>
                <a:spcPct val="80000"/>
              </a:lnSpc>
            </a:pPr>
            <a:r>
              <a:rPr lang="it-IT" altLang="it-IT" sz="2400" dirty="0" smtClean="0">
                <a:solidFill>
                  <a:srgbClr val="FFFF00"/>
                </a:solidFill>
                <a:latin typeface="Comic Sans MS" pitchFamily="66" charset="0"/>
              </a:rPr>
              <a:t>A causa del </a:t>
            </a:r>
            <a:r>
              <a:rPr lang="it-IT" altLang="it-IT" sz="2400" b="1" dirty="0" smtClean="0">
                <a:solidFill>
                  <a:srgbClr val="FFFF00"/>
                </a:solidFill>
                <a:latin typeface="Comic Sans MS" pitchFamily="66" charset="0"/>
              </a:rPr>
              <a:t>riscaldamento globale</a:t>
            </a:r>
            <a:r>
              <a:rPr lang="it-IT" altLang="it-IT" sz="2400" dirty="0" smtClean="0">
                <a:solidFill>
                  <a:srgbClr val="FFFF00"/>
                </a:solidFill>
                <a:latin typeface="Comic Sans MS" pitchFamily="66" charset="0"/>
              </a:rPr>
              <a:t> sono aumentati i tassi di evaporazione e precipitazione. </a:t>
            </a:r>
          </a:p>
          <a:p>
            <a:pPr algn="just" eaLnBrk="1" hangingPunct="1">
              <a:lnSpc>
                <a:spcPct val="80000"/>
              </a:lnSpc>
            </a:pPr>
            <a:r>
              <a:rPr lang="it-IT" altLang="it-IT" sz="2400" dirty="0" smtClean="0">
                <a:solidFill>
                  <a:srgbClr val="FFFF00"/>
                </a:solidFill>
                <a:latin typeface="Comic Sans MS" pitchFamily="66" charset="0"/>
              </a:rPr>
              <a:t>Si assiste anche ad una costante </a:t>
            </a:r>
            <a:r>
              <a:rPr lang="it-IT" altLang="it-IT" sz="2400" b="1" dirty="0" smtClean="0">
                <a:solidFill>
                  <a:srgbClr val="FFFF00"/>
                </a:solidFill>
                <a:latin typeface="Comic Sans MS" pitchFamily="66" charset="0"/>
              </a:rPr>
              <a:t>ritirata dei ghiacciai</a:t>
            </a:r>
            <a:r>
              <a:rPr lang="it-IT" altLang="it-IT" sz="2400" dirty="0" smtClean="0">
                <a:solidFill>
                  <a:srgbClr val="FFFF00"/>
                </a:solidFill>
                <a:latin typeface="Comic Sans MS" pitchFamily="66" charset="0"/>
              </a:rPr>
              <a:t>, </a:t>
            </a:r>
            <a:r>
              <a:rPr lang="it-IT" altLang="it-IT" sz="2400" dirty="0" err="1" smtClean="0">
                <a:solidFill>
                  <a:srgbClr val="FFFF00"/>
                </a:solidFill>
                <a:latin typeface="Comic Sans MS" pitchFamily="66" charset="0"/>
              </a:rPr>
              <a:t>poichè</a:t>
            </a:r>
            <a:r>
              <a:rPr lang="it-IT" altLang="it-IT" sz="2400" dirty="0" smtClean="0">
                <a:solidFill>
                  <a:srgbClr val="FFFF00"/>
                </a:solidFill>
                <a:latin typeface="Comic Sans MS" pitchFamily="66" charset="0"/>
              </a:rPr>
              <a:t> l'apporto d'acqua ai ghiacciai non è sufficiente a compensarne la perdita per scioglimento e sublimazione. </a:t>
            </a:r>
            <a:endParaRPr lang="it-IT" altLang="it-IT" sz="2400" dirty="0" smtClean="0">
              <a:solidFill>
                <a:srgbClr val="FFFF00"/>
              </a:solidFill>
              <a:latin typeface="Comic Sans MS" pitchFamily="66" charset="0"/>
            </a:endParaRPr>
          </a:p>
          <a:p>
            <a:pPr algn="just" eaLnBrk="1" hangingPunct="1">
              <a:lnSpc>
                <a:spcPct val="80000"/>
              </a:lnSpc>
            </a:pPr>
            <a:r>
              <a:rPr lang="it-IT" altLang="it-IT" sz="2400" dirty="0" smtClean="0">
                <a:solidFill>
                  <a:srgbClr val="FFFF00"/>
                </a:solidFill>
                <a:latin typeface="Comic Sans MS" pitchFamily="66" charset="0"/>
              </a:rPr>
              <a:t>A </a:t>
            </a:r>
            <a:r>
              <a:rPr lang="it-IT" altLang="it-IT" sz="2400" dirty="0" smtClean="0">
                <a:solidFill>
                  <a:srgbClr val="FFFF00"/>
                </a:solidFill>
                <a:latin typeface="Comic Sans MS" pitchFamily="66" charset="0"/>
              </a:rPr>
              <a:t>partire dal 1850, anno in cui </a:t>
            </a:r>
            <a:r>
              <a:rPr lang="it-IT" altLang="it-IT" sz="2400" dirty="0" smtClean="0">
                <a:solidFill>
                  <a:srgbClr val="FFFF00"/>
                </a:solidFill>
                <a:latin typeface="Comic Sans MS" pitchFamily="66" charset="0"/>
              </a:rPr>
              <a:t>è terminata </a:t>
            </a:r>
            <a:r>
              <a:rPr lang="it-IT" altLang="it-IT" sz="2400" dirty="0" smtClean="0">
                <a:solidFill>
                  <a:srgbClr val="FFFF00"/>
                </a:solidFill>
                <a:latin typeface="Comic Sans MS" pitchFamily="66" charset="0"/>
              </a:rPr>
              <a:t>la piccola era glaciale iniziata nel XIV secolo, il ritiro dei ghiacci è stato notevole.</a:t>
            </a:r>
          </a:p>
          <a:p>
            <a:pPr algn="just" eaLnBrk="1" hangingPunct="1">
              <a:lnSpc>
                <a:spcPct val="80000"/>
              </a:lnSpc>
            </a:pPr>
            <a:r>
              <a:rPr lang="it-IT" altLang="it-IT" sz="2400" dirty="0" smtClean="0">
                <a:solidFill>
                  <a:srgbClr val="FFFF00"/>
                </a:solidFill>
                <a:latin typeface="Comic Sans MS" pitchFamily="66" charset="0"/>
              </a:rPr>
              <a:t>Attività </a:t>
            </a:r>
            <a:r>
              <a:rPr lang="it-IT" altLang="it-IT" sz="2400" dirty="0" smtClean="0">
                <a:solidFill>
                  <a:srgbClr val="FFFF00"/>
                </a:solidFill>
                <a:latin typeface="Comic Sans MS" pitchFamily="66" charset="0"/>
              </a:rPr>
              <a:t>umane </a:t>
            </a:r>
            <a:r>
              <a:rPr lang="it-IT" altLang="it-IT" sz="2400" dirty="0" smtClean="0">
                <a:solidFill>
                  <a:srgbClr val="FFFF00"/>
                </a:solidFill>
                <a:latin typeface="Comic Sans MS" pitchFamily="66" charset="0"/>
              </a:rPr>
              <a:t>che possono </a:t>
            </a:r>
            <a:r>
              <a:rPr lang="it-IT" altLang="it-IT" sz="2400" dirty="0" smtClean="0">
                <a:solidFill>
                  <a:srgbClr val="FFFF00"/>
                </a:solidFill>
                <a:latin typeface="Comic Sans MS" pitchFamily="66" charset="0"/>
              </a:rPr>
              <a:t>alterare il ciclo idrologico:</a:t>
            </a:r>
          </a:p>
          <a:p>
            <a:pPr algn="just" eaLnBrk="1" hangingPunct="1">
              <a:lnSpc>
                <a:spcPct val="80000"/>
              </a:lnSpc>
              <a:buFontTx/>
              <a:buNone/>
            </a:pPr>
            <a:r>
              <a:rPr lang="it-IT" altLang="it-IT" sz="2400" dirty="0" smtClean="0">
                <a:solidFill>
                  <a:srgbClr val="FFFF00"/>
                </a:solidFill>
                <a:latin typeface="Comic Sans MS" pitchFamily="66" charset="0"/>
              </a:rPr>
              <a:t>       </a:t>
            </a:r>
            <a:r>
              <a:rPr lang="it-IT" altLang="it-IT" sz="2400" dirty="0" smtClean="0">
                <a:solidFill>
                  <a:srgbClr val="FFFF00"/>
                </a:solidFill>
                <a:latin typeface="Comic Sans MS" pitchFamily="66" charset="0"/>
              </a:rPr>
              <a:t>Agricoltura </a:t>
            </a:r>
          </a:p>
          <a:p>
            <a:pPr algn="just" eaLnBrk="1" hangingPunct="1">
              <a:lnSpc>
                <a:spcPct val="80000"/>
              </a:lnSpc>
              <a:buFontTx/>
              <a:buNone/>
            </a:pPr>
            <a:r>
              <a:rPr lang="it-IT" altLang="it-IT" sz="2400" dirty="0" smtClean="0">
                <a:solidFill>
                  <a:srgbClr val="FFFF00"/>
                </a:solidFill>
                <a:latin typeface="Comic Sans MS" pitchFamily="66" charset="0"/>
              </a:rPr>
              <a:t>       Inquinamento atmosferico</a:t>
            </a:r>
          </a:p>
          <a:p>
            <a:pPr algn="just" eaLnBrk="1" hangingPunct="1">
              <a:lnSpc>
                <a:spcPct val="80000"/>
              </a:lnSpc>
              <a:buFontTx/>
              <a:buNone/>
            </a:pPr>
            <a:r>
              <a:rPr lang="it-IT" altLang="it-IT" sz="2400" dirty="0" smtClean="0">
                <a:solidFill>
                  <a:srgbClr val="FFFF00"/>
                </a:solidFill>
                <a:latin typeface="Comic Sans MS" pitchFamily="66" charset="0"/>
              </a:rPr>
              <a:t>       Costruzione di dighe</a:t>
            </a:r>
          </a:p>
          <a:p>
            <a:pPr algn="just" eaLnBrk="1" hangingPunct="1">
              <a:lnSpc>
                <a:spcPct val="80000"/>
              </a:lnSpc>
              <a:buFontTx/>
              <a:buNone/>
            </a:pPr>
            <a:r>
              <a:rPr lang="it-IT" altLang="it-IT" sz="2400" dirty="0" smtClean="0">
                <a:solidFill>
                  <a:srgbClr val="FFFF00"/>
                </a:solidFill>
                <a:latin typeface="Comic Sans MS" pitchFamily="66" charset="0"/>
              </a:rPr>
              <a:t>       Deforestazione e riforestazione</a:t>
            </a:r>
          </a:p>
          <a:p>
            <a:pPr algn="just" eaLnBrk="1" hangingPunct="1">
              <a:lnSpc>
                <a:spcPct val="80000"/>
              </a:lnSpc>
              <a:buFontTx/>
              <a:buNone/>
            </a:pPr>
            <a:r>
              <a:rPr lang="it-IT" altLang="it-IT" sz="2400" dirty="0" smtClean="0">
                <a:solidFill>
                  <a:srgbClr val="FFFF00"/>
                </a:solidFill>
                <a:latin typeface="Comic Sans MS" pitchFamily="66" charset="0"/>
              </a:rPr>
              <a:t>       Estrazione dell'acqua dalla falda freatica mediante pozzi </a:t>
            </a:r>
          </a:p>
          <a:p>
            <a:pPr algn="just" eaLnBrk="1" hangingPunct="1">
              <a:lnSpc>
                <a:spcPct val="80000"/>
              </a:lnSpc>
              <a:buFontTx/>
              <a:buNone/>
            </a:pPr>
            <a:r>
              <a:rPr lang="it-IT" altLang="it-IT" sz="2400" dirty="0" smtClean="0">
                <a:solidFill>
                  <a:srgbClr val="FFFF00"/>
                </a:solidFill>
                <a:latin typeface="Comic Sans MS" pitchFamily="66" charset="0"/>
              </a:rPr>
              <a:t>       Sottrazione di acqua dai fiumi </a:t>
            </a:r>
          </a:p>
          <a:p>
            <a:pPr algn="just" eaLnBrk="1" hangingPunct="1">
              <a:lnSpc>
                <a:spcPct val="80000"/>
              </a:lnSpc>
              <a:buFontTx/>
              <a:buNone/>
            </a:pPr>
            <a:r>
              <a:rPr lang="it-IT" altLang="it-IT" sz="2400" dirty="0" smtClean="0">
                <a:solidFill>
                  <a:srgbClr val="FFFF00"/>
                </a:solidFill>
                <a:latin typeface="Comic Sans MS" pitchFamily="66" charset="0"/>
              </a:rPr>
              <a:t>       Urbanizzazione </a:t>
            </a:r>
          </a:p>
        </p:txBody>
      </p:sp>
    </p:spTree>
    <p:extLst>
      <p:ext uri="{BB962C8B-B14F-4D97-AF65-F5344CB8AC3E}">
        <p14:creationId xmlns:p14="http://schemas.microsoft.com/office/powerpoint/2010/main" val="196263476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15962"/>
          </a:xfrm>
        </p:spPr>
        <p:txBody>
          <a:bodyPr/>
          <a:lstStyle/>
          <a:p>
            <a:pPr eaLnBrk="1" hangingPunct="1">
              <a:defRPr/>
            </a:pPr>
            <a:r>
              <a:rPr lang="it-IT" sz="3200" b="1" dirty="0" smtClean="0">
                <a:solidFill>
                  <a:srgbClr val="FFFF00"/>
                </a:solidFill>
                <a:latin typeface="Comic Sans MS" pitchFamily="66" charset="0"/>
              </a:rPr>
              <a:t>CICLO DELL’ACQUA</a:t>
            </a:r>
          </a:p>
        </p:txBody>
      </p:sp>
      <p:pic>
        <p:nvPicPr>
          <p:cNvPr id="40963" name="Picture 3" descr="Diagramma del ciclo dell’acqu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44000"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556003"/>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a:xfrm>
            <a:off x="395288" y="260350"/>
            <a:ext cx="8496300" cy="1152525"/>
          </a:xfrm>
        </p:spPr>
        <p:txBody>
          <a:bodyPr/>
          <a:lstStyle/>
          <a:p>
            <a:pPr eaLnBrk="1" hangingPunct="1">
              <a:defRPr/>
            </a:pPr>
            <a:r>
              <a:rPr lang="it-IT" sz="3200" b="1" dirty="0" smtClean="0">
                <a:solidFill>
                  <a:srgbClr val="FFFF00"/>
                </a:solidFill>
                <a:latin typeface="Comic Sans MS" pitchFamily="66" charset="0"/>
              </a:rPr>
              <a:t>INTERFERENZE DELL’UOMO NEL FLUSSO DELL’ENERGIA E </a:t>
            </a:r>
            <a:r>
              <a:rPr lang="it-IT" sz="3200" b="1" dirty="0" smtClean="0">
                <a:solidFill>
                  <a:srgbClr val="FFFF00"/>
                </a:solidFill>
                <a:latin typeface="Comic Sans MS" pitchFamily="66" charset="0"/>
              </a:rPr>
              <a:t>NEI CICLI </a:t>
            </a:r>
            <a:r>
              <a:rPr lang="it-IT" sz="3200" b="1" dirty="0" smtClean="0">
                <a:solidFill>
                  <a:srgbClr val="FFFF00"/>
                </a:solidFill>
                <a:latin typeface="Comic Sans MS" pitchFamily="66" charset="0"/>
              </a:rPr>
              <a:t>DEI NUTRIENTI</a:t>
            </a:r>
          </a:p>
        </p:txBody>
      </p:sp>
      <p:sp>
        <p:nvSpPr>
          <p:cNvPr id="250883" name="Segnaposto contenuto 2"/>
          <p:cNvSpPr>
            <a:spLocks noGrp="1"/>
          </p:cNvSpPr>
          <p:nvPr>
            <p:ph idx="1"/>
          </p:nvPr>
        </p:nvSpPr>
        <p:spPr>
          <a:xfrm>
            <a:off x="0" y="1700808"/>
            <a:ext cx="9144000" cy="4525963"/>
          </a:xfrm>
        </p:spPr>
        <p:txBody>
          <a:bodyPr/>
          <a:lstStyle/>
          <a:p>
            <a:pPr eaLnBrk="1" hangingPunct="1">
              <a:spcBef>
                <a:spcPct val="0"/>
              </a:spcBef>
            </a:pPr>
            <a:r>
              <a:rPr lang="it-IT" altLang="it-IT" sz="2400" dirty="0" smtClean="0">
                <a:solidFill>
                  <a:srgbClr val="FFFF00"/>
                </a:solidFill>
                <a:latin typeface="Comic Sans MS" pitchFamily="66" charset="0"/>
              </a:rPr>
              <a:t>I combustibili fossili sono </a:t>
            </a:r>
            <a:r>
              <a:rPr lang="it-IT" altLang="it-IT" sz="2400" b="1" dirty="0" smtClean="0">
                <a:solidFill>
                  <a:srgbClr val="FFFF00"/>
                </a:solidFill>
                <a:latin typeface="Comic Sans MS" pitchFamily="66" charset="0"/>
              </a:rPr>
              <a:t>rocce sedimentarie organogene</a:t>
            </a:r>
            <a:r>
              <a:rPr lang="it-IT" altLang="it-IT" sz="2400" dirty="0" smtClean="0">
                <a:solidFill>
                  <a:srgbClr val="FFFF00"/>
                </a:solidFill>
                <a:latin typeface="Comic Sans MS" pitchFamily="66" charset="0"/>
              </a:rPr>
              <a:t>.</a:t>
            </a:r>
          </a:p>
          <a:p>
            <a:pPr eaLnBrk="1" hangingPunct="1">
              <a:spcBef>
                <a:spcPct val="0"/>
              </a:spcBef>
            </a:pPr>
            <a:r>
              <a:rPr lang="it-IT" altLang="it-IT" sz="2400" dirty="0" smtClean="0">
                <a:solidFill>
                  <a:srgbClr val="FFFF00"/>
                </a:solidFill>
                <a:latin typeface="Comic Sans MS" pitchFamily="66" charset="0"/>
              </a:rPr>
              <a:t>I materiali organici ricoperti da </a:t>
            </a:r>
            <a:r>
              <a:rPr lang="it-IT" altLang="it-IT" sz="2400" b="1" dirty="0" smtClean="0">
                <a:solidFill>
                  <a:srgbClr val="FFFF00"/>
                </a:solidFill>
                <a:latin typeface="Comic Sans MS" pitchFamily="66" charset="0"/>
              </a:rPr>
              <a:t>sedimenti argillosi impermeabili</a:t>
            </a:r>
            <a:r>
              <a:rPr lang="it-IT" altLang="it-IT" sz="2400" dirty="0" smtClean="0">
                <a:solidFill>
                  <a:srgbClr val="FFFF00"/>
                </a:solidFill>
                <a:latin typeface="Comic Sans MS" pitchFamily="66" charset="0"/>
              </a:rPr>
              <a:t> </a:t>
            </a:r>
            <a:r>
              <a:rPr lang="it-IT" altLang="it-IT" sz="2400" dirty="0" smtClean="0">
                <a:solidFill>
                  <a:srgbClr val="FFFF00"/>
                </a:solidFill>
                <a:latin typeface="Comic Sans MS" pitchFamily="66" charset="0"/>
              </a:rPr>
              <a:t>(tali da bloccare la </a:t>
            </a:r>
            <a:r>
              <a:rPr lang="it-IT" altLang="it-IT" sz="2400" dirty="0" smtClean="0">
                <a:solidFill>
                  <a:srgbClr val="FFFF00"/>
                </a:solidFill>
                <a:latin typeface="Comic Sans MS" pitchFamily="66" charset="0"/>
              </a:rPr>
              <a:t>decomposizione operata dall’ossigeno) si conservano e possono subire una trasformazione più lunga, rispetto a quanto avviene per le altre rocce organogene (carbonatiche e silicee).</a:t>
            </a:r>
          </a:p>
          <a:p>
            <a:pPr marL="0" indent="0" eaLnBrk="1" hangingPunct="1">
              <a:spcBef>
                <a:spcPct val="0"/>
              </a:spcBef>
              <a:buNone/>
            </a:pPr>
            <a:endParaRPr lang="it-IT" altLang="it-IT" sz="2400" dirty="0" smtClean="0">
              <a:solidFill>
                <a:srgbClr val="FFFF00"/>
              </a:solidFill>
              <a:latin typeface="Comic Sans MS" pitchFamily="66" charset="0"/>
            </a:endParaRPr>
          </a:p>
          <a:p>
            <a:pPr eaLnBrk="1" hangingPunct="1">
              <a:spcBef>
                <a:spcPct val="0"/>
              </a:spcBef>
            </a:pPr>
            <a:r>
              <a:rPr lang="it-IT" altLang="it-IT" sz="2400" dirty="0" smtClean="0">
                <a:solidFill>
                  <a:srgbClr val="FFFF00"/>
                </a:solidFill>
                <a:latin typeface="Comic Sans MS" pitchFamily="66" charset="0"/>
              </a:rPr>
              <a:t> Possono originare:</a:t>
            </a:r>
          </a:p>
          <a:p>
            <a:pPr eaLnBrk="1" hangingPunct="1">
              <a:spcBef>
                <a:spcPct val="0"/>
              </a:spcBef>
              <a:buFontTx/>
              <a:buChar char="-"/>
            </a:pPr>
            <a:r>
              <a:rPr lang="it-IT" altLang="it-IT" sz="2400" b="1" dirty="0" smtClean="0">
                <a:solidFill>
                  <a:srgbClr val="FFFF00"/>
                </a:solidFill>
                <a:latin typeface="Comic Sans MS" pitchFamily="66" charset="0"/>
              </a:rPr>
              <a:t>Carboni fossili</a:t>
            </a:r>
            <a:r>
              <a:rPr lang="it-IT" altLang="it-IT" sz="2400" dirty="0" smtClean="0">
                <a:solidFill>
                  <a:srgbClr val="FFFF00"/>
                </a:solidFill>
                <a:latin typeface="Comic Sans MS" pitchFamily="66" charset="0"/>
              </a:rPr>
              <a:t> (resti di origine vegetale sottoposti all’azione di batteri anaerobi su fondali salmastri).</a:t>
            </a:r>
          </a:p>
          <a:p>
            <a:pPr eaLnBrk="1" hangingPunct="1">
              <a:spcBef>
                <a:spcPct val="0"/>
              </a:spcBef>
              <a:buFontTx/>
              <a:buChar char="-"/>
            </a:pPr>
            <a:r>
              <a:rPr lang="it-IT" altLang="it-IT" sz="2400" b="1" dirty="0" smtClean="0">
                <a:solidFill>
                  <a:srgbClr val="FFFF00"/>
                </a:solidFill>
                <a:latin typeface="Comic Sans MS" pitchFamily="66" charset="0"/>
              </a:rPr>
              <a:t>Giacimenti di idrocarburi</a:t>
            </a:r>
            <a:r>
              <a:rPr lang="it-IT" altLang="it-IT" sz="2400" dirty="0" smtClean="0">
                <a:solidFill>
                  <a:srgbClr val="FFFF00"/>
                </a:solidFill>
                <a:latin typeface="Comic Sans MS" pitchFamily="66" charset="0"/>
              </a:rPr>
              <a:t> (sostanze organiche che, depositatisi sui fondali marini, hanno subito l’azione da parte di batteri anaerobi).</a:t>
            </a:r>
          </a:p>
        </p:txBody>
      </p:sp>
    </p:spTree>
    <p:extLst>
      <p:ext uri="{BB962C8B-B14F-4D97-AF65-F5344CB8AC3E}">
        <p14:creationId xmlns:p14="http://schemas.microsoft.com/office/powerpoint/2010/main" val="73330555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251906" name="Picture 4" descr="ghfhf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2" y="85522"/>
            <a:ext cx="3960564" cy="651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7" name="Picture 6" descr="hhhhh"/>
          <p:cNvPicPr>
            <a:picLocks noChangeAspect="1" noChangeArrowheads="1"/>
          </p:cNvPicPr>
          <p:nvPr/>
        </p:nvPicPr>
        <p:blipFill rotWithShape="1">
          <a:blip r:embed="rId3">
            <a:extLst>
              <a:ext uri="{28A0092B-C50C-407E-A947-70E740481C1C}">
                <a14:useLocalDpi xmlns:a14="http://schemas.microsoft.com/office/drawing/2010/main" val="0"/>
              </a:ext>
            </a:extLst>
          </a:blip>
          <a:srcRect l="2760" t="3298" r="3218"/>
          <a:stretch/>
        </p:blipFill>
        <p:spPr bwMode="auto">
          <a:xfrm>
            <a:off x="4139952" y="123019"/>
            <a:ext cx="5004048" cy="673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689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50825" y="115888"/>
            <a:ext cx="86423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endParaRPr kumimoji="1" lang="it-IT" altLang="it-IT" sz="2800" b="1">
              <a:solidFill>
                <a:srgbClr val="FFFF00"/>
              </a:solidFill>
              <a:latin typeface="Comic Sans MS" pitchFamily="66" charset="0"/>
            </a:endParaRPr>
          </a:p>
          <a:p>
            <a:pPr algn="just" eaLnBrk="1" hangingPunct="1">
              <a:spcBef>
                <a:spcPct val="0"/>
              </a:spcBef>
              <a:buClrTx/>
              <a:buFontTx/>
              <a:buNone/>
            </a:pPr>
            <a:r>
              <a:rPr kumimoji="1" lang="it-IT" altLang="it-IT" sz="2800" b="1">
                <a:solidFill>
                  <a:srgbClr val="FFFF00"/>
                </a:solidFill>
                <a:latin typeface="Comic Sans MS" pitchFamily="66" charset="0"/>
              </a:rPr>
              <a:t>ECOSISTEMA = tutti i membri della comunità insieme all'ambiente fisico-chimico che la ospita</a:t>
            </a:r>
          </a:p>
          <a:p>
            <a:pPr algn="just" eaLnBrk="1" hangingPunct="1">
              <a:spcBef>
                <a:spcPct val="0"/>
              </a:spcBef>
              <a:buClrTx/>
              <a:buFontTx/>
              <a:buNone/>
            </a:pPr>
            <a:endParaRPr kumimoji="1" lang="it-IT" altLang="it-IT" sz="2800" b="1">
              <a:solidFill>
                <a:srgbClr val="FFFF00"/>
              </a:solidFill>
              <a:latin typeface="Comic Sans MS" pitchFamily="66" charset="0"/>
            </a:endParaRPr>
          </a:p>
        </p:txBody>
      </p:sp>
      <p:pic>
        <p:nvPicPr>
          <p:cNvPr id="663555" name="Picture 3" descr="ecosist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3555"/>
                                        </p:tgtEl>
                                        <p:attrNameLst>
                                          <p:attrName>style.visibility</p:attrName>
                                        </p:attrNameLst>
                                      </p:cBhvr>
                                      <p:to>
                                        <p:strVal val="visible"/>
                                      </p:to>
                                    </p:set>
                                    <p:animEffect transition="in" filter="fade">
                                      <p:cBhvr>
                                        <p:cTn id="7" dur="500"/>
                                        <p:tgtEl>
                                          <p:spTgt spid="66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p:cNvSpPr>
            <a:spLocks noGrp="1"/>
          </p:cNvSpPr>
          <p:nvPr>
            <p:ph type="body" idx="1"/>
          </p:nvPr>
        </p:nvSpPr>
        <p:spPr>
          <a:xfrm>
            <a:off x="0" y="0"/>
            <a:ext cx="9144000" cy="5792788"/>
          </a:xfrm>
        </p:spPr>
        <p:txBody>
          <a:bodyPr/>
          <a:lstStyle/>
          <a:p>
            <a:pPr eaLnBrk="1" hangingPunct="1">
              <a:lnSpc>
                <a:spcPct val="90000"/>
              </a:lnSpc>
            </a:pPr>
            <a:r>
              <a:rPr lang="it-IT" altLang="it-IT" sz="2800" dirty="0" smtClean="0">
                <a:solidFill>
                  <a:srgbClr val="FFFF00"/>
                </a:solidFill>
                <a:latin typeface="Comic Sans MS" pitchFamily="66" charset="0"/>
              </a:rPr>
              <a:t>I popoli primitivi vivevano  esclusivamente grazie al flusso di energia proveniente dal Sole e producevano pochi rifiuti che l’ambiente poteva reintrodurre facilmente nel ciclo dei nutrienti</a:t>
            </a:r>
          </a:p>
          <a:p>
            <a:pPr marL="0" indent="0" eaLnBrk="1" hangingPunct="1">
              <a:lnSpc>
                <a:spcPct val="90000"/>
              </a:lnSpc>
              <a:buNone/>
            </a:pPr>
            <a:endParaRPr lang="it-IT" altLang="it-IT" sz="2800" dirty="0" smtClean="0">
              <a:solidFill>
                <a:srgbClr val="FFFF00"/>
              </a:solidFill>
              <a:latin typeface="Comic Sans MS" pitchFamily="66" charset="0"/>
            </a:endParaRPr>
          </a:p>
          <a:p>
            <a:pPr eaLnBrk="1" hangingPunct="1">
              <a:lnSpc>
                <a:spcPct val="90000"/>
              </a:lnSpc>
            </a:pPr>
            <a:r>
              <a:rPr lang="it-IT" altLang="it-IT" sz="2800" dirty="0" smtClean="0">
                <a:solidFill>
                  <a:srgbClr val="FFFF00"/>
                </a:solidFill>
                <a:latin typeface="Comic Sans MS" pitchFamily="66" charset="0"/>
              </a:rPr>
              <a:t>Col </a:t>
            </a:r>
            <a:r>
              <a:rPr lang="it-IT" altLang="it-IT" sz="2800" b="1" dirty="0" smtClean="0">
                <a:solidFill>
                  <a:srgbClr val="FFFF00"/>
                </a:solidFill>
                <a:latin typeface="Comic Sans MS" pitchFamily="66" charset="0"/>
              </a:rPr>
              <a:t>progresso tecnologico </a:t>
            </a:r>
            <a:r>
              <a:rPr lang="it-IT" altLang="it-IT" sz="2800" dirty="0" smtClean="0">
                <a:solidFill>
                  <a:srgbClr val="FFFF00"/>
                </a:solidFill>
                <a:latin typeface="Comic Sans MS" pitchFamily="66" charset="0"/>
              </a:rPr>
              <a:t>e</a:t>
            </a:r>
            <a:r>
              <a:rPr lang="it-IT" altLang="it-IT" sz="2800" b="1" dirty="0" smtClean="0">
                <a:solidFill>
                  <a:srgbClr val="FFFF00"/>
                </a:solidFill>
                <a:latin typeface="Comic Sans MS" pitchFamily="66" charset="0"/>
              </a:rPr>
              <a:t> l’aumento della popolazione</a:t>
            </a:r>
            <a:r>
              <a:rPr lang="it-IT" altLang="it-IT" sz="2800" dirty="0" smtClean="0">
                <a:solidFill>
                  <a:srgbClr val="FFFF00"/>
                </a:solidFill>
                <a:latin typeface="Comic Sans MS" pitchFamily="66" charset="0"/>
              </a:rPr>
              <a:t> i soli processi naturali non sono più in grado di sostenere le necessità dell’uomo</a:t>
            </a:r>
          </a:p>
          <a:p>
            <a:pPr marL="0" indent="0" eaLnBrk="1" hangingPunct="1">
              <a:lnSpc>
                <a:spcPct val="90000"/>
              </a:lnSpc>
              <a:buNone/>
            </a:pPr>
            <a:endParaRPr lang="it-IT" altLang="it-IT" sz="2800" dirty="0" smtClean="0">
              <a:solidFill>
                <a:srgbClr val="FFFF00"/>
              </a:solidFill>
              <a:latin typeface="Comic Sans MS" pitchFamily="66" charset="0"/>
            </a:endParaRPr>
          </a:p>
          <a:p>
            <a:pPr eaLnBrk="1" hangingPunct="1">
              <a:lnSpc>
                <a:spcPct val="90000"/>
              </a:lnSpc>
            </a:pPr>
            <a:r>
              <a:rPr lang="it-IT" altLang="it-IT" sz="2800" dirty="0" smtClean="0">
                <a:solidFill>
                  <a:srgbClr val="FFFF00"/>
                </a:solidFill>
                <a:latin typeface="Comic Sans MS" pitchFamily="66" charset="0"/>
              </a:rPr>
              <a:t>A partire dalla </a:t>
            </a:r>
            <a:r>
              <a:rPr lang="it-IT" altLang="it-IT" sz="2800" b="1" dirty="0" smtClean="0">
                <a:solidFill>
                  <a:srgbClr val="FFFF00"/>
                </a:solidFill>
                <a:latin typeface="Comic Sans MS" pitchFamily="66" charset="0"/>
              </a:rPr>
              <a:t>rivoluzione industriale,</a:t>
            </a:r>
            <a:r>
              <a:rPr lang="it-IT" altLang="it-IT" sz="2800" dirty="0" smtClean="0">
                <a:solidFill>
                  <a:srgbClr val="FFFF00"/>
                </a:solidFill>
                <a:latin typeface="Comic Sans MS" pitchFamily="66" charset="0"/>
              </a:rPr>
              <a:t> a metà ottocento, è iniziato lo sfruttamento dei combustibili fossili come fonte di energia primaria </a:t>
            </a:r>
          </a:p>
          <a:p>
            <a:pPr marL="0" indent="0" eaLnBrk="1" hangingPunct="1">
              <a:lnSpc>
                <a:spcPct val="90000"/>
              </a:lnSpc>
              <a:buNone/>
            </a:pPr>
            <a:endParaRPr lang="it-IT" altLang="it-IT" sz="2800" dirty="0" smtClean="0">
              <a:solidFill>
                <a:srgbClr val="FFFF00"/>
              </a:solidFill>
              <a:latin typeface="Comic Sans MS" pitchFamily="66" charset="0"/>
            </a:endParaRPr>
          </a:p>
          <a:p>
            <a:pPr eaLnBrk="1" hangingPunct="1">
              <a:lnSpc>
                <a:spcPct val="90000"/>
              </a:lnSpc>
            </a:pPr>
            <a:r>
              <a:rPr lang="it-IT" altLang="it-IT" sz="2800" dirty="0" smtClean="0">
                <a:solidFill>
                  <a:srgbClr val="FFFF00"/>
                </a:solidFill>
                <a:latin typeface="Comic Sans MS" pitchFamily="66" charset="0"/>
              </a:rPr>
              <a:t>Il ricorso a questi, ha, in massima parte, causato l’insorgenza di alcuni </a:t>
            </a:r>
            <a:r>
              <a:rPr lang="it-IT" altLang="it-IT" sz="2800" b="1" dirty="0" smtClean="0">
                <a:solidFill>
                  <a:srgbClr val="FFFF00"/>
                </a:solidFill>
                <a:latin typeface="Comic Sans MS" pitchFamily="66" charset="0"/>
              </a:rPr>
              <a:t>problemi ambientali</a:t>
            </a:r>
            <a:r>
              <a:rPr lang="it-IT" altLang="it-IT" sz="2800" dirty="0" smtClean="0">
                <a:solidFill>
                  <a:srgbClr val="FFFF00"/>
                </a:solidFill>
                <a:latin typeface="Comic Sans MS" pitchFamily="66" charset="0"/>
              </a:rPr>
              <a:t>.</a:t>
            </a:r>
          </a:p>
          <a:p>
            <a:pPr>
              <a:lnSpc>
                <a:spcPct val="90000"/>
              </a:lnSpc>
            </a:pPr>
            <a:endParaRPr lang="it-IT" altLang="it-IT" sz="2800" dirty="0" smtClean="0">
              <a:solidFill>
                <a:srgbClr val="FFFF00"/>
              </a:solidFill>
              <a:latin typeface="Comic Sans MS" pitchFamily="66" charset="0"/>
            </a:endParaRPr>
          </a:p>
        </p:txBody>
      </p:sp>
    </p:spTree>
    <p:extLst>
      <p:ext uri="{BB962C8B-B14F-4D97-AF65-F5344CB8AC3E}">
        <p14:creationId xmlns:p14="http://schemas.microsoft.com/office/powerpoint/2010/main" val="2048269186"/>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Text Box 2"/>
          <p:cNvSpPr txBox="1">
            <a:spLocks noChangeArrowheads="1"/>
          </p:cNvSpPr>
          <p:nvPr/>
        </p:nvSpPr>
        <p:spPr bwMode="auto">
          <a:xfrm>
            <a:off x="250825" y="2060575"/>
            <a:ext cx="8569325" cy="3662541"/>
          </a:xfrm>
          <a:prstGeom prst="rect">
            <a:avLst/>
          </a:prstGeom>
          <a:noFill/>
          <a:ln w="9525">
            <a:noFill/>
            <a:miter lim="800000"/>
            <a:headEnd/>
            <a:tailEnd/>
          </a:ln>
          <a:effectLst/>
        </p:spPr>
        <p:txBody>
          <a:bodyPr>
            <a:spAutoFit/>
          </a:bodyPr>
          <a:lstStyle/>
          <a:p>
            <a:pPr algn="just">
              <a:defRPr/>
            </a:pPr>
            <a:endParaRPr kumimoji="1" lang="it-IT" sz="2800" b="1" dirty="0">
              <a:effectLst>
                <a:outerShdw blurRad="38100" dist="38100" dir="2700000" algn="tl">
                  <a:srgbClr val="000000"/>
                </a:outerShdw>
              </a:effectLst>
            </a:endParaRPr>
          </a:p>
          <a:p>
            <a:pPr algn="just">
              <a:defRPr/>
            </a:pPr>
            <a:r>
              <a:rPr kumimoji="1" lang="it-IT" sz="2400" dirty="0"/>
              <a:t>Le attività umane hanno modificato in modo sostanziale sia </a:t>
            </a:r>
            <a:r>
              <a:rPr kumimoji="1" lang="it-IT" sz="2400" b="1" dirty="0"/>
              <a:t>le quantità degli</a:t>
            </a:r>
            <a:r>
              <a:rPr kumimoji="1" lang="it-IT" sz="2400" dirty="0"/>
              <a:t> </a:t>
            </a:r>
            <a:r>
              <a:rPr kumimoji="1" lang="it-IT" sz="2400" b="1" dirty="0"/>
              <a:t>elementi</a:t>
            </a:r>
            <a:r>
              <a:rPr kumimoji="1" lang="it-IT" sz="2400" dirty="0"/>
              <a:t> in circolo sia </a:t>
            </a:r>
            <a:r>
              <a:rPr kumimoji="1" lang="it-IT" sz="2400" b="1" dirty="0"/>
              <a:t>la modalità di</a:t>
            </a:r>
            <a:r>
              <a:rPr kumimoji="1" lang="it-IT" sz="2400" dirty="0"/>
              <a:t> presenza e di diffusione di questi elementi negli ecosistemi</a:t>
            </a:r>
          </a:p>
          <a:p>
            <a:pPr algn="just">
              <a:defRPr/>
            </a:pPr>
            <a:endParaRPr kumimoji="1" lang="it-IT" sz="2400" dirty="0"/>
          </a:p>
          <a:p>
            <a:pPr algn="just">
              <a:defRPr/>
            </a:pPr>
            <a:r>
              <a:rPr kumimoji="1" lang="it-IT" sz="2400" dirty="0"/>
              <a:t>CONSEGUENZE: livelli superiori alla media di taluni  elementi possono essere tossici per gli organismi o provocare cambiamenti ambientali</a:t>
            </a:r>
          </a:p>
        </p:txBody>
      </p:sp>
      <p:sp>
        <p:nvSpPr>
          <p:cNvPr id="1089539" name="Rectangle 3"/>
          <p:cNvSpPr>
            <a:spLocks noChangeArrowheads="1"/>
          </p:cNvSpPr>
          <p:nvPr/>
        </p:nvSpPr>
        <p:spPr bwMode="auto">
          <a:xfrm>
            <a:off x="0" y="404813"/>
            <a:ext cx="8893175" cy="1066800"/>
          </a:xfrm>
          <a:prstGeom prst="rect">
            <a:avLst/>
          </a:prstGeom>
          <a:noFill/>
          <a:ln w="9525">
            <a:noFill/>
            <a:miter lim="800000"/>
            <a:headEnd/>
            <a:tailEnd/>
          </a:ln>
          <a:effectLst/>
        </p:spPr>
        <p:txBody>
          <a:bodyPr>
            <a:spAutoFit/>
          </a:bodyPr>
          <a:lstStyle/>
          <a:p>
            <a:pPr algn="ctr">
              <a:defRPr/>
            </a:pPr>
            <a:r>
              <a:rPr kumimoji="1" lang="it-IT" b="1">
                <a:effectLst>
                  <a:outerShdw blurRad="38100" dist="38100" dir="2700000" algn="tl">
                    <a:srgbClr val="000000"/>
                  </a:outerShdw>
                </a:effectLst>
              </a:rPr>
              <a:t>Alterazioni dei cicli biogeochimici indotte da attività umane</a:t>
            </a:r>
          </a:p>
        </p:txBody>
      </p:sp>
    </p:spTree>
    <p:extLst>
      <p:ext uri="{BB962C8B-B14F-4D97-AF65-F5344CB8AC3E}">
        <p14:creationId xmlns:p14="http://schemas.microsoft.com/office/powerpoint/2010/main" val="2535004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9538"/>
                                        </p:tgtEl>
                                        <p:attrNameLst>
                                          <p:attrName>style.visibility</p:attrName>
                                        </p:attrNameLst>
                                      </p:cBhvr>
                                      <p:to>
                                        <p:strVal val="visible"/>
                                      </p:to>
                                    </p:set>
                                    <p:animEffect transition="in" filter="dissolve">
                                      <p:cBhvr>
                                        <p:cTn id="7" dur="500"/>
                                        <p:tgtEl>
                                          <p:spTgt spid="1089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538"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sp>
        <p:nvSpPr>
          <p:cNvPr id="1090563" name="Rectangle 3"/>
          <p:cNvSpPr>
            <a:spLocks noChangeArrowheads="1"/>
          </p:cNvSpPr>
          <p:nvPr/>
        </p:nvSpPr>
        <p:spPr bwMode="auto">
          <a:xfrm>
            <a:off x="0" y="810945"/>
            <a:ext cx="9144000" cy="6063198"/>
          </a:xfrm>
          <a:prstGeom prst="rect">
            <a:avLst/>
          </a:prstGeom>
          <a:noFill/>
          <a:ln w="9525">
            <a:noFill/>
            <a:miter lim="800000"/>
            <a:headEnd/>
            <a:tailEnd/>
          </a:ln>
          <a:effectLst/>
        </p:spPr>
        <p:txBody>
          <a:bodyPr anchor="ctr">
            <a:spAutoFit/>
          </a:bodyPr>
          <a:lstStyle/>
          <a:p>
            <a:pPr algn="just">
              <a:defRPr/>
            </a:pPr>
            <a:endParaRPr lang="it-IT" b="1" dirty="0" smtClean="0">
              <a:effectLst>
                <a:outerShdw blurRad="38100" dist="38100" dir="2700000" algn="tl">
                  <a:srgbClr val="000000"/>
                </a:outerShdw>
              </a:effectLst>
            </a:endParaRPr>
          </a:p>
          <a:p>
            <a:pPr algn="just">
              <a:defRPr/>
            </a:pPr>
            <a:endParaRPr lang="it-IT" b="1" dirty="0">
              <a:effectLst>
                <a:outerShdw blurRad="38100" dist="38100" dir="2700000" algn="tl">
                  <a:srgbClr val="000000"/>
                </a:outerShdw>
              </a:effectLst>
            </a:endParaRPr>
          </a:p>
          <a:p>
            <a:pPr algn="just">
              <a:buFontTx/>
              <a:buChar char="-"/>
              <a:defRPr/>
            </a:pPr>
            <a:r>
              <a:rPr lang="it-IT" sz="2800" dirty="0"/>
              <a:t> </a:t>
            </a:r>
            <a:r>
              <a:rPr lang="it-IT" sz="2800" dirty="0"/>
              <a:t>effetti a livello locale, come </a:t>
            </a:r>
            <a:r>
              <a:rPr lang="it-IT" sz="2800" b="1" dirty="0">
                <a:effectLst>
                  <a:outerShdw blurRad="38100" dist="38100" dir="2700000" algn="tl">
                    <a:srgbClr val="000000"/>
                  </a:outerShdw>
                </a:effectLst>
              </a:rPr>
              <a:t>l’eutrofizzazione in un 	</a:t>
            </a:r>
            <a:r>
              <a:rPr lang="it-IT" sz="2800" b="1" dirty="0" smtClean="0">
                <a:effectLst>
                  <a:outerShdw blurRad="38100" dist="38100" dir="2700000" algn="tl">
                    <a:srgbClr val="000000"/>
                  </a:outerShdw>
                </a:effectLst>
              </a:rPr>
              <a:t>lago</a:t>
            </a:r>
          </a:p>
          <a:p>
            <a:pPr algn="just">
              <a:buFontTx/>
              <a:buChar char="-"/>
              <a:defRPr/>
            </a:pPr>
            <a:endParaRPr lang="it-IT" sz="2800" b="1" dirty="0">
              <a:effectLst>
                <a:outerShdw blurRad="38100" dist="38100" dir="2700000" algn="tl">
                  <a:srgbClr val="000000"/>
                </a:outerShdw>
              </a:effectLst>
            </a:endParaRPr>
          </a:p>
          <a:p>
            <a:pPr algn="just">
              <a:buFontTx/>
              <a:buChar char="-"/>
              <a:defRPr/>
            </a:pPr>
            <a:r>
              <a:rPr lang="it-IT" sz="2800" dirty="0"/>
              <a:t>effetti a livello</a:t>
            </a:r>
            <a:r>
              <a:rPr lang="it-IT" sz="1800" dirty="0">
                <a:solidFill>
                  <a:schemeClr val="tx1"/>
                </a:solidFill>
              </a:rPr>
              <a:t> </a:t>
            </a:r>
            <a:r>
              <a:rPr lang="it-IT" sz="2800" dirty="0"/>
              <a:t>regionale come le </a:t>
            </a:r>
            <a:r>
              <a:rPr lang="it-IT" sz="2800" b="1" dirty="0">
                <a:effectLst>
                  <a:outerShdw blurRad="38100" dist="38100" dir="2700000" algn="tl">
                    <a:srgbClr val="000000"/>
                  </a:outerShdw>
                </a:effectLst>
              </a:rPr>
              <a:t>piogge </a:t>
            </a:r>
            <a:r>
              <a:rPr lang="it-IT" sz="2800" b="1" dirty="0" smtClean="0">
                <a:effectLst>
                  <a:outerShdw blurRad="38100" dist="38100" dir="2700000" algn="tl">
                    <a:srgbClr val="000000"/>
                  </a:outerShdw>
                </a:effectLst>
              </a:rPr>
              <a:t>acide</a:t>
            </a:r>
          </a:p>
          <a:p>
            <a:pPr algn="just">
              <a:buFontTx/>
              <a:buChar char="-"/>
              <a:defRPr/>
            </a:pPr>
            <a:endParaRPr lang="it-IT" sz="2800" b="1" dirty="0">
              <a:effectLst>
                <a:outerShdw blurRad="38100" dist="38100" dir="2700000" algn="tl">
                  <a:srgbClr val="000000"/>
                </a:outerShdw>
              </a:effectLst>
            </a:endParaRPr>
          </a:p>
          <a:p>
            <a:pPr algn="just">
              <a:buFontTx/>
              <a:buChar char="-"/>
              <a:defRPr/>
            </a:pPr>
            <a:r>
              <a:rPr lang="it-IT" sz="2800" dirty="0" smtClean="0"/>
              <a:t>effetti </a:t>
            </a:r>
            <a:r>
              <a:rPr lang="it-IT" sz="2800" dirty="0"/>
              <a:t>a livello</a:t>
            </a:r>
            <a:r>
              <a:rPr lang="it-IT" sz="1800" dirty="0">
                <a:solidFill>
                  <a:schemeClr val="tx1"/>
                </a:solidFill>
              </a:rPr>
              <a:t> </a:t>
            </a:r>
            <a:r>
              <a:rPr lang="it-IT" sz="2800" dirty="0"/>
              <a:t>globale  come il </a:t>
            </a:r>
            <a:r>
              <a:rPr lang="it-IT" sz="2800" b="1" dirty="0">
                <a:effectLst>
                  <a:outerShdw blurRad="38100" dist="38100" dir="2700000" algn="tl">
                    <a:srgbClr val="000000"/>
                  </a:outerShdw>
                </a:effectLst>
              </a:rPr>
              <a:t>cambiamento del 	</a:t>
            </a:r>
            <a:r>
              <a:rPr lang="it-IT" sz="2800" b="1" dirty="0" smtClean="0">
                <a:effectLst>
                  <a:outerShdw blurRad="38100" dist="38100" dir="2700000" algn="tl">
                    <a:srgbClr val="000000"/>
                  </a:outerShdw>
                </a:effectLst>
              </a:rPr>
              <a:t>clima</a:t>
            </a:r>
          </a:p>
          <a:p>
            <a:pPr algn="just">
              <a:buFontTx/>
              <a:buChar char="-"/>
              <a:defRPr/>
            </a:pPr>
            <a:endParaRPr lang="it-IT" sz="2800" dirty="0"/>
          </a:p>
        </p:txBody>
      </p:sp>
      <p:sp>
        <p:nvSpPr>
          <p:cNvPr id="1090564" name="Rectangle 4"/>
          <p:cNvSpPr>
            <a:spLocks noChangeArrowheads="1"/>
          </p:cNvSpPr>
          <p:nvPr/>
        </p:nvSpPr>
        <p:spPr bwMode="auto">
          <a:xfrm>
            <a:off x="0" y="476250"/>
            <a:ext cx="8964613" cy="1066800"/>
          </a:xfrm>
          <a:prstGeom prst="rect">
            <a:avLst/>
          </a:prstGeom>
          <a:noFill/>
          <a:ln w="9525">
            <a:noFill/>
            <a:miter lim="800000"/>
            <a:headEnd/>
            <a:tailEnd/>
          </a:ln>
          <a:effectLst/>
        </p:spPr>
        <p:txBody>
          <a:bodyPr>
            <a:spAutoFit/>
          </a:bodyPr>
          <a:lstStyle/>
          <a:p>
            <a:pPr algn="ctr">
              <a:defRPr/>
            </a:pPr>
            <a:r>
              <a:rPr lang="it-IT" b="1">
                <a:effectLst>
                  <a:outerShdw blurRad="38100" dist="38100" dir="2700000" algn="tl">
                    <a:srgbClr val="000000"/>
                  </a:outerShdw>
                </a:effectLst>
              </a:rPr>
              <a:t>Le modificazioni dei cicli biogeochimici operate dall'uomo possono causare:</a:t>
            </a:r>
          </a:p>
        </p:txBody>
      </p:sp>
    </p:spTree>
    <p:extLst>
      <p:ext uri="{BB962C8B-B14F-4D97-AF65-F5344CB8AC3E}">
        <p14:creationId xmlns:p14="http://schemas.microsoft.com/office/powerpoint/2010/main" val="15545570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90563">
                                            <p:txEl>
                                              <p:pRg st="2" end="2"/>
                                            </p:txEl>
                                          </p:spTgt>
                                        </p:tgtEl>
                                        <p:attrNameLst>
                                          <p:attrName>style.visibility</p:attrName>
                                        </p:attrNameLst>
                                      </p:cBhvr>
                                      <p:to>
                                        <p:strVal val="visible"/>
                                      </p:to>
                                    </p:set>
                                    <p:anim calcmode="lin" valueType="num">
                                      <p:cBhvr additive="base">
                                        <p:cTn id="7" dur="500" fill="hold"/>
                                        <p:tgtEl>
                                          <p:spTgt spid="109056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0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90563">
                                            <p:txEl>
                                              <p:pRg st="6" end="6"/>
                                            </p:txEl>
                                          </p:spTgt>
                                        </p:tgtEl>
                                        <p:attrNameLst>
                                          <p:attrName>style.visibility</p:attrName>
                                        </p:attrNameLst>
                                      </p:cBhvr>
                                      <p:to>
                                        <p:strVal val="visible"/>
                                      </p:to>
                                    </p:set>
                                    <p:anim calcmode="lin" valueType="num">
                                      <p:cBhvr additive="base">
                                        <p:cTn id="13" dur="500" fill="hold"/>
                                        <p:tgtEl>
                                          <p:spTgt spid="1090563">
                                            <p:txEl>
                                              <p:pRg st="6" end="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05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90563">
                                            <p:txEl>
                                              <p:pRg st="4" end="4"/>
                                            </p:txEl>
                                          </p:spTgt>
                                        </p:tgtEl>
                                        <p:attrNameLst>
                                          <p:attrName>style.visibility</p:attrName>
                                        </p:attrNameLst>
                                      </p:cBhvr>
                                      <p:to>
                                        <p:strVal val="visible"/>
                                      </p:to>
                                    </p:set>
                                    <p:anim calcmode="lin" valueType="num">
                                      <p:cBhvr additive="base">
                                        <p:cTn id="19" dur="500" fill="hold"/>
                                        <p:tgtEl>
                                          <p:spTgt spid="10905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05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228600"/>
            <a:ext cx="9144000" cy="1143000"/>
          </a:xfrm>
        </p:spPr>
        <p:txBody>
          <a:bodyPr/>
          <a:lstStyle/>
          <a:p>
            <a:r>
              <a:rPr lang="it-IT" altLang="it-IT" sz="4000" dirty="0">
                <a:solidFill>
                  <a:srgbClr val="FFFF00"/>
                </a:solidFill>
                <a:latin typeface="Comic Sans MS" panose="030F0702030302020204" pitchFamily="66" charset="0"/>
              </a:rPr>
              <a:t>Modifica </a:t>
            </a:r>
            <a:r>
              <a:rPr lang="it-IT" altLang="it-IT" sz="4000" dirty="0" smtClean="0">
                <a:solidFill>
                  <a:srgbClr val="FFFF00"/>
                </a:solidFill>
                <a:latin typeface="Comic Sans MS" panose="030F0702030302020204" pitchFamily="66" charset="0"/>
              </a:rPr>
              <a:t>dei cicli di Fosforo </a:t>
            </a:r>
            <a:r>
              <a:rPr lang="it-IT" altLang="it-IT" sz="4000" dirty="0">
                <a:solidFill>
                  <a:srgbClr val="FFFF00"/>
                </a:solidFill>
                <a:latin typeface="Comic Sans MS" panose="030F0702030302020204" pitchFamily="66" charset="0"/>
              </a:rPr>
              <a:t>e </a:t>
            </a:r>
            <a:r>
              <a:rPr lang="it-IT" altLang="it-IT" sz="4000" dirty="0" smtClean="0">
                <a:solidFill>
                  <a:srgbClr val="FFFF00"/>
                </a:solidFill>
                <a:latin typeface="Comic Sans MS" panose="030F0702030302020204" pitchFamily="66" charset="0"/>
              </a:rPr>
              <a:t>Azoto</a:t>
            </a:r>
            <a:endParaRPr lang="it-IT" altLang="it-IT" sz="4000" dirty="0">
              <a:solidFill>
                <a:srgbClr val="FFFF00"/>
              </a:solidFill>
              <a:latin typeface="Comic Sans MS" panose="030F0702030302020204" pitchFamily="66" charset="0"/>
            </a:endParaRPr>
          </a:p>
        </p:txBody>
      </p:sp>
      <p:sp>
        <p:nvSpPr>
          <p:cNvPr id="54275" name="Rectangle 3"/>
          <p:cNvSpPr>
            <a:spLocks noGrp="1" noChangeArrowheads="1"/>
          </p:cNvSpPr>
          <p:nvPr>
            <p:ph type="body" idx="1"/>
          </p:nvPr>
        </p:nvSpPr>
        <p:spPr/>
        <p:txBody>
          <a:bodyPr/>
          <a:lstStyle/>
          <a:p>
            <a:pPr algn="ctr">
              <a:lnSpc>
                <a:spcPct val="90000"/>
              </a:lnSpc>
              <a:buFont typeface="Wingdings" pitchFamily="2" charset="2"/>
              <a:buNone/>
            </a:pPr>
            <a:r>
              <a:rPr lang="it-IT" altLang="it-IT" b="1" dirty="0">
                <a:solidFill>
                  <a:srgbClr val="FFFF00"/>
                </a:solidFill>
                <a:latin typeface="Comic Sans MS" panose="030F0702030302020204" pitchFamily="66" charset="0"/>
              </a:rPr>
              <a:t>Eutrofizzazione dei corpi idrici</a:t>
            </a: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marL="0" indent="0" algn="ctr">
              <a:lnSpc>
                <a:spcPct val="90000"/>
              </a:lnSpc>
              <a:buFont typeface="Wingdings" pitchFamily="2" charset="2"/>
              <a:buNone/>
            </a:pPr>
            <a:endParaRPr lang="it-IT" altLang="it-IT" dirty="0" smtClean="0">
              <a:solidFill>
                <a:srgbClr val="FFFF00"/>
              </a:solidFill>
              <a:latin typeface="Comic Sans MS" panose="030F0702030302020204" pitchFamily="66" charset="0"/>
            </a:endParaRPr>
          </a:p>
          <a:p>
            <a:pPr marL="0" indent="0" algn="ctr">
              <a:lnSpc>
                <a:spcPct val="90000"/>
              </a:lnSpc>
              <a:buFont typeface="Wingdings" pitchFamily="2" charset="2"/>
              <a:buNone/>
            </a:pPr>
            <a:r>
              <a:rPr lang="it-IT" altLang="it-IT" dirty="0" smtClean="0">
                <a:solidFill>
                  <a:srgbClr val="FFFF00"/>
                </a:solidFill>
                <a:latin typeface="Comic Sans MS" panose="030F0702030302020204" pitchFamily="66" charset="0"/>
              </a:rPr>
              <a:t>Accumulo </a:t>
            </a:r>
            <a:r>
              <a:rPr lang="it-IT" altLang="it-IT" dirty="0">
                <a:solidFill>
                  <a:srgbClr val="FFFF00"/>
                </a:solidFill>
                <a:latin typeface="Comic Sans MS" panose="030F0702030302020204" pitchFamily="66" charset="0"/>
              </a:rPr>
              <a:t>di composti </a:t>
            </a:r>
            <a:r>
              <a:rPr lang="it-IT" altLang="it-IT" dirty="0" smtClean="0">
                <a:solidFill>
                  <a:srgbClr val="FFFF00"/>
                </a:solidFill>
                <a:latin typeface="Comic Sans MS" panose="030F0702030302020204" pitchFamily="66" charset="0"/>
              </a:rPr>
              <a:t>di Fosforo </a:t>
            </a:r>
            <a:r>
              <a:rPr lang="it-IT" altLang="it-IT" dirty="0">
                <a:solidFill>
                  <a:srgbClr val="FFFF00"/>
                </a:solidFill>
                <a:latin typeface="Comic Sans MS" panose="030F0702030302020204" pitchFamily="66" charset="0"/>
              </a:rPr>
              <a:t>e </a:t>
            </a:r>
            <a:r>
              <a:rPr lang="it-IT" altLang="it-IT" dirty="0" smtClean="0">
                <a:solidFill>
                  <a:srgbClr val="FFFF00"/>
                </a:solidFill>
                <a:latin typeface="Comic Sans MS" panose="030F0702030302020204" pitchFamily="66" charset="0"/>
              </a:rPr>
              <a:t>Azoto </a:t>
            </a:r>
            <a:r>
              <a:rPr lang="it-IT" altLang="it-IT" dirty="0">
                <a:solidFill>
                  <a:srgbClr val="FFFF00"/>
                </a:solidFill>
                <a:latin typeface="Comic Sans MS" panose="030F0702030302020204" pitchFamily="66" charset="0"/>
              </a:rPr>
              <a:t>in corpi idrici recettori di acque reflue o di acque di dilavamento di aree </a:t>
            </a:r>
            <a:r>
              <a:rPr lang="it-IT" altLang="it-IT" dirty="0" smtClean="0">
                <a:solidFill>
                  <a:srgbClr val="FFFF00"/>
                </a:solidFill>
                <a:latin typeface="Comic Sans MS" panose="030F0702030302020204" pitchFamily="66" charset="0"/>
              </a:rPr>
              <a:t>agricole</a:t>
            </a:r>
            <a:endParaRPr lang="it-IT" altLang="it-IT" dirty="0">
              <a:solidFill>
                <a:srgbClr val="FFFF00"/>
              </a:solidFill>
              <a:latin typeface="Comic Sans MS" panose="030F0702030302020204" pitchFamily="66" charset="0"/>
            </a:endParaRPr>
          </a:p>
          <a:p>
            <a:pPr algn="ct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p:txBody>
      </p:sp>
      <p:sp>
        <p:nvSpPr>
          <p:cNvPr id="54276" name="AutoShape 4"/>
          <p:cNvSpPr>
            <a:spLocks noChangeArrowheads="1"/>
          </p:cNvSpPr>
          <p:nvPr/>
        </p:nvSpPr>
        <p:spPr bwMode="auto">
          <a:xfrm>
            <a:off x="4139952" y="2420888"/>
            <a:ext cx="864096" cy="990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48136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animEffect transition="in" filter="fade">
                                      <p:cBhvr>
                                        <p:cTn id="13"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Text Box 2"/>
          <p:cNvSpPr txBox="1">
            <a:spLocks noChangeArrowheads="1"/>
          </p:cNvSpPr>
          <p:nvPr/>
        </p:nvSpPr>
        <p:spPr bwMode="auto">
          <a:xfrm>
            <a:off x="250825" y="260350"/>
            <a:ext cx="8640763" cy="6226175"/>
          </a:xfrm>
          <a:prstGeom prst="rect">
            <a:avLst/>
          </a:prstGeom>
          <a:noFill/>
          <a:ln w="9525">
            <a:noFill/>
            <a:miter lim="800000"/>
            <a:headEnd/>
            <a:tailEnd/>
          </a:ln>
          <a:effectLst/>
        </p:spPr>
        <p:txBody>
          <a:bodyPr>
            <a:spAutoFit/>
          </a:bodyPr>
          <a:lstStyle/>
          <a:p>
            <a:pPr algn="just">
              <a:spcBef>
                <a:spcPct val="50000"/>
              </a:spcBef>
              <a:defRPr/>
            </a:pPr>
            <a:r>
              <a:rPr kumimoji="1" lang="it-IT" sz="2800" b="1">
                <a:effectLst>
                  <a:outerShdw blurRad="38100" dist="38100" dir="2700000" algn="tl">
                    <a:srgbClr val="000000"/>
                  </a:outerShdw>
                </a:effectLst>
              </a:rPr>
              <a:t>L'eutrofizzazione è un effetto locale</a:t>
            </a:r>
          </a:p>
          <a:p>
            <a:pPr algn="just">
              <a:spcBef>
                <a:spcPct val="50000"/>
              </a:spcBef>
              <a:defRPr/>
            </a:pPr>
            <a:r>
              <a:rPr kumimoji="1" lang="it-IT" sz="2400"/>
              <a:t>La nostra specie, che tende a concentrarsi nelle aree dove vi è disponibilità d'acqua, immette direttamente o indirettamente grandi quantità di nutrienti nei laghi e nei fiumi.</a:t>
            </a:r>
          </a:p>
          <a:p>
            <a:pPr algn="just">
              <a:spcBef>
                <a:spcPct val="50000"/>
              </a:spcBef>
              <a:defRPr/>
            </a:pPr>
            <a:r>
              <a:rPr kumimoji="1" lang="it-IT" sz="2400"/>
              <a:t>Gran parte di questi nutrienti sono fosfati provenienti  da rifiuti domestici e industriali, </a:t>
            </a:r>
          </a:p>
          <a:p>
            <a:pPr algn="just">
              <a:spcBef>
                <a:spcPct val="50000"/>
              </a:spcBef>
              <a:defRPr/>
            </a:pPr>
            <a:r>
              <a:rPr kumimoji="1" lang="it-IT" sz="2400"/>
              <a:t>Una parte consistente deriva dall'uso di fertilizzanti e pesticidi in agricoltura </a:t>
            </a:r>
          </a:p>
          <a:p>
            <a:pPr algn="just">
              <a:spcBef>
                <a:spcPct val="50000"/>
              </a:spcBef>
              <a:defRPr/>
            </a:pPr>
            <a:r>
              <a:rPr kumimoji="1" lang="it-IT" sz="2400"/>
              <a:t>Alcuni nutrienti arrivano con le precipitazioni </a:t>
            </a:r>
          </a:p>
          <a:p>
            <a:pPr algn="just">
              <a:spcBef>
                <a:spcPct val="50000"/>
              </a:spcBef>
              <a:defRPr/>
            </a:pPr>
            <a:r>
              <a:rPr kumimoji="1" lang="it-IT" sz="2400"/>
              <a:t>Sono le attività umane che hanno nettamente aumentato le quantità di nutrienti che entrano nelle raccolte di acqua dolce</a:t>
            </a:r>
          </a:p>
          <a:p>
            <a:pPr algn="just">
              <a:spcBef>
                <a:spcPct val="50000"/>
              </a:spcBef>
              <a:defRPr/>
            </a:pPr>
            <a:endParaRPr lang="it-IT" sz="1800">
              <a:sym typeface="Wingdings" pitchFamily="2" charset="2"/>
            </a:endParaRPr>
          </a:p>
        </p:txBody>
      </p:sp>
    </p:spTree>
    <p:extLst>
      <p:ext uri="{BB962C8B-B14F-4D97-AF65-F5344CB8AC3E}">
        <p14:creationId xmlns:p14="http://schemas.microsoft.com/office/powerpoint/2010/main" val="3683157529"/>
      </p:ext>
    </p:extLst>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trichodesmium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p:nvSpPr>
        <p:spPr bwMode="auto">
          <a:xfrm>
            <a:off x="179388" y="204788"/>
            <a:ext cx="8785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spcBef>
                <a:spcPct val="20000"/>
              </a:spcBef>
              <a:buClr>
                <a:schemeClr val="tx2"/>
              </a:buClr>
              <a:buChar char="•"/>
              <a:tabLst>
                <a:tab pos="677863" algn="l"/>
              </a:tabLst>
              <a:defRPr sz="3200">
                <a:solidFill>
                  <a:schemeClr val="tx1"/>
                </a:solidFill>
                <a:latin typeface="Arial" pitchFamily="34" charset="0"/>
              </a:defRPr>
            </a:lvl1pPr>
            <a:lvl2pPr marL="742950" indent="-285750" eaLnBrk="0" hangingPunct="0">
              <a:spcBef>
                <a:spcPct val="20000"/>
              </a:spcBef>
              <a:buChar char="–"/>
              <a:tabLst>
                <a:tab pos="677863" algn="l"/>
              </a:tabLst>
              <a:defRPr sz="2800">
                <a:solidFill>
                  <a:schemeClr val="tx1"/>
                </a:solidFill>
                <a:latin typeface="Arial" pitchFamily="34" charset="0"/>
              </a:defRPr>
            </a:lvl2pPr>
            <a:lvl3pPr marL="1143000" indent="-228600" eaLnBrk="0" hangingPunct="0">
              <a:spcBef>
                <a:spcPct val="20000"/>
              </a:spcBef>
              <a:buClr>
                <a:schemeClr val="tx2"/>
              </a:buClr>
              <a:buChar char="•"/>
              <a:tabLst>
                <a:tab pos="677863" algn="l"/>
              </a:tabLst>
              <a:defRPr sz="2400">
                <a:solidFill>
                  <a:schemeClr val="tx1"/>
                </a:solidFill>
                <a:latin typeface="Arial" pitchFamily="34" charset="0"/>
              </a:defRPr>
            </a:lvl3pPr>
            <a:lvl4pPr marL="1600200" indent="-228600" eaLnBrk="0" hangingPunct="0">
              <a:spcBef>
                <a:spcPct val="20000"/>
              </a:spcBef>
              <a:buChar char="–"/>
              <a:tabLst>
                <a:tab pos="677863" algn="l"/>
              </a:tabLst>
              <a:defRPr sz="2000">
                <a:solidFill>
                  <a:schemeClr val="tx1"/>
                </a:solidFill>
                <a:latin typeface="Arial" pitchFamily="34" charset="0"/>
              </a:defRPr>
            </a:lvl4pPr>
            <a:lvl5pPr marL="2057400" indent="-228600" eaLnBrk="0" hangingPunct="0">
              <a:spcBef>
                <a:spcPct val="20000"/>
              </a:spcBef>
              <a:buClr>
                <a:schemeClr val="tx2"/>
              </a:buClr>
              <a:buChar char="•"/>
              <a:tabLst>
                <a:tab pos="677863"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tabLst>
                <a:tab pos="677863"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tabLst>
                <a:tab pos="677863"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tabLst>
                <a:tab pos="677863"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tabLst>
                <a:tab pos="677863" algn="l"/>
              </a:tabLst>
              <a:defRPr sz="2000">
                <a:solidFill>
                  <a:schemeClr val="tx1"/>
                </a:solidFill>
                <a:latin typeface="Arial" pitchFamily="34" charset="0"/>
              </a:defRPr>
            </a:lvl9pPr>
          </a:lstStyle>
          <a:p>
            <a:pPr eaLnBrk="1" hangingPunct="1">
              <a:spcBef>
                <a:spcPct val="0"/>
              </a:spcBef>
              <a:buClrTx/>
              <a:buFontTx/>
              <a:buNone/>
            </a:pPr>
            <a:r>
              <a:rPr lang="it-IT" altLang="it-IT">
                <a:solidFill>
                  <a:srgbClr val="FFFF00"/>
                </a:solidFill>
                <a:latin typeface="Comic Sans MS" pitchFamily="66" charset="0"/>
              </a:rPr>
              <a:t>Problemi di eutrofizzazione in Adriatico….già visti</a:t>
            </a:r>
          </a:p>
        </p:txBody>
      </p:sp>
    </p:spTree>
    <p:extLst>
      <p:ext uri="{BB962C8B-B14F-4D97-AF65-F5344CB8AC3E}">
        <p14:creationId xmlns:p14="http://schemas.microsoft.com/office/powerpoint/2010/main" val="2065474160"/>
      </p:ext>
    </p:extLst>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pic>
        <p:nvPicPr>
          <p:cNvPr id="86019" name="Picture 3" descr="zonepioggeacide"/>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l="6917" t="6351" r="6917" b="34471"/>
          <a:stretch>
            <a:fillRect/>
          </a:stretch>
        </p:blipFill>
        <p:spPr bwMode="auto">
          <a:xfrm>
            <a:off x="0" y="39688"/>
            <a:ext cx="9144000"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312102"/>
      </p:ext>
    </p:ext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228600"/>
            <a:ext cx="9144000" cy="1143000"/>
          </a:xfrm>
        </p:spPr>
        <p:txBody>
          <a:bodyPr/>
          <a:lstStyle/>
          <a:p>
            <a:r>
              <a:rPr lang="it-IT" altLang="it-IT" sz="4000" dirty="0">
                <a:solidFill>
                  <a:srgbClr val="FFFF00"/>
                </a:solidFill>
                <a:latin typeface="Comic Sans MS" panose="030F0702030302020204" pitchFamily="66" charset="0"/>
              </a:rPr>
              <a:t>Modifica </a:t>
            </a:r>
            <a:r>
              <a:rPr lang="it-IT" altLang="it-IT" sz="4000" dirty="0" smtClean="0">
                <a:solidFill>
                  <a:srgbClr val="FFFF00"/>
                </a:solidFill>
                <a:latin typeface="Comic Sans MS" panose="030F0702030302020204" pitchFamily="66" charset="0"/>
              </a:rPr>
              <a:t>dei cicli di </a:t>
            </a:r>
            <a:r>
              <a:rPr lang="it-IT" altLang="it-IT" sz="4000" dirty="0" smtClean="0">
                <a:solidFill>
                  <a:srgbClr val="FFFF00"/>
                </a:solidFill>
                <a:latin typeface="Comic Sans MS" panose="030F0702030302020204" pitchFamily="66" charset="0"/>
              </a:rPr>
              <a:t>Zolfo </a:t>
            </a:r>
            <a:r>
              <a:rPr lang="it-IT" altLang="it-IT" sz="4000" dirty="0">
                <a:solidFill>
                  <a:srgbClr val="FFFF00"/>
                </a:solidFill>
                <a:latin typeface="Comic Sans MS" panose="030F0702030302020204" pitchFamily="66" charset="0"/>
              </a:rPr>
              <a:t>e </a:t>
            </a:r>
            <a:r>
              <a:rPr lang="it-IT" altLang="it-IT" sz="4000" dirty="0" smtClean="0">
                <a:solidFill>
                  <a:srgbClr val="FFFF00"/>
                </a:solidFill>
                <a:latin typeface="Comic Sans MS" panose="030F0702030302020204" pitchFamily="66" charset="0"/>
              </a:rPr>
              <a:t>Azoto</a:t>
            </a:r>
            <a:endParaRPr lang="it-IT" altLang="it-IT" sz="4000" dirty="0">
              <a:solidFill>
                <a:srgbClr val="FFFF00"/>
              </a:solidFill>
              <a:latin typeface="Comic Sans MS" panose="030F0702030302020204" pitchFamily="66" charset="0"/>
            </a:endParaRPr>
          </a:p>
        </p:txBody>
      </p:sp>
      <p:sp>
        <p:nvSpPr>
          <p:cNvPr id="54275" name="Rectangle 3"/>
          <p:cNvSpPr>
            <a:spLocks noGrp="1" noChangeArrowheads="1"/>
          </p:cNvSpPr>
          <p:nvPr>
            <p:ph type="body" idx="1"/>
          </p:nvPr>
        </p:nvSpPr>
        <p:spPr/>
        <p:txBody>
          <a:bodyPr/>
          <a:lstStyle/>
          <a:p>
            <a:pPr algn="ctr">
              <a:lnSpc>
                <a:spcPct val="90000"/>
              </a:lnSpc>
              <a:buFont typeface="Wingdings" pitchFamily="2" charset="2"/>
              <a:buNone/>
            </a:pPr>
            <a:r>
              <a:rPr lang="it-IT" altLang="it-IT" b="1" dirty="0" smtClean="0">
                <a:solidFill>
                  <a:srgbClr val="FFFF00"/>
                </a:solidFill>
                <a:latin typeface="Comic Sans MS" panose="030F0702030302020204" pitchFamily="66" charset="0"/>
              </a:rPr>
              <a:t>Piogge acide</a:t>
            </a:r>
            <a:endParaRPr lang="it-IT" altLang="it-IT" b="1"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marL="0" indent="0" algn="ctr">
              <a:lnSpc>
                <a:spcPct val="90000"/>
              </a:lnSpc>
              <a:buFont typeface="Wingdings" pitchFamily="2" charset="2"/>
              <a:buNone/>
            </a:pPr>
            <a:endParaRPr lang="it-IT" altLang="it-IT" dirty="0" smtClean="0">
              <a:solidFill>
                <a:srgbClr val="FFFF00"/>
              </a:solidFill>
              <a:latin typeface="Comic Sans MS" panose="030F0702030302020204" pitchFamily="66" charset="0"/>
            </a:endParaRPr>
          </a:p>
          <a:p>
            <a:pPr marL="0" indent="0" algn="ctr">
              <a:lnSpc>
                <a:spcPct val="90000"/>
              </a:lnSpc>
              <a:buFont typeface="Wingdings" pitchFamily="2" charset="2"/>
              <a:buNone/>
            </a:pPr>
            <a:r>
              <a:rPr lang="it-IT" altLang="it-IT" dirty="0" smtClean="0">
                <a:solidFill>
                  <a:srgbClr val="FFFF00"/>
                </a:solidFill>
                <a:latin typeface="Comic Sans MS" panose="030F0702030302020204" pitchFamily="66" charset="0"/>
              </a:rPr>
              <a:t>Accumulo </a:t>
            </a:r>
            <a:r>
              <a:rPr lang="it-IT" altLang="it-IT" dirty="0">
                <a:solidFill>
                  <a:srgbClr val="FFFF00"/>
                </a:solidFill>
                <a:latin typeface="Comic Sans MS" panose="030F0702030302020204" pitchFamily="66" charset="0"/>
              </a:rPr>
              <a:t>di </a:t>
            </a:r>
            <a:r>
              <a:rPr lang="it-IT" altLang="it-IT" dirty="0" smtClean="0">
                <a:solidFill>
                  <a:srgbClr val="FFFF00"/>
                </a:solidFill>
                <a:latin typeface="Comic Sans MS" panose="030F0702030302020204" pitchFamily="66" charset="0"/>
              </a:rPr>
              <a:t>Acido Solforico ed Acido Nitrico in atmosfera</a:t>
            </a:r>
            <a:endParaRPr lang="it-IT" altLang="it-IT" dirty="0">
              <a:solidFill>
                <a:srgbClr val="FFFF00"/>
              </a:solidFill>
              <a:latin typeface="Comic Sans MS" panose="030F0702030302020204" pitchFamily="66" charset="0"/>
            </a:endParaRPr>
          </a:p>
          <a:p>
            <a:pPr algn="ct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p:txBody>
      </p:sp>
      <p:sp>
        <p:nvSpPr>
          <p:cNvPr id="54276" name="AutoShape 4"/>
          <p:cNvSpPr>
            <a:spLocks noChangeArrowheads="1"/>
          </p:cNvSpPr>
          <p:nvPr/>
        </p:nvSpPr>
        <p:spPr bwMode="auto">
          <a:xfrm>
            <a:off x="4139952" y="2420888"/>
            <a:ext cx="864096" cy="990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39935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4275">
                                            <p:txEl>
                                              <p:pRg st="5" end="5"/>
                                            </p:txEl>
                                          </p:spTgt>
                                        </p:tgtEl>
                                        <p:attrNameLst>
                                          <p:attrName>style.visibility</p:attrName>
                                        </p:attrNameLst>
                                      </p:cBhvr>
                                      <p:to>
                                        <p:strVal val="visible"/>
                                      </p:to>
                                    </p:set>
                                    <p:animEffect transition="in" filter="fade">
                                      <p:cBhvr>
                                        <p:cTn id="13"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Text Box 2"/>
          <p:cNvSpPr txBox="1">
            <a:spLocks noChangeArrowheads="1"/>
          </p:cNvSpPr>
          <p:nvPr/>
        </p:nvSpPr>
        <p:spPr bwMode="auto">
          <a:xfrm>
            <a:off x="250825" y="0"/>
            <a:ext cx="8713788" cy="6771084"/>
          </a:xfrm>
          <a:prstGeom prst="rect">
            <a:avLst/>
          </a:prstGeom>
          <a:noFill/>
          <a:ln w="9525">
            <a:noFill/>
            <a:miter lim="800000"/>
            <a:headEnd/>
            <a:tailEnd/>
          </a:ln>
          <a:effectLst/>
        </p:spPr>
        <p:txBody>
          <a:bodyPr>
            <a:spAutoFit/>
          </a:bodyPr>
          <a:lstStyle/>
          <a:p>
            <a:pPr algn="just">
              <a:defRPr/>
            </a:pPr>
            <a:r>
              <a:rPr kumimoji="1" lang="it-IT" sz="2800" b="1" dirty="0">
                <a:effectLst>
                  <a:outerShdw blurRad="38100" dist="38100" dir="2700000" algn="tl">
                    <a:srgbClr val="000000"/>
                  </a:outerShdw>
                </a:effectLst>
              </a:rPr>
              <a:t>Le piogge acide sono un effetto regionale</a:t>
            </a:r>
          </a:p>
          <a:p>
            <a:pPr algn="just">
              <a:defRPr/>
            </a:pPr>
            <a:r>
              <a:rPr kumimoji="1" lang="it-IT" sz="2800" dirty="0" smtClean="0"/>
              <a:t>Un’alterazioni </a:t>
            </a:r>
            <a:r>
              <a:rPr kumimoji="1" lang="it-IT" sz="2800" dirty="0"/>
              <a:t>causata dalle attività umane su due importanti cicli biogeochimici, con un importante effetto regionale è rappresentato dalle </a:t>
            </a:r>
            <a:r>
              <a:rPr kumimoji="1" lang="it-IT" sz="2800" b="1" dirty="0">
                <a:effectLst>
                  <a:outerShdw blurRad="38100" dist="38100" dir="2700000" algn="tl">
                    <a:srgbClr val="000000"/>
                  </a:outerShdw>
                </a:effectLst>
              </a:rPr>
              <a:t>piogge acide</a:t>
            </a:r>
            <a:r>
              <a:rPr kumimoji="1" lang="it-IT" sz="2800" dirty="0"/>
              <a:t>  </a:t>
            </a:r>
            <a:r>
              <a:rPr kumimoji="1" lang="it-IT" sz="2800" b="1" dirty="0">
                <a:effectLst>
                  <a:outerShdw blurRad="38100" dist="38100" dir="2700000" algn="tl">
                    <a:srgbClr val="000000"/>
                  </a:outerShdw>
                </a:effectLst>
                <a:latin typeface="Arial" charset="0"/>
                <a:cs typeface="Arial" charset="0"/>
              </a:rPr>
              <a:t>→</a:t>
            </a:r>
            <a:r>
              <a:rPr kumimoji="1" lang="it-IT" sz="2800" dirty="0">
                <a:latin typeface="Arial" charset="0"/>
                <a:cs typeface="Arial" charset="0"/>
              </a:rPr>
              <a:t> </a:t>
            </a:r>
            <a:r>
              <a:rPr kumimoji="1" lang="it-IT" sz="2800" dirty="0"/>
              <a:t>pioggia o neve il cui </a:t>
            </a:r>
            <a:r>
              <a:rPr kumimoji="1" lang="it-IT" sz="2800" dirty="0" err="1"/>
              <a:t>pH</a:t>
            </a:r>
            <a:r>
              <a:rPr kumimoji="1" lang="it-IT" sz="2800" dirty="0"/>
              <a:t> risulta inferiore alla norma per la presenza di acido solforico (H</a:t>
            </a:r>
            <a:r>
              <a:rPr kumimoji="1" lang="it-IT" sz="2800" baseline="-25000" dirty="0"/>
              <a:t>2</a:t>
            </a:r>
            <a:r>
              <a:rPr kumimoji="1" lang="it-IT" sz="2800" dirty="0"/>
              <a:t>SO</a:t>
            </a:r>
            <a:r>
              <a:rPr kumimoji="1" lang="it-IT" sz="2800" baseline="-25000" dirty="0"/>
              <a:t>4</a:t>
            </a:r>
            <a:r>
              <a:rPr kumimoji="1" lang="it-IT" sz="2800" dirty="0"/>
              <a:t>) e acido nitrico (HNO</a:t>
            </a:r>
            <a:r>
              <a:rPr kumimoji="1" lang="it-IT" sz="2800" baseline="-25000" dirty="0"/>
              <a:t>3</a:t>
            </a:r>
            <a:r>
              <a:rPr kumimoji="1" lang="it-IT" sz="2800" dirty="0"/>
              <a:t>)</a:t>
            </a:r>
          </a:p>
          <a:p>
            <a:pPr algn="just">
              <a:defRPr/>
            </a:pPr>
            <a:r>
              <a:rPr kumimoji="1" lang="it-IT" sz="2800" dirty="0"/>
              <a:t> </a:t>
            </a:r>
          </a:p>
          <a:p>
            <a:pPr algn="just">
              <a:defRPr/>
            </a:pPr>
            <a:r>
              <a:rPr kumimoji="1" lang="it-IT" sz="2800" dirty="0"/>
              <a:t>Questi composti, derivati in larga misura dalla combustione di combustibili fossili, entrano nell'atmosfera e possono essere trasportati per centinaia di chilometri prima di ritornare sulla superficie terrestre con la pioggia o insieme a materiale particolato </a:t>
            </a:r>
          </a:p>
        </p:txBody>
      </p:sp>
    </p:spTree>
    <p:extLst>
      <p:ext uri="{BB962C8B-B14F-4D97-AF65-F5344CB8AC3E}">
        <p14:creationId xmlns:p14="http://schemas.microsoft.com/office/powerpoint/2010/main" val="701708827"/>
      </p:ext>
    </p:extLst>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egnaposto contenuto 2"/>
          <p:cNvSpPr>
            <a:spLocks noGrp="1"/>
          </p:cNvSpPr>
          <p:nvPr>
            <p:ph idx="1"/>
          </p:nvPr>
        </p:nvSpPr>
        <p:spPr>
          <a:xfrm>
            <a:off x="0" y="161925"/>
            <a:ext cx="5580063" cy="6696075"/>
          </a:xfrm>
        </p:spPr>
        <p:txBody>
          <a:bodyPr/>
          <a:lstStyle/>
          <a:p>
            <a:pPr eaLnBrk="1" hangingPunct="1">
              <a:spcBef>
                <a:spcPct val="0"/>
              </a:spcBef>
            </a:pPr>
            <a:r>
              <a:rPr lang="it-IT" altLang="it-IT" sz="2400" dirty="0" smtClean="0">
                <a:solidFill>
                  <a:srgbClr val="FFFF00"/>
                </a:solidFill>
                <a:latin typeface="Comic Sans MS" pitchFamily="66" charset="0"/>
              </a:rPr>
              <a:t>Le </a:t>
            </a:r>
            <a:r>
              <a:rPr lang="it-IT" altLang="it-IT" sz="2400" b="1" dirty="0" smtClean="0">
                <a:solidFill>
                  <a:srgbClr val="FFFF00"/>
                </a:solidFill>
                <a:latin typeface="Comic Sans MS" pitchFamily="66" charset="0"/>
              </a:rPr>
              <a:t>piogge acide </a:t>
            </a:r>
            <a:r>
              <a:rPr lang="it-IT" altLang="it-IT" sz="2400" dirty="0" smtClean="0">
                <a:solidFill>
                  <a:srgbClr val="FFFF00"/>
                </a:solidFill>
                <a:latin typeface="Comic Sans MS" pitchFamily="66" charset="0"/>
              </a:rPr>
              <a:t>sono causate dal sovraccarico di due cicli </a:t>
            </a:r>
            <a:r>
              <a:rPr lang="it-IT" altLang="it-IT" sz="2400" dirty="0" err="1" smtClean="0">
                <a:solidFill>
                  <a:srgbClr val="FFFF00"/>
                </a:solidFill>
                <a:latin typeface="Comic Sans MS" pitchFamily="66" charset="0"/>
              </a:rPr>
              <a:t>biogeotermici</a:t>
            </a:r>
            <a:r>
              <a:rPr lang="it-IT" altLang="it-IT" sz="2400" dirty="0" smtClean="0">
                <a:solidFill>
                  <a:srgbClr val="FFFF00"/>
                </a:solidFill>
                <a:latin typeface="Comic Sans MS" pitchFamily="66" charset="0"/>
              </a:rPr>
              <a:t> S e N: ogni anno vengono scaricate nell’ atmosfera milioni di tonnellate di </a:t>
            </a:r>
            <a:r>
              <a:rPr lang="it-IT" altLang="it-IT" sz="2400" b="1" dirty="0" smtClean="0">
                <a:solidFill>
                  <a:srgbClr val="FFFF00"/>
                </a:solidFill>
                <a:latin typeface="Comic Sans MS" pitchFamily="66" charset="0"/>
              </a:rPr>
              <a:t>biossido di zolfo </a:t>
            </a:r>
            <a:r>
              <a:rPr lang="it-IT" altLang="it-IT" sz="2400" dirty="0" smtClean="0">
                <a:solidFill>
                  <a:srgbClr val="FFFF00"/>
                </a:solidFill>
                <a:latin typeface="Comic Sans MS" pitchFamily="66" charset="0"/>
              </a:rPr>
              <a:t>e di</a:t>
            </a:r>
            <a:r>
              <a:rPr lang="it-IT" altLang="it-IT" sz="2400" b="1" dirty="0" smtClean="0">
                <a:solidFill>
                  <a:srgbClr val="FFFF00"/>
                </a:solidFill>
                <a:latin typeface="Comic Sans MS" pitchFamily="66" charset="0"/>
              </a:rPr>
              <a:t> ossidi di azoto</a:t>
            </a:r>
          </a:p>
          <a:p>
            <a:pPr marL="0" indent="0" eaLnBrk="1" hangingPunct="1">
              <a:spcBef>
                <a:spcPct val="0"/>
              </a:spcBef>
              <a:buNone/>
            </a:pPr>
            <a:endParaRPr lang="it-IT" altLang="it-IT" sz="2400" b="1" dirty="0" smtClean="0">
              <a:solidFill>
                <a:srgbClr val="FFFF00"/>
              </a:solidFill>
              <a:latin typeface="Comic Sans MS" pitchFamily="66" charset="0"/>
            </a:endParaRPr>
          </a:p>
          <a:p>
            <a:pPr eaLnBrk="1" hangingPunct="1">
              <a:spcBef>
                <a:spcPct val="0"/>
              </a:spcBef>
            </a:pPr>
            <a:r>
              <a:rPr lang="it-IT" altLang="it-IT" sz="2400" dirty="0" smtClean="0">
                <a:solidFill>
                  <a:srgbClr val="FFFF00"/>
                </a:solidFill>
                <a:latin typeface="Comic Sans MS" pitchFamily="66" charset="0"/>
              </a:rPr>
              <a:t>Nell’ atmosfera SO</a:t>
            </a:r>
            <a:r>
              <a:rPr lang="it-IT" altLang="it-IT" sz="2400" baseline="-25000" dirty="0" smtClean="0">
                <a:solidFill>
                  <a:srgbClr val="FFFF00"/>
                </a:solidFill>
                <a:latin typeface="Comic Sans MS" pitchFamily="66" charset="0"/>
              </a:rPr>
              <a:t>2</a:t>
            </a:r>
            <a:r>
              <a:rPr lang="it-IT" altLang="it-IT" sz="2400" dirty="0" smtClean="0">
                <a:solidFill>
                  <a:srgbClr val="FFFF00"/>
                </a:solidFill>
                <a:latin typeface="Comic Sans MS" pitchFamily="66" charset="0"/>
              </a:rPr>
              <a:t> e gli ossidi di azoto si combinano con il vapore acqueo, formando rispettivamente </a:t>
            </a:r>
            <a:r>
              <a:rPr lang="it-IT" altLang="it-IT" sz="2400" b="1" dirty="0" smtClean="0">
                <a:solidFill>
                  <a:srgbClr val="FFFF00"/>
                </a:solidFill>
                <a:latin typeface="Comic Sans MS" pitchFamily="66" charset="0"/>
              </a:rPr>
              <a:t>acido solforico </a:t>
            </a:r>
            <a:r>
              <a:rPr lang="it-IT" altLang="it-IT" sz="2400" dirty="0" smtClean="0">
                <a:solidFill>
                  <a:srgbClr val="FFFF00"/>
                </a:solidFill>
                <a:latin typeface="Comic Sans MS" pitchFamily="66" charset="0"/>
              </a:rPr>
              <a:t>(H</a:t>
            </a:r>
            <a:r>
              <a:rPr lang="it-IT" altLang="it-IT" sz="2400" baseline="-25000" dirty="0" smtClean="0">
                <a:solidFill>
                  <a:srgbClr val="FFFF00"/>
                </a:solidFill>
                <a:latin typeface="Comic Sans MS" pitchFamily="66" charset="0"/>
              </a:rPr>
              <a:t>2</a:t>
            </a:r>
            <a:r>
              <a:rPr lang="it-IT" altLang="it-IT" sz="2400" dirty="0" smtClean="0">
                <a:solidFill>
                  <a:srgbClr val="FFFF00"/>
                </a:solidFill>
                <a:latin typeface="Comic Sans MS" pitchFamily="66" charset="0"/>
              </a:rPr>
              <a:t>SO</a:t>
            </a:r>
            <a:r>
              <a:rPr lang="it-IT" altLang="it-IT" sz="2400" baseline="-25000" dirty="0" smtClean="0">
                <a:solidFill>
                  <a:srgbClr val="FFFF00"/>
                </a:solidFill>
                <a:latin typeface="Comic Sans MS" pitchFamily="66" charset="0"/>
              </a:rPr>
              <a:t>4</a:t>
            </a:r>
            <a:r>
              <a:rPr lang="it-IT" altLang="it-IT" sz="2400" dirty="0" smtClean="0">
                <a:solidFill>
                  <a:srgbClr val="FFFF00"/>
                </a:solidFill>
                <a:latin typeface="Comic Sans MS" pitchFamily="66" charset="0"/>
              </a:rPr>
              <a:t>)</a:t>
            </a:r>
            <a:r>
              <a:rPr lang="it-IT" altLang="it-IT" sz="2400" b="1" dirty="0" smtClean="0">
                <a:solidFill>
                  <a:srgbClr val="FFFF00"/>
                </a:solidFill>
                <a:latin typeface="Comic Sans MS" pitchFamily="66" charset="0"/>
              </a:rPr>
              <a:t>  </a:t>
            </a:r>
            <a:r>
              <a:rPr lang="it-IT" altLang="it-IT" sz="2400" dirty="0" smtClean="0">
                <a:solidFill>
                  <a:srgbClr val="FFFF00"/>
                </a:solidFill>
                <a:latin typeface="Comic Sans MS" pitchFamily="66" charset="0"/>
              </a:rPr>
              <a:t>e </a:t>
            </a:r>
            <a:r>
              <a:rPr lang="it-IT" altLang="it-IT" sz="2400" b="1" dirty="0" smtClean="0">
                <a:solidFill>
                  <a:srgbClr val="FFFF00"/>
                </a:solidFill>
                <a:latin typeface="Comic Sans MS" pitchFamily="66" charset="0"/>
              </a:rPr>
              <a:t>acido nitrico </a:t>
            </a:r>
            <a:r>
              <a:rPr lang="it-IT" altLang="it-IT" sz="2400" dirty="0" smtClean="0">
                <a:solidFill>
                  <a:srgbClr val="FFFF00"/>
                </a:solidFill>
                <a:latin typeface="Comic Sans MS" pitchFamily="66" charset="0"/>
              </a:rPr>
              <a:t>(HNO</a:t>
            </a:r>
            <a:r>
              <a:rPr lang="it-IT" altLang="it-IT" sz="2400" baseline="-25000" dirty="0" smtClean="0">
                <a:solidFill>
                  <a:srgbClr val="FFFF00"/>
                </a:solidFill>
                <a:latin typeface="Comic Sans MS" pitchFamily="66" charset="0"/>
              </a:rPr>
              <a:t>3</a:t>
            </a:r>
            <a:r>
              <a:rPr lang="it-IT" altLang="it-IT" sz="2400" dirty="0" smtClean="0">
                <a:solidFill>
                  <a:srgbClr val="FFFF00"/>
                </a:solidFill>
                <a:latin typeface="Comic Sans MS" pitchFamily="66" charset="0"/>
              </a:rPr>
              <a:t>).</a:t>
            </a:r>
          </a:p>
          <a:p>
            <a:pPr eaLnBrk="1" hangingPunct="1">
              <a:spcBef>
                <a:spcPct val="0"/>
              </a:spcBef>
            </a:pPr>
            <a:endParaRPr lang="it-IT" altLang="it-IT" sz="2400" dirty="0">
              <a:solidFill>
                <a:srgbClr val="FFFF00"/>
              </a:solidFill>
              <a:latin typeface="Comic Sans MS" pitchFamily="66" charset="0"/>
            </a:endParaRPr>
          </a:p>
          <a:p>
            <a:pPr eaLnBrk="1" hangingPunct="1">
              <a:spcBef>
                <a:spcPct val="0"/>
              </a:spcBef>
            </a:pPr>
            <a:r>
              <a:rPr lang="it-IT" altLang="it-IT" sz="2400" dirty="0" smtClean="0">
                <a:solidFill>
                  <a:srgbClr val="FFFF00"/>
                </a:solidFill>
                <a:latin typeface="Comic Sans MS" pitchFamily="66" charset="0"/>
              </a:rPr>
              <a:t>La soluzione, che ricade al suolo come gocce di pioggia, o particelle di dimensioni microscopiche, provoca i danni anche ad edifici e statue.</a:t>
            </a:r>
          </a:p>
          <a:p>
            <a:pPr eaLnBrk="1" hangingPunct="1">
              <a:lnSpc>
                <a:spcPct val="80000"/>
              </a:lnSpc>
            </a:pPr>
            <a:endParaRPr lang="it-IT" altLang="it-IT" sz="2400" dirty="0" smtClean="0">
              <a:solidFill>
                <a:srgbClr val="FFFF00"/>
              </a:solidFill>
              <a:latin typeface="Comic Sans MS" pitchFamily="66" charset="0"/>
            </a:endParaRPr>
          </a:p>
          <a:p>
            <a:pPr eaLnBrk="1" hangingPunct="1">
              <a:lnSpc>
                <a:spcPct val="80000"/>
              </a:lnSpc>
            </a:pPr>
            <a:endParaRPr lang="it-IT" altLang="it-IT" sz="2400" dirty="0" smtClean="0">
              <a:solidFill>
                <a:srgbClr val="FFFF00"/>
              </a:solidFill>
              <a:latin typeface="Comic Sans MS" pitchFamily="66" charset="0"/>
            </a:endParaRPr>
          </a:p>
        </p:txBody>
      </p:sp>
      <p:pic>
        <p:nvPicPr>
          <p:cNvPr id="253955" name="Picture 2" descr="http://www.isisluino.it/pioggeacide/statua.jpg"/>
          <p:cNvPicPr>
            <a:picLocks noChangeAspect="1" noChangeArrowheads="1"/>
          </p:cNvPicPr>
          <p:nvPr/>
        </p:nvPicPr>
        <p:blipFill rotWithShape="1">
          <a:blip r:embed="rId2">
            <a:extLst>
              <a:ext uri="{28A0092B-C50C-407E-A947-70E740481C1C}">
                <a14:useLocalDpi xmlns:a14="http://schemas.microsoft.com/office/drawing/2010/main" val="0"/>
              </a:ext>
            </a:extLst>
          </a:blip>
          <a:srcRect r="4192"/>
          <a:stretch/>
        </p:blipFill>
        <p:spPr bwMode="auto">
          <a:xfrm>
            <a:off x="5508104" y="116631"/>
            <a:ext cx="3528526" cy="513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CasellaDiTesto 4"/>
          <p:cNvSpPr txBox="1">
            <a:spLocks noChangeArrowheads="1"/>
          </p:cNvSpPr>
          <p:nvPr/>
        </p:nvSpPr>
        <p:spPr bwMode="auto">
          <a:xfrm>
            <a:off x="5652120" y="5288340"/>
            <a:ext cx="33845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rgbClr val="FFFF00"/>
                </a:solidFill>
                <a:latin typeface="Comic Sans MS" pitchFamily="66" charset="0"/>
              </a:defRPr>
            </a:lvl1pPr>
            <a:lvl2pPr marL="742950" indent="-285750" eaLnBrk="0" hangingPunct="0">
              <a:defRPr sz="3200">
                <a:solidFill>
                  <a:srgbClr val="FFFF00"/>
                </a:solidFill>
                <a:latin typeface="Comic Sans MS" pitchFamily="66" charset="0"/>
              </a:defRPr>
            </a:lvl2pPr>
            <a:lvl3pPr marL="1143000" indent="-228600" eaLnBrk="0" hangingPunct="0">
              <a:defRPr sz="3200">
                <a:solidFill>
                  <a:srgbClr val="FFFF00"/>
                </a:solidFill>
                <a:latin typeface="Comic Sans MS" pitchFamily="66" charset="0"/>
              </a:defRPr>
            </a:lvl3pPr>
            <a:lvl4pPr marL="1600200" indent="-228600" eaLnBrk="0" hangingPunct="0">
              <a:defRPr sz="3200">
                <a:solidFill>
                  <a:srgbClr val="FFFF00"/>
                </a:solidFill>
                <a:latin typeface="Comic Sans MS" pitchFamily="66" charset="0"/>
              </a:defRPr>
            </a:lvl4pPr>
            <a:lvl5pPr marL="2057400" indent="-228600" eaLnBrk="0" hangingPunct="0">
              <a:defRPr sz="3200">
                <a:solidFill>
                  <a:srgbClr val="FFFF00"/>
                </a:solidFill>
                <a:latin typeface="Comic Sans MS" pitchFamily="66" charset="0"/>
              </a:defRPr>
            </a:lvl5pPr>
            <a:lvl6pPr marL="2514600" indent="-228600" algn="ctr" eaLnBrk="0" fontAlgn="base" hangingPunct="0">
              <a:spcBef>
                <a:spcPct val="50000"/>
              </a:spcBef>
              <a:spcAft>
                <a:spcPct val="0"/>
              </a:spcAft>
              <a:defRPr sz="3200">
                <a:solidFill>
                  <a:srgbClr val="FFFF00"/>
                </a:solidFill>
                <a:latin typeface="Comic Sans MS" pitchFamily="66" charset="0"/>
              </a:defRPr>
            </a:lvl6pPr>
            <a:lvl7pPr marL="2971800" indent="-228600" algn="ctr" eaLnBrk="0" fontAlgn="base" hangingPunct="0">
              <a:spcBef>
                <a:spcPct val="50000"/>
              </a:spcBef>
              <a:spcAft>
                <a:spcPct val="0"/>
              </a:spcAft>
              <a:defRPr sz="3200">
                <a:solidFill>
                  <a:srgbClr val="FFFF00"/>
                </a:solidFill>
                <a:latin typeface="Comic Sans MS" pitchFamily="66" charset="0"/>
              </a:defRPr>
            </a:lvl7pPr>
            <a:lvl8pPr marL="3429000" indent="-228600" algn="ctr" eaLnBrk="0" fontAlgn="base" hangingPunct="0">
              <a:spcBef>
                <a:spcPct val="50000"/>
              </a:spcBef>
              <a:spcAft>
                <a:spcPct val="0"/>
              </a:spcAft>
              <a:defRPr sz="3200">
                <a:solidFill>
                  <a:srgbClr val="FFFF00"/>
                </a:solidFill>
                <a:latin typeface="Comic Sans MS" pitchFamily="66" charset="0"/>
              </a:defRPr>
            </a:lvl8pPr>
            <a:lvl9pPr marL="3886200" indent="-228600" algn="ctr" eaLnBrk="0" fontAlgn="base" hangingPunct="0">
              <a:spcBef>
                <a:spcPct val="50000"/>
              </a:spcBef>
              <a:spcAft>
                <a:spcPct val="0"/>
              </a:spcAft>
              <a:defRPr sz="3200">
                <a:solidFill>
                  <a:srgbClr val="FFFF00"/>
                </a:solidFill>
                <a:latin typeface="Comic Sans MS" pitchFamily="66" charset="0"/>
              </a:defRPr>
            </a:lvl9pPr>
          </a:lstStyle>
          <a:p>
            <a:pPr eaLnBrk="1" hangingPunct="1"/>
            <a:r>
              <a:rPr lang="it-IT" altLang="it-IT" sz="2400" dirty="0"/>
              <a:t>Statua </a:t>
            </a:r>
            <a:r>
              <a:rPr lang="it-IT" altLang="it-IT" sz="2400" dirty="0" smtClean="0"/>
              <a:t>calcarea con danno determinato da piogge </a:t>
            </a:r>
            <a:r>
              <a:rPr lang="it-IT" altLang="it-IT" sz="2400" dirty="0"/>
              <a:t>acide</a:t>
            </a:r>
          </a:p>
        </p:txBody>
      </p:sp>
    </p:spTree>
    <p:extLst>
      <p:ext uri="{BB962C8B-B14F-4D97-AF65-F5344CB8AC3E}">
        <p14:creationId xmlns:p14="http://schemas.microsoft.com/office/powerpoint/2010/main" val="156808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fade">
                                      <p:cBhvr>
                                        <p:cTn id="7" dur="500"/>
                                        <p:tgtEl>
                                          <p:spTgt spid="2539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3956"/>
                                        </p:tgtEl>
                                        <p:attrNameLst>
                                          <p:attrName>style.visibility</p:attrName>
                                        </p:attrNameLst>
                                      </p:cBhvr>
                                      <p:to>
                                        <p:strVal val="visible"/>
                                      </p:to>
                                    </p:set>
                                    <p:animEffect transition="in" filter="fade">
                                      <p:cBhvr>
                                        <p:cTn id="10" dur="5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6082" name="Picture 4" descr="biosfe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341438"/>
            <a:ext cx="5205413"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457200" y="44450"/>
            <a:ext cx="8229600" cy="1143000"/>
          </a:xfrm>
        </p:spPr>
        <p:txBody>
          <a:bodyPr/>
          <a:lstStyle/>
          <a:p>
            <a:pPr eaLnBrk="1" hangingPunct="1"/>
            <a:r>
              <a:rPr lang="en-US" altLang="it-IT" sz="4800" b="1" smtClean="0">
                <a:solidFill>
                  <a:srgbClr val="FFFF00"/>
                </a:solidFill>
                <a:effectLst/>
                <a:latin typeface="Comic Sans MS" pitchFamily="66" charset="0"/>
              </a:rPr>
              <a:t>La Biosfera</a:t>
            </a:r>
          </a:p>
        </p:txBody>
      </p:sp>
      <p:sp>
        <p:nvSpPr>
          <p:cNvPr id="705539" name="Rectangle 3"/>
          <p:cNvSpPr>
            <a:spLocks noGrp="1" noChangeArrowheads="1"/>
          </p:cNvSpPr>
          <p:nvPr>
            <p:ph type="body" idx="1"/>
          </p:nvPr>
        </p:nvSpPr>
        <p:spPr>
          <a:xfrm>
            <a:off x="179388" y="1052513"/>
            <a:ext cx="8964612" cy="4495800"/>
          </a:xfrm>
        </p:spPr>
        <p:txBody>
          <a:bodyPr/>
          <a:lstStyle/>
          <a:p>
            <a:pPr eaLnBrk="1" hangingPunct="1"/>
            <a:r>
              <a:rPr lang="en-US" altLang="it-IT" sz="4000" b="1" smtClean="0">
                <a:solidFill>
                  <a:srgbClr val="FFFF00"/>
                </a:solidFill>
                <a:latin typeface="Comic Sans MS" pitchFamily="66" charset="0"/>
              </a:rPr>
              <a:t>La porzione della terra in cui esiste la vita</a:t>
            </a:r>
          </a:p>
          <a:p>
            <a:pPr eaLnBrk="1" hangingPunct="1"/>
            <a:r>
              <a:rPr lang="en-US" altLang="it-IT" sz="4000" b="1" smtClean="0">
                <a:solidFill>
                  <a:srgbClr val="FFFF00"/>
                </a:solidFill>
                <a:latin typeface="Comic Sans MS" pitchFamily="66" charset="0"/>
              </a:rPr>
              <a:t>La biosfera si compone di molti ecosistemi complessi che includono acqua, suolo, aria….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55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p:cNvSpPr>
          <p:nvPr>
            <p:ph type="body" idx="1"/>
          </p:nvPr>
        </p:nvSpPr>
        <p:spPr>
          <a:xfrm>
            <a:off x="0" y="188913"/>
            <a:ext cx="9144000" cy="5721350"/>
          </a:xfrm>
        </p:spPr>
        <p:txBody>
          <a:bodyPr/>
          <a:lstStyle/>
          <a:p>
            <a:pPr algn="just" eaLnBrk="1" hangingPunct="1">
              <a:lnSpc>
                <a:spcPct val="80000"/>
              </a:lnSpc>
            </a:pPr>
            <a:r>
              <a:rPr lang="it-IT" altLang="it-IT" sz="2000" smtClean="0">
                <a:solidFill>
                  <a:srgbClr val="FFFF00"/>
                </a:solidFill>
                <a:latin typeface="Comic Sans MS" pitchFamily="66" charset="0"/>
              </a:rPr>
              <a:t>I danni maggiori sono però procurati all’ambiente, in quanto le piogge acide:</a:t>
            </a:r>
          </a:p>
          <a:p>
            <a:pPr algn="just" eaLnBrk="1" hangingPunct="1">
              <a:lnSpc>
                <a:spcPct val="80000"/>
              </a:lnSpc>
              <a:buFontTx/>
              <a:buChar char="-"/>
            </a:pPr>
            <a:r>
              <a:rPr lang="it-IT" altLang="it-IT" sz="2000" smtClean="0">
                <a:solidFill>
                  <a:srgbClr val="FFFF00"/>
                </a:solidFill>
                <a:latin typeface="Comic Sans MS" pitchFamily="66" charset="0"/>
              </a:rPr>
              <a:t>Aumentano il grado di acidità dei laghi, rendendoli incompatibili con la vita di molti organismi.</a:t>
            </a:r>
          </a:p>
          <a:p>
            <a:pPr algn="just" eaLnBrk="1" hangingPunct="1">
              <a:lnSpc>
                <a:spcPct val="80000"/>
              </a:lnSpc>
              <a:buFontTx/>
              <a:buChar char="-"/>
            </a:pPr>
            <a:r>
              <a:rPr lang="it-IT" altLang="it-IT" sz="2000" smtClean="0">
                <a:solidFill>
                  <a:srgbClr val="FFFF00"/>
                </a:solidFill>
                <a:latin typeface="Comic Sans MS" pitchFamily="66" charset="0"/>
              </a:rPr>
              <a:t>Interferiscono con la crescita delle piante (le indeboliscono e le rendono vulnerabili).</a:t>
            </a:r>
          </a:p>
          <a:p>
            <a:pPr algn="just" eaLnBrk="1" hangingPunct="1">
              <a:lnSpc>
                <a:spcPct val="80000"/>
              </a:lnSpc>
              <a:buFontTx/>
              <a:buChar char="-"/>
            </a:pPr>
            <a:r>
              <a:rPr lang="it-IT" altLang="it-IT" sz="2000" smtClean="0">
                <a:solidFill>
                  <a:srgbClr val="FFFF00"/>
                </a:solidFill>
                <a:latin typeface="Comic Sans MS" pitchFamily="66" charset="0"/>
              </a:rPr>
              <a:t>Espongono animali e piante all’azione di alcuni metalli tossici, solubili in acqua acidificata (alluminio, mercurio, piombo).</a:t>
            </a:r>
          </a:p>
          <a:p>
            <a:pPr algn="just" eaLnBrk="1" hangingPunct="1">
              <a:lnSpc>
                <a:spcPct val="80000"/>
              </a:lnSpc>
              <a:buFontTx/>
              <a:buChar char="-"/>
            </a:pPr>
            <a:endParaRPr lang="it-IT" altLang="it-IT" sz="2000" smtClean="0">
              <a:solidFill>
                <a:srgbClr val="FFFF00"/>
              </a:solidFill>
              <a:latin typeface="Comic Sans MS" pitchFamily="66" charset="0"/>
            </a:endParaRPr>
          </a:p>
          <a:p>
            <a:pPr algn="just" eaLnBrk="1" hangingPunct="1"/>
            <a:endParaRPr lang="it-IT" altLang="it-IT" sz="2000" smtClean="0">
              <a:solidFill>
                <a:srgbClr val="FFFF00"/>
              </a:solidFill>
              <a:latin typeface="Comic Sans MS" pitchFamily="66" charset="0"/>
            </a:endParaRPr>
          </a:p>
        </p:txBody>
      </p:sp>
      <p:pic>
        <p:nvPicPr>
          <p:cNvPr id="254979" name="Picture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2636838"/>
            <a:ext cx="91709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62468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sp>
        <p:nvSpPr>
          <p:cNvPr id="1104899" name="Rectangle 3"/>
          <p:cNvSpPr>
            <a:spLocks noChangeArrowheads="1"/>
          </p:cNvSpPr>
          <p:nvPr/>
        </p:nvSpPr>
        <p:spPr bwMode="auto">
          <a:xfrm>
            <a:off x="323528" y="447536"/>
            <a:ext cx="8820472" cy="5970865"/>
          </a:xfrm>
          <a:prstGeom prst="rect">
            <a:avLst/>
          </a:prstGeom>
          <a:noFill/>
          <a:ln w="9525">
            <a:noFill/>
            <a:miter lim="800000"/>
            <a:headEnd/>
            <a:tailEnd/>
          </a:ln>
          <a:effectLst/>
        </p:spPr>
        <p:txBody>
          <a:bodyPr wrap="square" anchor="ctr">
            <a:spAutoFit/>
          </a:bodyPr>
          <a:lstStyle/>
          <a:p>
            <a:pPr algn="ctr">
              <a:defRPr/>
            </a:pPr>
            <a:r>
              <a:rPr lang="it-IT" b="1" dirty="0">
                <a:effectLst>
                  <a:outerShdw blurRad="38100" dist="38100" dir="2700000" algn="tl">
                    <a:srgbClr val="000000"/>
                  </a:outerShdw>
                </a:effectLst>
              </a:rPr>
              <a:t>Gli effetti delle deposizioni acide sono:</a:t>
            </a:r>
            <a:r>
              <a:rPr lang="it-IT" sz="2800" b="1" dirty="0"/>
              <a:t> </a:t>
            </a:r>
            <a:endParaRPr lang="it-IT" sz="2800" b="1" dirty="0" smtClean="0"/>
          </a:p>
          <a:p>
            <a:pPr algn="ctr">
              <a:defRPr/>
            </a:pPr>
            <a:endParaRPr lang="it-IT" sz="2800" b="1" dirty="0"/>
          </a:p>
          <a:p>
            <a:pPr algn="l">
              <a:buFontTx/>
              <a:buChar char="-"/>
              <a:defRPr/>
            </a:pPr>
            <a:r>
              <a:rPr lang="it-IT" sz="2800" dirty="0" smtClean="0"/>
              <a:t> </a:t>
            </a:r>
            <a:r>
              <a:rPr lang="it-IT" sz="2800" dirty="0"/>
              <a:t>danni ecologici ai sistemi terrestri se il </a:t>
            </a:r>
            <a:r>
              <a:rPr lang="it-IT" sz="2800" dirty="0" err="1"/>
              <a:t>pH</a:t>
            </a:r>
            <a:r>
              <a:rPr lang="it-IT" sz="2800" dirty="0"/>
              <a:t> scende al di sotto di </a:t>
            </a:r>
            <a:r>
              <a:rPr lang="it-IT" sz="2800" dirty="0" smtClean="0"/>
              <a:t>5  </a:t>
            </a:r>
          </a:p>
          <a:p>
            <a:pPr algn="l">
              <a:buFontTx/>
              <a:buChar char="-"/>
              <a:defRPr/>
            </a:pPr>
            <a:r>
              <a:rPr lang="it-IT" sz="2800" dirty="0"/>
              <a:t> </a:t>
            </a:r>
            <a:r>
              <a:rPr lang="it-IT" sz="2800" dirty="0" smtClean="0"/>
              <a:t>danni </a:t>
            </a:r>
            <a:r>
              <a:rPr lang="it-IT" sz="2800" dirty="0"/>
              <a:t>per sistemi  acquatici se è inferiore a 5.5</a:t>
            </a:r>
          </a:p>
          <a:p>
            <a:pPr algn="l">
              <a:buFontTx/>
              <a:buChar char="-"/>
              <a:defRPr/>
            </a:pPr>
            <a:r>
              <a:rPr lang="it-IT" sz="2800" dirty="0" smtClean="0"/>
              <a:t> </a:t>
            </a:r>
            <a:r>
              <a:rPr lang="it-IT" sz="2800" dirty="0"/>
              <a:t>aumento di malattie dell'apparato respiratorio (es. bronchiti e asma) </a:t>
            </a:r>
          </a:p>
          <a:p>
            <a:pPr algn="l">
              <a:buFontTx/>
              <a:buChar char="-"/>
              <a:defRPr/>
            </a:pPr>
            <a:r>
              <a:rPr lang="it-IT" sz="2800" dirty="0" smtClean="0"/>
              <a:t> </a:t>
            </a:r>
            <a:r>
              <a:rPr lang="it-IT" sz="2800" dirty="0"/>
              <a:t>danni alle  parti metalliche di  automobili ecc.</a:t>
            </a:r>
          </a:p>
          <a:p>
            <a:pPr algn="l">
              <a:buFontTx/>
              <a:buChar char="-"/>
              <a:defRPr/>
            </a:pPr>
            <a:endParaRPr lang="it-IT" sz="2800" dirty="0"/>
          </a:p>
          <a:p>
            <a:pPr>
              <a:defRPr/>
            </a:pPr>
            <a:endParaRPr lang="it-IT" sz="2800" dirty="0"/>
          </a:p>
        </p:txBody>
      </p:sp>
    </p:spTree>
    <p:extLst>
      <p:ext uri="{BB962C8B-B14F-4D97-AF65-F5344CB8AC3E}">
        <p14:creationId xmlns:p14="http://schemas.microsoft.com/office/powerpoint/2010/main" val="1985338950"/>
      </p:ext>
    </p:extLst>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Text Box 2"/>
          <p:cNvSpPr txBox="1">
            <a:spLocks noChangeArrowheads="1"/>
          </p:cNvSpPr>
          <p:nvPr/>
        </p:nvSpPr>
        <p:spPr bwMode="auto">
          <a:xfrm>
            <a:off x="0" y="0"/>
            <a:ext cx="9144000" cy="6927850"/>
          </a:xfrm>
          <a:prstGeom prst="rect">
            <a:avLst/>
          </a:prstGeom>
          <a:noFill/>
          <a:ln w="9525">
            <a:noFill/>
            <a:miter lim="800000"/>
            <a:headEnd/>
            <a:tailEnd/>
          </a:ln>
          <a:effectLst/>
        </p:spPr>
        <p:txBody>
          <a:bodyPr>
            <a:spAutoFit/>
          </a:bodyPr>
          <a:lstStyle/>
          <a:p>
            <a:pPr algn="just">
              <a:spcBef>
                <a:spcPct val="50000"/>
              </a:spcBef>
              <a:defRPr/>
            </a:pPr>
            <a:r>
              <a:rPr kumimoji="1" lang="it-IT" sz="2800"/>
              <a:t>Il problema riguarda tutti i principali paesi industrializzati, in particolare le regioni orientali del Nord-America</a:t>
            </a:r>
          </a:p>
          <a:p>
            <a:pPr algn="just">
              <a:spcBef>
                <a:spcPct val="50000"/>
              </a:spcBef>
              <a:defRPr/>
            </a:pPr>
            <a:r>
              <a:rPr kumimoji="1" lang="it-IT" sz="2800"/>
              <a:t>In Scandinavia sono dovute alla presenza delle industrie in Inghilterra e in Germania</a:t>
            </a:r>
          </a:p>
          <a:p>
            <a:pPr algn="just">
              <a:spcBef>
                <a:spcPct val="50000"/>
              </a:spcBef>
              <a:defRPr/>
            </a:pPr>
            <a:r>
              <a:rPr kumimoji="1" lang="it-IT" sz="2800"/>
              <a:t>Nel New England, il </a:t>
            </a:r>
            <a:r>
              <a:rPr kumimoji="1" lang="it-IT" sz="2800" b="1">
                <a:effectLst>
                  <a:outerShdw blurRad="38100" dist="38100" dir="2700000" algn="tl">
                    <a:srgbClr val="000000"/>
                  </a:outerShdw>
                </a:effectLst>
              </a:rPr>
              <a:t>pH normale</a:t>
            </a:r>
            <a:r>
              <a:rPr kumimoji="1" lang="it-IT" sz="2800"/>
              <a:t> delle precipitazioni è circa </a:t>
            </a:r>
            <a:r>
              <a:rPr kumimoji="1" lang="it-IT" sz="2800" b="1">
                <a:effectLst>
                  <a:outerShdw blurRad="38100" dist="38100" dir="2700000" algn="tl">
                    <a:srgbClr val="000000"/>
                  </a:outerShdw>
                </a:effectLst>
              </a:rPr>
              <a:t>5.6</a:t>
            </a:r>
            <a:r>
              <a:rPr kumimoji="1" lang="it-IT" sz="2800"/>
              <a:t>, però  è sceso a un valore medio di circa </a:t>
            </a:r>
            <a:r>
              <a:rPr kumimoji="1" lang="it-IT" sz="2800" b="1">
                <a:effectLst>
                  <a:outerShdw blurRad="38100" dist="38100" dir="2700000" algn="tl">
                    <a:srgbClr val="000000"/>
                  </a:outerShdw>
                </a:effectLst>
              </a:rPr>
              <a:t>4.1</a:t>
            </a:r>
            <a:r>
              <a:rPr kumimoji="1" lang="it-IT" sz="2800"/>
              <a:t>, raggiungendo in alcuni casi di forte tempeste valori addirittura di </a:t>
            </a:r>
            <a:r>
              <a:rPr kumimoji="1" lang="it-IT" sz="2800" b="1">
                <a:effectLst>
                  <a:outerShdw blurRad="38100" dist="38100" dir="2700000" algn="tl">
                    <a:srgbClr val="000000"/>
                  </a:outerShdw>
                </a:effectLst>
              </a:rPr>
              <a:t>3.0</a:t>
            </a:r>
            <a:r>
              <a:rPr kumimoji="1" lang="it-IT" sz="2800"/>
              <a:t> </a:t>
            </a:r>
          </a:p>
          <a:p>
            <a:pPr algn="just">
              <a:spcBef>
                <a:spcPct val="50000"/>
              </a:spcBef>
              <a:defRPr/>
            </a:pPr>
            <a:r>
              <a:rPr kumimoji="1" lang="it-IT" sz="2800"/>
              <a:t>Precipitazioni con un </a:t>
            </a:r>
            <a:r>
              <a:rPr kumimoji="1" lang="it-IT" sz="2800" b="1">
                <a:effectLst>
                  <a:outerShdw blurRad="38100" dist="38100" dir="2700000" algn="tl">
                    <a:srgbClr val="000000"/>
                  </a:outerShdw>
                </a:effectLst>
              </a:rPr>
              <a:t>pH di 3.0</a:t>
            </a:r>
            <a:r>
              <a:rPr kumimoji="1" lang="it-IT" sz="2800"/>
              <a:t> o meno provocano danni diretti alle foglie delle piante, riducendo i tassi di fotosintesi</a:t>
            </a:r>
          </a:p>
          <a:p>
            <a:pPr algn="just">
              <a:spcBef>
                <a:spcPct val="50000"/>
              </a:spcBef>
              <a:defRPr/>
            </a:pPr>
            <a:r>
              <a:rPr kumimoji="1" lang="it-IT" sz="2800"/>
              <a:t>Nell'Europa centrale le piogge acide hanno provocato danni più o meno consistenti al 15-20% delle foreste</a:t>
            </a:r>
          </a:p>
        </p:txBody>
      </p:sp>
    </p:spTree>
    <p:extLst>
      <p:ext uri="{BB962C8B-B14F-4D97-AF65-F5344CB8AC3E}">
        <p14:creationId xmlns:p14="http://schemas.microsoft.com/office/powerpoint/2010/main" val="3159791165"/>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pic>
        <p:nvPicPr>
          <p:cNvPr id="77827" name="Picture 3" descr="esposizionepiogge"/>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l="2322" r="3484" b="8804"/>
          <a:stretch>
            <a:fillRect/>
          </a:stretch>
        </p:blipFill>
        <p:spPr bwMode="auto">
          <a:xfrm>
            <a:off x="0" y="9525"/>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17694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464791"/>
            <a:ext cx="8675688" cy="592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lgn="ctr">
                <a:solidFill>
                  <a:srgbClr val="000000"/>
                </a:solidFill>
                <a:miter lim="800000"/>
                <a:headEnd/>
                <a:tailEnd/>
              </a14:hiddenLine>
            </a:ext>
          </a:extLst>
        </p:spPr>
        <p:txBody>
          <a:bodyPr lIns="92075" tIns="46038" rIns="92075" bIns="46038" anchor="ct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buClrTx/>
              <a:buFont typeface="Wingdings" pitchFamily="2" charset="2"/>
              <a:buNone/>
            </a:pPr>
            <a:r>
              <a:rPr lang="it-IT" altLang="it-IT" sz="2400" i="1" dirty="0">
                <a:solidFill>
                  <a:srgbClr val="FFFF00"/>
                </a:solidFill>
                <a:latin typeface="Comic Sans MS" pitchFamily="66" charset="0"/>
              </a:rPr>
              <a:t>Conseguenze delle piogge </a:t>
            </a:r>
            <a:r>
              <a:rPr lang="it-IT" altLang="it-IT" sz="2400" i="1" dirty="0" smtClean="0">
                <a:solidFill>
                  <a:srgbClr val="FFFF00"/>
                </a:solidFill>
                <a:latin typeface="Comic Sans MS" pitchFamily="66" charset="0"/>
              </a:rPr>
              <a:t>acide</a:t>
            </a:r>
          </a:p>
          <a:p>
            <a:pPr algn="just" eaLnBrk="1" hangingPunct="1">
              <a:buClrTx/>
              <a:buFont typeface="Wingdings" pitchFamily="2" charset="2"/>
              <a:buNone/>
            </a:pPr>
            <a:endParaRPr lang="it-IT" altLang="it-IT" sz="2400" dirty="0">
              <a:solidFill>
                <a:srgbClr val="FFFF00"/>
              </a:solidFill>
              <a:latin typeface="Comic Sans MS" pitchFamily="66" charset="0"/>
            </a:endParaRPr>
          </a:p>
          <a:p>
            <a:pPr algn="just" eaLnBrk="1" hangingPunct="1">
              <a:buClrTx/>
              <a:buFont typeface="Wingdings" pitchFamily="2" charset="2"/>
              <a:buNone/>
            </a:pPr>
            <a:r>
              <a:rPr lang="it-IT" altLang="it-IT" sz="2400" b="1" i="1" dirty="0">
                <a:solidFill>
                  <a:srgbClr val="FFFF00"/>
                </a:solidFill>
                <a:latin typeface="Comic Sans MS" pitchFamily="66" charset="0"/>
              </a:rPr>
              <a:t>Sulla vegetazione</a:t>
            </a:r>
            <a:endParaRPr lang="it-IT" altLang="it-IT" sz="2400" dirty="0">
              <a:solidFill>
                <a:srgbClr val="FFFF00"/>
              </a:solidFill>
              <a:latin typeface="Comic Sans MS" pitchFamily="66" charset="0"/>
            </a:endParaRPr>
          </a:p>
          <a:p>
            <a:pPr algn="just" eaLnBrk="1" hangingPunct="1">
              <a:buClrTx/>
              <a:buFont typeface="Wingdings" pitchFamily="2" charset="2"/>
              <a:buNone/>
            </a:pPr>
            <a:r>
              <a:rPr lang="it-IT" altLang="it-IT" sz="2400" dirty="0">
                <a:solidFill>
                  <a:srgbClr val="FFFF00"/>
                </a:solidFill>
                <a:latin typeface="Comic Sans MS" pitchFamily="66" charset="0"/>
              </a:rPr>
              <a:t>L’aggressione nei confronti delle piante è duplice. Può avvenire attraverso le foglie, oppure attraverso modificazioni nella composizione chimica del terreno. </a:t>
            </a:r>
          </a:p>
          <a:p>
            <a:pPr algn="just" eaLnBrk="1" hangingPunct="1">
              <a:buClrTx/>
              <a:buFont typeface="Wingdings" pitchFamily="2" charset="2"/>
              <a:buNone/>
            </a:pPr>
            <a:r>
              <a:rPr lang="it-IT" altLang="it-IT" sz="2400" dirty="0">
                <a:solidFill>
                  <a:srgbClr val="FFFF00"/>
                </a:solidFill>
                <a:latin typeface="Comic Sans MS" pitchFamily="66" charset="0"/>
              </a:rPr>
              <a:t>Nelle foglie si accumulano inutilizzati i solfiti che, ad alta concentrazione, causano la distruzione della clorofilla, il collasso delle cellule e la necrosi dei tessuti; nel terreno acidificato, invece, si libera lo ione alluminio che è in grado di sostituire il calcio dai suoi siti di legame sui peli radicali delle piante; avviene una diminuzione dell’apporto dei nutrienti e la pianta si indebolisce notevolmente, esponendosi all’attacco di insetti, malattie e variazioni climatiche eccessive.</a:t>
            </a:r>
          </a:p>
        </p:txBody>
      </p:sp>
    </p:spTree>
    <p:extLst>
      <p:ext uri="{BB962C8B-B14F-4D97-AF65-F5344CB8AC3E}">
        <p14:creationId xmlns:p14="http://schemas.microsoft.com/office/powerpoint/2010/main" val="3546625476"/>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pic>
        <p:nvPicPr>
          <p:cNvPr id="79875" name="Picture 3" descr="pinipioggeacide"/>
          <p:cNvPicPr>
            <a:picLocks noChangeAspect="1" noChangeArrowheads="1"/>
          </p:cNvPicPr>
          <p:nvPr/>
        </p:nvPicPr>
        <p:blipFill>
          <a:blip r:embed="rId2" cstate="print">
            <a:extLst>
              <a:ext uri="{28A0092B-C50C-407E-A947-70E740481C1C}">
                <a14:useLocalDpi xmlns:a14="http://schemas.microsoft.com/office/drawing/2010/main" val="0"/>
              </a:ext>
            </a:extLst>
          </a:blip>
          <a:srcRect l="2588" r="3452" b="18529"/>
          <a:stretch>
            <a:fillRect/>
          </a:stretch>
        </p:blipFill>
        <p:spPr bwMode="auto">
          <a:xfrm>
            <a:off x="0" y="1169988"/>
            <a:ext cx="45434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anidridesolforosasutiglio"/>
          <p:cNvPicPr>
            <a:picLocks noChangeAspect="1" noChangeArrowheads="1"/>
          </p:cNvPicPr>
          <p:nvPr/>
        </p:nvPicPr>
        <p:blipFill>
          <a:blip r:embed="rId3">
            <a:extLst>
              <a:ext uri="{28A0092B-C50C-407E-A947-70E740481C1C}">
                <a14:useLocalDpi xmlns:a14="http://schemas.microsoft.com/office/drawing/2010/main" val="0"/>
              </a:ext>
            </a:extLst>
          </a:blip>
          <a:srcRect l="868" t="4984" r="48598" b="9967"/>
          <a:stretch>
            <a:fillRect/>
          </a:stretch>
        </p:blipFill>
        <p:spPr bwMode="auto">
          <a:xfrm>
            <a:off x="4500563" y="2774950"/>
            <a:ext cx="4643437"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7973" name="Rectangle 5"/>
          <p:cNvSpPr>
            <a:spLocks noChangeArrowheads="1"/>
          </p:cNvSpPr>
          <p:nvPr/>
        </p:nvSpPr>
        <p:spPr bwMode="auto">
          <a:xfrm>
            <a:off x="1116013" y="260350"/>
            <a:ext cx="7539037" cy="579438"/>
          </a:xfrm>
          <a:prstGeom prst="rect">
            <a:avLst/>
          </a:prstGeom>
          <a:noFill/>
          <a:ln w="9525">
            <a:noFill/>
            <a:miter lim="800000"/>
            <a:headEnd/>
            <a:tailEnd/>
          </a:ln>
          <a:effectLst/>
        </p:spPr>
        <p:txBody>
          <a:bodyPr wrap="none">
            <a:spAutoFit/>
          </a:bodyPr>
          <a:lstStyle/>
          <a:p>
            <a:pPr algn="ctr">
              <a:spcBef>
                <a:spcPct val="50000"/>
              </a:spcBef>
              <a:defRPr/>
            </a:pPr>
            <a:r>
              <a:rPr lang="it-IT" b="1">
                <a:effectLst>
                  <a:outerShdw blurRad="38100" dist="38100" dir="2700000" algn="tl">
                    <a:srgbClr val="000000"/>
                  </a:outerShdw>
                </a:effectLst>
              </a:rPr>
              <a:t>Effetti delle piogge acide sulle foglie</a:t>
            </a:r>
          </a:p>
        </p:txBody>
      </p:sp>
    </p:spTree>
    <p:extLst>
      <p:ext uri="{BB962C8B-B14F-4D97-AF65-F5344CB8AC3E}">
        <p14:creationId xmlns:p14="http://schemas.microsoft.com/office/powerpoint/2010/main" val="149182758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50825" y="115888"/>
            <a:ext cx="86407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lgn="ctr">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buClrTx/>
              <a:buFont typeface="Wingdings" pitchFamily="2" charset="2"/>
              <a:buNone/>
            </a:pPr>
            <a:r>
              <a:rPr lang="it-IT" altLang="it-IT" sz="2800" b="1" i="1">
                <a:solidFill>
                  <a:srgbClr val="FFFF00"/>
                </a:solidFill>
                <a:latin typeface="Comic Sans MS" pitchFamily="66" charset="0"/>
              </a:rPr>
              <a:t>Sui materiali</a:t>
            </a:r>
          </a:p>
          <a:p>
            <a:pPr algn="just" eaLnBrk="1" hangingPunct="1">
              <a:buClrTx/>
              <a:buFont typeface="Wingdings" pitchFamily="2" charset="2"/>
              <a:buNone/>
            </a:pPr>
            <a:r>
              <a:rPr lang="it-IT" altLang="it-IT" sz="2800">
                <a:solidFill>
                  <a:srgbClr val="FFFF00"/>
                </a:solidFill>
                <a:latin typeface="Comic Sans MS" pitchFamily="66" charset="0"/>
              </a:rPr>
              <a:t>Le precipitazioni acide svolgono sia un’azione di tipo corrosivo, sia un’azione prettamente meccanica di dilavamento del materiale reso friabile e solubile dagli acidi.</a:t>
            </a:r>
          </a:p>
          <a:p>
            <a:pPr algn="just" eaLnBrk="1" hangingPunct="1">
              <a:buClrTx/>
              <a:buFont typeface="Wingdings" pitchFamily="2" charset="2"/>
              <a:buNone/>
            </a:pPr>
            <a:r>
              <a:rPr lang="it-IT" altLang="it-IT" sz="2800">
                <a:solidFill>
                  <a:srgbClr val="FFFF00"/>
                </a:solidFill>
                <a:latin typeface="Comic Sans MS" pitchFamily="66" charset="0"/>
              </a:rPr>
              <a:t>I materiali soggetti all’azione erosiva delle piogge acide sono: pietra calcarea, cemento armato, ferro, rame, …</a:t>
            </a:r>
          </a:p>
        </p:txBody>
      </p:sp>
      <p:pic>
        <p:nvPicPr>
          <p:cNvPr id="80899" name="Picture 3" descr="ZCAWII4I1CAIIW95FCA8X4WHXCA6P11Z5CAQON2PBCAX1HOOGCAEH3OHNCAB3KJNUCAIWFLO1CA86Z37UCAAYL87KCAYFZ610CAKQHTFLCAAFB8Q1CA8WWM46CASM13MWCAZ1P6L4CA5Z0T50CAZEEQ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063" y="3573463"/>
            <a:ext cx="2674937"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062720"/>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321175" y="3170238"/>
            <a:ext cx="501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lgn="ctr">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Tx/>
              <a:buFont typeface="Wingdings" pitchFamily="2" charset="2"/>
              <a:buChar char="•"/>
            </a:pPr>
            <a:endParaRPr lang="it-IT" altLang="it-IT" sz="2800">
              <a:solidFill>
                <a:srgbClr val="FFFF00"/>
              </a:solidFill>
              <a:latin typeface="Comic Sans MS" pitchFamily="66" charset="0"/>
            </a:endParaRPr>
          </a:p>
        </p:txBody>
      </p:sp>
      <p:sp>
        <p:nvSpPr>
          <p:cNvPr id="81923" name="Rectangle 3"/>
          <p:cNvSpPr>
            <a:spLocks noChangeArrowheads="1"/>
          </p:cNvSpPr>
          <p:nvPr/>
        </p:nvSpPr>
        <p:spPr bwMode="auto">
          <a:xfrm>
            <a:off x="250825" y="206375"/>
            <a:ext cx="8569325"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lgn="ctr">
                <a:solidFill>
                  <a:srgbClr val="000000"/>
                </a:solidFill>
                <a:miter lim="800000"/>
                <a:headEnd/>
                <a:tailEnd/>
              </a14:hiddenLine>
            </a:ext>
          </a:extLst>
        </p:spPr>
        <p:txBody>
          <a:bodyPr lIns="92075" tIns="46038" rIns="92075" bIns="46038" anchor="ct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buClrTx/>
              <a:buFont typeface="Wingdings" pitchFamily="2" charset="2"/>
              <a:buNone/>
            </a:pPr>
            <a:r>
              <a:rPr lang="it-IT" altLang="it-IT" sz="2400" b="1" i="1">
                <a:solidFill>
                  <a:srgbClr val="FFFF00"/>
                </a:solidFill>
                <a:latin typeface="Comic Sans MS" pitchFamily="66" charset="0"/>
              </a:rPr>
              <a:t>Sull’uomo</a:t>
            </a:r>
            <a:endParaRPr lang="it-IT" altLang="it-IT" sz="2400">
              <a:solidFill>
                <a:srgbClr val="FFFF00"/>
              </a:solidFill>
              <a:latin typeface="Comic Sans MS" pitchFamily="66" charset="0"/>
            </a:endParaRPr>
          </a:p>
          <a:p>
            <a:pPr algn="just" eaLnBrk="1" hangingPunct="1">
              <a:buClrTx/>
              <a:buFont typeface="Wingdings" pitchFamily="2" charset="2"/>
              <a:buNone/>
            </a:pPr>
            <a:r>
              <a:rPr lang="it-IT" altLang="it-IT" sz="2400">
                <a:solidFill>
                  <a:srgbClr val="FFFF00"/>
                </a:solidFill>
                <a:latin typeface="Comic Sans MS" pitchFamily="66" charset="0"/>
              </a:rPr>
              <a:t>Le precipitazioni acide non rappresentano un pericolo diretto per la salute umana. Possono insorgere dei danni alla salute indirettamente, cioè nel caso in cui ci si nutra di alimenti provenienti da acque acide, per esempio pesci che abbiano accumulato nel loro corpo grandi quantità di metalli tossici (alluminio, manganese, zinco, mercurio, cadmio) liberati dai suoli e dilavati nelle acque per effetto dell’acidificazione. </a:t>
            </a:r>
          </a:p>
          <a:p>
            <a:pPr algn="just" eaLnBrk="1" hangingPunct="1">
              <a:buClrTx/>
              <a:buFont typeface="Wingdings" pitchFamily="2" charset="2"/>
              <a:buNone/>
            </a:pPr>
            <a:r>
              <a:rPr lang="it-IT" altLang="it-IT" sz="2400">
                <a:solidFill>
                  <a:srgbClr val="FFFF00"/>
                </a:solidFill>
                <a:latin typeface="Comic Sans MS" pitchFamily="66" charset="0"/>
              </a:rPr>
              <a:t>In ogni caso, i danni più gravi sono provocati dagli inquinanti che causano le piogge acide (il biossido di zolfo e gli ossidi d’azoto), che interagiscono nell’atmosfera formando delle particelle di solfati e nitrati che possono essere trasportate anche a grande distanza dai venti; queste particelle possono poi essere inspirate e così penetrare in profondità nei polmoni.</a:t>
            </a:r>
          </a:p>
          <a:p>
            <a:pPr algn="just">
              <a:spcBef>
                <a:spcPct val="0"/>
              </a:spcBef>
              <a:buClrTx/>
              <a:buFontTx/>
              <a:buNone/>
            </a:pPr>
            <a:endParaRPr lang="it-IT" altLang="it-IT" sz="2400">
              <a:latin typeface="Times" charset="0"/>
            </a:endParaRPr>
          </a:p>
        </p:txBody>
      </p:sp>
    </p:spTree>
    <p:extLst>
      <p:ext uri="{BB962C8B-B14F-4D97-AF65-F5344CB8AC3E}">
        <p14:creationId xmlns:p14="http://schemas.microsoft.com/office/powerpoint/2010/main" val="91490170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sp>
        <p:nvSpPr>
          <p:cNvPr id="82947" name="Rectangle 3"/>
          <p:cNvSpPr>
            <a:spLocks noChangeArrowheads="1"/>
          </p:cNvSpPr>
          <p:nvPr/>
        </p:nvSpPr>
        <p:spPr bwMode="auto">
          <a:xfrm>
            <a:off x="395288" y="3063875"/>
            <a:ext cx="8497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lang="it-IT" altLang="it-IT" sz="2800">
              <a:solidFill>
                <a:srgbClr val="FFFF00"/>
              </a:solidFill>
              <a:latin typeface="Comic Sans MS" pitchFamily="66" charset="0"/>
            </a:endParaRPr>
          </a:p>
        </p:txBody>
      </p:sp>
      <p:sp>
        <p:nvSpPr>
          <p:cNvPr id="1218564" name="Rectangle 4"/>
          <p:cNvSpPr>
            <a:spLocks noChangeArrowheads="1"/>
          </p:cNvSpPr>
          <p:nvPr/>
        </p:nvSpPr>
        <p:spPr bwMode="auto">
          <a:xfrm>
            <a:off x="179388" y="-31899"/>
            <a:ext cx="8964612" cy="6924973"/>
          </a:xfrm>
          <a:prstGeom prst="rect">
            <a:avLst/>
          </a:prstGeom>
          <a:noFill/>
          <a:ln w="9525">
            <a:noFill/>
            <a:miter lim="800000"/>
            <a:headEnd/>
            <a:tailEnd/>
          </a:ln>
          <a:effectLst/>
        </p:spPr>
        <p:txBody>
          <a:bodyPr anchor="ctr">
            <a:spAutoFit/>
          </a:bodyPr>
          <a:lstStyle/>
          <a:p>
            <a:pPr algn="just">
              <a:defRPr/>
            </a:pPr>
            <a:r>
              <a:rPr lang="it-IT" sz="2400" dirty="0" smtClean="0"/>
              <a:t>Secondo </a:t>
            </a:r>
            <a:r>
              <a:rPr lang="it-IT" sz="2400" dirty="0"/>
              <a:t>la maggior parte degli scienziati la soluzione migliore è la </a:t>
            </a:r>
            <a:r>
              <a:rPr lang="it-IT" sz="2400" i="1" dirty="0"/>
              <a:t>prevenzione </a:t>
            </a:r>
            <a:r>
              <a:rPr lang="it-IT" sz="2400" dirty="0"/>
              <a:t>che include:</a:t>
            </a:r>
          </a:p>
          <a:p>
            <a:pPr algn="just">
              <a:buFontTx/>
              <a:buChar char="-"/>
              <a:defRPr/>
            </a:pPr>
            <a:r>
              <a:rPr lang="it-IT" sz="2400" dirty="0"/>
              <a:t> la riduzione dell'uso dell'energia e quindi dell'inquinamento dell'aria con il miglioramento dell'efficienza, </a:t>
            </a:r>
          </a:p>
          <a:p>
            <a:pPr algn="just">
              <a:buFontTx/>
              <a:buChar char="-"/>
              <a:defRPr/>
            </a:pPr>
            <a:r>
              <a:rPr lang="it-IT" sz="2400" dirty="0"/>
              <a:t> il cambiamento dal carbone al gas naturale meno inquinante e alle risorse di energia rinnovabile,  </a:t>
            </a:r>
          </a:p>
          <a:p>
            <a:pPr algn="just">
              <a:buFontTx/>
              <a:buChar char="-"/>
              <a:defRPr/>
            </a:pPr>
            <a:r>
              <a:rPr lang="it-IT" sz="2400" dirty="0"/>
              <a:t> la rimozione dello zolfo prima di essere bruciato,  </a:t>
            </a:r>
          </a:p>
          <a:p>
            <a:pPr algn="just">
              <a:buFontTx/>
              <a:buChar char="-"/>
              <a:defRPr/>
            </a:pPr>
            <a:r>
              <a:rPr lang="it-IT" sz="2400" dirty="0"/>
              <a:t> l'uso di carbone a basso tenore di zolfo, </a:t>
            </a:r>
          </a:p>
          <a:p>
            <a:pPr algn="just">
              <a:buFontTx/>
              <a:buChar char="-"/>
              <a:defRPr/>
            </a:pPr>
            <a:r>
              <a:rPr lang="it-IT" sz="2400" dirty="0"/>
              <a:t> la rimozione del particolato di S0</a:t>
            </a:r>
            <a:r>
              <a:rPr lang="it-IT" sz="2400" baseline="-25000" dirty="0"/>
              <a:t>2</a:t>
            </a:r>
            <a:r>
              <a:rPr lang="it-IT" sz="2400" dirty="0"/>
              <a:t> e di ossidi di azoto dai gas delle ciminiere, </a:t>
            </a:r>
          </a:p>
          <a:p>
            <a:pPr algn="just">
              <a:buFontTx/>
              <a:buChar char="-"/>
              <a:defRPr/>
            </a:pPr>
            <a:r>
              <a:rPr lang="it-IT" sz="2400" dirty="0"/>
              <a:t> la rimozione degli ossidi di azoto dai gas di scarico dei veicoli </a:t>
            </a:r>
          </a:p>
          <a:p>
            <a:pPr algn="just">
              <a:buFontTx/>
              <a:buChar char="-"/>
              <a:defRPr/>
            </a:pPr>
            <a:r>
              <a:rPr lang="it-IT" sz="2400" dirty="0"/>
              <a:t> la tassazione delle emissioni di S0</a:t>
            </a:r>
            <a:r>
              <a:rPr lang="it-IT" sz="2400" baseline="-25000" dirty="0"/>
              <a:t>2</a:t>
            </a:r>
            <a:r>
              <a:rPr lang="it-IT" sz="2400" dirty="0"/>
              <a:t> (un simile approccio ha ridotto queste emissioni del 30% in Svezia tra il 1989 e il 1996).</a:t>
            </a:r>
          </a:p>
        </p:txBody>
      </p:sp>
    </p:spTree>
    <p:extLst>
      <p:ext uri="{BB962C8B-B14F-4D97-AF65-F5344CB8AC3E}">
        <p14:creationId xmlns:p14="http://schemas.microsoft.com/office/powerpoint/2010/main" val="1975722090"/>
      </p:ext>
    </p:extLst>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it-IT" altLang="it-IT" dirty="0">
                <a:solidFill>
                  <a:srgbClr val="FFFF00"/>
                </a:solidFill>
                <a:latin typeface="Comic Sans MS" panose="030F0702030302020204" pitchFamily="66" charset="0"/>
              </a:rPr>
              <a:t>Modifica del ciclo del carbonio</a:t>
            </a:r>
          </a:p>
        </p:txBody>
      </p:sp>
      <p:sp>
        <p:nvSpPr>
          <p:cNvPr id="55299" name="Rectangle 3"/>
          <p:cNvSpPr>
            <a:spLocks noGrp="1" noChangeArrowheads="1"/>
          </p:cNvSpPr>
          <p:nvPr>
            <p:ph type="body" idx="1"/>
          </p:nvPr>
        </p:nvSpPr>
        <p:spPr/>
        <p:txBody>
          <a:bodyPr/>
          <a:lstStyle/>
          <a:p>
            <a:pPr algn="ctr">
              <a:lnSpc>
                <a:spcPct val="90000"/>
              </a:lnSpc>
              <a:buFont typeface="Wingdings" pitchFamily="2" charset="2"/>
              <a:buNone/>
            </a:pPr>
            <a:r>
              <a:rPr lang="it-IT" altLang="it-IT" b="1" dirty="0">
                <a:solidFill>
                  <a:srgbClr val="FFFF00"/>
                </a:solidFill>
                <a:latin typeface="Comic Sans MS" panose="030F0702030302020204" pitchFamily="66" charset="0"/>
              </a:rPr>
              <a:t>Effetto serra</a:t>
            </a:r>
          </a:p>
          <a:p>
            <a:pPr>
              <a:lnSpc>
                <a:spcPct val="90000"/>
              </a:lnSpc>
              <a:buFont typeface="Wingdings" pitchFamily="2" charset="2"/>
              <a:buNone/>
            </a:pPr>
            <a:endParaRPr lang="it-IT" altLang="it-IT" b="1"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a:lnSpc>
                <a:spcPct val="90000"/>
              </a:lnSpc>
              <a:buFont typeface="Wingdings" pitchFamily="2" charset="2"/>
              <a:buNone/>
            </a:pPr>
            <a:endParaRPr lang="it-IT" altLang="it-IT" dirty="0">
              <a:solidFill>
                <a:srgbClr val="FFFF00"/>
              </a:solidFill>
              <a:latin typeface="Comic Sans MS" panose="030F0702030302020204" pitchFamily="66" charset="0"/>
            </a:endParaRPr>
          </a:p>
          <a:p>
            <a:pPr marL="0" indent="0" algn="ctr">
              <a:lnSpc>
                <a:spcPct val="90000"/>
              </a:lnSpc>
              <a:buFont typeface="Wingdings" pitchFamily="2" charset="2"/>
              <a:buNone/>
            </a:pPr>
            <a:r>
              <a:rPr lang="it-IT" altLang="it-IT" dirty="0">
                <a:solidFill>
                  <a:srgbClr val="FFFF00"/>
                </a:solidFill>
                <a:latin typeface="Comic Sans MS" panose="030F0702030302020204" pitchFamily="66" charset="0"/>
              </a:rPr>
              <a:t>Accumulo di anidride carbonica in atmosfera per </a:t>
            </a:r>
            <a:r>
              <a:rPr lang="it-IT" altLang="it-IT" dirty="0" smtClean="0">
                <a:solidFill>
                  <a:srgbClr val="FFFF00"/>
                </a:solidFill>
                <a:latin typeface="Comic Sans MS" panose="030F0702030302020204" pitchFamily="66" charset="0"/>
              </a:rPr>
              <a:t>utilizzo </a:t>
            </a:r>
            <a:r>
              <a:rPr lang="it-IT" altLang="it-IT" dirty="0">
                <a:solidFill>
                  <a:srgbClr val="FFFF00"/>
                </a:solidFill>
                <a:latin typeface="Comic Sans MS" panose="030F0702030302020204" pitchFamily="66" charset="0"/>
              </a:rPr>
              <a:t>di giacimenti carboniferi e petroliferi a scopo </a:t>
            </a:r>
            <a:r>
              <a:rPr lang="it-IT" altLang="it-IT" dirty="0" smtClean="0">
                <a:solidFill>
                  <a:srgbClr val="FFFF00"/>
                </a:solidFill>
                <a:latin typeface="Comic Sans MS" panose="030F0702030302020204" pitchFamily="66" charset="0"/>
              </a:rPr>
              <a:t>energetico</a:t>
            </a:r>
            <a:endParaRPr lang="it-IT" altLang="it-IT" dirty="0">
              <a:solidFill>
                <a:srgbClr val="FFFF00"/>
              </a:solidFill>
              <a:latin typeface="Comic Sans MS" panose="030F0702030302020204" pitchFamily="66" charset="0"/>
            </a:endParaRPr>
          </a:p>
        </p:txBody>
      </p:sp>
      <p:sp>
        <p:nvSpPr>
          <p:cNvPr id="55300" name="AutoShape 4"/>
          <p:cNvSpPr>
            <a:spLocks noChangeArrowheads="1"/>
          </p:cNvSpPr>
          <p:nvPr/>
        </p:nvSpPr>
        <p:spPr bwMode="auto">
          <a:xfrm>
            <a:off x="3962400" y="2348880"/>
            <a:ext cx="897632" cy="990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5951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additive="base">
                                        <p:cTn id="7" dur="500" fill="hold"/>
                                        <p:tgtEl>
                                          <p:spTgt spid="55300"/>
                                        </p:tgtEl>
                                        <p:attrNameLst>
                                          <p:attrName>ppt_x</p:attrName>
                                        </p:attrNameLst>
                                      </p:cBhvr>
                                      <p:tavLst>
                                        <p:tav tm="0">
                                          <p:val>
                                            <p:strVal val="#ppt_x"/>
                                          </p:val>
                                        </p:tav>
                                        <p:tav tm="100000">
                                          <p:val>
                                            <p:strVal val="#ppt_x"/>
                                          </p:val>
                                        </p:tav>
                                      </p:tavLst>
                                    </p:anim>
                                    <p:anim calcmode="lin" valueType="num">
                                      <p:cBhvr additive="base">
                                        <p:cTn id="8" dur="500" fill="hold"/>
                                        <p:tgtEl>
                                          <p:spTgt spid="553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299">
                                            <p:txEl>
                                              <p:pRg st="4" end="4"/>
                                            </p:txEl>
                                          </p:spTgt>
                                        </p:tgtEl>
                                        <p:attrNameLst>
                                          <p:attrName>style.visibility</p:attrName>
                                        </p:attrNameLst>
                                      </p:cBhvr>
                                      <p:to>
                                        <p:strVal val="visible"/>
                                      </p:to>
                                    </p:set>
                                    <p:animEffect transition="in" filter="fade">
                                      <p:cBhvr>
                                        <p:cTn id="13" dur="500"/>
                                        <p:tgtEl>
                                          <p:spTgt spid="55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P spid="5530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028"/>
          <p:cNvSpPr>
            <a:spLocks noChangeArrowheads="1"/>
          </p:cNvSpPr>
          <p:nvPr/>
        </p:nvSpPr>
        <p:spPr bwMode="auto">
          <a:xfrm>
            <a:off x="0" y="333375"/>
            <a:ext cx="91440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kumimoji="1" lang="it-IT" altLang="it-IT" sz="2200">
                <a:solidFill>
                  <a:srgbClr val="FFFF00"/>
                </a:solidFill>
                <a:latin typeface="Comic Sans MS" pitchFamily="66" charset="0"/>
              </a:rPr>
              <a:t>MODALITÀ:</a:t>
            </a:r>
          </a:p>
          <a:p>
            <a:pPr algn="just" eaLnBrk="1" hangingPunct="1">
              <a:spcBef>
                <a:spcPct val="50000"/>
              </a:spcBef>
              <a:buClrTx/>
            </a:pPr>
            <a:r>
              <a:rPr kumimoji="1" lang="it-IT" altLang="it-IT" sz="2200">
                <a:solidFill>
                  <a:srgbClr val="FFFF00"/>
                </a:solidFill>
                <a:latin typeface="Comic Sans MS" pitchFamily="66" charset="0"/>
              </a:rPr>
              <a:t> </a:t>
            </a:r>
            <a:r>
              <a:rPr kumimoji="1" lang="it-IT" altLang="it-IT" sz="2200" b="1">
                <a:solidFill>
                  <a:srgbClr val="FFFF00"/>
                </a:solidFill>
                <a:latin typeface="Comic Sans MS" pitchFamily="66" charset="0"/>
              </a:rPr>
              <a:t>lezioni frontali</a:t>
            </a:r>
            <a:r>
              <a:rPr kumimoji="1" lang="it-IT" altLang="it-IT" sz="2200">
                <a:solidFill>
                  <a:srgbClr val="FFFF00"/>
                </a:solidFill>
                <a:latin typeface="Comic Sans MS" pitchFamily="66" charset="0"/>
              </a:rPr>
              <a:t> (25 ore)  - Io</a:t>
            </a:r>
          </a:p>
          <a:p>
            <a:pPr algn="just" eaLnBrk="1" hangingPunct="1">
              <a:spcBef>
                <a:spcPct val="50000"/>
              </a:spcBef>
              <a:buClrTx/>
            </a:pPr>
            <a:endParaRPr kumimoji="1" lang="it-IT" altLang="it-IT" sz="2200">
              <a:solidFill>
                <a:srgbClr val="FFFF00"/>
              </a:solidFill>
              <a:latin typeface="Comic Sans MS" pitchFamily="66" charset="0"/>
            </a:endParaRPr>
          </a:p>
          <a:p>
            <a:pPr algn="just" eaLnBrk="1" hangingPunct="1">
              <a:spcBef>
                <a:spcPct val="50000"/>
              </a:spcBef>
              <a:buClrTx/>
              <a:buFontTx/>
              <a:buNone/>
            </a:pPr>
            <a:r>
              <a:rPr kumimoji="1" lang="it-IT" altLang="it-IT" sz="2200">
                <a:solidFill>
                  <a:srgbClr val="FFFF00"/>
                </a:solidFill>
                <a:latin typeface="Comic Sans MS" pitchFamily="66" charset="0"/>
              </a:rPr>
              <a:t>con l’intento di fornire un bagaglio culturale di base, come punto di partenza per approfondimenti che verranno effettuati con </a:t>
            </a:r>
          </a:p>
          <a:p>
            <a:pPr algn="just" eaLnBrk="1" hangingPunct="1">
              <a:spcBef>
                <a:spcPct val="50000"/>
              </a:spcBef>
              <a:buClrTx/>
              <a:buFontTx/>
              <a:buNone/>
            </a:pPr>
            <a:endParaRPr kumimoji="1" lang="it-IT" altLang="it-IT" sz="2200">
              <a:solidFill>
                <a:srgbClr val="FFFF00"/>
              </a:solidFill>
              <a:latin typeface="Comic Sans MS" pitchFamily="66" charset="0"/>
            </a:endParaRPr>
          </a:p>
          <a:p>
            <a:pPr algn="just" eaLnBrk="1" hangingPunct="1">
              <a:spcBef>
                <a:spcPct val="50000"/>
              </a:spcBef>
              <a:buClrTx/>
              <a:buFontTx/>
              <a:buNone/>
            </a:pPr>
            <a:endParaRPr kumimoji="1" lang="it-IT" altLang="it-IT" sz="2200">
              <a:solidFill>
                <a:srgbClr val="FFFF00"/>
              </a:solidFill>
              <a:latin typeface="Comic Sans MS" pitchFamily="66" charset="0"/>
            </a:endParaRPr>
          </a:p>
          <a:p>
            <a:pPr algn="just" eaLnBrk="1" hangingPunct="1">
              <a:spcBef>
                <a:spcPct val="50000"/>
              </a:spcBef>
              <a:buClrTx/>
              <a:buFontTx/>
              <a:buNone/>
            </a:pPr>
            <a:endParaRPr kumimoji="1" lang="it-IT" altLang="it-IT" sz="2200">
              <a:solidFill>
                <a:srgbClr val="FFFF00"/>
              </a:solidFill>
              <a:latin typeface="Comic Sans MS" pitchFamily="66" charset="0"/>
            </a:endParaRPr>
          </a:p>
          <a:p>
            <a:pPr algn="just" eaLnBrk="1" hangingPunct="1">
              <a:spcBef>
                <a:spcPct val="50000"/>
              </a:spcBef>
              <a:buClrTx/>
            </a:pPr>
            <a:endParaRPr kumimoji="1" lang="it-IT" altLang="it-IT" sz="2200" b="1">
              <a:solidFill>
                <a:srgbClr val="FFFF00"/>
              </a:solidFill>
              <a:latin typeface="Comic Sans MS" pitchFamily="66" charset="0"/>
            </a:endParaRPr>
          </a:p>
          <a:p>
            <a:pPr algn="just" eaLnBrk="1" hangingPunct="1">
              <a:spcBef>
                <a:spcPct val="50000"/>
              </a:spcBef>
              <a:buClrTx/>
            </a:pPr>
            <a:r>
              <a:rPr kumimoji="1" lang="it-IT" altLang="it-IT" sz="2200" b="1">
                <a:solidFill>
                  <a:srgbClr val="FFFF00"/>
                </a:solidFill>
                <a:latin typeface="Comic Sans MS" pitchFamily="66" charset="0"/>
              </a:rPr>
              <a:t>laboratori ed esercitazioni pratiche (circa 5 ore) </a:t>
            </a:r>
            <a:r>
              <a:rPr kumimoji="1" lang="it-IT" altLang="it-IT" sz="2200">
                <a:solidFill>
                  <a:srgbClr val="FFFF00"/>
                </a:solidFill>
                <a:latin typeface="Comic Sans MS" pitchFamily="66" charset="0"/>
              </a:rPr>
              <a:t>con l’uso dello stereomicroscopio ed eventualmente del SEM</a:t>
            </a:r>
          </a:p>
        </p:txBody>
      </p:sp>
      <p:sp>
        <p:nvSpPr>
          <p:cNvPr id="20483" name="AutoShape 4" descr="https://mail-attachment.googleusercontent.com/attachment/u/0/?ui=2&amp;ik=26ff6a7ef1&amp;view=att&amp;th=1417d877d1924aad&amp;attid=0.1&amp;disp=inline&amp;realattid=1447863792969973760-local0&amp;safe=1&amp;zw&amp;saduie=AG9B_P-aj-splaSJ7fVRNVD-I8xe&amp;sadet=1380792285463&amp;sads=0w_794HWVbipAWPaiiyT_eEY1Go"/>
          <p:cNvSpPr>
            <a:spLocks noChangeAspect="1" noChangeArrowheads="1"/>
          </p:cNvSpPr>
          <p:nvPr/>
        </p:nvSpPr>
        <p:spPr bwMode="auto">
          <a:xfrm>
            <a:off x="45354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pic>
        <p:nvPicPr>
          <p:cNvPr id="6" name="Immagine 5" descr="marc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781300"/>
            <a:ext cx="25209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p:txBody>
          <a:bodyPr lIns="92075" tIns="46038" rIns="92075" bIns="46038"/>
          <a:lstStyle/>
          <a:p>
            <a:pPr eaLnBrk="1" hangingPunct="1">
              <a:defRPr/>
            </a:pPr>
            <a:r>
              <a:rPr lang="en-US" b="1" smtClean="0">
                <a:solidFill>
                  <a:srgbClr val="FFFF00"/>
                </a:solidFill>
                <a:latin typeface="Comic Sans MS" pitchFamily="66" charset="0"/>
              </a:rPr>
              <a:t>Biosfera</a:t>
            </a:r>
          </a:p>
        </p:txBody>
      </p:sp>
      <p:sp>
        <p:nvSpPr>
          <p:cNvPr id="712707" name="Rectangle 3"/>
          <p:cNvSpPr>
            <a:spLocks noGrp="1" noChangeArrowheads="1"/>
          </p:cNvSpPr>
          <p:nvPr>
            <p:ph type="body" idx="1"/>
          </p:nvPr>
        </p:nvSpPr>
        <p:spPr>
          <a:xfrm>
            <a:off x="250825" y="1981200"/>
            <a:ext cx="8713788" cy="4114800"/>
          </a:xfrm>
        </p:spPr>
        <p:txBody>
          <a:bodyPr lIns="92075" tIns="46038" rIns="92075" bIns="46038"/>
          <a:lstStyle/>
          <a:p>
            <a:pPr eaLnBrk="1" hangingPunct="1">
              <a:defRPr/>
            </a:pPr>
            <a:r>
              <a:rPr lang="en-US" sz="2800" smtClean="0">
                <a:solidFill>
                  <a:srgbClr val="FFFF00"/>
                </a:solidFill>
                <a:latin typeface="Comic Sans MS" pitchFamily="66" charset="0"/>
              </a:rPr>
              <a:t>La </a:t>
            </a:r>
            <a:r>
              <a:rPr lang="en-US" sz="2800" b="1" smtClean="0">
                <a:solidFill>
                  <a:srgbClr val="FFFF00"/>
                </a:solidFill>
                <a:effectLst>
                  <a:outerShdw blurRad="38100" dist="38100" dir="2700000" algn="tl">
                    <a:srgbClr val="000000"/>
                  </a:outerShdw>
                </a:effectLst>
                <a:latin typeface="Comic Sans MS" pitchFamily="66" charset="0"/>
              </a:rPr>
              <a:t>terra</a:t>
            </a:r>
            <a:r>
              <a:rPr lang="en-US" sz="2800" smtClean="0">
                <a:solidFill>
                  <a:srgbClr val="FFFF00"/>
                </a:solidFill>
                <a:latin typeface="Comic Sans MS" pitchFamily="66" charset="0"/>
              </a:rPr>
              <a:t> con tutti  i suoi  </a:t>
            </a:r>
            <a:r>
              <a:rPr lang="en-US" sz="2800" b="1" smtClean="0">
                <a:solidFill>
                  <a:srgbClr val="FFFF00"/>
                </a:solidFill>
                <a:effectLst>
                  <a:outerShdw blurRad="38100" dist="38100" dir="2700000" algn="tl">
                    <a:srgbClr val="000000"/>
                  </a:outerShdw>
                </a:effectLst>
                <a:latin typeface="Comic Sans MS" pitchFamily="66" charset="0"/>
              </a:rPr>
              <a:t>organismi</a:t>
            </a:r>
            <a:endParaRPr lang="en-US" sz="2800" smtClean="0">
              <a:solidFill>
                <a:srgbClr val="FFFF00"/>
              </a:solidFill>
              <a:latin typeface="Comic Sans MS" pitchFamily="66" charset="0"/>
            </a:endParaRPr>
          </a:p>
        </p:txBody>
      </p:sp>
      <p:graphicFrame>
        <p:nvGraphicFramePr>
          <p:cNvPr id="712708" name="Object 4"/>
          <p:cNvGraphicFramePr>
            <a:graphicFrameLocks/>
          </p:cNvGraphicFramePr>
          <p:nvPr/>
        </p:nvGraphicFramePr>
        <p:xfrm>
          <a:off x="2590800" y="2667000"/>
          <a:ext cx="3648075" cy="3698875"/>
        </p:xfrm>
        <a:graphic>
          <a:graphicData uri="http://schemas.openxmlformats.org/presentationml/2006/ole">
            <mc:AlternateContent xmlns:mc="http://schemas.openxmlformats.org/markup-compatibility/2006">
              <mc:Choice xmlns:v="urn:schemas-microsoft-com:vml" Requires="v">
                <p:oleObj spid="_x0000_s47119" name="Clip" r:id="rId3" imgW="3648075" imgH="3698875" progId="MS_ClipArt_Gallery.2">
                  <p:embed/>
                </p:oleObj>
              </mc:Choice>
              <mc:Fallback>
                <p:oleObj name="Clip" r:id="rId3" imgW="3648075" imgH="3698875"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667000"/>
                        <a:ext cx="3648075"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2707">
                                            <p:txEl>
                                              <p:pRg st="0" end="0"/>
                                            </p:txEl>
                                          </p:spTgt>
                                        </p:tgtEl>
                                        <p:attrNameLst>
                                          <p:attrName>style.visibility</p:attrName>
                                        </p:attrNameLst>
                                      </p:cBhvr>
                                      <p:to>
                                        <p:strVal val="visible"/>
                                      </p:to>
                                    </p:set>
                                    <p:animEffect transition="in" filter="wipe(left)">
                                      <p:cBhvr>
                                        <p:cTn id="7" dur="500"/>
                                        <p:tgtEl>
                                          <p:spTgt spid="712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2708"/>
                                        </p:tgtEl>
                                        <p:attrNameLst>
                                          <p:attrName>style.visibility</p:attrName>
                                        </p:attrNameLst>
                                      </p:cBhvr>
                                      <p:to>
                                        <p:strVal val="visible"/>
                                      </p:to>
                                    </p:set>
                                    <p:animEffect transition="in" filter="wipe(left)">
                                      <p:cBhvr>
                                        <p:cTn id="12" dur="500"/>
                                        <p:tgtEl>
                                          <p:spTgt spid="71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7" grpId="0" build="p"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195513" y="549275"/>
            <a:ext cx="6624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kumimoji="1" lang="it-IT" altLang="it-IT" sz="2400">
              <a:solidFill>
                <a:srgbClr val="FFFF00"/>
              </a:solidFill>
              <a:latin typeface="Comic Sans MS" pitchFamily="66" charset="0"/>
            </a:endParaRPr>
          </a:p>
        </p:txBody>
      </p:sp>
      <p:sp>
        <p:nvSpPr>
          <p:cNvPr id="1091587" name="Rectangle 3"/>
          <p:cNvSpPr>
            <a:spLocks noChangeArrowheads="1"/>
          </p:cNvSpPr>
          <p:nvPr/>
        </p:nvSpPr>
        <p:spPr bwMode="auto">
          <a:xfrm>
            <a:off x="0" y="1412875"/>
            <a:ext cx="9144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endParaRPr lang="it-IT" altLang="it-IT" sz="2400">
              <a:solidFill>
                <a:srgbClr val="FFFF00"/>
              </a:solidFill>
              <a:latin typeface="Comic Sans MS" pitchFamily="66" charset="0"/>
            </a:endParaRPr>
          </a:p>
          <a:p>
            <a:pPr algn="just" eaLnBrk="1" hangingPunct="1">
              <a:spcBef>
                <a:spcPct val="0"/>
              </a:spcBef>
              <a:buClrTx/>
              <a:buFontTx/>
              <a:buNone/>
            </a:pPr>
            <a:r>
              <a:rPr lang="it-IT" altLang="it-IT" sz="2400">
                <a:solidFill>
                  <a:srgbClr val="FFFF00"/>
                </a:solidFill>
                <a:latin typeface="Comic Sans MS" pitchFamily="66" charset="0"/>
              </a:rPr>
              <a:t>Il ciclo biogeochimico più alterato dalle attività umane è quello del carbonio. </a:t>
            </a:r>
          </a:p>
          <a:p>
            <a:pPr algn="just" eaLnBrk="1" hangingPunct="1">
              <a:spcBef>
                <a:spcPct val="0"/>
              </a:spcBef>
              <a:buClrTx/>
              <a:buFontTx/>
              <a:buNone/>
            </a:pPr>
            <a:endParaRPr lang="it-IT" altLang="it-IT" sz="2400">
              <a:solidFill>
                <a:srgbClr val="FFFF00"/>
              </a:solidFill>
              <a:latin typeface="Comic Sans MS" pitchFamily="66" charset="0"/>
            </a:endParaRPr>
          </a:p>
          <a:p>
            <a:pPr algn="just" eaLnBrk="1" hangingPunct="1">
              <a:spcBef>
                <a:spcPct val="0"/>
              </a:spcBef>
              <a:buClrTx/>
              <a:buFontTx/>
              <a:buNone/>
            </a:pPr>
            <a:r>
              <a:rPr lang="it-IT" altLang="it-IT" sz="2400">
                <a:solidFill>
                  <a:srgbClr val="FFFF00"/>
                </a:solidFill>
                <a:latin typeface="Comic Sans MS" pitchFamily="66" charset="0"/>
              </a:rPr>
              <a:t>Dal 1958 i climatologi hanno effettuato vari rilevamenti come misurazioni delle concentrazioni di CO</a:t>
            </a:r>
            <a:r>
              <a:rPr lang="it-IT" altLang="it-IT" sz="2400" baseline="-25000">
                <a:solidFill>
                  <a:srgbClr val="FFFF00"/>
                </a:solidFill>
                <a:latin typeface="Comic Sans MS" pitchFamily="66" charset="0"/>
              </a:rPr>
              <a:t>2</a:t>
            </a:r>
            <a:r>
              <a:rPr lang="it-IT" altLang="it-IT" sz="2400">
                <a:solidFill>
                  <a:srgbClr val="FFFF00"/>
                </a:solidFill>
                <a:latin typeface="Comic Sans MS" pitchFamily="66" charset="0"/>
              </a:rPr>
              <a:t> nell'atmosfera sul monte Mauna Loa nelle Hawaii </a:t>
            </a:r>
            <a:r>
              <a:rPr lang="it-IT" altLang="it-IT" sz="2400">
                <a:solidFill>
                  <a:srgbClr val="FFFF00"/>
                </a:solidFill>
                <a:cs typeface="Arial" pitchFamily="34" charset="0"/>
              </a:rPr>
              <a:t>→ </a:t>
            </a:r>
            <a:r>
              <a:rPr lang="it-IT" altLang="it-IT" sz="2400">
                <a:solidFill>
                  <a:srgbClr val="FFFF00"/>
                </a:solidFill>
                <a:latin typeface="Comic Sans MS" pitchFamily="66" charset="0"/>
              </a:rPr>
              <a:t>le concentrazioni segnano un lento ma costante aumento.</a:t>
            </a:r>
          </a:p>
          <a:p>
            <a:pPr algn="just" eaLnBrk="1" hangingPunct="1">
              <a:spcBef>
                <a:spcPct val="0"/>
              </a:spcBef>
              <a:buClrTx/>
              <a:buFontTx/>
              <a:buNone/>
            </a:pPr>
            <a:endParaRPr lang="it-IT" altLang="it-IT" sz="2400">
              <a:solidFill>
                <a:srgbClr val="FFFF00"/>
              </a:solidFill>
              <a:latin typeface="Comic Sans MS" pitchFamily="66" charset="0"/>
            </a:endParaRPr>
          </a:p>
          <a:p>
            <a:pPr algn="just" eaLnBrk="1" hangingPunct="1">
              <a:spcBef>
                <a:spcPct val="0"/>
              </a:spcBef>
              <a:buClrTx/>
              <a:buFontTx/>
              <a:buNone/>
            </a:pPr>
            <a:r>
              <a:rPr lang="it-IT" altLang="it-IT" sz="2400">
                <a:solidFill>
                  <a:srgbClr val="FFFF00"/>
                </a:solidFill>
                <a:latin typeface="Comic Sans MS" pitchFamily="66" charset="0"/>
              </a:rPr>
              <a:t>150 anni fa (prima della rivoluzione industriale) la concentrazione di anidride carbonica nell'atmosfera era circa 265 ppm </a:t>
            </a:r>
            <a:r>
              <a:rPr lang="it-IT" altLang="it-IT" sz="2400" b="1">
                <a:solidFill>
                  <a:srgbClr val="FFFF00"/>
                </a:solidFill>
                <a:latin typeface="Comic Sans MS" pitchFamily="66" charset="0"/>
              </a:rPr>
              <a:t>→ </a:t>
            </a:r>
            <a:r>
              <a:rPr lang="it-IT" altLang="it-IT" sz="2400">
                <a:solidFill>
                  <a:srgbClr val="FFFF00"/>
                </a:solidFill>
                <a:latin typeface="Comic Sans MS" pitchFamily="66" charset="0"/>
              </a:rPr>
              <a:t>Oggi è 350 ppm</a:t>
            </a:r>
          </a:p>
        </p:txBody>
      </p:sp>
      <p:sp>
        <p:nvSpPr>
          <p:cNvPr id="62468" name="Rectangle 4"/>
          <p:cNvSpPr>
            <a:spLocks noChangeArrowheads="1"/>
          </p:cNvSpPr>
          <p:nvPr/>
        </p:nvSpPr>
        <p:spPr bwMode="auto">
          <a:xfrm>
            <a:off x="0" y="333375"/>
            <a:ext cx="8748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b="1">
                <a:solidFill>
                  <a:srgbClr val="FFFF00"/>
                </a:solidFill>
                <a:latin typeface="Comic Sans MS" pitchFamily="66" charset="0"/>
              </a:rPr>
              <a:t>Le alterazioni del ciclo del carbonio rappresentano un effetto globale</a:t>
            </a:r>
          </a:p>
        </p:txBody>
      </p:sp>
    </p:spTree>
    <p:extLst>
      <p:ext uri="{BB962C8B-B14F-4D97-AF65-F5344CB8AC3E}">
        <p14:creationId xmlns:p14="http://schemas.microsoft.com/office/powerpoint/2010/main" val="1829300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91587">
                                            <p:txEl>
                                              <p:pRg st="1" end="1"/>
                                            </p:txEl>
                                          </p:spTgt>
                                        </p:tgtEl>
                                        <p:attrNameLst>
                                          <p:attrName>style.visibility</p:attrName>
                                        </p:attrNameLst>
                                      </p:cBhvr>
                                      <p:to>
                                        <p:strVal val="visible"/>
                                      </p:to>
                                    </p:set>
                                    <p:anim calcmode="lin" valueType="num">
                                      <p:cBhvr additive="base">
                                        <p:cTn id="7" dur="500" fill="hold"/>
                                        <p:tgtEl>
                                          <p:spTgt spid="109158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1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91587">
                                            <p:txEl>
                                              <p:pRg st="3" end="3"/>
                                            </p:txEl>
                                          </p:spTgt>
                                        </p:tgtEl>
                                        <p:attrNameLst>
                                          <p:attrName>style.visibility</p:attrName>
                                        </p:attrNameLst>
                                      </p:cBhvr>
                                      <p:to>
                                        <p:strVal val="visible"/>
                                      </p:to>
                                    </p:set>
                                    <p:anim calcmode="lin" valueType="num">
                                      <p:cBhvr additive="base">
                                        <p:cTn id="13" dur="500" fill="hold"/>
                                        <p:tgtEl>
                                          <p:spTgt spid="109158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15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091587">
                                            <p:txEl>
                                              <p:pRg st="5" end="5"/>
                                            </p:txEl>
                                          </p:spTgt>
                                        </p:tgtEl>
                                        <p:attrNameLst>
                                          <p:attrName>style.visibility</p:attrName>
                                        </p:attrNameLst>
                                      </p:cBhvr>
                                      <p:to>
                                        <p:strVal val="visible"/>
                                      </p:to>
                                    </p:set>
                                    <p:anim calcmode="lin" valueType="num">
                                      <p:cBhvr additive="base">
                                        <p:cTn id="19" dur="500" fill="hold"/>
                                        <p:tgtEl>
                                          <p:spTgt spid="1091587">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158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egnaposto contenuto 2"/>
          <p:cNvSpPr>
            <a:spLocks noGrp="1"/>
          </p:cNvSpPr>
          <p:nvPr>
            <p:ph idx="1"/>
          </p:nvPr>
        </p:nvSpPr>
        <p:spPr>
          <a:xfrm>
            <a:off x="323850" y="260350"/>
            <a:ext cx="8353425" cy="5473700"/>
          </a:xfrm>
        </p:spPr>
        <p:txBody>
          <a:bodyPr/>
          <a:lstStyle/>
          <a:p>
            <a:pPr eaLnBrk="1" hangingPunct="1">
              <a:lnSpc>
                <a:spcPct val="90000"/>
              </a:lnSpc>
            </a:pPr>
            <a:r>
              <a:rPr lang="it-IT" altLang="it-IT" sz="2400" b="1" smtClean="0">
                <a:solidFill>
                  <a:srgbClr val="FFFF00"/>
                </a:solidFill>
                <a:latin typeface="Comic Sans MS" pitchFamily="66" charset="0"/>
              </a:rPr>
              <a:t>L’effetto serra</a:t>
            </a:r>
            <a:r>
              <a:rPr lang="it-IT" altLang="it-IT" sz="2400" smtClean="0">
                <a:solidFill>
                  <a:srgbClr val="FFFF00"/>
                </a:solidFill>
                <a:latin typeface="Comic Sans MS" pitchFamily="66" charset="0"/>
              </a:rPr>
              <a:t> è prodotto dalle interferenze con il ciclo del carbonio.</a:t>
            </a:r>
          </a:p>
          <a:p>
            <a:pPr eaLnBrk="1" hangingPunct="1">
              <a:lnSpc>
                <a:spcPct val="90000"/>
              </a:lnSpc>
            </a:pPr>
            <a:r>
              <a:rPr lang="it-IT" altLang="it-IT" sz="2400" smtClean="0">
                <a:solidFill>
                  <a:srgbClr val="FFFF00"/>
                </a:solidFill>
                <a:latin typeface="Comic Sans MS" pitchFamily="66" charset="0"/>
              </a:rPr>
              <a:t>L’accumulo di CO2 nell’atmosfera è ascrivibile a due attività umane:</a:t>
            </a:r>
          </a:p>
          <a:p>
            <a:pPr eaLnBrk="1" hangingPunct="1">
              <a:lnSpc>
                <a:spcPct val="90000"/>
              </a:lnSpc>
              <a:buFontTx/>
              <a:buChar char="-"/>
            </a:pPr>
            <a:r>
              <a:rPr lang="it-IT" altLang="it-IT" sz="2400" smtClean="0">
                <a:solidFill>
                  <a:srgbClr val="FFFF00"/>
                </a:solidFill>
                <a:latin typeface="Comic Sans MS" pitchFamily="66" charset="0"/>
              </a:rPr>
              <a:t>Impiego dei combustibili fossili.</a:t>
            </a:r>
          </a:p>
          <a:p>
            <a:pPr eaLnBrk="1" hangingPunct="1">
              <a:lnSpc>
                <a:spcPct val="90000"/>
              </a:lnSpc>
              <a:buFontTx/>
              <a:buChar char="-"/>
            </a:pPr>
            <a:r>
              <a:rPr lang="it-IT" altLang="it-IT" sz="2400" b="1" smtClean="0">
                <a:solidFill>
                  <a:srgbClr val="FFFF00"/>
                </a:solidFill>
                <a:latin typeface="Comic Sans MS" pitchFamily="66" charset="0"/>
              </a:rPr>
              <a:t>Deforestazione</a:t>
            </a:r>
            <a:r>
              <a:rPr lang="it-IT" altLang="it-IT" sz="2400" smtClean="0">
                <a:solidFill>
                  <a:srgbClr val="FFFF00"/>
                </a:solidFill>
                <a:latin typeface="Comic Sans MS" pitchFamily="66" charset="0"/>
              </a:rPr>
              <a:t> su grande scala.</a:t>
            </a:r>
          </a:p>
        </p:txBody>
      </p:sp>
      <p:pic>
        <p:nvPicPr>
          <p:cNvPr id="256003"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275"/>
            <a:ext cx="9174163"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61114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contenuto 2"/>
          <p:cNvSpPr>
            <a:spLocks noGrp="1"/>
          </p:cNvSpPr>
          <p:nvPr>
            <p:ph idx="1"/>
          </p:nvPr>
        </p:nvSpPr>
        <p:spPr>
          <a:xfrm>
            <a:off x="0" y="71438"/>
            <a:ext cx="9144000" cy="836612"/>
          </a:xfrm>
        </p:spPr>
        <p:txBody>
          <a:bodyPr/>
          <a:lstStyle/>
          <a:p>
            <a:pPr marL="0" indent="0" algn="just" eaLnBrk="1" hangingPunct="1">
              <a:lnSpc>
                <a:spcPct val="80000"/>
              </a:lnSpc>
              <a:buFontTx/>
              <a:buNone/>
              <a:defRPr/>
            </a:pPr>
            <a:r>
              <a:rPr lang="it-IT" sz="2000" dirty="0" smtClean="0">
                <a:solidFill>
                  <a:srgbClr val="FFFF00"/>
                </a:solidFill>
                <a:latin typeface="Comic Sans MS" pitchFamily="66" charset="0"/>
              </a:rPr>
              <a:t>Come in una serra la CO</a:t>
            </a:r>
            <a:r>
              <a:rPr lang="it-IT" sz="2000" baseline="-25000" dirty="0" smtClean="0">
                <a:solidFill>
                  <a:srgbClr val="FFFF00"/>
                </a:solidFill>
                <a:latin typeface="Comic Sans MS" pitchFamily="66" charset="0"/>
              </a:rPr>
              <a:t>2 </a:t>
            </a:r>
            <a:r>
              <a:rPr lang="it-IT" sz="2000" dirty="0" smtClean="0">
                <a:solidFill>
                  <a:srgbClr val="FFFF00"/>
                </a:solidFill>
                <a:latin typeface="Comic Sans MS" pitchFamily="66" charset="0"/>
              </a:rPr>
              <a:t>compie la stessa funzione delle pareti di vetro: le radiazioni solari la attraversano ma quelle riflesse dalla terra non riescono ad attraversarla e l’ atmosfera si riscalda.</a:t>
            </a:r>
          </a:p>
          <a:p>
            <a:pPr eaLnBrk="1" hangingPunct="1">
              <a:lnSpc>
                <a:spcPct val="80000"/>
              </a:lnSpc>
              <a:buFont typeface="Arial" charset="0"/>
              <a:buNone/>
              <a:defRPr/>
            </a:pPr>
            <a:endParaRPr lang="it-IT" sz="2000" dirty="0" smtClean="0">
              <a:solidFill>
                <a:srgbClr val="FFFF00"/>
              </a:solidFill>
              <a:latin typeface="Comic Sans MS" pitchFamily="66" charset="0"/>
            </a:endParaRPr>
          </a:p>
          <a:p>
            <a:pPr eaLnBrk="1" hangingPunct="1">
              <a:lnSpc>
                <a:spcPct val="80000"/>
              </a:lnSpc>
              <a:defRPr/>
            </a:pPr>
            <a:endParaRPr lang="it-IT" sz="2000" dirty="0" smtClean="0">
              <a:solidFill>
                <a:srgbClr val="FFFF00"/>
              </a:solidFill>
              <a:latin typeface="Comic Sans MS" pitchFamily="66" charset="0"/>
            </a:endParaRPr>
          </a:p>
        </p:txBody>
      </p:sp>
      <p:pic>
        <p:nvPicPr>
          <p:cNvPr id="257027" name="Picture 2" descr="http://nuke.catfishingitalia.it/Portals/0/effettoserra%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981075"/>
            <a:ext cx="92011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652443"/>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Grp="1"/>
          </p:cNvSpPr>
          <p:nvPr>
            <p:ph type="body" idx="1"/>
          </p:nvPr>
        </p:nvSpPr>
        <p:spPr>
          <a:xfrm>
            <a:off x="179388" y="188913"/>
            <a:ext cx="8964612" cy="2332037"/>
          </a:xfrm>
        </p:spPr>
        <p:txBody>
          <a:bodyPr/>
          <a:lstStyle/>
          <a:p>
            <a:pPr eaLnBrk="1" hangingPunct="1">
              <a:lnSpc>
                <a:spcPct val="80000"/>
              </a:lnSpc>
              <a:buFontTx/>
              <a:buNone/>
            </a:pPr>
            <a:r>
              <a:rPr lang="it-IT" altLang="it-IT" sz="2800" smtClean="0">
                <a:solidFill>
                  <a:srgbClr val="FFFF00"/>
                </a:solidFill>
                <a:latin typeface="Comic Sans MS" pitchFamily="66" charset="0"/>
              </a:rPr>
              <a:t>Conseguenze del surriscaldamaneto globale sono:</a:t>
            </a:r>
          </a:p>
          <a:p>
            <a:pPr eaLnBrk="1" hangingPunct="1">
              <a:lnSpc>
                <a:spcPct val="80000"/>
              </a:lnSpc>
              <a:buFontTx/>
              <a:buNone/>
            </a:pPr>
            <a:endParaRPr lang="it-IT" altLang="it-IT" sz="2400" smtClean="0">
              <a:solidFill>
                <a:srgbClr val="FFFF00"/>
              </a:solidFill>
              <a:latin typeface="Comic Sans MS" pitchFamily="66" charset="0"/>
            </a:endParaRPr>
          </a:p>
          <a:p>
            <a:pPr eaLnBrk="1" hangingPunct="1">
              <a:lnSpc>
                <a:spcPct val="80000"/>
              </a:lnSpc>
              <a:buFontTx/>
              <a:buNone/>
            </a:pPr>
            <a:r>
              <a:rPr lang="it-IT" altLang="it-IT" sz="2400" smtClean="0">
                <a:solidFill>
                  <a:srgbClr val="FFFF00"/>
                </a:solidFill>
                <a:latin typeface="Comic Sans MS" pitchFamily="66" charset="0"/>
              </a:rPr>
              <a:t>1. </a:t>
            </a:r>
            <a:r>
              <a:rPr lang="it-IT" altLang="it-IT" sz="2400" b="1" smtClean="0">
                <a:solidFill>
                  <a:srgbClr val="FFFF00"/>
                </a:solidFill>
                <a:latin typeface="Comic Sans MS" pitchFamily="66" charset="0"/>
              </a:rPr>
              <a:t>Scioglimento delle calotte polari e dei ghiacciai</a:t>
            </a:r>
            <a:r>
              <a:rPr lang="it-IT" altLang="it-IT" sz="2400" smtClean="0">
                <a:solidFill>
                  <a:srgbClr val="FFFF00"/>
                </a:solidFill>
                <a:latin typeface="Comic Sans MS" pitchFamily="66" charset="0"/>
              </a:rPr>
              <a:t> con aumento del livello del mare</a:t>
            </a:r>
          </a:p>
          <a:p>
            <a:pPr eaLnBrk="1" hangingPunct="1">
              <a:lnSpc>
                <a:spcPct val="80000"/>
              </a:lnSpc>
              <a:buFontTx/>
              <a:buNone/>
            </a:pPr>
            <a:endParaRPr lang="it-IT" altLang="it-IT" sz="2400" smtClean="0">
              <a:solidFill>
                <a:srgbClr val="FFFF00"/>
              </a:solidFill>
              <a:latin typeface="Comic Sans MS" pitchFamily="66" charset="0"/>
            </a:endParaRPr>
          </a:p>
          <a:p>
            <a:pPr eaLnBrk="1" hangingPunct="1">
              <a:lnSpc>
                <a:spcPct val="80000"/>
              </a:lnSpc>
              <a:buFontTx/>
              <a:buNone/>
            </a:pPr>
            <a:endParaRPr lang="it-IT" altLang="it-IT" sz="2400" smtClean="0">
              <a:solidFill>
                <a:srgbClr val="FFFF00"/>
              </a:solidFill>
              <a:latin typeface="Comic Sans MS" pitchFamily="66" charset="0"/>
            </a:endParaRPr>
          </a:p>
          <a:p>
            <a:pPr eaLnBrk="1" hangingPunct="1"/>
            <a:endParaRPr lang="it-IT" altLang="it-IT" sz="2400" smtClean="0">
              <a:solidFill>
                <a:srgbClr val="FFFF00"/>
              </a:solidFill>
              <a:latin typeface="Comic Sans MS" pitchFamily="66" charset="0"/>
            </a:endParaRPr>
          </a:p>
        </p:txBody>
      </p:sp>
      <p:pic>
        <p:nvPicPr>
          <p:cNvPr id="258051" name="Picture 4" descr="http://sites.google.com/site/omarmalisan/_/rsrc/1215647267974/riscaldamento-globale/temp%20dal%201860%20al%202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1773238"/>
            <a:ext cx="54705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Text Box 5"/>
          <p:cNvSpPr txBox="1">
            <a:spLocks noChangeArrowheads="1"/>
          </p:cNvSpPr>
          <p:nvPr/>
        </p:nvSpPr>
        <p:spPr bwMode="auto">
          <a:xfrm>
            <a:off x="180976" y="1773238"/>
            <a:ext cx="323889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lang="it-IT" altLang="it-IT" sz="2400" dirty="0">
                <a:solidFill>
                  <a:srgbClr val="FFFF00"/>
                </a:solidFill>
                <a:latin typeface="Comic Sans MS" pitchFamily="66" charset="0"/>
              </a:rPr>
              <a:t>2. </a:t>
            </a:r>
            <a:r>
              <a:rPr lang="it-IT" altLang="it-IT" sz="2400" b="1" dirty="0">
                <a:solidFill>
                  <a:srgbClr val="FFFF00"/>
                </a:solidFill>
                <a:latin typeface="Comic Sans MS" pitchFamily="66" charset="0"/>
              </a:rPr>
              <a:t>Spostamento delle fasce climatiche</a:t>
            </a:r>
            <a:r>
              <a:rPr lang="it-IT" altLang="it-IT" sz="2400" dirty="0">
                <a:solidFill>
                  <a:srgbClr val="FFFF00"/>
                </a:solidFill>
                <a:latin typeface="Comic Sans MS" pitchFamily="66" charset="0"/>
              </a:rPr>
              <a:t>  con variazioni nella temperatura media </a:t>
            </a:r>
          </a:p>
          <a:p>
            <a:pPr eaLnBrk="1" hangingPunct="1">
              <a:spcBef>
                <a:spcPct val="0"/>
              </a:spcBef>
              <a:buClrTx/>
              <a:buFontTx/>
              <a:buNone/>
            </a:pPr>
            <a:r>
              <a:rPr lang="it-IT" altLang="it-IT" sz="2400" dirty="0">
                <a:solidFill>
                  <a:srgbClr val="FFFF00"/>
                </a:solidFill>
                <a:latin typeface="Comic Sans MS" pitchFamily="66" charset="0"/>
              </a:rPr>
              <a:t>e nella piovosità che </a:t>
            </a:r>
          </a:p>
          <a:p>
            <a:pPr eaLnBrk="1" hangingPunct="1">
              <a:spcBef>
                <a:spcPct val="0"/>
              </a:spcBef>
              <a:buClrTx/>
              <a:buFontTx/>
              <a:buNone/>
            </a:pPr>
            <a:r>
              <a:rPr lang="it-IT" altLang="it-IT" sz="2400" dirty="0">
                <a:solidFill>
                  <a:srgbClr val="FFFF00"/>
                </a:solidFill>
                <a:latin typeface="Comic Sans MS" pitchFamily="66" charset="0"/>
              </a:rPr>
              <a:t>p</a:t>
            </a:r>
            <a:r>
              <a:rPr lang="it-IT" altLang="it-IT" sz="2400" dirty="0" smtClean="0">
                <a:solidFill>
                  <a:srgbClr val="FFFF00"/>
                </a:solidFill>
                <a:latin typeface="Comic Sans MS" pitchFamily="66" charset="0"/>
              </a:rPr>
              <a:t>otrebbero </a:t>
            </a:r>
            <a:r>
              <a:rPr lang="it-IT" altLang="it-IT" sz="2400" dirty="0" smtClean="0">
                <a:solidFill>
                  <a:srgbClr val="FFFF00"/>
                </a:solidFill>
                <a:latin typeface="Comic Sans MS" pitchFamily="66" charset="0"/>
              </a:rPr>
              <a:t>determinare:</a:t>
            </a:r>
            <a:endParaRPr lang="it-IT" altLang="it-IT" sz="2400" dirty="0" smtClean="0">
              <a:solidFill>
                <a:srgbClr val="FFFF00"/>
              </a:solidFill>
              <a:latin typeface="Comic Sans MS" pitchFamily="66" charset="0"/>
            </a:endParaRPr>
          </a:p>
          <a:p>
            <a:pPr eaLnBrk="1" hangingPunct="1">
              <a:spcBef>
                <a:spcPct val="0"/>
              </a:spcBef>
              <a:buClrTx/>
              <a:buFontTx/>
              <a:buNone/>
            </a:pPr>
            <a:endParaRPr lang="it-IT" altLang="it-IT" sz="2400" dirty="0">
              <a:solidFill>
                <a:srgbClr val="FFFF00"/>
              </a:solidFill>
              <a:latin typeface="Comic Sans MS" pitchFamily="66" charset="0"/>
            </a:endParaRPr>
          </a:p>
          <a:p>
            <a:pPr marL="342900" indent="-342900" eaLnBrk="1" hangingPunct="1">
              <a:spcBef>
                <a:spcPct val="0"/>
              </a:spcBef>
              <a:buClrTx/>
              <a:buFontTx/>
              <a:buChar char="-"/>
            </a:pPr>
            <a:r>
              <a:rPr lang="it-IT" altLang="it-IT" sz="2400" dirty="0" smtClean="0">
                <a:solidFill>
                  <a:srgbClr val="FFFF00"/>
                </a:solidFill>
                <a:latin typeface="Comic Sans MS" pitchFamily="66" charset="0"/>
              </a:rPr>
              <a:t>Crollo dell’agricoltura</a:t>
            </a:r>
          </a:p>
          <a:p>
            <a:pPr eaLnBrk="1" hangingPunct="1">
              <a:spcBef>
                <a:spcPct val="0"/>
              </a:spcBef>
              <a:buClrTx/>
              <a:buNone/>
            </a:pPr>
            <a:endParaRPr lang="it-IT" altLang="it-IT" sz="2400" dirty="0">
              <a:solidFill>
                <a:srgbClr val="FFFF00"/>
              </a:solidFill>
              <a:latin typeface="Comic Sans MS" pitchFamily="66" charset="0"/>
            </a:endParaRPr>
          </a:p>
          <a:p>
            <a:pPr eaLnBrk="1" hangingPunct="1">
              <a:spcBef>
                <a:spcPct val="0"/>
              </a:spcBef>
              <a:buClrTx/>
              <a:buFontTx/>
              <a:buNone/>
            </a:pPr>
            <a:r>
              <a:rPr lang="it-IT" altLang="it-IT" sz="2400" dirty="0">
                <a:solidFill>
                  <a:srgbClr val="FFFF00"/>
                </a:solidFill>
                <a:latin typeface="Comic Sans MS" pitchFamily="66" charset="0"/>
              </a:rPr>
              <a:t>- Danni notevoli alle foreste</a:t>
            </a:r>
          </a:p>
        </p:txBody>
      </p:sp>
    </p:spTree>
    <p:extLst>
      <p:ext uri="{BB962C8B-B14F-4D97-AF65-F5344CB8AC3E}">
        <p14:creationId xmlns:p14="http://schemas.microsoft.com/office/powerpoint/2010/main" val="259609037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Text Box 2"/>
          <p:cNvSpPr txBox="1">
            <a:spLocks noChangeArrowheads="1"/>
          </p:cNvSpPr>
          <p:nvPr/>
        </p:nvSpPr>
        <p:spPr bwMode="auto">
          <a:xfrm>
            <a:off x="179388" y="260350"/>
            <a:ext cx="88201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000" b="1">
                <a:solidFill>
                  <a:srgbClr val="FFFF00"/>
                </a:solidFill>
                <a:latin typeface="Comic Sans MS" pitchFamily="66" charset="0"/>
              </a:rPr>
              <a:t>…CI SONO STATI ANCHE  MOMENTI DI RAFFREDDAMENTO</a:t>
            </a:r>
          </a:p>
          <a:p>
            <a:pPr eaLnBrk="1" hangingPunct="1">
              <a:spcBef>
                <a:spcPct val="50000"/>
              </a:spcBef>
              <a:buClrTx/>
              <a:buFontTx/>
              <a:buNone/>
            </a:pPr>
            <a:endParaRPr lang="it-IT" altLang="it-IT" sz="2000" b="1">
              <a:solidFill>
                <a:srgbClr val="FFFF00"/>
              </a:solidFill>
              <a:latin typeface="Comic Sans MS" pitchFamily="66" charset="0"/>
            </a:endParaRPr>
          </a:p>
          <a:p>
            <a:pPr algn="ctr" eaLnBrk="1" hangingPunct="1">
              <a:spcBef>
                <a:spcPct val="50000"/>
              </a:spcBef>
              <a:buClrTx/>
              <a:buFontTx/>
              <a:buNone/>
            </a:pPr>
            <a:r>
              <a:rPr lang="it-IT" altLang="it-IT" sz="2000" b="1">
                <a:solidFill>
                  <a:srgbClr val="FFFF00"/>
                </a:solidFill>
                <a:latin typeface="Comic Sans MS" pitchFamily="66" charset="0"/>
              </a:rPr>
              <a:t>DURANTE LE GLACIAZIONI DEL QUATERNARIO LA TEMPERATURA MEDIA DELLA TERRA ERA DI SOLI 4 - 5 °C INFERIORE A QUELLA DI OGGI </a:t>
            </a:r>
          </a:p>
          <a:p>
            <a:pPr algn="ctr" eaLnBrk="1" hangingPunct="1">
              <a:spcBef>
                <a:spcPct val="50000"/>
              </a:spcBef>
              <a:buClrTx/>
              <a:buFontTx/>
              <a:buNone/>
            </a:pPr>
            <a:endParaRPr lang="it-IT" altLang="it-IT" sz="2000" b="1">
              <a:solidFill>
                <a:srgbClr val="FFFF00"/>
              </a:solidFill>
              <a:latin typeface="Comic Sans MS" pitchFamily="66" charset="0"/>
            </a:endParaRPr>
          </a:p>
          <a:p>
            <a:pPr eaLnBrk="1" hangingPunct="1">
              <a:spcBef>
                <a:spcPct val="50000"/>
              </a:spcBef>
              <a:buClrTx/>
              <a:buFontTx/>
              <a:buNone/>
            </a:pPr>
            <a:endParaRPr lang="it-IT" altLang="it-IT" sz="2000" b="1">
              <a:solidFill>
                <a:srgbClr val="FFFF00"/>
              </a:solidFill>
              <a:latin typeface="Comic Sans MS" pitchFamily="66" charset="0"/>
            </a:endParaRPr>
          </a:p>
        </p:txBody>
      </p:sp>
      <p:graphicFrame>
        <p:nvGraphicFramePr>
          <p:cNvPr id="63491" name="Object 3"/>
          <p:cNvGraphicFramePr>
            <a:graphicFrameLocks noChangeAspect="1"/>
          </p:cNvGraphicFramePr>
          <p:nvPr/>
        </p:nvGraphicFramePr>
        <p:xfrm>
          <a:off x="0" y="2800350"/>
          <a:ext cx="9144000" cy="4057650"/>
        </p:xfrm>
        <a:graphic>
          <a:graphicData uri="http://schemas.openxmlformats.org/presentationml/2006/ole">
            <mc:AlternateContent xmlns:mc="http://schemas.openxmlformats.org/markup-compatibility/2006">
              <mc:Choice xmlns:v="urn:schemas-microsoft-com:vml" Requires="v">
                <p:oleObj spid="_x0000_s351238" name="CorelPhotoPaint.Image.10" r:id="rId3" imgW="5138503" imgH="2279716" progId="">
                  <p:embed/>
                </p:oleObj>
              </mc:Choice>
              <mc:Fallback>
                <p:oleObj name="CorelPhotoPaint.Image.10" r:id="rId3" imgW="5138503" imgH="227971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00350"/>
                        <a:ext cx="91440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2" name="Text Box 4"/>
          <p:cNvSpPr txBox="1">
            <a:spLocks noChangeArrowheads="1"/>
          </p:cNvSpPr>
          <p:nvPr/>
        </p:nvSpPr>
        <p:spPr bwMode="auto">
          <a:xfrm>
            <a:off x="0" y="61658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1800" b="1">
                <a:solidFill>
                  <a:srgbClr val="000099"/>
                </a:solidFill>
                <a:latin typeface="Comic Sans MS" pitchFamily="66" charset="0"/>
              </a:rPr>
              <a:t>AMERICA DEL NORD ED EUROPA 20.000 ANNI FA – ULTIMA FASE WURM</a:t>
            </a:r>
          </a:p>
        </p:txBody>
      </p:sp>
    </p:spTree>
    <p:extLst>
      <p:ext uri="{BB962C8B-B14F-4D97-AF65-F5344CB8AC3E}">
        <p14:creationId xmlns:p14="http://schemas.microsoft.com/office/powerpoint/2010/main" val="122673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92610">
                                            <p:txEl>
                                              <p:pRg st="2" end="2"/>
                                            </p:txEl>
                                          </p:spTgt>
                                        </p:tgtEl>
                                        <p:attrNameLst>
                                          <p:attrName>style.visibility</p:attrName>
                                        </p:attrNameLst>
                                      </p:cBhvr>
                                      <p:to>
                                        <p:strVal val="visible"/>
                                      </p:to>
                                    </p:set>
                                    <p:anim calcmode="lin" valueType="num">
                                      <p:cBhvr additive="base">
                                        <p:cTn id="7" dur="1000" fill="hold"/>
                                        <p:tgtEl>
                                          <p:spTgt spid="1092610">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926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3634" name="Object 2"/>
          <p:cNvGraphicFramePr>
            <a:graphicFrameLocks noChangeAspect="1"/>
          </p:cNvGraphicFramePr>
          <p:nvPr/>
        </p:nvGraphicFramePr>
        <p:xfrm>
          <a:off x="0" y="1355725"/>
          <a:ext cx="9144000" cy="5502275"/>
        </p:xfrm>
        <a:graphic>
          <a:graphicData uri="http://schemas.openxmlformats.org/presentationml/2006/ole">
            <mc:AlternateContent xmlns:mc="http://schemas.openxmlformats.org/markup-compatibility/2006">
              <mc:Choice xmlns:v="urn:schemas-microsoft-com:vml" Requires="v">
                <p:oleObj spid="_x0000_s352262" name="CorelPhotoPaint.Image.10" r:id="rId3" imgW="6552658" imgH="3943786" progId="">
                  <p:embed/>
                </p:oleObj>
              </mc:Choice>
              <mc:Fallback>
                <p:oleObj name="CorelPhotoPaint.Image.10" r:id="rId3" imgW="6552658" imgH="394378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5725"/>
                        <a:ext cx="9144000" cy="550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5" name="Text Box 3"/>
          <p:cNvSpPr txBox="1">
            <a:spLocks noChangeArrowheads="1"/>
          </p:cNvSpPr>
          <p:nvPr/>
        </p:nvSpPr>
        <p:spPr bwMode="auto">
          <a:xfrm>
            <a:off x="0" y="260350"/>
            <a:ext cx="86756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400" b="1">
                <a:solidFill>
                  <a:srgbClr val="FFFF00"/>
                </a:solidFill>
                <a:latin typeface="Comic Sans MS" pitchFamily="66" charset="0"/>
              </a:rPr>
              <a:t>E L’EFFETTO SULLE COSTE ………</a:t>
            </a:r>
          </a:p>
          <a:p>
            <a:pPr eaLnBrk="1" hangingPunct="1">
              <a:spcBef>
                <a:spcPct val="50000"/>
              </a:spcBef>
              <a:buClrTx/>
              <a:buFontTx/>
              <a:buNone/>
            </a:pPr>
            <a:r>
              <a:rPr lang="it-IT" altLang="it-IT" sz="2400" b="1">
                <a:solidFill>
                  <a:srgbClr val="FFFF00"/>
                </a:solidFill>
                <a:latin typeface="Comic Sans MS" pitchFamily="66" charset="0"/>
              </a:rPr>
              <a:t>1. Ingressione			2. Regressione</a:t>
            </a:r>
          </a:p>
        </p:txBody>
      </p:sp>
      <p:sp>
        <p:nvSpPr>
          <p:cNvPr id="1093636" name="Text Box 4"/>
          <p:cNvSpPr txBox="1">
            <a:spLocks noChangeArrowheads="1"/>
          </p:cNvSpPr>
          <p:nvPr/>
        </p:nvSpPr>
        <p:spPr bwMode="auto">
          <a:xfrm>
            <a:off x="1187450" y="1412875"/>
            <a:ext cx="576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000000"/>
                </a:solidFill>
                <a:latin typeface="Comic Sans MS" pitchFamily="66" charset="0"/>
              </a:rPr>
              <a:t>1</a:t>
            </a:r>
          </a:p>
        </p:txBody>
      </p:sp>
      <p:sp>
        <p:nvSpPr>
          <p:cNvPr id="1093637" name="Text Box 5"/>
          <p:cNvSpPr txBox="1">
            <a:spLocks noChangeArrowheads="1"/>
          </p:cNvSpPr>
          <p:nvPr/>
        </p:nvSpPr>
        <p:spPr bwMode="auto">
          <a:xfrm>
            <a:off x="5651500" y="1412875"/>
            <a:ext cx="576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000000"/>
                </a:solidFill>
                <a:latin typeface="Comic Sans MS" pitchFamily="66" charset="0"/>
              </a:rPr>
              <a:t>2</a:t>
            </a:r>
          </a:p>
        </p:txBody>
      </p:sp>
    </p:spTree>
    <p:extLst>
      <p:ext uri="{BB962C8B-B14F-4D97-AF65-F5344CB8AC3E}">
        <p14:creationId xmlns:p14="http://schemas.microsoft.com/office/powerpoint/2010/main" val="383508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93634"/>
                                        </p:tgtEl>
                                        <p:attrNameLst>
                                          <p:attrName>style.visibility</p:attrName>
                                        </p:attrNameLst>
                                      </p:cBhvr>
                                      <p:to>
                                        <p:strVal val="visible"/>
                                      </p:to>
                                    </p:set>
                                    <p:anim calcmode="lin" valueType="num">
                                      <p:cBhvr>
                                        <p:cTn id="7" dur="1000" fill="hold"/>
                                        <p:tgtEl>
                                          <p:spTgt spid="1093634"/>
                                        </p:tgtEl>
                                        <p:attrNameLst>
                                          <p:attrName>ppt_w</p:attrName>
                                        </p:attrNameLst>
                                      </p:cBhvr>
                                      <p:tavLst>
                                        <p:tav tm="0">
                                          <p:val>
                                            <p:fltVal val="0"/>
                                          </p:val>
                                        </p:tav>
                                        <p:tav tm="100000">
                                          <p:val>
                                            <p:strVal val="#ppt_w"/>
                                          </p:val>
                                        </p:tav>
                                      </p:tavLst>
                                    </p:anim>
                                    <p:anim calcmode="lin" valueType="num">
                                      <p:cBhvr>
                                        <p:cTn id="8" dur="1000" fill="hold"/>
                                        <p:tgtEl>
                                          <p:spTgt spid="1093634"/>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93636"/>
                                        </p:tgtEl>
                                        <p:attrNameLst>
                                          <p:attrName>style.visibility</p:attrName>
                                        </p:attrNameLst>
                                      </p:cBhvr>
                                      <p:to>
                                        <p:strVal val="visible"/>
                                      </p:to>
                                    </p:set>
                                    <p:animEffect transition="in" filter="dissolve">
                                      <p:cBhvr>
                                        <p:cTn id="11" dur="500"/>
                                        <p:tgtEl>
                                          <p:spTgt spid="109363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93637"/>
                                        </p:tgtEl>
                                        <p:attrNameLst>
                                          <p:attrName>style.visibility</p:attrName>
                                        </p:attrNameLst>
                                      </p:cBhvr>
                                      <p:to>
                                        <p:strVal val="visible"/>
                                      </p:to>
                                    </p:set>
                                    <p:animEffect transition="in" filter="dissolve">
                                      <p:cBhvr>
                                        <p:cTn id="14" dur="500"/>
                                        <p:tgtEl>
                                          <p:spTgt spid="109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636" grpId="0"/>
      <p:bldP spid="1093637"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95288" y="1412875"/>
            <a:ext cx="83518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Ma non si è trattato di un semplice abbassamento di temperatura……ma di una serie di oscillazioni come vedete nella prossima slide</a:t>
            </a:r>
          </a:p>
        </p:txBody>
      </p:sp>
    </p:spTree>
    <p:extLst>
      <p:ext uri="{BB962C8B-B14F-4D97-AF65-F5344CB8AC3E}">
        <p14:creationId xmlns:p14="http://schemas.microsoft.com/office/powerpoint/2010/main" val="2811372142"/>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nvGraphicFramePr>
        <p:xfrm>
          <a:off x="0" y="0"/>
          <a:ext cx="9144000" cy="6923088"/>
        </p:xfrm>
        <a:graphic>
          <a:graphicData uri="http://schemas.openxmlformats.org/presentationml/2006/ole">
            <mc:AlternateContent xmlns:mc="http://schemas.openxmlformats.org/markup-compatibility/2006">
              <mc:Choice xmlns:v="urn:schemas-microsoft-com:vml" Requires="v">
                <p:oleObj spid="_x0000_s353286" name="CorelPhotoPaint.Image.10" r:id="rId3" imgW="6071114" imgH="4596004" progId="">
                  <p:embed/>
                </p:oleObj>
              </mc:Choice>
              <mc:Fallback>
                <p:oleObj name="CorelPhotoPaint.Image.10" r:id="rId3" imgW="6071114" imgH="459600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683" name="Text Box 3"/>
          <p:cNvSpPr txBox="1">
            <a:spLocks noChangeArrowheads="1"/>
          </p:cNvSpPr>
          <p:nvPr/>
        </p:nvSpPr>
        <p:spPr bwMode="auto">
          <a:xfrm>
            <a:off x="827088" y="5229225"/>
            <a:ext cx="22320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800">
                <a:solidFill>
                  <a:srgbClr val="663300"/>
                </a:solidFill>
                <a:latin typeface="Comic Sans MS" pitchFamily="66" charset="0"/>
              </a:rPr>
              <a:t>Inizio del quaternario</a:t>
            </a:r>
          </a:p>
          <a:p>
            <a:pPr eaLnBrk="1" hangingPunct="1">
              <a:spcBef>
                <a:spcPct val="50000"/>
              </a:spcBef>
              <a:buClrTx/>
              <a:buFontTx/>
              <a:buNone/>
            </a:pPr>
            <a:r>
              <a:rPr lang="it-IT" altLang="it-IT" sz="1800">
                <a:solidFill>
                  <a:srgbClr val="663300"/>
                </a:solidFill>
                <a:latin typeface="Comic Sans MS" pitchFamily="66" charset="0"/>
              </a:rPr>
              <a:t>1,8 Ma</a:t>
            </a:r>
          </a:p>
        </p:txBody>
      </p:sp>
      <p:sp>
        <p:nvSpPr>
          <p:cNvPr id="1095684" name="Text Box 4"/>
          <p:cNvSpPr txBox="1">
            <a:spLocks noChangeArrowheads="1"/>
          </p:cNvSpPr>
          <p:nvPr/>
        </p:nvSpPr>
        <p:spPr bwMode="auto">
          <a:xfrm>
            <a:off x="7019925" y="5300663"/>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800">
                <a:solidFill>
                  <a:srgbClr val="663300"/>
                </a:solidFill>
                <a:latin typeface="Comic Sans MS" pitchFamily="66" charset="0"/>
              </a:rPr>
              <a:t>Attuale</a:t>
            </a:r>
          </a:p>
        </p:txBody>
      </p:sp>
    </p:spTree>
    <p:extLst>
      <p:ext uri="{BB962C8B-B14F-4D97-AF65-F5344CB8AC3E}">
        <p14:creationId xmlns:p14="http://schemas.microsoft.com/office/powerpoint/2010/main" val="3682806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683"/>
                                        </p:tgtEl>
                                        <p:attrNameLst>
                                          <p:attrName>style.visibility</p:attrName>
                                        </p:attrNameLst>
                                      </p:cBhvr>
                                      <p:to>
                                        <p:strVal val="visible"/>
                                      </p:to>
                                    </p:set>
                                    <p:anim calcmode="lin" valueType="num">
                                      <p:cBhvr additive="base">
                                        <p:cTn id="7" dur="1000" fill="hold"/>
                                        <p:tgtEl>
                                          <p:spTgt spid="1095683"/>
                                        </p:tgtEl>
                                        <p:attrNameLst>
                                          <p:attrName>ppt_x</p:attrName>
                                        </p:attrNameLst>
                                      </p:cBhvr>
                                      <p:tavLst>
                                        <p:tav tm="0">
                                          <p:val>
                                            <p:strVal val="#ppt_x"/>
                                          </p:val>
                                        </p:tav>
                                        <p:tav tm="100000">
                                          <p:val>
                                            <p:strVal val="#ppt_x"/>
                                          </p:val>
                                        </p:tav>
                                      </p:tavLst>
                                    </p:anim>
                                    <p:anim calcmode="lin" valueType="num">
                                      <p:cBhvr additive="base">
                                        <p:cTn id="8" dur="1000" fill="hold"/>
                                        <p:tgtEl>
                                          <p:spTgt spid="10956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95684"/>
                                        </p:tgtEl>
                                        <p:attrNameLst>
                                          <p:attrName>style.visibility</p:attrName>
                                        </p:attrNameLst>
                                      </p:cBhvr>
                                      <p:to>
                                        <p:strVal val="visible"/>
                                      </p:to>
                                    </p:set>
                                    <p:anim calcmode="lin" valueType="num">
                                      <p:cBhvr additive="base">
                                        <p:cTn id="13" dur="1000" fill="hold"/>
                                        <p:tgtEl>
                                          <p:spTgt spid="1095684"/>
                                        </p:tgtEl>
                                        <p:attrNameLst>
                                          <p:attrName>ppt_x</p:attrName>
                                        </p:attrNameLst>
                                      </p:cBhvr>
                                      <p:tavLst>
                                        <p:tav tm="0">
                                          <p:val>
                                            <p:strVal val="#ppt_x"/>
                                          </p:val>
                                        </p:tav>
                                        <p:tav tm="100000">
                                          <p:val>
                                            <p:strVal val="#ppt_x"/>
                                          </p:val>
                                        </p:tav>
                                      </p:tavLst>
                                    </p:anim>
                                    <p:anim calcmode="lin" valueType="num">
                                      <p:cBhvr additive="base">
                                        <p:cTn id="14" dur="1000" fill="hold"/>
                                        <p:tgtEl>
                                          <p:spTgt spid="1095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3" grpId="0"/>
      <p:bldP spid="1095684"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323850" y="558800"/>
            <a:ext cx="856932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dirty="0">
                <a:solidFill>
                  <a:srgbClr val="FFFF00"/>
                </a:solidFill>
                <a:latin typeface="Comic Sans MS" pitchFamily="66" charset="0"/>
              </a:rPr>
              <a:t>E… circa 6.000 anni fa la temperatura era di 2 °C superiore a quella attuale</a:t>
            </a:r>
          </a:p>
          <a:p>
            <a:pPr algn="just" eaLnBrk="1" hangingPunct="1">
              <a:spcBef>
                <a:spcPct val="50000"/>
              </a:spcBef>
              <a:buClrTx/>
              <a:buFontTx/>
              <a:buNone/>
            </a:pPr>
            <a:endParaRPr lang="it-IT" altLang="it-IT" sz="2400" dirty="0">
              <a:solidFill>
                <a:srgbClr val="FFFF00"/>
              </a:solidFill>
              <a:latin typeface="Comic Sans MS" pitchFamily="66" charset="0"/>
            </a:endParaRPr>
          </a:p>
          <a:p>
            <a:pPr algn="just" eaLnBrk="1" hangingPunct="1">
              <a:spcBef>
                <a:spcPct val="50000"/>
              </a:spcBef>
              <a:buClrTx/>
              <a:buFontTx/>
              <a:buNone/>
            </a:pPr>
            <a:r>
              <a:rPr lang="it-IT" altLang="it-IT" sz="2400" dirty="0">
                <a:solidFill>
                  <a:srgbClr val="FFFF00"/>
                </a:solidFill>
                <a:latin typeface="Comic Sans MS" pitchFamily="66" charset="0"/>
              </a:rPr>
              <a:t>Variazioni modeste della temperatura (di pochi gradi) determinano drastici cambiamenti climatici</a:t>
            </a:r>
          </a:p>
          <a:p>
            <a:pPr algn="just" eaLnBrk="1" hangingPunct="1">
              <a:spcBef>
                <a:spcPct val="50000"/>
              </a:spcBef>
              <a:buClrTx/>
              <a:buFontTx/>
              <a:buNone/>
            </a:pPr>
            <a:endParaRPr lang="it-IT" altLang="it-IT" sz="2400" dirty="0">
              <a:solidFill>
                <a:srgbClr val="FFFF00"/>
              </a:solidFill>
              <a:latin typeface="Comic Sans MS" pitchFamily="66" charset="0"/>
            </a:endParaRPr>
          </a:p>
          <a:p>
            <a:pPr algn="just" eaLnBrk="1" hangingPunct="1">
              <a:spcBef>
                <a:spcPct val="50000"/>
              </a:spcBef>
              <a:buClrTx/>
              <a:buFontTx/>
              <a:buNone/>
            </a:pPr>
            <a:r>
              <a:rPr lang="it-IT" altLang="it-IT" sz="2400" dirty="0">
                <a:solidFill>
                  <a:srgbClr val="FFFF00"/>
                </a:solidFill>
                <a:latin typeface="Comic Sans MS" pitchFamily="66" charset="0"/>
              </a:rPr>
              <a:t>ORA in meno di 100 anni si è registrato un aumento di gas serra importante</a:t>
            </a:r>
          </a:p>
          <a:p>
            <a:pPr algn="just" eaLnBrk="1" hangingPunct="1">
              <a:spcBef>
                <a:spcPct val="50000"/>
              </a:spcBef>
              <a:buClrTx/>
              <a:buFontTx/>
              <a:buNone/>
            </a:pPr>
            <a:endParaRPr lang="it-IT" altLang="it-IT" sz="2400" dirty="0">
              <a:solidFill>
                <a:srgbClr val="FFFF00"/>
              </a:solidFill>
              <a:latin typeface="Comic Sans MS" pitchFamily="66" charset="0"/>
            </a:endParaRPr>
          </a:p>
          <a:p>
            <a:pPr algn="just" eaLnBrk="1" hangingPunct="1">
              <a:spcBef>
                <a:spcPct val="50000"/>
              </a:spcBef>
              <a:buClrTx/>
              <a:buFontTx/>
              <a:buNone/>
            </a:pPr>
            <a:r>
              <a:rPr lang="it-IT" altLang="it-IT" sz="2400" dirty="0">
                <a:solidFill>
                  <a:srgbClr val="FFFF00"/>
                </a:solidFill>
                <a:latin typeface="Comic Sans MS" pitchFamily="66" charset="0"/>
              </a:rPr>
              <a:t>La CO</a:t>
            </a:r>
            <a:r>
              <a:rPr lang="it-IT" altLang="it-IT" sz="2400" baseline="-25000" dirty="0">
                <a:solidFill>
                  <a:srgbClr val="FFFF00"/>
                </a:solidFill>
                <a:latin typeface="Comic Sans MS" pitchFamily="66" charset="0"/>
              </a:rPr>
              <a:t>2</a:t>
            </a:r>
            <a:r>
              <a:rPr lang="it-IT" altLang="it-IT" sz="2400" dirty="0">
                <a:solidFill>
                  <a:srgbClr val="FFFF00"/>
                </a:solidFill>
                <a:latin typeface="Comic Sans MS" pitchFamily="66" charset="0"/>
              </a:rPr>
              <a:t> è </a:t>
            </a:r>
            <a:r>
              <a:rPr lang="it-IT" altLang="it-IT" sz="2400" dirty="0" smtClean="0">
                <a:solidFill>
                  <a:srgbClr val="FFFF00"/>
                </a:solidFill>
                <a:latin typeface="Comic Sans MS" pitchFamily="66" charset="0"/>
              </a:rPr>
              <a:t>aumentata, </a:t>
            </a:r>
            <a:r>
              <a:rPr lang="it-IT" altLang="it-IT" sz="2400" dirty="0">
                <a:solidFill>
                  <a:srgbClr val="FFFF00"/>
                </a:solidFill>
                <a:latin typeface="Comic Sans MS" pitchFamily="66" charset="0"/>
              </a:rPr>
              <a:t>nell’era </a:t>
            </a:r>
            <a:r>
              <a:rPr lang="it-IT" altLang="it-IT" sz="2400" dirty="0" smtClean="0">
                <a:solidFill>
                  <a:srgbClr val="FFFF00"/>
                </a:solidFill>
                <a:latin typeface="Comic Sans MS" pitchFamily="66" charset="0"/>
              </a:rPr>
              <a:t>INDUSTRIALE, </a:t>
            </a:r>
            <a:r>
              <a:rPr lang="it-IT" altLang="it-IT" sz="2400" dirty="0">
                <a:solidFill>
                  <a:srgbClr val="FFFF00"/>
                </a:solidFill>
                <a:latin typeface="Comic Sans MS" pitchFamily="66" charset="0"/>
              </a:rPr>
              <a:t>dello stesso ordine di grandezza degli ultimi 20.000 anni</a:t>
            </a:r>
          </a:p>
          <a:p>
            <a:pPr algn="just" eaLnBrk="1" hangingPunct="1">
              <a:spcBef>
                <a:spcPct val="50000"/>
              </a:spcBef>
              <a:buClrTx/>
              <a:buFontTx/>
              <a:buNone/>
            </a:pPr>
            <a:endParaRPr lang="it-IT" altLang="it-IT" sz="2400" dirty="0">
              <a:solidFill>
                <a:srgbClr val="FFFF00"/>
              </a:solidFill>
              <a:latin typeface="Comic Sans MS" pitchFamily="66" charset="0"/>
            </a:endParaRPr>
          </a:p>
          <a:p>
            <a:pPr algn="just" eaLnBrk="1" hangingPunct="1">
              <a:spcBef>
                <a:spcPct val="50000"/>
              </a:spcBef>
              <a:buClrTx/>
              <a:buFontTx/>
              <a:buNone/>
            </a:pPr>
            <a:endParaRPr lang="it-IT" altLang="it-IT" sz="2400" dirty="0">
              <a:solidFill>
                <a:srgbClr val="FFFF00"/>
              </a:solidFill>
              <a:latin typeface="Comic Sans MS" pitchFamily="66" charset="0"/>
            </a:endParaRPr>
          </a:p>
        </p:txBody>
      </p:sp>
    </p:spTree>
    <p:extLst>
      <p:ext uri="{BB962C8B-B14F-4D97-AF65-F5344CB8AC3E}">
        <p14:creationId xmlns:p14="http://schemas.microsoft.com/office/powerpoint/2010/main" val="3220765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96706">
                                            <p:txEl>
                                              <p:pRg st="2" end="2"/>
                                            </p:txEl>
                                          </p:spTgt>
                                        </p:tgtEl>
                                        <p:attrNameLst>
                                          <p:attrName>style.visibility</p:attrName>
                                        </p:attrNameLst>
                                      </p:cBhvr>
                                      <p:to>
                                        <p:strVal val="visible"/>
                                      </p:to>
                                    </p:set>
                                    <p:anim calcmode="lin" valueType="num">
                                      <p:cBhvr additive="base">
                                        <p:cTn id="7" dur="1000" fill="hold"/>
                                        <p:tgtEl>
                                          <p:spTgt spid="1096706">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967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96706">
                                            <p:txEl>
                                              <p:pRg st="4" end="4"/>
                                            </p:txEl>
                                          </p:spTgt>
                                        </p:tgtEl>
                                        <p:attrNameLst>
                                          <p:attrName>style.visibility</p:attrName>
                                        </p:attrNameLst>
                                      </p:cBhvr>
                                      <p:to>
                                        <p:strVal val="visible"/>
                                      </p:to>
                                    </p:set>
                                    <p:anim calcmode="lin" valueType="num">
                                      <p:cBhvr additive="base">
                                        <p:cTn id="13" dur="1000" fill="hold"/>
                                        <p:tgtEl>
                                          <p:spTgt spid="1096706">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09670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96706">
                                            <p:txEl>
                                              <p:pRg st="6" end="6"/>
                                            </p:txEl>
                                          </p:spTgt>
                                        </p:tgtEl>
                                        <p:attrNameLst>
                                          <p:attrName>style.visibility</p:attrName>
                                        </p:attrNameLst>
                                      </p:cBhvr>
                                      <p:to>
                                        <p:strVal val="visible"/>
                                      </p:to>
                                    </p:set>
                                    <p:anim calcmode="lin" valueType="num">
                                      <p:cBhvr additive="base">
                                        <p:cTn id="19" dur="1000" fill="hold"/>
                                        <p:tgtEl>
                                          <p:spTgt spid="1096706">
                                            <p:txEl>
                                              <p:pRg st="6" end="6"/>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09670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nvGraphicFramePr>
        <p:xfrm>
          <a:off x="1187450" y="1700213"/>
          <a:ext cx="6769100" cy="5002212"/>
        </p:xfrm>
        <a:graphic>
          <a:graphicData uri="http://schemas.openxmlformats.org/presentationml/2006/ole">
            <mc:AlternateContent xmlns:mc="http://schemas.openxmlformats.org/markup-compatibility/2006">
              <mc:Choice xmlns:v="urn:schemas-microsoft-com:vml" Requires="v">
                <p:oleObj spid="_x0000_s354311" name="CorelPhotoPaint.Image.10" r:id="rId3" imgW="5180952" imgH="3828571" progId="">
                  <p:embed/>
                </p:oleObj>
              </mc:Choice>
              <mc:Fallback>
                <p:oleObj name="CorelPhotoPaint.Image.10" r:id="rId3" imgW="5180952" imgH="382857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00213"/>
                        <a:ext cx="6769100" cy="50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1" name="Text Box 3"/>
          <p:cNvSpPr txBox="1">
            <a:spLocks noChangeArrowheads="1"/>
          </p:cNvSpPr>
          <p:nvPr/>
        </p:nvSpPr>
        <p:spPr bwMode="auto">
          <a:xfrm>
            <a:off x="1979613" y="1628775"/>
            <a:ext cx="30241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000">
                <a:solidFill>
                  <a:srgbClr val="000099"/>
                </a:solidFill>
                <a:latin typeface="Comic Sans MS" pitchFamily="66" charset="0"/>
              </a:rPr>
              <a:t>Concentrazione di CO</a:t>
            </a:r>
            <a:r>
              <a:rPr lang="it-IT" altLang="it-IT" sz="2000" baseline="-25000">
                <a:solidFill>
                  <a:srgbClr val="000099"/>
                </a:solidFill>
                <a:latin typeface="Comic Sans MS" pitchFamily="66" charset="0"/>
              </a:rPr>
              <a:t>2</a:t>
            </a:r>
            <a:r>
              <a:rPr lang="it-IT" altLang="it-IT" sz="2000">
                <a:solidFill>
                  <a:srgbClr val="000099"/>
                </a:solidFill>
                <a:latin typeface="Comic Sans MS" pitchFamily="66" charset="0"/>
              </a:rPr>
              <a:t> nell’atmosfera in ppm</a:t>
            </a:r>
          </a:p>
        </p:txBody>
      </p:sp>
      <p:sp>
        <p:nvSpPr>
          <p:cNvPr id="68612" name="Text Box 4"/>
          <p:cNvSpPr txBox="1">
            <a:spLocks noChangeArrowheads="1"/>
          </p:cNvSpPr>
          <p:nvPr/>
        </p:nvSpPr>
        <p:spPr bwMode="auto">
          <a:xfrm>
            <a:off x="6948488" y="5157788"/>
            <a:ext cx="1908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800">
                <a:solidFill>
                  <a:srgbClr val="000099"/>
                </a:solidFill>
                <a:latin typeface="Comic Sans MS" pitchFamily="66" charset="0"/>
              </a:rPr>
              <a:t>Anni</a:t>
            </a:r>
          </a:p>
        </p:txBody>
      </p:sp>
      <p:sp>
        <p:nvSpPr>
          <p:cNvPr id="68613" name="Text Box 5"/>
          <p:cNvSpPr txBox="1">
            <a:spLocks noChangeArrowheads="1"/>
          </p:cNvSpPr>
          <p:nvPr/>
        </p:nvSpPr>
        <p:spPr bwMode="auto">
          <a:xfrm>
            <a:off x="900113" y="188913"/>
            <a:ext cx="72723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b="1" dirty="0">
                <a:solidFill>
                  <a:srgbClr val="000000"/>
                </a:solidFill>
                <a:latin typeface="Comic Sans MS" pitchFamily="66" charset="0"/>
              </a:rPr>
              <a:t>Valutazione della CO</a:t>
            </a:r>
            <a:r>
              <a:rPr lang="it-IT" altLang="it-IT" sz="2400" b="1" baseline="-25000" dirty="0">
                <a:solidFill>
                  <a:srgbClr val="000000"/>
                </a:solidFill>
                <a:latin typeface="Comic Sans MS" pitchFamily="66" charset="0"/>
              </a:rPr>
              <a:t>2 </a:t>
            </a:r>
            <a:r>
              <a:rPr lang="it-IT" altLang="it-IT" sz="2400" b="1" dirty="0">
                <a:solidFill>
                  <a:srgbClr val="000000"/>
                </a:solidFill>
                <a:latin typeface="Comic Sans MS" pitchFamily="66" charset="0"/>
              </a:rPr>
              <a:t>in ATMOSFERA a partire dalle carote prelevate in ANTARTICO</a:t>
            </a:r>
          </a:p>
          <a:p>
            <a:pPr algn="ctr" eaLnBrk="1" hangingPunct="1">
              <a:spcBef>
                <a:spcPct val="50000"/>
              </a:spcBef>
              <a:buClrTx/>
              <a:buFontTx/>
              <a:buNone/>
            </a:pPr>
            <a:r>
              <a:rPr lang="it-IT" altLang="it-IT" sz="1800" b="1" dirty="0">
                <a:solidFill>
                  <a:srgbClr val="000000"/>
                </a:solidFill>
                <a:latin typeface="Comic Sans MS" pitchFamily="66" charset="0"/>
              </a:rPr>
              <a:t>L’inizio dell’epoca INDUSTRIALE segna una crescita enorme </a:t>
            </a:r>
          </a:p>
        </p:txBody>
      </p:sp>
    </p:spTree>
    <p:extLst>
      <p:ext uri="{BB962C8B-B14F-4D97-AF65-F5344CB8AC3E}">
        <p14:creationId xmlns:p14="http://schemas.microsoft.com/office/powerpoint/2010/main" val="284752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pPr eaLnBrk="1" hangingPunct="1">
              <a:defRPr/>
            </a:pPr>
            <a:endParaRPr lang="it-IT" smtClean="0"/>
          </a:p>
        </p:txBody>
      </p:sp>
      <p:sp>
        <p:nvSpPr>
          <p:cNvPr id="48131" name="Rectangle 3"/>
          <p:cNvSpPr>
            <a:spLocks noGrp="1" noChangeArrowheads="1" noTextEdit="1"/>
          </p:cNvSpPr>
          <p:nvPr>
            <p:ph type="clipArt" sz="half" idx="1"/>
          </p:nvPr>
        </p:nvSpPr>
        <p:spPr>
          <a:xfrm>
            <a:off x="457200" y="1600200"/>
            <a:ext cx="4033838" cy="4495800"/>
          </a:xfrm>
        </p:spPr>
      </p:sp>
      <p:sp>
        <p:nvSpPr>
          <p:cNvPr id="48132" name="Rectangle 4"/>
          <p:cNvSpPr>
            <a:spLocks noGrp="1" noChangeArrowheads="1"/>
          </p:cNvSpPr>
          <p:nvPr>
            <p:ph type="body" sz="half" idx="2"/>
          </p:nvPr>
        </p:nvSpPr>
        <p:spPr>
          <a:xfrm>
            <a:off x="4652963" y="1600200"/>
            <a:ext cx="4033837" cy="4495800"/>
          </a:xfrm>
        </p:spPr>
        <p:txBody>
          <a:bodyPr/>
          <a:lstStyle/>
          <a:p>
            <a:pPr eaLnBrk="1" hangingPunct="1"/>
            <a:endParaRPr lang="it-IT" altLang="it-IT" sz="2800" smtClean="0"/>
          </a:p>
        </p:txBody>
      </p:sp>
      <p:pic>
        <p:nvPicPr>
          <p:cNvPr id="48133" name="Picture 5" descr="levels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6" name="Rectangle 6"/>
          <p:cNvSpPr>
            <a:spLocks noChangeArrowheads="1"/>
          </p:cNvSpPr>
          <p:nvPr/>
        </p:nvSpPr>
        <p:spPr bwMode="auto">
          <a:xfrm>
            <a:off x="2195513" y="1125538"/>
            <a:ext cx="1806575" cy="579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b="1">
                <a:solidFill>
                  <a:srgbClr val="000099"/>
                </a:solidFill>
                <a:latin typeface="Comic Sans MS" pitchFamily="66" charset="0"/>
              </a:rPr>
              <a:t>biosfera</a:t>
            </a:r>
            <a:endParaRPr lang="it-IT" altLang="it-IT" b="1">
              <a:solidFill>
                <a:srgbClr val="000099"/>
              </a:solidFill>
              <a:latin typeface="Comic Sans MS" pitchFamily="66" charset="0"/>
            </a:endParaRPr>
          </a:p>
        </p:txBody>
      </p:sp>
      <p:sp>
        <p:nvSpPr>
          <p:cNvPr id="706567" name="Rectangle 7"/>
          <p:cNvSpPr>
            <a:spLocks noChangeArrowheads="1"/>
          </p:cNvSpPr>
          <p:nvPr/>
        </p:nvSpPr>
        <p:spPr bwMode="auto">
          <a:xfrm>
            <a:off x="3948113" y="1700213"/>
            <a:ext cx="2208212" cy="131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b="1">
                <a:solidFill>
                  <a:srgbClr val="000099"/>
                </a:solidFill>
                <a:latin typeface="Comic Sans MS" pitchFamily="66" charset="0"/>
              </a:rPr>
              <a:t>Organismo</a:t>
            </a:r>
          </a:p>
          <a:p>
            <a:pPr algn="ctr" eaLnBrk="1" hangingPunct="1">
              <a:spcBef>
                <a:spcPct val="50000"/>
              </a:spcBef>
              <a:buClrTx/>
              <a:buFontTx/>
              <a:buNone/>
            </a:pPr>
            <a:r>
              <a:rPr lang="it-IT" altLang="it-IT" b="1">
                <a:solidFill>
                  <a:srgbClr val="000099"/>
                </a:solidFill>
                <a:latin typeface="Comic Sans MS" pitchFamily="66" charset="0"/>
              </a:rPr>
              <a:t>(pesce)</a:t>
            </a:r>
          </a:p>
        </p:txBody>
      </p:sp>
      <p:sp>
        <p:nvSpPr>
          <p:cNvPr id="706568" name="Rectangle 8"/>
          <p:cNvSpPr>
            <a:spLocks noChangeArrowheads="1"/>
          </p:cNvSpPr>
          <p:nvPr/>
        </p:nvSpPr>
        <p:spPr bwMode="auto">
          <a:xfrm>
            <a:off x="6659563" y="5013325"/>
            <a:ext cx="2370137" cy="579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b="1">
                <a:solidFill>
                  <a:srgbClr val="000099"/>
                </a:solidFill>
                <a:latin typeface="Comic Sans MS" pitchFamily="66" charset="0"/>
              </a:rPr>
              <a:t>Popolazione</a:t>
            </a:r>
            <a:endParaRPr lang="it-IT" altLang="it-IT" b="1">
              <a:solidFill>
                <a:srgbClr val="000099"/>
              </a:solidFill>
              <a:latin typeface="Comic Sans MS" pitchFamily="66" charset="0"/>
            </a:endParaRPr>
          </a:p>
        </p:txBody>
      </p:sp>
      <p:sp>
        <p:nvSpPr>
          <p:cNvPr id="706569" name="Rectangle 9"/>
          <p:cNvSpPr>
            <a:spLocks noChangeArrowheads="1"/>
          </p:cNvSpPr>
          <p:nvPr/>
        </p:nvSpPr>
        <p:spPr bwMode="auto">
          <a:xfrm>
            <a:off x="2195513" y="6092825"/>
            <a:ext cx="1920875" cy="579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b="1">
                <a:solidFill>
                  <a:srgbClr val="000099"/>
                </a:solidFill>
                <a:latin typeface="Comic Sans MS" pitchFamily="66" charset="0"/>
              </a:rPr>
              <a:t>Comunità</a:t>
            </a:r>
            <a:endParaRPr lang="it-IT" altLang="it-IT" b="1">
              <a:solidFill>
                <a:srgbClr val="000099"/>
              </a:solidFill>
              <a:latin typeface="Comic Sans MS" pitchFamily="66" charset="0"/>
            </a:endParaRPr>
          </a:p>
        </p:txBody>
      </p:sp>
      <p:sp>
        <p:nvSpPr>
          <p:cNvPr id="706570" name="Line 10"/>
          <p:cNvSpPr>
            <a:spLocks noChangeShapeType="1"/>
          </p:cNvSpPr>
          <p:nvPr/>
        </p:nvSpPr>
        <p:spPr bwMode="auto">
          <a:xfrm flipH="1">
            <a:off x="7164388" y="3213100"/>
            <a:ext cx="576262" cy="1439863"/>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706571" name="Line 11"/>
          <p:cNvSpPr>
            <a:spLocks noChangeShapeType="1"/>
          </p:cNvSpPr>
          <p:nvPr/>
        </p:nvSpPr>
        <p:spPr bwMode="auto">
          <a:xfrm flipH="1">
            <a:off x="4500563" y="5805488"/>
            <a:ext cx="1871662" cy="576262"/>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48140" name="AutoShape 12"/>
          <p:cNvSpPr>
            <a:spLocks noChangeArrowheads="1"/>
          </p:cNvSpPr>
          <p:nvPr/>
        </p:nvSpPr>
        <p:spPr bwMode="auto">
          <a:xfrm>
            <a:off x="2051050" y="3213100"/>
            <a:ext cx="1296988" cy="1655763"/>
          </a:xfrm>
          <a:prstGeom prst="upArrow">
            <a:avLst>
              <a:gd name="adj1" fmla="val 50000"/>
              <a:gd name="adj2" fmla="val 3191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567"/>
                                        </p:tgtEl>
                                        <p:attrNameLst>
                                          <p:attrName>style.visibility</p:attrName>
                                        </p:attrNameLst>
                                      </p:cBhvr>
                                      <p:to>
                                        <p:strVal val="visible"/>
                                      </p:to>
                                    </p:set>
                                    <p:animEffect transition="in" filter="dissolve">
                                      <p:cBhvr>
                                        <p:cTn id="7" dur="500"/>
                                        <p:tgtEl>
                                          <p:spTgt spid="7065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6570"/>
                                        </p:tgtEl>
                                        <p:attrNameLst>
                                          <p:attrName>style.visibility</p:attrName>
                                        </p:attrNameLst>
                                      </p:cBhvr>
                                      <p:to>
                                        <p:strVal val="visible"/>
                                      </p:to>
                                    </p:set>
                                    <p:animEffect transition="in" filter="dissolve">
                                      <p:cBhvr>
                                        <p:cTn id="12" dur="500"/>
                                        <p:tgtEl>
                                          <p:spTgt spid="7065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6568"/>
                                        </p:tgtEl>
                                        <p:attrNameLst>
                                          <p:attrName>style.visibility</p:attrName>
                                        </p:attrNameLst>
                                      </p:cBhvr>
                                      <p:to>
                                        <p:strVal val="visible"/>
                                      </p:to>
                                    </p:set>
                                    <p:animEffect transition="in" filter="dissolve">
                                      <p:cBhvr>
                                        <p:cTn id="17" dur="500"/>
                                        <p:tgtEl>
                                          <p:spTgt spid="7065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6571"/>
                                        </p:tgtEl>
                                        <p:attrNameLst>
                                          <p:attrName>style.visibility</p:attrName>
                                        </p:attrNameLst>
                                      </p:cBhvr>
                                      <p:to>
                                        <p:strVal val="visible"/>
                                      </p:to>
                                    </p:set>
                                    <p:animEffect transition="in" filter="dissolve">
                                      <p:cBhvr>
                                        <p:cTn id="22" dur="500"/>
                                        <p:tgtEl>
                                          <p:spTgt spid="7065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06569"/>
                                        </p:tgtEl>
                                        <p:attrNameLst>
                                          <p:attrName>style.visibility</p:attrName>
                                        </p:attrNameLst>
                                      </p:cBhvr>
                                      <p:to>
                                        <p:strVal val="visible"/>
                                      </p:to>
                                    </p:set>
                                    <p:animEffect transition="in" filter="dissolve">
                                      <p:cBhvr>
                                        <p:cTn id="27" dur="500"/>
                                        <p:tgtEl>
                                          <p:spTgt spid="7065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06566"/>
                                        </p:tgtEl>
                                        <p:attrNameLst>
                                          <p:attrName>style.visibility</p:attrName>
                                        </p:attrNameLst>
                                      </p:cBhvr>
                                      <p:to>
                                        <p:strVal val="visible"/>
                                      </p:to>
                                    </p:set>
                                    <p:animEffect transition="in" filter="dissolve">
                                      <p:cBhvr>
                                        <p:cTn id="32" dur="500"/>
                                        <p:tgtEl>
                                          <p:spTgt spid="70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6" grpId="0" animBg="1"/>
      <p:bldP spid="706567" grpId="0" animBg="1"/>
      <p:bldP spid="706568" grpId="0" animBg="1"/>
      <p:bldP spid="706569" grpId="0" animBg="1"/>
      <p:bldP spid="706570" grpId="0" animBg="1"/>
      <p:bldP spid="706571"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p:cNvGraphicFramePr>
            <a:graphicFrameLocks noChangeAspect="1"/>
          </p:cNvGraphicFramePr>
          <p:nvPr/>
        </p:nvGraphicFramePr>
        <p:xfrm>
          <a:off x="0" y="0"/>
          <a:ext cx="3832225" cy="6858000"/>
        </p:xfrm>
        <a:graphic>
          <a:graphicData uri="http://schemas.openxmlformats.org/presentationml/2006/ole">
            <mc:AlternateContent xmlns:mc="http://schemas.openxmlformats.org/markup-compatibility/2006">
              <mc:Choice xmlns:v="urn:schemas-microsoft-com:vml" Requires="v">
                <p:oleObj spid="_x0000_s355334" name="CorelPhotoPaint.Image.10" r:id="rId3" imgW="3212326" imgH="5748053" progId="">
                  <p:embed/>
                </p:oleObj>
              </mc:Choice>
              <mc:Fallback>
                <p:oleObj name="CorelPhotoPaint.Image.10" r:id="rId3" imgW="3212326" imgH="574805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32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8755" name="Text Box 3"/>
          <p:cNvSpPr txBox="1">
            <a:spLocks noChangeArrowheads="1"/>
          </p:cNvSpPr>
          <p:nvPr/>
        </p:nvSpPr>
        <p:spPr bwMode="auto">
          <a:xfrm>
            <a:off x="4643438" y="981075"/>
            <a:ext cx="38163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400" b="1">
                <a:solidFill>
                  <a:srgbClr val="FFFF00"/>
                </a:solidFill>
                <a:latin typeface="Comic Sans MS" pitchFamily="66" charset="0"/>
              </a:rPr>
              <a:t>OGGI</a:t>
            </a:r>
          </a:p>
          <a:p>
            <a:pPr eaLnBrk="1" hangingPunct="1">
              <a:spcBef>
                <a:spcPct val="50000"/>
              </a:spcBef>
              <a:buClrTx/>
              <a:buFontTx/>
              <a:buNone/>
            </a:pPr>
            <a:r>
              <a:rPr lang="it-IT" altLang="it-IT" sz="2400" b="1">
                <a:solidFill>
                  <a:srgbClr val="FFFF00"/>
                </a:solidFill>
                <a:latin typeface="Comic Sans MS" pitchFamily="66" charset="0"/>
              </a:rPr>
              <a:t>I tassi di CO</a:t>
            </a:r>
            <a:r>
              <a:rPr lang="it-IT" altLang="it-IT" sz="2400" b="1" baseline="-25000">
                <a:solidFill>
                  <a:srgbClr val="FFFF00"/>
                </a:solidFill>
                <a:latin typeface="Comic Sans MS" pitchFamily="66" charset="0"/>
              </a:rPr>
              <a:t>2</a:t>
            </a:r>
            <a:r>
              <a:rPr lang="it-IT" altLang="it-IT" sz="2400" b="1">
                <a:solidFill>
                  <a:srgbClr val="FFFF00"/>
                </a:solidFill>
                <a:latin typeface="Comic Sans MS" pitchFamily="66" charset="0"/>
              </a:rPr>
              <a:t> e di metano sono aumentati significativamente</a:t>
            </a:r>
          </a:p>
          <a:p>
            <a:pPr eaLnBrk="1" hangingPunct="1">
              <a:spcBef>
                <a:spcPct val="50000"/>
              </a:spcBef>
              <a:buClrTx/>
              <a:buFontTx/>
              <a:buNone/>
            </a:pPr>
            <a:r>
              <a:rPr lang="it-IT" altLang="it-IT" sz="2400" b="1">
                <a:solidFill>
                  <a:srgbClr val="FFFF00"/>
                </a:solidFill>
                <a:latin typeface="Comic Sans MS" pitchFamily="66" charset="0"/>
              </a:rPr>
              <a:t>Si possono mettere in relazione con un netto riscaldamento </a:t>
            </a:r>
          </a:p>
          <a:p>
            <a:pPr eaLnBrk="1" hangingPunct="1">
              <a:spcBef>
                <a:spcPct val="50000"/>
              </a:spcBef>
              <a:buClrTx/>
              <a:buFontTx/>
              <a:buNone/>
            </a:pPr>
            <a:r>
              <a:rPr lang="it-IT" altLang="it-IT" sz="2400" b="1">
                <a:solidFill>
                  <a:srgbClr val="FFFF00"/>
                </a:solidFill>
                <a:latin typeface="Comic Sans MS" pitchFamily="66" charset="0"/>
              </a:rPr>
              <a:t>ed un significativo aumento del livello del MARE</a:t>
            </a:r>
          </a:p>
        </p:txBody>
      </p:sp>
    </p:spTree>
    <p:extLst>
      <p:ext uri="{BB962C8B-B14F-4D97-AF65-F5344CB8AC3E}">
        <p14:creationId xmlns:p14="http://schemas.microsoft.com/office/powerpoint/2010/main" val="2016209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98755">
                                            <p:txEl>
                                              <p:pRg st="1" end="1"/>
                                            </p:txEl>
                                          </p:spTgt>
                                        </p:tgtEl>
                                        <p:attrNameLst>
                                          <p:attrName>style.visibility</p:attrName>
                                        </p:attrNameLst>
                                      </p:cBhvr>
                                      <p:to>
                                        <p:strVal val="visible"/>
                                      </p:to>
                                    </p:set>
                                    <p:anim calcmode="lin" valueType="num">
                                      <p:cBhvr additive="base">
                                        <p:cTn id="7" dur="1000" fill="hold"/>
                                        <p:tgtEl>
                                          <p:spTgt spid="1098755">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98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98755">
                                            <p:txEl>
                                              <p:pRg st="2" end="2"/>
                                            </p:txEl>
                                          </p:spTgt>
                                        </p:tgtEl>
                                        <p:attrNameLst>
                                          <p:attrName>style.visibility</p:attrName>
                                        </p:attrNameLst>
                                      </p:cBhvr>
                                      <p:to>
                                        <p:strVal val="visible"/>
                                      </p:to>
                                    </p:set>
                                    <p:anim calcmode="lin" valueType="num">
                                      <p:cBhvr additive="base">
                                        <p:cTn id="13" dur="1000" fill="hold"/>
                                        <p:tgtEl>
                                          <p:spTgt spid="1098755">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098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98755">
                                            <p:txEl>
                                              <p:pRg st="3" end="3"/>
                                            </p:txEl>
                                          </p:spTgt>
                                        </p:tgtEl>
                                        <p:attrNameLst>
                                          <p:attrName>style.visibility</p:attrName>
                                        </p:attrNameLst>
                                      </p:cBhvr>
                                      <p:to>
                                        <p:strVal val="visible"/>
                                      </p:to>
                                    </p:set>
                                    <p:anim calcmode="lin" valueType="num">
                                      <p:cBhvr additive="base">
                                        <p:cTn id="19" dur="1000" fill="hold"/>
                                        <p:tgtEl>
                                          <p:spTgt spid="109875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0987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250825" y="2060575"/>
          <a:ext cx="5040313" cy="4532313"/>
        </p:xfrm>
        <a:graphic>
          <a:graphicData uri="http://schemas.openxmlformats.org/presentationml/2006/ole">
            <mc:AlternateContent xmlns:mc="http://schemas.openxmlformats.org/markup-compatibility/2006">
              <mc:Choice xmlns:v="urn:schemas-microsoft-com:vml" Requires="v">
                <p:oleObj spid="_x0000_s356364" name="CorelPhotoPaint.Image.10" r:id="rId3" imgW="2779546" imgH="2499153" progId="">
                  <p:embed/>
                </p:oleObj>
              </mc:Choice>
              <mc:Fallback>
                <p:oleObj name="CorelPhotoPaint.Image.10" r:id="rId3" imgW="2779546" imgH="249915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060575"/>
                        <a:ext cx="5040313" cy="453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59" name="Text Box 3"/>
          <p:cNvSpPr txBox="1">
            <a:spLocks noChangeArrowheads="1"/>
          </p:cNvSpPr>
          <p:nvPr/>
        </p:nvSpPr>
        <p:spPr bwMode="auto">
          <a:xfrm>
            <a:off x="179388" y="404813"/>
            <a:ext cx="8713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b="1">
                <a:solidFill>
                  <a:srgbClr val="000000"/>
                </a:solidFill>
                <a:latin typeface="Comic Sans MS" pitchFamily="66" charset="0"/>
              </a:rPr>
              <a:t>Proporzioni relative dei diversi GAS SERRA risultanti dalle attività umane e responsabili del riscaldamento del pianeta</a:t>
            </a:r>
          </a:p>
        </p:txBody>
      </p:sp>
      <p:sp>
        <p:nvSpPr>
          <p:cNvPr id="1099780" name="Text Box 4"/>
          <p:cNvSpPr txBox="1">
            <a:spLocks noChangeArrowheads="1"/>
          </p:cNvSpPr>
          <p:nvPr/>
        </p:nvSpPr>
        <p:spPr bwMode="auto">
          <a:xfrm>
            <a:off x="1763713" y="2060575"/>
            <a:ext cx="1727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400">
                <a:solidFill>
                  <a:srgbClr val="000099"/>
                </a:solidFill>
              </a:rPr>
              <a:t>2 volte più potente di CO</a:t>
            </a:r>
            <a:r>
              <a:rPr lang="it-IT" altLang="it-IT" sz="1400" baseline="-25000">
                <a:solidFill>
                  <a:srgbClr val="000099"/>
                </a:solidFill>
              </a:rPr>
              <a:t>2</a:t>
            </a:r>
            <a:r>
              <a:rPr lang="it-IT" altLang="it-IT" sz="1400">
                <a:solidFill>
                  <a:srgbClr val="000099"/>
                </a:solidFill>
              </a:rPr>
              <a:t> –</a:t>
            </a:r>
            <a:r>
              <a:rPr lang="it-IT" altLang="it-IT" sz="1400" baseline="-25000">
                <a:solidFill>
                  <a:srgbClr val="000099"/>
                </a:solidFill>
              </a:rPr>
              <a:t> </a:t>
            </a:r>
            <a:r>
              <a:rPr lang="it-IT" altLang="it-IT" sz="1400">
                <a:solidFill>
                  <a:srgbClr val="000099"/>
                </a:solidFill>
              </a:rPr>
              <a:t>Aumenta dello 0,25%</a:t>
            </a:r>
          </a:p>
        </p:txBody>
      </p:sp>
      <p:sp>
        <p:nvSpPr>
          <p:cNvPr id="1099781" name="Rectangle 5"/>
          <p:cNvSpPr>
            <a:spLocks noChangeArrowheads="1"/>
          </p:cNvSpPr>
          <p:nvPr/>
        </p:nvSpPr>
        <p:spPr bwMode="auto">
          <a:xfrm>
            <a:off x="323850" y="2924175"/>
            <a:ext cx="12969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400">
                <a:solidFill>
                  <a:srgbClr val="000099"/>
                </a:solidFill>
              </a:rPr>
              <a:t>100 volte più potenti di CO</a:t>
            </a:r>
            <a:r>
              <a:rPr lang="it-IT" altLang="it-IT" sz="1400" baseline="-25000">
                <a:solidFill>
                  <a:srgbClr val="000099"/>
                </a:solidFill>
              </a:rPr>
              <a:t>2 </a:t>
            </a:r>
            <a:r>
              <a:rPr lang="it-IT" altLang="it-IT" sz="1400">
                <a:solidFill>
                  <a:srgbClr val="000099"/>
                </a:solidFill>
              </a:rPr>
              <a:t>– </a:t>
            </a:r>
            <a:r>
              <a:rPr lang="it-IT" altLang="it-IT" sz="1400" baseline="-25000">
                <a:solidFill>
                  <a:srgbClr val="000099"/>
                </a:solidFill>
              </a:rPr>
              <a:t> </a:t>
            </a:r>
            <a:r>
              <a:rPr lang="it-IT" altLang="it-IT" sz="1400">
                <a:solidFill>
                  <a:srgbClr val="000099"/>
                </a:solidFill>
              </a:rPr>
              <a:t>Aumentano del 4%</a:t>
            </a:r>
          </a:p>
        </p:txBody>
      </p:sp>
      <p:sp>
        <p:nvSpPr>
          <p:cNvPr id="1099782" name="Rectangle 6"/>
          <p:cNvSpPr>
            <a:spLocks noChangeArrowheads="1"/>
          </p:cNvSpPr>
          <p:nvPr/>
        </p:nvSpPr>
        <p:spPr bwMode="auto">
          <a:xfrm>
            <a:off x="611188" y="5229225"/>
            <a:ext cx="10795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1400">
                <a:solidFill>
                  <a:srgbClr val="000099"/>
                </a:solidFill>
              </a:rPr>
              <a:t>20 volte più potente di CO2</a:t>
            </a:r>
          </a:p>
          <a:p>
            <a:pPr eaLnBrk="1" hangingPunct="1">
              <a:spcBef>
                <a:spcPct val="50000"/>
              </a:spcBef>
              <a:buClrTx/>
              <a:buFontTx/>
              <a:buNone/>
            </a:pPr>
            <a:r>
              <a:rPr lang="it-IT" altLang="it-IT" sz="1400">
                <a:solidFill>
                  <a:srgbClr val="000099"/>
                </a:solidFill>
              </a:rPr>
              <a:t>Aumenta dello 0,7%</a:t>
            </a:r>
          </a:p>
        </p:txBody>
      </p:sp>
      <p:graphicFrame>
        <p:nvGraphicFramePr>
          <p:cNvPr id="70663" name="Object 7"/>
          <p:cNvGraphicFramePr>
            <a:graphicFrameLocks noChangeAspect="1"/>
          </p:cNvGraphicFramePr>
          <p:nvPr/>
        </p:nvGraphicFramePr>
        <p:xfrm>
          <a:off x="5292725" y="1749425"/>
          <a:ext cx="3598863" cy="2408238"/>
        </p:xfrm>
        <a:graphic>
          <a:graphicData uri="http://schemas.openxmlformats.org/presentationml/2006/ole">
            <mc:AlternateContent xmlns:mc="http://schemas.openxmlformats.org/markup-compatibility/2006">
              <mc:Choice xmlns:v="urn:schemas-microsoft-com:vml" Requires="v">
                <p:oleObj spid="_x0000_s356365" name="CorelPhotoPaint.Image.10" r:id="rId5" imgW="1731121" imgH="1158144" progId="">
                  <p:embed/>
                </p:oleObj>
              </mc:Choice>
              <mc:Fallback>
                <p:oleObj name="CorelPhotoPaint.Image.10" r:id="rId5" imgW="1731121" imgH="115814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749425"/>
                        <a:ext cx="3598863"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9784" name="Text Box 8"/>
          <p:cNvSpPr txBox="1">
            <a:spLocks noChangeArrowheads="1"/>
          </p:cNvSpPr>
          <p:nvPr/>
        </p:nvSpPr>
        <p:spPr bwMode="auto">
          <a:xfrm>
            <a:off x="5148263" y="4292600"/>
            <a:ext cx="37449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it-IT" altLang="it-IT" sz="2400">
                <a:solidFill>
                  <a:srgbClr val="000000"/>
                </a:solidFill>
                <a:latin typeface="Comic Sans MS" pitchFamily="66" charset="0"/>
              </a:rPr>
              <a:t>Molti processi liberano CH</a:t>
            </a:r>
            <a:r>
              <a:rPr lang="it-IT" altLang="it-IT" sz="2400" baseline="-25000">
                <a:solidFill>
                  <a:srgbClr val="000000"/>
                </a:solidFill>
                <a:latin typeface="Comic Sans MS" pitchFamily="66" charset="0"/>
              </a:rPr>
              <a:t>4 </a:t>
            </a:r>
            <a:r>
              <a:rPr lang="it-IT" altLang="it-IT" sz="2400">
                <a:solidFill>
                  <a:srgbClr val="000000"/>
                </a:solidFill>
                <a:latin typeface="Comic Sans MS" pitchFamily="66" charset="0"/>
              </a:rPr>
              <a:t>es. la digestione dei ruminanti libera nell’atmosfera  200g di metano</a:t>
            </a:r>
            <a:r>
              <a:rPr lang="it-IT" altLang="it-IT" sz="2400">
                <a:solidFill>
                  <a:srgbClr val="000000"/>
                </a:solidFill>
              </a:rPr>
              <a:t> </a:t>
            </a:r>
            <a:r>
              <a:rPr lang="it-IT" altLang="it-IT" sz="2400">
                <a:solidFill>
                  <a:srgbClr val="000000"/>
                </a:solidFill>
                <a:latin typeface="Comic Sans MS" pitchFamily="66" charset="0"/>
              </a:rPr>
              <a:t>/bovino/giorno</a:t>
            </a:r>
          </a:p>
        </p:txBody>
      </p:sp>
    </p:spTree>
    <p:extLst>
      <p:ext uri="{BB962C8B-B14F-4D97-AF65-F5344CB8AC3E}">
        <p14:creationId xmlns:p14="http://schemas.microsoft.com/office/powerpoint/2010/main" val="201358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9782"/>
                                        </p:tgtEl>
                                        <p:attrNameLst>
                                          <p:attrName>style.visibility</p:attrName>
                                        </p:attrNameLst>
                                      </p:cBhvr>
                                      <p:to>
                                        <p:strVal val="visible"/>
                                      </p:to>
                                    </p:set>
                                    <p:anim calcmode="lin" valueType="num">
                                      <p:cBhvr additive="base">
                                        <p:cTn id="7" dur="1000" fill="hold"/>
                                        <p:tgtEl>
                                          <p:spTgt spid="1099782"/>
                                        </p:tgtEl>
                                        <p:attrNameLst>
                                          <p:attrName>ppt_x</p:attrName>
                                        </p:attrNameLst>
                                      </p:cBhvr>
                                      <p:tavLst>
                                        <p:tav tm="0">
                                          <p:val>
                                            <p:strVal val="#ppt_x"/>
                                          </p:val>
                                        </p:tav>
                                        <p:tav tm="100000">
                                          <p:val>
                                            <p:strVal val="#ppt_x"/>
                                          </p:val>
                                        </p:tav>
                                      </p:tavLst>
                                    </p:anim>
                                    <p:anim calcmode="lin" valueType="num">
                                      <p:cBhvr additive="base">
                                        <p:cTn id="8" dur="1000" fill="hold"/>
                                        <p:tgtEl>
                                          <p:spTgt spid="10997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99784"/>
                                        </p:tgtEl>
                                        <p:attrNameLst>
                                          <p:attrName>style.visibility</p:attrName>
                                        </p:attrNameLst>
                                      </p:cBhvr>
                                      <p:to>
                                        <p:strVal val="visible"/>
                                      </p:to>
                                    </p:set>
                                    <p:anim calcmode="lin" valueType="num">
                                      <p:cBhvr additive="base">
                                        <p:cTn id="13" dur="1000" fill="hold"/>
                                        <p:tgtEl>
                                          <p:spTgt spid="1099784"/>
                                        </p:tgtEl>
                                        <p:attrNameLst>
                                          <p:attrName>ppt_x</p:attrName>
                                        </p:attrNameLst>
                                      </p:cBhvr>
                                      <p:tavLst>
                                        <p:tav tm="0">
                                          <p:val>
                                            <p:strVal val="#ppt_x"/>
                                          </p:val>
                                        </p:tav>
                                        <p:tav tm="100000">
                                          <p:val>
                                            <p:strVal val="#ppt_x"/>
                                          </p:val>
                                        </p:tav>
                                      </p:tavLst>
                                    </p:anim>
                                    <p:anim calcmode="lin" valueType="num">
                                      <p:cBhvr additive="base">
                                        <p:cTn id="14" dur="1000" fill="hold"/>
                                        <p:tgtEl>
                                          <p:spTgt spid="10997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99780"/>
                                        </p:tgtEl>
                                        <p:attrNameLst>
                                          <p:attrName>style.visibility</p:attrName>
                                        </p:attrNameLst>
                                      </p:cBhvr>
                                      <p:to>
                                        <p:strVal val="visible"/>
                                      </p:to>
                                    </p:set>
                                    <p:anim calcmode="lin" valueType="num">
                                      <p:cBhvr additive="base">
                                        <p:cTn id="19" dur="1000" fill="hold"/>
                                        <p:tgtEl>
                                          <p:spTgt spid="1099780"/>
                                        </p:tgtEl>
                                        <p:attrNameLst>
                                          <p:attrName>ppt_x</p:attrName>
                                        </p:attrNameLst>
                                      </p:cBhvr>
                                      <p:tavLst>
                                        <p:tav tm="0">
                                          <p:val>
                                            <p:strVal val="#ppt_x"/>
                                          </p:val>
                                        </p:tav>
                                        <p:tav tm="100000">
                                          <p:val>
                                            <p:strVal val="#ppt_x"/>
                                          </p:val>
                                        </p:tav>
                                      </p:tavLst>
                                    </p:anim>
                                    <p:anim calcmode="lin" valueType="num">
                                      <p:cBhvr additive="base">
                                        <p:cTn id="20" dur="1000" fill="hold"/>
                                        <p:tgtEl>
                                          <p:spTgt spid="109978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99781"/>
                                        </p:tgtEl>
                                        <p:attrNameLst>
                                          <p:attrName>style.visibility</p:attrName>
                                        </p:attrNameLst>
                                      </p:cBhvr>
                                      <p:to>
                                        <p:strVal val="visible"/>
                                      </p:to>
                                    </p:set>
                                    <p:anim calcmode="lin" valueType="num">
                                      <p:cBhvr additive="base">
                                        <p:cTn id="25" dur="1000" fill="hold"/>
                                        <p:tgtEl>
                                          <p:spTgt spid="1099781"/>
                                        </p:tgtEl>
                                        <p:attrNameLst>
                                          <p:attrName>ppt_x</p:attrName>
                                        </p:attrNameLst>
                                      </p:cBhvr>
                                      <p:tavLst>
                                        <p:tav tm="0">
                                          <p:val>
                                            <p:strVal val="#ppt_x"/>
                                          </p:val>
                                        </p:tav>
                                        <p:tav tm="100000">
                                          <p:val>
                                            <p:strVal val="#ppt_x"/>
                                          </p:val>
                                        </p:tav>
                                      </p:tavLst>
                                    </p:anim>
                                    <p:anim calcmode="lin" valueType="num">
                                      <p:cBhvr additive="base">
                                        <p:cTn id="26" dur="1000" fill="hold"/>
                                        <p:tgtEl>
                                          <p:spTgt spid="1099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0" grpId="0"/>
      <p:bldP spid="1099781" grpId="0"/>
      <p:bldP spid="1099782" grpId="0"/>
      <p:bldP spid="1099784" grpId="0"/>
    </p:bldLst>
  </p:timing>
</p:sld>
</file>

<file path=ppt/slides/slide3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0" y="1268413"/>
          <a:ext cx="9144000" cy="2867025"/>
        </p:xfrm>
        <a:graphic>
          <a:graphicData uri="http://schemas.openxmlformats.org/presentationml/2006/ole">
            <mc:AlternateContent xmlns:mc="http://schemas.openxmlformats.org/markup-compatibility/2006">
              <mc:Choice xmlns:v="urn:schemas-microsoft-com:vml" Requires="v">
                <p:oleObj spid="_x0000_s357383" name="CorelPhotoPaint.Image.10" r:id="rId3" imgW="2621063" imgH="822613" progId="">
                  <p:embed/>
                </p:oleObj>
              </mc:Choice>
              <mc:Fallback>
                <p:oleObj name="CorelPhotoPaint.Image.10" r:id="rId3" imgW="2621063" imgH="82261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91440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3" name="Text Box 3"/>
          <p:cNvSpPr txBox="1">
            <a:spLocks noChangeArrowheads="1"/>
          </p:cNvSpPr>
          <p:nvPr/>
        </p:nvSpPr>
        <p:spPr bwMode="auto">
          <a:xfrm>
            <a:off x="0" y="3333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800">
                <a:solidFill>
                  <a:srgbClr val="000000"/>
                </a:solidFill>
                <a:latin typeface="Comic Sans MS" pitchFamily="66" charset="0"/>
              </a:rPr>
              <a:t>I paesi sviluppati sono i più grossi produttori di CO</a:t>
            </a:r>
            <a:r>
              <a:rPr lang="it-IT" altLang="it-IT" sz="2800" baseline="-25000">
                <a:solidFill>
                  <a:srgbClr val="000000"/>
                </a:solidFill>
                <a:latin typeface="Comic Sans MS" pitchFamily="66" charset="0"/>
              </a:rPr>
              <a:t>2</a:t>
            </a:r>
          </a:p>
        </p:txBody>
      </p:sp>
      <p:sp>
        <p:nvSpPr>
          <p:cNvPr id="1100804" name="Text Box 4"/>
          <p:cNvSpPr txBox="1">
            <a:spLocks noChangeArrowheads="1"/>
          </p:cNvSpPr>
          <p:nvPr/>
        </p:nvSpPr>
        <p:spPr bwMode="auto">
          <a:xfrm>
            <a:off x="0" y="3068638"/>
            <a:ext cx="26273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000">
                <a:solidFill>
                  <a:srgbClr val="000099"/>
                </a:solidFill>
                <a:latin typeface="Comic Sans MS" pitchFamily="66" charset="0"/>
              </a:rPr>
              <a:t>4 kg CO</a:t>
            </a:r>
            <a:r>
              <a:rPr lang="it-IT" altLang="it-IT" sz="2000" baseline="-25000">
                <a:solidFill>
                  <a:srgbClr val="000099"/>
                </a:solidFill>
                <a:latin typeface="Comic Sans MS" pitchFamily="66" charset="0"/>
              </a:rPr>
              <a:t>2</a:t>
            </a:r>
            <a:r>
              <a:rPr lang="it-IT" altLang="it-IT" sz="2000">
                <a:solidFill>
                  <a:srgbClr val="000099"/>
                </a:solidFill>
                <a:latin typeface="Comic Sans MS" pitchFamily="66" charset="0"/>
              </a:rPr>
              <a:t>/giorno</a:t>
            </a:r>
          </a:p>
          <a:p>
            <a:pPr algn="ctr" eaLnBrk="1" hangingPunct="1">
              <a:spcBef>
                <a:spcPct val="50000"/>
              </a:spcBef>
              <a:buClrTx/>
              <a:buFontTx/>
              <a:buNone/>
            </a:pPr>
            <a:r>
              <a:rPr lang="it-IT" altLang="it-IT" sz="2000">
                <a:solidFill>
                  <a:srgbClr val="000099"/>
                </a:solidFill>
                <a:latin typeface="Comic Sans MS" pitchFamily="66" charset="0"/>
              </a:rPr>
              <a:t>Italiano</a:t>
            </a:r>
          </a:p>
        </p:txBody>
      </p:sp>
      <p:sp>
        <p:nvSpPr>
          <p:cNvPr id="1100805" name="Text Box 5"/>
          <p:cNvSpPr txBox="1">
            <a:spLocks noChangeArrowheads="1"/>
          </p:cNvSpPr>
          <p:nvPr/>
        </p:nvSpPr>
        <p:spPr bwMode="auto">
          <a:xfrm>
            <a:off x="3132138" y="3068638"/>
            <a:ext cx="25923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000">
                <a:solidFill>
                  <a:srgbClr val="000099"/>
                </a:solidFill>
                <a:latin typeface="Comic Sans MS" pitchFamily="66" charset="0"/>
              </a:rPr>
              <a:t>15 kg CO</a:t>
            </a:r>
            <a:r>
              <a:rPr lang="it-IT" altLang="it-IT" sz="2000" baseline="-25000">
                <a:solidFill>
                  <a:srgbClr val="000099"/>
                </a:solidFill>
                <a:latin typeface="Comic Sans MS" pitchFamily="66" charset="0"/>
              </a:rPr>
              <a:t>2</a:t>
            </a:r>
            <a:r>
              <a:rPr lang="it-IT" altLang="it-IT" sz="2000">
                <a:solidFill>
                  <a:srgbClr val="000099"/>
                </a:solidFill>
                <a:latin typeface="Comic Sans MS" pitchFamily="66" charset="0"/>
              </a:rPr>
              <a:t>/giorno</a:t>
            </a:r>
          </a:p>
          <a:p>
            <a:pPr algn="ctr" eaLnBrk="1" hangingPunct="1">
              <a:spcBef>
                <a:spcPct val="50000"/>
              </a:spcBef>
              <a:buClrTx/>
              <a:buFontTx/>
              <a:buNone/>
            </a:pPr>
            <a:r>
              <a:rPr lang="it-IT" altLang="it-IT" sz="2000">
                <a:solidFill>
                  <a:srgbClr val="000099"/>
                </a:solidFill>
                <a:latin typeface="Comic Sans MS" pitchFamily="66" charset="0"/>
              </a:rPr>
              <a:t>Americano</a:t>
            </a:r>
          </a:p>
        </p:txBody>
      </p:sp>
      <p:sp>
        <p:nvSpPr>
          <p:cNvPr id="1100806" name="Rectangle 6"/>
          <p:cNvSpPr>
            <a:spLocks noChangeArrowheads="1"/>
          </p:cNvSpPr>
          <p:nvPr/>
        </p:nvSpPr>
        <p:spPr bwMode="auto">
          <a:xfrm>
            <a:off x="5940425" y="3141663"/>
            <a:ext cx="3203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lang="it-IT" altLang="it-IT" sz="2000">
                <a:solidFill>
                  <a:srgbClr val="000099"/>
                </a:solidFill>
                <a:latin typeface="Comic Sans MS" pitchFamily="66" charset="0"/>
              </a:rPr>
              <a:t>1 kg CO</a:t>
            </a:r>
            <a:r>
              <a:rPr lang="it-IT" altLang="it-IT" sz="2000" baseline="-25000">
                <a:solidFill>
                  <a:srgbClr val="000099"/>
                </a:solidFill>
                <a:latin typeface="Comic Sans MS" pitchFamily="66" charset="0"/>
              </a:rPr>
              <a:t>2</a:t>
            </a:r>
            <a:r>
              <a:rPr lang="it-IT" altLang="it-IT" sz="2000">
                <a:solidFill>
                  <a:srgbClr val="000099"/>
                </a:solidFill>
                <a:latin typeface="Comic Sans MS" pitchFamily="66" charset="0"/>
              </a:rPr>
              <a:t>/giorno</a:t>
            </a:r>
          </a:p>
          <a:p>
            <a:pPr eaLnBrk="1" hangingPunct="1">
              <a:spcBef>
                <a:spcPct val="0"/>
              </a:spcBef>
              <a:buClrTx/>
              <a:buFontTx/>
              <a:buNone/>
            </a:pPr>
            <a:r>
              <a:rPr lang="it-IT" altLang="it-IT" sz="2000">
                <a:solidFill>
                  <a:srgbClr val="000099"/>
                </a:solidFill>
                <a:latin typeface="Comic Sans MS" pitchFamily="66" charset="0"/>
              </a:rPr>
              <a:t>Africano o altro PVS</a:t>
            </a:r>
          </a:p>
        </p:txBody>
      </p:sp>
      <p:sp>
        <p:nvSpPr>
          <p:cNvPr id="1100807" name="Text Box 7"/>
          <p:cNvSpPr txBox="1">
            <a:spLocks noChangeArrowheads="1"/>
          </p:cNvSpPr>
          <p:nvPr/>
        </p:nvSpPr>
        <p:spPr bwMode="auto">
          <a:xfrm>
            <a:off x="179388" y="4210050"/>
            <a:ext cx="87137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dirty="0">
                <a:solidFill>
                  <a:srgbClr val="000000"/>
                </a:solidFill>
                <a:latin typeface="Comic Sans MS" pitchFamily="66" charset="0"/>
              </a:rPr>
              <a:t>Nel 1992 viene adottata una Convenzione Quadro per ulteriori programmi internazionali per bloccare il riscaldamento ……</a:t>
            </a:r>
          </a:p>
          <a:p>
            <a:pPr algn="just" eaLnBrk="1" hangingPunct="1">
              <a:spcBef>
                <a:spcPct val="50000"/>
              </a:spcBef>
              <a:buClrTx/>
              <a:buFontTx/>
              <a:buNone/>
            </a:pPr>
            <a:r>
              <a:rPr lang="it-IT" altLang="it-IT" sz="2400" dirty="0">
                <a:solidFill>
                  <a:srgbClr val="000000"/>
                </a:solidFill>
                <a:latin typeface="Comic Sans MS" pitchFamily="66" charset="0"/>
              </a:rPr>
              <a:t>Nel 1995 a Berlino si vede l’impossibilità di perseguire strategie efficaci </a:t>
            </a:r>
          </a:p>
          <a:p>
            <a:pPr algn="just" eaLnBrk="1" hangingPunct="1">
              <a:spcBef>
                <a:spcPct val="50000"/>
              </a:spcBef>
              <a:buClrTx/>
              <a:buFontTx/>
              <a:buNone/>
            </a:pPr>
            <a:r>
              <a:rPr lang="it-IT" altLang="it-IT" sz="2400" dirty="0">
                <a:solidFill>
                  <a:srgbClr val="000000"/>
                </a:solidFill>
                <a:latin typeface="Comic Sans MS" pitchFamily="66" charset="0"/>
              </a:rPr>
              <a:t>Due anni dopo 10.000 delegati si riuniscono a Kyoto…</a:t>
            </a:r>
          </a:p>
        </p:txBody>
      </p:sp>
    </p:spTree>
    <p:extLst>
      <p:ext uri="{BB962C8B-B14F-4D97-AF65-F5344CB8AC3E}">
        <p14:creationId xmlns:p14="http://schemas.microsoft.com/office/powerpoint/2010/main" val="327239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0804"/>
                                        </p:tgtEl>
                                        <p:attrNameLst>
                                          <p:attrName>style.visibility</p:attrName>
                                        </p:attrNameLst>
                                      </p:cBhvr>
                                      <p:to>
                                        <p:strVal val="visible"/>
                                      </p:to>
                                    </p:set>
                                    <p:anim calcmode="lin" valueType="num">
                                      <p:cBhvr additive="base">
                                        <p:cTn id="7" dur="1000" fill="hold"/>
                                        <p:tgtEl>
                                          <p:spTgt spid="1100804"/>
                                        </p:tgtEl>
                                        <p:attrNameLst>
                                          <p:attrName>ppt_x</p:attrName>
                                        </p:attrNameLst>
                                      </p:cBhvr>
                                      <p:tavLst>
                                        <p:tav tm="0">
                                          <p:val>
                                            <p:strVal val="#ppt_x"/>
                                          </p:val>
                                        </p:tav>
                                        <p:tav tm="100000">
                                          <p:val>
                                            <p:strVal val="#ppt_x"/>
                                          </p:val>
                                        </p:tav>
                                      </p:tavLst>
                                    </p:anim>
                                    <p:anim calcmode="lin" valueType="num">
                                      <p:cBhvr additive="base">
                                        <p:cTn id="8" dur="1000" fill="hold"/>
                                        <p:tgtEl>
                                          <p:spTgt spid="11008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0805"/>
                                        </p:tgtEl>
                                        <p:attrNameLst>
                                          <p:attrName>style.visibility</p:attrName>
                                        </p:attrNameLst>
                                      </p:cBhvr>
                                      <p:to>
                                        <p:strVal val="visible"/>
                                      </p:to>
                                    </p:set>
                                    <p:anim calcmode="lin" valueType="num">
                                      <p:cBhvr additive="base">
                                        <p:cTn id="13" dur="1000" fill="hold"/>
                                        <p:tgtEl>
                                          <p:spTgt spid="1100805"/>
                                        </p:tgtEl>
                                        <p:attrNameLst>
                                          <p:attrName>ppt_x</p:attrName>
                                        </p:attrNameLst>
                                      </p:cBhvr>
                                      <p:tavLst>
                                        <p:tav tm="0">
                                          <p:val>
                                            <p:strVal val="#ppt_x"/>
                                          </p:val>
                                        </p:tav>
                                        <p:tav tm="100000">
                                          <p:val>
                                            <p:strVal val="#ppt_x"/>
                                          </p:val>
                                        </p:tav>
                                      </p:tavLst>
                                    </p:anim>
                                    <p:anim calcmode="lin" valueType="num">
                                      <p:cBhvr additive="base">
                                        <p:cTn id="14" dur="1000" fill="hold"/>
                                        <p:tgtEl>
                                          <p:spTgt spid="110080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0806"/>
                                        </p:tgtEl>
                                        <p:attrNameLst>
                                          <p:attrName>style.visibility</p:attrName>
                                        </p:attrNameLst>
                                      </p:cBhvr>
                                      <p:to>
                                        <p:strVal val="visible"/>
                                      </p:to>
                                    </p:set>
                                    <p:anim calcmode="lin" valueType="num">
                                      <p:cBhvr additive="base">
                                        <p:cTn id="19" dur="1000" fill="hold"/>
                                        <p:tgtEl>
                                          <p:spTgt spid="1100806"/>
                                        </p:tgtEl>
                                        <p:attrNameLst>
                                          <p:attrName>ppt_x</p:attrName>
                                        </p:attrNameLst>
                                      </p:cBhvr>
                                      <p:tavLst>
                                        <p:tav tm="0">
                                          <p:val>
                                            <p:strVal val="#ppt_x"/>
                                          </p:val>
                                        </p:tav>
                                        <p:tav tm="100000">
                                          <p:val>
                                            <p:strVal val="#ppt_x"/>
                                          </p:val>
                                        </p:tav>
                                      </p:tavLst>
                                    </p:anim>
                                    <p:anim calcmode="lin" valueType="num">
                                      <p:cBhvr additive="base">
                                        <p:cTn id="20" dur="1000" fill="hold"/>
                                        <p:tgtEl>
                                          <p:spTgt spid="110080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00807"/>
                                        </p:tgtEl>
                                        <p:attrNameLst>
                                          <p:attrName>style.visibility</p:attrName>
                                        </p:attrNameLst>
                                      </p:cBhvr>
                                      <p:to>
                                        <p:strVal val="visible"/>
                                      </p:to>
                                    </p:set>
                                    <p:anim calcmode="lin" valueType="num">
                                      <p:cBhvr additive="base">
                                        <p:cTn id="25" dur="1000" fill="hold"/>
                                        <p:tgtEl>
                                          <p:spTgt spid="1100807"/>
                                        </p:tgtEl>
                                        <p:attrNameLst>
                                          <p:attrName>ppt_x</p:attrName>
                                        </p:attrNameLst>
                                      </p:cBhvr>
                                      <p:tavLst>
                                        <p:tav tm="0">
                                          <p:val>
                                            <p:strVal val="#ppt_x"/>
                                          </p:val>
                                        </p:tav>
                                        <p:tav tm="100000">
                                          <p:val>
                                            <p:strVal val="#ppt_x"/>
                                          </p:val>
                                        </p:tav>
                                      </p:tavLst>
                                    </p:anim>
                                    <p:anim calcmode="lin" valueType="num">
                                      <p:cBhvr additive="base">
                                        <p:cTn id="26" dur="1000" fill="hold"/>
                                        <p:tgtEl>
                                          <p:spTgt spid="1100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04" grpId="0"/>
      <p:bldP spid="1100805" grpId="0"/>
      <p:bldP spid="1100806" grpId="0"/>
      <p:bldP spid="1100807"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Text Box 2"/>
          <p:cNvSpPr txBox="1">
            <a:spLocks noChangeArrowheads="1"/>
          </p:cNvSpPr>
          <p:nvPr/>
        </p:nvSpPr>
        <p:spPr bwMode="auto">
          <a:xfrm>
            <a:off x="395288" y="765175"/>
            <a:ext cx="82804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b="1">
                <a:solidFill>
                  <a:srgbClr val="FFFF00"/>
                </a:solidFill>
                <a:latin typeface="Comic Sans MS" pitchFamily="66" charset="0"/>
              </a:rPr>
              <a:t>IMPORTANZA DELL’OZONO</a:t>
            </a:r>
          </a:p>
          <a:p>
            <a:pPr eaLnBrk="1" hangingPunct="1">
              <a:spcBef>
                <a:spcPct val="50000"/>
              </a:spcBef>
              <a:buClrTx/>
              <a:buFontTx/>
              <a:buNone/>
            </a:pPr>
            <a:endParaRPr lang="it-IT" altLang="it-IT" b="1">
              <a:solidFill>
                <a:srgbClr val="FFFF00"/>
              </a:solidFill>
              <a:latin typeface="Comic Sans MS" pitchFamily="66" charset="0"/>
            </a:endParaRPr>
          </a:p>
          <a:p>
            <a:pPr algn="ctr" eaLnBrk="1" hangingPunct="1">
              <a:spcBef>
                <a:spcPct val="50000"/>
              </a:spcBef>
              <a:buClrTx/>
              <a:buFontTx/>
              <a:buNone/>
            </a:pPr>
            <a:r>
              <a:rPr lang="it-IT" altLang="it-IT" sz="2800">
                <a:solidFill>
                  <a:srgbClr val="FFFF00"/>
                </a:solidFill>
                <a:latin typeface="Comic Sans MS" pitchFamily="66" charset="0"/>
              </a:rPr>
              <a:t>1% di O</a:t>
            </a:r>
            <a:r>
              <a:rPr lang="it-IT" altLang="it-IT" sz="2800" baseline="-25000">
                <a:solidFill>
                  <a:srgbClr val="FFFF00"/>
                </a:solidFill>
                <a:latin typeface="Comic Sans MS" pitchFamily="66" charset="0"/>
              </a:rPr>
              <a:t>3</a:t>
            </a:r>
            <a:r>
              <a:rPr lang="it-IT" altLang="it-IT" sz="2800">
                <a:solidFill>
                  <a:srgbClr val="FFFF00"/>
                </a:solidFill>
                <a:latin typeface="Comic Sans MS" pitchFamily="66" charset="0"/>
              </a:rPr>
              <a:t> in meno = 2% di UV in più</a:t>
            </a:r>
          </a:p>
          <a:p>
            <a:pPr algn="ctr" eaLnBrk="1" hangingPunct="1">
              <a:spcBef>
                <a:spcPct val="50000"/>
              </a:spcBef>
              <a:buClrTx/>
              <a:buFontTx/>
              <a:buNone/>
            </a:pPr>
            <a:endParaRPr lang="it-IT" altLang="it-IT" sz="2800">
              <a:solidFill>
                <a:srgbClr val="FFFF00"/>
              </a:solidFill>
              <a:latin typeface="Comic Sans MS" pitchFamily="66" charset="0"/>
            </a:endParaRPr>
          </a:p>
          <a:p>
            <a:pPr eaLnBrk="1" hangingPunct="1">
              <a:spcBef>
                <a:spcPct val="50000"/>
              </a:spcBef>
              <a:buClrTx/>
              <a:buFontTx/>
              <a:buNone/>
            </a:pPr>
            <a:r>
              <a:rPr lang="it-IT" altLang="it-IT" sz="2800" b="1">
                <a:solidFill>
                  <a:srgbClr val="FFFF00"/>
                </a:solidFill>
                <a:latin typeface="Comic Sans MS" pitchFamily="66" charset="0"/>
              </a:rPr>
              <a:t>Previsioni</a:t>
            </a:r>
            <a:r>
              <a:rPr lang="it-IT" altLang="it-IT" sz="2800">
                <a:solidFill>
                  <a:srgbClr val="FFFF00"/>
                </a:solidFill>
                <a:latin typeface="Comic Sans MS" pitchFamily="66" charset="0"/>
              </a:rPr>
              <a:t>: </a:t>
            </a:r>
          </a:p>
          <a:p>
            <a:pPr algn="just" eaLnBrk="1" hangingPunct="1">
              <a:spcBef>
                <a:spcPct val="50000"/>
              </a:spcBef>
              <a:buClrTx/>
              <a:buFontTx/>
              <a:buNone/>
            </a:pPr>
            <a:r>
              <a:rPr lang="it-IT" altLang="it-IT" sz="2800">
                <a:solidFill>
                  <a:srgbClr val="FFFF00"/>
                </a:solidFill>
                <a:latin typeface="Comic Sans MS" pitchFamily="66" charset="0"/>
              </a:rPr>
              <a:t>la diminuzione dell’Ozono provocherà negli AMERICANI nati prima del 2075 da 3 a 15 milioni di </a:t>
            </a:r>
            <a:r>
              <a:rPr lang="it-IT" altLang="it-IT" sz="2800" b="1">
                <a:solidFill>
                  <a:srgbClr val="FFFF00"/>
                </a:solidFill>
                <a:latin typeface="Comic Sans MS" pitchFamily="66" charset="0"/>
              </a:rPr>
              <a:t>CANCRO alla pelle</a:t>
            </a:r>
            <a:r>
              <a:rPr lang="it-IT" altLang="it-IT" sz="2800">
                <a:solidFill>
                  <a:srgbClr val="FFFF00"/>
                </a:solidFill>
                <a:latin typeface="Comic Sans MS" pitchFamily="66" charset="0"/>
              </a:rPr>
              <a:t> in più</a:t>
            </a:r>
          </a:p>
        </p:txBody>
      </p:sp>
    </p:spTree>
    <p:extLst>
      <p:ext uri="{BB962C8B-B14F-4D97-AF65-F5344CB8AC3E}">
        <p14:creationId xmlns:p14="http://schemas.microsoft.com/office/powerpoint/2010/main" val="4226436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1826">
                                            <p:txEl>
                                              <p:pRg st="2" end="2"/>
                                            </p:txEl>
                                          </p:spTgt>
                                        </p:tgtEl>
                                        <p:attrNameLst>
                                          <p:attrName>style.visibility</p:attrName>
                                        </p:attrNameLst>
                                      </p:cBhvr>
                                      <p:to>
                                        <p:strVal val="visible"/>
                                      </p:to>
                                    </p:set>
                                    <p:anim calcmode="lin" valueType="num">
                                      <p:cBhvr additive="base">
                                        <p:cTn id="7" dur="1000" fill="hold"/>
                                        <p:tgtEl>
                                          <p:spTgt spid="1101826">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018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01826">
                                            <p:txEl>
                                              <p:pRg st="4" end="4"/>
                                            </p:txEl>
                                          </p:spTgt>
                                        </p:tgtEl>
                                        <p:attrNameLst>
                                          <p:attrName>style.visibility</p:attrName>
                                        </p:attrNameLst>
                                      </p:cBhvr>
                                      <p:to>
                                        <p:strVal val="visible"/>
                                      </p:to>
                                    </p:set>
                                    <p:anim calcmode="lin" valueType="num">
                                      <p:cBhvr additive="base">
                                        <p:cTn id="13" dur="1000" fill="hold"/>
                                        <p:tgtEl>
                                          <p:spTgt spid="1101826">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1018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01826">
                                            <p:txEl>
                                              <p:pRg st="5" end="5"/>
                                            </p:txEl>
                                          </p:spTgt>
                                        </p:tgtEl>
                                        <p:attrNameLst>
                                          <p:attrName>style.visibility</p:attrName>
                                        </p:attrNameLst>
                                      </p:cBhvr>
                                      <p:to>
                                        <p:strVal val="visible"/>
                                      </p:to>
                                    </p:set>
                                    <p:anim calcmode="lin" valueType="num">
                                      <p:cBhvr additive="base">
                                        <p:cTn id="19" dur="1000" fill="hold"/>
                                        <p:tgtEl>
                                          <p:spTgt spid="1101826">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1018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Text Box 2"/>
          <p:cNvSpPr txBox="1">
            <a:spLocks noChangeArrowheads="1"/>
          </p:cNvSpPr>
          <p:nvPr/>
        </p:nvSpPr>
        <p:spPr bwMode="auto">
          <a:xfrm>
            <a:off x="179388" y="404813"/>
            <a:ext cx="8713787"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tx2"/>
              </a:buClr>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endParaRPr lang="it-IT" altLang="it-IT" sz="2400">
              <a:solidFill>
                <a:srgbClr val="FFFF00"/>
              </a:solidFill>
              <a:latin typeface="Comic Sans MS" pitchFamily="66" charset="0"/>
            </a:endParaRPr>
          </a:p>
          <a:p>
            <a:pPr eaLnBrk="1" hangingPunct="1">
              <a:spcBef>
                <a:spcPct val="50000"/>
              </a:spcBef>
              <a:buClrTx/>
              <a:buFontTx/>
              <a:buNone/>
            </a:pPr>
            <a:r>
              <a:rPr lang="it-IT" altLang="it-IT" sz="3600">
                <a:solidFill>
                  <a:srgbClr val="FFFF00"/>
                </a:solidFill>
                <a:latin typeface="Comic Sans MS" pitchFamily="66" charset="0"/>
              </a:rPr>
              <a:t>POSSIBILI DOMANDE</a:t>
            </a:r>
          </a:p>
          <a:p>
            <a:pPr eaLnBrk="1" hangingPunct="1">
              <a:spcBef>
                <a:spcPct val="50000"/>
              </a:spcBef>
              <a:buClrTx/>
              <a:buFontTx/>
              <a:buNone/>
            </a:pPr>
            <a:endParaRPr lang="it-IT" altLang="it-IT" sz="3600">
              <a:solidFill>
                <a:srgbClr val="FFFF00"/>
              </a:solidFill>
              <a:latin typeface="Comic Sans MS" pitchFamily="66" charset="0"/>
            </a:endParaRPr>
          </a:p>
          <a:p>
            <a:pPr eaLnBrk="1" hangingPunct="1">
              <a:spcBef>
                <a:spcPct val="50000"/>
              </a:spcBef>
              <a:buClrTx/>
            </a:pPr>
            <a:r>
              <a:rPr lang="it-IT" altLang="it-IT">
                <a:solidFill>
                  <a:srgbClr val="FFFF00"/>
                </a:solidFill>
                <a:latin typeface="Comic Sans MS" pitchFamily="66" charset="0"/>
              </a:rPr>
              <a:t> Quali le soluzioni ??</a:t>
            </a:r>
          </a:p>
          <a:p>
            <a:pPr eaLnBrk="1" hangingPunct="1">
              <a:spcBef>
                <a:spcPct val="50000"/>
              </a:spcBef>
              <a:buClrTx/>
            </a:pPr>
            <a:r>
              <a:rPr lang="it-IT" altLang="it-IT">
                <a:solidFill>
                  <a:srgbClr val="FFFF00"/>
                </a:solidFill>
                <a:latin typeface="Comic Sans MS" pitchFamily="66" charset="0"/>
              </a:rPr>
              <a:t> Esistono meccanismi di regolazione ??</a:t>
            </a:r>
          </a:p>
          <a:p>
            <a:pPr eaLnBrk="1" hangingPunct="1">
              <a:spcBef>
                <a:spcPct val="50000"/>
              </a:spcBef>
              <a:buClrTx/>
            </a:pPr>
            <a:r>
              <a:rPr lang="it-IT" altLang="it-IT">
                <a:solidFill>
                  <a:srgbClr val="FFFF00"/>
                </a:solidFill>
                <a:latin typeface="Comic Sans MS" pitchFamily="66" charset="0"/>
              </a:rPr>
              <a:t> Quali i sistemi per invertire la rotta ??</a:t>
            </a:r>
          </a:p>
          <a:p>
            <a:pPr eaLnBrk="1" hangingPunct="1">
              <a:spcBef>
                <a:spcPct val="50000"/>
              </a:spcBef>
              <a:buClrTx/>
            </a:pPr>
            <a:endParaRPr lang="it-IT" altLang="it-IT">
              <a:solidFill>
                <a:srgbClr val="FFFF00"/>
              </a:solidFill>
              <a:latin typeface="Comic Sans MS" pitchFamily="66" charset="0"/>
            </a:endParaRPr>
          </a:p>
          <a:p>
            <a:pPr eaLnBrk="1" hangingPunct="1">
              <a:spcBef>
                <a:spcPct val="50000"/>
              </a:spcBef>
              <a:buClrTx/>
              <a:buFontTx/>
              <a:buNone/>
            </a:pPr>
            <a:endParaRPr lang="it-IT" altLang="it-IT">
              <a:solidFill>
                <a:srgbClr val="FFFF00"/>
              </a:solidFill>
              <a:latin typeface="Comic Sans MS" pitchFamily="66" charset="0"/>
            </a:endParaRPr>
          </a:p>
        </p:txBody>
      </p:sp>
    </p:spTree>
    <p:extLst>
      <p:ext uri="{BB962C8B-B14F-4D97-AF65-F5344CB8AC3E}">
        <p14:creationId xmlns:p14="http://schemas.microsoft.com/office/powerpoint/2010/main" val="3534400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2850">
                                            <p:txEl>
                                              <p:pRg st="3" end="3"/>
                                            </p:txEl>
                                          </p:spTgt>
                                        </p:tgtEl>
                                        <p:attrNameLst>
                                          <p:attrName>style.visibility</p:attrName>
                                        </p:attrNameLst>
                                      </p:cBhvr>
                                      <p:to>
                                        <p:strVal val="visible"/>
                                      </p:to>
                                    </p:set>
                                    <p:anim calcmode="lin" valueType="num">
                                      <p:cBhvr additive="base">
                                        <p:cTn id="7" dur="1000" fill="hold"/>
                                        <p:tgtEl>
                                          <p:spTgt spid="1102850">
                                            <p:txEl>
                                              <p:pRg st="3" end="3"/>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028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02850">
                                            <p:txEl>
                                              <p:pRg st="4" end="4"/>
                                            </p:txEl>
                                          </p:spTgt>
                                        </p:tgtEl>
                                        <p:attrNameLst>
                                          <p:attrName>style.visibility</p:attrName>
                                        </p:attrNameLst>
                                      </p:cBhvr>
                                      <p:to>
                                        <p:strVal val="visible"/>
                                      </p:to>
                                    </p:set>
                                    <p:anim calcmode="lin" valueType="num">
                                      <p:cBhvr additive="base">
                                        <p:cTn id="13" dur="1000" fill="hold"/>
                                        <p:tgtEl>
                                          <p:spTgt spid="1102850">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1028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02850">
                                            <p:txEl>
                                              <p:pRg st="5" end="5"/>
                                            </p:txEl>
                                          </p:spTgt>
                                        </p:tgtEl>
                                        <p:attrNameLst>
                                          <p:attrName>style.visibility</p:attrName>
                                        </p:attrNameLst>
                                      </p:cBhvr>
                                      <p:to>
                                        <p:strVal val="visible"/>
                                      </p:to>
                                    </p:set>
                                    <p:anim calcmode="lin" valueType="num">
                                      <p:cBhvr additive="base">
                                        <p:cTn id="19" dur="1000" fill="hold"/>
                                        <p:tgtEl>
                                          <p:spTgt spid="1102850">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10285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260350"/>
            <a:ext cx="9144000" cy="1143000"/>
          </a:xfrm>
        </p:spPr>
        <p:txBody>
          <a:bodyPr/>
          <a:lstStyle/>
          <a:p>
            <a:pPr eaLnBrk="1" hangingPunct="1">
              <a:defRPr/>
            </a:pPr>
            <a:r>
              <a:rPr lang="en-US" dirty="0" smtClean="0">
                <a:solidFill>
                  <a:srgbClr val="FFFF00"/>
                </a:solidFill>
                <a:latin typeface="Comic Sans MS" pitchFamily="66" charset="0"/>
              </a:rPr>
              <a:t>I </a:t>
            </a:r>
            <a:r>
              <a:rPr lang="en-US" dirty="0" err="1" smtClean="0">
                <a:solidFill>
                  <a:srgbClr val="FFFF00"/>
                </a:solidFill>
                <a:latin typeface="Comic Sans MS" pitchFamily="66" charset="0"/>
              </a:rPr>
              <a:t>sistemi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viventi</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sono</a:t>
            </a:r>
            <a:r>
              <a:rPr lang="en-US" dirty="0" smtClean="0">
                <a:solidFill>
                  <a:srgbClr val="FFFF00"/>
                </a:solidFill>
                <a:latin typeface="Comic Sans MS" pitchFamily="66" charset="0"/>
              </a:rPr>
              <a:t> in continuo e </a:t>
            </a:r>
            <a:r>
              <a:rPr lang="en-US" dirty="0" err="1" smtClean="0">
                <a:solidFill>
                  <a:srgbClr val="FFFF00"/>
                </a:solidFill>
                <a:latin typeface="Comic Sans MS" pitchFamily="66" charset="0"/>
              </a:rPr>
              <a:t>costante</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cambiamento</a:t>
            </a:r>
            <a:endParaRPr lang="en-US" dirty="0" smtClean="0">
              <a:solidFill>
                <a:srgbClr val="FFFF00"/>
              </a:solidFill>
              <a:latin typeface="Comic Sans MS" pitchFamily="66" charset="0"/>
            </a:endParaRPr>
          </a:p>
        </p:txBody>
      </p:sp>
      <p:sp>
        <p:nvSpPr>
          <p:cNvPr id="259075" name="Rectangle 3"/>
          <p:cNvSpPr>
            <a:spLocks noGrp="1" noChangeArrowheads="1"/>
          </p:cNvSpPr>
          <p:nvPr>
            <p:ph type="body" idx="1"/>
          </p:nvPr>
        </p:nvSpPr>
        <p:spPr>
          <a:xfrm>
            <a:off x="323850" y="1916113"/>
            <a:ext cx="8639175" cy="4495800"/>
          </a:xfrm>
        </p:spPr>
        <p:txBody>
          <a:bodyPr/>
          <a:lstStyle/>
          <a:p>
            <a:pPr eaLnBrk="1" hangingPunct="1"/>
            <a:r>
              <a:rPr lang="en-US" altLang="it-IT" b="1" dirty="0" err="1" smtClean="0">
                <a:solidFill>
                  <a:srgbClr val="1F881A"/>
                </a:solidFill>
                <a:latin typeface="Comic Sans MS" pitchFamily="66" charset="0"/>
              </a:rPr>
              <a:t>Inerzia</a:t>
            </a:r>
            <a:r>
              <a:rPr lang="en-US" altLang="it-IT" b="1" dirty="0" smtClean="0">
                <a:solidFill>
                  <a:srgbClr val="1F881A"/>
                </a:solidFill>
                <a:latin typeface="Comic Sans MS" pitchFamily="66" charset="0"/>
              </a:rPr>
              <a:t>, </a:t>
            </a:r>
            <a:r>
              <a:rPr lang="en-US" altLang="it-IT" b="1" dirty="0" err="1" smtClean="0">
                <a:solidFill>
                  <a:srgbClr val="1F881A"/>
                </a:solidFill>
                <a:latin typeface="Comic Sans MS" pitchFamily="66" charset="0"/>
              </a:rPr>
              <a:t>persistenza</a:t>
            </a:r>
            <a:r>
              <a:rPr lang="en-US" altLang="it-IT" b="1" dirty="0" smtClean="0">
                <a:solidFill>
                  <a:srgbClr val="1F881A"/>
                </a:solidFill>
                <a:latin typeface="Comic Sans MS" pitchFamily="66" charset="0"/>
              </a:rPr>
              <a:t>, </a:t>
            </a:r>
            <a:r>
              <a:rPr lang="en-US" altLang="it-IT" b="1" dirty="0" err="1" smtClean="0">
                <a:solidFill>
                  <a:srgbClr val="1F881A"/>
                </a:solidFill>
                <a:latin typeface="Comic Sans MS" pitchFamily="66" charset="0"/>
              </a:rPr>
              <a:t>resistenza</a:t>
            </a:r>
            <a:endParaRPr lang="en-US" altLang="it-IT" b="1" dirty="0" smtClean="0">
              <a:solidFill>
                <a:srgbClr val="1F881A"/>
              </a:solidFill>
              <a:latin typeface="Comic Sans MS" pitchFamily="66" charset="0"/>
            </a:endParaRPr>
          </a:p>
          <a:p>
            <a:pPr lvl="1" eaLnBrk="1" hangingPunct="1"/>
            <a:r>
              <a:rPr lang="en-US" altLang="it-IT" dirty="0" err="1" smtClean="0">
                <a:solidFill>
                  <a:srgbClr val="FFFF00"/>
                </a:solidFill>
                <a:latin typeface="Comic Sans MS" pitchFamily="66" charset="0"/>
              </a:rPr>
              <a:t>Abilità</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dei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sistemi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viventi</a:t>
            </a:r>
            <a:r>
              <a:rPr lang="en-US" altLang="it-IT" dirty="0" smtClean="0">
                <a:solidFill>
                  <a:srgbClr val="FFFF00"/>
                </a:solidFill>
                <a:latin typeface="Comic Sans MS" pitchFamily="66" charset="0"/>
              </a:rPr>
              <a:t> a </a:t>
            </a:r>
            <a:r>
              <a:rPr lang="en-US" altLang="it-IT" dirty="0" err="1" smtClean="0">
                <a:solidFill>
                  <a:srgbClr val="FFFF00"/>
                </a:solidFill>
                <a:latin typeface="Comic Sans MS" pitchFamily="66" charset="0"/>
              </a:rPr>
              <a:t>resistere</a:t>
            </a:r>
            <a:r>
              <a:rPr lang="en-US" altLang="it-IT" dirty="0" smtClean="0">
                <a:solidFill>
                  <a:srgbClr val="FFFF00"/>
                </a:solidFill>
                <a:latin typeface="Comic Sans MS" pitchFamily="66" charset="0"/>
              </a:rPr>
              <a:t> </a:t>
            </a:r>
            <a:r>
              <a:rPr lang="en-US" altLang="it-IT" dirty="0">
                <a:solidFill>
                  <a:srgbClr val="FFFF00"/>
                </a:solidFill>
                <a:latin typeface="Comic Sans MS" pitchFamily="66" charset="0"/>
              </a:rPr>
              <a:t> </a:t>
            </a:r>
            <a:r>
              <a:rPr lang="en-US" altLang="it-IT" dirty="0" smtClean="0">
                <a:solidFill>
                  <a:srgbClr val="FFFF00"/>
                </a:solidFill>
                <a:latin typeface="Comic Sans MS" pitchFamily="66" charset="0"/>
              </a:rPr>
              <a:t>o a </a:t>
            </a:r>
            <a:r>
              <a:rPr lang="en-US" altLang="it-IT" dirty="0" err="1" smtClean="0">
                <a:solidFill>
                  <a:srgbClr val="FFFF00"/>
                </a:solidFill>
                <a:latin typeface="Comic Sans MS" pitchFamily="66" charset="0"/>
              </a:rPr>
              <a:t>sopravvivere</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dopo</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modesti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disturbi</a:t>
            </a:r>
            <a:endParaRPr lang="en-US" altLang="it-IT" dirty="0" smtClean="0">
              <a:solidFill>
                <a:srgbClr val="FFFF00"/>
              </a:solidFill>
              <a:latin typeface="Comic Sans MS" pitchFamily="66" charset="0"/>
            </a:endParaRPr>
          </a:p>
          <a:p>
            <a:pPr lvl="2" eaLnBrk="1" hangingPunct="1">
              <a:buFont typeface="Times" charset="0"/>
              <a:buNone/>
            </a:pPr>
            <a:endParaRPr lang="en-US" altLang="it-IT" sz="2800" b="1" dirty="0" smtClean="0">
              <a:solidFill>
                <a:srgbClr val="1F881A"/>
              </a:solidFill>
              <a:latin typeface="Comic Sans MS" pitchFamily="66" charset="0"/>
            </a:endParaRPr>
          </a:p>
          <a:p>
            <a:pPr eaLnBrk="1" hangingPunct="1"/>
            <a:r>
              <a:rPr lang="en-US" altLang="it-IT" b="1" dirty="0" err="1" smtClean="0">
                <a:solidFill>
                  <a:srgbClr val="1F881A"/>
                </a:solidFill>
                <a:latin typeface="Comic Sans MS" pitchFamily="66" charset="0"/>
              </a:rPr>
              <a:t>Resilienza</a:t>
            </a:r>
            <a:r>
              <a:rPr lang="en-US" altLang="it-IT" b="1" dirty="0" smtClean="0">
                <a:solidFill>
                  <a:srgbClr val="1F881A"/>
                </a:solidFill>
                <a:latin typeface="Comic Sans MS" pitchFamily="66" charset="0"/>
              </a:rPr>
              <a:t> </a:t>
            </a:r>
          </a:p>
          <a:p>
            <a:pPr lvl="1" eaLnBrk="1" hangingPunct="1"/>
            <a:r>
              <a:rPr lang="en-US" altLang="it-IT" dirty="0" err="1" smtClean="0">
                <a:solidFill>
                  <a:srgbClr val="FFFF00"/>
                </a:solidFill>
                <a:latin typeface="Comic Sans MS" pitchFamily="66" charset="0"/>
              </a:rPr>
              <a:t>Abilità</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dei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sistemi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viventi</a:t>
            </a:r>
            <a:r>
              <a:rPr lang="en-US" altLang="it-IT" dirty="0" smtClean="0">
                <a:solidFill>
                  <a:srgbClr val="FFFF00"/>
                </a:solidFill>
                <a:latin typeface="Comic Sans MS" pitchFamily="66" charset="0"/>
              </a:rPr>
              <a:t> a </a:t>
            </a:r>
            <a:r>
              <a:rPr lang="en-US" altLang="it-IT" dirty="0" err="1" smtClean="0">
                <a:solidFill>
                  <a:srgbClr val="FFFF00"/>
                </a:solidFill>
                <a:latin typeface="Comic Sans MS" pitchFamily="66" charset="0"/>
              </a:rPr>
              <a:t>ripristinarsi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attraverso</a:t>
            </a:r>
            <a:r>
              <a:rPr lang="en-US" altLang="it-IT" dirty="0" smtClean="0">
                <a:solidFill>
                  <a:srgbClr val="FFFF00"/>
                </a:solidFill>
                <a:latin typeface="Comic Sans MS" pitchFamily="66" charset="0"/>
              </a:rPr>
              <a:t> le </a:t>
            </a:r>
            <a:r>
              <a:rPr lang="en-US" altLang="it-IT" dirty="0" err="1" smtClean="0">
                <a:solidFill>
                  <a:srgbClr val="FFFF00"/>
                </a:solidFill>
                <a:latin typeface="Comic Sans MS" pitchFamily="66" charset="0"/>
              </a:rPr>
              <a:t>successioni</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secondarie</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dopo</a:t>
            </a:r>
            <a:r>
              <a:rPr lang="en-US" altLang="it-IT" dirty="0" smtClean="0">
                <a:solidFill>
                  <a:srgbClr val="FFFF00"/>
                </a:solidFill>
                <a:latin typeface="Comic Sans MS" pitchFamily="66" charset="0"/>
              </a:rPr>
              <a:t> un moderato </a:t>
            </a:r>
            <a:r>
              <a:rPr lang="en-US" altLang="it-IT" dirty="0" err="1" smtClean="0">
                <a:solidFill>
                  <a:srgbClr val="FFFF00"/>
                </a:solidFill>
                <a:latin typeface="Comic Sans MS" pitchFamily="66" charset="0"/>
              </a:rPr>
              <a:t>evento</a:t>
            </a:r>
            <a:r>
              <a:rPr lang="en-US" altLang="it-IT" dirty="0" smtClean="0">
                <a:solidFill>
                  <a:srgbClr val="FFFF00"/>
                </a:solidFill>
                <a:latin typeface="Comic Sans MS" pitchFamily="66" charset="0"/>
              </a:rPr>
              <a:t> </a:t>
            </a:r>
            <a:r>
              <a:rPr lang="en-US" altLang="it-IT" dirty="0" err="1" smtClean="0">
                <a:solidFill>
                  <a:srgbClr val="FFFF00"/>
                </a:solidFill>
                <a:latin typeface="Comic Sans MS" pitchFamily="66" charset="0"/>
              </a:rPr>
              <a:t>perturbativo</a:t>
            </a:r>
            <a:r>
              <a:rPr lang="en-US" altLang="it-IT" dirty="0" smtClean="0">
                <a:solidFill>
                  <a:srgbClr val="FFFF00"/>
                </a:solidFill>
                <a:latin typeface="Comic Sans MS" pitchFamily="66" charset="0"/>
              </a:rPr>
              <a:t> </a:t>
            </a:r>
          </a:p>
          <a:p>
            <a:pPr lvl="2" eaLnBrk="1" hangingPunct="1">
              <a:buFont typeface="Times" charset="0"/>
              <a:buNone/>
            </a:pPr>
            <a:endParaRPr lang="en-US" altLang="it-IT" sz="2800" dirty="0" smtClean="0">
              <a:latin typeface="Comic Sans MS" pitchFamily="66" charset="0"/>
            </a:endParaRPr>
          </a:p>
          <a:p>
            <a:pPr lvl="2" eaLnBrk="1" hangingPunct="1">
              <a:buFontTx/>
              <a:buNone/>
            </a:pPr>
            <a:endParaRPr lang="en-US" altLang="it-IT" sz="2800" dirty="0" smtClean="0">
              <a:latin typeface="Comic Sans MS" pitchFamily="66" charset="0"/>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7666" name="Text Box 2"/>
          <p:cNvSpPr txBox="1">
            <a:spLocks noChangeArrowheads="1"/>
          </p:cNvSpPr>
          <p:nvPr/>
        </p:nvSpPr>
        <p:spPr bwMode="auto">
          <a:xfrm>
            <a:off x="250825" y="981075"/>
            <a:ext cx="8353425" cy="3725863"/>
          </a:xfrm>
          <a:prstGeom prst="rect">
            <a:avLst/>
          </a:prstGeom>
          <a:noFill/>
          <a:ln w="9525">
            <a:noFill/>
            <a:miter lim="800000"/>
            <a:headEnd/>
            <a:tailEnd/>
          </a:ln>
          <a:effectLst/>
        </p:spPr>
        <p:txBody>
          <a:bodyPr>
            <a:spAutoFit/>
          </a:bodyPr>
          <a:lstStyle/>
          <a:p>
            <a:pPr>
              <a:defRPr/>
            </a:pPr>
            <a:r>
              <a:rPr lang="it-IT" sz="2800" b="1">
                <a:effectLst>
                  <a:outerShdw blurRad="38100" dist="38100" dir="2700000" algn="tl">
                    <a:srgbClr val="000000"/>
                  </a:outerShdw>
                </a:effectLst>
              </a:rPr>
              <a:t>GLI ECOSISTEMI SONO SISTEMI APERTI</a:t>
            </a:r>
          </a:p>
          <a:p>
            <a:pPr>
              <a:defRPr/>
            </a:pPr>
            <a:r>
              <a:rPr lang="it-IT" sz="2800"/>
              <a:t> </a:t>
            </a:r>
            <a:r>
              <a:rPr lang="it-IT" sz="2800">
                <a:latin typeface="Arial" charset="0"/>
                <a:cs typeface="Arial" charset="0"/>
              </a:rPr>
              <a:t>→ </a:t>
            </a:r>
            <a:r>
              <a:rPr lang="it-IT" sz="2800">
                <a:effectLst>
                  <a:outerShdw blurRad="38100" dist="38100" dir="2700000" algn="tl">
                    <a:srgbClr val="000000"/>
                  </a:outerShdw>
                </a:effectLst>
                <a:cs typeface="Arial" charset="0"/>
              </a:rPr>
              <a:t>LA </a:t>
            </a:r>
            <a:r>
              <a:rPr lang="it-IT" sz="2800" b="1">
                <a:effectLst>
                  <a:outerShdw blurRad="38100" dist="38100" dir="2700000" algn="tl">
                    <a:srgbClr val="000000"/>
                  </a:outerShdw>
                </a:effectLst>
                <a:cs typeface="Arial" charset="0"/>
              </a:rPr>
              <a:t>STABILITA’</a:t>
            </a:r>
            <a:r>
              <a:rPr lang="it-IT" sz="2800">
                <a:effectLst>
                  <a:outerShdw blurRad="38100" dist="38100" dir="2700000" algn="tl">
                    <a:srgbClr val="000000"/>
                  </a:outerShdw>
                </a:effectLst>
                <a:cs typeface="Arial" charset="0"/>
              </a:rPr>
              <a:t>  in ecologia NON ESISTE</a:t>
            </a:r>
          </a:p>
          <a:p>
            <a:pPr>
              <a:defRPr/>
            </a:pPr>
            <a:endParaRPr lang="it-IT" sz="2800">
              <a:cs typeface="Arial" charset="0"/>
            </a:endParaRPr>
          </a:p>
          <a:p>
            <a:pPr>
              <a:defRPr/>
            </a:pPr>
            <a:r>
              <a:rPr lang="it-IT" sz="2800" b="1">
                <a:effectLst>
                  <a:outerShdw blurRad="38100" dist="38100" dir="2700000" algn="tl">
                    <a:srgbClr val="000000"/>
                  </a:outerShdw>
                </a:effectLst>
                <a:cs typeface="Arial" charset="0"/>
              </a:rPr>
              <a:t>E’ UN EQUILIBRIO DINAMICO</a:t>
            </a:r>
          </a:p>
          <a:p>
            <a:pPr>
              <a:defRPr/>
            </a:pPr>
            <a:endParaRPr lang="it-IT" sz="2800" b="1">
              <a:effectLst>
                <a:outerShdw blurRad="38100" dist="38100" dir="2700000" algn="tl">
                  <a:srgbClr val="000000"/>
                </a:outerShdw>
              </a:effectLst>
              <a:cs typeface="Arial" charset="0"/>
            </a:endParaRPr>
          </a:p>
          <a:p>
            <a:pPr>
              <a:defRPr/>
            </a:pPr>
            <a:r>
              <a:rPr lang="it-IT" sz="2800" b="1">
                <a:effectLst>
                  <a:outerShdw blurRad="38100" dist="38100" dir="2700000" algn="tl">
                    <a:srgbClr val="000000"/>
                  </a:outerShdw>
                </a:effectLst>
                <a:cs typeface="Arial" charset="0"/>
              </a:rPr>
              <a:t>UNA CONTINUA TRASFORMAZIONE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97666">
                                            <p:txEl>
                                              <p:pRg st="3" end="3"/>
                                            </p:txEl>
                                          </p:spTgt>
                                        </p:tgtEl>
                                        <p:attrNameLst>
                                          <p:attrName>style.visibility</p:attrName>
                                        </p:attrNameLst>
                                      </p:cBhvr>
                                      <p:to>
                                        <p:strVal val="visible"/>
                                      </p:to>
                                    </p:set>
                                    <p:anim calcmode="lin" valueType="num">
                                      <p:cBhvr>
                                        <p:cTn id="7" dur="1000" fill="hold"/>
                                        <p:tgtEl>
                                          <p:spTgt spid="497666">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497666">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497666">
                                            <p:txEl>
                                              <p:pRg st="3" end="3"/>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97666">
                                            <p:txEl>
                                              <p:pRg st="5" end="5"/>
                                            </p:txEl>
                                          </p:spTgt>
                                        </p:tgtEl>
                                        <p:attrNameLst>
                                          <p:attrName>style.visibility</p:attrName>
                                        </p:attrNameLst>
                                      </p:cBhvr>
                                      <p:to>
                                        <p:strVal val="visible"/>
                                      </p:to>
                                    </p:set>
                                    <p:anim calcmode="lin" valueType="num">
                                      <p:cBhvr>
                                        <p:cTn id="14" dur="1000" fill="hold"/>
                                        <p:tgtEl>
                                          <p:spTgt spid="497666">
                                            <p:txEl>
                                              <p:pRg st="5" end="5"/>
                                            </p:txEl>
                                          </p:spTgt>
                                        </p:tgtEl>
                                        <p:attrNameLst>
                                          <p:attrName>ppt_w</p:attrName>
                                        </p:attrNameLst>
                                      </p:cBhvr>
                                      <p:tavLst>
                                        <p:tav tm="0">
                                          <p:val>
                                            <p:strVal val="#ppt_w*0.70"/>
                                          </p:val>
                                        </p:tav>
                                        <p:tav tm="100000">
                                          <p:val>
                                            <p:strVal val="#ppt_w"/>
                                          </p:val>
                                        </p:tav>
                                      </p:tavLst>
                                    </p:anim>
                                    <p:anim calcmode="lin" valueType="num">
                                      <p:cBhvr>
                                        <p:cTn id="15" dur="1000" fill="hold"/>
                                        <p:tgtEl>
                                          <p:spTgt spid="497666">
                                            <p:txEl>
                                              <p:pRg st="5" end="5"/>
                                            </p:txEl>
                                          </p:spTgt>
                                        </p:tgtEl>
                                        <p:attrNameLst>
                                          <p:attrName>ppt_h</p:attrName>
                                        </p:attrNameLst>
                                      </p:cBhvr>
                                      <p:tavLst>
                                        <p:tav tm="0">
                                          <p:val>
                                            <p:strVal val="#ppt_h"/>
                                          </p:val>
                                        </p:tav>
                                        <p:tav tm="100000">
                                          <p:val>
                                            <p:strVal val="#ppt_h"/>
                                          </p:val>
                                        </p:tav>
                                      </p:tavLst>
                                    </p:anim>
                                    <p:animEffect transition="in" filter="fade">
                                      <p:cBhvr>
                                        <p:cTn id="16" dur="1000"/>
                                        <p:tgtEl>
                                          <p:spTgt spid="4976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8" name="Text Box 4"/>
          <p:cNvSpPr txBox="1">
            <a:spLocks noChangeArrowheads="1"/>
          </p:cNvSpPr>
          <p:nvPr/>
        </p:nvSpPr>
        <p:spPr bwMode="auto">
          <a:xfrm>
            <a:off x="0" y="260350"/>
            <a:ext cx="9144000" cy="5078413"/>
          </a:xfrm>
          <a:prstGeom prst="rect">
            <a:avLst/>
          </a:prstGeom>
          <a:noFill/>
          <a:ln w="9525">
            <a:noFill/>
            <a:miter lim="800000"/>
            <a:headEnd/>
            <a:tailEnd/>
          </a:ln>
          <a:effectLst/>
        </p:spPr>
        <p:txBody>
          <a:bodyPr>
            <a:spAutoFit/>
          </a:bodyPr>
          <a:lstStyle/>
          <a:p>
            <a:pPr>
              <a:defRPr/>
            </a:pPr>
            <a:r>
              <a:rPr lang="it-IT" sz="3600" dirty="0" smtClean="0"/>
              <a:t>Ci </a:t>
            </a:r>
            <a:r>
              <a:rPr lang="it-IT" sz="3600" dirty="0"/>
              <a:t>possono essere degli </a:t>
            </a:r>
          </a:p>
          <a:p>
            <a:pPr>
              <a:defRPr/>
            </a:pPr>
            <a:r>
              <a:rPr lang="it-IT" sz="3600" b="1" dirty="0">
                <a:effectLst>
                  <a:outerShdw blurRad="38100" dist="38100" dir="2700000" algn="tl">
                    <a:srgbClr val="000000"/>
                  </a:outerShdw>
                </a:effectLst>
              </a:rPr>
              <a:t>IMPATTI </a:t>
            </a:r>
            <a:r>
              <a:rPr lang="it-IT" sz="3600" b="1" dirty="0" err="1">
                <a:effectLst>
                  <a:outerShdw blurRad="38100" dist="38100" dir="2700000" algn="tl">
                    <a:srgbClr val="000000"/>
                  </a:outerShdw>
                </a:effectLst>
              </a:rPr>
              <a:t>AMBIENTALI=</a:t>
            </a:r>
            <a:endParaRPr lang="it-IT" sz="3600" b="1" dirty="0">
              <a:effectLst>
                <a:outerShdw blurRad="38100" dist="38100" dir="2700000" algn="tl">
                  <a:srgbClr val="000000"/>
                </a:outerShdw>
              </a:effectLst>
            </a:endParaRPr>
          </a:p>
          <a:p>
            <a:pPr>
              <a:defRPr/>
            </a:pPr>
            <a:r>
              <a:rPr lang="it-IT" sz="3600" b="1" dirty="0"/>
              <a:t>TUTTE LE VARIAZIONI GENERATE SULL’AMBIENTE DALLE AZIONI ANTROPICHE</a:t>
            </a:r>
          </a:p>
          <a:p>
            <a:pPr>
              <a:defRPr/>
            </a:pPr>
            <a:endParaRPr lang="it-IT" sz="3600" b="1" dirty="0"/>
          </a:p>
          <a:p>
            <a:pPr>
              <a:defRPr/>
            </a:pPr>
            <a:r>
              <a:rPr lang="it-IT" sz="3600" dirty="0"/>
              <a:t>Possono essere positivi o negativi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646148">
                                            <p:txEl>
                                              <p:pRg st="4" end="4"/>
                                            </p:txEl>
                                          </p:spTgt>
                                        </p:tgtEl>
                                        <p:attrNameLst>
                                          <p:attrName>style.visibility</p:attrName>
                                        </p:attrNameLst>
                                      </p:cBhvr>
                                      <p:to>
                                        <p:strVal val="visible"/>
                                      </p:to>
                                    </p:set>
                                    <p:animEffect transition="in" filter="strips(downRight)">
                                      <p:cBhvr>
                                        <p:cTn id="7" dur="500"/>
                                        <p:tgtEl>
                                          <p:spTgt spid="646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2" descr="RESILIENZA"/>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1026"/>
          <p:cNvSpPr>
            <a:spLocks noChangeArrowheads="1"/>
          </p:cNvSpPr>
          <p:nvPr/>
        </p:nvSpPr>
        <p:spPr bwMode="auto">
          <a:xfrm>
            <a:off x="468313" y="468313"/>
            <a:ext cx="8064500" cy="5940425"/>
          </a:xfrm>
          <a:prstGeom prst="rect">
            <a:avLst/>
          </a:prstGeom>
          <a:noFill/>
          <a:ln w="9525">
            <a:noFill/>
            <a:miter lim="800000"/>
            <a:headEnd/>
            <a:tailEnd/>
          </a:ln>
          <a:effectLst/>
        </p:spPr>
        <p:txBody>
          <a:bodyPr anchor="ctr">
            <a:spAutoFit/>
          </a:bodyPr>
          <a:lstStyle/>
          <a:p>
            <a:pPr>
              <a:spcBef>
                <a:spcPct val="0"/>
              </a:spcBef>
              <a:tabLst>
                <a:tab pos="130175" algn="l"/>
              </a:tabLst>
              <a:defRPr/>
            </a:pPr>
            <a:r>
              <a:rPr lang="it-IT"/>
              <a:t>La </a:t>
            </a:r>
            <a:r>
              <a:rPr lang="it-IT" b="1"/>
              <a:t>stabilità</a:t>
            </a:r>
            <a:r>
              <a:rPr lang="it-IT"/>
              <a:t> di un ecosistema è data dalla sua </a:t>
            </a:r>
            <a:r>
              <a:rPr lang="it-IT" b="1">
                <a:effectLst>
                  <a:outerShdw blurRad="38100" dist="38100" dir="2700000" algn="tl">
                    <a:srgbClr val="000000"/>
                  </a:outerShdw>
                </a:effectLst>
              </a:rPr>
              <a:t>capacità di resistere alle perturbazioni =</a:t>
            </a:r>
          </a:p>
          <a:p>
            <a:pPr>
              <a:spcBef>
                <a:spcPct val="0"/>
              </a:spcBef>
              <a:tabLst>
                <a:tab pos="130175" algn="l"/>
              </a:tabLst>
              <a:defRPr/>
            </a:pPr>
            <a:r>
              <a:rPr lang="it-IT" b="1">
                <a:solidFill>
                  <a:schemeClr val="tx1"/>
                </a:solidFill>
                <a:effectLst>
                  <a:outerShdw blurRad="38100" dist="38100" dir="2700000" algn="tl">
                    <a:srgbClr val="000000"/>
                  </a:outerShdw>
                </a:effectLst>
              </a:rPr>
              <a:t>stabilità di resistenza</a:t>
            </a:r>
          </a:p>
          <a:p>
            <a:pPr>
              <a:spcBef>
                <a:spcPct val="0"/>
              </a:spcBef>
              <a:tabLst>
                <a:tab pos="130175" algn="l"/>
              </a:tabLst>
              <a:defRPr/>
            </a:pPr>
            <a:endParaRPr lang="it-IT">
              <a:solidFill>
                <a:srgbClr val="FF0000"/>
              </a:solidFill>
            </a:endParaRPr>
          </a:p>
          <a:p>
            <a:pPr>
              <a:spcBef>
                <a:spcPct val="0"/>
              </a:spcBef>
              <a:tabLst>
                <a:tab pos="130175" algn="l"/>
              </a:tabLst>
              <a:defRPr/>
            </a:pPr>
            <a:r>
              <a:rPr lang="it-IT"/>
              <a:t> e</a:t>
            </a:r>
          </a:p>
          <a:p>
            <a:pPr>
              <a:spcBef>
                <a:spcPct val="0"/>
              </a:spcBef>
              <a:tabLst>
                <a:tab pos="130175" algn="l"/>
              </a:tabLst>
              <a:defRPr/>
            </a:pPr>
            <a:r>
              <a:rPr lang="it-IT"/>
              <a:t>una volta che l’azione destabilizzante sia terminata, di ritornare alla condizione </a:t>
            </a:r>
          </a:p>
          <a:p>
            <a:pPr>
              <a:spcBef>
                <a:spcPct val="0"/>
              </a:spcBef>
              <a:tabLst>
                <a:tab pos="130175" algn="l"/>
              </a:tabLst>
              <a:defRPr/>
            </a:pPr>
            <a:r>
              <a:rPr lang="it-IT" b="1">
                <a:effectLst>
                  <a:outerShdw blurRad="38100" dist="38100" dir="2700000" algn="tl">
                    <a:srgbClr val="000000"/>
                  </a:outerShdw>
                </a:effectLst>
              </a:rPr>
              <a:t>che aveva prima che venisse perturbato =</a:t>
            </a:r>
          </a:p>
          <a:p>
            <a:pPr>
              <a:spcBef>
                <a:spcPct val="0"/>
              </a:spcBef>
              <a:tabLst>
                <a:tab pos="130175" algn="l"/>
              </a:tabLst>
              <a:defRPr/>
            </a:pPr>
            <a:r>
              <a:rPr lang="it-IT" b="1">
                <a:solidFill>
                  <a:schemeClr val="tx1"/>
                </a:solidFill>
                <a:effectLst>
                  <a:outerShdw blurRad="38100" dist="38100" dir="2700000" algn="tl">
                    <a:srgbClr val="000000"/>
                  </a:outerShdw>
                </a:effectLst>
              </a:rPr>
              <a:t>stabilità di resilienza</a:t>
            </a:r>
            <a:r>
              <a:rPr lang="it-IT" b="1">
                <a:effectLst>
                  <a:outerShdw blurRad="38100" dist="38100" dir="2700000" algn="tl">
                    <a:srgbClr val="000000"/>
                  </a:outerShdw>
                </a:effectLst>
              </a:rPr>
              <a:t> </a:t>
            </a:r>
          </a:p>
          <a:p>
            <a:pPr>
              <a:spcBef>
                <a:spcPct val="0"/>
              </a:spcBef>
              <a:tabLst>
                <a:tab pos="130175" algn="l"/>
              </a:tabLst>
              <a:defRPr/>
            </a:pPr>
            <a:endParaRPr lang="it-IT" b="1">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59746">
                                            <p:txEl>
                                              <p:pRg st="1" end="1"/>
                                            </p:txEl>
                                          </p:spTgt>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159746">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539750" y="15573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sz="4000" b="1" smtClean="0">
                <a:effectLst/>
                <a:latin typeface="Tempus Sans ITC" pitchFamily="82" charset="0"/>
                <a:ea typeface="SimSun" pitchFamily="2" charset="-122"/>
              </a:rPr>
              <a:t>La Biosfera e gli Ecosistemi</a:t>
            </a:r>
            <a:endParaRPr lang="en-US" altLang="zh-CN" sz="4000" smtClean="0">
              <a:effectLst/>
              <a:latin typeface="Tempus Sans ITC" pitchFamily="82" charset="0"/>
              <a:ea typeface="SimSun"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539750" y="44450"/>
            <a:ext cx="8153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sz="4000" b="1" smtClean="0">
                <a:solidFill>
                  <a:srgbClr val="FFFF00"/>
                </a:solidFill>
                <a:effectLst/>
                <a:latin typeface="Tempus Sans ITC" pitchFamily="82" charset="0"/>
                <a:ea typeface="楷体_GB2312" pitchFamily="49" charset="-122"/>
              </a:rPr>
              <a:t> Componenti della Biosfera</a:t>
            </a:r>
          </a:p>
        </p:txBody>
      </p:sp>
      <p:sp>
        <p:nvSpPr>
          <p:cNvPr id="50179" name="Rectangle 3"/>
          <p:cNvSpPr>
            <a:spLocks noGrp="1" noChangeArrowheads="1"/>
          </p:cNvSpPr>
          <p:nvPr>
            <p:ph type="body" idx="4294967295"/>
          </p:nvPr>
        </p:nvSpPr>
        <p:spPr>
          <a:xfrm>
            <a:off x="179388" y="765175"/>
            <a:ext cx="8964612" cy="4648200"/>
          </a:xfrm>
          <a:noFill/>
        </p:spPr>
        <p:txBody>
          <a:bodyPr/>
          <a:lstStyle/>
          <a:p>
            <a:pPr algn="just" eaLnBrk="1" hangingPunct="1">
              <a:lnSpc>
                <a:spcPct val="140000"/>
              </a:lnSpc>
              <a:buClr>
                <a:srgbClr val="CC0000"/>
              </a:buClr>
            </a:pPr>
            <a:r>
              <a:rPr lang="en-US" altLang="zh-CN" sz="2500" b="1" smtClean="0">
                <a:solidFill>
                  <a:srgbClr val="FFFF00"/>
                </a:solidFill>
                <a:latin typeface="Tempus Sans ITC" pitchFamily="82" charset="0"/>
                <a:ea typeface="SimHei" pitchFamily="49" charset="-122"/>
              </a:rPr>
              <a:t>Componenti Materiali:</a:t>
            </a:r>
            <a:r>
              <a:rPr lang="en-US" altLang="zh-CN" sz="2500" b="1" smtClean="0">
                <a:solidFill>
                  <a:srgbClr val="CC0000"/>
                </a:solidFill>
                <a:latin typeface="Tempus Sans ITC" pitchFamily="82" charset="0"/>
                <a:ea typeface="SimHei" pitchFamily="49" charset="-122"/>
              </a:rPr>
              <a:t> </a:t>
            </a:r>
            <a:r>
              <a:rPr lang="en-US" altLang="zh-CN" sz="2500" b="1" smtClean="0">
                <a:latin typeface="Tempus Sans ITC" pitchFamily="82" charset="0"/>
                <a:ea typeface="SimSun" pitchFamily="2" charset="-122"/>
              </a:rPr>
              <a:t>materiali organici di cui sono costituiti gli organismi mentre rocce, atmosfera e acqua, come parte dell’ambiente, sono minerali inorganici. </a:t>
            </a:r>
          </a:p>
          <a:p>
            <a:pPr algn="just" eaLnBrk="1" hangingPunct="1">
              <a:lnSpc>
                <a:spcPct val="140000"/>
              </a:lnSpc>
              <a:buClr>
                <a:srgbClr val="CC0000"/>
              </a:buClr>
            </a:pPr>
            <a:r>
              <a:rPr lang="en-US" altLang="zh-CN" sz="2500" b="1" smtClean="0">
                <a:solidFill>
                  <a:srgbClr val="FFFF00"/>
                </a:solidFill>
                <a:latin typeface="Tempus Sans ITC" pitchFamily="82" charset="0"/>
                <a:ea typeface="SimHei" pitchFamily="49" charset="-122"/>
              </a:rPr>
              <a:t>Elementi negli organismi:</a:t>
            </a:r>
            <a:r>
              <a:rPr lang="en-US" altLang="zh-CN" sz="2500" b="1" smtClean="0">
                <a:solidFill>
                  <a:srgbClr val="CC0000"/>
                </a:solidFill>
                <a:latin typeface="Tempus Sans ITC" pitchFamily="82" charset="0"/>
                <a:ea typeface="SimHei" pitchFamily="49" charset="-122"/>
              </a:rPr>
              <a:t> </a:t>
            </a:r>
            <a:r>
              <a:rPr lang="en-US" altLang="zh-CN" sz="2500" b="1" smtClean="0">
                <a:latin typeface="Tempus Sans ITC" pitchFamily="82" charset="0"/>
                <a:ea typeface="SimHei" pitchFamily="49" charset="-122"/>
              </a:rPr>
              <a:t>i maggiori sono idrogeno, ossigeno e carbonio, rispettivamente  per il 49.8%, il 24.9% e il 24.9 % del  totale degli organismi. La somma è il 99.6%: il resto è costituito dai microelementi come Azoto, </a:t>
            </a:r>
            <a:r>
              <a:rPr lang="en-US" altLang="zh-CN" sz="2500" b="1" smtClean="0">
                <a:latin typeface="Tempus Sans ITC" pitchFamily="82" charset="0"/>
                <a:ea typeface="SimSun" pitchFamily="2" charset="-122"/>
              </a:rPr>
              <a:t>Calcio, Potassio, Silicio, Magnesio, Fosforo, Zolfo,  Alluminio ……..</a:t>
            </a:r>
            <a:endParaRPr lang="en-US" altLang="zh-CN" sz="2500" b="1" smtClean="0">
              <a:latin typeface="Tempus Sans ITC" pitchFamily="82" charset="0"/>
              <a:ea typeface="SimHei" pitchFamily="49" charset="-122"/>
            </a:endParaRPr>
          </a:p>
          <a:p>
            <a:pPr algn="just" eaLnBrk="1" hangingPunct="1">
              <a:lnSpc>
                <a:spcPct val="140000"/>
              </a:lnSpc>
              <a:buClr>
                <a:srgbClr val="CC0000"/>
              </a:buClr>
            </a:pPr>
            <a:r>
              <a:rPr lang="en-US" altLang="zh-CN" sz="2500" b="1" smtClean="0">
                <a:solidFill>
                  <a:srgbClr val="FFFF00"/>
                </a:solidFill>
                <a:latin typeface="Tempus Sans ITC" pitchFamily="82" charset="0"/>
                <a:ea typeface="SimHei" pitchFamily="49" charset="-122"/>
              </a:rPr>
              <a:t>Ecosistemi:</a:t>
            </a:r>
            <a:r>
              <a:rPr lang="en-US" altLang="zh-CN" sz="2500" b="1" smtClean="0">
                <a:solidFill>
                  <a:srgbClr val="CC0000"/>
                </a:solidFill>
                <a:latin typeface="Tempus Sans ITC" pitchFamily="82" charset="0"/>
                <a:ea typeface="SimHei" pitchFamily="49" charset="-122"/>
              </a:rPr>
              <a:t> </a:t>
            </a:r>
            <a:r>
              <a:rPr lang="en-US" altLang="zh-CN" sz="2500" b="1" smtClean="0">
                <a:latin typeface="Tempus Sans ITC" pitchFamily="82" charset="0"/>
                <a:ea typeface="SimHei" pitchFamily="49" charset="-122"/>
              </a:rPr>
              <a:t>ci sono </a:t>
            </a:r>
            <a:r>
              <a:rPr lang="en-US" altLang="zh-CN" sz="2500" b="1" smtClean="0">
                <a:latin typeface="Tempus Sans ITC" pitchFamily="82" charset="0"/>
                <a:ea typeface="SimSun" pitchFamily="2" charset="-122"/>
              </a:rPr>
              <a:t>ecosistemi</a:t>
            </a:r>
            <a:r>
              <a:rPr lang="en-US" altLang="zh-CN" sz="2500" b="1" smtClean="0">
                <a:solidFill>
                  <a:srgbClr val="CC0000"/>
                </a:solidFill>
                <a:latin typeface="Tempus Sans ITC" pitchFamily="82" charset="0"/>
                <a:ea typeface="SimHei" pitchFamily="49" charset="-122"/>
              </a:rPr>
              <a:t> </a:t>
            </a:r>
            <a:r>
              <a:rPr lang="en-US" altLang="zh-CN" sz="2500" b="1" smtClean="0">
                <a:latin typeface="Tempus Sans ITC" pitchFamily="82" charset="0"/>
                <a:ea typeface="SimSun" pitchFamily="2" charset="-122"/>
              </a:rPr>
              <a:t>terrestri e marini</a:t>
            </a:r>
          </a:p>
          <a:p>
            <a:pPr algn="just">
              <a:lnSpc>
                <a:spcPct val="140000"/>
              </a:lnSpc>
              <a:buClr>
                <a:srgbClr val="CC0000"/>
              </a:buClr>
            </a:pPr>
            <a:r>
              <a:rPr lang="en-US" altLang="zh-CN" sz="2500" b="1" smtClean="0">
                <a:solidFill>
                  <a:srgbClr val="FFFF00"/>
                </a:solidFill>
                <a:latin typeface="Tempus Sans ITC" pitchFamily="82" charset="0"/>
                <a:ea typeface="SimHei" pitchFamily="49" charset="-122"/>
              </a:rPr>
              <a:t>Componenti Biologiche:</a:t>
            </a:r>
            <a:r>
              <a:rPr lang="en-US" altLang="zh-CN" sz="2500" b="1" smtClean="0">
                <a:solidFill>
                  <a:srgbClr val="CC0000"/>
                </a:solidFill>
                <a:latin typeface="Tempus Sans ITC" pitchFamily="82" charset="0"/>
                <a:ea typeface="SimHei" pitchFamily="49" charset="-122"/>
              </a:rPr>
              <a:t> </a:t>
            </a:r>
            <a:r>
              <a:rPr lang="en-US" altLang="zh-CN" sz="2500" b="1" smtClean="0">
                <a:latin typeface="Tempus Sans ITC" pitchFamily="82" charset="0"/>
                <a:ea typeface="SimSun" pitchFamily="2" charset="-122"/>
              </a:rPr>
              <a:t>Procarioti, protozoi, metazoi….</a:t>
            </a:r>
            <a:endParaRPr lang="zh-CN" altLang="en-US" sz="2500" b="1" smtClean="0">
              <a:latin typeface="Tempus Sans ITC" pitchFamily="82" charset="0"/>
              <a:ea typeface="SimSun"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Text Box 2"/>
          <p:cNvSpPr txBox="1">
            <a:spLocks noChangeArrowheads="1"/>
          </p:cNvSpPr>
          <p:nvPr/>
        </p:nvSpPr>
        <p:spPr bwMode="auto">
          <a:xfrm>
            <a:off x="1547813" y="404813"/>
            <a:ext cx="4443412" cy="641350"/>
          </a:xfrm>
          <a:prstGeom prst="rect">
            <a:avLst/>
          </a:prstGeom>
          <a:noFill/>
          <a:ln w="9525">
            <a:noFill/>
            <a:miter lim="800000"/>
            <a:headEnd/>
            <a:tailEnd/>
          </a:ln>
          <a:effectLst/>
        </p:spPr>
        <p:txBody>
          <a:bodyPr wrap="none">
            <a:spAutoFit/>
          </a:bodyPr>
          <a:lstStyle/>
          <a:p>
            <a:pPr algn="l">
              <a:defRPr/>
            </a:pPr>
            <a:r>
              <a:rPr lang="en-US" altLang="zh-CN" sz="3600" b="1">
                <a:effectLst>
                  <a:outerShdw blurRad="38100" dist="38100" dir="2700000" algn="tl">
                    <a:srgbClr val="FFFFFF"/>
                  </a:outerShdw>
                </a:effectLst>
                <a:latin typeface="Tempus Sans ITC" pitchFamily="82" charset="0"/>
                <a:ea typeface="宋体" pitchFamily="2" charset="-122"/>
              </a:rPr>
              <a:t>Componenti Materiali</a:t>
            </a:r>
          </a:p>
        </p:txBody>
      </p:sp>
      <p:sp>
        <p:nvSpPr>
          <p:cNvPr id="679939" name="Text Box 3"/>
          <p:cNvSpPr txBox="1">
            <a:spLocks noChangeArrowheads="1"/>
          </p:cNvSpPr>
          <p:nvPr/>
        </p:nvSpPr>
        <p:spPr bwMode="auto">
          <a:xfrm>
            <a:off x="323850" y="3284538"/>
            <a:ext cx="1871663" cy="579437"/>
          </a:xfrm>
          <a:prstGeom prst="rect">
            <a:avLst/>
          </a:prstGeom>
          <a:noFill/>
          <a:ln w="9525">
            <a:noFill/>
            <a:miter lim="800000"/>
            <a:headEnd/>
            <a:tailEnd/>
          </a:ln>
          <a:effectLst/>
        </p:spPr>
        <p:txBody>
          <a:bodyPr>
            <a:spAutoFit/>
          </a:bodyPr>
          <a:lstStyle/>
          <a:p>
            <a:pPr algn="l">
              <a:spcBef>
                <a:spcPct val="0"/>
              </a:spcBef>
              <a:defRPr/>
            </a:pPr>
            <a:r>
              <a:rPr kumimoji="1" lang="en-US" altLang="zh-CN" b="1">
                <a:effectLst>
                  <a:outerShdw blurRad="38100" dist="38100" dir="2700000" algn="tl">
                    <a:srgbClr val="FFFFFF"/>
                  </a:outerShdw>
                </a:effectLst>
                <a:latin typeface="Tempus Sans ITC" pitchFamily="82" charset="0"/>
                <a:ea typeface="宋体" pitchFamily="2" charset="-122"/>
              </a:rPr>
              <a:t>biosfera</a:t>
            </a:r>
          </a:p>
        </p:txBody>
      </p:sp>
      <p:grpSp>
        <p:nvGrpSpPr>
          <p:cNvPr id="51204" name="Group 27"/>
          <p:cNvGrpSpPr>
            <a:grpSpLocks/>
          </p:cNvGrpSpPr>
          <p:nvPr/>
        </p:nvGrpSpPr>
        <p:grpSpPr bwMode="auto">
          <a:xfrm>
            <a:off x="1979613" y="2997200"/>
            <a:ext cx="990600" cy="1524000"/>
            <a:chOff x="1104" y="1968"/>
            <a:chExt cx="624" cy="960"/>
          </a:xfrm>
        </p:grpSpPr>
        <p:sp>
          <p:nvSpPr>
            <p:cNvPr id="51224" name="Line 15"/>
            <p:cNvSpPr>
              <a:spLocks noChangeShapeType="1"/>
            </p:cNvSpPr>
            <p:nvPr/>
          </p:nvSpPr>
          <p:spPr bwMode="auto">
            <a:xfrm flipV="1">
              <a:off x="1104" y="1968"/>
              <a:ext cx="624" cy="384"/>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5" name="Line 16"/>
            <p:cNvSpPr>
              <a:spLocks noChangeShapeType="1"/>
            </p:cNvSpPr>
            <p:nvPr/>
          </p:nvSpPr>
          <p:spPr bwMode="auto">
            <a:xfrm>
              <a:off x="1104" y="2352"/>
              <a:ext cx="576" cy="57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1205" name="Text Box 6"/>
          <p:cNvSpPr txBox="1">
            <a:spLocks noChangeArrowheads="1"/>
          </p:cNvSpPr>
          <p:nvPr/>
        </p:nvSpPr>
        <p:spPr bwMode="auto">
          <a:xfrm>
            <a:off x="5921375" y="1849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kumimoji="1" lang="it-IT" altLang="it-IT" sz="2400">
              <a:latin typeface="Tahoma" pitchFamily="34" charset="0"/>
              <a:ea typeface="SimSun" pitchFamily="2" charset="-122"/>
            </a:endParaRPr>
          </a:p>
        </p:txBody>
      </p:sp>
      <p:sp>
        <p:nvSpPr>
          <p:cNvPr id="51206" name="Text Box 14"/>
          <p:cNvSpPr txBox="1">
            <a:spLocks noChangeArrowheads="1"/>
          </p:cNvSpPr>
          <p:nvPr/>
        </p:nvSpPr>
        <p:spPr bwMode="auto">
          <a:xfrm>
            <a:off x="6129338" y="5562600"/>
            <a:ext cx="30146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Altre componenti inorganiche </a:t>
            </a:r>
          </a:p>
          <a:p>
            <a:pPr eaLnBrk="1" hangingPunct="1">
              <a:spcBef>
                <a:spcPct val="0"/>
              </a:spcBef>
              <a:buClrTx/>
              <a:buFontTx/>
              <a:buNone/>
            </a:pPr>
            <a:r>
              <a:rPr kumimoji="1" lang="en-US" altLang="zh-CN" sz="2000" b="1">
                <a:latin typeface="Tempus Sans ITC" pitchFamily="82" charset="0"/>
                <a:ea typeface="SimSun" pitchFamily="2" charset="-122"/>
              </a:rPr>
              <a:t>     </a:t>
            </a:r>
          </a:p>
        </p:txBody>
      </p:sp>
      <p:sp>
        <p:nvSpPr>
          <p:cNvPr id="679940" name="Text Box 4"/>
          <p:cNvSpPr txBox="1">
            <a:spLocks noChangeArrowheads="1"/>
          </p:cNvSpPr>
          <p:nvPr/>
        </p:nvSpPr>
        <p:spPr bwMode="auto">
          <a:xfrm>
            <a:off x="3132138" y="2708275"/>
            <a:ext cx="1511300" cy="457200"/>
          </a:xfrm>
          <a:prstGeom prst="rect">
            <a:avLst/>
          </a:prstGeom>
          <a:noFill/>
          <a:ln w="9525">
            <a:noFill/>
            <a:miter lim="800000"/>
            <a:headEnd/>
            <a:tailEnd/>
          </a:ln>
          <a:effectLst/>
        </p:spPr>
        <p:txBody>
          <a:bodyPr>
            <a:spAutoFit/>
          </a:bodyPr>
          <a:lstStyle/>
          <a:p>
            <a:pPr algn="l">
              <a:spcBef>
                <a:spcPct val="0"/>
              </a:spcBef>
              <a:defRPr/>
            </a:pPr>
            <a:r>
              <a:rPr kumimoji="1" lang="en-US" altLang="zh-CN" sz="2400" b="1">
                <a:effectLst>
                  <a:outerShdw blurRad="38100" dist="38100" dir="2700000" algn="tl">
                    <a:srgbClr val="FFFFFF"/>
                  </a:outerShdw>
                </a:effectLst>
                <a:latin typeface="Tempus Sans ITC" pitchFamily="82" charset="0"/>
                <a:ea typeface="宋体" pitchFamily="2" charset="-122"/>
              </a:rPr>
              <a:t>Organismi</a:t>
            </a:r>
          </a:p>
        </p:txBody>
      </p:sp>
      <p:sp>
        <p:nvSpPr>
          <p:cNvPr id="679941" name="Text Box 5"/>
          <p:cNvSpPr txBox="1">
            <a:spLocks noChangeArrowheads="1"/>
          </p:cNvSpPr>
          <p:nvPr/>
        </p:nvSpPr>
        <p:spPr bwMode="auto">
          <a:xfrm>
            <a:off x="2987675" y="4221163"/>
            <a:ext cx="1871663" cy="822325"/>
          </a:xfrm>
          <a:prstGeom prst="rect">
            <a:avLst/>
          </a:prstGeom>
          <a:noFill/>
          <a:ln w="9525">
            <a:noFill/>
            <a:miter lim="800000"/>
            <a:headEnd/>
            <a:tailEnd/>
          </a:ln>
          <a:effectLst/>
        </p:spPr>
        <p:txBody>
          <a:bodyPr>
            <a:spAutoFit/>
          </a:bodyPr>
          <a:lstStyle/>
          <a:p>
            <a:pPr algn="l">
              <a:spcBef>
                <a:spcPct val="0"/>
              </a:spcBef>
              <a:defRPr/>
            </a:pPr>
            <a:r>
              <a:rPr kumimoji="1" lang="en-US" altLang="zh-CN" sz="2400" b="1">
                <a:effectLst>
                  <a:outerShdw blurRad="38100" dist="38100" dir="2700000" algn="tl">
                    <a:srgbClr val="FFFFFF"/>
                  </a:outerShdw>
                </a:effectLst>
                <a:latin typeface="Tempus Sans ITC" pitchFamily="82" charset="0"/>
                <a:ea typeface="宋体" pitchFamily="2" charset="-122"/>
              </a:rPr>
              <a:t>Comparto</a:t>
            </a:r>
          </a:p>
          <a:p>
            <a:pPr algn="l">
              <a:spcBef>
                <a:spcPct val="0"/>
              </a:spcBef>
              <a:defRPr/>
            </a:pPr>
            <a:r>
              <a:rPr kumimoji="1" lang="en-US" altLang="zh-CN" sz="2400" b="1">
                <a:effectLst>
                  <a:outerShdw blurRad="38100" dist="38100" dir="2700000" algn="tl">
                    <a:srgbClr val="FFFFFF"/>
                  </a:outerShdw>
                </a:effectLst>
                <a:latin typeface="Tempus Sans ITC" pitchFamily="82" charset="0"/>
                <a:ea typeface="宋体" pitchFamily="2" charset="-122"/>
              </a:rPr>
              <a:t>inorganico</a:t>
            </a:r>
            <a:endParaRPr kumimoji="1" lang="en-US" altLang="zh-CN" sz="2400">
              <a:effectLst>
                <a:outerShdw blurRad="38100" dist="38100" dir="2700000" algn="tl">
                  <a:srgbClr val="FFFFFF"/>
                </a:outerShdw>
              </a:effectLst>
              <a:latin typeface="Tempus Sans ITC" pitchFamily="82" charset="0"/>
              <a:ea typeface="宋体" pitchFamily="2" charset="-122"/>
            </a:endParaRPr>
          </a:p>
        </p:txBody>
      </p:sp>
      <p:sp>
        <p:nvSpPr>
          <p:cNvPr id="51209" name="Text Box 7"/>
          <p:cNvSpPr txBox="1">
            <a:spLocks noChangeArrowheads="1"/>
          </p:cNvSpPr>
          <p:nvPr/>
        </p:nvSpPr>
        <p:spPr bwMode="auto">
          <a:xfrm>
            <a:off x="6110288" y="2286000"/>
            <a:ext cx="1316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en-US" altLang="zh-CN" sz="2000" b="1">
                <a:latin typeface="Tempus Sans ITC" pitchFamily="82" charset="0"/>
                <a:ea typeface="SimSun" pitchFamily="2" charset="-122"/>
              </a:rPr>
              <a:t>Produttori</a:t>
            </a:r>
          </a:p>
        </p:txBody>
      </p:sp>
      <p:sp>
        <p:nvSpPr>
          <p:cNvPr id="51210" name="Text Box 8"/>
          <p:cNvSpPr txBox="1">
            <a:spLocks noChangeArrowheads="1"/>
          </p:cNvSpPr>
          <p:nvPr/>
        </p:nvSpPr>
        <p:spPr bwMode="auto">
          <a:xfrm>
            <a:off x="6110288" y="2884488"/>
            <a:ext cx="1589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Consumatori</a:t>
            </a:r>
          </a:p>
        </p:txBody>
      </p:sp>
      <p:sp>
        <p:nvSpPr>
          <p:cNvPr id="51211" name="Text Box 9"/>
          <p:cNvSpPr txBox="1">
            <a:spLocks noChangeArrowheads="1"/>
          </p:cNvSpPr>
          <p:nvPr/>
        </p:nvSpPr>
        <p:spPr bwMode="auto">
          <a:xfrm>
            <a:off x="6110288" y="3417888"/>
            <a:ext cx="1763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Decompositori</a:t>
            </a:r>
          </a:p>
        </p:txBody>
      </p:sp>
      <p:sp>
        <p:nvSpPr>
          <p:cNvPr id="51212" name="Text Box 10"/>
          <p:cNvSpPr txBox="1">
            <a:spLocks noChangeArrowheads="1"/>
          </p:cNvSpPr>
          <p:nvPr/>
        </p:nvSpPr>
        <p:spPr bwMode="auto">
          <a:xfrm>
            <a:off x="6110288" y="3886200"/>
            <a:ext cx="157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Atmosfera</a:t>
            </a:r>
          </a:p>
        </p:txBody>
      </p:sp>
      <p:sp>
        <p:nvSpPr>
          <p:cNvPr id="51213" name="Text Box 11"/>
          <p:cNvSpPr txBox="1">
            <a:spLocks noChangeArrowheads="1"/>
          </p:cNvSpPr>
          <p:nvPr/>
        </p:nvSpPr>
        <p:spPr bwMode="auto">
          <a:xfrm>
            <a:off x="6110288" y="4267200"/>
            <a:ext cx="885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Acqua</a:t>
            </a:r>
          </a:p>
        </p:txBody>
      </p:sp>
      <p:sp>
        <p:nvSpPr>
          <p:cNvPr id="51214" name="Text Box 12"/>
          <p:cNvSpPr txBox="1">
            <a:spLocks noChangeArrowheads="1"/>
          </p:cNvSpPr>
          <p:nvPr/>
        </p:nvSpPr>
        <p:spPr bwMode="auto">
          <a:xfrm>
            <a:off x="6110288" y="4648200"/>
            <a:ext cx="1809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Rocce e suolo</a:t>
            </a:r>
          </a:p>
        </p:txBody>
      </p:sp>
      <p:sp>
        <p:nvSpPr>
          <p:cNvPr id="51215" name="Text Box 13"/>
          <p:cNvSpPr txBox="1">
            <a:spLocks noChangeArrowheads="1"/>
          </p:cNvSpPr>
          <p:nvPr/>
        </p:nvSpPr>
        <p:spPr bwMode="auto">
          <a:xfrm>
            <a:off x="6110288" y="5105400"/>
            <a:ext cx="206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r>
              <a:rPr kumimoji="1" lang="en-US" altLang="zh-CN" sz="2000" b="1">
                <a:latin typeface="Tempus Sans ITC" pitchFamily="82" charset="0"/>
                <a:ea typeface="SimSun" pitchFamily="2" charset="-122"/>
              </a:rPr>
              <a:t>Luce solare</a:t>
            </a:r>
          </a:p>
        </p:txBody>
      </p:sp>
      <p:sp>
        <p:nvSpPr>
          <p:cNvPr id="51216" name="Line 17"/>
          <p:cNvSpPr>
            <a:spLocks noChangeShapeType="1"/>
          </p:cNvSpPr>
          <p:nvPr/>
        </p:nvSpPr>
        <p:spPr bwMode="auto">
          <a:xfrm flipV="1">
            <a:off x="4814888" y="2438400"/>
            <a:ext cx="1295400" cy="4572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7" name="Line 18"/>
          <p:cNvSpPr>
            <a:spLocks noChangeShapeType="1"/>
          </p:cNvSpPr>
          <p:nvPr/>
        </p:nvSpPr>
        <p:spPr bwMode="auto">
          <a:xfrm>
            <a:off x="4814888" y="3048000"/>
            <a:ext cx="12954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8" name="Line 19"/>
          <p:cNvSpPr>
            <a:spLocks noChangeShapeType="1"/>
          </p:cNvSpPr>
          <p:nvPr/>
        </p:nvSpPr>
        <p:spPr bwMode="auto">
          <a:xfrm>
            <a:off x="4814888" y="3200400"/>
            <a:ext cx="1295400" cy="3810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19" name="Line 20"/>
          <p:cNvSpPr>
            <a:spLocks noChangeShapeType="1"/>
          </p:cNvSpPr>
          <p:nvPr/>
        </p:nvSpPr>
        <p:spPr bwMode="auto">
          <a:xfrm>
            <a:off x="4814888" y="4876800"/>
            <a:ext cx="12954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0" name="Line 21"/>
          <p:cNvSpPr>
            <a:spLocks noChangeShapeType="1"/>
          </p:cNvSpPr>
          <p:nvPr/>
        </p:nvSpPr>
        <p:spPr bwMode="auto">
          <a:xfrm>
            <a:off x="4814888" y="4953000"/>
            <a:ext cx="1295400" cy="3810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1" name="Line 22"/>
          <p:cNvSpPr>
            <a:spLocks noChangeShapeType="1"/>
          </p:cNvSpPr>
          <p:nvPr/>
        </p:nvSpPr>
        <p:spPr bwMode="auto">
          <a:xfrm>
            <a:off x="4814888" y="5105400"/>
            <a:ext cx="1295400" cy="6096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2" name="Line 23"/>
          <p:cNvSpPr>
            <a:spLocks noChangeShapeType="1"/>
          </p:cNvSpPr>
          <p:nvPr/>
        </p:nvSpPr>
        <p:spPr bwMode="auto">
          <a:xfrm flipV="1">
            <a:off x="4814888" y="4495800"/>
            <a:ext cx="1295400" cy="3048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223" name="Line 24"/>
          <p:cNvSpPr>
            <a:spLocks noChangeShapeType="1"/>
          </p:cNvSpPr>
          <p:nvPr/>
        </p:nvSpPr>
        <p:spPr bwMode="auto">
          <a:xfrm flipV="1">
            <a:off x="4814888" y="4038600"/>
            <a:ext cx="1295400" cy="6096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68313" y="44450"/>
            <a:ext cx="789305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b="1" smtClean="0">
                <a:solidFill>
                  <a:srgbClr val="FFFF00"/>
                </a:solidFill>
                <a:effectLst/>
                <a:latin typeface="Tempus Sans ITC" pitchFamily="82" charset="0"/>
                <a:ea typeface="SimHei" pitchFamily="49" charset="-122"/>
              </a:rPr>
              <a:t>Elementi negli Organismi</a:t>
            </a:r>
          </a:p>
        </p:txBody>
      </p:sp>
      <p:pic>
        <p:nvPicPr>
          <p:cNvPr id="52227" name="Picture 3" descr="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4913"/>
            <a:ext cx="9144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ChangeArrowheads="1"/>
          </p:cNvSpPr>
          <p:nvPr/>
        </p:nvSpPr>
        <p:spPr bwMode="auto">
          <a:xfrm>
            <a:off x="0" y="981075"/>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kumimoji="1" lang="en-US" altLang="zh-CN" sz="2800" b="1">
                <a:latin typeface="Tempus Sans ITC" pitchFamily="82" charset="0"/>
                <a:ea typeface="SimSun" pitchFamily="2" charset="-122"/>
              </a:rPr>
              <a:t>I maggiori </a:t>
            </a:r>
            <a:r>
              <a:rPr kumimoji="1" lang="en-US" altLang="zh-CN" sz="2800" b="1">
                <a:latin typeface="Tempus Sans ITC" pitchFamily="82" charset="0"/>
                <a:ea typeface="SimSun" pitchFamily="2" charset="-122"/>
                <a:cs typeface="Tahoma" pitchFamily="34" charset="0"/>
              </a:rPr>
              <a:t>elementi degli</a:t>
            </a:r>
            <a:r>
              <a:rPr kumimoji="1" lang="en-US" altLang="zh-CN" sz="2800" b="1">
                <a:latin typeface="Tempus Sans ITC" pitchFamily="82" charset="0"/>
                <a:ea typeface="SimSun" pitchFamily="2" charset="-122"/>
              </a:rPr>
              <a:t> organismi sono </a:t>
            </a:r>
            <a:r>
              <a:rPr lang="en-US" altLang="zh-CN" sz="2800" b="1">
                <a:latin typeface="Tempus Sans ITC" pitchFamily="82" charset="0"/>
                <a:ea typeface="SimSun" pitchFamily="2" charset="-122"/>
              </a:rPr>
              <a:t>idrogeno, ossigeno e carbonio, rispettivamente  per il 49.8%, il 24.9% e il 24.9 % del  totale degli organismi. La somma fa 99.6%: il resto sono microelementi come Azoto, Calcio, Potassio, Silicio, Magnesio, Fosforo, Zolfo,  Alluminio ed altri….</a:t>
            </a:r>
            <a:r>
              <a:rPr lang="en-US" altLang="zh-CN" sz="2800">
                <a:latin typeface="Tempus Sans ITC" pitchFamily="82" charset="0"/>
                <a:ea typeface="SimSun" pitchFamily="2" charset="-122"/>
              </a:rPr>
              <a:t> </a:t>
            </a:r>
          </a:p>
        </p:txBody>
      </p:sp>
      <p:sp>
        <p:nvSpPr>
          <p:cNvPr id="680965" name="Line 5"/>
          <p:cNvSpPr>
            <a:spLocks noChangeShapeType="1"/>
          </p:cNvSpPr>
          <p:nvPr/>
        </p:nvSpPr>
        <p:spPr bwMode="auto">
          <a:xfrm>
            <a:off x="3203575" y="3500438"/>
            <a:ext cx="4464050" cy="27368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0965"/>
                                        </p:tgtEl>
                                        <p:attrNameLst>
                                          <p:attrName>style.visibility</p:attrName>
                                        </p:attrNameLst>
                                      </p:cBhvr>
                                      <p:to>
                                        <p:strVal val="visible"/>
                                      </p:to>
                                    </p:set>
                                    <p:anim calcmode="lin" valueType="num">
                                      <p:cBhvr additive="base">
                                        <p:cTn id="7" dur="500" fill="hold"/>
                                        <p:tgtEl>
                                          <p:spTgt spid="680965"/>
                                        </p:tgtEl>
                                        <p:attrNameLst>
                                          <p:attrName>ppt_x</p:attrName>
                                        </p:attrNameLst>
                                      </p:cBhvr>
                                      <p:tavLst>
                                        <p:tav tm="0">
                                          <p:val>
                                            <p:strVal val="0-#ppt_w/2"/>
                                          </p:val>
                                        </p:tav>
                                        <p:tav tm="100000">
                                          <p:val>
                                            <p:strVal val="#ppt_x"/>
                                          </p:val>
                                        </p:tav>
                                      </p:tavLst>
                                    </p:anim>
                                    <p:anim calcmode="lin" valueType="num">
                                      <p:cBhvr additive="base">
                                        <p:cTn id="8" dur="500" fill="hold"/>
                                        <p:tgtEl>
                                          <p:spTgt spid="6809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395288" y="188913"/>
            <a:ext cx="753427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sz="3600" b="1" smtClean="0">
                <a:solidFill>
                  <a:srgbClr val="FFFF00"/>
                </a:solidFill>
                <a:effectLst/>
                <a:latin typeface="Tempus Sans ITC" pitchFamily="82" charset="0"/>
                <a:ea typeface="SimHei" pitchFamily="49" charset="-122"/>
              </a:rPr>
              <a:t>Ecosistemi della Biosfera</a:t>
            </a:r>
          </a:p>
        </p:txBody>
      </p:sp>
      <p:sp>
        <p:nvSpPr>
          <p:cNvPr id="53251" name="Rectangle 5"/>
          <p:cNvSpPr>
            <a:spLocks noChangeArrowheads="1"/>
          </p:cNvSpPr>
          <p:nvPr/>
        </p:nvSpPr>
        <p:spPr bwMode="auto">
          <a:xfrm>
            <a:off x="1757363" y="5789613"/>
            <a:ext cx="2082800" cy="10683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endParaRPr kumimoji="1" lang="it-IT" altLang="it-IT" sz="2400" b="1">
              <a:solidFill>
                <a:schemeClr val="hlink"/>
              </a:solidFill>
              <a:latin typeface="楷体_GB2312" pitchFamily="49" charset="-122"/>
              <a:ea typeface="楷体_GB2312" pitchFamily="49" charset="-122"/>
            </a:endParaRPr>
          </a:p>
        </p:txBody>
      </p:sp>
      <p:pic>
        <p:nvPicPr>
          <p:cNvPr id="53252" name="Picture 7" descr="表7-1"/>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34925" y="1241425"/>
            <a:ext cx="9109075" cy="5561013"/>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3253" name="Group 20"/>
          <p:cNvGrpSpPr>
            <a:grpSpLocks/>
          </p:cNvGrpSpPr>
          <p:nvPr/>
        </p:nvGrpSpPr>
        <p:grpSpPr bwMode="auto">
          <a:xfrm>
            <a:off x="115888" y="1406525"/>
            <a:ext cx="8855075" cy="5205413"/>
            <a:chOff x="73" y="886"/>
            <a:chExt cx="5578" cy="3279"/>
          </a:xfrm>
        </p:grpSpPr>
        <p:sp>
          <p:nvSpPr>
            <p:cNvPr id="53254" name="Rectangle 3"/>
            <p:cNvSpPr>
              <a:spLocks noChangeArrowheads="1"/>
            </p:cNvSpPr>
            <p:nvPr/>
          </p:nvSpPr>
          <p:spPr bwMode="auto">
            <a:xfrm>
              <a:off x="1107" y="2094"/>
              <a:ext cx="13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lang="it-IT" altLang="it-IT" sz="1800">
                <a:latin typeface="Tempus Sans ITC" pitchFamily="82" charset="0"/>
              </a:endParaRPr>
            </a:p>
          </p:txBody>
        </p:sp>
        <p:sp>
          <p:nvSpPr>
            <p:cNvPr id="53255" name="Rectangle 4"/>
            <p:cNvSpPr>
              <a:spLocks noChangeArrowheads="1"/>
            </p:cNvSpPr>
            <p:nvPr/>
          </p:nvSpPr>
          <p:spPr bwMode="auto">
            <a:xfrm>
              <a:off x="1490" y="2043"/>
              <a:ext cx="655"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lang="it-IT" altLang="it-IT" sz="1800">
                <a:latin typeface="Tempus Sans ITC" pitchFamily="82" charset="0"/>
              </a:endParaRPr>
            </a:p>
          </p:txBody>
        </p:sp>
        <p:sp>
          <p:nvSpPr>
            <p:cNvPr id="53256" name="Rectangle 8"/>
            <p:cNvSpPr>
              <a:spLocks noChangeArrowheads="1"/>
            </p:cNvSpPr>
            <p:nvPr/>
          </p:nvSpPr>
          <p:spPr bwMode="auto">
            <a:xfrm>
              <a:off x="73" y="1888"/>
              <a:ext cx="312" cy="1225"/>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800" b="1">
                  <a:solidFill>
                    <a:schemeClr val="bg1"/>
                  </a:solidFill>
                  <a:latin typeface="Tahoma" pitchFamily="34" charset="0"/>
                  <a:ea typeface="楷体_GB2312" pitchFamily="49" charset="-122"/>
                </a:rPr>
                <a:t>La biosfera</a:t>
              </a:r>
            </a:p>
          </p:txBody>
        </p:sp>
        <p:sp>
          <p:nvSpPr>
            <p:cNvPr id="53257" name="Rectangle 9"/>
            <p:cNvSpPr>
              <a:spLocks noChangeArrowheads="1"/>
            </p:cNvSpPr>
            <p:nvPr/>
          </p:nvSpPr>
          <p:spPr bwMode="auto">
            <a:xfrm>
              <a:off x="385" y="1403"/>
              <a:ext cx="635" cy="414"/>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ecosistemi </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Terrestri</a:t>
              </a:r>
            </a:p>
            <a:p>
              <a:pPr algn="ctr" eaLnBrk="1" hangingPunct="1">
                <a:buClr>
                  <a:schemeClr val="folHlink"/>
                </a:buClr>
                <a:buSzPct val="60000"/>
                <a:buFont typeface="Wingdings" pitchFamily="2" charset="2"/>
                <a:buNone/>
              </a:pPr>
              <a:endParaRPr kumimoji="1" lang="en-US" altLang="zh-CN" sz="1400" b="1">
                <a:solidFill>
                  <a:srgbClr val="663300"/>
                </a:solidFill>
                <a:latin typeface="Tahoma" pitchFamily="34" charset="0"/>
                <a:ea typeface="楷体_GB2312" pitchFamily="49" charset="-122"/>
              </a:endParaRPr>
            </a:p>
          </p:txBody>
        </p:sp>
        <p:sp>
          <p:nvSpPr>
            <p:cNvPr id="53258" name="Rectangle 10"/>
            <p:cNvSpPr>
              <a:spLocks noChangeArrowheads="1"/>
            </p:cNvSpPr>
            <p:nvPr/>
          </p:nvSpPr>
          <p:spPr bwMode="auto">
            <a:xfrm>
              <a:off x="385" y="3113"/>
              <a:ext cx="615" cy="464"/>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ecosistemi </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Marini</a:t>
              </a:r>
            </a:p>
          </p:txBody>
        </p:sp>
        <p:sp>
          <p:nvSpPr>
            <p:cNvPr id="53259" name="Rectangle 11"/>
            <p:cNvSpPr>
              <a:spLocks noChangeArrowheads="1"/>
            </p:cNvSpPr>
            <p:nvPr/>
          </p:nvSpPr>
          <p:spPr bwMode="auto">
            <a:xfrm>
              <a:off x="1006" y="1144"/>
              <a:ext cx="1311" cy="259"/>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Ecosistemi Forestali</a:t>
              </a:r>
            </a:p>
          </p:txBody>
        </p:sp>
        <p:sp>
          <p:nvSpPr>
            <p:cNvPr id="53260" name="Rectangle 12"/>
            <p:cNvSpPr>
              <a:spLocks noChangeArrowheads="1"/>
            </p:cNvSpPr>
            <p:nvPr/>
          </p:nvSpPr>
          <p:spPr bwMode="auto">
            <a:xfrm>
              <a:off x="1006" y="1714"/>
              <a:ext cx="1311" cy="1501"/>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Prateria</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Deserto</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Lago</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Palude</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Fiume</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Tundra</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Ecosistema Urbano </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Ecosistema Agricolo</a:t>
              </a:r>
            </a:p>
            <a:p>
              <a:pPr algn="ctr" eaLnBrk="1" hangingPunct="1">
                <a:buClr>
                  <a:schemeClr val="folHlink"/>
                </a:buClr>
                <a:buSzPct val="60000"/>
                <a:buFont typeface="Wingdings" pitchFamily="2" charset="2"/>
                <a:buNone/>
              </a:pPr>
              <a:r>
                <a:rPr kumimoji="1" lang="en-US" altLang="zh-CN" sz="1400" b="1">
                  <a:solidFill>
                    <a:srgbClr val="663300"/>
                  </a:solidFill>
                  <a:latin typeface="Tahoma" pitchFamily="34" charset="0"/>
                  <a:ea typeface="楷体_GB2312" pitchFamily="49" charset="-122"/>
                </a:rPr>
                <a:t>︰……</a:t>
              </a:r>
            </a:p>
          </p:txBody>
        </p:sp>
        <p:sp>
          <p:nvSpPr>
            <p:cNvPr id="53261" name="Rectangle 13"/>
            <p:cNvSpPr>
              <a:spLocks noChangeArrowheads="1"/>
            </p:cNvSpPr>
            <p:nvPr/>
          </p:nvSpPr>
          <p:spPr bwMode="auto">
            <a:xfrm>
              <a:off x="2372" y="886"/>
              <a:ext cx="1803" cy="828"/>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Foresta pluviale tropicale</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Foresta subtropicale </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Foresta temperata decidua</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 Foresta boreale </a:t>
              </a:r>
            </a:p>
          </p:txBody>
        </p:sp>
        <p:sp>
          <p:nvSpPr>
            <p:cNvPr id="53262" name="Rectangle 14"/>
            <p:cNvSpPr>
              <a:spLocks noChangeArrowheads="1"/>
            </p:cNvSpPr>
            <p:nvPr/>
          </p:nvSpPr>
          <p:spPr bwMode="auto">
            <a:xfrm>
              <a:off x="2372" y="2956"/>
              <a:ext cx="1749" cy="466"/>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endParaRPr kumimoji="1" lang="en-US" altLang="zh-CN" sz="1200" b="1">
                <a:solidFill>
                  <a:schemeClr val="hlink"/>
                </a:solidFill>
                <a:latin typeface="Tahoma" pitchFamily="34" charset="0"/>
                <a:ea typeface="楷体_GB2312" pitchFamily="49" charset="-122"/>
              </a:endParaRPr>
            </a:p>
            <a:p>
              <a:pPr algn="ctr" eaLnBrk="1" hangingPunct="1">
                <a:buClr>
                  <a:schemeClr val="folHlink"/>
                </a:buClr>
                <a:buSzPct val="60000"/>
                <a:buFont typeface="Wingdings" pitchFamily="2" charset="2"/>
                <a:buNone/>
              </a:pPr>
              <a:endParaRPr kumimoji="1" lang="en-US" altLang="zh-CN" sz="1200" b="1">
                <a:solidFill>
                  <a:schemeClr val="hlink"/>
                </a:solidFill>
                <a:latin typeface="Tahoma" pitchFamily="34" charset="0"/>
                <a:ea typeface="楷体_GB2312" pitchFamily="49" charset="-122"/>
              </a:endParaRP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A grano</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A riso</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A mais</a:t>
              </a:r>
            </a:p>
            <a:p>
              <a:pPr algn="ctr" eaLnBrk="1" hangingPunct="1">
                <a:buClr>
                  <a:schemeClr val="folHlink"/>
                </a:buClr>
                <a:buSzPct val="60000"/>
                <a:buFont typeface="Wingdings" pitchFamily="2" charset="2"/>
                <a:buNone/>
              </a:pPr>
              <a:endParaRPr kumimoji="1" lang="en-US" altLang="zh-CN" sz="2400" b="1">
                <a:solidFill>
                  <a:srgbClr val="663300"/>
                </a:solidFill>
                <a:latin typeface="楷体_GB2312" pitchFamily="49" charset="-122"/>
                <a:ea typeface="楷体_GB2312" pitchFamily="49" charset="-122"/>
              </a:endParaRPr>
            </a:p>
          </p:txBody>
        </p:sp>
        <p:sp>
          <p:nvSpPr>
            <p:cNvPr id="53263" name="Rectangle 15"/>
            <p:cNvSpPr>
              <a:spLocks noChangeArrowheads="1"/>
            </p:cNvSpPr>
            <p:nvPr/>
          </p:nvSpPr>
          <p:spPr bwMode="auto">
            <a:xfrm>
              <a:off x="4285" y="1403"/>
              <a:ext cx="1366" cy="1087"/>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endParaRPr kumimoji="1" lang="en-US" altLang="zh-CN" sz="1200" b="1">
                <a:solidFill>
                  <a:schemeClr val="hlink"/>
                </a:solidFill>
                <a:latin typeface="Tahoma" pitchFamily="34" charset="0"/>
                <a:ea typeface="楷体_GB2312" pitchFamily="49" charset="-122"/>
              </a:endParaRPr>
            </a:p>
            <a:p>
              <a:pPr algn="ctr" eaLnBrk="1" hangingPunct="1">
                <a:buClr>
                  <a:schemeClr val="folHlink"/>
                </a:buClr>
                <a:buSzPct val="60000"/>
                <a:buFont typeface="Wingdings" pitchFamily="2" charset="2"/>
                <a:buNone/>
              </a:pPr>
              <a:endParaRPr kumimoji="1" lang="en-US" altLang="zh-CN" sz="1200" b="1">
                <a:solidFill>
                  <a:schemeClr val="hlink"/>
                </a:solidFill>
                <a:latin typeface="Tahoma" pitchFamily="34" charset="0"/>
                <a:ea typeface="楷体_GB2312" pitchFamily="49" charset="-122"/>
              </a:endParaRPr>
            </a:p>
            <a:p>
              <a:pPr algn="ctr" eaLnBrk="1" hangingPunct="1">
                <a:buClr>
                  <a:schemeClr val="folHlink"/>
                </a:buClr>
                <a:buSzPct val="60000"/>
                <a:buFont typeface="Wingdings" pitchFamily="2" charset="2"/>
                <a:buNone/>
              </a:pPr>
              <a:endParaRPr kumimoji="1" lang="en-US" altLang="zh-CN" sz="1200" b="1">
                <a:solidFill>
                  <a:schemeClr val="hlink"/>
                </a:solidFill>
                <a:latin typeface="Tahoma" pitchFamily="34" charset="0"/>
                <a:ea typeface="楷体_GB2312" pitchFamily="49" charset="-122"/>
              </a:endParaRP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Foresta di pini</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Foresta di abeti</a:t>
              </a:r>
            </a:p>
            <a:p>
              <a:pPr algn="ctr" eaLnBrk="1" hangingPunct="1">
                <a:buClr>
                  <a:schemeClr val="folHlink"/>
                </a:buClr>
                <a:buSzPct val="60000"/>
                <a:buFont typeface="Wingdings" pitchFamily="2" charset="2"/>
                <a:buNone/>
              </a:pPr>
              <a:endParaRPr kumimoji="1" lang="en-US" altLang="zh-CN" sz="1400" b="1">
                <a:solidFill>
                  <a:schemeClr val="bg1"/>
                </a:solidFill>
                <a:latin typeface="楷体_GB2312" pitchFamily="49" charset="-122"/>
                <a:ea typeface="楷体_GB2312" pitchFamily="49" charset="-122"/>
              </a:endParaRPr>
            </a:p>
          </p:txBody>
        </p:sp>
        <p:sp>
          <p:nvSpPr>
            <p:cNvPr id="53264" name="Rectangle 16"/>
            <p:cNvSpPr>
              <a:spLocks noChangeArrowheads="1"/>
            </p:cNvSpPr>
            <p:nvPr/>
          </p:nvSpPr>
          <p:spPr bwMode="auto">
            <a:xfrm>
              <a:off x="1020" y="3430"/>
              <a:ext cx="1316" cy="726"/>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Di acque profonde</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Di acque poco profonde</a:t>
              </a:r>
            </a:p>
            <a:p>
              <a:pPr algn="ctr" eaLnBrk="1" hangingPunct="1">
                <a:buClr>
                  <a:schemeClr val="folHlink"/>
                </a:buClr>
                <a:buSzPct val="60000"/>
                <a:buFont typeface="Wingdings" pitchFamily="2" charset="2"/>
                <a:buNone/>
              </a:pPr>
              <a:r>
                <a:rPr kumimoji="1" lang="en-US" altLang="zh-CN" sz="1400" b="1">
                  <a:solidFill>
                    <a:schemeClr val="bg1"/>
                  </a:solidFill>
                  <a:latin typeface="Tahoma" pitchFamily="34" charset="0"/>
                  <a:ea typeface="楷体_GB2312" pitchFamily="49" charset="-122"/>
                </a:rPr>
                <a:t>Estuari</a:t>
              </a:r>
            </a:p>
          </p:txBody>
        </p:sp>
        <p:sp>
          <p:nvSpPr>
            <p:cNvPr id="53265" name="Rectangle 17"/>
            <p:cNvSpPr>
              <a:spLocks noChangeArrowheads="1"/>
            </p:cNvSpPr>
            <p:nvPr/>
          </p:nvSpPr>
          <p:spPr bwMode="auto">
            <a:xfrm>
              <a:off x="2364" y="4061"/>
              <a:ext cx="55" cy="104"/>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lang="it-IT" altLang="it-IT" sz="1800">
                <a:latin typeface="Tempus Sans ITC" pitchFamily="82" charset="0"/>
              </a:endParaRPr>
            </a:p>
          </p:txBody>
        </p:sp>
        <p:sp>
          <p:nvSpPr>
            <p:cNvPr id="53266" name="Rectangle 18"/>
            <p:cNvSpPr>
              <a:spLocks noChangeArrowheads="1"/>
            </p:cNvSpPr>
            <p:nvPr/>
          </p:nvSpPr>
          <p:spPr bwMode="auto">
            <a:xfrm>
              <a:off x="2364" y="4061"/>
              <a:ext cx="55" cy="104"/>
            </a:xfrm>
            <a:prstGeom prst="rect">
              <a:avLst/>
            </a:prstGeom>
            <a:solidFill>
              <a:srgbClr val="7493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buFontTx/>
                <a:buNone/>
              </a:pPr>
              <a:endParaRPr lang="it-IT" altLang="it-IT" sz="1800">
                <a:latin typeface="Tempus Sans ITC" pitchFamily="82" charset="0"/>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396875" y="3300413"/>
            <a:ext cx="84963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kumimoji="1" lang="it-IT" altLang="it-IT" sz="2800">
                <a:solidFill>
                  <a:srgbClr val="FFFF00"/>
                </a:solidFill>
                <a:latin typeface="Comic Sans MS" pitchFamily="66" charset="0"/>
              </a:rPr>
              <a:t>La parte della biosfera dove si concentra il 95 % delle forme viventi è quella compresa tra -100 e +2.800 metri s.l.m. </a:t>
            </a:r>
          </a:p>
          <a:p>
            <a:pPr algn="just" eaLnBrk="1" hangingPunct="1">
              <a:spcBef>
                <a:spcPct val="0"/>
              </a:spcBef>
              <a:buClrTx/>
              <a:buFontTx/>
              <a:buNone/>
            </a:pPr>
            <a:endParaRPr kumimoji="1" lang="it-IT" altLang="it-IT" sz="2800">
              <a:solidFill>
                <a:srgbClr val="FFFF00"/>
              </a:solidFill>
              <a:latin typeface="Comic Sans MS" pitchFamily="66" charset="0"/>
            </a:endParaRPr>
          </a:p>
          <a:p>
            <a:pPr algn="just" eaLnBrk="1" hangingPunct="1">
              <a:spcBef>
                <a:spcPct val="0"/>
              </a:spcBef>
              <a:buClrTx/>
              <a:buFontTx/>
              <a:buNone/>
            </a:pPr>
            <a:r>
              <a:rPr kumimoji="1" lang="it-IT" altLang="it-IT" sz="2800">
                <a:solidFill>
                  <a:srgbClr val="FFFF00"/>
                </a:solidFill>
                <a:latin typeface="Comic Sans MS" pitchFamily="66" charset="0"/>
              </a:rPr>
              <a:t>Andrebbe ulteriormente ristretta a circa 1.000 metri dove si trova la gran parte delle città più importanti e molti degli ecosistemi conosciuti</a:t>
            </a:r>
          </a:p>
        </p:txBody>
      </p:sp>
      <p:sp>
        <p:nvSpPr>
          <p:cNvPr id="54275" name="Rectangle 5"/>
          <p:cNvSpPr>
            <a:spLocks noChangeArrowheads="1"/>
          </p:cNvSpPr>
          <p:nvPr/>
        </p:nvSpPr>
        <p:spPr bwMode="auto">
          <a:xfrm>
            <a:off x="468313" y="-79375"/>
            <a:ext cx="820896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kumimoji="1" lang="it-IT" altLang="it-IT" sz="2800">
                <a:solidFill>
                  <a:srgbClr val="FFFF00"/>
                </a:solidFill>
                <a:latin typeface="Comic Sans MS" pitchFamily="66" charset="0"/>
              </a:rPr>
              <a:t>Ogni essere vivente fa parte di un ampio </a:t>
            </a:r>
            <a:r>
              <a:rPr kumimoji="1" lang="it-IT" altLang="it-IT" sz="2800" b="1">
                <a:solidFill>
                  <a:srgbClr val="FFFF00"/>
                </a:solidFill>
                <a:latin typeface="Comic Sans MS" pitchFamily="66" charset="0"/>
              </a:rPr>
              <a:t>ecosistema</a:t>
            </a:r>
            <a:r>
              <a:rPr kumimoji="1" lang="it-IT" altLang="it-IT" sz="2800">
                <a:solidFill>
                  <a:srgbClr val="FFFF00"/>
                </a:solidFill>
                <a:latin typeface="Comic Sans MS" pitchFamily="66" charset="0"/>
              </a:rPr>
              <a:t> formato da terra, aria, acqua, vegetali, animali ed esseri umani = </a:t>
            </a:r>
            <a:r>
              <a:rPr kumimoji="1" lang="it-IT" altLang="it-IT" sz="2800" b="1">
                <a:solidFill>
                  <a:srgbClr val="FFFF00"/>
                </a:solidFill>
                <a:latin typeface="Comic Sans MS" pitchFamily="66" charset="0"/>
              </a:rPr>
              <a:t>biosfera</a:t>
            </a:r>
            <a:r>
              <a:rPr kumimoji="1" lang="it-IT" altLang="it-IT" sz="2800">
                <a:solidFill>
                  <a:srgbClr val="FFFF00"/>
                </a:solidFill>
                <a:latin typeface="Comic Sans MS" pitchFamily="66" charset="0"/>
              </a:rPr>
              <a:t> </a:t>
            </a:r>
          </a:p>
          <a:p>
            <a:pPr algn="just" eaLnBrk="1" hangingPunct="1">
              <a:spcBef>
                <a:spcPct val="0"/>
              </a:spcBef>
              <a:buClrTx/>
              <a:buFontTx/>
              <a:buNone/>
            </a:pPr>
            <a:endParaRPr kumimoji="1" lang="it-IT" altLang="it-IT" sz="2800">
              <a:solidFill>
                <a:srgbClr val="FFFF00"/>
              </a:solidFill>
              <a:latin typeface="Comic Sans MS" pitchFamily="66" charset="0"/>
            </a:endParaRPr>
          </a:p>
          <a:p>
            <a:pPr algn="just" eaLnBrk="1" hangingPunct="1">
              <a:spcBef>
                <a:spcPct val="0"/>
              </a:spcBef>
              <a:buClrTx/>
              <a:buFontTx/>
              <a:buNone/>
            </a:pPr>
            <a:endParaRPr kumimoji="1" lang="it-IT" altLang="it-IT" sz="2800">
              <a:solidFill>
                <a:srgbClr val="FFFF00"/>
              </a:solidFill>
              <a:latin typeface="Comic Sans MS" pitchFamily="66" charset="0"/>
            </a:endParaRPr>
          </a:p>
          <a:p>
            <a:pPr algn="just" eaLnBrk="1" hangingPunct="1">
              <a:spcBef>
                <a:spcPct val="0"/>
              </a:spcBef>
              <a:buClrTx/>
              <a:buFontTx/>
              <a:buNone/>
            </a:pPr>
            <a:r>
              <a:rPr kumimoji="1" lang="it-IT" altLang="it-IT" sz="2800">
                <a:solidFill>
                  <a:srgbClr val="FFFF00"/>
                </a:solidFill>
                <a:latin typeface="Comic Sans MS" pitchFamily="66" charset="0"/>
              </a:rPr>
              <a:t>Facendo riferimento ai rapporti </a:t>
            </a:r>
            <a:r>
              <a:rPr kumimoji="1" lang="it-IT" altLang="it-IT" sz="2800" b="1">
                <a:solidFill>
                  <a:srgbClr val="FFFF00"/>
                </a:solidFill>
                <a:latin typeface="Comic Sans MS" pitchFamily="66" charset="0"/>
              </a:rPr>
              <a:t>strutturali</a:t>
            </a:r>
            <a:r>
              <a:rPr kumimoji="1" lang="it-IT" altLang="it-IT" sz="2800">
                <a:solidFill>
                  <a:srgbClr val="FFFF00"/>
                </a:solidFill>
                <a:latin typeface="Comic Sans MS" pitchFamily="66" charset="0"/>
              </a:rPr>
              <a:t> e </a:t>
            </a:r>
            <a:r>
              <a:rPr kumimoji="1" lang="it-IT" altLang="it-IT" sz="2800" b="1">
                <a:solidFill>
                  <a:srgbClr val="FFFF00"/>
                </a:solidFill>
                <a:latin typeface="Comic Sans MS" pitchFamily="66" charset="0"/>
              </a:rPr>
              <a:t>funzional</a:t>
            </a:r>
            <a:r>
              <a:rPr kumimoji="1" lang="it-IT" altLang="it-IT" sz="2800">
                <a:solidFill>
                  <a:srgbClr val="FFFF00"/>
                </a:solidFill>
                <a:latin typeface="Comic Sans MS" pitchFamily="66" charset="0"/>
              </a:rPr>
              <a:t>i si può parlare di una </a:t>
            </a:r>
            <a:r>
              <a:rPr kumimoji="1" lang="it-IT" altLang="it-IT" sz="2800" b="1">
                <a:solidFill>
                  <a:srgbClr val="FFFF00"/>
                </a:solidFill>
                <a:latin typeface="Comic Sans MS" pitchFamily="66" charset="0"/>
              </a:rPr>
              <a:t>geobiocenosi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strips(downRight)">
                                      <p:cBhvr>
                                        <p:cTn id="7"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5298" name="Picture 2" descr="Biosfera"/>
          <p:cNvPicPr>
            <a:picLocks noChangeAspect="1" noChangeArrowheads="1"/>
          </p:cNvPicPr>
          <p:nvPr/>
        </p:nvPicPr>
        <p:blipFill>
          <a:blip r:embed="rId2">
            <a:extLst>
              <a:ext uri="{28A0092B-C50C-407E-A947-70E740481C1C}">
                <a14:useLocalDpi xmlns:a14="http://schemas.microsoft.com/office/drawing/2010/main" val="0"/>
              </a:ext>
            </a:extLst>
          </a:blip>
          <a:srcRect t="12848" b="2570"/>
          <a:stretch>
            <a:fillRect/>
          </a:stretch>
        </p:blipFill>
        <p:spPr bwMode="auto">
          <a:xfrm>
            <a:off x="1187450" y="0"/>
            <a:ext cx="74168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4578" name="Rectangle 2"/>
          <p:cNvSpPr>
            <a:spLocks noChangeArrowheads="1"/>
          </p:cNvSpPr>
          <p:nvPr/>
        </p:nvSpPr>
        <p:spPr bwMode="auto">
          <a:xfrm>
            <a:off x="250825" y="411163"/>
            <a:ext cx="86423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kumimoji="1" lang="it-IT" altLang="it-IT" b="1">
                <a:solidFill>
                  <a:srgbClr val="FFFF00"/>
                </a:solidFill>
                <a:latin typeface="Comic Sans MS" pitchFamily="66" charset="0"/>
              </a:rPr>
              <a:t>ecosistemi = comunità ecologiche corredate dall'ambiente fisico-chimico che le ospita</a:t>
            </a:r>
          </a:p>
          <a:p>
            <a:pPr algn="just" eaLnBrk="1" hangingPunct="1">
              <a:spcBef>
                <a:spcPct val="0"/>
              </a:spcBef>
              <a:buClrTx/>
              <a:buFontTx/>
              <a:buNone/>
            </a:pPr>
            <a:endParaRPr kumimoji="1" lang="it-IT" altLang="it-IT" b="1">
              <a:solidFill>
                <a:srgbClr val="FFFF00"/>
              </a:solidFill>
              <a:latin typeface="Comic Sans MS" pitchFamily="66" charset="0"/>
            </a:endParaRPr>
          </a:p>
          <a:p>
            <a:pPr algn="just" eaLnBrk="1" hangingPunct="1">
              <a:spcBef>
                <a:spcPct val="0"/>
              </a:spcBef>
              <a:buClrTx/>
              <a:buFontTx/>
              <a:buNone/>
            </a:pPr>
            <a:endParaRPr kumimoji="1" lang="en-US" altLang="it-IT" b="1">
              <a:solidFill>
                <a:srgbClr val="FFFF00"/>
              </a:solidFill>
              <a:latin typeface="Comic Sans MS" pitchFamily="66" charset="0"/>
            </a:endParaRPr>
          </a:p>
          <a:p>
            <a:pPr algn="just" eaLnBrk="1" hangingPunct="1">
              <a:spcBef>
                <a:spcPct val="0"/>
              </a:spcBef>
              <a:buClrTx/>
              <a:buFontTx/>
              <a:buNone/>
            </a:pPr>
            <a:r>
              <a:rPr kumimoji="1" lang="it-IT" altLang="it-IT" b="1">
                <a:solidFill>
                  <a:srgbClr val="FFFF00"/>
                </a:solidFill>
                <a:latin typeface="Comic Sans MS" pitchFamily="66" charset="0"/>
              </a:rPr>
              <a:t>BIOMI =  ecosistemi a larga distribuzione sulla terra,</a:t>
            </a:r>
            <a:r>
              <a:rPr kumimoji="1" lang="it-IT" altLang="it-IT">
                <a:solidFill>
                  <a:srgbClr val="FFFF00"/>
                </a:solidFill>
                <a:latin typeface="Comic Sans MS" pitchFamily="66" charset="0"/>
              </a:rPr>
              <a:t> classificati a seconda della vegetazione dominante e caratterizzati dall'adattamento degli organismi a specifiche condizioni ambientali  </a:t>
            </a:r>
          </a:p>
          <a:p>
            <a:pPr algn="just" eaLnBrk="1" hangingPunct="1">
              <a:spcBef>
                <a:spcPct val="0"/>
              </a:spcBef>
              <a:buClrTx/>
              <a:buFontTx/>
              <a:buNone/>
            </a:pPr>
            <a:endParaRPr kumimoji="1" lang="it-IT" altLang="it-IT">
              <a:solidFill>
                <a:srgbClr val="FFFF00"/>
              </a:solidFill>
              <a:latin typeface="Comic Sans MS" pitchFamily="66" charset="0"/>
            </a:endParaRPr>
          </a:p>
          <a:p>
            <a:pPr algn="just" eaLnBrk="1" hangingPunct="1">
              <a:spcBef>
                <a:spcPct val="0"/>
              </a:spcBef>
              <a:buClrTx/>
              <a:buFontTx/>
              <a:buNone/>
            </a:pPr>
            <a:endParaRPr kumimoji="1" lang="it-IT" altLang="it-IT" b="1">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64578">
                                            <p:txEl>
                                              <p:pRg st="0" end="0"/>
                                            </p:txEl>
                                          </p:spTgt>
                                        </p:tgtEl>
                                        <p:attrNameLst>
                                          <p:attrName>style.visibility</p:attrName>
                                        </p:attrNameLst>
                                      </p:cBhvr>
                                      <p:to>
                                        <p:strVal val="visible"/>
                                      </p:to>
                                    </p:set>
                                    <p:animEffect transition="in" filter="dissolve">
                                      <p:cBhvr>
                                        <p:cTn id="7" dur="500"/>
                                        <p:tgtEl>
                                          <p:spTgt spid="66457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64578">
                                            <p:txEl>
                                              <p:pRg st="3" end="3"/>
                                            </p:txEl>
                                          </p:spTgt>
                                        </p:tgtEl>
                                        <p:attrNameLst>
                                          <p:attrName>style.visibility</p:attrName>
                                        </p:attrNameLst>
                                      </p:cBhvr>
                                      <p:to>
                                        <p:strVal val="visible"/>
                                      </p:to>
                                    </p:set>
                                    <p:animEffect transition="in" filter="dissolve">
                                      <p:cBhvr>
                                        <p:cTn id="10" dur="500"/>
                                        <p:tgtEl>
                                          <p:spTgt spid="664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1"/>
          <p:cNvSpPr>
            <a:spLocks noChangeArrowheads="1"/>
          </p:cNvSpPr>
          <p:nvPr/>
        </p:nvSpPr>
        <p:spPr bwMode="auto">
          <a:xfrm>
            <a:off x="0" y="260350"/>
            <a:ext cx="90360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kumimoji="1" lang="it-IT" altLang="it-IT" b="1">
                <a:solidFill>
                  <a:srgbClr val="FFFF00"/>
                </a:solidFill>
                <a:latin typeface="Comic Sans MS" pitchFamily="66" charset="0"/>
              </a:rPr>
              <a:t>Argomenti come ambiente, organismi autotrofi, eterotrofi, inquinamento, beni culturali,  diversità animale e vegetale</a:t>
            </a:r>
          </a:p>
          <a:p>
            <a:pPr algn="just" eaLnBrk="1" hangingPunct="1">
              <a:spcBef>
                <a:spcPct val="50000"/>
              </a:spcBef>
              <a:buClrTx/>
              <a:buFontTx/>
              <a:buNone/>
            </a:pPr>
            <a:endParaRPr kumimoji="1" lang="it-IT" altLang="it-IT">
              <a:solidFill>
                <a:srgbClr val="FFFF00"/>
              </a:solidFill>
              <a:latin typeface="Comic Sans MS" pitchFamily="66" charset="0"/>
            </a:endParaRPr>
          </a:p>
          <a:p>
            <a:pPr algn="just" eaLnBrk="1" hangingPunct="1">
              <a:spcBef>
                <a:spcPct val="50000"/>
              </a:spcBef>
              <a:buClrTx/>
            </a:pPr>
            <a:r>
              <a:rPr kumimoji="1" lang="it-IT" altLang="it-IT">
                <a:solidFill>
                  <a:srgbClr val="FFFF00"/>
                </a:solidFill>
                <a:latin typeface="Comic Sans MS" pitchFamily="66" charset="0"/>
              </a:rPr>
              <a:t> 1 sopralluogo ..per eseguire campionamenti di materiali che saranno successivamente analizzati </a:t>
            </a:r>
            <a:endParaRPr lang="it-IT" altLang="it-IT">
              <a:solidFill>
                <a:srgbClr val="FFFF00"/>
              </a:solidFill>
              <a:latin typeface="Comic Sans MS" pitchFamily="66" charset="0"/>
            </a:endParaRPr>
          </a:p>
        </p:txBody>
      </p:sp>
      <p:pic>
        <p:nvPicPr>
          <p:cNvPr id="500738" name="Picture 2" descr="E:\TUTTO\LEZIONI\LAUREETRIENNALI\Ecologia scienze e tecnologie\foto\ambrogio 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ambrogio 0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365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descr="ambrogio 02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2163" y="-80963"/>
            <a:ext cx="4643437" cy="69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0738"/>
                                        </p:tgtEl>
                                        <p:attrNameLst>
                                          <p:attrName>style.visibility</p:attrName>
                                        </p:attrNameLst>
                                      </p:cBhvr>
                                      <p:to>
                                        <p:strVal val="visible"/>
                                      </p:to>
                                    </p:set>
                                    <p:animEffect transition="in" filter="fade">
                                      <p:cBhvr>
                                        <p:cTn id="7" dur="500"/>
                                        <p:tgtEl>
                                          <p:spTgt spid="500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395288" y="0"/>
            <a:ext cx="8229600" cy="1143000"/>
          </a:xfrm>
        </p:spPr>
        <p:txBody>
          <a:bodyPr lIns="92075" tIns="46038" rIns="92075" bIns="46038"/>
          <a:lstStyle/>
          <a:p>
            <a:pPr eaLnBrk="1" hangingPunct="1">
              <a:defRPr/>
            </a:pPr>
            <a:r>
              <a:rPr lang="en-US" b="1" dirty="0" smtClean="0">
                <a:solidFill>
                  <a:srgbClr val="FFFF00"/>
                </a:solidFill>
                <a:latin typeface="Comic Sans MS" pitchFamily="66" charset="0"/>
              </a:rPr>
              <a:t>BIOMI</a:t>
            </a:r>
          </a:p>
        </p:txBody>
      </p:sp>
      <p:sp>
        <p:nvSpPr>
          <p:cNvPr id="572419" name="Rectangle 3"/>
          <p:cNvSpPr>
            <a:spLocks noGrp="1" noChangeArrowheads="1"/>
          </p:cNvSpPr>
          <p:nvPr>
            <p:ph type="body" idx="1"/>
          </p:nvPr>
        </p:nvSpPr>
        <p:spPr>
          <a:xfrm>
            <a:off x="539750" y="981075"/>
            <a:ext cx="8077200" cy="4114800"/>
          </a:xfrm>
        </p:spPr>
        <p:txBody>
          <a:bodyPr lIns="92075" tIns="46038" rIns="92075" bIns="46038"/>
          <a:lstStyle/>
          <a:p>
            <a:pPr algn="just" eaLnBrk="1" hangingPunct="1">
              <a:lnSpc>
                <a:spcPct val="80000"/>
              </a:lnSpc>
              <a:buFontTx/>
              <a:buNone/>
              <a:defRPr/>
            </a:pPr>
            <a:r>
              <a:rPr lang="en-US" sz="2800" b="1" smtClean="0">
                <a:solidFill>
                  <a:srgbClr val="FFFF00"/>
                </a:solidFill>
                <a:effectLst>
                  <a:outerShdw blurRad="38100" dist="38100" dir="2700000" algn="tl">
                    <a:srgbClr val="000000"/>
                  </a:outerShdw>
                </a:effectLst>
                <a:latin typeface="Comic Sans MS" pitchFamily="66" charset="0"/>
              </a:rPr>
              <a:t>Regioni geografiche definite, </a:t>
            </a:r>
            <a:r>
              <a:rPr lang="en-US" sz="2800" smtClean="0">
                <a:solidFill>
                  <a:srgbClr val="FFFF00"/>
                </a:solidFill>
                <a:latin typeface="Comic Sans MS" pitchFamily="66" charset="0"/>
              </a:rPr>
              <a:t> con una  caratteristica composizione di organismi</a:t>
            </a:r>
          </a:p>
          <a:p>
            <a:pPr algn="just" eaLnBrk="1" hangingPunct="1">
              <a:lnSpc>
                <a:spcPct val="80000"/>
              </a:lnSpc>
              <a:buFontTx/>
              <a:buNone/>
              <a:defRPr/>
            </a:pPr>
            <a:endParaRPr lang="en-US" sz="2800" smtClean="0">
              <a:solidFill>
                <a:srgbClr val="FFFF00"/>
              </a:solidFill>
              <a:latin typeface="Comic Sans MS" pitchFamily="66" charset="0"/>
            </a:endParaRPr>
          </a:p>
          <a:p>
            <a:pPr algn="just" eaLnBrk="1" hangingPunct="1">
              <a:lnSpc>
                <a:spcPct val="80000"/>
              </a:lnSpc>
              <a:defRPr/>
            </a:pPr>
            <a:r>
              <a:rPr lang="en-US" sz="2400" b="1" smtClean="0">
                <a:solidFill>
                  <a:srgbClr val="FFFF00"/>
                </a:solidFill>
                <a:effectLst>
                  <a:outerShdw blurRad="38100" dist="38100" dir="2700000" algn="tl">
                    <a:srgbClr val="000000"/>
                  </a:outerShdw>
                </a:effectLst>
                <a:latin typeface="Comic Sans MS" pitchFamily="66" charset="0"/>
              </a:rPr>
              <a:t>Esempi:</a:t>
            </a:r>
          </a:p>
          <a:p>
            <a:pPr algn="just" eaLnBrk="1" hangingPunct="1">
              <a:lnSpc>
                <a:spcPct val="80000"/>
              </a:lnSpc>
              <a:defRPr/>
            </a:pPr>
            <a:endParaRPr lang="en-US" sz="2400" b="1" smtClean="0">
              <a:solidFill>
                <a:srgbClr val="FFFF00"/>
              </a:solidFill>
              <a:effectLst>
                <a:outerShdw blurRad="38100" dist="38100" dir="2700000" algn="tl">
                  <a:srgbClr val="000000"/>
                </a:outerShdw>
              </a:effectLst>
              <a:latin typeface="Comic Sans MS" pitchFamily="66" charset="0"/>
            </a:endParaRP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Tundra</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Foreste boreale </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Foresta temperata</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Praterie</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Chaparral</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Deserti</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Savana  Tropicale</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Foresta Tropicale pluviale </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Foresta Tropicale decidua</a:t>
            </a:r>
          </a:p>
          <a:p>
            <a:pPr algn="just" eaLnBrk="1" hangingPunct="1">
              <a:lnSpc>
                <a:spcPct val="80000"/>
              </a:lnSpc>
              <a:buFontTx/>
              <a:buAutoNum type="arabicPeriod"/>
              <a:defRPr/>
            </a:pPr>
            <a:r>
              <a:rPr lang="en-US" sz="2400" b="1" smtClean="0">
                <a:solidFill>
                  <a:srgbClr val="FFFF00"/>
                </a:solidFill>
                <a:effectLst>
                  <a:outerShdw blurRad="38100" dist="38100" dir="2700000" algn="tl">
                    <a:srgbClr val="000000"/>
                  </a:outerShdw>
                </a:effectLst>
                <a:latin typeface="Comic Sans MS" pitchFamily="66" charset="0"/>
              </a:rPr>
              <a:t> Alpino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animEffect transition="in" filter="wipe(left)">
                                      <p:cBhvr>
                                        <p:cTn id="7" dur="500"/>
                                        <p:tgtEl>
                                          <p:spTgt spid="572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2419">
                                            <p:txEl>
                                              <p:pRg st="2" end="2"/>
                                            </p:txEl>
                                          </p:spTgt>
                                        </p:tgtEl>
                                        <p:attrNameLst>
                                          <p:attrName>style.visibility</p:attrName>
                                        </p:attrNameLst>
                                      </p:cBhvr>
                                      <p:to>
                                        <p:strVal val="visible"/>
                                      </p:to>
                                    </p:set>
                                    <p:animEffect transition="in" filter="wipe(left)">
                                      <p:cBhvr>
                                        <p:cTn id="12" dur="500"/>
                                        <p:tgtEl>
                                          <p:spTgt spid="5724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2419">
                                            <p:txEl>
                                              <p:pRg st="4" end="4"/>
                                            </p:txEl>
                                          </p:spTgt>
                                        </p:tgtEl>
                                        <p:attrNameLst>
                                          <p:attrName>style.visibility</p:attrName>
                                        </p:attrNameLst>
                                      </p:cBhvr>
                                      <p:to>
                                        <p:strVal val="visible"/>
                                      </p:to>
                                    </p:set>
                                    <p:animEffect transition="in" filter="wipe(left)">
                                      <p:cBhvr>
                                        <p:cTn id="17" dur="500"/>
                                        <p:tgtEl>
                                          <p:spTgt spid="57241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2419">
                                            <p:txEl>
                                              <p:pRg st="5" end="5"/>
                                            </p:txEl>
                                          </p:spTgt>
                                        </p:tgtEl>
                                        <p:attrNameLst>
                                          <p:attrName>style.visibility</p:attrName>
                                        </p:attrNameLst>
                                      </p:cBhvr>
                                      <p:to>
                                        <p:strVal val="visible"/>
                                      </p:to>
                                    </p:set>
                                    <p:animEffect transition="in" filter="wipe(left)">
                                      <p:cBhvr>
                                        <p:cTn id="22" dur="500"/>
                                        <p:tgtEl>
                                          <p:spTgt spid="57241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2419">
                                            <p:txEl>
                                              <p:pRg st="6" end="6"/>
                                            </p:txEl>
                                          </p:spTgt>
                                        </p:tgtEl>
                                        <p:attrNameLst>
                                          <p:attrName>style.visibility</p:attrName>
                                        </p:attrNameLst>
                                      </p:cBhvr>
                                      <p:to>
                                        <p:strVal val="visible"/>
                                      </p:to>
                                    </p:set>
                                    <p:animEffect transition="in" filter="wipe(left)">
                                      <p:cBhvr>
                                        <p:cTn id="27" dur="500"/>
                                        <p:tgtEl>
                                          <p:spTgt spid="57241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72419">
                                            <p:txEl>
                                              <p:pRg st="7" end="7"/>
                                            </p:txEl>
                                          </p:spTgt>
                                        </p:tgtEl>
                                        <p:attrNameLst>
                                          <p:attrName>style.visibility</p:attrName>
                                        </p:attrNameLst>
                                      </p:cBhvr>
                                      <p:to>
                                        <p:strVal val="visible"/>
                                      </p:to>
                                    </p:set>
                                    <p:animEffect transition="in" filter="wipe(left)">
                                      <p:cBhvr>
                                        <p:cTn id="32" dur="500"/>
                                        <p:tgtEl>
                                          <p:spTgt spid="572419">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2419">
                                            <p:txEl>
                                              <p:pRg st="8" end="8"/>
                                            </p:txEl>
                                          </p:spTgt>
                                        </p:tgtEl>
                                        <p:attrNameLst>
                                          <p:attrName>style.visibility</p:attrName>
                                        </p:attrNameLst>
                                      </p:cBhvr>
                                      <p:to>
                                        <p:strVal val="visible"/>
                                      </p:to>
                                    </p:set>
                                    <p:animEffect transition="in" filter="wipe(left)">
                                      <p:cBhvr>
                                        <p:cTn id="37" dur="500"/>
                                        <p:tgtEl>
                                          <p:spTgt spid="572419">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72419">
                                            <p:txEl>
                                              <p:pRg st="9" end="9"/>
                                            </p:txEl>
                                          </p:spTgt>
                                        </p:tgtEl>
                                        <p:attrNameLst>
                                          <p:attrName>style.visibility</p:attrName>
                                        </p:attrNameLst>
                                      </p:cBhvr>
                                      <p:to>
                                        <p:strVal val="visible"/>
                                      </p:to>
                                    </p:set>
                                    <p:animEffect transition="in" filter="wipe(left)">
                                      <p:cBhvr>
                                        <p:cTn id="42" dur="500"/>
                                        <p:tgtEl>
                                          <p:spTgt spid="572419">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72419">
                                            <p:txEl>
                                              <p:pRg st="10" end="10"/>
                                            </p:txEl>
                                          </p:spTgt>
                                        </p:tgtEl>
                                        <p:attrNameLst>
                                          <p:attrName>style.visibility</p:attrName>
                                        </p:attrNameLst>
                                      </p:cBhvr>
                                      <p:to>
                                        <p:strVal val="visible"/>
                                      </p:to>
                                    </p:set>
                                    <p:animEffect transition="in" filter="wipe(left)">
                                      <p:cBhvr>
                                        <p:cTn id="47" dur="500"/>
                                        <p:tgtEl>
                                          <p:spTgt spid="572419">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72419">
                                            <p:txEl>
                                              <p:pRg st="11" end="11"/>
                                            </p:txEl>
                                          </p:spTgt>
                                        </p:tgtEl>
                                        <p:attrNameLst>
                                          <p:attrName>style.visibility</p:attrName>
                                        </p:attrNameLst>
                                      </p:cBhvr>
                                      <p:to>
                                        <p:strVal val="visible"/>
                                      </p:to>
                                    </p:set>
                                    <p:animEffect transition="in" filter="wipe(left)">
                                      <p:cBhvr>
                                        <p:cTn id="52" dur="500"/>
                                        <p:tgtEl>
                                          <p:spTgt spid="572419">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72419">
                                            <p:txEl>
                                              <p:pRg st="12" end="12"/>
                                            </p:txEl>
                                          </p:spTgt>
                                        </p:tgtEl>
                                        <p:attrNameLst>
                                          <p:attrName>style.visibility</p:attrName>
                                        </p:attrNameLst>
                                      </p:cBhvr>
                                      <p:to>
                                        <p:strVal val="visible"/>
                                      </p:to>
                                    </p:set>
                                    <p:animEffect transition="in" filter="wipe(left)">
                                      <p:cBhvr>
                                        <p:cTn id="57" dur="500"/>
                                        <p:tgtEl>
                                          <p:spTgt spid="572419">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72419">
                                            <p:txEl>
                                              <p:pRg st="13" end="13"/>
                                            </p:txEl>
                                          </p:spTgt>
                                        </p:tgtEl>
                                        <p:attrNameLst>
                                          <p:attrName>style.visibility</p:attrName>
                                        </p:attrNameLst>
                                      </p:cBhvr>
                                      <p:to>
                                        <p:strVal val="visible"/>
                                      </p:to>
                                    </p:set>
                                    <p:animEffect transition="in" filter="wipe(left)">
                                      <p:cBhvr>
                                        <p:cTn id="62" dur="500"/>
                                        <p:tgtEl>
                                          <p:spTgt spid="57241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Scansione0047"/>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5" r="224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globalbiomes"/>
          <p:cNvPicPr>
            <a:picLocks noChangeAspect="1" noChangeArrowheads="1"/>
          </p:cNvPicPr>
          <p:nvPr/>
        </p:nvPicPr>
        <p:blipFill>
          <a:blip r:embed="rId2">
            <a:extLst>
              <a:ext uri="{28A0092B-C50C-407E-A947-70E740481C1C}">
                <a14:useLocalDpi xmlns:a14="http://schemas.microsoft.com/office/drawing/2010/main" val="0"/>
              </a:ext>
            </a:extLst>
          </a:blip>
          <a:srcRect t="2531" r="2968" b="253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alaska"/>
          <p:cNvPicPr>
            <a:picLocks noChangeAspect="1" noChangeArrowheads="1"/>
          </p:cNvPicPr>
          <p:nvPr/>
        </p:nvPicPr>
        <p:blipFill>
          <a:blip r:embed="rId2">
            <a:extLst>
              <a:ext uri="{28A0092B-C50C-407E-A947-70E740481C1C}">
                <a14:useLocalDpi xmlns:a14="http://schemas.microsoft.com/office/drawing/2010/main" val="0"/>
              </a:ext>
            </a:extLst>
          </a:blip>
          <a:srcRect l="755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8067" name="Rectangle 3"/>
          <p:cNvSpPr>
            <a:spLocks noGrp="1" noChangeArrowheads="1"/>
          </p:cNvSpPr>
          <p:nvPr>
            <p:ph type="title"/>
          </p:nvPr>
        </p:nvSpPr>
        <p:spPr>
          <a:xfrm>
            <a:off x="2771775" y="333375"/>
            <a:ext cx="5684838" cy="855663"/>
          </a:xfrm>
        </p:spPr>
        <p:txBody>
          <a:bodyPr/>
          <a:lstStyle/>
          <a:p>
            <a:pPr eaLnBrk="1" hangingPunct="1">
              <a:defRPr/>
            </a:pPr>
            <a:r>
              <a:rPr lang="en-US" sz="4000" smtClean="0">
                <a:solidFill>
                  <a:schemeClr val="bg1"/>
                </a:solidFill>
                <a:latin typeface="Comic Sans MS" pitchFamily="66" charset="0"/>
              </a:rPr>
              <a:t>1.Tundra</a:t>
            </a:r>
          </a:p>
        </p:txBody>
      </p:sp>
      <p:sp>
        <p:nvSpPr>
          <p:cNvPr id="60420" name="Rectangle 4"/>
          <p:cNvSpPr>
            <a:spLocks noChangeArrowheads="1"/>
          </p:cNvSpPr>
          <p:nvPr/>
        </p:nvSpPr>
        <p:spPr bwMode="auto">
          <a:xfrm>
            <a:off x="0" y="2133600"/>
            <a:ext cx="9144000" cy="4362450"/>
          </a:xfrm>
          <a:prstGeom prst="rect">
            <a:avLst/>
          </a:prstGeom>
          <a:solidFill>
            <a:schemeClr val="accent2">
              <a:alpha val="3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pPr>
            <a:r>
              <a:rPr lang="it-IT" altLang="it-IT" sz="2800" b="1">
                <a:solidFill>
                  <a:srgbClr val="FFFF00"/>
                </a:solidFill>
                <a:latin typeface="Comic Sans MS" pitchFamily="66" charset="0"/>
              </a:rPr>
              <a:t> Ha una distribuzione circumpolare</a:t>
            </a:r>
          </a:p>
          <a:p>
            <a:pPr algn="just" eaLnBrk="1" hangingPunct="1">
              <a:spcBef>
                <a:spcPct val="0"/>
              </a:spcBef>
              <a:buClrTx/>
            </a:pPr>
            <a:r>
              <a:rPr lang="it-IT" altLang="it-IT" sz="2800" b="1">
                <a:solidFill>
                  <a:srgbClr val="FFFF00"/>
                </a:solidFill>
                <a:latin typeface="Comic Sans MS" pitchFamily="66" charset="0"/>
              </a:rPr>
              <a:t> Si trova nell’emisfero nord, in Antartide e in Sud 	America</a:t>
            </a:r>
          </a:p>
          <a:p>
            <a:pPr algn="just" eaLnBrk="1" hangingPunct="1">
              <a:spcBef>
                <a:spcPct val="0"/>
              </a:spcBef>
              <a:buClrTx/>
            </a:pPr>
            <a:r>
              <a:rPr lang="it-IT" altLang="it-IT" sz="2800" b="1">
                <a:solidFill>
                  <a:srgbClr val="FFFF00"/>
                </a:solidFill>
                <a:latin typeface="Comic Sans MS" pitchFamily="66" charset="0"/>
              </a:rPr>
              <a:t> Inverni molto freddi, corte e fresche estati</a:t>
            </a:r>
          </a:p>
          <a:p>
            <a:pPr algn="just" eaLnBrk="1" hangingPunct="1">
              <a:spcBef>
                <a:spcPct val="0"/>
              </a:spcBef>
              <a:buClrTx/>
            </a:pPr>
            <a:r>
              <a:rPr lang="it-IT" altLang="it-IT" sz="2800" b="1">
                <a:solidFill>
                  <a:srgbClr val="FFFF00"/>
                </a:solidFill>
                <a:latin typeface="Comic Sans MS" pitchFamily="66" charset="0"/>
              </a:rPr>
              <a:t> La crescita delle piante è lenta e non vi sono 	alberi</a:t>
            </a:r>
          </a:p>
          <a:p>
            <a:pPr algn="just" eaLnBrk="1" hangingPunct="1">
              <a:spcBef>
                <a:spcPct val="0"/>
              </a:spcBef>
              <a:buClrTx/>
            </a:pPr>
            <a:r>
              <a:rPr lang="it-IT" altLang="it-IT" sz="2800" b="1">
                <a:solidFill>
                  <a:srgbClr val="FFFF00"/>
                </a:solidFill>
                <a:latin typeface="Comic Sans MS" pitchFamily="66" charset="0"/>
              </a:rPr>
              <a:t> Durante l’estate vi è la gran parte delle forme 	viventi: 	uccelli, caribu, roditori, insetti</a:t>
            </a:r>
          </a:p>
          <a:p>
            <a:pPr algn="just" eaLnBrk="1" hangingPunct="1">
              <a:spcBef>
                <a:spcPct val="0"/>
              </a:spcBef>
              <a:buClrTx/>
            </a:pPr>
            <a:r>
              <a:rPr lang="it-IT" altLang="it-IT" sz="2800" b="1">
                <a:solidFill>
                  <a:srgbClr val="FFFF00"/>
                </a:solidFill>
                <a:latin typeface="Comic Sans MS" pitchFamily="66" charset="0"/>
              </a:rPr>
              <a:t> In inverno caribu’, uccelli, orsi polari e volpe 	artica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borea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3"/>
          <p:cNvSpPr>
            <a:spLocks noChangeArrowheads="1"/>
          </p:cNvSpPr>
          <p:nvPr/>
        </p:nvSpPr>
        <p:spPr bwMode="auto">
          <a:xfrm>
            <a:off x="179388" y="333375"/>
            <a:ext cx="5105400" cy="701675"/>
          </a:xfrm>
          <a:prstGeom prst="rect">
            <a:avLst/>
          </a:prstGeom>
          <a:noFill/>
          <a:ln w="9525">
            <a:noFill/>
            <a:miter lim="800000"/>
            <a:headEnd/>
            <a:tailEnd/>
          </a:ln>
          <a:effectLst/>
        </p:spPr>
        <p:txBody>
          <a:bodyPr>
            <a:spAutoFit/>
          </a:bodyPr>
          <a:lstStyle/>
          <a:p>
            <a:pPr eaLnBrk="0" hangingPunct="0">
              <a:spcBef>
                <a:spcPct val="0"/>
              </a:spcBef>
              <a:defRPr/>
            </a:pPr>
            <a:r>
              <a:rPr lang="en-US" sz="4000" b="1">
                <a:solidFill>
                  <a:schemeClr val="bg1"/>
                </a:solidFill>
                <a:effectLst>
                  <a:outerShdw blurRad="38100" dist="38100" dir="2700000" algn="tl">
                    <a:srgbClr val="000000"/>
                  </a:outerShdw>
                </a:effectLst>
              </a:rPr>
              <a:t>2. Foresta Boreale</a:t>
            </a:r>
          </a:p>
        </p:txBody>
      </p:sp>
      <p:sp>
        <p:nvSpPr>
          <p:cNvPr id="61444" name="Rectangle 4"/>
          <p:cNvSpPr>
            <a:spLocks noChangeArrowheads="1"/>
          </p:cNvSpPr>
          <p:nvPr/>
        </p:nvSpPr>
        <p:spPr bwMode="auto">
          <a:xfrm>
            <a:off x="0" y="2205038"/>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rgbClr val="FFFF00"/>
                </a:solidFill>
                <a:latin typeface="Comic Sans MS" pitchFamily="66" charset="0"/>
              </a:rPr>
              <a:t> Si trova tra 50</a:t>
            </a:r>
            <a:r>
              <a:rPr lang="it-IT" altLang="it-IT" sz="2400" b="1" baseline="36000">
                <a:solidFill>
                  <a:srgbClr val="FFFF00"/>
                </a:solidFill>
                <a:latin typeface="Comic Sans MS" pitchFamily="66" charset="0"/>
              </a:rPr>
              <a:t>o</a:t>
            </a:r>
            <a:r>
              <a:rPr lang="it-IT" altLang="it-IT" sz="2400" b="1">
                <a:solidFill>
                  <a:srgbClr val="FFFF00"/>
                </a:solidFill>
                <a:latin typeface="Comic Sans MS" pitchFamily="66" charset="0"/>
              </a:rPr>
              <a:t> e 60</a:t>
            </a:r>
            <a:r>
              <a:rPr lang="it-IT" altLang="it-IT" sz="2400" b="1" baseline="36000">
                <a:solidFill>
                  <a:srgbClr val="FFFF00"/>
                </a:solidFill>
                <a:latin typeface="Comic Sans MS" pitchFamily="66" charset="0"/>
              </a:rPr>
              <a:t>o</a:t>
            </a:r>
            <a:r>
              <a:rPr lang="it-IT" altLang="it-IT" sz="2400" b="1">
                <a:solidFill>
                  <a:srgbClr val="FFFF00"/>
                </a:solidFill>
                <a:latin typeface="Comic Sans MS" pitchFamily="66" charset="0"/>
              </a:rPr>
              <a:t> di latitudine</a:t>
            </a:r>
            <a:r>
              <a:rPr lang="it-IT" altLang="it-IT" sz="2400">
                <a:solidFill>
                  <a:srgbClr val="FFFF00"/>
                </a:solidFill>
                <a:latin typeface="Comic Sans MS" pitchFamily="66" charset="0"/>
              </a:rPr>
              <a:t>  </a:t>
            </a:r>
            <a:r>
              <a:rPr lang="it-IT" altLang="it-IT" sz="2400" b="1">
                <a:solidFill>
                  <a:srgbClr val="FFFF00"/>
                </a:solidFill>
                <a:latin typeface="Comic Sans MS" pitchFamily="66" charset="0"/>
              </a:rPr>
              <a:t>N</a:t>
            </a:r>
            <a:endParaRPr lang="it-IT" altLang="it-IT" sz="2400">
              <a:solidFill>
                <a:srgbClr val="FFFF00"/>
              </a:solidFill>
              <a:latin typeface="Comic Sans MS" pitchFamily="66" charset="0"/>
            </a:endParaRPr>
          </a:p>
          <a:p>
            <a:pPr eaLnBrk="1" hangingPunct="1">
              <a:spcBef>
                <a:spcPct val="0"/>
              </a:spcBef>
              <a:buClrTx/>
            </a:pPr>
            <a:r>
              <a:rPr lang="it-IT" altLang="it-IT" sz="2400" b="1">
                <a:solidFill>
                  <a:srgbClr val="FFFF00"/>
                </a:solidFill>
                <a:latin typeface="Comic Sans MS" pitchFamily="66" charset="0"/>
              </a:rPr>
              <a:t> Caratterizzata da lunghi inverni freddi (può essere più 	fredda della Tundra) con corte e tiepide estati, ci si 	riferisce ad essa come alla Taiga</a:t>
            </a:r>
          </a:p>
          <a:p>
            <a:pPr eaLnBrk="1" hangingPunct="1">
              <a:spcBef>
                <a:spcPct val="0"/>
              </a:spcBef>
              <a:buClrTx/>
            </a:pPr>
            <a:r>
              <a:rPr lang="it-IT" altLang="it-IT" sz="2400" b="1">
                <a:solidFill>
                  <a:srgbClr val="FFFF00"/>
                </a:solidFill>
                <a:latin typeface="Comic Sans MS" pitchFamily="66" charset="0"/>
              </a:rPr>
              <a:t> La comunità di piante ha una struttura omogenea e 	dominata da conifere: pini, larici, abeti e	licheni e 	muschi sono componenti importanti </a:t>
            </a:r>
          </a:p>
          <a:p>
            <a:pPr eaLnBrk="1" hangingPunct="1">
              <a:spcBef>
                <a:spcPct val="0"/>
              </a:spcBef>
              <a:buClrTx/>
            </a:pPr>
            <a:r>
              <a:rPr lang="it-IT" altLang="it-IT" sz="2400" b="1">
                <a:solidFill>
                  <a:srgbClr val="FFFF00"/>
                </a:solidFill>
                <a:latin typeface="Comic Sans MS" pitchFamily="66" charset="0"/>
              </a:rPr>
              <a:t> In estate c’è abbondanza di forme di vita: uccelli,  	mammiferi, insetti</a:t>
            </a:r>
          </a:p>
          <a:p>
            <a:pPr eaLnBrk="1" hangingPunct="1">
              <a:spcBef>
                <a:spcPct val="0"/>
              </a:spcBef>
              <a:buClrTx/>
            </a:pPr>
            <a:r>
              <a:rPr lang="it-IT" altLang="it-IT" sz="2400" b="1">
                <a:solidFill>
                  <a:srgbClr val="FFFF00"/>
                </a:solidFill>
                <a:latin typeface="Comic Sans MS" pitchFamily="66" charset="0"/>
              </a:rPr>
              <a:t> Questo bioma copre l’area maggiore di tutti  gli altri 	biomi: 12 x 10</a:t>
            </a:r>
            <a:r>
              <a:rPr lang="it-IT" altLang="it-IT" sz="2400" b="1" baseline="36000">
                <a:solidFill>
                  <a:srgbClr val="FFFF00"/>
                </a:solidFill>
                <a:latin typeface="Comic Sans MS" pitchFamily="66" charset="0"/>
              </a:rPr>
              <a:t>6</a:t>
            </a:r>
            <a:r>
              <a:rPr lang="it-IT" altLang="it-IT" sz="2400" b="1">
                <a:solidFill>
                  <a:srgbClr val="FFFF00"/>
                </a:solidFill>
                <a:latin typeface="Comic Sans MS" pitchFamily="66" charset="0"/>
              </a:rPr>
              <a:t> km</a:t>
            </a:r>
            <a:r>
              <a:rPr lang="it-IT" altLang="it-IT" sz="2400" b="1" baseline="30000">
                <a:solidFill>
                  <a:srgbClr val="FFFF00"/>
                </a:solidFill>
                <a:latin typeface="Comic Sans MS" pitchFamily="66" charset="0"/>
              </a:rPr>
              <a:t>2</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tb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0115" name="Rectangle 3"/>
          <p:cNvSpPr>
            <a:spLocks noChangeArrowheads="1"/>
          </p:cNvSpPr>
          <p:nvPr/>
        </p:nvSpPr>
        <p:spPr bwMode="auto">
          <a:xfrm>
            <a:off x="323850" y="188913"/>
            <a:ext cx="5832475" cy="641350"/>
          </a:xfrm>
          <a:prstGeom prst="rect">
            <a:avLst/>
          </a:prstGeom>
          <a:noFill/>
          <a:ln w="9525">
            <a:noFill/>
            <a:miter lim="800000"/>
            <a:headEnd/>
            <a:tailEnd/>
          </a:ln>
          <a:effectLst/>
        </p:spPr>
        <p:txBody>
          <a:bodyPr>
            <a:spAutoFit/>
          </a:bodyPr>
          <a:lstStyle/>
          <a:p>
            <a:pPr algn="l">
              <a:spcBef>
                <a:spcPct val="0"/>
              </a:spcBef>
              <a:defRPr/>
            </a:pPr>
            <a:r>
              <a:rPr lang="en-US" sz="3600" b="1">
                <a:effectLst>
                  <a:outerShdw blurRad="38100" dist="38100" dir="2700000" algn="tl">
                    <a:srgbClr val="000000"/>
                  </a:outerShdw>
                </a:effectLst>
              </a:rPr>
              <a:t>3. Foresta Temperata</a:t>
            </a:r>
          </a:p>
        </p:txBody>
      </p:sp>
      <p:sp>
        <p:nvSpPr>
          <p:cNvPr id="62468" name="Rectangle 4"/>
          <p:cNvSpPr>
            <a:spLocks noChangeArrowheads="1"/>
          </p:cNvSpPr>
          <p:nvPr/>
        </p:nvSpPr>
        <p:spPr bwMode="auto">
          <a:xfrm>
            <a:off x="0" y="1289050"/>
            <a:ext cx="9144000" cy="5568950"/>
          </a:xfrm>
          <a:prstGeom prst="rect">
            <a:avLst/>
          </a:prstGeom>
          <a:solidFill>
            <a:schemeClr val="accent2">
              <a:alpha val="3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rgbClr val="FFFF00"/>
                </a:solidFill>
                <a:latin typeface="Comic Sans MS" pitchFamily="66" charset="0"/>
              </a:rPr>
              <a:t> E’ uno dei biomi più alterati</a:t>
            </a:r>
          </a:p>
          <a:p>
            <a:pPr eaLnBrk="1" hangingPunct="1">
              <a:spcBef>
                <a:spcPct val="0"/>
              </a:spcBef>
              <a:buClrTx/>
            </a:pPr>
            <a:r>
              <a:rPr lang="it-IT" altLang="it-IT" sz="2400" b="1">
                <a:solidFill>
                  <a:srgbClr val="FFFF00"/>
                </a:solidFill>
                <a:latin typeface="Comic Sans MS" pitchFamily="66" charset="0"/>
              </a:rPr>
              <a:t> Si trova nel Nord America orientale, in Europa 	occidentale e nell’Asia orientale</a:t>
            </a:r>
          </a:p>
          <a:p>
            <a:pPr eaLnBrk="1" hangingPunct="1">
              <a:spcBef>
                <a:spcPct val="0"/>
              </a:spcBef>
              <a:buClrTx/>
            </a:pPr>
            <a:r>
              <a:rPr lang="it-IT" altLang="it-IT" sz="2400" b="1">
                <a:solidFill>
                  <a:srgbClr val="FFFF00"/>
                </a:solidFill>
                <a:latin typeface="Comic Sans MS" pitchFamily="66" charset="0"/>
              </a:rPr>
              <a:t> E’ generalmente composto da piante decidue, che perdono 	tutte le foglie contemporaneamente</a:t>
            </a:r>
          </a:p>
          <a:p>
            <a:pPr eaLnBrk="1" hangingPunct="1">
              <a:spcBef>
                <a:spcPct val="0"/>
              </a:spcBef>
              <a:buClrTx/>
            </a:pPr>
            <a:r>
              <a:rPr lang="it-IT" altLang="it-IT" sz="2400" b="1">
                <a:solidFill>
                  <a:srgbClr val="FFFF00"/>
                </a:solidFill>
                <a:latin typeface="Comic Sans MS" pitchFamily="66" charset="0"/>
              </a:rPr>
              <a:t>Talvolta possono essere presenti delle conifere (es. Sud 	degli Stati Uniti)</a:t>
            </a:r>
          </a:p>
          <a:p>
            <a:pPr eaLnBrk="1" hangingPunct="1">
              <a:spcBef>
                <a:spcPct val="0"/>
              </a:spcBef>
              <a:buClrTx/>
            </a:pPr>
            <a:r>
              <a:rPr lang="it-IT" altLang="it-IT" sz="2400" b="1">
                <a:solidFill>
                  <a:srgbClr val="FFFF00"/>
                </a:solidFill>
                <a:latin typeface="Comic Sans MS" pitchFamily="66" charset="0"/>
              </a:rPr>
              <a:t> E’ tipico di aree a piovosità media: 50-150 cm/anno e con 	inverni freddi, che durano 3-4 mesi ed estati da 	tiepide a calde.</a:t>
            </a:r>
          </a:p>
          <a:p>
            <a:pPr eaLnBrk="1" hangingPunct="1">
              <a:spcBef>
                <a:spcPct val="0"/>
              </a:spcBef>
              <a:buClrTx/>
            </a:pPr>
            <a:r>
              <a:rPr lang="it-IT" altLang="it-IT" sz="2400" b="1">
                <a:solidFill>
                  <a:srgbClr val="FFFF00"/>
                </a:solidFill>
                <a:latin typeface="Comic Sans MS" pitchFamily="66" charset="0"/>
              </a:rPr>
              <a:t> Sono aree che hanno subito una grossa urbanizzazione ed in cui i popoli vivono da molto tempo, per cui hanno usato gli alberi in vari modi: soprattutto eliminandoli per far posto a fattorie o città</a:t>
            </a:r>
          </a:p>
          <a:p>
            <a:pPr eaLnBrk="1" hangingPunct="1">
              <a:spcBef>
                <a:spcPct val="0"/>
              </a:spcBef>
              <a:buClrTx/>
            </a:pPr>
            <a:endParaRPr lang="it-IT" altLang="it-IT" sz="2400">
              <a:solidFill>
                <a:srgbClr val="FFFF00"/>
              </a:solidFill>
              <a:latin typeface="Comic Sans MS" pitchFamily="66" charset="0"/>
            </a:endParaRPr>
          </a:p>
        </p:txBody>
      </p:sp>
      <p:sp>
        <p:nvSpPr>
          <p:cNvPr id="62469" name="Rectangle 5"/>
          <p:cNvSpPr>
            <a:spLocks noChangeArrowheads="1"/>
          </p:cNvSpPr>
          <p:nvPr/>
        </p:nvSpPr>
        <p:spPr bwMode="auto">
          <a:xfrm>
            <a:off x="0" y="2460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gras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0" y="1844675"/>
            <a:ext cx="9144000" cy="4838700"/>
          </a:xfrm>
          <a:prstGeom prst="rect">
            <a:avLst/>
          </a:prstGeom>
          <a:solidFill>
            <a:schemeClr val="tx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chemeClr val="bg1"/>
                </a:solidFill>
                <a:latin typeface="Comic Sans MS" pitchFamily="66" charset="0"/>
              </a:rPr>
              <a:t>La distribuzione delle praterie nel mondo si trova in cinque grandi aree: Pianure del Nord America, Pampa Sudamericana, Veldt del Sud Africa, Steppe dell’Eurasia Centrale e Australia.</a:t>
            </a:r>
          </a:p>
          <a:p>
            <a:pPr eaLnBrk="1" hangingPunct="1">
              <a:spcBef>
                <a:spcPct val="0"/>
              </a:spcBef>
              <a:buClrTx/>
            </a:pPr>
            <a:r>
              <a:rPr lang="it-IT" altLang="it-IT" sz="2400" b="1">
                <a:solidFill>
                  <a:schemeClr val="bg1"/>
                </a:solidFill>
                <a:latin typeface="Comic Sans MS" pitchFamily="66" charset="0"/>
              </a:rPr>
              <a:t> Il suolo è spesso e ricco e questa è una delle ragioni per cui è possibile, su larga scala, l’agricoltura</a:t>
            </a:r>
          </a:p>
          <a:p>
            <a:pPr eaLnBrk="1" hangingPunct="1">
              <a:spcBef>
                <a:spcPct val="0"/>
              </a:spcBef>
              <a:buClrTx/>
            </a:pPr>
            <a:r>
              <a:rPr lang="it-IT" altLang="it-IT" sz="2400" b="1">
                <a:solidFill>
                  <a:schemeClr val="bg1"/>
                </a:solidFill>
                <a:latin typeface="Comic Sans MS" pitchFamily="66" charset="0"/>
              </a:rPr>
              <a:t>La piovosità è generalmente tra i 25-70 cm/anno</a:t>
            </a:r>
          </a:p>
          <a:p>
            <a:pPr eaLnBrk="1" hangingPunct="1">
              <a:spcBef>
                <a:spcPct val="0"/>
              </a:spcBef>
              <a:buClrTx/>
            </a:pPr>
            <a:r>
              <a:rPr lang="it-IT" altLang="it-IT" sz="2400" b="1">
                <a:solidFill>
                  <a:schemeClr val="bg1"/>
                </a:solidFill>
                <a:latin typeface="Comic Sans MS" pitchFamily="66" charset="0"/>
              </a:rPr>
              <a:t>Le praterie sono solitamente  “continentali”  cioè si trovano in quelle aree interne dei continenti  moderatamente influenzate dagli oceani</a:t>
            </a:r>
          </a:p>
          <a:p>
            <a:pPr eaLnBrk="1" hangingPunct="1">
              <a:spcBef>
                <a:spcPct val="0"/>
              </a:spcBef>
              <a:buClrTx/>
            </a:pPr>
            <a:r>
              <a:rPr lang="it-IT" altLang="it-IT" sz="2400" b="1">
                <a:solidFill>
                  <a:schemeClr val="bg1"/>
                </a:solidFill>
                <a:latin typeface="Comic Sans MS" pitchFamily="66" charset="0"/>
              </a:rPr>
              <a:t>Talvolta si possono avere inverni molto freddi ed estati molto calde con una differenza di temperature che arriva ai 50 </a:t>
            </a:r>
            <a:r>
              <a:rPr lang="it-IT" altLang="it-IT" sz="2400" b="1" baseline="36000">
                <a:solidFill>
                  <a:schemeClr val="bg1"/>
                </a:solidFill>
                <a:latin typeface="Comic Sans MS" pitchFamily="66" charset="0"/>
              </a:rPr>
              <a:t>o</a:t>
            </a:r>
            <a:r>
              <a:rPr lang="it-IT" altLang="it-IT" sz="2400" b="1">
                <a:solidFill>
                  <a:schemeClr val="bg1"/>
                </a:solidFill>
                <a:latin typeface="Comic Sans MS" pitchFamily="66" charset="0"/>
              </a:rPr>
              <a:t>C</a:t>
            </a:r>
          </a:p>
        </p:txBody>
      </p:sp>
      <p:sp>
        <p:nvSpPr>
          <p:cNvPr id="731140" name="Text Box 4"/>
          <p:cNvSpPr txBox="1">
            <a:spLocks noChangeArrowheads="1"/>
          </p:cNvSpPr>
          <p:nvPr/>
        </p:nvSpPr>
        <p:spPr bwMode="auto">
          <a:xfrm>
            <a:off x="755650" y="476250"/>
            <a:ext cx="2651125" cy="641350"/>
          </a:xfrm>
          <a:prstGeom prst="rect">
            <a:avLst/>
          </a:prstGeom>
          <a:noFill/>
          <a:ln w="9525">
            <a:noFill/>
            <a:miter lim="800000"/>
            <a:headEnd/>
            <a:tailEnd/>
          </a:ln>
          <a:effectLst/>
        </p:spPr>
        <p:txBody>
          <a:bodyPr wrap="none">
            <a:spAutoFit/>
          </a:bodyPr>
          <a:lstStyle/>
          <a:p>
            <a:pPr algn="l">
              <a:spcBef>
                <a:spcPct val="0"/>
              </a:spcBef>
              <a:defRPr/>
            </a:pPr>
            <a:r>
              <a:rPr lang="en-US" sz="3600" b="1">
                <a:solidFill>
                  <a:schemeClr val="bg1"/>
                </a:solidFill>
                <a:effectLst>
                  <a:outerShdw blurRad="38100" dist="38100" dir="2700000" algn="tl">
                    <a:srgbClr val="000000"/>
                  </a:outerShdw>
                </a:effectLst>
              </a:rPr>
              <a:t>4. Praterie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descr="pinnacle"/>
          <p:cNvPicPr>
            <a:picLocks noChangeAspect="1" noChangeArrowheads="1"/>
          </p:cNvPicPr>
          <p:nvPr/>
        </p:nvPicPr>
        <p:blipFill>
          <a:blip r:embed="rId2">
            <a:extLst>
              <a:ext uri="{28A0092B-C50C-407E-A947-70E740481C1C}">
                <a14:useLocalDpi xmlns:a14="http://schemas.microsoft.com/office/drawing/2010/main" val="0"/>
              </a:ext>
            </a:extLst>
          </a:blip>
          <a:srcRect l="13858"/>
          <a:stretch>
            <a:fillRect/>
          </a:stretch>
        </p:blipFill>
        <p:spPr bwMode="auto">
          <a:xfrm>
            <a:off x="0" y="-98425"/>
            <a:ext cx="9144000" cy="700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2163" name="Rectangle 3"/>
          <p:cNvSpPr>
            <a:spLocks noGrp="1" noChangeArrowheads="1"/>
          </p:cNvSpPr>
          <p:nvPr>
            <p:ph type="title"/>
          </p:nvPr>
        </p:nvSpPr>
        <p:spPr>
          <a:xfrm>
            <a:off x="395288" y="260350"/>
            <a:ext cx="7772400" cy="609600"/>
          </a:xfrm>
        </p:spPr>
        <p:txBody>
          <a:bodyPr/>
          <a:lstStyle/>
          <a:p>
            <a:pPr eaLnBrk="1" hangingPunct="1">
              <a:defRPr/>
            </a:pPr>
            <a:r>
              <a:rPr lang="en-US" sz="3900" smtClean="0">
                <a:solidFill>
                  <a:schemeClr val="bg1"/>
                </a:solidFill>
                <a:latin typeface="Comic Sans MS" pitchFamily="66" charset="0"/>
              </a:rPr>
              <a:t>5. Chaparral</a:t>
            </a:r>
          </a:p>
        </p:txBody>
      </p:sp>
      <p:sp>
        <p:nvSpPr>
          <p:cNvPr id="64516" name="Rectangle 4"/>
          <p:cNvSpPr>
            <a:spLocks noChangeArrowheads="1"/>
          </p:cNvSpPr>
          <p:nvPr/>
        </p:nvSpPr>
        <p:spPr bwMode="auto">
          <a:xfrm>
            <a:off x="0" y="1974850"/>
            <a:ext cx="9144000" cy="4838700"/>
          </a:xfrm>
          <a:prstGeom prst="rect">
            <a:avLst/>
          </a:prstGeom>
          <a:solidFill>
            <a:schemeClr val="accent2">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rgbClr val="FFFF00"/>
                </a:solidFill>
                <a:latin typeface="Comic Sans MS" pitchFamily="66" charset="0"/>
              </a:rPr>
              <a:t> E’ caratteristico di aree a clima Mediterraneo: caldo e secco in estate e inverni miti ed umidi</a:t>
            </a:r>
          </a:p>
          <a:p>
            <a:pPr eaLnBrk="1" hangingPunct="1">
              <a:spcBef>
                <a:spcPct val="0"/>
              </a:spcBef>
              <a:buClrTx/>
            </a:pPr>
            <a:r>
              <a:rPr lang="it-IT" altLang="it-IT" sz="2400" b="1">
                <a:solidFill>
                  <a:srgbClr val="FFFF00"/>
                </a:solidFill>
                <a:latin typeface="Comic Sans MS" pitchFamily="66" charset="0"/>
              </a:rPr>
              <a:t> Si trova in Sud  California, Cile, bacino del Mediterraneo ed Australia occidentale</a:t>
            </a:r>
          </a:p>
          <a:p>
            <a:pPr eaLnBrk="1" hangingPunct="1">
              <a:spcBef>
                <a:spcPct val="0"/>
              </a:spcBef>
              <a:buClrTx/>
            </a:pPr>
            <a:r>
              <a:rPr lang="it-IT" altLang="it-IT" sz="2400" b="1">
                <a:solidFill>
                  <a:srgbClr val="FFFF00"/>
                </a:solidFill>
                <a:latin typeface="Comic Sans MS" pitchFamily="66" charset="0"/>
              </a:rPr>
              <a:t>E’ caratterizzato da una vegetazione erbacea ed arbustiva folta con pochi alberi</a:t>
            </a:r>
          </a:p>
          <a:p>
            <a:pPr eaLnBrk="1" hangingPunct="1">
              <a:spcBef>
                <a:spcPct val="0"/>
              </a:spcBef>
              <a:buClrTx/>
            </a:pPr>
            <a:r>
              <a:rPr lang="it-IT" altLang="it-IT" sz="2400" b="1">
                <a:solidFill>
                  <a:srgbClr val="FFFF00"/>
                </a:solidFill>
                <a:latin typeface="Comic Sans MS" pitchFamily="66" charset="0"/>
              </a:rPr>
              <a:t>Molte piante sono adattate a vivere in carenza di pioggia (che può non cadere per alcuni mesi durante l’estate) e gli adattamenti comprendono fusti succosi e spine, si parla di piante xerofile</a:t>
            </a:r>
          </a:p>
          <a:p>
            <a:pPr eaLnBrk="1" hangingPunct="1">
              <a:spcBef>
                <a:spcPct val="0"/>
              </a:spcBef>
              <a:buClrTx/>
            </a:pPr>
            <a:r>
              <a:rPr lang="it-IT" altLang="it-IT" sz="2400" b="1">
                <a:solidFill>
                  <a:srgbClr val="FFFF00"/>
                </a:solidFill>
                <a:latin typeface="Comic Sans MS" pitchFamily="66" charset="0"/>
              </a:rPr>
              <a:t> Sono frequenti gli incendi e le piante possono presentare anche adattamenti al fuoco come il rilascio dei semi </a:t>
            </a:r>
          </a:p>
          <a:p>
            <a:pPr eaLnBrk="1" hangingPunct="1">
              <a:spcBef>
                <a:spcPct val="0"/>
              </a:spcBef>
              <a:buClrTx/>
            </a:pPr>
            <a:r>
              <a:rPr lang="it-IT" altLang="it-IT" sz="2400" b="1">
                <a:solidFill>
                  <a:srgbClr val="FFFF00"/>
                </a:solidFill>
                <a:latin typeface="Comic Sans MS" pitchFamily="66" charset="0"/>
              </a:rPr>
              <a:t> Alcune contengono oli volatili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deser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3187" name="Rectangle 3"/>
          <p:cNvSpPr>
            <a:spLocks noGrp="1" noChangeArrowheads="1"/>
          </p:cNvSpPr>
          <p:nvPr>
            <p:ph type="title"/>
          </p:nvPr>
        </p:nvSpPr>
        <p:spPr>
          <a:xfrm>
            <a:off x="2916238" y="0"/>
            <a:ext cx="5686425" cy="1011238"/>
          </a:xfrm>
        </p:spPr>
        <p:txBody>
          <a:bodyPr/>
          <a:lstStyle/>
          <a:p>
            <a:pPr eaLnBrk="1" hangingPunct="1">
              <a:defRPr/>
            </a:pPr>
            <a:r>
              <a:rPr lang="en-US" sz="3600" smtClean="0">
                <a:solidFill>
                  <a:schemeClr val="bg1"/>
                </a:solidFill>
                <a:latin typeface="Comic Sans MS" pitchFamily="66" charset="0"/>
              </a:rPr>
              <a:t>6. Deserti</a:t>
            </a:r>
          </a:p>
        </p:txBody>
      </p:sp>
      <p:sp>
        <p:nvSpPr>
          <p:cNvPr id="65540" name="Rectangle 4"/>
          <p:cNvSpPr>
            <a:spLocks noChangeArrowheads="1"/>
          </p:cNvSpPr>
          <p:nvPr/>
        </p:nvSpPr>
        <p:spPr bwMode="auto">
          <a:xfrm>
            <a:off x="0" y="923925"/>
            <a:ext cx="9144000" cy="5934075"/>
          </a:xfrm>
          <a:prstGeom prst="rect">
            <a:avLst/>
          </a:prstGeom>
          <a:solidFill>
            <a:schemeClr val="accent2">
              <a:alpha val="3803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rgbClr val="FFFF00"/>
                </a:solidFill>
                <a:latin typeface="Comic Sans MS" pitchFamily="66" charset="0"/>
              </a:rPr>
              <a:t> I Deserti si trovano generalmente tra i 30 ed i 40 N e S dall’Equatore</a:t>
            </a:r>
          </a:p>
          <a:p>
            <a:pPr eaLnBrk="1" hangingPunct="1">
              <a:spcBef>
                <a:spcPct val="0"/>
              </a:spcBef>
              <a:buClrTx/>
            </a:pPr>
            <a:r>
              <a:rPr lang="it-IT" altLang="it-IT" sz="2400" b="1">
                <a:solidFill>
                  <a:srgbClr val="FFFF00"/>
                </a:solidFill>
                <a:latin typeface="Comic Sans MS" pitchFamily="66" charset="0"/>
              </a:rPr>
              <a:t> I suoli sono rocciosi con aree sabbiose ma potrebbero essere 	produttivi: è l’acqua il fattore limitante principale</a:t>
            </a:r>
          </a:p>
          <a:p>
            <a:pPr eaLnBrk="1" hangingPunct="1">
              <a:spcBef>
                <a:spcPct val="0"/>
              </a:spcBef>
              <a:buClrTx/>
            </a:pPr>
            <a:r>
              <a:rPr lang="it-IT" altLang="it-IT" sz="2400" b="1">
                <a:solidFill>
                  <a:srgbClr val="FFFF00"/>
                </a:solidFill>
                <a:latin typeface="Comic Sans MS" pitchFamily="66" charset="0"/>
              </a:rPr>
              <a:t>I Deserti possono essere freddi o caldi  </a:t>
            </a:r>
          </a:p>
          <a:p>
            <a:pPr lvl="1" eaLnBrk="1" hangingPunct="1">
              <a:spcBef>
                <a:spcPct val="0"/>
              </a:spcBef>
              <a:buFontTx/>
              <a:buChar char="•"/>
            </a:pPr>
            <a:r>
              <a:rPr lang="it-IT" altLang="it-IT" sz="2400" b="1">
                <a:solidFill>
                  <a:srgbClr val="FFFF00"/>
                </a:solidFill>
                <a:latin typeface="Comic Sans MS" pitchFamily="66" charset="0"/>
              </a:rPr>
              <a:t>Nei deserti caldi (Sahara, Chihuahuan, Khalahari)  ci possono essere temperature giornaliere intorno ai 40 C°  </a:t>
            </a:r>
          </a:p>
          <a:p>
            <a:pPr lvl="1" eaLnBrk="1" hangingPunct="1">
              <a:spcBef>
                <a:spcPct val="0"/>
              </a:spcBef>
              <a:buFontTx/>
              <a:buChar char="•"/>
            </a:pPr>
            <a:r>
              <a:rPr lang="it-IT" altLang="it-IT" sz="2400" b="1">
                <a:solidFill>
                  <a:srgbClr val="FFFF00"/>
                </a:solidFill>
                <a:latin typeface="Comic Sans MS" pitchFamily="66" charset="0"/>
              </a:rPr>
              <a:t>Nei deserti freddi (Great Basin) vi sono estati calde ma gli inverni possono essere  molto freddi</a:t>
            </a:r>
          </a:p>
          <a:p>
            <a:pPr lvl="1" eaLnBrk="1" hangingPunct="1">
              <a:spcBef>
                <a:spcPct val="0"/>
              </a:spcBef>
              <a:buFontTx/>
              <a:buChar char="•"/>
            </a:pPr>
            <a:r>
              <a:rPr lang="it-IT" altLang="it-IT" sz="2400" b="1">
                <a:solidFill>
                  <a:srgbClr val="FFFF00"/>
                </a:solidFill>
                <a:latin typeface="Comic Sans MS" pitchFamily="66" charset="0"/>
              </a:rPr>
              <a:t>In tutti i deserti piove &lt; 31 cm/anno. Tuttavia nel maggiore “deserto” del mondo, l’Antartide non è misurabile la quantità di pioggia</a:t>
            </a:r>
          </a:p>
          <a:p>
            <a:pPr eaLnBrk="1" hangingPunct="1">
              <a:spcBef>
                <a:spcPct val="0"/>
              </a:spcBef>
              <a:buClrTx/>
            </a:pPr>
            <a:r>
              <a:rPr lang="it-IT" altLang="it-IT" sz="2400" b="1">
                <a:solidFill>
                  <a:srgbClr val="FFFF00"/>
                </a:solidFill>
                <a:latin typeface="Comic Sans MS" pitchFamily="66" charset="0"/>
              </a:rPr>
              <a:t>Cactus, euforbie e piante annuali crescono e fioriscono durante la breve stagione delle piogge e la maggioranza degli animali è notturna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suri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1" name="Rectangle 3"/>
          <p:cNvSpPr>
            <a:spLocks noGrp="1" noChangeArrowheads="1"/>
          </p:cNvSpPr>
          <p:nvPr>
            <p:ph type="title"/>
          </p:nvPr>
        </p:nvSpPr>
        <p:spPr>
          <a:xfrm>
            <a:off x="395288" y="476250"/>
            <a:ext cx="7772400" cy="609600"/>
          </a:xfrm>
        </p:spPr>
        <p:txBody>
          <a:bodyPr/>
          <a:lstStyle/>
          <a:p>
            <a:pPr eaLnBrk="1" hangingPunct="1">
              <a:defRPr/>
            </a:pPr>
            <a:r>
              <a:rPr lang="en-US" sz="3900" smtClean="0">
                <a:solidFill>
                  <a:schemeClr val="bg1"/>
                </a:solidFill>
                <a:latin typeface="Comic Sans MS" pitchFamily="66" charset="0"/>
              </a:rPr>
              <a:t>7. Savana Tropicale</a:t>
            </a:r>
          </a:p>
        </p:txBody>
      </p:sp>
      <p:sp>
        <p:nvSpPr>
          <p:cNvPr id="66564" name="Rectangle 4"/>
          <p:cNvSpPr>
            <a:spLocks noChangeArrowheads="1"/>
          </p:cNvSpPr>
          <p:nvPr/>
        </p:nvSpPr>
        <p:spPr bwMode="auto">
          <a:xfrm>
            <a:off x="0" y="2205038"/>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rgbClr val="FFFF00"/>
                </a:solidFill>
                <a:latin typeface="Comic Sans MS" pitchFamily="66" charset="0"/>
              </a:rPr>
              <a:t> Sono grandi distese di erba con pochi alberi che si 	trovano nella parte secca delle regioni tropicali a 	clima secco-umido e nelle steppe subtropicali</a:t>
            </a:r>
          </a:p>
          <a:p>
            <a:pPr eaLnBrk="1" hangingPunct="1">
              <a:spcBef>
                <a:spcPct val="0"/>
              </a:spcBef>
              <a:buClrTx/>
            </a:pPr>
            <a:r>
              <a:rPr lang="it-IT" altLang="it-IT" sz="2400" b="1">
                <a:solidFill>
                  <a:srgbClr val="FFFF00"/>
                </a:solidFill>
                <a:latin typeface="Comic Sans MS" pitchFamily="66" charset="0"/>
              </a:rPr>
              <a:t> La Savana Africana è la più grande al mondo e la meglio 	conosciuta dove animali brucano le alte erbe e le 	giraffe mangiano le parti più tenere degli alberi</a:t>
            </a:r>
          </a:p>
          <a:p>
            <a:pPr eaLnBrk="1" hangingPunct="1">
              <a:spcBef>
                <a:spcPct val="0"/>
              </a:spcBef>
              <a:buClrTx/>
            </a:pPr>
            <a:r>
              <a:rPr lang="it-IT" altLang="it-IT" sz="2400" b="1">
                <a:solidFill>
                  <a:srgbClr val="FFFF00"/>
                </a:solidFill>
                <a:latin typeface="Comic Sans MS" pitchFamily="66" charset="0"/>
              </a:rPr>
              <a:t> Savane Tropicali si trovano anche in Sud America, India 	e, in misura minore, in Australia</a:t>
            </a:r>
          </a:p>
          <a:p>
            <a:pPr eaLnBrk="1" hangingPunct="1">
              <a:spcBef>
                <a:spcPct val="0"/>
              </a:spcBef>
              <a:buClrTx/>
            </a:pPr>
            <a:r>
              <a:rPr lang="it-IT" altLang="it-IT" sz="2400" b="1">
                <a:solidFill>
                  <a:srgbClr val="FFFF00"/>
                </a:solidFill>
                <a:latin typeface="Comic Sans MS" pitchFamily="66" charset="0"/>
              </a:rPr>
              <a:t> Anche questo bioma risente di impatti antropici: crescita di popolazione, urbanizzazione, agricolture per i suoli di buona qualità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144463"/>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kumimoji="1" lang="it-IT" altLang="it-IT" sz="2000" b="1">
                <a:solidFill>
                  <a:srgbClr val="FFFF00"/>
                </a:solidFill>
                <a:latin typeface="Comic Sans MS" pitchFamily="66" charset="0"/>
              </a:rPr>
              <a:t>PROGRAMMA</a:t>
            </a:r>
          </a:p>
          <a:p>
            <a:pPr algn="just" eaLnBrk="1" hangingPunct="1">
              <a:spcBef>
                <a:spcPct val="0"/>
              </a:spcBef>
              <a:buClrTx/>
            </a:pPr>
            <a:r>
              <a:rPr kumimoji="1" lang="it-IT" altLang="it-IT" sz="1800">
                <a:solidFill>
                  <a:srgbClr val="FFFF00"/>
                </a:solidFill>
                <a:latin typeface="Comic Sans MS" pitchFamily="66" charset="0"/>
              </a:rPr>
              <a:t>L’ecosistema e la biosfera. </a:t>
            </a:r>
          </a:p>
          <a:p>
            <a:pPr algn="just" eaLnBrk="1" hangingPunct="1">
              <a:spcBef>
                <a:spcPct val="0"/>
              </a:spcBef>
              <a:buClrTx/>
            </a:pPr>
            <a:r>
              <a:rPr kumimoji="1" lang="it-IT" altLang="it-IT" sz="1800">
                <a:solidFill>
                  <a:srgbClr val="FFFF00"/>
                </a:solidFill>
                <a:latin typeface="Comic Sans MS" pitchFamily="66" charset="0"/>
              </a:rPr>
              <a:t>Caratteristiche  e distribuzione dei principali ecosistemi.</a:t>
            </a:r>
          </a:p>
          <a:p>
            <a:pPr algn="just" eaLnBrk="1" hangingPunct="1">
              <a:spcBef>
                <a:spcPct val="0"/>
              </a:spcBef>
              <a:buClrTx/>
            </a:pPr>
            <a:r>
              <a:rPr kumimoji="1" lang="it-IT" altLang="it-IT" sz="1800">
                <a:solidFill>
                  <a:srgbClr val="FFFF00"/>
                </a:solidFill>
                <a:latin typeface="Comic Sans MS" pitchFamily="66" charset="0"/>
              </a:rPr>
              <a:t>Fattori limitanti e fattori principali (acqua, temperatura, luce, elementi chimici):  legge dei Liebig e di Shelford</a:t>
            </a:r>
          </a:p>
          <a:p>
            <a:pPr algn="just" eaLnBrk="1" hangingPunct="1">
              <a:spcBef>
                <a:spcPct val="0"/>
              </a:spcBef>
              <a:buClrTx/>
            </a:pPr>
            <a:r>
              <a:rPr kumimoji="1" lang="it-IT" altLang="it-IT" sz="1800">
                <a:solidFill>
                  <a:srgbClr val="FFFF00"/>
                </a:solidFill>
                <a:latin typeface="Comic Sans MS" pitchFamily="66" charset="0"/>
              </a:rPr>
              <a:t>Energetica dei sistemi ecologici, sistemi di produzione e di decomposizione in natura; livelli trofici, catene alimentari, reti alimentari, efficienza  ecologica. </a:t>
            </a:r>
          </a:p>
          <a:p>
            <a:pPr algn="just" eaLnBrk="1" hangingPunct="1">
              <a:spcBef>
                <a:spcPct val="0"/>
              </a:spcBef>
              <a:buClrTx/>
            </a:pPr>
            <a:r>
              <a:rPr kumimoji="1" lang="it-IT" altLang="it-IT" sz="1800">
                <a:solidFill>
                  <a:srgbClr val="FFFF00"/>
                </a:solidFill>
                <a:latin typeface="Comic Sans MS" pitchFamily="66" charset="0"/>
              </a:rPr>
              <a:t>I cicli biogeochimici (acqua, azoto, carbonio, fosforo, zolfo).</a:t>
            </a:r>
          </a:p>
          <a:p>
            <a:pPr algn="just" eaLnBrk="1" hangingPunct="1">
              <a:spcBef>
                <a:spcPct val="0"/>
              </a:spcBef>
              <a:buClrTx/>
            </a:pPr>
            <a:r>
              <a:rPr kumimoji="1" lang="it-IT" altLang="it-IT" sz="1800">
                <a:solidFill>
                  <a:srgbClr val="FFFF00"/>
                </a:solidFill>
                <a:latin typeface="Comic Sans MS" pitchFamily="66" charset="0"/>
              </a:rPr>
              <a:t>Inquinamento ed inquinanti: magnificazione biologica, bioaccumulo. </a:t>
            </a:r>
          </a:p>
          <a:p>
            <a:pPr algn="just" eaLnBrk="1" hangingPunct="1">
              <a:spcBef>
                <a:spcPct val="0"/>
              </a:spcBef>
              <a:buClrTx/>
            </a:pPr>
            <a:r>
              <a:rPr kumimoji="1" lang="it-IT" altLang="it-IT" sz="1800">
                <a:solidFill>
                  <a:srgbClr val="FFFF00"/>
                </a:solidFill>
                <a:latin typeface="Comic Sans MS" pitchFamily="66" charset="0"/>
              </a:rPr>
              <a:t>Vari tipi d’inquinamento e loro effetti sul bene culturale: piogge acide, effetto serra, inquinamento acustico. </a:t>
            </a:r>
          </a:p>
          <a:p>
            <a:pPr algn="just" eaLnBrk="1" hangingPunct="1">
              <a:spcBef>
                <a:spcPct val="0"/>
              </a:spcBef>
              <a:buClrTx/>
            </a:pPr>
            <a:r>
              <a:rPr kumimoji="1" lang="it-IT" altLang="it-IT" sz="1800">
                <a:solidFill>
                  <a:srgbClr val="FFFF00"/>
                </a:solidFill>
                <a:latin typeface="Comic Sans MS" pitchFamily="66" charset="0"/>
              </a:rPr>
              <a:t>Risorse rinnovabili e non. La conservazione e l’uso sostenibile delle risorse: aria, acqua, suolo, minerali, risorse energetiche e patrimonio culturale.</a:t>
            </a:r>
          </a:p>
          <a:p>
            <a:pPr algn="just" eaLnBrk="1" hangingPunct="1">
              <a:spcBef>
                <a:spcPct val="0"/>
              </a:spcBef>
              <a:buClrTx/>
            </a:pPr>
            <a:r>
              <a:rPr kumimoji="1" lang="it-IT" altLang="it-IT" sz="1800">
                <a:solidFill>
                  <a:srgbClr val="FFFF00"/>
                </a:solidFill>
                <a:latin typeface="Comic Sans MS" pitchFamily="66" charset="0"/>
              </a:rPr>
              <a:t>Rapporto Bruntland.</a:t>
            </a:r>
          </a:p>
          <a:p>
            <a:pPr algn="just" eaLnBrk="1" hangingPunct="1">
              <a:spcBef>
                <a:spcPct val="0"/>
              </a:spcBef>
              <a:buClrTx/>
            </a:pPr>
            <a:r>
              <a:rPr kumimoji="1" lang="it-IT" altLang="it-IT" sz="1800">
                <a:solidFill>
                  <a:srgbClr val="FFFF00"/>
                </a:solidFill>
                <a:latin typeface="Comic Sans MS" pitchFamily="66" charset="0"/>
              </a:rPr>
              <a:t>Impatto antropico sugli ecosistemi.</a:t>
            </a:r>
          </a:p>
          <a:p>
            <a:pPr algn="just" eaLnBrk="1" hangingPunct="1">
              <a:spcBef>
                <a:spcPct val="0"/>
              </a:spcBef>
              <a:buClrTx/>
            </a:pPr>
            <a:r>
              <a:rPr kumimoji="1" lang="it-IT" altLang="it-IT" sz="1800">
                <a:solidFill>
                  <a:srgbClr val="FFFF00"/>
                </a:solidFill>
                <a:latin typeface="Comic Sans MS" pitchFamily="66" charset="0"/>
              </a:rPr>
              <a:t>Word Heritage List: Convenzione sulla Protezione del Patrimonio Mondiale, culturale e naturale dell'Umanità.</a:t>
            </a:r>
          </a:p>
          <a:p>
            <a:pPr algn="just" eaLnBrk="1" hangingPunct="1">
              <a:spcBef>
                <a:spcPct val="0"/>
              </a:spcBef>
              <a:buClrTx/>
            </a:pPr>
            <a:r>
              <a:rPr kumimoji="1" lang="it-IT" altLang="it-IT" sz="1800">
                <a:solidFill>
                  <a:srgbClr val="FFFF00"/>
                </a:solidFill>
                <a:latin typeface="Comic Sans MS" pitchFamily="66" charset="0"/>
              </a:rPr>
              <a:t>OGM  e campi di applicazione delle biotecnologie</a:t>
            </a:r>
          </a:p>
          <a:p>
            <a:pPr algn="just" eaLnBrk="1" hangingPunct="1">
              <a:spcBef>
                <a:spcPct val="0"/>
              </a:spcBef>
              <a:buClrTx/>
            </a:pPr>
            <a:r>
              <a:rPr kumimoji="1" lang="it-IT" altLang="it-IT" sz="1800">
                <a:solidFill>
                  <a:srgbClr val="FFFF00"/>
                </a:solidFill>
                <a:latin typeface="Comic Sans MS" pitchFamily="66" charset="0"/>
              </a:rPr>
              <a:t>Cenni di Valutazione di Impatto Ambientale (VIA). Cenni su restauro ecologico, ingegneria naturalistica,  ecoturismo e turismo sostenibile</a:t>
            </a:r>
          </a:p>
          <a:p>
            <a:pPr algn="just" eaLnBrk="1" hangingPunct="1">
              <a:spcBef>
                <a:spcPct val="0"/>
              </a:spcBef>
              <a:buClrTx/>
            </a:pPr>
            <a:r>
              <a:rPr kumimoji="1" lang="it-IT" altLang="it-IT" sz="1800">
                <a:solidFill>
                  <a:srgbClr val="FFFF00"/>
                </a:solidFill>
                <a:latin typeface="Comic Sans MS" pitchFamily="66" charset="0"/>
              </a:rPr>
              <a:t>Nuove forme di visitazione: territorio museo, parchi fluviali e letterari, ecomusei ecc.</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coba"/>
          <p:cNvPicPr>
            <a:picLocks noChangeAspect="1" noChangeArrowheads="1"/>
          </p:cNvPicPr>
          <p:nvPr/>
        </p:nvPicPr>
        <p:blipFill>
          <a:blip r:embed="rId2">
            <a:extLst>
              <a:ext uri="{28A0092B-C50C-407E-A947-70E740481C1C}">
                <a14:useLocalDpi xmlns:a14="http://schemas.microsoft.com/office/drawing/2010/main" val="0"/>
              </a:ext>
            </a:extLst>
          </a:blip>
          <a:srcRect l="13884"/>
          <a:stretch>
            <a:fillRect/>
          </a:stretch>
        </p:blipFill>
        <p:spPr bwMode="auto">
          <a:xfrm>
            <a:off x="0" y="57150"/>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5235" name="Rectangle 3"/>
          <p:cNvSpPr>
            <a:spLocks noGrp="1" noChangeArrowheads="1"/>
          </p:cNvSpPr>
          <p:nvPr>
            <p:ph type="title"/>
          </p:nvPr>
        </p:nvSpPr>
        <p:spPr>
          <a:xfrm>
            <a:off x="179388" y="404813"/>
            <a:ext cx="7772400" cy="685800"/>
          </a:xfrm>
        </p:spPr>
        <p:txBody>
          <a:bodyPr/>
          <a:lstStyle/>
          <a:p>
            <a:pPr eaLnBrk="1" hangingPunct="1">
              <a:defRPr/>
            </a:pPr>
            <a:r>
              <a:rPr lang="en-US" sz="3900" smtClean="0">
                <a:solidFill>
                  <a:schemeClr val="bg1"/>
                </a:solidFill>
                <a:latin typeface="Comic Sans MS" pitchFamily="66" charset="0"/>
              </a:rPr>
              <a:t>8. Foresta Tropicale pluviale</a:t>
            </a:r>
          </a:p>
        </p:txBody>
      </p:sp>
      <p:sp>
        <p:nvSpPr>
          <p:cNvPr id="67588" name="Rectangle 4"/>
          <p:cNvSpPr>
            <a:spLocks noChangeArrowheads="1"/>
          </p:cNvSpPr>
          <p:nvPr/>
        </p:nvSpPr>
        <p:spPr bwMode="auto">
          <a:xfrm>
            <a:off x="0" y="2060575"/>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indent="-277813"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b="1">
                <a:solidFill>
                  <a:srgbClr val="FFFF00"/>
                </a:solidFill>
                <a:latin typeface="Comic Sans MS" pitchFamily="66" charset="0"/>
              </a:rPr>
              <a:t> Conosciuta anche come selva, è il più complesso bioma nel 	mondo ed è caldo-umida e con una struttura a strati</a:t>
            </a:r>
          </a:p>
          <a:p>
            <a:pPr lvl="1" eaLnBrk="1" hangingPunct="1">
              <a:spcBef>
                <a:spcPct val="0"/>
              </a:spcBef>
              <a:buFontTx/>
              <a:buChar char="•"/>
            </a:pPr>
            <a:r>
              <a:rPr lang="it-IT" altLang="it-IT" sz="2400" b="1">
                <a:solidFill>
                  <a:srgbClr val="FFFF00"/>
                </a:solidFill>
                <a:latin typeface="Comic Sans MS" pitchFamily="66" charset="0"/>
              </a:rPr>
              <a:t> Alberi alti sporgono anche di  42 metri</a:t>
            </a:r>
          </a:p>
          <a:p>
            <a:pPr lvl="1" eaLnBrk="1" hangingPunct="1">
              <a:spcBef>
                <a:spcPct val="0"/>
              </a:spcBef>
              <a:buFontTx/>
              <a:buChar char="•"/>
            </a:pPr>
            <a:r>
              <a:rPr lang="it-IT" altLang="it-IT" sz="2400" b="1">
                <a:solidFill>
                  <a:srgbClr val="FFFF00"/>
                </a:solidFill>
                <a:latin typeface="Comic Sans MS" pitchFamily="66" charset="0"/>
              </a:rPr>
              <a:t> Uno strato intermedio è quello della “canopy” che sta tra le branche dei rami </a:t>
            </a:r>
          </a:p>
          <a:p>
            <a:pPr lvl="1" eaLnBrk="1" hangingPunct="1">
              <a:spcBef>
                <a:spcPct val="0"/>
              </a:spcBef>
              <a:buFontTx/>
              <a:buChar char="•"/>
            </a:pPr>
            <a:r>
              <a:rPr lang="it-IT" altLang="it-IT" sz="2400" b="1">
                <a:solidFill>
                  <a:srgbClr val="FFFF00"/>
                </a:solidFill>
                <a:latin typeface="Comic Sans MS" pitchFamily="66" charset="0"/>
              </a:rPr>
              <a:t>C’è uno strato più basso, poichè il tetto della foresta è aperto ed una minima quantità di luce arriva fino al suolo </a:t>
            </a:r>
          </a:p>
          <a:p>
            <a:pPr lvl="1" eaLnBrk="1" hangingPunct="1">
              <a:spcBef>
                <a:spcPct val="0"/>
              </a:spcBef>
              <a:buFontTx/>
              <a:buChar char="•"/>
            </a:pPr>
            <a:r>
              <a:rPr lang="it-IT" altLang="it-IT" sz="2400" b="1">
                <a:solidFill>
                  <a:srgbClr val="FFFF00"/>
                </a:solidFill>
                <a:latin typeface="Comic Sans MS" pitchFamily="66" charset="0"/>
              </a:rPr>
              <a:t>Molti alberi hanno delle foglie dotate di “gocciolatoi” che drenano l’acqua in eccesso dalle foglie</a:t>
            </a:r>
          </a:p>
          <a:p>
            <a:pPr lvl="1" eaLnBrk="1" hangingPunct="1">
              <a:spcBef>
                <a:spcPct val="0"/>
              </a:spcBef>
              <a:buFontTx/>
              <a:buChar char="•"/>
            </a:pPr>
            <a:r>
              <a:rPr lang="it-IT" altLang="it-IT" sz="2400" b="1">
                <a:solidFill>
                  <a:srgbClr val="FFFF00"/>
                </a:solidFill>
                <a:latin typeface="Comic Sans MS" pitchFamily="66" charset="0"/>
              </a:rPr>
              <a:t> I suoli non sono troppo ricchi di nutrienti perchè la biomassa vegetale trattiene molti dei nutrienti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fores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736259" name="Rectangle 3"/>
          <p:cNvSpPr>
            <a:spLocks noGrp="1" noChangeArrowheads="1"/>
          </p:cNvSpPr>
          <p:nvPr>
            <p:ph type="title"/>
          </p:nvPr>
        </p:nvSpPr>
        <p:spPr>
          <a:xfrm>
            <a:off x="827088" y="152400"/>
            <a:ext cx="8088312" cy="1600200"/>
          </a:xfrm>
        </p:spPr>
        <p:txBody>
          <a:bodyPr/>
          <a:lstStyle/>
          <a:p>
            <a:pPr eaLnBrk="1" hangingPunct="1">
              <a:defRPr/>
            </a:pPr>
            <a:r>
              <a:rPr lang="en-US" sz="3500" smtClean="0">
                <a:solidFill>
                  <a:srgbClr val="FFFF00"/>
                </a:solidFill>
                <a:latin typeface="Comic Sans MS" pitchFamily="66" charset="0"/>
              </a:rPr>
              <a:t>9. Foresta Tropicale decidua</a:t>
            </a:r>
          </a:p>
        </p:txBody>
      </p:sp>
      <p:sp>
        <p:nvSpPr>
          <p:cNvPr id="68612" name="Rectangle 4"/>
          <p:cNvSpPr>
            <a:spLocks noChangeArrowheads="1"/>
          </p:cNvSpPr>
          <p:nvPr/>
        </p:nvSpPr>
        <p:spPr bwMode="auto">
          <a:xfrm>
            <a:off x="0" y="2852738"/>
            <a:ext cx="9144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pPr>
            <a:r>
              <a:rPr lang="it-IT" altLang="it-IT" sz="2400" b="1">
                <a:solidFill>
                  <a:srgbClr val="FFFF00"/>
                </a:solidFill>
                <a:latin typeface="Comic Sans MS" pitchFamily="66" charset="0"/>
              </a:rPr>
              <a:t> Si trova nei tropici,  con due stagioni una umida ed una 	più secca </a:t>
            </a:r>
          </a:p>
          <a:p>
            <a:pPr lvl="1">
              <a:spcBef>
                <a:spcPct val="0"/>
              </a:spcBef>
              <a:buFontTx/>
              <a:buChar char="•"/>
            </a:pPr>
            <a:r>
              <a:rPr lang="it-IT" altLang="it-IT" sz="2400" b="1">
                <a:solidFill>
                  <a:srgbClr val="FFFF00"/>
                </a:solidFill>
                <a:latin typeface="Comic Sans MS" pitchFamily="66" charset="0"/>
              </a:rPr>
              <a:t>Durante la stagione secca alcuni alberi perdono le foglie che raggiungono il suolo: è una sorta di giungla. Gli alberi però non sono così chiusi come nella Foresta Tropicale pluviale </a:t>
            </a:r>
          </a:p>
          <a:p>
            <a:pPr>
              <a:spcBef>
                <a:spcPct val="0"/>
              </a:spcBef>
              <a:buClrTx/>
            </a:pPr>
            <a:r>
              <a:rPr lang="it-IT" altLang="it-IT" sz="2400" b="1">
                <a:solidFill>
                  <a:srgbClr val="FFFF00"/>
                </a:solidFill>
                <a:latin typeface="Comic Sans MS" pitchFamily="66" charset="0"/>
              </a:rPr>
              <a:t> Qui gli impatti ambientali sono enormi: deforestazione, 	aumento demografico, urbanizzazione, anche se 	probabilmente conserva gran parte della biodiversità 	del mondo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alpi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83" name="Rectangle 3"/>
          <p:cNvSpPr>
            <a:spLocks noGrp="1" noChangeArrowheads="1"/>
          </p:cNvSpPr>
          <p:nvPr>
            <p:ph type="title"/>
          </p:nvPr>
        </p:nvSpPr>
        <p:spPr>
          <a:xfrm>
            <a:off x="504825" y="238125"/>
            <a:ext cx="7704138" cy="434975"/>
          </a:xfrm>
        </p:spPr>
        <p:txBody>
          <a:bodyPr/>
          <a:lstStyle/>
          <a:p>
            <a:pPr eaLnBrk="1" hangingPunct="1">
              <a:defRPr/>
            </a:pPr>
            <a:r>
              <a:rPr lang="en-US" sz="3600" smtClean="0">
                <a:solidFill>
                  <a:srgbClr val="FFFF00"/>
                </a:solidFill>
                <a:latin typeface="Comic Sans MS" pitchFamily="66" charset="0"/>
              </a:rPr>
              <a:t>10. Alpino</a:t>
            </a:r>
          </a:p>
        </p:txBody>
      </p:sp>
      <p:sp>
        <p:nvSpPr>
          <p:cNvPr id="69636" name="Rectangle 4"/>
          <p:cNvSpPr>
            <a:spLocks noChangeArrowheads="1"/>
          </p:cNvSpPr>
          <p:nvPr/>
        </p:nvSpPr>
        <p:spPr bwMode="auto">
          <a:xfrm>
            <a:off x="0" y="1052513"/>
            <a:ext cx="9144000" cy="5568950"/>
          </a:xfrm>
          <a:prstGeom prst="rect">
            <a:avLst/>
          </a:prstGeom>
          <a:solidFill>
            <a:schemeClr val="accent2">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358775" indent="555625"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0"/>
              </a:spcBef>
              <a:buClrTx/>
            </a:pPr>
            <a:r>
              <a:rPr lang="it-IT" altLang="it-IT" sz="2400">
                <a:solidFill>
                  <a:srgbClr val="FFFF00"/>
                </a:solidFill>
                <a:latin typeface="Comic Sans MS" pitchFamily="66" charset="0"/>
              </a:rPr>
              <a:t> </a:t>
            </a:r>
            <a:r>
              <a:rPr lang="it-IT" altLang="it-IT" sz="2400" b="1">
                <a:solidFill>
                  <a:srgbClr val="FFFF00"/>
                </a:solidFill>
                <a:latin typeface="Comic Sans MS" pitchFamily="66" charset="0"/>
              </a:rPr>
              <a:t>Il mondo alpino deriva dalla parola </a:t>
            </a:r>
            <a:r>
              <a:rPr lang="it-IT" altLang="it-IT" sz="2400" b="1" i="1">
                <a:solidFill>
                  <a:srgbClr val="FFFF00"/>
                </a:solidFill>
                <a:latin typeface="Comic Sans MS" pitchFamily="66" charset="0"/>
              </a:rPr>
              <a:t>alpes</a:t>
            </a:r>
            <a:r>
              <a:rPr lang="it-IT" altLang="it-IT" sz="2400" b="1">
                <a:solidFill>
                  <a:srgbClr val="FFFF00"/>
                </a:solidFill>
                <a:latin typeface="Comic Sans MS" pitchFamily="66" charset="0"/>
              </a:rPr>
              <a:t> che significa montagne elevate </a:t>
            </a:r>
          </a:p>
          <a:p>
            <a:pPr eaLnBrk="1" hangingPunct="1">
              <a:spcBef>
                <a:spcPct val="0"/>
              </a:spcBef>
              <a:buClrTx/>
            </a:pPr>
            <a:r>
              <a:rPr lang="it-IT" altLang="it-IT" sz="2400" b="1">
                <a:solidFill>
                  <a:srgbClr val="FFFF00"/>
                </a:solidFill>
                <a:latin typeface="Comic Sans MS" pitchFamily="66" charset="0"/>
              </a:rPr>
              <a:t> Questo bioma si trova sulle catene montuose del mondo:</a:t>
            </a:r>
          </a:p>
          <a:p>
            <a:pPr lvl="2" eaLnBrk="1" hangingPunct="1">
              <a:spcBef>
                <a:spcPct val="0"/>
              </a:spcBef>
              <a:buClrTx/>
            </a:pPr>
            <a:r>
              <a:rPr lang="it-IT" altLang="it-IT" b="1">
                <a:solidFill>
                  <a:srgbClr val="FFFF00"/>
                </a:solidFill>
                <a:latin typeface="Comic Sans MS" pitchFamily="66" charset="0"/>
              </a:rPr>
              <a:t>Rocky Mountains, dall’Alaska al Messico e nelle alte terre messicane.  Alte aree dell’America Centrale, dalle Ande fino al  Sud America. Alps di  Francia/Italia attraverso i Balcani, la Rift valley in Africa.  Alte montagne della Turchia, attraverso l’Iran fino all’Himalaya </a:t>
            </a:r>
          </a:p>
          <a:p>
            <a:pPr lvl="2" eaLnBrk="1" hangingPunct="1">
              <a:spcBef>
                <a:spcPct val="0"/>
              </a:spcBef>
              <a:buClrTx/>
            </a:pPr>
            <a:r>
              <a:rPr lang="it-IT" altLang="it-IT" b="1">
                <a:solidFill>
                  <a:srgbClr val="FFFF00"/>
                </a:solidFill>
                <a:latin typeface="Comic Sans MS" pitchFamily="66" charset="0"/>
              </a:rPr>
              <a:t>La vegetazione Alpina è sparsa nelle regioni montagnose del mondo </a:t>
            </a:r>
          </a:p>
          <a:p>
            <a:pPr lvl="2" eaLnBrk="1" hangingPunct="1">
              <a:spcBef>
                <a:spcPct val="0"/>
              </a:spcBef>
              <a:buClrTx/>
            </a:pPr>
            <a:r>
              <a:rPr lang="it-IT" altLang="it-IT" b="1">
                <a:solidFill>
                  <a:srgbClr val="FFFF00"/>
                </a:solidFill>
                <a:latin typeface="Comic Sans MS" pitchFamily="66" charset="0"/>
              </a:rPr>
              <a:t>Qui le piante devono vivere in condizioni estreme: temperature fredde, venti forti, forti precipitazioni nevose, e quindi la vegetazione alpina cresce poco (si hanno alberi di ridotte dimensioni = </a:t>
            </a:r>
            <a:r>
              <a:rPr lang="it-IT" altLang="it-IT" b="1" i="1">
                <a:solidFill>
                  <a:srgbClr val="FFFF00"/>
                </a:solidFill>
                <a:latin typeface="Comic Sans MS" pitchFamily="66" charset="0"/>
              </a:rPr>
              <a:t>krummholz)</a:t>
            </a:r>
            <a:r>
              <a:rPr lang="it-IT" altLang="it-IT" b="1">
                <a:solidFill>
                  <a:srgbClr val="FFFF00"/>
                </a:solidFill>
                <a:latin typeface="Comic Sans MS" pitchFamily="66"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0" y="549275"/>
            <a:ext cx="30591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sz="3600" b="1">
                <a:solidFill>
                  <a:srgbClr val="FFFF00"/>
                </a:solidFill>
                <a:latin typeface="Comic Sans MS" pitchFamily="66" charset="0"/>
              </a:rPr>
              <a:t>Una specie in rapporto</a:t>
            </a:r>
          </a:p>
          <a:p>
            <a:pPr eaLnBrk="1" hangingPunct="1">
              <a:spcBef>
                <a:spcPct val="50000"/>
              </a:spcBef>
              <a:buClrTx/>
              <a:buFontTx/>
              <a:buNone/>
            </a:pPr>
            <a:r>
              <a:rPr kumimoji="1" lang="it-IT" altLang="it-IT" sz="3600" b="1">
                <a:solidFill>
                  <a:srgbClr val="FFFF00"/>
                </a:solidFill>
                <a:latin typeface="Comic Sans MS" pitchFamily="66" charset="0"/>
              </a:rPr>
              <a:t>all’ambiente </a:t>
            </a:r>
          </a:p>
          <a:p>
            <a:pPr eaLnBrk="1" hangingPunct="1">
              <a:spcBef>
                <a:spcPct val="50000"/>
              </a:spcBef>
              <a:buClrTx/>
              <a:buFontTx/>
              <a:buNone/>
            </a:pPr>
            <a:r>
              <a:rPr kumimoji="1" lang="it-IT" altLang="it-IT" sz="3600" b="1">
                <a:solidFill>
                  <a:srgbClr val="FFFF00"/>
                </a:solidFill>
                <a:latin typeface="Comic Sans MS" pitchFamily="66" charset="0"/>
              </a:rPr>
              <a:t>in cui vive</a:t>
            </a:r>
          </a:p>
        </p:txBody>
      </p:sp>
      <p:sp>
        <p:nvSpPr>
          <p:cNvPr id="65540" name="Oval 4"/>
          <p:cNvSpPr>
            <a:spLocks noChangeArrowheads="1"/>
          </p:cNvSpPr>
          <p:nvPr/>
        </p:nvSpPr>
        <p:spPr bwMode="auto">
          <a:xfrm>
            <a:off x="4716463" y="3609975"/>
            <a:ext cx="2592387" cy="154781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2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0" y="549275"/>
            <a:ext cx="34925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b="1">
                <a:solidFill>
                  <a:schemeClr val="bg1"/>
                </a:solidFill>
                <a:latin typeface="Comic Sans MS" pitchFamily="66" charset="0"/>
              </a:rPr>
              <a:t>Un biotopo: un mezzo fisico che contiene risorse sufficienti  per assicurare lo sviluppo di una comunità di esseri viventi</a:t>
            </a:r>
          </a:p>
        </p:txBody>
      </p:sp>
      <p:sp>
        <p:nvSpPr>
          <p:cNvPr id="65540" name="Oval 4"/>
          <p:cNvSpPr>
            <a:spLocks noChangeArrowheads="1"/>
          </p:cNvSpPr>
          <p:nvPr/>
        </p:nvSpPr>
        <p:spPr bwMode="auto">
          <a:xfrm>
            <a:off x="2627313" y="0"/>
            <a:ext cx="1944687" cy="8223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0" y="549275"/>
            <a:ext cx="30591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sz="3600" b="1">
                <a:solidFill>
                  <a:srgbClr val="FFFF00"/>
                </a:solidFill>
                <a:latin typeface="Comic Sans MS" pitchFamily="66" charset="0"/>
              </a:rPr>
              <a:t>Una specie in rapporto</a:t>
            </a:r>
          </a:p>
          <a:p>
            <a:pPr eaLnBrk="1" hangingPunct="1">
              <a:spcBef>
                <a:spcPct val="50000"/>
              </a:spcBef>
              <a:buClrTx/>
              <a:buFontTx/>
              <a:buNone/>
            </a:pPr>
            <a:r>
              <a:rPr kumimoji="1" lang="it-IT" altLang="it-IT" sz="3600" b="1">
                <a:solidFill>
                  <a:srgbClr val="FFFF00"/>
                </a:solidFill>
                <a:latin typeface="Comic Sans MS" pitchFamily="66" charset="0"/>
              </a:rPr>
              <a:t>all’ambiente </a:t>
            </a:r>
          </a:p>
          <a:p>
            <a:pPr eaLnBrk="1" hangingPunct="1">
              <a:spcBef>
                <a:spcPct val="50000"/>
              </a:spcBef>
              <a:buClrTx/>
              <a:buFontTx/>
              <a:buNone/>
            </a:pPr>
            <a:r>
              <a:rPr kumimoji="1" lang="it-IT" altLang="it-IT" sz="3600" b="1">
                <a:solidFill>
                  <a:srgbClr val="FFFF00"/>
                </a:solidFill>
                <a:latin typeface="Comic Sans MS" pitchFamily="66" charset="0"/>
              </a:rPr>
              <a:t>in cui vive</a:t>
            </a:r>
          </a:p>
        </p:txBody>
      </p:sp>
      <p:sp>
        <p:nvSpPr>
          <p:cNvPr id="65540" name="Oval 4"/>
          <p:cNvSpPr>
            <a:spLocks noChangeArrowheads="1"/>
          </p:cNvSpPr>
          <p:nvPr/>
        </p:nvSpPr>
        <p:spPr bwMode="auto">
          <a:xfrm>
            <a:off x="5651500" y="1844675"/>
            <a:ext cx="1657350" cy="10795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4226" name="Rectangle 2"/>
          <p:cNvSpPr>
            <a:spLocks noChangeArrowheads="1"/>
          </p:cNvSpPr>
          <p:nvPr/>
        </p:nvSpPr>
        <p:spPr bwMode="auto">
          <a:xfrm>
            <a:off x="468313" y="641350"/>
            <a:ext cx="8424862" cy="5632450"/>
          </a:xfrm>
          <a:prstGeom prst="rect">
            <a:avLst/>
          </a:prstGeom>
          <a:noFill/>
          <a:ln w="9525">
            <a:noFill/>
            <a:miter lim="800000"/>
            <a:headEnd/>
            <a:tailEnd/>
          </a:ln>
          <a:effectLst/>
        </p:spPr>
        <p:txBody>
          <a:bodyPr anchor="ctr">
            <a:spAutoFit/>
          </a:bodyPr>
          <a:lstStyle/>
          <a:p>
            <a:pPr algn="just">
              <a:spcBef>
                <a:spcPct val="0"/>
              </a:spcBef>
              <a:defRPr/>
            </a:pPr>
            <a:r>
              <a:rPr kumimoji="1" lang="it-IT" sz="3600" dirty="0"/>
              <a:t>L'</a:t>
            </a:r>
            <a:r>
              <a:rPr kumimoji="1" lang="it-IT" sz="3600" b="1" dirty="0"/>
              <a:t>habitat</a:t>
            </a:r>
            <a:r>
              <a:rPr kumimoji="1" lang="it-IT" sz="3600" dirty="0"/>
              <a:t> è lo </a:t>
            </a:r>
            <a:r>
              <a:rPr kumimoji="1" lang="it-IT" sz="3600" b="1" dirty="0"/>
              <a:t>spazio </a:t>
            </a:r>
            <a:r>
              <a:rPr kumimoji="1" lang="it-IT" sz="3600" dirty="0"/>
              <a:t>occupato da una comunità considerato in tutte le sue caratteristiche </a:t>
            </a:r>
            <a:r>
              <a:rPr kumimoji="1" lang="it-IT" sz="3600" b="1" dirty="0"/>
              <a:t>fisiche, chimiche, climatiche, geologiche, morfologiche, ecc. </a:t>
            </a:r>
          </a:p>
          <a:p>
            <a:pPr algn="just">
              <a:spcBef>
                <a:spcPct val="0"/>
              </a:spcBef>
              <a:defRPr/>
            </a:pPr>
            <a:endParaRPr kumimoji="1" lang="it-IT" sz="3600" b="1" dirty="0"/>
          </a:p>
          <a:p>
            <a:pPr algn="just">
              <a:spcBef>
                <a:spcPct val="0"/>
              </a:spcBef>
              <a:defRPr/>
            </a:pPr>
            <a:r>
              <a:rPr kumimoji="1" lang="it-IT" sz="3600" dirty="0"/>
              <a:t>Le due componenti dell'</a:t>
            </a:r>
            <a:r>
              <a:rPr kumimoji="1" lang="it-IT" sz="3600" b="1" dirty="0">
                <a:effectLst>
                  <a:outerShdw blurRad="38100" dist="38100" dir="2700000" algn="tl">
                    <a:srgbClr val="000000"/>
                  </a:outerShdw>
                </a:effectLst>
              </a:rPr>
              <a:t>ecosistema </a:t>
            </a:r>
            <a:r>
              <a:rPr kumimoji="1" lang="it-IT" sz="3600" b="1" dirty="0"/>
              <a:t>interagiscono </a:t>
            </a:r>
            <a:r>
              <a:rPr kumimoji="1" lang="it-IT" sz="3600" dirty="0"/>
              <a:t>fra loro:</a:t>
            </a:r>
          </a:p>
          <a:p>
            <a:pPr algn="just">
              <a:spcBef>
                <a:spcPct val="0"/>
              </a:spcBef>
              <a:defRPr/>
            </a:pPr>
            <a:r>
              <a:rPr kumimoji="1" lang="it-IT" sz="3600" b="1" dirty="0">
                <a:effectLst>
                  <a:outerShdw blurRad="38100" dist="38100" dir="2700000" algn="tl">
                    <a:srgbClr val="000000"/>
                  </a:outerShdw>
                </a:effectLst>
              </a:rPr>
              <a:t>la comunità modifica l'habitat e viceversa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p:txBody>
          <a:bodyPr lIns="92075" tIns="46038" rIns="92075" bIns="46038"/>
          <a:lstStyle/>
          <a:p>
            <a:pPr eaLnBrk="1" hangingPunct="1">
              <a:defRPr/>
            </a:pPr>
            <a:r>
              <a:rPr lang="en-US" b="1" smtClean="0">
                <a:solidFill>
                  <a:srgbClr val="FFFF00"/>
                </a:solidFill>
                <a:latin typeface="Comic Sans MS" pitchFamily="66" charset="0"/>
              </a:rPr>
              <a:t>Habitat</a:t>
            </a:r>
          </a:p>
        </p:txBody>
      </p:sp>
      <p:sp>
        <p:nvSpPr>
          <p:cNvPr id="575491" name="Rectangle 3"/>
          <p:cNvSpPr>
            <a:spLocks noGrp="1" noChangeArrowheads="1"/>
          </p:cNvSpPr>
          <p:nvPr>
            <p:ph type="body" idx="1"/>
          </p:nvPr>
        </p:nvSpPr>
        <p:spPr>
          <a:xfrm>
            <a:off x="468313" y="1412875"/>
            <a:ext cx="8077200" cy="4114800"/>
          </a:xfrm>
        </p:spPr>
        <p:txBody>
          <a:bodyPr lIns="92075" tIns="46038" rIns="92075" bIns="46038"/>
          <a:lstStyle/>
          <a:p>
            <a:pPr eaLnBrk="1" hangingPunct="1">
              <a:defRPr/>
            </a:pPr>
            <a:r>
              <a:rPr lang="en-US" sz="2800" smtClean="0">
                <a:solidFill>
                  <a:srgbClr val="FFFF00"/>
                </a:solidFill>
                <a:latin typeface="Comic Sans MS" pitchFamily="66" charset="0"/>
              </a:rPr>
              <a:t>Il </a:t>
            </a:r>
            <a:r>
              <a:rPr lang="en-US" sz="2800" b="1" smtClean="0">
                <a:solidFill>
                  <a:srgbClr val="FFFF00"/>
                </a:solidFill>
                <a:effectLst>
                  <a:outerShdw blurRad="38100" dist="38100" dir="2700000" algn="tl">
                    <a:srgbClr val="000000"/>
                  </a:outerShdw>
                </a:effectLst>
                <a:latin typeface="Comic Sans MS" pitchFamily="66" charset="0"/>
              </a:rPr>
              <a:t>posto</a:t>
            </a:r>
            <a:r>
              <a:rPr lang="en-US" sz="2800" smtClean="0">
                <a:solidFill>
                  <a:srgbClr val="FFFF00"/>
                </a:solidFill>
                <a:latin typeface="Comic Sans MS" pitchFamily="66" charset="0"/>
              </a:rPr>
              <a:t> o la </a:t>
            </a:r>
            <a:r>
              <a:rPr lang="en-US" sz="2800" b="1" smtClean="0">
                <a:solidFill>
                  <a:srgbClr val="FFFF00"/>
                </a:solidFill>
                <a:effectLst>
                  <a:outerShdw blurRad="38100" dist="38100" dir="2700000" algn="tl">
                    <a:srgbClr val="000000"/>
                  </a:outerShdw>
                </a:effectLst>
                <a:latin typeface="Comic Sans MS" pitchFamily="66" charset="0"/>
              </a:rPr>
              <a:t>regione</a:t>
            </a:r>
            <a:r>
              <a:rPr lang="en-US" sz="2800" smtClean="0">
                <a:solidFill>
                  <a:srgbClr val="FFFF00"/>
                </a:solidFill>
                <a:latin typeface="Comic Sans MS" pitchFamily="66" charset="0"/>
              </a:rPr>
              <a:t> in cui vive un organismo</a:t>
            </a:r>
          </a:p>
        </p:txBody>
      </p:sp>
      <p:graphicFrame>
        <p:nvGraphicFramePr>
          <p:cNvPr id="74756" name="Object 4"/>
          <p:cNvGraphicFramePr>
            <a:graphicFrameLocks/>
          </p:cNvGraphicFramePr>
          <p:nvPr/>
        </p:nvGraphicFramePr>
        <p:xfrm>
          <a:off x="2771775" y="2565400"/>
          <a:ext cx="3887788" cy="4103688"/>
        </p:xfrm>
        <a:graphic>
          <a:graphicData uri="http://schemas.openxmlformats.org/presentationml/2006/ole">
            <mc:AlternateContent xmlns:mc="http://schemas.openxmlformats.org/markup-compatibility/2006">
              <mc:Choice xmlns:v="urn:schemas-microsoft-com:vml" Requires="v">
                <p:oleObj spid="_x0000_s74767" name="Clip" r:id="rId3" imgW="2816225" imgH="3597275" progId="MS_ClipArt_Gallery.2">
                  <p:embed/>
                </p:oleObj>
              </mc:Choice>
              <mc:Fallback>
                <p:oleObj name="Clip" r:id="rId3" imgW="2816225" imgH="3597275" progId="MS_ClipArt_Gallery.2">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b="3003"/>
                      <a:stretch>
                        <a:fillRect/>
                      </a:stretch>
                    </p:blipFill>
                    <p:spPr bwMode="auto">
                      <a:xfrm>
                        <a:off x="2771775" y="2565400"/>
                        <a:ext cx="3887788"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0" y="549275"/>
            <a:ext cx="30591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b="1">
                <a:solidFill>
                  <a:schemeClr val="bg1"/>
                </a:solidFill>
                <a:latin typeface="Comic Sans MS" pitchFamily="66" charset="0"/>
              </a:rPr>
              <a:t>Un territorio: il settore che la specie difende dai suoi congeneri, di superficie variabile</a:t>
            </a:r>
          </a:p>
        </p:txBody>
      </p:sp>
      <p:sp>
        <p:nvSpPr>
          <p:cNvPr id="65540" name="Oval 4"/>
          <p:cNvSpPr>
            <a:spLocks noChangeArrowheads="1"/>
          </p:cNvSpPr>
          <p:nvPr/>
        </p:nvSpPr>
        <p:spPr bwMode="auto">
          <a:xfrm>
            <a:off x="6875463" y="1954213"/>
            <a:ext cx="1944687" cy="8223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2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0" y="549275"/>
            <a:ext cx="34925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b="1">
                <a:solidFill>
                  <a:schemeClr val="bg1"/>
                </a:solidFill>
                <a:latin typeface="Comic Sans MS" pitchFamily="66" charset="0"/>
              </a:rPr>
              <a:t>Un dominio vitale: la parte del biotopo che una specie gestisce</a:t>
            </a:r>
          </a:p>
        </p:txBody>
      </p:sp>
      <p:sp>
        <p:nvSpPr>
          <p:cNvPr id="65540" name="Oval 4"/>
          <p:cNvSpPr>
            <a:spLocks noChangeArrowheads="1"/>
          </p:cNvSpPr>
          <p:nvPr/>
        </p:nvSpPr>
        <p:spPr bwMode="auto">
          <a:xfrm>
            <a:off x="4140200" y="1844675"/>
            <a:ext cx="1944688" cy="8223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900113" y="836613"/>
            <a:ext cx="72739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AutoNum type="arabicPeriod"/>
            </a:pPr>
            <a:r>
              <a:rPr kumimoji="1" lang="it-IT" altLang="it-IT" sz="3600">
                <a:solidFill>
                  <a:srgbClr val="FFFF00"/>
                </a:solidFill>
                <a:latin typeface="Comic Sans MS" pitchFamily="66" charset="0"/>
              </a:rPr>
              <a:t>Cosa studiare del corso??</a:t>
            </a:r>
          </a:p>
          <a:p>
            <a:pPr eaLnBrk="1" hangingPunct="1">
              <a:spcBef>
                <a:spcPct val="50000"/>
              </a:spcBef>
              <a:buClrTx/>
              <a:buFontTx/>
              <a:buAutoNum type="arabicPeriod"/>
            </a:pPr>
            <a:r>
              <a:rPr kumimoji="1" lang="it-IT" altLang="it-IT" sz="3600">
                <a:solidFill>
                  <a:srgbClr val="FFFF00"/>
                </a:solidFill>
                <a:latin typeface="Comic Sans MS" pitchFamily="66" charset="0"/>
              </a:rPr>
              <a:t>Dove studiare ??? </a:t>
            </a:r>
          </a:p>
        </p:txBody>
      </p:sp>
      <p:sp>
        <p:nvSpPr>
          <p:cNvPr id="607238" name="Text Box 6"/>
          <p:cNvSpPr txBox="1">
            <a:spLocks noChangeArrowheads="1"/>
          </p:cNvSpPr>
          <p:nvPr/>
        </p:nvSpPr>
        <p:spPr bwMode="auto">
          <a:xfrm>
            <a:off x="179388" y="3357563"/>
            <a:ext cx="87122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3600">
                <a:solidFill>
                  <a:srgbClr val="FFFF00"/>
                </a:solidFill>
                <a:latin typeface="Comic Sans MS" pitchFamily="66" charset="0"/>
              </a:rPr>
              <a:t>TUTTO quello che dico + le  presentazioni</a:t>
            </a:r>
          </a:p>
          <a:p>
            <a:pPr algn="ctr" eaLnBrk="1" hangingPunct="1">
              <a:spcBef>
                <a:spcPct val="50000"/>
              </a:spcBef>
              <a:buClrTx/>
              <a:buFontTx/>
              <a:buNone/>
            </a:pPr>
            <a:endParaRPr lang="it-IT" altLang="it-IT" sz="360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7238"/>
                                        </p:tgtEl>
                                        <p:attrNameLst>
                                          <p:attrName>style.visibility</p:attrName>
                                        </p:attrNameLst>
                                      </p:cBhvr>
                                      <p:to>
                                        <p:strVal val="visible"/>
                                      </p:to>
                                    </p:set>
                                    <p:anim calcmode="lin" valueType="num">
                                      <p:cBhvr additive="base">
                                        <p:cTn id="7" dur="500" fill="hold"/>
                                        <p:tgtEl>
                                          <p:spTgt spid="607238"/>
                                        </p:tgtEl>
                                        <p:attrNameLst>
                                          <p:attrName>ppt_x</p:attrName>
                                        </p:attrNameLst>
                                      </p:cBhvr>
                                      <p:tavLst>
                                        <p:tav tm="0">
                                          <p:val>
                                            <p:strVal val="0-#ppt_w/2"/>
                                          </p:val>
                                        </p:tav>
                                        <p:tav tm="100000">
                                          <p:val>
                                            <p:strVal val="#ppt_x"/>
                                          </p:val>
                                        </p:tav>
                                      </p:tavLst>
                                    </p:anim>
                                    <p:anim calcmode="lin" valueType="num">
                                      <p:cBhvr additive="base">
                                        <p:cTn id="8" dur="500" fill="hold"/>
                                        <p:tgtEl>
                                          <p:spTgt spid="607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3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7826"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Oval 4"/>
          <p:cNvSpPr>
            <a:spLocks noChangeArrowheads="1"/>
          </p:cNvSpPr>
          <p:nvPr/>
        </p:nvSpPr>
        <p:spPr bwMode="auto">
          <a:xfrm>
            <a:off x="2627313" y="3213100"/>
            <a:ext cx="1944687" cy="13684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77828" name="CasellaDiTesto 3"/>
          <p:cNvSpPr txBox="1">
            <a:spLocks noChangeArrowheads="1"/>
          </p:cNvSpPr>
          <p:nvPr/>
        </p:nvSpPr>
        <p:spPr bwMode="auto">
          <a:xfrm>
            <a:off x="468313" y="404813"/>
            <a:ext cx="2232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chemeClr val="bg1"/>
                </a:solidFill>
                <a:latin typeface="Comic Sans MS" pitchFamily="66" charset="0"/>
              </a:rPr>
              <a:t>La nicchia ecologica</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lIns="92075" tIns="46038" rIns="92075" bIns="46038"/>
          <a:lstStyle/>
          <a:p>
            <a:pPr eaLnBrk="1" hangingPunct="1">
              <a:defRPr/>
            </a:pPr>
            <a:r>
              <a:rPr lang="en-US" sz="4800" b="1" smtClean="0">
                <a:solidFill>
                  <a:srgbClr val="FFFF00"/>
                </a:solidFill>
                <a:latin typeface="Comic Sans MS" pitchFamily="66" charset="0"/>
              </a:rPr>
              <a:t>Nicchia ecologica</a:t>
            </a:r>
          </a:p>
        </p:txBody>
      </p:sp>
      <p:sp>
        <p:nvSpPr>
          <p:cNvPr id="598019" name="Rectangle 3"/>
          <p:cNvSpPr>
            <a:spLocks noGrp="1" noChangeArrowheads="1"/>
          </p:cNvSpPr>
          <p:nvPr>
            <p:ph type="body" idx="1"/>
          </p:nvPr>
        </p:nvSpPr>
        <p:spPr>
          <a:xfrm>
            <a:off x="457200" y="1981200"/>
            <a:ext cx="8305800" cy="4114800"/>
          </a:xfrm>
        </p:spPr>
        <p:txBody>
          <a:bodyPr lIns="92075" tIns="46038" rIns="92075" bIns="46038"/>
          <a:lstStyle/>
          <a:p>
            <a:pPr marL="0" indent="0" eaLnBrk="1" hangingPunct="1">
              <a:buFontTx/>
              <a:buNone/>
              <a:defRPr/>
            </a:pPr>
            <a:r>
              <a:rPr lang="en-US" sz="3600" smtClean="0">
                <a:solidFill>
                  <a:srgbClr val="FFFF00"/>
                </a:solidFill>
                <a:latin typeface="Comic Sans MS" pitchFamily="66" charset="0"/>
              </a:rPr>
              <a:t>Per un</a:t>
            </a:r>
            <a:r>
              <a:rPr lang="en-US" sz="3600" b="1" smtClean="0">
                <a:solidFill>
                  <a:srgbClr val="FFFF00"/>
                </a:solidFill>
                <a:effectLst>
                  <a:outerShdw blurRad="38100" dist="38100" dir="2700000" algn="tl">
                    <a:srgbClr val="000000"/>
                  </a:outerShdw>
                </a:effectLst>
                <a:latin typeface="Comic Sans MS" pitchFamily="66" charset="0"/>
              </a:rPr>
              <a:t> organismo:</a:t>
            </a:r>
          </a:p>
          <a:p>
            <a:pPr marL="0" indent="0" eaLnBrk="1" hangingPunct="1">
              <a:buFontTx/>
              <a:buNone/>
              <a:defRPr/>
            </a:pPr>
            <a:r>
              <a:rPr lang="en-US" sz="3600" b="1" smtClean="0">
                <a:solidFill>
                  <a:srgbClr val="FFFF00"/>
                </a:solidFill>
                <a:effectLst>
                  <a:outerShdw blurRad="38100" dist="38100" dir="2700000" algn="tl">
                    <a:srgbClr val="000000"/>
                  </a:outerShdw>
                </a:effectLst>
                <a:latin typeface="Comic Sans MS" pitchFamily="66" charset="0"/>
              </a:rPr>
              <a:t>habitat, ruolo, risorse necessarie e ranges di tolleranza </a:t>
            </a:r>
            <a:r>
              <a:rPr lang="en-US" sz="3600" smtClean="0">
                <a:solidFill>
                  <a:srgbClr val="FFFF00"/>
                </a:solidFill>
                <a:latin typeface="Comic Sans MS" pitchFamily="66" charset="0"/>
              </a:rPr>
              <a:t>per ogni</a:t>
            </a:r>
            <a:r>
              <a:rPr lang="en-US" sz="3600" b="1" smtClean="0">
                <a:solidFill>
                  <a:srgbClr val="FFFF00"/>
                </a:solidFill>
                <a:effectLst>
                  <a:outerShdw blurRad="38100" dist="38100" dir="2700000" algn="tl">
                    <a:srgbClr val="000000"/>
                  </a:outerShdw>
                </a:effectLst>
                <a:latin typeface="Comic Sans MS" pitchFamily="66" charset="0"/>
              </a:rPr>
              <a:t> </a:t>
            </a:r>
            <a:r>
              <a:rPr lang="en-US" sz="3600" smtClean="0">
                <a:solidFill>
                  <a:srgbClr val="FFFF00"/>
                </a:solidFill>
                <a:latin typeface="Comic Sans MS" pitchFamily="66" charset="0"/>
              </a:rPr>
              <a:t>condizione</a:t>
            </a:r>
            <a:r>
              <a:rPr lang="en-US" sz="3600" b="1" smtClean="0">
                <a:solidFill>
                  <a:srgbClr val="FFFF00"/>
                </a:solidFill>
                <a:effectLst>
                  <a:outerShdw blurRad="38100" dist="38100" dir="2700000" algn="tl">
                    <a:srgbClr val="000000"/>
                  </a:outerShdw>
                </a:effectLst>
                <a:latin typeface="Comic Sans MS" pitchFamily="66" charset="0"/>
              </a:rPr>
              <a:t> abiotica oltre alle interazioni con altri organismi</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9874"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Oval 4"/>
          <p:cNvSpPr>
            <a:spLocks noChangeArrowheads="1"/>
          </p:cNvSpPr>
          <p:nvPr/>
        </p:nvSpPr>
        <p:spPr bwMode="auto">
          <a:xfrm>
            <a:off x="2627313" y="4724400"/>
            <a:ext cx="2089150" cy="14414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79876" name="Rectangle 4"/>
          <p:cNvSpPr>
            <a:spLocks noChangeArrowheads="1"/>
          </p:cNvSpPr>
          <p:nvPr/>
        </p:nvSpPr>
        <p:spPr bwMode="auto">
          <a:xfrm>
            <a:off x="250825" y="549275"/>
            <a:ext cx="22320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b="1">
                <a:solidFill>
                  <a:schemeClr val="bg1"/>
                </a:solidFill>
                <a:latin typeface="Comic Sans MS" pitchFamily="66" charset="0"/>
              </a:rPr>
              <a:t>Area di ripartizione geografica:  la superficie di territorio continentale o oceanico nella quale si può incontrare la specie</a:t>
            </a:r>
            <a:endParaRPr lang="it-IT" altLang="it-IT" sz="2400" b="1">
              <a:solidFill>
                <a:schemeClr val="bg1"/>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fade">
                                      <p:cBhvr>
                                        <p:cTn id="7" dur="20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Oval 4"/>
          <p:cNvSpPr>
            <a:spLocks noChangeArrowheads="1"/>
          </p:cNvSpPr>
          <p:nvPr/>
        </p:nvSpPr>
        <p:spPr bwMode="auto">
          <a:xfrm>
            <a:off x="7054850" y="4365625"/>
            <a:ext cx="2089150" cy="14414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80900" name="Rectangle 4"/>
          <p:cNvSpPr>
            <a:spLocks noChangeArrowheads="1"/>
          </p:cNvSpPr>
          <p:nvPr/>
        </p:nvSpPr>
        <p:spPr bwMode="auto">
          <a:xfrm>
            <a:off x="250825" y="549275"/>
            <a:ext cx="22320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b="1">
                <a:solidFill>
                  <a:schemeClr val="bg1"/>
                </a:solidFill>
                <a:latin typeface="Comic Sans MS" pitchFamily="66" charset="0"/>
              </a:rPr>
              <a:t>Paesaggio percepito:</a:t>
            </a:r>
          </a:p>
          <a:p>
            <a:pPr algn="ctr" eaLnBrk="1" hangingPunct="1">
              <a:spcBef>
                <a:spcPct val="50000"/>
              </a:spcBef>
              <a:buClrTx/>
              <a:buFontTx/>
              <a:buNone/>
            </a:pPr>
            <a:r>
              <a:rPr lang="en-US" altLang="it-IT" sz="2400" b="1">
                <a:solidFill>
                  <a:schemeClr val="bg1"/>
                </a:solidFill>
                <a:latin typeface="Comic Sans MS" pitchFamily="66" charset="0"/>
              </a:rPr>
              <a:t> a seconda dei recettori sensoriali tipici della specie</a:t>
            </a:r>
            <a:endParaRPr lang="it-IT" altLang="it-IT" sz="2400" b="1">
              <a:solidFill>
                <a:schemeClr val="bg1"/>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fade">
                                      <p:cBhvr>
                                        <p:cTn id="7" dur="20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22" name="Picture 2" descr="specie"/>
          <p:cNvPicPr>
            <a:picLocks noChangeAspect="1" noChangeArrowheads="1"/>
          </p:cNvPicPr>
          <p:nvPr/>
        </p:nvPicPr>
        <p:blipFill>
          <a:blip r:embed="rId2">
            <a:extLst>
              <a:ext uri="{28A0092B-C50C-407E-A947-70E740481C1C}">
                <a14:useLocalDpi xmlns:a14="http://schemas.microsoft.com/office/drawing/2010/main" val="0"/>
              </a:ext>
            </a:extLst>
          </a:blip>
          <a:srcRect t="6299" b="2625"/>
          <a:stretch>
            <a:fillRect/>
          </a:stretch>
        </p:blipFill>
        <p:spPr bwMode="auto">
          <a:xfrm>
            <a:off x="2700338" y="0"/>
            <a:ext cx="6443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Oval 3"/>
          <p:cNvSpPr>
            <a:spLocks noChangeArrowheads="1"/>
          </p:cNvSpPr>
          <p:nvPr/>
        </p:nvSpPr>
        <p:spPr bwMode="auto">
          <a:xfrm>
            <a:off x="4716463" y="5229225"/>
            <a:ext cx="2089150" cy="14414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4" name="Rectangle 4"/>
          <p:cNvSpPr>
            <a:spLocks noChangeArrowheads="1"/>
          </p:cNvSpPr>
          <p:nvPr/>
        </p:nvSpPr>
        <p:spPr bwMode="auto">
          <a:xfrm>
            <a:off x="0" y="836613"/>
            <a:ext cx="2379663" cy="5448300"/>
          </a:xfrm>
          <a:prstGeom prst="rect">
            <a:avLst/>
          </a:prstGeom>
          <a:noFill/>
          <a:ln w="9525">
            <a:noFill/>
            <a:miter lim="800000"/>
            <a:headEnd/>
            <a:tailEnd/>
          </a:ln>
          <a:effectLst/>
        </p:spPr>
        <p:txBody>
          <a:bodyPr>
            <a:spAutoFit/>
          </a:bodyPr>
          <a:lstStyle/>
          <a:p>
            <a:pPr>
              <a:defRPr/>
            </a:pPr>
            <a:r>
              <a:rPr kumimoji="1" lang="it-IT" sz="2400" b="1" dirty="0">
                <a:solidFill>
                  <a:schemeClr val="bg1"/>
                </a:solidFill>
                <a:effectLst>
                  <a:outerShdw blurRad="38100" dist="38100" dir="2700000" algn="tl">
                    <a:srgbClr val="000000"/>
                  </a:outerShdw>
                </a:effectLst>
              </a:rPr>
              <a:t>Se una specie è dotata di intelligenza allora si parla di AMBIENTE</a:t>
            </a:r>
          </a:p>
          <a:p>
            <a:pPr>
              <a:defRPr/>
            </a:pPr>
            <a:r>
              <a:rPr kumimoji="1" lang="it-IT" sz="2400" b="1" dirty="0">
                <a:solidFill>
                  <a:schemeClr val="bg1"/>
                </a:solidFill>
                <a:effectLst>
                  <a:outerShdw blurRad="38100" dist="38100" dir="2700000" algn="tl">
                    <a:srgbClr val="000000"/>
                  </a:outerShdw>
                </a:effectLst>
              </a:rPr>
              <a:t>Quindi è una prerogativa dell’uomo</a:t>
            </a:r>
          </a:p>
          <a:p>
            <a:pPr>
              <a:defRPr/>
            </a:pPr>
            <a:r>
              <a:rPr kumimoji="1" lang="it-IT" sz="2400" b="1" dirty="0">
                <a:solidFill>
                  <a:schemeClr val="bg1"/>
                </a:solidFill>
                <a:effectLst>
                  <a:outerShdw blurRad="38100" dist="38100" dir="2700000" algn="tl">
                    <a:srgbClr val="000000"/>
                  </a:outerShdw>
                </a:effectLst>
              </a:rPr>
              <a:t>(solo di </a:t>
            </a:r>
            <a:r>
              <a:rPr kumimoji="1" lang="it-IT" sz="2400" b="1" dirty="0" err="1">
                <a:solidFill>
                  <a:schemeClr val="bg1"/>
                </a:solidFill>
                <a:effectLst>
                  <a:outerShdw blurRad="38100" dist="38100" dir="2700000" algn="tl">
                    <a:srgbClr val="000000"/>
                  </a:outerShdw>
                </a:effectLst>
              </a:rPr>
              <a:t>qualcuno…</a:t>
            </a:r>
            <a:r>
              <a:rPr kumimoji="1" lang="it-IT" sz="2400" b="1" dirty="0">
                <a:solidFill>
                  <a:schemeClr val="bg1"/>
                </a:solidFill>
                <a:effectLst>
                  <a:outerShdw blurRad="38100" dist="38100" dir="2700000" algn="tl">
                    <a:srgbClr val="000000"/>
                  </a:outerShdw>
                </a:effectLst>
              </a:rPr>
              <a:t>!!!)</a:t>
            </a:r>
          </a:p>
          <a:p>
            <a:pPr>
              <a:defRPr/>
            </a:pPr>
            <a:r>
              <a:rPr kumimoji="1" lang="it-IT" sz="2400" b="1" dirty="0">
                <a:solidFill>
                  <a:schemeClr val="bg1"/>
                </a:solidFill>
                <a:effectLst>
                  <a:outerShdw blurRad="38100" dist="38100" dir="2700000" algn="tl">
                    <a:srgbClr val="000000"/>
                  </a:outerShdw>
                </a:effectLst>
              </a:rPr>
              <a:t>E’ il concetto di biotopo intellettuale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770" decel="100000"/>
                                        <p:tgtEl>
                                          <p:spTgt spid="4">
                                            <p:txEl>
                                              <p:pRg st="2" end="2"/>
                                            </p:txEl>
                                          </p:spTgt>
                                        </p:tgtEl>
                                      </p:cBhvr>
                                    </p:animEffect>
                                    <p:animScale>
                                      <p:cBhvr>
                                        <p:cTn id="18" dur="770" decel="100000"/>
                                        <p:tgtEl>
                                          <p:spTgt spid="4">
                                            <p:txEl>
                                              <p:pRg st="2" end="2"/>
                                            </p:txEl>
                                          </p:spTgt>
                                        </p:tgtEl>
                                      </p:cBhvr>
                                      <p:from x="10000" y="10000"/>
                                      <p:to x="200000" y="450000"/>
                                    </p:animScale>
                                    <p:animScale>
                                      <p:cBhvr>
                                        <p:cTn id="19" dur="1230" accel="100000" fill="hold">
                                          <p:stCondLst>
                                            <p:cond delay="770"/>
                                          </p:stCondLst>
                                        </p:cTn>
                                        <p:tgtEl>
                                          <p:spTgt spid="4">
                                            <p:txEl>
                                              <p:pRg st="2" end="2"/>
                                            </p:txEl>
                                          </p:spTgt>
                                        </p:tgtEl>
                                      </p:cBhvr>
                                      <p:from x="200000" y="450000"/>
                                      <p:to x="100000" y="100000"/>
                                    </p:animScale>
                                    <p:set>
                                      <p:cBhvr>
                                        <p:cTn id="20" dur="770" fill="hold"/>
                                        <p:tgtEl>
                                          <p:spTgt spid="4">
                                            <p:txEl>
                                              <p:pRg st="2" end="2"/>
                                            </p:txEl>
                                          </p:spTgt>
                                        </p:tgtEl>
                                        <p:attrNameLst>
                                          <p:attrName>ppt_x</p:attrName>
                                        </p:attrNameLst>
                                      </p:cBhvr>
                                      <p:to>
                                        <p:strVal val="(0.5)"/>
                                      </p:to>
                                    </p:set>
                                    <p:anim from="(0.5)" to="(#ppt_x)" calcmode="lin" valueType="num">
                                      <p:cBhvr>
                                        <p:cTn id="21" dur="1230" accel="100000" fill="hold">
                                          <p:stCondLst>
                                            <p:cond delay="770"/>
                                          </p:stCondLst>
                                        </p:cTn>
                                        <p:tgtEl>
                                          <p:spTgt spid="4">
                                            <p:txEl>
                                              <p:pRg st="2" end="2"/>
                                            </p:txEl>
                                          </p:spTgt>
                                        </p:tgtEl>
                                        <p:attrNameLst>
                                          <p:attrName>ppt_x</p:attrName>
                                        </p:attrNameLst>
                                      </p:cBhvr>
                                    </p:anim>
                                    <p:set>
                                      <p:cBhvr>
                                        <p:cTn id="22" dur="770" fill="hold"/>
                                        <p:tgtEl>
                                          <p:spTgt spid="4">
                                            <p:txEl>
                                              <p:pRg st="2" end="2"/>
                                            </p:txEl>
                                          </p:spTgt>
                                        </p:tgtEl>
                                        <p:attrNameLst>
                                          <p:attrName>ppt_y</p:attrName>
                                        </p:attrNameLst>
                                      </p:cBhvr>
                                      <p:to>
                                        <p:strVal val="(#ppt_y+0.4)"/>
                                      </p:to>
                                    </p:set>
                                    <p:anim from="(#ppt_y+0.4)" to="(#ppt_y)" calcmode="lin" valueType="num">
                                      <p:cBhvr>
                                        <p:cTn id="23" dur="1230" accel="100000" fill="hold">
                                          <p:stCondLst>
                                            <p:cond delay="770"/>
                                          </p:stCondLst>
                                        </p:cTn>
                                        <p:tgtEl>
                                          <p:spTgt spid="4">
                                            <p:txEl>
                                              <p:pRg st="2" end="2"/>
                                            </p:txEl>
                                          </p:spTgt>
                                        </p:tgtEl>
                                        <p:attrNameLst>
                                          <p:attrName>ppt_y</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1"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770" decel="100000"/>
                                        <p:tgtEl>
                                          <p:spTgt spid="4">
                                            <p:txEl>
                                              <p:pRg st="3" end="3"/>
                                            </p:txEl>
                                          </p:spTgt>
                                        </p:tgtEl>
                                      </p:cBhvr>
                                    </p:animEffect>
                                    <p:animScale>
                                      <p:cBhvr>
                                        <p:cTn id="29" dur="770" decel="100000"/>
                                        <p:tgtEl>
                                          <p:spTgt spid="4">
                                            <p:txEl>
                                              <p:pRg st="3" end="3"/>
                                            </p:txEl>
                                          </p:spTgt>
                                        </p:tgtEl>
                                      </p:cBhvr>
                                      <p:from x="10000" y="10000"/>
                                      <p:to x="200000" y="450000"/>
                                    </p:animScale>
                                    <p:animScale>
                                      <p:cBhvr>
                                        <p:cTn id="30" dur="1230" accel="100000" fill="hold">
                                          <p:stCondLst>
                                            <p:cond delay="770"/>
                                          </p:stCondLst>
                                        </p:cTn>
                                        <p:tgtEl>
                                          <p:spTgt spid="4">
                                            <p:txEl>
                                              <p:pRg st="3" end="3"/>
                                            </p:txEl>
                                          </p:spTgt>
                                        </p:tgtEl>
                                      </p:cBhvr>
                                      <p:from x="200000" y="450000"/>
                                      <p:to x="100000" y="100000"/>
                                    </p:animScale>
                                    <p:set>
                                      <p:cBhvr>
                                        <p:cTn id="31" dur="770" fill="hold"/>
                                        <p:tgtEl>
                                          <p:spTgt spid="4">
                                            <p:txEl>
                                              <p:pRg st="3" end="3"/>
                                            </p:txEl>
                                          </p:spTgt>
                                        </p:tgtEl>
                                        <p:attrNameLst>
                                          <p:attrName>ppt_x</p:attrName>
                                        </p:attrNameLst>
                                      </p:cBhvr>
                                      <p:to>
                                        <p:strVal val="(0.5)"/>
                                      </p:to>
                                    </p:set>
                                    <p:anim from="(0.5)" to="(#ppt_x)" calcmode="lin" valueType="num">
                                      <p:cBhvr>
                                        <p:cTn id="32" dur="1230" accel="100000" fill="hold">
                                          <p:stCondLst>
                                            <p:cond delay="770"/>
                                          </p:stCondLst>
                                        </p:cTn>
                                        <p:tgtEl>
                                          <p:spTgt spid="4">
                                            <p:txEl>
                                              <p:pRg st="3" end="3"/>
                                            </p:txEl>
                                          </p:spTgt>
                                        </p:tgtEl>
                                        <p:attrNameLst>
                                          <p:attrName>ppt_x</p:attrName>
                                        </p:attrNameLst>
                                      </p:cBhvr>
                                    </p:anim>
                                    <p:set>
                                      <p:cBhvr>
                                        <p:cTn id="33" dur="770" fill="hold"/>
                                        <p:tgtEl>
                                          <p:spTgt spid="4">
                                            <p:txEl>
                                              <p:pRg st="3" end="3"/>
                                            </p:txEl>
                                          </p:spTgt>
                                        </p:tgtEl>
                                        <p:attrNameLst>
                                          <p:attrName>ppt_y</p:attrName>
                                        </p:attrNameLst>
                                      </p:cBhvr>
                                      <p:to>
                                        <p:strVal val="(#ppt_y+0.4)"/>
                                      </p:to>
                                    </p:set>
                                    <p:anim from="(#ppt_y+0.4)" to="(#ppt_y)" calcmode="lin" valueType="num">
                                      <p:cBhvr>
                                        <p:cTn id="34" dur="1230" accel="100000" fill="hold">
                                          <p:stCondLst>
                                            <p:cond delay="770"/>
                                          </p:stCondLst>
                                        </p:cTn>
                                        <p:tgtEl>
                                          <p:spTgt spid="4">
                                            <p:txEl>
                                              <p:pRg st="3" end="3"/>
                                            </p:txEl>
                                          </p:spTgt>
                                        </p:tgtEl>
                                        <p:attrNameLst>
                                          <p:attrName>ppt_y</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7" presetClass="entr" presetSubtype="4"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673100"/>
            <a:ext cx="9144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tabLst>
                <a:tab pos="150813" algn="l"/>
                <a:tab pos="228600" algn="l"/>
              </a:tabLst>
              <a:defRPr sz="3200">
                <a:solidFill>
                  <a:schemeClr val="tx1"/>
                </a:solidFill>
                <a:latin typeface="Arial" pitchFamily="34" charset="0"/>
              </a:defRPr>
            </a:lvl1pPr>
            <a:lvl2pPr marL="742950" indent="-285750" algn="l" eaLnBrk="0" hangingPunct="0">
              <a:spcBef>
                <a:spcPct val="20000"/>
              </a:spcBef>
              <a:buChar char="–"/>
              <a:tabLst>
                <a:tab pos="150813" algn="l"/>
                <a:tab pos="228600" algn="l"/>
              </a:tabLst>
              <a:defRPr sz="2800">
                <a:solidFill>
                  <a:schemeClr val="tx1"/>
                </a:solidFill>
                <a:latin typeface="Arial" pitchFamily="34" charset="0"/>
              </a:defRPr>
            </a:lvl2pPr>
            <a:lvl3pPr marL="1143000" indent="-228600" algn="l" eaLnBrk="0" hangingPunct="0">
              <a:spcBef>
                <a:spcPct val="20000"/>
              </a:spcBef>
              <a:buClr>
                <a:schemeClr val="tx2"/>
              </a:buClr>
              <a:buChar char="•"/>
              <a:tabLst>
                <a:tab pos="150813" algn="l"/>
                <a:tab pos="228600" algn="l"/>
              </a:tabLst>
              <a:defRPr sz="2400">
                <a:solidFill>
                  <a:schemeClr val="tx1"/>
                </a:solidFill>
                <a:latin typeface="Arial" pitchFamily="34" charset="0"/>
              </a:defRPr>
            </a:lvl3pPr>
            <a:lvl4pPr marL="1600200" indent="-228600" algn="l" eaLnBrk="0" hangingPunct="0">
              <a:spcBef>
                <a:spcPct val="20000"/>
              </a:spcBef>
              <a:buChar char="–"/>
              <a:tabLst>
                <a:tab pos="150813" algn="l"/>
                <a:tab pos="228600" algn="l"/>
              </a:tabLst>
              <a:defRPr sz="2000">
                <a:solidFill>
                  <a:schemeClr val="tx1"/>
                </a:solidFill>
                <a:latin typeface="Arial" pitchFamily="34" charset="0"/>
              </a:defRPr>
            </a:lvl4pPr>
            <a:lvl5pPr marL="2057400" indent="-228600" algn="l" eaLnBrk="0" hangingPunct="0">
              <a:spcBef>
                <a:spcPct val="20000"/>
              </a:spcBef>
              <a:buClr>
                <a:schemeClr val="tx2"/>
              </a:buClr>
              <a:buChar char="•"/>
              <a:tabLst>
                <a:tab pos="150813" algn="l"/>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9pPr>
          </a:lstStyle>
          <a:p>
            <a:pPr algn="just" eaLnBrk="1" hangingPunct="1">
              <a:spcBef>
                <a:spcPct val="0"/>
              </a:spcBef>
              <a:buClrTx/>
              <a:buFontTx/>
              <a:buNone/>
            </a:pPr>
            <a:r>
              <a:rPr kumimoji="1" lang="it-IT" altLang="it-IT">
                <a:solidFill>
                  <a:srgbClr val="FFFF00"/>
                </a:solidFill>
                <a:latin typeface="Comic Sans MS" pitchFamily="66" charset="0"/>
              </a:rPr>
              <a:t>In un </a:t>
            </a:r>
            <a:r>
              <a:rPr kumimoji="1" lang="it-IT" altLang="it-IT" b="1">
                <a:solidFill>
                  <a:srgbClr val="FFFF00"/>
                </a:solidFill>
                <a:latin typeface="Comic Sans MS" pitchFamily="66" charset="0"/>
              </a:rPr>
              <a:t>ecosistema</a:t>
            </a:r>
            <a:r>
              <a:rPr kumimoji="1" lang="it-IT" altLang="it-IT">
                <a:solidFill>
                  <a:srgbClr val="FFFF00"/>
                </a:solidFill>
                <a:latin typeface="Comic Sans MS" pitchFamily="66" charset="0"/>
              </a:rPr>
              <a:t> si riconoscono:</a:t>
            </a:r>
          </a:p>
          <a:p>
            <a:pPr algn="just" eaLnBrk="1" hangingPunct="1">
              <a:spcBef>
                <a:spcPct val="0"/>
              </a:spcBef>
              <a:buClrTx/>
              <a:buFontTx/>
              <a:buNone/>
            </a:pPr>
            <a:r>
              <a:rPr kumimoji="1" lang="it-IT" altLang="it-IT">
                <a:solidFill>
                  <a:srgbClr val="FFFF00"/>
                </a:solidFill>
                <a:latin typeface="Comic Sans MS" pitchFamily="66" charset="0"/>
              </a:rPr>
              <a:t>  </a:t>
            </a:r>
          </a:p>
          <a:p>
            <a:pPr algn="just" eaLnBrk="1" hangingPunct="1">
              <a:spcBef>
                <a:spcPct val="0"/>
              </a:spcBef>
              <a:buClrTx/>
            </a:pPr>
            <a:r>
              <a:rPr kumimoji="1" lang="it-IT" altLang="it-IT">
                <a:solidFill>
                  <a:srgbClr val="FFFF00"/>
                </a:solidFill>
                <a:latin typeface="Comic Sans MS" pitchFamily="66" charset="0"/>
              </a:rPr>
              <a:t> Sostanze </a:t>
            </a:r>
            <a:r>
              <a:rPr kumimoji="1" lang="it-IT" altLang="it-IT" b="1">
                <a:solidFill>
                  <a:srgbClr val="FFFF00"/>
                </a:solidFill>
                <a:latin typeface="Comic Sans MS" pitchFamily="66" charset="0"/>
              </a:rPr>
              <a:t>inorganiche </a:t>
            </a:r>
            <a:r>
              <a:rPr kumimoji="1" lang="it-IT" altLang="it-IT">
                <a:solidFill>
                  <a:srgbClr val="FFFF00"/>
                </a:solidFill>
                <a:latin typeface="Comic Sans MS" pitchFamily="66" charset="0"/>
              </a:rPr>
              <a:t>(C, N, CO</a:t>
            </a:r>
            <a:r>
              <a:rPr kumimoji="1" lang="it-IT" altLang="it-IT" baseline="-25000">
                <a:solidFill>
                  <a:srgbClr val="FFFF00"/>
                </a:solidFill>
                <a:latin typeface="Comic Sans MS" pitchFamily="66" charset="0"/>
              </a:rPr>
              <a:t>2</a:t>
            </a:r>
            <a:r>
              <a:rPr kumimoji="1" lang="it-IT" altLang="it-IT">
                <a:solidFill>
                  <a:srgbClr val="FFFF00"/>
                </a:solidFill>
                <a:latin typeface="Comic Sans MS" pitchFamily="66" charset="0"/>
              </a:rPr>
              <a:t>, H</a:t>
            </a:r>
            <a:r>
              <a:rPr kumimoji="1" lang="it-IT" altLang="it-IT" baseline="-25000">
                <a:solidFill>
                  <a:srgbClr val="FFFF00"/>
                </a:solidFill>
                <a:latin typeface="Comic Sans MS" pitchFamily="66" charset="0"/>
              </a:rPr>
              <a:t>2</a:t>
            </a:r>
            <a:r>
              <a:rPr kumimoji="1" lang="it-IT" altLang="it-IT">
                <a:solidFill>
                  <a:srgbClr val="FFFF00"/>
                </a:solidFill>
                <a:latin typeface="Comic Sans MS" pitchFamily="66" charset="0"/>
              </a:rPr>
              <a:t>0, Fe, Mg, ecc.) coinvolte nei cicli della materia</a:t>
            </a:r>
          </a:p>
          <a:p>
            <a:pPr algn="just" eaLnBrk="1" hangingPunct="1">
              <a:spcBef>
                <a:spcPct val="0"/>
              </a:spcBef>
              <a:buClrTx/>
            </a:pPr>
            <a:endParaRPr kumimoji="1" lang="it-IT" altLang="it-IT">
              <a:solidFill>
                <a:srgbClr val="FFFF00"/>
              </a:solidFill>
              <a:latin typeface="Comic Sans MS" pitchFamily="66" charset="0"/>
            </a:endParaRPr>
          </a:p>
          <a:p>
            <a:pPr algn="just" eaLnBrk="1" hangingPunct="1">
              <a:spcBef>
                <a:spcPct val="0"/>
              </a:spcBef>
              <a:buClrTx/>
            </a:pPr>
            <a:r>
              <a:rPr kumimoji="1" lang="it-IT" altLang="it-IT">
                <a:solidFill>
                  <a:srgbClr val="FFFF00"/>
                </a:solidFill>
                <a:latin typeface="Comic Sans MS" pitchFamily="66" charset="0"/>
              </a:rPr>
              <a:t> Aria, acqua e substrato (compresi clima ed altri fattori fisici) </a:t>
            </a:r>
          </a:p>
          <a:p>
            <a:pPr algn="just" eaLnBrk="1" hangingPunct="1">
              <a:spcBef>
                <a:spcPct val="0"/>
              </a:spcBef>
              <a:buClrTx/>
              <a:buFontTx/>
              <a:buNone/>
            </a:pPr>
            <a:endParaRPr kumimoji="1" lang="it-IT" altLang="it-IT">
              <a:solidFill>
                <a:srgbClr val="FFFF00"/>
              </a:solidFill>
              <a:latin typeface="Comic Sans MS" pitchFamily="66" charset="0"/>
            </a:endParaRPr>
          </a:p>
          <a:p>
            <a:pPr algn="just" eaLnBrk="1" hangingPunct="1">
              <a:spcBef>
                <a:spcPct val="0"/>
              </a:spcBef>
              <a:buClrTx/>
            </a:pPr>
            <a:r>
              <a:rPr kumimoji="1" lang="it-IT" altLang="it-IT">
                <a:solidFill>
                  <a:srgbClr val="FFFF00"/>
                </a:solidFill>
                <a:latin typeface="Comic Sans MS" pitchFamily="66" charset="0"/>
              </a:rPr>
              <a:t> Composti </a:t>
            </a:r>
            <a:r>
              <a:rPr kumimoji="1" lang="it-IT" altLang="it-IT" b="1">
                <a:solidFill>
                  <a:srgbClr val="FFFF00"/>
                </a:solidFill>
                <a:latin typeface="Comic Sans MS" pitchFamily="66" charset="0"/>
              </a:rPr>
              <a:t>organici </a:t>
            </a:r>
            <a:r>
              <a:rPr kumimoji="1" lang="it-IT" altLang="it-IT">
                <a:solidFill>
                  <a:srgbClr val="FFFF00"/>
                </a:solidFill>
                <a:latin typeface="Comic Sans MS" pitchFamily="66" charset="0"/>
              </a:rPr>
              <a:t>(proteine, carboidrati, 	lipidi, sostanze umiche, ecc.)</a:t>
            </a:r>
            <a:r>
              <a:rPr kumimoji="1" lang="it-IT" altLang="it-IT" b="1">
                <a:solidFill>
                  <a:srgbClr val="FFFF00"/>
                </a:solidFill>
                <a:latin typeface="Comic Sans MS" pitchFamily="66" charset="0"/>
              </a:rPr>
              <a:t> </a:t>
            </a:r>
          </a:p>
          <a:p>
            <a:pPr algn="just" eaLnBrk="1" hangingPunct="1">
              <a:spcBef>
                <a:spcPct val="0"/>
              </a:spcBef>
              <a:buClrTx/>
            </a:pPr>
            <a:endParaRPr kumimoji="1" lang="it-IT" altLang="it-IT" b="1">
              <a:solidFill>
                <a:srgbClr val="FFFF00"/>
              </a:solidFill>
              <a:latin typeface="Comic Sans MS" pitchFamily="66" charset="0"/>
            </a:endParaRPr>
          </a:p>
          <a:p>
            <a:pPr algn="just" eaLnBrk="1" hangingPunct="1">
              <a:spcBef>
                <a:spcPct val="0"/>
              </a:spcBef>
              <a:buClrTx/>
              <a:buFontTx/>
              <a:buNone/>
            </a:pPr>
            <a:endParaRPr kumimoji="1" lang="it-IT" altLang="it-IT">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0" y="0"/>
            <a:ext cx="9144000" cy="1371600"/>
          </a:xfrm>
        </p:spPr>
        <p:txBody>
          <a:bodyPr/>
          <a:lstStyle/>
          <a:p>
            <a:pPr eaLnBrk="1" hangingPunct="1">
              <a:defRPr/>
            </a:pPr>
            <a:r>
              <a:rPr lang="en-US" sz="3600" b="1" dirty="0" smtClean="0">
                <a:solidFill>
                  <a:srgbClr val="FFFF00"/>
                </a:solidFill>
                <a:latin typeface="Comic Sans MS" pitchFamily="66" charset="0"/>
              </a:rPr>
              <a:t>E </a:t>
            </a:r>
            <a:r>
              <a:rPr lang="en-US" sz="3600" b="1" dirty="0" err="1" smtClean="0">
                <a:solidFill>
                  <a:srgbClr val="FFFF00"/>
                </a:solidFill>
                <a:latin typeface="Comic Sans MS" pitchFamily="66" charset="0"/>
              </a:rPr>
              <a:t>tre</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gruppi</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di</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organismi</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che</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costituiscono</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una</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rete</a:t>
            </a:r>
            <a:r>
              <a:rPr lang="en-US" sz="3600" b="1" dirty="0" smtClean="0">
                <a:solidFill>
                  <a:srgbClr val="FFFF00"/>
                </a:solidFill>
                <a:latin typeface="Comic Sans MS" pitchFamily="66" charset="0"/>
              </a:rPr>
              <a:t> </a:t>
            </a:r>
            <a:r>
              <a:rPr lang="en-US" sz="3600" b="1" dirty="0" err="1" smtClean="0">
                <a:solidFill>
                  <a:srgbClr val="FFFF00"/>
                </a:solidFill>
                <a:latin typeface="Comic Sans MS" pitchFamily="66" charset="0"/>
              </a:rPr>
              <a:t>trofica</a:t>
            </a:r>
            <a:r>
              <a:rPr lang="en-US" sz="3600" b="1" dirty="0" smtClean="0">
                <a:solidFill>
                  <a:srgbClr val="FFFF00"/>
                </a:solidFill>
                <a:latin typeface="Comic Sans MS" pitchFamily="66" charset="0"/>
              </a:rPr>
              <a:t>:</a:t>
            </a:r>
          </a:p>
        </p:txBody>
      </p:sp>
      <p:sp>
        <p:nvSpPr>
          <p:cNvPr id="708611" name="Rectangle 3"/>
          <p:cNvSpPr>
            <a:spLocks noGrp="1" noChangeArrowheads="1"/>
          </p:cNvSpPr>
          <p:nvPr>
            <p:ph type="body" idx="1"/>
          </p:nvPr>
        </p:nvSpPr>
        <p:spPr>
          <a:xfrm>
            <a:off x="0" y="1371600"/>
            <a:ext cx="9144000" cy="5486400"/>
          </a:xfrm>
        </p:spPr>
        <p:txBody>
          <a:bodyPr/>
          <a:lstStyle/>
          <a:p>
            <a:pPr marL="609600" indent="-609600" eaLnBrk="1" hangingPunct="1">
              <a:buFontTx/>
              <a:buNone/>
            </a:pPr>
            <a:r>
              <a:rPr lang="en-US" altLang="it-IT" b="1" u="sng" smtClean="0">
                <a:solidFill>
                  <a:srgbClr val="FFFF00"/>
                </a:solidFill>
                <a:latin typeface="Comic Sans MS" pitchFamily="66" charset="0"/>
              </a:rPr>
              <a:t>1) Produttori</a:t>
            </a:r>
            <a:endParaRPr lang="en-US" altLang="it-IT" b="1" smtClean="0">
              <a:solidFill>
                <a:srgbClr val="FFFF00"/>
              </a:solidFill>
              <a:latin typeface="Comic Sans MS" pitchFamily="66" charset="0"/>
            </a:endParaRPr>
          </a:p>
          <a:p>
            <a:pPr marL="609600" indent="-609600" algn="ctr" eaLnBrk="1" hangingPunct="1">
              <a:buFontTx/>
              <a:buNone/>
            </a:pPr>
            <a:r>
              <a:rPr lang="en-US" altLang="it-IT" b="1" u="sng" smtClean="0">
                <a:solidFill>
                  <a:srgbClr val="FFFF00"/>
                </a:solidFill>
                <a:latin typeface="Comic Sans MS" pitchFamily="66" charset="0"/>
              </a:rPr>
              <a:t>2) Consumatori</a:t>
            </a:r>
          </a:p>
          <a:p>
            <a:pPr marL="609600" indent="-609600" algn="ctr" eaLnBrk="1" hangingPunct="1">
              <a:buFontTx/>
              <a:buNone/>
            </a:pPr>
            <a:r>
              <a:rPr lang="en-US" altLang="it-IT" b="1" smtClean="0">
                <a:solidFill>
                  <a:srgbClr val="FFFF00"/>
                </a:solidFill>
                <a:latin typeface="Comic Sans MS" pitchFamily="66" charset="0"/>
              </a:rPr>
              <a:t> </a:t>
            </a:r>
          </a:p>
          <a:p>
            <a:pPr marL="609600" indent="-609600" algn="ctr" eaLnBrk="1" hangingPunct="1">
              <a:buFontTx/>
              <a:buNone/>
            </a:pPr>
            <a:r>
              <a:rPr lang="en-US" altLang="it-IT" b="1" smtClean="0">
                <a:solidFill>
                  <a:srgbClr val="FFFF00"/>
                </a:solidFill>
                <a:latin typeface="Comic Sans MS" pitchFamily="66" charset="0"/>
              </a:rPr>
              <a:t>	</a:t>
            </a:r>
          </a:p>
          <a:p>
            <a:pPr marL="609600" indent="-609600" eaLnBrk="1" hangingPunct="1">
              <a:buFontTx/>
              <a:buNone/>
            </a:pPr>
            <a:r>
              <a:rPr lang="en-US" altLang="it-IT" b="1" u="sng" smtClean="0">
                <a:solidFill>
                  <a:srgbClr val="FFFF00"/>
                </a:solidFill>
                <a:latin typeface="Comic Sans MS" pitchFamily="66" charset="0"/>
              </a:rPr>
              <a:t>2a) Consumatori primari</a:t>
            </a:r>
          </a:p>
          <a:p>
            <a:pPr marL="609600" indent="-609600" eaLnBrk="1" hangingPunct="1">
              <a:buFontTx/>
              <a:buNone/>
            </a:pPr>
            <a:r>
              <a:rPr lang="en-US" altLang="it-IT" b="1" smtClean="0">
                <a:solidFill>
                  <a:srgbClr val="FFFF00"/>
                </a:solidFill>
                <a:latin typeface="Comic Sans MS" pitchFamily="66" charset="0"/>
              </a:rPr>
              <a:t>2b) </a:t>
            </a:r>
            <a:r>
              <a:rPr lang="en-US" altLang="it-IT" b="1" u="sng" smtClean="0">
                <a:solidFill>
                  <a:srgbClr val="FFFF00"/>
                </a:solidFill>
                <a:latin typeface="Comic Sans MS" pitchFamily="66" charset="0"/>
              </a:rPr>
              <a:t>Consumatori</a:t>
            </a:r>
            <a:r>
              <a:rPr lang="en-US" altLang="it-IT" b="1" smtClean="0">
                <a:solidFill>
                  <a:srgbClr val="FFFF00"/>
                </a:solidFill>
                <a:latin typeface="Comic Sans MS" pitchFamily="66" charset="0"/>
              </a:rPr>
              <a:t> s</a:t>
            </a:r>
            <a:r>
              <a:rPr lang="en-US" altLang="it-IT" b="1" u="sng" smtClean="0">
                <a:solidFill>
                  <a:srgbClr val="FFFF00"/>
                </a:solidFill>
                <a:latin typeface="Comic Sans MS" pitchFamily="66" charset="0"/>
              </a:rPr>
              <a:t>econdari</a:t>
            </a:r>
          </a:p>
          <a:p>
            <a:pPr marL="609600" indent="-609600" algn="ctr" eaLnBrk="1" hangingPunct="1">
              <a:buFontTx/>
              <a:buNone/>
            </a:pPr>
            <a:endParaRPr lang="en-US" altLang="it-IT" b="1" smtClean="0">
              <a:solidFill>
                <a:srgbClr val="FFFF00"/>
              </a:solidFill>
              <a:latin typeface="Comic Sans MS" pitchFamily="66" charset="0"/>
            </a:endParaRPr>
          </a:p>
          <a:p>
            <a:pPr marL="609600" indent="-609600" algn="ctr" eaLnBrk="1" hangingPunct="1">
              <a:buFontTx/>
              <a:buNone/>
            </a:pPr>
            <a:r>
              <a:rPr lang="en-US" altLang="it-IT" b="1" smtClean="0">
                <a:solidFill>
                  <a:srgbClr val="FFFF00"/>
                </a:solidFill>
                <a:latin typeface="Comic Sans MS" pitchFamily="66" charset="0"/>
              </a:rPr>
              <a:t> 					</a:t>
            </a:r>
          </a:p>
          <a:p>
            <a:pPr marL="609600" indent="-609600" algn="ctr" eaLnBrk="1" hangingPunct="1">
              <a:buFontTx/>
              <a:buNone/>
            </a:pPr>
            <a:r>
              <a:rPr lang="en-US" altLang="it-IT" b="1" smtClean="0">
                <a:solidFill>
                  <a:srgbClr val="FFFF00"/>
                </a:solidFill>
                <a:latin typeface="Comic Sans MS" pitchFamily="66" charset="0"/>
              </a:rPr>
              <a:t>				3) </a:t>
            </a:r>
            <a:r>
              <a:rPr lang="en-US" altLang="it-IT" b="1" u="sng" smtClean="0">
                <a:solidFill>
                  <a:srgbClr val="FFFF00"/>
                </a:solidFill>
                <a:latin typeface="Comic Sans MS" pitchFamily="66" charset="0"/>
              </a:rPr>
              <a:t>Decompositori</a:t>
            </a:r>
            <a:r>
              <a:rPr lang="en-US" altLang="it-IT" b="1" smtClean="0">
                <a:solidFill>
                  <a:srgbClr val="FFFF00"/>
                </a:solidFill>
                <a:latin typeface="Comic Sans MS" pitchFamily="66" charset="0"/>
              </a:rPr>
              <a:t> </a:t>
            </a:r>
          </a:p>
        </p:txBody>
      </p:sp>
      <p:pic>
        <p:nvPicPr>
          <p:cNvPr id="708612" name="Picture 4" descr="oscillato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33375"/>
            <a:ext cx="32766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5" name="Picture 7" descr="microb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334000"/>
            <a:ext cx="7207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6" name="Picture 8" descr="microbes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0"/>
            <a:ext cx="7318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7" name="Picture 9" descr="microbes 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334000"/>
            <a:ext cx="5143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8" name="Picture 10" descr="microbes 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943600"/>
            <a:ext cx="5254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19" name="Picture 11" descr="microbes 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5943600"/>
            <a:ext cx="81121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20" name="Picture 12" descr="microbes 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5334000"/>
            <a:ext cx="13366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21" name="Picture 13" descr="Immagi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7950" y="2679700"/>
            <a:ext cx="6048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22" name="Picture 14" descr="pes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425" y="3516313"/>
            <a:ext cx="32035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624" name="Picture 16" descr="ecosistem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260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8612"/>
                                        </p:tgtEl>
                                        <p:attrNameLst>
                                          <p:attrName>style.visibility</p:attrName>
                                        </p:attrNameLst>
                                      </p:cBhvr>
                                      <p:to>
                                        <p:strVal val="visible"/>
                                      </p:to>
                                    </p:set>
                                    <p:animEffect transition="in" filter="fade">
                                      <p:cBhvr>
                                        <p:cTn id="7" dur="500"/>
                                        <p:tgtEl>
                                          <p:spTgt spid="708612"/>
                                        </p:tgtEl>
                                      </p:cBhvr>
                                    </p:animEffect>
                                  </p:childTnLst>
                                  <p:subTnLst>
                                    <p:set>
                                      <p:cBhvr override="childStyle">
                                        <p:cTn dur="1" fill="hold" display="0" masterRel="nextClick" afterEffect="1"/>
                                        <p:tgtEl>
                                          <p:spTgt spid="70861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8624"/>
                                        </p:tgtEl>
                                        <p:attrNameLst>
                                          <p:attrName>style.visibility</p:attrName>
                                        </p:attrNameLst>
                                      </p:cBhvr>
                                      <p:to>
                                        <p:strVal val="visible"/>
                                      </p:to>
                                    </p:set>
                                    <p:animEffect transition="in" filter="fade">
                                      <p:cBhvr>
                                        <p:cTn id="12" dur="500"/>
                                        <p:tgtEl>
                                          <p:spTgt spid="708624"/>
                                        </p:tgtEl>
                                      </p:cBhvr>
                                    </p:animEffect>
                                  </p:childTnLst>
                                  <p:subTnLst>
                                    <p:set>
                                      <p:cBhvr override="childStyle">
                                        <p:cTn dur="1" fill="hold" display="0" masterRel="nextClick" afterEffect="1"/>
                                        <p:tgtEl>
                                          <p:spTgt spid="70862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08611">
                                            <p:txEl>
                                              <p:pRg st="1" end="1"/>
                                            </p:txEl>
                                          </p:spTgt>
                                        </p:tgtEl>
                                        <p:attrNameLst>
                                          <p:attrName>style.visibility</p:attrName>
                                        </p:attrNameLst>
                                      </p:cBhvr>
                                      <p:to>
                                        <p:strVal val="visible"/>
                                      </p:to>
                                    </p:set>
                                    <p:anim calcmode="lin" valueType="num">
                                      <p:cBhvr additive="base">
                                        <p:cTn id="17" dur="500" fill="hold"/>
                                        <p:tgtEl>
                                          <p:spTgt spid="70861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0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08621"/>
                                        </p:tgtEl>
                                        <p:attrNameLst>
                                          <p:attrName>style.visibility</p:attrName>
                                        </p:attrNameLst>
                                      </p:cBhvr>
                                      <p:to>
                                        <p:strVal val="visible"/>
                                      </p:to>
                                    </p:set>
                                    <p:animEffect transition="in" filter="fade">
                                      <p:cBhvr>
                                        <p:cTn id="23" dur="500"/>
                                        <p:tgtEl>
                                          <p:spTgt spid="7086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708611">
                                            <p:txEl>
                                              <p:pRg st="4" end="4"/>
                                            </p:txEl>
                                          </p:spTgt>
                                        </p:tgtEl>
                                        <p:attrNameLst>
                                          <p:attrName>style.visibility</p:attrName>
                                        </p:attrNameLst>
                                      </p:cBhvr>
                                      <p:to>
                                        <p:strVal val="visible"/>
                                      </p:to>
                                    </p:set>
                                    <p:anim calcmode="lin" valueType="num">
                                      <p:cBhvr additive="base">
                                        <p:cTn id="28" dur="500" fill="hold"/>
                                        <p:tgtEl>
                                          <p:spTgt spid="708611">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08611">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08611">
                                            <p:txEl>
                                              <p:pRg st="5" end="5"/>
                                            </p:txEl>
                                          </p:spTgt>
                                        </p:tgtEl>
                                        <p:attrNameLst>
                                          <p:attrName>style.visibility</p:attrName>
                                        </p:attrNameLst>
                                      </p:cBhvr>
                                      <p:to>
                                        <p:strVal val="visible"/>
                                      </p:to>
                                    </p:set>
                                    <p:anim calcmode="lin" valueType="num">
                                      <p:cBhvr additive="base">
                                        <p:cTn id="32" dur="500" fill="hold"/>
                                        <p:tgtEl>
                                          <p:spTgt spid="708611">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086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08622"/>
                                        </p:tgtEl>
                                        <p:attrNameLst>
                                          <p:attrName>style.visibility</p:attrName>
                                        </p:attrNameLst>
                                      </p:cBhvr>
                                      <p:to>
                                        <p:strVal val="visible"/>
                                      </p:to>
                                    </p:set>
                                    <p:animEffect transition="in" filter="fade">
                                      <p:cBhvr>
                                        <p:cTn id="38" dur="500"/>
                                        <p:tgtEl>
                                          <p:spTgt spid="70862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708611">
                                            <p:txEl>
                                              <p:pRg st="8" end="8"/>
                                            </p:txEl>
                                          </p:spTgt>
                                        </p:tgtEl>
                                        <p:attrNameLst>
                                          <p:attrName>style.visibility</p:attrName>
                                        </p:attrNameLst>
                                      </p:cBhvr>
                                      <p:to>
                                        <p:strVal val="visible"/>
                                      </p:to>
                                    </p:set>
                                    <p:anim calcmode="lin" valueType="num">
                                      <p:cBhvr additive="base">
                                        <p:cTn id="43" dur="500" fill="hold"/>
                                        <p:tgtEl>
                                          <p:spTgt spid="708611">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0861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708615"/>
                                        </p:tgtEl>
                                        <p:attrNameLst>
                                          <p:attrName>style.visibility</p:attrName>
                                        </p:attrNameLst>
                                      </p:cBhvr>
                                      <p:to>
                                        <p:strVal val="visible"/>
                                      </p:to>
                                    </p:set>
                                    <p:animEffect transition="in" filter="fade">
                                      <p:cBhvr>
                                        <p:cTn id="49" dur="500"/>
                                        <p:tgtEl>
                                          <p:spTgt spid="708615"/>
                                        </p:tgtEl>
                                      </p:cBhvr>
                                    </p:animEffect>
                                  </p:childTnLst>
                                </p:cTn>
                              </p:par>
                              <p:par>
                                <p:cTn id="50" presetID="10" presetClass="entr" presetSubtype="0" fill="hold" nodeType="withEffect">
                                  <p:stCondLst>
                                    <p:cond delay="0"/>
                                  </p:stCondLst>
                                  <p:childTnLst>
                                    <p:set>
                                      <p:cBhvr>
                                        <p:cTn id="51" dur="1" fill="hold">
                                          <p:stCondLst>
                                            <p:cond delay="0"/>
                                          </p:stCondLst>
                                        </p:cTn>
                                        <p:tgtEl>
                                          <p:spTgt spid="708616"/>
                                        </p:tgtEl>
                                        <p:attrNameLst>
                                          <p:attrName>style.visibility</p:attrName>
                                        </p:attrNameLst>
                                      </p:cBhvr>
                                      <p:to>
                                        <p:strVal val="visible"/>
                                      </p:to>
                                    </p:set>
                                    <p:animEffect transition="in" filter="fade">
                                      <p:cBhvr>
                                        <p:cTn id="52" dur="500"/>
                                        <p:tgtEl>
                                          <p:spTgt spid="708616"/>
                                        </p:tgtEl>
                                      </p:cBhvr>
                                    </p:animEffect>
                                  </p:childTnLst>
                                </p:cTn>
                              </p:par>
                              <p:par>
                                <p:cTn id="53" presetID="10" presetClass="entr" presetSubtype="0" fill="hold" nodeType="withEffect">
                                  <p:stCondLst>
                                    <p:cond delay="0"/>
                                  </p:stCondLst>
                                  <p:childTnLst>
                                    <p:set>
                                      <p:cBhvr>
                                        <p:cTn id="54" dur="1" fill="hold">
                                          <p:stCondLst>
                                            <p:cond delay="0"/>
                                          </p:stCondLst>
                                        </p:cTn>
                                        <p:tgtEl>
                                          <p:spTgt spid="708617"/>
                                        </p:tgtEl>
                                        <p:attrNameLst>
                                          <p:attrName>style.visibility</p:attrName>
                                        </p:attrNameLst>
                                      </p:cBhvr>
                                      <p:to>
                                        <p:strVal val="visible"/>
                                      </p:to>
                                    </p:set>
                                    <p:animEffect transition="in" filter="fade">
                                      <p:cBhvr>
                                        <p:cTn id="55" dur="500"/>
                                        <p:tgtEl>
                                          <p:spTgt spid="708617"/>
                                        </p:tgtEl>
                                      </p:cBhvr>
                                    </p:animEffect>
                                  </p:childTnLst>
                                </p:cTn>
                              </p:par>
                              <p:par>
                                <p:cTn id="56" presetID="10" presetClass="entr" presetSubtype="0" fill="hold" nodeType="withEffect">
                                  <p:stCondLst>
                                    <p:cond delay="0"/>
                                  </p:stCondLst>
                                  <p:childTnLst>
                                    <p:set>
                                      <p:cBhvr>
                                        <p:cTn id="57" dur="1" fill="hold">
                                          <p:stCondLst>
                                            <p:cond delay="0"/>
                                          </p:stCondLst>
                                        </p:cTn>
                                        <p:tgtEl>
                                          <p:spTgt spid="708618"/>
                                        </p:tgtEl>
                                        <p:attrNameLst>
                                          <p:attrName>style.visibility</p:attrName>
                                        </p:attrNameLst>
                                      </p:cBhvr>
                                      <p:to>
                                        <p:strVal val="visible"/>
                                      </p:to>
                                    </p:set>
                                    <p:animEffect transition="in" filter="fade">
                                      <p:cBhvr>
                                        <p:cTn id="58" dur="500"/>
                                        <p:tgtEl>
                                          <p:spTgt spid="708618"/>
                                        </p:tgtEl>
                                      </p:cBhvr>
                                    </p:animEffect>
                                  </p:childTnLst>
                                </p:cTn>
                              </p:par>
                              <p:par>
                                <p:cTn id="59" presetID="10" presetClass="entr" presetSubtype="0" fill="hold" nodeType="withEffect">
                                  <p:stCondLst>
                                    <p:cond delay="0"/>
                                  </p:stCondLst>
                                  <p:childTnLst>
                                    <p:set>
                                      <p:cBhvr>
                                        <p:cTn id="60" dur="1" fill="hold">
                                          <p:stCondLst>
                                            <p:cond delay="0"/>
                                          </p:stCondLst>
                                        </p:cTn>
                                        <p:tgtEl>
                                          <p:spTgt spid="708619"/>
                                        </p:tgtEl>
                                        <p:attrNameLst>
                                          <p:attrName>style.visibility</p:attrName>
                                        </p:attrNameLst>
                                      </p:cBhvr>
                                      <p:to>
                                        <p:strVal val="visible"/>
                                      </p:to>
                                    </p:set>
                                    <p:animEffect transition="in" filter="fade">
                                      <p:cBhvr>
                                        <p:cTn id="61" dur="500"/>
                                        <p:tgtEl>
                                          <p:spTgt spid="708619"/>
                                        </p:tgtEl>
                                      </p:cBhvr>
                                    </p:animEffect>
                                  </p:childTnLst>
                                </p:cTn>
                              </p:par>
                              <p:par>
                                <p:cTn id="62" presetID="10" presetClass="entr" presetSubtype="0" fill="hold" nodeType="withEffect">
                                  <p:stCondLst>
                                    <p:cond delay="0"/>
                                  </p:stCondLst>
                                  <p:childTnLst>
                                    <p:set>
                                      <p:cBhvr>
                                        <p:cTn id="63" dur="1" fill="hold">
                                          <p:stCondLst>
                                            <p:cond delay="0"/>
                                          </p:stCondLst>
                                        </p:cTn>
                                        <p:tgtEl>
                                          <p:spTgt spid="708620"/>
                                        </p:tgtEl>
                                        <p:attrNameLst>
                                          <p:attrName>style.visibility</p:attrName>
                                        </p:attrNameLst>
                                      </p:cBhvr>
                                      <p:to>
                                        <p:strVal val="visible"/>
                                      </p:to>
                                    </p:set>
                                    <p:animEffect transition="in" filter="fade">
                                      <p:cBhvr>
                                        <p:cTn id="64" dur="500"/>
                                        <p:tgtEl>
                                          <p:spTgt spid="70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6850" name="Rectangle 2"/>
          <p:cNvSpPr>
            <a:spLocks noGrp="1" noChangeArrowheads="1"/>
          </p:cNvSpPr>
          <p:nvPr>
            <p:ph type="body" idx="1"/>
          </p:nvPr>
        </p:nvSpPr>
        <p:spPr>
          <a:xfrm>
            <a:off x="250825" y="260350"/>
            <a:ext cx="8642350" cy="2232025"/>
          </a:xfrm>
        </p:spPr>
        <p:txBody>
          <a:bodyPr/>
          <a:lstStyle/>
          <a:p>
            <a:pPr marL="0" indent="0" algn="just" eaLnBrk="1" hangingPunct="1">
              <a:buFontTx/>
              <a:buNone/>
              <a:defRPr/>
            </a:pPr>
            <a:r>
              <a:rPr kumimoji="1" lang="it-IT" b="1" dirty="0" smtClean="0">
                <a:solidFill>
                  <a:srgbClr val="FFFF00"/>
                </a:solidFill>
                <a:effectLst>
                  <a:outerShdw blurRad="38100" dist="38100" dir="2700000" algn="tl">
                    <a:srgbClr val="000000"/>
                  </a:outerShdw>
                </a:effectLst>
                <a:latin typeface="Comic Sans MS" pitchFamily="66" charset="0"/>
              </a:rPr>
              <a:t>Produttori</a:t>
            </a:r>
            <a:r>
              <a:rPr kumimoji="1" lang="it-IT" dirty="0" smtClean="0">
                <a:solidFill>
                  <a:srgbClr val="FFFF00"/>
                </a:solidFill>
                <a:latin typeface="Comic Sans MS" pitchFamily="66" charset="0"/>
              </a:rPr>
              <a:t> = organismi autotrofi, </a:t>
            </a:r>
            <a:r>
              <a:rPr kumimoji="1" lang="it-IT" b="1" dirty="0" smtClean="0">
                <a:solidFill>
                  <a:srgbClr val="FFFF00"/>
                </a:solidFill>
                <a:latin typeface="Comic Sans MS" pitchFamily="66" charset="0"/>
              </a:rPr>
              <a:t>principalmente piante verdi</a:t>
            </a:r>
            <a:r>
              <a:rPr kumimoji="1" lang="it-IT" dirty="0" smtClean="0">
                <a:solidFill>
                  <a:srgbClr val="FFFF00"/>
                </a:solidFill>
                <a:latin typeface="Comic Sans MS" pitchFamily="66" charset="0"/>
              </a:rPr>
              <a:t>, unici organismi capaci di utilizzare l’energia solare per trasformare i minerali in nutrimento per sé e per gli altri membri della comunità</a:t>
            </a:r>
          </a:p>
          <a:p>
            <a:pPr marL="609600" indent="-609600" algn="just" eaLnBrk="1" hangingPunct="1">
              <a:buFontTx/>
              <a:buNone/>
              <a:defRPr/>
            </a:pPr>
            <a:endParaRPr kumimoji="1" lang="it-IT" dirty="0" smtClean="0">
              <a:solidFill>
                <a:srgbClr val="FFFF00"/>
              </a:solidFill>
              <a:latin typeface="Comic Sans MS" pitchFamily="66" charset="0"/>
            </a:endParaRPr>
          </a:p>
        </p:txBody>
      </p:sp>
      <p:pic>
        <p:nvPicPr>
          <p:cNvPr id="84995" name="Picture 3" descr="MVC-00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657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cyanobacterial bl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668713"/>
            <a:ext cx="46815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68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0"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solidFill>
                  <a:srgbClr val="FFFF00"/>
                </a:solidFill>
                <a:latin typeface="Comic Sans MS" pitchFamily="66" charset="0"/>
              </a:rPr>
              <a:t>FOTOSINTES</a:t>
            </a:r>
            <a:r>
              <a:rPr lang="it-IT" dirty="0" smtClean="0"/>
              <a:t>I</a:t>
            </a:r>
            <a:endParaRPr lang="it-IT" dirty="0"/>
          </a:p>
        </p:txBody>
      </p:sp>
      <p:pic>
        <p:nvPicPr>
          <p:cNvPr id="86019" name="Segnaposto contenuto 3" descr="fotosintesi.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268413"/>
            <a:ext cx="6048375" cy="5589587"/>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solidFill>
                  <a:srgbClr val="FFFF00"/>
                </a:solidFill>
                <a:latin typeface="Comic Sans MS" pitchFamily="66" charset="0"/>
              </a:rPr>
              <a:t>Fotosintesi – fase luminosa</a:t>
            </a:r>
            <a:endParaRPr lang="it-IT" dirty="0">
              <a:solidFill>
                <a:srgbClr val="FFFF00"/>
              </a:solidFill>
              <a:latin typeface="Comic Sans MS" pitchFamily="66" charset="0"/>
            </a:endParaRPr>
          </a:p>
        </p:txBody>
      </p:sp>
      <p:pic>
        <p:nvPicPr>
          <p:cNvPr id="87043" name="Segnaposto contenuto 3" descr="fotosintesi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244600"/>
            <a:ext cx="5689600" cy="5613400"/>
          </a:xfrm>
        </p:spPr>
      </p:pic>
      <p:sp>
        <p:nvSpPr>
          <p:cNvPr id="87044" name="Rettangolo 4"/>
          <p:cNvSpPr>
            <a:spLocks noChangeArrowheads="1"/>
          </p:cNvSpPr>
          <p:nvPr/>
        </p:nvSpPr>
        <p:spPr bwMode="auto">
          <a:xfrm>
            <a:off x="6894513" y="4652963"/>
            <a:ext cx="2141537" cy="584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a:solidFill>
                  <a:srgbClr val="FFFF00"/>
                </a:solidFill>
                <a:latin typeface="Comic Sans MS" pitchFamily="66" charset="0"/>
              </a:rPr>
              <a:t>(C</a:t>
            </a:r>
            <a:r>
              <a:rPr lang="it-IT" altLang="it-IT" baseline="-25000">
                <a:solidFill>
                  <a:srgbClr val="FFFF00"/>
                </a:solidFill>
                <a:latin typeface="Comic Sans MS" pitchFamily="66" charset="0"/>
              </a:rPr>
              <a:t>6</a:t>
            </a:r>
            <a:r>
              <a:rPr lang="it-IT" altLang="it-IT">
                <a:solidFill>
                  <a:srgbClr val="FFFF00"/>
                </a:solidFill>
                <a:latin typeface="Comic Sans MS" pitchFamily="66" charset="0"/>
              </a:rPr>
              <a:t>H</a:t>
            </a:r>
            <a:r>
              <a:rPr lang="it-IT" altLang="it-IT" baseline="-25000">
                <a:solidFill>
                  <a:srgbClr val="FFFF00"/>
                </a:solidFill>
                <a:latin typeface="Comic Sans MS" pitchFamily="66" charset="0"/>
              </a:rPr>
              <a:t>10</a:t>
            </a:r>
            <a:r>
              <a:rPr lang="it-IT" altLang="it-IT">
                <a:solidFill>
                  <a:srgbClr val="FFFF00"/>
                </a:solidFill>
                <a:latin typeface="Comic Sans MS" pitchFamily="66" charset="0"/>
              </a:rPr>
              <a:t>O</a:t>
            </a:r>
            <a:r>
              <a:rPr lang="it-IT" altLang="it-IT" baseline="-25000">
                <a:solidFill>
                  <a:srgbClr val="FFFF00"/>
                </a:solidFill>
                <a:latin typeface="Comic Sans MS" pitchFamily="66" charset="0"/>
              </a:rPr>
              <a:t>5</a:t>
            </a:r>
            <a:r>
              <a:rPr lang="it-IT" altLang="it-IT">
                <a:solidFill>
                  <a:srgbClr val="FFFF00"/>
                </a:solidFill>
                <a:latin typeface="Comic Sans MS" pitchFamily="66" charset="0"/>
              </a:rPr>
              <a:t>)</a:t>
            </a:r>
            <a:r>
              <a:rPr lang="it-IT" altLang="it-IT" i="1" baseline="-25000">
                <a:solidFill>
                  <a:srgbClr val="FFFF00"/>
                </a:solidFill>
                <a:latin typeface="Comic Sans MS" pitchFamily="66" charset="0"/>
              </a:rPr>
              <a:t>n</a:t>
            </a:r>
            <a:endParaRPr lang="it-IT" altLang="it-IT">
              <a:solidFill>
                <a:srgbClr val="FFFF00"/>
              </a:solidFill>
              <a:latin typeface="Comic Sans MS" pitchFamily="66" charset="0"/>
            </a:endParaRPr>
          </a:p>
        </p:txBody>
      </p:sp>
      <p:sp>
        <p:nvSpPr>
          <p:cNvPr id="87045" name="Freccia a destra 5"/>
          <p:cNvSpPr>
            <a:spLocks noChangeArrowheads="1"/>
          </p:cNvSpPr>
          <p:nvPr/>
        </p:nvSpPr>
        <p:spPr bwMode="auto">
          <a:xfrm>
            <a:off x="6372225" y="4365625"/>
            <a:ext cx="431800" cy="1160463"/>
          </a:xfrm>
          <a:prstGeom prst="rightArrow">
            <a:avLst>
              <a:gd name="adj1" fmla="val 50000"/>
              <a:gd name="adj2" fmla="val 50000"/>
            </a:avLst>
          </a:prstGeom>
          <a:solidFill>
            <a:srgbClr val="FFFF00"/>
          </a:solidFill>
          <a:ln w="9525" algn="ctr">
            <a:solidFill>
              <a:srgbClr val="FFFF00"/>
            </a:solidFill>
            <a:round/>
            <a:headEnd/>
            <a:tailEnd/>
          </a:ln>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332656"/>
            <a:ext cx="9036496" cy="3123932"/>
          </a:xfrm>
          <a:prstGeom prst="rect">
            <a:avLst/>
          </a:prstGeom>
          <a:noFill/>
        </p:spPr>
        <p:txBody>
          <a:bodyPr wrap="square" rtlCol="0">
            <a:spAutoFit/>
          </a:bodyPr>
          <a:lstStyle/>
          <a:p>
            <a:r>
              <a:rPr lang="it-IT" dirty="0" smtClean="0"/>
              <a:t>Testi per eventuali approfondimenti:</a:t>
            </a:r>
          </a:p>
          <a:p>
            <a:endParaRPr lang="it-IT" dirty="0"/>
          </a:p>
          <a:p>
            <a:pPr algn="l"/>
            <a:r>
              <a:rPr lang="it-IT" sz="2000" dirty="0" smtClean="0"/>
              <a:t>Fondamenti di Ecologia - Cunningham</a:t>
            </a:r>
            <a:r>
              <a:rPr lang="it-IT" sz="2000" dirty="0"/>
              <a:t>, </a:t>
            </a:r>
            <a:r>
              <a:rPr lang="it-IT" sz="2000" dirty="0" smtClean="0"/>
              <a:t>Cunningham e </a:t>
            </a:r>
            <a:r>
              <a:rPr lang="it-IT" sz="2000" dirty="0" err="1" smtClean="0"/>
              <a:t>Saigo</a:t>
            </a:r>
            <a:r>
              <a:rPr lang="it-IT" sz="2000" dirty="0" smtClean="0"/>
              <a:t>, </a:t>
            </a:r>
            <a:r>
              <a:rPr lang="it-IT" sz="2000" dirty="0" err="1" smtClean="0"/>
              <a:t>McGrow-Hill</a:t>
            </a:r>
            <a:r>
              <a:rPr lang="it-IT" sz="2000" dirty="0" smtClean="0"/>
              <a:t> ed.</a:t>
            </a:r>
          </a:p>
          <a:p>
            <a:pPr algn="l"/>
            <a:r>
              <a:rPr lang="it-IT" sz="2000" dirty="0" smtClean="0"/>
              <a:t>Ecologia Applicata - </a:t>
            </a:r>
            <a:r>
              <a:rPr lang="it-IT" sz="2000" dirty="0"/>
              <a:t>Cunningham, Cunningham e </a:t>
            </a:r>
            <a:r>
              <a:rPr lang="it-IT" sz="2000" dirty="0" err="1"/>
              <a:t>Saigo</a:t>
            </a:r>
            <a:r>
              <a:rPr lang="it-IT" sz="2000" dirty="0"/>
              <a:t>, </a:t>
            </a:r>
            <a:r>
              <a:rPr lang="it-IT" sz="2000" dirty="0" err="1"/>
              <a:t>McGrow-Hill</a:t>
            </a:r>
            <a:r>
              <a:rPr lang="it-IT" sz="2000" dirty="0"/>
              <a:t>  ed</a:t>
            </a:r>
            <a:r>
              <a:rPr lang="it-IT" sz="2000" dirty="0" smtClean="0"/>
              <a:t>.</a:t>
            </a:r>
          </a:p>
          <a:p>
            <a:pPr algn="l"/>
            <a:r>
              <a:rPr lang="it-IT" sz="2000" dirty="0" smtClean="0"/>
              <a:t>Introduzione alla Ecologia – </a:t>
            </a:r>
            <a:r>
              <a:rPr lang="it-IT" sz="2000" dirty="0" err="1" smtClean="0"/>
              <a:t>Cotgreave</a:t>
            </a:r>
            <a:r>
              <a:rPr lang="it-IT" sz="2000" dirty="0" smtClean="0"/>
              <a:t> e </a:t>
            </a:r>
            <a:r>
              <a:rPr lang="it-IT" sz="2000" dirty="0" err="1" smtClean="0"/>
              <a:t>Forset</a:t>
            </a:r>
            <a:r>
              <a:rPr lang="it-IT" sz="2000" dirty="0" smtClean="0"/>
              <a:t>,  Zanichelli ed.</a:t>
            </a:r>
            <a:endParaRPr lang="it-IT" sz="2000" dirty="0"/>
          </a:p>
          <a:p>
            <a:pPr algn="l"/>
            <a:endParaRPr lang="it-IT" sz="1800" dirty="0"/>
          </a:p>
        </p:txBody>
      </p:sp>
    </p:spTree>
    <p:extLst>
      <p:ext uri="{BB962C8B-B14F-4D97-AF65-F5344CB8AC3E}">
        <p14:creationId xmlns:p14="http://schemas.microsoft.com/office/powerpoint/2010/main" val="782712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solidFill>
                  <a:srgbClr val="FFFF00"/>
                </a:solidFill>
                <a:latin typeface="Comic Sans MS" pitchFamily="66" charset="0"/>
              </a:rPr>
              <a:t>Fotosintesi – fase oscura</a:t>
            </a:r>
            <a:endParaRPr lang="it-IT" dirty="0"/>
          </a:p>
        </p:txBody>
      </p:sp>
      <p:pic>
        <p:nvPicPr>
          <p:cNvPr id="88067" name="Segnaposto contenuto 5" descr="fase_Luminosa_y_Fase_Oscura.jpg"/>
          <p:cNvPicPr>
            <a:picLocks noGrp="1" noChangeAspect="1"/>
          </p:cNvPicPr>
          <p:nvPr>
            <p:ph idx="1"/>
          </p:nvPr>
        </p:nvPicPr>
        <p:blipFill>
          <a:blip r:embed="rId2">
            <a:extLst>
              <a:ext uri="{28A0092B-C50C-407E-A947-70E740481C1C}">
                <a14:useLocalDpi xmlns:a14="http://schemas.microsoft.com/office/drawing/2010/main" val="0"/>
              </a:ext>
            </a:extLst>
          </a:blip>
          <a:srcRect b="5501"/>
          <a:stretch>
            <a:fillRect/>
          </a:stretch>
        </p:blipFill>
        <p:spPr>
          <a:xfrm>
            <a:off x="1258888" y="1189038"/>
            <a:ext cx="6842125" cy="5683250"/>
          </a:xfrm>
        </p:spPr>
      </p:pic>
      <p:sp>
        <p:nvSpPr>
          <p:cNvPr id="88068" name="CasellaDiTesto 6"/>
          <p:cNvSpPr txBox="1">
            <a:spLocks noChangeArrowheads="1"/>
          </p:cNvSpPr>
          <p:nvPr/>
        </p:nvSpPr>
        <p:spPr bwMode="auto">
          <a:xfrm>
            <a:off x="2843213" y="1196975"/>
            <a:ext cx="1800225" cy="738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sz="1800" b="1">
                <a:solidFill>
                  <a:schemeClr val="bg1"/>
                </a:solidFill>
                <a:latin typeface="Comic Sans MS" pitchFamily="66" charset="0"/>
              </a:rPr>
              <a:t>Giorno</a:t>
            </a:r>
          </a:p>
          <a:p>
            <a:pPr algn="ctr" eaLnBrk="1" hangingPunct="1">
              <a:spcBef>
                <a:spcPct val="0"/>
              </a:spcBef>
              <a:buClrTx/>
              <a:buFontTx/>
              <a:buNone/>
            </a:pPr>
            <a:r>
              <a:rPr lang="it-IT" altLang="it-IT" sz="1200" b="1">
                <a:solidFill>
                  <a:schemeClr val="bg1"/>
                </a:solidFill>
                <a:latin typeface="Comic Sans MS" pitchFamily="66" charset="0"/>
              </a:rPr>
              <a:t>Predominio fotosintesi </a:t>
            </a:r>
          </a:p>
        </p:txBody>
      </p:sp>
      <p:sp>
        <p:nvSpPr>
          <p:cNvPr id="88069" name="CasellaDiTesto 7"/>
          <p:cNvSpPr txBox="1">
            <a:spLocks noChangeArrowheads="1"/>
          </p:cNvSpPr>
          <p:nvPr/>
        </p:nvSpPr>
        <p:spPr bwMode="auto">
          <a:xfrm>
            <a:off x="4787900" y="1196975"/>
            <a:ext cx="1728788" cy="738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sz="1800" b="1">
                <a:solidFill>
                  <a:schemeClr val="bg1"/>
                </a:solidFill>
                <a:latin typeface="Comic Sans MS" pitchFamily="66" charset="0"/>
              </a:rPr>
              <a:t>Notte</a:t>
            </a:r>
          </a:p>
          <a:p>
            <a:pPr algn="ctr" eaLnBrk="1" hangingPunct="1">
              <a:spcBef>
                <a:spcPct val="0"/>
              </a:spcBef>
              <a:buClrTx/>
              <a:buFontTx/>
              <a:buNone/>
            </a:pPr>
            <a:r>
              <a:rPr lang="it-IT" altLang="it-IT" sz="1200" b="1">
                <a:solidFill>
                  <a:schemeClr val="bg1"/>
                </a:solidFill>
                <a:latin typeface="Comic Sans MS" pitchFamily="66" charset="0"/>
              </a:rPr>
              <a:t>Predominio respirazione</a:t>
            </a:r>
            <a:endParaRPr lang="it-IT" altLang="it-IT" sz="1800" b="1">
              <a:solidFill>
                <a:schemeClr val="bg1"/>
              </a:solidFill>
              <a:latin typeface="Comic Sans MS" pitchFamily="66"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7874" name="Rectangle 2"/>
          <p:cNvSpPr>
            <a:spLocks noGrp="1" noChangeArrowheads="1"/>
          </p:cNvSpPr>
          <p:nvPr>
            <p:ph type="body" idx="1"/>
          </p:nvPr>
        </p:nvSpPr>
        <p:spPr>
          <a:xfrm>
            <a:off x="179388" y="0"/>
            <a:ext cx="8785225" cy="5486400"/>
          </a:xfrm>
        </p:spPr>
        <p:txBody>
          <a:bodyPr/>
          <a:lstStyle/>
          <a:p>
            <a:pPr marL="0" indent="0" algn="just" eaLnBrk="1" hangingPunct="1">
              <a:buFontTx/>
              <a:buNone/>
              <a:defRPr/>
            </a:pPr>
            <a:r>
              <a:rPr kumimoji="1" lang="it-IT" b="1" dirty="0" smtClean="0">
                <a:solidFill>
                  <a:srgbClr val="FFFF00"/>
                </a:solidFill>
                <a:effectLst>
                  <a:outerShdw blurRad="38100" dist="38100" dir="2700000" algn="tl">
                    <a:srgbClr val="000000"/>
                  </a:outerShdw>
                </a:effectLst>
                <a:latin typeface="Comic Sans MS" pitchFamily="66" charset="0"/>
              </a:rPr>
              <a:t>Consumatori</a:t>
            </a:r>
            <a:r>
              <a:rPr kumimoji="1" lang="it-IT" b="1" dirty="0" smtClean="0">
                <a:solidFill>
                  <a:srgbClr val="FFFF00"/>
                </a:solidFill>
                <a:latin typeface="Comic Sans MS" pitchFamily="66" charset="0"/>
              </a:rPr>
              <a:t> = </a:t>
            </a:r>
            <a:r>
              <a:rPr kumimoji="1" lang="it-IT" sz="2800" b="1" dirty="0" smtClean="0">
                <a:solidFill>
                  <a:srgbClr val="FFFF00"/>
                </a:solidFill>
                <a:latin typeface="Comic Sans MS" pitchFamily="66" charset="0"/>
              </a:rPr>
              <a:t>organismi eterotrofi, </a:t>
            </a:r>
            <a:r>
              <a:rPr kumimoji="1" lang="it-IT" sz="2800" dirty="0" smtClean="0">
                <a:solidFill>
                  <a:srgbClr val="FFFF00"/>
                </a:solidFill>
                <a:latin typeface="Comic Sans MS" pitchFamily="66" charset="0"/>
              </a:rPr>
              <a:t> </a:t>
            </a:r>
            <a:r>
              <a:rPr kumimoji="1" lang="it-IT" sz="2800" b="1" dirty="0" smtClean="0">
                <a:solidFill>
                  <a:srgbClr val="FFFF00"/>
                </a:solidFill>
                <a:latin typeface="Comic Sans MS" pitchFamily="66" charset="0"/>
              </a:rPr>
              <a:t>principalmente animali,</a:t>
            </a:r>
            <a:r>
              <a:rPr kumimoji="1" lang="it-IT" sz="2800" dirty="0" smtClean="0">
                <a:solidFill>
                  <a:srgbClr val="FFFF00"/>
                </a:solidFill>
                <a:latin typeface="Comic Sans MS" pitchFamily="66" charset="0"/>
              </a:rPr>
              <a:t> che si nutrono di vegetali (</a:t>
            </a:r>
            <a:r>
              <a:rPr kumimoji="1" lang="it-IT" sz="2800" b="1" dirty="0" smtClean="0">
                <a:solidFill>
                  <a:srgbClr val="FFFF00"/>
                </a:solidFill>
                <a:latin typeface="Comic Sans MS" pitchFamily="66" charset="0"/>
              </a:rPr>
              <a:t>erbivori</a:t>
            </a:r>
            <a:r>
              <a:rPr kumimoji="1" lang="it-IT" sz="2800" dirty="0" smtClean="0">
                <a:solidFill>
                  <a:srgbClr val="FFFF00"/>
                </a:solidFill>
                <a:latin typeface="Comic Sans MS" pitchFamily="66" charset="0"/>
              </a:rPr>
              <a:t>) o di altri animali (</a:t>
            </a:r>
            <a:r>
              <a:rPr kumimoji="1" lang="it-IT" sz="2800" b="1" dirty="0" smtClean="0">
                <a:solidFill>
                  <a:srgbClr val="FFFF00"/>
                </a:solidFill>
                <a:latin typeface="Comic Sans MS" pitchFamily="66" charset="0"/>
              </a:rPr>
              <a:t>carnivori</a:t>
            </a:r>
            <a:r>
              <a:rPr kumimoji="1" lang="it-IT" sz="2800" dirty="0" smtClean="0">
                <a:solidFill>
                  <a:srgbClr val="FFFF00"/>
                </a:solidFill>
                <a:latin typeface="Comic Sans MS" pitchFamily="66" charset="0"/>
              </a:rPr>
              <a:t>).  </a:t>
            </a:r>
          </a:p>
          <a:p>
            <a:pPr marL="0" indent="0" algn="just" eaLnBrk="1" hangingPunct="1">
              <a:buFontTx/>
              <a:buNone/>
              <a:defRPr/>
            </a:pPr>
            <a:r>
              <a:rPr kumimoji="1" lang="it-IT" sz="2800" dirty="0" smtClean="0">
                <a:solidFill>
                  <a:srgbClr val="FFFF00"/>
                </a:solidFill>
                <a:latin typeface="Comic Sans MS" pitchFamily="66" charset="0"/>
              </a:rPr>
              <a:t>Il loro ruolo è importante: gli erbivori regolano la diffusione dei vegetali impedendo che si espandano eccessivamente; i carnivori impediscono l’eccessivo sviluppo degli erbivori, una minaccia per i vegetali </a:t>
            </a:r>
          </a:p>
          <a:p>
            <a:pPr marL="0" indent="0" eaLnBrk="1" hangingPunct="1">
              <a:buFontTx/>
              <a:buAutoNum type="arabicPeriod"/>
              <a:defRPr/>
            </a:pPr>
            <a:endParaRPr lang="en-US" b="1" dirty="0" smtClean="0">
              <a:latin typeface="Comic Sans MS" pitchFamily="66" charset="0"/>
            </a:endParaRPr>
          </a:p>
          <a:p>
            <a:pPr marL="0" indent="0" eaLnBrk="1" hangingPunct="1">
              <a:buFontTx/>
              <a:buNone/>
              <a:defRPr/>
            </a:pPr>
            <a:endParaRPr lang="en-US" b="1" dirty="0" smtClean="0">
              <a:latin typeface="Comic Sans MS" pitchFamily="66" charset="0"/>
            </a:endParaRPr>
          </a:p>
        </p:txBody>
      </p:sp>
      <p:pic>
        <p:nvPicPr>
          <p:cNvPr id="87043" name="Picture 3" descr="Frog"/>
          <p:cNvPicPr>
            <a:picLocks noChangeAspect="1" noChangeArrowheads="1"/>
          </p:cNvPicPr>
          <p:nvPr/>
        </p:nvPicPr>
        <p:blipFill>
          <a:blip r:embed="rId2">
            <a:extLst>
              <a:ext uri="{28A0092B-C50C-407E-A947-70E740481C1C}">
                <a14:useLocalDpi xmlns:a14="http://schemas.microsoft.com/office/drawing/2010/main" val="0"/>
              </a:ext>
            </a:extLst>
          </a:blip>
          <a:srcRect l="9836" t="6557" r="6557" b="12569"/>
          <a:stretch>
            <a:fillRect/>
          </a:stretch>
        </p:blipFill>
        <p:spPr bwMode="auto">
          <a:xfrm>
            <a:off x="307975" y="3573463"/>
            <a:ext cx="411956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descr="falcopellegrin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500438"/>
            <a:ext cx="384810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78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78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7043"/>
                                        </p:tgtEl>
                                        <p:attrNameLst>
                                          <p:attrName>style.visibility</p:attrName>
                                        </p:attrNameLst>
                                      </p:cBhvr>
                                      <p:to>
                                        <p:strVal val="visible"/>
                                      </p:to>
                                    </p:set>
                                    <p:animEffect transition="in" filter="fade">
                                      <p:cBhvr>
                                        <p:cTn id="15" dur="500"/>
                                        <p:tgtEl>
                                          <p:spTgt spid="870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74"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microb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13163" y="4437063"/>
            <a:ext cx="15843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microbes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37063"/>
            <a:ext cx="160813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microbes 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4437063"/>
            <a:ext cx="112871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microbes 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54663" y="5476875"/>
            <a:ext cx="11541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microbes 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94513" y="5476875"/>
            <a:ext cx="17811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microbes 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54663" y="4437063"/>
            <a:ext cx="29368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6072" name="Rectangle 8"/>
          <p:cNvSpPr>
            <a:spLocks noChangeArrowheads="1"/>
          </p:cNvSpPr>
          <p:nvPr/>
        </p:nvSpPr>
        <p:spPr bwMode="auto">
          <a:xfrm>
            <a:off x="684213" y="115888"/>
            <a:ext cx="7772400" cy="1143000"/>
          </a:xfrm>
          <a:prstGeom prst="rect">
            <a:avLst/>
          </a:prstGeom>
          <a:noFill/>
          <a:ln w="9525">
            <a:noFill/>
            <a:miter lim="800000"/>
            <a:headEnd/>
            <a:tailEnd/>
          </a:ln>
          <a:effectLst/>
        </p:spPr>
        <p:txBody>
          <a:bodyPr lIns="92075" tIns="46038" rIns="92075" bIns="46038" anchor="ctr"/>
          <a:lstStyle/>
          <a:p>
            <a:pPr>
              <a:spcBef>
                <a:spcPct val="0"/>
              </a:spcBef>
              <a:defRPr/>
            </a:pPr>
            <a:r>
              <a:rPr lang="en-US" sz="4200" b="1">
                <a:effectLst>
                  <a:outerShdw blurRad="38100" dist="38100" dir="2700000" algn="tl">
                    <a:srgbClr val="000000"/>
                  </a:outerShdw>
                </a:effectLst>
              </a:rPr>
              <a:t>Decompositori e Detritivori</a:t>
            </a:r>
          </a:p>
        </p:txBody>
      </p:sp>
      <p:sp>
        <p:nvSpPr>
          <p:cNvPr id="856073" name="Rectangle 9"/>
          <p:cNvSpPr>
            <a:spLocks noChangeArrowheads="1"/>
          </p:cNvSpPr>
          <p:nvPr/>
        </p:nvSpPr>
        <p:spPr bwMode="auto">
          <a:xfrm>
            <a:off x="539750" y="1341438"/>
            <a:ext cx="8229600" cy="2498725"/>
          </a:xfrm>
          <a:prstGeom prst="rect">
            <a:avLst/>
          </a:prstGeom>
          <a:noFill/>
          <a:ln w="9525">
            <a:noFill/>
            <a:miter lim="800000"/>
            <a:headEnd/>
            <a:tailEnd/>
          </a:ln>
          <a:effectLst/>
        </p:spPr>
        <p:txBody>
          <a:bodyPr lIns="92075" tIns="46038" rIns="92075" bIns="46038"/>
          <a:lstStyle/>
          <a:p>
            <a:pPr algn="just">
              <a:spcBef>
                <a:spcPct val="20000"/>
              </a:spcBef>
              <a:buClr>
                <a:schemeClr val="tx2"/>
              </a:buClr>
              <a:defRPr/>
            </a:pPr>
            <a:r>
              <a:rPr lang="it-IT" b="1">
                <a:effectLst>
                  <a:outerShdw blurRad="38100" dist="38100" dir="2700000" algn="tl">
                    <a:srgbClr val="000000"/>
                  </a:outerShdw>
                </a:effectLst>
              </a:rPr>
              <a:t>Eterotrofi</a:t>
            </a:r>
            <a:r>
              <a:rPr lang="it-IT"/>
              <a:t> capaci di attuare la loro </a:t>
            </a:r>
            <a:r>
              <a:rPr lang="it-IT" b="1">
                <a:effectLst>
                  <a:outerShdw blurRad="38100" dist="38100" dir="2700000" algn="tl">
                    <a:srgbClr val="000000"/>
                  </a:outerShdw>
                </a:effectLst>
              </a:rPr>
              <a:t>nutrizione</a:t>
            </a:r>
            <a:r>
              <a:rPr lang="it-IT"/>
              <a:t> grazie ai </a:t>
            </a:r>
            <a:r>
              <a:rPr lang="it-IT" b="1">
                <a:effectLst>
                  <a:outerShdw blurRad="38100" dist="38100" dir="2700000" algn="tl">
                    <a:srgbClr val="000000"/>
                  </a:outerShdw>
                </a:effectLst>
              </a:rPr>
              <a:t>composti</a:t>
            </a:r>
            <a:r>
              <a:rPr lang="it-IT"/>
              <a:t> </a:t>
            </a:r>
            <a:r>
              <a:rPr lang="it-IT" b="1">
                <a:effectLst>
                  <a:outerShdw blurRad="38100" dist="38100" dir="2700000" algn="tl">
                    <a:srgbClr val="000000"/>
                  </a:outerShdw>
                </a:effectLst>
              </a:rPr>
              <a:t>organici  </a:t>
            </a:r>
            <a:r>
              <a:rPr lang="it-IT"/>
              <a:t>che recuperano dai </a:t>
            </a:r>
            <a:r>
              <a:rPr lang="it-IT" b="1">
                <a:effectLst>
                  <a:outerShdw blurRad="38100" dist="38100" dir="2700000" algn="tl">
                    <a:srgbClr val="000000"/>
                  </a:outerShdw>
                </a:effectLst>
              </a:rPr>
              <a:t>resti di materiale organico vegetale </a:t>
            </a:r>
            <a:r>
              <a:rPr lang="it-IT"/>
              <a:t>ed </a:t>
            </a:r>
            <a:r>
              <a:rPr lang="it-IT" b="1">
                <a:effectLst>
                  <a:outerShdw blurRad="38100" dist="38100" dir="2700000" algn="tl">
                    <a:srgbClr val="000000"/>
                  </a:outerShdw>
                </a:effectLst>
              </a:rPr>
              <a:t>animale, operando un riciclo e rendendolo disponibili per gli autotrofi</a:t>
            </a:r>
            <a:endParaRPr lang="it-IT"/>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848899" name="decomposers.asx">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l="11812"/>
          <a:stretch>
            <a:fillRect/>
          </a:stretch>
        </p:blipFill>
        <p:spPr bwMode="auto">
          <a:xfrm>
            <a:off x="4337050" y="3429000"/>
            <a:ext cx="4772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48898" name="Rectangle 2"/>
          <p:cNvSpPr>
            <a:spLocks noGrp="1" noChangeArrowheads="1"/>
          </p:cNvSpPr>
          <p:nvPr>
            <p:ph type="body" idx="1"/>
          </p:nvPr>
        </p:nvSpPr>
        <p:spPr>
          <a:xfrm>
            <a:off x="0" y="0"/>
            <a:ext cx="9144000" cy="5486400"/>
          </a:xfrm>
        </p:spPr>
        <p:txBody>
          <a:bodyPr/>
          <a:lstStyle/>
          <a:p>
            <a:pPr marL="0" indent="0" algn="just" eaLnBrk="1" hangingPunct="1">
              <a:buFontTx/>
              <a:buNone/>
              <a:defRPr/>
            </a:pPr>
            <a:r>
              <a:rPr kumimoji="1" lang="it-IT" sz="2800" b="1" dirty="0" err="1" smtClean="0">
                <a:solidFill>
                  <a:srgbClr val="FFFF00"/>
                </a:solidFill>
                <a:effectLst>
                  <a:outerShdw blurRad="38100" dist="38100" dir="2700000" algn="tl">
                    <a:srgbClr val="000000"/>
                  </a:outerShdw>
                </a:effectLst>
                <a:latin typeface="Comic Sans MS" pitchFamily="66" charset="0"/>
              </a:rPr>
              <a:t>Decompositori</a:t>
            </a:r>
            <a:r>
              <a:rPr kumimoji="1" lang="it-IT" sz="2800" dirty="0" smtClean="0">
                <a:solidFill>
                  <a:srgbClr val="FFFF00"/>
                </a:solidFill>
                <a:effectLst>
                  <a:outerShdw blurRad="38100" dist="38100" dir="2700000" algn="tl">
                    <a:srgbClr val="000000"/>
                  </a:outerShdw>
                </a:effectLst>
                <a:latin typeface="Comic Sans MS" pitchFamily="66" charset="0"/>
              </a:rPr>
              <a:t> </a:t>
            </a:r>
            <a:r>
              <a:rPr kumimoji="1" lang="it-IT" sz="2800" b="1" dirty="0" smtClean="0">
                <a:solidFill>
                  <a:srgbClr val="FFFF00"/>
                </a:solidFill>
                <a:effectLst>
                  <a:outerShdw blurRad="38100" dist="38100" dir="2700000" algn="tl">
                    <a:srgbClr val="000000"/>
                  </a:outerShdw>
                </a:effectLst>
                <a:latin typeface="Comic Sans MS" pitchFamily="66" charset="0"/>
              </a:rPr>
              <a:t>o </a:t>
            </a:r>
            <a:r>
              <a:rPr kumimoji="1" lang="it-IT" sz="2800" b="1" dirty="0" err="1" smtClean="0">
                <a:solidFill>
                  <a:srgbClr val="FFFF00"/>
                </a:solidFill>
                <a:effectLst>
                  <a:outerShdw blurRad="38100" dist="38100" dir="2700000" algn="tl">
                    <a:srgbClr val="000000"/>
                  </a:outerShdw>
                </a:effectLst>
                <a:latin typeface="Comic Sans MS" pitchFamily="66" charset="0"/>
              </a:rPr>
              <a:t>microconsumatori</a:t>
            </a:r>
            <a:r>
              <a:rPr kumimoji="1" lang="it-IT" sz="2800" b="1" dirty="0" smtClean="0">
                <a:solidFill>
                  <a:srgbClr val="FFFF00"/>
                </a:solidFill>
                <a:latin typeface="Comic Sans MS" pitchFamily="66" charset="0"/>
              </a:rPr>
              <a:t> = </a:t>
            </a:r>
            <a:r>
              <a:rPr kumimoji="1" lang="it-IT" sz="2800" dirty="0" smtClean="0">
                <a:solidFill>
                  <a:srgbClr val="FFFF00"/>
                </a:solidFill>
                <a:latin typeface="Comic Sans MS" pitchFamily="66" charset="0"/>
              </a:rPr>
              <a:t> </a:t>
            </a:r>
            <a:r>
              <a:rPr kumimoji="1" lang="it-IT" sz="2800" dirty="0" err="1" smtClean="0">
                <a:solidFill>
                  <a:srgbClr val="FFFF00"/>
                </a:solidFill>
                <a:latin typeface="Comic Sans MS" pitchFamily="66" charset="0"/>
              </a:rPr>
              <a:t>saprotrofi</a:t>
            </a:r>
            <a:r>
              <a:rPr kumimoji="1" lang="it-IT" sz="2800" dirty="0" smtClean="0">
                <a:solidFill>
                  <a:srgbClr val="FFFF00"/>
                </a:solidFill>
                <a:latin typeface="Comic Sans MS" pitchFamily="66" charset="0"/>
              </a:rPr>
              <a:t> (da </a:t>
            </a:r>
            <a:r>
              <a:rPr kumimoji="1" lang="it-IT" sz="2800" i="1" dirty="0" err="1" smtClean="0">
                <a:solidFill>
                  <a:srgbClr val="FFFF00"/>
                </a:solidFill>
                <a:latin typeface="Comic Sans MS" pitchFamily="66" charset="0"/>
              </a:rPr>
              <a:t>sapro</a:t>
            </a:r>
            <a:r>
              <a:rPr kumimoji="1" lang="it-IT" sz="2800" i="1" dirty="0" smtClean="0">
                <a:solidFill>
                  <a:srgbClr val="FFFF00"/>
                </a:solidFill>
                <a:latin typeface="Comic Sans MS" pitchFamily="66" charset="0"/>
              </a:rPr>
              <a:t> </a:t>
            </a:r>
            <a:r>
              <a:rPr kumimoji="1" lang="it-IT" sz="2800" dirty="0" smtClean="0">
                <a:solidFill>
                  <a:srgbClr val="FFFF00"/>
                </a:solidFill>
                <a:latin typeface="Comic Sans MS" pitchFamily="66" charset="0"/>
              </a:rPr>
              <a:t>= decomporre) = organismi eterotrofi</a:t>
            </a:r>
            <a:r>
              <a:rPr kumimoji="1" lang="it-IT" sz="2800" dirty="0" smtClean="0">
                <a:latin typeface="Comic Sans MS" pitchFamily="66" charset="0"/>
              </a:rPr>
              <a:t> </a:t>
            </a:r>
            <a:r>
              <a:rPr kumimoji="1" lang="it-IT" sz="2800" dirty="0" smtClean="0">
                <a:solidFill>
                  <a:srgbClr val="FFFF00"/>
                </a:solidFill>
                <a:latin typeface="Comic Sans MS" pitchFamily="66" charset="0"/>
              </a:rPr>
              <a:t>cioè trasformatori o </a:t>
            </a:r>
            <a:r>
              <a:rPr kumimoji="1" lang="it-IT" sz="2800" dirty="0" err="1" smtClean="0">
                <a:solidFill>
                  <a:srgbClr val="FFFF00"/>
                </a:solidFill>
                <a:latin typeface="Comic Sans MS" pitchFamily="66" charset="0"/>
              </a:rPr>
              <a:t>bioriduttori</a:t>
            </a:r>
            <a:r>
              <a:rPr kumimoji="1" lang="it-IT" sz="2800" dirty="0" smtClean="0">
                <a:solidFill>
                  <a:srgbClr val="FFFF00"/>
                </a:solidFill>
                <a:latin typeface="Comic Sans MS" pitchFamily="66" charset="0"/>
              </a:rPr>
              <a:t> o </a:t>
            </a:r>
            <a:r>
              <a:rPr kumimoji="1" lang="it-IT" sz="2800" dirty="0" err="1" smtClean="0">
                <a:solidFill>
                  <a:srgbClr val="FFFF00"/>
                </a:solidFill>
                <a:latin typeface="Comic Sans MS" pitchFamily="66" charset="0"/>
              </a:rPr>
              <a:t>osmotrofi</a:t>
            </a:r>
            <a:r>
              <a:rPr kumimoji="1" lang="it-IT" sz="2800" dirty="0" smtClean="0">
                <a:solidFill>
                  <a:srgbClr val="FFFF00"/>
                </a:solidFill>
                <a:latin typeface="Comic Sans MS" pitchFamily="66" charset="0"/>
              </a:rPr>
              <a:t> (da </a:t>
            </a:r>
            <a:r>
              <a:rPr kumimoji="1" lang="it-IT" sz="2800" i="1" dirty="0" err="1" smtClean="0">
                <a:solidFill>
                  <a:srgbClr val="FFFF00"/>
                </a:solidFill>
                <a:latin typeface="Comic Sans MS" pitchFamily="66" charset="0"/>
              </a:rPr>
              <a:t>osmo</a:t>
            </a:r>
            <a:r>
              <a:rPr kumimoji="1" lang="it-IT" sz="2800" i="1" dirty="0" smtClean="0">
                <a:solidFill>
                  <a:srgbClr val="FFFF00"/>
                </a:solidFill>
                <a:latin typeface="Comic Sans MS" pitchFamily="66" charset="0"/>
              </a:rPr>
              <a:t> </a:t>
            </a:r>
            <a:r>
              <a:rPr kumimoji="1" lang="it-IT" sz="2800" dirty="0" smtClean="0">
                <a:solidFill>
                  <a:srgbClr val="FFFF00"/>
                </a:solidFill>
                <a:latin typeface="Comic Sans MS" pitchFamily="66" charset="0"/>
              </a:rPr>
              <a:t>= passare attraverso una membrana) che non si cibano di animali o vegetali </a:t>
            </a:r>
            <a:r>
              <a:rPr kumimoji="1" lang="it-IT" sz="2800" u="sng" dirty="0" smtClean="0">
                <a:solidFill>
                  <a:srgbClr val="FFFF00"/>
                </a:solidFill>
                <a:latin typeface="Comic Sans MS" pitchFamily="66" charset="0"/>
              </a:rPr>
              <a:t>vivi</a:t>
            </a:r>
            <a:r>
              <a:rPr kumimoji="1" lang="it-IT" sz="2800" dirty="0" smtClean="0">
                <a:solidFill>
                  <a:srgbClr val="FFFF00"/>
                </a:solidFill>
                <a:latin typeface="Comic Sans MS" pitchFamily="66" charset="0"/>
              </a:rPr>
              <a:t> ma dei </a:t>
            </a:r>
            <a:r>
              <a:rPr kumimoji="1" lang="it-IT" sz="2800" b="1" dirty="0" smtClean="0">
                <a:solidFill>
                  <a:srgbClr val="FFFF00"/>
                </a:solidFill>
                <a:latin typeface="Comic Sans MS" pitchFamily="66" charset="0"/>
              </a:rPr>
              <a:t>detriti organici</a:t>
            </a:r>
            <a:r>
              <a:rPr kumimoji="1" lang="it-IT" sz="2800" dirty="0" smtClean="0">
                <a:solidFill>
                  <a:srgbClr val="FFFF00"/>
                </a:solidFill>
                <a:latin typeface="Comic Sans MS" pitchFamily="66" charset="0"/>
              </a:rPr>
              <a:t> delle piante o degli animali morti. Sono in grado di trasformare i resti di animali e vegetali in sali minerali, riutilizzabili dalle piante come nutrimento</a:t>
            </a:r>
          </a:p>
          <a:p>
            <a:pPr marL="0" indent="0" eaLnBrk="1" hangingPunct="1">
              <a:buFontTx/>
              <a:buNone/>
              <a:defRPr/>
            </a:pPr>
            <a:endParaRPr lang="en-US" sz="2800" b="1" dirty="0" smtClean="0">
              <a:latin typeface="Comic Sans MS" pitchFamily="66" charset="0"/>
            </a:endParaRPr>
          </a:p>
        </p:txBody>
      </p:sp>
      <p:pic>
        <p:nvPicPr>
          <p:cNvPr id="91140" name="Picture 4" descr="more micr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9725"/>
            <a:ext cx="4176713"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88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4889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48899"/>
                                        </p:tgtEl>
                                      </p:cBhvr>
                                    </p:cmd>
                                  </p:childTnLst>
                                </p:cTn>
                              </p:par>
                            </p:childTnLst>
                          </p:cTn>
                        </p:par>
                      </p:childTnLst>
                    </p:cTn>
                  </p:par>
                </p:childTnLst>
              </p:cTn>
              <p:nextCondLst>
                <p:cond evt="onClick" delay="0">
                  <p:tgtEl>
                    <p:spTgt spid="848899"/>
                  </p:tgtEl>
                </p:cond>
              </p:nextCondLst>
            </p:seq>
            <p:video>
              <p:cMediaNode>
                <p:cTn id="12" fill="hold" display="0">
                  <p:stCondLst>
                    <p:cond delay="indefinite"/>
                  </p:stCondLst>
                  <p:endCondLst>
                    <p:cond evt="onNext" delay="0">
                      <p:tgtEl>
                        <p:sldTgt/>
                      </p:tgtEl>
                    </p:cond>
                    <p:cond evt="onPrev" delay="0">
                      <p:tgtEl>
                        <p:sldTgt/>
                      </p:tgtEl>
                    </p:cond>
                  </p:endCondLst>
                </p:cTn>
                <p:tgtEl>
                  <p:spTgt spid="848899"/>
                </p:tgtEl>
              </p:cMediaNode>
            </p:video>
          </p:childTnLst>
        </p:cTn>
      </p:par>
    </p:tnLst>
    <p:bldLst>
      <p:bldP spid="848898"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a:xfrm>
            <a:off x="685800" y="304800"/>
            <a:ext cx="7772400" cy="1143000"/>
          </a:xfrm>
        </p:spPr>
        <p:txBody>
          <a:bodyPr lIns="92075" tIns="46038" rIns="92075" bIns="46038"/>
          <a:lstStyle/>
          <a:p>
            <a:pPr eaLnBrk="1" hangingPunct="1">
              <a:defRPr/>
            </a:pPr>
            <a:r>
              <a:rPr lang="en-US" sz="4200" b="1" smtClean="0">
                <a:solidFill>
                  <a:srgbClr val="FFFF00"/>
                </a:solidFill>
                <a:latin typeface="Comic Sans MS" pitchFamily="66" charset="0"/>
              </a:rPr>
              <a:t>Decompositori e Detritivori</a:t>
            </a:r>
          </a:p>
        </p:txBody>
      </p:sp>
      <p:sp>
        <p:nvSpPr>
          <p:cNvPr id="855043" name="Rectangle 3"/>
          <p:cNvSpPr>
            <a:spLocks noGrp="1" noChangeArrowheads="1"/>
          </p:cNvSpPr>
          <p:nvPr>
            <p:ph type="body" idx="1"/>
          </p:nvPr>
        </p:nvSpPr>
        <p:spPr>
          <a:xfrm>
            <a:off x="609600" y="2028825"/>
            <a:ext cx="7772400" cy="4495800"/>
          </a:xfrm>
        </p:spPr>
        <p:txBody>
          <a:bodyPr lIns="92075" tIns="46038" rIns="92075" bIns="46038"/>
          <a:lstStyle/>
          <a:p>
            <a:pPr eaLnBrk="1" hangingPunct="1">
              <a:buFontTx/>
              <a:buNone/>
              <a:defRPr/>
            </a:pPr>
            <a:r>
              <a:rPr lang="en-US" sz="2800" b="1" smtClean="0">
                <a:solidFill>
                  <a:srgbClr val="CC0000"/>
                </a:solidFill>
                <a:effectLst>
                  <a:outerShdw blurRad="38100" dist="38100" dir="2700000" algn="tl">
                    <a:srgbClr val="000000"/>
                  </a:outerShdw>
                </a:effectLst>
                <a:latin typeface="Comic Sans MS" pitchFamily="66" charset="0"/>
              </a:rPr>
              <a:t>	</a:t>
            </a:r>
            <a:r>
              <a:rPr lang="en-US" sz="2800" b="1" smtClean="0">
                <a:solidFill>
                  <a:srgbClr val="FFFF00"/>
                </a:solidFill>
                <a:effectLst>
                  <a:outerShdw blurRad="38100" dist="38100" dir="2700000" algn="tl">
                    <a:srgbClr val="000000"/>
                  </a:outerShdw>
                </a:effectLst>
                <a:latin typeface="Comic Sans MS" pitchFamily="66" charset="0"/>
              </a:rPr>
              <a:t>A.	Decompositori 	1.  Batteri</a:t>
            </a:r>
          </a:p>
          <a:p>
            <a:pPr eaLnBrk="1" hangingPunct="1">
              <a:buFontTx/>
              <a:buNone/>
              <a:defRPr/>
            </a:pPr>
            <a:r>
              <a:rPr lang="en-US" sz="2800" b="1" smtClean="0">
                <a:solidFill>
                  <a:srgbClr val="FFFF00"/>
                </a:solidFill>
                <a:effectLst>
                  <a:outerShdw blurRad="38100" dist="38100" dir="2700000" algn="tl">
                    <a:srgbClr val="000000"/>
                  </a:outerShdw>
                </a:effectLst>
                <a:latin typeface="Comic Sans MS" pitchFamily="66" charset="0"/>
              </a:rPr>
              <a:t>					2.  Funghi</a:t>
            </a:r>
          </a:p>
          <a:p>
            <a:pPr eaLnBrk="1" hangingPunct="1">
              <a:buFontTx/>
              <a:buNone/>
              <a:defRPr/>
            </a:pPr>
            <a:endParaRPr lang="en-US" sz="1400" b="1" smtClean="0">
              <a:solidFill>
                <a:srgbClr val="FFFF00"/>
              </a:solidFill>
              <a:effectLst>
                <a:outerShdw blurRad="38100" dist="38100" dir="2700000" algn="tl">
                  <a:srgbClr val="000000"/>
                </a:outerShdw>
              </a:effectLst>
              <a:latin typeface="Comic Sans MS" pitchFamily="66" charset="0"/>
            </a:endParaRPr>
          </a:p>
          <a:p>
            <a:pPr eaLnBrk="1" hangingPunct="1">
              <a:buFontTx/>
              <a:buNone/>
              <a:defRPr/>
            </a:pPr>
            <a:r>
              <a:rPr lang="en-US" sz="2800" smtClean="0">
                <a:solidFill>
                  <a:srgbClr val="FFFF00"/>
                </a:solidFill>
                <a:latin typeface="Comic Sans MS" pitchFamily="66" charset="0"/>
              </a:rPr>
              <a:t>	</a:t>
            </a:r>
            <a:r>
              <a:rPr lang="en-US" sz="2800" b="1" smtClean="0">
                <a:solidFill>
                  <a:srgbClr val="FFFF00"/>
                </a:solidFill>
                <a:effectLst>
                  <a:outerShdw blurRad="38100" dist="38100" dir="2700000" algn="tl">
                    <a:srgbClr val="000000"/>
                  </a:outerShdw>
                </a:effectLst>
                <a:latin typeface="Comic Sans MS" pitchFamily="66" charset="0"/>
              </a:rPr>
              <a:t>B.  Detritivori:	1.  Vermi</a:t>
            </a:r>
          </a:p>
          <a:p>
            <a:pPr eaLnBrk="1" hangingPunct="1">
              <a:buFontTx/>
              <a:buNone/>
              <a:defRPr/>
            </a:pPr>
            <a:r>
              <a:rPr lang="en-US" sz="2800" b="1" smtClean="0">
                <a:solidFill>
                  <a:srgbClr val="FFFF00"/>
                </a:solidFill>
                <a:effectLst>
                  <a:outerShdw blurRad="38100" dist="38100" dir="2700000" algn="tl">
                    <a:srgbClr val="000000"/>
                  </a:outerShdw>
                </a:effectLst>
                <a:latin typeface="Comic Sans MS" pitchFamily="66" charset="0"/>
              </a:rPr>
              <a:t>					2.  Nematodi</a:t>
            </a:r>
          </a:p>
          <a:p>
            <a:pPr eaLnBrk="1" hangingPunct="1">
              <a:buFontTx/>
              <a:buNone/>
              <a:defRPr/>
            </a:pPr>
            <a:r>
              <a:rPr lang="en-US" sz="2800" b="1" smtClean="0">
                <a:solidFill>
                  <a:srgbClr val="FFFF00"/>
                </a:solidFill>
                <a:effectLst>
                  <a:outerShdw blurRad="38100" dist="38100" dir="2700000" algn="tl">
                    <a:srgbClr val="000000"/>
                  </a:outerShdw>
                </a:effectLst>
                <a:latin typeface="Comic Sans MS" pitchFamily="66" charset="0"/>
              </a:rPr>
              <a:t>					3.  Insetti</a:t>
            </a:r>
          </a:p>
          <a:p>
            <a:pPr eaLnBrk="1" hangingPunct="1">
              <a:buFontTx/>
              <a:buNone/>
              <a:defRPr/>
            </a:pPr>
            <a:r>
              <a:rPr lang="en-US" sz="2800" b="1" smtClean="0">
                <a:solidFill>
                  <a:srgbClr val="FFFF00"/>
                </a:solidFill>
                <a:effectLst>
                  <a:outerShdw blurRad="38100" dist="38100" dir="2700000" algn="tl">
                    <a:srgbClr val="000000"/>
                  </a:outerShdw>
                </a:effectLst>
                <a:latin typeface="Comic Sans MS" pitchFamily="66" charset="0"/>
              </a:rPr>
              <a:t>					4.  Aragoste</a:t>
            </a:r>
          </a:p>
          <a:p>
            <a:pPr eaLnBrk="1" hangingPunct="1">
              <a:buFontTx/>
              <a:buNone/>
              <a:defRPr/>
            </a:pPr>
            <a:r>
              <a:rPr lang="en-US" sz="2800" b="1" smtClean="0">
                <a:solidFill>
                  <a:srgbClr val="FFFF00"/>
                </a:solidFill>
                <a:effectLst>
                  <a:outerShdw blurRad="38100" dist="38100" dir="2700000" algn="tl">
                    <a:srgbClr val="000000"/>
                  </a:outerShdw>
                </a:effectLst>
                <a:latin typeface="Comic Sans MS" pitchFamily="66" charset="0"/>
              </a:rPr>
              <a:t>					5.  Gamberi</a:t>
            </a:r>
          </a:p>
          <a:p>
            <a:pPr eaLnBrk="1" hangingPunct="1">
              <a:buFontTx/>
              <a:buNone/>
              <a:defRPr/>
            </a:pPr>
            <a:r>
              <a:rPr lang="en-US" sz="2800" b="1" smtClean="0">
                <a:solidFill>
                  <a:srgbClr val="FFFF00"/>
                </a:solidFill>
                <a:effectLst>
                  <a:outerShdw blurRad="38100" dist="38100" dir="2700000" algn="tl">
                    <a:srgbClr val="000000"/>
                  </a:outerShdw>
                </a:effectLst>
                <a:latin typeface="Comic Sans MS" pitchFamily="66" charset="0"/>
              </a:rPr>
              <a:t>					6.  Condor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3">
                                            <p:txEl>
                                              <p:pRg st="0" end="0"/>
                                            </p:txEl>
                                          </p:spTgt>
                                        </p:tgtEl>
                                        <p:attrNameLst>
                                          <p:attrName>style.visibility</p:attrName>
                                        </p:attrNameLst>
                                      </p:cBhvr>
                                      <p:to>
                                        <p:strVal val="visible"/>
                                      </p:to>
                                    </p:set>
                                    <p:animEffect transition="in" filter="wipe(left)">
                                      <p:cBhvr>
                                        <p:cTn id="7" dur="500"/>
                                        <p:tgtEl>
                                          <p:spTgt spid="85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55043">
                                            <p:txEl>
                                              <p:pRg st="1" end="1"/>
                                            </p:txEl>
                                          </p:spTgt>
                                        </p:tgtEl>
                                        <p:attrNameLst>
                                          <p:attrName>style.visibility</p:attrName>
                                        </p:attrNameLst>
                                      </p:cBhvr>
                                      <p:to>
                                        <p:strVal val="visible"/>
                                      </p:to>
                                    </p:set>
                                    <p:animEffect transition="in" filter="wipe(left)">
                                      <p:cBhvr>
                                        <p:cTn id="12" dur="500"/>
                                        <p:tgtEl>
                                          <p:spTgt spid="855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5043">
                                            <p:txEl>
                                              <p:pRg st="3" end="3"/>
                                            </p:txEl>
                                          </p:spTgt>
                                        </p:tgtEl>
                                        <p:attrNameLst>
                                          <p:attrName>style.visibility</p:attrName>
                                        </p:attrNameLst>
                                      </p:cBhvr>
                                      <p:to>
                                        <p:strVal val="visible"/>
                                      </p:to>
                                    </p:set>
                                    <p:animEffect transition="in" filter="wipe(left)">
                                      <p:cBhvr>
                                        <p:cTn id="17" dur="500"/>
                                        <p:tgtEl>
                                          <p:spTgt spid="8550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55043">
                                            <p:txEl>
                                              <p:pRg st="4" end="4"/>
                                            </p:txEl>
                                          </p:spTgt>
                                        </p:tgtEl>
                                        <p:attrNameLst>
                                          <p:attrName>style.visibility</p:attrName>
                                        </p:attrNameLst>
                                      </p:cBhvr>
                                      <p:to>
                                        <p:strVal val="visible"/>
                                      </p:to>
                                    </p:set>
                                    <p:animEffect transition="in" filter="wipe(left)">
                                      <p:cBhvr>
                                        <p:cTn id="22" dur="500"/>
                                        <p:tgtEl>
                                          <p:spTgt spid="85504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55043">
                                            <p:txEl>
                                              <p:pRg st="5" end="5"/>
                                            </p:txEl>
                                          </p:spTgt>
                                        </p:tgtEl>
                                        <p:attrNameLst>
                                          <p:attrName>style.visibility</p:attrName>
                                        </p:attrNameLst>
                                      </p:cBhvr>
                                      <p:to>
                                        <p:strVal val="visible"/>
                                      </p:to>
                                    </p:set>
                                    <p:animEffect transition="in" filter="wipe(left)">
                                      <p:cBhvr>
                                        <p:cTn id="27" dur="500"/>
                                        <p:tgtEl>
                                          <p:spTgt spid="85504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55043">
                                            <p:txEl>
                                              <p:pRg st="6" end="6"/>
                                            </p:txEl>
                                          </p:spTgt>
                                        </p:tgtEl>
                                        <p:attrNameLst>
                                          <p:attrName>style.visibility</p:attrName>
                                        </p:attrNameLst>
                                      </p:cBhvr>
                                      <p:to>
                                        <p:strVal val="visible"/>
                                      </p:to>
                                    </p:set>
                                    <p:animEffect transition="in" filter="wipe(left)">
                                      <p:cBhvr>
                                        <p:cTn id="32" dur="500"/>
                                        <p:tgtEl>
                                          <p:spTgt spid="85504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55043">
                                            <p:txEl>
                                              <p:pRg st="7" end="7"/>
                                            </p:txEl>
                                          </p:spTgt>
                                        </p:tgtEl>
                                        <p:attrNameLst>
                                          <p:attrName>style.visibility</p:attrName>
                                        </p:attrNameLst>
                                      </p:cBhvr>
                                      <p:to>
                                        <p:strVal val="visible"/>
                                      </p:to>
                                    </p:set>
                                    <p:animEffect transition="in" filter="wipe(left)">
                                      <p:cBhvr>
                                        <p:cTn id="37" dur="500"/>
                                        <p:tgtEl>
                                          <p:spTgt spid="85504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55043">
                                            <p:txEl>
                                              <p:pRg st="8" end="8"/>
                                            </p:txEl>
                                          </p:spTgt>
                                        </p:tgtEl>
                                        <p:attrNameLst>
                                          <p:attrName>style.visibility</p:attrName>
                                        </p:attrNameLst>
                                      </p:cBhvr>
                                      <p:to>
                                        <p:strVal val="visible"/>
                                      </p:to>
                                    </p:set>
                                    <p:animEffect transition="in" filter="wipe(left)">
                                      <p:cBhvr>
                                        <p:cTn id="42" dur="500"/>
                                        <p:tgtEl>
                                          <p:spTgt spid="8550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23850" y="550863"/>
            <a:ext cx="8424863"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0"/>
              </a:spcBef>
              <a:buClrTx/>
              <a:buFontTx/>
              <a:buNone/>
            </a:pPr>
            <a:r>
              <a:rPr kumimoji="1" lang="it-IT" altLang="it-IT">
                <a:solidFill>
                  <a:srgbClr val="FFFF00"/>
                </a:solidFill>
                <a:latin typeface="Comic Sans MS" pitchFamily="66" charset="0"/>
              </a:rPr>
              <a:t>Inoltre in  un ecosistema si creano interazioni tra </a:t>
            </a:r>
            <a:r>
              <a:rPr kumimoji="1" lang="it-IT" altLang="it-IT" b="1">
                <a:solidFill>
                  <a:srgbClr val="FFFF00"/>
                </a:solidFill>
                <a:latin typeface="Comic Sans MS" pitchFamily="66" charset="0"/>
              </a:rPr>
              <a:t>organismi</a:t>
            </a:r>
            <a:r>
              <a:rPr kumimoji="1" lang="it-IT" altLang="it-IT">
                <a:solidFill>
                  <a:srgbClr val="FFFF00"/>
                </a:solidFill>
                <a:latin typeface="Comic Sans MS" pitchFamily="66" charset="0"/>
              </a:rPr>
              <a:t> ed </a:t>
            </a:r>
            <a:r>
              <a:rPr kumimoji="1" lang="it-IT" altLang="it-IT" b="1">
                <a:solidFill>
                  <a:srgbClr val="FFFF00"/>
                </a:solidFill>
                <a:latin typeface="Comic Sans MS" pitchFamily="66" charset="0"/>
              </a:rPr>
              <a:t>ambiente che determinano:</a:t>
            </a:r>
          </a:p>
          <a:p>
            <a:pPr algn="just" eaLnBrk="1" hangingPunct="1">
              <a:spcBef>
                <a:spcPct val="0"/>
              </a:spcBef>
              <a:buClrTx/>
              <a:buFontTx/>
              <a:buNone/>
            </a:pPr>
            <a:endParaRPr kumimoji="1" lang="it-IT" altLang="it-IT" b="1">
              <a:solidFill>
                <a:srgbClr val="FFFF00"/>
              </a:solidFill>
              <a:latin typeface="Comic Sans MS" pitchFamily="66" charset="0"/>
            </a:endParaRPr>
          </a:p>
          <a:p>
            <a:pPr algn="just" eaLnBrk="1" hangingPunct="1">
              <a:spcBef>
                <a:spcPct val="0"/>
              </a:spcBef>
              <a:buClrTx/>
            </a:pPr>
            <a:r>
              <a:rPr kumimoji="1" lang="it-IT" altLang="it-IT" b="1">
                <a:solidFill>
                  <a:srgbClr val="FFFF00"/>
                </a:solidFill>
                <a:latin typeface="Comic Sans MS" pitchFamily="66" charset="0"/>
              </a:rPr>
              <a:t> </a:t>
            </a:r>
            <a:r>
              <a:rPr kumimoji="1" lang="it-IT" altLang="it-IT">
                <a:solidFill>
                  <a:srgbClr val="FFFF00"/>
                </a:solidFill>
                <a:latin typeface="Comic Sans MS" pitchFamily="66" charset="0"/>
              </a:rPr>
              <a:t>flussi di energia </a:t>
            </a:r>
          </a:p>
          <a:p>
            <a:pPr algn="just" eaLnBrk="1" hangingPunct="1">
              <a:spcBef>
                <a:spcPct val="0"/>
              </a:spcBef>
              <a:buClrTx/>
            </a:pPr>
            <a:r>
              <a:rPr kumimoji="1" lang="it-IT" altLang="it-IT">
                <a:solidFill>
                  <a:srgbClr val="FFFF00"/>
                </a:solidFill>
                <a:latin typeface="Comic Sans MS" pitchFamily="66" charset="0"/>
              </a:rPr>
              <a:t> struttura trofica</a:t>
            </a:r>
          </a:p>
          <a:p>
            <a:pPr algn="just" eaLnBrk="1" hangingPunct="1">
              <a:spcBef>
                <a:spcPct val="0"/>
              </a:spcBef>
              <a:buClrTx/>
            </a:pPr>
            <a:endParaRPr kumimoji="1" lang="it-IT" altLang="it-IT">
              <a:solidFill>
                <a:srgbClr val="FFFF00"/>
              </a:solidFill>
              <a:latin typeface="Comic Sans MS" pitchFamily="66" charset="0"/>
            </a:endParaRPr>
          </a:p>
          <a:p>
            <a:pPr algn="just" eaLnBrk="1" hangingPunct="1">
              <a:spcBef>
                <a:spcPct val="0"/>
              </a:spcBef>
              <a:buClrTx/>
              <a:buFontTx/>
              <a:buNone/>
            </a:pPr>
            <a:r>
              <a:rPr kumimoji="1" lang="it-IT" altLang="it-IT">
                <a:solidFill>
                  <a:srgbClr val="FFFF00"/>
                </a:solidFill>
                <a:latin typeface="Comic Sans MS" pitchFamily="66" charset="0"/>
              </a:rPr>
              <a:t>Deve anche esistere: </a:t>
            </a:r>
          </a:p>
          <a:p>
            <a:pPr algn="just" eaLnBrk="1" hangingPunct="1">
              <a:spcBef>
                <a:spcPct val="0"/>
              </a:spcBef>
              <a:buClrTx/>
            </a:pPr>
            <a:r>
              <a:rPr kumimoji="1" lang="it-IT" altLang="it-IT">
                <a:solidFill>
                  <a:srgbClr val="FFFF00"/>
                </a:solidFill>
                <a:latin typeface="Comic Sans MS" pitchFamily="66" charset="0"/>
              </a:rPr>
              <a:t> adeguata diversità biotica </a:t>
            </a:r>
          </a:p>
          <a:p>
            <a:pPr algn="just" eaLnBrk="1" hangingPunct="1">
              <a:spcBef>
                <a:spcPct val="0"/>
              </a:spcBef>
              <a:buClrTx/>
            </a:pPr>
            <a:r>
              <a:rPr kumimoji="1" lang="it-IT" altLang="it-IT">
                <a:solidFill>
                  <a:srgbClr val="FFFF00"/>
                </a:solidFill>
                <a:latin typeface="Comic Sans MS" pitchFamily="66" charset="0"/>
              </a:rPr>
              <a:t> ciclizzazione dei materiali</a:t>
            </a:r>
          </a:p>
          <a:p>
            <a:pPr algn="just" eaLnBrk="1" hangingPunct="1">
              <a:spcBef>
                <a:spcPct val="0"/>
              </a:spcBef>
              <a:buClrTx/>
              <a:buFontTx/>
              <a:buNone/>
            </a:pPr>
            <a:r>
              <a:rPr kumimoji="1" lang="it-IT" altLang="it-IT">
                <a:solidFill>
                  <a:srgbClr val="FFFF00"/>
                </a:solidFill>
                <a:latin typeface="Comic Sans MS" pitchFamily="66" charset="0"/>
              </a:rPr>
              <a:t> </a:t>
            </a:r>
            <a:endParaRPr kumimoji="1" lang="it-IT" altLang="it-IT">
              <a:latin typeface="Times New Roman"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395288" y="-171450"/>
            <a:ext cx="8153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sz="3600" b="1" smtClean="0">
                <a:solidFill>
                  <a:srgbClr val="CC0000"/>
                </a:solidFill>
                <a:effectLst/>
                <a:latin typeface="Tempus Sans ITC" pitchFamily="82" charset="0"/>
                <a:ea typeface="SimHei" pitchFamily="49" charset="-122"/>
              </a:rPr>
              <a:t> </a:t>
            </a:r>
            <a:r>
              <a:rPr lang="en-US" altLang="zh-CN" sz="3600" b="1" smtClean="0">
                <a:solidFill>
                  <a:srgbClr val="FFFF00"/>
                </a:solidFill>
                <a:effectLst/>
                <a:latin typeface="Tempus Sans ITC" pitchFamily="82" charset="0"/>
                <a:ea typeface="SimHei" pitchFamily="49" charset="-122"/>
              </a:rPr>
              <a:t>Le Funzioni degli Ecosistemi</a:t>
            </a:r>
          </a:p>
        </p:txBody>
      </p:sp>
      <p:sp>
        <p:nvSpPr>
          <p:cNvPr id="94211" name="Rectangle 3"/>
          <p:cNvSpPr>
            <a:spLocks noGrp="1" noChangeArrowheads="1"/>
          </p:cNvSpPr>
          <p:nvPr>
            <p:ph type="body" idx="4294967295"/>
          </p:nvPr>
        </p:nvSpPr>
        <p:spPr>
          <a:xfrm>
            <a:off x="250825" y="1052513"/>
            <a:ext cx="8893175" cy="4724400"/>
          </a:xfrm>
        </p:spPr>
        <p:txBody>
          <a:bodyPr/>
          <a:lstStyle/>
          <a:p>
            <a:pPr algn="just" eaLnBrk="1" hangingPunct="1">
              <a:buFontTx/>
              <a:buNone/>
            </a:pPr>
            <a:r>
              <a:rPr lang="en-US" altLang="zh-CN" sz="2200" b="1" smtClean="0">
                <a:solidFill>
                  <a:srgbClr val="CC0000"/>
                </a:solidFill>
                <a:latin typeface="Tempus Sans ITC" pitchFamily="82" charset="0"/>
                <a:ea typeface="SimHei" pitchFamily="49" charset="-122"/>
              </a:rPr>
              <a:t> </a:t>
            </a:r>
            <a:r>
              <a:rPr lang="en-US" altLang="zh-CN" sz="2200" b="1" smtClean="0">
                <a:solidFill>
                  <a:schemeClr val="tx2"/>
                </a:solidFill>
                <a:latin typeface="Tempus Sans ITC" pitchFamily="82" charset="0"/>
                <a:ea typeface="SimSun" pitchFamily="2" charset="-122"/>
              </a:rPr>
              <a:t>Produttività</a:t>
            </a:r>
          </a:p>
          <a:p>
            <a:pPr algn="just" eaLnBrk="1" hangingPunct="1"/>
            <a:r>
              <a:rPr lang="en-US" altLang="zh-CN" sz="2200" b="1" smtClean="0">
                <a:solidFill>
                  <a:schemeClr val="tx2"/>
                </a:solidFill>
                <a:latin typeface="Tempus Sans ITC" pitchFamily="82" charset="0"/>
                <a:ea typeface="SimSun" pitchFamily="2" charset="-122"/>
              </a:rPr>
              <a:t>Flusso energetico</a:t>
            </a:r>
            <a:endParaRPr lang="en-US" altLang="zh-CN" sz="2200" b="1" smtClean="0">
              <a:solidFill>
                <a:srgbClr val="000000"/>
              </a:solidFill>
              <a:latin typeface="Tempus Sans ITC" pitchFamily="82" charset="0"/>
              <a:ea typeface="SimSun" pitchFamily="2" charset="-122"/>
            </a:endParaRPr>
          </a:p>
          <a:p>
            <a:pPr algn="just" eaLnBrk="1" hangingPunct="1">
              <a:buFontTx/>
              <a:buNone/>
            </a:pPr>
            <a:r>
              <a:rPr lang="en-US" altLang="zh-CN" sz="2200" b="1" smtClean="0">
                <a:solidFill>
                  <a:srgbClr val="000000"/>
                </a:solidFill>
                <a:latin typeface="Tempus Sans ITC" pitchFamily="82" charset="0"/>
                <a:ea typeface="SimSun" pitchFamily="2" charset="-122"/>
              </a:rPr>
              <a:t>     </a:t>
            </a:r>
            <a:r>
              <a:rPr lang="it-IT" altLang="zh-CN" sz="2200" b="1" smtClean="0">
                <a:solidFill>
                  <a:srgbClr val="FFFF00"/>
                </a:solidFill>
                <a:latin typeface="Tempus Sans ITC" pitchFamily="82" charset="0"/>
                <a:ea typeface="SimSun" pitchFamily="2" charset="-122"/>
              </a:rPr>
              <a:t>L'energia fluisce attraverso gli ecosistemi in una direzione. Secondo la legge di Lindeman, dell’efficienza trofica, la biomassa si riduce ad ogni livello trofico successivo e l'efficienza del trasferimento di energia da un livello trofico al successivo è </a:t>
            </a:r>
            <a:r>
              <a:rPr lang="it-IT" altLang="zh-CN" sz="2200" b="1" u="sng" smtClean="0">
                <a:solidFill>
                  <a:srgbClr val="FFFF00"/>
                </a:solidFill>
                <a:latin typeface="Tempus Sans ITC" pitchFamily="82" charset="0"/>
                <a:ea typeface="SimSun" pitchFamily="2" charset="-122"/>
              </a:rPr>
              <a:t>circa del 10%.</a:t>
            </a:r>
            <a:r>
              <a:rPr lang="en-US" altLang="zh-CN" sz="2200" b="1" u="sng" smtClean="0">
                <a:solidFill>
                  <a:srgbClr val="FFFF00"/>
                </a:solidFill>
                <a:latin typeface="Tempus Sans ITC" pitchFamily="82" charset="0"/>
                <a:ea typeface="SimSun" pitchFamily="2" charset="-122"/>
              </a:rPr>
              <a:t> </a:t>
            </a:r>
          </a:p>
          <a:p>
            <a:pPr algn="just" eaLnBrk="1" hangingPunct="1"/>
            <a:r>
              <a:rPr lang="en-US" altLang="zh-CN" sz="2200" b="1" smtClean="0">
                <a:solidFill>
                  <a:schemeClr val="tx2"/>
                </a:solidFill>
                <a:latin typeface="Tempus Sans ITC" pitchFamily="82" charset="0"/>
                <a:ea typeface="SimSun" pitchFamily="2" charset="-122"/>
              </a:rPr>
              <a:t>Cicli  della Materia</a:t>
            </a:r>
            <a:endParaRPr lang="en-US" altLang="zh-CN" sz="2200" b="1" smtClean="0">
              <a:solidFill>
                <a:srgbClr val="FFFF00"/>
              </a:solidFill>
              <a:latin typeface="Tempus Sans ITC" pitchFamily="82" charset="0"/>
              <a:ea typeface="SimSun" pitchFamily="2" charset="-122"/>
            </a:endParaRPr>
          </a:p>
          <a:p>
            <a:pPr algn="just" eaLnBrk="1" hangingPunct="1">
              <a:buFontTx/>
              <a:buNone/>
            </a:pPr>
            <a:r>
              <a:rPr lang="en-US" altLang="zh-CN" sz="2200" b="1" smtClean="0">
                <a:solidFill>
                  <a:srgbClr val="FFFF00"/>
                </a:solidFill>
                <a:latin typeface="Tempus Sans ITC" pitchFamily="82" charset="0"/>
                <a:ea typeface="SimSun" pitchFamily="2" charset="-122"/>
              </a:rPr>
              <a:t>     I diversi tipi di materia organica possono essere decomposti e rilasciati nell’ambiente e utilizzati più volte, in diversi modi.  C’è una ciclizzazione della materia</a:t>
            </a:r>
            <a:r>
              <a:rPr lang="en-US" altLang="zh-CN" sz="2200" b="1" smtClean="0">
                <a:solidFill>
                  <a:srgbClr val="000000"/>
                </a:solidFill>
                <a:latin typeface="Tempus Sans ITC" pitchFamily="82" charset="0"/>
                <a:ea typeface="SimSun" pitchFamily="2" charset="-122"/>
              </a:rPr>
              <a:t>.</a:t>
            </a:r>
            <a:endParaRPr lang="en-US" altLang="zh-CN" sz="2200" b="1" smtClean="0">
              <a:solidFill>
                <a:srgbClr val="006600"/>
              </a:solidFill>
              <a:latin typeface="Tempus Sans ITC" pitchFamily="82" charset="0"/>
              <a:ea typeface="SimSun" pitchFamily="2" charset="-122"/>
            </a:endParaRPr>
          </a:p>
          <a:p>
            <a:pPr algn="just" eaLnBrk="1" hangingPunct="1"/>
            <a:r>
              <a:rPr lang="en-US" altLang="zh-CN" sz="2200" b="1" smtClean="0">
                <a:solidFill>
                  <a:schemeClr val="tx2"/>
                </a:solidFill>
                <a:latin typeface="Tempus Sans ITC" pitchFamily="82" charset="0"/>
                <a:ea typeface="SimSun" pitchFamily="2" charset="-122"/>
              </a:rPr>
              <a:t>Trasmissione delle informazioni</a:t>
            </a:r>
          </a:p>
          <a:p>
            <a:pPr algn="just" eaLnBrk="1" hangingPunct="1">
              <a:buFontTx/>
              <a:buNone/>
            </a:pPr>
            <a:endParaRPr lang="en-US" altLang="zh-CN" sz="2200" b="1" smtClean="0">
              <a:solidFill>
                <a:schemeClr val="tx2"/>
              </a:solidFill>
              <a:latin typeface="Tempus Sans ITC" pitchFamily="82" charset="0"/>
              <a:ea typeface="SimSun" pitchFamily="2" charset="-122"/>
            </a:endParaRPr>
          </a:p>
          <a:p>
            <a:pPr algn="just" eaLnBrk="1" hangingPunct="1">
              <a:buFontTx/>
              <a:buNone/>
            </a:pPr>
            <a:r>
              <a:rPr lang="en-US" altLang="zh-CN" sz="2200" b="1" smtClean="0">
                <a:solidFill>
                  <a:schemeClr val="tx2"/>
                </a:solidFill>
                <a:latin typeface="Tempus Sans ITC" pitchFamily="82" charset="0"/>
                <a:ea typeface="SimSun" pitchFamily="2" charset="-122"/>
              </a:rPr>
              <a:t>La stabilità negli ecosistemi  -  bilancio ecologico</a:t>
            </a:r>
          </a:p>
          <a:p>
            <a:pPr algn="just" eaLnBrk="1" hangingPunct="1">
              <a:buFontTx/>
              <a:buNone/>
            </a:pPr>
            <a:r>
              <a:rPr lang="en-US" altLang="zh-CN" sz="2200" b="1" smtClean="0">
                <a:solidFill>
                  <a:srgbClr val="FFFF00"/>
                </a:solidFill>
                <a:latin typeface="Tempus Sans ITC" pitchFamily="82" charset="0"/>
                <a:ea typeface="SimSun" pitchFamily="2" charset="-122"/>
              </a:rPr>
              <a:t>Il flusso di energia ed i cicli della materia possono restare stabili e bilanciati per tempi lunghi.</a:t>
            </a:r>
          </a:p>
          <a:p>
            <a:pPr algn="just" eaLnBrk="1" hangingPunct="1">
              <a:buFontTx/>
              <a:buNone/>
            </a:pPr>
            <a:endParaRPr lang="en-US" altLang="zh-CN" sz="2200" b="1" smtClean="0">
              <a:solidFill>
                <a:srgbClr val="FFFF00"/>
              </a:solidFill>
              <a:latin typeface="Tempus Sans ITC" pitchFamily="82" charset="0"/>
              <a:ea typeface="SimSun" pitchFamily="2"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95288" y="182563"/>
            <a:ext cx="8353425"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lgn="l" eaLnBrk="0" hangingPunct="0">
              <a:spcBef>
                <a:spcPct val="20000"/>
              </a:spcBef>
              <a:buClr>
                <a:schemeClr val="tx2"/>
              </a:buClr>
              <a:buChar char="•"/>
              <a:tabLst>
                <a:tab pos="150813" algn="l"/>
                <a:tab pos="228600" algn="l"/>
              </a:tabLst>
              <a:defRPr sz="3200">
                <a:solidFill>
                  <a:schemeClr val="tx1"/>
                </a:solidFill>
                <a:latin typeface="Arial" pitchFamily="34" charset="0"/>
              </a:defRPr>
            </a:lvl1pPr>
            <a:lvl2pPr marL="742950" indent="-285750" algn="l" eaLnBrk="0" hangingPunct="0">
              <a:spcBef>
                <a:spcPct val="20000"/>
              </a:spcBef>
              <a:buChar char="–"/>
              <a:tabLst>
                <a:tab pos="150813" algn="l"/>
                <a:tab pos="228600" algn="l"/>
              </a:tabLst>
              <a:defRPr sz="2800">
                <a:solidFill>
                  <a:schemeClr val="tx1"/>
                </a:solidFill>
                <a:latin typeface="Arial" pitchFamily="34" charset="0"/>
              </a:defRPr>
            </a:lvl2pPr>
            <a:lvl3pPr marL="1143000" indent="-228600" algn="l" eaLnBrk="0" hangingPunct="0">
              <a:spcBef>
                <a:spcPct val="20000"/>
              </a:spcBef>
              <a:buClr>
                <a:schemeClr val="tx2"/>
              </a:buClr>
              <a:buChar char="•"/>
              <a:tabLst>
                <a:tab pos="150813" algn="l"/>
                <a:tab pos="228600" algn="l"/>
              </a:tabLst>
              <a:defRPr sz="2400">
                <a:solidFill>
                  <a:schemeClr val="tx1"/>
                </a:solidFill>
                <a:latin typeface="Arial" pitchFamily="34" charset="0"/>
              </a:defRPr>
            </a:lvl3pPr>
            <a:lvl4pPr marL="1600200" indent="-228600" algn="l" eaLnBrk="0" hangingPunct="0">
              <a:spcBef>
                <a:spcPct val="20000"/>
              </a:spcBef>
              <a:buChar char="–"/>
              <a:tabLst>
                <a:tab pos="150813" algn="l"/>
                <a:tab pos="228600" algn="l"/>
              </a:tabLst>
              <a:defRPr sz="2000">
                <a:solidFill>
                  <a:schemeClr val="tx1"/>
                </a:solidFill>
                <a:latin typeface="Arial" pitchFamily="34" charset="0"/>
              </a:defRPr>
            </a:lvl4pPr>
            <a:lvl5pPr marL="2057400" indent="-228600" algn="l" eaLnBrk="0" hangingPunct="0">
              <a:spcBef>
                <a:spcPct val="20000"/>
              </a:spcBef>
              <a:buClr>
                <a:schemeClr val="tx2"/>
              </a:buClr>
              <a:buChar char="•"/>
              <a:tabLst>
                <a:tab pos="150813" algn="l"/>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tabLst>
                <a:tab pos="150813" algn="l"/>
                <a:tab pos="228600" algn="l"/>
              </a:tabLst>
              <a:defRPr sz="2000">
                <a:solidFill>
                  <a:schemeClr val="tx1"/>
                </a:solidFill>
                <a:latin typeface="Arial" pitchFamily="34" charset="0"/>
              </a:defRPr>
            </a:lvl9pPr>
          </a:lstStyle>
          <a:p>
            <a:pPr algn="just" eaLnBrk="1" hangingPunct="1">
              <a:spcBef>
                <a:spcPct val="0"/>
              </a:spcBef>
              <a:buClrTx/>
              <a:buFontTx/>
              <a:buNone/>
            </a:pPr>
            <a:r>
              <a:rPr kumimoji="1" lang="it-IT" altLang="it-IT" sz="2800">
                <a:solidFill>
                  <a:srgbClr val="FFFF00"/>
                </a:solidFill>
                <a:latin typeface="Comic Sans MS" pitchFamily="66" charset="0"/>
              </a:rPr>
              <a:t>Dal punto di vista della struttura trofica (da </a:t>
            </a:r>
            <a:r>
              <a:rPr kumimoji="1" lang="it-IT" altLang="it-IT" sz="2800" i="1">
                <a:solidFill>
                  <a:srgbClr val="FFFF00"/>
                </a:solidFill>
                <a:latin typeface="Comic Sans MS" pitchFamily="66" charset="0"/>
              </a:rPr>
              <a:t>trophe </a:t>
            </a:r>
            <a:r>
              <a:rPr kumimoji="1" lang="it-IT" altLang="it-IT" sz="2800">
                <a:solidFill>
                  <a:srgbClr val="FFFF00"/>
                </a:solidFill>
                <a:latin typeface="Comic Sans MS" pitchFamily="66" charset="0"/>
              </a:rPr>
              <a:t>= nutrimento) un ecosistema è diviso in due strati:</a:t>
            </a:r>
          </a:p>
          <a:p>
            <a:pPr algn="just" eaLnBrk="1" hangingPunct="1">
              <a:spcBef>
                <a:spcPct val="0"/>
              </a:spcBef>
              <a:buClrTx/>
              <a:buFontTx/>
              <a:buNone/>
            </a:pPr>
            <a:endParaRPr kumimoji="1" lang="it-IT" altLang="it-IT" sz="2800">
              <a:solidFill>
                <a:srgbClr val="FFFF00"/>
              </a:solidFill>
              <a:latin typeface="Comic Sans MS" pitchFamily="66" charset="0"/>
            </a:endParaRPr>
          </a:p>
          <a:p>
            <a:pPr algn="just" eaLnBrk="1" hangingPunct="1">
              <a:spcBef>
                <a:spcPct val="0"/>
              </a:spcBef>
              <a:buClrTx/>
              <a:buFontTx/>
              <a:buAutoNum type="arabicPeriod"/>
            </a:pPr>
            <a:r>
              <a:rPr kumimoji="1" lang="it-IT" altLang="it-IT" sz="2800">
                <a:solidFill>
                  <a:srgbClr val="FFFF00"/>
                </a:solidFill>
                <a:latin typeface="Comic Sans MS" pitchFamily="66" charset="0"/>
              </a:rPr>
              <a:t>strato superiore </a:t>
            </a:r>
            <a:r>
              <a:rPr kumimoji="1" lang="it-IT" altLang="it-IT" sz="2800" b="1">
                <a:solidFill>
                  <a:srgbClr val="FFFF00"/>
                </a:solidFill>
                <a:latin typeface="Comic Sans MS" pitchFamily="66" charset="0"/>
              </a:rPr>
              <a:t>autotrofo </a:t>
            </a:r>
            <a:r>
              <a:rPr kumimoji="1" lang="it-IT" altLang="it-IT" sz="2800">
                <a:solidFill>
                  <a:srgbClr val="FFFF00"/>
                </a:solidFill>
                <a:latin typeface="Comic Sans MS" pitchFamily="66" charset="0"/>
              </a:rPr>
              <a:t>= auto-nutriente –  è la “fascia verde” di piante con clorofilla che fissano l’energia luminosa e costituiscono sostanze organiche complesse utilizzando sostanze inorganiche semplici</a:t>
            </a:r>
          </a:p>
          <a:p>
            <a:pPr algn="just" eaLnBrk="1" hangingPunct="1">
              <a:spcBef>
                <a:spcPct val="0"/>
              </a:spcBef>
              <a:buClrTx/>
              <a:buFontTx/>
              <a:buAutoNum type="arabicPeriod"/>
            </a:pPr>
            <a:endParaRPr kumimoji="1" lang="it-IT" altLang="it-IT" sz="2800">
              <a:solidFill>
                <a:srgbClr val="FFFF00"/>
              </a:solidFill>
              <a:latin typeface="Comic Sans MS" pitchFamily="66" charset="0"/>
            </a:endParaRPr>
          </a:p>
          <a:p>
            <a:pPr algn="just" eaLnBrk="1" hangingPunct="1">
              <a:spcBef>
                <a:spcPct val="0"/>
              </a:spcBef>
              <a:buClrTx/>
              <a:buFontTx/>
              <a:buAutoNum type="arabicPeriod"/>
            </a:pPr>
            <a:r>
              <a:rPr kumimoji="1" lang="it-IT" altLang="it-IT" sz="2800">
                <a:solidFill>
                  <a:srgbClr val="FFFF00"/>
                </a:solidFill>
                <a:latin typeface="Comic Sans MS" pitchFamily="66" charset="0"/>
              </a:rPr>
              <a:t>strato inferiore </a:t>
            </a:r>
            <a:r>
              <a:rPr kumimoji="1" lang="it-IT" altLang="it-IT" sz="2800" b="1">
                <a:solidFill>
                  <a:srgbClr val="FFFF00"/>
                </a:solidFill>
                <a:latin typeface="Comic Sans MS" pitchFamily="66" charset="0"/>
              </a:rPr>
              <a:t>eterotrofo</a:t>
            </a:r>
            <a:r>
              <a:rPr kumimoji="1" lang="it-IT" altLang="it-IT" sz="2800">
                <a:solidFill>
                  <a:srgbClr val="FFFF00"/>
                </a:solidFill>
                <a:latin typeface="Comic Sans MS" pitchFamily="66" charset="0"/>
              </a:rPr>
              <a:t> = che si nutre di altri e “fascia bruna” di suolo e sedimenti - materia in decomposizione, radici, ecc., in cui predominano l’utilizzazione, la trasformazione e la decomposizione della materia.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a:xfrm>
            <a:off x="323850" y="476250"/>
            <a:ext cx="8507413" cy="3746500"/>
          </a:xfrm>
        </p:spPr>
        <p:txBody>
          <a:bodyPr/>
          <a:lstStyle/>
          <a:p>
            <a:pPr algn="just" eaLnBrk="1" hangingPunct="1">
              <a:buFontTx/>
              <a:buNone/>
              <a:defRPr/>
            </a:pPr>
            <a:r>
              <a:rPr lang="it-IT" sz="2400" b="1" dirty="0" smtClean="0">
                <a:solidFill>
                  <a:srgbClr val="FFFF00"/>
                </a:solidFill>
                <a:latin typeface="Comic Sans MS" pitchFamily="66" charset="0"/>
              </a:rPr>
              <a:t>STRUTTURA </a:t>
            </a:r>
            <a:r>
              <a:rPr lang="it-IT" sz="2400" b="1" dirty="0" err="1" smtClean="0">
                <a:solidFill>
                  <a:srgbClr val="FFFF00"/>
                </a:solidFill>
                <a:latin typeface="Comic Sans MS" pitchFamily="66" charset="0"/>
              </a:rPr>
              <a:t>DI</a:t>
            </a:r>
            <a:r>
              <a:rPr lang="it-IT" sz="2400" b="1" dirty="0" smtClean="0">
                <a:solidFill>
                  <a:srgbClr val="FFFF00"/>
                </a:solidFill>
                <a:latin typeface="Comic Sans MS" pitchFamily="66" charset="0"/>
              </a:rPr>
              <a:t> UN ECOSISTEMA</a:t>
            </a:r>
          </a:p>
          <a:p>
            <a:pPr algn="just" eaLnBrk="1" hangingPunct="1">
              <a:buFontTx/>
              <a:buNone/>
              <a:defRPr/>
            </a:pPr>
            <a:endParaRPr lang="it-IT" sz="2400" b="1" dirty="0" smtClean="0">
              <a:solidFill>
                <a:srgbClr val="FFFF00"/>
              </a:solidFill>
              <a:latin typeface="Comic Sans MS" pitchFamily="66" charset="0"/>
            </a:endParaRPr>
          </a:p>
          <a:p>
            <a:pPr marL="0" indent="0" algn="just" eaLnBrk="1" hangingPunct="1">
              <a:buFontTx/>
              <a:buNone/>
              <a:defRPr/>
            </a:pPr>
            <a:r>
              <a:rPr lang="it-IT" sz="2400" dirty="0" smtClean="0">
                <a:solidFill>
                  <a:srgbClr val="FFFF00"/>
                </a:solidFill>
                <a:latin typeface="Comic Sans MS" pitchFamily="66" charset="0"/>
              </a:rPr>
              <a:t>Cibo ed energia circolano continuamente in un ecosistema attraverso una successione di passaggi. Nel flusso di materia e di energia si possono distinguere quattro tappe fondamentali:</a:t>
            </a:r>
          </a:p>
          <a:p>
            <a:pPr marL="0" indent="0" algn="just" eaLnBrk="1" hangingPunct="1">
              <a:buFontTx/>
              <a:buNone/>
              <a:defRPr/>
            </a:pPr>
            <a:endParaRPr lang="it-IT" sz="2400" dirty="0" smtClean="0">
              <a:solidFill>
                <a:srgbClr val="FFFF00"/>
              </a:solidFill>
              <a:latin typeface="Comic Sans MS" pitchFamily="66" charset="0"/>
            </a:endParaRPr>
          </a:p>
          <a:p>
            <a:pPr algn="just" eaLnBrk="1" hangingPunct="1">
              <a:buFontTx/>
              <a:buNone/>
              <a:defRPr/>
            </a:pPr>
            <a:r>
              <a:rPr lang="it-IT" sz="2400" dirty="0" smtClean="0">
                <a:solidFill>
                  <a:srgbClr val="FFFF00"/>
                </a:solidFill>
                <a:latin typeface="Comic Sans MS" pitchFamily="66" charset="0"/>
              </a:rPr>
              <a:t>a)  Incorporazione di energia in composti organici</a:t>
            </a:r>
          </a:p>
          <a:p>
            <a:pPr algn="just" eaLnBrk="1" hangingPunct="1">
              <a:buFontTx/>
              <a:buNone/>
              <a:defRPr/>
            </a:pPr>
            <a:r>
              <a:rPr lang="it-IT" sz="2400" dirty="0" smtClean="0">
                <a:solidFill>
                  <a:srgbClr val="FFFF00"/>
                </a:solidFill>
                <a:latin typeface="Comic Sans MS" pitchFamily="66" charset="0"/>
              </a:rPr>
              <a:t>b) Sintesi di materia organica a partire da materia inorganica ed energia</a:t>
            </a:r>
          </a:p>
          <a:p>
            <a:pPr algn="just" eaLnBrk="1" hangingPunct="1">
              <a:buFontTx/>
              <a:buNone/>
              <a:defRPr/>
            </a:pPr>
            <a:r>
              <a:rPr lang="it-IT" sz="2400" dirty="0" smtClean="0">
                <a:solidFill>
                  <a:srgbClr val="FFFF00"/>
                </a:solidFill>
                <a:latin typeface="Comic Sans MS" pitchFamily="66" charset="0"/>
              </a:rPr>
              <a:t>c)  Consumo di materia organica</a:t>
            </a:r>
          </a:p>
          <a:p>
            <a:pPr algn="just" eaLnBrk="1" hangingPunct="1">
              <a:buFontTx/>
              <a:buNone/>
              <a:defRPr/>
            </a:pPr>
            <a:r>
              <a:rPr lang="it-IT" sz="2400" dirty="0" smtClean="0">
                <a:solidFill>
                  <a:srgbClr val="FFFF00"/>
                </a:solidFill>
                <a:latin typeface="Comic Sans MS" pitchFamily="66" charset="0"/>
              </a:rPr>
              <a:t>d) Trasformazione di composti inorganici in altri composti minerali che possano essere riutilizzati dai produttori</a:t>
            </a:r>
            <a:endParaRPr lang="en-US" sz="2400" dirty="0" smtClean="0">
              <a:solidFill>
                <a:srgbClr val="FFFF00"/>
              </a:solidFill>
              <a:latin typeface="Comic Sans MS" pitchFamily="66" charset="0"/>
            </a:endParaRPr>
          </a:p>
          <a:p>
            <a:pPr algn="just" eaLnBrk="1" hangingPunct="1">
              <a:buFontTx/>
              <a:buNone/>
              <a:defRPr/>
            </a:pPr>
            <a:endParaRPr lang="en-US" sz="2400" b="1" dirty="0" smtClean="0">
              <a:solidFill>
                <a:srgbClr val="FFFF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0" y="228600"/>
            <a:ext cx="9144000" cy="990600"/>
          </a:xfrm>
        </p:spPr>
        <p:txBody>
          <a:bodyPr/>
          <a:lstStyle/>
          <a:p>
            <a:pPr eaLnBrk="1" hangingPunct="1">
              <a:defRPr/>
            </a:pPr>
            <a:r>
              <a:rPr lang="en-US" sz="4800" b="1" smtClean="0">
                <a:solidFill>
                  <a:srgbClr val="FFFF00"/>
                </a:solidFill>
                <a:latin typeface="Comic Sans MS" pitchFamily="66" charset="0"/>
              </a:rPr>
              <a:t>Relazioni e flussi energetici</a:t>
            </a:r>
          </a:p>
        </p:txBody>
      </p:sp>
      <p:sp>
        <p:nvSpPr>
          <p:cNvPr id="852995" name="Rectangle 3"/>
          <p:cNvSpPr>
            <a:spLocks noGrp="1" noChangeArrowheads="1"/>
          </p:cNvSpPr>
          <p:nvPr>
            <p:ph type="body" idx="1"/>
          </p:nvPr>
        </p:nvSpPr>
        <p:spPr>
          <a:xfrm>
            <a:off x="395288" y="2081213"/>
            <a:ext cx="8382000" cy="4876800"/>
          </a:xfrm>
        </p:spPr>
        <p:txBody>
          <a:bodyPr/>
          <a:lstStyle/>
          <a:p>
            <a:pPr eaLnBrk="1" hangingPunct="1">
              <a:buClr>
                <a:srgbClr val="FFFF00"/>
              </a:buClr>
              <a:buFont typeface="Wingdings" pitchFamily="2" charset="2"/>
              <a:buChar char="Ø"/>
            </a:pPr>
            <a:r>
              <a:rPr lang="en-US" altLang="it-IT" b="1" smtClean="0">
                <a:solidFill>
                  <a:srgbClr val="FFFF00"/>
                </a:solidFill>
                <a:latin typeface="Comic Sans MS" pitchFamily="66" charset="0"/>
              </a:rPr>
              <a:t> Perchè un ecosistema possa autosostenersi deve esistere un flusso di energia tra gli organismi</a:t>
            </a:r>
          </a:p>
          <a:p>
            <a:pPr eaLnBrk="1" hangingPunct="1">
              <a:buClr>
                <a:srgbClr val="FFFF00"/>
              </a:buClr>
              <a:buFont typeface="Wingdings" pitchFamily="2" charset="2"/>
              <a:buChar char="Ø"/>
            </a:pPr>
            <a:endParaRPr lang="en-US" altLang="it-IT" b="1" smtClean="0">
              <a:solidFill>
                <a:srgbClr val="FFFF00"/>
              </a:solidFill>
              <a:latin typeface="Comic Sans MS" pitchFamily="66" charset="0"/>
            </a:endParaRPr>
          </a:p>
          <a:p>
            <a:pPr eaLnBrk="1" hangingPunct="1">
              <a:buClr>
                <a:srgbClr val="FFFF00"/>
              </a:buClr>
              <a:buFont typeface="Wingdings" pitchFamily="2" charset="2"/>
              <a:buChar char="Ø"/>
            </a:pPr>
            <a:r>
              <a:rPr lang="en-US" altLang="it-IT" b="1" smtClean="0">
                <a:solidFill>
                  <a:srgbClr val="FFFF00"/>
                </a:solidFill>
                <a:latin typeface="Comic Sans MS" pitchFamily="66" charset="0"/>
              </a:rPr>
              <a:t>Il passaggio dell’energia tra le componenti viventi di un ecosistema è rappresentato da </a:t>
            </a:r>
            <a:r>
              <a:rPr lang="en-US" altLang="it-IT" b="1" u="sng" smtClean="0">
                <a:solidFill>
                  <a:srgbClr val="FFFF00"/>
                </a:solidFill>
                <a:latin typeface="Comic Sans MS" pitchFamily="66" charset="0"/>
              </a:rPr>
              <a:t>catene trofiche</a:t>
            </a:r>
            <a:r>
              <a:rPr lang="en-US" altLang="it-IT" b="1" smtClean="0">
                <a:solidFill>
                  <a:srgbClr val="FFFF00"/>
                </a:solidFill>
                <a:latin typeface="Comic Sans MS" pitchFamily="66" charset="0"/>
              </a:rPr>
              <a:t> e da </a:t>
            </a:r>
            <a:r>
              <a:rPr lang="en-US" altLang="it-IT" b="1" u="sng" smtClean="0">
                <a:solidFill>
                  <a:srgbClr val="FFFF00"/>
                </a:solidFill>
                <a:latin typeface="Comic Sans MS" pitchFamily="66" charset="0"/>
              </a:rPr>
              <a:t>reti trofiche</a:t>
            </a:r>
          </a:p>
        </p:txBody>
      </p:sp>
      <p:sp>
        <p:nvSpPr>
          <p:cNvPr id="97284" name="Rectangle 4"/>
          <p:cNvSpPr>
            <a:spLocks noChangeArrowheads="1"/>
          </p:cNvSpPr>
          <p:nvPr/>
        </p:nvSpPr>
        <p:spPr bwMode="auto">
          <a:xfrm>
            <a:off x="0" y="2811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2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2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0" y="2586038"/>
          <a:ext cx="9144000" cy="4271962"/>
        </p:xfrm>
        <a:graphic>
          <a:graphicData uri="http://schemas.openxmlformats.org/presentationml/2006/ole">
            <mc:AlternateContent xmlns:mc="http://schemas.openxmlformats.org/markup-compatibility/2006">
              <mc:Choice xmlns:v="urn:schemas-microsoft-com:vml" Requires="v">
                <p:oleObj spid="_x0000_s24590" name="Corel PHOTO-PAINT 11.0 Image" r:id="rId3" imgW="4922113" imgH="2685293" progId="CorelPhotoPaint.Image.12">
                  <p:embed/>
                </p:oleObj>
              </mc:Choice>
              <mc:Fallback>
                <p:oleObj name="Corel PHOTO-PAINT 11.0 Image" r:id="rId3" imgW="4922113" imgH="2685293" progId="CorelPhotoPaint.Image.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2681" b="12065"/>
                      <a:stretch>
                        <a:fillRect/>
                      </a:stretch>
                    </p:blipFill>
                    <p:spPr bwMode="auto">
                      <a:xfrm>
                        <a:off x="0" y="2586038"/>
                        <a:ext cx="9144000" cy="427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9" name="Text Box 5"/>
          <p:cNvSpPr txBox="1">
            <a:spLocks noChangeArrowheads="1"/>
          </p:cNvSpPr>
          <p:nvPr/>
        </p:nvSpPr>
        <p:spPr bwMode="auto">
          <a:xfrm>
            <a:off x="0" y="44450"/>
            <a:ext cx="91440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kumimoji="1" lang="it-IT" altLang="it-IT" sz="2800" b="1">
                <a:solidFill>
                  <a:srgbClr val="FFFF00"/>
                </a:solidFill>
                <a:latin typeface="Comic Sans MS" pitchFamily="66" charset="0"/>
              </a:rPr>
              <a:t>ESAME (Metto gli appelli in rete):</a:t>
            </a:r>
          </a:p>
          <a:p>
            <a:pPr eaLnBrk="1" hangingPunct="1">
              <a:spcBef>
                <a:spcPct val="50000"/>
              </a:spcBef>
              <a:buClrTx/>
            </a:pPr>
            <a:r>
              <a:rPr kumimoji="1" lang="it-IT" altLang="it-IT" sz="2800" b="1">
                <a:solidFill>
                  <a:srgbClr val="FFFF00"/>
                </a:solidFill>
                <a:latin typeface="Comic Sans MS" pitchFamily="66" charset="0"/>
              </a:rPr>
              <a:t> Prova scritta alla fine del corso??</a:t>
            </a:r>
          </a:p>
          <a:p>
            <a:pPr eaLnBrk="1" hangingPunct="1">
              <a:spcBef>
                <a:spcPct val="50000"/>
              </a:spcBef>
              <a:buClrTx/>
            </a:pPr>
            <a:r>
              <a:rPr kumimoji="1" lang="it-IT" altLang="it-IT" sz="2800" b="1">
                <a:solidFill>
                  <a:srgbClr val="FFFF00"/>
                </a:solidFill>
                <a:latin typeface="Comic Sans MS" pitchFamily="66" charset="0"/>
              </a:rPr>
              <a:t> Orale ??</a:t>
            </a:r>
          </a:p>
          <a:p>
            <a:pPr eaLnBrk="1" hangingPunct="1">
              <a:spcBef>
                <a:spcPct val="50000"/>
              </a:spcBef>
              <a:buClrTx/>
            </a:pPr>
            <a:r>
              <a:rPr kumimoji="1" lang="it-IT" altLang="it-IT" sz="2800" b="1">
                <a:solidFill>
                  <a:srgbClr val="FFFF00"/>
                </a:solidFill>
                <a:latin typeface="Comic Sans MS" pitchFamily="66" charset="0"/>
              </a:rPr>
              <a:t> Esempio di scritto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36869">
                                            <p:txEl>
                                              <p:pRg st="1" end="1"/>
                                            </p:txEl>
                                          </p:spTgt>
                                        </p:tgtEl>
                                        <p:attrNameLst>
                                          <p:attrName>style.visibility</p:attrName>
                                        </p:attrNameLst>
                                      </p:cBhvr>
                                      <p:to>
                                        <p:strVal val="visible"/>
                                      </p:to>
                                    </p:set>
                                    <p:animEffect transition="in" filter="strips(downRight)">
                                      <p:cBhvr>
                                        <p:cTn id="7" dur="500"/>
                                        <p:tgtEl>
                                          <p:spTgt spid="3686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6869">
                                            <p:txEl>
                                              <p:pRg st="2" end="2"/>
                                            </p:txEl>
                                          </p:spTgt>
                                        </p:tgtEl>
                                        <p:attrNameLst>
                                          <p:attrName>style.visibility</p:attrName>
                                        </p:attrNameLst>
                                      </p:cBhvr>
                                      <p:to>
                                        <p:strVal val="visible"/>
                                      </p:to>
                                    </p:set>
                                    <p:animEffect transition="in" filter="strips(downRight)">
                                      <p:cBhvr>
                                        <p:cTn id="12" dur="500"/>
                                        <p:tgtEl>
                                          <p:spTgt spid="3686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36869">
                                            <p:txEl>
                                              <p:pRg st="3" end="3"/>
                                            </p:txEl>
                                          </p:spTgt>
                                        </p:tgtEl>
                                        <p:attrNameLst>
                                          <p:attrName>style.visibility</p:attrName>
                                        </p:attrNameLst>
                                      </p:cBhvr>
                                      <p:to>
                                        <p:strVal val="visible"/>
                                      </p:to>
                                    </p:set>
                                    <p:animEffect transition="in" filter="strips(upRight)">
                                      <p:cBhvr>
                                        <p:cTn id="17" dur="500"/>
                                        <p:tgtEl>
                                          <p:spTgt spid="36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homemade web op"/>
          <p:cNvPicPr>
            <a:picLocks noChangeAspect="1" noChangeArrowheads="1"/>
          </p:cNvPicPr>
          <p:nvPr/>
        </p:nvPicPr>
        <p:blipFill>
          <a:blip r:embed="rId3">
            <a:extLst>
              <a:ext uri="{28A0092B-C50C-407E-A947-70E740481C1C}">
                <a14:useLocalDpi xmlns:a14="http://schemas.microsoft.com/office/drawing/2010/main" val="0"/>
              </a:ext>
            </a:extLst>
          </a:blip>
          <a:srcRect l="1601"/>
          <a:stretch>
            <a:fillRect/>
          </a:stretch>
        </p:blipFill>
        <p:spPr bwMode="auto">
          <a:xfrm>
            <a:off x="0" y="-112713"/>
            <a:ext cx="91440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2643" name="Rectangle 3"/>
          <p:cNvSpPr>
            <a:spLocks noGrp="1" noChangeArrowheads="1"/>
          </p:cNvSpPr>
          <p:nvPr>
            <p:ph type="ctrTitle"/>
          </p:nvPr>
        </p:nvSpPr>
        <p:spPr>
          <a:xfrm>
            <a:off x="712788" y="2524125"/>
            <a:ext cx="7772400" cy="1143000"/>
          </a:xfrm>
        </p:spPr>
        <p:txBody>
          <a:bodyPr/>
          <a:lstStyle/>
          <a:p>
            <a:pPr eaLnBrk="1" hangingPunct="1">
              <a:defRPr/>
            </a:pPr>
            <a:r>
              <a:rPr lang="en-US" sz="4800" b="1" i="1" smtClean="0">
                <a:solidFill>
                  <a:srgbClr val="FFFF00"/>
                </a:solidFill>
                <a:latin typeface="Comic Sans MS" pitchFamily="66" charset="0"/>
              </a:rPr>
              <a:t>Cos’è una rete trofica?</a:t>
            </a:r>
          </a:p>
        </p:txBody>
      </p:sp>
      <p:sp>
        <p:nvSpPr>
          <p:cNvPr id="752644" name="Rectangle 4"/>
          <p:cNvSpPr>
            <a:spLocks noGrp="1" noChangeArrowheads="1"/>
          </p:cNvSpPr>
          <p:nvPr>
            <p:ph type="subTitle" idx="1"/>
          </p:nvPr>
        </p:nvSpPr>
        <p:spPr/>
        <p:txBody>
          <a:bodyPr/>
          <a:lstStyle/>
          <a:p>
            <a:pPr eaLnBrk="1" hangingPunct="1">
              <a:defRPr/>
            </a:pPr>
            <a:r>
              <a:rPr lang="en-US" smtClean="0"/>
              <a:t>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844550" y="655638"/>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altLang="it-IT" sz="3200" b="1" smtClean="0">
                <a:solidFill>
                  <a:schemeClr val="tx1"/>
                </a:solidFill>
                <a:effectLst/>
                <a:latin typeface="Comic Sans MS" pitchFamily="66" charset="0"/>
              </a:rPr>
              <a:t>Rete trofica</a:t>
            </a:r>
            <a:r>
              <a:rPr lang="en-US" altLang="it-IT" sz="3200" b="1" smtClean="0">
                <a:solidFill>
                  <a:srgbClr val="FFFF00"/>
                </a:solidFill>
                <a:effectLst/>
                <a:latin typeface="Comic Sans MS" pitchFamily="66" charset="0"/>
              </a:rPr>
              <a:t>=  insieme di relazioni trofiche all</a:t>
            </a:r>
            <a:r>
              <a:rPr lang="en-US" altLang="it-IT" sz="3200" b="1" smtClean="0">
                <a:solidFill>
                  <a:srgbClr val="FFFF00"/>
                </a:solidFill>
                <a:effectLst/>
              </a:rPr>
              <a:t>’</a:t>
            </a:r>
            <a:r>
              <a:rPr lang="en-US" altLang="it-IT" sz="3200" b="1" smtClean="0">
                <a:solidFill>
                  <a:srgbClr val="FFFF00"/>
                </a:solidFill>
                <a:effectLst/>
                <a:latin typeface="Comic Sans MS" pitchFamily="66" charset="0"/>
              </a:rPr>
              <a:t>interno di una comunit</a:t>
            </a:r>
            <a:r>
              <a:rPr lang="en-US" altLang="it-IT" sz="3200" b="1" smtClean="0">
                <a:solidFill>
                  <a:srgbClr val="FFFF00"/>
                </a:solidFill>
                <a:effectLst/>
              </a:rPr>
              <a:t>à</a:t>
            </a:r>
            <a:r>
              <a:rPr lang="en-US" altLang="it-IT" sz="3200" b="1" smtClean="0">
                <a:solidFill>
                  <a:srgbClr val="FFFF00"/>
                </a:solidFill>
                <a:effectLst/>
                <a:latin typeface="Comic Sans MS" pitchFamily="66" charset="0"/>
              </a:rPr>
              <a:t> ecologica</a:t>
            </a:r>
            <a:br>
              <a:rPr lang="en-US" altLang="it-IT" sz="3200" b="1" smtClean="0">
                <a:solidFill>
                  <a:srgbClr val="FFFF00"/>
                </a:solidFill>
                <a:effectLst/>
                <a:latin typeface="Comic Sans MS" pitchFamily="66" charset="0"/>
              </a:rPr>
            </a:br>
            <a:endParaRPr lang="en-US" altLang="it-IT" sz="3200" b="1" smtClean="0">
              <a:solidFill>
                <a:srgbClr val="FFFF00"/>
              </a:solidFill>
              <a:effectLst/>
              <a:latin typeface="Comic Sans MS" pitchFamily="66" charset="0"/>
            </a:endParaRPr>
          </a:p>
        </p:txBody>
      </p:sp>
      <p:sp>
        <p:nvSpPr>
          <p:cNvPr id="99331" name="Text Box 3"/>
          <p:cNvSpPr txBox="1">
            <a:spLocks noChangeArrowheads="1"/>
          </p:cNvSpPr>
          <p:nvPr/>
        </p:nvSpPr>
        <p:spPr bwMode="auto">
          <a:xfrm>
            <a:off x="2722563" y="5715000"/>
            <a:ext cx="3217862"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400" b="1">
                <a:solidFill>
                  <a:srgbClr val="FFFF00"/>
                </a:solidFill>
                <a:latin typeface="Comic Sans MS" pitchFamily="66" charset="0"/>
              </a:rPr>
              <a:t>DEBRIS ORGANICO</a:t>
            </a:r>
          </a:p>
        </p:txBody>
      </p:sp>
      <p:sp>
        <p:nvSpPr>
          <p:cNvPr id="99332" name="Line 4"/>
          <p:cNvSpPr>
            <a:spLocks noChangeShapeType="1"/>
          </p:cNvSpPr>
          <p:nvPr/>
        </p:nvSpPr>
        <p:spPr bwMode="auto">
          <a:xfrm flipV="1">
            <a:off x="3713163" y="5181600"/>
            <a:ext cx="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9333" name="Line 5"/>
          <p:cNvSpPr>
            <a:spLocks noChangeShapeType="1"/>
          </p:cNvSpPr>
          <p:nvPr/>
        </p:nvSpPr>
        <p:spPr bwMode="auto">
          <a:xfrm flipH="1" flipV="1">
            <a:off x="6516688" y="4292600"/>
            <a:ext cx="15875" cy="6604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9334" name="Line 6"/>
          <p:cNvSpPr>
            <a:spLocks noChangeShapeType="1"/>
          </p:cNvSpPr>
          <p:nvPr/>
        </p:nvSpPr>
        <p:spPr bwMode="auto">
          <a:xfrm flipH="1" flipV="1">
            <a:off x="3132138" y="3933825"/>
            <a:ext cx="581025" cy="4095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9335" name="Line 7"/>
          <p:cNvSpPr>
            <a:spLocks noChangeShapeType="1"/>
          </p:cNvSpPr>
          <p:nvPr/>
        </p:nvSpPr>
        <p:spPr bwMode="auto">
          <a:xfrm flipV="1">
            <a:off x="1655763" y="4114800"/>
            <a:ext cx="68580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9336" name="Line 8"/>
          <p:cNvSpPr>
            <a:spLocks noChangeShapeType="1"/>
          </p:cNvSpPr>
          <p:nvPr/>
        </p:nvSpPr>
        <p:spPr bwMode="auto">
          <a:xfrm flipV="1">
            <a:off x="1046163" y="5105400"/>
            <a:ext cx="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9337" name="Line 9"/>
          <p:cNvSpPr>
            <a:spLocks noChangeShapeType="1"/>
          </p:cNvSpPr>
          <p:nvPr/>
        </p:nvSpPr>
        <p:spPr bwMode="auto">
          <a:xfrm flipV="1">
            <a:off x="3255963" y="3048000"/>
            <a:ext cx="7620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9338" name="Line 10"/>
          <p:cNvSpPr>
            <a:spLocks noChangeShapeType="1"/>
          </p:cNvSpPr>
          <p:nvPr/>
        </p:nvSpPr>
        <p:spPr bwMode="auto">
          <a:xfrm flipH="1" flipV="1">
            <a:off x="5237163" y="3048000"/>
            <a:ext cx="9144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99339" name="Picture 12" descr="Kelp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963" y="5029200"/>
            <a:ext cx="6572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Picture 13" descr="Rough Silverside"/>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50825" y="4495800"/>
            <a:ext cx="1519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1" name="Picture 14" descr="Dinophyceae">
            <a:hlinkClick r:id="rId6"/>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68313" y="5589588"/>
            <a:ext cx="1039812"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2" name="Text Box 15"/>
          <p:cNvSpPr txBox="1">
            <a:spLocks noChangeArrowheads="1"/>
          </p:cNvSpPr>
          <p:nvPr/>
        </p:nvSpPr>
        <p:spPr bwMode="auto">
          <a:xfrm>
            <a:off x="3995738" y="3284538"/>
            <a:ext cx="1404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Gabbiano</a:t>
            </a:r>
          </a:p>
        </p:txBody>
      </p:sp>
      <p:sp>
        <p:nvSpPr>
          <p:cNvPr id="99343" name="Text Box 16"/>
          <p:cNvSpPr txBox="1">
            <a:spLocks noChangeArrowheads="1"/>
          </p:cNvSpPr>
          <p:nvPr/>
        </p:nvSpPr>
        <p:spPr bwMode="auto">
          <a:xfrm>
            <a:off x="6913563" y="5386388"/>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Alghe</a:t>
            </a:r>
          </a:p>
        </p:txBody>
      </p:sp>
      <p:sp>
        <p:nvSpPr>
          <p:cNvPr id="99344" name="Text Box 17"/>
          <p:cNvSpPr txBox="1">
            <a:spLocks noChangeArrowheads="1"/>
          </p:cNvSpPr>
          <p:nvPr/>
        </p:nvSpPr>
        <p:spPr bwMode="auto">
          <a:xfrm>
            <a:off x="7235825" y="3573463"/>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Carpa</a:t>
            </a:r>
          </a:p>
        </p:txBody>
      </p:sp>
      <p:sp>
        <p:nvSpPr>
          <p:cNvPr id="99345" name="Text Box 18"/>
          <p:cNvSpPr txBox="1">
            <a:spLocks noChangeArrowheads="1"/>
          </p:cNvSpPr>
          <p:nvPr/>
        </p:nvSpPr>
        <p:spPr bwMode="auto">
          <a:xfrm>
            <a:off x="4643438" y="4508500"/>
            <a:ext cx="1925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Gamberi</a:t>
            </a:r>
          </a:p>
        </p:txBody>
      </p:sp>
      <p:sp>
        <p:nvSpPr>
          <p:cNvPr id="99346" name="Text Box 19"/>
          <p:cNvSpPr txBox="1">
            <a:spLocks noChangeArrowheads="1"/>
          </p:cNvSpPr>
          <p:nvPr/>
        </p:nvSpPr>
        <p:spPr bwMode="auto">
          <a:xfrm>
            <a:off x="2339975" y="4076700"/>
            <a:ext cx="1222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Persico trota</a:t>
            </a:r>
          </a:p>
        </p:txBody>
      </p:sp>
      <p:sp>
        <p:nvSpPr>
          <p:cNvPr id="99347" name="Text Box 20"/>
          <p:cNvSpPr txBox="1">
            <a:spLocks noChangeArrowheads="1"/>
          </p:cNvSpPr>
          <p:nvPr/>
        </p:nvSpPr>
        <p:spPr bwMode="auto">
          <a:xfrm>
            <a:off x="1593850" y="5716588"/>
            <a:ext cx="1173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Plankton</a:t>
            </a:r>
          </a:p>
        </p:txBody>
      </p:sp>
      <p:sp>
        <p:nvSpPr>
          <p:cNvPr id="99348" name="Text Box 21"/>
          <p:cNvSpPr txBox="1">
            <a:spLocks noChangeArrowheads="1"/>
          </p:cNvSpPr>
          <p:nvPr/>
        </p:nvSpPr>
        <p:spPr bwMode="auto">
          <a:xfrm>
            <a:off x="1187450" y="5084763"/>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Pesce latterino</a:t>
            </a:r>
          </a:p>
        </p:txBody>
      </p:sp>
      <p:pic>
        <p:nvPicPr>
          <p:cNvPr id="99349" name="Picture 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3375" y="1844675"/>
            <a:ext cx="922338"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0"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06613" y="3419475"/>
            <a:ext cx="1128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1" name="Picture 24" descr="Fish 045"/>
          <p:cNvSpPr>
            <a:spLocks noChangeAspect="1" noChangeArrowheads="1"/>
          </p:cNvSpPr>
          <p:nvPr/>
        </p:nvSpPr>
        <p:spPr bwMode="auto">
          <a:xfrm>
            <a:off x="5949950" y="3465513"/>
            <a:ext cx="14303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pic>
        <p:nvPicPr>
          <p:cNvPr id="99352" name="Immagine 24" descr="carpa.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0425" y="3500438"/>
            <a:ext cx="1254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3" name="Picture 11" descr="Crayfish"/>
          <p:cNvPicPr>
            <a:picLocks noChangeAspect="1" noChangeArrowheads="1"/>
          </p:cNvPicPr>
          <p:nvPr/>
        </p:nvPicPr>
        <p:blipFill>
          <a:blip r:embed="rId12" cstate="print">
            <a:extLst>
              <a:ext uri="{28A0092B-C50C-407E-A947-70E740481C1C}">
                <a14:useLocalDpi xmlns:a14="http://schemas.microsoft.com/office/drawing/2010/main" val="0"/>
              </a:ext>
            </a:extLst>
          </a:blip>
          <a:srcRect l="16667" t="53731" b="6989"/>
          <a:stretch>
            <a:fillRect/>
          </a:stretch>
        </p:blipFill>
        <p:spPr bwMode="auto">
          <a:xfrm>
            <a:off x="3276600" y="4437063"/>
            <a:ext cx="13112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250825" y="0"/>
            <a:ext cx="80660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altLang="it-IT" sz="5400" b="1" smtClean="0">
                <a:solidFill>
                  <a:srgbClr val="000099"/>
                </a:solidFill>
                <a:effectLst/>
                <a:latin typeface="Comic Sans MS" pitchFamily="66" charset="0"/>
              </a:rPr>
              <a:t>Rete trofica</a:t>
            </a:r>
            <a:endParaRPr lang="en-US" altLang="it-IT" sz="5400" b="1" u="sng" smtClean="0">
              <a:solidFill>
                <a:srgbClr val="000099"/>
              </a:solidFill>
              <a:effectLst/>
              <a:latin typeface="Comic Sans MS" pitchFamily="66" charset="0"/>
            </a:endParaRPr>
          </a:p>
        </p:txBody>
      </p:sp>
      <p:pic>
        <p:nvPicPr>
          <p:cNvPr id="100355" name="Picture 4" descr="food web"/>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0" y="1125538"/>
            <a:ext cx="9144000" cy="5732462"/>
          </a:xfrm>
          <a:noFill/>
        </p:spPr>
      </p:pic>
    </p:spTree>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611188" y="404813"/>
            <a:ext cx="823595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altLang="it-IT" sz="3200" b="1" smtClean="0">
                <a:solidFill>
                  <a:schemeClr val="tx1"/>
                </a:solidFill>
                <a:effectLst/>
                <a:latin typeface="Comic Sans MS" pitchFamily="66" charset="0"/>
              </a:rPr>
              <a:t>Catena Trofica</a:t>
            </a:r>
            <a:r>
              <a:rPr lang="en-US" altLang="it-IT" sz="3200" b="1" smtClean="0">
                <a:solidFill>
                  <a:srgbClr val="FFFF66"/>
                </a:solidFill>
                <a:effectLst/>
                <a:latin typeface="Comic Sans MS" pitchFamily="66" charset="0"/>
              </a:rPr>
              <a:t> </a:t>
            </a:r>
            <a:r>
              <a:rPr lang="en-US" altLang="it-IT" sz="3200" b="1" smtClean="0">
                <a:solidFill>
                  <a:schemeClr val="tx1"/>
                </a:solidFill>
                <a:effectLst/>
                <a:latin typeface="Comic Sans MS" pitchFamily="66" charset="0"/>
              </a:rPr>
              <a:t>= </a:t>
            </a:r>
            <a:r>
              <a:rPr lang="en-US" altLang="it-IT" sz="3200" b="1" smtClean="0">
                <a:solidFill>
                  <a:srgbClr val="FFFF00"/>
                </a:solidFill>
                <a:effectLst/>
                <a:latin typeface="Comic Sans MS" pitchFamily="66" charset="0"/>
              </a:rPr>
              <a:t>Una stringa della rete trofica</a:t>
            </a:r>
            <a:br>
              <a:rPr lang="en-US" altLang="it-IT" sz="3200" b="1" smtClean="0">
                <a:solidFill>
                  <a:srgbClr val="FFFF00"/>
                </a:solidFill>
                <a:effectLst/>
                <a:latin typeface="Comic Sans MS" pitchFamily="66" charset="0"/>
              </a:rPr>
            </a:br>
            <a:endParaRPr lang="en-US" altLang="it-IT" sz="3200" b="1" smtClean="0">
              <a:solidFill>
                <a:srgbClr val="FFFF00"/>
              </a:solidFill>
              <a:effectLst/>
              <a:latin typeface="Comic Sans MS" pitchFamily="66" charset="0"/>
            </a:endParaRPr>
          </a:p>
        </p:txBody>
      </p:sp>
      <p:sp>
        <p:nvSpPr>
          <p:cNvPr id="101379" name="Text Box 3"/>
          <p:cNvSpPr txBox="1">
            <a:spLocks noChangeArrowheads="1"/>
          </p:cNvSpPr>
          <p:nvPr/>
        </p:nvSpPr>
        <p:spPr bwMode="auto">
          <a:xfrm>
            <a:off x="3276600" y="5562600"/>
            <a:ext cx="27686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en-US" altLang="it-IT" sz="2000" b="1">
                <a:solidFill>
                  <a:srgbClr val="FFFF00"/>
                </a:solidFill>
                <a:latin typeface="Comic Sans MS" pitchFamily="66" charset="0"/>
              </a:rPr>
              <a:t>DEBRIS ORGANICO</a:t>
            </a:r>
          </a:p>
        </p:txBody>
      </p:sp>
      <p:sp>
        <p:nvSpPr>
          <p:cNvPr id="101380" name="Line 4"/>
          <p:cNvSpPr>
            <a:spLocks noChangeShapeType="1"/>
          </p:cNvSpPr>
          <p:nvPr/>
        </p:nvSpPr>
        <p:spPr bwMode="auto">
          <a:xfrm flipV="1">
            <a:off x="4427538" y="5084763"/>
            <a:ext cx="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81" name="Line 5"/>
          <p:cNvSpPr>
            <a:spLocks noChangeShapeType="1"/>
          </p:cNvSpPr>
          <p:nvPr/>
        </p:nvSpPr>
        <p:spPr bwMode="auto">
          <a:xfrm flipV="1">
            <a:off x="4419600" y="3933825"/>
            <a:ext cx="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82" name="Line 6"/>
          <p:cNvSpPr>
            <a:spLocks noChangeShapeType="1"/>
          </p:cNvSpPr>
          <p:nvPr/>
        </p:nvSpPr>
        <p:spPr bwMode="auto">
          <a:xfrm flipV="1">
            <a:off x="4419600" y="2781300"/>
            <a:ext cx="7938" cy="457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1383" name="Text Box 7"/>
          <p:cNvSpPr txBox="1">
            <a:spLocks noChangeArrowheads="1"/>
          </p:cNvSpPr>
          <p:nvPr/>
        </p:nvSpPr>
        <p:spPr bwMode="auto">
          <a:xfrm>
            <a:off x="5175250" y="2328863"/>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Gabbiano</a:t>
            </a:r>
          </a:p>
        </p:txBody>
      </p:sp>
      <p:sp>
        <p:nvSpPr>
          <p:cNvPr id="101384" name="Text Box 8"/>
          <p:cNvSpPr txBox="1">
            <a:spLocks noChangeArrowheads="1"/>
          </p:cNvSpPr>
          <p:nvPr/>
        </p:nvSpPr>
        <p:spPr bwMode="auto">
          <a:xfrm>
            <a:off x="5138738" y="3429000"/>
            <a:ext cx="2378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Persico trota</a:t>
            </a:r>
          </a:p>
        </p:txBody>
      </p:sp>
      <p:sp>
        <p:nvSpPr>
          <p:cNvPr id="101385" name="Text Box 9"/>
          <p:cNvSpPr txBox="1">
            <a:spLocks noChangeArrowheads="1"/>
          </p:cNvSpPr>
          <p:nvPr/>
        </p:nvSpPr>
        <p:spPr bwMode="auto">
          <a:xfrm>
            <a:off x="5435600" y="4581525"/>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000">
                <a:solidFill>
                  <a:srgbClr val="FFFF00"/>
                </a:solidFill>
                <a:latin typeface="Comic Sans MS" pitchFamily="66" charset="0"/>
              </a:rPr>
              <a:t>Gamberi</a:t>
            </a:r>
          </a:p>
        </p:txBody>
      </p:sp>
      <p:pic>
        <p:nvPicPr>
          <p:cNvPr id="10138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7325" y="1557338"/>
            <a:ext cx="869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Picture 11" descr="Crayfish"/>
          <p:cNvPicPr>
            <a:picLocks noChangeAspect="1" noChangeArrowheads="1"/>
          </p:cNvPicPr>
          <p:nvPr/>
        </p:nvPicPr>
        <p:blipFill>
          <a:blip r:embed="rId4" cstate="print">
            <a:extLst>
              <a:ext uri="{28A0092B-C50C-407E-A947-70E740481C1C}">
                <a14:useLocalDpi xmlns:a14="http://schemas.microsoft.com/office/drawing/2010/main" val="0"/>
              </a:ext>
            </a:extLst>
          </a:blip>
          <a:srcRect l="16667" t="53731" b="6989"/>
          <a:stretch>
            <a:fillRect/>
          </a:stretch>
        </p:blipFill>
        <p:spPr bwMode="auto">
          <a:xfrm>
            <a:off x="3635375" y="4365625"/>
            <a:ext cx="15811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3284538"/>
            <a:ext cx="1128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5508625" y="765175"/>
            <a:ext cx="3635375" cy="5472113"/>
            <a:chOff x="3016" y="1255"/>
            <a:chExt cx="1989" cy="2595"/>
          </a:xfrm>
        </p:grpSpPr>
        <p:pic>
          <p:nvPicPr>
            <p:cNvPr id="102413" name="Picture 3" descr="macker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 y="1255"/>
              <a:ext cx="1989" cy="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Rectangle 4"/>
            <p:cNvSpPr>
              <a:spLocks noChangeArrowheads="1"/>
            </p:cNvSpPr>
            <p:nvPr/>
          </p:nvSpPr>
          <p:spPr bwMode="auto">
            <a:xfrm>
              <a:off x="3156" y="1262"/>
              <a:ext cx="977" cy="2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endParaRPr lang="it-IT" altLang="it-IT" sz="1800"/>
            </a:p>
          </p:txBody>
        </p:sp>
      </p:grpSp>
      <p:sp>
        <p:nvSpPr>
          <p:cNvPr id="102403" name="Rectangle 5"/>
          <p:cNvSpPr>
            <a:spLocks noGrp="1" noChangeArrowheads="1"/>
          </p:cNvSpPr>
          <p:nvPr>
            <p:ph type="title" idx="4294967295"/>
          </p:nvPr>
        </p:nvSpPr>
        <p:spPr>
          <a:xfrm>
            <a:off x="539750" y="-458788"/>
            <a:ext cx="8375650" cy="16002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US" altLang="it-IT" sz="3600" b="1" smtClean="0">
                <a:solidFill>
                  <a:srgbClr val="000099"/>
                </a:solidFill>
                <a:effectLst/>
                <a:latin typeface="Comic Sans MS" pitchFamily="66" charset="0"/>
              </a:rPr>
              <a:t>Gli attori della rete trofica</a:t>
            </a:r>
          </a:p>
        </p:txBody>
      </p:sp>
      <p:sp>
        <p:nvSpPr>
          <p:cNvPr id="102404" name="Rectangle 6"/>
          <p:cNvSpPr>
            <a:spLocks noGrp="1" noChangeArrowheads="1"/>
          </p:cNvSpPr>
          <p:nvPr>
            <p:ph type="body" sz="half" idx="4294967295"/>
          </p:nvPr>
        </p:nvSpPr>
        <p:spPr>
          <a:xfrm>
            <a:off x="34925" y="476250"/>
            <a:ext cx="5113338" cy="5184775"/>
          </a:xfrm>
        </p:spPr>
        <p:txBody>
          <a:bodyPr lIns="92075" tIns="46038" rIns="92075" bIns="46038"/>
          <a:lstStyle/>
          <a:p>
            <a:r>
              <a:rPr lang="en-US" altLang="it-IT" sz="2400" b="1" smtClean="0">
                <a:solidFill>
                  <a:srgbClr val="000099"/>
                </a:solidFill>
                <a:latin typeface="Comic Sans MS" pitchFamily="66" charset="0"/>
              </a:rPr>
              <a:t>Consumatori Terziari </a:t>
            </a:r>
            <a:r>
              <a:rPr lang="en-US" altLang="it-IT" sz="2400" smtClean="0">
                <a:solidFill>
                  <a:srgbClr val="000099"/>
                </a:solidFill>
              </a:rPr>
              <a:t>–</a:t>
            </a:r>
            <a:r>
              <a:rPr lang="en-US" altLang="it-IT" sz="2400" smtClean="0">
                <a:solidFill>
                  <a:srgbClr val="000099"/>
                </a:solidFill>
                <a:latin typeface="Comic Sans MS" pitchFamily="66" charset="0"/>
              </a:rPr>
              <a:t> Animali che mangiano animali che mangiano animali</a:t>
            </a:r>
          </a:p>
          <a:p>
            <a:pPr>
              <a:buFontTx/>
              <a:buNone/>
            </a:pPr>
            <a:endParaRPr lang="en-US" altLang="it-IT" sz="2400" smtClean="0">
              <a:solidFill>
                <a:srgbClr val="000099"/>
              </a:solidFill>
              <a:latin typeface="Comic Sans MS" pitchFamily="66" charset="0"/>
            </a:endParaRPr>
          </a:p>
          <a:p>
            <a:r>
              <a:rPr lang="en-US" altLang="it-IT" sz="2400" b="1" smtClean="0">
                <a:solidFill>
                  <a:srgbClr val="000099"/>
                </a:solidFill>
                <a:latin typeface="Comic Sans MS" pitchFamily="66" charset="0"/>
              </a:rPr>
              <a:t>Consumatori Secondari </a:t>
            </a:r>
            <a:r>
              <a:rPr lang="en-US" altLang="it-IT" sz="2400" smtClean="0">
                <a:solidFill>
                  <a:srgbClr val="000099"/>
                </a:solidFill>
              </a:rPr>
              <a:t>–</a:t>
            </a:r>
            <a:r>
              <a:rPr lang="en-US" altLang="it-IT" sz="2400" smtClean="0">
                <a:solidFill>
                  <a:srgbClr val="000099"/>
                </a:solidFill>
                <a:latin typeface="Comic Sans MS" pitchFamily="66" charset="0"/>
              </a:rPr>
              <a:t> Animali che mangiano animali che mangiano piante</a:t>
            </a:r>
          </a:p>
          <a:p>
            <a:pPr>
              <a:buFontTx/>
              <a:buNone/>
            </a:pPr>
            <a:endParaRPr lang="en-US" altLang="it-IT" sz="2400" smtClean="0">
              <a:solidFill>
                <a:srgbClr val="000099"/>
              </a:solidFill>
              <a:latin typeface="Comic Sans MS" pitchFamily="66" charset="0"/>
            </a:endParaRPr>
          </a:p>
          <a:p>
            <a:r>
              <a:rPr lang="en-US" altLang="it-IT" sz="2400" b="1" smtClean="0">
                <a:solidFill>
                  <a:srgbClr val="000099"/>
                </a:solidFill>
                <a:latin typeface="Comic Sans MS" pitchFamily="66" charset="0"/>
              </a:rPr>
              <a:t>Consumatori Primari</a:t>
            </a:r>
            <a:r>
              <a:rPr lang="en-US" altLang="it-IT" sz="2400" smtClean="0">
                <a:solidFill>
                  <a:srgbClr val="000099"/>
                </a:solidFill>
              </a:rPr>
              <a:t>–</a:t>
            </a:r>
            <a:r>
              <a:rPr lang="en-US" altLang="it-IT" sz="2400" smtClean="0">
                <a:solidFill>
                  <a:srgbClr val="000099"/>
                </a:solidFill>
                <a:latin typeface="Comic Sans MS" pitchFamily="66" charset="0"/>
              </a:rPr>
              <a:t> Animali che mangiano piante</a:t>
            </a:r>
          </a:p>
          <a:p>
            <a:pPr>
              <a:buFontTx/>
              <a:buNone/>
            </a:pPr>
            <a:endParaRPr lang="en-US" altLang="it-IT" sz="2400" smtClean="0">
              <a:solidFill>
                <a:srgbClr val="000099"/>
              </a:solidFill>
              <a:latin typeface="Comic Sans MS" pitchFamily="66" charset="0"/>
            </a:endParaRPr>
          </a:p>
          <a:p>
            <a:r>
              <a:rPr lang="en-US" altLang="it-IT" sz="2400" b="1" smtClean="0">
                <a:solidFill>
                  <a:srgbClr val="000099"/>
                </a:solidFill>
                <a:latin typeface="Comic Sans MS" pitchFamily="66" charset="0"/>
              </a:rPr>
              <a:t>Produttori Primari </a:t>
            </a:r>
            <a:r>
              <a:rPr lang="en-US" altLang="it-IT" sz="2400" smtClean="0">
                <a:solidFill>
                  <a:srgbClr val="000099"/>
                </a:solidFill>
              </a:rPr>
              <a:t>–</a:t>
            </a:r>
            <a:r>
              <a:rPr lang="en-US" altLang="it-IT" sz="2400" smtClean="0">
                <a:solidFill>
                  <a:srgbClr val="000099"/>
                </a:solidFill>
                <a:latin typeface="Comic Sans MS" pitchFamily="66" charset="0"/>
              </a:rPr>
              <a:t> Piante e fitoplanton: organismi che usano il sole per produrre energia</a:t>
            </a:r>
          </a:p>
          <a:p>
            <a:endParaRPr lang="en-US" altLang="it-IT" sz="2400" smtClean="0">
              <a:solidFill>
                <a:srgbClr val="000099"/>
              </a:solidFill>
              <a:latin typeface="Comic Sans MS" pitchFamily="66" charset="0"/>
            </a:endParaRPr>
          </a:p>
          <a:p>
            <a:endParaRPr lang="en-US" altLang="it-IT" sz="2400" smtClean="0">
              <a:solidFill>
                <a:srgbClr val="000099"/>
              </a:solidFill>
              <a:latin typeface="Comic Sans MS" pitchFamily="66" charset="0"/>
            </a:endParaRPr>
          </a:p>
          <a:p>
            <a:endParaRPr lang="en-US" altLang="it-IT" sz="2400" smtClean="0">
              <a:solidFill>
                <a:srgbClr val="000099"/>
              </a:solidFill>
              <a:latin typeface="Comic Sans MS" pitchFamily="66" charset="0"/>
            </a:endParaRPr>
          </a:p>
          <a:p>
            <a:pPr>
              <a:buFontTx/>
              <a:buNone/>
            </a:pPr>
            <a:endParaRPr lang="en-US" altLang="it-IT" sz="2400" b="1" smtClean="0">
              <a:solidFill>
                <a:srgbClr val="000099"/>
              </a:solidFill>
              <a:latin typeface="Comic Sans MS" pitchFamily="66" charset="0"/>
            </a:endParaRPr>
          </a:p>
        </p:txBody>
      </p:sp>
      <p:sp>
        <p:nvSpPr>
          <p:cNvPr id="102405" name="Line 7"/>
          <p:cNvSpPr>
            <a:spLocks noChangeShapeType="1"/>
          </p:cNvSpPr>
          <p:nvPr/>
        </p:nvSpPr>
        <p:spPr bwMode="auto">
          <a:xfrm>
            <a:off x="4427538" y="5876925"/>
            <a:ext cx="936625" cy="215900"/>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406" name="Line 8"/>
          <p:cNvSpPr>
            <a:spLocks noChangeShapeType="1"/>
          </p:cNvSpPr>
          <p:nvPr/>
        </p:nvSpPr>
        <p:spPr bwMode="auto">
          <a:xfrm>
            <a:off x="4067175" y="4221163"/>
            <a:ext cx="1512888" cy="792162"/>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407" name="Line 9"/>
          <p:cNvSpPr>
            <a:spLocks noChangeShapeType="1"/>
          </p:cNvSpPr>
          <p:nvPr/>
        </p:nvSpPr>
        <p:spPr bwMode="auto">
          <a:xfrm>
            <a:off x="4211638" y="2997200"/>
            <a:ext cx="1512887" cy="792163"/>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408" name="Line 10"/>
          <p:cNvSpPr>
            <a:spLocks noChangeShapeType="1"/>
          </p:cNvSpPr>
          <p:nvPr/>
        </p:nvSpPr>
        <p:spPr bwMode="auto">
          <a:xfrm>
            <a:off x="3563938" y="1484313"/>
            <a:ext cx="2159000" cy="1728787"/>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409" name="Line 11"/>
          <p:cNvSpPr>
            <a:spLocks noChangeShapeType="1"/>
          </p:cNvSpPr>
          <p:nvPr/>
        </p:nvSpPr>
        <p:spPr bwMode="auto">
          <a:xfrm>
            <a:off x="3851275" y="1557338"/>
            <a:ext cx="1441450" cy="217487"/>
          </a:xfrm>
          <a:prstGeom prst="line">
            <a:avLst/>
          </a:prstGeom>
          <a:noFill/>
          <a:ln w="5715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2410" name="Text Box 12"/>
          <p:cNvSpPr txBox="1">
            <a:spLocks noChangeArrowheads="1"/>
          </p:cNvSpPr>
          <p:nvPr/>
        </p:nvSpPr>
        <p:spPr bwMode="auto">
          <a:xfrm>
            <a:off x="5181600" y="1981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eaLnBrk="1" hangingPunct="1">
              <a:spcBef>
                <a:spcPct val="50000"/>
              </a:spcBef>
              <a:buClrTx/>
              <a:buFontTx/>
              <a:buNone/>
            </a:pPr>
            <a:r>
              <a:rPr lang="en-US" altLang="it-IT" sz="2400">
                <a:latin typeface="Times New Roman" pitchFamily="18" charset="0"/>
              </a:rPr>
              <a:t> </a:t>
            </a:r>
          </a:p>
        </p:txBody>
      </p:sp>
      <p:sp>
        <p:nvSpPr>
          <p:cNvPr id="102411" name="Rectangle 13"/>
          <p:cNvSpPr>
            <a:spLocks noChangeArrowheads="1"/>
          </p:cNvSpPr>
          <p:nvPr/>
        </p:nvSpPr>
        <p:spPr bwMode="auto">
          <a:xfrm>
            <a:off x="5008563" y="1885950"/>
            <a:ext cx="1431925"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endParaRPr lang="it-IT" altLang="it-IT" sz="1800"/>
          </a:p>
        </p:txBody>
      </p:sp>
      <p:sp>
        <p:nvSpPr>
          <p:cNvPr id="102412" name="Rectangle 14"/>
          <p:cNvSpPr>
            <a:spLocks noChangeArrowheads="1"/>
          </p:cNvSpPr>
          <p:nvPr/>
        </p:nvSpPr>
        <p:spPr bwMode="auto">
          <a:xfrm>
            <a:off x="5003800" y="2205038"/>
            <a:ext cx="15636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spcBef>
                <a:spcPct val="0"/>
              </a:spcBef>
              <a:buClrTx/>
              <a:buFontTx/>
              <a:buNone/>
            </a:pPr>
            <a:endParaRPr lang="it-IT" altLang="it-IT" sz="180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0546" name="Rectangle 2"/>
          <p:cNvSpPr>
            <a:spLocks noGrp="1" noChangeArrowheads="1"/>
          </p:cNvSpPr>
          <p:nvPr>
            <p:ph type="body" sz="half" idx="4294967295"/>
          </p:nvPr>
        </p:nvSpPr>
        <p:spPr>
          <a:xfrm>
            <a:off x="0" y="1196975"/>
            <a:ext cx="3563938" cy="5486400"/>
          </a:xfrm>
        </p:spPr>
        <p:txBody>
          <a:bodyPr lIns="92075" tIns="46038" rIns="92075" bIns="46038"/>
          <a:lstStyle/>
          <a:p>
            <a:r>
              <a:rPr lang="en-US" altLang="it-IT" sz="2400" b="1" smtClean="0">
                <a:solidFill>
                  <a:srgbClr val="FFFF00"/>
                </a:solidFill>
                <a:latin typeface="Comic Sans MS" pitchFamily="66" charset="0"/>
              </a:rPr>
              <a:t>Le  piante verdi e altri gli altri organismi fotosintetici convertono l</a:t>
            </a:r>
            <a:r>
              <a:rPr lang="en-US" altLang="it-IT" sz="2400" b="1" smtClean="0">
                <a:solidFill>
                  <a:srgbClr val="FFFF00"/>
                </a:solidFill>
              </a:rPr>
              <a:t>’</a:t>
            </a:r>
            <a:r>
              <a:rPr lang="en-US" altLang="it-IT" sz="2400" b="1" smtClean="0">
                <a:solidFill>
                  <a:srgbClr val="FFFF00"/>
                </a:solidFill>
                <a:latin typeface="Comic Sans MS" pitchFamily="66" charset="0"/>
              </a:rPr>
              <a:t>energia radiante della luce solare in biomassa</a:t>
            </a:r>
          </a:p>
          <a:p>
            <a:r>
              <a:rPr lang="en-US" altLang="it-IT" sz="2400" b="1" smtClean="0">
                <a:solidFill>
                  <a:srgbClr val="FFFF00"/>
                </a:solidFill>
                <a:latin typeface="Comic Sans MS" pitchFamily="66" charset="0"/>
              </a:rPr>
              <a:t>Poi deve avvenire il trasferimento di parte dell</a:t>
            </a:r>
            <a:r>
              <a:rPr lang="en-US" altLang="it-IT" sz="2400" b="1" smtClean="0">
                <a:solidFill>
                  <a:srgbClr val="FFFF00"/>
                </a:solidFill>
              </a:rPr>
              <a:t>’</a:t>
            </a:r>
            <a:r>
              <a:rPr lang="en-US" altLang="it-IT" sz="2400" b="1" smtClean="0">
                <a:solidFill>
                  <a:srgbClr val="FFFF00"/>
                </a:solidFill>
                <a:latin typeface="Comic Sans MS" pitchFamily="66" charset="0"/>
              </a:rPr>
              <a:t>energia dalle piante verdi ad organismi che le mangiano e </a:t>
            </a:r>
          </a:p>
          <a:p>
            <a:pPr>
              <a:buFontTx/>
              <a:buNone/>
            </a:pPr>
            <a:r>
              <a:rPr lang="en-US" altLang="it-IT" sz="2400" b="1" smtClean="0">
                <a:solidFill>
                  <a:srgbClr val="FFFF00"/>
                </a:solidFill>
                <a:latin typeface="Comic Sans MS" pitchFamily="66" charset="0"/>
              </a:rPr>
              <a:t>	poi vengono mangiati</a:t>
            </a:r>
          </a:p>
        </p:txBody>
      </p:sp>
      <p:pic>
        <p:nvPicPr>
          <p:cNvPr id="103427" name="Picture 3" descr="chain"/>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3563938" y="1573213"/>
            <a:ext cx="5580062" cy="1576387"/>
          </a:xfrm>
          <a:noFill/>
        </p:spPr>
      </p:pic>
      <p:pic>
        <p:nvPicPr>
          <p:cNvPr id="103428" name="Picture 4" descr="Enerl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3784600"/>
            <a:ext cx="55435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9" name="Rectangle 5"/>
          <p:cNvSpPr>
            <a:spLocks noChangeArrowheads="1"/>
          </p:cNvSpPr>
          <p:nvPr/>
        </p:nvSpPr>
        <p:spPr bwMode="auto">
          <a:xfrm>
            <a:off x="500063" y="0"/>
            <a:ext cx="8220075" cy="1077913"/>
          </a:xfrm>
          <a:prstGeom prst="rect">
            <a:avLst/>
          </a:prstGeom>
          <a:noFill/>
          <a:ln w="9525">
            <a:noFill/>
            <a:miter lim="800000"/>
            <a:headEnd/>
            <a:tailEnd/>
          </a:ln>
          <a:effectLst/>
        </p:spPr>
        <p:txBody>
          <a:bodyPr wrap="none">
            <a:spAutoFit/>
          </a:bodyPr>
          <a:lstStyle/>
          <a:p>
            <a:pPr>
              <a:spcBef>
                <a:spcPts val="0"/>
              </a:spcBef>
              <a:defRPr/>
            </a:pPr>
            <a:r>
              <a:rPr lang="en-US" b="1" dirty="0">
                <a:effectLst>
                  <a:outerShdw blurRad="38100" dist="38100" dir="2700000" algn="tl">
                    <a:srgbClr val="FFFFFF"/>
                  </a:outerShdw>
                </a:effectLst>
              </a:rPr>
              <a:t>Gli </a:t>
            </a:r>
            <a:r>
              <a:rPr lang="en-US" b="1" dirty="0" err="1">
                <a:effectLst>
                  <a:outerShdw blurRad="38100" dist="38100" dir="2700000" algn="tl">
                    <a:srgbClr val="FFFFFF"/>
                  </a:outerShdw>
                </a:effectLst>
              </a:rPr>
              <a:t>attori</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della</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rete</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trofica</a:t>
            </a:r>
            <a:r>
              <a:rPr lang="en-US" b="1" dirty="0">
                <a:effectLst>
                  <a:outerShdw blurRad="38100" dist="38100" dir="2700000" algn="tl">
                    <a:srgbClr val="FFFFFF"/>
                  </a:outerShdw>
                </a:effectLst>
              </a:rPr>
              <a:t> </a:t>
            </a:r>
          </a:p>
          <a:p>
            <a:pPr>
              <a:spcBef>
                <a:spcPts val="0"/>
              </a:spcBef>
              <a:defRPr/>
            </a:pPr>
            <a:r>
              <a:rPr lang="en-US" b="1" dirty="0">
                <a:effectLst>
                  <a:outerShdw blurRad="38100" dist="38100" dir="2700000" algn="tl">
                    <a:srgbClr val="FFFFFF"/>
                  </a:outerShdw>
                </a:effectLst>
              </a:rPr>
              <a:t>e </a:t>
            </a:r>
            <a:r>
              <a:rPr lang="en-US" b="1" dirty="0" err="1">
                <a:effectLst>
                  <a:outerShdw blurRad="38100" dist="38100" dir="2700000" algn="tl">
                    <a:srgbClr val="FFFFFF"/>
                  </a:outerShdw>
                </a:effectLst>
              </a:rPr>
              <a:t>il</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trasferimento</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di</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materia</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ed</a:t>
            </a:r>
            <a:r>
              <a:rPr lang="en-US" b="1" dirty="0">
                <a:effectLst>
                  <a:outerShdw blurRad="38100" dist="38100" dir="2700000" algn="tl">
                    <a:srgbClr val="FFFFFF"/>
                  </a:outerShdw>
                </a:effectLst>
              </a:rPr>
              <a:t> </a:t>
            </a:r>
            <a:r>
              <a:rPr lang="en-US" b="1" dirty="0" err="1">
                <a:effectLst>
                  <a:outerShdw blurRad="38100" dist="38100" dir="2700000" algn="tl">
                    <a:srgbClr val="FFFFFF"/>
                  </a:outerShdw>
                </a:effectLst>
              </a:rPr>
              <a:t>energia</a:t>
            </a:r>
            <a:endParaRPr lang="it-IT" b="1" dirty="0">
              <a:effectLst>
                <a:outerShdw blurRad="38100" dist="38100" dir="2700000" algn="tl">
                  <a:srgbClr val="FFFFFF"/>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05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054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05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6"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lIns="92075" tIns="46038" rIns="92075" bIns="46038"/>
          <a:lstStyle/>
          <a:p>
            <a:pPr eaLnBrk="1" hangingPunct="1">
              <a:defRPr/>
            </a:pPr>
            <a:r>
              <a:rPr lang="en-US" dirty="0" smtClean="0">
                <a:solidFill>
                  <a:srgbClr val="FFFF00"/>
                </a:solidFill>
                <a:latin typeface="Comic Sans MS" pitchFamily="66" charset="0"/>
              </a:rPr>
              <a:t>Si </a:t>
            </a:r>
            <a:r>
              <a:rPr lang="en-US" dirty="0" err="1" smtClean="0">
                <a:solidFill>
                  <a:srgbClr val="FFFF00"/>
                </a:solidFill>
                <a:latin typeface="Comic Sans MS" pitchFamily="66" charset="0"/>
              </a:rPr>
              <a:t>definisce</a:t>
            </a:r>
            <a:r>
              <a:rPr lang="en-US" dirty="0" smtClean="0">
                <a:solidFill>
                  <a:srgbClr val="FFFF00"/>
                </a:solidFill>
                <a:latin typeface="Comic Sans MS" pitchFamily="66" charset="0"/>
              </a:rPr>
              <a:t> come “</a:t>
            </a:r>
            <a:r>
              <a:rPr lang="en-US" dirty="0" err="1" smtClean="0">
                <a:solidFill>
                  <a:srgbClr val="FFFF00"/>
                </a:solidFill>
                <a:latin typeface="Comic Sans MS" pitchFamily="66" charset="0"/>
              </a:rPr>
              <a:t>struttura</a:t>
            </a:r>
            <a:r>
              <a:rPr lang="en-US" dirty="0" smtClean="0">
                <a:solidFill>
                  <a:srgbClr val="FFFF00"/>
                </a:solidFill>
                <a:latin typeface="Comic Sans MS" pitchFamily="66" charset="0"/>
              </a:rPr>
              <a:t> </a:t>
            </a:r>
            <a:r>
              <a:rPr lang="en-US" dirty="0" err="1" smtClean="0">
                <a:solidFill>
                  <a:srgbClr val="FFFF00"/>
                </a:solidFill>
                <a:latin typeface="Comic Sans MS" pitchFamily="66" charset="0"/>
              </a:rPr>
              <a:t>trofica</a:t>
            </a:r>
            <a:r>
              <a:rPr lang="en-US" dirty="0" smtClean="0">
                <a:solidFill>
                  <a:srgbClr val="FFFF00"/>
                </a:solidFill>
                <a:latin typeface="Comic Sans MS" pitchFamily="66" charset="0"/>
              </a:rPr>
              <a:t>”</a:t>
            </a:r>
          </a:p>
        </p:txBody>
      </p:sp>
      <p:sp>
        <p:nvSpPr>
          <p:cNvPr id="851971" name="Rectangle 3"/>
          <p:cNvSpPr>
            <a:spLocks noGrp="1" noChangeArrowheads="1"/>
          </p:cNvSpPr>
          <p:nvPr>
            <p:ph type="body" idx="1"/>
          </p:nvPr>
        </p:nvSpPr>
        <p:spPr>
          <a:xfrm>
            <a:off x="539750" y="1700213"/>
            <a:ext cx="8305800" cy="4114800"/>
          </a:xfrm>
        </p:spPr>
        <p:txBody>
          <a:bodyPr lIns="92075" tIns="46038" rIns="92075" bIns="46038"/>
          <a:lstStyle/>
          <a:p>
            <a:pPr algn="just" eaLnBrk="1" hangingPunct="1">
              <a:spcBef>
                <a:spcPct val="0"/>
              </a:spcBef>
              <a:defRPr/>
            </a:pPr>
            <a:r>
              <a:rPr lang="en-US" sz="2800" dirty="0" smtClean="0">
                <a:solidFill>
                  <a:srgbClr val="FFFF00"/>
                </a:solidFill>
                <a:latin typeface="Comic Sans MS" pitchFamily="66" charset="0"/>
              </a:rPr>
              <a:t>Le </a:t>
            </a:r>
            <a:r>
              <a:rPr lang="en-US" sz="2800" b="1" dirty="0" err="1" smtClean="0">
                <a:solidFill>
                  <a:srgbClr val="FFFF00"/>
                </a:solidFill>
                <a:effectLst>
                  <a:outerShdw blurRad="38100" dist="38100" dir="2700000" algn="tl">
                    <a:srgbClr val="000000"/>
                  </a:outerShdw>
                </a:effectLst>
                <a:latin typeface="Comic Sans MS" pitchFamily="66" charset="0"/>
              </a:rPr>
              <a:t>differenti</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relazioni</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alimentari</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che</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determinano</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il</a:t>
            </a:r>
            <a:r>
              <a:rPr lang="en-US" sz="2800" dirty="0" smtClean="0">
                <a:solidFill>
                  <a:srgbClr val="FFFF00"/>
                </a:solidFill>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flusso</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di</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energia</a:t>
            </a:r>
            <a:endParaRPr lang="en-US" sz="2800" dirty="0" smtClean="0">
              <a:solidFill>
                <a:srgbClr val="FFFF00"/>
              </a:solidFill>
              <a:latin typeface="Comic Sans MS" pitchFamily="66" charset="0"/>
            </a:endParaRPr>
          </a:p>
          <a:p>
            <a:pPr algn="just" eaLnBrk="1" hangingPunct="1">
              <a:spcBef>
                <a:spcPct val="0"/>
              </a:spcBef>
              <a:buFontTx/>
              <a:buNone/>
              <a:defRPr/>
            </a:pPr>
            <a:endParaRPr lang="en-US" sz="2800" dirty="0" smtClean="0">
              <a:solidFill>
                <a:srgbClr val="FFFF00"/>
              </a:solidFill>
              <a:latin typeface="Comic Sans MS" pitchFamily="66" charset="0"/>
            </a:endParaRPr>
          </a:p>
          <a:p>
            <a:pPr marL="0" indent="0" algn="just" eaLnBrk="1" hangingPunct="1">
              <a:spcBef>
                <a:spcPct val="0"/>
              </a:spcBef>
              <a:buFontTx/>
              <a:buNone/>
              <a:defRPr/>
            </a:pPr>
            <a:r>
              <a:rPr lang="en-US" sz="2800" dirty="0" smtClean="0">
                <a:solidFill>
                  <a:srgbClr val="FFFF00"/>
                </a:solidFill>
                <a:latin typeface="Comic Sans MS" pitchFamily="66" charset="0"/>
              </a:rPr>
              <a:t>In </a:t>
            </a:r>
            <a:r>
              <a:rPr lang="en-US" sz="2800" dirty="0" err="1" smtClean="0">
                <a:solidFill>
                  <a:srgbClr val="FFFF00"/>
                </a:solidFill>
                <a:latin typeface="Comic Sans MS" pitchFamily="66" charset="0"/>
              </a:rPr>
              <a:t>accordo</a:t>
            </a:r>
            <a:r>
              <a:rPr lang="en-US" sz="2800" dirty="0" smtClean="0">
                <a:solidFill>
                  <a:srgbClr val="FFFF00"/>
                </a:solidFill>
                <a:latin typeface="Comic Sans MS" pitchFamily="66" charset="0"/>
              </a:rPr>
              <a:t> con la </a:t>
            </a:r>
            <a:r>
              <a:rPr lang="en-US" sz="2800" dirty="0" err="1" smtClean="0">
                <a:solidFill>
                  <a:srgbClr val="FFFF00"/>
                </a:solidFill>
                <a:latin typeface="Comic Sans MS" pitchFamily="66" charset="0"/>
              </a:rPr>
              <a:t>legge</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di</a:t>
            </a:r>
            <a:r>
              <a:rPr lang="en-US" sz="2800" dirty="0" smtClean="0">
                <a:solidFill>
                  <a:srgbClr val="FFFF00"/>
                </a:solidFill>
                <a:latin typeface="Comic Sans MS" pitchFamily="66" charset="0"/>
              </a:rPr>
              <a:t> Lindeman o </a:t>
            </a:r>
            <a:r>
              <a:rPr lang="en-US" sz="2800" b="1" dirty="0" smtClean="0">
                <a:solidFill>
                  <a:srgbClr val="FFFF00"/>
                </a:solidFill>
                <a:effectLst>
                  <a:outerShdw blurRad="38100" dist="38100" dir="2700000" algn="tl">
                    <a:srgbClr val="000000"/>
                  </a:outerShdw>
                </a:effectLst>
                <a:latin typeface="Comic Sans MS" pitchFamily="66" charset="0"/>
              </a:rPr>
              <a:t>“</a:t>
            </a:r>
            <a:r>
              <a:rPr lang="en-US" sz="2800" b="1" dirty="0" err="1" smtClean="0">
                <a:solidFill>
                  <a:srgbClr val="FFFF00"/>
                </a:solidFill>
                <a:effectLst>
                  <a:outerShdw blurRad="38100" dist="38100" dir="2700000" algn="tl">
                    <a:srgbClr val="000000"/>
                  </a:outerShdw>
                </a:effectLst>
                <a:latin typeface="Comic Sans MS" pitchFamily="66" charset="0"/>
              </a:rPr>
              <a:t>regola</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dei</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dieci</a:t>
            </a:r>
            <a:r>
              <a:rPr lang="en-US" sz="2800" b="1" dirty="0" smtClean="0">
                <a:solidFill>
                  <a:srgbClr val="FFFF00"/>
                </a:solidFill>
                <a:effectLst>
                  <a:outerShdw blurRad="38100" dist="38100" dir="2700000" algn="tl">
                    <a:srgbClr val="000000"/>
                  </a:outerShdw>
                </a:effectLst>
                <a:latin typeface="Comic Sans MS" pitchFamily="66" charset="0"/>
              </a:rPr>
              <a:t>”</a:t>
            </a:r>
            <a:r>
              <a:rPr lang="en-US" sz="2800" dirty="0" smtClean="0">
                <a:solidFill>
                  <a:srgbClr val="FFFF00"/>
                </a:solidFill>
                <a:latin typeface="Comic Sans MS" pitchFamily="66" charset="0"/>
              </a:rPr>
              <a:t> circa </a:t>
            </a:r>
            <a:r>
              <a:rPr lang="en-US" sz="2800" dirty="0" err="1" smtClean="0">
                <a:solidFill>
                  <a:srgbClr val="FFFF00"/>
                </a:solidFill>
                <a:latin typeface="Comic Sans MS" pitchFamily="66" charset="0"/>
              </a:rPr>
              <a:t>il</a:t>
            </a:r>
            <a:r>
              <a:rPr lang="en-US" sz="2800" dirty="0" smtClean="0">
                <a:solidFill>
                  <a:srgbClr val="FFFF00"/>
                </a:solidFill>
                <a:latin typeface="Comic Sans MS" pitchFamily="66" charset="0"/>
              </a:rPr>
              <a:t> </a:t>
            </a:r>
            <a:r>
              <a:rPr lang="en-US" sz="2800" b="1" dirty="0" smtClean="0">
                <a:solidFill>
                  <a:srgbClr val="FFFF00"/>
                </a:solidFill>
                <a:effectLst>
                  <a:outerShdw blurRad="38100" dist="38100" dir="2700000" algn="tl">
                    <a:srgbClr val="000000"/>
                  </a:outerShdw>
                </a:effectLst>
                <a:latin typeface="Comic Sans MS" pitchFamily="66" charset="0"/>
              </a:rPr>
              <a:t>10% </a:t>
            </a:r>
            <a:r>
              <a:rPr lang="en-US" sz="2800" b="1" dirty="0" err="1" smtClean="0">
                <a:solidFill>
                  <a:srgbClr val="FFFF00"/>
                </a:solidFill>
                <a:effectLst>
                  <a:outerShdw blurRad="38100" dist="38100" dir="2700000" algn="tl">
                    <a:srgbClr val="000000"/>
                  </a:outerShdw>
                </a:effectLst>
                <a:latin typeface="Comic Sans MS" pitchFamily="66" charset="0"/>
              </a:rPr>
              <a:t>dell’energia</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potenziale</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dirty="0" err="1" smtClean="0">
                <a:solidFill>
                  <a:srgbClr val="FFFF00"/>
                </a:solidFill>
                <a:latin typeface="Comic Sans MS" pitchFamily="66" charset="0"/>
              </a:rPr>
              <a:t>stoccata</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nei</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legami</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delle</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molecole</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organiche</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di</a:t>
            </a:r>
            <a:r>
              <a:rPr lang="en-US" sz="2800" dirty="0" smtClean="0">
                <a:solidFill>
                  <a:srgbClr val="FFFF00"/>
                </a:solidFill>
                <a:latin typeface="Comic Sans MS" pitchFamily="66" charset="0"/>
              </a:rPr>
              <a:t> un </a:t>
            </a:r>
            <a:r>
              <a:rPr lang="en-US" sz="2800" b="1" dirty="0" err="1" smtClean="0">
                <a:solidFill>
                  <a:srgbClr val="FFFF00"/>
                </a:solidFill>
                <a:effectLst>
                  <a:outerShdw blurRad="38100" dist="38100" dir="2700000" algn="tl">
                    <a:srgbClr val="000000"/>
                  </a:outerShdw>
                </a:effectLst>
                <a:latin typeface="Comic Sans MS" pitchFamily="66" charset="0"/>
              </a:rPr>
              <a:t>livello</a:t>
            </a:r>
            <a:r>
              <a:rPr lang="en-US" sz="2800" dirty="0" smtClean="0">
                <a:solidFill>
                  <a:srgbClr val="FFFF00"/>
                </a:solidFill>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trofico</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dirty="0" err="1" smtClean="0">
                <a:solidFill>
                  <a:srgbClr val="FFFF00"/>
                </a:solidFill>
                <a:latin typeface="Comic Sans MS" pitchFamily="66" charset="0"/>
              </a:rPr>
              <a:t>contribuisce</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alla</a:t>
            </a:r>
            <a:r>
              <a:rPr lang="en-US" sz="2800" dirty="0" smtClean="0">
                <a:solidFill>
                  <a:srgbClr val="FFFF00"/>
                </a:solidFill>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crescita</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ed</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allo</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sviluppo</a:t>
            </a:r>
            <a:r>
              <a:rPr lang="en-US" sz="2800" b="1" dirty="0" smtClean="0">
                <a:solidFill>
                  <a:srgbClr val="FFFF00"/>
                </a:solidFill>
                <a:effectLst>
                  <a:outerShdw blurRad="38100" dist="38100" dir="2700000" algn="tl">
                    <a:srgbClr val="000000"/>
                  </a:outerShdw>
                </a:effectLst>
                <a:latin typeface="Comic Sans MS" pitchFamily="66" charset="0"/>
              </a:rPr>
              <a:t> </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degli</a:t>
            </a:r>
            <a:r>
              <a:rPr lang="en-US" sz="2800" dirty="0" smtClean="0">
                <a:solidFill>
                  <a:srgbClr val="FFFF00"/>
                </a:solidFill>
                <a:latin typeface="Comic Sans MS" pitchFamily="66" charset="0"/>
              </a:rPr>
              <a:t> </a:t>
            </a:r>
            <a:r>
              <a:rPr lang="en-US" sz="2800" dirty="0" err="1" smtClean="0">
                <a:solidFill>
                  <a:srgbClr val="FFFF00"/>
                </a:solidFill>
                <a:latin typeface="Comic Sans MS" pitchFamily="66" charset="0"/>
              </a:rPr>
              <a:t>organismi</a:t>
            </a:r>
            <a:r>
              <a:rPr lang="en-US" sz="2800" dirty="0" smtClean="0">
                <a:solidFill>
                  <a:srgbClr val="FFFF00"/>
                </a:solidFill>
                <a:latin typeface="Comic Sans MS" pitchFamily="66" charset="0"/>
              </a:rPr>
              <a:t> del </a:t>
            </a:r>
            <a:r>
              <a:rPr lang="en-US" sz="2800" dirty="0" err="1" smtClean="0">
                <a:solidFill>
                  <a:srgbClr val="FFFF00"/>
                </a:solidFill>
                <a:latin typeface="Comic Sans MS" pitchFamily="66" charset="0"/>
              </a:rPr>
              <a:t>successivo</a:t>
            </a:r>
            <a:r>
              <a:rPr lang="en-US" sz="2800" dirty="0" smtClean="0">
                <a:solidFill>
                  <a:srgbClr val="FFFF00"/>
                </a:solidFill>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livello</a:t>
            </a:r>
            <a:r>
              <a:rPr lang="en-US" sz="2800" dirty="0" smtClean="0">
                <a:solidFill>
                  <a:srgbClr val="FFFF00"/>
                </a:solidFill>
                <a:latin typeface="Comic Sans MS" pitchFamily="66" charset="0"/>
              </a:rPr>
              <a:t> </a:t>
            </a:r>
            <a:r>
              <a:rPr lang="en-US" sz="2800" b="1" dirty="0" err="1" smtClean="0">
                <a:solidFill>
                  <a:srgbClr val="FFFF00"/>
                </a:solidFill>
                <a:effectLst>
                  <a:outerShdw blurRad="38100" dist="38100" dir="2700000" algn="tl">
                    <a:srgbClr val="000000"/>
                  </a:outerShdw>
                </a:effectLst>
                <a:latin typeface="Comic Sans MS" pitchFamily="66" charset="0"/>
              </a:rPr>
              <a:t>trofico</a:t>
            </a:r>
            <a:endParaRPr lang="en-US" sz="2800" b="1" dirty="0" smtClean="0">
              <a:solidFill>
                <a:srgbClr val="FFFF00"/>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contenuto 2"/>
          <p:cNvSpPr>
            <a:spLocks noGrp="1"/>
          </p:cNvSpPr>
          <p:nvPr>
            <p:ph idx="1"/>
          </p:nvPr>
        </p:nvSpPr>
        <p:spPr>
          <a:xfrm>
            <a:off x="0" y="0"/>
            <a:ext cx="8964613" cy="4525963"/>
          </a:xfrm>
        </p:spPr>
        <p:txBody>
          <a:bodyPr/>
          <a:lstStyle/>
          <a:p>
            <a:pPr marL="0" indent="0" algn="just" eaLnBrk="1" hangingPunct="1">
              <a:buFontTx/>
              <a:buNone/>
              <a:defRPr/>
            </a:pPr>
            <a:r>
              <a:rPr lang="it-IT" sz="2800" dirty="0" smtClean="0">
                <a:solidFill>
                  <a:srgbClr val="FFFF00"/>
                </a:solidFill>
                <a:latin typeface="Comic Sans MS" pitchFamily="66" charset="0"/>
              </a:rPr>
              <a:t>Infatti il passaggio di energia da un livello trofico all’altro è piuttosto inefficiente: in gran parte viene infatti dispersa dagli organismi sotto forma di </a:t>
            </a:r>
            <a:r>
              <a:rPr lang="it-IT" sz="2800" b="1" dirty="0" smtClean="0">
                <a:solidFill>
                  <a:srgbClr val="FFFF00"/>
                </a:solidFill>
                <a:latin typeface="Comic Sans MS" pitchFamily="66" charset="0"/>
              </a:rPr>
              <a:t>calore</a:t>
            </a:r>
            <a:r>
              <a:rPr lang="it-IT" sz="2800" dirty="0" smtClean="0">
                <a:solidFill>
                  <a:srgbClr val="FFFF00"/>
                </a:solidFill>
                <a:latin typeface="Comic Sans MS" pitchFamily="66" charset="0"/>
              </a:rPr>
              <a:t>.</a:t>
            </a:r>
          </a:p>
          <a:p>
            <a:pPr algn="just" eaLnBrk="1" hangingPunct="1">
              <a:defRPr/>
            </a:pPr>
            <a:endParaRPr lang="it-IT" sz="2800" dirty="0" smtClean="0">
              <a:solidFill>
                <a:srgbClr val="FFFF00"/>
              </a:solidFill>
              <a:latin typeface="Comic Sans MS" pitchFamily="66" charset="0"/>
            </a:endParaRPr>
          </a:p>
        </p:txBody>
      </p:sp>
      <p:pic>
        <p:nvPicPr>
          <p:cNvPr id="105475" name="Picture 2" descr="Perdite di energia: lo schema illustra la perdita di energia durante il suo trasferimento tra i vari livelli trofici nella comunità di una foresta. L’ampiezza delle frecce è proporzionale alla quantità di energia trasferita o per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773238"/>
            <a:ext cx="543877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CasellaDiTesto 6"/>
          <p:cNvSpPr txBox="1">
            <a:spLocks noChangeArrowheads="1"/>
          </p:cNvSpPr>
          <p:nvPr/>
        </p:nvSpPr>
        <p:spPr bwMode="auto">
          <a:xfrm>
            <a:off x="5975350" y="1916113"/>
            <a:ext cx="31686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r>
              <a:rPr lang="it-IT" altLang="it-IT" sz="2400">
                <a:solidFill>
                  <a:srgbClr val="FFFF00"/>
                </a:solidFill>
                <a:latin typeface="Comic Sans MS" pitchFamily="66" charset="0"/>
              </a:rPr>
              <a:t>Perdita di energia durante il suo trasferimento nei vari  livelli trofici nella comunità di una foresta. </a:t>
            </a:r>
          </a:p>
          <a:p>
            <a:pPr algn="ctr" eaLnBrk="1" hangingPunct="1">
              <a:spcBef>
                <a:spcPct val="50000"/>
              </a:spcBef>
              <a:buClrTx/>
              <a:buFontTx/>
              <a:buNone/>
            </a:pPr>
            <a:r>
              <a:rPr lang="it-IT" altLang="it-IT" sz="2400">
                <a:solidFill>
                  <a:srgbClr val="FFFF00"/>
                </a:solidFill>
                <a:latin typeface="Comic Sans MS" pitchFamily="66" charset="0"/>
              </a:rPr>
              <a:t>L’ampiezza delle frecce è proporzionale alla quantità di energia trasferita o persa.</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6498"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t="1985" b="1588"/>
          <a:stretch>
            <a:fillRect/>
          </a:stretch>
        </p:blipFill>
        <p:spPr bwMode="auto">
          <a:xfrm>
            <a:off x="1692275" y="0"/>
            <a:ext cx="727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571" name="Rectangle 3"/>
          <p:cNvSpPr>
            <a:spLocks noChangeArrowheads="1"/>
          </p:cNvSpPr>
          <p:nvPr/>
        </p:nvSpPr>
        <p:spPr bwMode="auto">
          <a:xfrm>
            <a:off x="0" y="0"/>
            <a:ext cx="3841750" cy="2986088"/>
          </a:xfrm>
          <a:prstGeom prst="rect">
            <a:avLst/>
          </a:prstGeom>
          <a:noFill/>
          <a:ln w="9525">
            <a:noFill/>
            <a:miter lim="800000"/>
            <a:headEnd/>
            <a:tailEnd/>
          </a:ln>
          <a:effectLst/>
        </p:spPr>
        <p:txBody>
          <a:bodyPr>
            <a:spAutoFit/>
          </a:bodyPr>
          <a:lstStyle/>
          <a:p>
            <a:pPr algn="l">
              <a:defRPr/>
            </a:pPr>
            <a:r>
              <a:rPr lang="en-US" b="1" dirty="0">
                <a:solidFill>
                  <a:srgbClr val="000099"/>
                </a:solidFill>
                <a:effectLst>
                  <a:outerShdw blurRad="38100" dist="38100" dir="2700000" algn="tl">
                    <a:srgbClr val="FFFFFF"/>
                  </a:outerShdw>
                </a:effectLst>
              </a:rPr>
              <a:t>La </a:t>
            </a:r>
            <a:r>
              <a:rPr lang="en-US" b="1" dirty="0" err="1">
                <a:solidFill>
                  <a:srgbClr val="000099"/>
                </a:solidFill>
                <a:effectLst>
                  <a:outerShdw blurRad="38100" dist="38100" dir="2700000" algn="tl">
                    <a:srgbClr val="FFFFFF"/>
                  </a:outerShdw>
                </a:effectLst>
              </a:rPr>
              <a:t>chiusura</a:t>
            </a:r>
            <a:r>
              <a:rPr lang="en-US" b="1" dirty="0">
                <a:solidFill>
                  <a:srgbClr val="000099"/>
                </a:solidFill>
                <a:effectLst>
                  <a:outerShdw blurRad="38100" dist="38100" dir="2700000" algn="tl">
                    <a:srgbClr val="FFFFFF"/>
                  </a:outerShdw>
                </a:effectLst>
              </a:rPr>
              <a:t> </a:t>
            </a:r>
          </a:p>
          <a:p>
            <a:pPr algn="l">
              <a:defRPr/>
            </a:pPr>
            <a:r>
              <a:rPr lang="en-US" b="1" dirty="0">
                <a:solidFill>
                  <a:srgbClr val="000099"/>
                </a:solidFill>
                <a:effectLst>
                  <a:outerShdw blurRad="38100" dist="38100" dir="2700000" algn="tl">
                    <a:srgbClr val="FFFFFF"/>
                  </a:outerShdw>
                </a:effectLst>
              </a:rPr>
              <a:t>del </a:t>
            </a:r>
            <a:r>
              <a:rPr lang="en-US" b="1" dirty="0" err="1">
                <a:solidFill>
                  <a:srgbClr val="000099"/>
                </a:solidFill>
                <a:effectLst>
                  <a:outerShdw blurRad="38100" dist="38100" dir="2700000" algn="tl">
                    <a:srgbClr val="FFFFFF"/>
                  </a:outerShdw>
                </a:effectLst>
              </a:rPr>
              <a:t>cerchio</a:t>
            </a:r>
            <a:r>
              <a:rPr lang="en-US" b="1" dirty="0">
                <a:solidFill>
                  <a:srgbClr val="000099"/>
                </a:solidFill>
                <a:effectLst>
                  <a:outerShdw blurRad="38100" dist="38100" dir="2700000" algn="tl">
                    <a:srgbClr val="FFFFFF"/>
                  </a:outerShdw>
                </a:effectLst>
              </a:rPr>
              <a:t>..</a:t>
            </a:r>
          </a:p>
          <a:p>
            <a:pPr algn="l">
              <a:defRPr/>
            </a:pPr>
            <a:r>
              <a:rPr lang="en-US" sz="2400" b="1" dirty="0" err="1">
                <a:solidFill>
                  <a:srgbClr val="000099"/>
                </a:solidFill>
                <a:effectLst>
                  <a:outerShdw blurRad="38100" dist="38100" dir="2700000" algn="tl">
                    <a:srgbClr val="FFFFFF"/>
                  </a:outerShdw>
                </a:effectLst>
              </a:rPr>
              <a:t>Esempio</a:t>
            </a:r>
            <a:r>
              <a:rPr lang="en-US" sz="2400" b="1" dirty="0">
                <a:solidFill>
                  <a:srgbClr val="000099"/>
                </a:solidFill>
                <a:effectLst>
                  <a:outerShdw blurRad="38100" dist="38100" dir="2700000" algn="tl">
                    <a:srgbClr val="FFFFFF"/>
                  </a:outerShdw>
                </a:effectLst>
              </a:rPr>
              <a:t> </a:t>
            </a:r>
            <a:r>
              <a:rPr lang="en-US" sz="2400" b="1" dirty="0" err="1">
                <a:solidFill>
                  <a:srgbClr val="000099"/>
                </a:solidFill>
                <a:effectLst>
                  <a:outerShdw blurRad="38100" dist="38100" dir="2700000" algn="tl">
                    <a:srgbClr val="FFFFFF"/>
                  </a:outerShdw>
                </a:effectLst>
              </a:rPr>
              <a:t>della</a:t>
            </a:r>
            <a:r>
              <a:rPr lang="en-US" sz="2400" b="1" dirty="0">
                <a:solidFill>
                  <a:srgbClr val="000099"/>
                </a:solidFill>
                <a:effectLst>
                  <a:outerShdw blurRad="38100" dist="38100" dir="2700000" algn="tl">
                    <a:srgbClr val="FFFFFF"/>
                  </a:outerShdw>
                </a:effectLst>
              </a:rPr>
              <a:t> </a:t>
            </a:r>
          </a:p>
          <a:p>
            <a:pPr algn="l">
              <a:defRPr/>
            </a:pPr>
            <a:r>
              <a:rPr lang="en-US" sz="2400" b="1" dirty="0" err="1">
                <a:solidFill>
                  <a:srgbClr val="000099"/>
                </a:solidFill>
                <a:effectLst>
                  <a:outerShdw blurRad="38100" dist="38100" dir="2700000" algn="tl">
                    <a:srgbClr val="FFFFFF"/>
                  </a:outerShdw>
                </a:effectLst>
              </a:rPr>
              <a:t>decomposizione</a:t>
            </a:r>
            <a:r>
              <a:rPr lang="en-US" sz="2400" b="1" dirty="0">
                <a:solidFill>
                  <a:srgbClr val="000099"/>
                </a:solidFill>
                <a:effectLst>
                  <a:outerShdw blurRad="38100" dist="38100" dir="2700000" algn="tl">
                    <a:srgbClr val="FFFFFF"/>
                  </a:outerShdw>
                </a:effectLst>
              </a:rPr>
              <a:t> </a:t>
            </a:r>
          </a:p>
          <a:p>
            <a:pPr algn="l">
              <a:defRPr/>
            </a:pPr>
            <a:r>
              <a:rPr lang="en-US" sz="2400" b="1" dirty="0" err="1">
                <a:solidFill>
                  <a:srgbClr val="000099"/>
                </a:solidFill>
                <a:effectLst>
                  <a:outerShdw blurRad="38100" dist="38100" dir="2700000" algn="tl">
                    <a:srgbClr val="FFFFFF"/>
                  </a:outerShdw>
                </a:effectLst>
              </a:rPr>
              <a:t>nella</a:t>
            </a:r>
            <a:r>
              <a:rPr lang="en-US" sz="2400" b="1" dirty="0">
                <a:solidFill>
                  <a:srgbClr val="000099"/>
                </a:solidFill>
                <a:effectLst>
                  <a:outerShdw blurRad="38100" dist="38100" dir="2700000" algn="tl">
                    <a:srgbClr val="FFFFFF"/>
                  </a:outerShdw>
                </a:effectLst>
              </a:rPr>
              <a:t> </a:t>
            </a:r>
            <a:r>
              <a:rPr lang="en-US" sz="2400" b="1" dirty="0" err="1">
                <a:solidFill>
                  <a:srgbClr val="000099"/>
                </a:solidFill>
                <a:effectLst>
                  <a:outerShdw blurRad="38100" dist="38100" dir="2700000" algn="tl">
                    <a:srgbClr val="FFFFFF"/>
                  </a:outerShdw>
                </a:effectLst>
              </a:rPr>
              <a:t>lettiera</a:t>
            </a:r>
            <a:endParaRPr lang="it-IT" sz="2400" b="1" dirty="0">
              <a:solidFill>
                <a:srgbClr val="000099"/>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2" name="Rectangle 1028"/>
          <p:cNvSpPr>
            <a:spLocks noChangeArrowheads="1"/>
          </p:cNvSpPr>
          <p:nvPr/>
        </p:nvSpPr>
        <p:spPr bwMode="auto">
          <a:xfrm>
            <a:off x="0" y="395288"/>
            <a:ext cx="9144000" cy="6070600"/>
          </a:xfrm>
          <a:prstGeom prst="rect">
            <a:avLst/>
          </a:prstGeom>
          <a:noFill/>
          <a:ln w="9525">
            <a:noFill/>
            <a:miter lim="800000"/>
            <a:headEnd/>
            <a:tailEnd/>
          </a:ln>
          <a:effectLst/>
        </p:spPr>
        <p:txBody>
          <a:bodyPr anchor="ctr">
            <a:spAutoFit/>
          </a:bodyPr>
          <a:lstStyle/>
          <a:p>
            <a:pPr algn="just">
              <a:spcBef>
                <a:spcPct val="0"/>
              </a:spcBef>
              <a:defRPr/>
            </a:pPr>
            <a:r>
              <a:rPr kumimoji="1" lang="it-IT" sz="2800"/>
              <a:t>Dal punto di vista energetico</a:t>
            </a:r>
            <a:r>
              <a:rPr kumimoji="1" lang="it-IT" sz="2800">
                <a:solidFill>
                  <a:schemeClr val="tx1"/>
                </a:solidFill>
                <a:latin typeface="Times New Roman" pitchFamily="18" charset="0"/>
              </a:rPr>
              <a:t> </a:t>
            </a:r>
            <a:r>
              <a:rPr kumimoji="1" lang="it-IT" sz="2800"/>
              <a:t>gli </a:t>
            </a:r>
            <a:r>
              <a:rPr kumimoji="1" lang="it-IT" sz="2800" b="1">
                <a:effectLst>
                  <a:outerShdw blurRad="38100" dist="38100" dir="2700000" algn="tl">
                    <a:srgbClr val="000000"/>
                  </a:outerShdw>
                </a:effectLst>
              </a:rPr>
              <a:t>ecosistemi </a:t>
            </a:r>
            <a:r>
              <a:rPr kumimoji="1" lang="it-IT" sz="2800"/>
              <a:t> seguono i </a:t>
            </a:r>
            <a:r>
              <a:rPr kumimoji="1" lang="it-IT" sz="2800" b="1">
                <a:effectLst>
                  <a:outerShdw blurRad="38100" dist="38100" dir="2700000" algn="tl">
                    <a:srgbClr val="000000"/>
                  </a:outerShdw>
                </a:effectLst>
              </a:rPr>
              <a:t>principi della termodinamica</a:t>
            </a:r>
          </a:p>
          <a:p>
            <a:pPr algn="just">
              <a:spcBef>
                <a:spcPct val="0"/>
              </a:spcBef>
              <a:defRPr/>
            </a:pPr>
            <a:endParaRPr kumimoji="1" lang="it-IT" sz="2800"/>
          </a:p>
          <a:p>
            <a:pPr algn="just">
              <a:spcBef>
                <a:spcPct val="0"/>
              </a:spcBef>
              <a:defRPr/>
            </a:pPr>
            <a:r>
              <a:rPr kumimoji="1" lang="it-IT" sz="2800"/>
              <a:t>E posto  che …</a:t>
            </a:r>
          </a:p>
          <a:p>
            <a:pPr algn="just">
              <a:spcBef>
                <a:spcPct val="0"/>
              </a:spcBef>
              <a:defRPr/>
            </a:pPr>
            <a:endParaRPr kumimoji="1" lang="it-IT" sz="2800"/>
          </a:p>
          <a:p>
            <a:pPr algn="just">
              <a:spcBef>
                <a:spcPct val="0"/>
              </a:spcBef>
              <a:buFontTx/>
              <a:buChar char="•"/>
              <a:defRPr/>
            </a:pPr>
            <a:r>
              <a:rPr kumimoji="1" lang="it-IT" sz="2800"/>
              <a:t> Un sistema </a:t>
            </a:r>
            <a:r>
              <a:rPr kumimoji="1" lang="it-IT" sz="2800" b="1"/>
              <a:t>isolato</a:t>
            </a:r>
            <a:r>
              <a:rPr kumimoji="1" lang="it-IT" sz="2800"/>
              <a:t> non scambia con il mondo esterno </a:t>
            </a:r>
            <a:r>
              <a:rPr kumimoji="1" lang="it-IT" sz="2800" b="1"/>
              <a:t>né energia né materiali.</a:t>
            </a:r>
            <a:endParaRPr kumimoji="1" lang="it-IT" sz="2800"/>
          </a:p>
          <a:p>
            <a:pPr algn="just">
              <a:spcBef>
                <a:spcPct val="0"/>
              </a:spcBef>
              <a:buFontTx/>
              <a:buChar char="•"/>
              <a:defRPr/>
            </a:pPr>
            <a:endParaRPr kumimoji="1" lang="it-IT" sz="2800"/>
          </a:p>
          <a:p>
            <a:pPr algn="just">
              <a:spcBef>
                <a:spcPct val="0"/>
              </a:spcBef>
              <a:buFontTx/>
              <a:buChar char="•"/>
              <a:defRPr/>
            </a:pPr>
            <a:r>
              <a:rPr kumimoji="1" lang="it-IT" sz="2800"/>
              <a:t> Un sistema </a:t>
            </a:r>
            <a:r>
              <a:rPr kumimoji="1" lang="it-IT" sz="2800" b="1"/>
              <a:t>chiuso</a:t>
            </a:r>
            <a:r>
              <a:rPr kumimoji="1" lang="it-IT" sz="2800"/>
              <a:t> scambia con il mondo esterno solo </a:t>
            </a:r>
            <a:r>
              <a:rPr kumimoji="1" lang="it-IT" sz="2800" b="1"/>
              <a:t>energia</a:t>
            </a:r>
            <a:r>
              <a:rPr kumimoji="1" lang="it-IT" sz="2800"/>
              <a:t> ma non </a:t>
            </a:r>
            <a:r>
              <a:rPr kumimoji="1" lang="it-IT" sz="2800" b="1"/>
              <a:t>materiali</a:t>
            </a:r>
            <a:r>
              <a:rPr kumimoji="1" lang="it-IT" sz="2800"/>
              <a:t>.</a:t>
            </a:r>
          </a:p>
          <a:p>
            <a:pPr algn="just">
              <a:spcBef>
                <a:spcPct val="0"/>
              </a:spcBef>
              <a:buFontTx/>
              <a:buChar char="•"/>
              <a:defRPr/>
            </a:pPr>
            <a:endParaRPr kumimoji="1" lang="it-IT" sz="2800"/>
          </a:p>
          <a:p>
            <a:pPr algn="just">
              <a:spcBef>
                <a:spcPct val="0"/>
              </a:spcBef>
              <a:buFontTx/>
              <a:buChar char="•"/>
              <a:defRPr/>
            </a:pPr>
            <a:r>
              <a:rPr kumimoji="1" lang="it-IT" sz="2800"/>
              <a:t> Un sistema </a:t>
            </a:r>
            <a:r>
              <a:rPr kumimoji="1" lang="it-IT" sz="2800" b="1"/>
              <a:t>aperto</a:t>
            </a:r>
            <a:r>
              <a:rPr kumimoji="1" lang="it-IT" sz="2800"/>
              <a:t> scambia con il mondo esterno </a:t>
            </a:r>
            <a:r>
              <a:rPr kumimoji="1" lang="it-IT" sz="2800" b="1"/>
              <a:t>sia energia che materiali …..</a:t>
            </a:r>
            <a:endParaRPr kumimoji="1" lang="it-IT" sz="2800"/>
          </a:p>
          <a:p>
            <a:pPr algn="just">
              <a:spcBef>
                <a:spcPct val="0"/>
              </a:spcBef>
              <a:defRPr/>
            </a:pPr>
            <a:endParaRPr kumimoji="1" lang="it-IT" sz="2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323850" y="633413"/>
            <a:ext cx="8569325"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3038" indent="-173038" algn="l" eaLnBrk="0" hangingPunct="0">
              <a:spcBef>
                <a:spcPct val="20000"/>
              </a:spcBef>
              <a:buClr>
                <a:schemeClr val="tx2"/>
              </a:buClr>
              <a:buChar char="•"/>
              <a:tabLst>
                <a:tab pos="173038" algn="l"/>
              </a:tabLst>
              <a:defRPr sz="3200">
                <a:solidFill>
                  <a:schemeClr val="tx1"/>
                </a:solidFill>
                <a:latin typeface="Arial" pitchFamily="34" charset="0"/>
              </a:defRPr>
            </a:lvl1pPr>
            <a:lvl2pPr marL="742950" indent="-285750" algn="l" eaLnBrk="0" hangingPunct="0">
              <a:spcBef>
                <a:spcPct val="20000"/>
              </a:spcBef>
              <a:buChar char="–"/>
              <a:tabLst>
                <a:tab pos="173038" algn="l"/>
              </a:tabLst>
              <a:defRPr sz="2800">
                <a:solidFill>
                  <a:schemeClr val="tx1"/>
                </a:solidFill>
                <a:latin typeface="Arial" pitchFamily="34" charset="0"/>
              </a:defRPr>
            </a:lvl2pPr>
            <a:lvl3pPr marL="1143000" indent="-228600" algn="l" eaLnBrk="0" hangingPunct="0">
              <a:spcBef>
                <a:spcPct val="20000"/>
              </a:spcBef>
              <a:buClr>
                <a:schemeClr val="tx2"/>
              </a:buClr>
              <a:buChar char="•"/>
              <a:tabLst>
                <a:tab pos="173038" algn="l"/>
              </a:tabLst>
              <a:defRPr sz="2400">
                <a:solidFill>
                  <a:schemeClr val="tx1"/>
                </a:solidFill>
                <a:latin typeface="Arial" pitchFamily="34" charset="0"/>
              </a:defRPr>
            </a:lvl3pPr>
            <a:lvl4pPr marL="1600200" indent="-228600" algn="l" eaLnBrk="0" hangingPunct="0">
              <a:spcBef>
                <a:spcPct val="20000"/>
              </a:spcBef>
              <a:buChar char="–"/>
              <a:tabLst>
                <a:tab pos="173038" algn="l"/>
              </a:tabLst>
              <a:defRPr sz="2000">
                <a:solidFill>
                  <a:schemeClr val="tx1"/>
                </a:solidFill>
                <a:latin typeface="Arial" pitchFamily="34" charset="0"/>
              </a:defRPr>
            </a:lvl4pPr>
            <a:lvl5pPr marL="2057400" indent="-228600" algn="l" eaLnBrk="0" hangingPunct="0">
              <a:spcBef>
                <a:spcPct val="20000"/>
              </a:spcBef>
              <a:buClr>
                <a:schemeClr val="tx2"/>
              </a:buClr>
              <a:buChar char="•"/>
              <a:tabLst>
                <a:tab pos="173038"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tabLst>
                <a:tab pos="173038"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tabLst>
                <a:tab pos="173038"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tabLst>
                <a:tab pos="173038"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tabLst>
                <a:tab pos="173038" algn="l"/>
              </a:tabLst>
              <a:defRPr sz="2000">
                <a:solidFill>
                  <a:schemeClr val="tx1"/>
                </a:solidFill>
                <a:latin typeface="Arial" pitchFamily="34" charset="0"/>
              </a:defRPr>
            </a:lvl9pPr>
          </a:lstStyle>
          <a:p>
            <a:pPr algn="ctr" eaLnBrk="1" hangingPunct="1">
              <a:spcBef>
                <a:spcPct val="50000"/>
              </a:spcBef>
              <a:buClrTx/>
              <a:buFontTx/>
              <a:buNone/>
            </a:pPr>
            <a:r>
              <a:rPr kumimoji="1" lang="it-IT" altLang="it-IT" sz="1200" b="1">
                <a:solidFill>
                  <a:srgbClr val="FFFF00"/>
                </a:solidFill>
                <a:latin typeface="Comic Sans MS" pitchFamily="66" charset="0"/>
              </a:rPr>
              <a:t>QUESTIONARIO DI </a:t>
            </a:r>
            <a:endParaRPr kumimoji="1" lang="it-IT" altLang="it-IT" sz="1200">
              <a:solidFill>
                <a:srgbClr val="FFFF00"/>
              </a:solidFill>
              <a:latin typeface="Comic Sans MS" pitchFamily="66" charset="0"/>
            </a:endParaRPr>
          </a:p>
          <a:p>
            <a:pPr algn="ctr" eaLnBrk="1" hangingPunct="1">
              <a:spcBef>
                <a:spcPct val="50000"/>
              </a:spcBef>
              <a:buClrTx/>
              <a:buFontTx/>
              <a:buNone/>
            </a:pPr>
            <a:r>
              <a:rPr kumimoji="1" lang="it-IT" altLang="it-IT" sz="1200" b="1">
                <a:solidFill>
                  <a:srgbClr val="FFFF00"/>
                </a:solidFill>
                <a:latin typeface="Comic Sans MS" pitchFamily="66" charset="0"/>
              </a:rPr>
              <a:t>ECOLOGIA APPLICATA AI BENI CULTURALI</a:t>
            </a:r>
            <a:endParaRPr kumimoji="1" lang="it-IT" altLang="it-IT" sz="1200">
              <a:solidFill>
                <a:srgbClr val="FFFF00"/>
              </a:solidFill>
              <a:latin typeface="Comic Sans MS" pitchFamily="66" charset="0"/>
            </a:endParaRPr>
          </a:p>
          <a:p>
            <a:pPr algn="ctr" eaLnBrk="1" hangingPunct="1">
              <a:spcBef>
                <a:spcPct val="50000"/>
              </a:spcBef>
              <a:buClrTx/>
              <a:buFontTx/>
              <a:buNone/>
            </a:pPr>
            <a:r>
              <a:rPr kumimoji="1" lang="it-IT" altLang="it-IT" sz="1200">
                <a:solidFill>
                  <a:srgbClr val="FFFF00"/>
                </a:solidFill>
                <a:latin typeface="Comic Sans MS" pitchFamily="66" charset="0"/>
              </a:rPr>
              <a:t>M. Leis </a:t>
            </a:r>
          </a:p>
          <a:p>
            <a:pPr algn="ctr" eaLnBrk="1" hangingPunct="1">
              <a:spcBef>
                <a:spcPct val="50000"/>
              </a:spcBef>
              <a:buClrTx/>
              <a:buFontTx/>
              <a:buNone/>
            </a:pPr>
            <a:r>
              <a:rPr kumimoji="1" lang="it-IT" altLang="it-IT" sz="1200">
                <a:solidFill>
                  <a:srgbClr val="FFFF00"/>
                </a:solidFill>
                <a:latin typeface="Comic Sans MS" pitchFamily="66" charset="0"/>
              </a:rPr>
              <a:t>12.4.2011</a:t>
            </a:r>
          </a:p>
          <a:p>
            <a:pPr eaLnBrk="1" hangingPunct="1">
              <a:spcBef>
                <a:spcPct val="50000"/>
              </a:spcBef>
              <a:buClrTx/>
              <a:buFontTx/>
              <a:buNone/>
            </a:pPr>
            <a:r>
              <a:rPr kumimoji="1" lang="it-IT" altLang="it-IT" sz="1200">
                <a:solidFill>
                  <a:srgbClr val="FFFF00"/>
                </a:solidFill>
                <a:latin typeface="Comic Sans MS" pitchFamily="66" charset="0"/>
              </a:rPr>
              <a:t>Cognome e Nome……………………………………………………………………………….(stampatello)</a:t>
            </a:r>
          </a:p>
          <a:p>
            <a:pPr eaLnBrk="1" hangingPunct="1">
              <a:spcBef>
                <a:spcPct val="50000"/>
              </a:spcBef>
              <a:buClrTx/>
              <a:buFontTx/>
              <a:buNone/>
            </a:pPr>
            <a:r>
              <a:rPr kumimoji="1" lang="it-IT" altLang="it-IT" sz="1200">
                <a:solidFill>
                  <a:srgbClr val="FFFF00"/>
                </a:solidFill>
                <a:latin typeface="Comic Sans MS" pitchFamily="66" charset="0"/>
              </a:rPr>
              <a:t>Anno di Corso…………………………………………………………………</a:t>
            </a:r>
          </a:p>
          <a:p>
            <a:pPr eaLnBrk="1" hangingPunct="1">
              <a:spcBef>
                <a:spcPct val="50000"/>
              </a:spcBef>
              <a:buClrTx/>
              <a:buFontTx/>
              <a:buNone/>
            </a:pPr>
            <a:endParaRPr kumimoji="1" lang="it-IT" altLang="it-IT" sz="1200">
              <a:solidFill>
                <a:srgbClr val="FFFF00"/>
              </a:solidFill>
              <a:latin typeface="Comic Sans MS" pitchFamily="66" charset="0"/>
            </a:endParaRPr>
          </a:p>
          <a:p>
            <a:pPr eaLnBrk="1" hangingPunct="1">
              <a:spcBef>
                <a:spcPct val="50000"/>
              </a:spcBef>
              <a:buClrTx/>
              <a:buFontTx/>
              <a:buNone/>
            </a:pPr>
            <a:r>
              <a:rPr kumimoji="1" lang="it-IT" altLang="it-IT" sz="1200">
                <a:solidFill>
                  <a:srgbClr val="FFFF00"/>
                </a:solidFill>
                <a:latin typeface="Comic Sans MS" pitchFamily="66" charset="0"/>
              </a:rPr>
              <a:t>1. Un ecosistema è:</a:t>
            </a:r>
            <a:endParaRPr kumimoji="1" lang="it-IT" altLang="it-IT" sz="1200">
              <a:solidFill>
                <a:srgbClr val="FFFF00"/>
              </a:solidFill>
              <a:latin typeface="Comic Sans MS" pitchFamily="66" charset="0"/>
              <a:sym typeface="Wingdings" pitchFamily="2" charset="2"/>
            </a:endParaRPr>
          </a:p>
          <a:p>
            <a:pPr eaLnBrk="1" hangingPunct="1">
              <a:spcBef>
                <a:spcPct val="50000"/>
              </a:spcBef>
              <a:buClrTx/>
              <a:buFontTx/>
              <a:buNone/>
            </a:pPr>
            <a:r>
              <a:rPr kumimoji="1" lang="it-IT" altLang="it-IT" sz="1200">
                <a:solidFill>
                  <a:srgbClr val="FFFF00"/>
                </a:solidFill>
                <a:latin typeface="Comic Sans MS" pitchFamily="66" charset="0"/>
                <a:sym typeface="Wingdings" pitchFamily="2" charset="2"/>
              </a:rPr>
              <a:t></a:t>
            </a:r>
            <a:r>
              <a:rPr kumimoji="1" lang="it-IT" altLang="it-IT" sz="1200">
                <a:solidFill>
                  <a:srgbClr val="FFFF00"/>
                </a:solidFill>
                <a:latin typeface="Comic Sans MS" pitchFamily="66" charset="0"/>
              </a:rPr>
              <a:t> l’insieme di più comunità</a:t>
            </a:r>
            <a:endParaRPr kumimoji="1" lang="it-IT" altLang="it-IT" sz="1200">
              <a:solidFill>
                <a:srgbClr val="FFFF00"/>
              </a:solidFill>
              <a:latin typeface="Comic Sans MS" pitchFamily="66" charset="0"/>
              <a:sym typeface="Wingdings" pitchFamily="2" charset="2"/>
            </a:endParaRPr>
          </a:p>
          <a:p>
            <a:pPr eaLnBrk="1" hangingPunct="1">
              <a:spcBef>
                <a:spcPct val="50000"/>
              </a:spcBef>
              <a:buClrTx/>
              <a:buFontTx/>
              <a:buNone/>
            </a:pPr>
            <a:r>
              <a:rPr kumimoji="1" lang="it-IT" altLang="it-IT" sz="1200">
                <a:solidFill>
                  <a:srgbClr val="FFFF00"/>
                </a:solidFill>
                <a:latin typeface="Comic Sans MS" pitchFamily="66" charset="0"/>
                <a:sym typeface="Wingdings" pitchFamily="2" charset="2"/>
              </a:rPr>
              <a:t></a:t>
            </a:r>
            <a:r>
              <a:rPr kumimoji="1" lang="it-IT" altLang="it-IT" sz="1200">
                <a:solidFill>
                  <a:srgbClr val="FFFF00"/>
                </a:solidFill>
                <a:latin typeface="Comic Sans MS" pitchFamily="66" charset="0"/>
              </a:rPr>
              <a:t> l’insieme di una componente biotica e di una abiotica</a:t>
            </a:r>
            <a:endParaRPr kumimoji="1" lang="it-IT" altLang="it-IT" sz="1200">
              <a:solidFill>
                <a:srgbClr val="FFFF00"/>
              </a:solidFill>
              <a:latin typeface="Comic Sans MS" pitchFamily="66" charset="0"/>
              <a:sym typeface="Wingdings" pitchFamily="2" charset="2"/>
            </a:endParaRPr>
          </a:p>
          <a:p>
            <a:pPr eaLnBrk="1" hangingPunct="1">
              <a:spcBef>
                <a:spcPct val="50000"/>
              </a:spcBef>
              <a:buClrTx/>
              <a:buFontTx/>
              <a:buNone/>
            </a:pPr>
            <a:r>
              <a:rPr kumimoji="1" lang="it-IT" altLang="it-IT" sz="1200">
                <a:solidFill>
                  <a:srgbClr val="FFFF00"/>
                </a:solidFill>
                <a:latin typeface="Comic Sans MS" pitchFamily="66" charset="0"/>
              </a:rPr>
              <a:t>l’insieme di più individui interagenti tra loro</a:t>
            </a:r>
          </a:p>
          <a:p>
            <a:pPr eaLnBrk="1" hangingPunct="1">
              <a:spcBef>
                <a:spcPct val="50000"/>
              </a:spcBef>
              <a:buClrTx/>
              <a:buFontTx/>
              <a:buNone/>
            </a:pPr>
            <a:endParaRPr kumimoji="1" lang="it-IT" altLang="it-IT" sz="1200">
              <a:solidFill>
                <a:srgbClr val="FFFF00"/>
              </a:solidFill>
              <a:latin typeface="Comic Sans MS" pitchFamily="66" charset="0"/>
            </a:endParaRPr>
          </a:p>
          <a:p>
            <a:pPr eaLnBrk="1" hangingPunct="1">
              <a:spcBef>
                <a:spcPct val="50000"/>
              </a:spcBef>
              <a:buClrTx/>
              <a:buFontTx/>
              <a:buNone/>
            </a:pPr>
            <a:r>
              <a:rPr kumimoji="1" lang="it-IT" altLang="it-IT" sz="1200">
                <a:solidFill>
                  <a:srgbClr val="FFFF00"/>
                </a:solidFill>
                <a:latin typeface="Comic Sans MS" pitchFamily="66" charset="0"/>
              </a:rPr>
              <a:t>2. Una comunità è:</a:t>
            </a:r>
            <a:endParaRPr kumimoji="1" lang="it-IT" altLang="it-IT" sz="1200">
              <a:solidFill>
                <a:srgbClr val="FFFF00"/>
              </a:solidFill>
              <a:latin typeface="Comic Sans MS" pitchFamily="66" charset="0"/>
              <a:sym typeface="Wingdings" pitchFamily="2" charset="2"/>
            </a:endParaRPr>
          </a:p>
          <a:p>
            <a:pPr eaLnBrk="1" hangingPunct="1">
              <a:spcBef>
                <a:spcPct val="50000"/>
              </a:spcBef>
              <a:buClrTx/>
              <a:buFontTx/>
              <a:buNone/>
            </a:pPr>
            <a:r>
              <a:rPr kumimoji="1" lang="it-IT" altLang="it-IT" sz="1200">
                <a:solidFill>
                  <a:srgbClr val="FFFF00"/>
                </a:solidFill>
                <a:latin typeface="Comic Sans MS" pitchFamily="66" charset="0"/>
                <a:sym typeface="Wingdings" pitchFamily="2" charset="2"/>
              </a:rPr>
              <a:t></a:t>
            </a:r>
            <a:r>
              <a:rPr kumimoji="1" lang="it-IT" altLang="it-IT" sz="1200">
                <a:solidFill>
                  <a:srgbClr val="FFFF00"/>
                </a:solidFill>
                <a:latin typeface="Comic Sans MS" pitchFamily="66" charset="0"/>
              </a:rPr>
              <a:t> un insieme di organismi della stessa specie </a:t>
            </a:r>
            <a:endParaRPr kumimoji="1" lang="it-IT" altLang="it-IT" sz="1200">
              <a:solidFill>
                <a:srgbClr val="FFFF00"/>
              </a:solidFill>
              <a:latin typeface="Comic Sans MS" pitchFamily="66" charset="0"/>
              <a:sym typeface="Wingdings" pitchFamily="2" charset="2"/>
            </a:endParaRPr>
          </a:p>
          <a:p>
            <a:pPr eaLnBrk="1" hangingPunct="1">
              <a:spcBef>
                <a:spcPct val="50000"/>
              </a:spcBef>
              <a:buClrTx/>
              <a:buFontTx/>
              <a:buNone/>
            </a:pPr>
            <a:r>
              <a:rPr kumimoji="1" lang="it-IT" altLang="it-IT" sz="1200">
                <a:solidFill>
                  <a:srgbClr val="FFFF00"/>
                </a:solidFill>
                <a:latin typeface="Comic Sans MS" pitchFamily="66" charset="0"/>
                <a:sym typeface="Wingdings" pitchFamily="2" charset="2"/>
              </a:rPr>
              <a:t></a:t>
            </a:r>
            <a:r>
              <a:rPr kumimoji="1" lang="it-IT" altLang="it-IT" sz="1200">
                <a:solidFill>
                  <a:srgbClr val="FFFF00"/>
                </a:solidFill>
                <a:latin typeface="Comic Sans MS" pitchFamily="66" charset="0"/>
              </a:rPr>
              <a:t> un’associazione di organismi che convivono nello stesso ambiente</a:t>
            </a:r>
            <a:endParaRPr kumimoji="1" lang="it-IT" altLang="it-IT" sz="1200">
              <a:solidFill>
                <a:srgbClr val="FFFF00"/>
              </a:solidFill>
              <a:latin typeface="Comic Sans MS" pitchFamily="66" charset="0"/>
              <a:sym typeface="Wingdings" pitchFamily="2" charset="2"/>
            </a:endParaRPr>
          </a:p>
          <a:p>
            <a:pPr eaLnBrk="1" hangingPunct="1">
              <a:spcBef>
                <a:spcPct val="50000"/>
              </a:spcBef>
              <a:buClrTx/>
              <a:buFontTx/>
              <a:buNone/>
            </a:pPr>
            <a:r>
              <a:rPr kumimoji="1" lang="it-IT" altLang="it-IT" sz="1200">
                <a:solidFill>
                  <a:srgbClr val="FFFF00"/>
                </a:solidFill>
                <a:latin typeface="Comic Sans MS" pitchFamily="66" charset="0"/>
              </a:rPr>
              <a:t>un complesso di piante</a:t>
            </a:r>
          </a:p>
          <a:p>
            <a:pPr eaLnBrk="1" hangingPunct="1">
              <a:spcBef>
                <a:spcPct val="50000"/>
              </a:spcBef>
              <a:buClrTx/>
              <a:buFontTx/>
              <a:buNone/>
            </a:pPr>
            <a:endParaRPr kumimoji="1" lang="it-IT" altLang="it-IT" sz="1200">
              <a:solidFill>
                <a:srgbClr val="FFFF00"/>
              </a:solidFill>
              <a:latin typeface="Comic Sans MS" pitchFamily="66" charset="0"/>
            </a:endParaRPr>
          </a:p>
          <a:p>
            <a:pPr eaLnBrk="1" hangingPunct="1">
              <a:spcBef>
                <a:spcPct val="50000"/>
              </a:spcBef>
              <a:buClrTx/>
              <a:buFontTx/>
              <a:buNone/>
            </a:pPr>
            <a:r>
              <a:rPr kumimoji="1" lang="it-IT" altLang="it-IT" sz="1200">
                <a:solidFill>
                  <a:srgbClr val="FFFF00"/>
                </a:solidFill>
                <a:latin typeface="Comic Sans MS" pitchFamily="66" charset="0"/>
              </a:rPr>
              <a:t>3. Per “World Heritage List” si intende:</a:t>
            </a:r>
          </a:p>
          <a:p>
            <a:pPr eaLnBrk="1" hangingPunct="1">
              <a:spcBef>
                <a:spcPct val="50000"/>
              </a:spcBef>
              <a:buClrTx/>
              <a:buFontTx/>
              <a:buNone/>
            </a:pPr>
            <a:r>
              <a:rPr kumimoji="1" lang="it-IT" altLang="it-IT" sz="1200">
                <a:solidFill>
                  <a:srgbClr val="FFFF00"/>
                </a:solidFill>
                <a:latin typeface="Comic Sans MS" pitchFamily="66" charset="0"/>
              </a:rPr>
              <a:t>……………………………………………………………………………………………………………………………………………………</a:t>
            </a:r>
          </a:p>
          <a:p>
            <a:pPr eaLnBrk="1" hangingPunct="1">
              <a:spcBef>
                <a:spcPct val="50000"/>
              </a:spcBef>
              <a:buClrTx/>
              <a:buFontTx/>
              <a:buNone/>
            </a:pPr>
            <a:endParaRPr kumimoji="1" lang="it-IT" altLang="it-IT" sz="1200">
              <a:solidFill>
                <a:srgbClr val="FFFF00"/>
              </a:solidFill>
              <a:latin typeface="Comic Sans MS" pitchFamily="66" charset="0"/>
            </a:endParaRPr>
          </a:p>
          <a:p>
            <a:pPr eaLnBrk="1" hangingPunct="1">
              <a:spcBef>
                <a:spcPct val="50000"/>
              </a:spcBef>
              <a:buClrTx/>
              <a:buFontTx/>
              <a:buNone/>
            </a:pPr>
            <a:r>
              <a:rPr kumimoji="1" lang="it-IT" altLang="it-IT" sz="1200">
                <a:solidFill>
                  <a:srgbClr val="FFFF00"/>
                </a:solidFill>
                <a:latin typeface="Comic Sans MS" pitchFamily="66" charset="0"/>
              </a:rPr>
              <a:t>4. Descrivi il significato di “Territorio Museo”:</a:t>
            </a:r>
          </a:p>
          <a:p>
            <a:pPr eaLnBrk="1" hangingPunct="1">
              <a:spcBef>
                <a:spcPct val="50000"/>
              </a:spcBef>
              <a:buClrTx/>
              <a:buFontTx/>
              <a:buNone/>
            </a:pPr>
            <a:r>
              <a:rPr kumimoji="1" lang="it-IT" altLang="it-IT" sz="1200">
                <a:solidFill>
                  <a:srgbClr val="FFFF00"/>
                </a:solidFill>
                <a:latin typeface="Comic Sans MS" pitchFamily="66" charset="0"/>
              </a:rPr>
              <a:t>……………………………………………………………………………………………………………………………………………………</a:t>
            </a:r>
          </a:p>
          <a:p>
            <a:pPr eaLnBrk="1" hangingPunct="1">
              <a:spcBef>
                <a:spcPct val="0"/>
              </a:spcBef>
              <a:buClrTx/>
              <a:buFontTx/>
              <a:buNone/>
            </a:pPr>
            <a:endParaRPr kumimoji="1" lang="it-IT" altLang="it-IT" sz="1200">
              <a:latin typeface="Comic Sans MS" pitchFamily="66" charset="0"/>
              <a:cs typeface="Times New Roman" pitchFamily="18" charset="0"/>
              <a:sym typeface="Wingdings" pitchFamily="2" charset="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186" name="Rectangle 2"/>
          <p:cNvSpPr>
            <a:spLocks noChangeArrowheads="1"/>
          </p:cNvSpPr>
          <p:nvPr/>
        </p:nvSpPr>
        <p:spPr bwMode="auto">
          <a:xfrm>
            <a:off x="250825" y="-261938"/>
            <a:ext cx="8893175" cy="6986588"/>
          </a:xfrm>
          <a:prstGeom prst="rect">
            <a:avLst/>
          </a:prstGeom>
          <a:noFill/>
          <a:ln w="9525">
            <a:noFill/>
            <a:miter lim="800000"/>
            <a:headEnd/>
            <a:tailEnd/>
          </a:ln>
          <a:effectLst/>
        </p:spPr>
        <p:txBody>
          <a:bodyPr anchor="ctr">
            <a:spAutoFit/>
          </a:bodyPr>
          <a:lstStyle/>
          <a:p>
            <a:pPr>
              <a:spcBef>
                <a:spcPct val="0"/>
              </a:spcBef>
              <a:defRPr/>
            </a:pPr>
            <a:endParaRPr kumimoji="1" lang="it-IT" dirty="0"/>
          </a:p>
          <a:p>
            <a:pPr>
              <a:spcBef>
                <a:spcPct val="0"/>
              </a:spcBef>
              <a:defRPr/>
            </a:pPr>
            <a:r>
              <a:rPr kumimoji="1" lang="it-IT" b="1" dirty="0"/>
              <a:t>I sistemi ecologici = ECOSISTEMI </a:t>
            </a:r>
          </a:p>
          <a:p>
            <a:pPr>
              <a:spcBef>
                <a:spcPct val="0"/>
              </a:spcBef>
              <a:defRPr/>
            </a:pPr>
            <a:r>
              <a:rPr kumimoji="1" lang="it-IT" b="1" dirty="0"/>
              <a:t>sono sistemi aperti</a:t>
            </a:r>
            <a:endParaRPr kumimoji="1" lang="it-IT" dirty="0"/>
          </a:p>
          <a:p>
            <a:pPr>
              <a:spcBef>
                <a:spcPct val="0"/>
              </a:spcBef>
              <a:defRPr/>
            </a:pPr>
            <a:endParaRPr kumimoji="1" lang="it-IT" dirty="0"/>
          </a:p>
          <a:p>
            <a:pPr>
              <a:spcBef>
                <a:spcPct val="0"/>
              </a:spcBef>
              <a:defRPr/>
            </a:pPr>
            <a:r>
              <a:rPr kumimoji="1" lang="it-IT" dirty="0"/>
              <a:t>Dove avviene uno scambio di MATERIA ed ENERGIA</a:t>
            </a:r>
          </a:p>
          <a:p>
            <a:pPr>
              <a:spcBef>
                <a:spcPct val="0"/>
              </a:spcBef>
              <a:defRPr/>
            </a:pPr>
            <a:r>
              <a:rPr kumimoji="1" lang="it-IT" dirty="0"/>
              <a:t> </a:t>
            </a:r>
          </a:p>
          <a:p>
            <a:pPr>
              <a:spcBef>
                <a:spcPct val="0"/>
              </a:spcBef>
              <a:defRPr/>
            </a:pPr>
            <a:r>
              <a:rPr kumimoji="1" lang="it-IT" dirty="0"/>
              <a:t>Quello che può variare è </a:t>
            </a:r>
          </a:p>
          <a:p>
            <a:pPr>
              <a:spcBef>
                <a:spcPct val="0"/>
              </a:spcBef>
              <a:defRPr/>
            </a:pPr>
            <a:r>
              <a:rPr kumimoji="1" lang="it-IT" dirty="0"/>
              <a:t>la </a:t>
            </a:r>
            <a:r>
              <a:rPr kumimoji="1" lang="it-IT" b="1" dirty="0">
                <a:effectLst>
                  <a:outerShdw blurRad="38100" dist="38100" dir="2700000" algn="tl">
                    <a:srgbClr val="000000"/>
                  </a:outerShdw>
                </a:effectLst>
              </a:rPr>
              <a:t>quantità di energia o di materia</a:t>
            </a:r>
            <a:r>
              <a:rPr kumimoji="1" lang="it-IT" dirty="0"/>
              <a:t> scambiata</a:t>
            </a:r>
          </a:p>
          <a:p>
            <a:pPr>
              <a:spcBef>
                <a:spcPct val="0"/>
              </a:spcBef>
              <a:defRPr/>
            </a:pPr>
            <a:r>
              <a:rPr kumimoji="1" lang="it-IT" dirty="0"/>
              <a:t> </a:t>
            </a:r>
          </a:p>
          <a:p>
            <a:pPr>
              <a:spcBef>
                <a:spcPct val="0"/>
              </a:spcBef>
              <a:defRPr/>
            </a:pPr>
            <a:r>
              <a:rPr kumimoji="1" lang="it-IT" dirty="0"/>
              <a:t>Ad esempio l'ecosistema prato si regge quasi esclusivamente sull’energia trasformata al suo interno dalla </a:t>
            </a:r>
            <a:r>
              <a:rPr kumimoji="1" lang="it-IT" dirty="0" err="1"/>
              <a:t>……</a:t>
            </a:r>
            <a:r>
              <a:rPr kumimoji="1" lang="it-IT" dirty="0"/>
              <a:t> </a:t>
            </a:r>
            <a:r>
              <a:rPr kumimoji="1" lang="it-IT" b="1" dirty="0">
                <a:effectLst>
                  <a:outerShdw blurRad="38100" dist="38100" dir="2700000" algn="tl">
                    <a:srgbClr val="000000"/>
                  </a:outerShdw>
                </a:effectLst>
              </a:rPr>
              <a:t>fotosintesi clorofilliana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605186">
                                            <p:txEl>
                                              <p:pRg st="9" end="9"/>
                                            </p:txEl>
                                          </p:spTgt>
                                        </p:tgtEl>
                                        <p:attrNameLst>
                                          <p:attrName>style.visibility</p:attrName>
                                        </p:attrNameLst>
                                      </p:cBhvr>
                                      <p:to>
                                        <p:strVal val="visible"/>
                                      </p:to>
                                    </p:set>
                                    <p:animEffect transition="in" filter="strips(downRight)">
                                      <p:cBhvr>
                                        <p:cTn id="7" dur="1000"/>
                                        <p:tgtEl>
                                          <p:spTgt spid="605186">
                                            <p:txEl>
                                              <p:pRg st="9" end="9"/>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mph" presetSubtype="2" fill="hold" nodeType="clickEffect">
                                  <p:stCondLst>
                                    <p:cond delay="0"/>
                                  </p:stCondLst>
                                  <p:childTnLst>
                                    <p:anim to="1.5" calcmode="lin" valueType="num">
                                      <p:cBhvr override="childStyle">
                                        <p:cTn id="11" dur="2000" fill="hold"/>
                                        <p:tgtEl>
                                          <p:spTgt spid="605186">
                                            <p:txEl>
                                              <p:pRg st="2" end="2"/>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contenuto 2"/>
          <p:cNvSpPr>
            <a:spLocks noGrp="1"/>
          </p:cNvSpPr>
          <p:nvPr>
            <p:ph idx="1"/>
          </p:nvPr>
        </p:nvSpPr>
        <p:spPr>
          <a:xfrm>
            <a:off x="250825" y="333375"/>
            <a:ext cx="8642350" cy="5184775"/>
          </a:xfrm>
        </p:spPr>
        <p:txBody>
          <a:bodyPr/>
          <a:lstStyle/>
          <a:p>
            <a:pPr algn="just" eaLnBrk="1" hangingPunct="1"/>
            <a:r>
              <a:rPr lang="it-IT" altLang="it-IT" smtClean="0">
                <a:solidFill>
                  <a:srgbClr val="FFFF00"/>
                </a:solidFill>
                <a:latin typeface="Comic Sans MS" pitchFamily="66" charset="0"/>
              </a:rPr>
              <a:t>L’ energia che gli organismi fotosintetici rendono disponibile per la comunità in un certo tempo è detta </a:t>
            </a:r>
            <a:r>
              <a:rPr lang="it-IT" altLang="it-IT" b="1" smtClean="0">
                <a:solidFill>
                  <a:srgbClr val="FFFF00"/>
                </a:solidFill>
                <a:latin typeface="Comic Sans MS" pitchFamily="66" charset="0"/>
              </a:rPr>
              <a:t>produttività primaria netta</a:t>
            </a:r>
            <a:r>
              <a:rPr lang="it-IT" altLang="it-IT" smtClean="0">
                <a:solidFill>
                  <a:srgbClr val="FFFF00"/>
                </a:solidFill>
                <a:latin typeface="Comic Sans MS" pitchFamily="66" charset="0"/>
              </a:rPr>
              <a:t>: corrisponde al numero di esseri viventi che un ecosistema può sostenere.</a:t>
            </a:r>
          </a:p>
          <a:p>
            <a:pPr algn="just" eaLnBrk="1" hangingPunct="1"/>
            <a:r>
              <a:rPr lang="it-IT" altLang="it-IT" smtClean="0">
                <a:solidFill>
                  <a:srgbClr val="FFFF00"/>
                </a:solidFill>
                <a:latin typeface="Comic Sans MS" pitchFamily="66" charset="0"/>
              </a:rPr>
              <a:t>E’ influenzata da </a:t>
            </a:r>
            <a:r>
              <a:rPr lang="it-IT" altLang="it-IT" b="1" smtClean="0">
                <a:solidFill>
                  <a:srgbClr val="FFFF00"/>
                </a:solidFill>
                <a:latin typeface="Comic Sans MS" pitchFamily="66" charset="0"/>
              </a:rPr>
              <a:t>variabili ambientali </a:t>
            </a:r>
            <a:r>
              <a:rPr lang="it-IT" altLang="it-IT" smtClean="0">
                <a:solidFill>
                  <a:srgbClr val="FFFF00"/>
                </a:solidFill>
                <a:latin typeface="Comic Sans MS" pitchFamily="66" charset="0"/>
              </a:rPr>
              <a:t>o fattori quali: disponibilità di nutrienti necessari ai produttori, quantità di luce solare, presenza di acqua e temperatura.</a:t>
            </a:r>
          </a:p>
          <a:p>
            <a:pPr algn="just" eaLnBrk="1" hangingPunct="1"/>
            <a:r>
              <a:rPr lang="it-IT" altLang="it-IT" smtClean="0">
                <a:solidFill>
                  <a:srgbClr val="FFFF00"/>
                </a:solidFill>
                <a:latin typeface="Comic Sans MS" pitchFamily="66" charset="0"/>
              </a:rPr>
              <a:t>E’ misurabile in unità di energia (calorie) per superficie su tempo (m/s) o peso secco (</a:t>
            </a:r>
            <a:r>
              <a:rPr lang="it-IT" altLang="it-IT" b="1" smtClean="0">
                <a:solidFill>
                  <a:srgbClr val="FFFF00"/>
                </a:solidFill>
                <a:latin typeface="Comic Sans MS" pitchFamily="66" charset="0"/>
              </a:rPr>
              <a:t>biomassa</a:t>
            </a:r>
            <a:r>
              <a:rPr lang="it-IT" altLang="it-IT" smtClean="0">
                <a:solidFill>
                  <a:srgbClr val="FFFF00"/>
                </a:solidFill>
                <a:latin typeface="Comic Sans MS" pitchFamily="66" charset="0"/>
              </a:rPr>
              <a:t>).</a:t>
            </a:r>
          </a:p>
          <a:p>
            <a:pPr algn="just" eaLnBrk="1" hangingPunct="1"/>
            <a:endParaRPr lang="it-IT" altLang="it-IT"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ChangeArrowheads="1"/>
          </p:cNvSpPr>
          <p:nvPr/>
        </p:nvSpPr>
        <p:spPr bwMode="auto">
          <a:xfrm>
            <a:off x="0" y="404813"/>
            <a:ext cx="9144000" cy="3935412"/>
          </a:xfrm>
          <a:prstGeom prst="rect">
            <a:avLst/>
          </a:prstGeom>
          <a:noFill/>
          <a:ln w="9525">
            <a:noFill/>
            <a:miter lim="800000"/>
            <a:headEnd/>
            <a:tailEnd/>
          </a:ln>
          <a:effectLst/>
        </p:spPr>
        <p:txBody>
          <a:bodyPr>
            <a:spAutoFit/>
          </a:bodyPr>
          <a:lstStyle/>
          <a:p>
            <a:pPr>
              <a:spcBef>
                <a:spcPct val="0"/>
              </a:spcBef>
              <a:defRPr/>
            </a:pPr>
            <a:r>
              <a:rPr kumimoji="1" lang="it-IT" sz="2800" b="1" dirty="0">
                <a:effectLst>
                  <a:outerShdw blurRad="38100" dist="38100" dir="2700000" algn="tl">
                    <a:srgbClr val="000000"/>
                  </a:outerShdw>
                </a:effectLst>
              </a:rPr>
              <a:t>L’ENERGIA </a:t>
            </a:r>
            <a:r>
              <a:rPr kumimoji="1" lang="it-IT" sz="2800" dirty="0"/>
              <a:t>assimilata dalle piante e fissata nelle piante prende invece il nome di </a:t>
            </a:r>
          </a:p>
          <a:p>
            <a:pPr>
              <a:spcBef>
                <a:spcPct val="0"/>
              </a:spcBef>
              <a:defRPr/>
            </a:pPr>
            <a:endParaRPr kumimoji="1" lang="it-IT" sz="2800" dirty="0"/>
          </a:p>
          <a:p>
            <a:pPr>
              <a:spcBef>
                <a:spcPct val="0"/>
              </a:spcBef>
              <a:defRPr/>
            </a:pPr>
            <a:r>
              <a:rPr kumimoji="1" lang="it-IT" sz="2800" b="1" dirty="0">
                <a:effectLst>
                  <a:outerShdw blurRad="38100" dist="38100" dir="2700000" algn="tl">
                    <a:srgbClr val="000000"/>
                  </a:outerShdw>
                </a:effectLst>
              </a:rPr>
              <a:t>PRODUZIONE PRIMARIA LORDA = quantità di materia organica prodotta per fotosintesi</a:t>
            </a:r>
          </a:p>
          <a:p>
            <a:pPr>
              <a:spcBef>
                <a:spcPct val="0"/>
              </a:spcBef>
              <a:defRPr/>
            </a:pPr>
            <a:endParaRPr kumimoji="1" lang="it-IT" sz="2800" b="1" dirty="0">
              <a:effectLst>
                <a:outerShdw blurRad="38100" dist="38100" dir="2700000" algn="tl">
                  <a:srgbClr val="000000"/>
                </a:outerShdw>
              </a:effectLst>
            </a:endParaRPr>
          </a:p>
          <a:p>
            <a:pPr>
              <a:spcBef>
                <a:spcPct val="0"/>
              </a:spcBef>
              <a:defRPr/>
            </a:pPr>
            <a:r>
              <a:rPr kumimoji="1" lang="it-IT" sz="2800" dirty="0"/>
              <a:t>Il tutto viene innescato dalla </a:t>
            </a:r>
            <a:r>
              <a:rPr kumimoji="1" lang="it-IT" sz="2800" b="1" dirty="0">
                <a:effectLst>
                  <a:outerShdw blurRad="38100" dist="38100" dir="2700000" algn="tl">
                    <a:srgbClr val="000000"/>
                  </a:outerShdw>
                </a:effectLst>
              </a:rPr>
              <a:t>luce solare</a:t>
            </a:r>
            <a:r>
              <a:rPr kumimoji="1" lang="it-IT" sz="2800" dirty="0"/>
              <a:t> che arriva sulla terra ad una velocità costante </a:t>
            </a:r>
          </a:p>
          <a:p>
            <a:pPr>
              <a:spcBef>
                <a:spcPct val="0"/>
              </a:spcBef>
              <a:defRPr/>
            </a:pPr>
            <a:r>
              <a:rPr kumimoji="1" lang="it-IT" sz="2800" dirty="0"/>
              <a:t>di </a:t>
            </a:r>
            <a:r>
              <a:rPr kumimoji="1" lang="it-IT" sz="2800" b="1" dirty="0">
                <a:effectLst>
                  <a:outerShdw blurRad="38100" dist="38100" dir="2700000" algn="tl">
                    <a:srgbClr val="000000"/>
                  </a:outerShdw>
                </a:effectLst>
              </a:rPr>
              <a:t>2 </a:t>
            </a:r>
            <a:r>
              <a:rPr kumimoji="1" lang="it-IT" sz="2800" b="1" dirty="0" err="1">
                <a:effectLst>
                  <a:outerShdw blurRad="38100" dist="38100" dir="2700000" algn="tl">
                    <a:srgbClr val="000000"/>
                  </a:outerShdw>
                </a:effectLst>
              </a:rPr>
              <a:t>cal</a:t>
            </a:r>
            <a:r>
              <a:rPr kumimoji="1" lang="it-IT" sz="2800" b="1" dirty="0">
                <a:effectLst>
                  <a:outerShdw blurRad="38100" dist="38100" dir="2700000" algn="tl">
                    <a:srgbClr val="000000"/>
                  </a:outerShdw>
                </a:effectLst>
              </a:rPr>
              <a:t>/cm</a:t>
            </a:r>
            <a:r>
              <a:rPr kumimoji="1" lang="it-IT" sz="2800" b="1" baseline="30000" dirty="0">
                <a:effectLst>
                  <a:outerShdw blurRad="38100" dist="38100" dir="2700000" algn="tl">
                    <a:srgbClr val="000000"/>
                  </a:outerShdw>
                </a:effectLst>
              </a:rPr>
              <a:t>2</a:t>
            </a:r>
            <a:r>
              <a:rPr kumimoji="1" lang="it-IT" sz="2800" b="1" dirty="0">
                <a:effectLst>
                  <a:outerShdw blurRad="38100" dist="38100" dir="2700000" algn="tl">
                    <a:srgbClr val="000000"/>
                  </a:outerShdw>
                </a:effectLst>
              </a:rPr>
              <a:t>/min</a:t>
            </a:r>
            <a:r>
              <a:rPr kumimoji="1" lang="en-US" sz="2800" b="1" dirty="0" err="1">
                <a:effectLst>
                  <a:outerShdw blurRad="38100" dist="38100" dir="2700000" algn="tl">
                    <a:srgbClr val="000000"/>
                  </a:outerShdw>
                </a:effectLst>
              </a:rPr>
              <a:t>uto</a:t>
            </a:r>
            <a:endParaRPr kumimoji="1" lang="it-IT" sz="2800" b="1" dirty="0">
              <a:effectLst>
                <a:outerShdw blurRad="38100" dist="38100" dir="2700000" algn="tl">
                  <a:srgbClr val="000000"/>
                </a:outerShdw>
              </a:effectLst>
            </a:endParaRPr>
          </a:p>
        </p:txBody>
      </p:sp>
      <p:pic>
        <p:nvPicPr>
          <p:cNvPr id="110595" name="Picture 3" descr="Fig"/>
          <p:cNvPicPr>
            <a:picLocks noChangeAspect="1" noChangeArrowheads="1"/>
          </p:cNvPicPr>
          <p:nvPr/>
        </p:nvPicPr>
        <p:blipFill>
          <a:blip r:embed="rId2">
            <a:extLst>
              <a:ext uri="{28A0092B-C50C-407E-A947-70E740481C1C}">
                <a14:useLocalDpi xmlns:a14="http://schemas.microsoft.com/office/drawing/2010/main" val="0"/>
              </a:ext>
            </a:extLst>
          </a:blip>
          <a:srcRect t="16486" b="2354"/>
          <a:stretch>
            <a:fillRect/>
          </a:stretch>
        </p:blipFill>
        <p:spPr bwMode="auto">
          <a:xfrm>
            <a:off x="0" y="4375150"/>
            <a:ext cx="9144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Rectangle 4"/>
          <p:cNvSpPr>
            <a:spLocks noChangeArrowheads="1"/>
          </p:cNvSpPr>
          <p:nvPr/>
        </p:nvSpPr>
        <p:spPr bwMode="auto">
          <a:xfrm>
            <a:off x="0" y="2224088"/>
            <a:ext cx="8893175" cy="2287587"/>
          </a:xfrm>
          <a:prstGeom prst="rect">
            <a:avLst/>
          </a:prstGeom>
          <a:noFill/>
          <a:ln w="9525">
            <a:noFill/>
            <a:miter lim="800000"/>
            <a:headEnd/>
            <a:tailEnd/>
          </a:ln>
          <a:effectLst/>
        </p:spPr>
        <p:txBody>
          <a:bodyPr anchor="ctr">
            <a:spAutoFit/>
          </a:bodyPr>
          <a:lstStyle/>
          <a:p>
            <a:pPr>
              <a:spcBef>
                <a:spcPct val="0"/>
              </a:spcBef>
              <a:defRPr/>
            </a:pPr>
            <a:r>
              <a:rPr kumimoji="1" lang="it-IT" sz="4800" b="1">
                <a:effectLst>
                  <a:outerShdw blurRad="38100" dist="38100" dir="2700000" algn="tl">
                    <a:srgbClr val="000000"/>
                  </a:outerShdw>
                </a:effectLst>
              </a:rPr>
              <a:t>Come funziona </a:t>
            </a:r>
          </a:p>
          <a:p>
            <a:pPr>
              <a:spcBef>
                <a:spcPct val="0"/>
              </a:spcBef>
              <a:defRPr/>
            </a:pPr>
            <a:r>
              <a:rPr kumimoji="1" lang="it-IT" sz="4800" b="1">
                <a:effectLst>
                  <a:outerShdw blurRad="38100" dist="38100" dir="2700000" algn="tl">
                    <a:srgbClr val="000000"/>
                  </a:outerShdw>
                </a:effectLst>
              </a:rPr>
              <a:t>un ECOSISTEMA ????</a:t>
            </a:r>
          </a:p>
          <a:p>
            <a:pPr>
              <a:spcBef>
                <a:spcPct val="0"/>
              </a:spcBef>
              <a:defRPr/>
            </a:pPr>
            <a:endParaRPr kumimoji="1" lang="it-IT" sz="4800" b="1">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42" name="Picture 4" descr="ecosis"/>
          <p:cNvPicPr>
            <a:picLocks noChangeAspect="1" noChangeArrowheads="1"/>
          </p:cNvPicPr>
          <p:nvPr/>
        </p:nvPicPr>
        <p:blipFill>
          <a:blip r:embed="rId2">
            <a:extLst>
              <a:ext uri="{28A0092B-C50C-407E-A947-70E740481C1C}">
                <a14:useLocalDpi xmlns:a14="http://schemas.microsoft.com/office/drawing/2010/main" val="0"/>
              </a:ext>
            </a:extLst>
          </a:blip>
          <a:srcRect b="842"/>
          <a:stretch>
            <a:fillRect/>
          </a:stretch>
        </p:blipFill>
        <p:spPr bwMode="auto">
          <a:xfrm>
            <a:off x="1979613" y="0"/>
            <a:ext cx="561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8754" name="Text Box 2"/>
          <p:cNvSpPr txBox="1">
            <a:spLocks noChangeArrowheads="1"/>
          </p:cNvSpPr>
          <p:nvPr/>
        </p:nvSpPr>
        <p:spPr bwMode="auto">
          <a:xfrm>
            <a:off x="250825" y="188913"/>
            <a:ext cx="8569325" cy="6297612"/>
          </a:xfrm>
          <a:prstGeom prst="rect">
            <a:avLst/>
          </a:prstGeom>
          <a:noFill/>
          <a:ln w="9525">
            <a:noFill/>
            <a:miter lim="800000"/>
            <a:headEnd/>
            <a:tailEnd/>
          </a:ln>
          <a:effectLst/>
        </p:spPr>
        <p:txBody>
          <a:bodyPr>
            <a:spAutoFit/>
          </a:bodyPr>
          <a:lstStyle/>
          <a:p>
            <a:pPr>
              <a:defRPr/>
            </a:pPr>
            <a:r>
              <a:rPr kumimoji="1" lang="it-IT" sz="2800" b="1">
                <a:effectLst>
                  <a:outerShdw blurRad="38100" dist="38100" dir="2700000" algn="tl">
                    <a:srgbClr val="000000"/>
                  </a:outerShdw>
                </a:effectLst>
              </a:rPr>
              <a:t>INOLTRE SUI VARI ORGANISMI AGISCONO DEI FATTORI CHE POSSIAMO CHIAMARE LIMITANTI</a:t>
            </a:r>
          </a:p>
          <a:p>
            <a:pPr algn="l">
              <a:defRPr/>
            </a:pPr>
            <a:endParaRPr kumimoji="1" lang="it-IT" sz="2800" b="1">
              <a:effectLst>
                <a:outerShdw blurRad="38100" dist="38100" dir="2700000" algn="tl">
                  <a:srgbClr val="000000"/>
                </a:outerShdw>
              </a:effectLst>
            </a:endParaRPr>
          </a:p>
          <a:p>
            <a:pPr algn="l">
              <a:defRPr/>
            </a:pPr>
            <a:r>
              <a:rPr kumimoji="1" lang="it-IT" sz="2800"/>
              <a:t>FATTORI LIMITANTI = Sono i fattori ambientali che condizionano                  </a:t>
            </a:r>
          </a:p>
          <a:p>
            <a:pPr algn="l">
              <a:defRPr/>
            </a:pPr>
            <a:endParaRPr kumimoji="1" lang="it-IT" sz="2800"/>
          </a:p>
          <a:p>
            <a:pPr algn="l">
              <a:defRPr/>
            </a:pPr>
            <a:endParaRPr kumimoji="1" lang="it-IT" sz="900"/>
          </a:p>
          <a:p>
            <a:pPr algn="just">
              <a:defRPr/>
            </a:pPr>
            <a:endParaRPr kumimoji="1" lang="it-IT" sz="900"/>
          </a:p>
          <a:p>
            <a:pPr algn="just">
              <a:defRPr/>
            </a:pPr>
            <a:r>
              <a:rPr kumimoji="1" lang="it-IT" sz="2800"/>
              <a:t>FATTORI = ACQUA - TEMPERATURA – SALINITA’ – LUCE – pH</a:t>
            </a:r>
          </a:p>
          <a:p>
            <a:pPr algn="l">
              <a:defRPr/>
            </a:pPr>
            <a:r>
              <a:rPr kumimoji="1" lang="it-IT" sz="2400"/>
              <a:t>XEROFILO –IGROFILO,  TERMOFILO, ALOFILO,</a:t>
            </a:r>
          </a:p>
          <a:p>
            <a:pPr algn="l">
              <a:defRPr/>
            </a:pPr>
            <a:r>
              <a:rPr kumimoji="1" lang="it-IT" sz="2400"/>
              <a:t>ACIDOFILO -BASOFILO</a:t>
            </a:r>
            <a:endParaRPr kumimoji="1" lang="it-IT" sz="2800"/>
          </a:p>
        </p:txBody>
      </p:sp>
      <p:sp>
        <p:nvSpPr>
          <p:cNvPr id="458756" name="Line 4"/>
          <p:cNvSpPr>
            <a:spLocks noChangeShapeType="1"/>
          </p:cNvSpPr>
          <p:nvPr/>
        </p:nvSpPr>
        <p:spPr bwMode="auto">
          <a:xfrm>
            <a:off x="3492500" y="3068638"/>
            <a:ext cx="1079500"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458757" name="Rectangle 5"/>
          <p:cNvSpPr>
            <a:spLocks noChangeArrowheads="1"/>
          </p:cNvSpPr>
          <p:nvPr/>
        </p:nvSpPr>
        <p:spPr bwMode="auto">
          <a:xfrm>
            <a:off x="179388" y="2852738"/>
            <a:ext cx="8713787" cy="1952625"/>
          </a:xfrm>
          <a:prstGeom prst="rect">
            <a:avLst/>
          </a:prstGeom>
          <a:noFill/>
          <a:ln w="9525">
            <a:noFill/>
            <a:miter lim="800000"/>
            <a:headEnd/>
            <a:tailEnd/>
          </a:ln>
          <a:effectLst/>
        </p:spPr>
        <p:txBody>
          <a:bodyPr>
            <a:spAutoFit/>
          </a:bodyPr>
          <a:lstStyle/>
          <a:p>
            <a:pPr algn="r">
              <a:defRPr/>
            </a:pPr>
            <a:r>
              <a:rPr kumimoji="1" lang="it-IT" b="1">
                <a:effectLst>
                  <a:outerShdw blurRad="38100" dist="38100" dir="2700000" algn="tl">
                    <a:srgbClr val="000000"/>
                  </a:outerShdw>
                </a:effectLst>
              </a:rPr>
              <a:t>INIBISCONO </a:t>
            </a:r>
            <a:r>
              <a:rPr kumimoji="1" lang="it-IT"/>
              <a:t> </a:t>
            </a:r>
          </a:p>
          <a:p>
            <a:pPr>
              <a:defRPr/>
            </a:pPr>
            <a:r>
              <a:rPr kumimoji="1" lang="it-IT"/>
              <a:t>la presenza di una specie biologica</a:t>
            </a:r>
          </a:p>
          <a:p>
            <a:pPr>
              <a:defRPr/>
            </a:pPr>
            <a:endParaRPr kumimoji="1" lang="it-IT"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56"/>
                                        </p:tgtEl>
                                        <p:attrNameLst>
                                          <p:attrName>style.visibility</p:attrName>
                                        </p:attrNameLst>
                                      </p:cBhvr>
                                      <p:to>
                                        <p:strVal val="visible"/>
                                      </p:to>
                                    </p:set>
                                    <p:anim calcmode="lin" valueType="num">
                                      <p:cBhvr additive="base">
                                        <p:cTn id="7" dur="500" fill="hold"/>
                                        <p:tgtEl>
                                          <p:spTgt spid="458756"/>
                                        </p:tgtEl>
                                        <p:attrNameLst>
                                          <p:attrName>ppt_x</p:attrName>
                                        </p:attrNameLst>
                                      </p:cBhvr>
                                      <p:tavLst>
                                        <p:tav tm="0">
                                          <p:val>
                                            <p:strVal val="0-#ppt_w/2"/>
                                          </p:val>
                                        </p:tav>
                                        <p:tav tm="100000">
                                          <p:val>
                                            <p:strVal val="#ppt_x"/>
                                          </p:val>
                                        </p:tav>
                                      </p:tavLst>
                                    </p:anim>
                                    <p:anim calcmode="lin" valueType="num">
                                      <p:cBhvr additive="base">
                                        <p:cTn id="8" dur="500" fill="hold"/>
                                        <p:tgtEl>
                                          <p:spTgt spid="4587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458757">
                                            <p:txEl>
                                              <p:pRg st="0" end="0"/>
                                            </p:txEl>
                                          </p:spTgt>
                                        </p:tgtEl>
                                        <p:attrNameLst>
                                          <p:attrName>style.visibility</p:attrName>
                                        </p:attrNameLst>
                                      </p:cBhvr>
                                      <p:to>
                                        <p:strVal val="visible"/>
                                      </p:to>
                                    </p:set>
                                    <p:animEffect transition="in" filter="dissolve">
                                      <p:cBhvr>
                                        <p:cTn id="13" dur="500"/>
                                        <p:tgtEl>
                                          <p:spTgt spid="458757">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58757">
                                            <p:txEl>
                                              <p:pRg st="1" end="1"/>
                                            </p:txEl>
                                          </p:spTgt>
                                        </p:tgtEl>
                                        <p:attrNameLst>
                                          <p:attrName>style.visibility</p:attrName>
                                        </p:attrNameLst>
                                      </p:cBhvr>
                                      <p:to>
                                        <p:strVal val="visible"/>
                                      </p:to>
                                    </p:set>
                                    <p:animEffect transition="in" filter="dissolve">
                                      <p:cBhvr>
                                        <p:cTn id="16" dur="500"/>
                                        <p:tgtEl>
                                          <p:spTgt spid="45875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58754">
                                            <p:txEl>
                                              <p:pRg st="6" end="6"/>
                                            </p:txEl>
                                          </p:spTgt>
                                        </p:tgtEl>
                                        <p:attrNameLst>
                                          <p:attrName>style.visibility</p:attrName>
                                        </p:attrNameLst>
                                      </p:cBhvr>
                                      <p:to>
                                        <p:strVal val="visible"/>
                                      </p:to>
                                    </p:set>
                                    <p:animEffect transition="in" filter="dissolve">
                                      <p:cBhvr>
                                        <p:cTn id="21" dur="500"/>
                                        <p:tgtEl>
                                          <p:spTgt spid="4587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6"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0" y="260350"/>
            <a:ext cx="8964613" cy="6664325"/>
          </a:xfrm>
          <a:prstGeom prst="rect">
            <a:avLst/>
          </a:prstGeom>
          <a:noFill/>
          <a:ln w="9525">
            <a:noFill/>
            <a:miter lim="800000"/>
            <a:headEnd/>
            <a:tailEnd/>
          </a:ln>
          <a:effectLst/>
        </p:spPr>
        <p:txBody>
          <a:bodyPr>
            <a:spAutoFit/>
          </a:bodyPr>
          <a:lstStyle/>
          <a:p>
            <a:pPr algn="l">
              <a:defRPr/>
            </a:pPr>
            <a:r>
              <a:rPr kumimoji="1" lang="it-IT" sz="2400"/>
              <a:t>MA I FATTORI LIMITANTI  AGISCONO  SECONDO:</a:t>
            </a:r>
          </a:p>
          <a:p>
            <a:pPr algn="l">
              <a:defRPr/>
            </a:pPr>
            <a:endParaRPr kumimoji="1" lang="it-IT" sz="2400"/>
          </a:p>
          <a:p>
            <a:pPr algn="l">
              <a:defRPr/>
            </a:pPr>
            <a:r>
              <a:rPr kumimoji="1" lang="it-IT" sz="2400" b="1">
                <a:effectLst>
                  <a:outerShdw blurRad="38100" dist="38100" dir="2700000" algn="tl">
                    <a:srgbClr val="000000"/>
                  </a:outerShdw>
                </a:effectLst>
              </a:rPr>
              <a:t>LEGGE DI LIEBIG (1840)</a:t>
            </a:r>
            <a:r>
              <a:rPr kumimoji="1" lang="it-IT" sz="2400"/>
              <a:t> spiega i meccanismi di crescita degli individui (ma ciò vale anche per le popolazioni) al variare della disponibilità dei fattori ecologici</a:t>
            </a:r>
          </a:p>
          <a:p>
            <a:pPr algn="l">
              <a:defRPr/>
            </a:pPr>
            <a:endParaRPr kumimoji="1" lang="it-IT" sz="2400"/>
          </a:p>
          <a:p>
            <a:pPr algn="l">
              <a:defRPr/>
            </a:pPr>
            <a:r>
              <a:rPr kumimoji="1" lang="it-IT" sz="2400"/>
              <a:t>E’ detta anche </a:t>
            </a:r>
            <a:r>
              <a:rPr kumimoji="1" lang="it-IT" sz="2400" b="1">
                <a:effectLst>
                  <a:outerShdw blurRad="38100" dist="38100" dir="2700000" algn="tl">
                    <a:srgbClr val="000000"/>
                  </a:outerShdw>
                </a:effectLst>
              </a:rPr>
              <a:t>L. del MINIMO</a:t>
            </a:r>
            <a:r>
              <a:rPr kumimoji="1" lang="it-IT" sz="2400" b="1"/>
              <a:t> = le sostanze essenziali divengono fattori limitanti</a:t>
            </a:r>
            <a:r>
              <a:rPr kumimoji="1" lang="it-IT" sz="2400"/>
              <a:t> quando sono in quantità minime esempi …….</a:t>
            </a:r>
          </a:p>
          <a:p>
            <a:pPr algn="l">
              <a:defRPr/>
            </a:pPr>
            <a:endParaRPr kumimoji="1" lang="it-IT" sz="2400"/>
          </a:p>
          <a:p>
            <a:pPr algn="l">
              <a:defRPr/>
            </a:pPr>
            <a:r>
              <a:rPr kumimoji="1" lang="it-IT" sz="2400"/>
              <a:t>Ampliata in tempi successivi, la legge del minimo spiega le modalità di crescita delle popolazioni negli ecosistemi: </a:t>
            </a:r>
            <a:r>
              <a:rPr kumimoji="1" lang="it-IT" sz="2400" i="1"/>
              <a:t>“ La crescita di un individuo o di una popolazione in un ecosistema è determinata dal fattore ecologico che è presente in quantità minore rispetto alle necessità”</a:t>
            </a:r>
            <a:endParaRPr kumimoji="1" lang="it-IT" sz="2400"/>
          </a:p>
        </p:txBody>
      </p:sp>
      <p:sp>
        <p:nvSpPr>
          <p:cNvPr id="114691" name="AutoShape 3"/>
          <p:cNvSpPr>
            <a:spLocks noChangeArrowheads="1"/>
          </p:cNvSpPr>
          <p:nvPr/>
        </p:nvSpPr>
        <p:spPr bwMode="auto">
          <a:xfrm>
            <a:off x="8243888" y="476250"/>
            <a:ext cx="503237" cy="144463"/>
          </a:xfrm>
          <a:prstGeom prst="rightArrow">
            <a:avLst>
              <a:gd name="adj1" fmla="val 50000"/>
              <a:gd name="adj2" fmla="val 87088"/>
            </a:avLst>
          </a:prstGeom>
          <a:solidFill>
            <a:srgbClr val="FFFF00"/>
          </a:solidFill>
          <a:ln w="9525">
            <a:solidFill>
              <a:schemeClr val="tx1"/>
            </a:solidFill>
            <a:miter lim="800000"/>
            <a:headEnd/>
            <a:tailEnd/>
          </a:ln>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250825" y="188913"/>
            <a:ext cx="8893175" cy="6481762"/>
          </a:xfrm>
          <a:prstGeom prst="rect">
            <a:avLst/>
          </a:prstGeom>
          <a:noFill/>
          <a:ln w="9525">
            <a:noFill/>
            <a:miter lim="800000"/>
            <a:headEnd/>
            <a:tailEnd/>
          </a:ln>
          <a:effectLst/>
        </p:spPr>
        <p:txBody>
          <a:bodyPr>
            <a:spAutoFit/>
          </a:bodyPr>
          <a:lstStyle/>
          <a:p>
            <a:pPr algn="l">
              <a:defRPr/>
            </a:pPr>
            <a:r>
              <a:rPr kumimoji="1" lang="it-IT" sz="2400" b="1">
                <a:effectLst>
                  <a:outerShdw blurRad="38100" dist="38100" dir="2700000" algn="tl">
                    <a:srgbClr val="000000"/>
                  </a:outerShdw>
                </a:effectLst>
              </a:rPr>
              <a:t>Ed anche:</a:t>
            </a:r>
          </a:p>
          <a:p>
            <a:pPr algn="l">
              <a:defRPr/>
            </a:pPr>
            <a:r>
              <a:rPr kumimoji="1" lang="it-IT" sz="2400" b="1">
                <a:effectLst>
                  <a:outerShdw blurRad="38100" dist="38100" dir="2700000" algn="tl">
                    <a:srgbClr val="000000"/>
                  </a:outerShdw>
                </a:effectLst>
              </a:rPr>
              <a:t>LEGGE DI SHELFORD – della TOLLERANZA</a:t>
            </a:r>
            <a:r>
              <a:rPr kumimoji="1" lang="it-IT" sz="2400"/>
              <a:t> –“</a:t>
            </a:r>
            <a:r>
              <a:rPr kumimoji="1" lang="it-IT" sz="2400" i="1"/>
              <a:t>Ogni organismo di fronte ai fattori ambientali ha un intervallo di tolleranza compresi tra un minimo e un massimo entro cui si colloca il suo optimum ecologico”. </a:t>
            </a:r>
          </a:p>
          <a:p>
            <a:pPr algn="l">
              <a:defRPr/>
            </a:pPr>
            <a:r>
              <a:rPr kumimoji="1" lang="it-IT" sz="2400"/>
              <a:t>Ogni specie ha un intervallo ottimale di crescita se il fattore ecologico si presenta </a:t>
            </a:r>
            <a:r>
              <a:rPr kumimoji="1" lang="it-IT" sz="2400" b="1"/>
              <a:t>ai valori ottimali</a:t>
            </a:r>
            <a:r>
              <a:rPr kumimoji="1" lang="it-IT" sz="2400"/>
              <a:t>; al di fuori di tali valori ottimali la specie ha possibilità di crescita ridotte, mentre al di fuori dei limiti di tolleranza una specie </a:t>
            </a:r>
            <a:r>
              <a:rPr kumimoji="1" lang="it-IT" sz="2400" b="1"/>
              <a:t>non può vivere. I </a:t>
            </a:r>
            <a:r>
              <a:rPr kumimoji="1" lang="it-IT" sz="2400"/>
              <a:t>fattori possono essere abiotici = componenti fisiche e chimiche (luce, suolo, acqua, vento, temperatura e sostanze nutrienti disponibili) o  biotici = tutti gli organismi viventi.</a:t>
            </a:r>
          </a:p>
          <a:p>
            <a:pPr algn="l">
              <a:defRPr/>
            </a:pPr>
            <a:r>
              <a:rPr kumimoji="1" lang="it-IT" sz="2400"/>
              <a:t>In SINTESI: gli organismi non hanno solo un </a:t>
            </a:r>
            <a:r>
              <a:rPr kumimoji="1" lang="it-IT" sz="2400" b="1"/>
              <a:t>minimo</a:t>
            </a:r>
            <a:r>
              <a:rPr kumimoji="1" lang="it-IT" sz="2400"/>
              <a:t> ma anche un </a:t>
            </a:r>
            <a:r>
              <a:rPr kumimoji="1" lang="it-IT" sz="2400" b="1"/>
              <a:t>massimo</a:t>
            </a:r>
            <a:r>
              <a:rPr kumimoji="1" lang="it-IT" sz="2400"/>
              <a:t> ecologico              esiste un OPTIMUM, un  RANGE</a:t>
            </a:r>
          </a:p>
        </p:txBody>
      </p:sp>
      <p:sp>
        <p:nvSpPr>
          <p:cNvPr id="115715" name="AutoShape 3"/>
          <p:cNvSpPr>
            <a:spLocks noChangeArrowheads="1"/>
          </p:cNvSpPr>
          <p:nvPr/>
        </p:nvSpPr>
        <p:spPr bwMode="auto">
          <a:xfrm>
            <a:off x="4572000" y="6021388"/>
            <a:ext cx="503238" cy="144462"/>
          </a:xfrm>
          <a:prstGeom prst="rightArrow">
            <a:avLst>
              <a:gd name="adj1" fmla="val 50000"/>
              <a:gd name="adj2" fmla="val 87088"/>
            </a:avLst>
          </a:prstGeom>
          <a:solidFill>
            <a:srgbClr val="FFFF00"/>
          </a:solidFill>
          <a:ln w="9525">
            <a:solidFill>
              <a:schemeClr val="tx1"/>
            </a:solidFill>
            <a:miter lim="800000"/>
            <a:headEnd/>
            <a:tailEnd/>
          </a:ln>
        </p:spPr>
        <p:txBody>
          <a:bodyPr wrap="none" anchor="ct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it-IT" sz="4000" dirty="0">
                <a:solidFill>
                  <a:srgbClr val="FFFF00"/>
                </a:solidFill>
                <a:latin typeface="Comic Sans MS" pitchFamily="66" charset="0"/>
              </a:rPr>
              <a:t>FATTORI ECOLOGICI </a:t>
            </a:r>
          </a:p>
        </p:txBody>
      </p:sp>
      <p:sp>
        <p:nvSpPr>
          <p:cNvPr id="116739" name="Rectangle 3"/>
          <p:cNvSpPr>
            <a:spLocks noGrp="1" noChangeArrowheads="1"/>
          </p:cNvSpPr>
          <p:nvPr>
            <p:ph type="body" idx="1"/>
          </p:nvPr>
        </p:nvSpPr>
        <p:spPr>
          <a:xfrm>
            <a:off x="395288" y="1196975"/>
            <a:ext cx="8229600" cy="2692400"/>
          </a:xfrm>
        </p:spPr>
        <p:txBody>
          <a:bodyPr/>
          <a:lstStyle/>
          <a:p>
            <a:r>
              <a:rPr lang="it-IT" altLang="it-IT" sz="2800" smtClean="0">
                <a:solidFill>
                  <a:srgbClr val="FFFF00"/>
                </a:solidFill>
                <a:latin typeface="Comic Sans MS" pitchFamily="66" charset="0"/>
              </a:rPr>
              <a:t>Fattori edafici e pedologici.</a:t>
            </a:r>
            <a:br>
              <a:rPr lang="it-IT" altLang="it-IT" sz="2800" smtClean="0">
                <a:solidFill>
                  <a:srgbClr val="FFFF00"/>
                </a:solidFill>
                <a:latin typeface="Comic Sans MS" pitchFamily="66" charset="0"/>
              </a:rPr>
            </a:br>
            <a:r>
              <a:rPr lang="it-IT" altLang="it-IT" sz="2800" smtClean="0">
                <a:solidFill>
                  <a:srgbClr val="FFFF00"/>
                </a:solidFill>
                <a:latin typeface="Comic Sans MS" pitchFamily="66" charset="0"/>
              </a:rPr>
              <a:t>Fattori climatici. (temperatura, precipitazioni, venti, luce).</a:t>
            </a:r>
            <a:br>
              <a:rPr lang="it-IT" altLang="it-IT" sz="2800" smtClean="0">
                <a:solidFill>
                  <a:srgbClr val="FFFF00"/>
                </a:solidFill>
                <a:latin typeface="Comic Sans MS" pitchFamily="66" charset="0"/>
              </a:rPr>
            </a:br>
            <a:r>
              <a:rPr lang="it-IT" altLang="it-IT" sz="2800" smtClean="0">
                <a:solidFill>
                  <a:srgbClr val="FFFF00"/>
                </a:solidFill>
                <a:latin typeface="Comic Sans MS" pitchFamily="66" charset="0"/>
              </a:rPr>
              <a:t>Fattori bioticì (interazioni).</a:t>
            </a:r>
            <a:br>
              <a:rPr lang="it-IT" altLang="it-IT" sz="2800" smtClean="0">
                <a:solidFill>
                  <a:srgbClr val="FFFF00"/>
                </a:solidFill>
                <a:latin typeface="Comic Sans MS" pitchFamily="66" charset="0"/>
              </a:rPr>
            </a:br>
            <a:r>
              <a:rPr lang="it-IT" altLang="it-IT" sz="2800" smtClean="0">
                <a:solidFill>
                  <a:srgbClr val="FFFF00"/>
                </a:solidFill>
                <a:latin typeface="Comic Sans MS" pitchFamily="66" charset="0"/>
              </a:rPr>
              <a:t>Fattori topografici (altitudine, esposizione). </a:t>
            </a:r>
          </a:p>
        </p:txBody>
      </p:sp>
      <p:sp>
        <p:nvSpPr>
          <p:cNvPr id="116740" name="Text Box 4"/>
          <p:cNvSpPr txBox="1">
            <a:spLocks noChangeArrowheads="1"/>
          </p:cNvSpPr>
          <p:nvPr/>
        </p:nvSpPr>
        <p:spPr bwMode="auto">
          <a:xfrm>
            <a:off x="0" y="357346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400">
                <a:solidFill>
                  <a:srgbClr val="FFFF00"/>
                </a:solidFill>
                <a:latin typeface="Comic Sans MS" pitchFamily="66" charset="0"/>
              </a:rPr>
              <a:t>agiscono su tutti gli ecosistemi, modificandone la struttura e composizione.</a:t>
            </a:r>
            <a:br>
              <a:rPr lang="it-IT" altLang="it-IT" sz="2400">
                <a:solidFill>
                  <a:srgbClr val="FFFF00"/>
                </a:solidFill>
                <a:latin typeface="Comic Sans MS" pitchFamily="66" charset="0"/>
              </a:rPr>
            </a:br>
            <a:endParaRPr lang="it-IT" altLang="it-IT" sz="2400">
              <a:solidFill>
                <a:srgbClr val="FFFF00"/>
              </a:solidFill>
              <a:latin typeface="Comic Sans MS" pitchFamily="66" charset="0"/>
            </a:endParaRPr>
          </a:p>
        </p:txBody>
      </p:sp>
      <p:sp>
        <p:nvSpPr>
          <p:cNvPr id="116741" name="Text Box 5"/>
          <p:cNvSpPr txBox="1">
            <a:spLocks noChangeArrowheads="1"/>
          </p:cNvSpPr>
          <p:nvPr/>
        </p:nvSpPr>
        <p:spPr bwMode="auto">
          <a:xfrm>
            <a:off x="0" y="4652963"/>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just" eaLnBrk="1" hangingPunct="1">
              <a:spcBef>
                <a:spcPct val="50000"/>
              </a:spcBef>
              <a:buClrTx/>
              <a:buFontTx/>
              <a:buNone/>
            </a:pPr>
            <a:r>
              <a:rPr lang="it-IT" altLang="it-IT" sz="2800">
                <a:solidFill>
                  <a:srgbClr val="FFFF00"/>
                </a:solidFill>
                <a:latin typeface="Comic Sans MS" pitchFamily="66" charset="0"/>
              </a:rPr>
              <a:t>Luce, temperatura, acqua, ossigeno, sali minerali sono fattori ecologici importanti sulla terraferma. Luce, temperatura, salinità, pressione, ossigeno, sali minerali sono fattori ecologici importanti in ambienti acquatici.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pPr algn="just">
              <a:defRPr/>
            </a:pPr>
            <a:r>
              <a:rPr lang="it-IT" sz="2800" dirty="0" smtClean="0">
                <a:solidFill>
                  <a:srgbClr val="FFFF00"/>
                </a:solidFill>
                <a:latin typeface="Comic Sans MS" pitchFamily="66" charset="0"/>
              </a:rPr>
              <a:t>Ogni variabile fisica, chimica e biologica  dell’ambiente in grado di influire sulla vita di un organismo, almeno in una fase del suo ciclo vitale</a:t>
            </a:r>
            <a:endParaRPr lang="it-IT" sz="2800" dirty="0">
              <a:solidFill>
                <a:srgbClr val="FFFF00"/>
              </a:solidFill>
              <a:latin typeface="Comic Sans MS" pitchFamily="66" charset="0"/>
            </a:endParaRPr>
          </a:p>
        </p:txBody>
      </p:sp>
      <p:sp>
        <p:nvSpPr>
          <p:cNvPr id="117763" name="Segnaposto contenuto 2"/>
          <p:cNvSpPr>
            <a:spLocks noGrp="1"/>
          </p:cNvSpPr>
          <p:nvPr>
            <p:ph idx="1"/>
          </p:nvPr>
        </p:nvSpPr>
        <p:spPr>
          <a:xfrm>
            <a:off x="457200" y="1600200"/>
            <a:ext cx="3970338" cy="4495800"/>
          </a:xfrm>
        </p:spPr>
        <p:txBody>
          <a:bodyPr/>
          <a:lstStyle/>
          <a:p>
            <a:pPr algn="ctr">
              <a:buFontTx/>
              <a:buNone/>
            </a:pPr>
            <a:r>
              <a:rPr lang="it-IT" altLang="it-IT" smtClean="0">
                <a:solidFill>
                  <a:srgbClr val="FFFF00"/>
                </a:solidFill>
                <a:latin typeface="Comic Sans MS" pitchFamily="66" charset="0"/>
              </a:rPr>
              <a:t>ABIOTICI  </a:t>
            </a:r>
          </a:p>
          <a:p>
            <a:pPr algn="ctr">
              <a:spcBef>
                <a:spcPct val="0"/>
              </a:spcBef>
              <a:buFontTx/>
              <a:buNone/>
            </a:pPr>
            <a:r>
              <a:rPr lang="it-IT" altLang="it-IT" smtClean="0">
                <a:solidFill>
                  <a:srgbClr val="FFFF00"/>
                </a:solidFill>
                <a:latin typeface="Comic Sans MS" pitchFamily="66" charset="0"/>
              </a:rPr>
              <a:t>Fattori climatici</a:t>
            </a:r>
          </a:p>
          <a:p>
            <a:pPr algn="ctr">
              <a:spcBef>
                <a:spcPct val="0"/>
              </a:spcBef>
              <a:buFontTx/>
              <a:buNone/>
            </a:pPr>
            <a:r>
              <a:rPr lang="it-IT" altLang="it-IT" smtClean="0">
                <a:solidFill>
                  <a:srgbClr val="FFFF00"/>
                </a:solidFill>
                <a:latin typeface="Comic Sans MS" pitchFamily="66" charset="0"/>
              </a:rPr>
              <a:t>e caratteristiche :</a:t>
            </a:r>
          </a:p>
          <a:p>
            <a:pPr algn="ctr">
              <a:spcBef>
                <a:spcPct val="0"/>
              </a:spcBef>
              <a:buFontTx/>
              <a:buNone/>
            </a:pPr>
            <a:r>
              <a:rPr lang="it-IT" altLang="it-IT" smtClean="0">
                <a:solidFill>
                  <a:srgbClr val="FFFF00"/>
                </a:solidFill>
                <a:latin typeface="Comic Sans MS" pitchFamily="66" charset="0"/>
              </a:rPr>
              <a:t>Fisiche e chimiche del suolo</a:t>
            </a:r>
          </a:p>
          <a:p>
            <a:pPr algn="ctr">
              <a:spcBef>
                <a:spcPct val="0"/>
              </a:spcBef>
              <a:buFontTx/>
              <a:buNone/>
            </a:pPr>
            <a:r>
              <a:rPr lang="it-IT" altLang="it-IT" smtClean="0">
                <a:solidFill>
                  <a:srgbClr val="FFFF00"/>
                </a:solidFill>
                <a:latin typeface="Comic Sans MS" pitchFamily="66" charset="0"/>
              </a:rPr>
              <a:t>Acqua</a:t>
            </a:r>
          </a:p>
          <a:p>
            <a:pPr algn="ctr">
              <a:spcBef>
                <a:spcPct val="0"/>
              </a:spcBef>
              <a:buFontTx/>
              <a:buNone/>
            </a:pPr>
            <a:r>
              <a:rPr lang="it-IT" altLang="it-IT" smtClean="0">
                <a:solidFill>
                  <a:srgbClr val="FFFF00"/>
                </a:solidFill>
                <a:latin typeface="Comic Sans MS" pitchFamily="66" charset="0"/>
              </a:rPr>
              <a:t>Luce</a:t>
            </a:r>
          </a:p>
          <a:p>
            <a:pPr algn="ctr">
              <a:spcBef>
                <a:spcPct val="0"/>
              </a:spcBef>
              <a:buFontTx/>
              <a:buNone/>
            </a:pPr>
            <a:r>
              <a:rPr lang="it-IT" altLang="it-IT" smtClean="0">
                <a:solidFill>
                  <a:srgbClr val="FFFF00"/>
                </a:solidFill>
                <a:latin typeface="Comic Sans MS" pitchFamily="66" charset="0"/>
              </a:rPr>
              <a:t>Temperatura</a:t>
            </a:r>
          </a:p>
        </p:txBody>
      </p:sp>
      <p:sp>
        <p:nvSpPr>
          <p:cNvPr id="117764" name="Rettangolo 3"/>
          <p:cNvSpPr>
            <a:spLocks noChangeArrowheads="1"/>
          </p:cNvSpPr>
          <p:nvPr/>
        </p:nvSpPr>
        <p:spPr bwMode="auto">
          <a:xfrm>
            <a:off x="3059113" y="18446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50000"/>
              </a:spcBef>
              <a:buClrTx/>
              <a:buFontTx/>
              <a:buNone/>
            </a:pPr>
            <a:endParaRPr lang="it-IT" altLang="it-IT">
              <a:solidFill>
                <a:srgbClr val="FFFF00"/>
              </a:solidFill>
              <a:latin typeface="Comic Sans MS" pitchFamily="66" charset="0"/>
            </a:endParaRPr>
          </a:p>
        </p:txBody>
      </p:sp>
      <p:sp>
        <p:nvSpPr>
          <p:cNvPr id="117765" name="Rettangolo 4"/>
          <p:cNvSpPr>
            <a:spLocks noChangeArrowheads="1"/>
          </p:cNvSpPr>
          <p:nvPr/>
        </p:nvSpPr>
        <p:spPr bwMode="auto">
          <a:xfrm>
            <a:off x="4643438" y="1484313"/>
            <a:ext cx="42497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tx2"/>
              </a:buClr>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lr>
                <a:schemeClr val="tx2"/>
              </a:buClr>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lr>
                <a:schemeClr val="tx2"/>
              </a:buClr>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itchFamily="34" charset="0"/>
              </a:defRPr>
            </a:lvl9pPr>
          </a:lstStyle>
          <a:p>
            <a:pPr algn="ctr" eaLnBrk="1" hangingPunct="1">
              <a:spcBef>
                <a:spcPct val="0"/>
              </a:spcBef>
              <a:buClrTx/>
              <a:buFontTx/>
              <a:buNone/>
            </a:pPr>
            <a:r>
              <a:rPr lang="it-IT" altLang="it-IT">
                <a:solidFill>
                  <a:srgbClr val="FFFF00"/>
                </a:solidFill>
                <a:latin typeface="Comic Sans MS" pitchFamily="66" charset="0"/>
              </a:rPr>
              <a:t>BIOTICI</a:t>
            </a:r>
          </a:p>
          <a:p>
            <a:pPr algn="ctr" eaLnBrk="1" hangingPunct="1">
              <a:spcBef>
                <a:spcPct val="0"/>
              </a:spcBef>
              <a:buClrTx/>
              <a:buFontTx/>
              <a:buNone/>
            </a:pPr>
            <a:r>
              <a:rPr lang="it-IT" altLang="it-IT">
                <a:solidFill>
                  <a:srgbClr val="FFFF00"/>
                </a:solidFill>
                <a:latin typeface="Comic Sans MS" pitchFamily="66" charset="0"/>
              </a:rPr>
              <a:t>Interazioni intraspecifiche</a:t>
            </a:r>
          </a:p>
          <a:p>
            <a:pPr algn="ctr" eaLnBrk="1" hangingPunct="1">
              <a:spcBef>
                <a:spcPct val="0"/>
              </a:spcBef>
              <a:buClrTx/>
              <a:buFontTx/>
              <a:buNone/>
            </a:pPr>
            <a:r>
              <a:rPr lang="it-IT" altLang="it-IT">
                <a:solidFill>
                  <a:srgbClr val="FFFF00"/>
                </a:solidFill>
                <a:latin typeface="Comic Sans MS" pitchFamily="66" charset="0"/>
              </a:rPr>
              <a:t>Competizione</a:t>
            </a:r>
          </a:p>
          <a:p>
            <a:pPr algn="ctr" eaLnBrk="1" hangingPunct="1">
              <a:spcBef>
                <a:spcPct val="0"/>
              </a:spcBef>
              <a:buClrTx/>
              <a:buFontTx/>
              <a:buNone/>
            </a:pPr>
            <a:r>
              <a:rPr lang="it-IT" altLang="it-IT">
                <a:solidFill>
                  <a:srgbClr val="FFFF00"/>
                </a:solidFill>
                <a:latin typeface="Comic Sans MS" pitchFamily="66" charset="0"/>
              </a:rPr>
              <a:t>Interazioni interspecifiche</a:t>
            </a:r>
          </a:p>
          <a:p>
            <a:pPr algn="ctr" eaLnBrk="1" hangingPunct="1">
              <a:spcBef>
                <a:spcPct val="0"/>
              </a:spcBef>
              <a:buClrTx/>
              <a:buFontTx/>
              <a:buNone/>
            </a:pPr>
            <a:r>
              <a:rPr lang="it-IT" altLang="it-IT">
                <a:solidFill>
                  <a:srgbClr val="FFFF00"/>
                </a:solidFill>
                <a:latin typeface="Comic Sans MS" pitchFamily="66" charset="0"/>
              </a:rPr>
              <a:t>Predazione</a:t>
            </a:r>
          </a:p>
          <a:p>
            <a:pPr algn="ctr" eaLnBrk="1" hangingPunct="1">
              <a:spcBef>
                <a:spcPct val="0"/>
              </a:spcBef>
              <a:buClrTx/>
              <a:buFontTx/>
              <a:buNone/>
            </a:pPr>
            <a:r>
              <a:rPr lang="it-IT" altLang="it-IT">
                <a:solidFill>
                  <a:srgbClr val="FFFF00"/>
                </a:solidFill>
                <a:latin typeface="Comic Sans MS" pitchFamily="66" charset="0"/>
              </a:rPr>
              <a:t>Parassitismo </a:t>
            </a:r>
          </a:p>
          <a:p>
            <a:pPr algn="ctr" eaLnBrk="1" hangingPunct="1">
              <a:spcBef>
                <a:spcPct val="0"/>
              </a:spcBef>
              <a:buClrTx/>
              <a:buFontTx/>
              <a:buNone/>
            </a:pPr>
            <a:r>
              <a:rPr lang="it-IT" altLang="it-IT">
                <a:solidFill>
                  <a:srgbClr val="FFFF00"/>
                </a:solidFill>
                <a:latin typeface="Comic Sans MS" pitchFamily="66" charset="0"/>
              </a:rPr>
              <a:t>Simbiosi mutualistica</a:t>
            </a:r>
          </a:p>
          <a:p>
            <a:pPr algn="ctr" eaLnBrk="1" hangingPunct="1">
              <a:spcBef>
                <a:spcPct val="0"/>
              </a:spcBef>
              <a:buClrTx/>
              <a:buFontTx/>
              <a:buNone/>
            </a:pPr>
            <a:r>
              <a:rPr lang="it-IT" altLang="it-IT">
                <a:solidFill>
                  <a:srgbClr val="FFFF00"/>
                </a:solidFill>
                <a:latin typeface="Comic Sans MS" pitchFamily="66" charset="0"/>
              </a:rPr>
              <a:t>Competizione</a:t>
            </a:r>
          </a:p>
        </p:txBody>
      </p:sp>
    </p:spTree>
  </p:cSld>
  <p:clrMapOvr>
    <a:masterClrMapping/>
  </p:clrMapOvr>
</p:sld>
</file>

<file path=ppt/theme/theme1.xml><?xml version="1.0" encoding="utf-8"?>
<a:theme xmlns:a="http://schemas.openxmlformats.org/drawingml/2006/main" name="Vetta">
  <a:themeElements>
    <a:clrScheme name="Vett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Vet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3200" b="0"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3200" b="0"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Vetta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Vetta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Vetta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Vetta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Vetta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Vetta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Vetta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Vetta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Vetta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12171</TotalTime>
  <Words>12999</Words>
  <Application>Microsoft Office PowerPoint</Application>
  <PresentationFormat>Presentazione su schermo (4:3)</PresentationFormat>
  <Paragraphs>1781</Paragraphs>
  <Slides>319</Slides>
  <Notes>75</Notes>
  <HiddenSlides>0</HiddenSlides>
  <MMClips>1</MMClips>
  <ScaleCrop>false</ScaleCrop>
  <HeadingPairs>
    <vt:vector size="6" baseType="variant">
      <vt:variant>
        <vt:lpstr>Tema</vt:lpstr>
      </vt:variant>
      <vt:variant>
        <vt:i4>1</vt:i4>
      </vt:variant>
      <vt:variant>
        <vt:lpstr>Server OLE incorporati</vt:lpstr>
      </vt:variant>
      <vt:variant>
        <vt:i4>6</vt:i4>
      </vt:variant>
      <vt:variant>
        <vt:lpstr>Titoli diapositive</vt:lpstr>
      </vt:variant>
      <vt:variant>
        <vt:i4>319</vt:i4>
      </vt:variant>
    </vt:vector>
  </HeadingPairs>
  <TitlesOfParts>
    <vt:vector size="326" baseType="lpstr">
      <vt:lpstr>Vetta</vt:lpstr>
      <vt:lpstr>Corel PHOTO-PAINT 11.0 Image</vt:lpstr>
      <vt:lpstr>Clip</vt:lpstr>
      <vt:lpstr>Immagine bitmap</vt:lpstr>
      <vt:lpstr>Photo Editor Photo</vt:lpstr>
      <vt:lpstr>CorelPhotoPaint.Image.10</vt:lpstr>
      <vt:lpstr>Raccolta ClipArt Microsoft</vt:lpstr>
      <vt:lpstr> Ecologia applicata ai beni culturali  A.A. 2015-2016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chiave storica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L'unità base degli ecologi è l’Ecosistema</vt:lpstr>
      <vt:lpstr>Presentazione standard di PowerPoint</vt:lpstr>
      <vt:lpstr> INDIVIDUO-Organismo</vt:lpstr>
      <vt:lpstr>Popolazione</vt:lpstr>
      <vt:lpstr>Comunità</vt:lpstr>
      <vt:lpstr>Presentazione standard di PowerPoint</vt:lpstr>
      <vt:lpstr>Presentazione standard di PowerPoint</vt:lpstr>
      <vt:lpstr>La Biosfera</vt:lpstr>
      <vt:lpstr>Biosfera</vt:lpstr>
      <vt:lpstr>Presentazione standard di PowerPoint</vt:lpstr>
      <vt:lpstr>La Biosfera e gli Ecosistemi</vt:lpstr>
      <vt:lpstr> Componenti della Biosfera</vt:lpstr>
      <vt:lpstr>Presentazione standard di PowerPoint</vt:lpstr>
      <vt:lpstr>Elementi negli Organismi</vt:lpstr>
      <vt:lpstr>Ecosistemi della Biosfera</vt:lpstr>
      <vt:lpstr>Presentazione standard di PowerPoint</vt:lpstr>
      <vt:lpstr>Presentazione standard di PowerPoint</vt:lpstr>
      <vt:lpstr>Presentazione standard di PowerPoint</vt:lpstr>
      <vt:lpstr>BIOMI</vt:lpstr>
      <vt:lpstr>Presentazione standard di PowerPoint</vt:lpstr>
      <vt:lpstr>Presentazione standard di PowerPoint</vt:lpstr>
      <vt:lpstr>1.Tundra</vt:lpstr>
      <vt:lpstr>Presentazione standard di PowerPoint</vt:lpstr>
      <vt:lpstr>Presentazione standard di PowerPoint</vt:lpstr>
      <vt:lpstr>Presentazione standard di PowerPoint</vt:lpstr>
      <vt:lpstr>5. Chaparral</vt:lpstr>
      <vt:lpstr>6. Deserti</vt:lpstr>
      <vt:lpstr>7. Savana Tropicale</vt:lpstr>
      <vt:lpstr>8. Foresta Tropicale pluviale</vt:lpstr>
      <vt:lpstr>9. Foresta Tropicale decidua</vt:lpstr>
      <vt:lpstr>10. Alpino</vt:lpstr>
      <vt:lpstr>Presentazione standard di PowerPoint</vt:lpstr>
      <vt:lpstr>Presentazione standard di PowerPoint</vt:lpstr>
      <vt:lpstr>Presentazione standard di PowerPoint</vt:lpstr>
      <vt:lpstr>Presentazione standard di PowerPoint</vt:lpstr>
      <vt:lpstr>Habitat</vt:lpstr>
      <vt:lpstr>Presentazione standard di PowerPoint</vt:lpstr>
      <vt:lpstr>Presentazione standard di PowerPoint</vt:lpstr>
      <vt:lpstr>Presentazione standard di PowerPoint</vt:lpstr>
      <vt:lpstr>Nicchia ecologica</vt:lpstr>
      <vt:lpstr>Presentazione standard di PowerPoint</vt:lpstr>
      <vt:lpstr>Presentazione standard di PowerPoint</vt:lpstr>
      <vt:lpstr>Presentazione standard di PowerPoint</vt:lpstr>
      <vt:lpstr>Presentazione standard di PowerPoint</vt:lpstr>
      <vt:lpstr>E tre gruppi di organismi, che costituiscono una rete trofica:</vt:lpstr>
      <vt:lpstr>Presentazione standard di PowerPoint</vt:lpstr>
      <vt:lpstr>FOTOSINTESI</vt:lpstr>
      <vt:lpstr>Fotosintesi – fase luminosa</vt:lpstr>
      <vt:lpstr>Fotosintesi – fase oscura</vt:lpstr>
      <vt:lpstr>Presentazione standard di PowerPoint</vt:lpstr>
      <vt:lpstr>Presentazione standard di PowerPoint</vt:lpstr>
      <vt:lpstr>Presentazione standard di PowerPoint</vt:lpstr>
      <vt:lpstr>Decompositori e Detritivori</vt:lpstr>
      <vt:lpstr>Presentazione standard di PowerPoint</vt:lpstr>
      <vt:lpstr> Le Funzioni degli Ecosistemi</vt:lpstr>
      <vt:lpstr>Presentazione standard di PowerPoint</vt:lpstr>
      <vt:lpstr>Presentazione standard di PowerPoint</vt:lpstr>
      <vt:lpstr>Relazioni e flussi energetici</vt:lpstr>
      <vt:lpstr>Cos’è una rete trofica?</vt:lpstr>
      <vt:lpstr>Rete trofica=  insieme di relazioni trofiche all’interno di una comunità ecologica </vt:lpstr>
      <vt:lpstr>Rete trofica</vt:lpstr>
      <vt:lpstr>Catena Trofica = Una stringa della rete trofica </vt:lpstr>
      <vt:lpstr>Gli attori della rete trofica</vt:lpstr>
      <vt:lpstr>Presentazione standard di PowerPoint</vt:lpstr>
      <vt:lpstr>Si definisce come “struttura trofica”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FATTORI ECOLOGICI </vt:lpstr>
      <vt:lpstr>Ogni variabile fisica, chimica e biologica  dell’ambiente in grado di influire sulla vita di un organismo, almeno in una fase del suo ciclo vitale</vt:lpstr>
      <vt:lpstr>Ogni organismo possiede nei confronti di ciascun fattore  ecologico un ambito di tolleranza entro il quale può svolgere le proprie funzioni vitali.  In questo intervallo c’è una gamma di valori in corrispondenza dei quali l’organismo esplica una certa funzione (sviluppo, attività, riproduzione…ecc.) con diversa intensità ed efficienza</vt:lpstr>
      <vt:lpstr>In base al grado di tolleranza si usa una serie di termini con il prefisso steno—, nel significato di “stretto” ed euri—, nel significato di “ampio”. Sono usati in ecologia:</vt:lpstr>
      <vt:lpstr>In una specie stenoecia (in questo caso stenoterma) il minimo, l’optimum e il massimo ecologico sono molto vicini.  Un modesto cambiamento di temperatura (che per una specie euriterma avrebbe un minimo effetto) si rivela spesso critico.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specie interagiscono </vt:lpstr>
      <vt:lpstr>Molti consumatori mangiano organismi viventi (altre specie)</vt:lpstr>
      <vt:lpstr>Molti consumatori mangiano organismi viventi (altre specie)  </vt:lpstr>
      <vt:lpstr>Presentazione standard di PowerPoint</vt:lpstr>
      <vt:lpstr>Alcuni modi in cui le prede evitano i predatori</vt:lpstr>
      <vt:lpstr>Presentazione standard di PowerPoint</vt:lpstr>
      <vt:lpstr>I predatori e le prede si sono coevoluti</vt:lpstr>
      <vt:lpstr>Coevoluzione: un pistrello caccia una falena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Alcune specie mangiano le altre vivendo insieme o per mezzo delle altre</vt:lpstr>
      <vt:lpstr> Trota con lampreda</vt:lpstr>
      <vt:lpstr>Presentazione standard di PowerPoint</vt:lpstr>
      <vt:lpstr>Presentazione standard di PowerPoint</vt:lpstr>
      <vt:lpstr>In alcune interazioni entrambe le specie traggono beneficio</vt:lpstr>
      <vt:lpstr>Mutualismo</vt:lpstr>
      <vt:lpstr>Presentazione standard di PowerPoint</vt:lpstr>
      <vt:lpstr>Mutualismo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talune interazioni una specie trae beneficio e l’altra non viene danneggiata</vt:lpstr>
      <vt:lpstr>Commensalismo: La Bromelia con le radici si appoggia all’albero ma non ne sottrae nutrimento</vt:lpstr>
      <vt:lpstr>Presentazione standard di PowerPoint</vt:lpstr>
      <vt:lpstr>Presentazione standard di PowerPoint</vt:lpstr>
      <vt:lpstr>Popolazione</vt:lpstr>
      <vt:lpstr>Cosa limita la crescita delle popolazioni? </vt:lpstr>
      <vt:lpstr>Una popolazione ha talune caratteristiche </vt:lpstr>
      <vt:lpstr>Densità di una popolazione</vt:lpstr>
      <vt:lpstr>Presentazione standard di PowerPoint</vt:lpstr>
      <vt:lpstr>Molte popolazioni vivono insieme in Clumps o Patches</vt:lpstr>
      <vt:lpstr>Presentazione standard di PowerPoint</vt:lpstr>
      <vt:lpstr>Perché aggregati???</vt:lpstr>
      <vt:lpstr>Le populazioni possono crescere, diminuire o restare stabili</vt:lpstr>
      <vt:lpstr>Struttura di età</vt:lpstr>
      <vt:lpstr>Diagramma della struttura di età</vt:lpstr>
      <vt:lpstr>Considerazioni sulla popolazione Italiana</vt:lpstr>
      <vt:lpstr>Una popolazione non può crescere  indefinitamente  Curve J ed S</vt:lpstr>
      <vt:lpstr>Potenziale Biotico</vt:lpstr>
      <vt:lpstr>Presentazione standard di PowerPoint</vt:lpstr>
      <vt:lpstr>Presentazione standard di PowerPoint</vt:lpstr>
      <vt:lpstr>Meccanismi di controllo sulla crescita della popolazione</vt:lpstr>
      <vt:lpstr>Presentazione standard di PowerPoint</vt:lpstr>
      <vt:lpstr>Presentazione standard di PowerPoint</vt:lpstr>
      <vt:lpstr>Una popolazione non può crescere  indefinitamente:  </vt:lpstr>
      <vt:lpstr>Carrying Capacity (K)</vt:lpstr>
      <vt:lpstr>Presentazione standard di PowerPoint</vt:lpstr>
      <vt:lpstr>Crescita logistica</vt:lpstr>
      <vt:lpstr>Presentazione standard di PowerPoint</vt:lpstr>
      <vt:lpstr>Presentazione standard di PowerPoint</vt:lpstr>
      <vt:lpstr>Presentazione standard di PowerPoint</vt:lpstr>
      <vt:lpstr>Una popolazione non può crescere  indefinitamente</vt:lpstr>
      <vt:lpstr>Crescita logistica nelle pecore di Tasmania, 1800–1925</vt:lpstr>
      <vt:lpstr>Presentazione standard di PowerPoint</vt:lpstr>
      <vt:lpstr>Presentazione standard di PowerPoint</vt:lpstr>
      <vt:lpstr>Presentazione standard di PowerPoint</vt:lpstr>
      <vt:lpstr>Presentazione standard di PowerPoint</vt:lpstr>
      <vt:lpstr>Il Potenziale biotico dipende anche dal  </vt:lpstr>
      <vt:lpstr>Presentazione standard di PowerPoint</vt:lpstr>
      <vt:lpstr>Presentazione standard di PowerPoint</vt:lpstr>
      <vt:lpstr>Strategie riproduttive</vt:lpstr>
      <vt:lpstr>Organismi a strategia r-</vt:lpstr>
      <vt:lpstr>Specie r - Strateghe</vt:lpstr>
      <vt:lpstr>Presentazione standard di PowerPoint</vt:lpstr>
      <vt:lpstr>Presentazione standard di PowerPoint</vt:lpstr>
      <vt:lpstr>Specie K - Strateghe</vt:lpstr>
      <vt:lpstr>K- Strateghe</vt:lpstr>
      <vt:lpstr>Presentazione standard di PowerPoint</vt:lpstr>
      <vt:lpstr>Primati</vt:lpstr>
      <vt:lpstr>Presentazione standard di PowerPoint</vt:lpstr>
      <vt:lpstr>Presentazione standard di PowerPoint</vt:lpstr>
      <vt:lpstr>Quando una popolazione va oltre la Carrying Capacity del suo habitat può  collassare</vt:lpstr>
      <vt:lpstr>Crescita esponenziale, eccedenza e declino di una popolazione di renne </vt:lpstr>
      <vt:lpstr>In natura vi sono diversi tipi di cambiamenti nelle popolazioni</vt:lpstr>
      <vt:lpstr>Cicli di popolazione per il coniglio delle nevi e la lince del  Canada</vt:lpstr>
      <vt:lpstr>E’ la Curva di Lotka e Volterra</vt:lpstr>
      <vt:lpstr>In talune circostanze la densità di una popolazione si può quindi modificare per altri motivi</vt:lpstr>
      <vt:lpstr>L’Uomo non è un buon esempio di controllo naturale delle popolazioni </vt:lpstr>
      <vt:lpstr>Presentazione standard di PowerPoint</vt:lpstr>
      <vt:lpstr>Presentazione standard di PowerPoint</vt:lpstr>
      <vt:lpstr>Presentazione standard di PowerPoint</vt:lpstr>
      <vt:lpstr>Presentazione standard di PowerPoint</vt:lpstr>
      <vt:lpstr>Come le comunità e gli Ecosistemi rispondono ai cambiamenti delle condizioni ambientali?</vt:lpstr>
      <vt:lpstr>Successioni Ecologiche</vt:lpstr>
      <vt:lpstr>Successione Primaria</vt:lpstr>
      <vt:lpstr>Presentazione standard di PowerPoint</vt:lpstr>
      <vt:lpstr>Successione Secondaria</vt:lpstr>
      <vt:lpstr>Ristrutturazione di ecosistemi disturbati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Successione Secondaria in ambienti disturbati…</vt:lpstr>
      <vt:lpstr>Presentazione standard di PowerPoint</vt:lpstr>
      <vt:lpstr>Presentazione standard di PowerPoint</vt:lpstr>
      <vt:lpstr>Presentazione standard di PowerPoint</vt:lpstr>
      <vt:lpstr>Presentazione standard di PowerPoint</vt:lpstr>
      <vt:lpstr>Presentazione standard di PowerPoint</vt:lpstr>
      <vt:lpstr>Ioni e molecole dei nutrienti essenziali per la vita sono trasferiti continuamente dall’ambiente fisico agli organismi degli ecosistemi attraverso dei percorsi circolari detti   CICLI BIOGEOCHIMICI</vt:lpstr>
      <vt:lpstr>Le modalità di riciclo degli elementi sono diverse da habitat ad habitat e quindi da ecosistema ad ecosistema.  </vt:lpstr>
      <vt:lpstr>In base alla localizzazione del pool di riserva, i cicli biogeochimici vengono distinti in: </vt:lpstr>
      <vt:lpstr>Presentazione standard di PowerPoint</vt:lpstr>
      <vt:lpstr>1. Il ciclo del Carbonio</vt:lpstr>
      <vt:lpstr>CICLO DEL CARBONIO</vt:lpstr>
      <vt:lpstr>CICLO DEL CARBONIO</vt:lpstr>
      <vt:lpstr>CICLO DEL CARBONIO</vt:lpstr>
      <vt:lpstr>CICLO DEL CARBONIO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 Il ciclo dell’azoto</vt:lpstr>
      <vt:lpstr>Presentazione standard di PowerPoint</vt:lpstr>
      <vt:lpstr>Presentazione standard di PowerPoint</vt:lpstr>
      <vt:lpstr>Presentazione standard di PowerPoint</vt:lpstr>
      <vt:lpstr>Presentazione standard di PowerPoint</vt:lpstr>
      <vt:lpstr>CICLO DELL’AZOTO</vt:lpstr>
      <vt:lpstr>CICLO DELL’AZOTO</vt:lpstr>
      <vt:lpstr>Presentazione standard di PowerPoint</vt:lpstr>
      <vt:lpstr>Presentazione standard di PowerPoint</vt:lpstr>
      <vt:lpstr>CICLO DELL’AZOTO</vt:lpstr>
      <vt:lpstr>Presentazione standard di PowerPoint</vt:lpstr>
      <vt:lpstr>AMMONIFICAZIONE</vt:lpstr>
      <vt:lpstr>CICLO DELL’AZOTO</vt:lpstr>
      <vt:lpstr>Presentazione standard di PowerPoint</vt:lpstr>
      <vt:lpstr>Presentazione standard di PowerPoint</vt:lpstr>
      <vt:lpstr>Presentazione standard di PowerPoint</vt:lpstr>
      <vt:lpstr>Alterazione del ciclo dell’azoto</vt:lpstr>
      <vt:lpstr>Presentazione standard di PowerPoint</vt:lpstr>
      <vt:lpstr>Alterazione del ciclo dell’azoto</vt:lpstr>
      <vt:lpstr>Rateo di fissazione dell’azoto</vt:lpstr>
      <vt:lpstr>Conseguenze dell’inquinamento da azoto</vt:lpstr>
      <vt:lpstr>3. Il ciclo del fosforo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5. CICLO DELL’ACQUA</vt:lpstr>
      <vt:lpstr>Presentazione standard di PowerPoint</vt:lpstr>
      <vt:lpstr>CICLO DELL’ACQUA</vt:lpstr>
      <vt:lpstr>CICLO DELL’ACQUA</vt:lpstr>
      <vt:lpstr>CICLO DELL’ACQUA</vt:lpstr>
      <vt:lpstr>CICLO DELL’ACQUA</vt:lpstr>
      <vt:lpstr>CICLO DELL’ACQUA</vt:lpstr>
      <vt:lpstr>CICLO DELL’ACQUA</vt:lpstr>
      <vt:lpstr>INTERFERENZE DELL’UOMO NEL FLUSSO DELL’ENERGIA E NEI CICLI DEI NUTRIENTI</vt:lpstr>
      <vt:lpstr>Presentazione standard di PowerPoint</vt:lpstr>
      <vt:lpstr>Presentazione standard di PowerPoint</vt:lpstr>
      <vt:lpstr>Presentazione standard di PowerPoint</vt:lpstr>
      <vt:lpstr>Presentazione standard di PowerPoint</vt:lpstr>
      <vt:lpstr>Modifica dei cicli di Fosforo e Azoto</vt:lpstr>
      <vt:lpstr>Presentazione standard di PowerPoint</vt:lpstr>
      <vt:lpstr>Presentazione standard di PowerPoint</vt:lpstr>
      <vt:lpstr>Presentazione standard di PowerPoint</vt:lpstr>
      <vt:lpstr>Modifica dei cicli di Zolfo e Azoto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Modifica del ciclo del carbonio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sistemi viventi sono in continuo e costante cambiamento</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Ecologia per i beni culturali  A.A. 2014-2015</dc:title>
  <dc:creator>utente</dc:creator>
  <cp:lastModifiedBy>utente</cp:lastModifiedBy>
  <cp:revision>534</cp:revision>
  <cp:lastPrinted>1601-01-01T00:00:00Z</cp:lastPrinted>
  <dcterms:created xsi:type="dcterms:W3CDTF">2003-02-06T04:48:06Z</dcterms:created>
  <dcterms:modified xsi:type="dcterms:W3CDTF">2015-10-29T12:30:56Z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LCID">
    <vt:i4>1040</vt:i4>
  </property>
</Properties>
</file>